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753" r:id="rId2"/>
    <p:sldMasterId id="2147483765" r:id="rId3"/>
  </p:sldMasterIdLst>
  <p:notesMasterIdLst>
    <p:notesMasterId r:id="rId75"/>
  </p:notesMasterIdLst>
  <p:sldIdLst>
    <p:sldId id="256" r:id="rId4"/>
    <p:sldId id="373" r:id="rId5"/>
    <p:sldId id="374" r:id="rId6"/>
    <p:sldId id="375" r:id="rId7"/>
    <p:sldId id="284" r:id="rId8"/>
    <p:sldId id="359" r:id="rId9"/>
    <p:sldId id="355" r:id="rId10"/>
    <p:sldId id="287" r:id="rId11"/>
    <p:sldId id="302" r:id="rId12"/>
    <p:sldId id="322" r:id="rId13"/>
    <p:sldId id="277" r:id="rId14"/>
    <p:sldId id="321" r:id="rId15"/>
    <p:sldId id="278" r:id="rId16"/>
    <p:sldId id="279" r:id="rId17"/>
    <p:sldId id="313" r:id="rId18"/>
    <p:sldId id="382" r:id="rId19"/>
    <p:sldId id="312" r:id="rId20"/>
    <p:sldId id="383" r:id="rId21"/>
    <p:sldId id="385" r:id="rId22"/>
    <p:sldId id="384" r:id="rId23"/>
    <p:sldId id="276" r:id="rId24"/>
    <p:sldId id="332" r:id="rId25"/>
    <p:sldId id="333" r:id="rId26"/>
    <p:sldId id="339" r:id="rId27"/>
    <p:sldId id="352" r:id="rId28"/>
    <p:sldId id="280" r:id="rId29"/>
    <p:sldId id="281" r:id="rId30"/>
    <p:sldId id="303" r:id="rId31"/>
    <p:sldId id="324" r:id="rId32"/>
    <p:sldId id="329" r:id="rId33"/>
    <p:sldId id="282" r:id="rId34"/>
    <p:sldId id="288" r:id="rId35"/>
    <p:sldId id="357" r:id="rId36"/>
    <p:sldId id="283" r:id="rId37"/>
    <p:sldId id="259" r:id="rId38"/>
    <p:sldId id="261" r:id="rId39"/>
    <p:sldId id="260" r:id="rId40"/>
    <p:sldId id="263" r:id="rId41"/>
    <p:sldId id="264" r:id="rId42"/>
    <p:sldId id="327" r:id="rId43"/>
    <p:sldId id="304" r:id="rId44"/>
    <p:sldId id="308" r:id="rId45"/>
    <p:sldId id="326" r:id="rId46"/>
    <p:sldId id="328" r:id="rId47"/>
    <p:sldId id="362" r:id="rId48"/>
    <p:sldId id="307" r:id="rId49"/>
    <p:sldId id="305" r:id="rId50"/>
    <p:sldId id="294" r:id="rId51"/>
    <p:sldId id="363" r:id="rId52"/>
    <p:sldId id="364" r:id="rId53"/>
    <p:sldId id="365" r:id="rId54"/>
    <p:sldId id="366" r:id="rId55"/>
    <p:sldId id="367" r:id="rId56"/>
    <p:sldId id="368" r:id="rId57"/>
    <p:sldId id="299" r:id="rId58"/>
    <p:sldId id="273" r:id="rId59"/>
    <p:sldId id="386" r:id="rId60"/>
    <p:sldId id="301" r:id="rId61"/>
    <p:sldId id="275" r:id="rId62"/>
    <p:sldId id="270" r:id="rId63"/>
    <p:sldId id="265" r:id="rId64"/>
    <p:sldId id="388" r:id="rId65"/>
    <p:sldId id="389" r:id="rId66"/>
    <p:sldId id="330" r:id="rId67"/>
    <p:sldId id="390" r:id="rId68"/>
    <p:sldId id="377" r:id="rId69"/>
    <p:sldId id="378" r:id="rId70"/>
    <p:sldId id="379" r:id="rId71"/>
    <p:sldId id="380" r:id="rId72"/>
    <p:sldId id="381" r:id="rId73"/>
    <p:sldId id="387" r:id="rId74"/>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kumimoji="1"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kumimoji="1"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kumimoji="1"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kumimoji="1" sz="2400" kern="1200">
        <a:solidFill>
          <a:schemeClr val="tx1"/>
        </a:solidFill>
        <a:latin typeface="Times New Roman" pitchFamily="18" charset="0"/>
        <a:ea typeface="+mn-ea"/>
        <a:cs typeface="Arial" charset="0"/>
      </a:defRPr>
    </a:lvl5pPr>
    <a:lvl6pPr marL="2286000" algn="l" defTabSz="914400" rtl="0" eaLnBrk="1" latinLnBrk="0" hangingPunct="1">
      <a:defRPr kumimoji="1" sz="2400" kern="1200">
        <a:solidFill>
          <a:schemeClr val="tx1"/>
        </a:solidFill>
        <a:latin typeface="Times New Roman" pitchFamily="18" charset="0"/>
        <a:ea typeface="+mn-ea"/>
        <a:cs typeface="Arial" charset="0"/>
      </a:defRPr>
    </a:lvl6pPr>
    <a:lvl7pPr marL="2743200" algn="l" defTabSz="914400" rtl="0" eaLnBrk="1" latinLnBrk="0" hangingPunct="1">
      <a:defRPr kumimoji="1" sz="2400" kern="1200">
        <a:solidFill>
          <a:schemeClr val="tx1"/>
        </a:solidFill>
        <a:latin typeface="Times New Roman" pitchFamily="18" charset="0"/>
        <a:ea typeface="+mn-ea"/>
        <a:cs typeface="Arial" charset="0"/>
      </a:defRPr>
    </a:lvl7pPr>
    <a:lvl8pPr marL="3200400" algn="l" defTabSz="914400" rtl="0" eaLnBrk="1" latinLnBrk="0" hangingPunct="1">
      <a:defRPr kumimoji="1" sz="2400" kern="1200">
        <a:solidFill>
          <a:schemeClr val="tx1"/>
        </a:solidFill>
        <a:latin typeface="Times New Roman" pitchFamily="18" charset="0"/>
        <a:ea typeface="+mn-ea"/>
        <a:cs typeface="Arial" charset="0"/>
      </a:defRPr>
    </a:lvl8pPr>
    <a:lvl9pPr marL="3657600" algn="l" defTabSz="914400" rtl="0" eaLnBrk="1" latinLnBrk="0" hangingPunct="1">
      <a:defRPr kumimoji="1"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55" autoAdjust="0"/>
  </p:normalViewPr>
  <p:slideViewPr>
    <p:cSldViewPr>
      <p:cViewPr>
        <p:scale>
          <a:sx n="94" d="100"/>
          <a:sy n="94" d="100"/>
        </p:scale>
        <p:origin x="705" y="57"/>
      </p:cViewPr>
      <p:guideLst>
        <p:guide orient="horz" pos="2160"/>
        <p:guide pos="2880"/>
      </p:guideLst>
    </p:cSldViewPr>
  </p:slideViewPr>
  <p:notesTextViewPr>
    <p:cViewPr>
      <p:scale>
        <a:sx n="100" d="100"/>
        <a:sy n="100" d="100"/>
      </p:scale>
      <p:origin x="0" y="-723"/>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10-16T17:48:26.055"/>
    </inkml:context>
    <inkml:brush xml:id="br0">
      <inkml:brushProperty name="width" value="0.05292" units="cm"/>
      <inkml:brushProperty name="height" value="0.05292" units="cm"/>
      <inkml:brushProperty name="color" value="#FF0000"/>
    </inkml:brush>
  </inkml:definitions>
  <inkml:trace contextRef="#ctx0" brushRef="#br0">1556 3791 196 0,'0'6'74'0,"-6"-4"-40"0,3 1-33 0,3-3 20 15,-3 8-4 1,3 0-7-16,-6-3-3 15,3 1-4-15,3-4 0 0,-6 1 0 32,6-6 3-32,0-2 3 0,0-3-2 15,0 0-2-15</inkml:trace>
  <inkml:trace contextRef="#ctx0" brushRef="#br0" timeOffset="75.321">1535 3659 288 0,'0'-34'107'0,"0"18"-58"0,9-16-57 0,-9 22 16 16,6-9-8-1,0-5 0-15</inkml:trace>
  <inkml:trace contextRef="#ctx0" brushRef="#br0" timeOffset="143.6258">1615 3199 288 0,'12'-50'110'0,"-9"26"-60"0,3-3-52 0,-6 14 20 16,9 0-13-16,-6-3-1 0</inkml:trace>
  <inkml:trace contextRef="#ctx0" brushRef="#br0" timeOffset="359.9473">1731 2858 340 0,'15'-22'129'0,"-15"20"-70"0,6 2-62 16,0 2 22-16,-3 1-12 16,3 2-2-16,0 3-2 0,0 3-3 15,3 2 1-15,-6 6-4 16,3 4 2-16,-3 1 1 0,0 3 0 16,3-1-3-16,-6 6 0 0,0 0 2 15,0 2 0-15,0-34 3 31,0 58-1-15,3-10-1-16,3-8-2 16,0-3 1-16</inkml:trace>
  <inkml:trace contextRef="#ctx0" brushRef="#br0" timeOffset="544.2664">1832 3336 552 0,'6'27'2'0,"-3"-6"-1"16,0-5-3-16,0-3 1 16,0-2 1-16,0-3 0 15,3-3-5-15,3-2 1 16,-6-6 2-16,3-5 1 15,6-3 1-15,0-2 0 16,-3-5 0 0,0-6 2-16,-9 24-3 31,21-56 0-15,-9 3 1-16,5 0 0 15,-8 1 2-15</inkml:trace>
  <inkml:trace contextRef="#ctx0" brushRef="#br0" timeOffset="792.4152">2071 2770 352 0,'11'-24'132'0,"-11"16"-72"0,3 3-70 16,3 0 20-16,-3 2-8 16,0 1 1-16,0-1-6 15,3 3 0-15,0 0 1 16,3 0 1-16,-6 3 1 0,3-1 2 16,0 6 1-16,3-5-1 15,0 7 1 1,0 4 0-16,0 1 1 15,0 7 2-15,3-1 1 16,-6 5-1-16,2-2-1 16,-2 5-3-16,3 3 1 0,-3-8-2 15,3 5 2-15,0-3-2 16,0 6-1-16,0-5 3 16,-3-1 0-16,3 0 1 15,0 1 0-15</inkml:trace>
  <inkml:trace contextRef="#ctx0" brushRef="#br0" timeOffset="853.5533">2321 3270 404 0,'6'11'151'0,"5"-6"-82"0,-5 3-78 0,-3-3 23 16</inkml:trace>
  <inkml:trace contextRef="#ctx0" brushRef="#br0" timeOffset="943.6931">2368 3334 404 0,'9'2'151'0,"-6"1"-82"0,3-3-85 0,-6 0 21 15,0 0-28-15,0 0-8 16</inkml:trace>
  <inkml:trace contextRef="#ctx0" brushRef="#br0" timeOffset="2747.6017">11271 2889 148 0,'-21'-13'55'0,"15"8"-30"0,-3-3-21 0,6 5 13 15</inkml:trace>
  <inkml:trace contextRef="#ctx0" brushRef="#br0" timeOffset="3148.0274">11143 2799 224 0,'-12'-8'85'0,"6"8"-46"0,0 0-39 0,3 3 18 16,0 2-8 15,-9 43-3-31,4 0-1 16,2-1-4-1,3 1-2-15,0-3 7 32,6 26 5-32,0 1 3 15,0-14-2-15,3-11 2 16,-4-7-2-16,4-8 2 15,-3-3-8-15,3-5 0 0,0-3 3 16,0-2-2-16,3-4 1 0,0-1-3 16,3-1 1-16,0-5-2 15,3 0 2-15,0 2 0 16,6-4 3-16,5-1-10 16,7 0-2-16,3-2 7 15,5-3 4-15,-2 0-4 0,0 0-1 16,0-3 0-16,-4 1 2 15,-2-1-1-15,-3 0 2 16,-3 1-2-16,-7-1 2 16,-2 0-2-16,-3 3 2 15,-3-5-4-15,0 5-2 16,-3 0-25-16,-3 0-11 0,0 0-79 31</inkml:trace>
  <inkml:trace contextRef="#ctx0" brushRef="#br0" timeOffset="4903.4458">14042 3559 220 0,'-9'-6'82'0,"3"6"-44"0,0-5-36 16,3 5 17-16,1-3-6 16,-1 1 0-16,0-1 6 15,0 0 5-15,0 1-13 16,0-1 1-16,0-2-1 0,3-3 5 16,0 0 2-16,0 0-1 15,0-13 2-15,3 0-8 16,3-3-2-16,3-3-5 15,-1-2-1-15,7-5 1 16,3 0 0-16,3 2-2 16,6-3-2-16,0 1 1 15,2-3-1-15,1 0-3 0,0-8 2 16,-30 45 3 15,48-77-1-31,-7 14-1 16,-5 12 7-16,-6 7 3 15,-7 4-1-15,-2 5 2 16,0 6-6-16,-6 8-1 0,0-3 0 0,-3 8-2 16,0 3 1-16,0 0-2 15,-3 8-1-15,2-1-4 16,-2 6 0-16,3 6 0 16,-3 4-1-16,3 1-1 15,-3 2-1-15,0 3 4 0,3 5 1 16,-12-21 4 15,15 48-6-31,0 2 1 0,-3-10 1 16,-1-1 3-16,1-2 0 31,-3-5-1-31,0-5 1 16,0-4-1-16,3-1 0 0,0-9 0 15,0 0 2-15,0-2-1 0,3-6 2 16,0 0 0-16,-1-5 3 15,4-8-1-15,0-2 0 16,0-3 1-16,3-14 1 16,3 1-3-16,2-14-3 15,1-5 0-15,0 0-1 16,3-3-3-16,0-2 0 0,-4 0-1 16,1-6 0-16</inkml:trace>
  <inkml:trace contextRef="#ctx0" brushRef="#br0" timeOffset="4971.97">15191 2373 392 0,'3'-23'145'0,"-3"17"-78"0,6-2-82 16,-3 8 19-16</inkml:trace>
  <inkml:trace contextRef="#ctx0" brushRef="#br0" timeOffset="5072.1965">15212 2342 372 0,'3'13'140'0,"-3"-5"-76"0,6 16-75 0,-3-11 22 0,0 5-11 15,0 9 0-15,0 5 0 16,0 2 2-16,3 0-1 15,-3 1-1-15,3-4 1 0</inkml:trace>
  <inkml:trace contextRef="#ctx0" brushRef="#br0" timeOffset="5119.0752">15295 2871 336 0,'12'39'126'0,"-3"1"-68"0,12-8-131 0,-3-19-11 16</inkml:trace>
  <inkml:trace contextRef="#ctx0" brushRef="#br0" timeOffset="5922.4734">23436 2394 340 0,'0'-2'129'0,"0"2"-70"0,0-3-73 16,0 3 17-16</inkml:trace>
  <inkml:trace contextRef="#ctx0" brushRef="#br0" timeOffset="6038.6157">23517 2387 340 0,'9'2'126'0,"-6"9"-68"0,6 2-68 16,-9 0 22-16,5 3-9 31,-2 11 3-31,0 2-3 0,0 2 0 0,-3 4-1 16,0-3-2-16,0-6 3 0,0 0-4 16,0 4 0-1</inkml:trace>
  <inkml:trace contextRef="#ctx0" brushRef="#br0" timeOffset="6142.1304">23535 2852 376 0,'-6'19'143'0,"6"-9"-78"0,6 1-74 0,-3-6 25 0,-3 0-9 0,8 9 3 31,-2-6-1-31,6 2 2 0,3 3-6 0,12-2-1 0,3-6 2 16</inkml:trace>
  <inkml:trace contextRef="#ctx0" brushRef="#br0" timeOffset="6278.7203">23904 2963 444 0,'50'-13'167'0,"-20"5"-90"0,18-2-87 0,-25 10 27 0,7 0-12 16,0 0 0-16,6 2-6 16,-4 1 1-16,-2 2 0 15,-6-5-11-15,-3 0-3 0,-3 0-55 16,-9 0-24-16,-15 0-73 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10-16T17:58:50.355"/>
    </inkml:context>
    <inkml:brush xml:id="br0">
      <inkml:brushProperty name="width" value="0.05292" units="cm"/>
      <inkml:brushProperty name="height" value="0.05292" units="cm"/>
      <inkml:brushProperty name="color" value="#FF0000"/>
    </inkml:brush>
  </inkml:definitions>
  <inkml:trace contextRef="#ctx0" brushRef="#br0">20513 7276 200 0,'6'-8'74'0,"3"5"-40"0,-12 1-24 0,6 2 20 0,-3 0-5 15,0 0 0-15,0 0-7 16,0 0-3-16,3 0-9 16,-3-3 0-16,6-2 4 0,-3 2 3 15,6-2 13 1,-3 0-3-16,0 2-3 0,0 0-3 16,0 1-3-16,3-1 1 15,3 0 1-15,3 1 2 16,-1-1 3-1,1-2 2-15,3 0-8 16,6-1-4-16,0 1-2 16,3 0 1-16,2-3-5 0,7 0-1 0,3-3 0 15,2 1 0-15,4-1-2 32,0 0-2-32,2 1 3 0,1-1 2 15,3 1 4-15,5-1 5 16,1 1-6-16,8-1-2 15,1 0-3-15,-7 1 0 16,1-1 0-16,-1 3 1 16,7-5-2-16,2-3 1 0,4 0 0 15,-4-2 1-15,-2-1 0 16,-1 3 0-16,7-2-2 16,-1-1-2-1,0-2 1-15,1 3 1 16,-7-1-3-16,1 3 0 0,-4-2 1 0,1-1 0 15,-1 6 0-15,-2-3 0 16,-1 0 0-16,-2 3 0 16,-3 0 2-16,-7 2 1 15,1-2-1-15,-7 2-2 16,-5 3-2-16,0 3 1 16,-3 0 3-1,-4 2 1-15,-2 1-1 16,-3-1-2-16,-3 0 1 15,-3 1-1-15,-3-1 0 0,-3 3 0 16,-1-3-3-16,-2 3 0 16,-6 0-3-16,6 0 1 15,-6-2-6-15,0-1-3 16,-3 0-30-16,0-2-11 0,0-5-43 16,0-4-17-16,-3-7-41 31</inkml:trace>
  <inkml:trace contextRef="#ctx0" brushRef="#br0" timeOffset="483.5834">23216 6331 292 0,'-12'0'110'0,"12"3"-60"0,-3 0-47 15,3-3 23-15,0 0-4 16,0 0 4-16,0 8-8 15,0-3 0-15,0-2-11 16,0 2-2-16,0 0 1 0,0 1-1 0,3-1 0 16,3 3-1-16,3 0 2 15,6 0 1-15,6 0 3 16,0 0 1-16,8-1 1 16,-2-1 0-16,6-1 2 15,0 0-5-15,-4 1-1 16,7 2-2-1,-6-1 1-15,0-1-4 16,-7 2-2-16,-5 2 2 16,-3 6 2-16,-6 0 0 15,-9 0 0-15,0 0-1 0,-9 2 0 16,-3 1 0-16,0-1 2 16,-5 4-1-16,-1-1 0 15,-3 0-3-15,0 0 1 0,6-2-2 16,0-4-1-16,0-1-2 15,3-1-1-15,-2 0-14 16,5-2-4-16,-3-1-16 16,3 1-4-16,0-1-35 15,-3-2-14-15,6-2-59 32,0-6-27-32,6-6 89 15</inkml:trace>
  <inkml:trace contextRef="#ctx0" brushRef="#br0" timeOffset="985.1853">24094 5808 240 0,'-15'0'90'0,"9"-11"-48"0,-3 16-34 0,9-2 21 16,-3 0-6-16,-3 2-2 16,3 0 0-16,1 0-1 15,-4 3-11-15,3 0 3 0,-3 6 4 16,6 9-4-16,6 12-2 16,0 7 3-16,-1 6 4 15,4-1-3-15,3 6 0 0,0 0-8 16,0 3-4-16,-3-1-1 15,6 1 1 1,-6 2-3-16,-3-10 0 16,0-6-17-16,0-5-5 15,-3-2-11-15,0-9-4 16,0-5-23-16,3-5-11 16,-3-5-50-16</inkml:trace>
  <inkml:trace contextRef="#ctx0" brushRef="#br0" timeOffset="1369.2565">24445 5744 296 0,'3'-10'110'0,"0"7"-60"0,3-2-50 0,-3 5 21 16,-3 0-3-16,6 0 3 15,-3 2-5-15,-3-2-1 16,0 6-9-16,6 1-4 0,-6 9 1 16,0 6 2-16,0 1 4 15,0 12-2-15,3 7-2 16,0 14-5-16,3-3 0 15,-3-3 0-15,6 3 2 16,-3-6-1-16,0-2-1 16,0 0 1-16,-3-2-1 0,6-4-25 15,-6-2-8-15,-3-10-23 16,0-6-10-16,0-5-48 16,0-6-35-1,-6-7 65-15</inkml:trace>
  <inkml:trace contextRef="#ctx0" brushRef="#br0" timeOffset="1635.8746">24183 6223 296 0,'-6'-3'112'0,"6"6"-60"0,6-3-43 0,-6 0 40 16,3 3-11-16,9-3-15 31,-3 0-7-31,6-3-10 0,0 0-6 0,3-2-1 0,0 0-10 0,6-1-5 16,2 1-47-16,1-3-21 16,3 0-56-1</inkml:trace>
  <inkml:trace contextRef="#ctx0" brushRef="#br0" timeOffset="2107.1069">24925 6136 264 0,'-9'2'99'0,"9"1"-54"0,0 0-55 0,0-3 14 15,0 2 3-15,6 4 5 0,-3-4-3 16,3 4-3-16,0-1-3 16,8 0 2-16,-2 0 1 0,0 1 2 31,0 2 0-31,-3 0-4 0,3-1-1 15,-12 9-1 1,0 0-2-16,-3 0 3 16,-9-3-4-16,-6 1 0 15,0-1 1-15,6-3 0 0,-2-2 4 16,-1-2 5-16,3-4 1 16,0-2 2-16,-6-2 2 0,9-4 2 15,-3 1-5-15,3-3 1 16,0 0-5-16,9-5-8 15,9 0-4 1,3-3-16-16,6 0-4 31,9 0-29-31,-3 3-10 0,5 2-57 16,1-2-32-16,3 0 77 16</inkml:trace>
  <inkml:trace contextRef="#ctx0" brushRef="#br0" timeOffset="5393.4345">25282 6022 228 0,'-12'0'88'0,"21"-3"-48"0,0 3-38 15,-15 0 19 1</inkml:trace>
  <inkml:trace contextRef="#ctx0" brushRef="#br0" timeOffset="5809.5607">25282 6022 396 0,'9'0'12'0,"-9"0"-7"31,9 0-3-31,3 0 1 0,-4 0 2 0,4 3 0 16,3-1 0-16,-3 6-6 15,0 0-1-15,6 8-2 16,-6-3 3-16,6 3 0 0,-6-3 3 15,-3 1-1-15,-1-4-1 16,-5 1 1-16,3-3 1 16,-6 2-1-16,-6-2 2 15,6 0-4-15,-8 0 0 16,-1 0-1-16,-3-3 0 16,3 1 2-1,-3-1 0-15,0 0 0 16,-6-2 2-16,6 2 3 15,-6-5 4-15,3 3 2 16,1-3 1-16,-1-3-2 16,0 0 1-16,3 1-2 15,3-4 0-15,-3-1-3 16,3 1-1-16,9-2-1 0,-3-5-5 16,3 0 1-16,3 2-2 15,-3 1 0-15,6-6 2 16,-3 3 2-16,-3 2-8 15,0 3-3 1,0 0-33-16,0 3-15 16,9 0-69-16</inkml:trace>
  <inkml:trace contextRef="#ctx0" brushRef="#br0" timeOffset="19206.2075">24981 6710 264 0,'-6'-3'99'0,"6"14"-54"0,0-14-39 16,0 3 31-16,0 5-14 15,0-2-4-15,-3 2-3 16,-3 1-9-16,3 2 2 0,-6 5 2 16,-3 11 2-16,-5 15 5 15,-7 9-10-15,-3 5-2 0,6 5-6 16,-9 3-1-16,7 0 1 16,-4-3 0-16,-3 3-14 15,9-8-5-15,0-11-4 16,4-8-1-16,2-4-2 15,0-9 1-15,9-5-19 16,0-6-9-16,6-4-56 16,6-12-27-1,0-10 71 1</inkml:trace>
  <inkml:trace contextRef="#ctx0" brushRef="#br0" timeOffset="19871.1644">25270 6966 172 0,'6'-13'66'0,"-6"13"-36"0,3 11-20 0,-3-11 20 15,0 5-7-15,-3-2-1 16,-3-1-6-16,3 1-2 16,-3 0-8-16,-6-3-2 0,3 2 0 0,-6-2-2 15,-12-5-2-15,-2 2-2 16,-4-5 1-16,-6 1 5 16,-2-1 5-16,2 0-3 0,6 2 2 15,-6 1-7-15,10 2-3 16,8 1-2-16,0-1 0 15,3 3 3-15,6 5 0 16,3 1-4-16,6 4 1 16,6 4 8-16,6 1 7 31,3 1-5-31,3 3-1 0,0-1-1 0,6 4 2 16,6 1-1-16,-4 4 0 15,-5-1 1-15,3 3 1 16,-9 0-1-16,3 3 1 15,-6 0-2-15,-3 5 2 16,3 0-4 0,-3-5-2-16,-3-3-3 0,0-3-1 15,-3-2-7-15,0-3-4 16,0-2-25-16,-3-3-10 16,-6-3-65-1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latin typeface="Arial" charset="0"/>
              </a:defRPr>
            </a:lvl1pPr>
          </a:lstStyle>
          <a:p>
            <a:pPr>
              <a:defRPr/>
            </a:pPr>
            <a:endParaRPr lang="en-US"/>
          </a:p>
        </p:txBody>
      </p:sp>
      <p:sp>
        <p:nvSpPr>
          <p:cNvPr id="149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latin typeface="Arial" charset="0"/>
              </a:defRPr>
            </a:lvl1pPr>
          </a:lstStyle>
          <a:p>
            <a:pPr>
              <a:defRPr/>
            </a:pPr>
            <a:endParaRPr lang="en-US"/>
          </a:p>
        </p:txBody>
      </p:sp>
      <p:sp>
        <p:nvSpPr>
          <p:cNvPr id="890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9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atin typeface="Arial" charset="0"/>
              </a:defRPr>
            </a:lvl1pPr>
          </a:lstStyle>
          <a:p>
            <a:pPr>
              <a:defRPr/>
            </a:pPr>
            <a:endParaRPr lang="en-US"/>
          </a:p>
        </p:txBody>
      </p:sp>
      <p:sp>
        <p:nvSpPr>
          <p:cNvPr id="149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atin typeface="Arial" charset="0"/>
              </a:defRPr>
            </a:lvl1pPr>
          </a:lstStyle>
          <a:p>
            <a:pPr>
              <a:defRPr/>
            </a:pPr>
            <a:fld id="{9F934D0D-7B1B-4A4A-B9B4-95B0ACEFFE50}" type="slidenum">
              <a:rPr lang="en-US"/>
              <a:pPr>
                <a:defRPr/>
              </a:pPr>
              <a:t>‹#›</a:t>
            </a:fld>
            <a:endParaRPr lang="en-US"/>
          </a:p>
        </p:txBody>
      </p:sp>
    </p:spTree>
    <p:extLst>
      <p:ext uri="{BB962C8B-B14F-4D97-AF65-F5344CB8AC3E}">
        <p14:creationId xmlns:p14="http://schemas.microsoft.com/office/powerpoint/2010/main" val="4582882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Ophthalmic_vei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optic stalk later on forms the optic nerve</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5</a:t>
            </a:fld>
            <a:endParaRPr lang="en-US"/>
          </a:p>
        </p:txBody>
      </p:sp>
    </p:spTree>
    <p:extLst>
      <p:ext uri="{BB962C8B-B14F-4D97-AF65-F5344CB8AC3E}">
        <p14:creationId xmlns:p14="http://schemas.microsoft.com/office/powerpoint/2010/main" val="240039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Superior oblique (trochlear)</a:t>
            </a:r>
          </a:p>
          <a:p>
            <a:r>
              <a:rPr lang="en-US" dirty="0"/>
              <a:t>SR: Superior rectus</a:t>
            </a:r>
          </a:p>
          <a:p>
            <a:r>
              <a:rPr lang="en-US" dirty="0"/>
              <a:t>MR: medial rectus</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23</a:t>
            </a:fld>
            <a:endParaRPr lang="en-US"/>
          </a:p>
        </p:txBody>
      </p:sp>
    </p:spTree>
    <p:extLst>
      <p:ext uri="{BB962C8B-B14F-4D97-AF65-F5344CB8AC3E}">
        <p14:creationId xmlns:p14="http://schemas.microsoft.com/office/powerpoint/2010/main" val="1222765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Intorsion and extorsion is used to stabilize the image in our minds when we tilt our heads to the right or left. The main function of the obliques is to do intorsion and extortion.</a:t>
            </a:r>
          </a:p>
          <a:p>
            <a:r>
              <a:rPr lang="en-US" dirty="0"/>
              <a:t>All superior muscles (Superior rectus and superior oblique) cause intorsion</a:t>
            </a:r>
          </a:p>
          <a:p>
            <a:r>
              <a:rPr lang="en-US" dirty="0"/>
              <a:t>All inferior muscles (inferior rectus and inferior oblique) causes extorsion</a:t>
            </a:r>
          </a:p>
          <a:p>
            <a:r>
              <a:rPr lang="en-US" dirty="0"/>
              <a:t>No role for medial and lateral recti here.</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24</a:t>
            </a:fld>
            <a:endParaRPr lang="en-US"/>
          </a:p>
        </p:txBody>
      </p:sp>
    </p:spTree>
    <p:extLst>
      <p:ext uri="{BB962C8B-B14F-4D97-AF65-F5344CB8AC3E}">
        <p14:creationId xmlns:p14="http://schemas.microsoft.com/office/powerpoint/2010/main" val="2197716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eaLnBrk="1" hangingPunct="1"/>
            <a:fld id="{AD3E3E3A-6090-4C76-BF82-5B656D78CE6B}" type="slidenum">
              <a:rPr kumimoji="0" lang="en-US" sz="1200" smtClean="0">
                <a:latin typeface="Arial" charset="0"/>
              </a:rPr>
              <a:pPr eaLnBrk="1" hangingPunct="1"/>
              <a:t>25</a:t>
            </a:fld>
            <a:endParaRPr kumimoji="0" lang="en-US" sz="1200">
              <a:latin typeface="Arial" charset="0"/>
            </a:endParaRPr>
          </a:p>
        </p:txBody>
      </p:sp>
      <p:sp>
        <p:nvSpPr>
          <p:cNvPr id="91139" name="Rectangle 2"/>
          <p:cNvSpPr>
            <a:spLocks noGrp="1" noRot="1" noChangeAspect="1" noChangeArrowheads="1" noTextEdit="1"/>
          </p:cNvSpPr>
          <p:nvPr>
            <p:ph type="sldImg"/>
          </p:nvPr>
        </p:nvSpPr>
        <p:spPr>
          <a:xfrm>
            <a:off x="1293813" y="795338"/>
            <a:ext cx="4270375" cy="3201987"/>
          </a:xfrm>
          <a:ln w="12700" cap="flat">
            <a:solidFill>
              <a:schemeClr val="tx1"/>
            </a:solidFill>
          </a:ln>
        </p:spPr>
      </p:sp>
      <p:sp>
        <p:nvSpPr>
          <p:cNvPr id="91140" name="Rectangle 3"/>
          <p:cNvSpPr>
            <a:spLocks noGrp="1" noChangeArrowheads="1"/>
          </p:cNvSpPr>
          <p:nvPr>
            <p:ph type="body" idx="1"/>
          </p:nvPr>
        </p:nvSpPr>
        <p:spPr>
          <a:xfrm>
            <a:off x="914400" y="4356100"/>
            <a:ext cx="5029200" cy="413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r>
              <a:rPr lang="en-GB" dirty="0"/>
              <a:t>SO looks down WHEN in (looking medially) (the superior oblique works alone when the eye is looking medially. This is because when the eye is looking medially ,the axis of the eye will be perpendicular to superior oblique.</a:t>
            </a:r>
          </a:p>
          <a:p>
            <a:pPr eaLnBrk="1" hangingPunct="1"/>
            <a:r>
              <a:rPr lang="en-GB" dirty="0"/>
              <a:t>So the obliques mostly work ALONE when we are looking medially. The recti mostly work ALONE when we are looking laterally. So if we want to test individual muscles, we should keep this in mind. (if we want to test the superior oblique, we ask the patient to look medially and inferiorly. This will ensure that only the superior oblique is causing the downward looking, with no help from inferior rectus).</a:t>
            </a:r>
          </a:p>
          <a:p>
            <a:pPr eaLnBrk="1" hangingPunct="1"/>
            <a:r>
              <a:rPr lang="en-GB" dirty="0"/>
              <a:t>If you’re looking medially, the obliques will work alone. If you are looking laterally, the recti will work alone.</a:t>
            </a:r>
          </a:p>
          <a:p>
            <a:pPr eaLnBrk="1" hangingPunct="1"/>
            <a:r>
              <a:rPr lang="en-GB" dirty="0"/>
              <a:t>Please note that the superior oblique doesn’t cause the medial looking, instead the medial rectus does that.</a:t>
            </a:r>
          </a:p>
        </p:txBody>
      </p:sp>
    </p:spTree>
    <p:extLst>
      <p:ext uri="{BB962C8B-B14F-4D97-AF65-F5344CB8AC3E}">
        <p14:creationId xmlns:p14="http://schemas.microsoft.com/office/powerpoint/2010/main" val="3287848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Muller’s muscle gives us the 2 mm opening of the eye lids when there is an emotional distress, so it is affected by the sympathetic nervous system.</a:t>
            </a:r>
          </a:p>
          <a:p>
            <a:r>
              <a:rPr lang="en-US" dirty="0"/>
              <a:t>The thyroid (graves disease) acts on the </a:t>
            </a:r>
            <a:r>
              <a:rPr lang="en-US" dirty="0" err="1"/>
              <a:t>muller’s</a:t>
            </a:r>
            <a:r>
              <a:rPr lang="en-US" dirty="0"/>
              <a:t> muscles to cause </a:t>
            </a:r>
            <a:r>
              <a:rPr lang="en-US" dirty="0" err="1"/>
              <a:t>exophthalmous</a:t>
            </a:r>
            <a:r>
              <a:rPr lang="en-US" dirty="0"/>
              <a:t> and lid retraction</a:t>
            </a:r>
          </a:p>
          <a:p>
            <a:r>
              <a:rPr lang="en-US" sz="1200" b="1" i="0" kern="1200" dirty="0" err="1">
                <a:solidFill>
                  <a:schemeClr val="tx1"/>
                </a:solidFill>
                <a:effectLst/>
                <a:latin typeface="Arial" charset="0"/>
                <a:ea typeface="+mn-ea"/>
                <a:cs typeface="Arial" charset="0"/>
              </a:rPr>
              <a:t>Lagophthalmos</a:t>
            </a:r>
            <a:r>
              <a:rPr lang="en-US" sz="1200" b="0" i="0" kern="1200" dirty="0">
                <a:solidFill>
                  <a:schemeClr val="tx1"/>
                </a:solidFill>
                <a:effectLst/>
                <a:latin typeface="Arial" charset="0"/>
                <a:ea typeface="+mn-ea"/>
                <a:cs typeface="Arial" charset="0"/>
              </a:rPr>
              <a:t> is defined as the inability to close the eyelids completely</a:t>
            </a:r>
            <a:endParaRPr lang="en-US"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26</a:t>
            </a:fld>
            <a:endParaRPr lang="en-US"/>
          </a:p>
        </p:txBody>
      </p:sp>
    </p:spTree>
    <p:extLst>
      <p:ext uri="{BB962C8B-B14F-4D97-AF65-F5344CB8AC3E}">
        <p14:creationId xmlns:p14="http://schemas.microsoft.com/office/powerpoint/2010/main" val="2294969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normal direction of the eye lashes is </a:t>
            </a:r>
            <a:r>
              <a:rPr lang="en-US" dirty="0" err="1"/>
              <a:t>anterio</a:t>
            </a:r>
            <a:r>
              <a:rPr lang="en-US" dirty="0"/>
              <a:t> inferior.</a:t>
            </a:r>
          </a:p>
          <a:p>
            <a:r>
              <a:rPr lang="en-US" sz="1200" b="1" i="0" kern="1200" dirty="0">
                <a:solidFill>
                  <a:schemeClr val="tx1"/>
                </a:solidFill>
                <a:effectLst/>
                <a:latin typeface="Arial" charset="0"/>
                <a:ea typeface="+mn-ea"/>
                <a:cs typeface="Arial" charset="0"/>
              </a:rPr>
              <a:t>Trichiasis</a:t>
            </a:r>
            <a:r>
              <a:rPr lang="en-US" sz="1200" b="0" i="0" kern="1200" dirty="0">
                <a:solidFill>
                  <a:schemeClr val="tx1"/>
                </a:solidFill>
                <a:effectLst/>
                <a:latin typeface="Arial" charset="0"/>
                <a:ea typeface="+mn-ea"/>
                <a:cs typeface="Arial" charset="0"/>
              </a:rPr>
              <a:t> is a common eyelid abnormality in which the eyelashes are misdirected and grow inwards toward the eye. Usually happens due to trauma to the conjunctiva. The inward direction of the lashes might lead to infections.</a:t>
            </a:r>
          </a:p>
          <a:p>
            <a:r>
              <a:rPr lang="en-US" sz="1200" b="0" i="0" kern="1200" dirty="0">
                <a:solidFill>
                  <a:schemeClr val="tx1"/>
                </a:solidFill>
                <a:effectLst/>
                <a:latin typeface="Arial" charset="0"/>
                <a:ea typeface="+mn-ea"/>
                <a:cs typeface="Arial" charset="0"/>
              </a:rPr>
              <a:t>To remove a foreign object inside the eye lids, ask the patient to look down (not close eyes) because this will relax the </a:t>
            </a:r>
            <a:r>
              <a:rPr lang="en-US" sz="1200" b="0" i="0" kern="1200" dirty="0" err="1">
                <a:solidFill>
                  <a:schemeClr val="tx1"/>
                </a:solidFill>
                <a:effectLst/>
                <a:latin typeface="Arial" charset="0"/>
                <a:ea typeface="+mn-ea"/>
                <a:cs typeface="Arial" charset="0"/>
              </a:rPr>
              <a:t>levator</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palpebrea</a:t>
            </a:r>
            <a:r>
              <a:rPr lang="en-US" sz="1200" b="0" i="0" kern="1200" dirty="0">
                <a:solidFill>
                  <a:schemeClr val="tx1"/>
                </a:solidFill>
                <a:effectLst/>
                <a:latin typeface="Arial" charset="0"/>
                <a:ea typeface="+mn-ea"/>
                <a:cs typeface="Arial" charset="0"/>
              </a:rPr>
              <a:t>, then hold the end of the eye lashes and fold the eyelid. This is possible only if the patient looks downwards.</a:t>
            </a:r>
            <a:endParaRPr lang="en-US"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27</a:t>
            </a:fld>
            <a:endParaRPr lang="en-US"/>
          </a:p>
        </p:txBody>
      </p:sp>
    </p:spTree>
    <p:extLst>
      <p:ext uri="{BB962C8B-B14F-4D97-AF65-F5344CB8AC3E}">
        <p14:creationId xmlns:p14="http://schemas.microsoft.com/office/powerpoint/2010/main" val="1567045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The corneal </a:t>
            </a:r>
            <a:r>
              <a:rPr lang="en-US" sz="1200" b="1" i="0" kern="1200" dirty="0">
                <a:solidFill>
                  <a:schemeClr val="tx1"/>
                </a:solidFill>
                <a:effectLst/>
                <a:latin typeface="Arial" charset="0"/>
                <a:ea typeface="+mn-ea"/>
                <a:cs typeface="Arial" charset="0"/>
              </a:rPr>
              <a:t>limbus</a:t>
            </a:r>
            <a:r>
              <a:rPr lang="en-US" sz="1200" b="0" i="0" kern="1200" dirty="0">
                <a:solidFill>
                  <a:schemeClr val="tx1"/>
                </a:solidFill>
                <a:effectLst/>
                <a:latin typeface="Arial" charset="0"/>
                <a:ea typeface="+mn-ea"/>
                <a:cs typeface="Arial" charset="0"/>
              </a:rPr>
              <a:t> is the border of the cornea and the sclera (the white of the eye). </a:t>
            </a:r>
          </a:p>
          <a:p>
            <a:r>
              <a:rPr lang="en-US" sz="1200" b="0" i="0" kern="1200" dirty="0">
                <a:solidFill>
                  <a:schemeClr val="tx1"/>
                </a:solidFill>
                <a:effectLst/>
                <a:latin typeface="Arial" charset="0"/>
                <a:ea typeface="+mn-ea"/>
                <a:cs typeface="Arial" charset="0"/>
              </a:rPr>
              <a:t>Limbus is the junction between conjunctiva and cornea. Limbus has </a:t>
            </a:r>
            <a:r>
              <a:rPr lang="en-US" sz="1200" b="0" i="0" kern="1200" dirty="0" err="1">
                <a:solidFill>
                  <a:schemeClr val="tx1"/>
                </a:solidFill>
                <a:effectLst/>
                <a:latin typeface="Arial" charset="0"/>
                <a:ea typeface="+mn-ea"/>
                <a:cs typeface="Arial" charset="0"/>
              </a:rPr>
              <a:t>stemm</a:t>
            </a:r>
            <a:r>
              <a:rPr lang="en-US" sz="1200" b="0" i="0" kern="1200" dirty="0">
                <a:solidFill>
                  <a:schemeClr val="tx1"/>
                </a:solidFill>
                <a:effectLst/>
                <a:latin typeface="Arial" charset="0"/>
                <a:ea typeface="+mn-ea"/>
                <a:cs typeface="Arial" charset="0"/>
              </a:rPr>
              <a:t> cells, so it is important in  healing and surgery.</a:t>
            </a:r>
            <a:endParaRPr lang="en-US"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28</a:t>
            </a:fld>
            <a:endParaRPr lang="en-US"/>
          </a:p>
        </p:txBody>
      </p:sp>
    </p:spTree>
    <p:extLst>
      <p:ext uri="{BB962C8B-B14F-4D97-AF65-F5344CB8AC3E}">
        <p14:creationId xmlns:p14="http://schemas.microsoft.com/office/powerpoint/2010/main" val="39310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eye is caused by the conjunctiva (which is highly vascular) when its vessels gets congested.</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29</a:t>
            </a:fld>
            <a:endParaRPr lang="en-US"/>
          </a:p>
        </p:txBody>
      </p:sp>
    </p:spTree>
    <p:extLst>
      <p:ext uri="{BB962C8B-B14F-4D97-AF65-F5344CB8AC3E}">
        <p14:creationId xmlns:p14="http://schemas.microsoft.com/office/powerpoint/2010/main" val="1222754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Arial" charset="0"/>
              </a:rPr>
              <a:t>To remove a foreign object inside the eye lids, ask the patient to look down (not close eyes) because this will relax the </a:t>
            </a:r>
            <a:r>
              <a:rPr lang="en-US" sz="1200" b="0" i="0" kern="1200" dirty="0" err="1">
                <a:solidFill>
                  <a:schemeClr val="tx1"/>
                </a:solidFill>
                <a:effectLst/>
                <a:latin typeface="Arial" charset="0"/>
                <a:ea typeface="+mn-ea"/>
                <a:cs typeface="Arial" charset="0"/>
              </a:rPr>
              <a:t>levator</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palpebrea</a:t>
            </a:r>
            <a:r>
              <a:rPr lang="en-US" sz="1200" b="0" i="0" kern="1200" dirty="0">
                <a:solidFill>
                  <a:schemeClr val="tx1"/>
                </a:solidFill>
                <a:effectLst/>
                <a:latin typeface="Arial" charset="0"/>
                <a:ea typeface="+mn-ea"/>
                <a:cs typeface="Arial" charset="0"/>
              </a:rPr>
              <a:t>, then hold the end of the eye lashes and fold the eyelid. This is possible only if the patient looks downwards.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30</a:t>
            </a:fld>
            <a:endParaRPr lang="en-US"/>
          </a:p>
        </p:txBody>
      </p:sp>
    </p:spTree>
    <p:extLst>
      <p:ext uri="{BB962C8B-B14F-4D97-AF65-F5344CB8AC3E}">
        <p14:creationId xmlns:p14="http://schemas.microsoft.com/office/powerpoint/2010/main" val="4196357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lacremal</a:t>
            </a:r>
            <a:r>
              <a:rPr lang="en-US" dirty="0"/>
              <a:t> glands are situated </a:t>
            </a:r>
            <a:r>
              <a:rPr lang="en-US" dirty="0" err="1"/>
              <a:t>superiolaterally</a:t>
            </a:r>
            <a:r>
              <a:rPr lang="en-US" dirty="0"/>
              <a:t> to the eye. It produces tears, and the tears are secreted whenever we blink because when we </a:t>
            </a:r>
            <a:r>
              <a:rPr lang="en-US" dirty="0" err="1"/>
              <a:t>blonk</a:t>
            </a:r>
            <a:r>
              <a:rPr lang="en-US" dirty="0"/>
              <a:t> we basically squeeze the </a:t>
            </a:r>
            <a:r>
              <a:rPr lang="en-US" dirty="0" err="1"/>
              <a:t>lacremal</a:t>
            </a:r>
            <a:r>
              <a:rPr lang="en-US" dirty="0"/>
              <a:t> gland. Blinking also pushed the tears towards the </a:t>
            </a:r>
            <a:r>
              <a:rPr lang="en-US" dirty="0" err="1"/>
              <a:t>lacremal</a:t>
            </a:r>
            <a:r>
              <a:rPr lang="en-US" dirty="0"/>
              <a:t> duct.</a:t>
            </a:r>
          </a:p>
          <a:p>
            <a:r>
              <a:rPr lang="en-US" dirty="0"/>
              <a:t>The tears drain to the inner canthus (</a:t>
            </a:r>
            <a:r>
              <a:rPr lang="en-US" dirty="0" err="1"/>
              <a:t>lacremal</a:t>
            </a:r>
            <a:r>
              <a:rPr lang="en-US" dirty="0"/>
              <a:t> duct), which is </a:t>
            </a:r>
            <a:r>
              <a:rPr lang="en-US" dirty="0" err="1"/>
              <a:t>inferomedially</a:t>
            </a:r>
            <a:r>
              <a:rPr lang="en-US" dirty="0"/>
              <a:t> located (opposite to </a:t>
            </a:r>
            <a:r>
              <a:rPr lang="en-US" dirty="0" err="1"/>
              <a:t>lacremal</a:t>
            </a:r>
            <a:r>
              <a:rPr lang="en-US" dirty="0"/>
              <a:t> gland).</a:t>
            </a:r>
          </a:p>
          <a:p>
            <a:r>
              <a:rPr lang="en-US" dirty="0"/>
              <a:t>Tears move from the inner canthus to the puncta and canaliculi, then drain to the lacrimal sac, then go to the nasolacrimal duct to open in the nasal cavity beneath the inferior </a:t>
            </a:r>
            <a:r>
              <a:rPr lang="en-US" dirty="0" err="1"/>
              <a:t>tubinate</a:t>
            </a:r>
            <a:endParaRPr lang="en-US"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31</a:t>
            </a:fld>
            <a:endParaRPr lang="en-US"/>
          </a:p>
        </p:txBody>
      </p:sp>
    </p:spTree>
    <p:extLst>
      <p:ext uri="{BB962C8B-B14F-4D97-AF65-F5344CB8AC3E}">
        <p14:creationId xmlns:p14="http://schemas.microsoft.com/office/powerpoint/2010/main" val="1467563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tears drain to the inner canthus, which is </a:t>
            </a:r>
            <a:r>
              <a:rPr lang="en-US" dirty="0" err="1"/>
              <a:t>inferomedially</a:t>
            </a:r>
            <a:r>
              <a:rPr lang="en-US" dirty="0"/>
              <a:t> located (opposite to </a:t>
            </a:r>
            <a:r>
              <a:rPr lang="en-US" dirty="0" err="1"/>
              <a:t>lacremal</a:t>
            </a:r>
            <a:r>
              <a:rPr lang="en-US" dirty="0"/>
              <a:t> gland).</a:t>
            </a:r>
          </a:p>
          <a:p>
            <a:r>
              <a:rPr lang="en-US" dirty="0"/>
              <a:t>Tears move from the inner canthus to the puncta and canaliculi, then drain to the lacrimal sac, then go to the nasolacrimal duct to open in the nasal cavity beneath the inferior </a:t>
            </a:r>
            <a:r>
              <a:rPr lang="en-US" dirty="0" err="1"/>
              <a:t>tubinate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34</a:t>
            </a:fld>
            <a:endParaRPr lang="en-US"/>
          </a:p>
        </p:txBody>
      </p:sp>
    </p:spTree>
    <p:extLst>
      <p:ext uri="{BB962C8B-B14F-4D97-AF65-F5344CB8AC3E}">
        <p14:creationId xmlns:p14="http://schemas.microsoft.com/office/powerpoint/2010/main" val="96410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eyes at first are formed laterally, then starts to go anteriorly.</a:t>
            </a:r>
          </a:p>
          <a:p>
            <a:r>
              <a:rPr lang="en-US" dirty="0"/>
              <a:t>Outer layer of the retina mainly gives the pigment layer. Inner layer of retina gives the other 9 layers of neurosensory layers (photoreceptors).</a:t>
            </a:r>
          </a:p>
          <a:p>
            <a:r>
              <a:rPr lang="en-US" dirty="0"/>
              <a:t>Between the outer and the inner retinal layers there is a potential space. That’s why detachment doesn’t occur there?</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6</a:t>
            </a:fld>
            <a:endParaRPr lang="en-US"/>
          </a:p>
        </p:txBody>
      </p:sp>
    </p:spTree>
    <p:extLst>
      <p:ext uri="{BB962C8B-B14F-4D97-AF65-F5344CB8AC3E}">
        <p14:creationId xmlns:p14="http://schemas.microsoft.com/office/powerpoint/2010/main" val="916139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Choroid has lots of melanin pigment to prevent light scattering.</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36</a:t>
            </a:fld>
            <a:endParaRPr lang="en-US"/>
          </a:p>
        </p:txBody>
      </p:sp>
    </p:spTree>
    <p:extLst>
      <p:ext uri="{BB962C8B-B14F-4D97-AF65-F5344CB8AC3E}">
        <p14:creationId xmlns:p14="http://schemas.microsoft.com/office/powerpoint/2010/main" val="217766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fovea is responsible for sharp vision (center of the visual field). It is tested by visual acuity.</a:t>
            </a:r>
          </a:p>
          <a:p>
            <a:r>
              <a:rPr lang="en-US" dirty="0"/>
              <a:t>Visual field tested by looking straight and asking how many fingers am I holding on the </a:t>
            </a:r>
            <a:r>
              <a:rPr lang="en-US" dirty="0" err="1"/>
              <a:t>prefery</a:t>
            </a:r>
            <a:endParaRPr lang="en-US"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37</a:t>
            </a:fld>
            <a:endParaRPr lang="en-US"/>
          </a:p>
        </p:txBody>
      </p:sp>
    </p:spTree>
    <p:extLst>
      <p:ext uri="{BB962C8B-B14F-4D97-AF65-F5344CB8AC3E}">
        <p14:creationId xmlns:p14="http://schemas.microsoft.com/office/powerpoint/2010/main" val="250131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clear aqueous </a:t>
            </a:r>
            <a:r>
              <a:rPr lang="en-US" dirty="0" err="1"/>
              <a:t>humour</a:t>
            </a:r>
            <a:r>
              <a:rPr lang="en-US" dirty="0"/>
              <a:t> provides nutrition for the structures in the anterior and posterior chambers, since they are avascular (cornea and lens).</a:t>
            </a:r>
          </a:p>
          <a:p>
            <a:r>
              <a:rPr lang="en-US" dirty="0"/>
              <a:t>10-21 mmHg is the normal ocular pressure. Any increase in this pressure leads to glaucoma. There are two types of glaucoma: open and closes angle. Open angle is treated medically, while closed angle is treated surgically.</a:t>
            </a:r>
          </a:p>
          <a:p>
            <a:r>
              <a:rPr lang="en-US" dirty="0"/>
              <a:t>http://www.glaucoma.org/glaucoma/types-of-glaucoma.php</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38</a:t>
            </a:fld>
            <a:endParaRPr lang="en-US"/>
          </a:p>
        </p:txBody>
      </p:sp>
    </p:spTree>
    <p:extLst>
      <p:ext uri="{BB962C8B-B14F-4D97-AF65-F5344CB8AC3E}">
        <p14:creationId xmlns:p14="http://schemas.microsoft.com/office/powerpoint/2010/main" val="1661124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lens has 1/3 of the refractive power of the eye. 2/3 are for the cornea.</a:t>
            </a:r>
          </a:p>
          <a:p>
            <a:r>
              <a:rPr lang="en-US" sz="1200" b="0" i="0" kern="1200" dirty="0">
                <a:solidFill>
                  <a:schemeClr val="tx1"/>
                </a:solidFill>
                <a:effectLst/>
                <a:latin typeface="Arial" charset="0"/>
                <a:ea typeface="+mn-ea"/>
                <a:cs typeface="Arial" charset="0"/>
              </a:rPr>
              <a:t>In </a:t>
            </a:r>
            <a:r>
              <a:rPr lang="en-US" sz="1200" b="1" i="0" kern="1200" dirty="0">
                <a:solidFill>
                  <a:schemeClr val="tx1"/>
                </a:solidFill>
                <a:effectLst/>
                <a:latin typeface="Arial" charset="0"/>
                <a:ea typeface="+mn-ea"/>
                <a:cs typeface="Arial" charset="0"/>
              </a:rPr>
              <a:t>humans</a:t>
            </a:r>
            <a:r>
              <a:rPr lang="en-US" sz="1200" b="0" i="0" kern="1200" dirty="0">
                <a:solidFill>
                  <a:schemeClr val="tx1"/>
                </a:solidFill>
                <a:effectLst/>
                <a:latin typeface="Arial" charset="0"/>
                <a:ea typeface="+mn-ea"/>
                <a:cs typeface="Arial" charset="0"/>
              </a:rPr>
              <a:t>, the total optical </a:t>
            </a:r>
            <a:r>
              <a:rPr lang="en-US" sz="1200" b="1" i="0" kern="1200" dirty="0">
                <a:solidFill>
                  <a:schemeClr val="tx1"/>
                </a:solidFill>
                <a:effectLst/>
                <a:latin typeface="Arial" charset="0"/>
                <a:ea typeface="+mn-ea"/>
                <a:cs typeface="Arial" charset="0"/>
              </a:rPr>
              <a:t>power</a:t>
            </a:r>
            <a:r>
              <a:rPr lang="en-US" sz="1200" b="0" i="0" kern="1200" dirty="0">
                <a:solidFill>
                  <a:schemeClr val="tx1"/>
                </a:solidFill>
                <a:effectLst/>
                <a:latin typeface="Arial" charset="0"/>
                <a:ea typeface="+mn-ea"/>
                <a:cs typeface="Arial" charset="0"/>
              </a:rPr>
              <a:t> of the relaxed </a:t>
            </a:r>
            <a:r>
              <a:rPr lang="en-US" sz="1200" b="1" i="0" kern="1200" dirty="0" err="1">
                <a:solidFill>
                  <a:schemeClr val="tx1"/>
                </a:solidFill>
                <a:effectLst/>
                <a:latin typeface="Arial" charset="0"/>
                <a:ea typeface="+mn-ea"/>
                <a:cs typeface="Arial" charset="0"/>
              </a:rPr>
              <a:t>eye</a:t>
            </a:r>
            <a:r>
              <a:rPr lang="en-US" sz="1200" b="0" i="0" kern="1200" dirty="0" err="1">
                <a:solidFill>
                  <a:schemeClr val="tx1"/>
                </a:solidFill>
                <a:effectLst/>
                <a:latin typeface="Arial" charset="0"/>
                <a:ea typeface="+mn-ea"/>
                <a:cs typeface="Arial" charset="0"/>
              </a:rPr>
              <a:t>is</a:t>
            </a:r>
            <a:r>
              <a:rPr lang="en-US" sz="1200" b="0" i="0" kern="1200" dirty="0">
                <a:solidFill>
                  <a:schemeClr val="tx1"/>
                </a:solidFill>
                <a:effectLst/>
                <a:latin typeface="Arial" charset="0"/>
                <a:ea typeface="+mn-ea"/>
                <a:cs typeface="Arial" charset="0"/>
              </a:rPr>
              <a:t> approximately 60 </a:t>
            </a:r>
            <a:r>
              <a:rPr lang="en-US" sz="1200" b="0" i="0" kern="1200" dirty="0" err="1">
                <a:solidFill>
                  <a:schemeClr val="tx1"/>
                </a:solidFill>
                <a:effectLst/>
                <a:latin typeface="Arial" charset="0"/>
                <a:ea typeface="+mn-ea"/>
                <a:cs typeface="Arial" charset="0"/>
              </a:rPr>
              <a:t>dioptres</a:t>
            </a:r>
            <a:r>
              <a:rPr lang="en-US" sz="1200" b="0" i="0" kern="1200" dirty="0">
                <a:solidFill>
                  <a:schemeClr val="tx1"/>
                </a:solidFill>
                <a:effectLst/>
                <a:latin typeface="Arial" charset="0"/>
                <a:ea typeface="+mn-ea"/>
                <a:cs typeface="Arial" charset="0"/>
              </a:rPr>
              <a:t>. The cornea accounts for approximately two-thirds of this </a:t>
            </a:r>
            <a:r>
              <a:rPr lang="en-US" sz="1200" b="1" i="0" kern="1200" dirty="0">
                <a:solidFill>
                  <a:schemeClr val="tx1"/>
                </a:solidFill>
                <a:effectLst/>
                <a:latin typeface="Arial" charset="0"/>
                <a:ea typeface="+mn-ea"/>
                <a:cs typeface="Arial" charset="0"/>
              </a:rPr>
              <a:t>refractive power</a:t>
            </a:r>
            <a:r>
              <a:rPr lang="en-US" sz="1200" b="0" i="0" kern="1200" dirty="0">
                <a:solidFill>
                  <a:schemeClr val="tx1"/>
                </a:solidFill>
                <a:effectLst/>
                <a:latin typeface="Arial" charset="0"/>
                <a:ea typeface="+mn-ea"/>
                <a:cs typeface="Arial" charset="0"/>
              </a:rPr>
              <a:t>(about 40 </a:t>
            </a:r>
            <a:r>
              <a:rPr lang="en-US" sz="1200" b="0" i="0" kern="1200" dirty="0" err="1">
                <a:solidFill>
                  <a:schemeClr val="tx1"/>
                </a:solidFill>
                <a:effectLst/>
                <a:latin typeface="Arial" charset="0"/>
                <a:ea typeface="+mn-ea"/>
                <a:cs typeface="Arial" charset="0"/>
              </a:rPr>
              <a:t>dioptres</a:t>
            </a:r>
            <a:r>
              <a:rPr lang="en-US" sz="1200" b="0" i="0" kern="1200" dirty="0">
                <a:solidFill>
                  <a:schemeClr val="tx1"/>
                </a:solidFill>
                <a:effectLst/>
                <a:latin typeface="Arial" charset="0"/>
                <a:ea typeface="+mn-ea"/>
                <a:cs typeface="Arial" charset="0"/>
              </a:rPr>
              <a:t>) and the crystalline lens contributes the remaining one-third (about 20 </a:t>
            </a:r>
            <a:r>
              <a:rPr lang="en-US" sz="1200" b="0" i="0" kern="1200" dirty="0" err="1">
                <a:solidFill>
                  <a:schemeClr val="tx1"/>
                </a:solidFill>
                <a:effectLst/>
                <a:latin typeface="Arial" charset="0"/>
                <a:ea typeface="+mn-ea"/>
                <a:cs typeface="Arial" charset="0"/>
              </a:rPr>
              <a:t>dioptres</a:t>
            </a:r>
            <a:r>
              <a:rPr lang="en-US" sz="1200" b="0" i="0" kern="1200" dirty="0">
                <a:solidFill>
                  <a:schemeClr val="tx1"/>
                </a:solidFill>
                <a:effectLst/>
                <a:latin typeface="Arial" charset="0"/>
                <a:ea typeface="+mn-ea"/>
                <a:cs typeface="Arial" charset="0"/>
              </a:rPr>
              <a:t>).</a:t>
            </a:r>
          </a:p>
          <a:p>
            <a:r>
              <a:rPr lang="en-US" sz="1200" b="0" i="0" kern="1200" dirty="0">
                <a:solidFill>
                  <a:schemeClr val="tx1"/>
                </a:solidFill>
                <a:effectLst/>
                <a:latin typeface="Arial" charset="0"/>
                <a:ea typeface="+mn-ea"/>
                <a:cs typeface="Arial" charset="0"/>
              </a:rPr>
              <a:t>The pathway in front of the fovea needs to be clear from any objects for the vision to be clear. Cataracts cause water to develop in the lens, so view will be blurred. Cataracts can happen anywhere in the lens.</a:t>
            </a:r>
            <a:endParaRPr lang="en-US"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40</a:t>
            </a:fld>
            <a:endParaRPr lang="en-US"/>
          </a:p>
        </p:txBody>
      </p:sp>
    </p:spTree>
    <p:extLst>
      <p:ext uri="{BB962C8B-B14F-4D97-AF65-F5344CB8AC3E}">
        <p14:creationId xmlns:p14="http://schemas.microsoft.com/office/powerpoint/2010/main" val="1223991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lens has the ability to accommodate. It is connected to the ciliary bodies by tendons.</a:t>
            </a:r>
          </a:p>
          <a:p>
            <a:r>
              <a:rPr lang="en-US" dirty="0"/>
              <a:t> When the ciliary body contracts, the tendons relax (ciliary body gets closer to the lens, so distance of tendon decreases so it relaxes), and there will be increased curvature of the lens which will lead to more refraction (close objects)</a:t>
            </a:r>
          </a:p>
          <a:p>
            <a:r>
              <a:rPr lang="en-US" dirty="0"/>
              <a:t>When the ciliary body relaxes, the tendons contract (ciliary body gets away from the lens. So distance of tendon increases so it is stretched), and there will be a decreased curvature of the lens (far objects(</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41</a:t>
            </a:fld>
            <a:endParaRPr lang="en-US"/>
          </a:p>
        </p:txBody>
      </p:sp>
    </p:spTree>
    <p:extLst>
      <p:ext uri="{BB962C8B-B14F-4D97-AF65-F5344CB8AC3E}">
        <p14:creationId xmlns:p14="http://schemas.microsoft.com/office/powerpoint/2010/main" val="3855632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lens has anterior epithelial cells only which are renewed a lot. The old epithelial cells are pushed laterally, then becomes fibrous and elongated. This is the lens growth, and it grows in density rather than in size. This causes the visual impairment in old patients.</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42</a:t>
            </a:fld>
            <a:endParaRPr lang="en-US"/>
          </a:p>
        </p:txBody>
      </p:sp>
    </p:spTree>
    <p:extLst>
      <p:ext uri="{BB962C8B-B14F-4D97-AF65-F5344CB8AC3E}">
        <p14:creationId xmlns:p14="http://schemas.microsoft.com/office/powerpoint/2010/main" val="4120540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bright area on the right is the optic nerve</a:t>
            </a:r>
          </a:p>
          <a:p>
            <a:r>
              <a:rPr lang="en-US" dirty="0"/>
              <a:t>The dark spot near the middle is the fovea. It has no vessels because it needs to be clear of anything for vision to be sharp. It has lots of cones.</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45</a:t>
            </a:fld>
            <a:endParaRPr lang="en-US"/>
          </a:p>
        </p:txBody>
      </p:sp>
    </p:spTree>
    <p:extLst>
      <p:ext uri="{BB962C8B-B14F-4D97-AF65-F5344CB8AC3E}">
        <p14:creationId xmlns:p14="http://schemas.microsoft.com/office/powerpoint/2010/main" val="1671567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Optic nerve atrophy causes pale optic nerve</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49</a:t>
            </a:fld>
            <a:endParaRPr lang="en-US"/>
          </a:p>
        </p:txBody>
      </p:sp>
    </p:spTree>
    <p:extLst>
      <p:ext uri="{BB962C8B-B14F-4D97-AF65-F5344CB8AC3E}">
        <p14:creationId xmlns:p14="http://schemas.microsoft.com/office/powerpoint/2010/main" val="3533224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Swollen due to </a:t>
            </a:r>
            <a:r>
              <a:rPr lang="en-US" dirty="0" err="1"/>
              <a:t>pappillidema</a:t>
            </a:r>
            <a:endParaRPr lang="en-US"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50</a:t>
            </a:fld>
            <a:endParaRPr lang="en-US"/>
          </a:p>
        </p:txBody>
      </p:sp>
    </p:spTree>
    <p:extLst>
      <p:ext uri="{BB962C8B-B14F-4D97-AF65-F5344CB8AC3E}">
        <p14:creationId xmlns:p14="http://schemas.microsoft.com/office/powerpoint/2010/main" val="2897577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Cupped retina usually due to glaucoma</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51</a:t>
            </a:fld>
            <a:endParaRPr lang="en-US"/>
          </a:p>
        </p:txBody>
      </p:sp>
    </p:spTree>
    <p:extLst>
      <p:ext uri="{BB962C8B-B14F-4D97-AF65-F5344CB8AC3E}">
        <p14:creationId xmlns:p14="http://schemas.microsoft.com/office/powerpoint/2010/main" val="202310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eyes continue to grow until the child reaches 8 years, at which it has reached its peak size (the eyes of an 8 year old is the same size as an adult eye).</a:t>
            </a:r>
          </a:p>
          <a:p>
            <a:r>
              <a:rPr lang="en-US" dirty="0"/>
              <a:t>The lens however, continues to grow throughout life. It grows by forming new epithelial cells (which are only found on the anterior surface of the lens), and pushing the old ones to the periphery of the lens, which then elongate and become fibrous, and start going towards the center (not anterior) of the lens and accumulate there, making the lens more dense, and leading to visual impairment (this happens normally with increasing age.</a:t>
            </a:r>
          </a:p>
          <a:p>
            <a:r>
              <a:rPr lang="en-US" dirty="0"/>
              <a:t>The iris usually grows as a circle and the two sides fuses </a:t>
            </a:r>
            <a:r>
              <a:rPr lang="en-US" dirty="0" err="1"/>
              <a:t>inferomedially</a:t>
            </a:r>
            <a:r>
              <a:rPr lang="en-US" dirty="0"/>
              <a:t>. If the iris didn’t fuse </a:t>
            </a:r>
            <a:r>
              <a:rPr lang="en-US" dirty="0" err="1"/>
              <a:t>inferomedially</a:t>
            </a:r>
            <a:r>
              <a:rPr lang="en-US" dirty="0"/>
              <a:t>, a coloboma will form.</a:t>
            </a:r>
          </a:p>
          <a:p>
            <a:r>
              <a:rPr lang="en-US" dirty="0"/>
              <a:t>https://www.google.com.sa/</a:t>
            </a:r>
            <a:r>
              <a:rPr lang="en-US" dirty="0" err="1"/>
              <a:t>search?safe</a:t>
            </a:r>
            <a:r>
              <a:rPr lang="en-US" dirty="0"/>
              <a:t>=</a:t>
            </a:r>
            <a:r>
              <a:rPr lang="en-US" dirty="0" err="1"/>
              <a:t>strict&amp;q</a:t>
            </a:r>
            <a:r>
              <a:rPr lang="en-US" dirty="0"/>
              <a:t>=</a:t>
            </a:r>
            <a:r>
              <a:rPr lang="en-US" dirty="0" err="1"/>
              <a:t>coloboma&amp;oq</a:t>
            </a:r>
            <a:r>
              <a:rPr lang="en-US" dirty="0"/>
              <a:t>=</a:t>
            </a:r>
            <a:r>
              <a:rPr lang="en-US" dirty="0" err="1"/>
              <a:t>coloboma&amp;gs_l</a:t>
            </a:r>
            <a:r>
              <a:rPr lang="en-US" dirty="0"/>
              <a:t>=psy-ab.3..0l2j0i131k1l2j0l6.185992.186864.0.186990.8.6.0.0.0.0.210.210.2-1.1.0....0...1.1.64.psy-ab..7.1.210....0.vaAlV-q7NbM</a:t>
            </a:r>
          </a:p>
          <a:p>
            <a:r>
              <a:rPr lang="en-US" dirty="0"/>
              <a:t>While the eye are still growing (less than 8 years) any increase in the intra ocular pressure (IOP) may lead to increase in the eye size (leading to myopia). This is true in patients with congenital glaucoma. If there is a bilateral congenital glaucoma, the patient ,</a:t>
            </a:r>
            <a:r>
              <a:rPr lang="en-US" dirty="0" err="1"/>
              <a:t>oght</a:t>
            </a:r>
            <a:r>
              <a:rPr lang="en-US" dirty="0"/>
              <a:t> present late because there will be no difference in the eye sizes.</a:t>
            </a:r>
          </a:p>
          <a:p>
            <a:r>
              <a:rPr lang="en-US" dirty="0"/>
              <a:t>In pediatrics, having a large eye will lead to myopia (near sightedness) (the focus of the lights will be </a:t>
            </a:r>
            <a:r>
              <a:rPr lang="en-US" dirty="0" err="1"/>
              <a:t>infront</a:t>
            </a:r>
            <a:r>
              <a:rPr lang="en-US" dirty="0"/>
              <a:t> of the fovea, so the patient will see close objects clearly, but distant objects will be blurry). The large eye will basically have its fovea behind where it should normally be, and since the lens and the cornea are normal, they would focus the light on the position of the original eye (as if no enlargement happened), so the focus of light will be </a:t>
            </a:r>
            <a:r>
              <a:rPr lang="en-US" dirty="0" err="1"/>
              <a:t>infront</a:t>
            </a:r>
            <a:r>
              <a:rPr lang="en-US" dirty="0"/>
              <a:t> of the fovea, not on it, causing myopia.</a:t>
            </a:r>
          </a:p>
          <a:p>
            <a:r>
              <a:rPr lang="en-US" dirty="0"/>
              <a:t>Also in pediatrics, having a small eye will lead to hypermetropia, or far sightedness, for the same but opposite reason mentioned above (the eye is now smaller, so the focus done by the normal cornea and lens will put the focus behind the fovea, so the patient will only be able to see distant objects, not close ones).</a:t>
            </a:r>
          </a:p>
          <a:p>
            <a:r>
              <a:rPr lang="en-US" dirty="0"/>
              <a:t>Hypermetropia of up to 1.5 diopters in children is normal.</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8</a:t>
            </a:fld>
            <a:endParaRPr lang="en-US"/>
          </a:p>
        </p:txBody>
      </p:sp>
    </p:spTree>
    <p:extLst>
      <p:ext uri="{BB962C8B-B14F-4D97-AF65-F5344CB8AC3E}">
        <p14:creationId xmlns:p14="http://schemas.microsoft.com/office/powerpoint/2010/main" val="143994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Retinitis pigments</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53</a:t>
            </a:fld>
            <a:endParaRPr lang="en-US"/>
          </a:p>
        </p:txBody>
      </p:sp>
    </p:spTree>
    <p:extLst>
      <p:ext uri="{BB962C8B-B14F-4D97-AF65-F5344CB8AC3E}">
        <p14:creationId xmlns:p14="http://schemas.microsoft.com/office/powerpoint/2010/main" val="3743200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ANSWER BELOW</a:t>
            </a:r>
          </a:p>
          <a:p>
            <a:endParaRPr lang="en-US" dirty="0"/>
          </a:p>
          <a:p>
            <a:endParaRPr lang="en-US" dirty="0"/>
          </a:p>
          <a:p>
            <a:r>
              <a:rPr lang="en-US" dirty="0"/>
              <a:t>D</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65</a:t>
            </a:fld>
            <a:endParaRPr lang="en-US"/>
          </a:p>
        </p:txBody>
      </p:sp>
    </p:spTree>
    <p:extLst>
      <p:ext uri="{BB962C8B-B14F-4D97-AF65-F5344CB8AC3E}">
        <p14:creationId xmlns:p14="http://schemas.microsoft.com/office/powerpoint/2010/main" val="1878056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BELOW</a:t>
            </a:r>
          </a:p>
          <a:p>
            <a:endParaRPr lang="en-US" dirty="0"/>
          </a:p>
          <a:p>
            <a:endParaRPr lang="en-US" dirty="0"/>
          </a:p>
          <a:p>
            <a:endParaRPr lang="en-US" dirty="0"/>
          </a:p>
          <a:p>
            <a:r>
              <a:rPr lang="en-US" dirty="0"/>
              <a:t>E</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66</a:t>
            </a:fld>
            <a:endParaRPr lang="en-US"/>
          </a:p>
        </p:txBody>
      </p:sp>
    </p:spTree>
    <p:extLst>
      <p:ext uri="{BB962C8B-B14F-4D97-AF65-F5344CB8AC3E}">
        <p14:creationId xmlns:p14="http://schemas.microsoft.com/office/powerpoint/2010/main" val="4069441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ANSWER BELOW</a:t>
            </a:r>
          </a:p>
          <a:p>
            <a:endParaRPr lang="en-US" dirty="0"/>
          </a:p>
          <a:p>
            <a:endParaRPr lang="en-US" dirty="0"/>
          </a:p>
          <a:p>
            <a:endParaRPr lang="en-US" dirty="0"/>
          </a:p>
          <a:p>
            <a:endParaRPr lang="en-US" dirty="0"/>
          </a:p>
          <a:p>
            <a:r>
              <a:rPr lang="en-US" dirty="0"/>
              <a:t>A</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67</a:t>
            </a:fld>
            <a:endParaRPr lang="en-US"/>
          </a:p>
        </p:txBody>
      </p:sp>
    </p:spTree>
    <p:extLst>
      <p:ext uri="{BB962C8B-B14F-4D97-AF65-F5344CB8AC3E}">
        <p14:creationId xmlns:p14="http://schemas.microsoft.com/office/powerpoint/2010/main" val="548495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BELOW</a:t>
            </a:r>
          </a:p>
          <a:p>
            <a:endParaRPr lang="en-US" dirty="0"/>
          </a:p>
          <a:p>
            <a:endParaRPr lang="en-US" dirty="0"/>
          </a:p>
          <a:p>
            <a:endParaRPr lang="en-US" dirty="0"/>
          </a:p>
          <a:p>
            <a:endParaRPr lang="en-US" dirty="0"/>
          </a:p>
          <a:p>
            <a:endParaRPr lang="en-US" dirty="0"/>
          </a:p>
          <a:p>
            <a:endParaRPr lang="en-US" dirty="0"/>
          </a:p>
          <a:p>
            <a:endParaRPr lang="en-US" dirty="0"/>
          </a:p>
          <a:p>
            <a:r>
              <a:rPr lang="en-US" dirty="0"/>
              <a:t>C</a:t>
            </a:r>
          </a:p>
          <a:p>
            <a:r>
              <a:rPr lang="en-US" dirty="0"/>
              <a:t>It is not D because the nasolacrimal duct drains from the </a:t>
            </a:r>
            <a:r>
              <a:rPr lang="en-US" dirty="0" err="1"/>
              <a:t>lacremal</a:t>
            </a:r>
            <a:r>
              <a:rPr lang="en-US" dirty="0"/>
              <a:t> sack to the nose.</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69</a:t>
            </a:fld>
            <a:endParaRPr lang="en-US"/>
          </a:p>
        </p:txBody>
      </p:sp>
    </p:spTree>
    <p:extLst>
      <p:ext uri="{BB962C8B-B14F-4D97-AF65-F5344CB8AC3E}">
        <p14:creationId xmlns:p14="http://schemas.microsoft.com/office/powerpoint/2010/main" val="420522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BELOW</a:t>
            </a:r>
          </a:p>
          <a:p>
            <a:endParaRPr lang="en-US" dirty="0"/>
          </a:p>
          <a:p>
            <a:endParaRPr lang="en-US" dirty="0"/>
          </a:p>
          <a:p>
            <a:endParaRPr lang="en-US" dirty="0"/>
          </a:p>
          <a:p>
            <a:endParaRPr lang="en-US" dirty="0"/>
          </a:p>
          <a:p>
            <a:endParaRPr lang="en-US" dirty="0"/>
          </a:p>
          <a:p>
            <a:endParaRPr lang="en-US" dirty="0"/>
          </a:p>
          <a:p>
            <a:r>
              <a:rPr lang="en-US" dirty="0"/>
              <a:t>D</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70</a:t>
            </a:fld>
            <a:endParaRPr lang="en-US"/>
          </a:p>
        </p:txBody>
      </p:sp>
    </p:spTree>
    <p:extLst>
      <p:ext uri="{BB962C8B-B14F-4D97-AF65-F5344CB8AC3E}">
        <p14:creationId xmlns:p14="http://schemas.microsoft.com/office/powerpoint/2010/main" val="3262822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periosteum of the orbital bones forms a periosteal curtain that holds the eye in its position with the help of EOM (extra ocular muscles) and the skin. It also prevents infections.</a:t>
            </a:r>
          </a:p>
          <a:p>
            <a:r>
              <a:rPr lang="en-US" dirty="0"/>
              <a:t>The orbit is made up of 7 bones: </a:t>
            </a:r>
          </a:p>
          <a:p>
            <a:pPr marL="228600" indent="-228600">
              <a:buAutoNum type="arabicPeriod"/>
            </a:pPr>
            <a:r>
              <a:rPr lang="en-US" dirty="0"/>
              <a:t>Frontal bone                        2. maxillary bone                          3. zygomatic bone                          4. ethmoid bone (medial)                                 5. palatine bone</a:t>
            </a:r>
          </a:p>
          <a:p>
            <a:pPr marL="228600" indent="-228600">
              <a:buAutoNum type="arabicPeriod" startAt="6"/>
            </a:pPr>
            <a:r>
              <a:rPr lang="en-US" dirty="0" err="1"/>
              <a:t>Lacremal</a:t>
            </a:r>
            <a:r>
              <a:rPr lang="en-US" dirty="0"/>
              <a:t> bone                      7. greater wing of sphenoid bone (lateral)</a:t>
            </a:r>
          </a:p>
          <a:p>
            <a:pPr marL="228600" indent="-228600">
              <a:buAutoNum type="arabicPeriod" startAt="6"/>
            </a:pPr>
            <a:endParaRPr lang="en-US" dirty="0"/>
          </a:p>
          <a:p>
            <a:pPr marL="0" indent="0">
              <a:buNone/>
            </a:pPr>
            <a:r>
              <a:rPr lang="en-US" dirty="0"/>
              <a:t>Optic foramen contains the optic nerve and ophthalmic artery only.</a:t>
            </a:r>
          </a:p>
          <a:p>
            <a:pPr marL="0" indent="0">
              <a:buNone/>
            </a:pPr>
            <a:r>
              <a:rPr lang="en-US" dirty="0"/>
              <a:t>Inferior orbital fissure contains the zygomatic branch of the maxillary nerve (trigeminal V2 nerve) and the </a:t>
            </a:r>
            <a:r>
              <a:rPr lang="en-US" sz="1200" b="0" i="0" kern="1200" dirty="0">
                <a:solidFill>
                  <a:schemeClr val="tx1"/>
                </a:solidFill>
                <a:effectLst/>
                <a:latin typeface="Arial" charset="0"/>
                <a:ea typeface="+mn-ea"/>
                <a:cs typeface="Arial" charset="0"/>
              </a:rPr>
              <a:t>Inferior division of </a:t>
            </a:r>
            <a:r>
              <a:rPr lang="en-US" sz="1200" b="0" i="0" u="sng" kern="1200" dirty="0">
                <a:solidFill>
                  <a:schemeClr val="tx1"/>
                </a:solidFill>
                <a:effectLst/>
                <a:latin typeface="Arial" charset="0"/>
                <a:ea typeface="+mn-ea"/>
                <a:cs typeface="Arial" charset="0"/>
                <a:hlinkClick r:id="rId3" tooltip="Ophthalmic vein"/>
              </a:rPr>
              <a:t>ophthalmic vein</a:t>
            </a:r>
            <a:r>
              <a:rPr lang="en-US" sz="1200" b="0" i="0" u="sng" kern="1200" dirty="0">
                <a:solidFill>
                  <a:schemeClr val="tx1"/>
                </a:solidFill>
                <a:effectLst/>
                <a:latin typeface="Arial" charset="0"/>
                <a:ea typeface="+mn-ea"/>
                <a:cs typeface="Arial" charset="0"/>
              </a:rPr>
              <a:t>.</a:t>
            </a:r>
          </a:p>
          <a:p>
            <a:pPr marL="0" indent="0">
              <a:buNone/>
            </a:pPr>
            <a:r>
              <a:rPr lang="en-US" sz="1200" b="0" i="0" u="none" kern="1200" dirty="0">
                <a:solidFill>
                  <a:schemeClr val="tx1"/>
                </a:solidFill>
                <a:effectLst/>
                <a:latin typeface="Arial" charset="0"/>
                <a:ea typeface="+mn-ea"/>
                <a:cs typeface="Arial" charset="0"/>
              </a:rPr>
              <a:t>All other contents of the eye pass through the superior orbital fissure.</a:t>
            </a:r>
          </a:p>
          <a:p>
            <a:pPr marL="0" indent="0">
              <a:buNone/>
            </a:pPr>
            <a:r>
              <a:rPr lang="en-US" sz="1200" b="0" i="0" u="none" kern="1200" dirty="0">
                <a:solidFill>
                  <a:schemeClr val="tx1"/>
                </a:solidFill>
                <a:effectLst/>
                <a:latin typeface="Arial" charset="0"/>
                <a:ea typeface="+mn-ea"/>
                <a:cs typeface="Arial" charset="0"/>
              </a:rPr>
              <a:t>Eye infections </a:t>
            </a:r>
            <a:r>
              <a:rPr lang="en-US" sz="1200" b="0" i="0" u="none" kern="1200">
                <a:solidFill>
                  <a:schemeClr val="tx1"/>
                </a:solidFill>
                <a:effectLst/>
                <a:latin typeface="Arial" charset="0"/>
                <a:ea typeface="+mn-ea"/>
                <a:cs typeface="Arial" charset="0"/>
              </a:rPr>
              <a:t>can spread </a:t>
            </a:r>
            <a:r>
              <a:rPr lang="en-US" sz="1200" b="0" i="0" u="none" kern="1200" dirty="0">
                <a:solidFill>
                  <a:schemeClr val="tx1"/>
                </a:solidFill>
                <a:effectLst/>
                <a:latin typeface="Arial" charset="0"/>
                <a:ea typeface="+mn-ea"/>
                <a:cs typeface="Arial" charset="0"/>
              </a:rPr>
              <a:t>to the veins and go through the cavernous sinus to the brain. The septum is important to protect other structures and the eye. Infections behind the septum is more serious</a:t>
            </a:r>
            <a:endParaRPr lang="en-US" u="none"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11</a:t>
            </a:fld>
            <a:endParaRPr lang="en-US"/>
          </a:p>
        </p:txBody>
      </p:sp>
    </p:spTree>
    <p:extLst>
      <p:ext uri="{BB962C8B-B14F-4D97-AF65-F5344CB8AC3E}">
        <p14:creationId xmlns:p14="http://schemas.microsoft.com/office/powerpoint/2010/main" val="374087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orbit is made up of 7 bones: </a:t>
            </a:r>
          </a:p>
          <a:p>
            <a:pPr marL="228600" indent="-228600">
              <a:buAutoNum type="arabicPeriod"/>
            </a:pPr>
            <a:r>
              <a:rPr lang="en-US" dirty="0"/>
              <a:t>Frontal bone                        2. maxillary bone                          3. zygomatic bone                          4. ethmoid bone (medial)                                 5. palatine bone</a:t>
            </a:r>
          </a:p>
          <a:p>
            <a:pPr marL="228600" indent="-228600">
              <a:buAutoNum type="arabicPeriod" startAt="6"/>
            </a:pPr>
            <a:r>
              <a:rPr lang="en-US" dirty="0" err="1"/>
              <a:t>Lacremal</a:t>
            </a:r>
            <a:r>
              <a:rPr lang="en-US" dirty="0"/>
              <a:t> bone                      7. greater wing of sphenoid bone (lateral)</a:t>
            </a:r>
          </a:p>
          <a:p>
            <a:endParaRPr lang="en-US" dirty="0"/>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13</a:t>
            </a:fld>
            <a:endParaRPr lang="en-US"/>
          </a:p>
        </p:txBody>
      </p:sp>
    </p:spTree>
    <p:extLst>
      <p:ext uri="{BB962C8B-B14F-4D97-AF65-F5344CB8AC3E}">
        <p14:creationId xmlns:p14="http://schemas.microsoft.com/office/powerpoint/2010/main" val="105277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medial side of the orbit is straight and contains the optic nerve.</a:t>
            </a:r>
          </a:p>
          <a:p>
            <a:r>
              <a:rPr lang="en-US" dirty="0"/>
              <a:t>The lateral side of the orbit is curved.</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15</a:t>
            </a:fld>
            <a:endParaRPr lang="en-US"/>
          </a:p>
        </p:txBody>
      </p:sp>
    </p:spTree>
    <p:extLst>
      <p:ext uri="{BB962C8B-B14F-4D97-AF65-F5344CB8AC3E}">
        <p14:creationId xmlns:p14="http://schemas.microsoft.com/office/powerpoint/2010/main" val="247892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a:t>
            </a:r>
            <a:r>
              <a:rPr lang="en-US" dirty="0" err="1"/>
              <a:t>cella</a:t>
            </a:r>
            <a:r>
              <a:rPr lang="en-US" dirty="0"/>
              <a:t> turcica, the area which contains the pituitary gland and the optic chiasm. Any adenoma or tumor on the pituitary might present with bilateral hemianopia</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17</a:t>
            </a:fld>
            <a:endParaRPr lang="en-US"/>
          </a:p>
        </p:txBody>
      </p:sp>
    </p:spTree>
    <p:extLst>
      <p:ext uri="{BB962C8B-B14F-4D97-AF65-F5344CB8AC3E}">
        <p14:creationId xmlns:p14="http://schemas.microsoft.com/office/powerpoint/2010/main" val="4212328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LR6 SO4</a:t>
            </a:r>
          </a:p>
          <a:p>
            <a:r>
              <a:rPr lang="en-US" dirty="0"/>
              <a:t>Lateral Rectus 6 (abducent), Superior oblique 4 (trochlear)</a:t>
            </a:r>
          </a:p>
          <a:p>
            <a:r>
              <a:rPr lang="en-US" dirty="0"/>
              <a:t>Fun fact: trochlear nerve is called trochlear because the superior oblique looks like a hook. It hooks to something above the eye, then attaches to the eye and causes downward movement of the eyes when medial. It is the muscle of reading.</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21</a:t>
            </a:fld>
            <a:endParaRPr lang="en-US"/>
          </a:p>
        </p:txBody>
      </p:sp>
    </p:spTree>
    <p:extLst>
      <p:ext uri="{BB962C8B-B14F-4D97-AF65-F5344CB8AC3E}">
        <p14:creationId xmlns:p14="http://schemas.microsoft.com/office/powerpoint/2010/main" val="780958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 inferior oblique (makes eye look upwards and medially.</a:t>
            </a:r>
          </a:p>
          <a:p>
            <a:r>
              <a:rPr lang="en-US" dirty="0"/>
              <a:t>IR: inferior rectus (makes eye look inferiorly)</a:t>
            </a:r>
          </a:p>
        </p:txBody>
      </p:sp>
      <p:sp>
        <p:nvSpPr>
          <p:cNvPr id="4" name="Slide Number Placeholder 3"/>
          <p:cNvSpPr>
            <a:spLocks noGrp="1"/>
          </p:cNvSpPr>
          <p:nvPr>
            <p:ph type="sldNum" sz="quarter" idx="10"/>
          </p:nvPr>
        </p:nvSpPr>
        <p:spPr/>
        <p:txBody>
          <a:bodyPr/>
          <a:lstStyle/>
          <a:p>
            <a:pPr>
              <a:defRPr/>
            </a:pPr>
            <a:fld id="{9F934D0D-7B1B-4A4A-B9B4-95B0ACEFFE50}" type="slidenum">
              <a:rPr lang="en-US" smtClean="0"/>
              <a:pPr>
                <a:defRPr/>
              </a:pPr>
              <a:t>22</a:t>
            </a:fld>
            <a:endParaRPr lang="en-US"/>
          </a:p>
        </p:txBody>
      </p:sp>
    </p:spTree>
    <p:extLst>
      <p:ext uri="{BB962C8B-B14F-4D97-AF65-F5344CB8AC3E}">
        <p14:creationId xmlns:p14="http://schemas.microsoft.com/office/powerpoint/2010/main" val="3376608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a:p>
        </p:txBody>
      </p:sp>
      <p:sp>
        <p:nvSpPr>
          <p:cNvPr id="5" name="Arc 3"/>
          <p:cNvSpPr>
            <a:spLocks/>
          </p:cNvSpPr>
          <p:nvPr/>
        </p:nvSpPr>
        <p:spPr bwMode="auto">
          <a:xfrm>
            <a:off x="0" y="842963"/>
            <a:ext cx="2897188" cy="6015037"/>
          </a:xfrm>
          <a:custGeom>
            <a:avLst/>
            <a:gdLst>
              <a:gd name="T0" fmla="*/ 0 w 21600"/>
              <a:gd name="T1" fmla="*/ 0 h 21600"/>
              <a:gd name="T2" fmla="*/ 388597144 w 21600"/>
              <a:gd name="T3" fmla="*/ 1675031024 h 21600"/>
              <a:gd name="T4" fmla="*/ 0 w 21600"/>
              <a:gd name="T5" fmla="*/ 167503102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7475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74757" name="Rectangle 5"/>
          <p:cNvSpPr>
            <a:spLocks noGrp="1" noChangeArrowheads="1"/>
          </p:cNvSpPr>
          <p:nvPr>
            <p:ph type="subTitle" sz="quarter" idx="1"/>
          </p:nvPr>
        </p:nvSpPr>
        <p:spPr>
          <a:xfrm>
            <a:off x="4191000" y="1828800"/>
            <a:ext cx="4572000" cy="1752600"/>
          </a:xfrm>
        </p:spPr>
        <p:txBody>
          <a:bodyPr/>
          <a:lstStyle>
            <a:lvl1pPr marL="0" indent="0">
              <a:buFont typeface="Wingding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A427D992-379E-4452-8E77-668AC7BFD973}" type="slidenum">
              <a:rPr lang="en-US"/>
              <a:pPr>
                <a:defRPr/>
              </a:pPr>
              <a:t>‹#›</a:t>
            </a:fld>
            <a:endParaRPr lang="en-US"/>
          </a:p>
        </p:txBody>
      </p:sp>
    </p:spTree>
    <p:extLst>
      <p:ext uri="{BB962C8B-B14F-4D97-AF65-F5344CB8AC3E}">
        <p14:creationId xmlns:p14="http://schemas.microsoft.com/office/powerpoint/2010/main" val="3383253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GB"/>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435C3BF-6C88-414A-828F-6482026339C1}" type="slidenum">
              <a:rPr lang="en-US"/>
              <a:pPr>
                <a:defRPr/>
              </a:pPr>
              <a:t>‹#›</a:t>
            </a:fld>
            <a:endParaRPr lang="en-US"/>
          </a:p>
        </p:txBody>
      </p:sp>
    </p:spTree>
    <p:extLst>
      <p:ext uri="{BB962C8B-B14F-4D97-AF65-F5344CB8AC3E}">
        <p14:creationId xmlns:p14="http://schemas.microsoft.com/office/powerpoint/2010/main" val="301578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7391400" y="609600"/>
            <a:ext cx="1524000" cy="5486400"/>
          </a:xfrm>
        </p:spPr>
        <p:txBody>
          <a:bodyPr vert="eaVert"/>
          <a:lstStyle/>
          <a:p>
            <a:r>
              <a:rPr lang="ar-SA"/>
              <a:t>انقر لتحرير نمط العنوان الرئيسي</a:t>
            </a:r>
            <a:endParaRPr lang="en-GB"/>
          </a:p>
        </p:txBody>
      </p:sp>
      <p:sp>
        <p:nvSpPr>
          <p:cNvPr id="3" name="عنصر نائب للعنوان العمودي 2"/>
          <p:cNvSpPr>
            <a:spLocks noGrp="1"/>
          </p:cNvSpPr>
          <p:nvPr>
            <p:ph type="body" orient="vert" idx="1"/>
          </p:nvPr>
        </p:nvSpPr>
        <p:spPr>
          <a:xfrm>
            <a:off x="2819400" y="609600"/>
            <a:ext cx="4419600" cy="548640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5593CF4-C5E7-44B7-A4DA-3711D4A3C3E4}" type="slidenum">
              <a:rPr lang="en-US"/>
              <a:pPr>
                <a:defRPr/>
              </a:pPr>
              <a:t>‹#›</a:t>
            </a:fld>
            <a:endParaRPr lang="en-US"/>
          </a:p>
        </p:txBody>
      </p:sp>
    </p:spTree>
    <p:extLst>
      <p:ext uri="{BB962C8B-B14F-4D97-AF65-F5344CB8AC3E}">
        <p14:creationId xmlns:p14="http://schemas.microsoft.com/office/powerpoint/2010/main" val="3876748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2819400" y="609600"/>
            <a:ext cx="6096000" cy="54864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7C447C3-0AEA-4609-8960-883411773AC0}" type="slidenum">
              <a:rPr lang="en-US"/>
              <a:pPr>
                <a:defRPr/>
              </a:pPr>
              <a:t>‹#›</a:t>
            </a:fld>
            <a:endParaRPr lang="en-US"/>
          </a:p>
        </p:txBody>
      </p:sp>
    </p:spTree>
    <p:extLst>
      <p:ext uri="{BB962C8B-B14F-4D97-AF65-F5344CB8AC3E}">
        <p14:creationId xmlns:p14="http://schemas.microsoft.com/office/powerpoint/2010/main" val="4094552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2819400" y="609600"/>
            <a:ext cx="6096000" cy="1143000"/>
          </a:xfrm>
        </p:spPr>
        <p:txBody>
          <a:bodyPr/>
          <a:lstStyle/>
          <a:p>
            <a:r>
              <a:rPr lang="ar-SA"/>
              <a:t>انقر لتحرير نمط العنوان الرئيسي</a:t>
            </a:r>
            <a:endParaRPr lang="en-GB"/>
          </a:p>
        </p:txBody>
      </p:sp>
      <p:sp>
        <p:nvSpPr>
          <p:cNvPr id="3" name="عنصر نائب للنص 2"/>
          <p:cNvSpPr>
            <a:spLocks noGrp="1"/>
          </p:cNvSpPr>
          <p:nvPr>
            <p:ph type="body" sz="half" idx="1"/>
          </p:nvPr>
        </p:nvSpPr>
        <p:spPr>
          <a:xfrm>
            <a:off x="2819400" y="1981200"/>
            <a:ext cx="2971800" cy="41148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محتوى 3"/>
          <p:cNvSpPr>
            <a:spLocks noGrp="1"/>
          </p:cNvSpPr>
          <p:nvPr>
            <p:ph sz="half" idx="2"/>
          </p:nvPr>
        </p:nvSpPr>
        <p:spPr>
          <a:xfrm>
            <a:off x="5943600" y="1981200"/>
            <a:ext cx="2971800" cy="41148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28E0F30-3B24-4A2D-B63B-420E52894E28}" type="slidenum">
              <a:rPr lang="en-US"/>
              <a:pPr>
                <a:defRPr/>
              </a:pPr>
              <a:t>‹#›</a:t>
            </a:fld>
            <a:endParaRPr lang="en-US"/>
          </a:p>
        </p:txBody>
      </p:sp>
    </p:spTree>
    <p:extLst>
      <p:ext uri="{BB962C8B-B14F-4D97-AF65-F5344CB8AC3E}">
        <p14:creationId xmlns:p14="http://schemas.microsoft.com/office/powerpoint/2010/main" val="1293372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عنوان، ومحتوى، واثنان من ال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2819400" y="609600"/>
            <a:ext cx="6096000" cy="1143000"/>
          </a:xfrm>
        </p:spPr>
        <p:txBody>
          <a:bodyPr/>
          <a:lstStyle/>
          <a:p>
            <a:r>
              <a:rPr lang="ar-SA"/>
              <a:t>انقر لتحرير نمط العنوان الرئيسي</a:t>
            </a:r>
            <a:endParaRPr lang="en-GB"/>
          </a:p>
        </p:txBody>
      </p:sp>
      <p:sp>
        <p:nvSpPr>
          <p:cNvPr id="3" name="عنصر نائب للمحتوى 2"/>
          <p:cNvSpPr>
            <a:spLocks noGrp="1"/>
          </p:cNvSpPr>
          <p:nvPr>
            <p:ph sz="half" idx="1"/>
          </p:nvPr>
        </p:nvSpPr>
        <p:spPr>
          <a:xfrm>
            <a:off x="2819400" y="1981200"/>
            <a:ext cx="2971800" cy="41148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محتوى 3"/>
          <p:cNvSpPr>
            <a:spLocks noGrp="1"/>
          </p:cNvSpPr>
          <p:nvPr>
            <p:ph sz="quarter" idx="2"/>
          </p:nvPr>
        </p:nvSpPr>
        <p:spPr>
          <a:xfrm>
            <a:off x="5943600" y="1981200"/>
            <a:ext cx="2971800" cy="1981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5" name="عنصر نائب للمحتوى 4"/>
          <p:cNvSpPr>
            <a:spLocks noGrp="1"/>
          </p:cNvSpPr>
          <p:nvPr>
            <p:ph sz="quarter" idx="3"/>
          </p:nvPr>
        </p:nvSpPr>
        <p:spPr>
          <a:xfrm>
            <a:off x="5943600" y="4114800"/>
            <a:ext cx="2971800" cy="1981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2163016A-912B-46A7-ACC7-EFF03F3BCAFB}" type="slidenum">
              <a:rPr lang="en-US"/>
              <a:pPr>
                <a:defRPr/>
              </a:pPr>
              <a:t>‹#›</a:t>
            </a:fld>
            <a:endParaRPr lang="en-US"/>
          </a:p>
        </p:txBody>
      </p:sp>
    </p:spTree>
    <p:extLst>
      <p:ext uri="{BB962C8B-B14F-4D97-AF65-F5344CB8AC3E}">
        <p14:creationId xmlns:p14="http://schemas.microsoft.com/office/powerpoint/2010/main" val="2361360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عنوان ونص فوق 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2819400" y="609600"/>
            <a:ext cx="6096000" cy="1143000"/>
          </a:xfrm>
        </p:spPr>
        <p:txBody>
          <a:bodyPr/>
          <a:lstStyle/>
          <a:p>
            <a:r>
              <a:rPr lang="ar-SA"/>
              <a:t>انقر لتحرير نمط العنوان الرئيسي</a:t>
            </a:r>
            <a:endParaRPr lang="en-GB"/>
          </a:p>
        </p:txBody>
      </p:sp>
      <p:sp>
        <p:nvSpPr>
          <p:cNvPr id="3" name="عنصر نائب للنص 2"/>
          <p:cNvSpPr>
            <a:spLocks noGrp="1"/>
          </p:cNvSpPr>
          <p:nvPr>
            <p:ph type="body" sz="half" idx="1"/>
          </p:nvPr>
        </p:nvSpPr>
        <p:spPr>
          <a:xfrm>
            <a:off x="2819400" y="1981200"/>
            <a:ext cx="6096000" cy="1981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محتوى 3"/>
          <p:cNvSpPr>
            <a:spLocks noGrp="1"/>
          </p:cNvSpPr>
          <p:nvPr>
            <p:ph sz="half" idx="2"/>
          </p:nvPr>
        </p:nvSpPr>
        <p:spPr>
          <a:xfrm>
            <a:off x="2819400" y="4114800"/>
            <a:ext cx="6096000" cy="1981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97AE89C-64AA-47E2-91BC-B4FDA40551BF}" type="slidenum">
              <a:rPr lang="en-US"/>
              <a:pPr>
                <a:defRPr/>
              </a:pPr>
              <a:t>‹#›</a:t>
            </a:fld>
            <a:endParaRPr lang="en-US"/>
          </a:p>
        </p:txBody>
      </p:sp>
    </p:spTree>
    <p:extLst>
      <p:ext uri="{BB962C8B-B14F-4D97-AF65-F5344CB8AC3E}">
        <p14:creationId xmlns:p14="http://schemas.microsoft.com/office/powerpoint/2010/main" val="523767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p:cNvSpPr>
            <a:spLocks noGrp="1"/>
          </p:cNvSpPr>
          <p:nvPr>
            <p:ph type="dt" sz="half" idx="10"/>
          </p:nvPr>
        </p:nvSpPr>
        <p:spPr/>
        <p:txBody>
          <a:bodyPr/>
          <a:lstStyle>
            <a:lvl1pPr fontAlgn="base">
              <a:spcBef>
                <a:spcPct val="0"/>
              </a:spcBef>
              <a:spcAft>
                <a:spcPct val="0"/>
              </a:spcAft>
              <a:defRPr>
                <a:solidFill>
                  <a:prstClr val="white">
                    <a:tint val="95000"/>
                  </a:prstClr>
                </a:solidFill>
                <a:latin typeface="Times New Roman" pitchFamily="18" charset="0"/>
                <a:cs typeface="Times New Roman" pitchFamily="18" charset="0"/>
              </a:defRPr>
            </a:lvl1pPr>
          </a:lstStyle>
          <a:p>
            <a:pPr>
              <a:defRPr/>
            </a:pPr>
            <a:fld id="{A9443B66-64C0-4BF2-9DB7-407B4E4C0AF1}" type="datetimeFigureOut">
              <a:rPr lang="en-GB"/>
              <a:pPr>
                <a:defRPr/>
              </a:pPr>
              <a:t>16/10/2017</a:t>
            </a:fld>
            <a:endParaRPr lang="en-GB"/>
          </a:p>
        </p:txBody>
      </p:sp>
      <p:sp>
        <p:nvSpPr>
          <p:cNvPr id="7" name="Footer Placeholder 4"/>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Times New Roman" pitchFamily="18" charset="0"/>
                <a:cs typeface="Times New Roman" pitchFamily="18" charset="0"/>
              </a:defRPr>
            </a:lvl1pPr>
          </a:lstStyle>
          <a:p>
            <a:pPr>
              <a:defRPr/>
            </a:pPr>
            <a:endParaRPr lang="en-GB"/>
          </a:p>
        </p:txBody>
      </p:sp>
      <p:sp>
        <p:nvSpPr>
          <p:cNvPr id="8" name="Slide Number Placeholder 5"/>
          <p:cNvSpPr>
            <a:spLocks noGrp="1"/>
          </p:cNvSpPr>
          <p:nvPr>
            <p:ph type="sldNum" sz="quarter" idx="12"/>
          </p:nvPr>
        </p:nvSpPr>
        <p:spPr/>
        <p:txBody>
          <a:bodyPr/>
          <a:lstStyle>
            <a:lvl1pPr fontAlgn="base">
              <a:spcBef>
                <a:spcPct val="0"/>
              </a:spcBef>
              <a:spcAft>
                <a:spcPct val="0"/>
              </a:spcAft>
              <a:defRPr>
                <a:solidFill>
                  <a:prstClr val="white">
                    <a:tint val="95000"/>
                  </a:prstClr>
                </a:solidFill>
                <a:latin typeface="Times New Roman" pitchFamily="18" charset="0"/>
                <a:cs typeface="Times New Roman" pitchFamily="18" charset="0"/>
              </a:defRPr>
            </a:lvl1pPr>
          </a:lstStyle>
          <a:p>
            <a:pPr>
              <a:defRPr/>
            </a:pPr>
            <a:fld id="{3FCCD85B-0827-4A2B-B79C-77DE5F3CA084}" type="slidenum">
              <a:rPr lang="en-GB"/>
              <a:pPr>
                <a:defRPr/>
              </a:pPr>
              <a:t>‹#›</a:t>
            </a:fld>
            <a:endParaRPr lang="en-GB"/>
          </a:p>
        </p:txBody>
      </p:sp>
    </p:spTree>
    <p:extLst>
      <p:ext uri="{BB962C8B-B14F-4D97-AF65-F5344CB8AC3E}">
        <p14:creationId xmlns:p14="http://schemas.microsoft.com/office/powerpoint/2010/main" val="315014098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AA405D8B-205F-434B-9955-C4F5DD048612}" type="datetimeFigureOut">
              <a:rPr lang="en-GB"/>
              <a:pPr>
                <a:defRPr/>
              </a:pPr>
              <a:t>16/10/2017</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3A4FC299-AF30-41B0-9487-C9C47A815118}" type="slidenum">
              <a:rPr lang="en-GB"/>
              <a:pPr>
                <a:defRPr/>
              </a:pPr>
              <a:t>‹#›</a:t>
            </a:fld>
            <a:endParaRPr lang="en-GB"/>
          </a:p>
        </p:txBody>
      </p:sp>
    </p:spTree>
    <p:extLst>
      <p:ext uri="{BB962C8B-B14F-4D97-AF65-F5344CB8AC3E}">
        <p14:creationId xmlns:p14="http://schemas.microsoft.com/office/powerpoint/2010/main" val="3771074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p:cNvSpPr>
            <a:spLocks noGrp="1"/>
          </p:cNvSpPr>
          <p:nvPr>
            <p:ph type="dt" sz="half" idx="10"/>
          </p:nvPr>
        </p:nvSpPr>
        <p:spPr/>
        <p:txBody>
          <a:bodyPr/>
          <a:lstStyle>
            <a:lvl1pPr fontAlgn="base">
              <a:spcBef>
                <a:spcPct val="0"/>
              </a:spcBef>
              <a:spcAft>
                <a:spcPct val="0"/>
              </a:spcAft>
              <a:defRPr>
                <a:solidFill>
                  <a:prstClr val="white">
                    <a:tint val="95000"/>
                  </a:prstClr>
                </a:solidFill>
                <a:latin typeface="Times New Roman" pitchFamily="18" charset="0"/>
                <a:cs typeface="Times New Roman" pitchFamily="18" charset="0"/>
              </a:defRPr>
            </a:lvl1pPr>
          </a:lstStyle>
          <a:p>
            <a:pPr>
              <a:defRPr/>
            </a:pPr>
            <a:fld id="{44C48C83-AF88-4DAB-B487-322ABFC6029D}" type="datetimeFigureOut">
              <a:rPr lang="en-GB"/>
              <a:pPr>
                <a:defRPr/>
              </a:pPr>
              <a:t>16/10/2017</a:t>
            </a:fld>
            <a:endParaRPr lang="en-GB"/>
          </a:p>
        </p:txBody>
      </p:sp>
      <p:sp>
        <p:nvSpPr>
          <p:cNvPr id="7" name="Footer Placeholder 4"/>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Times New Roman" pitchFamily="18" charset="0"/>
                <a:cs typeface="Times New Roman" pitchFamily="18" charset="0"/>
              </a:defRPr>
            </a:lvl1pPr>
          </a:lstStyle>
          <a:p>
            <a:pPr>
              <a:defRPr/>
            </a:pPr>
            <a:endParaRPr lang="en-GB"/>
          </a:p>
        </p:txBody>
      </p:sp>
      <p:sp>
        <p:nvSpPr>
          <p:cNvPr id="8" name="Slide Number Placeholder 5"/>
          <p:cNvSpPr>
            <a:spLocks noGrp="1"/>
          </p:cNvSpPr>
          <p:nvPr>
            <p:ph type="sldNum" sz="quarter" idx="12"/>
          </p:nvPr>
        </p:nvSpPr>
        <p:spPr/>
        <p:txBody>
          <a:bodyPr/>
          <a:lstStyle>
            <a:lvl1pPr fontAlgn="base">
              <a:spcBef>
                <a:spcPct val="0"/>
              </a:spcBef>
              <a:spcAft>
                <a:spcPct val="0"/>
              </a:spcAft>
              <a:defRPr>
                <a:solidFill>
                  <a:prstClr val="white">
                    <a:tint val="95000"/>
                  </a:prstClr>
                </a:solidFill>
                <a:latin typeface="Times New Roman" pitchFamily="18" charset="0"/>
                <a:cs typeface="Times New Roman" pitchFamily="18" charset="0"/>
              </a:defRPr>
            </a:lvl1pPr>
          </a:lstStyle>
          <a:p>
            <a:pPr>
              <a:defRPr/>
            </a:pPr>
            <a:fld id="{676A2D7E-38C2-413D-BA4B-25157B0B4139}" type="slidenum">
              <a:rPr lang="en-GB"/>
              <a:pPr>
                <a:defRPr/>
              </a:pPr>
              <a:t>‹#›</a:t>
            </a:fld>
            <a:endParaRPr lang="en-GB"/>
          </a:p>
        </p:txBody>
      </p:sp>
    </p:spTree>
    <p:extLst>
      <p:ext uri="{BB962C8B-B14F-4D97-AF65-F5344CB8AC3E}">
        <p14:creationId xmlns:p14="http://schemas.microsoft.com/office/powerpoint/2010/main" val="426678931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C30028D1-AD8D-4C0F-8B39-A8F691AED6A5}" type="datetimeFigureOut">
              <a:rPr lang="en-GB"/>
              <a:pPr>
                <a:defRPr/>
              </a:pPr>
              <a:t>16/10/2017</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8B5E0CE2-6495-4A88-8FE1-1B4409E65345}" type="slidenum">
              <a:rPr lang="en-GB"/>
              <a:pPr>
                <a:defRPr/>
              </a:pPr>
              <a:t>‹#›</a:t>
            </a:fld>
            <a:endParaRPr lang="en-GB"/>
          </a:p>
        </p:txBody>
      </p:sp>
    </p:spTree>
    <p:extLst>
      <p:ext uri="{BB962C8B-B14F-4D97-AF65-F5344CB8AC3E}">
        <p14:creationId xmlns:p14="http://schemas.microsoft.com/office/powerpoint/2010/main" val="3891439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GB"/>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049B126-1F51-45A9-AC2C-16B0B218B180}" type="slidenum">
              <a:rPr lang="en-US"/>
              <a:pPr>
                <a:defRPr/>
              </a:pPr>
              <a:t>‹#›</a:t>
            </a:fld>
            <a:endParaRPr lang="en-US"/>
          </a:p>
        </p:txBody>
      </p:sp>
    </p:spTree>
    <p:extLst>
      <p:ext uri="{BB962C8B-B14F-4D97-AF65-F5344CB8AC3E}">
        <p14:creationId xmlns:p14="http://schemas.microsoft.com/office/powerpoint/2010/main" val="3689686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DB598CB9-3672-4BD2-B447-DDE65BA0F14D}" type="datetimeFigureOut">
              <a:rPr lang="en-GB"/>
              <a:pPr>
                <a:defRPr/>
              </a:pPr>
              <a:t>16/10/2017</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8BF87053-4CC1-462D-89E9-A95C3690E98B}" type="slidenum">
              <a:rPr lang="en-GB"/>
              <a:pPr>
                <a:defRPr/>
              </a:pPr>
              <a:t>‹#›</a:t>
            </a:fld>
            <a:endParaRPr lang="en-GB"/>
          </a:p>
        </p:txBody>
      </p:sp>
    </p:spTree>
    <p:extLst>
      <p:ext uri="{BB962C8B-B14F-4D97-AF65-F5344CB8AC3E}">
        <p14:creationId xmlns:p14="http://schemas.microsoft.com/office/powerpoint/2010/main" val="4175991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9576A530-2B30-41F6-804B-2A9BEEB918CB}" type="datetimeFigureOut">
              <a:rPr lang="en-GB"/>
              <a:pPr>
                <a:defRPr/>
              </a:pPr>
              <a:t>16/10/2017</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88DC4995-D082-4023-AEF8-DECA746DE85E}" type="slidenum">
              <a:rPr lang="en-GB"/>
              <a:pPr>
                <a:defRPr/>
              </a:pPr>
              <a:t>‹#›</a:t>
            </a:fld>
            <a:endParaRPr lang="en-GB"/>
          </a:p>
        </p:txBody>
      </p:sp>
    </p:spTree>
    <p:extLst>
      <p:ext uri="{BB962C8B-B14F-4D97-AF65-F5344CB8AC3E}">
        <p14:creationId xmlns:p14="http://schemas.microsoft.com/office/powerpoint/2010/main" val="723931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33EA8E26-C2F0-4E16-95ED-052485BC801A}" type="datetimeFigureOut">
              <a:rPr lang="en-GB"/>
              <a:pPr>
                <a:defRPr/>
              </a:pPr>
              <a:t>16/10/2017</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A54004C2-145B-4C1A-BAF1-3D7EDBC72665}" type="slidenum">
              <a:rPr lang="en-GB"/>
              <a:pPr>
                <a:defRPr/>
              </a:pPr>
              <a:t>‹#›</a:t>
            </a:fld>
            <a:endParaRPr lang="en-GB"/>
          </a:p>
        </p:txBody>
      </p:sp>
    </p:spTree>
    <p:extLst>
      <p:ext uri="{BB962C8B-B14F-4D97-AF65-F5344CB8AC3E}">
        <p14:creationId xmlns:p14="http://schemas.microsoft.com/office/powerpoint/2010/main" val="1900609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AFF012B1-9415-447D-BFCA-71051506264A}" type="datetimeFigureOut">
              <a:rPr lang="en-GB"/>
              <a:pPr>
                <a:defRPr/>
              </a:pPr>
              <a:t>16/10/2017</a:t>
            </a:fld>
            <a:endParaRPr lang="en-GB"/>
          </a:p>
        </p:txBody>
      </p:sp>
      <p:sp>
        <p:nvSpPr>
          <p:cNvPr id="8"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GB"/>
          </a:p>
        </p:txBody>
      </p:sp>
      <p:sp>
        <p:nvSpPr>
          <p:cNvPr id="9"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2792B75F-C329-42AA-BB15-C5E162DF7245}" type="slidenum">
              <a:rPr lang="en-GB"/>
              <a:pPr>
                <a:defRPr/>
              </a:pPr>
              <a:t>‹#›</a:t>
            </a:fld>
            <a:endParaRPr lang="en-GB"/>
          </a:p>
        </p:txBody>
      </p:sp>
    </p:spTree>
    <p:extLst>
      <p:ext uri="{BB962C8B-B14F-4D97-AF65-F5344CB8AC3E}">
        <p14:creationId xmlns:p14="http://schemas.microsoft.com/office/powerpoint/2010/main" val="1945201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FD8D4795-CA40-41BC-8E12-4C7962386DED}" type="datetimeFigureOut">
              <a:rPr lang="en-GB"/>
              <a:pPr>
                <a:defRPr/>
              </a:pPr>
              <a:t>16/10/2017</a:t>
            </a:fld>
            <a:endParaRPr lang="en-GB"/>
          </a:p>
        </p:txBody>
      </p:sp>
      <p:sp>
        <p:nvSpPr>
          <p:cNvPr id="8" name="Footer Placeholder 5"/>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Times New Roman" pitchFamily="18" charset="0"/>
                <a:cs typeface="Times New Roman" pitchFamily="18" charset="0"/>
              </a:defRPr>
            </a:lvl1pPr>
          </a:lstStyle>
          <a:p>
            <a:pPr>
              <a:defRPr/>
            </a:pPr>
            <a:endParaRPr lang="en-GB"/>
          </a:p>
        </p:txBody>
      </p:sp>
      <p:sp>
        <p:nvSpPr>
          <p:cNvPr id="9" name="Slide Number Placeholder 6"/>
          <p:cNvSpPr>
            <a:spLocks noGrp="1"/>
          </p:cNvSpPr>
          <p:nvPr>
            <p:ph type="sldNum" sz="quarter" idx="12"/>
          </p:nvPr>
        </p:nvSpPr>
        <p:spPr>
          <a:xfrm>
            <a:off x="8339138" y="1169988"/>
            <a:ext cx="733425" cy="201612"/>
          </a:xfrm>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A4DABA55-9025-49E0-8D79-EA41C643F6AF}" type="slidenum">
              <a:rPr lang="en-GB"/>
              <a:pPr>
                <a:defRPr/>
              </a:pPr>
              <a:t>‹#›</a:t>
            </a:fld>
            <a:endParaRPr lang="en-GB"/>
          </a:p>
        </p:txBody>
      </p:sp>
    </p:spTree>
    <p:extLst>
      <p:ext uri="{BB962C8B-B14F-4D97-AF65-F5344CB8AC3E}">
        <p14:creationId xmlns:p14="http://schemas.microsoft.com/office/powerpoint/2010/main" val="385679188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939F5056-1D9F-4221-9F68-399F5456BEC2}" type="datetimeFigureOut">
              <a:rPr lang="en-GB"/>
              <a:pPr>
                <a:defRPr/>
              </a:pPr>
              <a:t>16/10/2017</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C253C345-720D-4239-AC94-0CAAD6EC15CC}" type="slidenum">
              <a:rPr lang="en-GB"/>
              <a:pPr>
                <a:defRPr/>
              </a:pPr>
              <a:t>‹#›</a:t>
            </a:fld>
            <a:endParaRPr lang="en-GB"/>
          </a:p>
        </p:txBody>
      </p:sp>
    </p:spTree>
    <p:extLst>
      <p:ext uri="{BB962C8B-B14F-4D97-AF65-F5344CB8AC3E}">
        <p14:creationId xmlns:p14="http://schemas.microsoft.com/office/powerpoint/2010/main" val="147025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CBECC226-15DA-4445-BD89-1E2A6B404116}" type="datetimeFigureOut">
              <a:rPr lang="en-GB"/>
              <a:pPr>
                <a:defRPr/>
              </a:pPr>
              <a:t>16/10/2017</a:t>
            </a:fld>
            <a:endParaRPr lang="en-GB"/>
          </a:p>
        </p:txBody>
      </p:sp>
      <p:sp>
        <p:nvSpPr>
          <p:cNvPr id="7" name="Footer Placeholder 4"/>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GB"/>
          </a:p>
        </p:txBody>
      </p:sp>
      <p:sp>
        <p:nvSpPr>
          <p:cNvPr id="8"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fld id="{50A1DFE1-9477-4CA3-81AD-7BE47A488473}" type="slidenum">
              <a:rPr lang="en-GB"/>
              <a:pPr>
                <a:defRPr/>
              </a:pPr>
              <a:t>‹#›</a:t>
            </a:fld>
            <a:endParaRPr lang="en-GB"/>
          </a:p>
        </p:txBody>
      </p:sp>
    </p:spTree>
    <p:extLst>
      <p:ext uri="{BB962C8B-B14F-4D97-AF65-F5344CB8AC3E}">
        <p14:creationId xmlns:p14="http://schemas.microsoft.com/office/powerpoint/2010/main" val="1326652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p:cNvSpPr>
            <a:spLocks noGrp="1"/>
          </p:cNvSpPr>
          <p:nvPr>
            <p:ph type="dt" sz="half" idx="10"/>
          </p:nvPr>
        </p:nvSpPr>
        <p:spPr/>
        <p:txBody>
          <a:bodyPr/>
          <a:lstStyle>
            <a:lvl1pPr fontAlgn="base">
              <a:spcBef>
                <a:spcPct val="0"/>
              </a:spcBef>
              <a:spcAft>
                <a:spcPct val="0"/>
              </a:spcAft>
              <a:defRPr>
                <a:solidFill>
                  <a:prstClr val="white">
                    <a:tint val="95000"/>
                  </a:prstClr>
                </a:solidFill>
                <a:latin typeface="Times New Roman" pitchFamily="18" charset="0"/>
              </a:defRPr>
            </a:lvl1pPr>
          </a:lstStyle>
          <a:p>
            <a:pPr>
              <a:defRPr/>
            </a:pPr>
            <a:fld id="{5F00458B-09B3-4CCF-9636-B979618FB766}" type="datetimeFigureOut">
              <a:rPr lang="en-GB"/>
              <a:pPr>
                <a:defRPr/>
              </a:pPr>
              <a:t>16/10/2017</a:t>
            </a:fld>
            <a:endParaRPr lang="en-GB"/>
          </a:p>
        </p:txBody>
      </p:sp>
      <p:sp>
        <p:nvSpPr>
          <p:cNvPr id="7" name="Footer Placeholder 4"/>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Times New Roman" pitchFamily="18" charset="0"/>
              </a:defRPr>
            </a:lvl1pPr>
          </a:lstStyle>
          <a:p>
            <a:pPr>
              <a:defRPr/>
            </a:pPr>
            <a:endParaRPr lang="en-GB"/>
          </a:p>
        </p:txBody>
      </p:sp>
      <p:sp>
        <p:nvSpPr>
          <p:cNvPr id="8" name="Slide Number Placeholder 5"/>
          <p:cNvSpPr>
            <a:spLocks noGrp="1"/>
          </p:cNvSpPr>
          <p:nvPr>
            <p:ph type="sldNum" sz="quarter" idx="12"/>
          </p:nvPr>
        </p:nvSpPr>
        <p:spPr/>
        <p:txBody>
          <a:bodyPr/>
          <a:lstStyle>
            <a:lvl1pPr fontAlgn="base">
              <a:spcBef>
                <a:spcPct val="0"/>
              </a:spcBef>
              <a:spcAft>
                <a:spcPct val="0"/>
              </a:spcAft>
              <a:defRPr>
                <a:solidFill>
                  <a:prstClr val="white">
                    <a:tint val="95000"/>
                  </a:prstClr>
                </a:solidFill>
                <a:latin typeface="Times New Roman" pitchFamily="18" charset="0"/>
              </a:defRPr>
            </a:lvl1pPr>
          </a:lstStyle>
          <a:p>
            <a:pPr>
              <a:defRPr/>
            </a:pPr>
            <a:fld id="{2AB3D73F-A37F-4CC5-BE0D-6D204912D515}" type="slidenum">
              <a:rPr lang="en-GB"/>
              <a:pPr>
                <a:defRPr/>
              </a:pPr>
              <a:t>‹#›</a:t>
            </a:fld>
            <a:endParaRPr lang="en-GB"/>
          </a:p>
        </p:txBody>
      </p:sp>
    </p:spTree>
    <p:extLst>
      <p:ext uri="{BB962C8B-B14F-4D97-AF65-F5344CB8AC3E}">
        <p14:creationId xmlns:p14="http://schemas.microsoft.com/office/powerpoint/2010/main" val="248247495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6810277-E7F6-4680-8C49-9D5FAC22800E}" type="datetimeFigureOut">
              <a:rPr lang="en-GB"/>
              <a:pPr>
                <a:defRPr/>
              </a:pPr>
              <a:t>16/10/2017</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1A68ACD-F5F7-49FD-BE8C-63A81928FB48}" type="slidenum">
              <a:rPr lang="en-GB"/>
              <a:pPr>
                <a:defRPr/>
              </a:pPr>
              <a:t>‹#›</a:t>
            </a:fld>
            <a:endParaRPr lang="en-GB"/>
          </a:p>
        </p:txBody>
      </p:sp>
    </p:spTree>
    <p:extLst>
      <p:ext uri="{BB962C8B-B14F-4D97-AF65-F5344CB8AC3E}">
        <p14:creationId xmlns:p14="http://schemas.microsoft.com/office/powerpoint/2010/main" val="3292559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p:cNvSpPr>
            <a:spLocks noGrp="1"/>
          </p:cNvSpPr>
          <p:nvPr>
            <p:ph type="dt" sz="half" idx="10"/>
          </p:nvPr>
        </p:nvSpPr>
        <p:spPr/>
        <p:txBody>
          <a:bodyPr/>
          <a:lstStyle>
            <a:lvl1pPr fontAlgn="base">
              <a:spcBef>
                <a:spcPct val="0"/>
              </a:spcBef>
              <a:spcAft>
                <a:spcPct val="0"/>
              </a:spcAft>
              <a:defRPr>
                <a:solidFill>
                  <a:prstClr val="white">
                    <a:tint val="95000"/>
                  </a:prstClr>
                </a:solidFill>
                <a:latin typeface="Times New Roman" pitchFamily="18" charset="0"/>
              </a:defRPr>
            </a:lvl1pPr>
          </a:lstStyle>
          <a:p>
            <a:pPr>
              <a:defRPr/>
            </a:pPr>
            <a:fld id="{D065889C-820C-4030-B196-FF4236373FCD}" type="datetimeFigureOut">
              <a:rPr lang="en-GB"/>
              <a:pPr>
                <a:defRPr/>
              </a:pPr>
              <a:t>16/10/2017</a:t>
            </a:fld>
            <a:endParaRPr lang="en-GB"/>
          </a:p>
        </p:txBody>
      </p:sp>
      <p:sp>
        <p:nvSpPr>
          <p:cNvPr id="7" name="Footer Placeholder 4"/>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Times New Roman" pitchFamily="18" charset="0"/>
              </a:defRPr>
            </a:lvl1pPr>
          </a:lstStyle>
          <a:p>
            <a:pPr>
              <a:defRPr/>
            </a:pPr>
            <a:endParaRPr lang="en-GB"/>
          </a:p>
        </p:txBody>
      </p:sp>
      <p:sp>
        <p:nvSpPr>
          <p:cNvPr id="8" name="Slide Number Placeholder 5"/>
          <p:cNvSpPr>
            <a:spLocks noGrp="1"/>
          </p:cNvSpPr>
          <p:nvPr>
            <p:ph type="sldNum" sz="quarter" idx="12"/>
          </p:nvPr>
        </p:nvSpPr>
        <p:spPr/>
        <p:txBody>
          <a:bodyPr/>
          <a:lstStyle>
            <a:lvl1pPr fontAlgn="base">
              <a:spcBef>
                <a:spcPct val="0"/>
              </a:spcBef>
              <a:spcAft>
                <a:spcPct val="0"/>
              </a:spcAft>
              <a:defRPr>
                <a:solidFill>
                  <a:prstClr val="white">
                    <a:tint val="95000"/>
                  </a:prstClr>
                </a:solidFill>
                <a:latin typeface="Times New Roman" pitchFamily="18" charset="0"/>
              </a:defRPr>
            </a:lvl1pPr>
          </a:lstStyle>
          <a:p>
            <a:pPr>
              <a:defRPr/>
            </a:pPr>
            <a:fld id="{5BDDBBB3-824F-4607-A691-0DB6A33A114C}" type="slidenum">
              <a:rPr lang="en-GB"/>
              <a:pPr>
                <a:defRPr/>
              </a:pPr>
              <a:t>‹#›</a:t>
            </a:fld>
            <a:endParaRPr lang="en-GB"/>
          </a:p>
        </p:txBody>
      </p:sp>
    </p:spTree>
    <p:extLst>
      <p:ext uri="{BB962C8B-B14F-4D97-AF65-F5344CB8AC3E}">
        <p14:creationId xmlns:p14="http://schemas.microsoft.com/office/powerpoint/2010/main" val="244931093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a:t>انقر لتحرير نمط العنوان الرئيسي</a:t>
            </a:r>
            <a:endParaRPr lang="en-GB"/>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a:t>انقر لتحرير أنماط النص الرئيسي</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D06617E-3A2A-4517-AD4A-516C70CA018F}" type="slidenum">
              <a:rPr lang="en-US"/>
              <a:pPr>
                <a:defRPr/>
              </a:pPr>
              <a:t>‹#›</a:t>
            </a:fld>
            <a:endParaRPr lang="en-US"/>
          </a:p>
        </p:txBody>
      </p:sp>
    </p:spTree>
    <p:extLst>
      <p:ext uri="{BB962C8B-B14F-4D97-AF65-F5344CB8AC3E}">
        <p14:creationId xmlns:p14="http://schemas.microsoft.com/office/powerpoint/2010/main" val="263955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2D3A69A-53ED-4EF6-804F-4BD7815BAC9A}" type="datetimeFigureOut">
              <a:rPr lang="en-GB"/>
              <a:pPr>
                <a:defRPr/>
              </a:pPr>
              <a:t>16/10/2017</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C9B8165-C8FA-4AAC-8625-CD4925FCF159}" type="slidenum">
              <a:rPr lang="en-GB"/>
              <a:pPr>
                <a:defRPr/>
              </a:pPr>
              <a:t>‹#›</a:t>
            </a:fld>
            <a:endParaRPr lang="en-GB"/>
          </a:p>
        </p:txBody>
      </p:sp>
    </p:spTree>
    <p:extLst>
      <p:ext uri="{BB962C8B-B14F-4D97-AF65-F5344CB8AC3E}">
        <p14:creationId xmlns:p14="http://schemas.microsoft.com/office/powerpoint/2010/main" val="3630829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428B0C8-6E2E-4231-89B4-4F33F2CF17FD}" type="datetimeFigureOut">
              <a:rPr lang="en-GB"/>
              <a:pPr>
                <a:defRPr/>
              </a:pPr>
              <a:t>16/10/2017</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C6B7920-2A76-4AF6-A8DE-11BF10FC296F}" type="slidenum">
              <a:rPr lang="en-GB"/>
              <a:pPr>
                <a:defRPr/>
              </a:pPr>
              <a:t>‹#›</a:t>
            </a:fld>
            <a:endParaRPr lang="en-GB"/>
          </a:p>
        </p:txBody>
      </p:sp>
    </p:spTree>
    <p:extLst>
      <p:ext uri="{BB962C8B-B14F-4D97-AF65-F5344CB8AC3E}">
        <p14:creationId xmlns:p14="http://schemas.microsoft.com/office/powerpoint/2010/main" val="2923541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0F766D7-3B78-4437-9C93-B4DFD788ACB5}" type="datetimeFigureOut">
              <a:rPr lang="en-GB"/>
              <a:pPr>
                <a:defRPr/>
              </a:pPr>
              <a:t>16/10/2017</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7042047-7391-4495-A5BC-D7576FAD1995}" type="slidenum">
              <a:rPr lang="en-GB"/>
              <a:pPr>
                <a:defRPr/>
              </a:pPr>
              <a:t>‹#›</a:t>
            </a:fld>
            <a:endParaRPr lang="en-GB"/>
          </a:p>
        </p:txBody>
      </p:sp>
    </p:spTree>
    <p:extLst>
      <p:ext uri="{BB962C8B-B14F-4D97-AF65-F5344CB8AC3E}">
        <p14:creationId xmlns:p14="http://schemas.microsoft.com/office/powerpoint/2010/main" val="461942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8E39C3D-7785-4369-BB59-75E5C5CFCA8F}" type="datetimeFigureOut">
              <a:rPr lang="en-GB"/>
              <a:pPr>
                <a:defRPr/>
              </a:pPr>
              <a:t>16/10/2017</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BB497E9-E41E-4E8F-9D41-9A9FA332FAA9}" type="slidenum">
              <a:rPr lang="en-GB"/>
              <a:pPr>
                <a:defRPr/>
              </a:pPr>
              <a:t>‹#›</a:t>
            </a:fld>
            <a:endParaRPr lang="en-GB"/>
          </a:p>
        </p:txBody>
      </p:sp>
    </p:spTree>
    <p:extLst>
      <p:ext uri="{BB962C8B-B14F-4D97-AF65-F5344CB8AC3E}">
        <p14:creationId xmlns:p14="http://schemas.microsoft.com/office/powerpoint/2010/main" val="3005144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9F876CC-5EC9-4EAA-A5B5-0FCD834FA907}" type="datetimeFigureOut">
              <a:rPr lang="en-GB"/>
              <a:pPr>
                <a:defRPr/>
              </a:pPr>
              <a:t>16/10/2017</a:t>
            </a:fld>
            <a:endParaRPr lang="en-GB"/>
          </a:p>
        </p:txBody>
      </p:sp>
      <p:sp>
        <p:nvSpPr>
          <p:cNvPr id="8"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GB"/>
          </a:p>
        </p:txBody>
      </p:sp>
      <p:sp>
        <p:nvSpPr>
          <p:cNvPr id="9"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C470DD5-D4FE-4BC2-94D0-B6BF2772B864}" type="slidenum">
              <a:rPr lang="en-GB"/>
              <a:pPr>
                <a:defRPr/>
              </a:pPr>
              <a:t>‹#›</a:t>
            </a:fld>
            <a:endParaRPr lang="en-GB"/>
          </a:p>
        </p:txBody>
      </p:sp>
    </p:spTree>
    <p:extLst>
      <p:ext uri="{BB962C8B-B14F-4D97-AF65-F5344CB8AC3E}">
        <p14:creationId xmlns:p14="http://schemas.microsoft.com/office/powerpoint/2010/main" val="1225561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fontAlgn="base">
              <a:spcBef>
                <a:spcPct val="0"/>
              </a:spcBef>
              <a:spcAft>
                <a:spcPct val="0"/>
              </a:spcAft>
              <a:defRPr>
                <a:latin typeface="Times New Roman" pitchFamily="18" charset="0"/>
              </a:defRPr>
            </a:lvl1pPr>
          </a:lstStyle>
          <a:p>
            <a:pPr>
              <a:defRPr/>
            </a:pPr>
            <a:fld id="{26EA95CE-B99D-4E09-A243-18CF7B3F70A1}" type="datetimeFigureOut">
              <a:rPr lang="en-GB"/>
              <a:pPr>
                <a:defRPr/>
              </a:pPr>
              <a:t>16/10/2017</a:t>
            </a:fld>
            <a:endParaRPr lang="en-GB"/>
          </a:p>
        </p:txBody>
      </p:sp>
      <p:sp>
        <p:nvSpPr>
          <p:cNvPr id="8" name="Footer Placeholder 5"/>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Times New Roman" pitchFamily="18" charset="0"/>
              </a:defRPr>
            </a:lvl1pPr>
          </a:lstStyle>
          <a:p>
            <a:pPr>
              <a:defRPr/>
            </a:pPr>
            <a:endParaRPr lang="en-GB"/>
          </a:p>
        </p:txBody>
      </p:sp>
      <p:sp>
        <p:nvSpPr>
          <p:cNvPr id="9" name="Slide Number Placeholder 6"/>
          <p:cNvSpPr>
            <a:spLocks noGrp="1"/>
          </p:cNvSpPr>
          <p:nvPr>
            <p:ph type="sldNum" sz="quarter" idx="12"/>
          </p:nvPr>
        </p:nvSpPr>
        <p:spPr>
          <a:xfrm>
            <a:off x="8339138" y="1169988"/>
            <a:ext cx="733425" cy="201612"/>
          </a:xfrm>
        </p:spPr>
        <p:txBody>
          <a:bodyPr/>
          <a:lstStyle>
            <a:lvl1pPr fontAlgn="base">
              <a:spcBef>
                <a:spcPct val="0"/>
              </a:spcBef>
              <a:spcAft>
                <a:spcPct val="0"/>
              </a:spcAft>
              <a:defRPr>
                <a:latin typeface="Times New Roman" pitchFamily="18" charset="0"/>
              </a:defRPr>
            </a:lvl1pPr>
          </a:lstStyle>
          <a:p>
            <a:pPr>
              <a:defRPr/>
            </a:pPr>
            <a:fld id="{8DA7DB3B-AFC7-4E2E-AF19-D46BE2BE55BF}" type="slidenum">
              <a:rPr lang="en-GB"/>
              <a:pPr>
                <a:defRPr/>
              </a:pPr>
              <a:t>‹#›</a:t>
            </a:fld>
            <a:endParaRPr lang="en-GB"/>
          </a:p>
        </p:txBody>
      </p:sp>
    </p:spTree>
    <p:extLst>
      <p:ext uri="{BB962C8B-B14F-4D97-AF65-F5344CB8AC3E}">
        <p14:creationId xmlns:p14="http://schemas.microsoft.com/office/powerpoint/2010/main" val="8778277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F469B54-A028-4748-9ACD-4258FCA81C1C}" type="datetimeFigureOut">
              <a:rPr lang="en-GB"/>
              <a:pPr>
                <a:defRPr/>
              </a:pPr>
              <a:t>16/10/2017</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BB5D11D-DA40-4CB1-8F6E-B4F1906DEA48}" type="slidenum">
              <a:rPr lang="en-GB"/>
              <a:pPr>
                <a:defRPr/>
              </a:pPr>
              <a:t>‹#›</a:t>
            </a:fld>
            <a:endParaRPr lang="en-GB"/>
          </a:p>
        </p:txBody>
      </p:sp>
    </p:spTree>
    <p:extLst>
      <p:ext uri="{BB962C8B-B14F-4D97-AF65-F5344CB8AC3E}">
        <p14:creationId xmlns:p14="http://schemas.microsoft.com/office/powerpoint/2010/main" val="3063697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5ED5004-3EE3-4F60-AB7F-89A62280ABB3}" type="datetimeFigureOut">
              <a:rPr lang="en-GB"/>
              <a:pPr>
                <a:defRPr/>
              </a:pPr>
              <a:t>16/10/2017</a:t>
            </a:fld>
            <a:endParaRPr lang="en-GB"/>
          </a:p>
        </p:txBody>
      </p:sp>
      <p:sp>
        <p:nvSpPr>
          <p:cNvPr id="7" name="Footer Placeholder 4"/>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Times New Roman" pitchFamily="18" charset="0"/>
              </a:defRPr>
            </a:lvl1pPr>
          </a:lstStyle>
          <a:p>
            <a:pPr>
              <a:defRPr/>
            </a:pPr>
            <a:endParaRPr lang="en-GB"/>
          </a:p>
        </p:txBody>
      </p:sp>
      <p:sp>
        <p:nvSpPr>
          <p:cNvPr id="8"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5EA16F1-9382-4088-B69A-7F6693EC7D06}" type="slidenum">
              <a:rPr lang="en-GB"/>
              <a:pPr>
                <a:defRPr/>
              </a:pPr>
              <a:t>‹#›</a:t>
            </a:fld>
            <a:endParaRPr lang="en-GB"/>
          </a:p>
        </p:txBody>
      </p:sp>
    </p:spTree>
    <p:extLst>
      <p:ext uri="{BB962C8B-B14F-4D97-AF65-F5344CB8AC3E}">
        <p14:creationId xmlns:p14="http://schemas.microsoft.com/office/powerpoint/2010/main" val="3938490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GB"/>
          </a:p>
        </p:txBody>
      </p:sp>
      <p:sp>
        <p:nvSpPr>
          <p:cNvPr id="3" name="عنصر نائب للمحتوى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محتوى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41A88E2-B047-452A-A429-3F5B9AA0C8D6}" type="slidenum">
              <a:rPr lang="en-US"/>
              <a:pPr>
                <a:defRPr/>
              </a:pPr>
              <a:t>‹#›</a:t>
            </a:fld>
            <a:endParaRPr lang="en-US"/>
          </a:p>
        </p:txBody>
      </p:sp>
    </p:spTree>
    <p:extLst>
      <p:ext uri="{BB962C8B-B14F-4D97-AF65-F5344CB8AC3E}">
        <p14:creationId xmlns:p14="http://schemas.microsoft.com/office/powerpoint/2010/main" val="1332755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a:t>انقر لتحرير نمط العنوان الرئيسي</a:t>
            </a:r>
            <a:endParaRPr lang="en-GB"/>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6B24214-96D3-4001-ADCC-7D590939A35C}" type="slidenum">
              <a:rPr lang="en-US"/>
              <a:pPr>
                <a:defRPr/>
              </a:pPr>
              <a:t>‹#›</a:t>
            </a:fld>
            <a:endParaRPr lang="en-US"/>
          </a:p>
        </p:txBody>
      </p:sp>
    </p:spTree>
    <p:extLst>
      <p:ext uri="{BB962C8B-B14F-4D97-AF65-F5344CB8AC3E}">
        <p14:creationId xmlns:p14="http://schemas.microsoft.com/office/powerpoint/2010/main" val="37658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8B17763-EBF4-4D28-8705-E5BFF430EB7E}" type="slidenum">
              <a:rPr lang="en-US"/>
              <a:pPr>
                <a:defRPr/>
              </a:pPr>
              <a:t>‹#›</a:t>
            </a:fld>
            <a:endParaRPr lang="en-US"/>
          </a:p>
        </p:txBody>
      </p:sp>
    </p:spTree>
    <p:extLst>
      <p:ext uri="{BB962C8B-B14F-4D97-AF65-F5344CB8AC3E}">
        <p14:creationId xmlns:p14="http://schemas.microsoft.com/office/powerpoint/2010/main" val="386283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21BFDE4-45E1-4285-91B3-9E22DEB46D61}" type="slidenum">
              <a:rPr lang="en-US"/>
              <a:pPr>
                <a:defRPr/>
              </a:pPr>
              <a:t>‹#›</a:t>
            </a:fld>
            <a:endParaRPr lang="en-US"/>
          </a:p>
        </p:txBody>
      </p:sp>
    </p:spTree>
    <p:extLst>
      <p:ext uri="{BB962C8B-B14F-4D97-AF65-F5344CB8AC3E}">
        <p14:creationId xmlns:p14="http://schemas.microsoft.com/office/powerpoint/2010/main" val="833917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a:t>انقر لتحرير نمط العنوان الرئيسي</a:t>
            </a:r>
            <a:endParaRPr lang="en-GB"/>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113AF1B-B130-420C-9521-ACEAF599A237}" type="slidenum">
              <a:rPr lang="en-US"/>
              <a:pPr>
                <a:defRPr/>
              </a:pPr>
              <a:t>‹#›</a:t>
            </a:fld>
            <a:endParaRPr lang="en-US"/>
          </a:p>
        </p:txBody>
      </p:sp>
    </p:spTree>
    <p:extLst>
      <p:ext uri="{BB962C8B-B14F-4D97-AF65-F5344CB8AC3E}">
        <p14:creationId xmlns:p14="http://schemas.microsoft.com/office/powerpoint/2010/main" val="3125271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a:t>انقر لتحرير نمط العنوان الرئيسي</a:t>
            </a:r>
            <a:endParaRPr lang="en-GB"/>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988DF7E-BADF-4E4A-A283-D9BD9ACBFF56}" type="slidenum">
              <a:rPr lang="en-US"/>
              <a:pPr>
                <a:defRPr/>
              </a:pPr>
              <a:t>‹#›</a:t>
            </a:fld>
            <a:endParaRPr lang="en-US"/>
          </a:p>
        </p:txBody>
      </p:sp>
    </p:spTree>
    <p:extLst>
      <p:ext uri="{BB962C8B-B14F-4D97-AF65-F5344CB8AC3E}">
        <p14:creationId xmlns:p14="http://schemas.microsoft.com/office/powerpoint/2010/main" val="144853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7188" cy="6015037"/>
          </a:xfrm>
          <a:custGeom>
            <a:avLst/>
            <a:gdLst>
              <a:gd name="T0" fmla="*/ 0 w 21600"/>
              <a:gd name="T1" fmla="*/ 0 h 21600"/>
              <a:gd name="T2" fmla="*/ 388597144 w 21600"/>
              <a:gd name="T3" fmla="*/ 1675031024 h 21600"/>
              <a:gd name="T4" fmla="*/ 0 w 21600"/>
              <a:gd name="T5" fmla="*/ 167503102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27"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3"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kumimoji="0" sz="1400">
                <a:latin typeface="+mn-lt"/>
              </a:defRPr>
            </a:lvl1pPr>
          </a:lstStyle>
          <a:p>
            <a:pPr>
              <a:defRPr/>
            </a:pPr>
            <a:endParaRPr lang="en-US"/>
          </a:p>
        </p:txBody>
      </p:sp>
      <p:sp>
        <p:nvSpPr>
          <p:cNvPr id="73734"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kumimoji="0" sz="1400">
                <a:latin typeface="+mn-lt"/>
              </a:defRPr>
            </a:lvl1pPr>
          </a:lstStyle>
          <a:p>
            <a:pPr>
              <a:defRPr/>
            </a:pPr>
            <a:endParaRPr lang="en-US"/>
          </a:p>
        </p:txBody>
      </p:sp>
      <p:sp>
        <p:nvSpPr>
          <p:cNvPr id="73735"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kumimoji="0" sz="1400">
                <a:latin typeface="+mn-lt"/>
              </a:defRPr>
            </a:lvl1pPr>
          </a:lstStyle>
          <a:p>
            <a:pPr>
              <a:defRPr/>
            </a:pPr>
            <a:fld id="{C071CA4F-96BA-4CC3-BDDE-5FC888CEFE1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52"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txStyles>
    <p:titleStyle>
      <a:lvl1pPr algn="l" rtl="0" eaLnBrk="0" fontAlgn="base" hangingPunct="0">
        <a:lnSpc>
          <a:spcPct val="70000"/>
        </a:lnSpc>
        <a:spcBef>
          <a:spcPct val="0"/>
        </a:spcBef>
        <a:spcAft>
          <a:spcPct val="0"/>
        </a:spcAft>
        <a:defRPr sz="4800" b="1">
          <a:solidFill>
            <a:schemeClr val="tx2"/>
          </a:solidFill>
          <a:latin typeface="+mj-lt"/>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cs typeface="Arial" charset="0"/>
        </a:defRPr>
      </a:lvl6pPr>
      <a:lvl7pPr marL="914400" algn="l" rtl="0" fontAlgn="base">
        <a:lnSpc>
          <a:spcPct val="70000"/>
        </a:lnSpc>
        <a:spcBef>
          <a:spcPct val="0"/>
        </a:spcBef>
        <a:spcAft>
          <a:spcPct val="0"/>
        </a:spcAft>
        <a:defRPr sz="4800" b="1">
          <a:solidFill>
            <a:schemeClr val="tx2"/>
          </a:solidFill>
          <a:latin typeface="Arial Narrow" pitchFamily="34" charset="0"/>
          <a:cs typeface="Arial" charset="0"/>
        </a:defRPr>
      </a:lvl7pPr>
      <a:lvl8pPr marL="1371600" algn="l" rtl="0" fontAlgn="base">
        <a:lnSpc>
          <a:spcPct val="70000"/>
        </a:lnSpc>
        <a:spcBef>
          <a:spcPct val="0"/>
        </a:spcBef>
        <a:spcAft>
          <a:spcPct val="0"/>
        </a:spcAft>
        <a:defRPr sz="4800" b="1">
          <a:solidFill>
            <a:schemeClr val="tx2"/>
          </a:solidFill>
          <a:latin typeface="Arial Narrow" pitchFamily="34" charset="0"/>
          <a:cs typeface="Arial" charset="0"/>
        </a:defRPr>
      </a:lvl8pPr>
      <a:lvl9pPr marL="1828800" algn="l" rtl="0" fontAlgn="base">
        <a:lnSpc>
          <a:spcPct val="70000"/>
        </a:lnSpc>
        <a:spcBef>
          <a:spcPct val="0"/>
        </a:spcBef>
        <a:spcAft>
          <a:spcPct val="0"/>
        </a:spcAft>
        <a:defRPr sz="4800" b="1">
          <a:solidFill>
            <a:schemeClr val="tx2"/>
          </a:solidFill>
          <a:latin typeface="Arial Narrow" pitchFamily="34"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cs typeface="+mn-cs"/>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cs typeface="+mn-cs"/>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cs typeface="+mn-cs"/>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cs typeface="+mn-cs"/>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077"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cs typeface="+mn-cs"/>
              </a:defRPr>
            </a:lvl1pPr>
            <a:extLst/>
          </a:lstStyle>
          <a:p>
            <a:pPr>
              <a:defRPr/>
            </a:pPr>
            <a:fld id="{A9799A00-6786-46A0-A5D3-A3299D41E9CD}" type="datetimeFigureOut">
              <a:rPr lang="en-GB"/>
              <a:pPr>
                <a:defRPr/>
              </a:pPr>
              <a:t>16/10/2017</a:t>
            </a:fld>
            <a:endParaRPr lang="en-GB"/>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cs typeface="+mn-cs"/>
              </a:defRPr>
            </a:lvl1pPr>
            <a:extLst/>
          </a:lstStyle>
          <a:p>
            <a:pPr>
              <a:defRPr/>
            </a:pPr>
            <a:endParaRPr lang="en-GB"/>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prstClr val="black">
                    <a:tint val="95000"/>
                  </a:prstClr>
                </a:solidFill>
                <a:latin typeface="Corbel"/>
                <a:cs typeface="+mn-cs"/>
              </a:defRPr>
            </a:lvl1pPr>
            <a:extLst/>
          </a:lstStyle>
          <a:p>
            <a:pPr>
              <a:defRPr/>
            </a:pPr>
            <a:fld id="{929D70CB-C7E8-43D3-8A24-332844C2C310}" type="slidenum">
              <a:rPr lang="en-GB"/>
              <a:pPr>
                <a:defRPr/>
              </a:pPr>
              <a:t>‹#›</a:t>
            </a:fld>
            <a:endParaRPr lang="en-GB"/>
          </a:p>
        </p:txBody>
      </p:sp>
    </p:spTree>
    <p:extLst>
      <p:ext uri="{BB962C8B-B14F-4D97-AF65-F5344CB8AC3E}">
        <p14:creationId xmlns:p14="http://schemas.microsoft.com/office/powerpoint/2010/main" val="83275382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4101"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83B42965-6085-4EEF-BD74-1BF48B6A2DFC}" type="datetimeFigureOut">
              <a:rPr lang="en-GB">
                <a:cs typeface="Times New Roman" pitchFamily="18" charset="0"/>
              </a:rPr>
              <a:pPr>
                <a:defRPr/>
              </a:pPr>
              <a:t>16/10/2017</a:t>
            </a:fld>
            <a:endParaRPr lang="en-GB">
              <a:cs typeface="Times New Roman" pitchFamily="18" charset="0"/>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GB">
              <a:cs typeface="Times New Roman" pitchFamily="18" charset="0"/>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76BDF630-4C47-48F1-A2B6-7A931BC77757}" type="slidenum">
              <a:rPr lang="en-GB">
                <a:cs typeface="Times New Roman" pitchFamily="18" charset="0"/>
              </a:rPr>
              <a:pPr>
                <a:defRPr/>
              </a:pPr>
              <a:t>‹#›</a:t>
            </a:fld>
            <a:endParaRPr lang="en-GB">
              <a:cs typeface="Times New Roman" pitchFamily="18" charset="0"/>
            </a:endParaRPr>
          </a:p>
        </p:txBody>
      </p:sp>
    </p:spTree>
    <p:extLst>
      <p:ext uri="{BB962C8B-B14F-4D97-AF65-F5344CB8AC3E}">
        <p14:creationId xmlns:p14="http://schemas.microsoft.com/office/powerpoint/2010/main" val="384166731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customXml" Target="../ink/ink1.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customXml" Target="../ink/ink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Dr.%20Yasser%20Al-Fakey\Desktop\Video\Miracle%20of%20the%20Eye\Tear.wmv" TargetMode="External"/><Relationship Id="rId1" Type="http://schemas.microsoft.com/office/2007/relationships/media" Target="file:///C:\Users\Dr.%20Yasser%20Al-Fakey\Desktop\Video\Miracle%20of%20the%20Eye\Tear.wmv" TargetMode="Externa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4"/>
          <p:cNvSpPr>
            <a:spLocks noChangeArrowheads="1" noChangeShapeType="1" noTextEdit="1"/>
          </p:cNvSpPr>
          <p:nvPr/>
        </p:nvSpPr>
        <p:spPr bwMode="auto">
          <a:xfrm>
            <a:off x="1066800" y="1997075"/>
            <a:ext cx="7315200" cy="3489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Up">
              <a:avLst>
                <a:gd name="adj" fmla="val 85713"/>
              </a:avLst>
            </a:prstTxWarp>
          </a:bodyPr>
          <a:lstStyle/>
          <a:p>
            <a:pPr algn="ctr" rtl="1"/>
            <a:r>
              <a:rPr lang="ar-EG" sz="3600" b="1" kern="10" spc="720">
                <a:solidFill>
                  <a:srgbClr val="00FFFF"/>
                </a:solidFill>
                <a:effectLst>
                  <a:outerShdw dist="45791" dir="3378596" algn="ctr" rotWithShape="0">
                    <a:srgbClr val="4D4D4D">
                      <a:alpha val="79999"/>
                    </a:srgbClr>
                  </a:outerShdw>
                </a:effectLst>
                <a:cs typeface="Andalus"/>
              </a:rPr>
              <a:t>بسم الله الرحمن الرحيم</a:t>
            </a:r>
            <a:endParaRPr lang="en-GB" sz="3600" b="1" kern="10" spc="720">
              <a:solidFill>
                <a:srgbClr val="00FFFF"/>
              </a:solidFill>
              <a:effectLst>
                <a:outerShdw dist="45791" dir="3378596" algn="ctr" rotWithShape="0">
                  <a:srgbClr val="4D4D4D">
                    <a:alpha val="79999"/>
                  </a:srgbClr>
                </a:outerShdw>
              </a:effectLst>
              <a:cs typeface="Andalu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mso53F4D"/>
          <p:cNvPicPr>
            <a:picLocks noGrp="1" noChangeAspect="1" noChangeArrowheads="1"/>
          </p:cNvPicPr>
          <p:nvPr>
            <p:ph/>
          </p:nvPr>
        </p:nvPicPr>
        <p:blipFill>
          <a:blip r:embed="rId2">
            <a:lum contrast="24000"/>
            <a:extLst>
              <a:ext uri="{28A0092B-C50C-407E-A947-70E740481C1C}">
                <a14:useLocalDpi xmlns:a14="http://schemas.microsoft.com/office/drawing/2010/main" val="0"/>
              </a:ext>
            </a:extLst>
          </a:blip>
          <a:srcRect/>
          <a:stretch>
            <a:fillRect/>
          </a:stretch>
        </p:blipFill>
        <p:spPr>
          <a:xfrm>
            <a:off x="304800" y="381000"/>
            <a:ext cx="8610600" cy="61722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solidFill>
                  <a:srgbClr val="EC2EEC"/>
                </a:solidFill>
              </a:rPr>
              <a:t>THE ORBIT</a:t>
            </a:r>
          </a:p>
        </p:txBody>
      </p:sp>
      <p:sp>
        <p:nvSpPr>
          <p:cNvPr id="13315" name="Rectangle 3"/>
          <p:cNvSpPr>
            <a:spLocks noGrp="1" noChangeArrowheads="1"/>
          </p:cNvSpPr>
          <p:nvPr>
            <p:ph type="body" idx="1"/>
          </p:nvPr>
        </p:nvSpPr>
        <p:spPr>
          <a:xfrm>
            <a:off x="609600" y="1981200"/>
            <a:ext cx="8305800" cy="4114800"/>
          </a:xfrm>
        </p:spPr>
        <p:txBody>
          <a:bodyPr/>
          <a:lstStyle/>
          <a:p>
            <a:pPr eaLnBrk="1" hangingPunct="1">
              <a:lnSpc>
                <a:spcPct val="90000"/>
              </a:lnSpc>
            </a:pPr>
            <a:r>
              <a:rPr lang="en-US" dirty="0"/>
              <a:t>As a socket, contains &amp; protect the eye.</a:t>
            </a:r>
          </a:p>
          <a:p>
            <a:pPr eaLnBrk="1" hangingPunct="1">
              <a:lnSpc>
                <a:spcPct val="90000"/>
              </a:lnSpc>
            </a:pPr>
            <a:r>
              <a:rPr lang="en-US" dirty="0"/>
              <a:t>The weakest parts are the </a:t>
            </a:r>
            <a:r>
              <a:rPr lang="en-US" dirty="0">
                <a:solidFill>
                  <a:srgbClr val="FFFF00"/>
                </a:solidFill>
              </a:rPr>
              <a:t>floor</a:t>
            </a:r>
            <a:r>
              <a:rPr lang="en-US" dirty="0"/>
              <a:t> &amp; the </a:t>
            </a:r>
            <a:r>
              <a:rPr lang="en-US" dirty="0">
                <a:solidFill>
                  <a:srgbClr val="FFFF00"/>
                </a:solidFill>
              </a:rPr>
              <a:t>medial</a:t>
            </a:r>
            <a:r>
              <a:rPr lang="en-US" dirty="0"/>
              <a:t> wall.</a:t>
            </a:r>
          </a:p>
          <a:p>
            <a:pPr eaLnBrk="1" hangingPunct="1">
              <a:lnSpc>
                <a:spcPct val="90000"/>
              </a:lnSpc>
            </a:pPr>
            <a:r>
              <a:rPr lang="en-US" dirty="0"/>
              <a:t>Seven bones contribute the bony orbit.</a:t>
            </a:r>
          </a:p>
          <a:p>
            <a:pPr eaLnBrk="1" hangingPunct="1">
              <a:lnSpc>
                <a:spcPct val="90000"/>
              </a:lnSpc>
            </a:pPr>
            <a:r>
              <a:rPr lang="en-US" dirty="0"/>
              <a:t>Surrounded by nasal sinuses.</a:t>
            </a:r>
          </a:p>
          <a:p>
            <a:pPr eaLnBrk="1" hangingPunct="1">
              <a:lnSpc>
                <a:spcPct val="90000"/>
              </a:lnSpc>
            </a:pPr>
            <a:r>
              <a:rPr lang="en-US" dirty="0"/>
              <a:t>Important openings are:</a:t>
            </a:r>
          </a:p>
          <a:p>
            <a:pPr lvl="1" eaLnBrk="1" hangingPunct="1">
              <a:lnSpc>
                <a:spcPct val="90000"/>
              </a:lnSpc>
            </a:pPr>
            <a:r>
              <a:rPr lang="en-US" dirty="0">
                <a:solidFill>
                  <a:srgbClr val="FFFF00"/>
                </a:solidFill>
              </a:rPr>
              <a:t> Optic foramen.</a:t>
            </a:r>
          </a:p>
          <a:p>
            <a:pPr lvl="1" eaLnBrk="1" hangingPunct="1">
              <a:lnSpc>
                <a:spcPct val="90000"/>
              </a:lnSpc>
            </a:pPr>
            <a:r>
              <a:rPr lang="en-US" dirty="0">
                <a:solidFill>
                  <a:srgbClr val="FFFF00"/>
                </a:solidFill>
              </a:rPr>
              <a:t> Superior orbital fissure.</a:t>
            </a:r>
          </a:p>
          <a:p>
            <a:pPr lvl="1" eaLnBrk="1" hangingPunct="1">
              <a:lnSpc>
                <a:spcPct val="90000"/>
              </a:lnSpc>
            </a:pPr>
            <a:r>
              <a:rPr lang="en-US" dirty="0">
                <a:solidFill>
                  <a:srgbClr val="FFFF00"/>
                </a:solidFill>
              </a:rPr>
              <a:t> Inferior orbital fissure</a:t>
            </a:r>
            <a:r>
              <a:rPr lang="en-US" dirty="0"/>
              <a:t>.</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msoB3B9D"/>
          <p:cNvPicPr>
            <a:picLocks noGrp="1" noChangeAspect="1" noChangeArrowheads="1"/>
          </p:cNvPicPr>
          <p:nvPr>
            <p:ph idx="1"/>
          </p:nvPr>
        </p:nvPicPr>
        <p:blipFill>
          <a:blip r:embed="rId2">
            <a:lum bright="-6000" contrast="24000"/>
            <a:extLst>
              <a:ext uri="{28A0092B-C50C-407E-A947-70E740481C1C}">
                <a14:useLocalDpi xmlns:a14="http://schemas.microsoft.com/office/drawing/2010/main" val="0"/>
              </a:ext>
            </a:extLst>
          </a:blip>
          <a:srcRect/>
          <a:stretch>
            <a:fillRect/>
          </a:stretch>
        </p:blipFill>
        <p:spPr>
          <a:xfrm>
            <a:off x="381000" y="228600"/>
            <a:ext cx="8458200" cy="6400800"/>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soABAED"/>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57200" y="1066800"/>
            <a:ext cx="82073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عنوان 1"/>
          <p:cNvSpPr>
            <a:spLocks noGrp="1"/>
          </p:cNvSpPr>
          <p:nvPr>
            <p:ph type="title"/>
          </p:nvPr>
        </p:nvSpPr>
        <p:spPr>
          <a:xfrm>
            <a:off x="1143000" y="152400"/>
            <a:ext cx="6096000" cy="1143000"/>
          </a:xfrm>
        </p:spPr>
        <p:txBody>
          <a:bodyPr/>
          <a:lstStyle/>
          <a:p>
            <a:pPr algn="ctr"/>
            <a:r>
              <a:rPr lang="en-US" dirty="0"/>
              <a:t>Right Orbit</a:t>
            </a:r>
          </a:p>
        </p:txBody>
      </p:sp>
      <p:sp>
        <p:nvSpPr>
          <p:cNvPr id="3" name="عنصر نائب للمحتوى 2"/>
          <p:cNvSpPr>
            <a:spLocks noGrp="1"/>
          </p:cNvSpPr>
          <p:nvPr>
            <p:ph idx="1"/>
          </p:nvPr>
        </p:nvSpPr>
        <p:spPr/>
        <p:txBody>
          <a:bodyPr/>
          <a:lstStyle/>
          <a:p>
            <a:endParaRPr 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mso14BF9"/>
          <p:cNvPicPr>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a:stretch>
            <a:fillRect/>
          </a:stretch>
        </p:blipFill>
        <p:spPr bwMode="auto">
          <a:xfrm>
            <a:off x="468313" y="692150"/>
            <a:ext cx="82073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msoA76FD"/>
          <p:cNvPicPr>
            <a:picLocks noGrp="1" noChangeAspect="1" noChangeArrowheads="1"/>
          </p:cNvPicPr>
          <p:nvPr>
            <p:ph sz="half" idx="1"/>
          </p:nvPr>
        </p:nvPicPr>
        <p:blipFill>
          <a:blip r:embed="rId3">
            <a:lum contrast="12000"/>
            <a:extLst>
              <a:ext uri="{28A0092B-C50C-407E-A947-70E740481C1C}">
                <a14:useLocalDpi xmlns:a14="http://schemas.microsoft.com/office/drawing/2010/main" val="0"/>
              </a:ext>
            </a:extLst>
          </a:blip>
          <a:srcRect/>
          <a:stretch>
            <a:fillRect/>
          </a:stretch>
        </p:blipFill>
        <p:spPr>
          <a:xfrm>
            <a:off x="381000" y="533400"/>
            <a:ext cx="3959225" cy="5943600"/>
          </a:xfrm>
          <a:noFill/>
        </p:spPr>
      </p:pic>
      <p:pic>
        <p:nvPicPr>
          <p:cNvPr id="17411" name="Picture 7" descr="mso8075B"/>
          <p:cNvPicPr>
            <a:picLocks noGrp="1" noChangeAspect="1" noChangeArrowheads="1"/>
          </p:cNvPicPr>
          <p:nvPr>
            <p:ph sz="half" idx="2"/>
          </p:nvPr>
        </p:nvPicPr>
        <p:blipFill>
          <a:blip r:embed="rId4">
            <a:lum contrast="12000"/>
            <a:extLst>
              <a:ext uri="{28A0092B-C50C-407E-A947-70E740481C1C}">
                <a14:useLocalDpi xmlns:a14="http://schemas.microsoft.com/office/drawing/2010/main" val="0"/>
              </a:ext>
            </a:extLst>
          </a:blip>
          <a:srcRect/>
          <a:stretch>
            <a:fillRect/>
          </a:stretch>
        </p:blipFill>
        <p:spPr>
          <a:xfrm>
            <a:off x="4876800" y="533400"/>
            <a:ext cx="3962400" cy="5943600"/>
          </a:xfrm>
          <a:noFill/>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648A72C8-F49D-49FE-9DED-78807BBD732F}"/>
                  </a:ext>
                </a:extLst>
              </p14:cNvPr>
              <p14:cNvContentPartPr/>
              <p14:nvPr/>
            </p14:nvContentPartPr>
            <p14:xfrm>
              <a:off x="550440" y="840960"/>
              <a:ext cx="8192520" cy="539640"/>
            </p14:xfrm>
          </p:contentPart>
        </mc:Choice>
        <mc:Fallback>
          <p:pic>
            <p:nvPicPr>
              <p:cNvPr id="2" name="Ink 1">
                <a:extLst>
                  <a:ext uri="{FF2B5EF4-FFF2-40B4-BE49-F238E27FC236}">
                    <a16:creationId xmlns:a16="http://schemas.microsoft.com/office/drawing/2014/main" id="{648A72C8-F49D-49FE-9DED-78807BBD732F}"/>
                  </a:ext>
                </a:extLst>
              </p:cNvPr>
              <p:cNvPicPr/>
              <p:nvPr/>
            </p:nvPicPr>
            <p:blipFill>
              <a:blip r:embed="rId6"/>
              <a:stretch>
                <a:fillRect/>
              </a:stretch>
            </p:blipFill>
            <p:spPr>
              <a:xfrm>
                <a:off x="541080" y="831600"/>
                <a:ext cx="8211240" cy="558360"/>
              </a:xfrm>
              <a:prstGeom prst="rect">
                <a:avLst/>
              </a:prstGeom>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endParaRPr lang="en-US"/>
          </a:p>
        </p:txBody>
      </p:sp>
      <p:pic>
        <p:nvPicPr>
          <p:cNvPr id="3" name="صورة 2"/>
          <p:cNvPicPr>
            <a:picLocks noChangeAspect="1"/>
          </p:cNvPicPr>
          <p:nvPr/>
        </p:nvPicPr>
        <p:blipFill>
          <a:blip r:embed="rId2"/>
          <a:stretch>
            <a:fillRect/>
          </a:stretch>
        </p:blipFill>
        <p:spPr>
          <a:xfrm>
            <a:off x="-190500" y="590550"/>
            <a:ext cx="9525000" cy="5676900"/>
          </a:xfrm>
          <a:prstGeom prst="rect">
            <a:avLst/>
          </a:prstGeom>
        </p:spPr>
      </p:pic>
    </p:spTree>
    <p:extLst>
      <p:ext uri="{BB962C8B-B14F-4D97-AF65-F5344CB8AC3E}">
        <p14:creationId xmlns:p14="http://schemas.microsoft.com/office/powerpoint/2010/main" val="2287535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msoCFE6F"/>
          <p:cNvPicPr>
            <a:picLocks noGrp="1" noChangeAspect="1" noChangeArrowheads="1"/>
          </p:cNvPicPr>
          <p:nvPr>
            <p:ph idx="1"/>
          </p:nvPr>
        </p:nvPicPr>
        <p:blipFill>
          <a:blip r:embed="rId3">
            <a:lum contrast="12000"/>
            <a:extLst>
              <a:ext uri="{28A0092B-C50C-407E-A947-70E740481C1C}">
                <a14:useLocalDpi xmlns:a14="http://schemas.microsoft.com/office/drawing/2010/main" val="0"/>
              </a:ext>
            </a:extLst>
          </a:blip>
          <a:srcRect/>
          <a:stretch>
            <a:fillRect/>
          </a:stretch>
        </p:blipFill>
        <p:spPr>
          <a:xfrm>
            <a:off x="3733800" y="381000"/>
            <a:ext cx="5105400" cy="6172200"/>
          </a:xfrm>
          <a:noFill/>
        </p:spPr>
      </p:pic>
      <p:pic>
        <p:nvPicPr>
          <p:cNvPr id="18435" name="Picture 5" descr="mso87A3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152400" y="762000"/>
            <a:ext cx="3352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a:p>
        </p:txBody>
      </p:sp>
      <p:pic>
        <p:nvPicPr>
          <p:cNvPr id="4" name="صورة 3"/>
          <p:cNvPicPr>
            <a:picLocks noChangeAspect="1"/>
          </p:cNvPicPr>
          <p:nvPr/>
        </p:nvPicPr>
        <p:blipFill>
          <a:blip r:embed="rId2"/>
          <a:stretch>
            <a:fillRect/>
          </a:stretch>
        </p:blipFill>
        <p:spPr>
          <a:xfrm>
            <a:off x="1295400" y="1600200"/>
            <a:ext cx="6369424" cy="4200525"/>
          </a:xfrm>
          <a:prstGeom prst="rect">
            <a:avLst/>
          </a:prstGeom>
        </p:spPr>
      </p:pic>
    </p:spTree>
    <p:extLst>
      <p:ext uri="{BB962C8B-B14F-4D97-AF65-F5344CB8AC3E}">
        <p14:creationId xmlns:p14="http://schemas.microsoft.com/office/powerpoint/2010/main" val="2064188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a:p>
        </p:txBody>
      </p:sp>
      <p:pic>
        <p:nvPicPr>
          <p:cNvPr id="5" name="صورة 4"/>
          <p:cNvPicPr>
            <a:picLocks noChangeAspect="1"/>
          </p:cNvPicPr>
          <p:nvPr/>
        </p:nvPicPr>
        <p:blipFill>
          <a:blip r:embed="rId2"/>
          <a:stretch>
            <a:fillRect/>
          </a:stretch>
        </p:blipFill>
        <p:spPr>
          <a:xfrm>
            <a:off x="914400" y="65278"/>
            <a:ext cx="7162800" cy="6792722"/>
          </a:xfrm>
          <a:prstGeom prst="rect">
            <a:avLst/>
          </a:prstGeom>
        </p:spPr>
      </p:pic>
    </p:spTree>
    <p:extLst>
      <p:ext uri="{BB962C8B-B14F-4D97-AF65-F5344CB8AC3E}">
        <p14:creationId xmlns:p14="http://schemas.microsoft.com/office/powerpoint/2010/main" val="2786677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352800"/>
            <a:ext cx="6857234" cy="1628485"/>
          </a:xfrm>
        </p:spPr>
        <p:txBody>
          <a:bodyPr rtlCol="0">
            <a:normAutofit/>
          </a:bodyPr>
          <a:lstStyle/>
          <a:p>
            <a:pPr eaLnBrk="1" fontAlgn="auto" hangingPunct="1">
              <a:spcAft>
                <a:spcPts val="0"/>
              </a:spcAft>
              <a:buFont typeface="Arial"/>
              <a:buNone/>
              <a:defRPr/>
            </a:pPr>
            <a:endParaRPr lang="en-US" dirty="0">
              <a:solidFill>
                <a:schemeClr val="accent2">
                  <a:lumMod val="20000"/>
                  <a:lumOff val="80000"/>
                </a:schemeClr>
              </a:solidFill>
              <a:latin typeface="Algerian" pitchFamily="82" charset="0"/>
            </a:endParaRPr>
          </a:p>
          <a:p>
            <a:pPr eaLnBrk="1" fontAlgn="auto" hangingPunct="1">
              <a:spcAft>
                <a:spcPts val="0"/>
              </a:spcAft>
              <a:buFont typeface="Arial"/>
              <a:buNone/>
              <a:defRPr/>
            </a:pPr>
            <a:endParaRPr lang="en-US" dirty="0">
              <a:solidFill>
                <a:schemeClr val="accent2">
                  <a:lumMod val="20000"/>
                  <a:lumOff val="80000"/>
                </a:schemeClr>
              </a:solidFill>
              <a:latin typeface="Algerian" pitchFamily="82" charset="0"/>
            </a:endParaRPr>
          </a:p>
          <a:p>
            <a:pPr eaLnBrk="1" fontAlgn="auto" hangingPunct="1">
              <a:spcAft>
                <a:spcPts val="0"/>
              </a:spcAft>
              <a:buFont typeface="Arial"/>
              <a:buNone/>
              <a:defRPr/>
            </a:pPr>
            <a:endParaRPr lang="en-US" dirty="0">
              <a:solidFill>
                <a:schemeClr val="accent2">
                  <a:lumMod val="20000"/>
                  <a:lumOff val="80000"/>
                </a:schemeClr>
              </a:solidFill>
              <a:latin typeface="Algerian" pitchFamily="82" charset="0"/>
            </a:endParaRPr>
          </a:p>
          <a:p>
            <a:pPr algn="ctr" eaLnBrk="1" fontAlgn="auto" hangingPunct="1">
              <a:spcAft>
                <a:spcPts val="0"/>
              </a:spcAft>
              <a:buFont typeface="Arial"/>
              <a:buNone/>
              <a:defRPr/>
            </a:pPr>
            <a:r>
              <a:rPr lang="en-US" sz="2400" dirty="0">
                <a:solidFill>
                  <a:schemeClr val="accent2">
                    <a:lumMod val="20000"/>
                    <a:lumOff val="80000"/>
                  </a:schemeClr>
                </a:solidFill>
                <a:latin typeface="Algerian" pitchFamily="82" charset="0"/>
              </a:rPr>
              <a:t>Dr. Abdullah </a:t>
            </a:r>
            <a:r>
              <a:rPr lang="en-US" sz="2400" dirty="0" err="1">
                <a:solidFill>
                  <a:schemeClr val="accent2">
                    <a:lumMod val="20000"/>
                    <a:lumOff val="80000"/>
                  </a:schemeClr>
                </a:solidFill>
                <a:latin typeface="Algerian" pitchFamily="82" charset="0"/>
              </a:rPr>
              <a:t>Almousa</a:t>
            </a:r>
            <a:r>
              <a:rPr lang="en-US" sz="2400" b="1" dirty="0">
                <a:solidFill>
                  <a:schemeClr val="accent2">
                    <a:lumMod val="20000"/>
                    <a:lumOff val="80000"/>
                  </a:schemeClr>
                </a:solidFill>
              </a:rPr>
              <a:t>  </a:t>
            </a:r>
            <a:r>
              <a:rPr lang="en-US" sz="2100" dirty="0">
                <a:solidFill>
                  <a:srgbClr val="00FFFF"/>
                </a:solidFill>
                <a:latin typeface="Georgia" pitchFamily="18" charset="0"/>
              </a:rPr>
              <a:t>M.D, FRCSC</a:t>
            </a:r>
          </a:p>
          <a:p>
            <a:pPr algn="ctr" eaLnBrk="1" fontAlgn="auto" hangingPunct="1">
              <a:spcAft>
                <a:spcPts val="0"/>
              </a:spcAft>
              <a:defRPr/>
            </a:pPr>
            <a:r>
              <a:rPr lang="en-US" dirty="0">
                <a:solidFill>
                  <a:srgbClr val="D9D9D9"/>
                </a:solidFill>
              </a:rPr>
              <a:t> </a:t>
            </a:r>
          </a:p>
          <a:p>
            <a:pPr eaLnBrk="1" fontAlgn="auto" hangingPunct="1">
              <a:spcAft>
                <a:spcPts val="0"/>
              </a:spcAft>
              <a:buFont typeface="Arial"/>
              <a:buNone/>
              <a:defRPr/>
            </a:pPr>
            <a:endParaRPr lang="en-US" dirty="0">
              <a:solidFill>
                <a:srgbClr val="D9D9D9"/>
              </a:solidFill>
            </a:endParaRPr>
          </a:p>
          <a:p>
            <a:pPr eaLnBrk="1" fontAlgn="auto" hangingPunct="1">
              <a:spcAft>
                <a:spcPts val="0"/>
              </a:spcAft>
              <a:buFont typeface="Arial"/>
              <a:buNone/>
              <a:defRPr/>
            </a:pPr>
            <a:endParaRPr lang="en-US" dirty="0"/>
          </a:p>
        </p:txBody>
      </p:sp>
      <p:sp>
        <p:nvSpPr>
          <p:cNvPr id="4" name="Title 1"/>
          <p:cNvSpPr txBox="1">
            <a:spLocks/>
          </p:cNvSpPr>
          <p:nvPr/>
        </p:nvSpPr>
        <p:spPr>
          <a:xfrm>
            <a:off x="304800" y="152399"/>
            <a:ext cx="8370888" cy="2989263"/>
          </a:xfrm>
          <a:prstGeom prst="rect">
            <a:avLst/>
          </a:prstGeom>
        </p:spPr>
        <p:txBody>
          <a:bodyPr anchor="ctr">
            <a:normAutofit fontScale="90000" lnSpcReduction="20000"/>
          </a:bodyPr>
          <a:lstStyle/>
          <a:p>
            <a:pPr defTabSz="457200" fontAlgn="auto">
              <a:spcAft>
                <a:spcPts val="0"/>
              </a:spcAft>
              <a:defRPr/>
            </a:pPr>
            <a:endParaRPr kumimoji="0" lang="en-US" sz="4800" b="1" dirty="0">
              <a:solidFill>
                <a:srgbClr val="4F81BD">
                  <a:lumMod val="20000"/>
                  <a:lumOff val="80000"/>
                </a:srgbClr>
              </a:solidFill>
              <a:effectLst>
                <a:outerShdw blurRad="38100" dist="38100" dir="2700000" algn="tl">
                  <a:srgbClr val="000000">
                    <a:alpha val="43137"/>
                  </a:srgbClr>
                </a:outerShdw>
              </a:effectLst>
              <a:latin typeface="Century Gothic"/>
              <a:cs typeface="Century Gothic"/>
            </a:endParaRPr>
          </a:p>
          <a:p>
            <a:pPr defTabSz="457200" fontAlgn="auto">
              <a:spcAft>
                <a:spcPts val="0"/>
              </a:spcAft>
              <a:defRPr/>
            </a:pPr>
            <a:endParaRPr kumimoji="0" lang="en-US" sz="4800" b="1" dirty="0">
              <a:solidFill>
                <a:srgbClr val="4F81BD">
                  <a:lumMod val="20000"/>
                  <a:lumOff val="80000"/>
                </a:srgbClr>
              </a:solidFill>
              <a:effectLst>
                <a:outerShdw blurRad="38100" dist="38100" dir="2700000" algn="tl">
                  <a:srgbClr val="000000">
                    <a:alpha val="43137"/>
                  </a:srgbClr>
                </a:outerShdw>
              </a:effectLst>
              <a:latin typeface="Century Gothic"/>
              <a:cs typeface="Century Gothic"/>
            </a:endParaRPr>
          </a:p>
          <a:p>
            <a:pPr algn="ctr" defTabSz="457200" fontAlgn="auto">
              <a:spcAft>
                <a:spcPts val="0"/>
              </a:spcAft>
              <a:defRPr/>
            </a:pPr>
            <a:r>
              <a:rPr kumimoji="0" lang="en-US" sz="7333" b="1" u="sng" dirty="0">
                <a:solidFill>
                  <a:srgbClr val="FFFF00"/>
                </a:solidFill>
                <a:effectLst>
                  <a:outerShdw blurRad="38100" dist="38100" dir="2700000" algn="tl">
                    <a:srgbClr val="000000">
                      <a:alpha val="43137"/>
                    </a:srgbClr>
                  </a:outerShdw>
                </a:effectLst>
                <a:latin typeface="Century Gothic"/>
                <a:cs typeface="Century Gothic"/>
              </a:rPr>
              <a:t>Basic anatomy and physiology </a:t>
            </a:r>
            <a:endParaRPr kumimoji="0" lang="en-US" sz="4400" b="1" dirty="0">
              <a:solidFill>
                <a:srgbClr val="FFFF00"/>
              </a:solidFill>
              <a:effectLst>
                <a:outerShdw blurRad="38100" dist="38100" dir="2700000" algn="tl">
                  <a:srgbClr val="000000">
                    <a:alpha val="43137"/>
                  </a:srgbClr>
                </a:outerShdw>
              </a:effectLst>
              <a:latin typeface="Century Gothic"/>
              <a:cs typeface="Century Gothic"/>
            </a:endParaRPr>
          </a:p>
        </p:txBody>
      </p:sp>
    </p:spTree>
    <p:extLst>
      <p:ext uri="{BB962C8B-B14F-4D97-AF65-F5344CB8AC3E}">
        <p14:creationId xmlns:p14="http://schemas.microsoft.com/office/powerpoint/2010/main" val="50183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5" name="عنصر نائب للمحتوى 4"/>
          <p:cNvPicPr>
            <a:picLocks noGrp="1" noChangeAspect="1"/>
          </p:cNvPicPr>
          <p:nvPr>
            <p:ph idx="1"/>
          </p:nvPr>
        </p:nvPicPr>
        <p:blipFill>
          <a:blip r:embed="rId2"/>
          <a:stretch>
            <a:fillRect/>
          </a:stretch>
        </p:blipFill>
        <p:spPr>
          <a:xfrm>
            <a:off x="1524000" y="609600"/>
            <a:ext cx="6304523" cy="5257800"/>
          </a:xfrm>
          <a:prstGeom prst="rect">
            <a:avLst/>
          </a:prstGeom>
        </p:spPr>
      </p:pic>
    </p:spTree>
    <p:extLst>
      <p:ext uri="{BB962C8B-B14F-4D97-AF65-F5344CB8AC3E}">
        <p14:creationId xmlns:p14="http://schemas.microsoft.com/office/powerpoint/2010/main" val="1041754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600200" y="609600"/>
            <a:ext cx="6096000" cy="1143000"/>
          </a:xfrm>
        </p:spPr>
        <p:txBody>
          <a:bodyPr/>
          <a:lstStyle/>
          <a:p>
            <a:pPr algn="ctr" eaLnBrk="1" hangingPunct="1"/>
            <a:r>
              <a:rPr lang="en-US" sz="4400">
                <a:solidFill>
                  <a:srgbClr val="EC2EEC"/>
                </a:solidFill>
              </a:rPr>
              <a:t>THE EXTRAOCULAR MUSCLES</a:t>
            </a:r>
            <a:r>
              <a:rPr lang="en-US" sz="4400" b="0">
                <a:solidFill>
                  <a:srgbClr val="EC2EEC"/>
                </a:solidFill>
              </a:rPr>
              <a:t> </a:t>
            </a:r>
          </a:p>
        </p:txBody>
      </p:sp>
      <p:sp>
        <p:nvSpPr>
          <p:cNvPr id="19459" name="Rectangle 3"/>
          <p:cNvSpPr>
            <a:spLocks noGrp="1" noChangeArrowheads="1"/>
          </p:cNvSpPr>
          <p:nvPr>
            <p:ph type="body" sz="half" idx="1"/>
          </p:nvPr>
        </p:nvSpPr>
        <p:spPr>
          <a:xfrm>
            <a:off x="533400" y="2209800"/>
            <a:ext cx="3810000" cy="4114800"/>
          </a:xfrm>
        </p:spPr>
        <p:txBody>
          <a:bodyPr/>
          <a:lstStyle/>
          <a:p>
            <a:pPr eaLnBrk="1" hangingPunct="1"/>
            <a:r>
              <a:rPr lang="en-US" dirty="0"/>
              <a:t>Four recti &amp; two oblique muscles. </a:t>
            </a:r>
          </a:p>
          <a:p>
            <a:pPr eaLnBrk="1" hangingPunct="1"/>
            <a:r>
              <a:rPr lang="en-US" dirty="0"/>
              <a:t>All are supplied by Oculomotor n. </a:t>
            </a:r>
            <a:r>
              <a:rPr lang="en-US" dirty="0">
                <a:solidFill>
                  <a:srgbClr val="FFFF00"/>
                </a:solidFill>
              </a:rPr>
              <a:t>except</a:t>
            </a:r>
            <a:r>
              <a:rPr lang="en-US" dirty="0"/>
              <a:t> </a:t>
            </a:r>
            <a:r>
              <a:rPr lang="en-US" dirty="0">
                <a:solidFill>
                  <a:srgbClr val="FF0000"/>
                </a:solidFill>
              </a:rPr>
              <a:t>superior oblique</a:t>
            </a:r>
            <a:r>
              <a:rPr lang="en-US" dirty="0"/>
              <a:t> (Trochlear n.) &amp; </a:t>
            </a:r>
            <a:r>
              <a:rPr lang="en-US" dirty="0">
                <a:solidFill>
                  <a:srgbClr val="FF0000"/>
                </a:solidFill>
              </a:rPr>
              <a:t>lateral rectus </a:t>
            </a:r>
            <a:r>
              <a:rPr lang="en-US" dirty="0"/>
              <a:t>(</a:t>
            </a:r>
            <a:r>
              <a:rPr lang="en-US" dirty="0" err="1"/>
              <a:t>Abducent</a:t>
            </a:r>
            <a:r>
              <a:rPr lang="en-US" dirty="0"/>
              <a:t> n.).</a:t>
            </a:r>
          </a:p>
        </p:txBody>
      </p:sp>
      <p:pic>
        <p:nvPicPr>
          <p:cNvPr id="19460" name="Picture 4" descr="mso56D21"/>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bwMode="auto">
          <a:xfrm>
            <a:off x="4800600" y="2133600"/>
            <a:ext cx="374491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3629E7DC-2294-40A5-9993-332CF71B2F73}"/>
                  </a:ext>
                </a:extLst>
              </p14:cNvPr>
              <p14:cNvContentPartPr/>
              <p14:nvPr/>
            </p14:nvContentPartPr>
            <p14:xfrm>
              <a:off x="7384680" y="2061360"/>
              <a:ext cx="1780200" cy="639360"/>
            </p14:xfrm>
          </p:contentPart>
        </mc:Choice>
        <mc:Fallback>
          <p:pic>
            <p:nvPicPr>
              <p:cNvPr id="2" name="Ink 1">
                <a:extLst>
                  <a:ext uri="{FF2B5EF4-FFF2-40B4-BE49-F238E27FC236}">
                    <a16:creationId xmlns:a16="http://schemas.microsoft.com/office/drawing/2014/main" id="{3629E7DC-2294-40A5-9993-332CF71B2F73}"/>
                  </a:ext>
                </a:extLst>
              </p:cNvPr>
              <p:cNvPicPr/>
              <p:nvPr/>
            </p:nvPicPr>
            <p:blipFill>
              <a:blip r:embed="rId5"/>
              <a:stretch>
                <a:fillRect/>
              </a:stretch>
            </p:blipFill>
            <p:spPr>
              <a:xfrm>
                <a:off x="7375320" y="2052000"/>
                <a:ext cx="1798920" cy="658080"/>
              </a:xfrm>
              <a:prstGeom prst="rect">
                <a:avLst/>
              </a:prstGeom>
            </p:spPr>
          </p:pic>
        </mc:Fallback>
      </mc:AlternateContent>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2"/>
          <p:cNvSpPr>
            <a:spLocks/>
          </p:cNvSpPr>
          <p:nvPr/>
        </p:nvSpPr>
        <p:spPr bwMode="auto">
          <a:xfrm>
            <a:off x="3522663" y="5735638"/>
            <a:ext cx="466725" cy="161925"/>
          </a:xfrm>
          <a:custGeom>
            <a:avLst/>
            <a:gdLst>
              <a:gd name="T0" fmla="*/ 0 w 331"/>
              <a:gd name="T1" fmla="*/ 2147483647 h 102"/>
              <a:gd name="T2" fmla="*/ 2147483647 w 331"/>
              <a:gd name="T3" fmla="*/ 2147483647 h 102"/>
              <a:gd name="T4" fmla="*/ 2147483647 w 331"/>
              <a:gd name="T5" fmla="*/ 2147483647 h 102"/>
              <a:gd name="T6" fmla="*/ 2147483647 w 331"/>
              <a:gd name="T7" fmla="*/ 2147483647 h 102"/>
              <a:gd name="T8" fmla="*/ 2147483647 w 331"/>
              <a:gd name="T9" fmla="*/ 2147483647 h 102"/>
              <a:gd name="T10" fmla="*/ 0 60000 65536"/>
              <a:gd name="T11" fmla="*/ 0 60000 65536"/>
              <a:gd name="T12" fmla="*/ 0 60000 65536"/>
              <a:gd name="T13" fmla="*/ 0 60000 65536"/>
              <a:gd name="T14" fmla="*/ 0 60000 65536"/>
              <a:gd name="T15" fmla="*/ 0 w 331"/>
              <a:gd name="T16" fmla="*/ 0 h 102"/>
              <a:gd name="T17" fmla="*/ 331 w 331"/>
              <a:gd name="T18" fmla="*/ 102 h 102"/>
            </a:gdLst>
            <a:ahLst/>
            <a:cxnLst>
              <a:cxn ang="T10">
                <a:pos x="T0" y="T1"/>
              </a:cxn>
              <a:cxn ang="T11">
                <a:pos x="T2" y="T3"/>
              </a:cxn>
              <a:cxn ang="T12">
                <a:pos x="T4" y="T5"/>
              </a:cxn>
              <a:cxn ang="T13">
                <a:pos x="T6" y="T7"/>
              </a:cxn>
              <a:cxn ang="T14">
                <a:pos x="T8" y="T9"/>
              </a:cxn>
            </a:cxnLst>
            <a:rect l="T15" t="T16" r="T17" b="T18"/>
            <a:pathLst>
              <a:path w="331" h="102">
                <a:moveTo>
                  <a:pt x="0" y="2"/>
                </a:moveTo>
                <a:cubicBezTo>
                  <a:pt x="33" y="1"/>
                  <a:pt x="67" y="0"/>
                  <a:pt x="95" y="2"/>
                </a:cubicBezTo>
                <a:cubicBezTo>
                  <a:pt x="123" y="4"/>
                  <a:pt x="136" y="2"/>
                  <a:pt x="168" y="11"/>
                </a:cubicBezTo>
                <a:cubicBezTo>
                  <a:pt x="200" y="20"/>
                  <a:pt x="259" y="41"/>
                  <a:pt x="286" y="56"/>
                </a:cubicBezTo>
                <a:cubicBezTo>
                  <a:pt x="313" y="71"/>
                  <a:pt x="322" y="86"/>
                  <a:pt x="331" y="102"/>
                </a:cubicBezTo>
              </a:path>
            </a:pathLst>
          </a:custGeom>
          <a:noFill/>
          <a:ln w="38100" cap="flat"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2531" name="Freeform 3"/>
          <p:cNvSpPr>
            <a:spLocks/>
          </p:cNvSpPr>
          <p:nvPr/>
        </p:nvSpPr>
        <p:spPr bwMode="auto">
          <a:xfrm>
            <a:off x="3390900" y="1601788"/>
            <a:ext cx="2087563" cy="1943100"/>
          </a:xfrm>
          <a:custGeom>
            <a:avLst/>
            <a:gdLst>
              <a:gd name="T0" fmla="*/ 2147483647 w 1479"/>
              <a:gd name="T1" fmla="*/ 2147483647 h 1224"/>
              <a:gd name="T2" fmla="*/ 2147483647 w 1479"/>
              <a:gd name="T3" fmla="*/ 2147483647 h 1224"/>
              <a:gd name="T4" fmla="*/ 2147483647 w 1479"/>
              <a:gd name="T5" fmla="*/ 2147483647 h 1224"/>
              <a:gd name="T6" fmla="*/ 2147483647 w 1479"/>
              <a:gd name="T7" fmla="*/ 2147483647 h 1224"/>
              <a:gd name="T8" fmla="*/ 2147483647 w 1479"/>
              <a:gd name="T9" fmla="*/ 2147483647 h 1224"/>
              <a:gd name="T10" fmla="*/ 2147483647 w 1479"/>
              <a:gd name="T11" fmla="*/ 2147483647 h 1224"/>
              <a:gd name="T12" fmla="*/ 2147483647 w 1479"/>
              <a:gd name="T13" fmla="*/ 2147483647 h 1224"/>
              <a:gd name="T14" fmla="*/ 2147483647 w 1479"/>
              <a:gd name="T15" fmla="*/ 2147483647 h 1224"/>
              <a:gd name="T16" fmla="*/ 2147483647 w 1479"/>
              <a:gd name="T17" fmla="*/ 2147483647 h 1224"/>
              <a:gd name="T18" fmla="*/ 2147483647 w 1479"/>
              <a:gd name="T19" fmla="*/ 2147483647 h 1224"/>
              <a:gd name="T20" fmla="*/ 2147483647 w 1479"/>
              <a:gd name="T21" fmla="*/ 2147483647 h 1224"/>
              <a:gd name="T22" fmla="*/ 2147483647 w 1479"/>
              <a:gd name="T23" fmla="*/ 2147483647 h 1224"/>
              <a:gd name="T24" fmla="*/ 2147483647 w 1479"/>
              <a:gd name="T25" fmla="*/ 2147483647 h 1224"/>
              <a:gd name="T26" fmla="*/ 2147483647 w 1479"/>
              <a:gd name="T27" fmla="*/ 2147483647 h 1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9"/>
              <a:gd name="T43" fmla="*/ 0 h 1224"/>
              <a:gd name="T44" fmla="*/ 1479 w 1479"/>
              <a:gd name="T45" fmla="*/ 1224 h 12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9" h="1224">
                <a:moveTo>
                  <a:pt x="133" y="178"/>
                </a:moveTo>
                <a:cubicBezTo>
                  <a:pt x="188" y="234"/>
                  <a:pt x="285" y="359"/>
                  <a:pt x="370" y="451"/>
                </a:cubicBezTo>
                <a:cubicBezTo>
                  <a:pt x="455" y="543"/>
                  <a:pt x="548" y="635"/>
                  <a:pt x="642" y="733"/>
                </a:cubicBezTo>
                <a:cubicBezTo>
                  <a:pt x="736" y="831"/>
                  <a:pt x="848" y="960"/>
                  <a:pt x="933" y="1042"/>
                </a:cubicBezTo>
                <a:cubicBezTo>
                  <a:pt x="1018" y="1124"/>
                  <a:pt x="1089" y="1201"/>
                  <a:pt x="1151" y="1224"/>
                </a:cubicBezTo>
                <a:cubicBezTo>
                  <a:pt x="1278" y="1197"/>
                  <a:pt x="1250" y="1204"/>
                  <a:pt x="1306" y="1178"/>
                </a:cubicBezTo>
                <a:cubicBezTo>
                  <a:pt x="1361" y="1151"/>
                  <a:pt x="1424" y="1133"/>
                  <a:pt x="1479" y="1060"/>
                </a:cubicBezTo>
                <a:cubicBezTo>
                  <a:pt x="1469" y="1002"/>
                  <a:pt x="1386" y="939"/>
                  <a:pt x="1245" y="830"/>
                </a:cubicBezTo>
                <a:cubicBezTo>
                  <a:pt x="1104" y="721"/>
                  <a:pt x="783" y="516"/>
                  <a:pt x="633" y="406"/>
                </a:cubicBezTo>
                <a:cubicBezTo>
                  <a:pt x="483" y="296"/>
                  <a:pt x="425" y="233"/>
                  <a:pt x="342" y="169"/>
                </a:cubicBezTo>
                <a:cubicBezTo>
                  <a:pt x="259" y="105"/>
                  <a:pt x="187" y="48"/>
                  <a:pt x="133" y="24"/>
                </a:cubicBezTo>
                <a:cubicBezTo>
                  <a:pt x="79" y="0"/>
                  <a:pt x="30" y="9"/>
                  <a:pt x="15" y="24"/>
                </a:cubicBezTo>
                <a:cubicBezTo>
                  <a:pt x="0" y="39"/>
                  <a:pt x="22" y="89"/>
                  <a:pt x="42" y="115"/>
                </a:cubicBezTo>
                <a:cubicBezTo>
                  <a:pt x="62" y="141"/>
                  <a:pt x="85" y="123"/>
                  <a:pt x="133" y="178"/>
                </a:cubicBezTo>
                <a:close/>
              </a:path>
            </a:pathLst>
          </a:custGeom>
          <a:solidFill>
            <a:srgbClr val="996600"/>
          </a:solidFill>
          <a:ln w="12700" cap="flat" cmpd="sng">
            <a:solidFill>
              <a:schemeClr val="tx2"/>
            </a:solidFill>
            <a:prstDash val="solid"/>
            <a:round/>
            <a:headEnd/>
            <a:tailEnd/>
          </a:ln>
        </p:spPr>
        <p:txBody>
          <a:bodyPr wrap="none" anchor="ctr"/>
          <a:lstStyle/>
          <a:p>
            <a:endParaRPr lang="en-GB"/>
          </a:p>
        </p:txBody>
      </p:sp>
      <p:sp>
        <p:nvSpPr>
          <p:cNvPr id="22532" name="Freeform 4"/>
          <p:cNvSpPr>
            <a:spLocks/>
          </p:cNvSpPr>
          <p:nvPr/>
        </p:nvSpPr>
        <p:spPr bwMode="auto">
          <a:xfrm>
            <a:off x="3725863" y="2060575"/>
            <a:ext cx="1546225" cy="3749675"/>
          </a:xfrm>
          <a:custGeom>
            <a:avLst/>
            <a:gdLst>
              <a:gd name="T0" fmla="*/ 0 w 1096"/>
              <a:gd name="T1" fmla="*/ 2147483647 h 2362"/>
              <a:gd name="T2" fmla="*/ 2147483647 w 1096"/>
              <a:gd name="T3" fmla="*/ 2147483647 h 2362"/>
              <a:gd name="T4" fmla="*/ 2147483647 w 1096"/>
              <a:gd name="T5" fmla="*/ 2147483647 h 2362"/>
              <a:gd name="T6" fmla="*/ 2147483647 w 1096"/>
              <a:gd name="T7" fmla="*/ 2147483647 h 2362"/>
              <a:gd name="T8" fmla="*/ 2147483647 w 1096"/>
              <a:gd name="T9" fmla="*/ 2147483647 h 2362"/>
              <a:gd name="T10" fmla="*/ 2147483647 w 1096"/>
              <a:gd name="T11" fmla="*/ 2147483647 h 2362"/>
              <a:gd name="T12" fmla="*/ 2147483647 w 1096"/>
              <a:gd name="T13" fmla="*/ 2147483647 h 2362"/>
              <a:gd name="T14" fmla="*/ 2147483647 w 1096"/>
              <a:gd name="T15" fmla="*/ 2147483647 h 2362"/>
              <a:gd name="T16" fmla="*/ 2147483647 w 1096"/>
              <a:gd name="T17" fmla="*/ 2147483647 h 2362"/>
              <a:gd name="T18" fmla="*/ 2147483647 w 1096"/>
              <a:gd name="T19" fmla="*/ 2147483647 h 2362"/>
              <a:gd name="T20" fmla="*/ 2147483647 w 1096"/>
              <a:gd name="T21" fmla="*/ 2147483647 h 2362"/>
              <a:gd name="T22" fmla="*/ 2147483647 w 1096"/>
              <a:gd name="T23" fmla="*/ 2147483647 h 2362"/>
              <a:gd name="T24" fmla="*/ 2147483647 w 1096"/>
              <a:gd name="T25" fmla="*/ 2147483647 h 2362"/>
              <a:gd name="T26" fmla="*/ 2147483647 w 1096"/>
              <a:gd name="T27" fmla="*/ 2147483647 h 2362"/>
              <a:gd name="T28" fmla="*/ 2147483647 w 1096"/>
              <a:gd name="T29" fmla="*/ 2147483647 h 2362"/>
              <a:gd name="T30" fmla="*/ 0 w 1096"/>
              <a:gd name="T31" fmla="*/ 2147483647 h 2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6"/>
              <a:gd name="T49" fmla="*/ 0 h 2362"/>
              <a:gd name="T50" fmla="*/ 1096 w 1096"/>
              <a:gd name="T51" fmla="*/ 2362 h 23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6" h="2362">
                <a:moveTo>
                  <a:pt x="0" y="2317"/>
                </a:moveTo>
                <a:cubicBezTo>
                  <a:pt x="1" y="2179"/>
                  <a:pt x="70" y="1805"/>
                  <a:pt x="142" y="1535"/>
                </a:cubicBezTo>
                <a:cubicBezTo>
                  <a:pt x="214" y="1265"/>
                  <a:pt x="362" y="919"/>
                  <a:pt x="433" y="699"/>
                </a:cubicBezTo>
                <a:cubicBezTo>
                  <a:pt x="504" y="479"/>
                  <a:pt x="545" y="325"/>
                  <a:pt x="569" y="217"/>
                </a:cubicBezTo>
                <a:cubicBezTo>
                  <a:pt x="593" y="109"/>
                  <a:pt x="557" y="88"/>
                  <a:pt x="578" y="53"/>
                </a:cubicBezTo>
                <a:cubicBezTo>
                  <a:pt x="599" y="18"/>
                  <a:pt x="667" y="0"/>
                  <a:pt x="696" y="8"/>
                </a:cubicBezTo>
                <a:cubicBezTo>
                  <a:pt x="725" y="16"/>
                  <a:pt x="728" y="89"/>
                  <a:pt x="751" y="99"/>
                </a:cubicBezTo>
                <a:cubicBezTo>
                  <a:pt x="774" y="109"/>
                  <a:pt x="806" y="71"/>
                  <a:pt x="833" y="71"/>
                </a:cubicBezTo>
                <a:cubicBezTo>
                  <a:pt x="860" y="71"/>
                  <a:pt x="881" y="94"/>
                  <a:pt x="914" y="99"/>
                </a:cubicBezTo>
                <a:cubicBezTo>
                  <a:pt x="947" y="104"/>
                  <a:pt x="1007" y="82"/>
                  <a:pt x="1033" y="99"/>
                </a:cubicBezTo>
                <a:cubicBezTo>
                  <a:pt x="1059" y="116"/>
                  <a:pt x="1096" y="114"/>
                  <a:pt x="1069" y="199"/>
                </a:cubicBezTo>
                <a:cubicBezTo>
                  <a:pt x="1042" y="284"/>
                  <a:pt x="942" y="431"/>
                  <a:pt x="869" y="608"/>
                </a:cubicBezTo>
                <a:cubicBezTo>
                  <a:pt x="796" y="785"/>
                  <a:pt x="700" y="1073"/>
                  <a:pt x="633" y="1262"/>
                </a:cubicBezTo>
                <a:cubicBezTo>
                  <a:pt x="566" y="1451"/>
                  <a:pt x="552" y="1561"/>
                  <a:pt x="469" y="1744"/>
                </a:cubicBezTo>
                <a:cubicBezTo>
                  <a:pt x="386" y="1927"/>
                  <a:pt x="212" y="2265"/>
                  <a:pt x="133" y="2362"/>
                </a:cubicBezTo>
                <a:cubicBezTo>
                  <a:pt x="51" y="2308"/>
                  <a:pt x="124" y="2335"/>
                  <a:pt x="0" y="2317"/>
                </a:cubicBezTo>
                <a:close/>
              </a:path>
            </a:pathLst>
          </a:custGeom>
          <a:solidFill>
            <a:srgbClr val="996600"/>
          </a:solidFill>
          <a:ln w="12700" cap="flat" cmpd="sng">
            <a:solidFill>
              <a:schemeClr val="tx1"/>
            </a:solidFill>
            <a:prstDash val="solid"/>
            <a:round/>
            <a:headEnd/>
            <a:tailEnd/>
          </a:ln>
        </p:spPr>
        <p:txBody>
          <a:bodyPr wrap="none" anchor="ctr"/>
          <a:lstStyle/>
          <a:p>
            <a:endParaRPr lang="en-GB"/>
          </a:p>
        </p:txBody>
      </p:sp>
      <p:sp>
        <p:nvSpPr>
          <p:cNvPr id="22533" name="AutoShape 5"/>
          <p:cNvSpPr>
            <a:spLocks noChangeArrowheads="1"/>
          </p:cNvSpPr>
          <p:nvPr/>
        </p:nvSpPr>
        <p:spPr bwMode="auto">
          <a:xfrm rot="5400000">
            <a:off x="4656932" y="1073944"/>
            <a:ext cx="304800" cy="947737"/>
          </a:xfrm>
          <a:prstGeom prst="moon">
            <a:avLst>
              <a:gd name="adj" fmla="val 50000"/>
            </a:avLst>
          </a:prstGeom>
          <a:solidFill>
            <a:srgbClr val="FFFFFF"/>
          </a:solidFill>
          <a:ln w="12700">
            <a:solidFill>
              <a:schemeClr val="tx2"/>
            </a:solidFill>
            <a:miter lim="800000"/>
            <a:headEnd/>
            <a:tailEnd/>
          </a:ln>
        </p:spPr>
        <p:txBody>
          <a:bodyPr wrap="none" anchor="ctr"/>
          <a:lstStyle/>
          <a:p>
            <a:endParaRPr lang="en-GB"/>
          </a:p>
        </p:txBody>
      </p:sp>
      <p:sp>
        <p:nvSpPr>
          <p:cNvPr id="22534" name="Oval 6"/>
          <p:cNvSpPr>
            <a:spLocks noChangeArrowheads="1"/>
          </p:cNvSpPr>
          <p:nvPr/>
        </p:nvSpPr>
        <p:spPr bwMode="auto">
          <a:xfrm>
            <a:off x="3860800" y="1547813"/>
            <a:ext cx="1897063" cy="1981200"/>
          </a:xfrm>
          <a:prstGeom prst="ellipse">
            <a:avLst/>
          </a:prstGeom>
          <a:solidFill>
            <a:srgbClr val="969696">
              <a:alpha val="50195"/>
            </a:srgbClr>
          </a:solidFill>
          <a:ln w="28575">
            <a:solidFill>
              <a:srgbClr val="C0C0C0"/>
            </a:solidFill>
            <a:round/>
            <a:headEnd/>
            <a:tailEnd/>
          </a:ln>
        </p:spPr>
        <p:txBody>
          <a:bodyPr wrap="none" anchor="ctr"/>
          <a:lstStyle/>
          <a:p>
            <a:endParaRPr lang="en-GB"/>
          </a:p>
        </p:txBody>
      </p:sp>
      <p:sp>
        <p:nvSpPr>
          <p:cNvPr id="22535" name="Freeform 7"/>
          <p:cNvSpPr>
            <a:spLocks/>
          </p:cNvSpPr>
          <p:nvPr/>
        </p:nvSpPr>
        <p:spPr bwMode="auto">
          <a:xfrm>
            <a:off x="4876800" y="3071813"/>
            <a:ext cx="609600" cy="458787"/>
          </a:xfrm>
          <a:custGeom>
            <a:avLst/>
            <a:gdLst>
              <a:gd name="T0" fmla="*/ 2147483647 w 432"/>
              <a:gd name="T1" fmla="*/ 2147483647 h 289"/>
              <a:gd name="T2" fmla="*/ 0 w 432"/>
              <a:gd name="T3" fmla="*/ 2147483647 h 289"/>
              <a:gd name="T4" fmla="*/ 2147483647 w 432"/>
              <a:gd name="T5" fmla="*/ 2147483647 h 289"/>
              <a:gd name="T6" fmla="*/ 2147483647 w 432"/>
              <a:gd name="T7" fmla="*/ 2147483647 h 289"/>
              <a:gd name="T8" fmla="*/ 2147483647 w 432"/>
              <a:gd name="T9" fmla="*/ 0 h 289"/>
              <a:gd name="T10" fmla="*/ 2147483647 w 432"/>
              <a:gd name="T11" fmla="*/ 2147483647 h 289"/>
              <a:gd name="T12" fmla="*/ 2147483647 w 432"/>
              <a:gd name="T13" fmla="*/ 2147483647 h 289"/>
              <a:gd name="T14" fmla="*/ 2147483647 w 432"/>
              <a:gd name="T15" fmla="*/ 2147483647 h 289"/>
              <a:gd name="T16" fmla="*/ 2147483647 w 432"/>
              <a:gd name="T17" fmla="*/ 2147483647 h 289"/>
              <a:gd name="T18" fmla="*/ 2147483647 w 432"/>
              <a:gd name="T19" fmla="*/ 214748364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289"/>
              <a:gd name="T32" fmla="*/ 432 w 432"/>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289">
                <a:moveTo>
                  <a:pt x="96" y="288"/>
                </a:moveTo>
                <a:lnTo>
                  <a:pt x="0" y="144"/>
                </a:lnTo>
                <a:lnTo>
                  <a:pt x="96" y="144"/>
                </a:lnTo>
                <a:lnTo>
                  <a:pt x="240" y="96"/>
                </a:lnTo>
                <a:lnTo>
                  <a:pt x="384" y="0"/>
                </a:lnTo>
                <a:lnTo>
                  <a:pt x="432" y="96"/>
                </a:lnTo>
                <a:lnTo>
                  <a:pt x="353" y="198"/>
                </a:lnTo>
                <a:lnTo>
                  <a:pt x="262" y="234"/>
                </a:lnTo>
                <a:lnTo>
                  <a:pt x="171" y="289"/>
                </a:lnTo>
                <a:lnTo>
                  <a:pt x="96" y="288"/>
                </a:lnTo>
                <a:close/>
              </a:path>
            </a:pathLst>
          </a:custGeom>
          <a:solidFill>
            <a:srgbClr val="996600"/>
          </a:solidFill>
          <a:ln w="12700" cap="flat" cmpd="sng">
            <a:solidFill>
              <a:schemeClr val="tx2"/>
            </a:solidFill>
            <a:prstDash val="solid"/>
            <a:round/>
            <a:headEnd/>
            <a:tailEnd/>
          </a:ln>
        </p:spPr>
        <p:txBody>
          <a:bodyPr wrap="none" anchor="ctr"/>
          <a:lstStyle/>
          <a:p>
            <a:endParaRPr lang="en-GB"/>
          </a:p>
        </p:txBody>
      </p:sp>
      <p:sp>
        <p:nvSpPr>
          <p:cNvPr id="22536" name="Freeform 8"/>
          <p:cNvSpPr>
            <a:spLocks/>
          </p:cNvSpPr>
          <p:nvPr/>
        </p:nvSpPr>
        <p:spPr bwMode="auto">
          <a:xfrm>
            <a:off x="2681288" y="1471613"/>
            <a:ext cx="4030662" cy="4929187"/>
          </a:xfrm>
          <a:custGeom>
            <a:avLst/>
            <a:gdLst>
              <a:gd name="T0" fmla="*/ 2147483647 w 2856"/>
              <a:gd name="T1" fmla="*/ 2147483647 h 3105"/>
              <a:gd name="T2" fmla="*/ 2147483647 w 2856"/>
              <a:gd name="T3" fmla="*/ 2147483647 h 3105"/>
              <a:gd name="T4" fmla="*/ 2147483647 w 2856"/>
              <a:gd name="T5" fmla="*/ 2147483647 h 3105"/>
              <a:gd name="T6" fmla="*/ 2147483647 w 2856"/>
              <a:gd name="T7" fmla="*/ 2147483647 h 3105"/>
              <a:gd name="T8" fmla="*/ 2147483647 w 2856"/>
              <a:gd name="T9" fmla="*/ 2147483647 h 3105"/>
              <a:gd name="T10" fmla="*/ 2147483647 w 2856"/>
              <a:gd name="T11" fmla="*/ 2147483647 h 3105"/>
              <a:gd name="T12" fmla="*/ 2147483647 w 2856"/>
              <a:gd name="T13" fmla="*/ 2147483647 h 3105"/>
              <a:gd name="T14" fmla="*/ 2147483647 w 2856"/>
              <a:gd name="T15" fmla="*/ 2147483647 h 3105"/>
              <a:gd name="T16" fmla="*/ 2147483647 w 2856"/>
              <a:gd name="T17" fmla="*/ 2147483647 h 3105"/>
              <a:gd name="T18" fmla="*/ 2147483647 w 2856"/>
              <a:gd name="T19" fmla="*/ 2147483647 h 3105"/>
              <a:gd name="T20" fmla="*/ 2147483647 w 2856"/>
              <a:gd name="T21" fmla="*/ 2147483647 h 3105"/>
              <a:gd name="T22" fmla="*/ 2147483647 w 2856"/>
              <a:gd name="T23" fmla="*/ 2147483647 h 3105"/>
              <a:gd name="T24" fmla="*/ 2147483647 w 2856"/>
              <a:gd name="T25" fmla="*/ 2147483647 h 3105"/>
              <a:gd name="T26" fmla="*/ 2147483647 w 2856"/>
              <a:gd name="T27" fmla="*/ 2147483647 h 3105"/>
              <a:gd name="T28" fmla="*/ 2147483647 w 2856"/>
              <a:gd name="T29" fmla="*/ 2147483647 h 3105"/>
              <a:gd name="T30" fmla="*/ 2147483647 w 2856"/>
              <a:gd name="T31" fmla="*/ 2147483647 h 3105"/>
              <a:gd name="T32" fmla="*/ 2147483647 w 2856"/>
              <a:gd name="T33" fmla="*/ 2147483647 h 3105"/>
              <a:gd name="T34" fmla="*/ 2147483647 w 2856"/>
              <a:gd name="T35" fmla="*/ 2147483647 h 3105"/>
              <a:gd name="T36" fmla="*/ 2147483647 w 2856"/>
              <a:gd name="T37" fmla="*/ 2147483647 h 3105"/>
              <a:gd name="T38" fmla="*/ 2147483647 w 2856"/>
              <a:gd name="T39" fmla="*/ 2147483647 h 3105"/>
              <a:gd name="T40" fmla="*/ 2147483647 w 2856"/>
              <a:gd name="T41" fmla="*/ 2147483647 h 3105"/>
              <a:gd name="T42" fmla="*/ 2147483647 w 2856"/>
              <a:gd name="T43" fmla="*/ 2147483647 h 3105"/>
              <a:gd name="T44" fmla="*/ 2147483647 w 2856"/>
              <a:gd name="T45" fmla="*/ 2147483647 h 3105"/>
              <a:gd name="T46" fmla="*/ 2147483647 w 2856"/>
              <a:gd name="T47" fmla="*/ 2147483647 h 3105"/>
              <a:gd name="T48" fmla="*/ 2147483647 w 2856"/>
              <a:gd name="T49" fmla="*/ 2147483647 h 3105"/>
              <a:gd name="T50" fmla="*/ 2147483647 w 2856"/>
              <a:gd name="T51" fmla="*/ 2147483647 h 3105"/>
              <a:gd name="T52" fmla="*/ 2147483647 w 2856"/>
              <a:gd name="T53" fmla="*/ 2147483647 h 3105"/>
              <a:gd name="T54" fmla="*/ 2147483647 w 2856"/>
              <a:gd name="T55" fmla="*/ 2147483647 h 3105"/>
              <a:gd name="T56" fmla="*/ 2147483647 w 2856"/>
              <a:gd name="T57" fmla="*/ 2147483647 h 3105"/>
              <a:gd name="T58" fmla="*/ 2147483647 w 2856"/>
              <a:gd name="T59" fmla="*/ 2147483647 h 3105"/>
              <a:gd name="T60" fmla="*/ 0 w 2856"/>
              <a:gd name="T61" fmla="*/ 2147483647 h 3105"/>
              <a:gd name="T62" fmla="*/ 0 w 2856"/>
              <a:gd name="T63" fmla="*/ 2147483647 h 3105"/>
              <a:gd name="T64" fmla="*/ 2147483647 w 2856"/>
              <a:gd name="T65" fmla="*/ 2147483647 h 3105"/>
              <a:gd name="T66" fmla="*/ 2147483647 w 2856"/>
              <a:gd name="T67" fmla="*/ 0 h 3105"/>
              <a:gd name="T68" fmla="*/ 2147483647 w 2856"/>
              <a:gd name="T69" fmla="*/ 2147483647 h 3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56"/>
              <a:gd name="T106" fmla="*/ 0 h 3105"/>
              <a:gd name="T107" fmla="*/ 2856 w 2856"/>
              <a:gd name="T108" fmla="*/ 3105 h 3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56" h="3105">
                <a:moveTo>
                  <a:pt x="454" y="15"/>
                </a:moveTo>
                <a:cubicBezTo>
                  <a:pt x="504" y="20"/>
                  <a:pt x="580" y="21"/>
                  <a:pt x="609" y="33"/>
                </a:cubicBezTo>
                <a:cubicBezTo>
                  <a:pt x="638" y="45"/>
                  <a:pt x="633" y="79"/>
                  <a:pt x="627" y="88"/>
                </a:cubicBezTo>
                <a:cubicBezTo>
                  <a:pt x="621" y="97"/>
                  <a:pt x="591" y="87"/>
                  <a:pt x="573" y="88"/>
                </a:cubicBezTo>
                <a:cubicBezTo>
                  <a:pt x="555" y="89"/>
                  <a:pt x="526" y="79"/>
                  <a:pt x="518" y="97"/>
                </a:cubicBezTo>
                <a:cubicBezTo>
                  <a:pt x="510" y="115"/>
                  <a:pt x="533" y="143"/>
                  <a:pt x="527" y="197"/>
                </a:cubicBezTo>
                <a:cubicBezTo>
                  <a:pt x="521" y="251"/>
                  <a:pt x="497" y="294"/>
                  <a:pt x="482" y="424"/>
                </a:cubicBezTo>
                <a:cubicBezTo>
                  <a:pt x="467" y="554"/>
                  <a:pt x="448" y="826"/>
                  <a:pt x="436" y="979"/>
                </a:cubicBezTo>
                <a:cubicBezTo>
                  <a:pt x="424" y="1132"/>
                  <a:pt x="410" y="1200"/>
                  <a:pt x="409" y="1342"/>
                </a:cubicBezTo>
                <a:cubicBezTo>
                  <a:pt x="408" y="1484"/>
                  <a:pt x="410" y="1689"/>
                  <a:pt x="427" y="1833"/>
                </a:cubicBezTo>
                <a:cubicBezTo>
                  <a:pt x="444" y="1977"/>
                  <a:pt x="485" y="2092"/>
                  <a:pt x="509" y="2206"/>
                </a:cubicBezTo>
                <a:cubicBezTo>
                  <a:pt x="533" y="2320"/>
                  <a:pt x="555" y="2436"/>
                  <a:pt x="573" y="2515"/>
                </a:cubicBezTo>
                <a:cubicBezTo>
                  <a:pt x="591" y="2594"/>
                  <a:pt x="615" y="2635"/>
                  <a:pt x="618" y="2679"/>
                </a:cubicBezTo>
                <a:cubicBezTo>
                  <a:pt x="621" y="2723"/>
                  <a:pt x="600" y="2717"/>
                  <a:pt x="591" y="2779"/>
                </a:cubicBezTo>
                <a:cubicBezTo>
                  <a:pt x="582" y="2841"/>
                  <a:pt x="532" y="3003"/>
                  <a:pt x="564" y="3052"/>
                </a:cubicBezTo>
                <a:cubicBezTo>
                  <a:pt x="596" y="3101"/>
                  <a:pt x="731" y="3105"/>
                  <a:pt x="782" y="3070"/>
                </a:cubicBezTo>
                <a:cubicBezTo>
                  <a:pt x="833" y="3035"/>
                  <a:pt x="850" y="2900"/>
                  <a:pt x="873" y="2842"/>
                </a:cubicBezTo>
                <a:cubicBezTo>
                  <a:pt x="896" y="2784"/>
                  <a:pt x="880" y="2776"/>
                  <a:pt x="918" y="2724"/>
                </a:cubicBezTo>
                <a:cubicBezTo>
                  <a:pt x="956" y="2672"/>
                  <a:pt x="1018" y="2600"/>
                  <a:pt x="1100" y="2533"/>
                </a:cubicBezTo>
                <a:cubicBezTo>
                  <a:pt x="1182" y="2466"/>
                  <a:pt x="1286" y="2445"/>
                  <a:pt x="1409" y="2324"/>
                </a:cubicBezTo>
                <a:cubicBezTo>
                  <a:pt x="1532" y="2203"/>
                  <a:pt x="1721" y="1956"/>
                  <a:pt x="1836" y="1806"/>
                </a:cubicBezTo>
                <a:cubicBezTo>
                  <a:pt x="1951" y="1656"/>
                  <a:pt x="2015" y="1570"/>
                  <a:pt x="2100" y="1424"/>
                </a:cubicBezTo>
                <a:cubicBezTo>
                  <a:pt x="2185" y="1278"/>
                  <a:pt x="2289" y="1063"/>
                  <a:pt x="2345" y="933"/>
                </a:cubicBezTo>
                <a:cubicBezTo>
                  <a:pt x="2401" y="803"/>
                  <a:pt x="2400" y="690"/>
                  <a:pt x="2436" y="642"/>
                </a:cubicBezTo>
                <a:lnTo>
                  <a:pt x="2563" y="642"/>
                </a:lnTo>
                <a:cubicBezTo>
                  <a:pt x="2628" y="686"/>
                  <a:pt x="2813" y="842"/>
                  <a:pt x="2827" y="906"/>
                </a:cubicBezTo>
                <a:cubicBezTo>
                  <a:pt x="2856" y="986"/>
                  <a:pt x="2699" y="929"/>
                  <a:pt x="2645" y="1024"/>
                </a:cubicBezTo>
                <a:cubicBezTo>
                  <a:pt x="2578" y="1119"/>
                  <a:pt x="2559" y="1271"/>
                  <a:pt x="2427" y="1479"/>
                </a:cubicBezTo>
                <a:cubicBezTo>
                  <a:pt x="2309" y="1738"/>
                  <a:pt x="2033" y="2005"/>
                  <a:pt x="1854" y="2270"/>
                </a:cubicBezTo>
                <a:cubicBezTo>
                  <a:pt x="1572" y="2434"/>
                  <a:pt x="1560" y="2614"/>
                  <a:pt x="1214" y="3078"/>
                </a:cubicBezTo>
                <a:cubicBezTo>
                  <a:pt x="500" y="3082"/>
                  <a:pt x="0" y="3079"/>
                  <a:pt x="0" y="3079"/>
                </a:cubicBezTo>
                <a:lnTo>
                  <a:pt x="0" y="6"/>
                </a:lnTo>
                <a:lnTo>
                  <a:pt x="145" y="6"/>
                </a:lnTo>
                <a:lnTo>
                  <a:pt x="308" y="0"/>
                </a:lnTo>
                <a:lnTo>
                  <a:pt x="454" y="15"/>
                </a:lnTo>
                <a:close/>
              </a:path>
            </a:pathLst>
          </a:custGeom>
          <a:solidFill>
            <a:schemeClr val="bg2"/>
          </a:solidFill>
          <a:ln w="12700" cap="flat" cmpd="sng">
            <a:solidFill>
              <a:schemeClr val="bg2"/>
            </a:solidFill>
            <a:prstDash val="solid"/>
            <a:round/>
            <a:headEnd/>
            <a:tailEnd/>
          </a:ln>
        </p:spPr>
        <p:txBody>
          <a:bodyPr wrap="none" anchor="ctr"/>
          <a:lstStyle/>
          <a:p>
            <a:endParaRPr lang="en-GB"/>
          </a:p>
        </p:txBody>
      </p:sp>
      <p:sp>
        <p:nvSpPr>
          <p:cNvPr id="22537" name="Freeform 9"/>
          <p:cNvSpPr>
            <a:spLocks/>
          </p:cNvSpPr>
          <p:nvPr/>
        </p:nvSpPr>
        <p:spPr bwMode="auto">
          <a:xfrm>
            <a:off x="3378200" y="1747838"/>
            <a:ext cx="211138" cy="219075"/>
          </a:xfrm>
          <a:custGeom>
            <a:avLst/>
            <a:gdLst>
              <a:gd name="T0" fmla="*/ 2147483647 w 150"/>
              <a:gd name="T1" fmla="*/ 0 h 138"/>
              <a:gd name="T2" fmla="*/ 2147483647 w 150"/>
              <a:gd name="T3" fmla="*/ 2147483647 h 138"/>
              <a:gd name="T4" fmla="*/ 2147483647 w 150"/>
              <a:gd name="T5" fmla="*/ 2147483647 h 138"/>
              <a:gd name="T6" fmla="*/ 2147483647 w 150"/>
              <a:gd name="T7" fmla="*/ 2147483647 h 138"/>
              <a:gd name="T8" fmla="*/ 0 w 150"/>
              <a:gd name="T9" fmla="*/ 2147483647 h 138"/>
              <a:gd name="T10" fmla="*/ 2147483647 w 150"/>
              <a:gd name="T11" fmla="*/ 2147483647 h 138"/>
              <a:gd name="T12" fmla="*/ 2147483647 w 150"/>
              <a:gd name="T13" fmla="*/ 0 h 138"/>
              <a:gd name="T14" fmla="*/ 0 60000 65536"/>
              <a:gd name="T15" fmla="*/ 0 60000 65536"/>
              <a:gd name="T16" fmla="*/ 0 60000 65536"/>
              <a:gd name="T17" fmla="*/ 0 60000 65536"/>
              <a:gd name="T18" fmla="*/ 0 60000 65536"/>
              <a:gd name="T19" fmla="*/ 0 60000 65536"/>
              <a:gd name="T20" fmla="*/ 0 60000 65536"/>
              <a:gd name="T21" fmla="*/ 0 w 150"/>
              <a:gd name="T22" fmla="*/ 0 h 138"/>
              <a:gd name="T23" fmla="*/ 150 w 150"/>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38">
                <a:moveTo>
                  <a:pt x="54" y="0"/>
                </a:moveTo>
                <a:lnTo>
                  <a:pt x="150" y="54"/>
                </a:lnTo>
                <a:lnTo>
                  <a:pt x="150" y="96"/>
                </a:lnTo>
                <a:lnTo>
                  <a:pt x="138" y="138"/>
                </a:lnTo>
                <a:lnTo>
                  <a:pt x="0" y="120"/>
                </a:lnTo>
                <a:lnTo>
                  <a:pt x="12" y="12"/>
                </a:lnTo>
                <a:lnTo>
                  <a:pt x="54"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endParaRPr lang="en-GB"/>
          </a:p>
        </p:txBody>
      </p:sp>
      <p:grpSp>
        <p:nvGrpSpPr>
          <p:cNvPr id="22538" name="Group 10"/>
          <p:cNvGrpSpPr>
            <a:grpSpLocks/>
          </p:cNvGrpSpPr>
          <p:nvPr/>
        </p:nvGrpSpPr>
        <p:grpSpPr bwMode="auto">
          <a:xfrm>
            <a:off x="5351463" y="3071813"/>
            <a:ext cx="2147887" cy="457200"/>
            <a:chOff x="3792" y="1584"/>
            <a:chExt cx="1522" cy="288"/>
          </a:xfrm>
        </p:grpSpPr>
        <p:sp>
          <p:nvSpPr>
            <p:cNvPr id="22543" name="Line 11"/>
            <p:cNvSpPr>
              <a:spLocks noChangeShapeType="1"/>
            </p:cNvSpPr>
            <p:nvPr/>
          </p:nvSpPr>
          <p:spPr bwMode="auto">
            <a:xfrm flipH="1">
              <a:off x="3792" y="1728"/>
              <a:ext cx="1104" cy="0"/>
            </a:xfrm>
            <a:prstGeom prst="line">
              <a:avLst/>
            </a:prstGeom>
            <a:noFill/>
            <a:ln w="28575">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2544" name="Text Box 12"/>
            <p:cNvSpPr txBox="1">
              <a:spLocks noChangeArrowheads="1"/>
            </p:cNvSpPr>
            <p:nvPr/>
          </p:nvSpPr>
          <p:spPr bwMode="auto">
            <a:xfrm>
              <a:off x="4996" y="1584"/>
              <a:ext cx="31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B2B2B2"/>
                  </a:solidFill>
                  <a:latin typeface="Arial" charset="0"/>
                </a:rPr>
                <a:t>IO</a:t>
              </a:r>
            </a:p>
          </p:txBody>
        </p:sp>
      </p:grpSp>
      <p:grpSp>
        <p:nvGrpSpPr>
          <p:cNvPr id="22539" name="Group 13"/>
          <p:cNvGrpSpPr>
            <a:grpSpLocks/>
          </p:cNvGrpSpPr>
          <p:nvPr/>
        </p:nvGrpSpPr>
        <p:grpSpPr bwMode="auto">
          <a:xfrm>
            <a:off x="4592638" y="3986213"/>
            <a:ext cx="2898775" cy="457200"/>
            <a:chOff x="3255" y="2160"/>
            <a:chExt cx="2054" cy="288"/>
          </a:xfrm>
        </p:grpSpPr>
        <p:sp>
          <p:nvSpPr>
            <p:cNvPr id="22541" name="Text Box 14"/>
            <p:cNvSpPr txBox="1">
              <a:spLocks noChangeArrowheads="1"/>
            </p:cNvSpPr>
            <p:nvPr/>
          </p:nvSpPr>
          <p:spPr bwMode="auto">
            <a:xfrm>
              <a:off x="5001" y="216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B2B2B2"/>
                  </a:solidFill>
                  <a:latin typeface="Arial" charset="0"/>
                </a:rPr>
                <a:t>IR</a:t>
              </a:r>
            </a:p>
          </p:txBody>
        </p:sp>
        <p:sp>
          <p:nvSpPr>
            <p:cNvPr id="22542" name="Line 15"/>
            <p:cNvSpPr>
              <a:spLocks noChangeShapeType="1"/>
            </p:cNvSpPr>
            <p:nvPr/>
          </p:nvSpPr>
          <p:spPr bwMode="auto">
            <a:xfrm>
              <a:off x="3255" y="2286"/>
              <a:ext cx="1632" cy="0"/>
            </a:xfrm>
            <a:prstGeom prst="line">
              <a:avLst/>
            </a:prstGeom>
            <a:noFill/>
            <a:ln w="28575">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22540" name="Rectangle 16"/>
          <p:cNvSpPr>
            <a:spLocks noChangeArrowheads="1"/>
          </p:cNvSpPr>
          <p:nvPr/>
        </p:nvSpPr>
        <p:spPr bwMode="auto">
          <a:xfrm>
            <a:off x="134938" y="182563"/>
            <a:ext cx="4370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kumimoji="0" lang="en-US" sz="2800" b="1" u="sng">
                <a:solidFill>
                  <a:srgbClr val="FFFFFF"/>
                </a:solidFill>
                <a:latin typeface="Arial" charset="0"/>
              </a:rPr>
              <a:t>Attachment of eye muscles: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reeform 2"/>
          <p:cNvSpPr>
            <a:spLocks/>
          </p:cNvSpPr>
          <p:nvPr/>
        </p:nvSpPr>
        <p:spPr bwMode="auto">
          <a:xfrm>
            <a:off x="3522663" y="5735638"/>
            <a:ext cx="466725" cy="161925"/>
          </a:xfrm>
          <a:custGeom>
            <a:avLst/>
            <a:gdLst>
              <a:gd name="T0" fmla="*/ 0 w 331"/>
              <a:gd name="T1" fmla="*/ 2147483647 h 102"/>
              <a:gd name="T2" fmla="*/ 2147483647 w 331"/>
              <a:gd name="T3" fmla="*/ 2147483647 h 102"/>
              <a:gd name="T4" fmla="*/ 2147483647 w 331"/>
              <a:gd name="T5" fmla="*/ 2147483647 h 102"/>
              <a:gd name="T6" fmla="*/ 2147483647 w 331"/>
              <a:gd name="T7" fmla="*/ 2147483647 h 102"/>
              <a:gd name="T8" fmla="*/ 2147483647 w 331"/>
              <a:gd name="T9" fmla="*/ 2147483647 h 102"/>
              <a:gd name="T10" fmla="*/ 0 60000 65536"/>
              <a:gd name="T11" fmla="*/ 0 60000 65536"/>
              <a:gd name="T12" fmla="*/ 0 60000 65536"/>
              <a:gd name="T13" fmla="*/ 0 60000 65536"/>
              <a:gd name="T14" fmla="*/ 0 60000 65536"/>
              <a:gd name="T15" fmla="*/ 0 w 331"/>
              <a:gd name="T16" fmla="*/ 0 h 102"/>
              <a:gd name="T17" fmla="*/ 331 w 331"/>
              <a:gd name="T18" fmla="*/ 102 h 102"/>
            </a:gdLst>
            <a:ahLst/>
            <a:cxnLst>
              <a:cxn ang="T10">
                <a:pos x="T0" y="T1"/>
              </a:cxn>
              <a:cxn ang="T11">
                <a:pos x="T2" y="T3"/>
              </a:cxn>
              <a:cxn ang="T12">
                <a:pos x="T4" y="T5"/>
              </a:cxn>
              <a:cxn ang="T13">
                <a:pos x="T6" y="T7"/>
              </a:cxn>
              <a:cxn ang="T14">
                <a:pos x="T8" y="T9"/>
              </a:cxn>
            </a:cxnLst>
            <a:rect l="T15" t="T16" r="T17" b="T18"/>
            <a:pathLst>
              <a:path w="331" h="102">
                <a:moveTo>
                  <a:pt x="0" y="2"/>
                </a:moveTo>
                <a:cubicBezTo>
                  <a:pt x="33" y="1"/>
                  <a:pt x="67" y="0"/>
                  <a:pt x="95" y="2"/>
                </a:cubicBezTo>
                <a:cubicBezTo>
                  <a:pt x="123" y="4"/>
                  <a:pt x="136" y="2"/>
                  <a:pt x="168" y="11"/>
                </a:cubicBezTo>
                <a:cubicBezTo>
                  <a:pt x="200" y="20"/>
                  <a:pt x="259" y="41"/>
                  <a:pt x="286" y="56"/>
                </a:cubicBezTo>
                <a:cubicBezTo>
                  <a:pt x="313" y="71"/>
                  <a:pt x="322" y="86"/>
                  <a:pt x="331" y="102"/>
                </a:cubicBezTo>
              </a:path>
            </a:pathLst>
          </a:custGeom>
          <a:noFill/>
          <a:ln w="38100" cap="flat"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55" name="Freeform 3"/>
          <p:cNvSpPr>
            <a:spLocks/>
          </p:cNvSpPr>
          <p:nvPr/>
        </p:nvSpPr>
        <p:spPr bwMode="auto">
          <a:xfrm>
            <a:off x="3390900" y="1601788"/>
            <a:ext cx="2087563" cy="1943100"/>
          </a:xfrm>
          <a:custGeom>
            <a:avLst/>
            <a:gdLst>
              <a:gd name="T0" fmla="*/ 2147483647 w 1479"/>
              <a:gd name="T1" fmla="*/ 2147483647 h 1224"/>
              <a:gd name="T2" fmla="*/ 2147483647 w 1479"/>
              <a:gd name="T3" fmla="*/ 2147483647 h 1224"/>
              <a:gd name="T4" fmla="*/ 2147483647 w 1479"/>
              <a:gd name="T5" fmla="*/ 2147483647 h 1224"/>
              <a:gd name="T6" fmla="*/ 2147483647 w 1479"/>
              <a:gd name="T7" fmla="*/ 2147483647 h 1224"/>
              <a:gd name="T8" fmla="*/ 2147483647 w 1479"/>
              <a:gd name="T9" fmla="*/ 2147483647 h 1224"/>
              <a:gd name="T10" fmla="*/ 2147483647 w 1479"/>
              <a:gd name="T11" fmla="*/ 2147483647 h 1224"/>
              <a:gd name="T12" fmla="*/ 2147483647 w 1479"/>
              <a:gd name="T13" fmla="*/ 2147483647 h 1224"/>
              <a:gd name="T14" fmla="*/ 2147483647 w 1479"/>
              <a:gd name="T15" fmla="*/ 2147483647 h 1224"/>
              <a:gd name="T16" fmla="*/ 2147483647 w 1479"/>
              <a:gd name="T17" fmla="*/ 2147483647 h 1224"/>
              <a:gd name="T18" fmla="*/ 2147483647 w 1479"/>
              <a:gd name="T19" fmla="*/ 2147483647 h 1224"/>
              <a:gd name="T20" fmla="*/ 2147483647 w 1479"/>
              <a:gd name="T21" fmla="*/ 2147483647 h 1224"/>
              <a:gd name="T22" fmla="*/ 2147483647 w 1479"/>
              <a:gd name="T23" fmla="*/ 2147483647 h 1224"/>
              <a:gd name="T24" fmla="*/ 2147483647 w 1479"/>
              <a:gd name="T25" fmla="*/ 2147483647 h 1224"/>
              <a:gd name="T26" fmla="*/ 2147483647 w 1479"/>
              <a:gd name="T27" fmla="*/ 2147483647 h 1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9"/>
              <a:gd name="T43" fmla="*/ 0 h 1224"/>
              <a:gd name="T44" fmla="*/ 1479 w 1479"/>
              <a:gd name="T45" fmla="*/ 1224 h 12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9" h="1224">
                <a:moveTo>
                  <a:pt x="133" y="178"/>
                </a:moveTo>
                <a:cubicBezTo>
                  <a:pt x="188" y="234"/>
                  <a:pt x="285" y="359"/>
                  <a:pt x="370" y="451"/>
                </a:cubicBezTo>
                <a:cubicBezTo>
                  <a:pt x="455" y="543"/>
                  <a:pt x="548" y="635"/>
                  <a:pt x="642" y="733"/>
                </a:cubicBezTo>
                <a:cubicBezTo>
                  <a:pt x="736" y="831"/>
                  <a:pt x="848" y="960"/>
                  <a:pt x="933" y="1042"/>
                </a:cubicBezTo>
                <a:cubicBezTo>
                  <a:pt x="1018" y="1124"/>
                  <a:pt x="1089" y="1201"/>
                  <a:pt x="1151" y="1224"/>
                </a:cubicBezTo>
                <a:cubicBezTo>
                  <a:pt x="1278" y="1197"/>
                  <a:pt x="1250" y="1204"/>
                  <a:pt x="1306" y="1178"/>
                </a:cubicBezTo>
                <a:cubicBezTo>
                  <a:pt x="1361" y="1151"/>
                  <a:pt x="1424" y="1133"/>
                  <a:pt x="1479" y="1060"/>
                </a:cubicBezTo>
                <a:cubicBezTo>
                  <a:pt x="1469" y="1002"/>
                  <a:pt x="1386" y="939"/>
                  <a:pt x="1245" y="830"/>
                </a:cubicBezTo>
                <a:cubicBezTo>
                  <a:pt x="1104" y="721"/>
                  <a:pt x="783" y="516"/>
                  <a:pt x="633" y="406"/>
                </a:cubicBezTo>
                <a:cubicBezTo>
                  <a:pt x="483" y="296"/>
                  <a:pt x="425" y="233"/>
                  <a:pt x="342" y="169"/>
                </a:cubicBezTo>
                <a:cubicBezTo>
                  <a:pt x="259" y="105"/>
                  <a:pt x="187" y="48"/>
                  <a:pt x="133" y="24"/>
                </a:cubicBezTo>
                <a:cubicBezTo>
                  <a:pt x="79" y="0"/>
                  <a:pt x="30" y="9"/>
                  <a:pt x="15" y="24"/>
                </a:cubicBezTo>
                <a:cubicBezTo>
                  <a:pt x="0" y="39"/>
                  <a:pt x="22" y="89"/>
                  <a:pt x="42" y="115"/>
                </a:cubicBezTo>
                <a:cubicBezTo>
                  <a:pt x="62" y="141"/>
                  <a:pt x="85" y="123"/>
                  <a:pt x="133" y="178"/>
                </a:cubicBezTo>
                <a:close/>
              </a:path>
            </a:pathLst>
          </a:custGeom>
          <a:solidFill>
            <a:srgbClr val="996600"/>
          </a:solidFill>
          <a:ln w="12700" cap="flat" cmpd="sng">
            <a:solidFill>
              <a:schemeClr val="tx2"/>
            </a:solidFill>
            <a:prstDash val="solid"/>
            <a:round/>
            <a:headEnd/>
            <a:tailEnd/>
          </a:ln>
        </p:spPr>
        <p:txBody>
          <a:bodyPr wrap="none" anchor="ctr"/>
          <a:lstStyle/>
          <a:p>
            <a:endParaRPr lang="en-GB"/>
          </a:p>
        </p:txBody>
      </p:sp>
      <p:sp>
        <p:nvSpPr>
          <p:cNvPr id="23556" name="Freeform 4"/>
          <p:cNvSpPr>
            <a:spLocks/>
          </p:cNvSpPr>
          <p:nvPr/>
        </p:nvSpPr>
        <p:spPr bwMode="auto">
          <a:xfrm>
            <a:off x="3725863" y="2060575"/>
            <a:ext cx="1546225" cy="3749675"/>
          </a:xfrm>
          <a:custGeom>
            <a:avLst/>
            <a:gdLst>
              <a:gd name="T0" fmla="*/ 0 w 1096"/>
              <a:gd name="T1" fmla="*/ 2147483647 h 2362"/>
              <a:gd name="T2" fmla="*/ 2147483647 w 1096"/>
              <a:gd name="T3" fmla="*/ 2147483647 h 2362"/>
              <a:gd name="T4" fmla="*/ 2147483647 w 1096"/>
              <a:gd name="T5" fmla="*/ 2147483647 h 2362"/>
              <a:gd name="T6" fmla="*/ 2147483647 w 1096"/>
              <a:gd name="T7" fmla="*/ 2147483647 h 2362"/>
              <a:gd name="T8" fmla="*/ 2147483647 w 1096"/>
              <a:gd name="T9" fmla="*/ 2147483647 h 2362"/>
              <a:gd name="T10" fmla="*/ 2147483647 w 1096"/>
              <a:gd name="T11" fmla="*/ 2147483647 h 2362"/>
              <a:gd name="T12" fmla="*/ 2147483647 w 1096"/>
              <a:gd name="T13" fmla="*/ 2147483647 h 2362"/>
              <a:gd name="T14" fmla="*/ 2147483647 w 1096"/>
              <a:gd name="T15" fmla="*/ 2147483647 h 2362"/>
              <a:gd name="T16" fmla="*/ 2147483647 w 1096"/>
              <a:gd name="T17" fmla="*/ 2147483647 h 2362"/>
              <a:gd name="T18" fmla="*/ 2147483647 w 1096"/>
              <a:gd name="T19" fmla="*/ 2147483647 h 2362"/>
              <a:gd name="T20" fmla="*/ 2147483647 w 1096"/>
              <a:gd name="T21" fmla="*/ 2147483647 h 2362"/>
              <a:gd name="T22" fmla="*/ 2147483647 w 1096"/>
              <a:gd name="T23" fmla="*/ 2147483647 h 2362"/>
              <a:gd name="T24" fmla="*/ 2147483647 w 1096"/>
              <a:gd name="T25" fmla="*/ 2147483647 h 2362"/>
              <a:gd name="T26" fmla="*/ 2147483647 w 1096"/>
              <a:gd name="T27" fmla="*/ 2147483647 h 2362"/>
              <a:gd name="T28" fmla="*/ 2147483647 w 1096"/>
              <a:gd name="T29" fmla="*/ 2147483647 h 2362"/>
              <a:gd name="T30" fmla="*/ 0 w 1096"/>
              <a:gd name="T31" fmla="*/ 2147483647 h 2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6"/>
              <a:gd name="T49" fmla="*/ 0 h 2362"/>
              <a:gd name="T50" fmla="*/ 1096 w 1096"/>
              <a:gd name="T51" fmla="*/ 2362 h 23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6" h="2362">
                <a:moveTo>
                  <a:pt x="0" y="2317"/>
                </a:moveTo>
                <a:cubicBezTo>
                  <a:pt x="1" y="2179"/>
                  <a:pt x="70" y="1805"/>
                  <a:pt x="142" y="1535"/>
                </a:cubicBezTo>
                <a:cubicBezTo>
                  <a:pt x="214" y="1265"/>
                  <a:pt x="362" y="919"/>
                  <a:pt x="433" y="699"/>
                </a:cubicBezTo>
                <a:cubicBezTo>
                  <a:pt x="504" y="479"/>
                  <a:pt x="545" y="325"/>
                  <a:pt x="569" y="217"/>
                </a:cubicBezTo>
                <a:cubicBezTo>
                  <a:pt x="593" y="109"/>
                  <a:pt x="557" y="88"/>
                  <a:pt x="578" y="53"/>
                </a:cubicBezTo>
                <a:cubicBezTo>
                  <a:pt x="599" y="18"/>
                  <a:pt x="667" y="0"/>
                  <a:pt x="696" y="8"/>
                </a:cubicBezTo>
                <a:cubicBezTo>
                  <a:pt x="725" y="16"/>
                  <a:pt x="728" y="89"/>
                  <a:pt x="751" y="99"/>
                </a:cubicBezTo>
                <a:cubicBezTo>
                  <a:pt x="774" y="109"/>
                  <a:pt x="806" y="71"/>
                  <a:pt x="833" y="71"/>
                </a:cubicBezTo>
                <a:cubicBezTo>
                  <a:pt x="860" y="71"/>
                  <a:pt x="881" y="94"/>
                  <a:pt x="914" y="99"/>
                </a:cubicBezTo>
                <a:cubicBezTo>
                  <a:pt x="947" y="104"/>
                  <a:pt x="1007" y="82"/>
                  <a:pt x="1033" y="99"/>
                </a:cubicBezTo>
                <a:cubicBezTo>
                  <a:pt x="1059" y="116"/>
                  <a:pt x="1096" y="114"/>
                  <a:pt x="1069" y="199"/>
                </a:cubicBezTo>
                <a:cubicBezTo>
                  <a:pt x="1042" y="284"/>
                  <a:pt x="942" y="431"/>
                  <a:pt x="869" y="608"/>
                </a:cubicBezTo>
                <a:cubicBezTo>
                  <a:pt x="796" y="785"/>
                  <a:pt x="700" y="1073"/>
                  <a:pt x="633" y="1262"/>
                </a:cubicBezTo>
                <a:cubicBezTo>
                  <a:pt x="566" y="1451"/>
                  <a:pt x="552" y="1561"/>
                  <a:pt x="469" y="1744"/>
                </a:cubicBezTo>
                <a:cubicBezTo>
                  <a:pt x="386" y="1927"/>
                  <a:pt x="212" y="2265"/>
                  <a:pt x="133" y="2362"/>
                </a:cubicBezTo>
                <a:cubicBezTo>
                  <a:pt x="51" y="2308"/>
                  <a:pt x="124" y="2335"/>
                  <a:pt x="0" y="2317"/>
                </a:cubicBezTo>
                <a:close/>
              </a:path>
            </a:pathLst>
          </a:custGeom>
          <a:solidFill>
            <a:srgbClr val="996600"/>
          </a:solidFill>
          <a:ln w="12700" cap="flat" cmpd="sng">
            <a:solidFill>
              <a:schemeClr val="tx1"/>
            </a:solidFill>
            <a:prstDash val="solid"/>
            <a:round/>
            <a:headEnd/>
            <a:tailEnd/>
          </a:ln>
        </p:spPr>
        <p:txBody>
          <a:bodyPr wrap="none" anchor="ctr"/>
          <a:lstStyle/>
          <a:p>
            <a:endParaRPr lang="en-GB"/>
          </a:p>
        </p:txBody>
      </p:sp>
      <p:sp>
        <p:nvSpPr>
          <p:cNvPr id="23557" name="AutoShape 5"/>
          <p:cNvSpPr>
            <a:spLocks noChangeArrowheads="1"/>
          </p:cNvSpPr>
          <p:nvPr/>
        </p:nvSpPr>
        <p:spPr bwMode="auto">
          <a:xfrm rot="5400000">
            <a:off x="4656932" y="1073944"/>
            <a:ext cx="304800" cy="947737"/>
          </a:xfrm>
          <a:prstGeom prst="moon">
            <a:avLst>
              <a:gd name="adj" fmla="val 50000"/>
            </a:avLst>
          </a:prstGeom>
          <a:solidFill>
            <a:srgbClr val="FFFFFF"/>
          </a:solidFill>
          <a:ln w="12700">
            <a:solidFill>
              <a:schemeClr val="tx2"/>
            </a:solidFill>
            <a:miter lim="800000"/>
            <a:headEnd/>
            <a:tailEnd/>
          </a:ln>
        </p:spPr>
        <p:txBody>
          <a:bodyPr wrap="none" anchor="ctr"/>
          <a:lstStyle/>
          <a:p>
            <a:endParaRPr lang="en-GB"/>
          </a:p>
        </p:txBody>
      </p:sp>
      <p:sp>
        <p:nvSpPr>
          <p:cNvPr id="23558" name="Oval 6"/>
          <p:cNvSpPr>
            <a:spLocks noChangeArrowheads="1"/>
          </p:cNvSpPr>
          <p:nvPr/>
        </p:nvSpPr>
        <p:spPr bwMode="auto">
          <a:xfrm>
            <a:off x="3860800" y="1547813"/>
            <a:ext cx="1897063" cy="1981200"/>
          </a:xfrm>
          <a:prstGeom prst="ellipse">
            <a:avLst/>
          </a:prstGeom>
          <a:solidFill>
            <a:srgbClr val="969696">
              <a:alpha val="50195"/>
            </a:srgbClr>
          </a:solidFill>
          <a:ln w="28575">
            <a:solidFill>
              <a:srgbClr val="C0C0C0"/>
            </a:solidFill>
            <a:round/>
            <a:headEnd/>
            <a:tailEnd/>
          </a:ln>
        </p:spPr>
        <p:txBody>
          <a:bodyPr wrap="none" anchor="ctr"/>
          <a:lstStyle/>
          <a:p>
            <a:endParaRPr lang="en-GB"/>
          </a:p>
        </p:txBody>
      </p:sp>
      <p:sp>
        <p:nvSpPr>
          <p:cNvPr id="23559" name="Freeform 7"/>
          <p:cNvSpPr>
            <a:spLocks/>
          </p:cNvSpPr>
          <p:nvPr/>
        </p:nvSpPr>
        <p:spPr bwMode="auto">
          <a:xfrm>
            <a:off x="4876800" y="3071813"/>
            <a:ext cx="609600" cy="458787"/>
          </a:xfrm>
          <a:custGeom>
            <a:avLst/>
            <a:gdLst>
              <a:gd name="T0" fmla="*/ 2147483647 w 432"/>
              <a:gd name="T1" fmla="*/ 2147483647 h 289"/>
              <a:gd name="T2" fmla="*/ 0 w 432"/>
              <a:gd name="T3" fmla="*/ 2147483647 h 289"/>
              <a:gd name="T4" fmla="*/ 2147483647 w 432"/>
              <a:gd name="T5" fmla="*/ 2147483647 h 289"/>
              <a:gd name="T6" fmla="*/ 2147483647 w 432"/>
              <a:gd name="T7" fmla="*/ 2147483647 h 289"/>
              <a:gd name="T8" fmla="*/ 2147483647 w 432"/>
              <a:gd name="T9" fmla="*/ 0 h 289"/>
              <a:gd name="T10" fmla="*/ 2147483647 w 432"/>
              <a:gd name="T11" fmla="*/ 2147483647 h 289"/>
              <a:gd name="T12" fmla="*/ 2147483647 w 432"/>
              <a:gd name="T13" fmla="*/ 2147483647 h 289"/>
              <a:gd name="T14" fmla="*/ 2147483647 w 432"/>
              <a:gd name="T15" fmla="*/ 2147483647 h 289"/>
              <a:gd name="T16" fmla="*/ 2147483647 w 432"/>
              <a:gd name="T17" fmla="*/ 2147483647 h 289"/>
              <a:gd name="T18" fmla="*/ 2147483647 w 432"/>
              <a:gd name="T19" fmla="*/ 214748364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289"/>
              <a:gd name="T32" fmla="*/ 432 w 432"/>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289">
                <a:moveTo>
                  <a:pt x="96" y="288"/>
                </a:moveTo>
                <a:lnTo>
                  <a:pt x="0" y="144"/>
                </a:lnTo>
                <a:lnTo>
                  <a:pt x="96" y="144"/>
                </a:lnTo>
                <a:lnTo>
                  <a:pt x="240" y="96"/>
                </a:lnTo>
                <a:lnTo>
                  <a:pt x="384" y="0"/>
                </a:lnTo>
                <a:lnTo>
                  <a:pt x="432" y="96"/>
                </a:lnTo>
                <a:lnTo>
                  <a:pt x="353" y="198"/>
                </a:lnTo>
                <a:lnTo>
                  <a:pt x="262" y="234"/>
                </a:lnTo>
                <a:lnTo>
                  <a:pt x="171" y="289"/>
                </a:lnTo>
                <a:lnTo>
                  <a:pt x="96" y="288"/>
                </a:lnTo>
                <a:close/>
              </a:path>
            </a:pathLst>
          </a:custGeom>
          <a:solidFill>
            <a:srgbClr val="996600"/>
          </a:solidFill>
          <a:ln w="12700" cap="flat" cmpd="sng">
            <a:solidFill>
              <a:schemeClr val="tx2"/>
            </a:solidFill>
            <a:prstDash val="solid"/>
            <a:round/>
            <a:headEnd/>
            <a:tailEnd/>
          </a:ln>
        </p:spPr>
        <p:txBody>
          <a:bodyPr wrap="none" anchor="ctr"/>
          <a:lstStyle/>
          <a:p>
            <a:endParaRPr lang="en-GB"/>
          </a:p>
        </p:txBody>
      </p:sp>
      <p:grpSp>
        <p:nvGrpSpPr>
          <p:cNvPr id="23560" name="Group 8"/>
          <p:cNvGrpSpPr>
            <a:grpSpLocks/>
          </p:cNvGrpSpPr>
          <p:nvPr/>
        </p:nvGrpSpPr>
        <p:grpSpPr bwMode="auto">
          <a:xfrm>
            <a:off x="3302000" y="1654175"/>
            <a:ext cx="2559050" cy="4243388"/>
            <a:chOff x="2340" y="691"/>
            <a:chExt cx="1813" cy="2673"/>
          </a:xfrm>
        </p:grpSpPr>
        <p:sp>
          <p:nvSpPr>
            <p:cNvPr id="23580" name="Freeform 9"/>
            <p:cNvSpPr>
              <a:spLocks/>
            </p:cNvSpPr>
            <p:nvPr/>
          </p:nvSpPr>
          <p:spPr bwMode="auto">
            <a:xfrm>
              <a:off x="2448" y="691"/>
              <a:ext cx="1356" cy="1129"/>
            </a:xfrm>
            <a:custGeom>
              <a:avLst/>
              <a:gdLst>
                <a:gd name="T0" fmla="*/ 0 w 1356"/>
                <a:gd name="T1" fmla="*/ 125 h 1129"/>
                <a:gd name="T2" fmla="*/ 88 w 1356"/>
                <a:gd name="T3" fmla="*/ 18 h 1129"/>
                <a:gd name="T4" fmla="*/ 352 w 1356"/>
                <a:gd name="T5" fmla="*/ 236 h 1129"/>
                <a:gd name="T6" fmla="*/ 715 w 1356"/>
                <a:gd name="T7" fmla="*/ 445 h 1129"/>
                <a:gd name="T8" fmla="*/ 1270 w 1356"/>
                <a:gd name="T9" fmla="*/ 755 h 1129"/>
                <a:gd name="T10" fmla="*/ 1234 w 1356"/>
                <a:gd name="T11" fmla="*/ 827 h 1129"/>
                <a:gd name="T12" fmla="*/ 1134 w 1356"/>
                <a:gd name="T13" fmla="*/ 918 h 1129"/>
                <a:gd name="T14" fmla="*/ 1088 w 1356"/>
                <a:gd name="T15" fmla="*/ 1109 h 1129"/>
                <a:gd name="T16" fmla="*/ 1034 w 1356"/>
                <a:gd name="T17" fmla="*/ 1036 h 1129"/>
                <a:gd name="T18" fmla="*/ 570 w 1356"/>
                <a:gd name="T19" fmla="*/ 645 h 1129"/>
                <a:gd name="T20" fmla="*/ 297 w 1356"/>
                <a:gd name="T21" fmla="*/ 309 h 1129"/>
                <a:gd name="T22" fmla="*/ 125 w 1356"/>
                <a:gd name="T23" fmla="*/ 118 h 1129"/>
                <a:gd name="T24" fmla="*/ 88 w 1356"/>
                <a:gd name="T25" fmla="*/ 164 h 1129"/>
                <a:gd name="T26" fmla="*/ 0 w 1356"/>
                <a:gd name="T27" fmla="*/ 125 h 1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6"/>
                <a:gd name="T43" fmla="*/ 0 h 1129"/>
                <a:gd name="T44" fmla="*/ 1356 w 1356"/>
                <a:gd name="T45" fmla="*/ 1129 h 11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6" h="1129">
                  <a:moveTo>
                    <a:pt x="0" y="125"/>
                  </a:moveTo>
                  <a:cubicBezTo>
                    <a:pt x="2" y="110"/>
                    <a:pt x="29" y="0"/>
                    <a:pt x="88" y="18"/>
                  </a:cubicBezTo>
                  <a:cubicBezTo>
                    <a:pt x="147" y="36"/>
                    <a:pt x="248" y="165"/>
                    <a:pt x="352" y="236"/>
                  </a:cubicBezTo>
                  <a:cubicBezTo>
                    <a:pt x="456" y="307"/>
                    <a:pt x="562" y="359"/>
                    <a:pt x="715" y="445"/>
                  </a:cubicBezTo>
                  <a:cubicBezTo>
                    <a:pt x="868" y="531"/>
                    <a:pt x="1184" y="691"/>
                    <a:pt x="1270" y="755"/>
                  </a:cubicBezTo>
                  <a:cubicBezTo>
                    <a:pt x="1356" y="819"/>
                    <a:pt x="1257" y="800"/>
                    <a:pt x="1234" y="827"/>
                  </a:cubicBezTo>
                  <a:cubicBezTo>
                    <a:pt x="1211" y="854"/>
                    <a:pt x="1158" y="871"/>
                    <a:pt x="1134" y="918"/>
                  </a:cubicBezTo>
                  <a:cubicBezTo>
                    <a:pt x="1110" y="965"/>
                    <a:pt x="1105" y="1089"/>
                    <a:pt x="1088" y="1109"/>
                  </a:cubicBezTo>
                  <a:cubicBezTo>
                    <a:pt x="1071" y="1129"/>
                    <a:pt x="1120" y="1113"/>
                    <a:pt x="1034" y="1036"/>
                  </a:cubicBezTo>
                  <a:cubicBezTo>
                    <a:pt x="948" y="959"/>
                    <a:pt x="693" y="766"/>
                    <a:pt x="570" y="645"/>
                  </a:cubicBezTo>
                  <a:cubicBezTo>
                    <a:pt x="447" y="524"/>
                    <a:pt x="371" y="397"/>
                    <a:pt x="297" y="309"/>
                  </a:cubicBezTo>
                  <a:cubicBezTo>
                    <a:pt x="223" y="221"/>
                    <a:pt x="160" y="142"/>
                    <a:pt x="125" y="118"/>
                  </a:cubicBezTo>
                  <a:cubicBezTo>
                    <a:pt x="90" y="94"/>
                    <a:pt x="109" y="163"/>
                    <a:pt x="88" y="164"/>
                  </a:cubicBezTo>
                  <a:cubicBezTo>
                    <a:pt x="67" y="165"/>
                    <a:pt x="18" y="133"/>
                    <a:pt x="0" y="125"/>
                  </a:cubicBezTo>
                  <a:close/>
                </a:path>
              </a:pathLst>
            </a:custGeom>
            <a:solidFill>
              <a:srgbClr val="FFFF99"/>
            </a:solidFill>
            <a:ln w="12700" cap="flat" cmpd="sng">
              <a:solidFill>
                <a:schemeClr val="tx2"/>
              </a:solidFill>
              <a:prstDash val="solid"/>
              <a:round/>
              <a:headEnd/>
              <a:tailEnd/>
            </a:ln>
          </p:spPr>
          <p:txBody>
            <a:bodyPr wrap="none" anchor="ctr"/>
            <a:lstStyle/>
            <a:p>
              <a:endParaRPr lang="en-GB"/>
            </a:p>
          </p:txBody>
        </p:sp>
        <p:sp>
          <p:nvSpPr>
            <p:cNvPr id="23581" name="Freeform 10"/>
            <p:cNvSpPr>
              <a:spLocks/>
            </p:cNvSpPr>
            <p:nvPr/>
          </p:nvSpPr>
          <p:spPr bwMode="auto">
            <a:xfrm>
              <a:off x="2340" y="761"/>
              <a:ext cx="311" cy="2554"/>
            </a:xfrm>
            <a:custGeom>
              <a:avLst/>
              <a:gdLst>
                <a:gd name="T0" fmla="*/ 204 w 311"/>
                <a:gd name="T1" fmla="*/ 2407 h 2554"/>
                <a:gd name="T2" fmla="*/ 33 w 311"/>
                <a:gd name="T3" fmla="*/ 1676 h 2554"/>
                <a:gd name="T4" fmla="*/ 5 w 311"/>
                <a:gd name="T5" fmla="*/ 1066 h 2554"/>
                <a:gd name="T6" fmla="*/ 60 w 311"/>
                <a:gd name="T7" fmla="*/ 221 h 2554"/>
                <a:gd name="T8" fmla="*/ 105 w 311"/>
                <a:gd name="T9" fmla="*/ 75 h 2554"/>
                <a:gd name="T10" fmla="*/ 178 w 311"/>
                <a:gd name="T11" fmla="*/ 75 h 2554"/>
                <a:gd name="T12" fmla="*/ 187 w 311"/>
                <a:gd name="T13" fmla="*/ 130 h 2554"/>
                <a:gd name="T14" fmla="*/ 178 w 311"/>
                <a:gd name="T15" fmla="*/ 857 h 2554"/>
                <a:gd name="T16" fmla="*/ 205 w 311"/>
                <a:gd name="T17" fmla="*/ 1212 h 2554"/>
                <a:gd name="T18" fmla="*/ 278 w 311"/>
                <a:gd name="T19" fmla="*/ 2194 h 2554"/>
                <a:gd name="T20" fmla="*/ 305 w 311"/>
                <a:gd name="T21" fmla="*/ 2503 h 2554"/>
                <a:gd name="T22" fmla="*/ 242 w 311"/>
                <a:gd name="T23" fmla="*/ 2503 h 25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1"/>
                <a:gd name="T37" fmla="*/ 0 h 2554"/>
                <a:gd name="T38" fmla="*/ 311 w 311"/>
                <a:gd name="T39" fmla="*/ 2554 h 25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1" h="2554">
                  <a:moveTo>
                    <a:pt x="204" y="2407"/>
                  </a:moveTo>
                  <a:cubicBezTo>
                    <a:pt x="135" y="2153"/>
                    <a:pt x="66" y="1899"/>
                    <a:pt x="33" y="1676"/>
                  </a:cubicBezTo>
                  <a:cubicBezTo>
                    <a:pt x="0" y="1453"/>
                    <a:pt x="1" y="1308"/>
                    <a:pt x="5" y="1066"/>
                  </a:cubicBezTo>
                  <a:cubicBezTo>
                    <a:pt x="9" y="824"/>
                    <a:pt x="43" y="386"/>
                    <a:pt x="60" y="221"/>
                  </a:cubicBezTo>
                  <a:cubicBezTo>
                    <a:pt x="77" y="56"/>
                    <a:pt x="85" y="99"/>
                    <a:pt x="105" y="75"/>
                  </a:cubicBezTo>
                  <a:cubicBezTo>
                    <a:pt x="125" y="51"/>
                    <a:pt x="164" y="66"/>
                    <a:pt x="178" y="75"/>
                  </a:cubicBezTo>
                  <a:cubicBezTo>
                    <a:pt x="192" y="84"/>
                    <a:pt x="187" y="0"/>
                    <a:pt x="187" y="130"/>
                  </a:cubicBezTo>
                  <a:cubicBezTo>
                    <a:pt x="187" y="260"/>
                    <a:pt x="175" y="677"/>
                    <a:pt x="178" y="857"/>
                  </a:cubicBezTo>
                  <a:cubicBezTo>
                    <a:pt x="181" y="1037"/>
                    <a:pt x="188" y="989"/>
                    <a:pt x="205" y="1212"/>
                  </a:cubicBezTo>
                  <a:cubicBezTo>
                    <a:pt x="222" y="1435"/>
                    <a:pt x="261" y="1979"/>
                    <a:pt x="278" y="2194"/>
                  </a:cubicBezTo>
                  <a:cubicBezTo>
                    <a:pt x="295" y="2409"/>
                    <a:pt x="311" y="2452"/>
                    <a:pt x="305" y="2503"/>
                  </a:cubicBezTo>
                  <a:cubicBezTo>
                    <a:pt x="299" y="2554"/>
                    <a:pt x="270" y="2528"/>
                    <a:pt x="242" y="2503"/>
                  </a:cubicBezTo>
                </a:path>
              </a:pathLst>
            </a:custGeom>
            <a:solidFill>
              <a:srgbClr val="CC99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endParaRPr lang="en-GB"/>
            </a:p>
          </p:txBody>
        </p:sp>
        <p:sp>
          <p:nvSpPr>
            <p:cNvPr id="23582" name="Freeform 11"/>
            <p:cNvSpPr>
              <a:spLocks/>
            </p:cNvSpPr>
            <p:nvPr/>
          </p:nvSpPr>
          <p:spPr bwMode="auto">
            <a:xfrm>
              <a:off x="2512" y="712"/>
              <a:ext cx="527" cy="2596"/>
            </a:xfrm>
            <a:custGeom>
              <a:avLst/>
              <a:gdLst>
                <a:gd name="T0" fmla="*/ 512 w 527"/>
                <a:gd name="T1" fmla="*/ 8 h 2596"/>
                <a:gd name="T2" fmla="*/ 306 w 527"/>
                <a:gd name="T3" fmla="*/ 161 h 2596"/>
                <a:gd name="T4" fmla="*/ 206 w 527"/>
                <a:gd name="T5" fmla="*/ 379 h 2596"/>
                <a:gd name="T6" fmla="*/ 61 w 527"/>
                <a:gd name="T7" fmla="*/ 970 h 2596"/>
                <a:gd name="T8" fmla="*/ 6 w 527"/>
                <a:gd name="T9" fmla="*/ 1770 h 2596"/>
                <a:gd name="T10" fmla="*/ 24 w 527"/>
                <a:gd name="T11" fmla="*/ 2243 h 2596"/>
                <a:gd name="T12" fmla="*/ 52 w 527"/>
                <a:gd name="T13" fmla="*/ 2415 h 2596"/>
                <a:gd name="T14" fmla="*/ 88 w 527"/>
                <a:gd name="T15" fmla="*/ 2515 h 2596"/>
                <a:gd name="T16" fmla="*/ 161 w 527"/>
                <a:gd name="T17" fmla="*/ 2525 h 2596"/>
                <a:gd name="T18" fmla="*/ 215 w 527"/>
                <a:gd name="T19" fmla="*/ 2088 h 2596"/>
                <a:gd name="T20" fmla="*/ 215 w 527"/>
                <a:gd name="T21" fmla="*/ 1606 h 2596"/>
                <a:gd name="T22" fmla="*/ 188 w 527"/>
                <a:gd name="T23" fmla="*/ 1079 h 2596"/>
                <a:gd name="T24" fmla="*/ 188 w 527"/>
                <a:gd name="T25" fmla="*/ 788 h 2596"/>
                <a:gd name="T26" fmla="*/ 233 w 527"/>
                <a:gd name="T27" fmla="*/ 497 h 2596"/>
                <a:gd name="T28" fmla="*/ 261 w 527"/>
                <a:gd name="T29" fmla="*/ 306 h 2596"/>
                <a:gd name="T30" fmla="*/ 397 w 527"/>
                <a:gd name="T31" fmla="*/ 115 h 2596"/>
                <a:gd name="T32" fmla="*/ 512 w 527"/>
                <a:gd name="T33" fmla="*/ 8 h 25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7"/>
                <a:gd name="T52" fmla="*/ 0 h 2596"/>
                <a:gd name="T53" fmla="*/ 527 w 527"/>
                <a:gd name="T54" fmla="*/ 2596 h 25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7" h="2596">
                  <a:moveTo>
                    <a:pt x="512" y="8"/>
                  </a:moveTo>
                  <a:cubicBezTo>
                    <a:pt x="497" y="16"/>
                    <a:pt x="357" y="99"/>
                    <a:pt x="306" y="161"/>
                  </a:cubicBezTo>
                  <a:cubicBezTo>
                    <a:pt x="255" y="223"/>
                    <a:pt x="247" y="244"/>
                    <a:pt x="206" y="379"/>
                  </a:cubicBezTo>
                  <a:cubicBezTo>
                    <a:pt x="165" y="514"/>
                    <a:pt x="94" y="738"/>
                    <a:pt x="61" y="970"/>
                  </a:cubicBezTo>
                  <a:cubicBezTo>
                    <a:pt x="28" y="1202"/>
                    <a:pt x="12" y="1558"/>
                    <a:pt x="6" y="1770"/>
                  </a:cubicBezTo>
                  <a:cubicBezTo>
                    <a:pt x="0" y="1982"/>
                    <a:pt x="16" y="2136"/>
                    <a:pt x="24" y="2243"/>
                  </a:cubicBezTo>
                  <a:cubicBezTo>
                    <a:pt x="32" y="2350"/>
                    <a:pt x="41" y="2370"/>
                    <a:pt x="52" y="2415"/>
                  </a:cubicBezTo>
                  <a:cubicBezTo>
                    <a:pt x="63" y="2460"/>
                    <a:pt x="70" y="2497"/>
                    <a:pt x="88" y="2515"/>
                  </a:cubicBezTo>
                  <a:cubicBezTo>
                    <a:pt x="106" y="2533"/>
                    <a:pt x="140" y="2596"/>
                    <a:pt x="161" y="2525"/>
                  </a:cubicBezTo>
                  <a:cubicBezTo>
                    <a:pt x="182" y="2454"/>
                    <a:pt x="206" y="2241"/>
                    <a:pt x="215" y="2088"/>
                  </a:cubicBezTo>
                  <a:cubicBezTo>
                    <a:pt x="224" y="1935"/>
                    <a:pt x="219" y="1774"/>
                    <a:pt x="215" y="1606"/>
                  </a:cubicBezTo>
                  <a:cubicBezTo>
                    <a:pt x="211" y="1438"/>
                    <a:pt x="192" y="1215"/>
                    <a:pt x="188" y="1079"/>
                  </a:cubicBezTo>
                  <a:cubicBezTo>
                    <a:pt x="184" y="943"/>
                    <a:pt x="181" y="885"/>
                    <a:pt x="188" y="788"/>
                  </a:cubicBezTo>
                  <a:cubicBezTo>
                    <a:pt x="195" y="691"/>
                    <a:pt x="221" y="577"/>
                    <a:pt x="233" y="497"/>
                  </a:cubicBezTo>
                  <a:cubicBezTo>
                    <a:pt x="245" y="417"/>
                    <a:pt x="234" y="370"/>
                    <a:pt x="261" y="306"/>
                  </a:cubicBezTo>
                  <a:cubicBezTo>
                    <a:pt x="288" y="242"/>
                    <a:pt x="353" y="163"/>
                    <a:pt x="397" y="115"/>
                  </a:cubicBezTo>
                  <a:cubicBezTo>
                    <a:pt x="441" y="67"/>
                    <a:pt x="527" y="0"/>
                    <a:pt x="512" y="8"/>
                  </a:cubicBezTo>
                  <a:close/>
                </a:path>
              </a:pathLst>
            </a:custGeom>
            <a:solidFill>
              <a:srgbClr val="CC9900"/>
            </a:solidFill>
            <a:ln w="12700" cap="flat" cmpd="sng">
              <a:solidFill>
                <a:schemeClr val="tx2"/>
              </a:solidFill>
              <a:prstDash val="solid"/>
              <a:round/>
              <a:headEnd/>
              <a:tailEnd/>
            </a:ln>
          </p:spPr>
          <p:txBody>
            <a:bodyPr wrap="none" anchor="ctr"/>
            <a:lstStyle/>
            <a:p>
              <a:endParaRPr lang="en-GB"/>
            </a:p>
          </p:txBody>
        </p:sp>
        <p:sp>
          <p:nvSpPr>
            <p:cNvPr id="23583" name="Freeform 12"/>
            <p:cNvSpPr>
              <a:spLocks/>
            </p:cNvSpPr>
            <p:nvPr/>
          </p:nvSpPr>
          <p:spPr bwMode="auto">
            <a:xfrm>
              <a:off x="2696" y="736"/>
              <a:ext cx="1457" cy="2609"/>
            </a:xfrm>
            <a:custGeom>
              <a:avLst/>
              <a:gdLst>
                <a:gd name="T0" fmla="*/ 1096 w 1457"/>
                <a:gd name="T1" fmla="*/ 32 h 2609"/>
                <a:gd name="T2" fmla="*/ 1331 w 1457"/>
                <a:gd name="T3" fmla="*/ 237 h 2609"/>
                <a:gd name="T4" fmla="*/ 1395 w 1457"/>
                <a:gd name="T5" fmla="*/ 546 h 2609"/>
                <a:gd name="T6" fmla="*/ 1322 w 1457"/>
                <a:gd name="T7" fmla="*/ 782 h 2609"/>
                <a:gd name="T8" fmla="*/ 1158 w 1457"/>
                <a:gd name="T9" fmla="*/ 1082 h 2609"/>
                <a:gd name="T10" fmla="*/ 831 w 1457"/>
                <a:gd name="T11" fmla="*/ 1428 h 2609"/>
                <a:gd name="T12" fmla="*/ 504 w 1457"/>
                <a:gd name="T13" fmla="*/ 1710 h 2609"/>
                <a:gd name="T14" fmla="*/ 77 w 1457"/>
                <a:gd name="T15" fmla="*/ 2355 h 2609"/>
                <a:gd name="T16" fmla="*/ 40 w 1457"/>
                <a:gd name="T17" fmla="*/ 2546 h 2609"/>
                <a:gd name="T18" fmla="*/ 140 w 1457"/>
                <a:gd name="T19" fmla="*/ 2573 h 2609"/>
                <a:gd name="T20" fmla="*/ 304 w 1457"/>
                <a:gd name="T21" fmla="*/ 2328 h 2609"/>
                <a:gd name="T22" fmla="*/ 749 w 1457"/>
                <a:gd name="T23" fmla="*/ 1846 h 2609"/>
                <a:gd name="T24" fmla="*/ 1077 w 1457"/>
                <a:gd name="T25" fmla="*/ 1455 h 2609"/>
                <a:gd name="T26" fmla="*/ 1258 w 1457"/>
                <a:gd name="T27" fmla="*/ 1091 h 2609"/>
                <a:gd name="T28" fmla="*/ 1431 w 1457"/>
                <a:gd name="T29" fmla="*/ 710 h 2609"/>
                <a:gd name="T30" fmla="*/ 1413 w 1457"/>
                <a:gd name="T31" fmla="*/ 346 h 2609"/>
                <a:gd name="T32" fmla="*/ 1295 w 1457"/>
                <a:gd name="T33" fmla="*/ 128 h 2609"/>
                <a:gd name="T34" fmla="*/ 1158 w 1457"/>
                <a:gd name="T35" fmla="*/ 0 h 2609"/>
                <a:gd name="T36" fmla="*/ 1096 w 1457"/>
                <a:gd name="T37" fmla="*/ 32 h 26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57"/>
                <a:gd name="T58" fmla="*/ 0 h 2609"/>
                <a:gd name="T59" fmla="*/ 1457 w 1457"/>
                <a:gd name="T60" fmla="*/ 2609 h 26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57" h="2609">
                  <a:moveTo>
                    <a:pt x="1096" y="32"/>
                  </a:moveTo>
                  <a:cubicBezTo>
                    <a:pt x="1188" y="91"/>
                    <a:pt x="1281" y="151"/>
                    <a:pt x="1331" y="237"/>
                  </a:cubicBezTo>
                  <a:cubicBezTo>
                    <a:pt x="1381" y="323"/>
                    <a:pt x="1396" y="455"/>
                    <a:pt x="1395" y="546"/>
                  </a:cubicBezTo>
                  <a:cubicBezTo>
                    <a:pt x="1394" y="637"/>
                    <a:pt x="1362" y="693"/>
                    <a:pt x="1322" y="782"/>
                  </a:cubicBezTo>
                  <a:cubicBezTo>
                    <a:pt x="1282" y="871"/>
                    <a:pt x="1240" y="974"/>
                    <a:pt x="1158" y="1082"/>
                  </a:cubicBezTo>
                  <a:cubicBezTo>
                    <a:pt x="1076" y="1190"/>
                    <a:pt x="940" y="1323"/>
                    <a:pt x="831" y="1428"/>
                  </a:cubicBezTo>
                  <a:cubicBezTo>
                    <a:pt x="722" y="1533"/>
                    <a:pt x="630" y="1556"/>
                    <a:pt x="504" y="1710"/>
                  </a:cubicBezTo>
                  <a:cubicBezTo>
                    <a:pt x="378" y="1864"/>
                    <a:pt x="154" y="2216"/>
                    <a:pt x="77" y="2355"/>
                  </a:cubicBezTo>
                  <a:cubicBezTo>
                    <a:pt x="0" y="2494"/>
                    <a:pt x="30" y="2510"/>
                    <a:pt x="40" y="2546"/>
                  </a:cubicBezTo>
                  <a:cubicBezTo>
                    <a:pt x="50" y="2582"/>
                    <a:pt x="96" y="2609"/>
                    <a:pt x="140" y="2573"/>
                  </a:cubicBezTo>
                  <a:cubicBezTo>
                    <a:pt x="184" y="2537"/>
                    <a:pt x="203" y="2449"/>
                    <a:pt x="304" y="2328"/>
                  </a:cubicBezTo>
                  <a:cubicBezTo>
                    <a:pt x="405" y="2207"/>
                    <a:pt x="620" y="1992"/>
                    <a:pt x="749" y="1846"/>
                  </a:cubicBezTo>
                  <a:cubicBezTo>
                    <a:pt x="878" y="1700"/>
                    <a:pt x="992" y="1581"/>
                    <a:pt x="1077" y="1455"/>
                  </a:cubicBezTo>
                  <a:cubicBezTo>
                    <a:pt x="1162" y="1329"/>
                    <a:pt x="1199" y="1215"/>
                    <a:pt x="1258" y="1091"/>
                  </a:cubicBezTo>
                  <a:cubicBezTo>
                    <a:pt x="1317" y="967"/>
                    <a:pt x="1405" y="834"/>
                    <a:pt x="1431" y="710"/>
                  </a:cubicBezTo>
                  <a:cubicBezTo>
                    <a:pt x="1457" y="586"/>
                    <a:pt x="1436" y="443"/>
                    <a:pt x="1413" y="346"/>
                  </a:cubicBezTo>
                  <a:cubicBezTo>
                    <a:pt x="1390" y="249"/>
                    <a:pt x="1338" y="186"/>
                    <a:pt x="1295" y="128"/>
                  </a:cubicBezTo>
                  <a:cubicBezTo>
                    <a:pt x="1252" y="70"/>
                    <a:pt x="1185" y="21"/>
                    <a:pt x="1158" y="0"/>
                  </a:cubicBezTo>
                  <a:lnTo>
                    <a:pt x="1096" y="32"/>
                  </a:lnTo>
                  <a:close/>
                </a:path>
              </a:pathLst>
            </a:custGeom>
            <a:solidFill>
              <a:srgbClr val="CC9900"/>
            </a:solidFill>
            <a:ln w="12700" cap="flat" cmpd="sng">
              <a:solidFill>
                <a:schemeClr val="tx2"/>
              </a:solidFill>
              <a:prstDash val="solid"/>
              <a:round/>
              <a:headEnd/>
              <a:tailEnd/>
            </a:ln>
          </p:spPr>
          <p:txBody>
            <a:bodyPr wrap="none" anchor="ctr"/>
            <a:lstStyle/>
            <a:p>
              <a:endParaRPr lang="en-GB"/>
            </a:p>
          </p:txBody>
        </p:sp>
        <p:sp>
          <p:nvSpPr>
            <p:cNvPr id="23584" name="Freeform 13"/>
            <p:cNvSpPr>
              <a:spLocks/>
            </p:cNvSpPr>
            <p:nvPr/>
          </p:nvSpPr>
          <p:spPr bwMode="auto">
            <a:xfrm>
              <a:off x="2592" y="950"/>
              <a:ext cx="1096" cy="2362"/>
            </a:xfrm>
            <a:custGeom>
              <a:avLst/>
              <a:gdLst>
                <a:gd name="T0" fmla="*/ 0 w 1096"/>
                <a:gd name="T1" fmla="*/ 2317 h 2362"/>
                <a:gd name="T2" fmla="*/ 142 w 1096"/>
                <a:gd name="T3" fmla="*/ 1535 h 2362"/>
                <a:gd name="T4" fmla="*/ 433 w 1096"/>
                <a:gd name="T5" fmla="*/ 699 h 2362"/>
                <a:gd name="T6" fmla="*/ 569 w 1096"/>
                <a:gd name="T7" fmla="*/ 217 h 2362"/>
                <a:gd name="T8" fmla="*/ 578 w 1096"/>
                <a:gd name="T9" fmla="*/ 53 h 2362"/>
                <a:gd name="T10" fmla="*/ 696 w 1096"/>
                <a:gd name="T11" fmla="*/ 8 h 2362"/>
                <a:gd name="T12" fmla="*/ 751 w 1096"/>
                <a:gd name="T13" fmla="*/ 99 h 2362"/>
                <a:gd name="T14" fmla="*/ 833 w 1096"/>
                <a:gd name="T15" fmla="*/ 71 h 2362"/>
                <a:gd name="T16" fmla="*/ 914 w 1096"/>
                <a:gd name="T17" fmla="*/ 99 h 2362"/>
                <a:gd name="T18" fmla="*/ 1033 w 1096"/>
                <a:gd name="T19" fmla="*/ 99 h 2362"/>
                <a:gd name="T20" fmla="*/ 1069 w 1096"/>
                <a:gd name="T21" fmla="*/ 199 h 2362"/>
                <a:gd name="T22" fmla="*/ 869 w 1096"/>
                <a:gd name="T23" fmla="*/ 608 h 2362"/>
                <a:gd name="T24" fmla="*/ 633 w 1096"/>
                <a:gd name="T25" fmla="*/ 1262 h 2362"/>
                <a:gd name="T26" fmla="*/ 469 w 1096"/>
                <a:gd name="T27" fmla="*/ 1744 h 2362"/>
                <a:gd name="T28" fmla="*/ 133 w 1096"/>
                <a:gd name="T29" fmla="*/ 2362 h 2362"/>
                <a:gd name="T30" fmla="*/ 0 w 1096"/>
                <a:gd name="T31" fmla="*/ 2317 h 2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6"/>
                <a:gd name="T49" fmla="*/ 0 h 2362"/>
                <a:gd name="T50" fmla="*/ 1096 w 1096"/>
                <a:gd name="T51" fmla="*/ 2362 h 23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6" h="2362">
                  <a:moveTo>
                    <a:pt x="0" y="2317"/>
                  </a:moveTo>
                  <a:cubicBezTo>
                    <a:pt x="1" y="2179"/>
                    <a:pt x="70" y="1805"/>
                    <a:pt x="142" y="1535"/>
                  </a:cubicBezTo>
                  <a:cubicBezTo>
                    <a:pt x="214" y="1265"/>
                    <a:pt x="362" y="919"/>
                    <a:pt x="433" y="699"/>
                  </a:cubicBezTo>
                  <a:cubicBezTo>
                    <a:pt x="504" y="479"/>
                    <a:pt x="545" y="325"/>
                    <a:pt x="569" y="217"/>
                  </a:cubicBezTo>
                  <a:cubicBezTo>
                    <a:pt x="593" y="109"/>
                    <a:pt x="557" y="88"/>
                    <a:pt x="578" y="53"/>
                  </a:cubicBezTo>
                  <a:cubicBezTo>
                    <a:pt x="599" y="18"/>
                    <a:pt x="667" y="0"/>
                    <a:pt x="696" y="8"/>
                  </a:cubicBezTo>
                  <a:cubicBezTo>
                    <a:pt x="725" y="16"/>
                    <a:pt x="728" y="89"/>
                    <a:pt x="751" y="99"/>
                  </a:cubicBezTo>
                  <a:cubicBezTo>
                    <a:pt x="774" y="109"/>
                    <a:pt x="806" y="71"/>
                    <a:pt x="833" y="71"/>
                  </a:cubicBezTo>
                  <a:cubicBezTo>
                    <a:pt x="860" y="71"/>
                    <a:pt x="881" y="94"/>
                    <a:pt x="914" y="99"/>
                  </a:cubicBezTo>
                  <a:cubicBezTo>
                    <a:pt x="947" y="104"/>
                    <a:pt x="1007" y="82"/>
                    <a:pt x="1033" y="99"/>
                  </a:cubicBezTo>
                  <a:cubicBezTo>
                    <a:pt x="1059" y="116"/>
                    <a:pt x="1096" y="114"/>
                    <a:pt x="1069" y="199"/>
                  </a:cubicBezTo>
                  <a:cubicBezTo>
                    <a:pt x="1042" y="284"/>
                    <a:pt x="942" y="431"/>
                    <a:pt x="869" y="608"/>
                  </a:cubicBezTo>
                  <a:cubicBezTo>
                    <a:pt x="796" y="785"/>
                    <a:pt x="700" y="1073"/>
                    <a:pt x="633" y="1262"/>
                  </a:cubicBezTo>
                  <a:cubicBezTo>
                    <a:pt x="566" y="1451"/>
                    <a:pt x="552" y="1561"/>
                    <a:pt x="469" y="1744"/>
                  </a:cubicBezTo>
                  <a:cubicBezTo>
                    <a:pt x="386" y="1927"/>
                    <a:pt x="212" y="2265"/>
                    <a:pt x="133" y="2362"/>
                  </a:cubicBezTo>
                  <a:cubicBezTo>
                    <a:pt x="51" y="2308"/>
                    <a:pt x="124" y="2335"/>
                    <a:pt x="0" y="2317"/>
                  </a:cubicBezTo>
                  <a:close/>
                </a:path>
              </a:pathLst>
            </a:custGeom>
            <a:solidFill>
              <a:srgbClr val="CC9900"/>
            </a:solidFill>
            <a:ln w="12700" cap="flat" cmpd="sng">
              <a:solidFill>
                <a:schemeClr val="tx1"/>
              </a:solidFill>
              <a:prstDash val="solid"/>
              <a:round/>
              <a:headEnd/>
              <a:tailEnd/>
            </a:ln>
          </p:spPr>
          <p:txBody>
            <a:bodyPr wrap="none" anchor="ctr"/>
            <a:lstStyle/>
            <a:p>
              <a:endParaRPr lang="en-GB"/>
            </a:p>
          </p:txBody>
        </p:sp>
        <p:sp>
          <p:nvSpPr>
            <p:cNvPr id="23585" name="Freeform 14"/>
            <p:cNvSpPr>
              <a:spLocks/>
            </p:cNvSpPr>
            <p:nvPr/>
          </p:nvSpPr>
          <p:spPr bwMode="auto">
            <a:xfrm>
              <a:off x="2496" y="3262"/>
              <a:ext cx="331" cy="102"/>
            </a:xfrm>
            <a:custGeom>
              <a:avLst/>
              <a:gdLst>
                <a:gd name="T0" fmla="*/ 0 w 331"/>
                <a:gd name="T1" fmla="*/ 2 h 102"/>
                <a:gd name="T2" fmla="*/ 95 w 331"/>
                <a:gd name="T3" fmla="*/ 2 h 102"/>
                <a:gd name="T4" fmla="*/ 168 w 331"/>
                <a:gd name="T5" fmla="*/ 11 h 102"/>
                <a:gd name="T6" fmla="*/ 286 w 331"/>
                <a:gd name="T7" fmla="*/ 56 h 102"/>
                <a:gd name="T8" fmla="*/ 331 w 331"/>
                <a:gd name="T9" fmla="*/ 102 h 102"/>
                <a:gd name="T10" fmla="*/ 0 60000 65536"/>
                <a:gd name="T11" fmla="*/ 0 60000 65536"/>
                <a:gd name="T12" fmla="*/ 0 60000 65536"/>
                <a:gd name="T13" fmla="*/ 0 60000 65536"/>
                <a:gd name="T14" fmla="*/ 0 60000 65536"/>
                <a:gd name="T15" fmla="*/ 0 w 331"/>
                <a:gd name="T16" fmla="*/ 0 h 102"/>
                <a:gd name="T17" fmla="*/ 331 w 331"/>
                <a:gd name="T18" fmla="*/ 102 h 102"/>
              </a:gdLst>
              <a:ahLst/>
              <a:cxnLst>
                <a:cxn ang="T10">
                  <a:pos x="T0" y="T1"/>
                </a:cxn>
                <a:cxn ang="T11">
                  <a:pos x="T2" y="T3"/>
                </a:cxn>
                <a:cxn ang="T12">
                  <a:pos x="T4" y="T5"/>
                </a:cxn>
                <a:cxn ang="T13">
                  <a:pos x="T6" y="T7"/>
                </a:cxn>
                <a:cxn ang="T14">
                  <a:pos x="T8" y="T9"/>
                </a:cxn>
              </a:cxnLst>
              <a:rect l="T15" t="T16" r="T17" b="T18"/>
              <a:pathLst>
                <a:path w="331" h="102">
                  <a:moveTo>
                    <a:pt x="0" y="2"/>
                  </a:moveTo>
                  <a:cubicBezTo>
                    <a:pt x="33" y="1"/>
                    <a:pt x="67" y="0"/>
                    <a:pt x="95" y="2"/>
                  </a:cubicBezTo>
                  <a:cubicBezTo>
                    <a:pt x="123" y="4"/>
                    <a:pt x="136" y="2"/>
                    <a:pt x="168" y="11"/>
                  </a:cubicBezTo>
                  <a:cubicBezTo>
                    <a:pt x="200" y="20"/>
                    <a:pt x="259" y="41"/>
                    <a:pt x="286" y="56"/>
                  </a:cubicBezTo>
                  <a:cubicBezTo>
                    <a:pt x="313" y="71"/>
                    <a:pt x="322" y="86"/>
                    <a:pt x="331" y="102"/>
                  </a:cubicBezTo>
                </a:path>
              </a:pathLst>
            </a:custGeom>
            <a:solidFill>
              <a:srgbClr val="CC9900"/>
            </a:solidFill>
            <a:ln w="38100" cap="flat" cmpd="sng">
              <a:solidFill>
                <a:srgbClr val="FFFFFF"/>
              </a:solidFill>
              <a:prstDash val="solid"/>
              <a:round/>
              <a:headEnd/>
              <a:tailEnd/>
            </a:ln>
          </p:spPr>
          <p:txBody>
            <a:bodyPr wrap="none" anchor="ctr"/>
            <a:lstStyle/>
            <a:p>
              <a:endParaRPr lang="en-GB"/>
            </a:p>
          </p:txBody>
        </p:sp>
      </p:grpSp>
      <p:sp>
        <p:nvSpPr>
          <p:cNvPr id="23561" name="Freeform 15"/>
          <p:cNvSpPr>
            <a:spLocks/>
          </p:cNvSpPr>
          <p:nvPr/>
        </p:nvSpPr>
        <p:spPr bwMode="auto">
          <a:xfrm>
            <a:off x="2681288" y="1471613"/>
            <a:ext cx="4030662" cy="4929187"/>
          </a:xfrm>
          <a:custGeom>
            <a:avLst/>
            <a:gdLst>
              <a:gd name="T0" fmla="*/ 2147483647 w 2856"/>
              <a:gd name="T1" fmla="*/ 2147483647 h 3105"/>
              <a:gd name="T2" fmla="*/ 2147483647 w 2856"/>
              <a:gd name="T3" fmla="*/ 2147483647 h 3105"/>
              <a:gd name="T4" fmla="*/ 2147483647 w 2856"/>
              <a:gd name="T5" fmla="*/ 2147483647 h 3105"/>
              <a:gd name="T6" fmla="*/ 2147483647 w 2856"/>
              <a:gd name="T7" fmla="*/ 2147483647 h 3105"/>
              <a:gd name="T8" fmla="*/ 2147483647 w 2856"/>
              <a:gd name="T9" fmla="*/ 2147483647 h 3105"/>
              <a:gd name="T10" fmla="*/ 2147483647 w 2856"/>
              <a:gd name="T11" fmla="*/ 2147483647 h 3105"/>
              <a:gd name="T12" fmla="*/ 2147483647 w 2856"/>
              <a:gd name="T13" fmla="*/ 2147483647 h 3105"/>
              <a:gd name="T14" fmla="*/ 2147483647 w 2856"/>
              <a:gd name="T15" fmla="*/ 2147483647 h 3105"/>
              <a:gd name="T16" fmla="*/ 2147483647 w 2856"/>
              <a:gd name="T17" fmla="*/ 2147483647 h 3105"/>
              <a:gd name="T18" fmla="*/ 2147483647 w 2856"/>
              <a:gd name="T19" fmla="*/ 2147483647 h 3105"/>
              <a:gd name="T20" fmla="*/ 2147483647 w 2856"/>
              <a:gd name="T21" fmla="*/ 2147483647 h 3105"/>
              <a:gd name="T22" fmla="*/ 2147483647 w 2856"/>
              <a:gd name="T23" fmla="*/ 2147483647 h 3105"/>
              <a:gd name="T24" fmla="*/ 2147483647 w 2856"/>
              <a:gd name="T25" fmla="*/ 2147483647 h 3105"/>
              <a:gd name="T26" fmla="*/ 2147483647 w 2856"/>
              <a:gd name="T27" fmla="*/ 2147483647 h 3105"/>
              <a:gd name="T28" fmla="*/ 2147483647 w 2856"/>
              <a:gd name="T29" fmla="*/ 2147483647 h 3105"/>
              <a:gd name="T30" fmla="*/ 2147483647 w 2856"/>
              <a:gd name="T31" fmla="*/ 2147483647 h 3105"/>
              <a:gd name="T32" fmla="*/ 2147483647 w 2856"/>
              <a:gd name="T33" fmla="*/ 2147483647 h 3105"/>
              <a:gd name="T34" fmla="*/ 2147483647 w 2856"/>
              <a:gd name="T35" fmla="*/ 2147483647 h 3105"/>
              <a:gd name="T36" fmla="*/ 2147483647 w 2856"/>
              <a:gd name="T37" fmla="*/ 2147483647 h 3105"/>
              <a:gd name="T38" fmla="*/ 2147483647 w 2856"/>
              <a:gd name="T39" fmla="*/ 2147483647 h 3105"/>
              <a:gd name="T40" fmla="*/ 2147483647 w 2856"/>
              <a:gd name="T41" fmla="*/ 2147483647 h 3105"/>
              <a:gd name="T42" fmla="*/ 2147483647 w 2856"/>
              <a:gd name="T43" fmla="*/ 2147483647 h 3105"/>
              <a:gd name="T44" fmla="*/ 2147483647 w 2856"/>
              <a:gd name="T45" fmla="*/ 2147483647 h 3105"/>
              <a:gd name="T46" fmla="*/ 2147483647 w 2856"/>
              <a:gd name="T47" fmla="*/ 2147483647 h 3105"/>
              <a:gd name="T48" fmla="*/ 2147483647 w 2856"/>
              <a:gd name="T49" fmla="*/ 2147483647 h 3105"/>
              <a:gd name="T50" fmla="*/ 2147483647 w 2856"/>
              <a:gd name="T51" fmla="*/ 2147483647 h 3105"/>
              <a:gd name="T52" fmla="*/ 2147483647 w 2856"/>
              <a:gd name="T53" fmla="*/ 2147483647 h 3105"/>
              <a:gd name="T54" fmla="*/ 2147483647 w 2856"/>
              <a:gd name="T55" fmla="*/ 2147483647 h 3105"/>
              <a:gd name="T56" fmla="*/ 2147483647 w 2856"/>
              <a:gd name="T57" fmla="*/ 2147483647 h 3105"/>
              <a:gd name="T58" fmla="*/ 2147483647 w 2856"/>
              <a:gd name="T59" fmla="*/ 2147483647 h 3105"/>
              <a:gd name="T60" fmla="*/ 0 w 2856"/>
              <a:gd name="T61" fmla="*/ 2147483647 h 3105"/>
              <a:gd name="T62" fmla="*/ 0 w 2856"/>
              <a:gd name="T63" fmla="*/ 2147483647 h 3105"/>
              <a:gd name="T64" fmla="*/ 2147483647 w 2856"/>
              <a:gd name="T65" fmla="*/ 2147483647 h 3105"/>
              <a:gd name="T66" fmla="*/ 2147483647 w 2856"/>
              <a:gd name="T67" fmla="*/ 0 h 3105"/>
              <a:gd name="T68" fmla="*/ 2147483647 w 2856"/>
              <a:gd name="T69" fmla="*/ 2147483647 h 3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56"/>
              <a:gd name="T106" fmla="*/ 0 h 3105"/>
              <a:gd name="T107" fmla="*/ 2856 w 2856"/>
              <a:gd name="T108" fmla="*/ 3105 h 3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56" h="3105">
                <a:moveTo>
                  <a:pt x="454" y="15"/>
                </a:moveTo>
                <a:cubicBezTo>
                  <a:pt x="504" y="20"/>
                  <a:pt x="580" y="21"/>
                  <a:pt x="609" y="33"/>
                </a:cubicBezTo>
                <a:cubicBezTo>
                  <a:pt x="638" y="45"/>
                  <a:pt x="633" y="79"/>
                  <a:pt x="627" y="88"/>
                </a:cubicBezTo>
                <a:cubicBezTo>
                  <a:pt x="621" y="97"/>
                  <a:pt x="591" y="87"/>
                  <a:pt x="573" y="88"/>
                </a:cubicBezTo>
                <a:cubicBezTo>
                  <a:pt x="555" y="89"/>
                  <a:pt x="526" y="79"/>
                  <a:pt x="518" y="97"/>
                </a:cubicBezTo>
                <a:cubicBezTo>
                  <a:pt x="510" y="115"/>
                  <a:pt x="533" y="143"/>
                  <a:pt x="527" y="197"/>
                </a:cubicBezTo>
                <a:cubicBezTo>
                  <a:pt x="521" y="251"/>
                  <a:pt x="497" y="294"/>
                  <a:pt x="482" y="424"/>
                </a:cubicBezTo>
                <a:cubicBezTo>
                  <a:pt x="467" y="554"/>
                  <a:pt x="448" y="826"/>
                  <a:pt x="436" y="979"/>
                </a:cubicBezTo>
                <a:cubicBezTo>
                  <a:pt x="424" y="1132"/>
                  <a:pt x="410" y="1200"/>
                  <a:pt x="409" y="1342"/>
                </a:cubicBezTo>
                <a:cubicBezTo>
                  <a:pt x="408" y="1484"/>
                  <a:pt x="410" y="1689"/>
                  <a:pt x="427" y="1833"/>
                </a:cubicBezTo>
                <a:cubicBezTo>
                  <a:pt x="444" y="1977"/>
                  <a:pt x="485" y="2092"/>
                  <a:pt x="509" y="2206"/>
                </a:cubicBezTo>
                <a:cubicBezTo>
                  <a:pt x="533" y="2320"/>
                  <a:pt x="555" y="2436"/>
                  <a:pt x="573" y="2515"/>
                </a:cubicBezTo>
                <a:cubicBezTo>
                  <a:pt x="591" y="2594"/>
                  <a:pt x="615" y="2635"/>
                  <a:pt x="618" y="2679"/>
                </a:cubicBezTo>
                <a:cubicBezTo>
                  <a:pt x="621" y="2723"/>
                  <a:pt x="600" y="2717"/>
                  <a:pt x="591" y="2779"/>
                </a:cubicBezTo>
                <a:cubicBezTo>
                  <a:pt x="582" y="2841"/>
                  <a:pt x="532" y="3003"/>
                  <a:pt x="564" y="3052"/>
                </a:cubicBezTo>
                <a:cubicBezTo>
                  <a:pt x="596" y="3101"/>
                  <a:pt x="731" y="3105"/>
                  <a:pt x="782" y="3070"/>
                </a:cubicBezTo>
                <a:cubicBezTo>
                  <a:pt x="833" y="3035"/>
                  <a:pt x="850" y="2900"/>
                  <a:pt x="873" y="2842"/>
                </a:cubicBezTo>
                <a:cubicBezTo>
                  <a:pt x="896" y="2784"/>
                  <a:pt x="880" y="2776"/>
                  <a:pt x="918" y="2724"/>
                </a:cubicBezTo>
                <a:cubicBezTo>
                  <a:pt x="956" y="2672"/>
                  <a:pt x="1018" y="2600"/>
                  <a:pt x="1100" y="2533"/>
                </a:cubicBezTo>
                <a:cubicBezTo>
                  <a:pt x="1182" y="2466"/>
                  <a:pt x="1286" y="2445"/>
                  <a:pt x="1409" y="2324"/>
                </a:cubicBezTo>
                <a:cubicBezTo>
                  <a:pt x="1532" y="2203"/>
                  <a:pt x="1721" y="1956"/>
                  <a:pt x="1836" y="1806"/>
                </a:cubicBezTo>
                <a:cubicBezTo>
                  <a:pt x="1951" y="1656"/>
                  <a:pt x="2015" y="1570"/>
                  <a:pt x="2100" y="1424"/>
                </a:cubicBezTo>
                <a:cubicBezTo>
                  <a:pt x="2185" y="1278"/>
                  <a:pt x="2289" y="1063"/>
                  <a:pt x="2345" y="933"/>
                </a:cubicBezTo>
                <a:cubicBezTo>
                  <a:pt x="2401" y="803"/>
                  <a:pt x="2400" y="690"/>
                  <a:pt x="2436" y="642"/>
                </a:cubicBezTo>
                <a:lnTo>
                  <a:pt x="2563" y="642"/>
                </a:lnTo>
                <a:cubicBezTo>
                  <a:pt x="2628" y="686"/>
                  <a:pt x="2813" y="842"/>
                  <a:pt x="2827" y="906"/>
                </a:cubicBezTo>
                <a:cubicBezTo>
                  <a:pt x="2856" y="986"/>
                  <a:pt x="2699" y="929"/>
                  <a:pt x="2645" y="1024"/>
                </a:cubicBezTo>
                <a:cubicBezTo>
                  <a:pt x="2578" y="1119"/>
                  <a:pt x="2559" y="1271"/>
                  <a:pt x="2427" y="1479"/>
                </a:cubicBezTo>
                <a:cubicBezTo>
                  <a:pt x="2309" y="1738"/>
                  <a:pt x="2033" y="2005"/>
                  <a:pt x="1854" y="2270"/>
                </a:cubicBezTo>
                <a:cubicBezTo>
                  <a:pt x="1572" y="2434"/>
                  <a:pt x="1560" y="2614"/>
                  <a:pt x="1214" y="3078"/>
                </a:cubicBezTo>
                <a:cubicBezTo>
                  <a:pt x="500" y="3082"/>
                  <a:pt x="0" y="3079"/>
                  <a:pt x="0" y="3079"/>
                </a:cubicBezTo>
                <a:lnTo>
                  <a:pt x="0" y="6"/>
                </a:lnTo>
                <a:lnTo>
                  <a:pt x="145" y="6"/>
                </a:lnTo>
                <a:lnTo>
                  <a:pt x="308" y="0"/>
                </a:lnTo>
                <a:lnTo>
                  <a:pt x="454" y="15"/>
                </a:lnTo>
                <a:close/>
              </a:path>
            </a:pathLst>
          </a:custGeom>
          <a:solidFill>
            <a:schemeClr val="bg2"/>
          </a:solidFill>
          <a:ln w="12700" cap="flat" cmpd="sng">
            <a:solidFill>
              <a:schemeClr val="bg2"/>
            </a:solidFill>
            <a:prstDash val="solid"/>
            <a:round/>
            <a:headEnd/>
            <a:tailEnd/>
          </a:ln>
        </p:spPr>
        <p:txBody>
          <a:bodyPr wrap="none" anchor="ctr"/>
          <a:lstStyle/>
          <a:p>
            <a:endParaRPr lang="en-GB"/>
          </a:p>
        </p:txBody>
      </p:sp>
      <p:sp>
        <p:nvSpPr>
          <p:cNvPr id="23562" name="Freeform 16"/>
          <p:cNvSpPr>
            <a:spLocks/>
          </p:cNvSpPr>
          <p:nvPr/>
        </p:nvSpPr>
        <p:spPr bwMode="auto">
          <a:xfrm>
            <a:off x="3378200" y="1747838"/>
            <a:ext cx="211138" cy="219075"/>
          </a:xfrm>
          <a:custGeom>
            <a:avLst/>
            <a:gdLst>
              <a:gd name="T0" fmla="*/ 2147483647 w 150"/>
              <a:gd name="T1" fmla="*/ 0 h 138"/>
              <a:gd name="T2" fmla="*/ 2147483647 w 150"/>
              <a:gd name="T3" fmla="*/ 2147483647 h 138"/>
              <a:gd name="T4" fmla="*/ 2147483647 w 150"/>
              <a:gd name="T5" fmla="*/ 2147483647 h 138"/>
              <a:gd name="T6" fmla="*/ 2147483647 w 150"/>
              <a:gd name="T7" fmla="*/ 2147483647 h 138"/>
              <a:gd name="T8" fmla="*/ 0 w 150"/>
              <a:gd name="T9" fmla="*/ 2147483647 h 138"/>
              <a:gd name="T10" fmla="*/ 2147483647 w 150"/>
              <a:gd name="T11" fmla="*/ 2147483647 h 138"/>
              <a:gd name="T12" fmla="*/ 2147483647 w 150"/>
              <a:gd name="T13" fmla="*/ 0 h 138"/>
              <a:gd name="T14" fmla="*/ 0 60000 65536"/>
              <a:gd name="T15" fmla="*/ 0 60000 65536"/>
              <a:gd name="T16" fmla="*/ 0 60000 65536"/>
              <a:gd name="T17" fmla="*/ 0 60000 65536"/>
              <a:gd name="T18" fmla="*/ 0 60000 65536"/>
              <a:gd name="T19" fmla="*/ 0 60000 65536"/>
              <a:gd name="T20" fmla="*/ 0 60000 65536"/>
              <a:gd name="T21" fmla="*/ 0 w 150"/>
              <a:gd name="T22" fmla="*/ 0 h 138"/>
              <a:gd name="T23" fmla="*/ 150 w 150"/>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38">
                <a:moveTo>
                  <a:pt x="54" y="0"/>
                </a:moveTo>
                <a:lnTo>
                  <a:pt x="150" y="54"/>
                </a:lnTo>
                <a:lnTo>
                  <a:pt x="150" y="96"/>
                </a:lnTo>
                <a:lnTo>
                  <a:pt x="138" y="138"/>
                </a:lnTo>
                <a:lnTo>
                  <a:pt x="0" y="120"/>
                </a:lnTo>
                <a:lnTo>
                  <a:pt x="12" y="12"/>
                </a:lnTo>
                <a:lnTo>
                  <a:pt x="54"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endParaRPr lang="en-GB"/>
          </a:p>
        </p:txBody>
      </p:sp>
      <p:sp>
        <p:nvSpPr>
          <p:cNvPr id="23563" name="Line 17"/>
          <p:cNvSpPr>
            <a:spLocks noChangeShapeType="1"/>
          </p:cNvSpPr>
          <p:nvPr/>
        </p:nvSpPr>
        <p:spPr bwMode="auto">
          <a:xfrm>
            <a:off x="4470400" y="3833813"/>
            <a:ext cx="2438400" cy="0"/>
          </a:xfrm>
          <a:prstGeom prst="line">
            <a:avLst/>
          </a:prstGeom>
          <a:noFill/>
          <a:ln w="285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3564" name="Line 18"/>
          <p:cNvSpPr>
            <a:spLocks noChangeShapeType="1"/>
          </p:cNvSpPr>
          <p:nvPr/>
        </p:nvSpPr>
        <p:spPr bwMode="auto">
          <a:xfrm>
            <a:off x="5148263" y="2767013"/>
            <a:ext cx="1828800" cy="0"/>
          </a:xfrm>
          <a:prstGeom prst="line">
            <a:avLst/>
          </a:prstGeom>
          <a:noFill/>
          <a:ln w="285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3565" name="Text Box 19"/>
          <p:cNvSpPr txBox="1">
            <a:spLocks noChangeArrowheads="1"/>
          </p:cNvSpPr>
          <p:nvPr/>
        </p:nvSpPr>
        <p:spPr bwMode="auto">
          <a:xfrm>
            <a:off x="6996113" y="2538413"/>
            <a:ext cx="554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FFFFFF"/>
                </a:solidFill>
                <a:latin typeface="Arial" charset="0"/>
              </a:rPr>
              <a:t>SO</a:t>
            </a:r>
          </a:p>
        </p:txBody>
      </p:sp>
      <p:sp>
        <p:nvSpPr>
          <p:cNvPr id="23566" name="Text Box 20"/>
          <p:cNvSpPr txBox="1">
            <a:spLocks noChangeArrowheads="1"/>
          </p:cNvSpPr>
          <p:nvPr/>
        </p:nvSpPr>
        <p:spPr bwMode="auto">
          <a:xfrm>
            <a:off x="7004050" y="3605213"/>
            <a:ext cx="541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FFFFFF"/>
                </a:solidFill>
                <a:latin typeface="Arial" charset="0"/>
              </a:rPr>
              <a:t>SR</a:t>
            </a:r>
          </a:p>
        </p:txBody>
      </p:sp>
      <p:sp>
        <p:nvSpPr>
          <p:cNvPr id="23567" name="Text Box 21"/>
          <p:cNvSpPr txBox="1">
            <a:spLocks noChangeArrowheads="1"/>
          </p:cNvSpPr>
          <p:nvPr/>
        </p:nvSpPr>
        <p:spPr bwMode="auto">
          <a:xfrm>
            <a:off x="1852613" y="5815013"/>
            <a:ext cx="58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FFFFFF"/>
                </a:solidFill>
                <a:latin typeface="Arial" charset="0"/>
              </a:rPr>
              <a:t>MR</a:t>
            </a:r>
          </a:p>
        </p:txBody>
      </p:sp>
      <p:sp>
        <p:nvSpPr>
          <p:cNvPr id="23568" name="Line 22"/>
          <p:cNvSpPr>
            <a:spLocks noChangeShapeType="1"/>
          </p:cNvSpPr>
          <p:nvPr/>
        </p:nvSpPr>
        <p:spPr bwMode="auto">
          <a:xfrm>
            <a:off x="4538663" y="4748213"/>
            <a:ext cx="947737" cy="1066800"/>
          </a:xfrm>
          <a:prstGeom prst="line">
            <a:avLst/>
          </a:prstGeom>
          <a:noFill/>
          <a:ln w="285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3569" name="Text Box 23"/>
          <p:cNvSpPr txBox="1">
            <a:spLocks noChangeArrowheads="1"/>
          </p:cNvSpPr>
          <p:nvPr/>
        </p:nvSpPr>
        <p:spPr bwMode="auto">
          <a:xfrm>
            <a:off x="5314950" y="5815013"/>
            <a:ext cx="509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FFFFFF"/>
                </a:solidFill>
                <a:latin typeface="Arial" charset="0"/>
              </a:rPr>
              <a:t>LR</a:t>
            </a:r>
          </a:p>
        </p:txBody>
      </p:sp>
      <p:sp>
        <p:nvSpPr>
          <p:cNvPr id="23570" name="Line 24"/>
          <p:cNvSpPr>
            <a:spLocks noChangeShapeType="1"/>
          </p:cNvSpPr>
          <p:nvPr/>
        </p:nvSpPr>
        <p:spPr bwMode="auto">
          <a:xfrm flipH="1">
            <a:off x="2303463" y="4595813"/>
            <a:ext cx="1082675" cy="1219200"/>
          </a:xfrm>
          <a:prstGeom prst="line">
            <a:avLst/>
          </a:prstGeom>
          <a:noFill/>
          <a:ln w="28575">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3571" name="Text Box 25"/>
          <p:cNvSpPr txBox="1">
            <a:spLocks noChangeArrowheads="1"/>
          </p:cNvSpPr>
          <p:nvPr/>
        </p:nvSpPr>
        <p:spPr bwMode="auto">
          <a:xfrm>
            <a:off x="7518400" y="2538413"/>
            <a:ext cx="841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FFFF99"/>
                </a:solidFill>
                <a:latin typeface="Arial" charset="0"/>
              </a:rPr>
              <a:t>4th n.</a:t>
            </a:r>
          </a:p>
        </p:txBody>
      </p:sp>
      <p:sp>
        <p:nvSpPr>
          <p:cNvPr id="23572" name="Text Box 26"/>
          <p:cNvSpPr txBox="1">
            <a:spLocks noChangeArrowheads="1"/>
          </p:cNvSpPr>
          <p:nvPr/>
        </p:nvSpPr>
        <p:spPr bwMode="auto">
          <a:xfrm>
            <a:off x="5824538" y="5815013"/>
            <a:ext cx="841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FFFF99"/>
                </a:solidFill>
                <a:latin typeface="Arial" charset="0"/>
              </a:rPr>
              <a:t>6th n.</a:t>
            </a:r>
          </a:p>
        </p:txBody>
      </p:sp>
      <p:grpSp>
        <p:nvGrpSpPr>
          <p:cNvPr id="23573" name="Group 27"/>
          <p:cNvGrpSpPr>
            <a:grpSpLocks/>
          </p:cNvGrpSpPr>
          <p:nvPr/>
        </p:nvGrpSpPr>
        <p:grpSpPr bwMode="auto">
          <a:xfrm>
            <a:off x="5351463" y="3071813"/>
            <a:ext cx="2147887" cy="457200"/>
            <a:chOff x="3792" y="1584"/>
            <a:chExt cx="1522" cy="288"/>
          </a:xfrm>
        </p:grpSpPr>
        <p:sp>
          <p:nvSpPr>
            <p:cNvPr id="23578" name="Line 28"/>
            <p:cNvSpPr>
              <a:spLocks noChangeShapeType="1"/>
            </p:cNvSpPr>
            <p:nvPr/>
          </p:nvSpPr>
          <p:spPr bwMode="auto">
            <a:xfrm flipH="1">
              <a:off x="3792" y="1728"/>
              <a:ext cx="1104" cy="0"/>
            </a:xfrm>
            <a:prstGeom prst="line">
              <a:avLst/>
            </a:prstGeom>
            <a:noFill/>
            <a:ln w="28575">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3579" name="Text Box 29"/>
            <p:cNvSpPr txBox="1">
              <a:spLocks noChangeArrowheads="1"/>
            </p:cNvSpPr>
            <p:nvPr/>
          </p:nvSpPr>
          <p:spPr bwMode="auto">
            <a:xfrm>
              <a:off x="4996" y="1584"/>
              <a:ext cx="31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B2B2B2"/>
                  </a:solidFill>
                  <a:latin typeface="Arial" charset="0"/>
                </a:rPr>
                <a:t>IO</a:t>
              </a:r>
            </a:p>
          </p:txBody>
        </p:sp>
      </p:grpSp>
      <p:grpSp>
        <p:nvGrpSpPr>
          <p:cNvPr id="23574" name="Group 30"/>
          <p:cNvGrpSpPr>
            <a:grpSpLocks/>
          </p:cNvGrpSpPr>
          <p:nvPr/>
        </p:nvGrpSpPr>
        <p:grpSpPr bwMode="auto">
          <a:xfrm>
            <a:off x="4592638" y="3986213"/>
            <a:ext cx="2898775" cy="457200"/>
            <a:chOff x="3255" y="2160"/>
            <a:chExt cx="2054" cy="288"/>
          </a:xfrm>
        </p:grpSpPr>
        <p:sp>
          <p:nvSpPr>
            <p:cNvPr id="23576" name="Text Box 31"/>
            <p:cNvSpPr txBox="1">
              <a:spLocks noChangeArrowheads="1"/>
            </p:cNvSpPr>
            <p:nvPr/>
          </p:nvSpPr>
          <p:spPr bwMode="auto">
            <a:xfrm>
              <a:off x="5001" y="216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B2B2B2"/>
                  </a:solidFill>
                  <a:latin typeface="Arial" charset="0"/>
                </a:rPr>
                <a:t>IR</a:t>
              </a:r>
            </a:p>
          </p:txBody>
        </p:sp>
        <p:sp>
          <p:nvSpPr>
            <p:cNvPr id="23577" name="Line 32"/>
            <p:cNvSpPr>
              <a:spLocks noChangeShapeType="1"/>
            </p:cNvSpPr>
            <p:nvPr/>
          </p:nvSpPr>
          <p:spPr bwMode="auto">
            <a:xfrm>
              <a:off x="3255" y="2286"/>
              <a:ext cx="1632" cy="0"/>
            </a:xfrm>
            <a:prstGeom prst="line">
              <a:avLst/>
            </a:prstGeom>
            <a:noFill/>
            <a:ln w="28575">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23575" name="Rectangle 33"/>
          <p:cNvSpPr>
            <a:spLocks noChangeArrowheads="1"/>
          </p:cNvSpPr>
          <p:nvPr/>
        </p:nvSpPr>
        <p:spPr bwMode="auto">
          <a:xfrm>
            <a:off x="134938" y="182563"/>
            <a:ext cx="4370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kumimoji="0" lang="en-US" sz="2800" b="1" u="sng">
                <a:solidFill>
                  <a:srgbClr val="FFFFFF"/>
                </a:solidFill>
                <a:latin typeface="Arial" charset="0"/>
              </a:rPr>
              <a:t>Attachment of eye muscles: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46088" y="711200"/>
            <a:ext cx="6126162" cy="5537200"/>
          </a:xfrm>
          <a:prstGeom prst="rect">
            <a:avLst/>
          </a:prstGeom>
          <a:noFill/>
          <a:ln w="25400">
            <a:solidFill>
              <a:srgbClr val="B2B2B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5603" name="Rectangle 3"/>
          <p:cNvSpPr>
            <a:spLocks noChangeArrowheads="1"/>
          </p:cNvSpPr>
          <p:nvPr/>
        </p:nvSpPr>
        <p:spPr bwMode="auto">
          <a:xfrm>
            <a:off x="134938" y="174625"/>
            <a:ext cx="5670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kumimoji="0" lang="en-US" sz="2800" b="1" u="sng">
                <a:solidFill>
                  <a:srgbClr val="FFFFFF"/>
                </a:solidFill>
                <a:latin typeface="Arial" charset="0"/>
              </a:rPr>
              <a:t>Innervation &amp; action of eye muscles:</a:t>
            </a:r>
          </a:p>
        </p:txBody>
      </p:sp>
      <p:grpSp>
        <p:nvGrpSpPr>
          <p:cNvPr id="25604" name="Group 5"/>
          <p:cNvGrpSpPr>
            <a:grpSpLocks/>
          </p:cNvGrpSpPr>
          <p:nvPr/>
        </p:nvGrpSpPr>
        <p:grpSpPr bwMode="auto">
          <a:xfrm>
            <a:off x="7129463" y="4419600"/>
            <a:ext cx="1411287" cy="1752600"/>
            <a:chOff x="4944" y="2392"/>
            <a:chExt cx="1048" cy="1316"/>
          </a:xfrm>
        </p:grpSpPr>
        <p:sp>
          <p:nvSpPr>
            <p:cNvPr id="25619" name="Freeform 6"/>
            <p:cNvSpPr>
              <a:spLocks/>
            </p:cNvSpPr>
            <p:nvPr/>
          </p:nvSpPr>
          <p:spPr bwMode="auto">
            <a:xfrm>
              <a:off x="4956" y="2652"/>
              <a:ext cx="1004" cy="1056"/>
            </a:xfrm>
            <a:custGeom>
              <a:avLst/>
              <a:gdLst>
                <a:gd name="T0" fmla="*/ 144 w 1004"/>
                <a:gd name="T1" fmla="*/ 0 h 1056"/>
                <a:gd name="T2" fmla="*/ 36 w 1004"/>
                <a:gd name="T3" fmla="*/ 276 h 1056"/>
                <a:gd name="T4" fmla="*/ 228 w 1004"/>
                <a:gd name="T5" fmla="*/ 900 h 1056"/>
                <a:gd name="T6" fmla="*/ 600 w 1004"/>
                <a:gd name="T7" fmla="*/ 1032 h 1056"/>
                <a:gd name="T8" fmla="*/ 900 w 1004"/>
                <a:gd name="T9" fmla="*/ 756 h 1056"/>
                <a:gd name="T10" fmla="*/ 996 w 1004"/>
                <a:gd name="T11" fmla="*/ 276 h 1056"/>
                <a:gd name="T12" fmla="*/ 852 w 1004"/>
                <a:gd name="T13" fmla="*/ 12 h 1056"/>
                <a:gd name="T14" fmla="*/ 144 w 1004"/>
                <a:gd name="T15" fmla="*/ 0 h 1056"/>
                <a:gd name="T16" fmla="*/ 0 60000 65536"/>
                <a:gd name="T17" fmla="*/ 0 60000 65536"/>
                <a:gd name="T18" fmla="*/ 0 60000 65536"/>
                <a:gd name="T19" fmla="*/ 0 60000 65536"/>
                <a:gd name="T20" fmla="*/ 0 60000 65536"/>
                <a:gd name="T21" fmla="*/ 0 60000 65536"/>
                <a:gd name="T22" fmla="*/ 0 60000 65536"/>
                <a:gd name="T23" fmla="*/ 0 60000 65536"/>
                <a:gd name="T24" fmla="*/ 0 w 1004"/>
                <a:gd name="T25" fmla="*/ 0 h 1056"/>
                <a:gd name="T26" fmla="*/ 1004 w 1004"/>
                <a:gd name="T27" fmla="*/ 1056 h 10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4" h="1056">
                  <a:moveTo>
                    <a:pt x="144" y="0"/>
                  </a:moveTo>
                  <a:cubicBezTo>
                    <a:pt x="0" y="56"/>
                    <a:pt x="22" y="126"/>
                    <a:pt x="36" y="276"/>
                  </a:cubicBezTo>
                  <a:cubicBezTo>
                    <a:pt x="50" y="426"/>
                    <a:pt x="134" y="774"/>
                    <a:pt x="228" y="900"/>
                  </a:cubicBezTo>
                  <a:cubicBezTo>
                    <a:pt x="322" y="1026"/>
                    <a:pt x="488" y="1056"/>
                    <a:pt x="600" y="1032"/>
                  </a:cubicBezTo>
                  <a:cubicBezTo>
                    <a:pt x="712" y="1008"/>
                    <a:pt x="834" y="882"/>
                    <a:pt x="900" y="756"/>
                  </a:cubicBezTo>
                  <a:cubicBezTo>
                    <a:pt x="966" y="630"/>
                    <a:pt x="1004" y="400"/>
                    <a:pt x="996" y="276"/>
                  </a:cubicBezTo>
                  <a:cubicBezTo>
                    <a:pt x="988" y="152"/>
                    <a:pt x="994" y="58"/>
                    <a:pt x="852" y="12"/>
                  </a:cubicBezTo>
                  <a:lnTo>
                    <a:pt x="144" y="0"/>
                  </a:lnTo>
                  <a:close/>
                </a:path>
              </a:pathLst>
            </a:custGeom>
            <a:solidFill>
              <a:schemeClr val="bg2"/>
            </a:solidFill>
            <a:ln w="12700" cap="flat" cmpd="sng">
              <a:solidFill>
                <a:schemeClr val="tx2"/>
              </a:solidFill>
              <a:prstDash val="solid"/>
              <a:round/>
              <a:headEnd/>
              <a:tailEnd/>
            </a:ln>
          </p:spPr>
          <p:txBody>
            <a:bodyPr wrap="none" anchor="ctr"/>
            <a:lstStyle/>
            <a:p>
              <a:endParaRPr lang="en-GB"/>
            </a:p>
          </p:txBody>
        </p:sp>
        <p:sp>
          <p:nvSpPr>
            <p:cNvPr id="25620" name="Oval 7"/>
            <p:cNvSpPr>
              <a:spLocks noChangeArrowheads="1"/>
            </p:cNvSpPr>
            <p:nvPr/>
          </p:nvSpPr>
          <p:spPr bwMode="auto">
            <a:xfrm>
              <a:off x="5155" y="2879"/>
              <a:ext cx="245" cy="57"/>
            </a:xfrm>
            <a:prstGeom prst="ellipse">
              <a:avLst/>
            </a:prstGeom>
            <a:solidFill>
              <a:schemeClr val="folHlink"/>
            </a:solidFill>
            <a:ln w="25400">
              <a:solidFill>
                <a:schemeClr val="tx1"/>
              </a:solidFill>
              <a:round/>
              <a:headEnd/>
              <a:tailEnd/>
            </a:ln>
          </p:spPr>
          <p:txBody>
            <a:bodyPr wrap="none" anchor="ctr"/>
            <a:lstStyle/>
            <a:p>
              <a:endParaRPr lang="en-GB"/>
            </a:p>
          </p:txBody>
        </p:sp>
        <p:sp>
          <p:nvSpPr>
            <p:cNvPr id="25621" name="Oval 8"/>
            <p:cNvSpPr>
              <a:spLocks noChangeArrowheads="1"/>
            </p:cNvSpPr>
            <p:nvPr/>
          </p:nvSpPr>
          <p:spPr bwMode="auto">
            <a:xfrm>
              <a:off x="5233" y="2877"/>
              <a:ext cx="87" cy="77"/>
            </a:xfrm>
            <a:prstGeom prst="ellipse">
              <a:avLst/>
            </a:prstGeom>
            <a:solidFill>
              <a:srgbClr val="AD6900"/>
            </a:solidFill>
            <a:ln w="12700">
              <a:solidFill>
                <a:schemeClr val="tx1"/>
              </a:solidFill>
              <a:round/>
              <a:headEnd/>
              <a:tailEnd/>
            </a:ln>
          </p:spPr>
          <p:txBody>
            <a:bodyPr wrap="none" anchor="ctr"/>
            <a:lstStyle/>
            <a:p>
              <a:endParaRPr lang="en-GB"/>
            </a:p>
          </p:txBody>
        </p:sp>
        <p:sp>
          <p:nvSpPr>
            <p:cNvPr id="25622" name="Oval 9"/>
            <p:cNvSpPr>
              <a:spLocks noChangeArrowheads="1"/>
            </p:cNvSpPr>
            <p:nvPr/>
          </p:nvSpPr>
          <p:spPr bwMode="auto">
            <a:xfrm>
              <a:off x="5364" y="3423"/>
              <a:ext cx="277" cy="76"/>
            </a:xfrm>
            <a:prstGeom prst="ellipse">
              <a:avLst/>
            </a:prstGeom>
            <a:solidFill>
              <a:schemeClr val="bg2"/>
            </a:solidFill>
            <a:ln w="12700">
              <a:solidFill>
                <a:schemeClr val="tx1"/>
              </a:solidFill>
              <a:round/>
              <a:headEnd/>
              <a:tailEnd/>
            </a:ln>
          </p:spPr>
          <p:txBody>
            <a:bodyPr wrap="none" anchor="ctr"/>
            <a:lstStyle/>
            <a:p>
              <a:endParaRPr lang="en-GB"/>
            </a:p>
          </p:txBody>
        </p:sp>
        <p:sp>
          <p:nvSpPr>
            <p:cNvPr id="25623" name="Oval 10"/>
            <p:cNvSpPr>
              <a:spLocks noChangeArrowheads="1"/>
            </p:cNvSpPr>
            <p:nvPr/>
          </p:nvSpPr>
          <p:spPr bwMode="auto">
            <a:xfrm>
              <a:off x="5573" y="2898"/>
              <a:ext cx="245" cy="57"/>
            </a:xfrm>
            <a:prstGeom prst="ellipse">
              <a:avLst/>
            </a:prstGeom>
            <a:solidFill>
              <a:schemeClr val="folHlink"/>
            </a:solidFill>
            <a:ln w="25400">
              <a:solidFill>
                <a:schemeClr val="tx1"/>
              </a:solidFill>
              <a:round/>
              <a:headEnd/>
              <a:tailEnd/>
            </a:ln>
          </p:spPr>
          <p:txBody>
            <a:bodyPr wrap="none" anchor="ctr"/>
            <a:lstStyle/>
            <a:p>
              <a:endParaRPr lang="en-GB"/>
            </a:p>
          </p:txBody>
        </p:sp>
        <p:sp>
          <p:nvSpPr>
            <p:cNvPr id="25624" name="Oval 11"/>
            <p:cNvSpPr>
              <a:spLocks noChangeArrowheads="1"/>
            </p:cNvSpPr>
            <p:nvPr/>
          </p:nvSpPr>
          <p:spPr bwMode="auto">
            <a:xfrm>
              <a:off x="5638" y="2896"/>
              <a:ext cx="87" cy="77"/>
            </a:xfrm>
            <a:prstGeom prst="ellipse">
              <a:avLst/>
            </a:prstGeom>
            <a:solidFill>
              <a:srgbClr val="AD6900"/>
            </a:solidFill>
            <a:ln w="12700">
              <a:solidFill>
                <a:schemeClr val="tx1"/>
              </a:solidFill>
              <a:round/>
              <a:headEnd/>
              <a:tailEnd/>
            </a:ln>
          </p:spPr>
          <p:txBody>
            <a:bodyPr wrap="none" anchor="ctr"/>
            <a:lstStyle/>
            <a:p>
              <a:endParaRPr lang="en-GB"/>
            </a:p>
          </p:txBody>
        </p:sp>
        <p:sp>
          <p:nvSpPr>
            <p:cNvPr id="25625" name="Freeform 12"/>
            <p:cNvSpPr>
              <a:spLocks/>
            </p:cNvSpPr>
            <p:nvPr/>
          </p:nvSpPr>
          <p:spPr bwMode="auto">
            <a:xfrm>
              <a:off x="5421" y="3051"/>
              <a:ext cx="131" cy="275"/>
            </a:xfrm>
            <a:custGeom>
              <a:avLst/>
              <a:gdLst>
                <a:gd name="T0" fmla="*/ 24 w 131"/>
                <a:gd name="T1" fmla="*/ 0 h 275"/>
                <a:gd name="T2" fmla="*/ 0 w 131"/>
                <a:gd name="T3" fmla="*/ 274 h 275"/>
                <a:gd name="T4" fmla="*/ 130 w 131"/>
                <a:gd name="T5" fmla="*/ 274 h 275"/>
                <a:gd name="T6" fmla="*/ 118 w 131"/>
                <a:gd name="T7" fmla="*/ 189 h 275"/>
                <a:gd name="T8" fmla="*/ 0 60000 65536"/>
                <a:gd name="T9" fmla="*/ 0 60000 65536"/>
                <a:gd name="T10" fmla="*/ 0 60000 65536"/>
                <a:gd name="T11" fmla="*/ 0 60000 65536"/>
                <a:gd name="T12" fmla="*/ 0 w 131"/>
                <a:gd name="T13" fmla="*/ 0 h 275"/>
                <a:gd name="T14" fmla="*/ 131 w 131"/>
                <a:gd name="T15" fmla="*/ 275 h 275"/>
              </a:gdLst>
              <a:ahLst/>
              <a:cxnLst>
                <a:cxn ang="T8">
                  <a:pos x="T0" y="T1"/>
                </a:cxn>
                <a:cxn ang="T9">
                  <a:pos x="T2" y="T3"/>
                </a:cxn>
                <a:cxn ang="T10">
                  <a:pos x="T4" y="T5"/>
                </a:cxn>
                <a:cxn ang="T11">
                  <a:pos x="T6" y="T7"/>
                </a:cxn>
              </a:cxnLst>
              <a:rect l="T12" t="T13" r="T14" b="T15"/>
              <a:pathLst>
                <a:path w="131" h="275">
                  <a:moveTo>
                    <a:pt x="24" y="0"/>
                  </a:moveTo>
                  <a:lnTo>
                    <a:pt x="0" y="274"/>
                  </a:lnTo>
                  <a:lnTo>
                    <a:pt x="130" y="274"/>
                  </a:lnTo>
                  <a:lnTo>
                    <a:pt x="118" y="189"/>
                  </a:lnTo>
                </a:path>
              </a:pathLst>
            </a:custGeom>
            <a:solidFill>
              <a:schemeClr val="bg2"/>
            </a:solidFill>
            <a:ln w="50800" cap="rnd" cmpd="sng">
              <a:solidFill>
                <a:srgbClr val="5F5F5F"/>
              </a:solidFill>
              <a:prstDash val="solid"/>
              <a:round/>
              <a:headEnd type="none" w="sm" len="sm"/>
              <a:tailEnd type="none" w="sm" len="sm"/>
            </a:ln>
          </p:spPr>
          <p:txBody>
            <a:bodyPr/>
            <a:lstStyle/>
            <a:p>
              <a:endParaRPr lang="en-GB"/>
            </a:p>
          </p:txBody>
        </p:sp>
        <p:sp>
          <p:nvSpPr>
            <p:cNvPr id="25626" name="Rectangle 13"/>
            <p:cNvSpPr>
              <a:spLocks noChangeArrowheads="1"/>
            </p:cNvSpPr>
            <p:nvPr/>
          </p:nvSpPr>
          <p:spPr bwMode="auto">
            <a:xfrm>
              <a:off x="5057" y="2754"/>
              <a:ext cx="411" cy="278"/>
            </a:xfrm>
            <a:prstGeom prst="rect">
              <a:avLst/>
            </a:prstGeom>
            <a:noFill/>
            <a:ln w="25400">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5627" name="Freeform 14"/>
            <p:cNvSpPr>
              <a:spLocks/>
            </p:cNvSpPr>
            <p:nvPr/>
          </p:nvSpPr>
          <p:spPr bwMode="auto">
            <a:xfrm>
              <a:off x="4944" y="2392"/>
              <a:ext cx="1048" cy="464"/>
            </a:xfrm>
            <a:custGeom>
              <a:avLst/>
              <a:gdLst>
                <a:gd name="T0" fmla="*/ 128 w 1016"/>
                <a:gd name="T1" fmla="*/ 104 h 464"/>
                <a:gd name="T2" fmla="*/ 20 w 1016"/>
                <a:gd name="T3" fmla="*/ 296 h 464"/>
                <a:gd name="T4" fmla="*/ 236 w 1016"/>
                <a:gd name="T5" fmla="*/ 344 h 464"/>
                <a:gd name="T6" fmla="*/ 398 w 1016"/>
                <a:gd name="T7" fmla="*/ 248 h 464"/>
                <a:gd name="T8" fmla="*/ 616 w 1016"/>
                <a:gd name="T9" fmla="*/ 344 h 464"/>
                <a:gd name="T10" fmla="*/ 997 w 1016"/>
                <a:gd name="T11" fmla="*/ 344 h 464"/>
                <a:gd name="T12" fmla="*/ 1106 w 1016"/>
                <a:gd name="T13" fmla="*/ 440 h 464"/>
                <a:gd name="T14" fmla="*/ 1106 w 1016"/>
                <a:gd name="T15" fmla="*/ 200 h 464"/>
                <a:gd name="T16" fmla="*/ 833 w 1016"/>
                <a:gd name="T17" fmla="*/ 56 h 464"/>
                <a:gd name="T18" fmla="*/ 453 w 1016"/>
                <a:gd name="T19" fmla="*/ 8 h 464"/>
                <a:gd name="T20" fmla="*/ 290 w 1016"/>
                <a:gd name="T21" fmla="*/ 104 h 464"/>
                <a:gd name="T22" fmla="*/ 128 w 1016"/>
                <a:gd name="T23" fmla="*/ 104 h 4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6"/>
                <a:gd name="T37" fmla="*/ 0 h 464"/>
                <a:gd name="T38" fmla="*/ 1016 w 1016"/>
                <a:gd name="T39" fmla="*/ 464 h 4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6" h="464">
                  <a:moveTo>
                    <a:pt x="112" y="104"/>
                  </a:moveTo>
                  <a:cubicBezTo>
                    <a:pt x="72" y="136"/>
                    <a:pt x="0" y="256"/>
                    <a:pt x="16" y="296"/>
                  </a:cubicBezTo>
                  <a:cubicBezTo>
                    <a:pt x="32" y="336"/>
                    <a:pt x="152" y="352"/>
                    <a:pt x="208" y="344"/>
                  </a:cubicBezTo>
                  <a:cubicBezTo>
                    <a:pt x="264" y="336"/>
                    <a:pt x="296" y="248"/>
                    <a:pt x="352" y="248"/>
                  </a:cubicBezTo>
                  <a:cubicBezTo>
                    <a:pt x="408" y="248"/>
                    <a:pt x="456" y="328"/>
                    <a:pt x="544" y="344"/>
                  </a:cubicBezTo>
                  <a:cubicBezTo>
                    <a:pt x="632" y="360"/>
                    <a:pt x="808" y="328"/>
                    <a:pt x="880" y="344"/>
                  </a:cubicBezTo>
                  <a:cubicBezTo>
                    <a:pt x="952" y="360"/>
                    <a:pt x="960" y="464"/>
                    <a:pt x="976" y="440"/>
                  </a:cubicBezTo>
                  <a:cubicBezTo>
                    <a:pt x="992" y="416"/>
                    <a:pt x="1016" y="264"/>
                    <a:pt x="976" y="200"/>
                  </a:cubicBezTo>
                  <a:cubicBezTo>
                    <a:pt x="936" y="136"/>
                    <a:pt x="832" y="88"/>
                    <a:pt x="736" y="56"/>
                  </a:cubicBezTo>
                  <a:cubicBezTo>
                    <a:pt x="640" y="24"/>
                    <a:pt x="480" y="0"/>
                    <a:pt x="400" y="8"/>
                  </a:cubicBezTo>
                  <a:cubicBezTo>
                    <a:pt x="320" y="16"/>
                    <a:pt x="296" y="96"/>
                    <a:pt x="256" y="104"/>
                  </a:cubicBezTo>
                  <a:cubicBezTo>
                    <a:pt x="216" y="112"/>
                    <a:pt x="152" y="72"/>
                    <a:pt x="112" y="104"/>
                  </a:cubicBezTo>
                  <a:close/>
                </a:path>
              </a:pathLst>
            </a:custGeom>
            <a:solidFill>
              <a:srgbClr val="5F5F5F"/>
            </a:solidFill>
            <a:ln w="12700" cap="flat" cmpd="sng">
              <a:solidFill>
                <a:schemeClr val="tx2"/>
              </a:solidFill>
              <a:prstDash val="solid"/>
              <a:round/>
              <a:headEnd/>
              <a:tailEnd/>
            </a:ln>
          </p:spPr>
          <p:txBody>
            <a:bodyPr wrap="none" anchor="ctr"/>
            <a:lstStyle/>
            <a:p>
              <a:endParaRPr lang="en-GB"/>
            </a:p>
          </p:txBody>
        </p:sp>
      </p:grpSp>
      <p:sp>
        <p:nvSpPr>
          <p:cNvPr id="25605" name="Line 15"/>
          <p:cNvSpPr>
            <a:spLocks noChangeShapeType="1"/>
          </p:cNvSpPr>
          <p:nvPr/>
        </p:nvSpPr>
        <p:spPr bwMode="auto">
          <a:xfrm>
            <a:off x="6570663" y="609600"/>
            <a:ext cx="0" cy="5943600"/>
          </a:xfrm>
          <a:prstGeom prst="line">
            <a:avLst/>
          </a:prstGeom>
          <a:noFill/>
          <a:ln w="38100">
            <a:solidFill>
              <a:srgbClr val="FFFFCC"/>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5606" name="Text Box 16"/>
          <p:cNvSpPr txBox="1">
            <a:spLocks noChangeArrowheads="1"/>
          </p:cNvSpPr>
          <p:nvPr/>
        </p:nvSpPr>
        <p:spPr bwMode="auto">
          <a:xfrm rot="-5400000">
            <a:off x="5791200" y="3182938"/>
            <a:ext cx="11525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a:solidFill>
                  <a:srgbClr val="FFFFFF"/>
                </a:solidFill>
                <a:latin typeface="Arial" charset="0"/>
              </a:rPr>
              <a:t>midline</a:t>
            </a:r>
          </a:p>
        </p:txBody>
      </p:sp>
      <p:sp>
        <p:nvSpPr>
          <p:cNvPr id="25607" name="Text Box 17"/>
          <p:cNvSpPr txBox="1">
            <a:spLocks noChangeArrowheads="1"/>
          </p:cNvSpPr>
          <p:nvPr/>
        </p:nvSpPr>
        <p:spPr bwMode="auto">
          <a:xfrm>
            <a:off x="2528888" y="1339850"/>
            <a:ext cx="12811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sz="1800" b="1">
                <a:solidFill>
                  <a:srgbClr val="FFFFFF"/>
                </a:solidFill>
                <a:latin typeface="Arial" charset="0"/>
              </a:rPr>
              <a:t>elevation</a:t>
            </a:r>
          </a:p>
        </p:txBody>
      </p:sp>
      <p:sp>
        <p:nvSpPr>
          <p:cNvPr id="25608" name="Text Box 18"/>
          <p:cNvSpPr txBox="1">
            <a:spLocks noChangeArrowheads="1"/>
          </p:cNvSpPr>
          <p:nvPr/>
        </p:nvSpPr>
        <p:spPr bwMode="auto">
          <a:xfrm>
            <a:off x="2481263" y="4692650"/>
            <a:ext cx="1481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sz="1800" b="1">
                <a:solidFill>
                  <a:srgbClr val="FFFFFF"/>
                </a:solidFill>
                <a:latin typeface="Arial" charset="0"/>
              </a:rPr>
              <a:t>depression</a:t>
            </a:r>
          </a:p>
        </p:txBody>
      </p:sp>
      <p:sp>
        <p:nvSpPr>
          <p:cNvPr id="25609" name="Text Box 19"/>
          <p:cNvSpPr txBox="1">
            <a:spLocks noChangeArrowheads="1"/>
          </p:cNvSpPr>
          <p:nvPr/>
        </p:nvSpPr>
        <p:spPr bwMode="auto">
          <a:xfrm>
            <a:off x="4267200" y="2773363"/>
            <a:ext cx="15573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sz="1800" b="1">
                <a:solidFill>
                  <a:srgbClr val="FFFFFF"/>
                </a:solidFill>
                <a:latin typeface="Arial" charset="0"/>
              </a:rPr>
              <a:t>adduction (medial rotation)</a:t>
            </a:r>
          </a:p>
        </p:txBody>
      </p:sp>
      <p:sp>
        <p:nvSpPr>
          <p:cNvPr id="25610" name="Text Box 20"/>
          <p:cNvSpPr txBox="1">
            <a:spLocks noChangeArrowheads="1"/>
          </p:cNvSpPr>
          <p:nvPr/>
        </p:nvSpPr>
        <p:spPr bwMode="auto">
          <a:xfrm>
            <a:off x="474663" y="2771775"/>
            <a:ext cx="13541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sz="1800" b="1">
                <a:solidFill>
                  <a:srgbClr val="FFFFFF"/>
                </a:solidFill>
                <a:latin typeface="Arial" charset="0"/>
              </a:rPr>
              <a:t>abduction (lateral rotation)</a:t>
            </a:r>
          </a:p>
        </p:txBody>
      </p:sp>
      <p:sp>
        <p:nvSpPr>
          <p:cNvPr id="25611" name="Line 21"/>
          <p:cNvSpPr>
            <a:spLocks noChangeShapeType="1"/>
          </p:cNvSpPr>
          <p:nvPr/>
        </p:nvSpPr>
        <p:spPr bwMode="auto">
          <a:xfrm>
            <a:off x="3086100" y="2043113"/>
            <a:ext cx="0" cy="2514600"/>
          </a:xfrm>
          <a:prstGeom prst="line">
            <a:avLst/>
          </a:prstGeom>
          <a:noFill/>
          <a:ln w="28575">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5612" name="Line 22"/>
          <p:cNvSpPr>
            <a:spLocks noChangeShapeType="1"/>
          </p:cNvSpPr>
          <p:nvPr/>
        </p:nvSpPr>
        <p:spPr bwMode="auto">
          <a:xfrm>
            <a:off x="1803400" y="3276600"/>
            <a:ext cx="2641600" cy="0"/>
          </a:xfrm>
          <a:prstGeom prst="line">
            <a:avLst/>
          </a:prstGeom>
          <a:noFill/>
          <a:ln w="38100">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nvGrpSpPr>
          <p:cNvPr id="25613" name="Group 23"/>
          <p:cNvGrpSpPr>
            <a:grpSpLocks/>
          </p:cNvGrpSpPr>
          <p:nvPr/>
        </p:nvGrpSpPr>
        <p:grpSpPr bwMode="auto">
          <a:xfrm>
            <a:off x="2438400" y="2451100"/>
            <a:ext cx="1270000" cy="1511300"/>
            <a:chOff x="1227" y="2256"/>
            <a:chExt cx="673" cy="712"/>
          </a:xfrm>
        </p:grpSpPr>
        <p:sp>
          <p:nvSpPr>
            <p:cNvPr id="25616" name="Oval 24"/>
            <p:cNvSpPr>
              <a:spLocks noChangeAspect="1" noChangeArrowheads="1"/>
            </p:cNvSpPr>
            <p:nvPr/>
          </p:nvSpPr>
          <p:spPr bwMode="auto">
            <a:xfrm rot="2495345">
              <a:off x="1227" y="2295"/>
              <a:ext cx="673" cy="673"/>
            </a:xfrm>
            <a:prstGeom prst="ellipse">
              <a:avLst/>
            </a:prstGeom>
            <a:noFill/>
            <a:ln w="28575" cap="rnd">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5617" name="Arc 25"/>
            <p:cNvSpPr>
              <a:spLocks/>
            </p:cNvSpPr>
            <p:nvPr/>
          </p:nvSpPr>
          <p:spPr bwMode="auto">
            <a:xfrm rot="-89966">
              <a:off x="1241" y="2280"/>
              <a:ext cx="629" cy="264"/>
            </a:xfrm>
            <a:custGeom>
              <a:avLst/>
              <a:gdLst>
                <a:gd name="T0" fmla="*/ 0 w 42912"/>
                <a:gd name="T1" fmla="*/ 0 h 21600"/>
                <a:gd name="T2" fmla="*/ 0 w 42912"/>
                <a:gd name="T3" fmla="*/ 0 h 21600"/>
                <a:gd name="T4" fmla="*/ 0 w 42912"/>
                <a:gd name="T5" fmla="*/ 0 h 21600"/>
                <a:gd name="T6" fmla="*/ 0 60000 65536"/>
                <a:gd name="T7" fmla="*/ 0 60000 65536"/>
                <a:gd name="T8" fmla="*/ 0 60000 65536"/>
                <a:gd name="T9" fmla="*/ 0 w 42912"/>
                <a:gd name="T10" fmla="*/ 0 h 21600"/>
                <a:gd name="T11" fmla="*/ 42912 w 42912"/>
                <a:gd name="T12" fmla="*/ 21600 h 21600"/>
              </a:gdLst>
              <a:ahLst/>
              <a:cxnLst>
                <a:cxn ang="T6">
                  <a:pos x="T0" y="T1"/>
                </a:cxn>
                <a:cxn ang="T7">
                  <a:pos x="T2" y="T3"/>
                </a:cxn>
                <a:cxn ang="T8">
                  <a:pos x="T4" y="T5"/>
                </a:cxn>
              </a:cxnLst>
              <a:rect l="T9" t="T10" r="T11" b="T12"/>
              <a:pathLst>
                <a:path w="42912" h="21600" fill="none" extrusionOk="0">
                  <a:moveTo>
                    <a:pt x="0" y="18483"/>
                  </a:moveTo>
                  <a:cubicBezTo>
                    <a:pt x="1547" y="7869"/>
                    <a:pt x="10648" y="-1"/>
                    <a:pt x="21374" y="0"/>
                  </a:cubicBezTo>
                  <a:cubicBezTo>
                    <a:pt x="32668" y="0"/>
                    <a:pt x="42056" y="8701"/>
                    <a:pt x="42911" y="19964"/>
                  </a:cubicBezTo>
                </a:path>
                <a:path w="42912" h="21600" stroke="0" extrusionOk="0">
                  <a:moveTo>
                    <a:pt x="0" y="18483"/>
                  </a:moveTo>
                  <a:cubicBezTo>
                    <a:pt x="1547" y="7869"/>
                    <a:pt x="10648" y="-1"/>
                    <a:pt x="21374" y="0"/>
                  </a:cubicBezTo>
                  <a:cubicBezTo>
                    <a:pt x="32668" y="0"/>
                    <a:pt x="42056" y="8701"/>
                    <a:pt x="42911" y="19964"/>
                  </a:cubicBezTo>
                  <a:lnTo>
                    <a:pt x="21374" y="21600"/>
                  </a:lnTo>
                  <a:lnTo>
                    <a:pt x="0" y="18483"/>
                  </a:lnTo>
                  <a:close/>
                </a:path>
              </a:pathLst>
            </a:custGeom>
            <a:noFill/>
            <a:ln w="28575">
              <a:solidFill>
                <a:schemeClr val="hlink"/>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5618" name="Oval 26"/>
            <p:cNvSpPr>
              <a:spLocks noChangeArrowheads="1"/>
            </p:cNvSpPr>
            <p:nvPr/>
          </p:nvSpPr>
          <p:spPr bwMode="auto">
            <a:xfrm>
              <a:off x="1536" y="2256"/>
              <a:ext cx="48" cy="96"/>
            </a:xfrm>
            <a:prstGeom prst="ellipse">
              <a:avLst/>
            </a:prstGeom>
            <a:solidFill>
              <a:srgbClr val="66FFFF"/>
            </a:solidFill>
            <a:ln w="12700">
              <a:solidFill>
                <a:schemeClr val="tx2"/>
              </a:solidFill>
              <a:round/>
              <a:headEnd/>
              <a:tailEnd/>
            </a:ln>
          </p:spPr>
          <p:txBody>
            <a:bodyPr wrap="none" anchor="ctr"/>
            <a:lstStyle/>
            <a:p>
              <a:endParaRPr lang="en-GB"/>
            </a:p>
          </p:txBody>
        </p:sp>
      </p:grpSp>
      <p:sp>
        <p:nvSpPr>
          <p:cNvPr id="25614" name="Text Box 27"/>
          <p:cNvSpPr txBox="1">
            <a:spLocks noChangeArrowheads="1"/>
          </p:cNvSpPr>
          <p:nvPr/>
        </p:nvSpPr>
        <p:spPr bwMode="auto">
          <a:xfrm rot="3015121">
            <a:off x="2895600" y="2503488"/>
            <a:ext cx="15525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sz="1600" b="1">
                <a:solidFill>
                  <a:srgbClr val="FFFFFF"/>
                </a:solidFill>
                <a:latin typeface="Arial" charset="0"/>
              </a:rPr>
              <a:t>intorsion</a:t>
            </a:r>
          </a:p>
        </p:txBody>
      </p:sp>
      <p:sp>
        <p:nvSpPr>
          <p:cNvPr id="25615" name="Text Box 28"/>
          <p:cNvSpPr txBox="1">
            <a:spLocks noChangeArrowheads="1"/>
          </p:cNvSpPr>
          <p:nvPr/>
        </p:nvSpPr>
        <p:spPr bwMode="auto">
          <a:xfrm rot="-3108961">
            <a:off x="1647825" y="2579688"/>
            <a:ext cx="15525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algn="ctr"/>
            <a:r>
              <a:rPr kumimoji="0" lang="en-US" sz="1600" b="1">
                <a:solidFill>
                  <a:srgbClr val="FFFFFF"/>
                </a:solidFill>
                <a:latin typeface="Arial" charset="0"/>
              </a:rPr>
              <a:t>extorsion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117600" y="1752600"/>
            <a:ext cx="6908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spcBef>
                <a:spcPct val="20000"/>
              </a:spcBef>
            </a:pPr>
            <a:r>
              <a:rPr kumimoji="0" lang="en-US" sz="3200"/>
              <a:t>				</a:t>
            </a:r>
            <a:r>
              <a:rPr kumimoji="0" lang="en-US" sz="2800" b="1" u="sng">
                <a:solidFill>
                  <a:srgbClr val="8CF4EA"/>
                </a:solidFill>
                <a:latin typeface="Arial" charset="0"/>
              </a:rPr>
              <a:t>Direction to look</a:t>
            </a:r>
            <a:endParaRPr kumimoji="0" lang="en-US" b="1" u="sng">
              <a:solidFill>
                <a:srgbClr val="8CF4EA"/>
              </a:solidFill>
              <a:latin typeface="Arial" charset="0"/>
            </a:endParaRPr>
          </a:p>
          <a:p>
            <a:pPr marL="342900" indent="-342900" eaLnBrk="0" hangingPunct="0">
              <a:spcBef>
                <a:spcPct val="20000"/>
              </a:spcBef>
              <a:buFontTx/>
              <a:buChar char="•"/>
            </a:pPr>
            <a:r>
              <a:rPr kumimoji="0" lang="en-US" sz="3200" b="1">
                <a:solidFill>
                  <a:srgbClr val="A2FFA3"/>
                </a:solidFill>
                <a:latin typeface="Arial" charset="0"/>
              </a:rPr>
              <a:t>SO</a:t>
            </a:r>
            <a:r>
              <a:rPr kumimoji="0" lang="en-US" sz="3200" b="1">
                <a:solidFill>
                  <a:srgbClr val="FAFD00"/>
                </a:solidFill>
                <a:latin typeface="Arial" charset="0"/>
              </a:rPr>
              <a:t>		Down and in</a:t>
            </a:r>
          </a:p>
          <a:p>
            <a:pPr marL="342900" indent="-342900" eaLnBrk="0" hangingPunct="0">
              <a:spcBef>
                <a:spcPct val="20000"/>
              </a:spcBef>
              <a:buFontTx/>
              <a:buChar char="•"/>
            </a:pPr>
            <a:r>
              <a:rPr kumimoji="0" lang="en-US" sz="3200" b="1">
                <a:solidFill>
                  <a:srgbClr val="A2FFA3"/>
                </a:solidFill>
                <a:latin typeface="Arial" charset="0"/>
              </a:rPr>
              <a:t>IO		</a:t>
            </a:r>
            <a:r>
              <a:rPr kumimoji="0" lang="en-US" sz="3200" b="1">
                <a:solidFill>
                  <a:srgbClr val="FAFD00"/>
                </a:solidFill>
                <a:latin typeface="Arial" charset="0"/>
              </a:rPr>
              <a:t>	Up and in</a:t>
            </a:r>
          </a:p>
          <a:p>
            <a:pPr marL="342900" indent="-342900" eaLnBrk="0" hangingPunct="0">
              <a:spcBef>
                <a:spcPct val="20000"/>
              </a:spcBef>
              <a:buFontTx/>
              <a:buChar char="•"/>
            </a:pPr>
            <a:r>
              <a:rPr kumimoji="0" lang="en-US" sz="3200" b="1">
                <a:solidFill>
                  <a:srgbClr val="A2FFA3"/>
                </a:solidFill>
                <a:latin typeface="Arial" charset="0"/>
              </a:rPr>
              <a:t>SR			</a:t>
            </a:r>
            <a:r>
              <a:rPr kumimoji="0" lang="en-US" sz="3200" b="1">
                <a:solidFill>
                  <a:srgbClr val="FAFD00"/>
                </a:solidFill>
                <a:latin typeface="Arial" charset="0"/>
              </a:rPr>
              <a:t>Up and out</a:t>
            </a:r>
          </a:p>
          <a:p>
            <a:pPr marL="342900" indent="-342900" eaLnBrk="0" hangingPunct="0">
              <a:spcBef>
                <a:spcPct val="20000"/>
              </a:spcBef>
              <a:buFontTx/>
              <a:buChar char="•"/>
            </a:pPr>
            <a:r>
              <a:rPr kumimoji="0" lang="en-US" sz="3200" b="1">
                <a:solidFill>
                  <a:srgbClr val="A2FFA3"/>
                </a:solidFill>
                <a:latin typeface="Arial" charset="0"/>
              </a:rPr>
              <a:t>IR			</a:t>
            </a:r>
            <a:r>
              <a:rPr kumimoji="0" lang="en-US" sz="3200" b="1">
                <a:solidFill>
                  <a:srgbClr val="FAFD00"/>
                </a:solidFill>
                <a:latin typeface="Arial" charset="0"/>
              </a:rPr>
              <a:t>Down and out</a:t>
            </a:r>
          </a:p>
        </p:txBody>
      </p:sp>
      <p:sp>
        <p:nvSpPr>
          <p:cNvPr id="35843" name="Rectangle 3"/>
          <p:cNvSpPr>
            <a:spLocks noChangeArrowheads="1"/>
          </p:cNvSpPr>
          <p:nvPr/>
        </p:nvSpPr>
        <p:spPr bwMode="auto">
          <a:xfrm>
            <a:off x="134938" y="152400"/>
            <a:ext cx="3794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kumimoji="0" lang="en-US" sz="3200" u="sng">
                <a:solidFill>
                  <a:srgbClr val="FFFFFF"/>
                </a:solidFill>
                <a:latin typeface="Arial" charset="0"/>
              </a:rPr>
              <a:t>Hence for clinical test :</a:t>
            </a:r>
          </a:p>
        </p:txBody>
      </p:sp>
      <p:sp>
        <p:nvSpPr>
          <p:cNvPr id="2" name="Rectangle 1"/>
          <p:cNvSpPr/>
          <p:nvPr/>
        </p:nvSpPr>
        <p:spPr>
          <a:xfrm>
            <a:off x="1905000" y="5257800"/>
            <a:ext cx="3826689" cy="584775"/>
          </a:xfrm>
          <a:prstGeom prst="rect">
            <a:avLst/>
          </a:prstGeom>
        </p:spPr>
        <p:txBody>
          <a:bodyPr wrap="none">
            <a:spAutoFit/>
          </a:bodyPr>
          <a:lstStyle/>
          <a:p>
            <a:pPr lvl="3" eaLnBrk="0" hangingPunct="0">
              <a:spcBef>
                <a:spcPct val="20000"/>
              </a:spcBef>
            </a:pPr>
            <a:r>
              <a:rPr lang="en-US" sz="3200" b="1" dirty="0">
                <a:solidFill>
                  <a:srgbClr val="FF0000"/>
                </a:solidFill>
                <a:latin typeface="Arial" charset="0"/>
              </a:rPr>
              <a:t>[R=O,   O=I]</a:t>
            </a:r>
            <a:endParaRPr kumimoji="0" lang="en-US" sz="3200" b="1" dirty="0">
              <a:solidFill>
                <a:srgbClr val="FF0000"/>
              </a:solidFill>
              <a:latin typeface="Arial"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solidFill>
                  <a:srgbClr val="EC2EEC"/>
                </a:solidFill>
              </a:rPr>
              <a:t>THE EYELIDS</a:t>
            </a:r>
          </a:p>
        </p:txBody>
      </p:sp>
      <p:sp>
        <p:nvSpPr>
          <p:cNvPr id="36867" name="Rectangle 3"/>
          <p:cNvSpPr>
            <a:spLocks noGrp="1" noChangeArrowheads="1"/>
          </p:cNvSpPr>
          <p:nvPr>
            <p:ph type="body" idx="1"/>
          </p:nvPr>
        </p:nvSpPr>
        <p:spPr>
          <a:xfrm>
            <a:off x="609600" y="1981200"/>
            <a:ext cx="8001000" cy="4114800"/>
          </a:xfrm>
        </p:spPr>
        <p:txBody>
          <a:bodyPr/>
          <a:lstStyle/>
          <a:p>
            <a:pPr eaLnBrk="1" hangingPunct="1"/>
            <a:r>
              <a:rPr lang="en-US" dirty="0"/>
              <a:t>They provide a protective covering for the 	eye.</a:t>
            </a:r>
          </a:p>
          <a:p>
            <a:pPr eaLnBrk="1" hangingPunct="1"/>
            <a:r>
              <a:rPr lang="en-US" dirty="0"/>
              <a:t>The lids are </a:t>
            </a:r>
            <a:r>
              <a:rPr lang="en-US" dirty="0">
                <a:solidFill>
                  <a:srgbClr val="FFFF00"/>
                </a:solidFill>
              </a:rPr>
              <a:t>closed </a:t>
            </a:r>
            <a:r>
              <a:rPr lang="en-US" dirty="0"/>
              <a:t>by </a:t>
            </a:r>
            <a:r>
              <a:rPr lang="en-US" dirty="0">
                <a:solidFill>
                  <a:srgbClr val="FF0000"/>
                </a:solidFill>
              </a:rPr>
              <a:t>Orbicularis oculi </a:t>
            </a:r>
            <a:r>
              <a:rPr lang="en-US" dirty="0"/>
              <a:t>	muscle (Facial n.) and </a:t>
            </a:r>
            <a:r>
              <a:rPr lang="en-US" dirty="0">
                <a:solidFill>
                  <a:srgbClr val="FFFF00"/>
                </a:solidFill>
              </a:rPr>
              <a:t>opened</a:t>
            </a:r>
            <a:r>
              <a:rPr lang="en-US" dirty="0"/>
              <a:t> with 	</a:t>
            </a:r>
            <a:r>
              <a:rPr lang="en-US" dirty="0">
                <a:solidFill>
                  <a:srgbClr val="FF0000"/>
                </a:solidFill>
              </a:rPr>
              <a:t>Levator </a:t>
            </a:r>
            <a:r>
              <a:rPr lang="en-US" dirty="0" err="1">
                <a:solidFill>
                  <a:srgbClr val="FF0000"/>
                </a:solidFill>
              </a:rPr>
              <a:t>palpebrae</a:t>
            </a:r>
            <a:r>
              <a:rPr lang="en-US" dirty="0">
                <a:solidFill>
                  <a:srgbClr val="FF0000"/>
                </a:solidFill>
              </a:rPr>
              <a:t> </a:t>
            </a:r>
            <a:r>
              <a:rPr lang="en-US" dirty="0"/>
              <a:t>muscle     	(Oculomotor n.), Muller’s muscle 	(Sympathetic supply) &amp; Lower lid 	retractors.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so1F163"/>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a:stretch>
            <a:fillRect/>
          </a:stretch>
        </p:blipFill>
        <p:spPr bwMode="auto">
          <a:xfrm>
            <a:off x="539750" y="765175"/>
            <a:ext cx="39608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msoE57F6"/>
          <p:cNvPicPr>
            <a:picLocks noChangeAspect="1" noChangeArrowheads="1"/>
          </p:cNvPicPr>
          <p:nvPr/>
        </p:nvPicPr>
        <p:blipFill>
          <a:blip r:embed="rId4">
            <a:lum bright="-24000" contrast="48000"/>
            <a:extLst>
              <a:ext uri="{28A0092B-C50C-407E-A947-70E740481C1C}">
                <a14:useLocalDpi xmlns:a14="http://schemas.microsoft.com/office/drawing/2010/main" val="0"/>
              </a:ext>
            </a:extLst>
          </a:blip>
          <a:srcRect/>
          <a:stretch>
            <a:fillRect/>
          </a:stretch>
        </p:blipFill>
        <p:spPr bwMode="auto">
          <a:xfrm>
            <a:off x="4787900" y="765175"/>
            <a:ext cx="38893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0" y="381000"/>
            <a:ext cx="6096000" cy="1143000"/>
          </a:xfrm>
        </p:spPr>
        <p:txBody>
          <a:bodyPr/>
          <a:lstStyle/>
          <a:p>
            <a:pPr algn="ctr" eaLnBrk="1" hangingPunct="1"/>
            <a:r>
              <a:rPr lang="en-US">
                <a:solidFill>
                  <a:srgbClr val="FF66FF"/>
                </a:solidFill>
              </a:rPr>
              <a:t>CONJUNCTIVA</a:t>
            </a:r>
          </a:p>
        </p:txBody>
      </p:sp>
      <p:sp>
        <p:nvSpPr>
          <p:cNvPr id="38915" name="Rectangle 9"/>
          <p:cNvSpPr>
            <a:spLocks noGrp="1" noChangeArrowheads="1"/>
          </p:cNvSpPr>
          <p:nvPr>
            <p:ph type="body" sz="half" idx="1"/>
          </p:nvPr>
        </p:nvSpPr>
        <p:spPr>
          <a:xfrm>
            <a:off x="838200" y="1600200"/>
            <a:ext cx="4724400" cy="4495800"/>
          </a:xfrm>
        </p:spPr>
        <p:txBody>
          <a:bodyPr/>
          <a:lstStyle/>
          <a:p>
            <a:pPr marL="457200" indent="-457200" eaLnBrk="1" hangingPunct="1"/>
            <a:r>
              <a:rPr lang="en-US" sz="2400" b="1" dirty="0"/>
              <a:t>Three parts:</a:t>
            </a:r>
          </a:p>
          <a:p>
            <a:pPr marL="457200" indent="-457200" eaLnBrk="1" hangingPunct="1">
              <a:buFont typeface="Wingdings" pitchFamily="2" charset="2"/>
              <a:buAutoNum type="arabicPeriod"/>
            </a:pPr>
            <a:r>
              <a:rPr lang="en-US" sz="2400" dirty="0">
                <a:solidFill>
                  <a:srgbClr val="FFFF00"/>
                </a:solidFill>
              </a:rPr>
              <a:t>Bulbar</a:t>
            </a:r>
            <a:r>
              <a:rPr lang="en-US" sz="2400" dirty="0"/>
              <a:t> conjunctiva.</a:t>
            </a:r>
          </a:p>
          <a:p>
            <a:pPr marL="457200" indent="-457200" eaLnBrk="1" hangingPunct="1">
              <a:buFont typeface="Wingdings" pitchFamily="2" charset="2"/>
              <a:buAutoNum type="arabicPeriod"/>
            </a:pPr>
            <a:r>
              <a:rPr lang="en-US" sz="2400" dirty="0">
                <a:solidFill>
                  <a:srgbClr val="FFFF00"/>
                </a:solidFill>
              </a:rPr>
              <a:t>Palpebral</a:t>
            </a:r>
            <a:r>
              <a:rPr lang="en-US" sz="2400" dirty="0"/>
              <a:t> conjunctiva.</a:t>
            </a:r>
          </a:p>
          <a:p>
            <a:pPr marL="457200" indent="-457200" eaLnBrk="1" hangingPunct="1">
              <a:buFont typeface="Wingdings" pitchFamily="2" charset="2"/>
              <a:buAutoNum type="arabicPeriod"/>
            </a:pPr>
            <a:r>
              <a:rPr lang="en-US" sz="2400" dirty="0" err="1">
                <a:solidFill>
                  <a:srgbClr val="FFFF00"/>
                </a:solidFill>
              </a:rPr>
              <a:t>Forniceal</a:t>
            </a:r>
            <a:r>
              <a:rPr lang="en-US" sz="2400" dirty="0">
                <a:solidFill>
                  <a:srgbClr val="FFFF00"/>
                </a:solidFill>
              </a:rPr>
              <a:t> </a:t>
            </a:r>
            <a:r>
              <a:rPr lang="en-US" sz="2400" dirty="0"/>
              <a:t>conjunctiva.</a:t>
            </a:r>
          </a:p>
          <a:p>
            <a:pPr marL="457200" indent="-457200" eaLnBrk="1" hangingPunct="1"/>
            <a:r>
              <a:rPr lang="en-US" sz="2400" b="1" dirty="0"/>
              <a:t>The stroma (no adenoid tissues until 3 months after birth).</a:t>
            </a:r>
          </a:p>
          <a:p>
            <a:pPr marL="457200" indent="-457200" eaLnBrk="1" hangingPunct="1"/>
            <a:r>
              <a:rPr lang="en-US" sz="2400" b="1" dirty="0"/>
              <a:t>Follicles &amp; Papillae.</a:t>
            </a:r>
          </a:p>
          <a:p>
            <a:pPr marL="457200" indent="-457200" eaLnBrk="1" hangingPunct="1"/>
            <a:r>
              <a:rPr lang="en-US" sz="2400" b="1" dirty="0"/>
              <a:t>Injection and chemosis.</a:t>
            </a:r>
          </a:p>
          <a:p>
            <a:pPr marL="457200" indent="-457200" eaLnBrk="1" hangingPunct="1"/>
            <a:r>
              <a:rPr lang="en-US" sz="2400" b="1" dirty="0"/>
              <a:t>Limbus.</a:t>
            </a:r>
          </a:p>
          <a:p>
            <a:pPr marL="457200" indent="-457200" eaLnBrk="1" hangingPunct="1"/>
            <a:endParaRPr lang="en-US" sz="2400" b="1" dirty="0"/>
          </a:p>
        </p:txBody>
      </p:sp>
      <p:pic>
        <p:nvPicPr>
          <p:cNvPr id="38916" name="Picture 6" descr="mso8045B"/>
          <p:cNvPicPr>
            <a:picLocks noGrp="1" noChangeAspect="1" noChangeArrowheads="1"/>
          </p:cNvPicPr>
          <p:nvPr>
            <p:ph sz="half" idx="2"/>
          </p:nvPr>
        </p:nvPicPr>
        <p:blipFill>
          <a:blip r:embed="rId3">
            <a:lum bright="-6000" contrast="12000"/>
            <a:extLst>
              <a:ext uri="{28A0092B-C50C-407E-A947-70E740481C1C}">
                <a14:useLocalDpi xmlns:a14="http://schemas.microsoft.com/office/drawing/2010/main" val="0"/>
              </a:ext>
            </a:extLst>
          </a:blip>
          <a:srcRect/>
          <a:stretch>
            <a:fillRect/>
          </a:stretch>
        </p:blipFill>
        <p:spPr>
          <a:xfrm>
            <a:off x="5867400" y="1676400"/>
            <a:ext cx="2825750" cy="1916113"/>
          </a:xfrm>
          <a:noFill/>
        </p:spPr>
      </p:pic>
      <p:pic>
        <p:nvPicPr>
          <p:cNvPr id="38917" name="Picture 7" descr="mso1CB6F"/>
          <p:cNvPicPr>
            <a:picLocks noGrp="1" noChangeAspect="1" noChangeArrowheads="1"/>
          </p:cNvPicPr>
          <p:nvPr>
            <p:ph sz="half" idx="4294967295"/>
          </p:nvPr>
        </p:nvPicPr>
        <p:blipFill>
          <a:blip r:embed="rId4" cstate="print">
            <a:lum bright="-6000"/>
            <a:extLst>
              <a:ext uri="{28A0092B-C50C-407E-A947-70E740481C1C}">
                <a14:useLocalDpi xmlns:a14="http://schemas.microsoft.com/office/drawing/2010/main" val="0"/>
              </a:ext>
            </a:extLst>
          </a:blip>
          <a:srcRect/>
          <a:stretch>
            <a:fillRect/>
          </a:stretch>
        </p:blipFill>
        <p:spPr>
          <a:xfrm>
            <a:off x="5943600" y="3810000"/>
            <a:ext cx="2667000" cy="2581275"/>
          </a:xfr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4047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457200"/>
            <a:ext cx="8610600" cy="5943600"/>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389" y="152400"/>
            <a:ext cx="8229600" cy="1143000"/>
          </a:xfrm>
          <a:prstGeom prst="rect">
            <a:avLst/>
          </a:prstGeom>
        </p:spPr>
        <p:txBody>
          <a:bodyPr anchor="ctr">
            <a:normAutofit/>
          </a:bodyPr>
          <a:lstStyle/>
          <a:p>
            <a:pPr algn="ctr" defTabSz="457200" fontAlgn="auto">
              <a:spcAft>
                <a:spcPts val="0"/>
              </a:spcAft>
              <a:defRPr/>
            </a:pPr>
            <a:r>
              <a:rPr kumimoji="0" lang="en-US" sz="4800" b="1" dirty="0">
                <a:solidFill>
                  <a:srgbClr val="FFFF00"/>
                </a:solidFill>
                <a:effectLst>
                  <a:outerShdw blurRad="38100" dist="38100" dir="2700000" algn="tl">
                    <a:srgbClr val="000000">
                      <a:alpha val="43137"/>
                    </a:srgbClr>
                  </a:outerShdw>
                </a:effectLst>
                <a:latin typeface="Century Gothic"/>
                <a:cs typeface="Century Gothic"/>
              </a:rPr>
              <a:t>Lecture Objectives..</a:t>
            </a:r>
            <a:endParaRPr kumimoji="0" lang="en-US" sz="4800" dirty="0">
              <a:solidFill>
                <a:srgbClr val="FFFF00"/>
              </a:solidFill>
              <a:latin typeface="Calibri"/>
              <a:cs typeface="Times New Roman" pitchFamily="18" charset="0"/>
            </a:endParaRPr>
          </a:p>
        </p:txBody>
      </p:sp>
      <p:sp>
        <p:nvSpPr>
          <p:cNvPr id="46083" name="Content Placeholder 2"/>
          <p:cNvSpPr>
            <a:spLocks noGrp="1"/>
          </p:cNvSpPr>
          <p:nvPr>
            <p:ph idx="1"/>
          </p:nvPr>
        </p:nvSpPr>
        <p:spPr>
          <a:xfrm>
            <a:off x="49854" y="1066800"/>
            <a:ext cx="8915400" cy="4767808"/>
          </a:xfrm>
        </p:spPr>
        <p:txBody>
          <a:bodyPr/>
          <a:lstStyle/>
          <a:p>
            <a:pPr eaLnBrk="1" hangingPunct="1">
              <a:buFont typeface="Arial" charset="0"/>
              <a:buNone/>
            </a:pPr>
            <a:endParaRPr lang="en-US" b="1" dirty="0">
              <a:solidFill>
                <a:srgbClr val="BFBFBF"/>
              </a:solidFill>
              <a:latin typeface="Century Gothic" pitchFamily="34" charset="0"/>
              <a:ea typeface="Century Gothic" pitchFamily="34" charset="0"/>
              <a:cs typeface="Century Gothic" pitchFamily="34" charset="0"/>
            </a:endParaRPr>
          </a:p>
          <a:p>
            <a:pPr eaLnBrk="1" hangingPunct="1"/>
            <a:r>
              <a:rPr lang="en-US" sz="2400" b="1" dirty="0">
                <a:solidFill>
                  <a:srgbClr val="BFBFBF"/>
                </a:solidFill>
                <a:latin typeface="Century Gothic" pitchFamily="34" charset="0"/>
                <a:ea typeface="Century Gothic" pitchFamily="34" charset="0"/>
                <a:cs typeface="Century Gothic" pitchFamily="34" charset="0"/>
              </a:rPr>
              <a:t>Discuss embryology of the eye.</a:t>
            </a:r>
          </a:p>
          <a:p>
            <a:pPr eaLnBrk="1" hangingPunct="1"/>
            <a:endParaRPr lang="en-US" sz="2400" b="1" dirty="0">
              <a:solidFill>
                <a:srgbClr val="BFBFBF"/>
              </a:solidFill>
              <a:latin typeface="Century Gothic" pitchFamily="34" charset="0"/>
              <a:ea typeface="Century Gothic" pitchFamily="34" charset="0"/>
              <a:cs typeface="Century Gothic" pitchFamily="34" charset="0"/>
            </a:endParaRPr>
          </a:p>
          <a:p>
            <a:pPr eaLnBrk="1" hangingPunct="1"/>
            <a:r>
              <a:rPr lang="en-US" sz="2400" b="1" dirty="0">
                <a:solidFill>
                  <a:srgbClr val="BFBFBF"/>
                </a:solidFill>
                <a:latin typeface="Century Gothic" pitchFamily="34" charset="0"/>
                <a:ea typeface="Century Gothic" pitchFamily="34" charset="0"/>
                <a:cs typeface="Century Gothic" pitchFamily="34" charset="0"/>
              </a:rPr>
              <a:t>Explore anatomy  of the orbit.</a:t>
            </a:r>
          </a:p>
          <a:p>
            <a:pPr marL="119062" indent="0" eaLnBrk="1" hangingPunct="1">
              <a:buNone/>
            </a:pPr>
            <a:endParaRPr lang="en-US" sz="2400" b="1" dirty="0">
              <a:solidFill>
                <a:srgbClr val="BFBFBF"/>
              </a:solidFill>
              <a:latin typeface="Century Gothic" pitchFamily="34" charset="0"/>
              <a:ea typeface="Century Gothic" pitchFamily="34" charset="0"/>
              <a:cs typeface="Century Gothic" pitchFamily="34" charset="0"/>
            </a:endParaRPr>
          </a:p>
          <a:p>
            <a:pPr eaLnBrk="1" hangingPunct="1"/>
            <a:r>
              <a:rPr lang="en-US" sz="2400" b="1" dirty="0">
                <a:solidFill>
                  <a:srgbClr val="BFBFBF"/>
                </a:solidFill>
                <a:latin typeface="Century Gothic" pitchFamily="34" charset="0"/>
                <a:ea typeface="Century Gothic" pitchFamily="34" charset="0"/>
                <a:cs typeface="Century Gothic" pitchFamily="34" charset="0"/>
              </a:rPr>
              <a:t>Explore anatomy and physiology of EOM.</a:t>
            </a:r>
          </a:p>
          <a:p>
            <a:pPr eaLnBrk="1" hangingPunct="1"/>
            <a:endParaRPr lang="en-US" sz="2400" b="1" dirty="0">
              <a:solidFill>
                <a:srgbClr val="BFBFBF"/>
              </a:solidFill>
              <a:latin typeface="Century Gothic" pitchFamily="34" charset="0"/>
              <a:ea typeface="Century Gothic" pitchFamily="34" charset="0"/>
              <a:cs typeface="Century Gothic" pitchFamily="34" charset="0"/>
            </a:endParaRPr>
          </a:p>
          <a:p>
            <a:pPr eaLnBrk="1" hangingPunct="1"/>
            <a:r>
              <a:rPr lang="en-US" sz="2400" b="1" dirty="0">
                <a:solidFill>
                  <a:srgbClr val="BFBFBF"/>
                </a:solidFill>
                <a:latin typeface="Century Gothic" pitchFamily="34" charset="0"/>
                <a:ea typeface="Century Gothic" pitchFamily="34" charset="0"/>
                <a:cs typeface="Century Gothic" pitchFamily="34" charset="0"/>
              </a:rPr>
              <a:t>Explore anatomy of the eyelid and conjunctiva. </a:t>
            </a:r>
          </a:p>
          <a:p>
            <a:pPr marL="119062" indent="0" eaLnBrk="1" hangingPunct="1">
              <a:buNone/>
            </a:pPr>
            <a:r>
              <a:rPr lang="en-US" sz="2400" b="1" dirty="0">
                <a:solidFill>
                  <a:srgbClr val="BFBFBF"/>
                </a:solidFill>
                <a:latin typeface="Century Gothic" pitchFamily="34" charset="0"/>
                <a:ea typeface="Century Gothic" pitchFamily="34" charset="0"/>
                <a:cs typeface="Century Gothic" pitchFamily="34" charset="0"/>
              </a:rPr>
              <a:t> </a:t>
            </a:r>
          </a:p>
          <a:p>
            <a:pPr eaLnBrk="1" hangingPunct="1"/>
            <a:r>
              <a:rPr lang="en-US" sz="2400" b="1" dirty="0">
                <a:solidFill>
                  <a:srgbClr val="BFBFBF"/>
                </a:solidFill>
                <a:latin typeface="Century Gothic" pitchFamily="34" charset="0"/>
                <a:ea typeface="Century Gothic" pitchFamily="34" charset="0"/>
                <a:cs typeface="Century Gothic" pitchFamily="34" charset="0"/>
              </a:rPr>
              <a:t>Explore anatomy of the globe .</a:t>
            </a:r>
          </a:p>
          <a:p>
            <a:pPr eaLnBrk="1" hangingPunct="1"/>
            <a:endParaRPr lang="en-US" sz="2400" b="1" dirty="0">
              <a:solidFill>
                <a:srgbClr val="BFBFBF"/>
              </a:solidFill>
              <a:latin typeface="Century Gothic" pitchFamily="34" charset="0"/>
              <a:ea typeface="Century Gothic" pitchFamily="34" charset="0"/>
              <a:cs typeface="Century Gothic" pitchFamily="34" charset="0"/>
            </a:endParaRPr>
          </a:p>
          <a:p>
            <a:pPr eaLnBrk="1" hangingPunct="1"/>
            <a:r>
              <a:rPr lang="en-US" sz="2400" b="1" dirty="0">
                <a:solidFill>
                  <a:srgbClr val="BFBFBF"/>
                </a:solidFill>
                <a:latin typeface="Century Gothic" pitchFamily="34" charset="0"/>
                <a:ea typeface="Century Gothic" pitchFamily="34" charset="0"/>
                <a:cs typeface="Century Gothic" pitchFamily="34" charset="0"/>
              </a:rPr>
              <a:t>Explore anatomy of the visual pathway. </a:t>
            </a:r>
          </a:p>
          <a:p>
            <a:pPr eaLnBrk="1" hangingPunct="1"/>
            <a:endParaRPr lang="en-US" sz="2400" b="1" dirty="0">
              <a:solidFill>
                <a:srgbClr val="BFBFBF"/>
              </a:solidFill>
              <a:latin typeface="Century Gothic" pitchFamily="34" charset="0"/>
              <a:ea typeface="Century Gothic" pitchFamily="34" charset="0"/>
              <a:cs typeface="Century Gothic" pitchFamily="34" charset="0"/>
            </a:endParaRPr>
          </a:p>
          <a:p>
            <a:pPr eaLnBrk="1" hangingPunct="1"/>
            <a:r>
              <a:rPr lang="en-US" sz="2400" b="1" dirty="0">
                <a:solidFill>
                  <a:srgbClr val="BFBFBF"/>
                </a:solidFill>
                <a:latin typeface="Century Gothic" pitchFamily="34" charset="0"/>
                <a:ea typeface="Century Gothic" pitchFamily="34" charset="0"/>
                <a:cs typeface="Century Gothic" pitchFamily="34" charset="0"/>
              </a:rPr>
              <a:t>Understand the physiology of vision, accommodation, pupillary reflex and tear drainage.</a:t>
            </a:r>
            <a:endParaRPr lang="en-US" sz="2800" dirty="0">
              <a:solidFill>
                <a:srgbClr val="D9D9D9"/>
              </a:solidFill>
              <a:latin typeface="Century Gothic" pitchFamily="34" charset="0"/>
              <a:ea typeface="Century Gothic" pitchFamily="34" charset="0"/>
              <a:cs typeface="Century Gothic" pitchFamily="34" charset="0"/>
            </a:endParaRPr>
          </a:p>
        </p:txBody>
      </p:sp>
    </p:spTree>
    <p:extLst>
      <p:ext uri="{BB962C8B-B14F-4D97-AF65-F5344CB8AC3E}">
        <p14:creationId xmlns:p14="http://schemas.microsoft.com/office/powerpoint/2010/main" val="2683576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descr="mso54448"/>
          <p:cNvPicPr>
            <a:picLocks noGrp="1" noChangeAspect="1" noChangeArrowheads="1"/>
          </p:cNvPicPr>
          <p:nvPr>
            <p:ph sz="half" idx="1"/>
          </p:nvPr>
        </p:nvPicPr>
        <p:blipFill>
          <a:blip r:embed="rId3">
            <a:lum bright="-6000" contrast="24000"/>
            <a:extLst>
              <a:ext uri="{28A0092B-C50C-407E-A947-70E740481C1C}">
                <a14:useLocalDpi xmlns:a14="http://schemas.microsoft.com/office/drawing/2010/main" val="0"/>
              </a:ext>
            </a:extLst>
          </a:blip>
          <a:srcRect/>
          <a:stretch>
            <a:fillRect/>
          </a:stretch>
        </p:blipFill>
        <p:spPr>
          <a:xfrm>
            <a:off x="304800" y="1752600"/>
            <a:ext cx="4038600" cy="3733800"/>
          </a:xfrm>
          <a:noFill/>
        </p:spPr>
      </p:pic>
      <p:pic>
        <p:nvPicPr>
          <p:cNvPr id="41987" name="Picture 10" descr="mso1C78F"/>
          <p:cNvPicPr>
            <a:picLocks noGrp="1" noChangeAspect="1" noChangeArrowheads="1"/>
          </p:cNvPicPr>
          <p:nvPr>
            <p:ph sz="half" idx="2"/>
          </p:nvPr>
        </p:nvPicPr>
        <p:blipFill>
          <a:blip r:embed="rId4">
            <a:lum bright="-12000" contrast="24000"/>
            <a:extLst>
              <a:ext uri="{28A0092B-C50C-407E-A947-70E740481C1C}">
                <a14:useLocalDpi xmlns:a14="http://schemas.microsoft.com/office/drawing/2010/main" val="0"/>
              </a:ext>
            </a:extLst>
          </a:blip>
          <a:srcRect/>
          <a:stretch>
            <a:fillRect/>
          </a:stretch>
        </p:blipFill>
        <p:spPr>
          <a:xfrm>
            <a:off x="4724400" y="1752600"/>
            <a:ext cx="4038600" cy="3651250"/>
          </a:xfr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600200" y="609600"/>
            <a:ext cx="6096000" cy="1143000"/>
          </a:xfrm>
        </p:spPr>
        <p:txBody>
          <a:bodyPr/>
          <a:lstStyle/>
          <a:p>
            <a:pPr algn="ctr" eaLnBrk="1" hangingPunct="1"/>
            <a:r>
              <a:rPr lang="en-US" i="1" dirty="0">
                <a:solidFill>
                  <a:srgbClr val="EC2EEC"/>
                </a:solidFill>
              </a:rPr>
              <a:t>THE LACRIMAL APPARATUS</a:t>
            </a:r>
          </a:p>
        </p:txBody>
      </p:sp>
      <p:sp>
        <p:nvSpPr>
          <p:cNvPr id="43011" name="Rectangle 3"/>
          <p:cNvSpPr>
            <a:spLocks noGrp="1" noChangeArrowheads="1"/>
          </p:cNvSpPr>
          <p:nvPr>
            <p:ph type="body" idx="1"/>
          </p:nvPr>
        </p:nvSpPr>
        <p:spPr>
          <a:xfrm>
            <a:off x="609600" y="1981200"/>
            <a:ext cx="8305800" cy="4114800"/>
          </a:xfrm>
        </p:spPr>
        <p:txBody>
          <a:bodyPr/>
          <a:lstStyle/>
          <a:p>
            <a:pPr eaLnBrk="1" hangingPunct="1"/>
            <a:r>
              <a:rPr lang="en-US" dirty="0"/>
              <a:t>Lacrimal gland secrets tears into the upper fornix of the conjunctival sac which are spread over the surface of the cornea as a tear film by </a:t>
            </a:r>
            <a:r>
              <a:rPr lang="en-US" dirty="0">
                <a:solidFill>
                  <a:srgbClr val="FFFF00"/>
                </a:solidFill>
              </a:rPr>
              <a:t>blinking</a:t>
            </a:r>
            <a:r>
              <a:rPr lang="en-US" dirty="0"/>
              <a:t> of the lids.</a:t>
            </a:r>
          </a:p>
          <a:p>
            <a:pPr eaLnBrk="1" hangingPunct="1"/>
            <a:r>
              <a:rPr lang="en-US" dirty="0"/>
              <a:t>Tears accumulate at the inner canthus and drain into the lacrimal sac via the </a:t>
            </a:r>
            <a:r>
              <a:rPr lang="en-US" dirty="0">
                <a:solidFill>
                  <a:srgbClr val="FFFF00"/>
                </a:solidFill>
              </a:rPr>
              <a:t>puncta &amp; canaliculi</a:t>
            </a:r>
            <a:r>
              <a:rPr lang="en-US" dirty="0"/>
              <a:t>.</a:t>
            </a:r>
          </a:p>
          <a:p>
            <a:pPr eaLnBrk="1" hangingPunct="1"/>
            <a:r>
              <a:rPr lang="en-US" dirty="0"/>
              <a:t>The sac is continuous inferiorly with the nasolacrimal duct which opens into the nasal cavity just beneath the inferior turbinate.  </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DSCN1247"/>
          <p:cNvPicPr>
            <a:picLocks noGrp="1" noChangeAspect="1" noChangeArrowheads="1"/>
          </p:cNvPicPr>
          <p:nvPr>
            <p:ph idx="1"/>
          </p:nvPr>
        </p:nvPicPr>
        <p:blipFill>
          <a:blip r:embed="rId2">
            <a:lum bright="6000" contrast="6000"/>
            <a:extLst>
              <a:ext uri="{28A0092B-C50C-407E-A947-70E740481C1C}">
                <a14:useLocalDpi xmlns:a14="http://schemas.microsoft.com/office/drawing/2010/main" val="0"/>
              </a:ext>
            </a:extLst>
          </a:blip>
          <a:srcRect/>
          <a:stretch>
            <a:fillRect/>
          </a:stretch>
        </p:blipFill>
        <p:spPr>
          <a:xfrm>
            <a:off x="990600" y="838200"/>
            <a:ext cx="7315200" cy="53340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ar.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so48A6C"/>
          <p:cNvPicPr>
            <a:picLocks noChangeAspect="1" noChangeArrowheads="1"/>
          </p:cNvPicPr>
          <p:nvPr/>
        </p:nvPicPr>
        <p:blipFill>
          <a:blip r:embed="rId3">
            <a:lum bright="-30000" contrast="42000"/>
            <a:extLst>
              <a:ext uri="{28A0092B-C50C-407E-A947-70E740481C1C}">
                <a14:useLocalDpi xmlns:a14="http://schemas.microsoft.com/office/drawing/2010/main" val="0"/>
              </a:ext>
            </a:extLst>
          </a:blip>
          <a:srcRect/>
          <a:stretch>
            <a:fillRect/>
          </a:stretch>
        </p:blipFill>
        <p:spPr bwMode="auto">
          <a:xfrm>
            <a:off x="684213" y="620713"/>
            <a:ext cx="77755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95288" y="620713"/>
            <a:ext cx="8229600" cy="1143000"/>
          </a:xfrm>
        </p:spPr>
        <p:txBody>
          <a:bodyPr/>
          <a:lstStyle/>
          <a:p>
            <a:pPr algn="ctr" eaLnBrk="1" hangingPunct="1"/>
            <a:r>
              <a:rPr lang="en-US">
                <a:solidFill>
                  <a:srgbClr val="EC2EEC"/>
                </a:solidFill>
              </a:rPr>
              <a:t>THE EYE (GLOBE)</a:t>
            </a:r>
          </a:p>
        </p:txBody>
      </p:sp>
      <p:sp>
        <p:nvSpPr>
          <p:cNvPr id="47107" name="Rectangle 3"/>
          <p:cNvSpPr>
            <a:spLocks noGrp="1" noChangeArrowheads="1"/>
          </p:cNvSpPr>
          <p:nvPr>
            <p:ph type="body" idx="4294967295"/>
          </p:nvPr>
        </p:nvSpPr>
        <p:spPr>
          <a:xfrm>
            <a:off x="468313" y="2060575"/>
            <a:ext cx="8229600" cy="4530725"/>
          </a:xfrm>
        </p:spPr>
        <p:txBody>
          <a:bodyPr/>
          <a:lstStyle/>
          <a:p>
            <a:pPr eaLnBrk="1" hangingPunct="1"/>
            <a:r>
              <a:rPr lang="en-US" dirty="0"/>
              <a:t> Two spheres with different radii:</a:t>
            </a:r>
          </a:p>
          <a:p>
            <a:pPr eaLnBrk="1" hangingPunct="1">
              <a:buFont typeface="Wingdings" pitchFamily="2" charset="2"/>
              <a:buNone/>
            </a:pPr>
            <a:r>
              <a:rPr lang="en-US" dirty="0"/>
              <a:t>		- Cornea, window of the eye.</a:t>
            </a:r>
          </a:p>
          <a:p>
            <a:pPr eaLnBrk="1" hangingPunct="1">
              <a:buFont typeface="Wingdings" pitchFamily="2" charset="2"/>
              <a:buNone/>
            </a:pPr>
            <a:r>
              <a:rPr lang="en-US" dirty="0"/>
              <a:t>		- Sclera, opaque shell.</a:t>
            </a:r>
          </a:p>
          <a:p>
            <a:pPr eaLnBrk="1" hangingPunct="1">
              <a:buFont typeface="Wingdings" pitchFamily="2" charset="2"/>
              <a:buNone/>
            </a:pPr>
            <a:endParaRPr lang="en-US" dirty="0"/>
          </a:p>
          <a:p>
            <a:pPr eaLnBrk="1" hangingPunct="1">
              <a:buFont typeface="Wingdings" pitchFamily="2" charset="2"/>
              <a:buNone/>
            </a:pPr>
            <a:r>
              <a:rPr lang="en-US" dirty="0"/>
              <a:t>*** The eye measures approximately         		24 mm in all its main diameters.    </a:t>
            </a:r>
          </a:p>
          <a:p>
            <a:pPr eaLnBrk="1" hangingPunct="1">
              <a:buFont typeface="Wingdings" pitchFamily="2" charset="2"/>
              <a:buNone/>
            </a:pPr>
            <a:endParaRPr lang="en-US" dirty="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371600" y="609600"/>
            <a:ext cx="6096000" cy="1143000"/>
          </a:xfrm>
        </p:spPr>
        <p:txBody>
          <a:bodyPr/>
          <a:lstStyle/>
          <a:p>
            <a:pPr algn="ctr" eaLnBrk="1" hangingPunct="1"/>
            <a:r>
              <a:rPr lang="en-US">
                <a:solidFill>
                  <a:srgbClr val="FF66FF"/>
                </a:solidFill>
              </a:rPr>
              <a:t>The coats of the eye</a:t>
            </a:r>
          </a:p>
        </p:txBody>
      </p:sp>
      <p:sp>
        <p:nvSpPr>
          <p:cNvPr id="49155" name="Rectangle 3"/>
          <p:cNvSpPr>
            <a:spLocks noGrp="1" noChangeArrowheads="1"/>
          </p:cNvSpPr>
          <p:nvPr>
            <p:ph type="body" idx="1"/>
          </p:nvPr>
        </p:nvSpPr>
        <p:spPr>
          <a:xfrm>
            <a:off x="685800" y="2057400"/>
            <a:ext cx="8077200" cy="4114800"/>
          </a:xfrm>
        </p:spPr>
        <p:txBody>
          <a:bodyPr/>
          <a:lstStyle/>
          <a:p>
            <a:pPr eaLnBrk="1" hangingPunct="1">
              <a:buFont typeface="Wingdings" pitchFamily="2" charset="2"/>
              <a:buNone/>
            </a:pPr>
            <a:r>
              <a:rPr lang="en-US" dirty="0"/>
              <a:t>*** </a:t>
            </a:r>
            <a:r>
              <a:rPr lang="en-US" b="1" u="sng" dirty="0"/>
              <a:t>Three layers:</a:t>
            </a:r>
          </a:p>
          <a:p>
            <a:pPr eaLnBrk="1" hangingPunct="1"/>
            <a:r>
              <a:rPr lang="en-US" dirty="0">
                <a:solidFill>
                  <a:srgbClr val="FFFF00"/>
                </a:solidFill>
              </a:rPr>
              <a:t>The outer: </a:t>
            </a:r>
            <a:r>
              <a:rPr lang="en-US" dirty="0"/>
              <a:t>inelastic coat, transparent 	cornea and opaque sclera.</a:t>
            </a:r>
          </a:p>
          <a:p>
            <a:pPr eaLnBrk="1" hangingPunct="1"/>
            <a:r>
              <a:rPr lang="en-US" dirty="0">
                <a:solidFill>
                  <a:srgbClr val="FFFF00"/>
                </a:solidFill>
              </a:rPr>
              <a:t>The middle</a:t>
            </a:r>
            <a:r>
              <a:rPr lang="en-US" dirty="0"/>
              <a:t>: vascular coat, The Uvea:                             </a:t>
            </a:r>
          </a:p>
          <a:p>
            <a:pPr eaLnBrk="1" hangingPunct="1">
              <a:buFont typeface="Wingdings" pitchFamily="2" charset="2"/>
              <a:buNone/>
            </a:pPr>
            <a:r>
              <a:rPr lang="en-US" dirty="0"/>
              <a:t>		choroid, ciliary body and iris.</a:t>
            </a:r>
          </a:p>
          <a:p>
            <a:pPr eaLnBrk="1" hangingPunct="1"/>
            <a:r>
              <a:rPr lang="en-US" dirty="0">
                <a:solidFill>
                  <a:srgbClr val="FFFF00"/>
                </a:solidFill>
              </a:rPr>
              <a:t>The inner</a:t>
            </a:r>
            <a:r>
              <a:rPr lang="en-US" dirty="0"/>
              <a:t>: The Retina, extends forwards to within 6 mm of the limbus. </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icture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11188" y="549275"/>
            <a:ext cx="7985125" cy="5853113"/>
          </a:xfrm>
          <a:noFill/>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0" y="609600"/>
            <a:ext cx="6324600" cy="1143000"/>
          </a:xfrm>
        </p:spPr>
        <p:txBody>
          <a:bodyPr/>
          <a:lstStyle/>
          <a:p>
            <a:pPr eaLnBrk="1" hangingPunct="1"/>
            <a:r>
              <a:rPr lang="en-US">
                <a:solidFill>
                  <a:srgbClr val="FF66FF"/>
                </a:solidFill>
              </a:rPr>
              <a:t>The Chambers of The Eye</a:t>
            </a:r>
          </a:p>
        </p:txBody>
      </p:sp>
      <p:sp>
        <p:nvSpPr>
          <p:cNvPr id="51203" name="Rectangle 3"/>
          <p:cNvSpPr>
            <a:spLocks noGrp="1" noChangeArrowheads="1"/>
          </p:cNvSpPr>
          <p:nvPr>
            <p:ph type="body" idx="1"/>
          </p:nvPr>
        </p:nvSpPr>
        <p:spPr>
          <a:xfrm>
            <a:off x="533400" y="1981200"/>
            <a:ext cx="8382000" cy="4114800"/>
          </a:xfrm>
        </p:spPr>
        <p:txBody>
          <a:bodyPr/>
          <a:lstStyle/>
          <a:p>
            <a:pPr eaLnBrk="1" hangingPunct="1">
              <a:buFont typeface="Wingdings" pitchFamily="2" charset="2"/>
              <a:buNone/>
            </a:pPr>
            <a:r>
              <a:rPr lang="en-US" dirty="0"/>
              <a:t>***</a:t>
            </a:r>
            <a:r>
              <a:rPr lang="en-US" b="1" u="sng" dirty="0"/>
              <a:t>Three optically clear spaces:</a:t>
            </a:r>
          </a:p>
          <a:p>
            <a:pPr eaLnBrk="1" hangingPunct="1"/>
            <a:r>
              <a:rPr lang="en-US" dirty="0"/>
              <a:t>The </a:t>
            </a:r>
            <a:r>
              <a:rPr lang="en-US" dirty="0">
                <a:solidFill>
                  <a:srgbClr val="FF0000"/>
                </a:solidFill>
              </a:rPr>
              <a:t>anterior chamber</a:t>
            </a:r>
            <a:r>
              <a:rPr lang="en-US" dirty="0"/>
              <a:t>, in front of the iris</a:t>
            </a:r>
          </a:p>
          <a:p>
            <a:pPr eaLnBrk="1" hangingPunct="1"/>
            <a:r>
              <a:rPr lang="en-US" dirty="0"/>
              <a:t>The </a:t>
            </a:r>
            <a:r>
              <a:rPr lang="en-US" dirty="0">
                <a:solidFill>
                  <a:srgbClr val="FF0000"/>
                </a:solidFill>
              </a:rPr>
              <a:t>posterior chamber</a:t>
            </a:r>
            <a:r>
              <a:rPr lang="en-US" dirty="0"/>
              <a:t>, immediately behind the iris.  These two chambers 	which communicate through the pupil are filled with </a:t>
            </a:r>
            <a:r>
              <a:rPr lang="en-US" dirty="0">
                <a:solidFill>
                  <a:srgbClr val="FFFF00"/>
                </a:solidFill>
              </a:rPr>
              <a:t>clear aqueous </a:t>
            </a:r>
            <a:r>
              <a:rPr lang="en-US" dirty="0" err="1"/>
              <a:t>humour</a:t>
            </a:r>
            <a:r>
              <a:rPr lang="en-US" dirty="0"/>
              <a:t>.</a:t>
            </a:r>
          </a:p>
          <a:p>
            <a:pPr eaLnBrk="1" hangingPunct="1"/>
            <a:r>
              <a:rPr lang="en-US" dirty="0"/>
              <a:t>The </a:t>
            </a:r>
            <a:r>
              <a:rPr lang="en-US" dirty="0">
                <a:solidFill>
                  <a:srgbClr val="FF0000"/>
                </a:solidFill>
              </a:rPr>
              <a:t>vitreous cavity</a:t>
            </a:r>
            <a:r>
              <a:rPr lang="en-US" dirty="0"/>
              <a:t>: filled by gel-like structure, The Vitreous.</a:t>
            </a:r>
          </a:p>
          <a:p>
            <a:pPr eaLnBrk="1" hangingPunct="1"/>
            <a:endParaRPr lang="en-US" dirty="0"/>
          </a:p>
          <a:p>
            <a:pPr eaLnBrk="1" hangingPunct="1">
              <a:buFont typeface="Wingdings" pitchFamily="2" charset="2"/>
              <a:buNone/>
            </a:pPr>
            <a:endParaRPr lang="en-US" dirty="0"/>
          </a:p>
          <a:p>
            <a:pPr eaLnBrk="1" hangingPunct="1"/>
            <a:endParaRPr lang="en-US"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cture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1052513"/>
            <a:ext cx="3960812" cy="4752975"/>
          </a:xfrm>
          <a:noFill/>
        </p:spPr>
      </p:pic>
      <p:pic>
        <p:nvPicPr>
          <p:cNvPr id="52227" name="Picture 3" descr="mso48F33"/>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4284663" y="1052513"/>
            <a:ext cx="458311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287016" y="152400"/>
            <a:ext cx="6381328" cy="1143000"/>
          </a:xfrm>
        </p:spPr>
        <p:txBody>
          <a:bodyPr rtlCol="0">
            <a:noAutofit/>
          </a:bodyPr>
          <a:lstStyle/>
          <a:p>
            <a:pPr algn="l" eaLnBrk="1" fontAlgn="auto" hangingPunct="1">
              <a:spcAft>
                <a:spcPts val="0"/>
              </a:spcAft>
              <a:defRPr/>
            </a:pPr>
            <a:r>
              <a:rPr lang="en-US" sz="3600" b="1" dirty="0">
                <a:solidFill>
                  <a:srgbClr val="FF0000"/>
                </a:solidFill>
                <a:latin typeface="Engravers MT" pitchFamily="18" charset="0"/>
                <a:cs typeface="Century Gothic"/>
              </a:rPr>
              <a:t>Reference books..</a:t>
            </a:r>
            <a:endParaRPr lang="en-US" sz="3600" dirty="0">
              <a:solidFill>
                <a:srgbClr val="FF0000"/>
              </a:solidFill>
              <a:latin typeface="Engravers MT" pitchFamily="18" charset="0"/>
            </a:endParaRPr>
          </a:p>
        </p:txBody>
      </p:sp>
      <p:sp>
        <p:nvSpPr>
          <p:cNvPr id="47107" name="Content Placeholder 2"/>
          <p:cNvSpPr>
            <a:spLocks noGrp="1"/>
          </p:cNvSpPr>
          <p:nvPr>
            <p:ph idx="1"/>
          </p:nvPr>
        </p:nvSpPr>
        <p:spPr>
          <a:xfrm>
            <a:off x="251520" y="1844824"/>
            <a:ext cx="8375848" cy="4525962"/>
          </a:xfrm>
        </p:spPr>
        <p:txBody>
          <a:bodyPr/>
          <a:lstStyle/>
          <a:p>
            <a:pPr eaLnBrk="1" hangingPunct="1">
              <a:buClr>
                <a:schemeClr val="bg2"/>
              </a:buClr>
            </a:pPr>
            <a:r>
              <a:rPr lang="en-US" dirty="0">
                <a:solidFill>
                  <a:srgbClr val="FFFF00"/>
                </a:solidFill>
                <a:latin typeface="Bodoni MT Black" pitchFamily="18" charset="0"/>
                <a:ea typeface="Century Gothic" pitchFamily="34" charset="0"/>
                <a:cs typeface="Century Gothic" pitchFamily="34" charset="0"/>
              </a:rPr>
              <a:t>Basic Ophthalmology</a:t>
            </a:r>
            <a:r>
              <a:rPr lang="en-US" dirty="0">
                <a:solidFill>
                  <a:srgbClr val="D9D9D9"/>
                </a:solidFill>
                <a:latin typeface="Century Gothic" pitchFamily="34" charset="0"/>
                <a:ea typeface="Century Gothic" pitchFamily="34" charset="0"/>
                <a:cs typeface="Century Gothic" pitchFamily="34" charset="0"/>
              </a:rPr>
              <a:t>				</a:t>
            </a:r>
            <a:r>
              <a:rPr lang="en-US" sz="2800" dirty="0">
                <a:solidFill>
                  <a:srgbClr val="D9D9D9"/>
                </a:solidFill>
                <a:latin typeface="Century Gothic" pitchFamily="34" charset="0"/>
                <a:ea typeface="Century Gothic" pitchFamily="34" charset="0"/>
                <a:cs typeface="Century Gothic" pitchFamily="34" charset="0"/>
              </a:rPr>
              <a:t>(Cynthia Bradford)</a:t>
            </a:r>
          </a:p>
          <a:p>
            <a:pPr eaLnBrk="1" hangingPunct="1">
              <a:buClr>
                <a:schemeClr val="bg2"/>
              </a:buClr>
            </a:pPr>
            <a:r>
              <a:rPr lang="en-US" dirty="0">
                <a:solidFill>
                  <a:srgbClr val="FFFF00"/>
                </a:solidFill>
                <a:latin typeface="Bodoni MT Black" pitchFamily="18" charset="0"/>
                <a:ea typeface="Century Gothic" pitchFamily="34" charset="0"/>
                <a:cs typeface="Century Gothic" pitchFamily="34" charset="0"/>
              </a:rPr>
              <a:t>Basic Ophthalmology    </a:t>
            </a:r>
          </a:p>
          <a:p>
            <a:pPr marL="119062" indent="0" eaLnBrk="1" hangingPunct="1">
              <a:buClr>
                <a:schemeClr val="bg2"/>
              </a:buClr>
              <a:buNone/>
            </a:pPr>
            <a:r>
              <a:rPr lang="en-US" dirty="0">
                <a:solidFill>
                  <a:srgbClr val="D9D9D9"/>
                </a:solidFill>
                <a:latin typeface="Century Gothic" pitchFamily="34" charset="0"/>
                <a:ea typeface="Century Gothic" pitchFamily="34" charset="0"/>
                <a:cs typeface="Century Gothic" pitchFamily="34" charset="0"/>
              </a:rPr>
              <a:t>	</a:t>
            </a:r>
            <a:r>
              <a:rPr lang="en-US" sz="2800" dirty="0">
                <a:solidFill>
                  <a:srgbClr val="D9D9D9"/>
                </a:solidFill>
                <a:latin typeface="Century Gothic" pitchFamily="34" charset="0"/>
                <a:ea typeface="Century Gothic" pitchFamily="34" charset="0"/>
                <a:cs typeface="Century Gothic" pitchFamily="34" charset="0"/>
              </a:rPr>
              <a:t>(Frank Berson)</a:t>
            </a:r>
          </a:p>
          <a:p>
            <a:pPr eaLnBrk="1" hangingPunct="1">
              <a:buClr>
                <a:schemeClr val="bg2"/>
              </a:buClr>
            </a:pPr>
            <a:r>
              <a:rPr lang="en-US" dirty="0">
                <a:solidFill>
                  <a:srgbClr val="FFFF00"/>
                </a:solidFill>
                <a:latin typeface="Bodoni MT Black" pitchFamily="18" charset="0"/>
                <a:ea typeface="Century Gothic" pitchFamily="34" charset="0"/>
                <a:cs typeface="Century Gothic" pitchFamily="34" charset="0"/>
              </a:rPr>
              <a:t>General Ophthalmology</a:t>
            </a:r>
          </a:p>
          <a:p>
            <a:pPr marL="119062" indent="0" eaLnBrk="1" hangingPunct="1">
              <a:buClr>
                <a:schemeClr val="bg2"/>
              </a:buClr>
              <a:buNone/>
            </a:pPr>
            <a:r>
              <a:rPr lang="en-US" dirty="0">
                <a:solidFill>
                  <a:srgbClr val="D9D9D9"/>
                </a:solidFill>
                <a:latin typeface="Century Gothic" pitchFamily="34" charset="0"/>
                <a:ea typeface="Century Gothic" pitchFamily="34" charset="0"/>
                <a:cs typeface="Century Gothic" pitchFamily="34" charset="0"/>
              </a:rPr>
              <a:t>	 </a:t>
            </a:r>
            <a:r>
              <a:rPr lang="en-US" sz="2800" dirty="0">
                <a:solidFill>
                  <a:srgbClr val="D9D9D9"/>
                </a:solidFill>
                <a:latin typeface="Century Gothic" pitchFamily="34" charset="0"/>
                <a:ea typeface="Century Gothic" pitchFamily="34" charset="0"/>
                <a:cs typeface="Century Gothic" pitchFamily="34" charset="0"/>
              </a:rPr>
              <a:t>(Vaughan, Asbury and Tabbara) </a:t>
            </a:r>
            <a:endParaRPr lang="en-US" dirty="0">
              <a:solidFill>
                <a:srgbClr val="D9D9D9"/>
              </a:solidFill>
              <a:latin typeface="Century Gothic" pitchFamily="34" charset="0"/>
              <a:ea typeface="Century Gothic" pitchFamily="34" charset="0"/>
              <a:cs typeface="Century Gothic" pitchFamily="34" charset="0"/>
            </a:endParaRPr>
          </a:p>
          <a:p>
            <a:pPr eaLnBrk="1" hangingPunct="1">
              <a:buClr>
                <a:schemeClr val="bg2"/>
              </a:buClr>
            </a:pPr>
            <a:r>
              <a:rPr lang="en-US" dirty="0">
                <a:solidFill>
                  <a:srgbClr val="FFFF00"/>
                </a:solidFill>
                <a:latin typeface="Bodoni MT Black" pitchFamily="18" charset="0"/>
                <a:ea typeface="Century Gothic" pitchFamily="34" charset="0"/>
                <a:cs typeface="Century Gothic" pitchFamily="34" charset="0"/>
              </a:rPr>
              <a:t>Lecture notes in Ophthalmology</a:t>
            </a:r>
            <a:r>
              <a:rPr lang="en-US" dirty="0">
                <a:solidFill>
                  <a:srgbClr val="D9D9D9"/>
                </a:solidFill>
                <a:latin typeface="Century Gothic" pitchFamily="34" charset="0"/>
                <a:ea typeface="Century Gothic" pitchFamily="34" charset="0"/>
                <a:cs typeface="Century Gothic" pitchFamily="34" charset="0"/>
              </a:rPr>
              <a:t>	   	</a:t>
            </a:r>
            <a:r>
              <a:rPr lang="en-US" sz="2800" dirty="0">
                <a:solidFill>
                  <a:srgbClr val="D9D9D9"/>
                </a:solidFill>
                <a:latin typeface="Century Gothic" pitchFamily="34" charset="0"/>
                <a:ea typeface="Century Gothic" pitchFamily="34" charset="0"/>
                <a:cs typeface="Century Gothic" pitchFamily="34" charset="0"/>
              </a:rPr>
              <a:t>(Bruce James, Chris Chew, Antony Bran)</a:t>
            </a:r>
          </a:p>
          <a:p>
            <a:pPr eaLnBrk="1" hangingPunct="1">
              <a:buClr>
                <a:schemeClr val="bg2"/>
              </a:buClr>
            </a:pPr>
            <a:endParaRPr lang="en-US" dirty="0">
              <a:solidFill>
                <a:srgbClr val="D9D9D9"/>
              </a:solidFill>
              <a:latin typeface="Century Gothic" pitchFamily="34" charset="0"/>
              <a:ea typeface="Century Gothic" pitchFamily="34" charset="0"/>
              <a:cs typeface="Century Gothic" pitchFamily="34" charset="0"/>
            </a:endParaRPr>
          </a:p>
        </p:txBody>
      </p:sp>
    </p:spTree>
    <p:extLst>
      <p:ext uri="{BB962C8B-B14F-4D97-AF65-F5344CB8AC3E}">
        <p14:creationId xmlns:p14="http://schemas.microsoft.com/office/powerpoint/2010/main" val="1666967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676400" y="609600"/>
            <a:ext cx="6096000" cy="1143000"/>
          </a:xfrm>
        </p:spPr>
        <p:txBody>
          <a:bodyPr/>
          <a:lstStyle/>
          <a:p>
            <a:pPr algn="ctr" eaLnBrk="1" hangingPunct="1"/>
            <a:r>
              <a:rPr lang="en-US">
                <a:solidFill>
                  <a:srgbClr val="FF66FF"/>
                </a:solidFill>
              </a:rPr>
              <a:t>The Lens</a:t>
            </a:r>
          </a:p>
        </p:txBody>
      </p:sp>
      <p:sp>
        <p:nvSpPr>
          <p:cNvPr id="53251" name="Rectangle 3"/>
          <p:cNvSpPr>
            <a:spLocks noGrp="1" noChangeArrowheads="1"/>
          </p:cNvSpPr>
          <p:nvPr>
            <p:ph type="body" idx="1"/>
          </p:nvPr>
        </p:nvSpPr>
        <p:spPr>
          <a:xfrm>
            <a:off x="457200" y="2133600"/>
            <a:ext cx="8305800" cy="4114800"/>
          </a:xfrm>
        </p:spPr>
        <p:txBody>
          <a:bodyPr/>
          <a:lstStyle/>
          <a:p>
            <a:pPr eaLnBrk="1" hangingPunct="1"/>
            <a:r>
              <a:rPr lang="en-US" dirty="0"/>
              <a:t>The crystalline lens is the only structure </a:t>
            </a:r>
            <a:r>
              <a:rPr lang="en-US" dirty="0">
                <a:solidFill>
                  <a:srgbClr val="FFFF00"/>
                </a:solidFill>
              </a:rPr>
              <a:t>continuously growing throughout the life.</a:t>
            </a:r>
          </a:p>
          <a:p>
            <a:pPr eaLnBrk="1" hangingPunct="1"/>
            <a:r>
              <a:rPr lang="en-US" dirty="0"/>
              <a:t>Changeable refractive media.</a:t>
            </a:r>
          </a:p>
          <a:p>
            <a:pPr eaLnBrk="1" hangingPunct="1"/>
            <a:r>
              <a:rPr lang="en-US" dirty="0"/>
              <a:t>Capsule, epithelium and lens fibers.</a:t>
            </a:r>
          </a:p>
          <a:p>
            <a:pPr eaLnBrk="1" hangingPunct="1"/>
            <a:r>
              <a:rPr lang="en-US" dirty="0"/>
              <a:t>Congenital anomalies and effect of systemic diseases.</a:t>
            </a:r>
          </a:p>
          <a:p>
            <a:pPr eaLnBrk="1" hangingPunct="1"/>
            <a:r>
              <a:rPr lang="en-US" dirty="0">
                <a:solidFill>
                  <a:srgbClr val="FFFF00"/>
                </a:solidFill>
              </a:rPr>
              <a:t>Cataract.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mso4D349"/>
          <p:cNvPicPr>
            <a:picLocks noGrp="1" noChangeAspect="1" noChangeArrowheads="1"/>
          </p:cNvPicPr>
          <p:nvPr>
            <p:ph idx="1"/>
          </p:nvPr>
        </p:nvPicPr>
        <p:blipFill>
          <a:blip r:embed="rId3">
            <a:lum bright="-24000" contrast="42000"/>
            <a:extLst>
              <a:ext uri="{28A0092B-C50C-407E-A947-70E740481C1C}">
                <a14:useLocalDpi xmlns:a14="http://schemas.microsoft.com/office/drawing/2010/main" val="0"/>
              </a:ext>
            </a:extLst>
          </a:blip>
          <a:srcRect/>
          <a:stretch>
            <a:fillRect/>
          </a:stretch>
        </p:blipFill>
        <p:spPr>
          <a:xfrm>
            <a:off x="457200" y="457200"/>
            <a:ext cx="8305800" cy="6096000"/>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msoA93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815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msoB71CB"/>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5638800" y="304800"/>
            <a:ext cx="320357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5" descr="msoBAEED"/>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304800" y="4114800"/>
            <a:ext cx="32766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descr="msoA4A95"/>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2698750" y="1916113"/>
            <a:ext cx="36020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676400" y="609600"/>
            <a:ext cx="6096000" cy="1143000"/>
          </a:xfrm>
        </p:spPr>
        <p:txBody>
          <a:bodyPr/>
          <a:lstStyle/>
          <a:p>
            <a:pPr algn="ctr" eaLnBrk="1" hangingPunct="1"/>
            <a:r>
              <a:rPr lang="en-US">
                <a:solidFill>
                  <a:srgbClr val="FF66FF"/>
                </a:solidFill>
              </a:rPr>
              <a:t>Retina and Vitreous</a:t>
            </a:r>
          </a:p>
        </p:txBody>
      </p:sp>
      <p:sp>
        <p:nvSpPr>
          <p:cNvPr id="58371" name="Rectangle 3"/>
          <p:cNvSpPr>
            <a:spLocks noGrp="1" noChangeArrowheads="1"/>
          </p:cNvSpPr>
          <p:nvPr>
            <p:ph type="body" idx="1"/>
          </p:nvPr>
        </p:nvSpPr>
        <p:spPr>
          <a:xfrm>
            <a:off x="457200" y="1981200"/>
            <a:ext cx="8305800" cy="4114800"/>
          </a:xfrm>
        </p:spPr>
        <p:txBody>
          <a:bodyPr/>
          <a:lstStyle/>
          <a:p>
            <a:pPr eaLnBrk="1" hangingPunct="1"/>
            <a:r>
              <a:rPr lang="en-US" dirty="0">
                <a:solidFill>
                  <a:srgbClr val="FFFF00"/>
                </a:solidFill>
              </a:rPr>
              <a:t>Vitreous attachments:</a:t>
            </a:r>
          </a:p>
          <a:p>
            <a:pPr lvl="1" eaLnBrk="1" hangingPunct="1"/>
            <a:r>
              <a:rPr lang="en-US" dirty="0"/>
              <a:t>Optic nerve head, macula, fovea, Ora </a:t>
            </a:r>
            <a:r>
              <a:rPr lang="en-US" dirty="0" err="1"/>
              <a:t>serrata</a:t>
            </a:r>
            <a:r>
              <a:rPr lang="en-US" dirty="0"/>
              <a:t>, and retinal vasculature.</a:t>
            </a:r>
          </a:p>
          <a:p>
            <a:pPr eaLnBrk="1" hangingPunct="1"/>
            <a:r>
              <a:rPr lang="en-US" dirty="0">
                <a:solidFill>
                  <a:srgbClr val="FFFF00"/>
                </a:solidFill>
              </a:rPr>
              <a:t>Effect of systemic diseases on the retina.</a:t>
            </a:r>
          </a:p>
          <a:p>
            <a:pPr eaLnBrk="1" hangingPunct="1"/>
            <a:endParaRPr lang="en-US" dirty="0">
              <a:solidFill>
                <a:srgbClr val="FFFF00"/>
              </a:solidFill>
            </a:endParaRPr>
          </a:p>
          <a:p>
            <a:pPr eaLnBrk="1" hangingPunct="1"/>
            <a:r>
              <a:rPr lang="en-US" dirty="0">
                <a:solidFill>
                  <a:srgbClr val="FFFF00"/>
                </a:solidFill>
              </a:rPr>
              <a:t>Retinal detachment.</a:t>
            </a:r>
          </a:p>
          <a:p>
            <a:pPr eaLnBrk="1" hangingPunct="1"/>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Documents and Settings\Dr Yasser Feky\My Documents\My Pictures\Direct ophthalmoscopy  029_00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msoF70FF"/>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457200" y="457200"/>
            <a:ext cx="830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msoE8653"/>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457200" y="381000"/>
            <a:ext cx="8382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normal3661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813" y="0"/>
            <a:ext cx="9120187" cy="6832600"/>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Dr Yasser Feky\My Documents\My Pictures\Direct ophthalmoscopy  034_00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38" y="0"/>
            <a:ext cx="9136062" cy="6851650"/>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00200" y="762000"/>
            <a:ext cx="6096000" cy="1143000"/>
          </a:xfrm>
        </p:spPr>
        <p:txBody>
          <a:bodyPr/>
          <a:lstStyle/>
          <a:p>
            <a:pPr algn="ctr" eaLnBrk="1" hangingPunct="1"/>
            <a:r>
              <a:rPr lang="en-US" i="1">
                <a:solidFill>
                  <a:srgbClr val="EC2EEC"/>
                </a:solidFill>
              </a:rPr>
              <a:t>EMBRYOLOGY OF THE</a:t>
            </a:r>
            <a:r>
              <a:rPr lang="en-US" b="0">
                <a:solidFill>
                  <a:srgbClr val="EC2EEC"/>
                </a:solidFill>
              </a:rPr>
              <a:t> </a:t>
            </a:r>
            <a:r>
              <a:rPr lang="en-US" i="1">
                <a:solidFill>
                  <a:srgbClr val="EC2EEC"/>
                </a:solidFill>
              </a:rPr>
              <a:t>EYE</a:t>
            </a:r>
          </a:p>
        </p:txBody>
      </p:sp>
      <p:sp>
        <p:nvSpPr>
          <p:cNvPr id="6147" name="Rectangle 3"/>
          <p:cNvSpPr>
            <a:spLocks noGrp="1" noChangeArrowheads="1"/>
          </p:cNvSpPr>
          <p:nvPr>
            <p:ph type="body" idx="1"/>
          </p:nvPr>
        </p:nvSpPr>
        <p:spPr>
          <a:xfrm>
            <a:off x="457200" y="2438400"/>
            <a:ext cx="8305800" cy="4114800"/>
          </a:xfrm>
        </p:spPr>
        <p:txBody>
          <a:bodyPr/>
          <a:lstStyle/>
          <a:p>
            <a:pPr eaLnBrk="1" hangingPunct="1"/>
            <a:r>
              <a:rPr lang="en-US" dirty="0"/>
              <a:t>This highly specialized sensory organ is derived from </a:t>
            </a:r>
            <a:r>
              <a:rPr lang="en-US" dirty="0">
                <a:solidFill>
                  <a:srgbClr val="FF0000"/>
                </a:solidFill>
              </a:rPr>
              <a:t>neural ectoderm, mesoderm and surface ectoderm.</a:t>
            </a:r>
          </a:p>
          <a:p>
            <a:pPr eaLnBrk="1" hangingPunct="1"/>
            <a:r>
              <a:rPr lang="en-US" dirty="0"/>
              <a:t>The eye is essentially an outgrowth from the brain (neural ectoderm).</a:t>
            </a:r>
          </a:p>
          <a:p>
            <a:pPr eaLnBrk="1" hangingPunct="1"/>
            <a:r>
              <a:rPr lang="en-US" dirty="0"/>
              <a:t>Start as the </a:t>
            </a:r>
            <a:r>
              <a:rPr lang="en-US" b="1" i="1" dirty="0">
                <a:solidFill>
                  <a:srgbClr val="FFFF00"/>
                </a:solidFill>
              </a:rPr>
              <a:t>Optic vesicle</a:t>
            </a:r>
            <a:r>
              <a:rPr lang="en-US" dirty="0">
                <a:solidFill>
                  <a:srgbClr val="FFFF00"/>
                </a:solidFill>
              </a:rPr>
              <a:t> </a:t>
            </a:r>
            <a:r>
              <a:rPr lang="en-US" dirty="0"/>
              <a:t>connected to the forebrain by </a:t>
            </a:r>
            <a:r>
              <a:rPr lang="en-US" b="1" i="1" dirty="0">
                <a:solidFill>
                  <a:srgbClr val="FFFF00"/>
                </a:solidFill>
              </a:rPr>
              <a:t>Optic stalk</a:t>
            </a:r>
            <a:r>
              <a:rPr lang="en-US" dirty="0"/>
              <a:t>. </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Documents and Settings\Dr Yasser Feky\My Documents\My Pictures\Direct ophthalmoscopy  034_000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7938"/>
            <a:ext cx="9144000" cy="6858001"/>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Dr Yasser Feky\My Documents\My Pictures\Direct ophthalmoscopy  034_000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Documents and Settings\Dr Yasser Feky\My Documents\My Pictures\Direct ophthalmoscopy  034_000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88" y="0"/>
            <a:ext cx="9158288" cy="6869113"/>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Documents and Settings\Dr Yasser Feky\My Documents\My Pictures\Direct ophthalmoscopy  035_00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8000"/>
          </a:xfr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Documents and Settings\Dr Yasser Feky\My Documents\My Pictures\Direct ophthalmoscopy  035_00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WordArt 4"/>
          <p:cNvSpPr>
            <a:spLocks noChangeArrowheads="1" noChangeShapeType="1" noTextEdit="1"/>
          </p:cNvSpPr>
          <p:nvPr/>
        </p:nvSpPr>
        <p:spPr bwMode="auto">
          <a:xfrm>
            <a:off x="1371600" y="1600200"/>
            <a:ext cx="6172200" cy="38862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GB" sz="3600" kern="10">
                <a:ln w="9525">
                  <a:round/>
                  <a:headEnd/>
                  <a:tailEnd/>
                </a:ln>
                <a:gradFill rotWithShape="1">
                  <a:gsLst>
                    <a:gs pos="0">
                      <a:srgbClr val="FFE701"/>
                    </a:gs>
                    <a:gs pos="100000">
                      <a:srgbClr val="FE3E02"/>
                    </a:gs>
                  </a:gsLst>
                  <a:lin ang="5400000" scaled="1"/>
                </a:gradFill>
                <a:latin typeface="Impact"/>
              </a:rPr>
              <a:t>PHYSIOLOGY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600200" y="609600"/>
            <a:ext cx="6096000" cy="1143000"/>
          </a:xfrm>
        </p:spPr>
        <p:txBody>
          <a:bodyPr/>
          <a:lstStyle/>
          <a:p>
            <a:pPr algn="ctr" eaLnBrk="1" hangingPunct="1"/>
            <a:r>
              <a:rPr lang="en-US">
                <a:solidFill>
                  <a:srgbClr val="7DF2F5"/>
                </a:solidFill>
              </a:rPr>
              <a:t>VISION</a:t>
            </a:r>
          </a:p>
        </p:txBody>
      </p:sp>
      <p:sp>
        <p:nvSpPr>
          <p:cNvPr id="72707" name="Rectangle 3"/>
          <p:cNvSpPr>
            <a:spLocks noGrp="1" noChangeArrowheads="1"/>
          </p:cNvSpPr>
          <p:nvPr>
            <p:ph type="body" idx="1"/>
          </p:nvPr>
        </p:nvSpPr>
        <p:spPr>
          <a:xfrm>
            <a:off x="457200" y="1600200"/>
            <a:ext cx="8229600" cy="4924425"/>
          </a:xfrm>
        </p:spPr>
        <p:txBody>
          <a:bodyPr/>
          <a:lstStyle/>
          <a:p>
            <a:pPr eaLnBrk="1" hangingPunct="1">
              <a:lnSpc>
                <a:spcPct val="90000"/>
              </a:lnSpc>
            </a:pPr>
            <a:r>
              <a:rPr lang="en-US" b="1" i="1" dirty="0"/>
              <a:t>Function of the eye:</a:t>
            </a:r>
          </a:p>
          <a:p>
            <a:pPr lvl="1" eaLnBrk="1" hangingPunct="1">
              <a:lnSpc>
                <a:spcPct val="90000"/>
              </a:lnSpc>
            </a:pPr>
            <a:r>
              <a:rPr lang="en-US" dirty="0"/>
              <a:t>Receive the image and change it into language that the brain can understand </a:t>
            </a:r>
          </a:p>
          <a:p>
            <a:pPr eaLnBrk="1" hangingPunct="1">
              <a:lnSpc>
                <a:spcPct val="90000"/>
              </a:lnSpc>
            </a:pPr>
            <a:r>
              <a:rPr lang="en-US" b="1" i="1" dirty="0">
                <a:solidFill>
                  <a:srgbClr val="FF0000"/>
                </a:solidFill>
              </a:rPr>
              <a:t>The retina:</a:t>
            </a:r>
            <a:endParaRPr lang="en-US" dirty="0">
              <a:solidFill>
                <a:srgbClr val="FF0000"/>
              </a:solidFill>
            </a:endParaRPr>
          </a:p>
          <a:p>
            <a:pPr eaLnBrk="1" hangingPunct="1">
              <a:lnSpc>
                <a:spcPct val="90000"/>
              </a:lnSpc>
              <a:buFont typeface="Wingdings" pitchFamily="2" charset="2"/>
              <a:buNone/>
            </a:pPr>
            <a:r>
              <a:rPr lang="en-US" dirty="0"/>
              <a:t>	- To function you need: </a:t>
            </a:r>
            <a:r>
              <a:rPr lang="en-US" dirty="0">
                <a:solidFill>
                  <a:srgbClr val="FFFF00"/>
                </a:solidFill>
              </a:rPr>
              <a:t>retinal pigment epithelium</a:t>
            </a:r>
            <a:r>
              <a:rPr lang="en-US" dirty="0"/>
              <a:t> &amp; </a:t>
            </a:r>
            <a:r>
              <a:rPr lang="en-US" dirty="0">
                <a:solidFill>
                  <a:srgbClr val="FFFF00"/>
                </a:solidFill>
              </a:rPr>
              <a:t>neurosensory retina.</a:t>
            </a:r>
          </a:p>
          <a:p>
            <a:pPr eaLnBrk="1" hangingPunct="1">
              <a:lnSpc>
                <a:spcPct val="90000"/>
              </a:lnSpc>
              <a:buFont typeface="Wingdings" pitchFamily="2" charset="2"/>
              <a:buNone/>
            </a:pPr>
            <a:r>
              <a:rPr lang="en-US" dirty="0"/>
              <a:t>	- Photoreceptors contains visual pigment  </a:t>
            </a:r>
          </a:p>
          <a:p>
            <a:pPr eaLnBrk="1" hangingPunct="1">
              <a:lnSpc>
                <a:spcPct val="90000"/>
              </a:lnSpc>
              <a:buFont typeface="Wingdings" pitchFamily="2" charset="2"/>
              <a:buNone/>
            </a:pPr>
            <a:r>
              <a:rPr lang="en-US" dirty="0"/>
              <a:t>		(11-cis-retinal) that changes into (all trans retinal) upon light stimulation</a:t>
            </a:r>
          </a:p>
          <a:p>
            <a:pPr eaLnBrk="1" hangingPunct="1">
              <a:lnSpc>
                <a:spcPct val="90000"/>
              </a:lnSpc>
              <a:buFont typeface="Wingdings" pitchFamily="2" charset="2"/>
              <a:buNone/>
            </a:pPr>
            <a:r>
              <a:rPr lang="en-US" dirty="0"/>
              <a:t>	 </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600200" y="609600"/>
            <a:ext cx="6096000" cy="1143000"/>
          </a:xfrm>
        </p:spPr>
        <p:txBody>
          <a:bodyPr/>
          <a:lstStyle/>
          <a:p>
            <a:pPr algn="ctr" eaLnBrk="1" hangingPunct="1"/>
            <a:r>
              <a:rPr lang="en-US">
                <a:solidFill>
                  <a:srgbClr val="7DF2F5"/>
                </a:solidFill>
              </a:rPr>
              <a:t>VISION</a:t>
            </a:r>
          </a:p>
        </p:txBody>
      </p:sp>
      <p:sp>
        <p:nvSpPr>
          <p:cNvPr id="72707" name="Rectangle 3"/>
          <p:cNvSpPr>
            <a:spLocks noGrp="1" noChangeArrowheads="1"/>
          </p:cNvSpPr>
          <p:nvPr>
            <p:ph type="body" idx="1"/>
          </p:nvPr>
        </p:nvSpPr>
        <p:spPr>
          <a:xfrm>
            <a:off x="457200" y="1600200"/>
            <a:ext cx="8229600" cy="4924425"/>
          </a:xfrm>
        </p:spPr>
        <p:txBody>
          <a:bodyPr/>
          <a:lstStyle/>
          <a:p>
            <a:pPr eaLnBrk="1" hangingPunct="1">
              <a:lnSpc>
                <a:spcPct val="90000"/>
              </a:lnSpc>
            </a:pPr>
            <a:r>
              <a:rPr lang="en-US" dirty="0"/>
              <a:t>The visual cycle is the biological conversion of a </a:t>
            </a:r>
            <a:r>
              <a:rPr lang="en-US" dirty="0">
                <a:solidFill>
                  <a:srgbClr val="FFFF00"/>
                </a:solidFill>
              </a:rPr>
              <a:t>photon</a:t>
            </a:r>
            <a:r>
              <a:rPr lang="en-US" dirty="0"/>
              <a:t> into an electrical signal in the </a:t>
            </a:r>
            <a:r>
              <a:rPr lang="en-US" dirty="0">
                <a:solidFill>
                  <a:srgbClr val="FFFF00"/>
                </a:solidFill>
              </a:rPr>
              <a:t>retina</a:t>
            </a:r>
            <a:r>
              <a:rPr lang="en-US" dirty="0"/>
              <a:t>.</a:t>
            </a:r>
          </a:p>
        </p:txBody>
      </p:sp>
      <p:pic>
        <p:nvPicPr>
          <p:cNvPr id="2" name="صورة 1"/>
          <p:cNvPicPr>
            <a:picLocks noChangeAspect="1"/>
          </p:cNvPicPr>
          <p:nvPr/>
        </p:nvPicPr>
        <p:blipFill>
          <a:blip r:embed="rId2"/>
          <a:stretch>
            <a:fillRect/>
          </a:stretch>
        </p:blipFill>
        <p:spPr>
          <a:xfrm>
            <a:off x="1600200" y="2514600"/>
            <a:ext cx="6248400" cy="4237196"/>
          </a:xfrm>
          <a:prstGeom prst="rect">
            <a:avLst/>
          </a:prstGeom>
        </p:spPr>
      </p:pic>
    </p:spTree>
    <p:extLst>
      <p:ext uri="{BB962C8B-B14F-4D97-AF65-F5344CB8AC3E}">
        <p14:creationId xmlns:p14="http://schemas.microsoft.com/office/powerpoint/2010/main" val="252089157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title"/>
          </p:nvPr>
        </p:nvSpPr>
        <p:spPr>
          <a:xfrm>
            <a:off x="1371600" y="609600"/>
            <a:ext cx="6096000" cy="1143000"/>
          </a:xfrm>
        </p:spPr>
        <p:txBody>
          <a:bodyPr/>
          <a:lstStyle/>
          <a:p>
            <a:pPr algn="ctr" eaLnBrk="1" hangingPunct="1"/>
            <a:r>
              <a:rPr lang="en-US">
                <a:solidFill>
                  <a:srgbClr val="FF66FF"/>
                </a:solidFill>
              </a:rPr>
              <a:t>The Visual Pathway</a:t>
            </a:r>
          </a:p>
        </p:txBody>
      </p:sp>
      <p:sp>
        <p:nvSpPr>
          <p:cNvPr id="75779" name="Rectangle 8"/>
          <p:cNvSpPr>
            <a:spLocks noGrp="1" noChangeArrowheads="1"/>
          </p:cNvSpPr>
          <p:nvPr>
            <p:ph type="body" sz="half" idx="1"/>
          </p:nvPr>
        </p:nvSpPr>
        <p:spPr>
          <a:xfrm>
            <a:off x="609600" y="1905000"/>
            <a:ext cx="4267200" cy="4343400"/>
          </a:xfrm>
        </p:spPr>
        <p:txBody>
          <a:bodyPr/>
          <a:lstStyle/>
          <a:p>
            <a:pPr eaLnBrk="1" hangingPunct="1"/>
            <a:r>
              <a:rPr lang="en-US" dirty="0"/>
              <a:t>Visual Pathway: Three neurons</a:t>
            </a:r>
          </a:p>
          <a:p>
            <a:pPr eaLnBrk="1" hangingPunct="1">
              <a:buFont typeface="Wingdings" pitchFamily="2" charset="2"/>
              <a:buNone/>
            </a:pPr>
            <a:r>
              <a:rPr lang="en-US" dirty="0"/>
              <a:t>   1. </a:t>
            </a:r>
            <a:r>
              <a:rPr lang="en-US" dirty="0">
                <a:solidFill>
                  <a:srgbClr val="FFFF00"/>
                </a:solidFill>
              </a:rPr>
              <a:t>Bipolar cell</a:t>
            </a:r>
            <a:r>
              <a:rPr lang="en-US" dirty="0"/>
              <a:t>, lies within the retina.</a:t>
            </a:r>
          </a:p>
          <a:p>
            <a:pPr eaLnBrk="1" hangingPunct="1">
              <a:buFont typeface="Wingdings" pitchFamily="2" charset="2"/>
              <a:buNone/>
            </a:pPr>
            <a:r>
              <a:rPr lang="en-US" dirty="0"/>
              <a:t>	2. </a:t>
            </a:r>
            <a:r>
              <a:rPr lang="en-US" dirty="0">
                <a:solidFill>
                  <a:srgbClr val="FFFF00"/>
                </a:solidFill>
              </a:rPr>
              <a:t>Ganglion cell</a:t>
            </a:r>
            <a:r>
              <a:rPr lang="en-US" dirty="0"/>
              <a:t>, synapse in lateral 	geniculate body.</a:t>
            </a:r>
          </a:p>
          <a:p>
            <a:pPr eaLnBrk="1" hangingPunct="1">
              <a:buFont typeface="Wingdings" pitchFamily="2" charset="2"/>
              <a:buNone/>
            </a:pPr>
            <a:r>
              <a:rPr lang="en-US" dirty="0"/>
              <a:t>	3. </a:t>
            </a:r>
            <a:r>
              <a:rPr lang="en-US" dirty="0">
                <a:solidFill>
                  <a:srgbClr val="FFFF00"/>
                </a:solidFill>
              </a:rPr>
              <a:t>Third neuron </a:t>
            </a:r>
            <a:r>
              <a:rPr lang="en-US" dirty="0"/>
              <a:t>terminates in visual cortex.  </a:t>
            </a:r>
          </a:p>
          <a:p>
            <a:pPr eaLnBrk="1" hangingPunct="1">
              <a:buFont typeface="Wingdings" pitchFamily="2" charset="2"/>
              <a:buNone/>
            </a:pPr>
            <a:endParaRPr lang="en-US" dirty="0"/>
          </a:p>
        </p:txBody>
      </p:sp>
      <p:pic>
        <p:nvPicPr>
          <p:cNvPr id="75780" name="Picture 4" descr="Picture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81600" y="2057400"/>
            <a:ext cx="3429000" cy="4267200"/>
          </a:xfr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6096000" cy="1143000"/>
          </a:xfrm>
        </p:spPr>
        <p:txBody>
          <a:bodyPr/>
          <a:lstStyle/>
          <a:p>
            <a:r>
              <a:rPr lang="en-US" dirty="0"/>
              <a:t>  Pupil light reflex</a:t>
            </a:r>
          </a:p>
        </p:txBody>
      </p:sp>
      <p:pic>
        <p:nvPicPr>
          <p:cNvPr id="76802" name="Picture 3" descr="msoDD334"/>
          <p:cNvPicPr>
            <a:picLocks noGrp="1" noChangeAspect="1" noChangeArrowheads="1"/>
          </p:cNvPicPr>
          <p:nvPr>
            <p:ph idx="1"/>
          </p:nvPr>
        </p:nvPicPr>
        <p:blipFill>
          <a:blip r:embed="rId2">
            <a:lum bright="-30000" contrast="48000"/>
            <a:extLst>
              <a:ext uri="{28A0092B-C50C-407E-A947-70E740481C1C}">
                <a14:useLocalDpi xmlns:a14="http://schemas.microsoft.com/office/drawing/2010/main" val="0"/>
              </a:ext>
            </a:extLst>
          </a:blip>
          <a:stretch>
            <a:fillRect/>
          </a:stretch>
        </p:blipFill>
        <p:spPr>
          <a:xfrm>
            <a:off x="4495800" y="685800"/>
            <a:ext cx="4358640" cy="5557266"/>
          </a:xfrm>
          <a:noFill/>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soFCB88"/>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4787900" y="620713"/>
            <a:ext cx="372903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mso7212E"/>
          <p:cNvPicPr>
            <a:picLocks noChangeAspect="1" noChangeArrowheads="1"/>
          </p:cNvPicPr>
          <p:nvPr/>
        </p:nvPicPr>
        <p:blipFill>
          <a:blip r:embed="rId4">
            <a:lum bright="-24000" contrast="54000"/>
            <a:extLst>
              <a:ext uri="{28A0092B-C50C-407E-A947-70E740481C1C}">
                <a14:useLocalDpi xmlns:a14="http://schemas.microsoft.com/office/drawing/2010/main" val="0"/>
              </a:ext>
            </a:extLst>
          </a:blip>
          <a:srcRect/>
          <a:stretch>
            <a:fillRect/>
          </a:stretch>
        </p:blipFill>
        <p:spPr bwMode="auto">
          <a:xfrm>
            <a:off x="684213" y="620713"/>
            <a:ext cx="37433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a:t>Accomodation</a:t>
            </a:r>
            <a:endParaRPr lang="en-US" dirty="0"/>
          </a:p>
        </p:txBody>
      </p:sp>
      <p:pic>
        <p:nvPicPr>
          <p:cNvPr id="80898" name="Picture 2" descr="Picture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09600" y="1981200"/>
            <a:ext cx="8249920" cy="4419600"/>
          </a:xfrm>
          <a:noFill/>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0" y="609600"/>
            <a:ext cx="6096000" cy="1143000"/>
          </a:xfrm>
        </p:spPr>
        <p:txBody>
          <a:bodyPr/>
          <a:lstStyle/>
          <a:p>
            <a:pPr algn="ctr" eaLnBrk="1" hangingPunct="1"/>
            <a:r>
              <a:rPr lang="en-US">
                <a:solidFill>
                  <a:srgbClr val="7DF2F5"/>
                </a:solidFill>
              </a:rPr>
              <a:t>The intraocular pressure</a:t>
            </a:r>
          </a:p>
        </p:txBody>
      </p:sp>
      <p:sp>
        <p:nvSpPr>
          <p:cNvPr id="84995" name="Rectangle 3"/>
          <p:cNvSpPr>
            <a:spLocks noGrp="1" noChangeArrowheads="1"/>
          </p:cNvSpPr>
          <p:nvPr>
            <p:ph type="body" idx="1"/>
          </p:nvPr>
        </p:nvSpPr>
        <p:spPr>
          <a:xfrm>
            <a:off x="533400" y="1981200"/>
            <a:ext cx="8382000" cy="4114800"/>
          </a:xfrm>
        </p:spPr>
        <p:txBody>
          <a:bodyPr/>
          <a:lstStyle/>
          <a:p>
            <a:pPr eaLnBrk="1" hangingPunct="1">
              <a:lnSpc>
                <a:spcPct val="80000"/>
              </a:lnSpc>
            </a:pPr>
            <a:r>
              <a:rPr lang="en-US" dirty="0"/>
              <a:t>The pressure within the eye is maintained at a steady level by continuous </a:t>
            </a:r>
            <a:r>
              <a:rPr lang="en-US" dirty="0">
                <a:solidFill>
                  <a:srgbClr val="FFFF00"/>
                </a:solidFill>
              </a:rPr>
              <a:t>formation &amp; drainage of aqueous.</a:t>
            </a:r>
          </a:p>
          <a:p>
            <a:pPr eaLnBrk="1" hangingPunct="1">
              <a:lnSpc>
                <a:spcPct val="80000"/>
              </a:lnSpc>
            </a:pPr>
            <a:r>
              <a:rPr lang="en-US" dirty="0"/>
              <a:t>Aqueous is secreted by the </a:t>
            </a:r>
            <a:r>
              <a:rPr lang="en-US" dirty="0">
                <a:solidFill>
                  <a:srgbClr val="FFFF00"/>
                </a:solidFill>
              </a:rPr>
              <a:t>ciliary epithelium </a:t>
            </a:r>
            <a:r>
              <a:rPr lang="en-US" dirty="0"/>
              <a:t>→ posterior chamber → anterior chamber (through the pupil ) → drained through the anterior chamber angle.</a:t>
            </a:r>
          </a:p>
          <a:p>
            <a:pPr eaLnBrk="1" hangingPunct="1">
              <a:lnSpc>
                <a:spcPct val="80000"/>
              </a:lnSpc>
            </a:pPr>
            <a:r>
              <a:rPr lang="en-US" dirty="0"/>
              <a:t>The intraocular pressure, (IOP), is normally 10 – 21 mmHg; increased IOP is called Glaucoma.</a:t>
            </a:r>
          </a:p>
          <a:p>
            <a:pPr eaLnBrk="1" hangingPunct="1">
              <a:lnSpc>
                <a:spcPct val="80000"/>
              </a:lnSpc>
            </a:pPr>
            <a:r>
              <a:rPr lang="en-US" dirty="0"/>
              <a:t>High IOP almost always due to an obstruction of aqueous outflow.</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stretch>
            <a:fillRect/>
          </a:stretch>
        </p:blipFill>
        <p:spPr>
          <a:xfrm>
            <a:off x="762000" y="-228600"/>
            <a:ext cx="7473644" cy="8380152"/>
          </a:xfrm>
          <a:prstGeom prst="rect">
            <a:avLst/>
          </a:prstGeom>
        </p:spPr>
      </p:pic>
    </p:spTree>
    <p:extLst>
      <p:ext uri="{BB962C8B-B14F-4D97-AF65-F5344CB8AC3E}">
        <p14:creationId xmlns:p14="http://schemas.microsoft.com/office/powerpoint/2010/main" val="2111289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a:p>
        </p:txBody>
      </p:sp>
      <p:pic>
        <p:nvPicPr>
          <p:cNvPr id="4" name="صورة 3"/>
          <p:cNvPicPr>
            <a:picLocks noChangeAspect="1"/>
          </p:cNvPicPr>
          <p:nvPr/>
        </p:nvPicPr>
        <p:blipFill>
          <a:blip r:embed="rId2"/>
          <a:stretch>
            <a:fillRect/>
          </a:stretch>
        </p:blipFill>
        <p:spPr>
          <a:xfrm>
            <a:off x="-723900" y="-142875"/>
            <a:ext cx="10591800" cy="7143750"/>
          </a:xfrm>
          <a:prstGeom prst="rect">
            <a:avLst/>
          </a:prstGeom>
        </p:spPr>
      </p:pic>
    </p:spTree>
    <p:extLst>
      <p:ext uri="{BB962C8B-B14F-4D97-AF65-F5344CB8AC3E}">
        <p14:creationId xmlns:p14="http://schemas.microsoft.com/office/powerpoint/2010/main" val="3657549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Grp="1" noChangeArrowheads="1"/>
          </p:cNvSpPr>
          <p:nvPr>
            <p:ph type="title"/>
          </p:nvPr>
        </p:nvSpPr>
        <p:spPr>
          <a:xfrm>
            <a:off x="1600200" y="609600"/>
            <a:ext cx="6096000" cy="1143000"/>
          </a:xfrm>
        </p:spPr>
        <p:txBody>
          <a:bodyPr/>
          <a:lstStyle/>
          <a:p>
            <a:pPr algn="ctr" eaLnBrk="1" hangingPunct="1"/>
            <a:r>
              <a:rPr lang="en-US">
                <a:solidFill>
                  <a:srgbClr val="00FFFF"/>
                </a:solidFill>
              </a:rPr>
              <a:t>Lacrimal Apparatus</a:t>
            </a:r>
            <a:r>
              <a:rPr lang="en-US"/>
              <a:t> </a:t>
            </a:r>
          </a:p>
        </p:txBody>
      </p:sp>
      <p:sp>
        <p:nvSpPr>
          <p:cNvPr id="86019" name="Rectangle 5"/>
          <p:cNvSpPr>
            <a:spLocks noGrp="1" noChangeArrowheads="1"/>
          </p:cNvSpPr>
          <p:nvPr>
            <p:ph type="body" sz="half" idx="1"/>
          </p:nvPr>
        </p:nvSpPr>
        <p:spPr>
          <a:xfrm>
            <a:off x="1066800" y="1905000"/>
            <a:ext cx="7162800" cy="1981200"/>
          </a:xfrm>
        </p:spPr>
        <p:txBody>
          <a:bodyPr/>
          <a:lstStyle/>
          <a:p>
            <a:pPr eaLnBrk="1" hangingPunct="1"/>
            <a:r>
              <a:rPr lang="en-US"/>
              <a:t>Tear secretion.</a:t>
            </a:r>
          </a:p>
          <a:p>
            <a:pPr eaLnBrk="1" hangingPunct="1"/>
            <a:r>
              <a:rPr lang="en-US"/>
              <a:t>Layers of precorneal tear film.</a:t>
            </a:r>
          </a:p>
          <a:p>
            <a:pPr eaLnBrk="1" hangingPunct="1"/>
            <a:r>
              <a:rPr lang="en-US"/>
              <a:t>Drainage of tear.</a:t>
            </a:r>
          </a:p>
        </p:txBody>
      </p:sp>
      <p:pic>
        <p:nvPicPr>
          <p:cNvPr id="86020" name="Picture 7" descr="mso4D0EB"/>
          <p:cNvPicPr>
            <a:picLocks noGrp="1" noChangeAspect="1" noChangeArrowheads="1"/>
          </p:cNvPicPr>
          <p:nvPr>
            <p:ph sz="half" idx="2"/>
          </p:nvPr>
        </p:nvPicPr>
        <p:blipFill>
          <a:blip r:embed="rId2">
            <a:lum bright="-12000" contrast="6000"/>
            <a:extLst>
              <a:ext uri="{28A0092B-C50C-407E-A947-70E740481C1C}">
                <a14:useLocalDpi xmlns:a14="http://schemas.microsoft.com/office/drawing/2010/main" val="0"/>
              </a:ext>
            </a:extLst>
          </a:blip>
          <a:srcRect/>
          <a:stretch>
            <a:fillRect/>
          </a:stretch>
        </p:blipFill>
        <p:spPr>
          <a:xfrm>
            <a:off x="1066800" y="3733800"/>
            <a:ext cx="7223125" cy="2667000"/>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Q1</a:t>
            </a:r>
            <a:endParaRPr lang="en-GB" dirty="0">
              <a:solidFill>
                <a:schemeClr val="accent1">
                  <a:satMod val="150000"/>
                </a:schemeClr>
              </a:solidFill>
            </a:endParaRPr>
          </a:p>
        </p:txBody>
      </p:sp>
      <p:sp>
        <p:nvSpPr>
          <p:cNvPr id="3" name="Content Placeholder 2"/>
          <p:cNvSpPr>
            <a:spLocks noGrp="1"/>
          </p:cNvSpPr>
          <p:nvPr>
            <p:ph idx="1"/>
          </p:nvPr>
        </p:nvSpPr>
        <p:spPr/>
        <p:txBody>
          <a:bodyPr rtlCol="0">
            <a:normAutofit fontScale="92500" lnSpcReduction="10000"/>
          </a:bodyPr>
          <a:lstStyle/>
          <a:p>
            <a:pPr marL="438912" indent="-320040" eaLnBrk="1" fontAlgn="auto" hangingPunct="1">
              <a:spcBef>
                <a:spcPts val="0"/>
              </a:spcBef>
              <a:spcAft>
                <a:spcPts val="0"/>
              </a:spcAft>
              <a:buFont typeface="Wingdings 2"/>
              <a:buChar char=""/>
              <a:defRPr/>
            </a:pPr>
            <a:r>
              <a:rPr lang="en-US" dirty="0"/>
              <a:t>Regarding embryology and development of the eye, all are false </a:t>
            </a:r>
            <a:r>
              <a:rPr lang="en-US" b="1" u="sng" dirty="0"/>
              <a:t>EXCEPT</a:t>
            </a:r>
            <a:r>
              <a:rPr lang="en-US" dirty="0"/>
              <a:t>: </a:t>
            </a:r>
          </a:p>
          <a:p>
            <a:pPr marL="118872" indent="0" eaLnBrk="1" fontAlgn="auto" hangingPunct="1">
              <a:spcBef>
                <a:spcPts val="0"/>
              </a:spcBef>
              <a:spcAft>
                <a:spcPts val="0"/>
              </a:spcAft>
              <a:buFont typeface="Wingdings 2"/>
              <a:buNone/>
              <a:defRPr/>
            </a:pPr>
            <a:endParaRPr lang="en-US" dirty="0"/>
          </a:p>
          <a:p>
            <a:pPr marL="971550" lvl="1" indent="-514350" eaLnBrk="1" fontAlgn="auto" hangingPunct="1">
              <a:spcAft>
                <a:spcPts val="0"/>
              </a:spcAft>
              <a:buFont typeface="+mj-lt"/>
              <a:buAutoNum type="alphaLcParenR"/>
              <a:defRPr/>
            </a:pPr>
            <a:r>
              <a:rPr lang="en-US" dirty="0"/>
              <a:t>The eye is derived from endoderm, mesoderm and surface ectoderm.</a:t>
            </a:r>
          </a:p>
          <a:p>
            <a:pPr marL="971550" lvl="1" indent="-514350" eaLnBrk="1" fontAlgn="auto" hangingPunct="1">
              <a:spcAft>
                <a:spcPts val="0"/>
              </a:spcAft>
              <a:buFont typeface="+mj-lt"/>
              <a:buAutoNum type="alphaLcParenR"/>
              <a:defRPr/>
            </a:pPr>
            <a:r>
              <a:rPr lang="en-US" dirty="0"/>
              <a:t>The iris coloboma has to be </a:t>
            </a:r>
            <a:r>
              <a:rPr lang="en-US" dirty="0" err="1"/>
              <a:t>superio</a:t>
            </a:r>
            <a:r>
              <a:rPr lang="en-US" dirty="0"/>
              <a:t>-temporal in location. </a:t>
            </a:r>
          </a:p>
          <a:p>
            <a:pPr marL="971550" lvl="1" indent="-514350" eaLnBrk="1" fontAlgn="auto" hangingPunct="1">
              <a:spcAft>
                <a:spcPts val="0"/>
              </a:spcAft>
              <a:buFont typeface="+mj-lt"/>
              <a:buAutoNum type="alphaLcParenR"/>
              <a:defRPr/>
            </a:pPr>
            <a:r>
              <a:rPr lang="en-US" dirty="0"/>
              <a:t>The eye reaches full size at puberty.</a:t>
            </a:r>
          </a:p>
          <a:p>
            <a:pPr marL="971550" lvl="1" indent="-514350" eaLnBrk="1" fontAlgn="auto" hangingPunct="1">
              <a:spcAft>
                <a:spcPts val="0"/>
              </a:spcAft>
              <a:buFont typeface="+mj-lt"/>
              <a:buAutoNum type="alphaLcParenR"/>
              <a:defRPr/>
            </a:pPr>
            <a:r>
              <a:rPr lang="en-US" dirty="0"/>
              <a:t>The lens continues to enlarge throughout the life.</a:t>
            </a:r>
          </a:p>
          <a:p>
            <a:pPr marL="971550" lvl="1" indent="-514350" eaLnBrk="1" fontAlgn="auto" hangingPunct="1">
              <a:spcAft>
                <a:spcPts val="0"/>
              </a:spcAft>
              <a:buFont typeface="+mj-lt"/>
              <a:buAutoNum type="alphaLcParenR"/>
              <a:defRPr/>
            </a:pPr>
            <a:r>
              <a:rPr lang="en-US" dirty="0"/>
              <a:t>During early infant life, the cornea &amp; sclera can not be stretched by raised IOP. </a:t>
            </a:r>
            <a:endParaRPr lang="en-GB" dirty="0"/>
          </a:p>
        </p:txBody>
      </p:sp>
    </p:spTree>
    <p:extLst>
      <p:ext uri="{BB962C8B-B14F-4D97-AF65-F5344CB8AC3E}">
        <p14:creationId xmlns:p14="http://schemas.microsoft.com/office/powerpoint/2010/main" val="2399592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Q2</a:t>
            </a:r>
            <a:endParaRPr lang="en-GB" dirty="0">
              <a:solidFill>
                <a:schemeClr val="accent1">
                  <a:satMod val="150000"/>
                </a:schemeClr>
              </a:solidFill>
            </a:endParaRPr>
          </a:p>
        </p:txBody>
      </p:sp>
      <p:sp>
        <p:nvSpPr>
          <p:cNvPr id="3" name="Content Placeholder 2"/>
          <p:cNvSpPr>
            <a:spLocks noGrp="1"/>
          </p:cNvSpPr>
          <p:nvPr>
            <p:ph idx="1"/>
          </p:nvPr>
        </p:nvSpPr>
        <p:spPr/>
        <p:txBody>
          <a:bodyPr rtlCol="0">
            <a:normAutofit fontScale="92500" lnSpcReduction="10000"/>
          </a:bodyPr>
          <a:lstStyle/>
          <a:p>
            <a:pPr marL="438912" indent="-320040" eaLnBrk="1" fontAlgn="auto" hangingPunct="1">
              <a:spcBef>
                <a:spcPts val="0"/>
              </a:spcBef>
              <a:spcAft>
                <a:spcPts val="0"/>
              </a:spcAft>
              <a:buFont typeface="Wingdings 2"/>
              <a:buChar char=""/>
              <a:defRPr/>
            </a:pPr>
            <a:r>
              <a:rPr lang="en-US" dirty="0"/>
              <a:t>Regarding anatomy of the orbit, all are true </a:t>
            </a:r>
            <a:r>
              <a:rPr lang="en-US" b="1" u="sng" dirty="0"/>
              <a:t>EXCEPT</a:t>
            </a:r>
            <a:r>
              <a:rPr lang="en-US" dirty="0"/>
              <a:t>: </a:t>
            </a:r>
          </a:p>
          <a:p>
            <a:pPr marL="118872" indent="0" eaLnBrk="1" fontAlgn="auto" hangingPunct="1">
              <a:spcBef>
                <a:spcPts val="0"/>
              </a:spcBef>
              <a:spcAft>
                <a:spcPts val="0"/>
              </a:spcAft>
              <a:buFont typeface="Wingdings 2"/>
              <a:buNone/>
              <a:defRPr/>
            </a:pPr>
            <a:endParaRPr lang="en-US" dirty="0"/>
          </a:p>
          <a:p>
            <a:pPr marL="971550" lvl="1" indent="-514350" eaLnBrk="1" fontAlgn="auto" hangingPunct="1">
              <a:spcAft>
                <a:spcPts val="0"/>
              </a:spcAft>
              <a:buFont typeface="+mj-lt"/>
              <a:buAutoNum type="alphaLcParenR"/>
              <a:defRPr/>
            </a:pPr>
            <a:r>
              <a:rPr lang="en-US" dirty="0"/>
              <a:t>The thinnest wall is the medial wall.</a:t>
            </a:r>
          </a:p>
          <a:p>
            <a:pPr marL="971550" lvl="1" indent="-514350" eaLnBrk="1" fontAlgn="auto" hangingPunct="1">
              <a:spcAft>
                <a:spcPts val="0"/>
              </a:spcAft>
              <a:buFont typeface="+mj-lt"/>
              <a:buAutoNum type="alphaLcParenR"/>
              <a:defRPr/>
            </a:pPr>
            <a:r>
              <a:rPr lang="en-US" dirty="0"/>
              <a:t>The weakest wall is floor.</a:t>
            </a:r>
          </a:p>
          <a:p>
            <a:pPr marL="971550" lvl="1" indent="-514350" eaLnBrk="1" fontAlgn="auto" hangingPunct="1">
              <a:spcAft>
                <a:spcPts val="0"/>
              </a:spcAft>
              <a:buFont typeface="+mj-lt"/>
              <a:buAutoNum type="alphaLcParenR"/>
              <a:defRPr/>
            </a:pPr>
            <a:r>
              <a:rPr lang="en-US" dirty="0"/>
              <a:t>The ophthalmic artery passes through optic canal.</a:t>
            </a:r>
          </a:p>
          <a:p>
            <a:pPr marL="971550" lvl="1" indent="-514350" eaLnBrk="1" fontAlgn="auto" hangingPunct="1">
              <a:spcAft>
                <a:spcPts val="0"/>
              </a:spcAft>
              <a:buFont typeface="+mj-lt"/>
              <a:buAutoNum type="alphaLcParenR"/>
              <a:defRPr/>
            </a:pPr>
            <a:r>
              <a:rPr lang="en-US" dirty="0"/>
              <a:t>The superior division of oculomotor nerve passes through the superior orbital fissure.</a:t>
            </a:r>
          </a:p>
          <a:p>
            <a:pPr marL="971550" lvl="1" indent="-514350" eaLnBrk="1" fontAlgn="auto" hangingPunct="1">
              <a:spcAft>
                <a:spcPts val="0"/>
              </a:spcAft>
              <a:buFont typeface="+mj-lt"/>
              <a:buAutoNum type="alphaLcParenR"/>
              <a:defRPr/>
            </a:pPr>
            <a:r>
              <a:rPr lang="en-US" dirty="0"/>
              <a:t>The inferior division of oculomotor nerve passes through the inferior orbital fissure.</a:t>
            </a:r>
          </a:p>
        </p:txBody>
      </p:sp>
    </p:spTree>
    <p:extLst>
      <p:ext uri="{BB962C8B-B14F-4D97-AF65-F5344CB8AC3E}">
        <p14:creationId xmlns:p14="http://schemas.microsoft.com/office/powerpoint/2010/main" val="1642274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Q3</a:t>
            </a:r>
            <a:endParaRPr lang="en-GB" dirty="0">
              <a:solidFill>
                <a:schemeClr val="accent1">
                  <a:satMod val="150000"/>
                </a:schemeClr>
              </a:solidFill>
            </a:endParaRPr>
          </a:p>
        </p:txBody>
      </p:sp>
      <p:sp>
        <p:nvSpPr>
          <p:cNvPr id="3" name="Content Placeholder 2"/>
          <p:cNvSpPr>
            <a:spLocks noGrp="1"/>
          </p:cNvSpPr>
          <p:nvPr>
            <p:ph idx="1"/>
          </p:nvPr>
        </p:nvSpPr>
        <p:spPr>
          <a:xfrm>
            <a:off x="457200" y="1774825"/>
            <a:ext cx="8363272" cy="4625975"/>
          </a:xfrm>
        </p:spPr>
        <p:txBody>
          <a:bodyPr rtlCol="0">
            <a:normAutofit/>
          </a:bodyPr>
          <a:lstStyle/>
          <a:p>
            <a:pPr marL="438912" indent="-320040" eaLnBrk="1" fontAlgn="auto" hangingPunct="1">
              <a:spcBef>
                <a:spcPts val="0"/>
              </a:spcBef>
              <a:spcAft>
                <a:spcPts val="0"/>
              </a:spcAft>
              <a:buFont typeface="Wingdings 2"/>
              <a:buChar char=""/>
              <a:defRPr/>
            </a:pPr>
            <a:r>
              <a:rPr lang="en-US" dirty="0"/>
              <a:t>Regarding Extraocular muscles, all are true </a:t>
            </a:r>
            <a:r>
              <a:rPr lang="en-US" b="1" u="sng" dirty="0"/>
              <a:t>EXCEPT</a:t>
            </a:r>
            <a:r>
              <a:rPr lang="en-US" dirty="0"/>
              <a:t>: </a:t>
            </a:r>
          </a:p>
          <a:p>
            <a:pPr marL="118872" indent="0" eaLnBrk="1" fontAlgn="auto" hangingPunct="1">
              <a:spcBef>
                <a:spcPts val="0"/>
              </a:spcBef>
              <a:spcAft>
                <a:spcPts val="0"/>
              </a:spcAft>
              <a:buFont typeface="Wingdings 2"/>
              <a:buNone/>
              <a:defRPr/>
            </a:pPr>
            <a:endParaRPr lang="en-US" dirty="0"/>
          </a:p>
          <a:p>
            <a:pPr marL="971550" lvl="1" indent="-514350" eaLnBrk="1" fontAlgn="auto" hangingPunct="1">
              <a:spcAft>
                <a:spcPts val="0"/>
              </a:spcAft>
              <a:buFont typeface="+mj-lt"/>
              <a:buAutoNum type="alphaLcParenR"/>
              <a:defRPr/>
            </a:pPr>
            <a:r>
              <a:rPr lang="en-US" dirty="0"/>
              <a:t>All are supplied with oculomotor nerve except the lateral rectus.</a:t>
            </a:r>
          </a:p>
          <a:p>
            <a:pPr marL="971550" lvl="1" indent="-514350" eaLnBrk="1" fontAlgn="auto" hangingPunct="1">
              <a:spcAft>
                <a:spcPts val="0"/>
              </a:spcAft>
              <a:buFont typeface="+mj-lt"/>
              <a:buAutoNum type="alphaLcParenR"/>
              <a:defRPr/>
            </a:pPr>
            <a:r>
              <a:rPr lang="en-US" dirty="0"/>
              <a:t>Superior rectus elevates the eye on abduction.</a:t>
            </a:r>
          </a:p>
          <a:p>
            <a:pPr marL="971550" lvl="1" indent="-514350" eaLnBrk="1" fontAlgn="auto" hangingPunct="1">
              <a:spcAft>
                <a:spcPts val="0"/>
              </a:spcAft>
              <a:buFont typeface="+mj-lt"/>
              <a:buAutoNum type="alphaLcParenR"/>
              <a:defRPr/>
            </a:pPr>
            <a:r>
              <a:rPr lang="en-US" dirty="0"/>
              <a:t>Inferior rectus depresses the eye on abduction.</a:t>
            </a:r>
          </a:p>
          <a:p>
            <a:pPr marL="971550" lvl="1" indent="-514350" eaLnBrk="1" fontAlgn="auto" hangingPunct="1">
              <a:spcAft>
                <a:spcPts val="0"/>
              </a:spcAft>
              <a:buFont typeface="+mj-lt"/>
              <a:buAutoNum type="alphaLcParenR"/>
              <a:defRPr/>
            </a:pPr>
            <a:r>
              <a:rPr lang="en-US" dirty="0"/>
              <a:t>Superior oblique depresses the eye on adduction.</a:t>
            </a:r>
          </a:p>
          <a:p>
            <a:pPr marL="971550" lvl="1" indent="-514350" eaLnBrk="1" fontAlgn="auto" hangingPunct="1">
              <a:spcAft>
                <a:spcPts val="0"/>
              </a:spcAft>
              <a:buFont typeface="+mj-lt"/>
              <a:buAutoNum type="alphaLcParenR"/>
              <a:defRPr/>
            </a:pPr>
            <a:r>
              <a:rPr lang="en-US" dirty="0"/>
              <a:t>Inferior oblique elevates the eye on adduction.</a:t>
            </a:r>
          </a:p>
        </p:txBody>
      </p:sp>
    </p:spTree>
    <p:extLst>
      <p:ext uri="{BB962C8B-B14F-4D97-AF65-F5344CB8AC3E}">
        <p14:creationId xmlns:p14="http://schemas.microsoft.com/office/powerpoint/2010/main" val="470969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Q4</a:t>
            </a:r>
            <a:endParaRPr lang="en-GB" dirty="0">
              <a:solidFill>
                <a:schemeClr val="accent1">
                  <a:satMod val="150000"/>
                </a:schemeClr>
              </a:solidFill>
            </a:endParaRPr>
          </a:p>
        </p:txBody>
      </p:sp>
      <p:sp>
        <p:nvSpPr>
          <p:cNvPr id="3" name="Content Placeholder 2"/>
          <p:cNvSpPr>
            <a:spLocks noGrp="1"/>
          </p:cNvSpPr>
          <p:nvPr>
            <p:ph idx="1"/>
          </p:nvPr>
        </p:nvSpPr>
        <p:spPr>
          <a:xfrm>
            <a:off x="457200" y="1774825"/>
            <a:ext cx="8363272" cy="4625975"/>
          </a:xfrm>
        </p:spPr>
        <p:txBody>
          <a:bodyPr rtlCol="0">
            <a:normAutofit fontScale="92500" lnSpcReduction="20000"/>
          </a:bodyPr>
          <a:lstStyle/>
          <a:p>
            <a:pPr marL="438912" indent="-320040" eaLnBrk="1" fontAlgn="auto" hangingPunct="1">
              <a:spcBef>
                <a:spcPts val="0"/>
              </a:spcBef>
              <a:spcAft>
                <a:spcPts val="0"/>
              </a:spcAft>
              <a:buFont typeface="Wingdings 2"/>
              <a:buChar char=""/>
              <a:defRPr/>
            </a:pPr>
            <a:r>
              <a:rPr lang="en-US" dirty="0"/>
              <a:t>Regarding Eyelid and conjunctiva, all are true </a:t>
            </a:r>
            <a:r>
              <a:rPr lang="en-US" b="1" u="sng" dirty="0"/>
              <a:t>EXCEPT</a:t>
            </a:r>
            <a:r>
              <a:rPr lang="en-US" dirty="0"/>
              <a:t>: </a:t>
            </a:r>
          </a:p>
          <a:p>
            <a:pPr marL="118872" indent="0" eaLnBrk="1" fontAlgn="auto" hangingPunct="1">
              <a:spcBef>
                <a:spcPts val="0"/>
              </a:spcBef>
              <a:spcAft>
                <a:spcPts val="0"/>
              </a:spcAft>
              <a:buFont typeface="Wingdings 2"/>
              <a:buNone/>
              <a:defRPr/>
            </a:pPr>
            <a:endParaRPr lang="en-US" dirty="0"/>
          </a:p>
          <a:p>
            <a:pPr marL="971550" lvl="1" indent="-514350" eaLnBrk="1" fontAlgn="auto" hangingPunct="1">
              <a:spcAft>
                <a:spcPts val="0"/>
              </a:spcAft>
              <a:buFont typeface="+mj-lt"/>
              <a:buAutoNum type="alphaLcParenR"/>
              <a:defRPr/>
            </a:pPr>
            <a:r>
              <a:rPr lang="en-US" dirty="0"/>
              <a:t>The lids are closed by Orbicularis oculi (facial n.).</a:t>
            </a:r>
          </a:p>
          <a:p>
            <a:pPr marL="971550" lvl="1" indent="-514350" eaLnBrk="1" fontAlgn="auto" hangingPunct="1">
              <a:spcAft>
                <a:spcPts val="0"/>
              </a:spcAft>
              <a:buFont typeface="+mj-lt"/>
              <a:buAutoNum type="alphaLcParenR"/>
              <a:defRPr/>
            </a:pPr>
            <a:r>
              <a:rPr lang="en-US" dirty="0"/>
              <a:t>The lids are opened with Levator </a:t>
            </a:r>
            <a:r>
              <a:rPr lang="en-US" dirty="0" err="1"/>
              <a:t>palpebrae</a:t>
            </a:r>
            <a:r>
              <a:rPr lang="en-US" dirty="0"/>
              <a:t> muscle   (oculomotor n.) and Muller’s muscle (parasympathetic supply).</a:t>
            </a:r>
          </a:p>
          <a:p>
            <a:pPr marL="971550" lvl="1" indent="-514350" eaLnBrk="1" fontAlgn="auto" hangingPunct="1">
              <a:spcAft>
                <a:spcPts val="0"/>
              </a:spcAft>
              <a:buFont typeface="+mj-lt"/>
              <a:buAutoNum type="alphaLcParenR"/>
              <a:defRPr/>
            </a:pPr>
            <a:r>
              <a:rPr lang="en-US" dirty="0"/>
              <a:t>The tarsus is the skeleton of the eyelid.</a:t>
            </a:r>
          </a:p>
          <a:p>
            <a:pPr marL="971550" lvl="1" indent="-514350" eaLnBrk="1" fontAlgn="auto" hangingPunct="1">
              <a:spcAft>
                <a:spcPts val="0"/>
              </a:spcAft>
              <a:buFont typeface="+mj-lt"/>
              <a:buAutoNum type="alphaLcParenR"/>
              <a:defRPr/>
            </a:pPr>
            <a:r>
              <a:rPr lang="en-US" dirty="0"/>
              <a:t>The orbital septum is a strong barrier against infection.</a:t>
            </a:r>
          </a:p>
          <a:p>
            <a:pPr marL="971550" lvl="1" indent="-514350" eaLnBrk="1" fontAlgn="auto" hangingPunct="1">
              <a:spcAft>
                <a:spcPts val="0"/>
              </a:spcAft>
              <a:buFont typeface="+mj-lt"/>
              <a:buAutoNum type="alphaLcParenR"/>
              <a:defRPr/>
            </a:pPr>
            <a:r>
              <a:rPr lang="en-US" dirty="0"/>
              <a:t>The conjunctiva has 3 parts: bulbar, palpebral and </a:t>
            </a:r>
            <a:r>
              <a:rPr lang="en-US" dirty="0" err="1"/>
              <a:t>forniceal</a:t>
            </a:r>
            <a:r>
              <a:rPr lang="en-US" dirty="0"/>
              <a:t> conjunctiva.</a:t>
            </a:r>
          </a:p>
        </p:txBody>
      </p:sp>
    </p:spTree>
    <p:extLst>
      <p:ext uri="{BB962C8B-B14F-4D97-AF65-F5344CB8AC3E}">
        <p14:creationId xmlns:p14="http://schemas.microsoft.com/office/powerpoint/2010/main" val="117048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Q5</a:t>
            </a:r>
            <a:endParaRPr lang="en-GB" dirty="0">
              <a:solidFill>
                <a:schemeClr val="accent1">
                  <a:satMod val="150000"/>
                </a:schemeClr>
              </a:solidFill>
            </a:endParaRPr>
          </a:p>
        </p:txBody>
      </p:sp>
      <p:sp>
        <p:nvSpPr>
          <p:cNvPr id="3" name="Content Placeholder 2"/>
          <p:cNvSpPr>
            <a:spLocks noGrp="1"/>
          </p:cNvSpPr>
          <p:nvPr>
            <p:ph idx="1"/>
          </p:nvPr>
        </p:nvSpPr>
        <p:spPr>
          <a:xfrm>
            <a:off x="457200" y="1774825"/>
            <a:ext cx="8363272" cy="4625975"/>
          </a:xfrm>
        </p:spPr>
        <p:txBody>
          <a:bodyPr rtlCol="0">
            <a:normAutofit fontScale="92500" lnSpcReduction="10000"/>
          </a:bodyPr>
          <a:lstStyle/>
          <a:p>
            <a:pPr marL="438912" indent="-320040" eaLnBrk="1" fontAlgn="auto" hangingPunct="1">
              <a:spcBef>
                <a:spcPts val="0"/>
              </a:spcBef>
              <a:spcAft>
                <a:spcPts val="0"/>
              </a:spcAft>
              <a:buFont typeface="Wingdings 2"/>
              <a:buChar char=""/>
              <a:defRPr/>
            </a:pPr>
            <a:r>
              <a:rPr lang="en-US" dirty="0"/>
              <a:t>Regarding lacrymal apparatus, all are false </a:t>
            </a:r>
            <a:r>
              <a:rPr lang="en-US" b="1" u="sng" dirty="0"/>
              <a:t>EXCEPT</a:t>
            </a:r>
            <a:r>
              <a:rPr lang="en-US" dirty="0"/>
              <a:t>: </a:t>
            </a:r>
          </a:p>
          <a:p>
            <a:pPr marL="118872" indent="0" eaLnBrk="1" fontAlgn="auto" hangingPunct="1">
              <a:spcBef>
                <a:spcPts val="0"/>
              </a:spcBef>
              <a:spcAft>
                <a:spcPts val="0"/>
              </a:spcAft>
              <a:buFont typeface="Wingdings 2"/>
              <a:buNone/>
              <a:defRPr/>
            </a:pPr>
            <a:endParaRPr lang="en-US" dirty="0"/>
          </a:p>
          <a:p>
            <a:pPr marL="971550" lvl="1" indent="-514350" eaLnBrk="1" fontAlgn="auto" hangingPunct="1">
              <a:spcAft>
                <a:spcPts val="0"/>
              </a:spcAft>
              <a:buFont typeface="+mj-lt"/>
              <a:buAutoNum type="alphaLcParenR"/>
              <a:defRPr/>
            </a:pPr>
            <a:r>
              <a:rPr lang="en-US" dirty="0"/>
              <a:t>Lacrimal gland locates at the </a:t>
            </a:r>
            <a:r>
              <a:rPr lang="en-US" dirty="0" err="1"/>
              <a:t>inferio</a:t>
            </a:r>
            <a:r>
              <a:rPr lang="en-US" dirty="0"/>
              <a:t>-nasal aspect of the orbit. </a:t>
            </a:r>
          </a:p>
          <a:p>
            <a:pPr marL="971550" lvl="1" indent="-514350" eaLnBrk="1" fontAlgn="auto" hangingPunct="1">
              <a:spcAft>
                <a:spcPts val="0"/>
              </a:spcAft>
              <a:buFont typeface="+mj-lt"/>
              <a:buAutoNum type="alphaLcParenR"/>
              <a:defRPr/>
            </a:pPr>
            <a:r>
              <a:rPr lang="en-US" dirty="0"/>
              <a:t>Lacrimal gland is the only source of tears. </a:t>
            </a:r>
          </a:p>
          <a:p>
            <a:pPr marL="971550" lvl="1" indent="-514350" eaLnBrk="1" fontAlgn="auto" hangingPunct="1">
              <a:spcAft>
                <a:spcPts val="0"/>
              </a:spcAft>
              <a:buFont typeface="+mj-lt"/>
              <a:buAutoNum type="alphaLcParenR"/>
              <a:defRPr/>
            </a:pPr>
            <a:r>
              <a:rPr lang="en-US" dirty="0"/>
              <a:t>The tears are spread over the surface of the cornea as a tear film by blinking of the lids.</a:t>
            </a:r>
          </a:p>
          <a:p>
            <a:pPr marL="971550" lvl="1" indent="-514350" eaLnBrk="1" fontAlgn="auto" hangingPunct="1">
              <a:spcAft>
                <a:spcPts val="0"/>
              </a:spcAft>
              <a:buFont typeface="+mj-lt"/>
              <a:buAutoNum type="alphaLcParenR"/>
              <a:defRPr/>
            </a:pPr>
            <a:r>
              <a:rPr lang="en-US" dirty="0"/>
              <a:t>Tears drain into the lacrimal sac via the puncta &amp; nasolacrimal duct.</a:t>
            </a:r>
          </a:p>
          <a:p>
            <a:pPr marL="971550" lvl="1" indent="-514350" eaLnBrk="1" fontAlgn="auto" hangingPunct="1">
              <a:spcAft>
                <a:spcPts val="0"/>
              </a:spcAft>
              <a:buFont typeface="+mj-lt"/>
              <a:buAutoNum type="alphaLcParenR"/>
              <a:defRPr/>
            </a:pPr>
            <a:r>
              <a:rPr lang="en-US" dirty="0"/>
              <a:t>The facial nerve has no role in tear </a:t>
            </a:r>
            <a:r>
              <a:rPr lang="en-US" dirty="0" err="1"/>
              <a:t>drinage</a:t>
            </a:r>
            <a:r>
              <a:rPr lang="en-US" dirty="0"/>
              <a:t>.  </a:t>
            </a:r>
          </a:p>
        </p:txBody>
      </p:sp>
    </p:spTree>
    <p:extLst>
      <p:ext uri="{BB962C8B-B14F-4D97-AF65-F5344CB8AC3E}">
        <p14:creationId xmlns:p14="http://schemas.microsoft.com/office/powerpoint/2010/main" val="11704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Laszlo Zaborszky\Desktop\Honors College\Develompnet\Heimer-2-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Q6</a:t>
            </a:r>
            <a:endParaRPr lang="en-GB" dirty="0">
              <a:solidFill>
                <a:schemeClr val="accent1">
                  <a:satMod val="150000"/>
                </a:schemeClr>
              </a:solidFill>
            </a:endParaRPr>
          </a:p>
        </p:txBody>
      </p:sp>
      <p:sp>
        <p:nvSpPr>
          <p:cNvPr id="3" name="Content Placeholder 2"/>
          <p:cNvSpPr>
            <a:spLocks noGrp="1"/>
          </p:cNvSpPr>
          <p:nvPr>
            <p:ph idx="1"/>
          </p:nvPr>
        </p:nvSpPr>
        <p:spPr>
          <a:xfrm>
            <a:off x="457200" y="1774825"/>
            <a:ext cx="8363272" cy="4625975"/>
          </a:xfrm>
        </p:spPr>
        <p:txBody>
          <a:bodyPr rtlCol="0">
            <a:normAutofit lnSpcReduction="10000"/>
          </a:bodyPr>
          <a:lstStyle/>
          <a:p>
            <a:pPr marL="438912" indent="-320040" eaLnBrk="1" fontAlgn="auto" hangingPunct="1">
              <a:spcBef>
                <a:spcPts val="0"/>
              </a:spcBef>
              <a:spcAft>
                <a:spcPts val="0"/>
              </a:spcAft>
              <a:buFont typeface="Wingdings 2"/>
              <a:buChar char=""/>
              <a:defRPr/>
            </a:pPr>
            <a:r>
              <a:rPr lang="en-US" dirty="0"/>
              <a:t>Regarding the globe, all are true </a:t>
            </a:r>
            <a:r>
              <a:rPr lang="en-US" b="1" u="sng" dirty="0"/>
              <a:t>EXCEPT</a:t>
            </a:r>
            <a:r>
              <a:rPr lang="en-US" dirty="0"/>
              <a:t>: </a:t>
            </a:r>
          </a:p>
          <a:p>
            <a:pPr marL="118872" indent="0" eaLnBrk="1" fontAlgn="auto" hangingPunct="1">
              <a:spcBef>
                <a:spcPts val="0"/>
              </a:spcBef>
              <a:spcAft>
                <a:spcPts val="0"/>
              </a:spcAft>
              <a:buFont typeface="Wingdings 2"/>
              <a:buNone/>
              <a:defRPr/>
            </a:pPr>
            <a:endParaRPr lang="en-US" dirty="0"/>
          </a:p>
          <a:p>
            <a:pPr marL="971550" lvl="1" indent="-514350" eaLnBrk="1" fontAlgn="auto" hangingPunct="1">
              <a:spcAft>
                <a:spcPts val="0"/>
              </a:spcAft>
              <a:buFont typeface="+mj-lt"/>
              <a:buAutoNum type="alphaLcParenR"/>
              <a:defRPr/>
            </a:pPr>
            <a:r>
              <a:rPr lang="en-US" dirty="0"/>
              <a:t>The eye measures approximately  24 mm in all its main diameters.</a:t>
            </a:r>
          </a:p>
          <a:p>
            <a:pPr marL="971550" lvl="1" indent="-514350" eaLnBrk="1" fontAlgn="auto" hangingPunct="1">
              <a:spcAft>
                <a:spcPts val="0"/>
              </a:spcAft>
              <a:buFont typeface="+mj-lt"/>
              <a:buAutoNum type="alphaLcParenR"/>
              <a:defRPr/>
            </a:pPr>
            <a:r>
              <a:rPr lang="en-US" dirty="0"/>
              <a:t>The anterior and posterior chambers  are filled with clear aqueous </a:t>
            </a:r>
            <a:r>
              <a:rPr lang="en-US" dirty="0" err="1"/>
              <a:t>humour</a:t>
            </a:r>
            <a:r>
              <a:rPr lang="en-US" dirty="0"/>
              <a:t>.</a:t>
            </a:r>
          </a:p>
          <a:p>
            <a:pPr marL="971550" lvl="1" indent="-514350" eaLnBrk="1" fontAlgn="auto" hangingPunct="1">
              <a:spcAft>
                <a:spcPts val="0"/>
              </a:spcAft>
              <a:buFont typeface="+mj-lt"/>
              <a:buAutoNum type="alphaLcParenR"/>
              <a:defRPr/>
            </a:pPr>
            <a:r>
              <a:rPr lang="en-US" dirty="0"/>
              <a:t>Anterior chamber angle examination is essential in diagnosis of glaucoma.</a:t>
            </a:r>
          </a:p>
          <a:p>
            <a:pPr marL="971550" lvl="1" indent="-514350" eaLnBrk="1" fontAlgn="auto" hangingPunct="1">
              <a:spcAft>
                <a:spcPts val="0"/>
              </a:spcAft>
              <a:buFont typeface="+mj-lt"/>
              <a:buAutoNum type="alphaLcParenR"/>
              <a:defRPr/>
            </a:pPr>
            <a:r>
              <a:rPr lang="en-US" dirty="0"/>
              <a:t>The fovea is highly vascular.</a:t>
            </a:r>
          </a:p>
          <a:p>
            <a:pPr marL="971550" lvl="1" indent="-514350" eaLnBrk="1" fontAlgn="auto" hangingPunct="1">
              <a:spcAft>
                <a:spcPts val="0"/>
              </a:spcAft>
              <a:buFont typeface="+mj-lt"/>
              <a:buAutoNum type="alphaLcParenR"/>
              <a:defRPr/>
            </a:pPr>
            <a:r>
              <a:rPr lang="en-US" dirty="0"/>
              <a:t>The optic nerve cup/disc ratio is normally 0.3.</a:t>
            </a:r>
          </a:p>
        </p:txBody>
      </p:sp>
    </p:spTree>
    <p:extLst>
      <p:ext uri="{BB962C8B-B14F-4D97-AF65-F5344CB8AC3E}">
        <p14:creationId xmlns:p14="http://schemas.microsoft.com/office/powerpoint/2010/main" val="1170488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نص 2"/>
          <p:cNvSpPr>
            <a:spLocks noGrp="1"/>
          </p:cNvSpPr>
          <p:nvPr>
            <p:ph type="body" sz="half" idx="1"/>
          </p:nvPr>
        </p:nvSpPr>
        <p:spPr/>
        <p:txBody>
          <a:bodyPr/>
          <a:lstStyle/>
          <a:p>
            <a:pPr marL="0" indent="0">
              <a:buNone/>
            </a:pPr>
            <a:r>
              <a:rPr lang="en-US" sz="4800" dirty="0"/>
              <a:t>Thank you</a:t>
            </a:r>
          </a:p>
        </p:txBody>
      </p:sp>
      <p:sp>
        <p:nvSpPr>
          <p:cNvPr id="4" name="عنصر نائب للمحتوى 3"/>
          <p:cNvSpPr>
            <a:spLocks noGrp="1"/>
          </p:cNvSpPr>
          <p:nvPr>
            <p:ph sz="half" idx="2"/>
          </p:nvPr>
        </p:nvSpPr>
        <p:spPr/>
        <p:txBody>
          <a:bodyPr/>
          <a:lstStyle/>
          <a:p>
            <a:endParaRPr lang="en-US"/>
          </a:p>
        </p:txBody>
      </p:sp>
    </p:spTree>
    <p:extLst>
      <p:ext uri="{BB962C8B-B14F-4D97-AF65-F5344CB8AC3E}">
        <p14:creationId xmlns:p14="http://schemas.microsoft.com/office/powerpoint/2010/main" val="325640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447800" y="533400"/>
            <a:ext cx="6096000" cy="1143000"/>
          </a:xfrm>
        </p:spPr>
        <p:txBody>
          <a:bodyPr/>
          <a:lstStyle/>
          <a:p>
            <a:pPr algn="ctr" eaLnBrk="1" hangingPunct="1"/>
            <a:r>
              <a:rPr lang="en-US" sz="4400" i="1">
                <a:solidFill>
                  <a:srgbClr val="EC2EEC"/>
                </a:solidFill>
              </a:rPr>
              <a:t>DEVELOPMENT OF THE EYE AFTER BIRTH</a:t>
            </a:r>
          </a:p>
        </p:txBody>
      </p:sp>
      <p:sp>
        <p:nvSpPr>
          <p:cNvPr id="11267" name="Rectangle 3"/>
          <p:cNvSpPr>
            <a:spLocks noGrp="1" noChangeArrowheads="1"/>
          </p:cNvSpPr>
          <p:nvPr>
            <p:ph type="body" idx="1"/>
          </p:nvPr>
        </p:nvSpPr>
        <p:spPr>
          <a:xfrm>
            <a:off x="457200" y="1981200"/>
            <a:ext cx="8229600" cy="4114800"/>
          </a:xfrm>
        </p:spPr>
        <p:txBody>
          <a:bodyPr/>
          <a:lstStyle/>
          <a:p>
            <a:pPr eaLnBrk="1" hangingPunct="1">
              <a:lnSpc>
                <a:spcPct val="90000"/>
              </a:lnSpc>
            </a:pPr>
            <a:r>
              <a:rPr lang="en-US" dirty="0"/>
              <a:t>At birth, the eye is relatively large in relation to the rest of the body.</a:t>
            </a:r>
          </a:p>
          <a:p>
            <a:pPr eaLnBrk="1" hangingPunct="1">
              <a:lnSpc>
                <a:spcPct val="90000"/>
              </a:lnSpc>
            </a:pPr>
            <a:r>
              <a:rPr lang="en-US" dirty="0"/>
              <a:t>The eye reaches </a:t>
            </a:r>
            <a:r>
              <a:rPr lang="en-US" dirty="0">
                <a:solidFill>
                  <a:srgbClr val="FFFF00"/>
                </a:solidFill>
              </a:rPr>
              <a:t>full size by the age of 8 years</a:t>
            </a:r>
            <a:r>
              <a:rPr lang="en-US" dirty="0"/>
              <a:t>.</a:t>
            </a:r>
          </a:p>
          <a:p>
            <a:pPr eaLnBrk="1" hangingPunct="1">
              <a:lnSpc>
                <a:spcPct val="90000"/>
              </a:lnSpc>
            </a:pPr>
            <a:r>
              <a:rPr lang="en-US" dirty="0"/>
              <a:t>The </a:t>
            </a:r>
            <a:r>
              <a:rPr lang="en-US" dirty="0">
                <a:solidFill>
                  <a:srgbClr val="FFFF00"/>
                </a:solidFill>
              </a:rPr>
              <a:t>lens continues to enlarge throughout life.</a:t>
            </a:r>
          </a:p>
          <a:p>
            <a:pPr eaLnBrk="1" hangingPunct="1">
              <a:lnSpc>
                <a:spcPct val="90000"/>
              </a:lnSpc>
            </a:pPr>
            <a:r>
              <a:rPr lang="en-US" dirty="0"/>
              <a:t>The iris has a bluish color due to little or no pigment on the anterior surface. </a:t>
            </a:r>
          </a:p>
          <a:p>
            <a:pPr eaLnBrk="1" hangingPunct="1">
              <a:lnSpc>
                <a:spcPct val="90000"/>
              </a:lnSpc>
            </a:pPr>
            <a:r>
              <a:rPr lang="en-US" dirty="0"/>
              <a:t>During </a:t>
            </a:r>
            <a:r>
              <a:rPr lang="en-US" dirty="0">
                <a:solidFill>
                  <a:srgbClr val="FFFF00"/>
                </a:solidFill>
              </a:rPr>
              <a:t>early </a:t>
            </a:r>
            <a:r>
              <a:rPr lang="en-US" dirty="0"/>
              <a:t>infant life, the cornea &amp; sclera can be </a:t>
            </a:r>
            <a:r>
              <a:rPr lang="en-US" dirty="0">
                <a:solidFill>
                  <a:srgbClr val="FFFF00"/>
                </a:solidFill>
              </a:rPr>
              <a:t>stretched by raised IOP</a:t>
            </a:r>
            <a:r>
              <a:rPr lang="en-US" dirty="0"/>
              <a:t> → enlargement of the eye.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WordArt 5"/>
          <p:cNvSpPr>
            <a:spLocks noChangeArrowheads="1" noChangeShapeType="1" noTextEdit="1"/>
          </p:cNvSpPr>
          <p:nvPr/>
        </p:nvSpPr>
        <p:spPr bwMode="auto">
          <a:xfrm>
            <a:off x="914400" y="1676400"/>
            <a:ext cx="6781800" cy="38862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rPr>
              <a:t>ORBIT</a:t>
            </a:r>
            <a:endParaRPr lang="en-GB" sz="3600" kern="10" dirty="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سمة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Generic</Template>
  <TotalTime>979</TotalTime>
  <Words>2932</Words>
  <Application>Microsoft Office PowerPoint</Application>
  <PresentationFormat>On-screen Show (4:3)</PresentationFormat>
  <Paragraphs>351</Paragraphs>
  <Slides>71</Slides>
  <Notes>35</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71</vt:i4>
      </vt:variant>
    </vt:vector>
  </HeadingPairs>
  <TitlesOfParts>
    <vt:vector size="89" baseType="lpstr">
      <vt:lpstr>Algerian</vt:lpstr>
      <vt:lpstr>Andalus</vt:lpstr>
      <vt:lpstr>Arial</vt:lpstr>
      <vt:lpstr>Arial Narrow</vt:lpstr>
      <vt:lpstr>Bodoni MT Black</vt:lpstr>
      <vt:lpstr>Calibri</vt:lpstr>
      <vt:lpstr>Century Gothic</vt:lpstr>
      <vt:lpstr>Corbel</vt:lpstr>
      <vt:lpstr>Engravers MT</vt:lpstr>
      <vt:lpstr>Georgia</vt:lpstr>
      <vt:lpstr>Impact</vt:lpstr>
      <vt:lpstr>Times New Roman</vt:lpstr>
      <vt:lpstr>Wingdings</vt:lpstr>
      <vt:lpstr>Wingdings 2</vt:lpstr>
      <vt:lpstr>Wingdings 3</vt:lpstr>
      <vt:lpstr>Generic</vt:lpstr>
      <vt:lpstr>Module</vt:lpstr>
      <vt:lpstr>1_Module</vt:lpstr>
      <vt:lpstr>PowerPoint Presentation</vt:lpstr>
      <vt:lpstr>PowerPoint Presentation</vt:lpstr>
      <vt:lpstr>PowerPoint Presentation</vt:lpstr>
      <vt:lpstr>Reference books..</vt:lpstr>
      <vt:lpstr>EMBRYOLOGY OF THE EYE</vt:lpstr>
      <vt:lpstr>PowerPoint Presentation</vt:lpstr>
      <vt:lpstr>PowerPoint Presentation</vt:lpstr>
      <vt:lpstr>DEVELOPMENT OF THE EYE AFTER BIRTH</vt:lpstr>
      <vt:lpstr>PowerPoint Presentation</vt:lpstr>
      <vt:lpstr>PowerPoint Presentation</vt:lpstr>
      <vt:lpstr>THE ORBIT</vt:lpstr>
      <vt:lpstr>PowerPoint Presentation</vt:lpstr>
      <vt:lpstr>Right 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EXTRAOCULAR MUSCLES </vt:lpstr>
      <vt:lpstr>PowerPoint Presentation</vt:lpstr>
      <vt:lpstr>PowerPoint Presentation</vt:lpstr>
      <vt:lpstr>PowerPoint Presentation</vt:lpstr>
      <vt:lpstr>PowerPoint Presentation</vt:lpstr>
      <vt:lpstr>THE EYELIDS</vt:lpstr>
      <vt:lpstr>PowerPoint Presentation</vt:lpstr>
      <vt:lpstr>CONJUNCTIVA</vt:lpstr>
      <vt:lpstr>PowerPoint Presentation</vt:lpstr>
      <vt:lpstr>PowerPoint Presentation</vt:lpstr>
      <vt:lpstr>THE LACRIMAL APPARATUS</vt:lpstr>
      <vt:lpstr>PowerPoint Presentation</vt:lpstr>
      <vt:lpstr>PowerPoint Presentation</vt:lpstr>
      <vt:lpstr>PowerPoint Presentation</vt:lpstr>
      <vt:lpstr>THE EYE (GLOBE)</vt:lpstr>
      <vt:lpstr>The coats of the eye</vt:lpstr>
      <vt:lpstr>PowerPoint Presentation</vt:lpstr>
      <vt:lpstr>The Chambers of The Eye</vt:lpstr>
      <vt:lpstr>PowerPoint Presentation</vt:lpstr>
      <vt:lpstr>The Lens</vt:lpstr>
      <vt:lpstr>PowerPoint Presentation</vt:lpstr>
      <vt:lpstr>PowerPoint Presentation</vt:lpstr>
      <vt:lpstr>PowerPoint Presentation</vt:lpstr>
      <vt:lpstr>Retina and Vitreous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VISION</vt:lpstr>
      <vt:lpstr>VISION</vt:lpstr>
      <vt:lpstr>The Visual Pathway</vt:lpstr>
      <vt:lpstr>  Pupil light reflex</vt:lpstr>
      <vt:lpstr>Accomodation</vt:lpstr>
      <vt:lpstr>The intraocular pressure</vt:lpstr>
      <vt:lpstr>PowerPoint Presentation</vt:lpstr>
      <vt:lpstr>PowerPoint Presentation</vt:lpstr>
      <vt:lpstr>Lacrimal Apparatus </vt:lpstr>
      <vt:lpstr>Q1</vt:lpstr>
      <vt:lpstr>Q2</vt:lpstr>
      <vt:lpstr>Q3</vt:lpstr>
      <vt:lpstr>Q4</vt:lpstr>
      <vt:lpstr>Q5</vt:lpstr>
      <vt:lpstr>Q6</vt:lpstr>
      <vt:lpstr>PowerPoint Presentation</vt:lpstr>
    </vt:vector>
  </TitlesOfParts>
  <Company>El-Fakey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Yasser</dc:creator>
  <cp:lastModifiedBy>Talal Alh</cp:lastModifiedBy>
  <cp:revision>84</cp:revision>
  <dcterms:created xsi:type="dcterms:W3CDTF">2003-02-13T12:33:02Z</dcterms:created>
  <dcterms:modified xsi:type="dcterms:W3CDTF">2017-10-16T19:39:21Z</dcterms:modified>
</cp:coreProperties>
</file>