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53"/>
  </p:notesMasterIdLst>
  <p:sldIdLst>
    <p:sldId id="420" r:id="rId2"/>
    <p:sldId id="401" r:id="rId3"/>
    <p:sldId id="418" r:id="rId4"/>
    <p:sldId id="417" r:id="rId5"/>
    <p:sldId id="419" r:id="rId6"/>
    <p:sldId id="403" r:id="rId7"/>
    <p:sldId id="404" r:id="rId8"/>
    <p:sldId id="405" r:id="rId9"/>
    <p:sldId id="406" r:id="rId10"/>
    <p:sldId id="407" r:id="rId11"/>
    <p:sldId id="408" r:id="rId12"/>
    <p:sldId id="431" r:id="rId13"/>
    <p:sldId id="433" r:id="rId14"/>
    <p:sldId id="409" r:id="rId15"/>
    <p:sldId id="430" r:id="rId16"/>
    <p:sldId id="429" r:id="rId17"/>
    <p:sldId id="434" r:id="rId18"/>
    <p:sldId id="428" r:id="rId19"/>
    <p:sldId id="427" r:id="rId20"/>
    <p:sldId id="426" r:id="rId21"/>
    <p:sldId id="443" r:id="rId22"/>
    <p:sldId id="442" r:id="rId23"/>
    <p:sldId id="441" r:id="rId24"/>
    <p:sldId id="440" r:id="rId25"/>
    <p:sldId id="439" r:id="rId26"/>
    <p:sldId id="438" r:id="rId27"/>
    <p:sldId id="437" r:id="rId28"/>
    <p:sldId id="436" r:id="rId29"/>
    <p:sldId id="444" r:id="rId30"/>
    <p:sldId id="435" r:id="rId31"/>
    <p:sldId id="450" r:id="rId32"/>
    <p:sldId id="449" r:id="rId33"/>
    <p:sldId id="448" r:id="rId34"/>
    <p:sldId id="451" r:id="rId35"/>
    <p:sldId id="458" r:id="rId36"/>
    <p:sldId id="470" r:id="rId37"/>
    <p:sldId id="457" r:id="rId38"/>
    <p:sldId id="456" r:id="rId39"/>
    <p:sldId id="455" r:id="rId40"/>
    <p:sldId id="469" r:id="rId41"/>
    <p:sldId id="454" r:id="rId42"/>
    <p:sldId id="453" r:id="rId43"/>
    <p:sldId id="459" r:id="rId44"/>
    <p:sldId id="464" r:id="rId45"/>
    <p:sldId id="460" r:id="rId46"/>
    <p:sldId id="465" r:id="rId47"/>
    <p:sldId id="463" r:id="rId48"/>
    <p:sldId id="466" r:id="rId49"/>
    <p:sldId id="462" r:id="rId50"/>
    <p:sldId id="461" r:id="rId51"/>
    <p:sldId id="35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B7598-3B44-4FBB-91A6-1CA84C77C8F6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1EE4C-EB6E-4AC9-B702-AA0881A9F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75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388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078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915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3257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14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6812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439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8874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630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66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93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142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38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71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708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43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16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EBC86B-9F31-4D32-BFB1-049B12ACB3B9}" type="datetimeFigureOut">
              <a:rPr lang="en-US" smtClean="0"/>
              <a:pPr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0D380-314E-4E45-8B5C-A467BB6B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49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.uk/imgres?imgurl=http://www.perret-optic.ch/optometrie/symptomes_diagnostiques/symptomes/symptomes_image/opto_disc_optic_neurite.gif&amp;imgrefurl=http://www.perret-optic.ch/optometrie/symptomes_diagnostiques/symptomes/opto_symblur_gb.htm&amp;h=269&amp;w=273&amp;sz=26&amp;hl=en&amp;start=11&amp;um=1&amp;usg=__kuea9ztLV4WsoPNy9lRXXY-REhU=&amp;tbnid=847TnTWFXXZJ4M:&amp;tbnh=111&amp;tbnw=113&amp;prev=/images?q=optic+neuritis&amp;um=1&amp;hl=en&amp;rlz=1T4RNWN_enSA261SA261&amp;sa=N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676400"/>
            <a:ext cx="8726487" cy="146367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b="1" dirty="0" err="1" smtClean="0">
                <a:latin typeface="Cambria" panose="02040503050406030204" pitchFamily="18" charset="0"/>
                <a:ea typeface="ＭＳ Ｐゴシック" charset="0"/>
                <a:cs typeface="+mj-cs"/>
              </a:rPr>
              <a:t>Neuro</a:t>
            </a:r>
            <a:r>
              <a:rPr lang="en-US" b="1" dirty="0" smtClean="0">
                <a:latin typeface="Cambria" panose="02040503050406030204" pitchFamily="18" charset="0"/>
                <a:ea typeface="ＭＳ Ｐゴシック" charset="0"/>
                <a:cs typeface="+mj-cs"/>
              </a:rPr>
              <a:t>-ophthalmology</a:t>
            </a:r>
            <a:endParaRPr lang="en-US" b="1" dirty="0">
              <a:latin typeface="Cambria" panose="02040503050406030204" pitchFamily="18" charset="0"/>
              <a:ea typeface="ＭＳ Ｐゴシック" charset="0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124200"/>
            <a:ext cx="6934200" cy="180022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" charset="0"/>
                <a:ea typeface="MS PGothic" charset="0"/>
              </a:rPr>
              <a:t>ESSAM OSMAN</a:t>
            </a:r>
          </a:p>
          <a:p>
            <a:pPr algn="ctr"/>
            <a:r>
              <a:rPr lang="en-US" sz="2800" b="1" dirty="0" smtClean="0">
                <a:latin typeface="Arial" charset="0"/>
                <a:ea typeface="MS PGothic" charset="0"/>
              </a:rPr>
              <a:t>PROFESSOR </a:t>
            </a:r>
            <a:endParaRPr lang="en-US" sz="3200" b="1" dirty="0">
              <a:latin typeface="Arial" charset="0"/>
              <a:ea typeface="MS PGothic" charset="0"/>
            </a:endParaRPr>
          </a:p>
          <a:p>
            <a:pPr algn="ctr"/>
            <a:r>
              <a:rPr lang="en-US" sz="3200" b="1" dirty="0">
                <a:latin typeface="Arial" charset="0"/>
                <a:ea typeface="MS PGothic" charset="0"/>
              </a:rPr>
              <a:t>Consultant Ophthalmologist</a:t>
            </a:r>
          </a:p>
          <a:p>
            <a:pPr algn="ctr"/>
            <a:r>
              <a:rPr lang="en-US" sz="3200" b="1" dirty="0">
                <a:latin typeface="Arial" charset="0"/>
                <a:ea typeface="MS PGothic" charset="0"/>
              </a:rPr>
              <a:t>Ophthalmology department</a:t>
            </a:r>
          </a:p>
          <a:p>
            <a:pPr algn="ctr"/>
            <a:r>
              <a:rPr lang="en-US" sz="3200" b="1" dirty="0">
                <a:latin typeface="Arial" charset="0"/>
                <a:ea typeface="MS PGothic" charset="0"/>
              </a:rPr>
              <a:t>King Saud </a:t>
            </a:r>
            <a:r>
              <a:rPr lang="en-US" sz="3200" b="1" dirty="0" smtClean="0">
                <a:latin typeface="Arial" charset="0"/>
                <a:ea typeface="MS PGothic" charset="0"/>
              </a:rPr>
              <a:t>University</a:t>
            </a:r>
          </a:p>
          <a:p>
            <a:pPr algn="ctr"/>
            <a:endParaRPr lang="en-US" sz="3200" b="1" dirty="0">
              <a:latin typeface="Arial" charset="0"/>
              <a:ea typeface="MS PGothic" charset="0"/>
            </a:endParaRPr>
          </a:p>
        </p:txBody>
      </p:sp>
      <p:pic>
        <p:nvPicPr>
          <p:cNvPr id="205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9537" y="457200"/>
            <a:ext cx="3827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341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pupil is abnormal?</a:t>
            </a:r>
            <a:endParaRPr lang="en-US" dirty="0"/>
          </a:p>
        </p:txBody>
      </p:sp>
      <p:pic>
        <p:nvPicPr>
          <p:cNvPr id="6" name="Content Placeholder 5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44" y="1264444"/>
            <a:ext cx="6286500" cy="2305050"/>
          </a:xfrm>
        </p:spPr>
      </p:pic>
    </p:spTree>
    <p:extLst>
      <p:ext uri="{BB962C8B-B14F-4D97-AF65-F5344CB8AC3E}">
        <p14:creationId xmlns:p14="http://schemas.microsoft.com/office/powerpoint/2010/main" xmlns="" val="40974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/>
          <a:lstStyle/>
          <a:p>
            <a:r>
              <a:rPr lang="en-US" dirty="0"/>
              <a:t>Pupillary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When the small pupil does not dilate as well as the large pupil in dim light, then the small pupil is </a:t>
            </a:r>
            <a:r>
              <a:rPr lang="en-US" dirty="0" smtClean="0">
                <a:solidFill>
                  <a:schemeClr val="tx1"/>
                </a:solidFill>
              </a:rPr>
              <a:t>abnormal.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When the larger pupil does not constrict as well as the small pupil in response to a light </a:t>
            </a:r>
            <a:r>
              <a:rPr lang="en-US" dirty="0" smtClean="0">
                <a:solidFill>
                  <a:schemeClr val="tx1"/>
                </a:solidFill>
              </a:rPr>
              <a:t>stimulus</a:t>
            </a:r>
            <a:r>
              <a:rPr lang="en-US" dirty="0">
                <a:solidFill>
                  <a:schemeClr val="tx1"/>
                </a:solidFill>
              </a:rPr>
              <a:t>, then the large pupil is abnormal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38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/>
          <a:lstStyle/>
          <a:p>
            <a:r>
              <a:rPr lang="en-US" dirty="0"/>
              <a:t>Pupillary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large pupil is </a:t>
            </a:r>
            <a:r>
              <a:rPr lang="en-US" b="1" dirty="0" smtClean="0">
                <a:solidFill>
                  <a:srgbClr val="FFFF00"/>
                </a:solidFill>
              </a:rPr>
              <a:t>abnormal: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Previous </a:t>
            </a:r>
            <a:r>
              <a:rPr lang="en-US" dirty="0">
                <a:solidFill>
                  <a:schemeClr val="tx1"/>
                </a:solidFill>
              </a:rPr>
              <a:t>ocular surgery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Ocular </a:t>
            </a:r>
            <a:r>
              <a:rPr lang="en-US" dirty="0">
                <a:solidFill>
                  <a:schemeClr val="tx1"/>
                </a:solidFill>
              </a:rPr>
              <a:t>trauma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medications </a:t>
            </a:r>
            <a:r>
              <a:rPr lang="en-US" dirty="0">
                <a:solidFill>
                  <a:schemeClr val="tx1"/>
                </a:solidFill>
              </a:rPr>
              <a:t>like </a:t>
            </a:r>
            <a:r>
              <a:rPr lang="en-US" dirty="0" err="1">
                <a:solidFill>
                  <a:schemeClr val="tx1"/>
                </a:solidFill>
              </a:rPr>
              <a:t>cycloplegics</a:t>
            </a:r>
            <a:r>
              <a:rPr lang="en-US" dirty="0">
                <a:solidFill>
                  <a:schemeClr val="tx1"/>
                </a:solidFill>
              </a:rPr>
              <a:t> e.g. atropine, </a:t>
            </a:r>
            <a:r>
              <a:rPr lang="en-US" dirty="0" err="1">
                <a:solidFill>
                  <a:schemeClr val="tx1"/>
                </a:solidFill>
              </a:rPr>
              <a:t>cyclopentolate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Third </a:t>
            </a:r>
            <a:r>
              <a:rPr lang="en-US" dirty="0">
                <a:solidFill>
                  <a:schemeClr val="tx1"/>
                </a:solidFill>
              </a:rPr>
              <a:t>nerve palsy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Tonic </a:t>
            </a:r>
            <a:r>
              <a:rPr lang="en-US" dirty="0">
                <a:solidFill>
                  <a:schemeClr val="tx1"/>
                </a:solidFill>
              </a:rPr>
              <a:t>pupil (Adie's pupil)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405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/>
          <a:lstStyle/>
          <a:p>
            <a:r>
              <a:rPr lang="en-US" dirty="0"/>
              <a:t>Pupillary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Tonic pupil (Adie's pupil)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Young </a:t>
            </a:r>
            <a:r>
              <a:rPr lang="en-US" dirty="0">
                <a:solidFill>
                  <a:schemeClr val="tx1"/>
                </a:solidFill>
              </a:rPr>
              <a:t>women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Unilateral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Light reaction </a:t>
            </a:r>
            <a:r>
              <a:rPr lang="en-US" dirty="0">
                <a:solidFill>
                  <a:schemeClr val="tx1"/>
                </a:solidFill>
              </a:rPr>
              <a:t>is diminished or absent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Installation </a:t>
            </a:r>
            <a:r>
              <a:rPr lang="en-US" dirty="0">
                <a:solidFill>
                  <a:schemeClr val="tx1"/>
                </a:solidFill>
              </a:rPr>
              <a:t>of weak cholinergic agents (0. 1% </a:t>
            </a:r>
            <a:r>
              <a:rPr lang="en-US" dirty="0" err="1">
                <a:solidFill>
                  <a:schemeClr val="tx1"/>
                </a:solidFill>
              </a:rPr>
              <a:t>pilocarpine</a:t>
            </a:r>
            <a:r>
              <a:rPr lang="en-US" dirty="0">
                <a:solidFill>
                  <a:schemeClr val="tx1"/>
                </a:solidFill>
              </a:rPr>
              <a:t>) will cause </a:t>
            </a:r>
            <a:r>
              <a:rPr lang="en-US" dirty="0" smtClean="0">
                <a:solidFill>
                  <a:schemeClr val="tx1"/>
                </a:solidFill>
              </a:rPr>
              <a:t>constriction </a:t>
            </a:r>
            <a:r>
              <a:rPr lang="en-US" dirty="0">
                <a:solidFill>
                  <a:schemeClr val="tx1"/>
                </a:solidFill>
              </a:rPr>
              <a:t>of the tonic pupil </a:t>
            </a:r>
            <a:r>
              <a:rPr lang="en-US" dirty="0" smtClean="0">
                <a:solidFill>
                  <a:schemeClr val="tx1"/>
                </a:solidFill>
              </a:rPr>
              <a:t>(denervation hypersensitivity)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Benign condition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/>
          <a:lstStyle/>
          <a:p>
            <a:r>
              <a:rPr lang="en-US" dirty="0"/>
              <a:t>Pupillary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b="1" dirty="0">
                <a:solidFill>
                  <a:srgbClr val="FFFF00"/>
                </a:solidFill>
              </a:rPr>
              <a:t>The small pupil is </a:t>
            </a:r>
            <a:r>
              <a:rPr lang="en-US" b="1" dirty="0" smtClean="0">
                <a:solidFill>
                  <a:srgbClr val="FFFF00"/>
                </a:solidFill>
              </a:rPr>
              <a:t>abnormal:</a:t>
            </a:r>
            <a:endParaRPr lang="en-US" b="1" dirty="0">
              <a:solidFill>
                <a:srgbClr val="FFFF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Previous </a:t>
            </a:r>
            <a:r>
              <a:rPr lang="en-US" dirty="0">
                <a:solidFill>
                  <a:schemeClr val="tx1"/>
                </a:solidFill>
              </a:rPr>
              <a:t>ocular </a:t>
            </a:r>
            <a:r>
              <a:rPr lang="en-US" dirty="0" smtClean="0">
                <a:solidFill>
                  <a:schemeClr val="tx1"/>
                </a:solidFill>
              </a:rPr>
              <a:t>surgery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Ocular </a:t>
            </a:r>
            <a:r>
              <a:rPr lang="en-US" dirty="0">
                <a:solidFill>
                  <a:schemeClr val="tx1"/>
                </a:solidFill>
              </a:rPr>
              <a:t>trauma or </a:t>
            </a:r>
            <a:r>
              <a:rPr lang="en-US" dirty="0" smtClean="0">
                <a:solidFill>
                  <a:schemeClr val="tx1"/>
                </a:solidFill>
              </a:rPr>
              <a:t>inflammation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medication </a:t>
            </a:r>
            <a:r>
              <a:rPr lang="en-US" dirty="0">
                <a:solidFill>
                  <a:schemeClr val="tx1"/>
                </a:solidFill>
              </a:rPr>
              <a:t>e.g. </a:t>
            </a:r>
            <a:r>
              <a:rPr lang="en-US" dirty="0" err="1">
                <a:solidFill>
                  <a:schemeClr val="tx1"/>
                </a:solidFill>
              </a:rPr>
              <a:t>pilocarpine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Horner </a:t>
            </a:r>
            <a:r>
              <a:rPr lang="en-US" dirty="0">
                <a:solidFill>
                  <a:schemeClr val="tx1"/>
                </a:solidFill>
              </a:rPr>
              <a:t>syndrome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789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/>
          <a:lstStyle/>
          <a:p>
            <a:r>
              <a:rPr lang="en-US" dirty="0"/>
              <a:t>Pupillary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small pupil is abnormal: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i="1" dirty="0" smtClean="0">
                <a:solidFill>
                  <a:schemeClr val="tx1"/>
                </a:solidFill>
              </a:rPr>
              <a:t>Horner </a:t>
            </a:r>
            <a:r>
              <a:rPr lang="en-US" i="1" dirty="0">
                <a:solidFill>
                  <a:schemeClr val="tx1"/>
                </a:solidFill>
              </a:rPr>
              <a:t>syndrome: </a:t>
            </a:r>
            <a:endParaRPr lang="en-US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Small </a:t>
            </a:r>
            <a:r>
              <a:rPr lang="en-US" dirty="0">
                <a:solidFill>
                  <a:schemeClr val="tx1"/>
                </a:solidFill>
              </a:rPr>
              <a:t>pupil, ptosis and </a:t>
            </a:r>
            <a:r>
              <a:rPr lang="en-US" dirty="0" err="1" smtClean="0">
                <a:solidFill>
                  <a:schemeClr val="tx1"/>
                </a:solidFill>
              </a:rPr>
              <a:t>anhydrosis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Caused </a:t>
            </a:r>
            <a:r>
              <a:rPr lang="en-US" dirty="0">
                <a:solidFill>
                  <a:schemeClr val="tx1"/>
                </a:solidFill>
              </a:rPr>
              <a:t>by a lesion anywhere along </a:t>
            </a:r>
            <a:r>
              <a:rPr lang="en-US" dirty="0" smtClean="0">
                <a:solidFill>
                  <a:schemeClr val="tx1"/>
                </a:solidFill>
              </a:rPr>
              <a:t>the sympathetic pathway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Carotid dissection, carotid </a:t>
            </a:r>
            <a:r>
              <a:rPr lang="en-US" dirty="0">
                <a:solidFill>
                  <a:schemeClr val="tx1"/>
                </a:solidFill>
              </a:rPr>
              <a:t>aneurysm and </a:t>
            </a:r>
            <a:r>
              <a:rPr lang="en-US" dirty="0" smtClean="0">
                <a:solidFill>
                  <a:schemeClr val="tx1"/>
                </a:solidFill>
              </a:rPr>
              <a:t>tumor can </a:t>
            </a:r>
            <a:r>
              <a:rPr lang="en-US" dirty="0">
                <a:solidFill>
                  <a:schemeClr val="tx1"/>
                </a:solidFill>
              </a:rPr>
              <a:t>be </a:t>
            </a:r>
            <a:r>
              <a:rPr lang="en-US" dirty="0" smtClean="0">
                <a:solidFill>
                  <a:schemeClr val="tx1"/>
                </a:solidFill>
              </a:rPr>
              <a:t>associated with </a:t>
            </a:r>
            <a:r>
              <a:rPr lang="en-US" dirty="0">
                <a:solidFill>
                  <a:schemeClr val="tx1"/>
                </a:solidFill>
              </a:rPr>
              <a:t>this syndrome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20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00600"/>
            <a:ext cx="8183880" cy="1051560"/>
          </a:xfrm>
        </p:spPr>
        <p:txBody>
          <a:bodyPr/>
          <a:lstStyle/>
          <a:p>
            <a:r>
              <a:rPr lang="en-US" dirty="0"/>
              <a:t>Pupillary Disorders</a:t>
            </a:r>
          </a:p>
        </p:txBody>
      </p:sp>
      <p:pic>
        <p:nvPicPr>
          <p:cNvPr id="4" name="Content Placeholder 3" descr="screen-shot-2011-05-31-at-14-16-4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258610"/>
            <a:ext cx="6554788" cy="2316718"/>
          </a:xfrm>
        </p:spPr>
      </p:pic>
    </p:spTree>
    <p:extLst>
      <p:ext uri="{BB962C8B-B14F-4D97-AF65-F5344CB8AC3E}">
        <p14:creationId xmlns:p14="http://schemas.microsoft.com/office/powerpoint/2010/main" xmlns="" val="29014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Part 2: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4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256" y="607219"/>
            <a:ext cx="6315075" cy="3619500"/>
          </a:xfrm>
        </p:spPr>
      </p:pic>
    </p:spTree>
    <p:extLst>
      <p:ext uri="{BB962C8B-B14F-4D97-AF65-F5344CB8AC3E}">
        <p14:creationId xmlns:p14="http://schemas.microsoft.com/office/powerpoint/2010/main" xmlns="" val="14312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9684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err="1" smtClean="0">
                <a:effectLst/>
              </a:rPr>
              <a:t>NeuromoBlity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 descr="FullSizeRender[1]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44" y="916781"/>
            <a:ext cx="6210300" cy="3000375"/>
          </a:xfrm>
        </p:spPr>
      </p:pic>
    </p:spTree>
    <p:extLst>
      <p:ext uri="{BB962C8B-B14F-4D97-AF65-F5344CB8AC3E}">
        <p14:creationId xmlns:p14="http://schemas.microsoft.com/office/powerpoint/2010/main" xmlns="" val="6956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FFFF00"/>
                </a:solidFill>
              </a:rPr>
              <a:t>Neuro-ophthalmolgy</a:t>
            </a:r>
            <a:r>
              <a:rPr lang="en-US" dirty="0" smtClean="0">
                <a:solidFill>
                  <a:srgbClr val="FFFF00"/>
                </a:solidFill>
              </a:rPr>
              <a:t> deals with ocular problem caused by disorder of brain, optic nerve, </a:t>
            </a:r>
            <a:r>
              <a:rPr lang="en-US" dirty="0" smtClean="0">
                <a:solidFill>
                  <a:srgbClr val="FFFF00"/>
                </a:solidFill>
              </a:rPr>
              <a:t>Cranial Nerves  </a:t>
            </a:r>
            <a:r>
              <a:rPr lang="en-US" dirty="0" smtClean="0">
                <a:solidFill>
                  <a:srgbClr val="FFFF00"/>
                </a:solidFill>
              </a:rPr>
              <a:t>and pupil pathway. 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6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Third </a:t>
            </a:r>
            <a:r>
              <a:rPr lang="en-US" dirty="0">
                <a:solidFill>
                  <a:srgbClr val="FFFF00"/>
                </a:solidFill>
              </a:rPr>
              <a:t>cranial nerve (</a:t>
            </a:r>
            <a:r>
              <a:rPr lang="en-US" dirty="0" err="1">
                <a:solidFill>
                  <a:srgbClr val="FFFF00"/>
                </a:solidFill>
              </a:rPr>
              <a:t>oculomotor</a:t>
            </a:r>
            <a:r>
              <a:rPr lang="en-US" dirty="0">
                <a:solidFill>
                  <a:srgbClr val="FFFF00"/>
                </a:solidFill>
              </a:rPr>
              <a:t>) :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Begins </a:t>
            </a:r>
            <a:r>
              <a:rPr lang="en-US" dirty="0">
                <a:solidFill>
                  <a:schemeClr val="tx1"/>
                </a:solidFill>
              </a:rPr>
              <a:t>as a nucleus in the midbrain that consists of several </a:t>
            </a:r>
            <a:r>
              <a:rPr lang="en-US" dirty="0" err="1">
                <a:solidFill>
                  <a:schemeClr val="tx1"/>
                </a:solidFill>
              </a:rPr>
              <a:t>subnuclei</a:t>
            </a:r>
            <a:r>
              <a:rPr lang="en-US" dirty="0">
                <a:solidFill>
                  <a:schemeClr val="tx1"/>
                </a:solidFill>
              </a:rPr>
              <a:t> that innervate the individual </a:t>
            </a:r>
            <a:r>
              <a:rPr lang="en-US" dirty="0" err="1">
                <a:solidFill>
                  <a:schemeClr val="tx1"/>
                </a:solidFill>
              </a:rPr>
              <a:t>extraocular</a:t>
            </a:r>
            <a:r>
              <a:rPr lang="en-US" dirty="0">
                <a:solidFill>
                  <a:schemeClr val="tx1"/>
                </a:solidFill>
              </a:rPr>
              <a:t> muscles, the eyelids, and the </a:t>
            </a:r>
            <a:r>
              <a:rPr lang="en-US" dirty="0" smtClean="0">
                <a:solidFill>
                  <a:schemeClr val="tx1"/>
                </a:solidFill>
              </a:rPr>
              <a:t>pupils.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649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Third cranial nerve (</a:t>
            </a:r>
            <a:r>
              <a:rPr lang="en-US" dirty="0" err="1">
                <a:solidFill>
                  <a:srgbClr val="FFFF00"/>
                </a:solidFill>
              </a:rPr>
              <a:t>oculomotor</a:t>
            </a:r>
            <a:r>
              <a:rPr lang="en-US" dirty="0">
                <a:solidFill>
                  <a:srgbClr val="FFFF00"/>
                </a:solidFill>
              </a:rPr>
              <a:t>)</a:t>
            </a:r>
            <a:r>
              <a:rPr lang="en-US" dirty="0" smtClean="0">
                <a:solidFill>
                  <a:srgbClr val="FFFF00"/>
                </a:solidFill>
              </a:rPr>
              <a:t>palsy: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65 </a:t>
            </a:r>
            <a:r>
              <a:rPr lang="en-US" dirty="0" err="1">
                <a:solidFill>
                  <a:schemeClr val="tx1"/>
                </a:solidFill>
              </a:rPr>
              <a:t>yrs</a:t>
            </a:r>
            <a:r>
              <a:rPr lang="en-US" dirty="0">
                <a:solidFill>
                  <a:schemeClr val="tx1"/>
                </a:solidFill>
              </a:rPr>
              <a:t> old presented </a:t>
            </a:r>
            <a:r>
              <a:rPr lang="en-US" dirty="0" smtClean="0">
                <a:solidFill>
                  <a:schemeClr val="tx1"/>
                </a:solidFill>
              </a:rPr>
              <a:t>complaining </a:t>
            </a:r>
            <a:r>
              <a:rPr lang="en-US" dirty="0">
                <a:solidFill>
                  <a:schemeClr val="tx1"/>
                </a:solidFill>
              </a:rPr>
              <a:t>of double vision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6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594" y="1078706"/>
            <a:ext cx="5486400" cy="2676525"/>
          </a:xfrm>
        </p:spPr>
      </p:pic>
    </p:spTree>
    <p:extLst>
      <p:ext uri="{BB962C8B-B14F-4D97-AF65-F5344CB8AC3E}">
        <p14:creationId xmlns:p14="http://schemas.microsoft.com/office/powerpoint/2010/main" xmlns="" val="3839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Third cranial nerve (</a:t>
            </a:r>
            <a:r>
              <a:rPr lang="en-US" dirty="0" err="1">
                <a:solidFill>
                  <a:srgbClr val="FFFF00"/>
                </a:solidFill>
              </a:rPr>
              <a:t>oculomotor</a:t>
            </a:r>
            <a:r>
              <a:rPr lang="en-US" dirty="0">
                <a:solidFill>
                  <a:srgbClr val="FFFF00"/>
                </a:solidFill>
              </a:rPr>
              <a:t>)palsy :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b="1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tx1"/>
                </a:solidFill>
              </a:rPr>
              <a:t>Check </a:t>
            </a:r>
            <a:r>
              <a:rPr lang="en-US" b="1" i="1" dirty="0">
                <a:solidFill>
                  <a:schemeClr val="tx1"/>
                </a:solidFill>
              </a:rPr>
              <a:t>for pupil involvement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58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Third </a:t>
            </a:r>
            <a:r>
              <a:rPr lang="en-US" b="1" dirty="0">
                <a:solidFill>
                  <a:srgbClr val="FFFF00"/>
                </a:solidFill>
              </a:rPr>
              <a:t>cranial </a:t>
            </a:r>
            <a:r>
              <a:rPr lang="en-US" b="1" dirty="0" smtClean="0">
                <a:solidFill>
                  <a:srgbClr val="FFFF00"/>
                </a:solidFill>
              </a:rPr>
              <a:t>nerve (</a:t>
            </a:r>
            <a:r>
              <a:rPr lang="en-US" b="1" dirty="0" err="1">
                <a:solidFill>
                  <a:srgbClr val="FFFF00"/>
                </a:solidFill>
              </a:rPr>
              <a:t>oculomotor</a:t>
            </a:r>
            <a:r>
              <a:rPr lang="en-US" b="1" dirty="0">
                <a:solidFill>
                  <a:srgbClr val="FFFF00"/>
                </a:solidFill>
              </a:rPr>
              <a:t>)palsy :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 smtClean="0">
                <a:solidFill>
                  <a:schemeClr val="tx1"/>
                </a:solidFill>
              </a:rPr>
              <a:t>Etiology</a:t>
            </a:r>
            <a:r>
              <a:rPr lang="en-US" i="1" dirty="0">
                <a:solidFill>
                  <a:schemeClr val="tx1"/>
                </a:solidFill>
              </a:rPr>
              <a:t>: </a:t>
            </a:r>
            <a:endParaRPr lang="en-US" i="1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intracranial </a:t>
            </a:r>
            <a:r>
              <a:rPr lang="en-US" dirty="0">
                <a:solidFill>
                  <a:schemeClr val="tx1"/>
                </a:solidFill>
              </a:rPr>
              <a:t>aneurysm (posterior </a:t>
            </a:r>
            <a:r>
              <a:rPr lang="en-US" dirty="0" smtClean="0">
                <a:solidFill>
                  <a:schemeClr val="tx1"/>
                </a:solidFill>
              </a:rPr>
              <a:t>communicating </a:t>
            </a:r>
            <a:r>
              <a:rPr lang="en-US" dirty="0">
                <a:solidFill>
                  <a:schemeClr val="tx1"/>
                </a:solidFill>
              </a:rPr>
              <a:t>artery )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micro</a:t>
            </a:r>
            <a:r>
              <a:rPr lang="en-US" dirty="0">
                <a:solidFill>
                  <a:schemeClr val="tx1"/>
                </a:solidFill>
              </a:rPr>
              <a:t>-vascular ischemia ( DM and HTN) </a:t>
            </a:r>
            <a:r>
              <a:rPr lang="en-US" dirty="0" smtClean="0">
                <a:solidFill>
                  <a:schemeClr val="tx1"/>
                </a:solidFill>
              </a:rPr>
              <a:t>– trauma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brain </a:t>
            </a:r>
            <a:r>
              <a:rPr lang="en-US" dirty="0">
                <a:solidFill>
                  <a:schemeClr val="tx1"/>
                </a:solidFill>
              </a:rPr>
              <a:t>tumor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50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Fourth </a:t>
            </a:r>
            <a:r>
              <a:rPr lang="en-US" b="1" dirty="0">
                <a:solidFill>
                  <a:srgbClr val="FFFF00"/>
                </a:solidFill>
              </a:rPr>
              <a:t>cranial nerve (trochlear) palsy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Vertical diplopia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Head tilt </a:t>
            </a:r>
            <a:r>
              <a:rPr lang="en-US" dirty="0">
                <a:solidFill>
                  <a:schemeClr val="tx1"/>
                </a:solidFill>
              </a:rPr>
              <a:t>to the opposite </a:t>
            </a:r>
            <a:r>
              <a:rPr lang="en-US" dirty="0" smtClean="0">
                <a:solidFill>
                  <a:schemeClr val="tx1"/>
                </a:solidFill>
              </a:rPr>
              <a:t>shoulder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Etiology</a:t>
            </a:r>
            <a:r>
              <a:rPr lang="en-US" dirty="0">
                <a:solidFill>
                  <a:schemeClr val="tx1"/>
                </a:solidFill>
              </a:rPr>
              <a:t>: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Trauma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Idiopathic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ongenital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69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119" y="635794"/>
            <a:ext cx="6229350" cy="3562350"/>
          </a:xfrm>
        </p:spPr>
      </p:pic>
    </p:spTree>
    <p:extLst>
      <p:ext uri="{BB962C8B-B14F-4D97-AF65-F5344CB8AC3E}">
        <p14:creationId xmlns:p14="http://schemas.microsoft.com/office/powerpoint/2010/main" xmlns="" val="4226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Sixth cranial nerve</a:t>
            </a:r>
            <a:r>
              <a:rPr lang="en-US" b="1" dirty="0">
                <a:solidFill>
                  <a:srgbClr val="FFFF00"/>
                </a:solidFill>
              </a:rPr>
              <a:t>(</a:t>
            </a:r>
            <a:r>
              <a:rPr lang="en-US" b="1" dirty="0" err="1">
                <a:solidFill>
                  <a:srgbClr val="FFFF00"/>
                </a:solidFill>
              </a:rPr>
              <a:t>abducens</a:t>
            </a:r>
            <a:r>
              <a:rPr lang="en-US" b="1" dirty="0">
                <a:solidFill>
                  <a:srgbClr val="FFFF00"/>
                </a:solidFill>
              </a:rPr>
              <a:t>)palsy: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Horizontal </a:t>
            </a:r>
            <a:r>
              <a:rPr lang="en-US" dirty="0">
                <a:solidFill>
                  <a:schemeClr val="tx1"/>
                </a:solidFill>
              </a:rPr>
              <a:t>diplopia (worse at distance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 smtClean="0">
                <a:solidFill>
                  <a:schemeClr val="tx1"/>
                </a:solidFill>
              </a:rPr>
              <a:t>Esotropia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Face </a:t>
            </a:r>
            <a:r>
              <a:rPr lang="en-US" dirty="0">
                <a:solidFill>
                  <a:schemeClr val="tx1"/>
                </a:solidFill>
              </a:rPr>
              <a:t>turn in the </a:t>
            </a:r>
            <a:r>
              <a:rPr lang="en-US" dirty="0" smtClean="0">
                <a:solidFill>
                  <a:schemeClr val="tx1"/>
                </a:solidFill>
              </a:rPr>
              <a:t>direction </a:t>
            </a:r>
            <a:r>
              <a:rPr lang="en-US" dirty="0">
                <a:solidFill>
                  <a:schemeClr val="tx1"/>
                </a:solidFill>
              </a:rPr>
              <a:t>of the paralyzed </a:t>
            </a:r>
            <a:r>
              <a:rPr lang="en-US" dirty="0" smtClean="0">
                <a:solidFill>
                  <a:schemeClr val="tx1"/>
                </a:solidFill>
              </a:rPr>
              <a:t>muscle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Limited </a:t>
            </a:r>
            <a:r>
              <a:rPr lang="en-US" dirty="0" smtClean="0">
                <a:solidFill>
                  <a:schemeClr val="tx1"/>
                </a:solidFill>
              </a:rPr>
              <a:t>Abduction </a:t>
            </a:r>
            <a:r>
              <a:rPr lang="en-US" dirty="0">
                <a:solidFill>
                  <a:schemeClr val="tx1"/>
                </a:solidFill>
              </a:rPr>
              <a:t>on the side of the lesion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2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/>
              </a:rPr>
              <a:t>Neuromotility</a:t>
            </a: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>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Sixth </a:t>
            </a:r>
            <a:r>
              <a:rPr lang="en-US" b="1" dirty="0" err="1" smtClean="0">
                <a:solidFill>
                  <a:srgbClr val="FFFF00"/>
                </a:solidFill>
              </a:rPr>
              <a:t>cranialnerve</a:t>
            </a:r>
            <a:r>
              <a:rPr lang="en-US" b="1" dirty="0">
                <a:solidFill>
                  <a:srgbClr val="FFFF00"/>
                </a:solidFill>
              </a:rPr>
              <a:t>(</a:t>
            </a:r>
            <a:r>
              <a:rPr lang="en-US" b="1" dirty="0" err="1">
                <a:solidFill>
                  <a:srgbClr val="FFFF00"/>
                </a:solidFill>
              </a:rPr>
              <a:t>abducens</a:t>
            </a:r>
            <a:r>
              <a:rPr lang="en-US" b="1" dirty="0">
                <a:solidFill>
                  <a:srgbClr val="FFFF00"/>
                </a:solidFill>
              </a:rPr>
              <a:t>)palsy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causes : 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ntracranial tumors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Trauma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M</a:t>
            </a:r>
            <a:r>
              <a:rPr lang="en-US" dirty="0" err="1" smtClean="0">
                <a:solidFill>
                  <a:schemeClr val="tx1"/>
                </a:solidFill>
              </a:rPr>
              <a:t>icrovascular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diseases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ncreased </a:t>
            </a:r>
            <a:r>
              <a:rPr lang="en-US" dirty="0">
                <a:solidFill>
                  <a:schemeClr val="tx1"/>
                </a:solidFill>
              </a:rPr>
              <a:t>intracranial pressure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34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Part 3: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Neuromuscular </a:t>
            </a:r>
            <a:r>
              <a:rPr lang="en-US" dirty="0">
                <a:effectLst/>
              </a:rPr>
              <a:t>disorder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813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828800"/>
          </a:xfrm>
        </p:spPr>
        <p:txBody>
          <a:bodyPr/>
          <a:lstStyle/>
          <a:p>
            <a:pPr algn="ctr"/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 Pupillary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9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Neuromuscular </a:t>
            </a:r>
            <a:r>
              <a:rPr lang="en-US" dirty="0">
                <a:effectLst/>
              </a:rPr>
              <a:t>disorder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9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Neuromuscular </a:t>
            </a:r>
            <a:r>
              <a:rPr lang="en-US" dirty="0">
                <a:effectLst/>
              </a:rPr>
              <a:t>disorder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Ocular myasthenia </a:t>
            </a:r>
            <a:r>
              <a:rPr lang="en-US" dirty="0" smtClean="0">
                <a:solidFill>
                  <a:srgbClr val="FFFF00"/>
                </a:solidFill>
              </a:rPr>
              <a:t>gravis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Chronic autoimmune disease affecting the</a:t>
            </a: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neuromuscular </a:t>
            </a:r>
            <a:r>
              <a:rPr lang="en-US" dirty="0" smtClean="0">
                <a:solidFill>
                  <a:schemeClr val="tx1"/>
                </a:solidFill>
              </a:rPr>
              <a:t>junction </a:t>
            </a:r>
            <a:r>
              <a:rPr lang="en-US" dirty="0">
                <a:solidFill>
                  <a:schemeClr val="tx1"/>
                </a:solidFill>
              </a:rPr>
              <a:t>in skeletal muscles.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Ptosis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Diplopia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Fatigability and variability of clinical </a:t>
            </a:r>
            <a:r>
              <a:rPr lang="en-US" dirty="0">
                <a:solidFill>
                  <a:schemeClr val="tx1"/>
                </a:solidFill>
              </a:rPr>
              <a:t>findings are </a:t>
            </a:r>
            <a:r>
              <a:rPr lang="en-US" dirty="0" smtClean="0">
                <a:solidFill>
                  <a:schemeClr val="tx1"/>
                </a:solidFill>
              </a:rPr>
              <a:t>characteristic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pupil is not affected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34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Neuromuscular </a:t>
            </a:r>
            <a:r>
              <a:rPr lang="en-US" dirty="0">
                <a:effectLst/>
              </a:rPr>
              <a:t>disorder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Ocular myasthenia gravis</a:t>
            </a:r>
          </a:p>
          <a:p>
            <a:endParaRPr lang="en-US" dirty="0">
              <a:latin typeface="Wingding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Check </a:t>
            </a:r>
            <a:r>
              <a:rPr lang="en-US" dirty="0">
                <a:solidFill>
                  <a:schemeClr val="tx1"/>
                </a:solidFill>
              </a:rPr>
              <a:t>for systemic weakness, difficulty in swallowing or breathing.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Assess </a:t>
            </a:r>
            <a:r>
              <a:rPr lang="en-US" dirty="0">
                <a:solidFill>
                  <a:schemeClr val="tx1"/>
                </a:solidFill>
              </a:rPr>
              <a:t>orbicularis strength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Blood </a:t>
            </a:r>
            <a:r>
              <a:rPr lang="en-US" dirty="0">
                <a:solidFill>
                  <a:schemeClr val="tx1"/>
                </a:solidFill>
              </a:rPr>
              <a:t>test for acetylcholine receptor </a:t>
            </a:r>
            <a:r>
              <a:rPr lang="en-US" dirty="0" smtClean="0">
                <a:solidFill>
                  <a:schemeClr val="tx1"/>
                </a:solidFill>
              </a:rPr>
              <a:t>antibodies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32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Neuromuscular </a:t>
            </a:r>
            <a:r>
              <a:rPr lang="en-US" dirty="0">
                <a:effectLst/>
              </a:rPr>
              <a:t>disorder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Ocular myasthenia gravis (OMG):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Tensilon</a:t>
            </a:r>
            <a:r>
              <a:rPr lang="en-US" dirty="0">
                <a:solidFill>
                  <a:schemeClr val="tx1"/>
                </a:solidFill>
              </a:rPr>
              <a:t> test: inhibits </a:t>
            </a:r>
            <a:r>
              <a:rPr lang="en-US" dirty="0" err="1">
                <a:solidFill>
                  <a:schemeClr val="tx1"/>
                </a:solidFill>
              </a:rPr>
              <a:t>acetylcholinesterase</a:t>
            </a:r>
            <a:r>
              <a:rPr lang="en-US" dirty="0">
                <a:solidFill>
                  <a:schemeClr val="tx1"/>
                </a:solidFill>
              </a:rPr>
              <a:t> and can transiently reverse signs of weakness due to OMG, such as ptosis and </a:t>
            </a:r>
            <a:r>
              <a:rPr lang="en-US" dirty="0" smtClean="0">
                <a:solidFill>
                  <a:schemeClr val="tx1"/>
                </a:solidFill>
              </a:rPr>
              <a:t>extra-ocular </a:t>
            </a:r>
            <a:r>
              <a:rPr lang="en-US" dirty="0">
                <a:solidFill>
                  <a:schemeClr val="tx1"/>
                </a:solidFill>
              </a:rPr>
              <a:t>muscle paresis.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41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/>
              </a:rPr>
              <a:t>Part 4: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1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6" name="Content Placeholder 5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831" y="654844"/>
            <a:ext cx="6257925" cy="3524250"/>
          </a:xfrm>
        </p:spPr>
      </p:pic>
    </p:spTree>
    <p:extLst>
      <p:ext uri="{BB962C8B-B14F-4D97-AF65-F5344CB8AC3E}">
        <p14:creationId xmlns:p14="http://schemas.microsoft.com/office/powerpoint/2010/main" xmlns="" val="5343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 2. The Visual Field Defects Associated With The Various Possible Locations Of A Pathological Lesion  Emergency Medicine Practic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34" r="2334"/>
          <a:stretch>
            <a:fillRect/>
          </a:stretch>
        </p:blipFill>
        <p:spPr>
          <a:xfrm>
            <a:off x="304800" y="457200"/>
            <a:ext cx="8458200" cy="6172200"/>
          </a:xfrm>
        </p:spPr>
      </p:pic>
    </p:spTree>
    <p:extLst>
      <p:ext uri="{BB962C8B-B14F-4D97-AF65-F5344CB8AC3E}">
        <p14:creationId xmlns:p14="http://schemas.microsoft.com/office/powerpoint/2010/main" xmlns="" val="249197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Optic </a:t>
            </a:r>
            <a:r>
              <a:rPr lang="en-US" b="1" dirty="0">
                <a:solidFill>
                  <a:srgbClr val="FFFF00"/>
                </a:solidFill>
              </a:rPr>
              <a:t>nerve disease: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pPr lvl="1"/>
            <a:r>
              <a:rPr lang="en-US" dirty="0" smtClean="0"/>
              <a:t>Usually unilateral</a:t>
            </a:r>
            <a:endParaRPr lang="en-US" dirty="0"/>
          </a:p>
          <a:p>
            <a:pPr lvl="1"/>
            <a:r>
              <a:rPr lang="en-US" dirty="0" smtClean="0"/>
              <a:t>Afferent </a:t>
            </a:r>
            <a:r>
              <a:rPr lang="en-US" dirty="0"/>
              <a:t>pupillary defect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Central visual </a:t>
            </a:r>
            <a:r>
              <a:rPr lang="en-US" dirty="0" smtClean="0"/>
              <a:t>loss</a:t>
            </a:r>
            <a:endParaRPr lang="en-US" dirty="0"/>
          </a:p>
          <a:p>
            <a:pPr lvl="1"/>
            <a:r>
              <a:rPr lang="en-US" dirty="0" smtClean="0"/>
              <a:t>Loss </a:t>
            </a:r>
            <a:r>
              <a:rPr lang="en-US" dirty="0"/>
              <a:t>of color </a:t>
            </a:r>
            <a:r>
              <a:rPr lang="en-US" dirty="0" smtClean="0"/>
              <a:t>vision</a:t>
            </a:r>
            <a:endParaRPr lang="en-US" dirty="0"/>
          </a:p>
          <a:p>
            <a:pPr lvl="1"/>
            <a:r>
              <a:rPr lang="en-US" dirty="0" smtClean="0"/>
              <a:t> Optic </a:t>
            </a:r>
            <a:r>
              <a:rPr lang="en-US" dirty="0"/>
              <a:t>disc </a:t>
            </a:r>
            <a:r>
              <a:rPr lang="en-US" dirty="0" smtClean="0"/>
              <a:t>edema</a:t>
            </a:r>
            <a:endParaRPr lang="en-US" dirty="0"/>
          </a:p>
          <a:p>
            <a:pPr lvl="1"/>
            <a:r>
              <a:rPr lang="en-US" dirty="0" smtClean="0"/>
              <a:t>Optic </a:t>
            </a:r>
            <a:r>
              <a:rPr lang="en-US" dirty="0"/>
              <a:t>atrophy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01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781" y="669131"/>
            <a:ext cx="6296025" cy="3495675"/>
          </a:xfrm>
        </p:spPr>
      </p:pic>
    </p:spTree>
    <p:extLst>
      <p:ext uri="{BB962C8B-B14F-4D97-AF65-F5344CB8AC3E}">
        <p14:creationId xmlns:p14="http://schemas.microsoft.com/office/powerpoint/2010/main" xmlns="" val="20926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Optic </a:t>
            </a:r>
            <a:r>
              <a:rPr lang="en-US" b="1" dirty="0">
                <a:solidFill>
                  <a:srgbClr val="FFFF00"/>
                </a:solidFill>
              </a:rPr>
              <a:t>nerve disease: 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Optic neuritis </a:t>
            </a:r>
            <a:r>
              <a:rPr lang="en-US" b="1" dirty="0" smtClean="0"/>
              <a:t>:</a:t>
            </a:r>
            <a:endParaRPr lang="en-US" b="1" dirty="0"/>
          </a:p>
          <a:p>
            <a:endParaRPr lang="en-US" dirty="0" smtClean="0"/>
          </a:p>
          <a:p>
            <a:pPr lvl="1"/>
            <a:r>
              <a:rPr lang="en-US" dirty="0" smtClean="0"/>
              <a:t>Inflammatory demyelinating condition </a:t>
            </a:r>
            <a:r>
              <a:rPr lang="en-US" dirty="0"/>
              <a:t>associated with MS </a:t>
            </a:r>
          </a:p>
          <a:p>
            <a:pPr lvl="1"/>
            <a:r>
              <a:rPr lang="en-US" sz="2500" dirty="0"/>
              <a:t>Most common type in young adults </a:t>
            </a:r>
          </a:p>
          <a:p>
            <a:pPr lvl="1"/>
            <a:r>
              <a:rPr lang="en-US" sz="2500" dirty="0"/>
              <a:t>The visual acuity is markedly reduced and an afferent pupillary defect is present. </a:t>
            </a:r>
          </a:p>
          <a:p>
            <a:pPr lvl="1"/>
            <a:r>
              <a:rPr lang="en-US" sz="2500" dirty="0"/>
              <a:t>Associated with pain on </a:t>
            </a:r>
            <a:r>
              <a:rPr lang="en-US" sz="2500" dirty="0" smtClean="0"/>
              <a:t>extra-ocular </a:t>
            </a:r>
            <a:r>
              <a:rPr lang="en-US" sz="2500" dirty="0"/>
              <a:t>muscle movement in 90% of </a:t>
            </a:r>
            <a:r>
              <a:rPr lang="en-US" sz="2500" dirty="0" smtClean="0"/>
              <a:t>patients</a:t>
            </a:r>
            <a:endParaRPr lang="en-US" sz="2500" dirty="0"/>
          </a:p>
          <a:p>
            <a:pPr lvl="1"/>
            <a:r>
              <a:rPr lang="en-US" sz="2500" dirty="0" smtClean="0"/>
              <a:t>Good </a:t>
            </a:r>
            <a:r>
              <a:rPr lang="en-US" sz="2500" dirty="0"/>
              <a:t>recovery </a:t>
            </a:r>
          </a:p>
          <a:p>
            <a:pPr lvl="1"/>
            <a:r>
              <a:rPr lang="en-US" dirty="0" smtClean="0"/>
              <a:t>IV </a:t>
            </a:r>
            <a:r>
              <a:rPr lang="en-US" dirty="0"/>
              <a:t>steroids my speed up the recovery process but does not influence the final outcome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Pupillary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Anatomy and physiology: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pupil size is controlled by a balance between parasympathetic innervation to the sphincter muscles and sympathetic innervation of the dilator muscles of the iris.</a:t>
            </a:r>
          </a:p>
          <a:p>
            <a:pPr lvl="2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buFont typeface="Arial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Pupil construct to light and near stimuli. </a:t>
            </a:r>
          </a:p>
        </p:txBody>
      </p:sp>
    </p:spTree>
    <p:extLst>
      <p:ext uri="{BB962C8B-B14F-4D97-AF65-F5344CB8AC3E}">
        <p14:creationId xmlns:p14="http://schemas.microsoft.com/office/powerpoint/2010/main" xmlns="" val="26886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hlinkClick r:id="rId2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62488" y="1066866"/>
            <a:ext cx="3948112" cy="269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63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Ischemic optic </a:t>
            </a:r>
            <a:r>
              <a:rPr lang="en-US" dirty="0">
                <a:solidFill>
                  <a:srgbClr val="FFFF00"/>
                </a:solidFill>
              </a:rPr>
              <a:t>neuropathy (ION):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Non-</a:t>
            </a:r>
            <a:r>
              <a:rPr lang="en-US" i="1" dirty="0" err="1" smtClean="0">
                <a:solidFill>
                  <a:srgbClr val="FFFF00"/>
                </a:solidFill>
              </a:rPr>
              <a:t>arteritic</a:t>
            </a:r>
            <a:r>
              <a:rPr lang="en-US" i="1" dirty="0" smtClean="0">
                <a:solidFill>
                  <a:srgbClr val="FFFF00"/>
                </a:solidFill>
              </a:rPr>
              <a:t> ION:</a:t>
            </a:r>
          </a:p>
          <a:p>
            <a:pPr marL="0" indent="0">
              <a:buNone/>
            </a:pPr>
            <a:endParaRPr lang="en-US" i="1" dirty="0"/>
          </a:p>
          <a:p>
            <a:pPr lvl="1"/>
            <a:r>
              <a:rPr lang="en-US" dirty="0" smtClean="0"/>
              <a:t>Patients usually </a:t>
            </a:r>
            <a:r>
              <a:rPr lang="en-US" dirty="0"/>
              <a:t>have DM,HTN and other vascular </a:t>
            </a:r>
            <a:r>
              <a:rPr lang="en-US" dirty="0" smtClean="0"/>
              <a:t>risk factor.</a:t>
            </a:r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/>
              <a:t>common cause in older </a:t>
            </a:r>
            <a:r>
              <a:rPr lang="en-US" dirty="0" smtClean="0"/>
              <a:t>patients </a:t>
            </a:r>
            <a:endParaRPr lang="en-US" dirty="0"/>
          </a:p>
          <a:p>
            <a:pPr lvl="1"/>
            <a:r>
              <a:rPr lang="en-US" dirty="0" smtClean="0"/>
              <a:t>Altitudinal </a:t>
            </a:r>
            <a:r>
              <a:rPr lang="en-US" dirty="0"/>
              <a:t>visual field loss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79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Ischemic optic </a:t>
            </a:r>
            <a:r>
              <a:rPr lang="en-US" dirty="0">
                <a:solidFill>
                  <a:srgbClr val="FFFF00"/>
                </a:solidFill>
              </a:rPr>
              <a:t>neuropathy (ION):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i="1" dirty="0" err="1" smtClean="0"/>
              <a:t>Arteritic</a:t>
            </a:r>
            <a:r>
              <a:rPr lang="en-US" i="1" dirty="0" smtClean="0"/>
              <a:t> </a:t>
            </a:r>
            <a:r>
              <a:rPr lang="en-US" i="1" dirty="0"/>
              <a:t>ION: 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&gt;</a:t>
            </a: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en-US" dirty="0" smtClean="0">
                <a:solidFill>
                  <a:schemeClr val="tx1"/>
                </a:solidFill>
              </a:rPr>
              <a:t>5yrs </a:t>
            </a:r>
            <a:r>
              <a:rPr lang="en-US" dirty="0">
                <a:solidFill>
                  <a:schemeClr val="tx1"/>
                </a:solidFill>
              </a:rPr>
              <a:t>old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Associated </a:t>
            </a:r>
            <a:r>
              <a:rPr lang="en-US" dirty="0">
                <a:solidFill>
                  <a:schemeClr val="tx1"/>
                </a:solidFill>
              </a:rPr>
              <a:t>with giant cell </a:t>
            </a:r>
            <a:r>
              <a:rPr lang="en-US" dirty="0" smtClean="0">
                <a:solidFill>
                  <a:schemeClr val="tx1"/>
                </a:solidFill>
              </a:rPr>
              <a:t>arteritis </a:t>
            </a:r>
            <a:r>
              <a:rPr lang="en-US" dirty="0">
                <a:solidFill>
                  <a:schemeClr val="tx1"/>
                </a:solidFill>
              </a:rPr>
              <a:t>(GCA)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Check </a:t>
            </a:r>
            <a:r>
              <a:rPr lang="en-US" dirty="0">
                <a:solidFill>
                  <a:schemeClr val="tx1"/>
                </a:solidFill>
              </a:rPr>
              <a:t>for jaw </a:t>
            </a:r>
            <a:r>
              <a:rPr lang="en-US" dirty="0" smtClean="0">
                <a:solidFill>
                  <a:schemeClr val="tx1"/>
                </a:solidFill>
              </a:rPr>
              <a:t>claudication, </a:t>
            </a:r>
            <a:r>
              <a:rPr lang="en-US" dirty="0">
                <a:solidFill>
                  <a:schemeClr val="tx1"/>
                </a:solidFill>
              </a:rPr>
              <a:t>proximal myalgia and arthralgia, scalp tenderness, headache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Elevated </a:t>
            </a:r>
            <a:r>
              <a:rPr lang="en-US" dirty="0">
                <a:solidFill>
                  <a:schemeClr val="tx1"/>
                </a:solidFill>
              </a:rPr>
              <a:t>erythrocyte </a:t>
            </a:r>
            <a:r>
              <a:rPr lang="en-US" dirty="0" smtClean="0">
                <a:solidFill>
                  <a:schemeClr val="tx1"/>
                </a:solidFill>
              </a:rPr>
              <a:t>sedimentation </a:t>
            </a:r>
            <a:r>
              <a:rPr lang="en-US" dirty="0">
                <a:solidFill>
                  <a:schemeClr val="tx1"/>
                </a:solidFill>
              </a:rPr>
              <a:t>rate (ESR) and C- </a:t>
            </a:r>
            <a:r>
              <a:rPr lang="en-US" dirty="0" smtClean="0">
                <a:solidFill>
                  <a:schemeClr val="tx1"/>
                </a:solidFill>
              </a:rPr>
              <a:t>reactive </a:t>
            </a:r>
            <a:r>
              <a:rPr lang="en-US" dirty="0">
                <a:solidFill>
                  <a:schemeClr val="tx1"/>
                </a:solidFill>
              </a:rPr>
              <a:t>protein (CRP)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7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Ischemic optic </a:t>
            </a:r>
            <a:r>
              <a:rPr lang="en-US" dirty="0">
                <a:solidFill>
                  <a:srgbClr val="FFFF00"/>
                </a:solidFill>
              </a:rPr>
              <a:t>neuropathy (ION):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r>
              <a:rPr lang="en-US" i="1" dirty="0" err="1" smtClean="0">
                <a:solidFill>
                  <a:srgbClr val="FFFF00"/>
                </a:solidFill>
              </a:rPr>
              <a:t>Arteritic</a:t>
            </a:r>
            <a:r>
              <a:rPr lang="en-US" i="1" dirty="0" smtClean="0">
                <a:solidFill>
                  <a:srgbClr val="FFFF00"/>
                </a:solidFill>
              </a:rPr>
              <a:t> </a:t>
            </a:r>
            <a:r>
              <a:rPr lang="en-US" i="1" dirty="0">
                <a:solidFill>
                  <a:srgbClr val="FFFF00"/>
                </a:solidFill>
              </a:rPr>
              <a:t>ION: 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Temporal </a:t>
            </a:r>
            <a:r>
              <a:rPr lang="en-US" dirty="0">
                <a:solidFill>
                  <a:schemeClr val="tx1"/>
                </a:solidFill>
              </a:rPr>
              <a:t>artery biopsy is the gold standard for </a:t>
            </a:r>
            <a:r>
              <a:rPr lang="en-US" dirty="0" smtClean="0">
                <a:solidFill>
                  <a:schemeClr val="tx1"/>
                </a:solidFill>
              </a:rPr>
              <a:t>diagnosis.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Systemic </a:t>
            </a:r>
            <a:r>
              <a:rPr lang="en-US" dirty="0">
                <a:solidFill>
                  <a:schemeClr val="tx1"/>
                </a:solidFill>
              </a:rPr>
              <a:t>steroids is given immediately if GCA is </a:t>
            </a:r>
            <a:r>
              <a:rPr lang="en-US" dirty="0" smtClean="0">
                <a:solidFill>
                  <a:schemeClr val="tx1"/>
                </a:solidFill>
              </a:rPr>
              <a:t>suspected.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Binocular </a:t>
            </a:r>
            <a:r>
              <a:rPr lang="en-US" dirty="0">
                <a:solidFill>
                  <a:schemeClr val="tx1"/>
                </a:solidFill>
              </a:rPr>
              <a:t>involvement occurs in a third of cases, </a:t>
            </a:r>
            <a:r>
              <a:rPr lang="en-US" dirty="0" smtClean="0">
                <a:solidFill>
                  <a:schemeClr val="tx1"/>
                </a:solidFill>
              </a:rPr>
              <a:t>often </a:t>
            </a:r>
            <a:r>
              <a:rPr lang="en-US" dirty="0">
                <a:solidFill>
                  <a:schemeClr val="tx1"/>
                </a:solidFill>
              </a:rPr>
              <a:t>within the first day.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9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5" name="Content Placeholder 4" descr="disc-anomaly.jpg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675" y="1131094"/>
            <a:ext cx="3105150" cy="257175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Optic </a:t>
            </a:r>
            <a:r>
              <a:rPr lang="en-US" b="1" dirty="0"/>
              <a:t>nerve disease: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congenital </a:t>
            </a:r>
            <a:r>
              <a:rPr lang="en-US" dirty="0">
                <a:solidFill>
                  <a:schemeClr val="tx1"/>
                </a:solidFill>
              </a:rPr>
              <a:t>disc </a:t>
            </a:r>
            <a:r>
              <a:rPr lang="en-US" dirty="0" smtClean="0">
                <a:solidFill>
                  <a:schemeClr val="tx1"/>
                </a:solidFill>
              </a:rPr>
              <a:t>elevation</a:t>
            </a:r>
            <a:r>
              <a:rPr lang="en-US" dirty="0">
                <a:solidFill>
                  <a:schemeClr val="tx1"/>
                </a:solidFill>
              </a:rPr>
              <a:t>: &lt;1%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optic </a:t>
            </a:r>
            <a:r>
              <a:rPr lang="en-US" dirty="0">
                <a:solidFill>
                  <a:schemeClr val="tx1"/>
                </a:solidFill>
              </a:rPr>
              <a:t>disc margins blurred and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cup is absent but no </a:t>
            </a:r>
            <a:r>
              <a:rPr lang="en-US" dirty="0" smtClean="0">
                <a:solidFill>
                  <a:schemeClr val="tx1"/>
                </a:solidFill>
              </a:rPr>
              <a:t>edema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err="1">
                <a:solidFill>
                  <a:schemeClr val="tx1"/>
                </a:solidFill>
              </a:rPr>
              <a:t>hrg</a:t>
            </a:r>
            <a:r>
              <a:rPr lang="en-US" dirty="0">
                <a:solidFill>
                  <a:schemeClr val="tx1"/>
                </a:solidFill>
              </a:rPr>
              <a:t> can be observed. 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may </a:t>
            </a:r>
            <a:r>
              <a:rPr lang="en-US" dirty="0">
                <a:solidFill>
                  <a:schemeClr val="tx1"/>
                </a:solidFill>
              </a:rPr>
              <a:t>be associated with </a:t>
            </a:r>
            <a:r>
              <a:rPr lang="en-US" dirty="0" smtClean="0">
                <a:solidFill>
                  <a:schemeClr val="tx1"/>
                </a:solidFill>
              </a:rPr>
              <a:t>hyperopia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err="1" smtClean="0">
                <a:solidFill>
                  <a:schemeClr val="tx1"/>
                </a:solidFill>
              </a:rPr>
              <a:t>drusen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76" y="47193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95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Optic </a:t>
            </a:r>
            <a:r>
              <a:rPr lang="en-US" b="1" dirty="0">
                <a:solidFill>
                  <a:srgbClr val="FFFF00"/>
                </a:solidFill>
              </a:rPr>
              <a:t>nerve disease: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 </a:t>
            </a:r>
            <a:r>
              <a:rPr lang="en-US" dirty="0"/>
              <a:t>Other causes of </a:t>
            </a:r>
            <a:r>
              <a:rPr lang="en-US" dirty="0" smtClean="0"/>
              <a:t>optic </a:t>
            </a:r>
            <a:r>
              <a:rPr lang="en-US" dirty="0"/>
              <a:t>neuropathy: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Infection </a:t>
            </a:r>
            <a:r>
              <a:rPr lang="en-US" dirty="0" err="1">
                <a:solidFill>
                  <a:schemeClr val="tx1"/>
                </a:solidFill>
              </a:rPr>
              <a:t>e.g</a:t>
            </a:r>
            <a:r>
              <a:rPr lang="en-US" dirty="0">
                <a:solidFill>
                  <a:schemeClr val="tx1"/>
                </a:solidFill>
              </a:rPr>
              <a:t> viruses, TB, </a:t>
            </a:r>
            <a:r>
              <a:rPr lang="en-US" dirty="0" err="1">
                <a:solidFill>
                  <a:schemeClr val="tx1"/>
                </a:solidFill>
              </a:rPr>
              <a:t>cryptococcus</a:t>
            </a:r>
            <a:r>
              <a:rPr lang="en-US" dirty="0">
                <a:solidFill>
                  <a:schemeClr val="tx1"/>
                </a:solidFill>
              </a:rPr>
              <a:t> and syphilis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Systemic connective tissue </a:t>
            </a:r>
            <a:r>
              <a:rPr lang="en-US" dirty="0">
                <a:solidFill>
                  <a:schemeClr val="tx1"/>
                </a:solidFill>
              </a:rPr>
              <a:t>disease </a:t>
            </a:r>
            <a:r>
              <a:rPr lang="en-US" dirty="0" err="1">
                <a:solidFill>
                  <a:schemeClr val="tx1"/>
                </a:solidFill>
              </a:rPr>
              <a:t>e.g</a:t>
            </a:r>
            <a:r>
              <a:rPr lang="en-US" dirty="0">
                <a:solidFill>
                  <a:schemeClr val="tx1"/>
                </a:solidFill>
              </a:rPr>
              <a:t> SLE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</a:t>
            </a:r>
            <a:r>
              <a:rPr lang="en-US" dirty="0" smtClean="0">
                <a:solidFill>
                  <a:schemeClr val="tx1"/>
                </a:solidFill>
              </a:rPr>
              <a:t>enetics 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err="1">
                <a:solidFill>
                  <a:schemeClr val="tx1"/>
                </a:solidFill>
              </a:rPr>
              <a:t>Leber’s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opticc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neuropathy (through a mitochondrial DNA </a:t>
            </a:r>
            <a:r>
              <a:rPr lang="en-US" dirty="0" smtClean="0">
                <a:solidFill>
                  <a:schemeClr val="tx1"/>
                </a:solidFill>
              </a:rPr>
              <a:t>mutation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Toxic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nutritional </a:t>
            </a:r>
            <a:r>
              <a:rPr lang="en-US" dirty="0">
                <a:solidFill>
                  <a:schemeClr val="tx1"/>
                </a:solidFill>
              </a:rPr>
              <a:t>deficiencies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Trauma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59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 descr="FullSizeRender[1]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4269" y="1288256"/>
            <a:ext cx="5353050" cy="2257425"/>
          </a:xfrm>
        </p:spPr>
      </p:pic>
    </p:spTree>
    <p:extLst>
      <p:ext uri="{BB962C8B-B14F-4D97-AF65-F5344CB8AC3E}">
        <p14:creationId xmlns:p14="http://schemas.microsoft.com/office/powerpoint/2010/main" xmlns="" val="223215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Papilledema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Bilateral </a:t>
            </a:r>
            <a:r>
              <a:rPr lang="en-US" dirty="0">
                <a:solidFill>
                  <a:schemeClr val="tx1"/>
                </a:solidFill>
              </a:rPr>
              <a:t>swelling of the </a:t>
            </a:r>
            <a:r>
              <a:rPr lang="en-US" dirty="0" smtClean="0">
                <a:solidFill>
                  <a:schemeClr val="tx1"/>
                </a:solidFill>
              </a:rPr>
              <a:t>optic </a:t>
            </a:r>
            <a:r>
              <a:rPr lang="en-US" dirty="0">
                <a:solidFill>
                  <a:schemeClr val="tx1"/>
                </a:solidFill>
              </a:rPr>
              <a:t>discs secondary to increased intracranial </a:t>
            </a:r>
            <a:r>
              <a:rPr lang="en-US" dirty="0" smtClean="0">
                <a:solidFill>
                  <a:schemeClr val="tx1"/>
                </a:solidFill>
              </a:rPr>
              <a:t>pressure.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51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24400"/>
            <a:ext cx="8183880" cy="1051560"/>
          </a:xfrm>
        </p:spPr>
        <p:txBody>
          <a:bodyPr/>
          <a:lstStyle/>
          <a:p>
            <a:r>
              <a:rPr lang="en-US" dirty="0">
                <a:effectLst/>
              </a:rPr>
              <a:t>Visual pathway disorders </a:t>
            </a:r>
            <a:endParaRPr lang="en-US" dirty="0"/>
          </a:p>
        </p:txBody>
      </p:sp>
      <p:pic>
        <p:nvPicPr>
          <p:cNvPr id="7" name="Content Placeholder 6" descr="FullSizeRender.jpg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8075" y="1150144"/>
            <a:ext cx="2800350" cy="253365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tx1"/>
                </a:solidFill>
              </a:rPr>
              <a:t>Hyperemia of the disc.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Tortuosity of the veins and capillaries.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Blurring and </a:t>
            </a:r>
            <a:r>
              <a:rPr lang="en-US" dirty="0" smtClean="0">
                <a:solidFill>
                  <a:schemeClr val="tx1"/>
                </a:solidFill>
              </a:rPr>
              <a:t>elevation </a:t>
            </a:r>
            <a:r>
              <a:rPr lang="en-US" dirty="0">
                <a:solidFill>
                  <a:schemeClr val="tx1"/>
                </a:solidFill>
              </a:rPr>
              <a:t>of disc margins.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 papillary </a:t>
            </a:r>
            <a:r>
              <a:rPr lang="en-US" dirty="0">
                <a:solidFill>
                  <a:schemeClr val="tx1"/>
                </a:solidFill>
              </a:rPr>
              <a:t>flame </a:t>
            </a:r>
            <a:r>
              <a:rPr lang="en-US" dirty="0" smtClean="0">
                <a:solidFill>
                  <a:schemeClr val="tx1"/>
                </a:solidFill>
              </a:rPr>
              <a:t>shaped </a:t>
            </a:r>
            <a:r>
              <a:rPr lang="en-US" dirty="0" err="1" smtClean="0">
                <a:solidFill>
                  <a:schemeClr val="tx1"/>
                </a:solidFill>
              </a:rPr>
              <a:t>haemorrhages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81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Visual pathway disorders 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>
                <a:solidFill>
                  <a:srgbClr val="FFFF00"/>
                </a:solidFill>
              </a:rPr>
              <a:t>Papilledema </a:t>
            </a:r>
            <a:r>
              <a:rPr lang="en-US" dirty="0">
                <a:solidFill>
                  <a:srgbClr val="FFFF00"/>
                </a:solidFill>
              </a:rPr>
              <a:t>Causes: 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Intracranial </a:t>
            </a:r>
            <a:r>
              <a:rPr lang="en-US" dirty="0">
                <a:solidFill>
                  <a:schemeClr val="tx1"/>
                </a:solidFill>
              </a:rPr>
              <a:t>mass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Sever </a:t>
            </a:r>
            <a:r>
              <a:rPr lang="en-US" dirty="0">
                <a:solidFill>
                  <a:schemeClr val="tx1"/>
                </a:solidFill>
              </a:rPr>
              <a:t>systemic hypertension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Idiopathic </a:t>
            </a:r>
            <a:r>
              <a:rPr lang="en-US" dirty="0">
                <a:solidFill>
                  <a:schemeClr val="tx1"/>
                </a:solidFill>
              </a:rPr>
              <a:t>intracranial hypertension (</a:t>
            </a:r>
            <a:r>
              <a:rPr lang="en-US" dirty="0" smtClean="0">
                <a:solidFill>
                  <a:schemeClr val="tx1"/>
                </a:solidFill>
              </a:rPr>
              <a:t>pseudo-tumor </a:t>
            </a:r>
            <a:r>
              <a:rPr lang="en-US" dirty="0" err="1">
                <a:solidFill>
                  <a:schemeClr val="tx1"/>
                </a:solidFill>
              </a:rPr>
              <a:t>cerebri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96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Pupillary Disorders</a:t>
            </a:r>
          </a:p>
        </p:txBody>
      </p:sp>
      <p:pic>
        <p:nvPicPr>
          <p:cNvPr id="5" name="Content Placeholder 4" descr="FullSizeRender.jpg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862" y="931069"/>
            <a:ext cx="3152775" cy="29718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Sympathetic( adrenergic) pathway:</a:t>
            </a:r>
          </a:p>
          <a:p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Pupillary dilation is mediated through three-neuron sympathetic(adrenergic) pathways that originate in the hypothalamus. </a:t>
            </a:r>
          </a:p>
        </p:txBody>
      </p:sp>
    </p:spTree>
    <p:extLst>
      <p:ext uri="{BB962C8B-B14F-4D97-AF65-F5344CB8AC3E}">
        <p14:creationId xmlns:p14="http://schemas.microsoft.com/office/powerpoint/2010/main" xmlns="" val="4072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MCQ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 descr="FullSizeRender[1]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610866"/>
            <a:ext cx="6554788" cy="3612206"/>
          </a:xfrm>
        </p:spPr>
      </p:pic>
    </p:spTree>
    <p:extLst>
      <p:ext uri="{BB962C8B-B14F-4D97-AF65-F5344CB8AC3E}">
        <p14:creationId xmlns:p14="http://schemas.microsoft.com/office/powerpoint/2010/main" xmlns="" val="20114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 rot="1601283">
            <a:off x="1407512" y="2828837"/>
            <a:ext cx="63289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Pupillary </a:t>
            </a:r>
            <a:r>
              <a:rPr lang="en-US" sz="2800" dirty="0" smtClean="0"/>
              <a:t>Disorders: Parasympathetic(cholinergic) pathway:</a:t>
            </a:r>
            <a:endParaRPr lang="en-US" sz="2800" dirty="0"/>
          </a:p>
        </p:txBody>
      </p:sp>
      <p:pic>
        <p:nvPicPr>
          <p:cNvPr id="4" name="Content Placeholder 3" descr="FullSizeRend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7656" y="983456"/>
            <a:ext cx="4486275" cy="2867025"/>
          </a:xfrm>
        </p:spPr>
      </p:pic>
    </p:spTree>
    <p:extLst>
      <p:ext uri="{BB962C8B-B14F-4D97-AF65-F5344CB8AC3E}">
        <p14:creationId xmlns:p14="http://schemas.microsoft.com/office/powerpoint/2010/main" xmlns="" val="41985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Pupillary Disorders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Examination of the pupil:</a:t>
            </a:r>
          </a:p>
          <a:p>
            <a:pPr lvl="1"/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Best conducted in dim light room using a bright light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patient should be relaxed and fixing on a distant object.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size, shape and position of each pupil should be noted in light and dark condition.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Check light reflex looking for a relative afferent pupillary defect(RAPD)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83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Pupillary Disorders</a:t>
            </a:r>
          </a:p>
        </p:txBody>
      </p:sp>
      <p:pic>
        <p:nvPicPr>
          <p:cNvPr id="4" name="Content Placeholder 3" descr="FullSizeRender[4]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44" y="721519"/>
            <a:ext cx="6286500" cy="3390900"/>
          </a:xfrm>
        </p:spPr>
      </p:pic>
    </p:spTree>
    <p:extLst>
      <p:ext uri="{BB962C8B-B14F-4D97-AF65-F5344CB8AC3E}">
        <p14:creationId xmlns:p14="http://schemas.microsoft.com/office/powerpoint/2010/main" xmlns="" val="16136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Pupillary Disorders</a:t>
            </a:r>
          </a:p>
        </p:txBody>
      </p:sp>
      <p:pic>
        <p:nvPicPr>
          <p:cNvPr id="4" name="3-Marcus Gunn pupil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24000" y="519113"/>
            <a:ext cx="5862638" cy="4397375"/>
          </a:xfrm>
        </p:spPr>
      </p:pic>
    </p:spTree>
    <p:extLst>
      <p:ext uri="{BB962C8B-B14F-4D97-AF65-F5344CB8AC3E}">
        <p14:creationId xmlns:p14="http://schemas.microsoft.com/office/powerpoint/2010/main" xmlns="" val="29604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2564</TotalTime>
  <Words>934</Words>
  <Application>Microsoft Office PowerPoint</Application>
  <PresentationFormat>On-screen Show (4:3)</PresentationFormat>
  <Paragraphs>223</Paragraphs>
  <Slides>51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Slice</vt:lpstr>
      <vt:lpstr>Neuro-ophthalmology</vt:lpstr>
      <vt:lpstr>Slide 2</vt:lpstr>
      <vt:lpstr>Part 1:  Pupillary Disorders</vt:lpstr>
      <vt:lpstr>Pupillary Disorders</vt:lpstr>
      <vt:lpstr>Pupillary Disorders</vt:lpstr>
      <vt:lpstr>Pupillary Disorders: Parasympathetic(cholinergic) pathway:</vt:lpstr>
      <vt:lpstr>Pupillary Disorders</vt:lpstr>
      <vt:lpstr>Pupillary Disorders</vt:lpstr>
      <vt:lpstr>Pupillary Disorders</vt:lpstr>
      <vt:lpstr>Which pupil is abnormal?</vt:lpstr>
      <vt:lpstr>Pupillary Disorders</vt:lpstr>
      <vt:lpstr>Pupillary Disorders</vt:lpstr>
      <vt:lpstr>Pupillary Disorders</vt:lpstr>
      <vt:lpstr>Pupillary Disorders</vt:lpstr>
      <vt:lpstr>Pupillary Disorders</vt:lpstr>
      <vt:lpstr>Pupillary Disorders</vt:lpstr>
      <vt:lpstr>Part 2:  Neuromotility disorders  </vt:lpstr>
      <vt:lpstr>     Neuromotility disorders  </vt:lpstr>
      <vt:lpstr> NeuromoBlity disorders  </vt:lpstr>
      <vt:lpstr>Neuromotility disorders  </vt:lpstr>
      <vt:lpstr>Neuromotility disorders  </vt:lpstr>
      <vt:lpstr>Neuromotility disorders  </vt:lpstr>
      <vt:lpstr>Neuromotility disorders  </vt:lpstr>
      <vt:lpstr>Neuromotility disorders  </vt:lpstr>
      <vt:lpstr>Neuromotility disorders  </vt:lpstr>
      <vt:lpstr>Neuromotility disorders  </vt:lpstr>
      <vt:lpstr>Neuromotility disorders  </vt:lpstr>
      <vt:lpstr>Neuromotility disorders  </vt:lpstr>
      <vt:lpstr>Part 3:  Neuromuscular disorder  </vt:lpstr>
      <vt:lpstr> Neuromuscular disorder  </vt:lpstr>
      <vt:lpstr> Neuromuscular disorder  </vt:lpstr>
      <vt:lpstr> Neuromuscular disorder  </vt:lpstr>
      <vt:lpstr> Neuromuscular disorder  </vt:lpstr>
      <vt:lpstr>Part 4: Visual pathway disorders  </vt:lpstr>
      <vt:lpstr>    Visual pathway disorders  </vt:lpstr>
      <vt:lpstr>Slide 36</vt:lpstr>
      <vt:lpstr>    Visual pathway disorders  </vt:lpstr>
      <vt:lpstr>    Visual pathway disorders  </vt:lpstr>
      <vt:lpstr>    Visual pathway disorders  </vt:lpstr>
      <vt:lpstr>Slide 40</vt:lpstr>
      <vt:lpstr>    Visual pathway disorders  </vt:lpstr>
      <vt:lpstr>    Visual pathway disorders  </vt:lpstr>
      <vt:lpstr>    Visual pathway disorders  </vt:lpstr>
      <vt:lpstr>Visual pathway disorders  </vt:lpstr>
      <vt:lpstr>    Visual pathway disorders  </vt:lpstr>
      <vt:lpstr>    Visual pathway disorders  </vt:lpstr>
      <vt:lpstr>    Visual pathway disorders  </vt:lpstr>
      <vt:lpstr>Visual pathway disorders </vt:lpstr>
      <vt:lpstr>    Visual pathway disorders  </vt:lpstr>
      <vt:lpstr>    MCQ  </vt:lpstr>
      <vt:lpstr>`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Ocular Emergencies</dc:title>
  <dc:creator>essam</dc:creator>
  <cp:lastModifiedBy>essam</cp:lastModifiedBy>
  <cp:revision>224</cp:revision>
  <dcterms:created xsi:type="dcterms:W3CDTF">2010-04-18T20:44:00Z</dcterms:created>
  <dcterms:modified xsi:type="dcterms:W3CDTF">2016-11-03T07:37:57Z</dcterms:modified>
</cp:coreProperties>
</file>