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53" r:id="rId2"/>
    <p:sldMasterId id="2147483765" r:id="rId3"/>
  </p:sldMasterIdLst>
  <p:notesMasterIdLst>
    <p:notesMasterId r:id="rId75"/>
  </p:notesMasterIdLst>
  <p:sldIdLst>
    <p:sldId id="256" r:id="rId4"/>
    <p:sldId id="373" r:id="rId5"/>
    <p:sldId id="374" r:id="rId6"/>
    <p:sldId id="375" r:id="rId7"/>
    <p:sldId id="284" r:id="rId8"/>
    <p:sldId id="359" r:id="rId9"/>
    <p:sldId id="355" r:id="rId10"/>
    <p:sldId id="287" r:id="rId11"/>
    <p:sldId id="302" r:id="rId12"/>
    <p:sldId id="322" r:id="rId13"/>
    <p:sldId id="277" r:id="rId14"/>
    <p:sldId id="321" r:id="rId15"/>
    <p:sldId id="278" r:id="rId16"/>
    <p:sldId id="279" r:id="rId17"/>
    <p:sldId id="313" r:id="rId18"/>
    <p:sldId id="382" r:id="rId19"/>
    <p:sldId id="312" r:id="rId20"/>
    <p:sldId id="383" r:id="rId21"/>
    <p:sldId id="385" r:id="rId22"/>
    <p:sldId id="384" r:id="rId23"/>
    <p:sldId id="276" r:id="rId24"/>
    <p:sldId id="332" r:id="rId25"/>
    <p:sldId id="333" r:id="rId26"/>
    <p:sldId id="339" r:id="rId27"/>
    <p:sldId id="352" r:id="rId28"/>
    <p:sldId id="280" r:id="rId29"/>
    <p:sldId id="281" r:id="rId30"/>
    <p:sldId id="303" r:id="rId31"/>
    <p:sldId id="324" r:id="rId32"/>
    <p:sldId id="329" r:id="rId33"/>
    <p:sldId id="282" r:id="rId34"/>
    <p:sldId id="288" r:id="rId35"/>
    <p:sldId id="357" r:id="rId36"/>
    <p:sldId id="283" r:id="rId37"/>
    <p:sldId id="259" r:id="rId38"/>
    <p:sldId id="261" r:id="rId39"/>
    <p:sldId id="260" r:id="rId40"/>
    <p:sldId id="263" r:id="rId41"/>
    <p:sldId id="264" r:id="rId42"/>
    <p:sldId id="327" r:id="rId43"/>
    <p:sldId id="304" r:id="rId44"/>
    <p:sldId id="308" r:id="rId45"/>
    <p:sldId id="326" r:id="rId46"/>
    <p:sldId id="328" r:id="rId47"/>
    <p:sldId id="362" r:id="rId48"/>
    <p:sldId id="307" r:id="rId49"/>
    <p:sldId id="305" r:id="rId50"/>
    <p:sldId id="294" r:id="rId51"/>
    <p:sldId id="363" r:id="rId52"/>
    <p:sldId id="364" r:id="rId53"/>
    <p:sldId id="365" r:id="rId54"/>
    <p:sldId id="366" r:id="rId55"/>
    <p:sldId id="367" r:id="rId56"/>
    <p:sldId id="368" r:id="rId57"/>
    <p:sldId id="299" r:id="rId58"/>
    <p:sldId id="273" r:id="rId59"/>
    <p:sldId id="386" r:id="rId60"/>
    <p:sldId id="301" r:id="rId61"/>
    <p:sldId id="275" r:id="rId62"/>
    <p:sldId id="270" r:id="rId63"/>
    <p:sldId id="265" r:id="rId64"/>
    <p:sldId id="388" r:id="rId65"/>
    <p:sldId id="389" r:id="rId66"/>
    <p:sldId id="330" r:id="rId67"/>
    <p:sldId id="390" r:id="rId68"/>
    <p:sldId id="377" r:id="rId69"/>
    <p:sldId id="378" r:id="rId70"/>
    <p:sldId id="379" r:id="rId71"/>
    <p:sldId id="380" r:id="rId72"/>
    <p:sldId id="381" r:id="rId73"/>
    <p:sldId id="387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9F934D0D-7B1B-4A4A-B9B4-95B0ACEFF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88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D3E3E3A-6090-4C76-BF82-5B656D78CE6B}" type="slidenum">
              <a:rPr kumimoji="0" lang="en-US" sz="1200" smtClean="0">
                <a:latin typeface="Arial" charset="0"/>
              </a:rPr>
              <a:pPr eaLnBrk="1" hangingPunct="1"/>
              <a:t>25</a:t>
            </a:fld>
            <a:endParaRPr kumimoji="0" lang="en-US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5338"/>
            <a:ext cx="4270375" cy="3201987"/>
          </a:xfrm>
          <a:ln w="12700" cap="flat">
            <a:solidFill>
              <a:schemeClr val="tx1"/>
            </a:solidFill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84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388597144 w 21600"/>
              <a:gd name="T3" fmla="*/ 1675031024 h 21600"/>
              <a:gd name="T4" fmla="*/ 0 w 21600"/>
              <a:gd name="T5" fmla="*/ 167503102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D992-379E-4452-8E77-668AC7BFD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5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C3BF-6C88-414A-828F-648202633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8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93CF4-C5E7-44B7-A4DA-3711D4A3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4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47C3-0AEA-4609-8960-883411773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52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E0F30-3B24-4A2D-B63B-420E52894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3016A-912B-46A7-ACC7-EFF03F3B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6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عنوان ونص فوق 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60960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2819400" y="4114800"/>
            <a:ext cx="6096000" cy="198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AE89C-64AA-47E2-91BC-B4FDA4055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67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9443B66-64C0-4BF2-9DB7-407B4E4C0AF1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FCCD85B-0827-4A2B-B79C-77DE5F3CA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4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A405D8B-205F-434B-9955-C4F5DD048612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A4FC299-AF30-41B0-9487-C9C47A8151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74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4C48C83-AF88-4DAB-B487-322ABFC6029D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76A2D7E-38C2-413D-BA4B-25157B0B41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89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30028D1-AD8D-4C0F-8B39-A8F691AED6A5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B5E0CE2-6495-4A88-8FE1-1B4409E653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43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9B126-1F51-45A9-AC2C-16B0B218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8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B598CB9-3672-4BD2-B447-DDE65BA0F14D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BF87053-4CC1-462D-89E9-A95C3690E9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9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576A530-2B30-41F6-804B-2A9BEEB918CB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8DC4995-D082-4023-AEF8-DECA746DE8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1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3EA8E26-C2F0-4E16-95ED-052485BC801A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54004C2-145B-4C1A-BAF1-3D7EDBC726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609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FF012B1-9415-447D-BFCA-71051506264A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792B75F-C329-42AA-BB15-C5E162DF72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D8D4795-CA40-41BC-8E12-4C7962386DED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4DABA55-9025-49E0-8D79-EA41C643F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791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39F5056-1D9F-4221-9F68-399F5456BEC2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253C345-720D-4239-AC94-0CAAD6EC15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254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BECC226-15DA-4445-BD89-1E2A6B404116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0A1DFE1-9477-4CA3-81AD-7BE47A4884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652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F00458B-09B3-4CCF-9636-B979618FB766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AB3D73F-A37F-4CC5-BE0D-6D204912D5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474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810277-E7F6-4680-8C49-9D5FAC22800E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A68ACD-F5F7-49FD-BE8C-63A81928FB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559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065889C-820C-4030-B196-FF4236373FCD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BDDBBB3-824F-4607-A691-0DB6A33A11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310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6617E-3A2A-4517-AD4A-516C70CA0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D3A69A-53ED-4EF6-804F-4BD7815BAC9A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9B8165-C8FA-4AAC-8625-CD4925FCF1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82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428B0C8-6E2E-4231-89B4-4F33F2CF17FD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C6B7920-2A76-4AF6-A8DE-11BF10FC29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41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F766D7-3B78-4437-9C93-B4DFD788ACB5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7042047-7391-4495-A5BC-D7576FAD1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94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E39C3D-7785-4369-BB59-75E5C5CFCA8F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B497E9-E41E-4E8F-9D41-9A9FA332F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144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F876CC-5EC9-4EAA-A5B5-0FCD834FA907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C470DD5-D4FE-4BC2-94D0-B6BF2772B8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561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EA95CE-B99D-4E09-A243-18CF7B3F70A1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DA7DB3B-AFC7-4E2E-AF19-D46BE2BE5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F469B54-A028-4748-9ACD-4258FCA81C1C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B5D11D-DA40-4CB1-8F6E-B4F1906DEA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97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5ED5004-3EE3-4F60-AB7F-89A62280ABB3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5EA16F1-9382-4088-B69A-7F6693EC7D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9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A88E2-B047-452A-A429-3F5B9AA0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5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24214-96D3-4001-ADCC-7D590939A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17763-EBF4-4D28-8705-E5BFF430E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3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BFDE4-45E1-4285-91B3-9E22DEB46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1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3AF1B-B130-420C-9521-ACEAF599A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7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8DF7E-BADF-4E4A-A283-D9BD9ACBF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3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388597144 w 21600"/>
              <a:gd name="T3" fmla="*/ 1675031024 h 21600"/>
              <a:gd name="T4" fmla="*/ 0 w 21600"/>
              <a:gd name="T5" fmla="*/ 167503102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</a:defRPr>
            </a:lvl1pPr>
          </a:lstStyle>
          <a:p>
            <a:pPr>
              <a:defRPr/>
            </a:pPr>
            <a:fld id="{C071CA4F-96BA-4CC3-BDDE-5FC888CEF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  <a:cs typeface="+mn-cs"/>
              </a:defRPr>
            </a:lvl1pPr>
            <a:extLst/>
          </a:lstStyle>
          <a:p>
            <a:pPr>
              <a:defRPr/>
            </a:pPr>
            <a:fld id="{A9799A00-6786-46A0-A5D3-A3299D41E9CD}" type="datetimeFigureOut">
              <a:rPr lang="en-GB"/>
              <a:pPr>
                <a:defRPr/>
              </a:pPr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  <a:cs typeface="+mn-cs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  <a:cs typeface="+mn-cs"/>
              </a:defRPr>
            </a:lvl1pPr>
            <a:extLst/>
          </a:lstStyle>
          <a:p>
            <a:pPr>
              <a:defRPr/>
            </a:pPr>
            <a:fld id="{929D70CB-C7E8-43D3-8A24-332844C2C3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83B42965-6085-4EEF-BD74-1BF48B6A2DFC}" type="datetimeFigureOut">
              <a:rPr lang="en-GB">
                <a:cs typeface="Times New Roman" pitchFamily="18" charset="0"/>
              </a:rPr>
              <a:pPr>
                <a:defRPr/>
              </a:pPr>
              <a:t>18/09/2017</a:t>
            </a:fld>
            <a:endParaRPr lang="en-GB"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endParaRPr lang="en-GB"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</a:defRPr>
            </a:lvl1pPr>
            <a:extLst/>
          </a:lstStyle>
          <a:p>
            <a:pPr>
              <a:defRPr/>
            </a:pPr>
            <a:fld id="{76BDF630-4C47-48F1-A2B6-7A931BC77757}" type="slidenum">
              <a:rPr lang="en-GB">
                <a:cs typeface="Times New Roman" pitchFamily="18" charset="0"/>
              </a:rPr>
              <a:pPr>
                <a:defRPr/>
              </a:pPr>
              <a:t>‹#›</a:t>
            </a:fld>
            <a:endParaRPr lang="en-GB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6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r.%20Yasser%20Al-Fakey\Desktop\Video\Miracle%20of%20the%20Eye\Tear.wmv" TargetMode="External"/><Relationship Id="rId1" Type="http://schemas.microsoft.com/office/2007/relationships/media" Target="file:///C:\Users\Dr.%20Yasser%20Al-Fakey\Desktop\Video\Miracle%20of%20the%20Eye\Tear.wmv" TargetMode="Externa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1066800" y="1997075"/>
            <a:ext cx="7315200" cy="3489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rtl="1"/>
            <a:r>
              <a:rPr lang="ar-EG" sz="3600" b="1" kern="10" spc="720"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ndalus"/>
              </a:rPr>
              <a:t>بسم الله الرحمن الرحيم</a:t>
            </a:r>
            <a:endParaRPr lang="en-GB" sz="3600" b="1" kern="10" spc="720">
              <a:solidFill>
                <a:srgbClr val="00FF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ndalu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mso53F4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1000"/>
            <a:ext cx="8610600" cy="61722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EC2EEC"/>
                </a:solidFill>
              </a:rPr>
              <a:t>THE ORBIT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305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As a socket, contains &amp; protect the eye.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weakest parts are the </a:t>
            </a:r>
            <a:r>
              <a:rPr lang="en-US" dirty="0">
                <a:solidFill>
                  <a:srgbClr val="FFFF00"/>
                </a:solidFill>
              </a:rPr>
              <a:t>floor</a:t>
            </a:r>
            <a:r>
              <a:rPr lang="en-US" dirty="0"/>
              <a:t> &amp; the </a:t>
            </a:r>
            <a:r>
              <a:rPr lang="en-US" dirty="0">
                <a:solidFill>
                  <a:srgbClr val="FFFF00"/>
                </a:solidFill>
              </a:rPr>
              <a:t>medial</a:t>
            </a:r>
            <a:r>
              <a:rPr lang="en-US" dirty="0"/>
              <a:t> wall.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Seven bones contribute the bony orbit.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Surrounded by nasal sinuses.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Important openings are: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Optic foramen.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Superior orbital fissure.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Inferior orbital fissure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soB3B9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"/>
            <a:ext cx="8458200" cy="640080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soABAED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073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096000" cy="1143000"/>
          </a:xfrm>
        </p:spPr>
        <p:txBody>
          <a:bodyPr/>
          <a:lstStyle/>
          <a:p>
            <a:pPr algn="ctr"/>
            <a:r>
              <a:rPr lang="en-US" dirty="0"/>
              <a:t>Right Orbit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so14BF9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2073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msoA76F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33400"/>
            <a:ext cx="3959225" cy="5943600"/>
          </a:xfrm>
          <a:noFill/>
        </p:spPr>
      </p:pic>
      <p:pic>
        <p:nvPicPr>
          <p:cNvPr id="17411" name="Picture 7" descr="mso807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533400"/>
            <a:ext cx="3962400" cy="59436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590550"/>
            <a:ext cx="9525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3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msoCFE6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381000"/>
            <a:ext cx="5105400" cy="6172200"/>
          </a:xfrm>
          <a:noFill/>
        </p:spPr>
      </p:pic>
      <p:pic>
        <p:nvPicPr>
          <p:cNvPr id="18435" name="Picture 5" descr="mso87A3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352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00200"/>
            <a:ext cx="6369424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88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5278"/>
            <a:ext cx="7162800" cy="67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7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52800"/>
            <a:ext cx="6857234" cy="162848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lgerian" pitchFamily="82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lgerian" pitchFamily="82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lgerian" pitchFamily="82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Algerian" pitchFamily="82" charset="0"/>
              </a:rPr>
              <a:t>Dr. Abdullah </a:t>
            </a:r>
            <a:r>
              <a:rPr lang="en-US" sz="24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lgerian" pitchFamily="82" charset="0"/>
              </a:rPr>
              <a:t>Almousa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en-US" sz="2100" dirty="0">
                <a:solidFill>
                  <a:srgbClr val="00FFFF"/>
                </a:solidFill>
                <a:latin typeface="Georgia" pitchFamily="18" charset="0"/>
              </a:rPr>
              <a:t>M.D, FRCSC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D9D9D9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D9D9D9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52399"/>
            <a:ext cx="8370888" cy="2989263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defTabSz="457200" fontAlgn="auto">
              <a:spcAft>
                <a:spcPts val="0"/>
              </a:spcAft>
              <a:defRPr/>
            </a:pPr>
            <a:endParaRPr kumimoji="0" lang="en-US" sz="4800" b="1" dirty="0"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  <a:p>
            <a:pPr defTabSz="457200" fontAlgn="auto">
              <a:spcAft>
                <a:spcPts val="0"/>
              </a:spcAft>
              <a:defRPr/>
            </a:pPr>
            <a:endParaRPr kumimoji="0" lang="en-US" sz="4800" b="1" dirty="0"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  <a:p>
            <a:pPr algn="ctr" defTabSz="457200" fontAlgn="auto">
              <a:spcAft>
                <a:spcPts val="0"/>
              </a:spcAft>
              <a:defRPr/>
            </a:pPr>
            <a:r>
              <a:rPr kumimoji="0" lang="en-US" sz="7333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Basic anatomy and physiology </a:t>
            </a:r>
            <a:endParaRPr kumimoji="0"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183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09600"/>
            <a:ext cx="630452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54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sz="4400">
                <a:solidFill>
                  <a:srgbClr val="EC2EEC"/>
                </a:solidFill>
              </a:rPr>
              <a:t>THE EXTRAOCULAR MUSCLES</a:t>
            </a:r>
            <a:r>
              <a:rPr lang="en-US" sz="4400" b="0">
                <a:solidFill>
                  <a:srgbClr val="EC2EEC"/>
                </a:solidFill>
              </a:rPr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09800"/>
            <a:ext cx="3810000" cy="4114800"/>
          </a:xfrm>
        </p:spPr>
        <p:txBody>
          <a:bodyPr/>
          <a:lstStyle/>
          <a:p>
            <a:pPr eaLnBrk="1" hangingPunct="1"/>
            <a:r>
              <a:rPr lang="en-US" dirty="0"/>
              <a:t>Four recti &amp; two oblique muscles. </a:t>
            </a:r>
          </a:p>
          <a:p>
            <a:pPr eaLnBrk="1" hangingPunct="1"/>
            <a:r>
              <a:rPr lang="en-US" dirty="0"/>
              <a:t>All are supplied by Oculomotor n. </a:t>
            </a:r>
            <a:r>
              <a:rPr lang="en-US" dirty="0">
                <a:solidFill>
                  <a:srgbClr val="FFFF00"/>
                </a:solidFill>
              </a:rPr>
              <a:t>except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superior oblique</a:t>
            </a:r>
            <a:r>
              <a:rPr lang="en-US" dirty="0"/>
              <a:t> (Trochlear n.) &amp; </a:t>
            </a:r>
            <a:r>
              <a:rPr lang="en-US" dirty="0">
                <a:solidFill>
                  <a:srgbClr val="FF0000"/>
                </a:solidFill>
              </a:rPr>
              <a:t>lateral rectus </a:t>
            </a:r>
            <a:r>
              <a:rPr lang="en-US" dirty="0"/>
              <a:t>(</a:t>
            </a:r>
            <a:r>
              <a:rPr lang="en-US" dirty="0" err="1"/>
              <a:t>Abducent</a:t>
            </a:r>
            <a:r>
              <a:rPr lang="en-US" dirty="0"/>
              <a:t> n.).</a:t>
            </a:r>
          </a:p>
        </p:txBody>
      </p:sp>
      <p:pic>
        <p:nvPicPr>
          <p:cNvPr id="19460" name="Picture 4" descr="mso56D21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7449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3522663" y="5735638"/>
            <a:ext cx="466725" cy="161925"/>
          </a:xfrm>
          <a:custGeom>
            <a:avLst/>
            <a:gdLst>
              <a:gd name="T0" fmla="*/ 0 w 331"/>
              <a:gd name="T1" fmla="*/ 2147483647 h 102"/>
              <a:gd name="T2" fmla="*/ 2147483647 w 331"/>
              <a:gd name="T3" fmla="*/ 2147483647 h 102"/>
              <a:gd name="T4" fmla="*/ 2147483647 w 331"/>
              <a:gd name="T5" fmla="*/ 2147483647 h 102"/>
              <a:gd name="T6" fmla="*/ 2147483647 w 331"/>
              <a:gd name="T7" fmla="*/ 2147483647 h 102"/>
              <a:gd name="T8" fmla="*/ 2147483647 w 331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1"/>
              <a:gd name="T16" fmla="*/ 0 h 102"/>
              <a:gd name="T17" fmla="*/ 331 w 331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1" h="102">
                <a:moveTo>
                  <a:pt x="0" y="2"/>
                </a:moveTo>
                <a:cubicBezTo>
                  <a:pt x="33" y="1"/>
                  <a:pt x="67" y="0"/>
                  <a:pt x="95" y="2"/>
                </a:cubicBezTo>
                <a:cubicBezTo>
                  <a:pt x="123" y="4"/>
                  <a:pt x="136" y="2"/>
                  <a:pt x="168" y="11"/>
                </a:cubicBezTo>
                <a:cubicBezTo>
                  <a:pt x="200" y="20"/>
                  <a:pt x="259" y="41"/>
                  <a:pt x="286" y="56"/>
                </a:cubicBezTo>
                <a:cubicBezTo>
                  <a:pt x="313" y="71"/>
                  <a:pt x="322" y="86"/>
                  <a:pt x="331" y="10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1" name="Freeform 3"/>
          <p:cNvSpPr>
            <a:spLocks/>
          </p:cNvSpPr>
          <p:nvPr/>
        </p:nvSpPr>
        <p:spPr bwMode="auto">
          <a:xfrm>
            <a:off x="3390900" y="1601788"/>
            <a:ext cx="2087563" cy="1943100"/>
          </a:xfrm>
          <a:custGeom>
            <a:avLst/>
            <a:gdLst>
              <a:gd name="T0" fmla="*/ 2147483647 w 1479"/>
              <a:gd name="T1" fmla="*/ 2147483647 h 1224"/>
              <a:gd name="T2" fmla="*/ 2147483647 w 1479"/>
              <a:gd name="T3" fmla="*/ 2147483647 h 1224"/>
              <a:gd name="T4" fmla="*/ 2147483647 w 1479"/>
              <a:gd name="T5" fmla="*/ 2147483647 h 1224"/>
              <a:gd name="T6" fmla="*/ 2147483647 w 1479"/>
              <a:gd name="T7" fmla="*/ 2147483647 h 1224"/>
              <a:gd name="T8" fmla="*/ 2147483647 w 1479"/>
              <a:gd name="T9" fmla="*/ 2147483647 h 1224"/>
              <a:gd name="T10" fmla="*/ 2147483647 w 1479"/>
              <a:gd name="T11" fmla="*/ 2147483647 h 1224"/>
              <a:gd name="T12" fmla="*/ 2147483647 w 1479"/>
              <a:gd name="T13" fmla="*/ 2147483647 h 1224"/>
              <a:gd name="T14" fmla="*/ 2147483647 w 1479"/>
              <a:gd name="T15" fmla="*/ 2147483647 h 1224"/>
              <a:gd name="T16" fmla="*/ 2147483647 w 1479"/>
              <a:gd name="T17" fmla="*/ 2147483647 h 1224"/>
              <a:gd name="T18" fmla="*/ 2147483647 w 1479"/>
              <a:gd name="T19" fmla="*/ 2147483647 h 1224"/>
              <a:gd name="T20" fmla="*/ 2147483647 w 1479"/>
              <a:gd name="T21" fmla="*/ 2147483647 h 1224"/>
              <a:gd name="T22" fmla="*/ 2147483647 w 1479"/>
              <a:gd name="T23" fmla="*/ 2147483647 h 1224"/>
              <a:gd name="T24" fmla="*/ 2147483647 w 1479"/>
              <a:gd name="T25" fmla="*/ 2147483647 h 1224"/>
              <a:gd name="T26" fmla="*/ 2147483647 w 1479"/>
              <a:gd name="T27" fmla="*/ 2147483647 h 1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79"/>
              <a:gd name="T43" fmla="*/ 0 h 1224"/>
              <a:gd name="T44" fmla="*/ 1479 w 1479"/>
              <a:gd name="T45" fmla="*/ 1224 h 1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79" h="1224">
                <a:moveTo>
                  <a:pt x="133" y="178"/>
                </a:moveTo>
                <a:cubicBezTo>
                  <a:pt x="188" y="234"/>
                  <a:pt x="285" y="359"/>
                  <a:pt x="370" y="451"/>
                </a:cubicBezTo>
                <a:cubicBezTo>
                  <a:pt x="455" y="543"/>
                  <a:pt x="548" y="635"/>
                  <a:pt x="642" y="733"/>
                </a:cubicBezTo>
                <a:cubicBezTo>
                  <a:pt x="736" y="831"/>
                  <a:pt x="848" y="960"/>
                  <a:pt x="933" y="1042"/>
                </a:cubicBezTo>
                <a:cubicBezTo>
                  <a:pt x="1018" y="1124"/>
                  <a:pt x="1089" y="1201"/>
                  <a:pt x="1151" y="1224"/>
                </a:cubicBezTo>
                <a:cubicBezTo>
                  <a:pt x="1278" y="1197"/>
                  <a:pt x="1250" y="1204"/>
                  <a:pt x="1306" y="1178"/>
                </a:cubicBezTo>
                <a:cubicBezTo>
                  <a:pt x="1361" y="1151"/>
                  <a:pt x="1424" y="1133"/>
                  <a:pt x="1479" y="1060"/>
                </a:cubicBezTo>
                <a:cubicBezTo>
                  <a:pt x="1469" y="1002"/>
                  <a:pt x="1386" y="939"/>
                  <a:pt x="1245" y="830"/>
                </a:cubicBezTo>
                <a:cubicBezTo>
                  <a:pt x="1104" y="721"/>
                  <a:pt x="783" y="516"/>
                  <a:pt x="633" y="406"/>
                </a:cubicBezTo>
                <a:cubicBezTo>
                  <a:pt x="483" y="296"/>
                  <a:pt x="425" y="233"/>
                  <a:pt x="342" y="169"/>
                </a:cubicBezTo>
                <a:cubicBezTo>
                  <a:pt x="259" y="105"/>
                  <a:pt x="187" y="48"/>
                  <a:pt x="133" y="24"/>
                </a:cubicBezTo>
                <a:cubicBezTo>
                  <a:pt x="79" y="0"/>
                  <a:pt x="30" y="9"/>
                  <a:pt x="15" y="24"/>
                </a:cubicBezTo>
                <a:cubicBezTo>
                  <a:pt x="0" y="39"/>
                  <a:pt x="22" y="89"/>
                  <a:pt x="42" y="115"/>
                </a:cubicBezTo>
                <a:cubicBezTo>
                  <a:pt x="62" y="141"/>
                  <a:pt x="85" y="123"/>
                  <a:pt x="133" y="178"/>
                </a:cubicBezTo>
                <a:close/>
              </a:path>
            </a:pathLst>
          </a:custGeom>
          <a:solidFill>
            <a:srgbClr val="996600"/>
          </a:solidFill>
          <a:ln w="12700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2" name="Freeform 4"/>
          <p:cNvSpPr>
            <a:spLocks/>
          </p:cNvSpPr>
          <p:nvPr/>
        </p:nvSpPr>
        <p:spPr bwMode="auto">
          <a:xfrm>
            <a:off x="3725863" y="2060575"/>
            <a:ext cx="1546225" cy="3749675"/>
          </a:xfrm>
          <a:custGeom>
            <a:avLst/>
            <a:gdLst>
              <a:gd name="T0" fmla="*/ 0 w 1096"/>
              <a:gd name="T1" fmla="*/ 2147483647 h 2362"/>
              <a:gd name="T2" fmla="*/ 2147483647 w 1096"/>
              <a:gd name="T3" fmla="*/ 2147483647 h 2362"/>
              <a:gd name="T4" fmla="*/ 2147483647 w 1096"/>
              <a:gd name="T5" fmla="*/ 2147483647 h 2362"/>
              <a:gd name="T6" fmla="*/ 2147483647 w 1096"/>
              <a:gd name="T7" fmla="*/ 2147483647 h 2362"/>
              <a:gd name="T8" fmla="*/ 2147483647 w 1096"/>
              <a:gd name="T9" fmla="*/ 2147483647 h 2362"/>
              <a:gd name="T10" fmla="*/ 2147483647 w 1096"/>
              <a:gd name="T11" fmla="*/ 2147483647 h 2362"/>
              <a:gd name="T12" fmla="*/ 2147483647 w 1096"/>
              <a:gd name="T13" fmla="*/ 2147483647 h 2362"/>
              <a:gd name="T14" fmla="*/ 2147483647 w 1096"/>
              <a:gd name="T15" fmla="*/ 2147483647 h 2362"/>
              <a:gd name="T16" fmla="*/ 2147483647 w 1096"/>
              <a:gd name="T17" fmla="*/ 2147483647 h 2362"/>
              <a:gd name="T18" fmla="*/ 2147483647 w 1096"/>
              <a:gd name="T19" fmla="*/ 2147483647 h 2362"/>
              <a:gd name="T20" fmla="*/ 2147483647 w 1096"/>
              <a:gd name="T21" fmla="*/ 2147483647 h 2362"/>
              <a:gd name="T22" fmla="*/ 2147483647 w 1096"/>
              <a:gd name="T23" fmla="*/ 2147483647 h 2362"/>
              <a:gd name="T24" fmla="*/ 2147483647 w 1096"/>
              <a:gd name="T25" fmla="*/ 2147483647 h 2362"/>
              <a:gd name="T26" fmla="*/ 2147483647 w 1096"/>
              <a:gd name="T27" fmla="*/ 2147483647 h 2362"/>
              <a:gd name="T28" fmla="*/ 2147483647 w 1096"/>
              <a:gd name="T29" fmla="*/ 2147483647 h 2362"/>
              <a:gd name="T30" fmla="*/ 0 w 1096"/>
              <a:gd name="T31" fmla="*/ 2147483647 h 23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96"/>
              <a:gd name="T49" fmla="*/ 0 h 2362"/>
              <a:gd name="T50" fmla="*/ 1096 w 1096"/>
              <a:gd name="T51" fmla="*/ 2362 h 23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96" h="2362">
                <a:moveTo>
                  <a:pt x="0" y="2317"/>
                </a:moveTo>
                <a:cubicBezTo>
                  <a:pt x="1" y="2179"/>
                  <a:pt x="70" y="1805"/>
                  <a:pt x="142" y="1535"/>
                </a:cubicBezTo>
                <a:cubicBezTo>
                  <a:pt x="214" y="1265"/>
                  <a:pt x="362" y="919"/>
                  <a:pt x="433" y="699"/>
                </a:cubicBezTo>
                <a:cubicBezTo>
                  <a:pt x="504" y="479"/>
                  <a:pt x="545" y="325"/>
                  <a:pt x="569" y="217"/>
                </a:cubicBezTo>
                <a:cubicBezTo>
                  <a:pt x="593" y="109"/>
                  <a:pt x="557" y="88"/>
                  <a:pt x="578" y="53"/>
                </a:cubicBezTo>
                <a:cubicBezTo>
                  <a:pt x="599" y="18"/>
                  <a:pt x="667" y="0"/>
                  <a:pt x="696" y="8"/>
                </a:cubicBezTo>
                <a:cubicBezTo>
                  <a:pt x="725" y="16"/>
                  <a:pt x="728" y="89"/>
                  <a:pt x="751" y="99"/>
                </a:cubicBezTo>
                <a:cubicBezTo>
                  <a:pt x="774" y="109"/>
                  <a:pt x="806" y="71"/>
                  <a:pt x="833" y="71"/>
                </a:cubicBezTo>
                <a:cubicBezTo>
                  <a:pt x="860" y="71"/>
                  <a:pt x="881" y="94"/>
                  <a:pt x="914" y="99"/>
                </a:cubicBezTo>
                <a:cubicBezTo>
                  <a:pt x="947" y="104"/>
                  <a:pt x="1007" y="82"/>
                  <a:pt x="1033" y="99"/>
                </a:cubicBezTo>
                <a:cubicBezTo>
                  <a:pt x="1059" y="116"/>
                  <a:pt x="1096" y="114"/>
                  <a:pt x="1069" y="199"/>
                </a:cubicBezTo>
                <a:cubicBezTo>
                  <a:pt x="1042" y="284"/>
                  <a:pt x="942" y="431"/>
                  <a:pt x="869" y="608"/>
                </a:cubicBezTo>
                <a:cubicBezTo>
                  <a:pt x="796" y="785"/>
                  <a:pt x="700" y="1073"/>
                  <a:pt x="633" y="1262"/>
                </a:cubicBezTo>
                <a:cubicBezTo>
                  <a:pt x="566" y="1451"/>
                  <a:pt x="552" y="1561"/>
                  <a:pt x="469" y="1744"/>
                </a:cubicBezTo>
                <a:cubicBezTo>
                  <a:pt x="386" y="1927"/>
                  <a:pt x="212" y="2265"/>
                  <a:pt x="133" y="2362"/>
                </a:cubicBezTo>
                <a:cubicBezTo>
                  <a:pt x="51" y="2308"/>
                  <a:pt x="124" y="2335"/>
                  <a:pt x="0" y="2317"/>
                </a:cubicBezTo>
                <a:close/>
              </a:path>
            </a:pathLst>
          </a:custGeom>
          <a:solidFill>
            <a:srgbClr val="9966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 rot="5400000">
            <a:off x="4656932" y="1073944"/>
            <a:ext cx="304800" cy="947737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860800" y="1547813"/>
            <a:ext cx="1897063" cy="1981200"/>
          </a:xfrm>
          <a:prstGeom prst="ellipse">
            <a:avLst/>
          </a:prstGeom>
          <a:solidFill>
            <a:srgbClr val="969696">
              <a:alpha val="50195"/>
            </a:srgbClr>
          </a:solidFill>
          <a:ln w="285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4876800" y="3071813"/>
            <a:ext cx="609600" cy="458787"/>
          </a:xfrm>
          <a:custGeom>
            <a:avLst/>
            <a:gdLst>
              <a:gd name="T0" fmla="*/ 2147483647 w 432"/>
              <a:gd name="T1" fmla="*/ 2147483647 h 289"/>
              <a:gd name="T2" fmla="*/ 0 w 432"/>
              <a:gd name="T3" fmla="*/ 2147483647 h 289"/>
              <a:gd name="T4" fmla="*/ 2147483647 w 432"/>
              <a:gd name="T5" fmla="*/ 2147483647 h 289"/>
              <a:gd name="T6" fmla="*/ 2147483647 w 432"/>
              <a:gd name="T7" fmla="*/ 2147483647 h 289"/>
              <a:gd name="T8" fmla="*/ 2147483647 w 432"/>
              <a:gd name="T9" fmla="*/ 0 h 289"/>
              <a:gd name="T10" fmla="*/ 2147483647 w 432"/>
              <a:gd name="T11" fmla="*/ 2147483647 h 289"/>
              <a:gd name="T12" fmla="*/ 2147483647 w 432"/>
              <a:gd name="T13" fmla="*/ 2147483647 h 289"/>
              <a:gd name="T14" fmla="*/ 2147483647 w 432"/>
              <a:gd name="T15" fmla="*/ 2147483647 h 289"/>
              <a:gd name="T16" fmla="*/ 2147483647 w 432"/>
              <a:gd name="T17" fmla="*/ 2147483647 h 289"/>
              <a:gd name="T18" fmla="*/ 2147483647 w 432"/>
              <a:gd name="T19" fmla="*/ 2147483647 h 2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2"/>
              <a:gd name="T31" fmla="*/ 0 h 289"/>
              <a:gd name="T32" fmla="*/ 432 w 432"/>
              <a:gd name="T33" fmla="*/ 289 h 2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2" h="289">
                <a:moveTo>
                  <a:pt x="96" y="288"/>
                </a:moveTo>
                <a:lnTo>
                  <a:pt x="0" y="144"/>
                </a:lnTo>
                <a:lnTo>
                  <a:pt x="96" y="144"/>
                </a:lnTo>
                <a:lnTo>
                  <a:pt x="240" y="96"/>
                </a:lnTo>
                <a:lnTo>
                  <a:pt x="384" y="0"/>
                </a:lnTo>
                <a:lnTo>
                  <a:pt x="432" y="96"/>
                </a:lnTo>
                <a:lnTo>
                  <a:pt x="353" y="198"/>
                </a:lnTo>
                <a:lnTo>
                  <a:pt x="262" y="234"/>
                </a:lnTo>
                <a:lnTo>
                  <a:pt x="171" y="289"/>
                </a:lnTo>
                <a:lnTo>
                  <a:pt x="96" y="288"/>
                </a:lnTo>
                <a:close/>
              </a:path>
            </a:pathLst>
          </a:custGeom>
          <a:solidFill>
            <a:srgbClr val="996600"/>
          </a:solidFill>
          <a:ln w="12700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2681288" y="1471613"/>
            <a:ext cx="4030662" cy="4929187"/>
          </a:xfrm>
          <a:custGeom>
            <a:avLst/>
            <a:gdLst>
              <a:gd name="T0" fmla="*/ 2147483647 w 2856"/>
              <a:gd name="T1" fmla="*/ 2147483647 h 3105"/>
              <a:gd name="T2" fmla="*/ 2147483647 w 2856"/>
              <a:gd name="T3" fmla="*/ 2147483647 h 3105"/>
              <a:gd name="T4" fmla="*/ 2147483647 w 2856"/>
              <a:gd name="T5" fmla="*/ 2147483647 h 3105"/>
              <a:gd name="T6" fmla="*/ 2147483647 w 2856"/>
              <a:gd name="T7" fmla="*/ 2147483647 h 3105"/>
              <a:gd name="T8" fmla="*/ 2147483647 w 2856"/>
              <a:gd name="T9" fmla="*/ 2147483647 h 3105"/>
              <a:gd name="T10" fmla="*/ 2147483647 w 2856"/>
              <a:gd name="T11" fmla="*/ 2147483647 h 3105"/>
              <a:gd name="T12" fmla="*/ 2147483647 w 2856"/>
              <a:gd name="T13" fmla="*/ 2147483647 h 3105"/>
              <a:gd name="T14" fmla="*/ 2147483647 w 2856"/>
              <a:gd name="T15" fmla="*/ 2147483647 h 3105"/>
              <a:gd name="T16" fmla="*/ 2147483647 w 2856"/>
              <a:gd name="T17" fmla="*/ 2147483647 h 3105"/>
              <a:gd name="T18" fmla="*/ 2147483647 w 2856"/>
              <a:gd name="T19" fmla="*/ 2147483647 h 3105"/>
              <a:gd name="T20" fmla="*/ 2147483647 w 2856"/>
              <a:gd name="T21" fmla="*/ 2147483647 h 3105"/>
              <a:gd name="T22" fmla="*/ 2147483647 w 2856"/>
              <a:gd name="T23" fmla="*/ 2147483647 h 3105"/>
              <a:gd name="T24" fmla="*/ 2147483647 w 2856"/>
              <a:gd name="T25" fmla="*/ 2147483647 h 3105"/>
              <a:gd name="T26" fmla="*/ 2147483647 w 2856"/>
              <a:gd name="T27" fmla="*/ 2147483647 h 3105"/>
              <a:gd name="T28" fmla="*/ 2147483647 w 2856"/>
              <a:gd name="T29" fmla="*/ 2147483647 h 3105"/>
              <a:gd name="T30" fmla="*/ 2147483647 w 2856"/>
              <a:gd name="T31" fmla="*/ 2147483647 h 3105"/>
              <a:gd name="T32" fmla="*/ 2147483647 w 2856"/>
              <a:gd name="T33" fmla="*/ 2147483647 h 3105"/>
              <a:gd name="T34" fmla="*/ 2147483647 w 2856"/>
              <a:gd name="T35" fmla="*/ 2147483647 h 3105"/>
              <a:gd name="T36" fmla="*/ 2147483647 w 2856"/>
              <a:gd name="T37" fmla="*/ 2147483647 h 3105"/>
              <a:gd name="T38" fmla="*/ 2147483647 w 2856"/>
              <a:gd name="T39" fmla="*/ 2147483647 h 3105"/>
              <a:gd name="T40" fmla="*/ 2147483647 w 2856"/>
              <a:gd name="T41" fmla="*/ 2147483647 h 3105"/>
              <a:gd name="T42" fmla="*/ 2147483647 w 2856"/>
              <a:gd name="T43" fmla="*/ 2147483647 h 3105"/>
              <a:gd name="T44" fmla="*/ 2147483647 w 2856"/>
              <a:gd name="T45" fmla="*/ 2147483647 h 3105"/>
              <a:gd name="T46" fmla="*/ 2147483647 w 2856"/>
              <a:gd name="T47" fmla="*/ 2147483647 h 3105"/>
              <a:gd name="T48" fmla="*/ 2147483647 w 2856"/>
              <a:gd name="T49" fmla="*/ 2147483647 h 3105"/>
              <a:gd name="T50" fmla="*/ 2147483647 w 2856"/>
              <a:gd name="T51" fmla="*/ 2147483647 h 3105"/>
              <a:gd name="T52" fmla="*/ 2147483647 w 2856"/>
              <a:gd name="T53" fmla="*/ 2147483647 h 3105"/>
              <a:gd name="T54" fmla="*/ 2147483647 w 2856"/>
              <a:gd name="T55" fmla="*/ 2147483647 h 3105"/>
              <a:gd name="T56" fmla="*/ 2147483647 w 2856"/>
              <a:gd name="T57" fmla="*/ 2147483647 h 3105"/>
              <a:gd name="T58" fmla="*/ 2147483647 w 2856"/>
              <a:gd name="T59" fmla="*/ 2147483647 h 3105"/>
              <a:gd name="T60" fmla="*/ 0 w 2856"/>
              <a:gd name="T61" fmla="*/ 2147483647 h 3105"/>
              <a:gd name="T62" fmla="*/ 0 w 2856"/>
              <a:gd name="T63" fmla="*/ 2147483647 h 3105"/>
              <a:gd name="T64" fmla="*/ 2147483647 w 2856"/>
              <a:gd name="T65" fmla="*/ 2147483647 h 3105"/>
              <a:gd name="T66" fmla="*/ 2147483647 w 2856"/>
              <a:gd name="T67" fmla="*/ 0 h 3105"/>
              <a:gd name="T68" fmla="*/ 2147483647 w 2856"/>
              <a:gd name="T69" fmla="*/ 2147483647 h 310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56"/>
              <a:gd name="T106" fmla="*/ 0 h 3105"/>
              <a:gd name="T107" fmla="*/ 2856 w 2856"/>
              <a:gd name="T108" fmla="*/ 3105 h 310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56" h="3105">
                <a:moveTo>
                  <a:pt x="454" y="15"/>
                </a:moveTo>
                <a:cubicBezTo>
                  <a:pt x="504" y="20"/>
                  <a:pt x="580" y="21"/>
                  <a:pt x="609" y="33"/>
                </a:cubicBezTo>
                <a:cubicBezTo>
                  <a:pt x="638" y="45"/>
                  <a:pt x="633" y="79"/>
                  <a:pt x="627" y="88"/>
                </a:cubicBezTo>
                <a:cubicBezTo>
                  <a:pt x="621" y="97"/>
                  <a:pt x="591" y="87"/>
                  <a:pt x="573" y="88"/>
                </a:cubicBezTo>
                <a:cubicBezTo>
                  <a:pt x="555" y="89"/>
                  <a:pt x="526" y="79"/>
                  <a:pt x="518" y="97"/>
                </a:cubicBezTo>
                <a:cubicBezTo>
                  <a:pt x="510" y="115"/>
                  <a:pt x="533" y="143"/>
                  <a:pt x="527" y="197"/>
                </a:cubicBezTo>
                <a:cubicBezTo>
                  <a:pt x="521" y="251"/>
                  <a:pt x="497" y="294"/>
                  <a:pt x="482" y="424"/>
                </a:cubicBezTo>
                <a:cubicBezTo>
                  <a:pt x="467" y="554"/>
                  <a:pt x="448" y="826"/>
                  <a:pt x="436" y="979"/>
                </a:cubicBezTo>
                <a:cubicBezTo>
                  <a:pt x="424" y="1132"/>
                  <a:pt x="410" y="1200"/>
                  <a:pt x="409" y="1342"/>
                </a:cubicBezTo>
                <a:cubicBezTo>
                  <a:pt x="408" y="1484"/>
                  <a:pt x="410" y="1689"/>
                  <a:pt x="427" y="1833"/>
                </a:cubicBezTo>
                <a:cubicBezTo>
                  <a:pt x="444" y="1977"/>
                  <a:pt x="485" y="2092"/>
                  <a:pt x="509" y="2206"/>
                </a:cubicBezTo>
                <a:cubicBezTo>
                  <a:pt x="533" y="2320"/>
                  <a:pt x="555" y="2436"/>
                  <a:pt x="573" y="2515"/>
                </a:cubicBezTo>
                <a:cubicBezTo>
                  <a:pt x="591" y="2594"/>
                  <a:pt x="615" y="2635"/>
                  <a:pt x="618" y="2679"/>
                </a:cubicBezTo>
                <a:cubicBezTo>
                  <a:pt x="621" y="2723"/>
                  <a:pt x="600" y="2717"/>
                  <a:pt x="591" y="2779"/>
                </a:cubicBezTo>
                <a:cubicBezTo>
                  <a:pt x="582" y="2841"/>
                  <a:pt x="532" y="3003"/>
                  <a:pt x="564" y="3052"/>
                </a:cubicBezTo>
                <a:cubicBezTo>
                  <a:pt x="596" y="3101"/>
                  <a:pt x="731" y="3105"/>
                  <a:pt x="782" y="3070"/>
                </a:cubicBezTo>
                <a:cubicBezTo>
                  <a:pt x="833" y="3035"/>
                  <a:pt x="850" y="2900"/>
                  <a:pt x="873" y="2842"/>
                </a:cubicBezTo>
                <a:cubicBezTo>
                  <a:pt x="896" y="2784"/>
                  <a:pt x="880" y="2776"/>
                  <a:pt x="918" y="2724"/>
                </a:cubicBezTo>
                <a:cubicBezTo>
                  <a:pt x="956" y="2672"/>
                  <a:pt x="1018" y="2600"/>
                  <a:pt x="1100" y="2533"/>
                </a:cubicBezTo>
                <a:cubicBezTo>
                  <a:pt x="1182" y="2466"/>
                  <a:pt x="1286" y="2445"/>
                  <a:pt x="1409" y="2324"/>
                </a:cubicBezTo>
                <a:cubicBezTo>
                  <a:pt x="1532" y="2203"/>
                  <a:pt x="1721" y="1956"/>
                  <a:pt x="1836" y="1806"/>
                </a:cubicBezTo>
                <a:cubicBezTo>
                  <a:pt x="1951" y="1656"/>
                  <a:pt x="2015" y="1570"/>
                  <a:pt x="2100" y="1424"/>
                </a:cubicBezTo>
                <a:cubicBezTo>
                  <a:pt x="2185" y="1278"/>
                  <a:pt x="2289" y="1063"/>
                  <a:pt x="2345" y="933"/>
                </a:cubicBezTo>
                <a:cubicBezTo>
                  <a:pt x="2401" y="803"/>
                  <a:pt x="2400" y="690"/>
                  <a:pt x="2436" y="642"/>
                </a:cubicBezTo>
                <a:lnTo>
                  <a:pt x="2563" y="642"/>
                </a:lnTo>
                <a:cubicBezTo>
                  <a:pt x="2628" y="686"/>
                  <a:pt x="2813" y="842"/>
                  <a:pt x="2827" y="906"/>
                </a:cubicBezTo>
                <a:cubicBezTo>
                  <a:pt x="2856" y="986"/>
                  <a:pt x="2699" y="929"/>
                  <a:pt x="2645" y="1024"/>
                </a:cubicBezTo>
                <a:cubicBezTo>
                  <a:pt x="2578" y="1119"/>
                  <a:pt x="2559" y="1271"/>
                  <a:pt x="2427" y="1479"/>
                </a:cubicBezTo>
                <a:cubicBezTo>
                  <a:pt x="2309" y="1738"/>
                  <a:pt x="2033" y="2005"/>
                  <a:pt x="1854" y="2270"/>
                </a:cubicBezTo>
                <a:cubicBezTo>
                  <a:pt x="1572" y="2434"/>
                  <a:pt x="1560" y="2614"/>
                  <a:pt x="1214" y="3078"/>
                </a:cubicBezTo>
                <a:cubicBezTo>
                  <a:pt x="500" y="3082"/>
                  <a:pt x="0" y="3079"/>
                  <a:pt x="0" y="3079"/>
                </a:cubicBezTo>
                <a:lnTo>
                  <a:pt x="0" y="6"/>
                </a:lnTo>
                <a:lnTo>
                  <a:pt x="145" y="6"/>
                </a:lnTo>
                <a:lnTo>
                  <a:pt x="308" y="0"/>
                </a:lnTo>
                <a:lnTo>
                  <a:pt x="454" y="15"/>
                </a:lnTo>
                <a:close/>
              </a:path>
            </a:pathLst>
          </a:custGeom>
          <a:solidFill>
            <a:schemeClr val="bg2"/>
          </a:solidFill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3378200" y="1747838"/>
            <a:ext cx="211138" cy="219075"/>
          </a:xfrm>
          <a:custGeom>
            <a:avLst/>
            <a:gdLst>
              <a:gd name="T0" fmla="*/ 2147483647 w 150"/>
              <a:gd name="T1" fmla="*/ 0 h 138"/>
              <a:gd name="T2" fmla="*/ 2147483647 w 150"/>
              <a:gd name="T3" fmla="*/ 2147483647 h 138"/>
              <a:gd name="T4" fmla="*/ 2147483647 w 150"/>
              <a:gd name="T5" fmla="*/ 2147483647 h 138"/>
              <a:gd name="T6" fmla="*/ 2147483647 w 150"/>
              <a:gd name="T7" fmla="*/ 2147483647 h 138"/>
              <a:gd name="T8" fmla="*/ 0 w 150"/>
              <a:gd name="T9" fmla="*/ 2147483647 h 138"/>
              <a:gd name="T10" fmla="*/ 2147483647 w 150"/>
              <a:gd name="T11" fmla="*/ 2147483647 h 138"/>
              <a:gd name="T12" fmla="*/ 2147483647 w 150"/>
              <a:gd name="T13" fmla="*/ 0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138"/>
              <a:gd name="T23" fmla="*/ 150 w 150"/>
              <a:gd name="T24" fmla="*/ 138 h 1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138">
                <a:moveTo>
                  <a:pt x="54" y="0"/>
                </a:moveTo>
                <a:lnTo>
                  <a:pt x="150" y="54"/>
                </a:lnTo>
                <a:lnTo>
                  <a:pt x="150" y="96"/>
                </a:lnTo>
                <a:lnTo>
                  <a:pt x="138" y="138"/>
                </a:lnTo>
                <a:lnTo>
                  <a:pt x="0" y="120"/>
                </a:lnTo>
                <a:lnTo>
                  <a:pt x="12" y="12"/>
                </a:lnTo>
                <a:lnTo>
                  <a:pt x="5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2538" name="Group 10"/>
          <p:cNvGrpSpPr>
            <a:grpSpLocks/>
          </p:cNvGrpSpPr>
          <p:nvPr/>
        </p:nvGrpSpPr>
        <p:grpSpPr bwMode="auto">
          <a:xfrm>
            <a:off x="5351463" y="3071813"/>
            <a:ext cx="2147887" cy="457200"/>
            <a:chOff x="3792" y="1584"/>
            <a:chExt cx="1522" cy="288"/>
          </a:xfrm>
        </p:grpSpPr>
        <p:sp>
          <p:nvSpPr>
            <p:cNvPr id="22543" name="Line 11"/>
            <p:cNvSpPr>
              <a:spLocks noChangeShapeType="1"/>
            </p:cNvSpPr>
            <p:nvPr/>
          </p:nvSpPr>
          <p:spPr bwMode="auto">
            <a:xfrm flipH="1">
              <a:off x="3792" y="1728"/>
              <a:ext cx="1104" cy="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44" name="Text Box 12"/>
            <p:cNvSpPr txBox="1">
              <a:spLocks noChangeArrowheads="1"/>
            </p:cNvSpPr>
            <p:nvPr/>
          </p:nvSpPr>
          <p:spPr bwMode="auto">
            <a:xfrm>
              <a:off x="4996" y="1584"/>
              <a:ext cx="3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r>
                <a:rPr kumimoji="0" lang="en-US">
                  <a:solidFill>
                    <a:srgbClr val="B2B2B2"/>
                  </a:solidFill>
                  <a:latin typeface="Arial" charset="0"/>
                </a:rPr>
                <a:t>IO</a:t>
              </a:r>
            </a:p>
          </p:txBody>
        </p:sp>
      </p:grpSp>
      <p:grpSp>
        <p:nvGrpSpPr>
          <p:cNvPr id="22539" name="Group 13"/>
          <p:cNvGrpSpPr>
            <a:grpSpLocks/>
          </p:cNvGrpSpPr>
          <p:nvPr/>
        </p:nvGrpSpPr>
        <p:grpSpPr bwMode="auto">
          <a:xfrm>
            <a:off x="4592638" y="3986213"/>
            <a:ext cx="2898775" cy="457200"/>
            <a:chOff x="3255" y="2160"/>
            <a:chExt cx="2054" cy="288"/>
          </a:xfrm>
        </p:grpSpPr>
        <p:sp>
          <p:nvSpPr>
            <p:cNvPr id="22541" name="Text Box 14"/>
            <p:cNvSpPr txBox="1">
              <a:spLocks noChangeArrowheads="1"/>
            </p:cNvSpPr>
            <p:nvPr/>
          </p:nvSpPr>
          <p:spPr bwMode="auto">
            <a:xfrm>
              <a:off x="5001" y="2160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r>
                <a:rPr kumimoji="0" lang="en-US">
                  <a:solidFill>
                    <a:srgbClr val="B2B2B2"/>
                  </a:solidFill>
                  <a:latin typeface="Arial" charset="0"/>
                </a:rPr>
                <a:t>IR</a:t>
              </a:r>
            </a:p>
          </p:txBody>
        </p:sp>
        <p:sp>
          <p:nvSpPr>
            <p:cNvPr id="22542" name="Line 15"/>
            <p:cNvSpPr>
              <a:spLocks noChangeShapeType="1"/>
            </p:cNvSpPr>
            <p:nvPr/>
          </p:nvSpPr>
          <p:spPr bwMode="auto">
            <a:xfrm>
              <a:off x="3255" y="2286"/>
              <a:ext cx="1632" cy="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134938" y="182563"/>
            <a:ext cx="4370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kumimoji="0" lang="en-US" sz="2800" b="1" u="sng">
                <a:solidFill>
                  <a:srgbClr val="FFFFFF"/>
                </a:solidFill>
                <a:latin typeface="Arial" charset="0"/>
              </a:rPr>
              <a:t>Attachment of eye muscles: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/>
          <p:cNvSpPr>
            <a:spLocks/>
          </p:cNvSpPr>
          <p:nvPr/>
        </p:nvSpPr>
        <p:spPr bwMode="auto">
          <a:xfrm>
            <a:off x="3522663" y="5735638"/>
            <a:ext cx="466725" cy="161925"/>
          </a:xfrm>
          <a:custGeom>
            <a:avLst/>
            <a:gdLst>
              <a:gd name="T0" fmla="*/ 0 w 331"/>
              <a:gd name="T1" fmla="*/ 2147483647 h 102"/>
              <a:gd name="T2" fmla="*/ 2147483647 w 331"/>
              <a:gd name="T3" fmla="*/ 2147483647 h 102"/>
              <a:gd name="T4" fmla="*/ 2147483647 w 331"/>
              <a:gd name="T5" fmla="*/ 2147483647 h 102"/>
              <a:gd name="T6" fmla="*/ 2147483647 w 331"/>
              <a:gd name="T7" fmla="*/ 2147483647 h 102"/>
              <a:gd name="T8" fmla="*/ 2147483647 w 331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1"/>
              <a:gd name="T16" fmla="*/ 0 h 102"/>
              <a:gd name="T17" fmla="*/ 331 w 331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1" h="102">
                <a:moveTo>
                  <a:pt x="0" y="2"/>
                </a:moveTo>
                <a:cubicBezTo>
                  <a:pt x="33" y="1"/>
                  <a:pt x="67" y="0"/>
                  <a:pt x="95" y="2"/>
                </a:cubicBezTo>
                <a:cubicBezTo>
                  <a:pt x="123" y="4"/>
                  <a:pt x="136" y="2"/>
                  <a:pt x="168" y="11"/>
                </a:cubicBezTo>
                <a:cubicBezTo>
                  <a:pt x="200" y="20"/>
                  <a:pt x="259" y="41"/>
                  <a:pt x="286" y="56"/>
                </a:cubicBezTo>
                <a:cubicBezTo>
                  <a:pt x="313" y="71"/>
                  <a:pt x="322" y="86"/>
                  <a:pt x="331" y="10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55" name="Freeform 3"/>
          <p:cNvSpPr>
            <a:spLocks/>
          </p:cNvSpPr>
          <p:nvPr/>
        </p:nvSpPr>
        <p:spPr bwMode="auto">
          <a:xfrm>
            <a:off x="3390900" y="1601788"/>
            <a:ext cx="2087563" cy="1943100"/>
          </a:xfrm>
          <a:custGeom>
            <a:avLst/>
            <a:gdLst>
              <a:gd name="T0" fmla="*/ 2147483647 w 1479"/>
              <a:gd name="T1" fmla="*/ 2147483647 h 1224"/>
              <a:gd name="T2" fmla="*/ 2147483647 w 1479"/>
              <a:gd name="T3" fmla="*/ 2147483647 h 1224"/>
              <a:gd name="T4" fmla="*/ 2147483647 w 1479"/>
              <a:gd name="T5" fmla="*/ 2147483647 h 1224"/>
              <a:gd name="T6" fmla="*/ 2147483647 w 1479"/>
              <a:gd name="T7" fmla="*/ 2147483647 h 1224"/>
              <a:gd name="T8" fmla="*/ 2147483647 w 1479"/>
              <a:gd name="T9" fmla="*/ 2147483647 h 1224"/>
              <a:gd name="T10" fmla="*/ 2147483647 w 1479"/>
              <a:gd name="T11" fmla="*/ 2147483647 h 1224"/>
              <a:gd name="T12" fmla="*/ 2147483647 w 1479"/>
              <a:gd name="T13" fmla="*/ 2147483647 h 1224"/>
              <a:gd name="T14" fmla="*/ 2147483647 w 1479"/>
              <a:gd name="T15" fmla="*/ 2147483647 h 1224"/>
              <a:gd name="T16" fmla="*/ 2147483647 w 1479"/>
              <a:gd name="T17" fmla="*/ 2147483647 h 1224"/>
              <a:gd name="T18" fmla="*/ 2147483647 w 1479"/>
              <a:gd name="T19" fmla="*/ 2147483647 h 1224"/>
              <a:gd name="T20" fmla="*/ 2147483647 w 1479"/>
              <a:gd name="T21" fmla="*/ 2147483647 h 1224"/>
              <a:gd name="T22" fmla="*/ 2147483647 w 1479"/>
              <a:gd name="T23" fmla="*/ 2147483647 h 1224"/>
              <a:gd name="T24" fmla="*/ 2147483647 w 1479"/>
              <a:gd name="T25" fmla="*/ 2147483647 h 1224"/>
              <a:gd name="T26" fmla="*/ 2147483647 w 1479"/>
              <a:gd name="T27" fmla="*/ 2147483647 h 1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79"/>
              <a:gd name="T43" fmla="*/ 0 h 1224"/>
              <a:gd name="T44" fmla="*/ 1479 w 1479"/>
              <a:gd name="T45" fmla="*/ 1224 h 1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79" h="1224">
                <a:moveTo>
                  <a:pt x="133" y="178"/>
                </a:moveTo>
                <a:cubicBezTo>
                  <a:pt x="188" y="234"/>
                  <a:pt x="285" y="359"/>
                  <a:pt x="370" y="451"/>
                </a:cubicBezTo>
                <a:cubicBezTo>
                  <a:pt x="455" y="543"/>
                  <a:pt x="548" y="635"/>
                  <a:pt x="642" y="733"/>
                </a:cubicBezTo>
                <a:cubicBezTo>
                  <a:pt x="736" y="831"/>
                  <a:pt x="848" y="960"/>
                  <a:pt x="933" y="1042"/>
                </a:cubicBezTo>
                <a:cubicBezTo>
                  <a:pt x="1018" y="1124"/>
                  <a:pt x="1089" y="1201"/>
                  <a:pt x="1151" y="1224"/>
                </a:cubicBezTo>
                <a:cubicBezTo>
                  <a:pt x="1278" y="1197"/>
                  <a:pt x="1250" y="1204"/>
                  <a:pt x="1306" y="1178"/>
                </a:cubicBezTo>
                <a:cubicBezTo>
                  <a:pt x="1361" y="1151"/>
                  <a:pt x="1424" y="1133"/>
                  <a:pt x="1479" y="1060"/>
                </a:cubicBezTo>
                <a:cubicBezTo>
                  <a:pt x="1469" y="1002"/>
                  <a:pt x="1386" y="939"/>
                  <a:pt x="1245" y="830"/>
                </a:cubicBezTo>
                <a:cubicBezTo>
                  <a:pt x="1104" y="721"/>
                  <a:pt x="783" y="516"/>
                  <a:pt x="633" y="406"/>
                </a:cubicBezTo>
                <a:cubicBezTo>
                  <a:pt x="483" y="296"/>
                  <a:pt x="425" y="233"/>
                  <a:pt x="342" y="169"/>
                </a:cubicBezTo>
                <a:cubicBezTo>
                  <a:pt x="259" y="105"/>
                  <a:pt x="187" y="48"/>
                  <a:pt x="133" y="24"/>
                </a:cubicBezTo>
                <a:cubicBezTo>
                  <a:pt x="79" y="0"/>
                  <a:pt x="30" y="9"/>
                  <a:pt x="15" y="24"/>
                </a:cubicBezTo>
                <a:cubicBezTo>
                  <a:pt x="0" y="39"/>
                  <a:pt x="22" y="89"/>
                  <a:pt x="42" y="115"/>
                </a:cubicBezTo>
                <a:cubicBezTo>
                  <a:pt x="62" y="141"/>
                  <a:pt x="85" y="123"/>
                  <a:pt x="133" y="178"/>
                </a:cubicBezTo>
                <a:close/>
              </a:path>
            </a:pathLst>
          </a:custGeom>
          <a:solidFill>
            <a:srgbClr val="996600"/>
          </a:solidFill>
          <a:ln w="12700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3725863" y="2060575"/>
            <a:ext cx="1546225" cy="3749675"/>
          </a:xfrm>
          <a:custGeom>
            <a:avLst/>
            <a:gdLst>
              <a:gd name="T0" fmla="*/ 0 w 1096"/>
              <a:gd name="T1" fmla="*/ 2147483647 h 2362"/>
              <a:gd name="T2" fmla="*/ 2147483647 w 1096"/>
              <a:gd name="T3" fmla="*/ 2147483647 h 2362"/>
              <a:gd name="T4" fmla="*/ 2147483647 w 1096"/>
              <a:gd name="T5" fmla="*/ 2147483647 h 2362"/>
              <a:gd name="T6" fmla="*/ 2147483647 w 1096"/>
              <a:gd name="T7" fmla="*/ 2147483647 h 2362"/>
              <a:gd name="T8" fmla="*/ 2147483647 w 1096"/>
              <a:gd name="T9" fmla="*/ 2147483647 h 2362"/>
              <a:gd name="T10" fmla="*/ 2147483647 w 1096"/>
              <a:gd name="T11" fmla="*/ 2147483647 h 2362"/>
              <a:gd name="T12" fmla="*/ 2147483647 w 1096"/>
              <a:gd name="T13" fmla="*/ 2147483647 h 2362"/>
              <a:gd name="T14" fmla="*/ 2147483647 w 1096"/>
              <a:gd name="T15" fmla="*/ 2147483647 h 2362"/>
              <a:gd name="T16" fmla="*/ 2147483647 w 1096"/>
              <a:gd name="T17" fmla="*/ 2147483647 h 2362"/>
              <a:gd name="T18" fmla="*/ 2147483647 w 1096"/>
              <a:gd name="T19" fmla="*/ 2147483647 h 2362"/>
              <a:gd name="T20" fmla="*/ 2147483647 w 1096"/>
              <a:gd name="T21" fmla="*/ 2147483647 h 2362"/>
              <a:gd name="T22" fmla="*/ 2147483647 w 1096"/>
              <a:gd name="T23" fmla="*/ 2147483647 h 2362"/>
              <a:gd name="T24" fmla="*/ 2147483647 w 1096"/>
              <a:gd name="T25" fmla="*/ 2147483647 h 2362"/>
              <a:gd name="T26" fmla="*/ 2147483647 w 1096"/>
              <a:gd name="T27" fmla="*/ 2147483647 h 2362"/>
              <a:gd name="T28" fmla="*/ 2147483647 w 1096"/>
              <a:gd name="T29" fmla="*/ 2147483647 h 2362"/>
              <a:gd name="T30" fmla="*/ 0 w 1096"/>
              <a:gd name="T31" fmla="*/ 2147483647 h 23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96"/>
              <a:gd name="T49" fmla="*/ 0 h 2362"/>
              <a:gd name="T50" fmla="*/ 1096 w 1096"/>
              <a:gd name="T51" fmla="*/ 2362 h 23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96" h="2362">
                <a:moveTo>
                  <a:pt x="0" y="2317"/>
                </a:moveTo>
                <a:cubicBezTo>
                  <a:pt x="1" y="2179"/>
                  <a:pt x="70" y="1805"/>
                  <a:pt x="142" y="1535"/>
                </a:cubicBezTo>
                <a:cubicBezTo>
                  <a:pt x="214" y="1265"/>
                  <a:pt x="362" y="919"/>
                  <a:pt x="433" y="699"/>
                </a:cubicBezTo>
                <a:cubicBezTo>
                  <a:pt x="504" y="479"/>
                  <a:pt x="545" y="325"/>
                  <a:pt x="569" y="217"/>
                </a:cubicBezTo>
                <a:cubicBezTo>
                  <a:pt x="593" y="109"/>
                  <a:pt x="557" y="88"/>
                  <a:pt x="578" y="53"/>
                </a:cubicBezTo>
                <a:cubicBezTo>
                  <a:pt x="599" y="18"/>
                  <a:pt x="667" y="0"/>
                  <a:pt x="696" y="8"/>
                </a:cubicBezTo>
                <a:cubicBezTo>
                  <a:pt x="725" y="16"/>
                  <a:pt x="728" y="89"/>
                  <a:pt x="751" y="99"/>
                </a:cubicBezTo>
                <a:cubicBezTo>
                  <a:pt x="774" y="109"/>
                  <a:pt x="806" y="71"/>
                  <a:pt x="833" y="71"/>
                </a:cubicBezTo>
                <a:cubicBezTo>
                  <a:pt x="860" y="71"/>
                  <a:pt x="881" y="94"/>
                  <a:pt x="914" y="99"/>
                </a:cubicBezTo>
                <a:cubicBezTo>
                  <a:pt x="947" y="104"/>
                  <a:pt x="1007" y="82"/>
                  <a:pt x="1033" y="99"/>
                </a:cubicBezTo>
                <a:cubicBezTo>
                  <a:pt x="1059" y="116"/>
                  <a:pt x="1096" y="114"/>
                  <a:pt x="1069" y="199"/>
                </a:cubicBezTo>
                <a:cubicBezTo>
                  <a:pt x="1042" y="284"/>
                  <a:pt x="942" y="431"/>
                  <a:pt x="869" y="608"/>
                </a:cubicBezTo>
                <a:cubicBezTo>
                  <a:pt x="796" y="785"/>
                  <a:pt x="700" y="1073"/>
                  <a:pt x="633" y="1262"/>
                </a:cubicBezTo>
                <a:cubicBezTo>
                  <a:pt x="566" y="1451"/>
                  <a:pt x="552" y="1561"/>
                  <a:pt x="469" y="1744"/>
                </a:cubicBezTo>
                <a:cubicBezTo>
                  <a:pt x="386" y="1927"/>
                  <a:pt x="212" y="2265"/>
                  <a:pt x="133" y="2362"/>
                </a:cubicBezTo>
                <a:cubicBezTo>
                  <a:pt x="51" y="2308"/>
                  <a:pt x="124" y="2335"/>
                  <a:pt x="0" y="2317"/>
                </a:cubicBezTo>
                <a:close/>
              </a:path>
            </a:pathLst>
          </a:custGeom>
          <a:solidFill>
            <a:srgbClr val="9966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 rot="5400000">
            <a:off x="4656932" y="1073944"/>
            <a:ext cx="304800" cy="947737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3860800" y="1547813"/>
            <a:ext cx="1897063" cy="1981200"/>
          </a:xfrm>
          <a:prstGeom prst="ellipse">
            <a:avLst/>
          </a:prstGeom>
          <a:solidFill>
            <a:srgbClr val="969696">
              <a:alpha val="50195"/>
            </a:srgbClr>
          </a:solidFill>
          <a:ln w="285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59" name="Freeform 7"/>
          <p:cNvSpPr>
            <a:spLocks/>
          </p:cNvSpPr>
          <p:nvPr/>
        </p:nvSpPr>
        <p:spPr bwMode="auto">
          <a:xfrm>
            <a:off x="4876800" y="3071813"/>
            <a:ext cx="609600" cy="458787"/>
          </a:xfrm>
          <a:custGeom>
            <a:avLst/>
            <a:gdLst>
              <a:gd name="T0" fmla="*/ 2147483647 w 432"/>
              <a:gd name="T1" fmla="*/ 2147483647 h 289"/>
              <a:gd name="T2" fmla="*/ 0 w 432"/>
              <a:gd name="T3" fmla="*/ 2147483647 h 289"/>
              <a:gd name="T4" fmla="*/ 2147483647 w 432"/>
              <a:gd name="T5" fmla="*/ 2147483647 h 289"/>
              <a:gd name="T6" fmla="*/ 2147483647 w 432"/>
              <a:gd name="T7" fmla="*/ 2147483647 h 289"/>
              <a:gd name="T8" fmla="*/ 2147483647 w 432"/>
              <a:gd name="T9" fmla="*/ 0 h 289"/>
              <a:gd name="T10" fmla="*/ 2147483647 w 432"/>
              <a:gd name="T11" fmla="*/ 2147483647 h 289"/>
              <a:gd name="T12" fmla="*/ 2147483647 w 432"/>
              <a:gd name="T13" fmla="*/ 2147483647 h 289"/>
              <a:gd name="T14" fmla="*/ 2147483647 w 432"/>
              <a:gd name="T15" fmla="*/ 2147483647 h 289"/>
              <a:gd name="T16" fmla="*/ 2147483647 w 432"/>
              <a:gd name="T17" fmla="*/ 2147483647 h 289"/>
              <a:gd name="T18" fmla="*/ 2147483647 w 432"/>
              <a:gd name="T19" fmla="*/ 2147483647 h 2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2"/>
              <a:gd name="T31" fmla="*/ 0 h 289"/>
              <a:gd name="T32" fmla="*/ 432 w 432"/>
              <a:gd name="T33" fmla="*/ 289 h 2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2" h="289">
                <a:moveTo>
                  <a:pt x="96" y="288"/>
                </a:moveTo>
                <a:lnTo>
                  <a:pt x="0" y="144"/>
                </a:lnTo>
                <a:lnTo>
                  <a:pt x="96" y="144"/>
                </a:lnTo>
                <a:lnTo>
                  <a:pt x="240" y="96"/>
                </a:lnTo>
                <a:lnTo>
                  <a:pt x="384" y="0"/>
                </a:lnTo>
                <a:lnTo>
                  <a:pt x="432" y="96"/>
                </a:lnTo>
                <a:lnTo>
                  <a:pt x="353" y="198"/>
                </a:lnTo>
                <a:lnTo>
                  <a:pt x="262" y="234"/>
                </a:lnTo>
                <a:lnTo>
                  <a:pt x="171" y="289"/>
                </a:lnTo>
                <a:lnTo>
                  <a:pt x="96" y="288"/>
                </a:lnTo>
                <a:close/>
              </a:path>
            </a:pathLst>
          </a:custGeom>
          <a:solidFill>
            <a:srgbClr val="996600"/>
          </a:solidFill>
          <a:ln w="12700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3302000" y="1654175"/>
            <a:ext cx="2559050" cy="4243388"/>
            <a:chOff x="2340" y="691"/>
            <a:chExt cx="1813" cy="2673"/>
          </a:xfrm>
        </p:grpSpPr>
        <p:sp>
          <p:nvSpPr>
            <p:cNvPr id="23580" name="Freeform 9"/>
            <p:cNvSpPr>
              <a:spLocks/>
            </p:cNvSpPr>
            <p:nvPr/>
          </p:nvSpPr>
          <p:spPr bwMode="auto">
            <a:xfrm>
              <a:off x="2448" y="691"/>
              <a:ext cx="1356" cy="1129"/>
            </a:xfrm>
            <a:custGeom>
              <a:avLst/>
              <a:gdLst>
                <a:gd name="T0" fmla="*/ 0 w 1356"/>
                <a:gd name="T1" fmla="*/ 125 h 1129"/>
                <a:gd name="T2" fmla="*/ 88 w 1356"/>
                <a:gd name="T3" fmla="*/ 18 h 1129"/>
                <a:gd name="T4" fmla="*/ 352 w 1356"/>
                <a:gd name="T5" fmla="*/ 236 h 1129"/>
                <a:gd name="T6" fmla="*/ 715 w 1356"/>
                <a:gd name="T7" fmla="*/ 445 h 1129"/>
                <a:gd name="T8" fmla="*/ 1270 w 1356"/>
                <a:gd name="T9" fmla="*/ 755 h 1129"/>
                <a:gd name="T10" fmla="*/ 1234 w 1356"/>
                <a:gd name="T11" fmla="*/ 827 h 1129"/>
                <a:gd name="T12" fmla="*/ 1134 w 1356"/>
                <a:gd name="T13" fmla="*/ 918 h 1129"/>
                <a:gd name="T14" fmla="*/ 1088 w 1356"/>
                <a:gd name="T15" fmla="*/ 1109 h 1129"/>
                <a:gd name="T16" fmla="*/ 1034 w 1356"/>
                <a:gd name="T17" fmla="*/ 1036 h 1129"/>
                <a:gd name="T18" fmla="*/ 570 w 1356"/>
                <a:gd name="T19" fmla="*/ 645 h 1129"/>
                <a:gd name="T20" fmla="*/ 297 w 1356"/>
                <a:gd name="T21" fmla="*/ 309 h 1129"/>
                <a:gd name="T22" fmla="*/ 125 w 1356"/>
                <a:gd name="T23" fmla="*/ 118 h 1129"/>
                <a:gd name="T24" fmla="*/ 88 w 1356"/>
                <a:gd name="T25" fmla="*/ 164 h 1129"/>
                <a:gd name="T26" fmla="*/ 0 w 1356"/>
                <a:gd name="T27" fmla="*/ 125 h 1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6"/>
                <a:gd name="T43" fmla="*/ 0 h 1129"/>
                <a:gd name="T44" fmla="*/ 1356 w 1356"/>
                <a:gd name="T45" fmla="*/ 1129 h 1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6" h="1129">
                  <a:moveTo>
                    <a:pt x="0" y="125"/>
                  </a:moveTo>
                  <a:cubicBezTo>
                    <a:pt x="2" y="110"/>
                    <a:pt x="29" y="0"/>
                    <a:pt x="88" y="18"/>
                  </a:cubicBezTo>
                  <a:cubicBezTo>
                    <a:pt x="147" y="36"/>
                    <a:pt x="248" y="165"/>
                    <a:pt x="352" y="236"/>
                  </a:cubicBezTo>
                  <a:cubicBezTo>
                    <a:pt x="456" y="307"/>
                    <a:pt x="562" y="359"/>
                    <a:pt x="715" y="445"/>
                  </a:cubicBezTo>
                  <a:cubicBezTo>
                    <a:pt x="868" y="531"/>
                    <a:pt x="1184" y="691"/>
                    <a:pt x="1270" y="755"/>
                  </a:cubicBezTo>
                  <a:cubicBezTo>
                    <a:pt x="1356" y="819"/>
                    <a:pt x="1257" y="800"/>
                    <a:pt x="1234" y="827"/>
                  </a:cubicBezTo>
                  <a:cubicBezTo>
                    <a:pt x="1211" y="854"/>
                    <a:pt x="1158" y="871"/>
                    <a:pt x="1134" y="918"/>
                  </a:cubicBezTo>
                  <a:cubicBezTo>
                    <a:pt x="1110" y="965"/>
                    <a:pt x="1105" y="1089"/>
                    <a:pt x="1088" y="1109"/>
                  </a:cubicBezTo>
                  <a:cubicBezTo>
                    <a:pt x="1071" y="1129"/>
                    <a:pt x="1120" y="1113"/>
                    <a:pt x="1034" y="1036"/>
                  </a:cubicBezTo>
                  <a:cubicBezTo>
                    <a:pt x="948" y="959"/>
                    <a:pt x="693" y="766"/>
                    <a:pt x="570" y="645"/>
                  </a:cubicBezTo>
                  <a:cubicBezTo>
                    <a:pt x="447" y="524"/>
                    <a:pt x="371" y="397"/>
                    <a:pt x="297" y="309"/>
                  </a:cubicBezTo>
                  <a:cubicBezTo>
                    <a:pt x="223" y="221"/>
                    <a:pt x="160" y="142"/>
                    <a:pt x="125" y="118"/>
                  </a:cubicBezTo>
                  <a:cubicBezTo>
                    <a:pt x="90" y="94"/>
                    <a:pt x="109" y="163"/>
                    <a:pt x="88" y="164"/>
                  </a:cubicBezTo>
                  <a:cubicBezTo>
                    <a:pt x="67" y="165"/>
                    <a:pt x="18" y="133"/>
                    <a:pt x="0" y="125"/>
                  </a:cubicBez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1" name="Freeform 10"/>
            <p:cNvSpPr>
              <a:spLocks/>
            </p:cNvSpPr>
            <p:nvPr/>
          </p:nvSpPr>
          <p:spPr bwMode="auto">
            <a:xfrm>
              <a:off x="2340" y="761"/>
              <a:ext cx="311" cy="2554"/>
            </a:xfrm>
            <a:custGeom>
              <a:avLst/>
              <a:gdLst>
                <a:gd name="T0" fmla="*/ 204 w 311"/>
                <a:gd name="T1" fmla="*/ 2407 h 2554"/>
                <a:gd name="T2" fmla="*/ 33 w 311"/>
                <a:gd name="T3" fmla="*/ 1676 h 2554"/>
                <a:gd name="T4" fmla="*/ 5 w 311"/>
                <a:gd name="T5" fmla="*/ 1066 h 2554"/>
                <a:gd name="T6" fmla="*/ 60 w 311"/>
                <a:gd name="T7" fmla="*/ 221 h 2554"/>
                <a:gd name="T8" fmla="*/ 105 w 311"/>
                <a:gd name="T9" fmla="*/ 75 h 2554"/>
                <a:gd name="T10" fmla="*/ 178 w 311"/>
                <a:gd name="T11" fmla="*/ 75 h 2554"/>
                <a:gd name="T12" fmla="*/ 187 w 311"/>
                <a:gd name="T13" fmla="*/ 130 h 2554"/>
                <a:gd name="T14" fmla="*/ 178 w 311"/>
                <a:gd name="T15" fmla="*/ 857 h 2554"/>
                <a:gd name="T16" fmla="*/ 205 w 311"/>
                <a:gd name="T17" fmla="*/ 1212 h 2554"/>
                <a:gd name="T18" fmla="*/ 278 w 311"/>
                <a:gd name="T19" fmla="*/ 2194 h 2554"/>
                <a:gd name="T20" fmla="*/ 305 w 311"/>
                <a:gd name="T21" fmla="*/ 2503 h 2554"/>
                <a:gd name="T22" fmla="*/ 242 w 311"/>
                <a:gd name="T23" fmla="*/ 2503 h 25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1"/>
                <a:gd name="T37" fmla="*/ 0 h 2554"/>
                <a:gd name="T38" fmla="*/ 311 w 311"/>
                <a:gd name="T39" fmla="*/ 2554 h 25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1" h="2554">
                  <a:moveTo>
                    <a:pt x="204" y="2407"/>
                  </a:moveTo>
                  <a:cubicBezTo>
                    <a:pt x="135" y="2153"/>
                    <a:pt x="66" y="1899"/>
                    <a:pt x="33" y="1676"/>
                  </a:cubicBezTo>
                  <a:cubicBezTo>
                    <a:pt x="0" y="1453"/>
                    <a:pt x="1" y="1308"/>
                    <a:pt x="5" y="1066"/>
                  </a:cubicBezTo>
                  <a:cubicBezTo>
                    <a:pt x="9" y="824"/>
                    <a:pt x="43" y="386"/>
                    <a:pt x="60" y="221"/>
                  </a:cubicBezTo>
                  <a:cubicBezTo>
                    <a:pt x="77" y="56"/>
                    <a:pt x="85" y="99"/>
                    <a:pt x="105" y="75"/>
                  </a:cubicBezTo>
                  <a:cubicBezTo>
                    <a:pt x="125" y="51"/>
                    <a:pt x="164" y="66"/>
                    <a:pt x="178" y="75"/>
                  </a:cubicBezTo>
                  <a:cubicBezTo>
                    <a:pt x="192" y="84"/>
                    <a:pt x="187" y="0"/>
                    <a:pt x="187" y="130"/>
                  </a:cubicBezTo>
                  <a:cubicBezTo>
                    <a:pt x="187" y="260"/>
                    <a:pt x="175" y="677"/>
                    <a:pt x="178" y="857"/>
                  </a:cubicBezTo>
                  <a:cubicBezTo>
                    <a:pt x="181" y="1037"/>
                    <a:pt x="188" y="989"/>
                    <a:pt x="205" y="1212"/>
                  </a:cubicBezTo>
                  <a:cubicBezTo>
                    <a:pt x="222" y="1435"/>
                    <a:pt x="261" y="1979"/>
                    <a:pt x="278" y="2194"/>
                  </a:cubicBezTo>
                  <a:cubicBezTo>
                    <a:pt x="295" y="2409"/>
                    <a:pt x="311" y="2452"/>
                    <a:pt x="305" y="2503"/>
                  </a:cubicBezTo>
                  <a:cubicBezTo>
                    <a:pt x="299" y="2554"/>
                    <a:pt x="270" y="2528"/>
                    <a:pt x="242" y="2503"/>
                  </a:cubicBezTo>
                </a:path>
              </a:pathLst>
            </a:cu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2" name="Freeform 11"/>
            <p:cNvSpPr>
              <a:spLocks/>
            </p:cNvSpPr>
            <p:nvPr/>
          </p:nvSpPr>
          <p:spPr bwMode="auto">
            <a:xfrm>
              <a:off x="2512" y="712"/>
              <a:ext cx="527" cy="2596"/>
            </a:xfrm>
            <a:custGeom>
              <a:avLst/>
              <a:gdLst>
                <a:gd name="T0" fmla="*/ 512 w 527"/>
                <a:gd name="T1" fmla="*/ 8 h 2596"/>
                <a:gd name="T2" fmla="*/ 306 w 527"/>
                <a:gd name="T3" fmla="*/ 161 h 2596"/>
                <a:gd name="T4" fmla="*/ 206 w 527"/>
                <a:gd name="T5" fmla="*/ 379 h 2596"/>
                <a:gd name="T6" fmla="*/ 61 w 527"/>
                <a:gd name="T7" fmla="*/ 970 h 2596"/>
                <a:gd name="T8" fmla="*/ 6 w 527"/>
                <a:gd name="T9" fmla="*/ 1770 h 2596"/>
                <a:gd name="T10" fmla="*/ 24 w 527"/>
                <a:gd name="T11" fmla="*/ 2243 h 2596"/>
                <a:gd name="T12" fmla="*/ 52 w 527"/>
                <a:gd name="T13" fmla="*/ 2415 h 2596"/>
                <a:gd name="T14" fmla="*/ 88 w 527"/>
                <a:gd name="T15" fmla="*/ 2515 h 2596"/>
                <a:gd name="T16" fmla="*/ 161 w 527"/>
                <a:gd name="T17" fmla="*/ 2525 h 2596"/>
                <a:gd name="T18" fmla="*/ 215 w 527"/>
                <a:gd name="T19" fmla="*/ 2088 h 2596"/>
                <a:gd name="T20" fmla="*/ 215 w 527"/>
                <a:gd name="T21" fmla="*/ 1606 h 2596"/>
                <a:gd name="T22" fmla="*/ 188 w 527"/>
                <a:gd name="T23" fmla="*/ 1079 h 2596"/>
                <a:gd name="T24" fmla="*/ 188 w 527"/>
                <a:gd name="T25" fmla="*/ 788 h 2596"/>
                <a:gd name="T26" fmla="*/ 233 w 527"/>
                <a:gd name="T27" fmla="*/ 497 h 2596"/>
                <a:gd name="T28" fmla="*/ 261 w 527"/>
                <a:gd name="T29" fmla="*/ 306 h 2596"/>
                <a:gd name="T30" fmla="*/ 397 w 527"/>
                <a:gd name="T31" fmla="*/ 115 h 2596"/>
                <a:gd name="T32" fmla="*/ 512 w 527"/>
                <a:gd name="T33" fmla="*/ 8 h 25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7"/>
                <a:gd name="T52" fmla="*/ 0 h 2596"/>
                <a:gd name="T53" fmla="*/ 527 w 527"/>
                <a:gd name="T54" fmla="*/ 2596 h 25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7" h="2596">
                  <a:moveTo>
                    <a:pt x="512" y="8"/>
                  </a:moveTo>
                  <a:cubicBezTo>
                    <a:pt x="497" y="16"/>
                    <a:pt x="357" y="99"/>
                    <a:pt x="306" y="161"/>
                  </a:cubicBezTo>
                  <a:cubicBezTo>
                    <a:pt x="255" y="223"/>
                    <a:pt x="247" y="244"/>
                    <a:pt x="206" y="379"/>
                  </a:cubicBezTo>
                  <a:cubicBezTo>
                    <a:pt x="165" y="514"/>
                    <a:pt x="94" y="738"/>
                    <a:pt x="61" y="970"/>
                  </a:cubicBezTo>
                  <a:cubicBezTo>
                    <a:pt x="28" y="1202"/>
                    <a:pt x="12" y="1558"/>
                    <a:pt x="6" y="1770"/>
                  </a:cubicBezTo>
                  <a:cubicBezTo>
                    <a:pt x="0" y="1982"/>
                    <a:pt x="16" y="2136"/>
                    <a:pt x="24" y="2243"/>
                  </a:cubicBezTo>
                  <a:cubicBezTo>
                    <a:pt x="32" y="2350"/>
                    <a:pt x="41" y="2370"/>
                    <a:pt x="52" y="2415"/>
                  </a:cubicBezTo>
                  <a:cubicBezTo>
                    <a:pt x="63" y="2460"/>
                    <a:pt x="70" y="2497"/>
                    <a:pt x="88" y="2515"/>
                  </a:cubicBezTo>
                  <a:cubicBezTo>
                    <a:pt x="106" y="2533"/>
                    <a:pt x="140" y="2596"/>
                    <a:pt x="161" y="2525"/>
                  </a:cubicBezTo>
                  <a:cubicBezTo>
                    <a:pt x="182" y="2454"/>
                    <a:pt x="206" y="2241"/>
                    <a:pt x="215" y="2088"/>
                  </a:cubicBezTo>
                  <a:cubicBezTo>
                    <a:pt x="224" y="1935"/>
                    <a:pt x="219" y="1774"/>
                    <a:pt x="215" y="1606"/>
                  </a:cubicBezTo>
                  <a:cubicBezTo>
                    <a:pt x="211" y="1438"/>
                    <a:pt x="192" y="1215"/>
                    <a:pt x="188" y="1079"/>
                  </a:cubicBezTo>
                  <a:cubicBezTo>
                    <a:pt x="184" y="943"/>
                    <a:pt x="181" y="885"/>
                    <a:pt x="188" y="788"/>
                  </a:cubicBezTo>
                  <a:cubicBezTo>
                    <a:pt x="195" y="691"/>
                    <a:pt x="221" y="577"/>
                    <a:pt x="233" y="497"/>
                  </a:cubicBezTo>
                  <a:cubicBezTo>
                    <a:pt x="245" y="417"/>
                    <a:pt x="234" y="370"/>
                    <a:pt x="261" y="306"/>
                  </a:cubicBezTo>
                  <a:cubicBezTo>
                    <a:pt x="288" y="242"/>
                    <a:pt x="353" y="163"/>
                    <a:pt x="397" y="115"/>
                  </a:cubicBezTo>
                  <a:cubicBezTo>
                    <a:pt x="441" y="67"/>
                    <a:pt x="527" y="0"/>
                    <a:pt x="512" y="8"/>
                  </a:cubicBezTo>
                  <a:close/>
                </a:path>
              </a:pathLst>
            </a:custGeom>
            <a:solidFill>
              <a:srgbClr val="CC9900"/>
            </a:solidFill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3" name="Freeform 12"/>
            <p:cNvSpPr>
              <a:spLocks/>
            </p:cNvSpPr>
            <p:nvPr/>
          </p:nvSpPr>
          <p:spPr bwMode="auto">
            <a:xfrm>
              <a:off x="2696" y="736"/>
              <a:ext cx="1457" cy="2609"/>
            </a:xfrm>
            <a:custGeom>
              <a:avLst/>
              <a:gdLst>
                <a:gd name="T0" fmla="*/ 1096 w 1457"/>
                <a:gd name="T1" fmla="*/ 32 h 2609"/>
                <a:gd name="T2" fmla="*/ 1331 w 1457"/>
                <a:gd name="T3" fmla="*/ 237 h 2609"/>
                <a:gd name="T4" fmla="*/ 1395 w 1457"/>
                <a:gd name="T5" fmla="*/ 546 h 2609"/>
                <a:gd name="T6" fmla="*/ 1322 w 1457"/>
                <a:gd name="T7" fmla="*/ 782 h 2609"/>
                <a:gd name="T8" fmla="*/ 1158 w 1457"/>
                <a:gd name="T9" fmla="*/ 1082 h 2609"/>
                <a:gd name="T10" fmla="*/ 831 w 1457"/>
                <a:gd name="T11" fmla="*/ 1428 h 2609"/>
                <a:gd name="T12" fmla="*/ 504 w 1457"/>
                <a:gd name="T13" fmla="*/ 1710 h 2609"/>
                <a:gd name="T14" fmla="*/ 77 w 1457"/>
                <a:gd name="T15" fmla="*/ 2355 h 2609"/>
                <a:gd name="T16" fmla="*/ 40 w 1457"/>
                <a:gd name="T17" fmla="*/ 2546 h 2609"/>
                <a:gd name="T18" fmla="*/ 140 w 1457"/>
                <a:gd name="T19" fmla="*/ 2573 h 2609"/>
                <a:gd name="T20" fmla="*/ 304 w 1457"/>
                <a:gd name="T21" fmla="*/ 2328 h 2609"/>
                <a:gd name="T22" fmla="*/ 749 w 1457"/>
                <a:gd name="T23" fmla="*/ 1846 h 2609"/>
                <a:gd name="T24" fmla="*/ 1077 w 1457"/>
                <a:gd name="T25" fmla="*/ 1455 h 2609"/>
                <a:gd name="T26" fmla="*/ 1258 w 1457"/>
                <a:gd name="T27" fmla="*/ 1091 h 2609"/>
                <a:gd name="T28" fmla="*/ 1431 w 1457"/>
                <a:gd name="T29" fmla="*/ 710 h 2609"/>
                <a:gd name="T30" fmla="*/ 1413 w 1457"/>
                <a:gd name="T31" fmla="*/ 346 h 2609"/>
                <a:gd name="T32" fmla="*/ 1295 w 1457"/>
                <a:gd name="T33" fmla="*/ 128 h 2609"/>
                <a:gd name="T34" fmla="*/ 1158 w 1457"/>
                <a:gd name="T35" fmla="*/ 0 h 2609"/>
                <a:gd name="T36" fmla="*/ 1096 w 1457"/>
                <a:gd name="T37" fmla="*/ 32 h 26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7"/>
                <a:gd name="T58" fmla="*/ 0 h 2609"/>
                <a:gd name="T59" fmla="*/ 1457 w 1457"/>
                <a:gd name="T60" fmla="*/ 2609 h 26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7" h="2609">
                  <a:moveTo>
                    <a:pt x="1096" y="32"/>
                  </a:moveTo>
                  <a:cubicBezTo>
                    <a:pt x="1188" y="91"/>
                    <a:pt x="1281" y="151"/>
                    <a:pt x="1331" y="237"/>
                  </a:cubicBezTo>
                  <a:cubicBezTo>
                    <a:pt x="1381" y="323"/>
                    <a:pt x="1396" y="455"/>
                    <a:pt x="1395" y="546"/>
                  </a:cubicBezTo>
                  <a:cubicBezTo>
                    <a:pt x="1394" y="637"/>
                    <a:pt x="1362" y="693"/>
                    <a:pt x="1322" y="782"/>
                  </a:cubicBezTo>
                  <a:cubicBezTo>
                    <a:pt x="1282" y="871"/>
                    <a:pt x="1240" y="974"/>
                    <a:pt x="1158" y="1082"/>
                  </a:cubicBezTo>
                  <a:cubicBezTo>
                    <a:pt x="1076" y="1190"/>
                    <a:pt x="940" y="1323"/>
                    <a:pt x="831" y="1428"/>
                  </a:cubicBezTo>
                  <a:cubicBezTo>
                    <a:pt x="722" y="1533"/>
                    <a:pt x="630" y="1556"/>
                    <a:pt x="504" y="1710"/>
                  </a:cubicBezTo>
                  <a:cubicBezTo>
                    <a:pt x="378" y="1864"/>
                    <a:pt x="154" y="2216"/>
                    <a:pt x="77" y="2355"/>
                  </a:cubicBezTo>
                  <a:cubicBezTo>
                    <a:pt x="0" y="2494"/>
                    <a:pt x="30" y="2510"/>
                    <a:pt x="40" y="2546"/>
                  </a:cubicBezTo>
                  <a:cubicBezTo>
                    <a:pt x="50" y="2582"/>
                    <a:pt x="96" y="2609"/>
                    <a:pt x="140" y="2573"/>
                  </a:cubicBezTo>
                  <a:cubicBezTo>
                    <a:pt x="184" y="2537"/>
                    <a:pt x="203" y="2449"/>
                    <a:pt x="304" y="2328"/>
                  </a:cubicBezTo>
                  <a:cubicBezTo>
                    <a:pt x="405" y="2207"/>
                    <a:pt x="620" y="1992"/>
                    <a:pt x="749" y="1846"/>
                  </a:cubicBezTo>
                  <a:cubicBezTo>
                    <a:pt x="878" y="1700"/>
                    <a:pt x="992" y="1581"/>
                    <a:pt x="1077" y="1455"/>
                  </a:cubicBezTo>
                  <a:cubicBezTo>
                    <a:pt x="1162" y="1329"/>
                    <a:pt x="1199" y="1215"/>
                    <a:pt x="1258" y="1091"/>
                  </a:cubicBezTo>
                  <a:cubicBezTo>
                    <a:pt x="1317" y="967"/>
                    <a:pt x="1405" y="834"/>
                    <a:pt x="1431" y="710"/>
                  </a:cubicBezTo>
                  <a:cubicBezTo>
                    <a:pt x="1457" y="586"/>
                    <a:pt x="1436" y="443"/>
                    <a:pt x="1413" y="346"/>
                  </a:cubicBezTo>
                  <a:cubicBezTo>
                    <a:pt x="1390" y="249"/>
                    <a:pt x="1338" y="186"/>
                    <a:pt x="1295" y="128"/>
                  </a:cubicBezTo>
                  <a:cubicBezTo>
                    <a:pt x="1252" y="70"/>
                    <a:pt x="1185" y="21"/>
                    <a:pt x="1158" y="0"/>
                  </a:cubicBezTo>
                  <a:lnTo>
                    <a:pt x="1096" y="32"/>
                  </a:lnTo>
                  <a:close/>
                </a:path>
              </a:pathLst>
            </a:custGeom>
            <a:solidFill>
              <a:srgbClr val="CC9900"/>
            </a:solidFill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4" name="Freeform 13"/>
            <p:cNvSpPr>
              <a:spLocks/>
            </p:cNvSpPr>
            <p:nvPr/>
          </p:nvSpPr>
          <p:spPr bwMode="auto">
            <a:xfrm>
              <a:off x="2592" y="950"/>
              <a:ext cx="1096" cy="2362"/>
            </a:xfrm>
            <a:custGeom>
              <a:avLst/>
              <a:gdLst>
                <a:gd name="T0" fmla="*/ 0 w 1096"/>
                <a:gd name="T1" fmla="*/ 2317 h 2362"/>
                <a:gd name="T2" fmla="*/ 142 w 1096"/>
                <a:gd name="T3" fmla="*/ 1535 h 2362"/>
                <a:gd name="T4" fmla="*/ 433 w 1096"/>
                <a:gd name="T5" fmla="*/ 699 h 2362"/>
                <a:gd name="T6" fmla="*/ 569 w 1096"/>
                <a:gd name="T7" fmla="*/ 217 h 2362"/>
                <a:gd name="T8" fmla="*/ 578 w 1096"/>
                <a:gd name="T9" fmla="*/ 53 h 2362"/>
                <a:gd name="T10" fmla="*/ 696 w 1096"/>
                <a:gd name="T11" fmla="*/ 8 h 2362"/>
                <a:gd name="T12" fmla="*/ 751 w 1096"/>
                <a:gd name="T13" fmla="*/ 99 h 2362"/>
                <a:gd name="T14" fmla="*/ 833 w 1096"/>
                <a:gd name="T15" fmla="*/ 71 h 2362"/>
                <a:gd name="T16" fmla="*/ 914 w 1096"/>
                <a:gd name="T17" fmla="*/ 99 h 2362"/>
                <a:gd name="T18" fmla="*/ 1033 w 1096"/>
                <a:gd name="T19" fmla="*/ 99 h 2362"/>
                <a:gd name="T20" fmla="*/ 1069 w 1096"/>
                <a:gd name="T21" fmla="*/ 199 h 2362"/>
                <a:gd name="T22" fmla="*/ 869 w 1096"/>
                <a:gd name="T23" fmla="*/ 608 h 2362"/>
                <a:gd name="T24" fmla="*/ 633 w 1096"/>
                <a:gd name="T25" fmla="*/ 1262 h 2362"/>
                <a:gd name="T26" fmla="*/ 469 w 1096"/>
                <a:gd name="T27" fmla="*/ 1744 h 2362"/>
                <a:gd name="T28" fmla="*/ 133 w 1096"/>
                <a:gd name="T29" fmla="*/ 2362 h 2362"/>
                <a:gd name="T30" fmla="*/ 0 w 1096"/>
                <a:gd name="T31" fmla="*/ 2317 h 23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96"/>
                <a:gd name="T49" fmla="*/ 0 h 2362"/>
                <a:gd name="T50" fmla="*/ 1096 w 1096"/>
                <a:gd name="T51" fmla="*/ 2362 h 23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96" h="2362">
                  <a:moveTo>
                    <a:pt x="0" y="2317"/>
                  </a:moveTo>
                  <a:cubicBezTo>
                    <a:pt x="1" y="2179"/>
                    <a:pt x="70" y="1805"/>
                    <a:pt x="142" y="1535"/>
                  </a:cubicBezTo>
                  <a:cubicBezTo>
                    <a:pt x="214" y="1265"/>
                    <a:pt x="362" y="919"/>
                    <a:pt x="433" y="699"/>
                  </a:cubicBezTo>
                  <a:cubicBezTo>
                    <a:pt x="504" y="479"/>
                    <a:pt x="545" y="325"/>
                    <a:pt x="569" y="217"/>
                  </a:cubicBezTo>
                  <a:cubicBezTo>
                    <a:pt x="593" y="109"/>
                    <a:pt x="557" y="88"/>
                    <a:pt x="578" y="53"/>
                  </a:cubicBezTo>
                  <a:cubicBezTo>
                    <a:pt x="599" y="18"/>
                    <a:pt x="667" y="0"/>
                    <a:pt x="696" y="8"/>
                  </a:cubicBezTo>
                  <a:cubicBezTo>
                    <a:pt x="725" y="16"/>
                    <a:pt x="728" y="89"/>
                    <a:pt x="751" y="99"/>
                  </a:cubicBezTo>
                  <a:cubicBezTo>
                    <a:pt x="774" y="109"/>
                    <a:pt x="806" y="71"/>
                    <a:pt x="833" y="71"/>
                  </a:cubicBezTo>
                  <a:cubicBezTo>
                    <a:pt x="860" y="71"/>
                    <a:pt x="881" y="94"/>
                    <a:pt x="914" y="99"/>
                  </a:cubicBezTo>
                  <a:cubicBezTo>
                    <a:pt x="947" y="104"/>
                    <a:pt x="1007" y="82"/>
                    <a:pt x="1033" y="99"/>
                  </a:cubicBezTo>
                  <a:cubicBezTo>
                    <a:pt x="1059" y="116"/>
                    <a:pt x="1096" y="114"/>
                    <a:pt x="1069" y="199"/>
                  </a:cubicBezTo>
                  <a:cubicBezTo>
                    <a:pt x="1042" y="284"/>
                    <a:pt x="942" y="431"/>
                    <a:pt x="869" y="608"/>
                  </a:cubicBezTo>
                  <a:cubicBezTo>
                    <a:pt x="796" y="785"/>
                    <a:pt x="700" y="1073"/>
                    <a:pt x="633" y="1262"/>
                  </a:cubicBezTo>
                  <a:cubicBezTo>
                    <a:pt x="566" y="1451"/>
                    <a:pt x="552" y="1561"/>
                    <a:pt x="469" y="1744"/>
                  </a:cubicBezTo>
                  <a:cubicBezTo>
                    <a:pt x="386" y="1927"/>
                    <a:pt x="212" y="2265"/>
                    <a:pt x="133" y="2362"/>
                  </a:cubicBezTo>
                  <a:cubicBezTo>
                    <a:pt x="51" y="2308"/>
                    <a:pt x="124" y="2335"/>
                    <a:pt x="0" y="2317"/>
                  </a:cubicBezTo>
                  <a:close/>
                </a:path>
              </a:pathLst>
            </a:custGeom>
            <a:solidFill>
              <a:srgbClr val="CC990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5" name="Freeform 14"/>
            <p:cNvSpPr>
              <a:spLocks/>
            </p:cNvSpPr>
            <p:nvPr/>
          </p:nvSpPr>
          <p:spPr bwMode="auto">
            <a:xfrm>
              <a:off x="2496" y="3262"/>
              <a:ext cx="331" cy="102"/>
            </a:xfrm>
            <a:custGeom>
              <a:avLst/>
              <a:gdLst>
                <a:gd name="T0" fmla="*/ 0 w 331"/>
                <a:gd name="T1" fmla="*/ 2 h 102"/>
                <a:gd name="T2" fmla="*/ 95 w 331"/>
                <a:gd name="T3" fmla="*/ 2 h 102"/>
                <a:gd name="T4" fmla="*/ 168 w 331"/>
                <a:gd name="T5" fmla="*/ 11 h 102"/>
                <a:gd name="T6" fmla="*/ 286 w 331"/>
                <a:gd name="T7" fmla="*/ 56 h 102"/>
                <a:gd name="T8" fmla="*/ 331 w 331"/>
                <a:gd name="T9" fmla="*/ 10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102"/>
                <a:gd name="T17" fmla="*/ 331 w 331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102">
                  <a:moveTo>
                    <a:pt x="0" y="2"/>
                  </a:moveTo>
                  <a:cubicBezTo>
                    <a:pt x="33" y="1"/>
                    <a:pt x="67" y="0"/>
                    <a:pt x="95" y="2"/>
                  </a:cubicBezTo>
                  <a:cubicBezTo>
                    <a:pt x="123" y="4"/>
                    <a:pt x="136" y="2"/>
                    <a:pt x="168" y="11"/>
                  </a:cubicBezTo>
                  <a:cubicBezTo>
                    <a:pt x="200" y="20"/>
                    <a:pt x="259" y="41"/>
                    <a:pt x="286" y="56"/>
                  </a:cubicBezTo>
                  <a:cubicBezTo>
                    <a:pt x="313" y="71"/>
                    <a:pt x="322" y="86"/>
                    <a:pt x="331" y="102"/>
                  </a:cubicBezTo>
                </a:path>
              </a:pathLst>
            </a:custGeom>
            <a:solidFill>
              <a:srgbClr val="CC9900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3561" name="Freeform 15"/>
          <p:cNvSpPr>
            <a:spLocks/>
          </p:cNvSpPr>
          <p:nvPr/>
        </p:nvSpPr>
        <p:spPr bwMode="auto">
          <a:xfrm>
            <a:off x="2681288" y="1471613"/>
            <a:ext cx="4030662" cy="4929187"/>
          </a:xfrm>
          <a:custGeom>
            <a:avLst/>
            <a:gdLst>
              <a:gd name="T0" fmla="*/ 2147483647 w 2856"/>
              <a:gd name="T1" fmla="*/ 2147483647 h 3105"/>
              <a:gd name="T2" fmla="*/ 2147483647 w 2856"/>
              <a:gd name="T3" fmla="*/ 2147483647 h 3105"/>
              <a:gd name="T4" fmla="*/ 2147483647 w 2856"/>
              <a:gd name="T5" fmla="*/ 2147483647 h 3105"/>
              <a:gd name="T6" fmla="*/ 2147483647 w 2856"/>
              <a:gd name="T7" fmla="*/ 2147483647 h 3105"/>
              <a:gd name="T8" fmla="*/ 2147483647 w 2856"/>
              <a:gd name="T9" fmla="*/ 2147483647 h 3105"/>
              <a:gd name="T10" fmla="*/ 2147483647 w 2856"/>
              <a:gd name="T11" fmla="*/ 2147483647 h 3105"/>
              <a:gd name="T12" fmla="*/ 2147483647 w 2856"/>
              <a:gd name="T13" fmla="*/ 2147483647 h 3105"/>
              <a:gd name="T14" fmla="*/ 2147483647 w 2856"/>
              <a:gd name="T15" fmla="*/ 2147483647 h 3105"/>
              <a:gd name="T16" fmla="*/ 2147483647 w 2856"/>
              <a:gd name="T17" fmla="*/ 2147483647 h 3105"/>
              <a:gd name="T18" fmla="*/ 2147483647 w 2856"/>
              <a:gd name="T19" fmla="*/ 2147483647 h 3105"/>
              <a:gd name="T20" fmla="*/ 2147483647 w 2856"/>
              <a:gd name="T21" fmla="*/ 2147483647 h 3105"/>
              <a:gd name="T22" fmla="*/ 2147483647 w 2856"/>
              <a:gd name="T23" fmla="*/ 2147483647 h 3105"/>
              <a:gd name="T24" fmla="*/ 2147483647 w 2856"/>
              <a:gd name="T25" fmla="*/ 2147483647 h 3105"/>
              <a:gd name="T26" fmla="*/ 2147483647 w 2856"/>
              <a:gd name="T27" fmla="*/ 2147483647 h 3105"/>
              <a:gd name="T28" fmla="*/ 2147483647 w 2856"/>
              <a:gd name="T29" fmla="*/ 2147483647 h 3105"/>
              <a:gd name="T30" fmla="*/ 2147483647 w 2856"/>
              <a:gd name="T31" fmla="*/ 2147483647 h 3105"/>
              <a:gd name="T32" fmla="*/ 2147483647 w 2856"/>
              <a:gd name="T33" fmla="*/ 2147483647 h 3105"/>
              <a:gd name="T34" fmla="*/ 2147483647 w 2856"/>
              <a:gd name="T35" fmla="*/ 2147483647 h 3105"/>
              <a:gd name="T36" fmla="*/ 2147483647 w 2856"/>
              <a:gd name="T37" fmla="*/ 2147483647 h 3105"/>
              <a:gd name="T38" fmla="*/ 2147483647 w 2856"/>
              <a:gd name="T39" fmla="*/ 2147483647 h 3105"/>
              <a:gd name="T40" fmla="*/ 2147483647 w 2856"/>
              <a:gd name="T41" fmla="*/ 2147483647 h 3105"/>
              <a:gd name="T42" fmla="*/ 2147483647 w 2856"/>
              <a:gd name="T43" fmla="*/ 2147483647 h 3105"/>
              <a:gd name="T44" fmla="*/ 2147483647 w 2856"/>
              <a:gd name="T45" fmla="*/ 2147483647 h 3105"/>
              <a:gd name="T46" fmla="*/ 2147483647 w 2856"/>
              <a:gd name="T47" fmla="*/ 2147483647 h 3105"/>
              <a:gd name="T48" fmla="*/ 2147483647 w 2856"/>
              <a:gd name="T49" fmla="*/ 2147483647 h 3105"/>
              <a:gd name="T50" fmla="*/ 2147483647 w 2856"/>
              <a:gd name="T51" fmla="*/ 2147483647 h 3105"/>
              <a:gd name="T52" fmla="*/ 2147483647 w 2856"/>
              <a:gd name="T53" fmla="*/ 2147483647 h 3105"/>
              <a:gd name="T54" fmla="*/ 2147483647 w 2856"/>
              <a:gd name="T55" fmla="*/ 2147483647 h 3105"/>
              <a:gd name="T56" fmla="*/ 2147483647 w 2856"/>
              <a:gd name="T57" fmla="*/ 2147483647 h 3105"/>
              <a:gd name="T58" fmla="*/ 2147483647 w 2856"/>
              <a:gd name="T59" fmla="*/ 2147483647 h 3105"/>
              <a:gd name="T60" fmla="*/ 0 w 2856"/>
              <a:gd name="T61" fmla="*/ 2147483647 h 3105"/>
              <a:gd name="T62" fmla="*/ 0 w 2856"/>
              <a:gd name="T63" fmla="*/ 2147483647 h 3105"/>
              <a:gd name="T64" fmla="*/ 2147483647 w 2856"/>
              <a:gd name="T65" fmla="*/ 2147483647 h 3105"/>
              <a:gd name="T66" fmla="*/ 2147483647 w 2856"/>
              <a:gd name="T67" fmla="*/ 0 h 3105"/>
              <a:gd name="T68" fmla="*/ 2147483647 w 2856"/>
              <a:gd name="T69" fmla="*/ 2147483647 h 310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56"/>
              <a:gd name="T106" fmla="*/ 0 h 3105"/>
              <a:gd name="T107" fmla="*/ 2856 w 2856"/>
              <a:gd name="T108" fmla="*/ 3105 h 310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56" h="3105">
                <a:moveTo>
                  <a:pt x="454" y="15"/>
                </a:moveTo>
                <a:cubicBezTo>
                  <a:pt x="504" y="20"/>
                  <a:pt x="580" y="21"/>
                  <a:pt x="609" y="33"/>
                </a:cubicBezTo>
                <a:cubicBezTo>
                  <a:pt x="638" y="45"/>
                  <a:pt x="633" y="79"/>
                  <a:pt x="627" y="88"/>
                </a:cubicBezTo>
                <a:cubicBezTo>
                  <a:pt x="621" y="97"/>
                  <a:pt x="591" y="87"/>
                  <a:pt x="573" y="88"/>
                </a:cubicBezTo>
                <a:cubicBezTo>
                  <a:pt x="555" y="89"/>
                  <a:pt x="526" y="79"/>
                  <a:pt x="518" y="97"/>
                </a:cubicBezTo>
                <a:cubicBezTo>
                  <a:pt x="510" y="115"/>
                  <a:pt x="533" y="143"/>
                  <a:pt x="527" y="197"/>
                </a:cubicBezTo>
                <a:cubicBezTo>
                  <a:pt x="521" y="251"/>
                  <a:pt x="497" y="294"/>
                  <a:pt x="482" y="424"/>
                </a:cubicBezTo>
                <a:cubicBezTo>
                  <a:pt x="467" y="554"/>
                  <a:pt x="448" y="826"/>
                  <a:pt x="436" y="979"/>
                </a:cubicBezTo>
                <a:cubicBezTo>
                  <a:pt x="424" y="1132"/>
                  <a:pt x="410" y="1200"/>
                  <a:pt x="409" y="1342"/>
                </a:cubicBezTo>
                <a:cubicBezTo>
                  <a:pt x="408" y="1484"/>
                  <a:pt x="410" y="1689"/>
                  <a:pt x="427" y="1833"/>
                </a:cubicBezTo>
                <a:cubicBezTo>
                  <a:pt x="444" y="1977"/>
                  <a:pt x="485" y="2092"/>
                  <a:pt x="509" y="2206"/>
                </a:cubicBezTo>
                <a:cubicBezTo>
                  <a:pt x="533" y="2320"/>
                  <a:pt x="555" y="2436"/>
                  <a:pt x="573" y="2515"/>
                </a:cubicBezTo>
                <a:cubicBezTo>
                  <a:pt x="591" y="2594"/>
                  <a:pt x="615" y="2635"/>
                  <a:pt x="618" y="2679"/>
                </a:cubicBezTo>
                <a:cubicBezTo>
                  <a:pt x="621" y="2723"/>
                  <a:pt x="600" y="2717"/>
                  <a:pt x="591" y="2779"/>
                </a:cubicBezTo>
                <a:cubicBezTo>
                  <a:pt x="582" y="2841"/>
                  <a:pt x="532" y="3003"/>
                  <a:pt x="564" y="3052"/>
                </a:cubicBezTo>
                <a:cubicBezTo>
                  <a:pt x="596" y="3101"/>
                  <a:pt x="731" y="3105"/>
                  <a:pt x="782" y="3070"/>
                </a:cubicBezTo>
                <a:cubicBezTo>
                  <a:pt x="833" y="3035"/>
                  <a:pt x="850" y="2900"/>
                  <a:pt x="873" y="2842"/>
                </a:cubicBezTo>
                <a:cubicBezTo>
                  <a:pt x="896" y="2784"/>
                  <a:pt x="880" y="2776"/>
                  <a:pt x="918" y="2724"/>
                </a:cubicBezTo>
                <a:cubicBezTo>
                  <a:pt x="956" y="2672"/>
                  <a:pt x="1018" y="2600"/>
                  <a:pt x="1100" y="2533"/>
                </a:cubicBezTo>
                <a:cubicBezTo>
                  <a:pt x="1182" y="2466"/>
                  <a:pt x="1286" y="2445"/>
                  <a:pt x="1409" y="2324"/>
                </a:cubicBezTo>
                <a:cubicBezTo>
                  <a:pt x="1532" y="2203"/>
                  <a:pt x="1721" y="1956"/>
                  <a:pt x="1836" y="1806"/>
                </a:cubicBezTo>
                <a:cubicBezTo>
                  <a:pt x="1951" y="1656"/>
                  <a:pt x="2015" y="1570"/>
                  <a:pt x="2100" y="1424"/>
                </a:cubicBezTo>
                <a:cubicBezTo>
                  <a:pt x="2185" y="1278"/>
                  <a:pt x="2289" y="1063"/>
                  <a:pt x="2345" y="933"/>
                </a:cubicBezTo>
                <a:cubicBezTo>
                  <a:pt x="2401" y="803"/>
                  <a:pt x="2400" y="690"/>
                  <a:pt x="2436" y="642"/>
                </a:cubicBezTo>
                <a:lnTo>
                  <a:pt x="2563" y="642"/>
                </a:lnTo>
                <a:cubicBezTo>
                  <a:pt x="2628" y="686"/>
                  <a:pt x="2813" y="842"/>
                  <a:pt x="2827" y="906"/>
                </a:cubicBezTo>
                <a:cubicBezTo>
                  <a:pt x="2856" y="986"/>
                  <a:pt x="2699" y="929"/>
                  <a:pt x="2645" y="1024"/>
                </a:cubicBezTo>
                <a:cubicBezTo>
                  <a:pt x="2578" y="1119"/>
                  <a:pt x="2559" y="1271"/>
                  <a:pt x="2427" y="1479"/>
                </a:cubicBezTo>
                <a:cubicBezTo>
                  <a:pt x="2309" y="1738"/>
                  <a:pt x="2033" y="2005"/>
                  <a:pt x="1854" y="2270"/>
                </a:cubicBezTo>
                <a:cubicBezTo>
                  <a:pt x="1572" y="2434"/>
                  <a:pt x="1560" y="2614"/>
                  <a:pt x="1214" y="3078"/>
                </a:cubicBezTo>
                <a:cubicBezTo>
                  <a:pt x="500" y="3082"/>
                  <a:pt x="0" y="3079"/>
                  <a:pt x="0" y="3079"/>
                </a:cubicBezTo>
                <a:lnTo>
                  <a:pt x="0" y="6"/>
                </a:lnTo>
                <a:lnTo>
                  <a:pt x="145" y="6"/>
                </a:lnTo>
                <a:lnTo>
                  <a:pt x="308" y="0"/>
                </a:lnTo>
                <a:lnTo>
                  <a:pt x="454" y="15"/>
                </a:lnTo>
                <a:close/>
              </a:path>
            </a:pathLst>
          </a:custGeom>
          <a:solidFill>
            <a:schemeClr val="bg2"/>
          </a:solidFill>
          <a:ln w="12700" cap="flat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2" name="Freeform 16"/>
          <p:cNvSpPr>
            <a:spLocks/>
          </p:cNvSpPr>
          <p:nvPr/>
        </p:nvSpPr>
        <p:spPr bwMode="auto">
          <a:xfrm>
            <a:off x="3378200" y="1747838"/>
            <a:ext cx="211138" cy="219075"/>
          </a:xfrm>
          <a:custGeom>
            <a:avLst/>
            <a:gdLst>
              <a:gd name="T0" fmla="*/ 2147483647 w 150"/>
              <a:gd name="T1" fmla="*/ 0 h 138"/>
              <a:gd name="T2" fmla="*/ 2147483647 w 150"/>
              <a:gd name="T3" fmla="*/ 2147483647 h 138"/>
              <a:gd name="T4" fmla="*/ 2147483647 w 150"/>
              <a:gd name="T5" fmla="*/ 2147483647 h 138"/>
              <a:gd name="T6" fmla="*/ 2147483647 w 150"/>
              <a:gd name="T7" fmla="*/ 2147483647 h 138"/>
              <a:gd name="T8" fmla="*/ 0 w 150"/>
              <a:gd name="T9" fmla="*/ 2147483647 h 138"/>
              <a:gd name="T10" fmla="*/ 2147483647 w 150"/>
              <a:gd name="T11" fmla="*/ 2147483647 h 138"/>
              <a:gd name="T12" fmla="*/ 2147483647 w 150"/>
              <a:gd name="T13" fmla="*/ 0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138"/>
              <a:gd name="T23" fmla="*/ 150 w 150"/>
              <a:gd name="T24" fmla="*/ 138 h 1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138">
                <a:moveTo>
                  <a:pt x="54" y="0"/>
                </a:moveTo>
                <a:lnTo>
                  <a:pt x="150" y="54"/>
                </a:lnTo>
                <a:lnTo>
                  <a:pt x="150" y="96"/>
                </a:lnTo>
                <a:lnTo>
                  <a:pt x="138" y="138"/>
                </a:lnTo>
                <a:lnTo>
                  <a:pt x="0" y="120"/>
                </a:lnTo>
                <a:lnTo>
                  <a:pt x="12" y="12"/>
                </a:lnTo>
                <a:lnTo>
                  <a:pt x="5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63" name="Line 17"/>
          <p:cNvSpPr>
            <a:spLocks noChangeShapeType="1"/>
          </p:cNvSpPr>
          <p:nvPr/>
        </p:nvSpPr>
        <p:spPr bwMode="auto">
          <a:xfrm>
            <a:off x="4470400" y="3833813"/>
            <a:ext cx="2438400" cy="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64" name="Line 18"/>
          <p:cNvSpPr>
            <a:spLocks noChangeShapeType="1"/>
          </p:cNvSpPr>
          <p:nvPr/>
        </p:nvSpPr>
        <p:spPr bwMode="auto">
          <a:xfrm>
            <a:off x="5148263" y="2767013"/>
            <a:ext cx="1828800" cy="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Text Box 19"/>
          <p:cNvSpPr txBox="1">
            <a:spLocks noChangeArrowheads="1"/>
          </p:cNvSpPr>
          <p:nvPr/>
        </p:nvSpPr>
        <p:spPr bwMode="auto">
          <a:xfrm>
            <a:off x="6996113" y="2538413"/>
            <a:ext cx="554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FF"/>
                </a:solidFill>
                <a:latin typeface="Arial" charset="0"/>
              </a:rPr>
              <a:t>SO</a:t>
            </a:r>
          </a:p>
        </p:txBody>
      </p:sp>
      <p:sp>
        <p:nvSpPr>
          <p:cNvPr id="23566" name="Text Box 20"/>
          <p:cNvSpPr txBox="1">
            <a:spLocks noChangeArrowheads="1"/>
          </p:cNvSpPr>
          <p:nvPr/>
        </p:nvSpPr>
        <p:spPr bwMode="auto">
          <a:xfrm>
            <a:off x="7004050" y="3605213"/>
            <a:ext cx="54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FF"/>
                </a:solidFill>
                <a:latin typeface="Arial" charset="0"/>
              </a:rPr>
              <a:t>SR</a:t>
            </a:r>
          </a:p>
        </p:txBody>
      </p:sp>
      <p:sp>
        <p:nvSpPr>
          <p:cNvPr id="23567" name="Text Box 21"/>
          <p:cNvSpPr txBox="1">
            <a:spLocks noChangeArrowheads="1"/>
          </p:cNvSpPr>
          <p:nvPr/>
        </p:nvSpPr>
        <p:spPr bwMode="auto">
          <a:xfrm>
            <a:off x="1852613" y="5815013"/>
            <a:ext cx="58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FF"/>
                </a:solidFill>
                <a:latin typeface="Arial" charset="0"/>
              </a:rPr>
              <a:t>MR</a:t>
            </a:r>
          </a:p>
        </p:txBody>
      </p:sp>
      <p:sp>
        <p:nvSpPr>
          <p:cNvPr id="23568" name="Line 22"/>
          <p:cNvSpPr>
            <a:spLocks noChangeShapeType="1"/>
          </p:cNvSpPr>
          <p:nvPr/>
        </p:nvSpPr>
        <p:spPr bwMode="auto">
          <a:xfrm>
            <a:off x="4538663" y="4748213"/>
            <a:ext cx="947737" cy="106680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69" name="Text Box 23"/>
          <p:cNvSpPr txBox="1">
            <a:spLocks noChangeArrowheads="1"/>
          </p:cNvSpPr>
          <p:nvPr/>
        </p:nvSpPr>
        <p:spPr bwMode="auto">
          <a:xfrm>
            <a:off x="5314950" y="5815013"/>
            <a:ext cx="50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FF"/>
                </a:solidFill>
                <a:latin typeface="Arial" charset="0"/>
              </a:rPr>
              <a:t>LR</a:t>
            </a:r>
          </a:p>
        </p:txBody>
      </p:sp>
      <p:sp>
        <p:nvSpPr>
          <p:cNvPr id="23570" name="Line 24"/>
          <p:cNvSpPr>
            <a:spLocks noChangeShapeType="1"/>
          </p:cNvSpPr>
          <p:nvPr/>
        </p:nvSpPr>
        <p:spPr bwMode="auto">
          <a:xfrm flipH="1">
            <a:off x="2303463" y="4595813"/>
            <a:ext cx="1082675" cy="121920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7518400" y="2538413"/>
            <a:ext cx="84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99"/>
                </a:solidFill>
                <a:latin typeface="Arial" charset="0"/>
              </a:rPr>
              <a:t>4th n.</a:t>
            </a:r>
          </a:p>
        </p:txBody>
      </p:sp>
      <p:sp>
        <p:nvSpPr>
          <p:cNvPr id="23572" name="Text Box 26"/>
          <p:cNvSpPr txBox="1">
            <a:spLocks noChangeArrowheads="1"/>
          </p:cNvSpPr>
          <p:nvPr/>
        </p:nvSpPr>
        <p:spPr bwMode="auto">
          <a:xfrm>
            <a:off x="5824538" y="5815013"/>
            <a:ext cx="84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99"/>
                </a:solidFill>
                <a:latin typeface="Arial" charset="0"/>
              </a:rPr>
              <a:t>6th n.</a:t>
            </a:r>
          </a:p>
        </p:txBody>
      </p:sp>
      <p:grpSp>
        <p:nvGrpSpPr>
          <p:cNvPr id="23573" name="Group 27"/>
          <p:cNvGrpSpPr>
            <a:grpSpLocks/>
          </p:cNvGrpSpPr>
          <p:nvPr/>
        </p:nvGrpSpPr>
        <p:grpSpPr bwMode="auto">
          <a:xfrm>
            <a:off x="5351463" y="3071813"/>
            <a:ext cx="2147887" cy="457200"/>
            <a:chOff x="3792" y="1584"/>
            <a:chExt cx="1522" cy="288"/>
          </a:xfrm>
        </p:grpSpPr>
        <p:sp>
          <p:nvSpPr>
            <p:cNvPr id="23578" name="Line 28"/>
            <p:cNvSpPr>
              <a:spLocks noChangeShapeType="1"/>
            </p:cNvSpPr>
            <p:nvPr/>
          </p:nvSpPr>
          <p:spPr bwMode="auto">
            <a:xfrm flipH="1">
              <a:off x="3792" y="1728"/>
              <a:ext cx="1104" cy="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9" name="Text Box 29"/>
            <p:cNvSpPr txBox="1">
              <a:spLocks noChangeArrowheads="1"/>
            </p:cNvSpPr>
            <p:nvPr/>
          </p:nvSpPr>
          <p:spPr bwMode="auto">
            <a:xfrm>
              <a:off x="4996" y="1584"/>
              <a:ext cx="3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r>
                <a:rPr kumimoji="0" lang="en-US">
                  <a:solidFill>
                    <a:srgbClr val="B2B2B2"/>
                  </a:solidFill>
                  <a:latin typeface="Arial" charset="0"/>
                </a:rPr>
                <a:t>IO</a:t>
              </a:r>
            </a:p>
          </p:txBody>
        </p:sp>
      </p:grpSp>
      <p:grpSp>
        <p:nvGrpSpPr>
          <p:cNvPr id="23574" name="Group 30"/>
          <p:cNvGrpSpPr>
            <a:grpSpLocks/>
          </p:cNvGrpSpPr>
          <p:nvPr/>
        </p:nvGrpSpPr>
        <p:grpSpPr bwMode="auto">
          <a:xfrm>
            <a:off x="4592638" y="3986213"/>
            <a:ext cx="2898775" cy="457200"/>
            <a:chOff x="3255" y="2160"/>
            <a:chExt cx="2054" cy="288"/>
          </a:xfrm>
        </p:grpSpPr>
        <p:sp>
          <p:nvSpPr>
            <p:cNvPr id="23576" name="Text Box 31"/>
            <p:cNvSpPr txBox="1">
              <a:spLocks noChangeArrowheads="1"/>
            </p:cNvSpPr>
            <p:nvPr/>
          </p:nvSpPr>
          <p:spPr bwMode="auto">
            <a:xfrm>
              <a:off x="5001" y="2160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r>
                <a:rPr kumimoji="0" lang="en-US">
                  <a:solidFill>
                    <a:srgbClr val="B2B2B2"/>
                  </a:solidFill>
                  <a:latin typeface="Arial" charset="0"/>
                </a:rPr>
                <a:t>IR</a:t>
              </a:r>
            </a:p>
          </p:txBody>
        </p:sp>
        <p:sp>
          <p:nvSpPr>
            <p:cNvPr id="23577" name="Line 32"/>
            <p:cNvSpPr>
              <a:spLocks noChangeShapeType="1"/>
            </p:cNvSpPr>
            <p:nvPr/>
          </p:nvSpPr>
          <p:spPr bwMode="auto">
            <a:xfrm>
              <a:off x="3255" y="2286"/>
              <a:ext cx="1632" cy="0"/>
            </a:xfrm>
            <a:prstGeom prst="line">
              <a:avLst/>
            </a:prstGeom>
            <a:noFill/>
            <a:ln w="2857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3575" name="Rectangle 33"/>
          <p:cNvSpPr>
            <a:spLocks noChangeArrowheads="1"/>
          </p:cNvSpPr>
          <p:nvPr/>
        </p:nvSpPr>
        <p:spPr bwMode="auto">
          <a:xfrm>
            <a:off x="134938" y="182563"/>
            <a:ext cx="4370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kumimoji="0" lang="en-US" sz="2800" b="1" u="sng">
                <a:solidFill>
                  <a:srgbClr val="FFFFFF"/>
                </a:solidFill>
                <a:latin typeface="Arial" charset="0"/>
              </a:rPr>
              <a:t>Attachment of eye muscles: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46088" y="711200"/>
            <a:ext cx="6126162" cy="5537200"/>
          </a:xfrm>
          <a:prstGeom prst="rect">
            <a:avLst/>
          </a:prstGeom>
          <a:noFill/>
          <a:ln w="25400">
            <a:solidFill>
              <a:srgbClr val="B2B2B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34938" y="174625"/>
            <a:ext cx="5670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kumimoji="0" lang="en-US" sz="2800" b="1" u="sng">
                <a:solidFill>
                  <a:srgbClr val="FFFFFF"/>
                </a:solidFill>
                <a:latin typeface="Arial" charset="0"/>
              </a:rPr>
              <a:t>Innervation &amp; action of eye muscles:</a:t>
            </a:r>
          </a:p>
        </p:txBody>
      </p:sp>
      <p:grpSp>
        <p:nvGrpSpPr>
          <p:cNvPr id="25604" name="Group 5"/>
          <p:cNvGrpSpPr>
            <a:grpSpLocks/>
          </p:cNvGrpSpPr>
          <p:nvPr/>
        </p:nvGrpSpPr>
        <p:grpSpPr bwMode="auto">
          <a:xfrm>
            <a:off x="7129463" y="4419600"/>
            <a:ext cx="1411287" cy="1752600"/>
            <a:chOff x="4944" y="2392"/>
            <a:chExt cx="1048" cy="1316"/>
          </a:xfrm>
        </p:grpSpPr>
        <p:sp>
          <p:nvSpPr>
            <p:cNvPr id="25619" name="Freeform 6"/>
            <p:cNvSpPr>
              <a:spLocks/>
            </p:cNvSpPr>
            <p:nvPr/>
          </p:nvSpPr>
          <p:spPr bwMode="auto">
            <a:xfrm>
              <a:off x="4956" y="2652"/>
              <a:ext cx="1004" cy="1056"/>
            </a:xfrm>
            <a:custGeom>
              <a:avLst/>
              <a:gdLst>
                <a:gd name="T0" fmla="*/ 144 w 1004"/>
                <a:gd name="T1" fmla="*/ 0 h 1056"/>
                <a:gd name="T2" fmla="*/ 36 w 1004"/>
                <a:gd name="T3" fmla="*/ 276 h 1056"/>
                <a:gd name="T4" fmla="*/ 228 w 1004"/>
                <a:gd name="T5" fmla="*/ 900 h 1056"/>
                <a:gd name="T6" fmla="*/ 600 w 1004"/>
                <a:gd name="T7" fmla="*/ 1032 h 1056"/>
                <a:gd name="T8" fmla="*/ 900 w 1004"/>
                <a:gd name="T9" fmla="*/ 756 h 1056"/>
                <a:gd name="T10" fmla="*/ 996 w 1004"/>
                <a:gd name="T11" fmla="*/ 276 h 1056"/>
                <a:gd name="T12" fmla="*/ 852 w 1004"/>
                <a:gd name="T13" fmla="*/ 12 h 1056"/>
                <a:gd name="T14" fmla="*/ 144 w 1004"/>
                <a:gd name="T15" fmla="*/ 0 h 10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4"/>
                <a:gd name="T25" fmla="*/ 0 h 1056"/>
                <a:gd name="T26" fmla="*/ 1004 w 1004"/>
                <a:gd name="T27" fmla="*/ 1056 h 10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4" h="1056">
                  <a:moveTo>
                    <a:pt x="144" y="0"/>
                  </a:moveTo>
                  <a:cubicBezTo>
                    <a:pt x="0" y="56"/>
                    <a:pt x="22" y="126"/>
                    <a:pt x="36" y="276"/>
                  </a:cubicBezTo>
                  <a:cubicBezTo>
                    <a:pt x="50" y="426"/>
                    <a:pt x="134" y="774"/>
                    <a:pt x="228" y="900"/>
                  </a:cubicBezTo>
                  <a:cubicBezTo>
                    <a:pt x="322" y="1026"/>
                    <a:pt x="488" y="1056"/>
                    <a:pt x="600" y="1032"/>
                  </a:cubicBezTo>
                  <a:cubicBezTo>
                    <a:pt x="712" y="1008"/>
                    <a:pt x="834" y="882"/>
                    <a:pt x="900" y="756"/>
                  </a:cubicBezTo>
                  <a:cubicBezTo>
                    <a:pt x="966" y="630"/>
                    <a:pt x="1004" y="400"/>
                    <a:pt x="996" y="276"/>
                  </a:cubicBezTo>
                  <a:cubicBezTo>
                    <a:pt x="988" y="152"/>
                    <a:pt x="994" y="58"/>
                    <a:pt x="852" y="12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chemeClr val="bg2"/>
            </a:solidFill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0" name="Oval 7"/>
            <p:cNvSpPr>
              <a:spLocks noChangeArrowheads="1"/>
            </p:cNvSpPr>
            <p:nvPr/>
          </p:nvSpPr>
          <p:spPr bwMode="auto">
            <a:xfrm>
              <a:off x="5155" y="2879"/>
              <a:ext cx="245" cy="5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1" name="Oval 8"/>
            <p:cNvSpPr>
              <a:spLocks noChangeArrowheads="1"/>
            </p:cNvSpPr>
            <p:nvPr/>
          </p:nvSpPr>
          <p:spPr bwMode="auto">
            <a:xfrm>
              <a:off x="5233" y="2877"/>
              <a:ext cx="87" cy="77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2" name="Oval 9"/>
            <p:cNvSpPr>
              <a:spLocks noChangeArrowheads="1"/>
            </p:cNvSpPr>
            <p:nvPr/>
          </p:nvSpPr>
          <p:spPr bwMode="auto">
            <a:xfrm>
              <a:off x="5364" y="3423"/>
              <a:ext cx="277" cy="7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3" name="Oval 10"/>
            <p:cNvSpPr>
              <a:spLocks noChangeArrowheads="1"/>
            </p:cNvSpPr>
            <p:nvPr/>
          </p:nvSpPr>
          <p:spPr bwMode="auto">
            <a:xfrm>
              <a:off x="5573" y="2898"/>
              <a:ext cx="245" cy="5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4" name="Oval 11"/>
            <p:cNvSpPr>
              <a:spLocks noChangeArrowheads="1"/>
            </p:cNvSpPr>
            <p:nvPr/>
          </p:nvSpPr>
          <p:spPr bwMode="auto">
            <a:xfrm>
              <a:off x="5638" y="2896"/>
              <a:ext cx="87" cy="77"/>
            </a:xfrm>
            <a:prstGeom prst="ellipse">
              <a:avLst/>
            </a:prstGeom>
            <a:solidFill>
              <a:srgbClr val="AD69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5" name="Freeform 12"/>
            <p:cNvSpPr>
              <a:spLocks/>
            </p:cNvSpPr>
            <p:nvPr/>
          </p:nvSpPr>
          <p:spPr bwMode="auto">
            <a:xfrm>
              <a:off x="5421" y="3051"/>
              <a:ext cx="131" cy="275"/>
            </a:xfrm>
            <a:custGeom>
              <a:avLst/>
              <a:gdLst>
                <a:gd name="T0" fmla="*/ 24 w 131"/>
                <a:gd name="T1" fmla="*/ 0 h 275"/>
                <a:gd name="T2" fmla="*/ 0 w 131"/>
                <a:gd name="T3" fmla="*/ 274 h 275"/>
                <a:gd name="T4" fmla="*/ 130 w 131"/>
                <a:gd name="T5" fmla="*/ 274 h 275"/>
                <a:gd name="T6" fmla="*/ 118 w 131"/>
                <a:gd name="T7" fmla="*/ 189 h 2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"/>
                <a:gd name="T13" fmla="*/ 0 h 275"/>
                <a:gd name="T14" fmla="*/ 131 w 131"/>
                <a:gd name="T15" fmla="*/ 275 h 2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" h="275">
                  <a:moveTo>
                    <a:pt x="24" y="0"/>
                  </a:moveTo>
                  <a:lnTo>
                    <a:pt x="0" y="274"/>
                  </a:lnTo>
                  <a:lnTo>
                    <a:pt x="130" y="274"/>
                  </a:lnTo>
                  <a:lnTo>
                    <a:pt x="118" y="189"/>
                  </a:lnTo>
                </a:path>
              </a:pathLst>
            </a:custGeom>
            <a:solidFill>
              <a:schemeClr val="bg2"/>
            </a:solidFill>
            <a:ln w="50800" cap="rnd" cmpd="sng">
              <a:solidFill>
                <a:srgbClr val="5F5F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26" name="Rectangle 13"/>
            <p:cNvSpPr>
              <a:spLocks noChangeArrowheads="1"/>
            </p:cNvSpPr>
            <p:nvPr/>
          </p:nvSpPr>
          <p:spPr bwMode="auto">
            <a:xfrm>
              <a:off x="5057" y="2754"/>
              <a:ext cx="411" cy="278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27" name="Freeform 14"/>
            <p:cNvSpPr>
              <a:spLocks/>
            </p:cNvSpPr>
            <p:nvPr/>
          </p:nvSpPr>
          <p:spPr bwMode="auto">
            <a:xfrm>
              <a:off x="4944" y="2392"/>
              <a:ext cx="1048" cy="464"/>
            </a:xfrm>
            <a:custGeom>
              <a:avLst/>
              <a:gdLst>
                <a:gd name="T0" fmla="*/ 128 w 1016"/>
                <a:gd name="T1" fmla="*/ 104 h 464"/>
                <a:gd name="T2" fmla="*/ 20 w 1016"/>
                <a:gd name="T3" fmla="*/ 296 h 464"/>
                <a:gd name="T4" fmla="*/ 236 w 1016"/>
                <a:gd name="T5" fmla="*/ 344 h 464"/>
                <a:gd name="T6" fmla="*/ 398 w 1016"/>
                <a:gd name="T7" fmla="*/ 248 h 464"/>
                <a:gd name="T8" fmla="*/ 616 w 1016"/>
                <a:gd name="T9" fmla="*/ 344 h 464"/>
                <a:gd name="T10" fmla="*/ 997 w 1016"/>
                <a:gd name="T11" fmla="*/ 344 h 464"/>
                <a:gd name="T12" fmla="*/ 1106 w 1016"/>
                <a:gd name="T13" fmla="*/ 440 h 464"/>
                <a:gd name="T14" fmla="*/ 1106 w 1016"/>
                <a:gd name="T15" fmla="*/ 200 h 464"/>
                <a:gd name="T16" fmla="*/ 833 w 1016"/>
                <a:gd name="T17" fmla="*/ 56 h 464"/>
                <a:gd name="T18" fmla="*/ 453 w 1016"/>
                <a:gd name="T19" fmla="*/ 8 h 464"/>
                <a:gd name="T20" fmla="*/ 290 w 1016"/>
                <a:gd name="T21" fmla="*/ 104 h 464"/>
                <a:gd name="T22" fmla="*/ 128 w 1016"/>
                <a:gd name="T23" fmla="*/ 104 h 4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6"/>
                <a:gd name="T37" fmla="*/ 0 h 464"/>
                <a:gd name="T38" fmla="*/ 1016 w 1016"/>
                <a:gd name="T39" fmla="*/ 464 h 4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6" h="464">
                  <a:moveTo>
                    <a:pt x="112" y="104"/>
                  </a:moveTo>
                  <a:cubicBezTo>
                    <a:pt x="72" y="136"/>
                    <a:pt x="0" y="256"/>
                    <a:pt x="16" y="296"/>
                  </a:cubicBezTo>
                  <a:cubicBezTo>
                    <a:pt x="32" y="336"/>
                    <a:pt x="152" y="352"/>
                    <a:pt x="208" y="344"/>
                  </a:cubicBezTo>
                  <a:cubicBezTo>
                    <a:pt x="264" y="336"/>
                    <a:pt x="296" y="248"/>
                    <a:pt x="352" y="248"/>
                  </a:cubicBezTo>
                  <a:cubicBezTo>
                    <a:pt x="408" y="248"/>
                    <a:pt x="456" y="328"/>
                    <a:pt x="544" y="344"/>
                  </a:cubicBezTo>
                  <a:cubicBezTo>
                    <a:pt x="632" y="360"/>
                    <a:pt x="808" y="328"/>
                    <a:pt x="880" y="344"/>
                  </a:cubicBezTo>
                  <a:cubicBezTo>
                    <a:pt x="952" y="360"/>
                    <a:pt x="960" y="464"/>
                    <a:pt x="976" y="440"/>
                  </a:cubicBezTo>
                  <a:cubicBezTo>
                    <a:pt x="992" y="416"/>
                    <a:pt x="1016" y="264"/>
                    <a:pt x="976" y="200"/>
                  </a:cubicBezTo>
                  <a:cubicBezTo>
                    <a:pt x="936" y="136"/>
                    <a:pt x="832" y="88"/>
                    <a:pt x="736" y="56"/>
                  </a:cubicBezTo>
                  <a:cubicBezTo>
                    <a:pt x="640" y="24"/>
                    <a:pt x="480" y="0"/>
                    <a:pt x="400" y="8"/>
                  </a:cubicBezTo>
                  <a:cubicBezTo>
                    <a:pt x="320" y="16"/>
                    <a:pt x="296" y="96"/>
                    <a:pt x="256" y="104"/>
                  </a:cubicBezTo>
                  <a:cubicBezTo>
                    <a:pt x="216" y="112"/>
                    <a:pt x="152" y="72"/>
                    <a:pt x="112" y="104"/>
                  </a:cubicBezTo>
                  <a:close/>
                </a:path>
              </a:pathLst>
            </a:custGeom>
            <a:solidFill>
              <a:srgbClr val="5F5F5F"/>
            </a:solidFill>
            <a:ln w="1270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05" name="Line 15"/>
          <p:cNvSpPr>
            <a:spLocks noChangeShapeType="1"/>
          </p:cNvSpPr>
          <p:nvPr/>
        </p:nvSpPr>
        <p:spPr bwMode="auto">
          <a:xfrm>
            <a:off x="6570663" y="609600"/>
            <a:ext cx="0" cy="594360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6" name="Text Box 16"/>
          <p:cNvSpPr txBox="1">
            <a:spLocks noChangeArrowheads="1"/>
          </p:cNvSpPr>
          <p:nvPr/>
        </p:nvSpPr>
        <p:spPr bwMode="auto">
          <a:xfrm rot="-5400000">
            <a:off x="5791200" y="3182938"/>
            <a:ext cx="11525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>
                <a:solidFill>
                  <a:srgbClr val="FFFFFF"/>
                </a:solidFill>
                <a:latin typeface="Arial" charset="0"/>
              </a:rPr>
              <a:t>midline</a:t>
            </a: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2528888" y="1339850"/>
            <a:ext cx="1281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 sz="1800" b="1">
                <a:solidFill>
                  <a:srgbClr val="FFFFFF"/>
                </a:solidFill>
                <a:latin typeface="Arial" charset="0"/>
              </a:rPr>
              <a:t>elevation</a:t>
            </a:r>
          </a:p>
        </p:txBody>
      </p:sp>
      <p:sp>
        <p:nvSpPr>
          <p:cNvPr id="25608" name="Text Box 18"/>
          <p:cNvSpPr txBox="1">
            <a:spLocks noChangeArrowheads="1"/>
          </p:cNvSpPr>
          <p:nvPr/>
        </p:nvSpPr>
        <p:spPr bwMode="auto">
          <a:xfrm>
            <a:off x="2481263" y="4692650"/>
            <a:ext cx="1481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 sz="1800" b="1">
                <a:solidFill>
                  <a:srgbClr val="FFFFFF"/>
                </a:solidFill>
                <a:latin typeface="Arial" charset="0"/>
              </a:rPr>
              <a:t>depression</a:t>
            </a:r>
          </a:p>
        </p:txBody>
      </p:sp>
      <p:sp>
        <p:nvSpPr>
          <p:cNvPr id="25609" name="Text Box 19"/>
          <p:cNvSpPr txBox="1">
            <a:spLocks noChangeArrowheads="1"/>
          </p:cNvSpPr>
          <p:nvPr/>
        </p:nvSpPr>
        <p:spPr bwMode="auto">
          <a:xfrm>
            <a:off x="4267200" y="2773363"/>
            <a:ext cx="15573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 sz="1800" b="1">
                <a:solidFill>
                  <a:srgbClr val="FFFFFF"/>
                </a:solidFill>
                <a:latin typeface="Arial" charset="0"/>
              </a:rPr>
              <a:t>adduction (medial rotation)</a:t>
            </a:r>
          </a:p>
        </p:txBody>
      </p:sp>
      <p:sp>
        <p:nvSpPr>
          <p:cNvPr id="25610" name="Text Box 20"/>
          <p:cNvSpPr txBox="1">
            <a:spLocks noChangeArrowheads="1"/>
          </p:cNvSpPr>
          <p:nvPr/>
        </p:nvSpPr>
        <p:spPr bwMode="auto">
          <a:xfrm>
            <a:off x="474663" y="2771775"/>
            <a:ext cx="13541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 sz="1800" b="1">
                <a:solidFill>
                  <a:srgbClr val="FFFFFF"/>
                </a:solidFill>
                <a:latin typeface="Arial" charset="0"/>
              </a:rPr>
              <a:t>abduction (lateral rotation)</a:t>
            </a:r>
          </a:p>
        </p:txBody>
      </p:sp>
      <p:sp>
        <p:nvSpPr>
          <p:cNvPr id="25611" name="Line 21"/>
          <p:cNvSpPr>
            <a:spLocks noChangeShapeType="1"/>
          </p:cNvSpPr>
          <p:nvPr/>
        </p:nvSpPr>
        <p:spPr bwMode="auto">
          <a:xfrm>
            <a:off x="3086100" y="2043113"/>
            <a:ext cx="0" cy="2514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12" name="Line 22"/>
          <p:cNvSpPr>
            <a:spLocks noChangeShapeType="1"/>
          </p:cNvSpPr>
          <p:nvPr/>
        </p:nvSpPr>
        <p:spPr bwMode="auto">
          <a:xfrm>
            <a:off x="1803400" y="3276600"/>
            <a:ext cx="26416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5613" name="Group 23"/>
          <p:cNvGrpSpPr>
            <a:grpSpLocks/>
          </p:cNvGrpSpPr>
          <p:nvPr/>
        </p:nvGrpSpPr>
        <p:grpSpPr bwMode="auto">
          <a:xfrm>
            <a:off x="2438400" y="2451100"/>
            <a:ext cx="1270000" cy="1511300"/>
            <a:chOff x="1227" y="2256"/>
            <a:chExt cx="673" cy="712"/>
          </a:xfrm>
        </p:grpSpPr>
        <p:sp>
          <p:nvSpPr>
            <p:cNvPr id="25616" name="Oval 24"/>
            <p:cNvSpPr>
              <a:spLocks noChangeAspect="1" noChangeArrowheads="1"/>
            </p:cNvSpPr>
            <p:nvPr/>
          </p:nvSpPr>
          <p:spPr bwMode="auto">
            <a:xfrm rot="2495345">
              <a:off x="1227" y="2295"/>
              <a:ext cx="673" cy="673"/>
            </a:xfrm>
            <a:prstGeom prst="ellipse">
              <a:avLst/>
            </a:prstGeom>
            <a:noFill/>
            <a:ln w="28575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17" name="Arc 25"/>
            <p:cNvSpPr>
              <a:spLocks/>
            </p:cNvSpPr>
            <p:nvPr/>
          </p:nvSpPr>
          <p:spPr bwMode="auto">
            <a:xfrm rot="-89966">
              <a:off x="1241" y="2280"/>
              <a:ext cx="629" cy="264"/>
            </a:xfrm>
            <a:custGeom>
              <a:avLst/>
              <a:gdLst>
                <a:gd name="T0" fmla="*/ 0 w 42912"/>
                <a:gd name="T1" fmla="*/ 0 h 21600"/>
                <a:gd name="T2" fmla="*/ 0 w 42912"/>
                <a:gd name="T3" fmla="*/ 0 h 21600"/>
                <a:gd name="T4" fmla="*/ 0 w 42912"/>
                <a:gd name="T5" fmla="*/ 0 h 21600"/>
                <a:gd name="T6" fmla="*/ 0 60000 65536"/>
                <a:gd name="T7" fmla="*/ 0 60000 65536"/>
                <a:gd name="T8" fmla="*/ 0 60000 65536"/>
                <a:gd name="T9" fmla="*/ 0 w 42912"/>
                <a:gd name="T10" fmla="*/ 0 h 21600"/>
                <a:gd name="T11" fmla="*/ 42912 w 4291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2" h="21600" fill="none" extrusionOk="0">
                  <a:moveTo>
                    <a:pt x="0" y="18483"/>
                  </a:moveTo>
                  <a:cubicBezTo>
                    <a:pt x="1547" y="7869"/>
                    <a:pt x="10648" y="-1"/>
                    <a:pt x="21374" y="0"/>
                  </a:cubicBezTo>
                  <a:cubicBezTo>
                    <a:pt x="32668" y="0"/>
                    <a:pt x="42056" y="8701"/>
                    <a:pt x="42911" y="19964"/>
                  </a:cubicBezTo>
                </a:path>
                <a:path w="42912" h="21600" stroke="0" extrusionOk="0">
                  <a:moveTo>
                    <a:pt x="0" y="18483"/>
                  </a:moveTo>
                  <a:cubicBezTo>
                    <a:pt x="1547" y="7869"/>
                    <a:pt x="10648" y="-1"/>
                    <a:pt x="21374" y="0"/>
                  </a:cubicBezTo>
                  <a:cubicBezTo>
                    <a:pt x="32668" y="0"/>
                    <a:pt x="42056" y="8701"/>
                    <a:pt x="42911" y="19964"/>
                  </a:cubicBezTo>
                  <a:lnTo>
                    <a:pt x="21374" y="21600"/>
                  </a:lnTo>
                  <a:lnTo>
                    <a:pt x="0" y="18483"/>
                  </a:lnTo>
                  <a:close/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18" name="Oval 26"/>
            <p:cNvSpPr>
              <a:spLocks noChangeArrowheads="1"/>
            </p:cNvSpPr>
            <p:nvPr/>
          </p:nvSpPr>
          <p:spPr bwMode="auto">
            <a:xfrm>
              <a:off x="1536" y="2256"/>
              <a:ext cx="48" cy="96"/>
            </a:xfrm>
            <a:prstGeom prst="ellipse">
              <a:avLst/>
            </a:prstGeom>
            <a:solidFill>
              <a:srgbClr val="66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14" name="Text Box 27"/>
          <p:cNvSpPr txBox="1">
            <a:spLocks noChangeArrowheads="1"/>
          </p:cNvSpPr>
          <p:nvPr/>
        </p:nvSpPr>
        <p:spPr bwMode="auto">
          <a:xfrm rot="3015121">
            <a:off x="2895600" y="2503488"/>
            <a:ext cx="15525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 sz="1600" b="1">
                <a:solidFill>
                  <a:srgbClr val="FFFFFF"/>
                </a:solidFill>
                <a:latin typeface="Arial" charset="0"/>
              </a:rPr>
              <a:t>intorsion</a:t>
            </a:r>
          </a:p>
        </p:txBody>
      </p:sp>
      <p:sp>
        <p:nvSpPr>
          <p:cNvPr id="25615" name="Text Box 28"/>
          <p:cNvSpPr txBox="1">
            <a:spLocks noChangeArrowheads="1"/>
          </p:cNvSpPr>
          <p:nvPr/>
        </p:nvSpPr>
        <p:spPr bwMode="auto">
          <a:xfrm rot="-3108961">
            <a:off x="1647825" y="2579688"/>
            <a:ext cx="15525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kumimoji="0" lang="en-US" sz="1600" b="1">
                <a:solidFill>
                  <a:srgbClr val="FFFFFF"/>
                </a:solidFill>
                <a:latin typeface="Arial" charset="0"/>
              </a:rPr>
              <a:t>extorsion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117600" y="1752600"/>
            <a:ext cx="6908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</a:pPr>
            <a:r>
              <a:rPr kumimoji="0" lang="en-US" sz="3200"/>
              <a:t>				</a:t>
            </a:r>
            <a:r>
              <a:rPr kumimoji="0" lang="en-US" sz="2800" b="1" u="sng">
                <a:solidFill>
                  <a:srgbClr val="8CF4EA"/>
                </a:solidFill>
                <a:latin typeface="Arial" charset="0"/>
              </a:rPr>
              <a:t>Direction to look</a:t>
            </a:r>
            <a:endParaRPr kumimoji="0" lang="en-US" b="1" u="sng">
              <a:solidFill>
                <a:srgbClr val="8CF4EA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3200" b="1">
                <a:solidFill>
                  <a:srgbClr val="A2FFA3"/>
                </a:solidFill>
                <a:latin typeface="Arial" charset="0"/>
              </a:rPr>
              <a:t>SO</a:t>
            </a:r>
            <a:r>
              <a:rPr kumimoji="0" lang="en-US" sz="3200" b="1">
                <a:solidFill>
                  <a:srgbClr val="FAFD00"/>
                </a:solidFill>
                <a:latin typeface="Arial" charset="0"/>
              </a:rPr>
              <a:t>		Down and in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3200" b="1">
                <a:solidFill>
                  <a:srgbClr val="A2FFA3"/>
                </a:solidFill>
                <a:latin typeface="Arial" charset="0"/>
              </a:rPr>
              <a:t>IO		</a:t>
            </a:r>
            <a:r>
              <a:rPr kumimoji="0" lang="en-US" sz="3200" b="1">
                <a:solidFill>
                  <a:srgbClr val="FAFD00"/>
                </a:solidFill>
                <a:latin typeface="Arial" charset="0"/>
              </a:rPr>
              <a:t>	Up and in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3200" b="1">
                <a:solidFill>
                  <a:srgbClr val="A2FFA3"/>
                </a:solidFill>
                <a:latin typeface="Arial" charset="0"/>
              </a:rPr>
              <a:t>SR			</a:t>
            </a:r>
            <a:r>
              <a:rPr kumimoji="0" lang="en-US" sz="3200" b="1">
                <a:solidFill>
                  <a:srgbClr val="FAFD00"/>
                </a:solidFill>
                <a:latin typeface="Arial" charset="0"/>
              </a:rPr>
              <a:t>Up and out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3200" b="1">
                <a:solidFill>
                  <a:srgbClr val="A2FFA3"/>
                </a:solidFill>
                <a:latin typeface="Arial" charset="0"/>
              </a:rPr>
              <a:t>IR			</a:t>
            </a:r>
            <a:r>
              <a:rPr kumimoji="0" lang="en-US" sz="3200" b="1">
                <a:solidFill>
                  <a:srgbClr val="FAFD00"/>
                </a:solidFill>
                <a:latin typeface="Arial" charset="0"/>
              </a:rPr>
              <a:t>Down and out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34938" y="152400"/>
            <a:ext cx="3794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kumimoji="0" lang="en-US" sz="3200" u="sng">
                <a:solidFill>
                  <a:srgbClr val="FFFFFF"/>
                </a:solidFill>
                <a:latin typeface="Arial" charset="0"/>
              </a:rPr>
              <a:t>Hence for clinical test :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000" y="5257800"/>
            <a:ext cx="3826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 eaLnBrk="0" hangingPunct="0">
              <a:spcBef>
                <a:spcPct val="2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[R=O,   O=I]</a:t>
            </a:r>
            <a:endParaRPr kumimoji="0" lang="en-US" sz="3200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EC2EEC"/>
                </a:solidFill>
              </a:rPr>
              <a:t>THE EYELIDS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001000" cy="4114800"/>
          </a:xfrm>
        </p:spPr>
        <p:txBody>
          <a:bodyPr/>
          <a:lstStyle/>
          <a:p>
            <a:pPr eaLnBrk="1" hangingPunct="1"/>
            <a:r>
              <a:rPr lang="en-US" dirty="0"/>
              <a:t>They provide a protective covering for the 	eye.</a:t>
            </a:r>
          </a:p>
          <a:p>
            <a:pPr eaLnBrk="1" hangingPunct="1"/>
            <a:r>
              <a:rPr lang="en-US" dirty="0"/>
              <a:t>The lids are </a:t>
            </a:r>
            <a:r>
              <a:rPr lang="en-US" dirty="0">
                <a:solidFill>
                  <a:srgbClr val="FFFF00"/>
                </a:solidFill>
              </a:rPr>
              <a:t>closed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Orbicularis oculi </a:t>
            </a:r>
            <a:r>
              <a:rPr lang="en-US" dirty="0"/>
              <a:t>	muscle (Facial n.) and </a:t>
            </a:r>
            <a:r>
              <a:rPr lang="en-US" dirty="0">
                <a:solidFill>
                  <a:srgbClr val="FFFF00"/>
                </a:solidFill>
              </a:rPr>
              <a:t>opened</a:t>
            </a:r>
            <a:r>
              <a:rPr lang="en-US" dirty="0"/>
              <a:t> with 	</a:t>
            </a:r>
            <a:r>
              <a:rPr lang="en-US" dirty="0">
                <a:solidFill>
                  <a:srgbClr val="FF0000"/>
                </a:solidFill>
              </a:rPr>
              <a:t>Levator </a:t>
            </a:r>
            <a:r>
              <a:rPr lang="en-US" dirty="0" err="1">
                <a:solidFill>
                  <a:srgbClr val="FF0000"/>
                </a:solidFill>
              </a:rPr>
              <a:t>palpebrae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muscle     	(Oculomotor n.), Muller’s muscle 	(Sympathetic supply) &amp; Lower lid 	retractors.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so1F163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39608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msoE57F6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38893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FF66FF"/>
                </a:solidFill>
              </a:rPr>
              <a:t>CONJUNCTIVA</a:t>
            </a:r>
          </a:p>
        </p:txBody>
      </p:sp>
      <p:sp>
        <p:nvSpPr>
          <p:cNvPr id="3891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00200"/>
            <a:ext cx="4724400" cy="4495800"/>
          </a:xfrm>
        </p:spPr>
        <p:txBody>
          <a:bodyPr/>
          <a:lstStyle/>
          <a:p>
            <a:pPr marL="457200" indent="-457200" eaLnBrk="1" hangingPunct="1"/>
            <a:r>
              <a:rPr lang="en-US" sz="2400" b="1" dirty="0"/>
              <a:t>Three parts: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Bulbar</a:t>
            </a:r>
            <a:r>
              <a:rPr lang="en-US" sz="2400" dirty="0"/>
              <a:t> conjunctiva.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Palpebral</a:t>
            </a:r>
            <a:r>
              <a:rPr lang="en-US" sz="2400" dirty="0"/>
              <a:t> conjunctiva.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z="2400" dirty="0" err="1">
                <a:solidFill>
                  <a:srgbClr val="FFFF00"/>
                </a:solidFill>
              </a:rPr>
              <a:t>Forniceal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conjunctiva.</a:t>
            </a:r>
          </a:p>
          <a:p>
            <a:pPr marL="457200" indent="-457200" eaLnBrk="1" hangingPunct="1"/>
            <a:r>
              <a:rPr lang="en-US" sz="2400" b="1" dirty="0"/>
              <a:t>The stroma (no adenoid tissues until 3 months after birth).</a:t>
            </a:r>
          </a:p>
          <a:p>
            <a:pPr marL="457200" indent="-457200" eaLnBrk="1" hangingPunct="1"/>
            <a:r>
              <a:rPr lang="en-US" sz="2400" b="1" dirty="0"/>
              <a:t>Follicles &amp; Papillae.</a:t>
            </a:r>
          </a:p>
          <a:p>
            <a:pPr marL="457200" indent="-457200" eaLnBrk="1" hangingPunct="1"/>
            <a:r>
              <a:rPr lang="en-US" sz="2400" b="1" dirty="0"/>
              <a:t>Injection and chemosis.</a:t>
            </a:r>
          </a:p>
          <a:p>
            <a:pPr marL="457200" indent="-457200" eaLnBrk="1" hangingPunct="1"/>
            <a:r>
              <a:rPr lang="en-US" sz="2400" b="1" dirty="0"/>
              <a:t>Limbus.</a:t>
            </a:r>
          </a:p>
          <a:p>
            <a:pPr marL="457200" indent="-457200" eaLnBrk="1" hangingPunct="1"/>
            <a:endParaRPr lang="en-US" sz="2400" b="1" dirty="0"/>
          </a:p>
        </p:txBody>
      </p:sp>
      <p:pic>
        <p:nvPicPr>
          <p:cNvPr id="38916" name="Picture 6" descr="mso804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676400"/>
            <a:ext cx="2825750" cy="1916113"/>
          </a:xfrm>
          <a:noFill/>
        </p:spPr>
      </p:pic>
      <p:pic>
        <p:nvPicPr>
          <p:cNvPr id="38917" name="Picture 7" descr="mso1CB6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3810000"/>
            <a:ext cx="2667000" cy="2581275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4047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57200"/>
            <a:ext cx="8610600" cy="59436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89" y="152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kumimoji="0"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Objectives..</a:t>
            </a:r>
            <a:endParaRPr kumimoji="0" lang="en-US" sz="4800" dirty="0">
              <a:solidFill>
                <a:srgbClr val="FFFF0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9854" y="1066800"/>
            <a:ext cx="8915400" cy="476780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b="1" dirty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Discuss embryology of the eye.</a:t>
            </a:r>
          </a:p>
          <a:p>
            <a:pPr eaLnBrk="1" hangingPunct="1"/>
            <a:endParaRPr lang="en-US" sz="2400" b="1" dirty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Explore anatomy  of the orbit.</a:t>
            </a:r>
          </a:p>
          <a:p>
            <a:pPr marL="119062" indent="0" eaLnBrk="1" hangingPunct="1">
              <a:buNone/>
            </a:pPr>
            <a:endParaRPr lang="en-US" sz="2400" b="1" dirty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Explore anatomy and physiology of EOM.</a:t>
            </a:r>
          </a:p>
          <a:p>
            <a:pPr eaLnBrk="1" hangingPunct="1"/>
            <a:endParaRPr lang="en-US" sz="2400" b="1" dirty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Explore anatomy of the eyelid and conjunctiva. </a:t>
            </a:r>
          </a:p>
          <a:p>
            <a:pPr marL="119062" indent="0" eaLnBrk="1" hangingPunct="1">
              <a:buNone/>
            </a:pPr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</a:t>
            </a: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Explore anatomy of the globe .</a:t>
            </a:r>
          </a:p>
          <a:p>
            <a:pPr eaLnBrk="1" hangingPunct="1"/>
            <a:endParaRPr lang="en-US" sz="2400" b="1" dirty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Explore anatomy of the visual pathway. </a:t>
            </a:r>
          </a:p>
          <a:p>
            <a:pPr eaLnBrk="1" hangingPunct="1"/>
            <a:endParaRPr lang="en-US" sz="2400" b="1" dirty="0">
              <a:solidFill>
                <a:srgbClr val="BFBFBF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/>
            <a:r>
              <a:rPr lang="en-US" sz="2400" b="1" dirty="0">
                <a:solidFill>
                  <a:srgbClr val="BFBFBF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Understand the physiology of vision, accommodation, pupillary reflex and tear drainage.</a:t>
            </a:r>
            <a:endParaRPr lang="en-US" sz="2800" dirty="0">
              <a:solidFill>
                <a:srgbClr val="D9D9D9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76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mso544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52600"/>
            <a:ext cx="4038600" cy="3733800"/>
          </a:xfrm>
          <a:noFill/>
        </p:spPr>
      </p:pic>
      <p:pic>
        <p:nvPicPr>
          <p:cNvPr id="41987" name="Picture 10" descr="mso1C78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752600"/>
            <a:ext cx="4038600" cy="365125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i="1" dirty="0">
                <a:solidFill>
                  <a:srgbClr val="EC2EEC"/>
                </a:solidFill>
              </a:rPr>
              <a:t>THE LACRIMAL APPARATUS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dirty="0"/>
              <a:t>Lacrimal gland secrets tears into the upper fornix of the conjunctival sac which are spread over the surface of the cornea as a tear film by </a:t>
            </a:r>
            <a:r>
              <a:rPr lang="en-US" dirty="0">
                <a:solidFill>
                  <a:srgbClr val="FFFF00"/>
                </a:solidFill>
              </a:rPr>
              <a:t>blinking</a:t>
            </a:r>
            <a:r>
              <a:rPr lang="en-US" dirty="0"/>
              <a:t> of the lids.</a:t>
            </a:r>
          </a:p>
          <a:p>
            <a:pPr eaLnBrk="1" hangingPunct="1"/>
            <a:r>
              <a:rPr lang="en-US" dirty="0"/>
              <a:t>Tears accumulate at the inner canthus and drain into the lacrimal sac via the </a:t>
            </a:r>
            <a:r>
              <a:rPr lang="en-US" dirty="0">
                <a:solidFill>
                  <a:srgbClr val="FFFF00"/>
                </a:solidFill>
              </a:rPr>
              <a:t>puncta &amp; canaliculi</a:t>
            </a:r>
            <a:r>
              <a:rPr lang="en-US" dirty="0"/>
              <a:t>.</a:t>
            </a:r>
          </a:p>
          <a:p>
            <a:pPr eaLnBrk="1" hangingPunct="1"/>
            <a:r>
              <a:rPr lang="en-US" dirty="0"/>
              <a:t>The sac is continuous inferiorly with the nasolacrimal duct which opens into the nasal cavity just beneath the inferior turbinate. 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DSCN12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7315200" cy="53340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so48A6C"/>
          <p:cNvPicPr>
            <a:picLocks noChangeAspect="1" noChangeArrowheads="1"/>
          </p:cNvPicPr>
          <p:nvPr/>
        </p:nvPicPr>
        <p:blipFill>
          <a:blip r:embed="rId2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777557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EC2EEC"/>
                </a:solidFill>
              </a:rPr>
              <a:t>THE EYE (GLOBE)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2060575"/>
            <a:ext cx="8229600" cy="4530725"/>
          </a:xfrm>
        </p:spPr>
        <p:txBody>
          <a:bodyPr/>
          <a:lstStyle/>
          <a:p>
            <a:pPr eaLnBrk="1" hangingPunct="1"/>
            <a:r>
              <a:rPr lang="en-US" dirty="0"/>
              <a:t> Two spheres with different radii: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	- Cornea, window of the eye.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	- Sclera, opaque shell.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*** The eye measures approximately         		24 mm in all its main diameters.    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FF66FF"/>
                </a:solidFill>
              </a:rPr>
              <a:t>The coats of the eye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772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/>
              <a:t>*** </a:t>
            </a:r>
            <a:r>
              <a:rPr lang="en-US" b="1" u="sng" dirty="0"/>
              <a:t>Three layers: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The outer: </a:t>
            </a:r>
            <a:r>
              <a:rPr lang="en-US" dirty="0"/>
              <a:t>inelastic coat, transparent 	cornea and opaque sclera.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The middle</a:t>
            </a:r>
            <a:r>
              <a:rPr lang="en-US" dirty="0"/>
              <a:t>: vascular coat, The Uvea: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	choroid, ciliary body and iris.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The inner</a:t>
            </a:r>
            <a:r>
              <a:rPr lang="en-US" dirty="0"/>
              <a:t>: The Retina, extends forwards to within 6 mm of the limbus. 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icture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7985125" cy="5853113"/>
          </a:xfrm>
          <a:noFill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6324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66FF"/>
                </a:solidFill>
              </a:rPr>
              <a:t>The Chambers of The Eye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3820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/>
              <a:t>***</a:t>
            </a:r>
            <a:r>
              <a:rPr lang="en-US" b="1" u="sng" dirty="0"/>
              <a:t>Three optically clear spaces:</a:t>
            </a:r>
          </a:p>
          <a:p>
            <a:pPr eaLnBrk="1" hangingPunct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anterior chamber</a:t>
            </a:r>
            <a:r>
              <a:rPr lang="en-US" dirty="0"/>
              <a:t>, in front of the iris</a:t>
            </a:r>
          </a:p>
          <a:p>
            <a:pPr eaLnBrk="1" hangingPunct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posterior chamber</a:t>
            </a:r>
            <a:r>
              <a:rPr lang="en-US" dirty="0"/>
              <a:t>, immediately behind the iris.  These two chambers 	which communicate through the pupil are filled with </a:t>
            </a:r>
            <a:r>
              <a:rPr lang="en-US" dirty="0">
                <a:solidFill>
                  <a:srgbClr val="FFFF00"/>
                </a:solidFill>
              </a:rPr>
              <a:t>clear aqueous </a:t>
            </a:r>
            <a:r>
              <a:rPr lang="en-US" dirty="0" err="1"/>
              <a:t>humour</a:t>
            </a:r>
            <a:r>
              <a:rPr lang="en-US" dirty="0"/>
              <a:t>.</a:t>
            </a:r>
          </a:p>
          <a:p>
            <a:pPr eaLnBrk="1" hangingPunct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vitreous cavity</a:t>
            </a:r>
            <a:r>
              <a:rPr lang="en-US" dirty="0"/>
              <a:t>: filled by gel-like structure, The Vitreous.</a:t>
            </a:r>
          </a:p>
          <a:p>
            <a:pPr eaLnBrk="1" hangingPunct="1"/>
            <a:endParaRPr lang="en-US" dirty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ictu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052513"/>
            <a:ext cx="3960812" cy="4752975"/>
          </a:xfrm>
          <a:noFill/>
        </p:spPr>
      </p:pic>
      <p:pic>
        <p:nvPicPr>
          <p:cNvPr id="52227" name="Picture 3" descr="mso48F3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052513"/>
            <a:ext cx="45831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7016" y="152400"/>
            <a:ext cx="6381328" cy="11430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Engravers MT" pitchFamily="18" charset="0"/>
                <a:cs typeface="Century Gothic"/>
              </a:rPr>
              <a:t>Reference books..</a:t>
            </a:r>
            <a:endParaRPr lang="en-US" sz="3600" dirty="0">
              <a:solidFill>
                <a:srgbClr val="FF0000"/>
              </a:solidFill>
              <a:latin typeface="Engravers MT" pitchFamily="18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375848" cy="4525962"/>
          </a:xfrm>
        </p:spPr>
        <p:txBody>
          <a:bodyPr/>
          <a:lstStyle/>
          <a:p>
            <a:pPr eaLnBrk="1" hangingPunct="1">
              <a:buClr>
                <a:schemeClr val="bg2"/>
              </a:buClr>
            </a:pPr>
            <a:r>
              <a:rPr lang="en-US" dirty="0">
                <a:solidFill>
                  <a:srgbClr val="FFFF00"/>
                </a:solidFill>
                <a:latin typeface="Bodoni MT Black" pitchFamily="18" charset="0"/>
                <a:ea typeface="Century Gothic" pitchFamily="34" charset="0"/>
                <a:cs typeface="Century Gothic" pitchFamily="34" charset="0"/>
              </a:rPr>
              <a:t>Basic Ophthalmology</a:t>
            </a:r>
            <a:r>
              <a:rPr lang="en-US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				</a:t>
            </a:r>
            <a:r>
              <a:rPr lang="en-US" sz="2800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(Cynthia Bradford)</a:t>
            </a:r>
          </a:p>
          <a:p>
            <a:pPr eaLnBrk="1" hangingPunct="1">
              <a:buClr>
                <a:schemeClr val="bg2"/>
              </a:buClr>
            </a:pPr>
            <a:r>
              <a:rPr lang="en-US" dirty="0">
                <a:solidFill>
                  <a:srgbClr val="FFFF00"/>
                </a:solidFill>
                <a:latin typeface="Bodoni MT Black" pitchFamily="18" charset="0"/>
                <a:ea typeface="Century Gothic" pitchFamily="34" charset="0"/>
                <a:cs typeface="Century Gothic" pitchFamily="34" charset="0"/>
              </a:rPr>
              <a:t>Basic Ophthalmology    </a:t>
            </a:r>
          </a:p>
          <a:p>
            <a:pPr marL="119062" indent="0" eaLnBrk="1" hangingPunct="1">
              <a:buClr>
                <a:schemeClr val="bg2"/>
              </a:buClr>
              <a:buNone/>
            </a:pPr>
            <a:r>
              <a:rPr lang="en-US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	</a:t>
            </a:r>
            <a:r>
              <a:rPr lang="en-US" sz="2800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(Frank Berson)</a:t>
            </a:r>
          </a:p>
          <a:p>
            <a:pPr eaLnBrk="1" hangingPunct="1">
              <a:buClr>
                <a:schemeClr val="bg2"/>
              </a:buClr>
            </a:pPr>
            <a:r>
              <a:rPr lang="en-US" dirty="0">
                <a:solidFill>
                  <a:srgbClr val="FFFF00"/>
                </a:solidFill>
                <a:latin typeface="Bodoni MT Black" pitchFamily="18" charset="0"/>
                <a:ea typeface="Century Gothic" pitchFamily="34" charset="0"/>
                <a:cs typeface="Century Gothic" pitchFamily="34" charset="0"/>
              </a:rPr>
              <a:t>General Ophthalmology</a:t>
            </a:r>
          </a:p>
          <a:p>
            <a:pPr marL="119062" indent="0" eaLnBrk="1" hangingPunct="1">
              <a:buClr>
                <a:schemeClr val="bg2"/>
              </a:buClr>
              <a:buNone/>
            </a:pPr>
            <a:r>
              <a:rPr lang="en-US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	 </a:t>
            </a:r>
            <a:r>
              <a:rPr lang="en-US" sz="2800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(Vaughan, Asbury and Tabbara) </a:t>
            </a:r>
            <a:endParaRPr lang="en-US" dirty="0">
              <a:solidFill>
                <a:srgbClr val="D9D9D9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>
              <a:buClr>
                <a:schemeClr val="bg2"/>
              </a:buClr>
            </a:pPr>
            <a:r>
              <a:rPr lang="en-US" dirty="0">
                <a:solidFill>
                  <a:srgbClr val="FFFF00"/>
                </a:solidFill>
                <a:latin typeface="Bodoni MT Black" pitchFamily="18" charset="0"/>
                <a:ea typeface="Century Gothic" pitchFamily="34" charset="0"/>
                <a:cs typeface="Century Gothic" pitchFamily="34" charset="0"/>
              </a:rPr>
              <a:t>Lecture notes in Ophthalmology</a:t>
            </a:r>
            <a:r>
              <a:rPr lang="en-US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	   	</a:t>
            </a:r>
            <a:r>
              <a:rPr lang="en-US" sz="2800" dirty="0">
                <a:solidFill>
                  <a:srgbClr val="D9D9D9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(Bruce James, Chris Chew, Antony Bran)</a:t>
            </a:r>
          </a:p>
          <a:p>
            <a:pPr eaLnBrk="1" hangingPunct="1">
              <a:buClr>
                <a:schemeClr val="bg2"/>
              </a:buClr>
            </a:pPr>
            <a:endParaRPr lang="en-US" dirty="0">
              <a:solidFill>
                <a:srgbClr val="D9D9D9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67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FF66FF"/>
                </a:solidFill>
              </a:rPr>
              <a:t>The Lens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 eaLnBrk="1" hangingPunct="1"/>
            <a:r>
              <a:rPr lang="en-US" dirty="0"/>
              <a:t>The crystalline lens is the only structure </a:t>
            </a:r>
            <a:r>
              <a:rPr lang="en-US" dirty="0">
                <a:solidFill>
                  <a:srgbClr val="FFFF00"/>
                </a:solidFill>
              </a:rPr>
              <a:t>continuously growing throughout the life.</a:t>
            </a:r>
          </a:p>
          <a:p>
            <a:pPr eaLnBrk="1" hangingPunct="1"/>
            <a:r>
              <a:rPr lang="en-US" dirty="0"/>
              <a:t>Changeable refractive media.</a:t>
            </a:r>
          </a:p>
          <a:p>
            <a:pPr eaLnBrk="1" hangingPunct="1"/>
            <a:r>
              <a:rPr lang="en-US" dirty="0"/>
              <a:t>Capsule, epithelium and lens fibers.</a:t>
            </a:r>
          </a:p>
          <a:p>
            <a:pPr eaLnBrk="1" hangingPunct="1"/>
            <a:r>
              <a:rPr lang="en-US" dirty="0"/>
              <a:t>Congenital anomalies and effect of systemic diseases.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Cataract.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mso4D3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305800" cy="60960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msoA930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msoB71CB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32035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msoBAEED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32766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msoA4A95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916113"/>
            <a:ext cx="36020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FF66FF"/>
                </a:solidFill>
              </a:rPr>
              <a:t>Retina and Vitreous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Vitreous attachments:</a:t>
            </a:r>
          </a:p>
          <a:p>
            <a:pPr lvl="1" eaLnBrk="1" hangingPunct="1"/>
            <a:r>
              <a:rPr lang="en-US" dirty="0"/>
              <a:t>Optic nerve head, macula, fovea, Ora </a:t>
            </a:r>
            <a:r>
              <a:rPr lang="en-US" dirty="0" err="1"/>
              <a:t>serrata</a:t>
            </a:r>
            <a:r>
              <a:rPr lang="en-US" dirty="0"/>
              <a:t>, and retinal vasculature.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Effect of systemic diseases on the retina.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Retinal detachment.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Dr Yasser Feky\My Documents\My Pictures\Direct ophthalmoscopy  029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msoF70FF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msoE865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normal3661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3" y="0"/>
            <a:ext cx="9120187" cy="6832600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Dr Yasser Feky\My Documents\My Pictures\Direct ophthalmoscopy  034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0"/>
            <a:ext cx="9136062" cy="685165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i="1">
                <a:solidFill>
                  <a:srgbClr val="EC2EEC"/>
                </a:solidFill>
              </a:rPr>
              <a:t>EMBRYOLOGY OF THE</a:t>
            </a:r>
            <a:r>
              <a:rPr lang="en-US" b="0">
                <a:solidFill>
                  <a:srgbClr val="EC2EEC"/>
                </a:solidFill>
              </a:rPr>
              <a:t> </a:t>
            </a:r>
            <a:r>
              <a:rPr lang="en-US" i="1">
                <a:solidFill>
                  <a:srgbClr val="EC2EEC"/>
                </a:solidFill>
              </a:rPr>
              <a:t>EYE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305800" cy="4114800"/>
          </a:xfrm>
        </p:spPr>
        <p:txBody>
          <a:bodyPr/>
          <a:lstStyle/>
          <a:p>
            <a:pPr eaLnBrk="1" hangingPunct="1"/>
            <a:r>
              <a:rPr lang="en-US" dirty="0"/>
              <a:t>This highly specialized sensory organ is derived from </a:t>
            </a:r>
            <a:r>
              <a:rPr lang="en-US" dirty="0">
                <a:solidFill>
                  <a:srgbClr val="FF0000"/>
                </a:solidFill>
              </a:rPr>
              <a:t>neural ectoderm, mesoderm and surface ectoderm.</a:t>
            </a:r>
          </a:p>
          <a:p>
            <a:pPr eaLnBrk="1" hangingPunct="1"/>
            <a:r>
              <a:rPr lang="en-US" dirty="0"/>
              <a:t>The eye is essentially an outgrowth from the brain (neural ectoderm).</a:t>
            </a:r>
          </a:p>
          <a:p>
            <a:pPr eaLnBrk="1" hangingPunct="1"/>
            <a:r>
              <a:rPr lang="en-US" dirty="0"/>
              <a:t>Start as the </a:t>
            </a:r>
            <a:r>
              <a:rPr lang="en-US" b="1" i="1" dirty="0">
                <a:solidFill>
                  <a:srgbClr val="FFFF00"/>
                </a:solidFill>
              </a:rPr>
              <a:t>Optic vesicle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connected to the forebrain by </a:t>
            </a:r>
            <a:r>
              <a:rPr lang="en-US" b="1" i="1" dirty="0">
                <a:solidFill>
                  <a:srgbClr val="FFFF00"/>
                </a:solidFill>
              </a:rPr>
              <a:t>Optic stalk</a:t>
            </a:r>
            <a:r>
              <a:rPr lang="en-US" dirty="0"/>
              <a:t>. 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Dr Yasser Feky\My Documents\My Pictures\Direct ophthalmoscopy  034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38"/>
            <a:ext cx="9144000" cy="6858001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Dr Yasser Feky\My Documents\My Pictures\Direct ophthalmoscopy  034_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Dr Yasser Feky\My Documents\My Pictures\Direct ophthalmoscopy  034_0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0"/>
            <a:ext cx="9158288" cy="6869113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Dr Yasser Feky\My Documents\My Pictures\Direct ophthalmoscopy  035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800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Dr Yasser Feky\My Documents\My Pictures\Direct ophthalmoscopy  035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4"/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172200" cy="3886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PHYSIOLOGY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7DF2F5"/>
                </a:solidFill>
              </a:rPr>
              <a:t>VISION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i="1" dirty="0"/>
              <a:t>Function of the eye: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Receive the image and change it into language that the brain can understand </a:t>
            </a:r>
          </a:p>
          <a:p>
            <a:pPr eaLnBrk="1" hangingPunct="1">
              <a:lnSpc>
                <a:spcPct val="90000"/>
              </a:lnSpc>
            </a:pPr>
            <a:r>
              <a:rPr lang="en-US" b="1" i="1" dirty="0">
                <a:solidFill>
                  <a:srgbClr val="FF0000"/>
                </a:solidFill>
              </a:rPr>
              <a:t>The retina: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- To function you need: </a:t>
            </a:r>
            <a:r>
              <a:rPr lang="en-US" dirty="0">
                <a:solidFill>
                  <a:srgbClr val="FFFF00"/>
                </a:solidFill>
              </a:rPr>
              <a:t>retinal pigment epithelium</a:t>
            </a:r>
            <a:r>
              <a:rPr lang="en-US" dirty="0"/>
              <a:t> &amp; </a:t>
            </a:r>
            <a:r>
              <a:rPr lang="en-US" dirty="0">
                <a:solidFill>
                  <a:srgbClr val="FFFF00"/>
                </a:solidFill>
              </a:rPr>
              <a:t>neurosensory retina.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- Photoreceptors contains visual pigment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	(11-cis-retinal) that changes into (all trans retinal) upon light stimulation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 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7DF2F5"/>
                </a:solidFill>
              </a:rPr>
              <a:t>VISION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visual cycle is the biological conversion of a </a:t>
            </a:r>
            <a:r>
              <a:rPr lang="en-US" dirty="0">
                <a:solidFill>
                  <a:srgbClr val="FFFF00"/>
                </a:solidFill>
              </a:rPr>
              <a:t>photon</a:t>
            </a:r>
            <a:r>
              <a:rPr lang="en-US" dirty="0"/>
              <a:t> into an electrical signal in the </a:t>
            </a:r>
            <a:r>
              <a:rPr lang="en-US" dirty="0">
                <a:solidFill>
                  <a:srgbClr val="FFFF00"/>
                </a:solidFill>
              </a:rPr>
              <a:t>retina</a:t>
            </a:r>
            <a:r>
              <a:rPr lang="en-US" dirty="0"/>
              <a:t>.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14600"/>
            <a:ext cx="6248400" cy="423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9157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FF66FF"/>
                </a:solidFill>
              </a:rPr>
              <a:t>The Visual Pathway</a:t>
            </a:r>
          </a:p>
        </p:txBody>
      </p:sp>
      <p:sp>
        <p:nvSpPr>
          <p:cNvPr id="7577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4267200" cy="4343400"/>
          </a:xfrm>
        </p:spPr>
        <p:txBody>
          <a:bodyPr/>
          <a:lstStyle/>
          <a:p>
            <a:pPr eaLnBrk="1" hangingPunct="1"/>
            <a:r>
              <a:rPr lang="en-US" dirty="0"/>
              <a:t>Visual Pathway: Three neurons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   1. </a:t>
            </a:r>
            <a:r>
              <a:rPr lang="en-US" dirty="0">
                <a:solidFill>
                  <a:srgbClr val="FFFF00"/>
                </a:solidFill>
              </a:rPr>
              <a:t>Bipolar cell</a:t>
            </a:r>
            <a:r>
              <a:rPr lang="en-US" dirty="0"/>
              <a:t>, lies within the retina.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2. </a:t>
            </a:r>
            <a:r>
              <a:rPr lang="en-US" dirty="0">
                <a:solidFill>
                  <a:srgbClr val="FFFF00"/>
                </a:solidFill>
              </a:rPr>
              <a:t>Ganglion cell</a:t>
            </a:r>
            <a:r>
              <a:rPr lang="en-US" dirty="0"/>
              <a:t>, synapse in lateral 	geniculate body.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3. </a:t>
            </a:r>
            <a:r>
              <a:rPr lang="en-US" dirty="0">
                <a:solidFill>
                  <a:srgbClr val="FFFF00"/>
                </a:solidFill>
              </a:rPr>
              <a:t>Third neuron </a:t>
            </a:r>
            <a:r>
              <a:rPr lang="en-US" dirty="0"/>
              <a:t>terminates in visual cortex.  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75780" name="Picture 4" descr="Picture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057400"/>
            <a:ext cx="3429000" cy="4267200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/>
          <a:lstStyle/>
          <a:p>
            <a:r>
              <a:rPr lang="en-US" dirty="0"/>
              <a:t>  Pupil light reflex</a:t>
            </a:r>
          </a:p>
        </p:txBody>
      </p:sp>
      <p:pic>
        <p:nvPicPr>
          <p:cNvPr id="76802" name="Picture 3" descr="msoDD33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85800"/>
            <a:ext cx="4358640" cy="5557266"/>
          </a:xfr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soFCB88"/>
          <p:cNvPicPr>
            <a:picLocks noChangeAspect="1" noChangeArrowheads="1"/>
          </p:cNvPicPr>
          <p:nvPr/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20713"/>
            <a:ext cx="3729038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mso7212E"/>
          <p:cNvPicPr>
            <a:picLocks noChangeAspect="1" noChangeArrowheads="1"/>
          </p:cNvPicPr>
          <p:nvPr/>
        </p:nvPicPr>
        <p:blipFill>
          <a:blip r:embed="rId3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374332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Accomodation</a:t>
            </a:r>
            <a:endParaRPr lang="en-US" dirty="0"/>
          </a:p>
        </p:txBody>
      </p:sp>
      <p:pic>
        <p:nvPicPr>
          <p:cNvPr id="80898" name="Picture 2" descr="Picture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8249920" cy="4419600"/>
          </a:xfrm>
          <a:noFill/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7DF2F5"/>
                </a:solidFill>
              </a:rPr>
              <a:t>The intraocular pressure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382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The pressure within the eye is maintained at a steady level by continuous </a:t>
            </a:r>
            <a:r>
              <a:rPr lang="en-US" dirty="0">
                <a:solidFill>
                  <a:srgbClr val="FFFF00"/>
                </a:solidFill>
              </a:rPr>
              <a:t>formation &amp; drainage of aqueous.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Aqueous is secreted by the </a:t>
            </a:r>
            <a:r>
              <a:rPr lang="en-US" dirty="0">
                <a:solidFill>
                  <a:srgbClr val="FFFF00"/>
                </a:solidFill>
              </a:rPr>
              <a:t>ciliary epithelium </a:t>
            </a:r>
            <a:r>
              <a:rPr lang="en-US" dirty="0"/>
              <a:t>→ posterior chamber → anterior chamber (through the pupil ) → drained through the anterior chamber angle.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The intraocular pressure, (IOP), is normally 10 – 21 mmHg; increased IOP is called Glaucoma.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High IOP almost always due to an obstruction of aqueous outflow.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-228600"/>
            <a:ext cx="7473644" cy="83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9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0" y="-142875"/>
            <a:ext cx="105918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9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6096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FFFF"/>
                </a:solidFill>
              </a:rPr>
              <a:t>Lacrimal Apparatus</a:t>
            </a:r>
            <a:r>
              <a:rPr lang="en-US"/>
              <a:t> </a:t>
            </a:r>
          </a:p>
        </p:txBody>
      </p:sp>
      <p:sp>
        <p:nvSpPr>
          <p:cNvPr id="8601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05000"/>
            <a:ext cx="7162800" cy="1981200"/>
          </a:xfrm>
        </p:spPr>
        <p:txBody>
          <a:bodyPr/>
          <a:lstStyle/>
          <a:p>
            <a:pPr eaLnBrk="1" hangingPunct="1"/>
            <a:r>
              <a:rPr lang="en-US"/>
              <a:t>Tear secretion.</a:t>
            </a:r>
          </a:p>
          <a:p>
            <a:pPr eaLnBrk="1" hangingPunct="1"/>
            <a:r>
              <a:rPr lang="en-US"/>
              <a:t>Layers of precorneal tear film.</a:t>
            </a:r>
          </a:p>
          <a:p>
            <a:pPr eaLnBrk="1" hangingPunct="1"/>
            <a:r>
              <a:rPr lang="en-US"/>
              <a:t>Drainage of tear.</a:t>
            </a:r>
          </a:p>
        </p:txBody>
      </p:sp>
      <p:pic>
        <p:nvPicPr>
          <p:cNvPr id="86020" name="Picture 7" descr="mso4D0E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733800"/>
            <a:ext cx="7223125" cy="2667000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Q1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Regarding embryology and development of the eye, all are false </a:t>
            </a:r>
            <a:r>
              <a:rPr lang="en-US" b="1" u="sng" dirty="0"/>
              <a:t>EXCEPT</a:t>
            </a:r>
            <a:r>
              <a:rPr lang="en-US" dirty="0"/>
              <a:t>: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eye is derived from endoderm, mesoderm and surface ectoderm.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iris coloboma has to be </a:t>
            </a:r>
            <a:r>
              <a:rPr lang="en-US" dirty="0" err="1"/>
              <a:t>superio</a:t>
            </a:r>
            <a:r>
              <a:rPr lang="en-US" dirty="0"/>
              <a:t>-temporal in location. 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eye reaches full size at puberty.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lens continues to enlarge throughout the life.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During early infant life, the cornea &amp; sclera can not be stretched by raised IOP.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592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Q2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Regarding anatomy of the orbit, all are true </a:t>
            </a:r>
            <a:r>
              <a:rPr lang="en-US" b="1" u="sng" dirty="0"/>
              <a:t>EXCEPT</a:t>
            </a:r>
            <a:r>
              <a:rPr lang="en-US" dirty="0"/>
              <a:t>: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thinnest wall is the medial wall.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weakest wall is floor.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ophthalmic artery passes through optic canal.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superior division of oculomotor nerve passes through the superior orbital fissure.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inferior division of oculomotor nerve passes through the inferior orbital fissure.</a:t>
            </a:r>
          </a:p>
        </p:txBody>
      </p:sp>
    </p:spTree>
    <p:extLst>
      <p:ext uri="{BB962C8B-B14F-4D97-AF65-F5344CB8AC3E}">
        <p14:creationId xmlns:p14="http://schemas.microsoft.com/office/powerpoint/2010/main" val="1642274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Q3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363272" cy="4625975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Regarding Extraocular muscles, all are true </a:t>
            </a:r>
            <a:r>
              <a:rPr lang="en-US" b="1" u="sng" dirty="0"/>
              <a:t>EXCEPT</a:t>
            </a:r>
            <a:r>
              <a:rPr lang="en-US" dirty="0"/>
              <a:t>: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All are supplied with oculomotor nerve except the lateral rectus.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Superior rectus elevates the eye on abduction.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Inferior rectus depresses the eye on abduction.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Superior oblique depresses the eye on adduction.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Inferior oblique elevates the eye on adduction.</a:t>
            </a:r>
          </a:p>
        </p:txBody>
      </p:sp>
    </p:spTree>
    <p:extLst>
      <p:ext uri="{BB962C8B-B14F-4D97-AF65-F5344CB8AC3E}">
        <p14:creationId xmlns:p14="http://schemas.microsoft.com/office/powerpoint/2010/main" val="4709697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Q4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363272" cy="4625975"/>
          </a:xfrm>
        </p:spPr>
        <p:txBody>
          <a:bodyPr rtlCol="0">
            <a:normAutofit fontScale="92500" lnSpcReduction="2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Regarding Eyelid and conjunctiva, all are true </a:t>
            </a:r>
            <a:r>
              <a:rPr lang="en-US" b="1" u="sng" dirty="0"/>
              <a:t>EXCEPT</a:t>
            </a:r>
            <a:r>
              <a:rPr lang="en-US" dirty="0"/>
              <a:t>: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lids are closed by Orbicularis oculi (facial n.).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lids are opened with Levator </a:t>
            </a:r>
            <a:r>
              <a:rPr lang="en-US" dirty="0" err="1"/>
              <a:t>palpebrae</a:t>
            </a:r>
            <a:r>
              <a:rPr lang="en-US" dirty="0"/>
              <a:t> muscle   (oculomotor n.) and Muller’s muscle (parasympathetic supply).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tarsus is the skeleton of the eyelid.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orbital septum is a strong barrier against infection.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conjunctiva has 3 parts: bulbar, palpebral and </a:t>
            </a:r>
            <a:r>
              <a:rPr lang="en-US" dirty="0" err="1"/>
              <a:t>forniceal</a:t>
            </a:r>
            <a:r>
              <a:rPr lang="en-US" dirty="0"/>
              <a:t> conjunctiva.</a:t>
            </a:r>
          </a:p>
        </p:txBody>
      </p:sp>
    </p:spTree>
    <p:extLst>
      <p:ext uri="{BB962C8B-B14F-4D97-AF65-F5344CB8AC3E}">
        <p14:creationId xmlns:p14="http://schemas.microsoft.com/office/powerpoint/2010/main" val="1170488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Q5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363272" cy="4625975"/>
          </a:xfrm>
        </p:spPr>
        <p:txBody>
          <a:bodyPr rtlCol="0">
            <a:normAutofit fontScale="925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Regarding lacrymal apparatus, all are false </a:t>
            </a:r>
            <a:r>
              <a:rPr lang="en-US" b="1" u="sng" dirty="0"/>
              <a:t>EXCEPT</a:t>
            </a:r>
            <a:r>
              <a:rPr lang="en-US" dirty="0"/>
              <a:t>: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Lacrimal gland locates at the </a:t>
            </a:r>
            <a:r>
              <a:rPr lang="en-US" dirty="0" err="1"/>
              <a:t>inferio</a:t>
            </a:r>
            <a:r>
              <a:rPr lang="en-US" dirty="0"/>
              <a:t>-nasal aspect of the orbit. 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Lacrimal gland is the only source of tears. 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tears are spread over the surface of the cornea as a tear film by blinking of the lids.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Tears drain into the lacrimal sac via the puncta &amp; nasolacrimal duct.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facial nerve has no role in tear </a:t>
            </a:r>
            <a:r>
              <a:rPr lang="en-US" dirty="0" err="1"/>
              <a:t>drinage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1704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Laszlo Zaborszky\Desktop\Honors College\Develompnet\Heimer-2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Q6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363272" cy="4625975"/>
          </a:xfrm>
        </p:spPr>
        <p:txBody>
          <a:bodyPr rtlCol="0">
            <a:normAutofit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Regarding the globe, all are true </a:t>
            </a:r>
            <a:r>
              <a:rPr lang="en-US" b="1" u="sng" dirty="0"/>
              <a:t>EXCEPT</a:t>
            </a:r>
            <a:r>
              <a:rPr lang="en-US" dirty="0"/>
              <a:t>: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eye measures approximately  24 mm in all its main diameters.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anterior and posterior chambers  are filled with clear aqueous </a:t>
            </a:r>
            <a:r>
              <a:rPr lang="en-US" dirty="0" err="1"/>
              <a:t>humour</a:t>
            </a:r>
            <a:r>
              <a:rPr lang="en-US" dirty="0"/>
              <a:t>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Anterior chamber angle examination is essential in diagnosis of glaucoma.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fovea is highly vascular.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dirty="0"/>
              <a:t>The optic nerve cup/disc ratio is normally 0.3.</a:t>
            </a:r>
          </a:p>
        </p:txBody>
      </p:sp>
    </p:spTree>
    <p:extLst>
      <p:ext uri="{BB962C8B-B14F-4D97-AF65-F5344CB8AC3E}">
        <p14:creationId xmlns:p14="http://schemas.microsoft.com/office/powerpoint/2010/main" val="1170488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/>
              <a:t>Thank you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sz="4400" i="1">
                <a:solidFill>
                  <a:srgbClr val="EC2EEC"/>
                </a:solidFill>
              </a:rPr>
              <a:t>DEVELOPMENT OF THE EYE AFTER BIRTH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At birth, the eye is relatively large in relation to the rest of the body.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eye reaches </a:t>
            </a:r>
            <a:r>
              <a:rPr lang="en-US" dirty="0">
                <a:solidFill>
                  <a:srgbClr val="FFFF00"/>
                </a:solidFill>
              </a:rPr>
              <a:t>full size by the age of 8 years</a:t>
            </a:r>
            <a:r>
              <a:rPr lang="en-US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FFFF00"/>
                </a:solidFill>
              </a:rPr>
              <a:t>lens continues to enlarge throughout life.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iris has a bluish color due to little or no pigment on the anterior surface.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During </a:t>
            </a:r>
            <a:r>
              <a:rPr lang="en-US" dirty="0">
                <a:solidFill>
                  <a:srgbClr val="FFFF00"/>
                </a:solidFill>
              </a:rPr>
              <a:t>early </a:t>
            </a:r>
            <a:r>
              <a:rPr lang="en-US" dirty="0"/>
              <a:t>infant life, the cornea &amp; sclera can be </a:t>
            </a:r>
            <a:r>
              <a:rPr lang="en-US" dirty="0">
                <a:solidFill>
                  <a:srgbClr val="FFFF00"/>
                </a:solidFill>
              </a:rPr>
              <a:t>stretched by raised IOP</a:t>
            </a:r>
            <a:r>
              <a:rPr lang="en-US" dirty="0"/>
              <a:t> → enlargement of the eye. 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5"/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6781800" cy="3886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ORBIT</a:t>
            </a:r>
            <a:endParaRPr lang="en-GB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Generic</Template>
  <TotalTime>784</TotalTime>
  <Words>1155</Words>
  <Application>Microsoft Office PowerPoint</Application>
  <PresentationFormat>عرض على الشاشة (4:3)</PresentationFormat>
  <Paragraphs>205</Paragraphs>
  <Slides>71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71</vt:i4>
      </vt:variant>
    </vt:vector>
  </HeadingPairs>
  <TitlesOfParts>
    <vt:vector size="89" baseType="lpstr">
      <vt:lpstr>Algerian</vt:lpstr>
      <vt:lpstr>Andalus</vt:lpstr>
      <vt:lpstr>Arial</vt:lpstr>
      <vt:lpstr>Arial Narrow</vt:lpstr>
      <vt:lpstr>Bodoni MT Black</vt:lpstr>
      <vt:lpstr>Calibri</vt:lpstr>
      <vt:lpstr>Century Gothic</vt:lpstr>
      <vt:lpstr>Corbel</vt:lpstr>
      <vt:lpstr>Engravers MT</vt:lpstr>
      <vt:lpstr>Georgia</vt:lpstr>
      <vt:lpstr>Impact</vt:lpstr>
      <vt:lpstr>Times New Roman</vt:lpstr>
      <vt:lpstr>Wingdings</vt:lpstr>
      <vt:lpstr>Wingdings 2</vt:lpstr>
      <vt:lpstr>Wingdings 3</vt:lpstr>
      <vt:lpstr>Generic</vt:lpstr>
      <vt:lpstr>Module</vt:lpstr>
      <vt:lpstr>1_Module</vt:lpstr>
      <vt:lpstr>عرض تقديمي في PowerPoint</vt:lpstr>
      <vt:lpstr>عرض تقديمي في PowerPoint</vt:lpstr>
      <vt:lpstr>عرض تقديمي في PowerPoint</vt:lpstr>
      <vt:lpstr>Reference books..</vt:lpstr>
      <vt:lpstr>EMBRYOLOGY OF THE EYE</vt:lpstr>
      <vt:lpstr>عرض تقديمي في PowerPoint</vt:lpstr>
      <vt:lpstr>عرض تقديمي في PowerPoint</vt:lpstr>
      <vt:lpstr>DEVELOPMENT OF THE EYE AFTER BIRTH</vt:lpstr>
      <vt:lpstr>عرض تقديمي في PowerPoint</vt:lpstr>
      <vt:lpstr>عرض تقديمي في PowerPoint</vt:lpstr>
      <vt:lpstr>THE ORBIT</vt:lpstr>
      <vt:lpstr>عرض تقديمي في PowerPoint</vt:lpstr>
      <vt:lpstr>Right Orbit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EXTRAOCULAR MUSCLES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EYELIDS</vt:lpstr>
      <vt:lpstr>عرض تقديمي في PowerPoint</vt:lpstr>
      <vt:lpstr>CONJUNCTIVA</vt:lpstr>
      <vt:lpstr>عرض تقديمي في PowerPoint</vt:lpstr>
      <vt:lpstr>عرض تقديمي في PowerPoint</vt:lpstr>
      <vt:lpstr>THE LACRIMAL APPARATUS</vt:lpstr>
      <vt:lpstr>عرض تقديمي في PowerPoint</vt:lpstr>
      <vt:lpstr>عرض تقديمي في PowerPoint</vt:lpstr>
      <vt:lpstr>عرض تقديمي في PowerPoint</vt:lpstr>
      <vt:lpstr>THE EYE (GLOBE)</vt:lpstr>
      <vt:lpstr>The coats of the eye</vt:lpstr>
      <vt:lpstr>عرض تقديمي في PowerPoint</vt:lpstr>
      <vt:lpstr>The Chambers of The Eye</vt:lpstr>
      <vt:lpstr>عرض تقديمي في PowerPoint</vt:lpstr>
      <vt:lpstr>The Lens</vt:lpstr>
      <vt:lpstr>عرض تقديمي في PowerPoint</vt:lpstr>
      <vt:lpstr>عرض تقديمي في PowerPoint</vt:lpstr>
      <vt:lpstr>عرض تقديمي في PowerPoint</vt:lpstr>
      <vt:lpstr>Retina and Vitreous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VISION</vt:lpstr>
      <vt:lpstr>VISION</vt:lpstr>
      <vt:lpstr>The Visual Pathway</vt:lpstr>
      <vt:lpstr>  Pupil light reflex</vt:lpstr>
      <vt:lpstr>Accomodation</vt:lpstr>
      <vt:lpstr>The intraocular pressure</vt:lpstr>
      <vt:lpstr>عرض تقديمي في PowerPoint</vt:lpstr>
      <vt:lpstr>عرض تقديمي في PowerPoint</vt:lpstr>
      <vt:lpstr>Lacrimal Apparatus </vt:lpstr>
      <vt:lpstr>Q1</vt:lpstr>
      <vt:lpstr>Q2</vt:lpstr>
      <vt:lpstr>Q3</vt:lpstr>
      <vt:lpstr>Q4</vt:lpstr>
      <vt:lpstr>Q5</vt:lpstr>
      <vt:lpstr>Q6</vt:lpstr>
      <vt:lpstr>عرض تقديمي في PowerPoint</vt:lpstr>
    </vt:vector>
  </TitlesOfParts>
  <Company>El-Fakey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Yasser</dc:creator>
  <cp:lastModifiedBy>Abdullah Al-Mousa</cp:lastModifiedBy>
  <cp:revision>68</cp:revision>
  <dcterms:created xsi:type="dcterms:W3CDTF">2003-02-13T12:33:02Z</dcterms:created>
  <dcterms:modified xsi:type="dcterms:W3CDTF">2017-09-18T03:46:55Z</dcterms:modified>
</cp:coreProperties>
</file>