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61"/>
  </p:notesMasterIdLst>
  <p:sldIdLst>
    <p:sldId id="256" r:id="rId5"/>
    <p:sldId id="326" r:id="rId6"/>
    <p:sldId id="320" r:id="rId7"/>
    <p:sldId id="297" r:id="rId8"/>
    <p:sldId id="290" r:id="rId9"/>
    <p:sldId id="298" r:id="rId10"/>
    <p:sldId id="331" r:id="rId11"/>
    <p:sldId id="291" r:id="rId12"/>
    <p:sldId id="292" r:id="rId13"/>
    <p:sldId id="293" r:id="rId14"/>
    <p:sldId id="294" r:id="rId15"/>
    <p:sldId id="296" r:id="rId16"/>
    <p:sldId id="295" r:id="rId17"/>
    <p:sldId id="309" r:id="rId18"/>
    <p:sldId id="310" r:id="rId19"/>
    <p:sldId id="311" r:id="rId20"/>
    <p:sldId id="259" r:id="rId21"/>
    <p:sldId id="272" r:id="rId22"/>
    <p:sldId id="260" r:id="rId23"/>
    <p:sldId id="271" r:id="rId24"/>
    <p:sldId id="318" r:id="rId25"/>
    <p:sldId id="314" r:id="rId26"/>
    <p:sldId id="315" r:id="rId27"/>
    <p:sldId id="317" r:id="rId28"/>
    <p:sldId id="316" r:id="rId29"/>
    <p:sldId id="263" r:id="rId30"/>
    <p:sldId id="324" r:id="rId31"/>
    <p:sldId id="264" r:id="rId32"/>
    <p:sldId id="281" r:id="rId33"/>
    <p:sldId id="265" r:id="rId34"/>
    <p:sldId id="262" r:id="rId35"/>
    <p:sldId id="303" r:id="rId36"/>
    <p:sldId id="304" r:id="rId37"/>
    <p:sldId id="305" r:id="rId38"/>
    <p:sldId id="306" r:id="rId39"/>
    <p:sldId id="307" r:id="rId40"/>
    <p:sldId id="257" r:id="rId41"/>
    <p:sldId id="308" r:id="rId42"/>
    <p:sldId id="258" r:id="rId43"/>
    <p:sldId id="319" r:id="rId44"/>
    <p:sldId id="313" r:id="rId45"/>
    <p:sldId id="325" r:id="rId46"/>
    <p:sldId id="275" r:id="rId47"/>
    <p:sldId id="321" r:id="rId48"/>
    <p:sldId id="276" r:id="rId49"/>
    <p:sldId id="280" r:id="rId50"/>
    <p:sldId id="278" r:id="rId51"/>
    <p:sldId id="287" r:id="rId52"/>
    <p:sldId id="279" r:id="rId53"/>
    <p:sldId id="282" r:id="rId54"/>
    <p:sldId id="288" r:id="rId55"/>
    <p:sldId id="283" r:id="rId56"/>
    <p:sldId id="284" r:id="rId57"/>
    <p:sldId id="330" r:id="rId58"/>
    <p:sldId id="322" r:id="rId59"/>
    <p:sldId id="327" r:id="rId6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7A3C9-11A1-4A89-924E-7B6B99BED316}" type="datetimeFigureOut">
              <a:rPr lang="en-US" smtClean="0"/>
              <a:pPr/>
              <a:t>30-Nov-17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16DC-A52B-410E-8661-D46EB8FC55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87F3-2AE8-4FA2-9B6C-0C73D0224935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Al-Faky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455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MAO : monoamine </a:t>
            </a:r>
            <a:r>
              <a:rPr lang="en-US" dirty="0" err="1" smtClean="0"/>
              <a:t>oxidase</a:t>
            </a:r>
            <a:r>
              <a:rPr lang="en-US" dirty="0" smtClean="0"/>
              <a:t> inhibitors for depression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B16DC-A52B-410E-8661-D46EB8FC557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Proinflamatory</a:t>
            </a:r>
            <a:r>
              <a:rPr lang="en-US" dirty="0" smtClean="0"/>
              <a:t> potent </a:t>
            </a:r>
            <a:r>
              <a:rPr lang="en-US" dirty="0" err="1" smtClean="0"/>
              <a:t>leucotrines</a:t>
            </a:r>
            <a:r>
              <a:rPr lang="en-US" dirty="0" smtClean="0"/>
              <a:t> 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B16DC-A52B-410E-8661-D46EB8FC557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80 w 5184"/>
                  <a:gd name="T3" fmla="*/ 3159 h 3159"/>
                  <a:gd name="T4" fmla="*/ 528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68 w 556"/>
                  <a:gd name="T5" fmla="*/ 3159 h 3159"/>
                  <a:gd name="T6" fmla="*/ 56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7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7 w 251"/>
                <a:gd name="T7" fmla="*/ 12 h 12"/>
                <a:gd name="T8" fmla="*/ 257 w 251"/>
                <a:gd name="T9" fmla="*/ 0 h 12"/>
                <a:gd name="T10" fmla="*/ 257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879 w 251"/>
                <a:gd name="T5" fmla="*/ 12 h 12"/>
                <a:gd name="T6" fmla="*/ 1879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891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x-none"/>
              <a:t>انقر لتحرير نمط العنوان الرئيسي</a:t>
            </a:r>
            <a:endParaRPr lang="en-US"/>
          </a:p>
        </p:txBody>
      </p:sp>
      <p:sp>
        <p:nvSpPr>
          <p:cNvPr id="891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x-none"/>
              <a:t>انقر لتحرير نمط العنوان الثانوي الرئيسي</a:t>
            </a: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719FC-2669-4267-837A-FF67658673D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DC1E2-4F5F-4673-A726-8433BA2AB62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0160A-A21B-4585-BA3E-2794D38C37B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50BA6-7C28-4E97-B504-815FC7972BB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DB8DF-28CC-4E60-88AA-DAA6C28B1DD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A8267A-B5CA-474B-930D-39A634CBC5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7B2F61-A4A3-4213-88C1-60CDE05B213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90DCF8-5E25-408E-8D24-AE02A7DEF1C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CA7E1-FA49-4EDD-8558-B9984C253DA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81CE6-F376-4559-83AD-358E479814E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293B4-3C84-4B31-A7F1-58E95C86B9F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1D3EE-CAF8-4107-993F-D2226AF7360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FC0E4-CFFB-482F-B7D3-DE2E4888BEF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B6BCC-CDBF-4230-A744-9C23785A187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6F5C4-34B5-465F-B43D-97CDBD88A08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CF890-7709-48DD-8AE9-3D372FB85A7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B95FC-58E3-4EDC-99F8-D13775CC5D3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80 w 5184"/>
                <a:gd name="T3" fmla="*/ 3159 h 3159"/>
                <a:gd name="T4" fmla="*/ 528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68 w 556"/>
                <a:gd name="T5" fmla="*/ 3159 h 3159"/>
                <a:gd name="T6" fmla="*/ 56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814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814 w 4724"/>
                  <a:gd name="T7" fmla="*/ 12 h 12"/>
                  <a:gd name="T8" fmla="*/ 4814 w 4724"/>
                  <a:gd name="T9" fmla="*/ 0 h 12"/>
                  <a:gd name="T10" fmla="*/ 4814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0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879 w 251"/>
                  <a:gd name="T5" fmla="*/ 12 h 12"/>
                  <a:gd name="T6" fmla="*/ 1879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7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7 w 251"/>
                  <a:gd name="T7" fmla="*/ 12 h 12"/>
                  <a:gd name="T8" fmla="*/ 257 w 251"/>
                  <a:gd name="T9" fmla="*/ 0 h 12"/>
                  <a:gd name="T10" fmla="*/ 257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80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880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880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880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E596B6C-F915-489D-ABBD-BBD5C0A00CC9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00" y="1928802"/>
            <a:ext cx="70866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Ocular pharmacology and toxicology</a:t>
            </a:r>
          </a:p>
        </p:txBody>
      </p:sp>
      <p:pic>
        <p:nvPicPr>
          <p:cNvPr id="3076" name="Picture 4" descr="drugs_treat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571876"/>
            <a:ext cx="3498876" cy="2290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عنصر نائب للمحتوى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6400800" cy="21351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CFFFF"/>
                </a:solidFill>
              </a:rPr>
              <a:t>Yasser Al-Faky</a:t>
            </a:r>
            <a:r>
              <a:rPr lang="en-US" sz="1800" b="1" dirty="0" smtClean="0">
                <a:solidFill>
                  <a:srgbClr val="CCFFFF"/>
                </a:solidFill>
              </a:rPr>
              <a:t>, </a:t>
            </a:r>
            <a:r>
              <a:rPr lang="en-US" sz="1600" dirty="0" smtClean="0">
                <a:solidFill>
                  <a:srgbClr val="CCFFFF"/>
                </a:solidFill>
              </a:rPr>
              <a:t>MD, FRCS</a:t>
            </a:r>
            <a:endParaRPr lang="en-US" sz="1800" dirty="0" smtClean="0">
              <a:solidFill>
                <a:srgbClr val="CCFFFF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CCFFFF"/>
                </a:solidFill>
              </a:rPr>
              <a:t>Professor of Ophthalmology,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CCFFFF"/>
                </a:solidFill>
              </a:rPr>
              <a:t>Oculoplastic Division, 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CCFFFF"/>
                </a:solidFill>
              </a:rPr>
              <a:t>Chief Ophthalmic Unit, KAUH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CCFFFF"/>
                </a:solidFill>
              </a:rPr>
              <a:t>College of Medicine, KSU</a:t>
            </a:r>
          </a:p>
          <a:p>
            <a:pPr>
              <a:buNone/>
            </a:pPr>
            <a:endParaRPr lang="en-GB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Peri</a:t>
            </a:r>
            <a:r>
              <a:rPr lang="en-US" dirty="0" smtClean="0">
                <a:solidFill>
                  <a:srgbClr val="FFFF00"/>
                </a:solidFill>
              </a:rPr>
              <a:t>-ocular injections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4857784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Reach </a:t>
            </a:r>
            <a:r>
              <a:rPr lang="en-US" sz="2000" b="1" dirty="0" smtClean="0">
                <a:solidFill>
                  <a:srgbClr val="FFFF00"/>
                </a:solidFill>
                <a:effectLst/>
              </a:rPr>
              <a:t>behind iris-lens diaphragm</a:t>
            </a:r>
            <a:r>
              <a:rPr lang="en-US" sz="2000" b="1" dirty="0" smtClean="0">
                <a:effectLst/>
              </a:rPr>
              <a:t> better than topical application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>
                <a:effectLst/>
              </a:rPr>
              <a:t>e.g. </a:t>
            </a:r>
            <a:r>
              <a:rPr lang="en-US" sz="1600" b="1" dirty="0" err="1" smtClean="0">
                <a:effectLst/>
              </a:rPr>
              <a:t>subconjunctival</a:t>
            </a:r>
            <a:r>
              <a:rPr lang="en-US" sz="1600" b="1" dirty="0" smtClean="0">
                <a:effectLst/>
              </a:rPr>
              <a:t>, </a:t>
            </a:r>
            <a:r>
              <a:rPr lang="en-US" sz="1600" b="1" dirty="0" err="1" smtClean="0">
                <a:effectLst/>
              </a:rPr>
              <a:t>subtenon</a:t>
            </a:r>
            <a:r>
              <a:rPr lang="en-US" sz="1600" b="1" dirty="0" smtClean="0">
                <a:effectLst/>
              </a:rPr>
              <a:t>, </a:t>
            </a:r>
            <a:r>
              <a:rPr lang="en-US" sz="1600" b="1" dirty="0" err="1" smtClean="0">
                <a:effectLst/>
              </a:rPr>
              <a:t>peribulbar</a:t>
            </a:r>
            <a:r>
              <a:rPr lang="en-US" sz="1600" b="1" dirty="0" smtClean="0">
                <a:effectLst/>
              </a:rPr>
              <a:t>, or </a:t>
            </a:r>
            <a:r>
              <a:rPr lang="en-US" sz="1600" b="1" dirty="0" err="1" smtClean="0">
                <a:effectLst/>
              </a:rPr>
              <a:t>retrobulbar</a:t>
            </a:r>
            <a:endParaRPr lang="en-US" sz="16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This route bypass the conjunctival and corneal epithelium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600" b="1" dirty="0" smtClean="0">
                <a:solidFill>
                  <a:srgbClr val="FFFF00"/>
                </a:solidFill>
                <a:effectLst/>
              </a:rPr>
              <a:t>good </a:t>
            </a:r>
            <a:r>
              <a:rPr lang="en-US" sz="1600" b="1" dirty="0" smtClean="0">
                <a:solidFill>
                  <a:srgbClr val="FFFF00"/>
                </a:solidFill>
                <a:effectLst/>
              </a:rPr>
              <a:t>for drugs with low lipid solubility</a:t>
            </a:r>
            <a:r>
              <a:rPr lang="en-US" sz="1600" b="1" dirty="0" smtClean="0">
                <a:effectLst/>
              </a:rPr>
              <a:t> (e.g. </a:t>
            </a:r>
            <a:r>
              <a:rPr lang="en-US" sz="1600" b="1" dirty="0" err="1" smtClean="0">
                <a:effectLst/>
              </a:rPr>
              <a:t>penicillins</a:t>
            </a:r>
            <a:r>
              <a:rPr lang="en-US" sz="1600" b="1" dirty="0" smtClean="0">
                <a:effectLst/>
              </a:rPr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Also steroid and local anesthetics can be applied this way</a:t>
            </a:r>
          </a:p>
        </p:txBody>
      </p:sp>
      <p:pic>
        <p:nvPicPr>
          <p:cNvPr id="11268" name="Picture 7" descr="Anesthetizing-the-eye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11082"/>
          <a:stretch>
            <a:fillRect/>
          </a:stretch>
        </p:blipFill>
        <p:spPr>
          <a:xfrm>
            <a:off x="5359265" y="2071678"/>
            <a:ext cx="3641891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Intraocular injections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478634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effectLst/>
              </a:rPr>
              <a:t>Intracameral</a:t>
            </a:r>
            <a:r>
              <a:rPr lang="en-US" sz="2400" b="1" dirty="0" smtClean="0">
                <a:effectLst/>
              </a:rPr>
              <a:t> or </a:t>
            </a:r>
            <a:r>
              <a:rPr lang="en-US" sz="2400" b="1" dirty="0" err="1" smtClean="0">
                <a:effectLst/>
              </a:rPr>
              <a:t>intravitreal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b="1" dirty="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  <a:ea typeface="Arial" pitchFamily="34" charset="0"/>
              </a:rPr>
              <a:t>Intracameral</a:t>
            </a:r>
            <a:r>
              <a:rPr lang="en-US" sz="2000" b="1" dirty="0" smtClean="0">
                <a:effectLst/>
                <a:ea typeface="Arial" pitchFamily="34" charset="0"/>
              </a:rPr>
              <a:t> acetylcholine (</a:t>
            </a:r>
            <a:r>
              <a:rPr lang="en-US" sz="2000" b="1" dirty="0" err="1" smtClean="0">
                <a:effectLst/>
                <a:ea typeface="Arial" pitchFamily="34" charset="0"/>
              </a:rPr>
              <a:t>miochol</a:t>
            </a:r>
            <a:r>
              <a:rPr lang="en-US" sz="2000" b="1" dirty="0" smtClean="0">
                <a:effectLst/>
                <a:ea typeface="Arial" pitchFamily="34" charset="0"/>
              </a:rPr>
              <a:t>) during cataract surgery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  <a:ea typeface="Arial" pitchFamily="34" charset="0"/>
              </a:rPr>
              <a:t>Intravitreal</a:t>
            </a:r>
            <a:r>
              <a:rPr lang="en-US" sz="2000" b="1" dirty="0" smtClean="0">
                <a:effectLst/>
                <a:ea typeface="Arial" pitchFamily="34" charset="0"/>
              </a:rPr>
              <a:t> antibiotics in cases of endophthalmitis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  <a:ea typeface="Arial" pitchFamily="34" charset="0"/>
              </a:rPr>
              <a:t>Intravitreal</a:t>
            </a:r>
            <a:r>
              <a:rPr lang="en-US" sz="2000" b="1" dirty="0" smtClean="0">
                <a:effectLst/>
                <a:ea typeface="Arial" pitchFamily="34" charset="0"/>
              </a:rPr>
              <a:t> steroid in macular edema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err="1" smtClean="0">
                <a:effectLst/>
                <a:ea typeface="Arial" pitchFamily="34" charset="0"/>
              </a:rPr>
              <a:t>Intravitreal</a:t>
            </a:r>
            <a:r>
              <a:rPr lang="en-US" sz="2000" b="1" dirty="0" smtClean="0">
                <a:effectLst/>
                <a:ea typeface="Arial" pitchFamily="34" charset="0"/>
              </a:rPr>
              <a:t> anti-VEGF for DR</a:t>
            </a:r>
          </a:p>
        </p:txBody>
      </p:sp>
      <p:pic>
        <p:nvPicPr>
          <p:cNvPr id="12292" name="Picture 5" descr="intravitreal injec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84843" y="2214554"/>
            <a:ext cx="3516313" cy="3733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Sustained-release devices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528641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These are devices that deliver an adequate supply of the medication at a </a:t>
            </a:r>
            <a:r>
              <a:rPr lang="en-US" sz="2400" b="1" dirty="0" smtClean="0">
                <a:effectLst/>
              </a:rPr>
              <a:t>steady-state</a:t>
            </a:r>
            <a:r>
              <a:rPr lang="en-US" sz="2400" b="1" dirty="0" smtClean="0"/>
              <a:t> level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e.g.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ea typeface="Arial" pitchFamily="34" charset="0"/>
              </a:rPr>
              <a:t>Ocusert</a:t>
            </a:r>
            <a:r>
              <a:rPr lang="en-US" sz="2000" b="1" dirty="0" smtClean="0">
                <a:ea typeface="Arial" pitchFamily="34" charset="0"/>
              </a:rPr>
              <a:t> delivering pilocarpine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600" b="1" dirty="0" smtClean="0"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ea typeface="Arial" pitchFamily="34" charset="0"/>
              </a:rPr>
              <a:t>Timoptic</a:t>
            </a:r>
            <a:r>
              <a:rPr lang="en-US" sz="2000" b="1" dirty="0" smtClean="0">
                <a:ea typeface="Arial" pitchFamily="34" charset="0"/>
              </a:rPr>
              <a:t> XE delivering </a:t>
            </a:r>
            <a:r>
              <a:rPr lang="en-US" sz="2000" b="1" dirty="0" err="1" smtClean="0">
                <a:ea typeface="Arial" pitchFamily="34" charset="0"/>
              </a:rPr>
              <a:t>timolol</a:t>
            </a:r>
            <a:endParaRPr lang="en-US" sz="2000" b="1" dirty="0" smtClean="0"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1600" b="1" dirty="0" smtClean="0"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ea typeface="Arial" pitchFamily="34" charset="0"/>
              </a:rPr>
              <a:t>Ganciclovir</a:t>
            </a:r>
            <a:r>
              <a:rPr lang="en-US" sz="2000" b="1" dirty="0" smtClean="0">
                <a:ea typeface="Arial" pitchFamily="34" charset="0"/>
              </a:rPr>
              <a:t> sustained-release intraocular device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600" b="1" dirty="0" smtClean="0"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ea typeface="Arial" pitchFamily="34" charset="0"/>
              </a:rPr>
              <a:t>Collagen shields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600" b="1" dirty="0" smtClean="0"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err="1" smtClean="0">
                <a:ea typeface="Arial" pitchFamily="34" charset="0"/>
              </a:rPr>
              <a:t>Liposomes</a:t>
            </a:r>
            <a:endParaRPr lang="en-US" sz="2000" b="1" dirty="0" smtClean="0">
              <a:ea typeface="Arial" pitchFamily="34" charset="0"/>
            </a:endParaRPr>
          </a:p>
        </p:txBody>
      </p:sp>
      <p:pic>
        <p:nvPicPr>
          <p:cNvPr id="13316" name="Picture 6" descr="GS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96029" y="1965332"/>
            <a:ext cx="2633689" cy="2392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9" descr="SoftIma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72243" y="4505346"/>
            <a:ext cx="2657475" cy="1995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Systemic drugs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21537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Oral or IV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</a:rPr>
              <a:t>Factor influencing systemic drug penetration into ocular tissue: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lipid solubility of the drug:</a:t>
            </a:r>
            <a:r>
              <a:rPr lang="en-US" sz="2400" b="1" dirty="0" smtClean="0">
                <a:effectLst/>
                <a:ea typeface="Arial" pitchFamily="34" charset="0"/>
              </a:rPr>
              <a:t> more penetration with high lipid solubility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Protein binding:</a:t>
            </a:r>
            <a:r>
              <a:rPr lang="en-US" sz="2400" b="1" dirty="0" smtClean="0">
                <a:effectLst/>
                <a:ea typeface="Arial" pitchFamily="34" charset="0"/>
              </a:rPr>
              <a:t> more effect with low protein binding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Eye inflammation:</a:t>
            </a:r>
            <a:r>
              <a:rPr lang="en-US" sz="2400" b="1" dirty="0" smtClean="0">
                <a:effectLst/>
                <a:ea typeface="Arial" pitchFamily="34" charset="0"/>
              </a:rPr>
              <a:t> more penetration with ocular inflammation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924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Ocular pharmacotherapeutics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2" y="3048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Cholinergic agents </a:t>
            </a:r>
            <a:br>
              <a:rPr lang="en-US" dirty="0" smtClean="0"/>
            </a:br>
            <a:r>
              <a:rPr lang="en-US" dirty="0" smtClean="0"/>
              <a:t>(agonists)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572528" cy="49291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rgbClr val="FFFF00"/>
                </a:solidFill>
                <a:effectLst/>
              </a:rPr>
              <a:t>Directly acting agonists: </a:t>
            </a:r>
            <a:r>
              <a:rPr lang="en-US" sz="2000" b="1" dirty="0" smtClean="0">
                <a:effectLst/>
                <a:ea typeface="Arial" pitchFamily="34" charset="0"/>
              </a:rPr>
              <a:t>[e.g. pilocarpine, acetylcholine]</a:t>
            </a:r>
            <a:endParaRPr lang="en-US" sz="2000" b="1" i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FFFF00"/>
              </a:solidFill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000" b="1" dirty="0" smtClean="0">
                <a:effectLst/>
                <a:ea typeface="Arial" pitchFamily="34" charset="0"/>
              </a:rPr>
              <a:t> </a:t>
            </a:r>
            <a:r>
              <a:rPr lang="en-US" sz="2000" b="1" dirty="0" err="1" smtClean="0">
                <a:effectLst/>
                <a:ea typeface="Arial" pitchFamily="34" charset="0"/>
              </a:rPr>
              <a:t>miosis</a:t>
            </a:r>
            <a:r>
              <a:rPr lang="en-US" sz="2000" b="1" dirty="0" smtClean="0">
                <a:effectLst/>
                <a:ea typeface="Arial" pitchFamily="34" charset="0"/>
              </a:rPr>
              <a:t> (glaucoma)</a:t>
            </a:r>
            <a:endParaRPr lang="en-US" sz="20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buNone/>
              <a:defRPr/>
            </a:pPr>
            <a:endParaRPr lang="en-US" sz="20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Mechanisms: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err="1" smtClean="0">
                <a:effectLst/>
                <a:ea typeface="Arial" pitchFamily="34" charset="0"/>
              </a:rPr>
              <a:t>Miosis</a:t>
            </a:r>
            <a:r>
              <a:rPr lang="en-US" sz="1800" b="1" dirty="0" smtClean="0">
                <a:effectLst/>
                <a:ea typeface="Arial" pitchFamily="34" charset="0"/>
              </a:rPr>
              <a:t> by contraction of the iris sphincter muscle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Accommodation by circular ciliary muscle contraction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increases aqueous outflow through the </a:t>
            </a:r>
            <a:r>
              <a:rPr lang="en-US" sz="1800" b="1" dirty="0" err="1" smtClean="0">
                <a:effectLst/>
                <a:ea typeface="Arial" pitchFamily="34" charset="0"/>
              </a:rPr>
              <a:t>trabecular</a:t>
            </a:r>
            <a:r>
              <a:rPr lang="en-US" sz="1800" b="1" dirty="0" smtClean="0">
                <a:effectLst/>
                <a:ea typeface="Arial" pitchFamily="34" charset="0"/>
              </a:rPr>
              <a:t> meshwork by longitudinal ciliary muscle contraction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Side effects:</a:t>
            </a:r>
            <a:r>
              <a:rPr lang="en-US" sz="2000" b="1" dirty="0" smtClean="0">
                <a:effectLst/>
                <a:ea typeface="Arial" pitchFamily="34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Local: diminished vision (</a:t>
            </a:r>
            <a:r>
              <a:rPr lang="en-US" sz="1800" b="1" u="sng" dirty="0" smtClean="0">
                <a:effectLst/>
                <a:ea typeface="Arial" pitchFamily="34" charset="0"/>
              </a:rPr>
              <a:t>myopia</a:t>
            </a:r>
            <a:r>
              <a:rPr lang="en-US" sz="1800" b="1" dirty="0" smtClean="0">
                <a:effectLst/>
                <a:ea typeface="Arial" pitchFamily="34" charset="0"/>
              </a:rPr>
              <a:t>), </a:t>
            </a:r>
            <a:r>
              <a:rPr lang="en-US" sz="1800" b="1" u="sng" dirty="0" smtClean="0">
                <a:effectLst/>
                <a:ea typeface="Arial" pitchFamily="34" charset="0"/>
              </a:rPr>
              <a:t>headache</a:t>
            </a:r>
            <a:r>
              <a:rPr lang="en-US" sz="1800" b="1" dirty="0" smtClean="0">
                <a:effectLst/>
                <a:ea typeface="Arial" pitchFamily="34" charset="0"/>
              </a:rPr>
              <a:t>, cataract, </a:t>
            </a:r>
            <a:r>
              <a:rPr lang="en-US" sz="1800" b="1" dirty="0" err="1" smtClean="0">
                <a:effectLst/>
                <a:ea typeface="Arial" pitchFamily="34" charset="0"/>
              </a:rPr>
              <a:t>miotic</a:t>
            </a:r>
            <a:r>
              <a:rPr lang="en-US" sz="1800" b="1" dirty="0" smtClean="0">
                <a:effectLst/>
                <a:ea typeface="Arial" pitchFamily="34" charset="0"/>
              </a:rPr>
              <a:t> cysts, and rarely retinal detachment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Systemic side effects: diarrhea, lacrimation, salivation, perspiration, bronchial spasm, nausea, vomiting and urinary urgency</a:t>
            </a:r>
          </a:p>
        </p:txBody>
      </p:sp>
      <p:pic>
        <p:nvPicPr>
          <p:cNvPr id="16388" name="Picture 4" descr="mi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1438"/>
            <a:ext cx="3408012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T\Desktop\Toxicology\IMG_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14818"/>
            <a:ext cx="1120166" cy="2500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Cholinergic </a:t>
            </a:r>
            <a:br>
              <a:rPr lang="en-US" dirty="0" smtClean="0"/>
            </a:br>
            <a:r>
              <a:rPr lang="en-US" dirty="0" smtClean="0"/>
              <a:t>agonists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572528" cy="41148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Indirectly acting (anti-</a:t>
            </a:r>
            <a:r>
              <a:rPr lang="en-US" sz="2800" b="1" dirty="0" err="1" smtClean="0">
                <a:solidFill>
                  <a:srgbClr val="FFFF00"/>
                </a:solidFill>
                <a:effectLst/>
              </a:rPr>
              <a:t>cholinesterases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) :</a:t>
            </a:r>
            <a:endParaRPr lang="en-US" b="1" dirty="0" smtClean="0">
              <a:effectLst/>
              <a:ea typeface="Arial" pitchFamily="34" charset="0"/>
            </a:endParaRPr>
          </a:p>
          <a:p>
            <a:pPr marL="990600" lvl="1" indent="-533400" eaLnBrk="1" hangingPunct="1">
              <a:defRPr/>
            </a:pPr>
            <a:r>
              <a:rPr lang="en-US" sz="2400" b="1" dirty="0" smtClean="0">
                <a:effectLst/>
                <a:ea typeface="Arial" pitchFamily="34" charset="0"/>
              </a:rPr>
              <a:t>More potent with longer duration of action</a:t>
            </a:r>
            <a:endParaRPr lang="en-US" b="1" dirty="0" smtClean="0">
              <a:solidFill>
                <a:srgbClr val="FFFF00"/>
              </a:solidFill>
              <a:ea typeface="Arial" pitchFamily="34" charset="0"/>
            </a:endParaRPr>
          </a:p>
          <a:p>
            <a:pPr marL="990600" lvl="1" indent="-533400" eaLnBrk="1" hangingPunct="1">
              <a:defRPr/>
            </a:pPr>
            <a:endParaRPr lang="en-US" sz="1800" b="1" dirty="0" smtClean="0">
              <a:solidFill>
                <a:srgbClr val="FFC000"/>
              </a:solidFill>
              <a:effectLst/>
              <a:ea typeface="Arial" pitchFamily="34" charset="0"/>
            </a:endParaRPr>
          </a:p>
          <a:p>
            <a:pPr marL="990600" lvl="1" indent="-533400"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effectLst/>
                <a:ea typeface="Arial" pitchFamily="34" charset="0"/>
              </a:rPr>
              <a:t>Reversible inhibitors [</a:t>
            </a:r>
            <a:r>
              <a:rPr lang="en-US" sz="2400" b="1" dirty="0" smtClean="0">
                <a:effectLst/>
                <a:ea typeface="Arial" pitchFamily="34" charset="0"/>
              </a:rPr>
              <a:t>e.g. </a:t>
            </a:r>
            <a:r>
              <a:rPr lang="en-US" sz="2400" b="1" dirty="0" err="1" smtClean="0">
                <a:effectLst/>
                <a:ea typeface="Arial" pitchFamily="34" charset="0"/>
              </a:rPr>
              <a:t>physostigmine</a:t>
            </a:r>
            <a:r>
              <a:rPr lang="en-US" sz="2400" b="1" dirty="0" smtClean="0">
                <a:solidFill>
                  <a:srgbClr val="FFC000"/>
                </a:solidFill>
                <a:effectLst/>
                <a:ea typeface="Arial" pitchFamily="34" charset="0"/>
              </a:rPr>
              <a:t>]</a:t>
            </a:r>
          </a:p>
          <a:p>
            <a:pPr marL="1390650" lvl="2" indent="-533400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Used in glaucoma and lice infestation of lashes</a:t>
            </a:r>
            <a:endParaRPr lang="en-US" sz="2400" b="1" dirty="0" smtClean="0">
              <a:effectLst/>
              <a:ea typeface="Arial" pitchFamily="34" charset="0"/>
            </a:endParaRPr>
          </a:p>
          <a:p>
            <a:pPr marL="1390650" lvl="2" indent="-533400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Side effect: </a:t>
            </a:r>
            <a:r>
              <a:rPr lang="en-US" sz="2000" b="1" dirty="0" smtClean="0">
                <a:effectLst/>
                <a:ea typeface="Arial" pitchFamily="34" charset="0"/>
              </a:rPr>
              <a:t>CNS </a:t>
            </a:r>
            <a:r>
              <a:rPr lang="en-US" sz="2000" b="1" dirty="0" smtClean="0">
                <a:effectLst/>
                <a:ea typeface="Arial" pitchFamily="34" charset="0"/>
              </a:rPr>
              <a:t>side effects</a:t>
            </a:r>
          </a:p>
          <a:p>
            <a:pPr marL="990600" lvl="1" indent="-533400" eaLnBrk="1" hangingPunct="1">
              <a:defRPr/>
            </a:pPr>
            <a:endParaRPr lang="en-US" sz="1800" b="1" dirty="0" smtClean="0">
              <a:solidFill>
                <a:srgbClr val="FFC000"/>
              </a:solidFill>
              <a:effectLst/>
              <a:ea typeface="Arial" pitchFamily="34" charset="0"/>
            </a:endParaRPr>
          </a:p>
          <a:p>
            <a:pPr marL="990600" lvl="1" indent="-533400" eaLnBrk="1" hangingPunct="1">
              <a:defRPr/>
            </a:pPr>
            <a:r>
              <a:rPr lang="en-US" sz="2400" b="1" dirty="0" smtClean="0">
                <a:solidFill>
                  <a:srgbClr val="FFC000"/>
                </a:solidFill>
                <a:effectLst/>
                <a:ea typeface="Arial" pitchFamily="34" charset="0"/>
              </a:rPr>
              <a:t>Irreversible inhibitors [</a:t>
            </a:r>
            <a:r>
              <a:rPr lang="en-US" sz="2400" b="1" dirty="0" smtClean="0">
                <a:effectLst/>
                <a:ea typeface="Arial" pitchFamily="34" charset="0"/>
              </a:rPr>
              <a:t>e.g. </a:t>
            </a:r>
            <a:r>
              <a:rPr lang="en-US" sz="2400" b="1" dirty="0" err="1" smtClean="0">
                <a:ea typeface="Arial" pitchFamily="34" charset="0"/>
              </a:rPr>
              <a:t>phospholine</a:t>
            </a:r>
            <a:r>
              <a:rPr lang="en-US" sz="2400" b="1" dirty="0" smtClean="0">
                <a:ea typeface="Arial" pitchFamily="34" charset="0"/>
              </a:rPr>
              <a:t> iodide</a:t>
            </a:r>
            <a:r>
              <a:rPr lang="en-US" sz="2400" b="1" dirty="0" smtClean="0">
                <a:solidFill>
                  <a:srgbClr val="FFC000"/>
                </a:solidFill>
                <a:effectLst/>
                <a:ea typeface="Arial" pitchFamily="34" charset="0"/>
              </a:rPr>
              <a:t>]</a:t>
            </a:r>
          </a:p>
          <a:p>
            <a:pPr marL="1390650" lvl="2" indent="-533400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Used in </a:t>
            </a:r>
            <a:r>
              <a:rPr lang="en-US" sz="2000" b="1" dirty="0" smtClean="0">
                <a:ea typeface="Arial" pitchFamily="34" charset="0"/>
              </a:rPr>
              <a:t>accommodative </a:t>
            </a:r>
            <a:r>
              <a:rPr lang="en-US" sz="2000" b="1" dirty="0" err="1" smtClean="0">
                <a:ea typeface="Arial" pitchFamily="34" charset="0"/>
              </a:rPr>
              <a:t>esotropia</a:t>
            </a:r>
            <a:endParaRPr lang="en-US" b="1" dirty="0" smtClean="0">
              <a:effectLst/>
              <a:ea typeface="Arial" pitchFamily="34" charset="0"/>
            </a:endParaRPr>
          </a:p>
          <a:p>
            <a:pPr marL="1390650" lvl="2" indent="-533400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Side effect: </a:t>
            </a:r>
            <a:r>
              <a:rPr lang="en-US" sz="2000" b="1" dirty="0" smtClean="0">
                <a:ea typeface="Arial" pitchFamily="34" charset="0"/>
              </a:rPr>
              <a:t>iris cyst and anterior </a:t>
            </a:r>
            <a:r>
              <a:rPr lang="en-US" sz="2000" b="1" dirty="0" err="1" smtClean="0">
                <a:ea typeface="Arial" pitchFamily="34" charset="0"/>
              </a:rPr>
              <a:t>subcapsular</a:t>
            </a:r>
            <a:r>
              <a:rPr lang="en-US" sz="2000" b="1" dirty="0" smtClean="0">
                <a:ea typeface="Arial" pitchFamily="34" charset="0"/>
              </a:rPr>
              <a:t> cataract</a:t>
            </a:r>
          </a:p>
          <a:p>
            <a:pPr marL="1390650" lvl="2" indent="-533400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ea typeface="Arial" pitchFamily="34" charset="0"/>
              </a:rPr>
              <a:t>Contraindications</a:t>
            </a:r>
            <a:r>
              <a:rPr lang="en-US" sz="2000" b="1" dirty="0" smtClean="0">
                <a:solidFill>
                  <a:srgbClr val="FFFF00"/>
                </a:solidFill>
                <a:ea typeface="Arial" pitchFamily="34" charset="0"/>
              </a:rPr>
              <a:t>:</a:t>
            </a:r>
            <a:r>
              <a:rPr lang="en-US" sz="2000" b="1" dirty="0" smtClean="0">
                <a:ea typeface="Arial" pitchFamily="34" charset="0"/>
              </a:rPr>
              <a:t> asthma, Parkinsonism</a:t>
            </a:r>
          </a:p>
        </p:txBody>
      </p:sp>
      <p:pic>
        <p:nvPicPr>
          <p:cNvPr id="4" name="Picture 4" descr="mi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7" y="71438"/>
            <a:ext cx="3622327" cy="1714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esotropia"/>
          <p:cNvPicPr>
            <a:picLocks noChangeAspect="1" noChangeArrowheads="1"/>
          </p:cNvPicPr>
          <p:nvPr/>
        </p:nvPicPr>
        <p:blipFill>
          <a:blip r:embed="rId3"/>
          <a:srcRect l="10308" t="4792" r="7211" b="-640"/>
          <a:stretch>
            <a:fillRect/>
          </a:stretch>
        </p:blipFill>
        <p:spPr>
          <a:xfrm>
            <a:off x="71406" y="5167324"/>
            <a:ext cx="1428760" cy="1190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Cholinergic </a:t>
            </a:r>
            <a:br>
              <a:rPr lang="en-US" dirty="0" smtClean="0"/>
            </a:br>
            <a:r>
              <a:rPr lang="en-US" dirty="0" smtClean="0"/>
              <a:t>antagonists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928802"/>
            <a:ext cx="821537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E.g. </a:t>
            </a:r>
            <a:r>
              <a:rPr lang="en-US" sz="2000" b="1" dirty="0" err="1" smtClean="0">
                <a:effectLst/>
              </a:rPr>
              <a:t>tropicamide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cyclopentolate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homatropine</a:t>
            </a:r>
            <a:r>
              <a:rPr lang="en-US" sz="2000" b="1" dirty="0" smtClean="0">
                <a:effectLst/>
              </a:rPr>
              <a:t>, atropine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Cause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mydriasis</a:t>
            </a:r>
            <a:r>
              <a:rPr lang="en-US" sz="2000" b="1" dirty="0" smtClean="0">
                <a:effectLst/>
              </a:rPr>
              <a:t> (by paralyzing the sphincter muscle)                     with </a:t>
            </a:r>
            <a:r>
              <a:rPr lang="en-US" sz="2000" b="1" dirty="0" err="1" smtClean="0">
                <a:effectLst/>
              </a:rPr>
              <a:t>cycloplegia</a:t>
            </a:r>
            <a:r>
              <a:rPr lang="en-US" sz="2000" b="1" dirty="0" smtClean="0">
                <a:effectLst/>
              </a:rPr>
              <a:t> (by paralyzing the ciliary muscle)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fundoscopy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cycloplegic</a:t>
            </a:r>
            <a:r>
              <a:rPr lang="en-US" sz="2000" b="1" dirty="0" smtClean="0">
                <a:effectLst/>
              </a:rPr>
              <a:t> refraction,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en-US" sz="2000" b="1" dirty="0" smtClean="0">
                <a:effectLst/>
              </a:rPr>
              <a:t>               anterior </a:t>
            </a:r>
            <a:r>
              <a:rPr lang="en-US" sz="2000" b="1" dirty="0" err="1" smtClean="0">
                <a:effectLst/>
              </a:rPr>
              <a:t>uveitis</a:t>
            </a:r>
            <a:endParaRPr lang="en-US" sz="20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Side effects:</a:t>
            </a:r>
            <a:r>
              <a:rPr lang="en-US" sz="2000" b="1" dirty="0" smtClean="0">
                <a:effectLst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local: </a:t>
            </a:r>
            <a:r>
              <a:rPr lang="en-US" sz="18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allergic reaction</a:t>
            </a:r>
            <a:r>
              <a:rPr lang="en-US" sz="1800" b="1" dirty="0" smtClean="0">
                <a:effectLst/>
                <a:ea typeface="Arial" pitchFamily="34" charset="0"/>
              </a:rPr>
              <a:t>, blurred 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Systemic: nausea, vomiting, pallor, vasomotor collapse, constipation, urinary retention, and confusion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Specially </a:t>
            </a:r>
            <a:r>
              <a:rPr lang="en-US" sz="18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in children</a:t>
            </a:r>
            <a:r>
              <a:rPr lang="en-US" sz="1800" b="1" dirty="0" smtClean="0">
                <a:effectLst/>
                <a:ea typeface="Arial" pitchFamily="34" charset="0"/>
              </a:rPr>
              <a:t> they might cause flushing, fever, tachycardia, or </a:t>
            </a:r>
            <a:r>
              <a:rPr lang="en-US" sz="1800" b="1" dirty="0" err="1" smtClean="0">
                <a:effectLst/>
                <a:ea typeface="Arial" pitchFamily="34" charset="0"/>
              </a:rPr>
              <a:t>delerium</a:t>
            </a:r>
            <a:r>
              <a:rPr lang="en-US" sz="1800" b="1" dirty="0" smtClean="0">
                <a:effectLst/>
                <a:ea typeface="Arial" pitchFamily="34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8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Treatment by DC or </a:t>
            </a:r>
            <a:r>
              <a:rPr lang="en-US" sz="1800" b="1" dirty="0" err="1" smtClean="0">
                <a:effectLst/>
                <a:ea typeface="Arial" pitchFamily="34" charset="0"/>
              </a:rPr>
              <a:t>physostigmine</a:t>
            </a:r>
            <a:endParaRPr lang="en-US" sz="1800" b="1" dirty="0" smtClean="0">
              <a:effectLst/>
              <a:ea typeface="Arial" pitchFamily="34" charset="0"/>
            </a:endParaRPr>
          </a:p>
        </p:txBody>
      </p:sp>
      <p:pic>
        <p:nvPicPr>
          <p:cNvPr id="19460" name="Picture 4" descr="Atropine%20Dro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6662" y="158738"/>
            <a:ext cx="1339850" cy="1484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2" name="Picture 7" descr="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624" y="3714752"/>
            <a:ext cx="1683515" cy="1190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T\Desktop\Pupil_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3649"/>
            <a:ext cx="2286016" cy="1693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T\Desktop\Toxicology\IMG_1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5929330"/>
            <a:ext cx="3000395" cy="777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Adrenergic agonists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828680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Non-selective agonists (</a:t>
            </a:r>
            <a:r>
              <a:rPr lang="el-GR" sz="2800" b="1" u="sng" dirty="0" smtClean="0">
                <a:solidFill>
                  <a:srgbClr val="FFFF00"/>
                </a:solidFill>
                <a:effectLst/>
              </a:rPr>
              <a:t>α</a:t>
            </a:r>
            <a:r>
              <a:rPr lang="en-US" sz="2000" b="1" u="sng" baseline="-25000" dirty="0" smtClean="0">
                <a:solidFill>
                  <a:srgbClr val="FFFF00"/>
                </a:solidFill>
                <a:effectLst/>
              </a:rPr>
              <a:t>1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, </a:t>
            </a:r>
            <a:r>
              <a:rPr lang="el-GR" sz="2800" b="1" u="sng" dirty="0" smtClean="0">
                <a:solidFill>
                  <a:srgbClr val="FFFF00"/>
                </a:solidFill>
                <a:effectLst/>
              </a:rPr>
              <a:t>α</a:t>
            </a:r>
            <a:r>
              <a:rPr lang="en-US" sz="2000" b="1" u="sng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, </a:t>
            </a:r>
            <a:r>
              <a:rPr lang="el-GR" sz="2800" b="1" u="sng" dirty="0" smtClean="0">
                <a:solidFill>
                  <a:srgbClr val="FFFF00"/>
                </a:solidFill>
                <a:effectLst/>
              </a:rPr>
              <a:t>β</a:t>
            </a:r>
            <a:r>
              <a:rPr lang="en-US" sz="2000" b="1" u="sng" baseline="-25000" dirty="0" smtClean="0">
                <a:solidFill>
                  <a:srgbClr val="FFFF00"/>
                </a:solidFill>
                <a:effectLst/>
              </a:rPr>
              <a:t>1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, </a:t>
            </a:r>
            <a:r>
              <a:rPr lang="el-GR" sz="2800" b="1" u="sng" dirty="0" smtClean="0">
                <a:solidFill>
                  <a:srgbClr val="FFFF00"/>
                </a:solidFill>
                <a:effectLst/>
              </a:rPr>
              <a:t>β</a:t>
            </a:r>
            <a:r>
              <a:rPr lang="en-US" sz="2000" b="1" u="sng" baseline="-25000" dirty="0" smtClean="0">
                <a:solidFill>
                  <a:srgbClr val="FFFF00"/>
                </a:solidFill>
                <a:effectLst/>
              </a:rPr>
              <a:t>2</a:t>
            </a: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)</a:t>
            </a:r>
            <a:endParaRPr lang="el-GR" sz="2800" b="1" u="sng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/>
                <a:ea typeface="Arial" pitchFamily="34" charset="0"/>
              </a:rPr>
              <a:t>E.g. epinephrine, </a:t>
            </a:r>
            <a:r>
              <a:rPr lang="en-US" sz="2400" b="1" dirty="0" err="1" smtClean="0">
                <a:effectLst/>
                <a:ea typeface="Arial" pitchFamily="34" charset="0"/>
              </a:rPr>
              <a:t>depevefrin</a:t>
            </a:r>
            <a:r>
              <a:rPr lang="en-US" sz="2400" b="1" dirty="0" smtClean="0">
                <a:effectLst/>
                <a:ea typeface="Arial" pitchFamily="34" charset="0"/>
              </a:rPr>
              <a:t> (pro-drug of epinephrine)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400" b="1" dirty="0" smtClean="0">
                <a:effectLst/>
                <a:ea typeface="Arial" pitchFamily="34" charset="0"/>
              </a:rPr>
              <a:t> glaucoma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Side effects:</a:t>
            </a:r>
            <a:r>
              <a:rPr lang="en-US" sz="2400" b="1" dirty="0" smtClean="0">
                <a:effectLst/>
                <a:ea typeface="Arial" pitchFamily="34" charset="0"/>
              </a:rPr>
              <a:t> headache,                        arrhythmia, increased blood pressure, </a:t>
            </a: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conjunctival </a:t>
            </a:r>
            <a:r>
              <a:rPr lang="en-US" sz="2400" b="1" dirty="0" err="1" smtClean="0">
                <a:solidFill>
                  <a:srgbClr val="FFFF00"/>
                </a:solidFill>
                <a:effectLst/>
                <a:ea typeface="Arial" pitchFamily="34" charset="0"/>
              </a:rPr>
              <a:t>adrenochrome</a:t>
            </a:r>
            <a:r>
              <a:rPr lang="en-US" sz="2400" b="1" dirty="0" smtClean="0">
                <a:effectLst/>
                <a:ea typeface="Arial" pitchFamily="34" charset="0"/>
              </a:rPr>
              <a:t>, </a:t>
            </a:r>
            <a:r>
              <a:rPr lang="en-US" sz="2400" b="1" dirty="0" err="1" smtClean="0">
                <a:effectLst/>
                <a:ea typeface="Arial" pitchFamily="34" charset="0"/>
              </a:rPr>
              <a:t>cystoid</a:t>
            </a:r>
            <a:r>
              <a:rPr lang="en-US" sz="2400" b="1" dirty="0" smtClean="0">
                <a:effectLst/>
                <a:ea typeface="Arial" pitchFamily="34" charset="0"/>
              </a:rPr>
              <a:t> macular edema in </a:t>
            </a:r>
            <a:r>
              <a:rPr lang="en-US" sz="2400" b="1" dirty="0" err="1" smtClean="0">
                <a:effectLst/>
                <a:ea typeface="Arial" pitchFamily="34" charset="0"/>
              </a:rPr>
              <a:t>aphakic</a:t>
            </a:r>
            <a:r>
              <a:rPr lang="en-US" sz="2400" b="1" dirty="0" smtClean="0">
                <a:effectLst/>
                <a:ea typeface="Arial" pitchFamily="34" charset="0"/>
              </a:rPr>
              <a:t> eyes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/>
                <a:ea typeface="Arial" pitchFamily="34" charset="0"/>
              </a:rPr>
              <a:t>Contraindication in closed angle glaucoma</a:t>
            </a:r>
          </a:p>
        </p:txBody>
      </p:sp>
      <p:pic>
        <p:nvPicPr>
          <p:cNvPr id="20484" name="Picture 6" descr="adrenochr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12" y="2714620"/>
            <a:ext cx="2714644" cy="1834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Adrenergic agonists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21537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rgbClr val="FFFF00"/>
                </a:solidFill>
                <a:effectLst/>
                <a:ea typeface="+mn-ea"/>
              </a:rPr>
              <a:t>Alpha-1 agonists </a:t>
            </a:r>
            <a:r>
              <a:rPr lang="en-US" sz="2400" b="1" dirty="0" smtClean="0">
                <a:effectLst/>
                <a:ea typeface="+mn-ea"/>
              </a:rPr>
              <a:t>(e.g. </a:t>
            </a:r>
            <a:r>
              <a:rPr lang="en-US" sz="2400" b="1" dirty="0" err="1" smtClean="0">
                <a:effectLst/>
                <a:ea typeface="+mn-ea"/>
              </a:rPr>
              <a:t>phenylepherine</a:t>
            </a:r>
            <a:r>
              <a:rPr lang="en-US" sz="2400" b="1" dirty="0" smtClean="0">
                <a:effectLst/>
                <a:ea typeface="+mn-ea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+mn-ea"/>
              </a:rPr>
              <a:t>Uses:</a:t>
            </a:r>
            <a:r>
              <a:rPr lang="en-US" sz="2400" b="1" dirty="0" smtClean="0">
                <a:effectLst/>
                <a:ea typeface="+mn-ea"/>
              </a:rPr>
              <a:t> </a:t>
            </a:r>
            <a:r>
              <a:rPr lang="en-US" sz="2400" b="1" dirty="0" err="1" smtClean="0">
                <a:effectLst/>
                <a:ea typeface="+mn-ea"/>
              </a:rPr>
              <a:t>mydriasis</a:t>
            </a:r>
            <a:r>
              <a:rPr lang="en-US" sz="2400" b="1" dirty="0" smtClean="0">
                <a:effectLst/>
                <a:ea typeface="+mn-ea"/>
              </a:rPr>
              <a:t> (</a:t>
            </a:r>
            <a:r>
              <a:rPr lang="en-US" sz="2400" b="1" u="sng" dirty="0" smtClean="0">
                <a:effectLst/>
                <a:ea typeface="+mn-ea"/>
              </a:rPr>
              <a:t>without</a:t>
            </a:r>
            <a:r>
              <a:rPr lang="en-US" sz="2400" b="1" dirty="0" smtClean="0">
                <a:effectLst/>
                <a:ea typeface="+mn-ea"/>
              </a:rPr>
              <a:t> </a:t>
            </a:r>
            <a:r>
              <a:rPr lang="en-US" sz="2400" b="1" dirty="0" err="1" smtClean="0">
                <a:effectLst/>
                <a:ea typeface="+mn-ea"/>
              </a:rPr>
              <a:t>cycloplegia</a:t>
            </a:r>
            <a:r>
              <a:rPr lang="en-US" sz="2400" b="1" dirty="0" smtClean="0">
                <a:effectLst/>
                <a:ea typeface="+mn-ea"/>
              </a:rPr>
              <a:t>), decongestant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+mn-ea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+mn-ea"/>
              </a:rPr>
              <a:t>Adverse effect: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Can cause significant </a:t>
            </a:r>
            <a:r>
              <a:rPr lang="en-US" sz="2000" b="1" u="sng" dirty="0" smtClean="0">
                <a:effectLst/>
              </a:rPr>
              <a:t>increase in blood pressure</a:t>
            </a:r>
            <a:r>
              <a:rPr lang="en-US" sz="2000" b="1" dirty="0" smtClean="0">
                <a:effectLst/>
              </a:rPr>
              <a:t> specially in infant and susceptible adults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Rebound congestion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2000" b="1" dirty="0" smtClean="0">
                <a:effectLst/>
              </a:rPr>
              <a:t>Induce acute angle-closure glaucoma in patients with narrow angles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>
              <a:effectLst/>
              <a:ea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89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   Objectives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..</a:t>
            </a:r>
            <a:endParaRPr lang="en-US" sz="4800" dirty="0">
              <a:solidFill>
                <a:srgbClr val="FFFF00"/>
              </a:solidFill>
              <a:latin typeface="Calibri"/>
              <a:cs typeface="Times New Roman" pitchFamily="18" charset="0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71472" y="1295400"/>
            <a:ext cx="8272490" cy="5334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endParaRPr lang="en-US" b="1" dirty="0" smtClean="0">
              <a:solidFill>
                <a:srgbClr val="BFBFBF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chemeClr val="tx1">
                    <a:lumMod val="75000"/>
                  </a:schemeClr>
                </a:solidFill>
                <a:effectLst/>
                <a:latin typeface="Century Gothic" pitchFamily="34" charset="0"/>
              </a:rPr>
              <a:t>General pharmacological principles</a:t>
            </a:r>
          </a:p>
          <a:p>
            <a:pPr lvl="1" eaLnBrk="1" hangingPunct="1"/>
            <a:r>
              <a:rPr lang="en-US" sz="24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Pharmacodynamics</a:t>
            </a:r>
          </a:p>
          <a:p>
            <a:pPr lvl="1" eaLnBrk="1" hangingPunct="1"/>
            <a:r>
              <a:rPr lang="en-US" sz="24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Pharmacokinetics</a:t>
            </a:r>
          </a:p>
          <a:p>
            <a:pPr lvl="1" eaLnBrk="1" hangingPunct="1"/>
            <a:r>
              <a:rPr lang="en-US" sz="24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Factors influence drug penetration</a:t>
            </a:r>
          </a:p>
          <a:p>
            <a:pPr lvl="1" eaLnBrk="1" hangingPunct="1"/>
            <a:r>
              <a:rPr lang="en-US" sz="24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Ocular drug preparations</a:t>
            </a:r>
            <a:endParaRPr lang="en-US" sz="2400" b="1" dirty="0">
              <a:solidFill>
                <a:srgbClr val="BFBFBF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endParaRPr lang="en-US" sz="2800" b="1" dirty="0" smtClean="0">
              <a:solidFill>
                <a:srgbClr val="BFBFBF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r>
              <a:rPr lang="en-US" sz="28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Ocular pharmacotherapeutics</a:t>
            </a:r>
          </a:p>
          <a:p>
            <a:pPr lvl="1">
              <a:buNone/>
            </a:pPr>
            <a:endParaRPr lang="en-US" sz="2800" b="1" dirty="0">
              <a:solidFill>
                <a:srgbClr val="BFBFBF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 </a:t>
            </a:r>
          </a:p>
          <a:p>
            <a:pPr eaLnBrk="1" hangingPunct="1"/>
            <a:r>
              <a:rPr lang="en-US" sz="2800" b="1" dirty="0" smtClean="0">
                <a:solidFill>
                  <a:srgbClr val="BFBFBF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Ocular side effects of systemic drugs </a:t>
            </a:r>
          </a:p>
          <a:p>
            <a:pPr marL="119062" indent="0" eaLnBrk="1" hangingPunct="1">
              <a:buNone/>
            </a:pPr>
            <a:endParaRPr lang="en-US" sz="2800" b="1" dirty="0" smtClean="0">
              <a:solidFill>
                <a:srgbClr val="BFBFBF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eaLnBrk="1" hangingPunct="1"/>
            <a:endParaRPr lang="en-US" dirty="0" smtClean="0">
              <a:solidFill>
                <a:srgbClr val="D9D9D9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3792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Adrenergic agonists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57252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rgbClr val="FFFF00"/>
                </a:solidFill>
                <a:effectLst/>
              </a:rPr>
              <a:t>Alpha-2 agonists</a:t>
            </a:r>
            <a:r>
              <a:rPr lang="en-US" sz="2800" b="1" dirty="0" smtClean="0">
                <a:effectLst/>
              </a:rPr>
              <a:t> </a:t>
            </a:r>
            <a:r>
              <a:rPr lang="en-US" sz="2200" b="1" dirty="0" smtClean="0">
                <a:effectLst/>
              </a:rPr>
              <a:t>(e</a:t>
            </a:r>
            <a:r>
              <a:rPr lang="en-US" sz="2200" b="1" dirty="0" smtClean="0">
                <a:effectLst/>
                <a:ea typeface="Arial" pitchFamily="34" charset="0"/>
              </a:rPr>
              <a:t>.g. </a:t>
            </a:r>
            <a:r>
              <a:rPr lang="en-US" sz="2200" b="1" dirty="0" err="1" smtClean="0">
                <a:effectLst/>
                <a:ea typeface="Arial" pitchFamily="34" charset="0"/>
              </a:rPr>
              <a:t>brimonidine</a:t>
            </a:r>
            <a:r>
              <a:rPr lang="en-US" sz="2200" b="1" dirty="0" smtClean="0">
                <a:effectLst/>
                <a:ea typeface="Arial" pitchFamily="34" charset="0"/>
              </a:rPr>
              <a:t>, </a:t>
            </a:r>
            <a:r>
              <a:rPr lang="en-US" sz="2200" b="1" dirty="0" err="1" smtClean="0">
                <a:effectLst/>
                <a:ea typeface="Arial" pitchFamily="34" charset="0"/>
              </a:rPr>
              <a:t>apraclonidine</a:t>
            </a:r>
            <a:r>
              <a:rPr lang="en-US" sz="2200" b="1" dirty="0" smtClean="0">
                <a:effectLst/>
                <a:ea typeface="Arial" pitchFamily="34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000" b="1" dirty="0" smtClean="0">
                <a:effectLst/>
                <a:ea typeface="Arial" pitchFamily="34" charset="0"/>
              </a:rPr>
              <a:t> glaucoma </a:t>
            </a:r>
            <a:r>
              <a:rPr lang="en-US" sz="2000" b="1" dirty="0" smtClean="0">
                <a:effectLst/>
                <a:ea typeface="Arial" pitchFamily="34" charset="0"/>
              </a:rPr>
              <a:t>treatment and </a:t>
            </a:r>
            <a:r>
              <a:rPr lang="en-US" sz="2000" b="1" dirty="0" smtClean="0">
                <a:effectLst/>
                <a:ea typeface="Arial" pitchFamily="34" charset="0"/>
              </a:rPr>
              <a:t>prophylaxis </a:t>
            </a:r>
            <a:r>
              <a:rPr lang="en-US" sz="2000" b="1" dirty="0" smtClean="0">
                <a:effectLst/>
                <a:ea typeface="Arial" pitchFamily="34" charset="0"/>
              </a:rPr>
              <a:t>after </a:t>
            </a:r>
            <a:r>
              <a:rPr lang="en-US" sz="2000" b="1" dirty="0" smtClean="0">
                <a:effectLst/>
                <a:ea typeface="Arial" pitchFamily="34" charset="0"/>
              </a:rPr>
              <a:t>glaucoma laser procedures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Mechanism:</a:t>
            </a:r>
            <a:r>
              <a:rPr lang="en-US" sz="2000" b="1" dirty="0" smtClean="0">
                <a:effectLst/>
                <a:ea typeface="Arial" pitchFamily="34" charset="0"/>
              </a:rPr>
              <a:t> decrease aqueous production, and increase </a:t>
            </a:r>
            <a:r>
              <a:rPr lang="en-US" sz="2000" b="1" dirty="0" err="1" smtClean="0">
                <a:effectLst/>
                <a:ea typeface="Arial" pitchFamily="34" charset="0"/>
              </a:rPr>
              <a:t>uveoscleral</a:t>
            </a:r>
            <a:r>
              <a:rPr lang="en-US" sz="2000" b="1" dirty="0" smtClean="0">
                <a:effectLst/>
                <a:ea typeface="Arial" pitchFamily="34" charset="0"/>
              </a:rPr>
              <a:t> outflow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Side effects: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local: allergic reaction, </a:t>
            </a:r>
            <a:r>
              <a:rPr lang="en-US" sz="1800" b="1" dirty="0" err="1" smtClean="0">
                <a:effectLst/>
                <a:ea typeface="Arial" pitchFamily="34" charset="0"/>
              </a:rPr>
              <a:t>mydriasis</a:t>
            </a:r>
            <a:r>
              <a:rPr lang="en-US" sz="1800" b="1" dirty="0" smtClean="0">
                <a:effectLst/>
                <a:ea typeface="Arial" pitchFamily="34" charset="0"/>
              </a:rPr>
              <a:t>, lid </a:t>
            </a:r>
            <a:r>
              <a:rPr lang="en-US" sz="1800" b="1" dirty="0" smtClean="0">
                <a:effectLst/>
                <a:ea typeface="Arial" pitchFamily="34" charset="0"/>
              </a:rPr>
              <a:t>retraction</a:t>
            </a:r>
            <a:endParaRPr lang="en-US" sz="1800" b="1" dirty="0" smtClean="0">
              <a:effectLst/>
              <a:ea typeface="Arial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b="1" dirty="0" smtClean="0">
                <a:effectLst/>
                <a:ea typeface="Arial" pitchFamily="34" charset="0"/>
              </a:rPr>
              <a:t>systemic: oral dryness, headache, fatigue, drowsiness, orthostatic hypotension, </a:t>
            </a:r>
            <a:r>
              <a:rPr lang="en-US" sz="1800" b="1" dirty="0" err="1" smtClean="0">
                <a:effectLst/>
                <a:ea typeface="Arial" pitchFamily="34" charset="0"/>
              </a:rPr>
              <a:t>vasovagal</a:t>
            </a:r>
            <a:r>
              <a:rPr lang="en-US" sz="1800" b="1" dirty="0" smtClean="0">
                <a:effectLst/>
                <a:ea typeface="Arial" pitchFamily="34" charset="0"/>
              </a:rPr>
              <a:t> attacks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Contraindications:</a:t>
            </a:r>
            <a:r>
              <a:rPr lang="en-US" sz="2000" b="1" dirty="0" smtClean="0">
                <a:effectLst/>
                <a:ea typeface="Arial" pitchFamily="34" charset="0"/>
              </a:rPr>
              <a:t> infants, MAO inhibitors users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862918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Alpha adrenergic antagonists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14393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E.g. </a:t>
            </a:r>
            <a:r>
              <a:rPr lang="en-US" b="1" dirty="0" err="1" smtClean="0"/>
              <a:t>thymoxamine</a:t>
            </a:r>
            <a:r>
              <a:rPr lang="en-US" b="1" dirty="0" smtClean="0"/>
              <a:t>, </a:t>
            </a:r>
            <a:r>
              <a:rPr lang="en-US" b="1" dirty="0" err="1" smtClean="0"/>
              <a:t>dapiprazole</a:t>
            </a:r>
            <a:endParaRPr lang="en-US" b="1" dirty="0" smtClean="0"/>
          </a:p>
          <a:p>
            <a:pPr eaLnBrk="1" hangingPunct="1">
              <a:defRPr/>
            </a:pPr>
            <a:endParaRPr lang="en-US" b="1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Uses:</a:t>
            </a:r>
            <a:r>
              <a:rPr lang="en-US" b="1" dirty="0" smtClean="0"/>
              <a:t> to reverse pupil dilation produced by </a:t>
            </a:r>
            <a:r>
              <a:rPr lang="en-US" b="1" dirty="0" err="1" smtClean="0"/>
              <a:t>phenylepherine</a:t>
            </a:r>
            <a:r>
              <a:rPr lang="en-US" b="1" dirty="0" smtClean="0"/>
              <a:t> 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Not widely used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Beta-adrenergic blockers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857364"/>
            <a:ext cx="578647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non-selective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: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timolol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,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carteolol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selective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: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betaxolol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pitchFamily="34" charset="0"/>
              </a:rPr>
              <a:t> (beta 1 </a:t>
            </a:r>
            <a:r>
              <a:rPr lang="ja-JP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“</a:t>
            </a:r>
            <a:r>
              <a:rPr lang="en-US" altLang="ja-JP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cardioselective</a:t>
            </a:r>
            <a:r>
              <a:rPr lang="ja-JP" altLang="en-US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”</a:t>
            </a:r>
            <a:r>
              <a:rPr lang="en-US" altLang="ja-JP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glaucoma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the formation of aqueous humor by the ciliary body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effects: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bronchospasm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(less with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betaxolol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cardiac impairment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0" name="Picture 7" descr="timol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4643" y="2000240"/>
            <a:ext cx="2576513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Carbonic </a:t>
            </a:r>
            <a:r>
              <a:rPr lang="en-US" dirty="0" err="1" smtClean="0"/>
              <a:t>anhydrase</a:t>
            </a:r>
            <a:r>
              <a:rPr lang="en-US" dirty="0" smtClean="0"/>
              <a:t> inhibitors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100" y="1857364"/>
            <a:ext cx="8329618" cy="44291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effectLst/>
              </a:rPr>
              <a:t>E.g. </a:t>
            </a:r>
            <a:r>
              <a:rPr lang="en-US" sz="2400" b="1" dirty="0" err="1" smtClean="0">
                <a:effectLst/>
              </a:rPr>
              <a:t>acetazolamide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dorzolamide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400" b="1" dirty="0" smtClean="0">
                <a:effectLst/>
              </a:rPr>
              <a:t> glaucoma, </a:t>
            </a:r>
            <a:r>
              <a:rPr lang="en-US" sz="2400" b="1" dirty="0" err="1" smtClean="0">
                <a:effectLst/>
              </a:rPr>
              <a:t>cystoid</a:t>
            </a:r>
            <a:r>
              <a:rPr lang="en-US" sz="2400" b="1" dirty="0" smtClean="0">
                <a:effectLst/>
              </a:rPr>
              <a:t> macular edema, </a:t>
            </a:r>
            <a:r>
              <a:rPr lang="en-US" sz="2400" b="1" dirty="0" err="1" smtClean="0">
                <a:effectLst/>
              </a:rPr>
              <a:t>pseudotumour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cerebri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Mechanism:</a:t>
            </a:r>
            <a:r>
              <a:rPr lang="en-US" sz="2400" b="1" dirty="0" smtClean="0">
                <a:effectLst/>
              </a:rPr>
              <a:t> aqueous suppression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Side effects:</a:t>
            </a:r>
            <a:r>
              <a:rPr lang="en-US" sz="2400" b="1" dirty="0" smtClean="0">
                <a:effectLst/>
              </a:rPr>
              <a:t> myopia, </a:t>
            </a: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parasthesia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smtClean="0">
                <a:effectLst/>
              </a:rPr>
              <a:t>GI </a:t>
            </a:r>
            <a:r>
              <a:rPr lang="en-US" sz="2400" b="1" dirty="0" smtClean="0">
                <a:effectLst/>
              </a:rPr>
              <a:t>upset, headache, altered taste and smell, Na and K depletion, metabolic acidosis, renal stone, bone marrow suppression </a:t>
            </a:r>
            <a:r>
              <a:rPr lang="ja-JP" altLang="en-US" sz="2400" b="1" smtClean="0">
                <a:effectLst/>
              </a:rPr>
              <a:t>“</a:t>
            </a:r>
            <a:r>
              <a:rPr lang="en-US" altLang="ja-JP" sz="2400" b="1" dirty="0" err="1" smtClean="0">
                <a:effectLst/>
              </a:rPr>
              <a:t>aplastic</a:t>
            </a:r>
            <a:r>
              <a:rPr lang="en-US" altLang="ja-JP" sz="2400" b="1" dirty="0" smtClean="0">
                <a:effectLst/>
              </a:rPr>
              <a:t> anemia</a:t>
            </a:r>
            <a:r>
              <a:rPr lang="ja-JP" altLang="en-US" sz="2400" b="1" smtClean="0">
                <a:effectLst/>
              </a:rPr>
              <a:t>”</a:t>
            </a:r>
            <a:endParaRPr lang="en-US" altLang="ja-JP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Contraindication: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sulpha</a:t>
            </a:r>
            <a:r>
              <a:rPr lang="en-US" sz="2400" b="1" dirty="0" smtClean="0">
                <a:effectLst/>
              </a:rPr>
              <a:t> allergy, digitalis users, pregnancy</a:t>
            </a:r>
          </a:p>
        </p:txBody>
      </p:sp>
      <p:pic>
        <p:nvPicPr>
          <p:cNvPr id="25604" name="Picture 4" descr="diamo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541" y="71414"/>
            <a:ext cx="218961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Osmotic agents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15370" cy="4429156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ea typeface="+mn-ea"/>
              </a:rPr>
              <a:t>Dehydrate vitreous body</a:t>
            </a:r>
            <a:r>
              <a:rPr lang="en-US" b="1" dirty="0" smtClean="0">
                <a:effectLst/>
                <a:ea typeface="+mn-ea"/>
              </a:rPr>
              <a:t> which reduce IOP significantly</a:t>
            </a:r>
          </a:p>
          <a:p>
            <a:pPr eaLnBrk="1" hangingPunct="1">
              <a:defRPr/>
            </a:pPr>
            <a:endParaRPr lang="en-US" b="1" dirty="0" smtClean="0">
              <a:effectLst/>
              <a:ea typeface="+mn-ea"/>
            </a:endParaRPr>
          </a:p>
          <a:p>
            <a:pPr eaLnBrk="1" hangingPunct="1">
              <a:defRPr/>
            </a:pPr>
            <a:r>
              <a:rPr lang="en-US" b="1" dirty="0" smtClean="0">
                <a:effectLst/>
                <a:ea typeface="+mn-ea"/>
              </a:rPr>
              <a:t>E.G. 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Glycerol 50% syrup </a:t>
            </a:r>
            <a:r>
              <a:rPr lang="en-US" b="1" dirty="0" smtClean="0">
                <a:effectLst/>
              </a:rPr>
              <a:t>(cause nausea, hyperglycemia)</a:t>
            </a:r>
          </a:p>
          <a:p>
            <a:pPr lvl="1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  <a:effectLst/>
              </a:rPr>
              <a:t>Mannitol</a:t>
            </a:r>
            <a:r>
              <a:rPr lang="en-US" b="1" dirty="0" smtClean="0">
                <a:solidFill>
                  <a:srgbClr val="FFFF00"/>
                </a:solidFill>
                <a:effectLst/>
              </a:rPr>
              <a:t> 20% IV </a:t>
            </a:r>
            <a:r>
              <a:rPr lang="en-US" b="1" dirty="0" smtClean="0">
                <a:effectLst/>
              </a:rPr>
              <a:t>(cause fluid </a:t>
            </a:r>
            <a:r>
              <a:rPr lang="en-US" b="1" dirty="0" smtClean="0">
                <a:effectLst/>
              </a:rPr>
              <a:t>overload, avoid </a:t>
            </a:r>
            <a:r>
              <a:rPr lang="en-US" b="1" dirty="0" smtClean="0">
                <a:effectLst/>
              </a:rPr>
              <a:t>in heart failure)</a:t>
            </a:r>
          </a:p>
          <a:p>
            <a:pPr eaLnBrk="1" hangingPunct="1">
              <a:defRPr/>
            </a:pPr>
            <a:endParaRPr lang="en-US" b="1" dirty="0" smtClean="0">
              <a:effectLst/>
              <a:ea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Prostaglandin analogues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8286808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E.g. </a:t>
            </a:r>
            <a:r>
              <a:rPr lang="en-US" sz="2400" b="1" dirty="0" err="1" smtClean="0">
                <a:effectLst/>
              </a:rPr>
              <a:t>latanoprost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bimatoprost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travoprost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unoprostone</a:t>
            </a:r>
            <a:endParaRPr lang="en-US" sz="2400" b="1" dirty="0" smtClean="0">
              <a:effectLst/>
            </a:endParaRP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400" b="1" dirty="0" smtClean="0">
                <a:effectLst/>
              </a:rPr>
              <a:t> glaucoma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Mechanism:</a:t>
            </a:r>
            <a:r>
              <a:rPr lang="en-US" sz="2400" b="1" dirty="0" smtClean="0">
                <a:effectLst/>
              </a:rPr>
              <a:t> increase </a:t>
            </a:r>
            <a:r>
              <a:rPr lang="en-US" sz="2400" b="1" dirty="0" err="1" smtClean="0">
                <a:effectLst/>
              </a:rPr>
              <a:t>uveoscleral</a:t>
            </a:r>
            <a:r>
              <a:rPr lang="en-US" sz="2400" b="1" dirty="0" smtClean="0">
                <a:effectLst/>
              </a:rPr>
              <a:t> aqueous outflow</a:t>
            </a:r>
          </a:p>
          <a:p>
            <a:pPr eaLnBrk="1" hangingPunct="1"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Side effects:</a:t>
            </a:r>
            <a:r>
              <a:rPr lang="en-US" sz="2400" b="1" dirty="0" smtClean="0">
                <a:effectLst/>
              </a:rPr>
              <a:t> darkening of the iris (</a:t>
            </a:r>
            <a:r>
              <a:rPr lang="en-US" sz="2400" b="1" u="sng" dirty="0" err="1" smtClean="0">
                <a:effectLst/>
              </a:rPr>
              <a:t>heterochromia</a:t>
            </a:r>
            <a:r>
              <a:rPr lang="en-US" sz="2400" b="1" u="sng" dirty="0" smtClean="0">
                <a:effectLst/>
              </a:rPr>
              <a:t> </a:t>
            </a:r>
            <a:r>
              <a:rPr lang="en-US" sz="2400" b="1" u="sng" dirty="0" err="1" smtClean="0">
                <a:effectLst/>
              </a:rPr>
              <a:t>iridis</a:t>
            </a:r>
            <a:r>
              <a:rPr lang="en-US" sz="2400" b="1" dirty="0" smtClean="0">
                <a:effectLst/>
              </a:rPr>
              <a:t>), lengthening and thickening of eyelashes, intraocular inflammation, macular edema</a:t>
            </a:r>
          </a:p>
        </p:txBody>
      </p:sp>
      <p:pic>
        <p:nvPicPr>
          <p:cNvPr id="27652" name="Picture 5" descr="233px-Heterochrom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4214810" y="2500306"/>
            <a:ext cx="4728814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Organization Chart 6"/>
          <p:cNvGrpSpPr>
            <a:grpSpLocks noGrp="1" noChangeAspect="1"/>
          </p:cNvGrpSpPr>
          <p:nvPr>
            <p:ph type="dgm" idx="1"/>
          </p:nvPr>
        </p:nvGrpSpPr>
        <p:grpSpPr bwMode="auto">
          <a:xfrm>
            <a:off x="506442" y="785794"/>
            <a:ext cx="8208962" cy="4464050"/>
            <a:chOff x="272" y="999"/>
            <a:chExt cx="1872" cy="863"/>
          </a:xfrm>
        </p:grpSpPr>
        <p:sp>
          <p:nvSpPr>
            <p:cNvPr id="28675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2" y="999"/>
              <a:ext cx="1872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8676" name="_s1028"/>
            <p:cNvCxnSpPr>
              <a:cxnSpLocks noChangeShapeType="1"/>
              <a:stCxn id="28680" idx="0"/>
              <a:endCxn id="28678" idx="2"/>
            </p:cNvCxnSpPr>
            <p:nvPr/>
          </p:nvCxnSpPr>
          <p:spPr bwMode="auto">
            <a:xfrm rot="5400000" flipH="1">
              <a:off x="1388" y="1250"/>
              <a:ext cx="144" cy="504"/>
            </a:xfrm>
            <a:prstGeom prst="bentConnector3">
              <a:avLst>
                <a:gd name="adj1" fmla="val 153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8677" name="_s1029"/>
            <p:cNvCxnSpPr>
              <a:cxnSpLocks noChangeShapeType="1"/>
              <a:stCxn id="28679" idx="0"/>
              <a:endCxn id="28678" idx="2"/>
            </p:cNvCxnSpPr>
            <p:nvPr/>
          </p:nvCxnSpPr>
          <p:spPr bwMode="auto">
            <a:xfrm rot="-5400000">
              <a:off x="884" y="1250"/>
              <a:ext cx="144" cy="504"/>
            </a:xfrm>
            <a:prstGeom prst="bentConnector3">
              <a:avLst>
                <a:gd name="adj1" fmla="val 153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8678" name="_s1030"/>
            <p:cNvSpPr>
              <a:spLocks noChangeArrowheads="1"/>
            </p:cNvSpPr>
            <p:nvPr/>
          </p:nvSpPr>
          <p:spPr bwMode="auto">
            <a:xfrm>
              <a:off x="776" y="114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800" b="1" dirty="0">
                  <a:latin typeface="Arial" charset="0"/>
                </a:rPr>
                <a:t>Anti-inflammatory</a:t>
              </a:r>
            </a:p>
          </p:txBody>
        </p:sp>
        <p:sp>
          <p:nvSpPr>
            <p:cNvPr id="28679" name="_s1031"/>
            <p:cNvSpPr>
              <a:spLocks noChangeArrowheads="1"/>
            </p:cNvSpPr>
            <p:nvPr/>
          </p:nvSpPr>
          <p:spPr bwMode="auto">
            <a:xfrm>
              <a:off x="272" y="157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3600" b="1" dirty="0" smtClean="0">
                  <a:latin typeface="Arial" charset="0"/>
                </a:rPr>
                <a:t>Corticosteroid</a:t>
              </a:r>
              <a:endParaRPr lang="en-US" sz="3600" b="1" dirty="0">
                <a:latin typeface="Arial" charset="0"/>
              </a:endParaRPr>
            </a:p>
          </p:txBody>
        </p:sp>
        <p:sp>
          <p:nvSpPr>
            <p:cNvPr id="28680" name="_s1032"/>
            <p:cNvSpPr>
              <a:spLocks noChangeArrowheads="1"/>
            </p:cNvSpPr>
            <p:nvPr/>
          </p:nvSpPr>
          <p:spPr bwMode="auto">
            <a:xfrm>
              <a:off x="1280" y="157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4000" b="1" dirty="0">
                  <a:latin typeface="Arial" charset="0"/>
                </a:rPr>
                <a:t>NSAID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arachi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330931" y="357166"/>
            <a:ext cx="8455911" cy="6185186"/>
          </a:xfrm>
          <a:solidFill>
            <a:schemeClr val="tx1"/>
          </a:solidFill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Corticosteroids	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28680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/>
              </a:rPr>
              <a:t>Topical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E.g.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  <a:r>
              <a:rPr lang="en-US" sz="2000" b="1" dirty="0" err="1" smtClean="0">
                <a:effectLst/>
                <a:ea typeface="Arial" pitchFamily="34" charset="0"/>
              </a:rPr>
              <a:t>fluorometholone</a:t>
            </a:r>
            <a:r>
              <a:rPr lang="en-US" sz="2000" b="1" dirty="0" smtClean="0">
                <a:effectLst/>
                <a:ea typeface="Arial" pitchFamily="34" charset="0"/>
              </a:rPr>
              <a:t>, hydrocortisone, </a:t>
            </a:r>
            <a:r>
              <a:rPr lang="en-US" sz="2000" b="1" dirty="0" err="1" smtClean="0">
                <a:effectLst/>
                <a:ea typeface="Arial" pitchFamily="34" charset="0"/>
              </a:rPr>
              <a:t>remixolone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dirty="0" err="1" smtClean="0">
                <a:effectLst/>
                <a:ea typeface="Arial" pitchFamily="34" charset="0"/>
              </a:rPr>
              <a:t>prednisolone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dirty="0" err="1" smtClean="0">
                <a:effectLst/>
                <a:ea typeface="Arial" pitchFamily="34" charset="0"/>
              </a:rPr>
              <a:t>dexamethasone</a:t>
            </a:r>
            <a:r>
              <a:rPr lang="en-US" sz="2000" b="1" dirty="0" smtClean="0">
                <a:effectLst/>
                <a:ea typeface="Arial" pitchFamily="34" charset="0"/>
              </a:rPr>
              <a:t>. </a:t>
            </a:r>
            <a:endParaRPr lang="en-US" sz="24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Mechanism: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  <a:r>
              <a:rPr lang="en-US" sz="2000" b="1" dirty="0" smtClean="0">
                <a:effectLst/>
                <a:ea typeface="Arial" pitchFamily="34" charset="0"/>
              </a:rPr>
              <a:t>inhibition of </a:t>
            </a:r>
            <a:r>
              <a:rPr lang="en-US" sz="2000" b="1" dirty="0" err="1" smtClean="0">
                <a:effectLst/>
                <a:ea typeface="Arial" pitchFamily="34" charset="0"/>
              </a:rPr>
              <a:t>arachidonic</a:t>
            </a:r>
            <a:r>
              <a:rPr lang="en-US" sz="2000" b="1" dirty="0" smtClean="0">
                <a:effectLst/>
                <a:ea typeface="Arial" pitchFamily="34" charset="0"/>
              </a:rPr>
              <a:t> acid release from phospholipids by inhibiting </a:t>
            </a:r>
            <a:r>
              <a:rPr lang="en-US" sz="2000" b="1" dirty="0" err="1" smtClean="0">
                <a:effectLst/>
                <a:ea typeface="Arial" pitchFamily="34" charset="0"/>
              </a:rPr>
              <a:t>phosphlipase</a:t>
            </a:r>
            <a:r>
              <a:rPr lang="en-US" sz="2000" b="1" dirty="0" smtClean="0">
                <a:effectLst/>
                <a:ea typeface="Arial" pitchFamily="34" charset="0"/>
              </a:rPr>
              <a:t> A2</a:t>
            </a:r>
            <a:endParaRPr lang="en-US" sz="24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  <a:r>
              <a:rPr lang="en-US" sz="2000" b="1" dirty="0" smtClean="0">
                <a:effectLst/>
                <a:ea typeface="Arial" pitchFamily="34" charset="0"/>
              </a:rPr>
              <a:t>postoperatively, anterior </a:t>
            </a:r>
            <a:r>
              <a:rPr lang="en-US" sz="2000" b="1" dirty="0" err="1" smtClean="0">
                <a:effectLst/>
                <a:ea typeface="Arial" pitchFamily="34" charset="0"/>
              </a:rPr>
              <a:t>uveitis</a:t>
            </a:r>
            <a:r>
              <a:rPr lang="en-US" sz="2000" b="1" dirty="0" smtClean="0">
                <a:effectLst/>
                <a:ea typeface="Arial" pitchFamily="34" charset="0"/>
              </a:rPr>
              <a:t>, severe allergic conjunctivitis, vernal </a:t>
            </a:r>
            <a:r>
              <a:rPr lang="en-US" sz="2000" b="1" dirty="0" err="1" smtClean="0">
                <a:effectLst/>
                <a:ea typeface="Arial" pitchFamily="34" charset="0"/>
              </a:rPr>
              <a:t>keratoconjunctivitis</a:t>
            </a:r>
            <a:r>
              <a:rPr lang="en-US" sz="2000" b="1" dirty="0" smtClean="0">
                <a:effectLst/>
                <a:ea typeface="Arial" pitchFamily="34" charset="0"/>
              </a:rPr>
              <a:t>, prevention and suppression of corneal graft rejection, </a:t>
            </a:r>
            <a:r>
              <a:rPr lang="en-US" sz="2000" b="1" dirty="0" err="1" smtClean="0">
                <a:effectLst/>
                <a:ea typeface="Arial" pitchFamily="34" charset="0"/>
              </a:rPr>
              <a:t>episcleritis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dirty="0" err="1" smtClean="0">
                <a:effectLst/>
                <a:ea typeface="Arial" pitchFamily="34" charset="0"/>
              </a:rPr>
              <a:t>scleritis</a:t>
            </a:r>
            <a:endParaRPr lang="en-US" sz="24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Side effects: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  <a:r>
              <a:rPr lang="en-US" sz="2000" b="1" u="sng" dirty="0" smtClean="0">
                <a:effectLst/>
                <a:ea typeface="Arial" pitchFamily="34" charset="0"/>
              </a:rPr>
              <a:t>susceptibility to infections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u="sng" dirty="0" smtClean="0">
                <a:effectLst/>
                <a:ea typeface="Arial" pitchFamily="34" charset="0"/>
              </a:rPr>
              <a:t>glaucoma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u="sng" dirty="0" smtClean="0">
                <a:effectLst/>
                <a:ea typeface="Arial" pitchFamily="34" charset="0"/>
              </a:rPr>
              <a:t>cataract</a:t>
            </a:r>
            <a:r>
              <a:rPr lang="en-US" sz="2000" b="1" dirty="0" smtClean="0">
                <a:effectLst/>
                <a:ea typeface="Arial" pitchFamily="34" charset="0"/>
              </a:rPr>
              <a:t>, ptosis, </a:t>
            </a:r>
            <a:r>
              <a:rPr lang="en-US" sz="2000" b="1" dirty="0" err="1" smtClean="0">
                <a:effectLst/>
                <a:ea typeface="Arial" pitchFamily="34" charset="0"/>
              </a:rPr>
              <a:t>mydriasis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dirty="0" err="1" smtClean="0">
                <a:effectLst/>
                <a:ea typeface="Arial" pitchFamily="34" charset="0"/>
              </a:rPr>
              <a:t>scleral</a:t>
            </a:r>
            <a:r>
              <a:rPr lang="en-US" sz="2000" b="1" dirty="0" smtClean="0">
                <a:effectLst/>
                <a:ea typeface="Arial" pitchFamily="34" charset="0"/>
              </a:rPr>
              <a:t> melting, skin atrophy</a:t>
            </a:r>
            <a:endParaRPr lang="ar-SA" sz="2400" b="1" dirty="0" smtClean="0">
              <a:effectLst/>
              <a:ea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effectLst/>
            </a:endParaRPr>
          </a:p>
        </p:txBody>
      </p:sp>
      <p:pic>
        <p:nvPicPr>
          <p:cNvPr id="30724" name="Picture 5" descr="Penetrating_keratoplas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847" y="4572008"/>
            <a:ext cx="1175036" cy="78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9" descr="cupping field def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71414"/>
            <a:ext cx="2351662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Corticosteroids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86808" cy="471490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rgbClr val="FFC000"/>
                </a:solidFill>
                <a:effectLst/>
              </a:rPr>
              <a:t>Systemic: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E.g.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  <a:r>
              <a:rPr lang="en-US" sz="2400" b="1" dirty="0" err="1" smtClean="0">
                <a:effectLst/>
                <a:ea typeface="Arial" pitchFamily="34" charset="0"/>
              </a:rPr>
              <a:t>prednisolone</a:t>
            </a:r>
            <a:endParaRPr lang="en-US" sz="2400" b="1" dirty="0" smtClean="0">
              <a:effectLst/>
              <a:ea typeface="Arial" pitchFamily="34" charset="0"/>
            </a:endParaRPr>
          </a:p>
          <a:p>
            <a:pPr lvl="1" eaLnBrk="1" hangingPunct="1"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400" b="1" dirty="0" smtClean="0">
                <a:effectLst/>
                <a:ea typeface="Arial" pitchFamily="34" charset="0"/>
              </a:rPr>
              <a:t> posterior </a:t>
            </a:r>
            <a:r>
              <a:rPr lang="en-US" sz="2400" b="1" dirty="0" err="1" smtClean="0">
                <a:effectLst/>
                <a:ea typeface="Arial" pitchFamily="34" charset="0"/>
              </a:rPr>
              <a:t>uveitis</a:t>
            </a:r>
            <a:r>
              <a:rPr lang="en-US" sz="2400" b="1" dirty="0" smtClean="0">
                <a:effectLst/>
                <a:ea typeface="Arial" pitchFamily="34" charset="0"/>
              </a:rPr>
              <a:t>, optic neuritis, temporal </a:t>
            </a:r>
            <a:r>
              <a:rPr lang="en-US" sz="2400" b="1" dirty="0" err="1" smtClean="0">
                <a:effectLst/>
                <a:ea typeface="Arial" pitchFamily="34" charset="0"/>
              </a:rPr>
              <a:t>arteritis</a:t>
            </a:r>
            <a:r>
              <a:rPr lang="en-US" sz="2400" b="1" dirty="0" smtClean="0">
                <a:effectLst/>
                <a:ea typeface="Arial" pitchFamily="34" charset="0"/>
              </a:rPr>
              <a:t> with anterior ischemic optic neuropathy</a:t>
            </a:r>
          </a:p>
          <a:p>
            <a:pPr lvl="1" eaLnBrk="1" hangingPunct="1">
              <a:defRPr/>
            </a:pPr>
            <a:endParaRPr lang="en-US" sz="2400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Side effects:</a:t>
            </a:r>
            <a:r>
              <a:rPr lang="en-US" sz="2400" b="1" dirty="0" smtClean="0">
                <a:effectLst/>
                <a:ea typeface="Arial" pitchFamily="34" charset="0"/>
              </a:rPr>
              <a:t> </a:t>
            </a:r>
          </a:p>
          <a:p>
            <a:pPr lvl="2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Local: </a:t>
            </a:r>
            <a:r>
              <a:rPr lang="en-US" sz="2000" b="1" u="sng" dirty="0" smtClean="0">
                <a:effectLst/>
                <a:ea typeface="Arial" pitchFamily="34" charset="0"/>
              </a:rPr>
              <a:t>posterior </a:t>
            </a:r>
            <a:r>
              <a:rPr lang="en-US" sz="2000" b="1" u="sng" dirty="0" err="1" smtClean="0">
                <a:effectLst/>
                <a:ea typeface="Arial" pitchFamily="34" charset="0"/>
              </a:rPr>
              <a:t>subcapsular</a:t>
            </a:r>
            <a:r>
              <a:rPr lang="en-US" sz="2000" b="1" u="sng" dirty="0" smtClean="0">
                <a:effectLst/>
                <a:ea typeface="Arial" pitchFamily="34" charset="0"/>
              </a:rPr>
              <a:t> cataract</a:t>
            </a:r>
            <a:r>
              <a:rPr lang="en-US" sz="2000" b="1" dirty="0" smtClean="0">
                <a:effectLst/>
                <a:ea typeface="Arial" pitchFamily="34" charset="0"/>
              </a:rPr>
              <a:t>, glaucoma, central serous retinopathy</a:t>
            </a:r>
          </a:p>
          <a:p>
            <a:pPr lvl="2" eaLnBrk="1" hangingPunct="1"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Systemic: suppression of pituitary-adrenal axis, hyperglycemia, osteoporosis, peptic ulcer, psychosis</a:t>
            </a:r>
          </a:p>
        </p:txBody>
      </p:sp>
      <p:pic>
        <p:nvPicPr>
          <p:cNvPr id="31748" name="Picture 4" descr="1direct_psc_direct_c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049408"/>
            <a:ext cx="1500198" cy="1236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Picture 6" descr="psc_retro_c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045474"/>
            <a:ext cx="1643074" cy="1217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31496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General pharmacological principles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NSAID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35824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E.g.</a:t>
            </a:r>
            <a:r>
              <a:rPr lang="en-US" sz="28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ketorolac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diclofenac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flurbiprofen</a:t>
            </a:r>
            <a:endParaRPr 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Mechanism:</a:t>
            </a:r>
            <a:r>
              <a:rPr lang="en-US" sz="2800" b="1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inactivation of </a:t>
            </a:r>
            <a:r>
              <a:rPr lang="en-US" sz="2400" b="1" dirty="0" err="1" smtClean="0">
                <a:effectLst/>
              </a:rPr>
              <a:t>cyclo-oxygenase</a:t>
            </a:r>
            <a:r>
              <a:rPr lang="en-US" sz="2400" b="1" dirty="0" smtClean="0">
                <a:effectLst/>
              </a:rPr>
              <a:t> </a:t>
            </a:r>
            <a:endParaRPr 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800" b="1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postoperatively, mild allergic conjunctivitis, </a:t>
            </a:r>
            <a:r>
              <a:rPr lang="en-US" sz="2400" b="1" dirty="0" err="1" smtClean="0">
                <a:effectLst/>
              </a:rPr>
              <a:t>episcleritis</a:t>
            </a:r>
            <a:r>
              <a:rPr lang="en-US" sz="2400" b="1" dirty="0" smtClean="0">
                <a:effectLst/>
              </a:rPr>
              <a:t>, mild </a:t>
            </a:r>
            <a:r>
              <a:rPr lang="en-US" sz="2400" b="1" dirty="0" err="1" smtClean="0">
                <a:effectLst/>
              </a:rPr>
              <a:t>uveitis</a:t>
            </a:r>
            <a:r>
              <a:rPr lang="en-US" sz="2400" b="1" dirty="0" smtClean="0">
                <a:effectLst/>
              </a:rPr>
              <a:t>, </a:t>
            </a:r>
            <a:r>
              <a:rPr lang="en-US" sz="2400" b="1" dirty="0" err="1" smtClean="0">
                <a:effectLst/>
              </a:rPr>
              <a:t>cystoid</a:t>
            </a:r>
            <a:r>
              <a:rPr lang="en-US" sz="2400" b="1" dirty="0" smtClean="0">
                <a:effectLst/>
              </a:rPr>
              <a:t> macular edema, preoperatively to prevent </a:t>
            </a:r>
            <a:r>
              <a:rPr lang="en-US" sz="2400" b="1" dirty="0" err="1" smtClean="0">
                <a:effectLst/>
              </a:rPr>
              <a:t>miosis</a:t>
            </a:r>
            <a:r>
              <a:rPr lang="en-US" sz="2400" b="1" dirty="0" smtClean="0">
                <a:effectLst/>
              </a:rPr>
              <a:t> during surgery</a:t>
            </a:r>
            <a:endParaRPr lang="en-US" sz="28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Side effects:</a:t>
            </a:r>
            <a:r>
              <a:rPr lang="en-US" sz="2800" b="1" dirty="0" smtClean="0">
                <a:effectLst/>
              </a:rPr>
              <a:t> </a:t>
            </a:r>
            <a:r>
              <a:rPr lang="en-US" sz="2400" b="1" dirty="0" smtClean="0">
                <a:effectLst/>
              </a:rPr>
              <a:t>stinging</a:t>
            </a:r>
            <a:endParaRPr lang="en-US" sz="2800" b="1" dirty="0" smtClean="0">
              <a:effectLst/>
            </a:endParaRPr>
          </a:p>
        </p:txBody>
      </p:sp>
      <p:pic>
        <p:nvPicPr>
          <p:cNvPr id="32772" name="Picture 4" descr="acular_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3967" y="71414"/>
            <a:ext cx="1341437" cy="172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Anti-allergics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8286808" cy="478634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</a:rPr>
              <a:t>Avoidance of allergens, cold compress, lubrications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Antihistamines</a:t>
            </a:r>
            <a:r>
              <a:rPr lang="en-US" sz="2000" b="1" dirty="0" smtClean="0">
                <a:effectLst/>
              </a:rPr>
              <a:t> (</a:t>
            </a:r>
            <a:r>
              <a:rPr lang="en-US" sz="2000" b="1" dirty="0" err="1" smtClean="0">
                <a:effectLst/>
              </a:rPr>
              <a:t>e.g.pheniramine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levocabastine</a:t>
            </a:r>
            <a:r>
              <a:rPr lang="en-US" sz="20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Decongestants</a:t>
            </a:r>
            <a:r>
              <a:rPr lang="en-US" sz="2000" b="1" dirty="0" smtClean="0">
                <a:effectLst/>
              </a:rPr>
              <a:t> (e.g. </a:t>
            </a:r>
            <a:r>
              <a:rPr lang="en-US" sz="2000" b="1" dirty="0" err="1" smtClean="0">
                <a:effectLst/>
              </a:rPr>
              <a:t>naphazoline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phenylepherine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tetrahydrozaline</a:t>
            </a:r>
            <a:r>
              <a:rPr lang="en-US" sz="20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Mast cell stabilizers</a:t>
            </a:r>
            <a:r>
              <a:rPr lang="en-US" sz="2000" b="1" dirty="0" smtClean="0">
                <a:effectLst/>
              </a:rPr>
              <a:t> (e.g. </a:t>
            </a:r>
            <a:r>
              <a:rPr lang="en-US" sz="2000" b="1" dirty="0" err="1" smtClean="0">
                <a:effectLst/>
              </a:rPr>
              <a:t>cromolyn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lodoxamide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pemirolast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nedocromil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olopatadine</a:t>
            </a:r>
            <a:r>
              <a:rPr lang="en-US" sz="20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NSAID</a:t>
            </a:r>
            <a:r>
              <a:rPr lang="en-US" sz="2000" b="1" dirty="0" smtClean="0">
                <a:effectLst/>
              </a:rPr>
              <a:t> (e.g. </a:t>
            </a:r>
            <a:r>
              <a:rPr lang="en-US" sz="2000" b="1" dirty="0" err="1" smtClean="0">
                <a:effectLst/>
              </a:rPr>
              <a:t>ketorolac</a:t>
            </a:r>
            <a:r>
              <a:rPr lang="en-US" sz="20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Steroids</a:t>
            </a:r>
            <a:r>
              <a:rPr lang="en-US" sz="2000" b="1" dirty="0" smtClean="0">
                <a:effectLst/>
              </a:rPr>
              <a:t> (e.g. </a:t>
            </a:r>
            <a:r>
              <a:rPr lang="en-US" sz="2000" b="1" dirty="0" err="1" smtClean="0">
                <a:effectLst/>
              </a:rPr>
              <a:t>fluorometholone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remixolone</a:t>
            </a:r>
            <a:r>
              <a:rPr lang="en-US" sz="2000" b="1" dirty="0" smtClean="0">
                <a:effectLst/>
              </a:rPr>
              <a:t>, </a:t>
            </a:r>
            <a:r>
              <a:rPr lang="en-US" sz="2000" b="1" dirty="0" err="1" smtClean="0">
                <a:effectLst/>
              </a:rPr>
              <a:t>prednisolone</a:t>
            </a:r>
            <a:r>
              <a:rPr lang="en-US" sz="2000" b="1" dirty="0" smtClean="0">
                <a:effectLst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</a:rPr>
              <a:t>Drug combinations</a:t>
            </a:r>
          </a:p>
        </p:txBody>
      </p:sp>
      <p:pic>
        <p:nvPicPr>
          <p:cNvPr id="8198" name="Picture 6" descr="chemoso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8" y="71414"/>
            <a:ext cx="2571768" cy="1672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6" dur="10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75" dur="10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5" grpId="1" build="p"/>
      <p:bldP spid="8195" grpId="2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Antibiotics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928802"/>
            <a:ext cx="435771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Penicillins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Cephalosporins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Sulfonamides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Tetracyclines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Chloramphenicol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Aminoglycosides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Fluoroquinolones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/>
              <a:t>Vancomycin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err="1" smtClean="0"/>
              <a:t>macrolides</a:t>
            </a:r>
            <a:endParaRPr lang="en-US" sz="2800" b="1" dirty="0" smtClean="0"/>
          </a:p>
        </p:txBody>
      </p:sp>
      <p:pic>
        <p:nvPicPr>
          <p:cNvPr id="34820" name="Picture 4" descr="p335chloramphenico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72198" y="1695456"/>
            <a:ext cx="1857375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21" name="Picture 5" descr="lasik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4" y="4500570"/>
            <a:ext cx="3505200" cy="1860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Antibiotics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4929222" cy="49291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Used </a:t>
            </a:r>
            <a:r>
              <a:rPr lang="en-US" sz="2000" b="1" dirty="0" smtClean="0">
                <a:solidFill>
                  <a:srgbClr val="FFFF00"/>
                </a:solidFill>
              </a:rPr>
              <a:t>topically</a:t>
            </a:r>
            <a:r>
              <a:rPr lang="en-US" sz="2000" b="1" dirty="0" smtClean="0"/>
              <a:t> in prophylaxis   (pre and postoperatively) and treatment of ocular bacterial infections.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Can be injected </a:t>
            </a:r>
            <a:r>
              <a:rPr lang="en-US" sz="2000" b="1" dirty="0" err="1" smtClean="0">
                <a:solidFill>
                  <a:srgbClr val="FFFF00"/>
                </a:solidFill>
                <a:effectLst/>
              </a:rPr>
              <a:t>intravitrally</a:t>
            </a:r>
            <a:r>
              <a:rPr lang="en-US" sz="2000" b="1" dirty="0" smtClean="0"/>
              <a:t> for the treatment of endophthalmitis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Used </a:t>
            </a:r>
            <a:r>
              <a:rPr lang="en-US" sz="2000" b="1" dirty="0" smtClean="0">
                <a:solidFill>
                  <a:srgbClr val="FFFF00"/>
                </a:solidFill>
              </a:rPr>
              <a:t>orally</a:t>
            </a:r>
            <a:r>
              <a:rPr lang="en-US" sz="2000" b="1" dirty="0" smtClean="0"/>
              <a:t> for the treatment of preseptal cellulitis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/>
              <a:t>Used </a:t>
            </a:r>
            <a:r>
              <a:rPr lang="en-US" sz="2000" b="1" dirty="0" smtClean="0">
                <a:solidFill>
                  <a:srgbClr val="FFFF00"/>
                </a:solidFill>
              </a:rPr>
              <a:t>intravenously</a:t>
            </a:r>
            <a:r>
              <a:rPr lang="en-US" sz="2000" b="1" dirty="0" smtClean="0"/>
              <a:t> for the treatment of orbital cellulitis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	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/>
          </a:p>
        </p:txBody>
      </p:sp>
      <p:pic>
        <p:nvPicPr>
          <p:cNvPr id="35844" name="Picture 4" descr="presept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44799" y="4429132"/>
            <a:ext cx="3024569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5" name="Picture 5" descr="endophthalmi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 l="14209" r="6689" b="18749"/>
          <a:stretch>
            <a:fillRect/>
          </a:stretch>
        </p:blipFill>
        <p:spPr>
          <a:xfrm>
            <a:off x="5857883" y="2071678"/>
            <a:ext cx="3000397" cy="2022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Antibiotics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2314596"/>
            <a:ext cx="5500726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Trachoma</a:t>
            </a:r>
            <a:r>
              <a:rPr lang="en-US" sz="2000" b="1" dirty="0" smtClean="0"/>
              <a:t> can be treated by topical and systemic tetracycline or </a:t>
            </a:r>
            <a:r>
              <a:rPr lang="en-US" sz="2000" b="1" dirty="0" smtClean="0"/>
              <a:t>systemic </a:t>
            </a:r>
            <a:r>
              <a:rPr lang="en-US" sz="2000" b="1" dirty="0" smtClean="0"/>
              <a:t>azithromycin.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Bacterial </a:t>
            </a:r>
            <a:r>
              <a:rPr lang="en-US" sz="2000" b="1" dirty="0" smtClean="0">
                <a:solidFill>
                  <a:srgbClr val="FFFF00"/>
                </a:solidFill>
                <a:effectLst/>
              </a:rPr>
              <a:t>conjunctivitis</a:t>
            </a:r>
            <a:r>
              <a:rPr lang="en-US" sz="2000" b="1" dirty="0" smtClean="0"/>
              <a:t> is usually self limited but topical </a:t>
            </a:r>
            <a:r>
              <a:rPr lang="en-US" sz="2000" b="1" dirty="0" smtClean="0"/>
              <a:t>erythromycin</a:t>
            </a:r>
            <a:r>
              <a:rPr lang="en-US" sz="2000" b="1" dirty="0" smtClean="0"/>
              <a:t> </a:t>
            </a:r>
            <a:r>
              <a:rPr lang="en-US" sz="2000" b="1" dirty="0" smtClean="0"/>
              <a:t>or </a:t>
            </a:r>
            <a:r>
              <a:rPr lang="en-US" sz="2000" b="1" dirty="0" err="1" smtClean="0"/>
              <a:t>fluoroquinolones</a:t>
            </a:r>
            <a:r>
              <a:rPr lang="en-US" sz="2000" b="1" dirty="0" smtClean="0"/>
              <a:t> </a:t>
            </a:r>
            <a:r>
              <a:rPr lang="en-US" sz="2000" b="1" dirty="0" smtClean="0"/>
              <a:t>can be used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Bacterial keratitis</a:t>
            </a:r>
            <a:r>
              <a:rPr lang="en-US" sz="2000" b="1" dirty="0" smtClean="0"/>
              <a:t> (bacterial corneal ulcers) can be treated by topical fortified </a:t>
            </a:r>
            <a:r>
              <a:rPr lang="en-US" sz="2000" b="1" dirty="0" smtClean="0"/>
              <a:t>antibiotics (</a:t>
            </a:r>
            <a:r>
              <a:rPr lang="en-US" sz="2000" b="1" dirty="0" err="1" smtClean="0"/>
              <a:t>cephalosporins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aminoglycosides</a:t>
            </a:r>
            <a:r>
              <a:rPr lang="en-US" sz="2000" b="1" dirty="0" smtClean="0"/>
              <a:t>, vancomycin, or </a:t>
            </a:r>
            <a:r>
              <a:rPr lang="en-US" sz="2000" b="1" dirty="0" err="1" smtClean="0"/>
              <a:t>fluoroquinolones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36868" name="Picture 4" descr="corneal ulc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357950" y="4572008"/>
            <a:ext cx="2566670" cy="1735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 descr="bacterial-conjunctivi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357950" y="2285992"/>
            <a:ext cx="2533076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Antifungals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100" y="1885968"/>
            <a:ext cx="7543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400" b="1" dirty="0" smtClean="0">
                <a:effectLst/>
              </a:rPr>
              <a:t> fungal keratitis, fungal endophthalmitis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Polyenes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damage cell membrane of susceptible fungi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e.g. </a:t>
            </a:r>
            <a:r>
              <a:rPr lang="en-US" sz="2000" b="1" dirty="0" err="1" smtClean="0">
                <a:effectLst/>
                <a:ea typeface="Arial" pitchFamily="34" charset="0"/>
              </a:rPr>
              <a:t>amphotericin</a:t>
            </a:r>
            <a:r>
              <a:rPr lang="en-US" sz="2000" b="1" dirty="0" smtClean="0">
                <a:effectLst/>
                <a:ea typeface="Arial" pitchFamily="34" charset="0"/>
              </a:rPr>
              <a:t> B, </a:t>
            </a:r>
            <a:r>
              <a:rPr lang="en-US" sz="2000" b="1" dirty="0" err="1" smtClean="0">
                <a:effectLst/>
                <a:ea typeface="Arial" pitchFamily="34" charset="0"/>
              </a:rPr>
              <a:t>natamycin</a:t>
            </a:r>
            <a:endParaRPr lang="en-US" sz="2000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side effect: </a:t>
            </a:r>
            <a:r>
              <a:rPr lang="en-US" sz="2000" b="1" dirty="0" err="1" smtClean="0">
                <a:effectLst/>
                <a:ea typeface="Arial" pitchFamily="34" charset="0"/>
              </a:rPr>
              <a:t>nephrotoxicity</a:t>
            </a:r>
            <a:endParaRPr lang="en-US" sz="2000" b="1" dirty="0" smtClean="0">
              <a:effectLst/>
              <a:ea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Imidazoles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increase fungal cell membrane permeability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e.g. </a:t>
            </a:r>
            <a:r>
              <a:rPr lang="en-US" sz="2000" b="1" dirty="0" err="1" smtClean="0">
                <a:effectLst/>
                <a:ea typeface="Arial" pitchFamily="34" charset="0"/>
              </a:rPr>
              <a:t>miconazole</a:t>
            </a:r>
            <a:r>
              <a:rPr lang="en-US" sz="2000" b="1" dirty="0" smtClean="0">
                <a:effectLst/>
                <a:ea typeface="Arial" pitchFamily="34" charset="0"/>
              </a:rPr>
              <a:t>, </a:t>
            </a:r>
            <a:r>
              <a:rPr lang="en-US" sz="2000" b="1" dirty="0" err="1" smtClean="0">
                <a:effectLst/>
                <a:ea typeface="Arial" pitchFamily="34" charset="0"/>
              </a:rPr>
              <a:t>ketoconazole</a:t>
            </a:r>
            <a:endParaRPr lang="en-US" sz="2000" b="1" dirty="0" smtClean="0">
              <a:effectLst/>
              <a:ea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Flucytocine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>
                <a:effectLst/>
                <a:ea typeface="Arial" pitchFamily="34" charset="0"/>
              </a:rPr>
              <a:t>act by inhibiting DNA synthesis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Antivirals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514353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Acyclovir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interact with viral </a:t>
            </a:r>
            <a:r>
              <a:rPr lang="en-US" sz="2400" b="1" dirty="0" err="1" smtClean="0">
                <a:effectLst/>
              </a:rPr>
              <a:t>thymidine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 err="1" smtClean="0">
                <a:effectLst/>
              </a:rPr>
              <a:t>kinase</a:t>
            </a:r>
            <a:r>
              <a:rPr lang="en-US" sz="2400" b="1" dirty="0" smtClean="0">
                <a:effectLst/>
              </a:rPr>
              <a:t> (selective)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used in herpetic keratitis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Trifluridine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more corneal penetration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can treat herpetic </a:t>
            </a:r>
            <a:r>
              <a:rPr lang="en-US" sz="2400" b="1" dirty="0" err="1" smtClean="0">
                <a:effectLst/>
              </a:rPr>
              <a:t>iritis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  <a:effectLst/>
              </a:rPr>
              <a:t>Ganciclovir</a:t>
            </a: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used intravenously for CMV retinitis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effectLst/>
              </a:rPr>
              <a:t>	 </a:t>
            </a:r>
          </a:p>
        </p:txBody>
      </p:sp>
      <p:pic>
        <p:nvPicPr>
          <p:cNvPr id="38916" name="Picture 4" descr="herp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86446" y="1895480"/>
            <a:ext cx="296228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917" name="Picture 5" descr="CM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46" y="4352948"/>
            <a:ext cx="29718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Ocular diagnostic drugs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1928802"/>
            <a:ext cx="5500726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/>
                <a:ea typeface="+mn-ea"/>
              </a:rPr>
              <a:t>Fluorescein dye</a:t>
            </a:r>
          </a:p>
          <a:p>
            <a:pPr lvl="1" eaLnBrk="1" hangingPunct="1">
              <a:defRPr/>
            </a:pPr>
            <a:endParaRPr lang="en-US" sz="2000" b="1" dirty="0" smtClean="0">
              <a:effectLst/>
            </a:endParaRPr>
          </a:p>
          <a:p>
            <a:pPr lvl="1" eaLnBrk="1" hangingPunct="1">
              <a:defRPr/>
            </a:pPr>
            <a:r>
              <a:rPr lang="en-US" sz="2000" b="1" dirty="0" smtClean="0">
                <a:effectLst/>
              </a:rPr>
              <a:t>Available as drops or strips </a:t>
            </a:r>
          </a:p>
          <a:p>
            <a:pPr lvl="1" eaLnBrk="1" hangingPunct="1"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Uses:</a:t>
            </a:r>
            <a:r>
              <a:rPr lang="en-US" sz="2000" b="1" dirty="0" smtClean="0">
                <a:effectLst/>
              </a:rPr>
              <a:t> stain corneal abrasions, </a:t>
            </a:r>
            <a:r>
              <a:rPr lang="en-US" sz="2000" b="1" dirty="0" err="1" smtClean="0">
                <a:effectLst/>
              </a:rPr>
              <a:t>applanation</a:t>
            </a:r>
            <a:r>
              <a:rPr lang="en-US" sz="2000" b="1" dirty="0" smtClean="0">
                <a:effectLst/>
              </a:rPr>
              <a:t> </a:t>
            </a:r>
            <a:r>
              <a:rPr lang="en-US" sz="2000" b="1" dirty="0" err="1" smtClean="0">
                <a:effectLst/>
              </a:rPr>
              <a:t>tonometry</a:t>
            </a:r>
            <a:r>
              <a:rPr lang="en-US" sz="2000" b="1" dirty="0" smtClean="0">
                <a:effectLst/>
              </a:rPr>
              <a:t>, detecting wound leak, NLD obstruction, fluorescein angiography</a:t>
            </a:r>
          </a:p>
          <a:p>
            <a:pPr lvl="1" eaLnBrk="1" hangingPunct="1">
              <a:defRPr/>
            </a:pPr>
            <a:endParaRPr lang="en-US" sz="2000" b="1" dirty="0" smtClean="0">
              <a:solidFill>
                <a:srgbClr val="FFFF00"/>
              </a:solidFill>
              <a:effectLst/>
            </a:endParaRP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effectLst/>
              </a:rPr>
              <a:t>Caution:</a:t>
            </a:r>
          </a:p>
          <a:p>
            <a:pPr lvl="2" eaLnBrk="1" hangingPunct="1">
              <a:defRPr/>
            </a:pPr>
            <a:r>
              <a:rPr lang="en-US" sz="1800" b="1" dirty="0" smtClean="0">
                <a:effectLst/>
              </a:rPr>
              <a:t>stains soft contact lens</a:t>
            </a:r>
          </a:p>
          <a:p>
            <a:pPr lvl="2" eaLnBrk="1" hangingPunct="1">
              <a:defRPr/>
            </a:pPr>
            <a:r>
              <a:rPr lang="en-US" sz="1800" b="1" dirty="0" smtClean="0">
                <a:effectLst/>
              </a:rPr>
              <a:t>Fluorescein drops can be contaminated by Pseudomonas sp.			</a:t>
            </a:r>
          </a:p>
          <a:p>
            <a:pPr lvl="1" eaLnBrk="1" hangingPunct="1">
              <a:buFontTx/>
              <a:buNone/>
              <a:defRPr/>
            </a:pPr>
            <a:endParaRPr lang="en-US" sz="2000" b="1" dirty="0" smtClean="0">
              <a:effectLst/>
            </a:endParaRPr>
          </a:p>
        </p:txBody>
      </p:sp>
      <p:pic>
        <p:nvPicPr>
          <p:cNvPr id="39940" name="Picture 9" descr="288_abrasion_st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>
          <a:xfrm>
            <a:off x="6326827" y="2000240"/>
            <a:ext cx="2433013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1" name="Picture 10" descr="eye_fluorescei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286512" y="4572008"/>
            <a:ext cx="2414587" cy="1773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Ocular diagnostic drugs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7543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66"/>
                </a:solidFill>
                <a:effectLst/>
              </a:rPr>
              <a:t>Rose </a:t>
            </a:r>
            <a:r>
              <a:rPr lang="en-US" b="1" u="sng" dirty="0" err="1" smtClean="0">
                <a:solidFill>
                  <a:srgbClr val="FF0066"/>
                </a:solidFill>
                <a:effectLst/>
              </a:rPr>
              <a:t>bengal</a:t>
            </a:r>
            <a:r>
              <a:rPr lang="en-US" b="1" u="sng" dirty="0" smtClean="0">
                <a:solidFill>
                  <a:srgbClr val="FF0066"/>
                </a:solidFill>
                <a:effectLst/>
              </a:rPr>
              <a:t> stain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/>
                <a:ea typeface="Arial" pitchFamily="34" charset="0"/>
              </a:rPr>
              <a:t>Stains devitalized epithelium</a:t>
            </a:r>
          </a:p>
          <a:p>
            <a:pPr lvl="1" eaLnBrk="1" hangingPunct="1"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sz="2400" b="1" dirty="0" smtClean="0">
                <a:effectLst/>
                <a:ea typeface="Arial" pitchFamily="34" charset="0"/>
              </a:rPr>
              <a:t> severe dry eye, herpetic keratitis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946"/>
          <a:stretch>
            <a:fillRect/>
          </a:stretch>
        </p:blipFill>
        <p:spPr bwMode="auto">
          <a:xfrm>
            <a:off x="4786314" y="3894218"/>
            <a:ext cx="3500461" cy="2683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OS Rose Bengal Stai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857627"/>
            <a:ext cx="3584389" cy="2703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71414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anesthetics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8680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FF00"/>
                </a:solidFill>
                <a:effectLst/>
              </a:rPr>
              <a:t>Topical: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effectLst/>
                <a:ea typeface="Arial" pitchFamily="34" charset="0"/>
              </a:rPr>
              <a:t>E.g. </a:t>
            </a:r>
            <a:r>
              <a:rPr lang="en-US" b="1" dirty="0" err="1" smtClean="0">
                <a:effectLst/>
                <a:ea typeface="Arial" pitchFamily="34" charset="0"/>
              </a:rPr>
              <a:t>propacaine</a:t>
            </a:r>
            <a:r>
              <a:rPr lang="en-US" b="1" dirty="0" smtClean="0">
                <a:effectLst/>
                <a:ea typeface="Arial" pitchFamily="34" charset="0"/>
              </a:rPr>
              <a:t>, </a:t>
            </a:r>
            <a:r>
              <a:rPr lang="en-US" b="1" dirty="0" err="1" smtClean="0">
                <a:effectLst/>
                <a:ea typeface="Arial" pitchFamily="34" charset="0"/>
              </a:rPr>
              <a:t>tetracaine</a:t>
            </a:r>
            <a:endParaRPr lang="en-US" b="1" dirty="0" smtClean="0"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Uses:</a:t>
            </a:r>
            <a:r>
              <a:rPr lang="en-US" b="1" dirty="0" smtClean="0">
                <a:effectLst/>
                <a:ea typeface="Arial" pitchFamily="34" charset="0"/>
              </a:rPr>
              <a:t> </a:t>
            </a:r>
            <a:r>
              <a:rPr lang="en-US" b="1" dirty="0" err="1" smtClean="0">
                <a:effectLst/>
                <a:ea typeface="Arial" pitchFamily="34" charset="0"/>
              </a:rPr>
              <a:t>applanation</a:t>
            </a:r>
            <a:r>
              <a:rPr lang="en-US" b="1" dirty="0" smtClean="0">
                <a:effectLst/>
                <a:ea typeface="Arial" pitchFamily="34" charset="0"/>
              </a:rPr>
              <a:t> </a:t>
            </a:r>
            <a:r>
              <a:rPr lang="en-US" b="1" dirty="0" err="1" smtClean="0">
                <a:effectLst/>
                <a:ea typeface="Arial" pitchFamily="34" charset="0"/>
              </a:rPr>
              <a:t>tonometry</a:t>
            </a:r>
            <a:r>
              <a:rPr lang="en-US" b="1" dirty="0" smtClean="0">
                <a:effectLst/>
                <a:ea typeface="Arial" pitchFamily="34" charset="0"/>
              </a:rPr>
              <a:t>, </a:t>
            </a:r>
            <a:r>
              <a:rPr lang="en-US" b="1" dirty="0" err="1" smtClean="0">
                <a:effectLst/>
                <a:ea typeface="Arial" pitchFamily="34" charset="0"/>
              </a:rPr>
              <a:t>goniscopy</a:t>
            </a:r>
            <a:r>
              <a:rPr lang="en-US" b="1" dirty="0" smtClean="0">
                <a:effectLst/>
                <a:ea typeface="Arial" pitchFamily="34" charset="0"/>
              </a:rPr>
              <a:t>, removal of corneal foreign bodies, removal of sutures, examination of patients who cannot open eyes because of pain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b="1" dirty="0" smtClean="0">
              <a:solidFill>
                <a:srgbClr val="FFFF00"/>
              </a:solidFill>
              <a:effectLst/>
              <a:ea typeface="Arial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Adverse effects:</a:t>
            </a:r>
            <a:r>
              <a:rPr lang="en-US" b="1" dirty="0" smtClean="0">
                <a:effectLst/>
                <a:ea typeface="Arial" pitchFamily="34" charset="0"/>
              </a:rPr>
              <a:t> toxic to corneal epithelium, allergic reaction rarely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Pharmacodynamics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286808" cy="49291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Mechanism of action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Most drugs act by binding to </a:t>
            </a:r>
            <a:r>
              <a:rPr lang="en-US" sz="2400" b="1" dirty="0" smtClean="0">
                <a:solidFill>
                  <a:srgbClr val="FFFF00"/>
                </a:solidFill>
              </a:rPr>
              <a:t>regulatory macromolecules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Neurotransmitters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Enzymes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Hormonal receptors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Agonist or antagonist </a:t>
            </a:r>
            <a:r>
              <a:rPr lang="en-US" sz="2400" b="1" dirty="0" smtClean="0"/>
              <a:t>(receptor level)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Activator or inhibitor </a:t>
            </a:r>
            <a:r>
              <a:rPr lang="en-US" sz="2400" b="1" dirty="0" smtClean="0"/>
              <a:t>(enzyme level) 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71414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Local anesthetics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7543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FF00"/>
                </a:solidFill>
                <a:effectLst/>
              </a:rPr>
              <a:t>Orbital infiltration:</a:t>
            </a:r>
          </a:p>
          <a:p>
            <a:pPr lvl="1" eaLnBrk="1" hangingPunct="1">
              <a:defRPr/>
            </a:pPr>
            <a:r>
              <a:rPr lang="en-US" b="1" dirty="0" err="1" smtClean="0">
                <a:effectLst/>
                <a:ea typeface="Arial" pitchFamily="34" charset="0"/>
              </a:rPr>
              <a:t>peribulbar</a:t>
            </a:r>
            <a:r>
              <a:rPr lang="en-US" b="1" dirty="0" smtClean="0">
                <a:effectLst/>
                <a:ea typeface="Arial" pitchFamily="34" charset="0"/>
              </a:rPr>
              <a:t> or </a:t>
            </a:r>
            <a:r>
              <a:rPr lang="en-US" b="1" dirty="0" err="1" smtClean="0">
                <a:effectLst/>
                <a:ea typeface="Arial" pitchFamily="34" charset="0"/>
              </a:rPr>
              <a:t>retrobulbar</a:t>
            </a:r>
            <a:endParaRPr lang="en-US" b="1" dirty="0" smtClean="0">
              <a:effectLst/>
              <a:ea typeface="Arial" pitchFamily="34" charset="0"/>
            </a:endParaRPr>
          </a:p>
          <a:p>
            <a:pPr lvl="1" eaLnBrk="1" hangingPunct="1">
              <a:defRPr/>
            </a:pPr>
            <a:r>
              <a:rPr lang="en-US" b="1" dirty="0" smtClean="0">
                <a:effectLst/>
                <a:ea typeface="Arial" pitchFamily="34" charset="0"/>
              </a:rPr>
              <a:t>causes </a:t>
            </a:r>
            <a:r>
              <a:rPr lang="en-US" b="1" dirty="0" smtClean="0">
                <a:solidFill>
                  <a:srgbClr val="FFFF00"/>
                </a:solidFill>
                <a:effectLst/>
                <a:ea typeface="Arial" pitchFamily="34" charset="0"/>
              </a:rPr>
              <a:t>anesthesia</a:t>
            </a:r>
            <a:r>
              <a:rPr lang="en-US" b="1" dirty="0" smtClean="0">
                <a:effectLst/>
                <a:ea typeface="Arial" pitchFamily="34" charset="0"/>
              </a:rPr>
              <a:t> and </a:t>
            </a:r>
            <a:r>
              <a:rPr lang="en-US" b="1" dirty="0" err="1" smtClean="0">
                <a:solidFill>
                  <a:srgbClr val="FFFF00"/>
                </a:solidFill>
                <a:effectLst/>
                <a:ea typeface="Arial" pitchFamily="34" charset="0"/>
              </a:rPr>
              <a:t>akinesia</a:t>
            </a:r>
            <a:r>
              <a:rPr lang="en-US" b="1" dirty="0" smtClean="0">
                <a:effectLst/>
                <a:ea typeface="Arial" pitchFamily="34" charset="0"/>
              </a:rPr>
              <a:t> for intraocular surgery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  <a:ea typeface="Arial" pitchFamily="34" charset="0"/>
              </a:rPr>
              <a:t>e.g. </a:t>
            </a:r>
            <a:r>
              <a:rPr lang="en-US" b="1" dirty="0" err="1" smtClean="0">
                <a:effectLst/>
                <a:ea typeface="Arial" pitchFamily="34" charset="0"/>
              </a:rPr>
              <a:t>lidocaine</a:t>
            </a:r>
            <a:r>
              <a:rPr lang="en-US" b="1" dirty="0" smtClean="0">
                <a:effectLst/>
                <a:ea typeface="Arial" pitchFamily="34" charset="0"/>
              </a:rPr>
              <a:t>, </a:t>
            </a:r>
            <a:r>
              <a:rPr lang="en-US" b="1" dirty="0" err="1" smtClean="0">
                <a:effectLst/>
                <a:ea typeface="Arial" pitchFamily="34" charset="0"/>
              </a:rPr>
              <a:t>bupivacaine</a:t>
            </a:r>
            <a:endParaRPr lang="en-US" b="1" dirty="0" smtClean="0">
              <a:effectLst/>
              <a:ea typeface="Arial" pitchFamily="34" charset="0"/>
            </a:endParaRPr>
          </a:p>
        </p:txBody>
      </p:sp>
      <p:pic>
        <p:nvPicPr>
          <p:cNvPr id="43012" name="Picture 4" descr="Anesthetizing-the-eye-2"/>
          <p:cNvPicPr>
            <a:picLocks noChangeAspect="1" noChangeArrowheads="1"/>
          </p:cNvPicPr>
          <p:nvPr/>
        </p:nvPicPr>
        <p:blipFill>
          <a:blip r:embed="rId2"/>
          <a:srcRect l="17073" t="2601" r="12195" b="32344"/>
          <a:stretch>
            <a:fillRect/>
          </a:stretch>
        </p:blipFill>
        <p:spPr bwMode="auto">
          <a:xfrm>
            <a:off x="3143240" y="4429132"/>
            <a:ext cx="3286148" cy="2266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42852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Other ocular preparations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4429156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  <a:ea typeface="+mn-ea"/>
              </a:rPr>
              <a:t>Lubricants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</a:rPr>
              <a:t>drops or ointments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</a:rPr>
              <a:t>Polyvinyl alcohol, cellulose, methylcellulose</a:t>
            </a:r>
          </a:p>
          <a:p>
            <a:pPr lvl="1" eaLnBrk="1" hangingPunct="1">
              <a:defRPr/>
            </a:pPr>
            <a:r>
              <a:rPr lang="en-US" b="1" dirty="0" smtClean="0">
                <a:effectLst/>
              </a:rPr>
              <a:t>Preserved or preservative free</a:t>
            </a:r>
          </a:p>
          <a:p>
            <a:pPr eaLnBrk="1" hangingPunct="1">
              <a:defRPr/>
            </a:pPr>
            <a:endParaRPr lang="en-US" b="1" dirty="0" smtClean="0">
              <a:effectLst/>
              <a:ea typeface="+mn-ea"/>
            </a:endParaRPr>
          </a:p>
        </p:txBody>
      </p:sp>
      <p:pic>
        <p:nvPicPr>
          <p:cNvPr id="44036" name="Picture 4" descr="corneal surfa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6567" y="2071678"/>
            <a:ext cx="3470275" cy="3470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059113" y="4868863"/>
            <a:ext cx="405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0" y="5027613"/>
            <a:ext cx="565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Intravitreal Injections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1472" y="1857364"/>
            <a:ext cx="8358246" cy="471490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effectLst/>
              </a:rPr>
              <a:t>Anti VEGF </a:t>
            </a:r>
            <a:r>
              <a:rPr lang="en-US" sz="2000" b="1" dirty="0" smtClean="0">
                <a:effectLst/>
              </a:rPr>
              <a:t>(anti vascular endothelial growth factors)</a:t>
            </a:r>
            <a:r>
              <a:rPr lang="en-US" sz="2400" b="1" dirty="0" smtClean="0">
                <a:effectLst/>
              </a:rPr>
              <a:t> </a:t>
            </a:r>
            <a:r>
              <a:rPr lang="en-US" b="1" dirty="0" smtClean="0">
                <a:effectLst/>
              </a:rPr>
              <a:t>: </a:t>
            </a:r>
          </a:p>
          <a:p>
            <a:pPr lvl="1">
              <a:defRPr/>
            </a:pPr>
            <a:r>
              <a:rPr lang="en-US" b="1" dirty="0" err="1" smtClean="0">
                <a:effectLst/>
              </a:rPr>
              <a:t>bevacizumab</a:t>
            </a:r>
            <a:r>
              <a:rPr lang="en-US" b="1" dirty="0" smtClean="0">
                <a:effectLst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Avastin</a:t>
            </a:r>
            <a:r>
              <a:rPr lang="en-US" b="1" dirty="0" smtClean="0">
                <a:effectLst/>
              </a:rPr>
              <a:t>)  </a:t>
            </a:r>
          </a:p>
          <a:p>
            <a:pPr lvl="1">
              <a:defRPr/>
            </a:pPr>
            <a:r>
              <a:rPr lang="en-US" b="1" dirty="0" err="1" smtClean="0">
                <a:effectLst/>
              </a:rPr>
              <a:t>Ranibizumab</a:t>
            </a:r>
            <a:r>
              <a:rPr lang="en-US" b="1" dirty="0" smtClean="0">
                <a:effectLst/>
              </a:rPr>
              <a:t> (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Lucentis</a:t>
            </a:r>
            <a:r>
              <a:rPr lang="en-US" b="1" dirty="0" smtClean="0">
                <a:effectLst/>
              </a:rPr>
              <a:t>)</a:t>
            </a:r>
          </a:p>
          <a:p>
            <a:pPr>
              <a:defRPr/>
            </a:pPr>
            <a:endParaRPr lang="en-US" b="1" dirty="0" smtClean="0">
              <a:effectLst/>
            </a:endParaRPr>
          </a:p>
          <a:p>
            <a:pPr>
              <a:defRPr/>
            </a:pPr>
            <a:r>
              <a:rPr lang="en-US" b="1" dirty="0" smtClean="0">
                <a:effectLst/>
              </a:rPr>
              <a:t>Uses :</a:t>
            </a:r>
          </a:p>
          <a:p>
            <a:pPr lvl="1">
              <a:buFontTx/>
              <a:buChar char="-"/>
              <a:defRPr/>
            </a:pPr>
            <a:r>
              <a:rPr lang="en-US" b="1" dirty="0" smtClean="0">
                <a:effectLst/>
              </a:rPr>
              <a:t>Age related macular degeneration (AMD)</a:t>
            </a:r>
          </a:p>
          <a:p>
            <a:pPr lvl="1">
              <a:buFontTx/>
              <a:buChar char="-"/>
              <a:defRPr/>
            </a:pPr>
            <a:r>
              <a:rPr lang="en-US" b="1" dirty="0" smtClean="0">
                <a:effectLst/>
              </a:rPr>
              <a:t>DM (macular edema, PDR).</a:t>
            </a:r>
          </a:p>
          <a:p>
            <a:pPr lvl="1">
              <a:buFontTx/>
              <a:buChar char="-"/>
              <a:defRPr/>
            </a:pPr>
            <a:r>
              <a:rPr lang="en-US" b="1" dirty="0" smtClean="0">
                <a:effectLst/>
              </a:rPr>
              <a:t>CRVO/BRVO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>
              <a:effectLst/>
            </a:endParaRPr>
          </a:p>
          <a:p>
            <a:pPr>
              <a:buFontTx/>
              <a:buChar char="-"/>
              <a:defRPr/>
            </a:pPr>
            <a:endParaRPr lang="en-US" b="1" dirty="0" smtClean="0">
              <a:effectLst/>
            </a:endParaRPr>
          </a:p>
          <a:p>
            <a:pPr>
              <a:defRPr/>
            </a:pPr>
            <a:endParaRPr lang="en-US" b="1" dirty="0" smtClean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1258888" y="2852738"/>
            <a:ext cx="6885012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Ocular toxicology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Complications of topical administration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5636" y="1857364"/>
            <a:ext cx="5988066" cy="47149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Mechanical injury</a:t>
            </a:r>
            <a:r>
              <a:rPr lang="en-US" sz="2400" b="1" dirty="0" smtClean="0">
                <a:effectLst/>
              </a:rPr>
              <a:t> from the bottle e.g. corneal abrasion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Ocular damage:</a:t>
            </a:r>
            <a:r>
              <a:rPr lang="en-US" sz="2400" b="1" dirty="0" smtClean="0">
                <a:effectLst/>
              </a:rPr>
              <a:t> e.g. topical anesthetics, </a:t>
            </a:r>
            <a:r>
              <a:rPr lang="en-US" sz="2400" b="1" dirty="0" err="1" smtClean="0">
                <a:effectLst/>
              </a:rPr>
              <a:t>benzylkonium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Pigmentation:</a:t>
            </a:r>
            <a:r>
              <a:rPr lang="en-US" sz="2400" b="1" dirty="0" smtClean="0">
                <a:effectLst/>
              </a:rPr>
              <a:t>                               e.g. epinephrine- </a:t>
            </a:r>
            <a:r>
              <a:rPr lang="en-US" sz="2400" b="1" dirty="0" err="1" smtClean="0">
                <a:effectLst/>
              </a:rPr>
              <a:t>adrenochrome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Hypersensitivity:</a:t>
            </a:r>
            <a:r>
              <a:rPr lang="en-US" sz="2400" b="1" dirty="0" smtClean="0">
                <a:effectLst/>
              </a:rPr>
              <a:t> e.g. atropine, neomycin, </a:t>
            </a:r>
            <a:r>
              <a:rPr lang="en-US" sz="2400" b="1" dirty="0" err="1" smtClean="0">
                <a:effectLst/>
              </a:rPr>
              <a:t>gentamicin</a:t>
            </a:r>
            <a:endParaRPr lang="en-US" sz="2400" b="1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Systemic effect:</a:t>
            </a:r>
            <a:r>
              <a:rPr lang="en-US" sz="2400" b="1" dirty="0" smtClean="0">
                <a:effectLst/>
              </a:rPr>
              <a:t> topical </a:t>
            </a:r>
            <a:r>
              <a:rPr lang="en-US" sz="2400" b="1" dirty="0" err="1" smtClean="0">
                <a:effectLst/>
              </a:rPr>
              <a:t>phenylephrine</a:t>
            </a:r>
            <a:r>
              <a:rPr lang="en-US" sz="2400" b="1" dirty="0" smtClean="0">
                <a:effectLst/>
              </a:rPr>
              <a:t> can increase BP</a:t>
            </a:r>
          </a:p>
        </p:txBody>
      </p:sp>
      <p:pic>
        <p:nvPicPr>
          <p:cNvPr id="47108" name="Picture 4" descr="eyedrops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15140" y="1928802"/>
            <a:ext cx="2286016" cy="2340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09" name="Picture 5" descr="chindo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>
          <a:xfrm>
            <a:off x="6715140" y="4429133"/>
            <a:ext cx="2281229" cy="221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Amiodarone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8572528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a typeface="+mn-ea"/>
              </a:rPr>
              <a:t>A cardiac arrhythmia drug</a:t>
            </a:r>
          </a:p>
          <a:p>
            <a:pPr eaLnBrk="1" hangingPunct="1">
              <a:defRPr/>
            </a:pPr>
            <a:r>
              <a:rPr lang="en-US" sz="2400" b="1" dirty="0" smtClean="0">
                <a:ea typeface="+mn-ea"/>
              </a:rPr>
              <a:t>Causes </a:t>
            </a:r>
            <a:r>
              <a:rPr lang="en-US" sz="2800" b="1" u="sng" dirty="0" smtClean="0">
                <a:solidFill>
                  <a:srgbClr val="FFFF00"/>
                </a:solidFill>
                <a:ea typeface="+mn-ea"/>
              </a:rPr>
              <a:t>optic neuropathy</a:t>
            </a:r>
            <a:r>
              <a:rPr lang="en-US" sz="2800" b="1" u="sng" dirty="0" smtClean="0">
                <a:ea typeface="+mn-ea"/>
              </a:rPr>
              <a:t> </a:t>
            </a:r>
            <a:r>
              <a:rPr lang="en-US" sz="2400" b="1" dirty="0" smtClean="0">
                <a:ea typeface="+mn-ea"/>
              </a:rPr>
              <a:t>(mild decreased vision, visual field </a:t>
            </a:r>
            <a:r>
              <a:rPr lang="en-US" sz="2400" b="1" dirty="0" smtClean="0">
                <a:ea typeface="+mn-ea"/>
              </a:rPr>
              <a:t>defects)</a:t>
            </a:r>
            <a:endParaRPr lang="en-US" sz="2400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sz="2400" b="1" dirty="0" smtClean="0">
                <a:ea typeface="+mn-ea"/>
              </a:rPr>
              <a:t>Also causes </a:t>
            </a:r>
            <a:r>
              <a:rPr lang="en-US" sz="2800" b="1" u="sng" dirty="0" smtClean="0">
                <a:solidFill>
                  <a:srgbClr val="FFFF00"/>
                </a:solidFill>
                <a:ea typeface="+mn-ea"/>
              </a:rPr>
              <a:t>corneal vortex keratopathy (corneal </a:t>
            </a:r>
            <a:r>
              <a:rPr lang="en-US" sz="2800" b="1" u="sng" dirty="0" err="1" smtClean="0">
                <a:solidFill>
                  <a:srgbClr val="FFFF00"/>
                </a:solidFill>
                <a:ea typeface="+mn-ea"/>
              </a:rPr>
              <a:t>verticillata</a:t>
            </a:r>
            <a:r>
              <a:rPr lang="en-US" sz="2800" b="1" u="sng" dirty="0" smtClean="0">
                <a:solidFill>
                  <a:srgbClr val="FFFF00"/>
                </a:solidFill>
                <a:ea typeface="+mn-ea"/>
              </a:rPr>
              <a:t>)</a:t>
            </a:r>
            <a:r>
              <a:rPr lang="en-US" sz="2400" b="1" dirty="0" smtClean="0">
                <a:ea typeface="+mn-ea"/>
              </a:rPr>
              <a:t> which is whorl-shaped pigmented deposits in the corneal epithelium</a:t>
            </a:r>
          </a:p>
          <a:p>
            <a:pPr eaLnBrk="1" hangingPunct="1">
              <a:defRPr/>
            </a:pPr>
            <a:endParaRPr lang="en-US" sz="2800" b="1" dirty="0" smtClean="0">
              <a:ea typeface="+mn-ea"/>
            </a:endParaRPr>
          </a:p>
          <a:p>
            <a:pPr eaLnBrk="1" hangingPunct="1">
              <a:defRPr/>
            </a:pPr>
            <a:endParaRPr lang="en-US" sz="2800" b="1" dirty="0" smtClean="0">
              <a:ea typeface="+mn-ea"/>
            </a:endParaRPr>
          </a:p>
        </p:txBody>
      </p:sp>
      <p:pic>
        <p:nvPicPr>
          <p:cNvPr id="48132" name="Picture 5" descr="cornea verticilla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5143504" y="4724400"/>
            <a:ext cx="2814637" cy="1919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3" name="Picture 6" descr="optic neuropat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24400"/>
            <a:ext cx="2808287" cy="191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Digitalis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14393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A cardiac failure drug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Causes </a:t>
            </a:r>
            <a:r>
              <a:rPr lang="en-US" b="1" dirty="0" err="1" smtClean="0">
                <a:solidFill>
                  <a:srgbClr val="FFFF00"/>
                </a:solidFill>
                <a:effectLst/>
              </a:rPr>
              <a:t>chromatopsia</a:t>
            </a:r>
            <a:r>
              <a:rPr lang="en-US" b="1" dirty="0" smtClean="0">
                <a:effectLst/>
              </a:rPr>
              <a:t> (objects appear yellow) with overdose </a:t>
            </a:r>
          </a:p>
        </p:txBody>
      </p:sp>
      <p:pic>
        <p:nvPicPr>
          <p:cNvPr id="49156" name="Picture 4" descr="Scene-Norm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933825"/>
            <a:ext cx="3311525" cy="243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57" name="Picture 5" descr="Scene-Xanthop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933825"/>
            <a:ext cx="3311525" cy="2432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Chloroquines</a:t>
            </a:r>
            <a:r>
              <a:rPr lang="en-US" dirty="0" smtClean="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785926"/>
            <a:ext cx="8572528" cy="266224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E.g. </a:t>
            </a:r>
            <a:r>
              <a:rPr lang="en-US" sz="2400" b="1" dirty="0" err="1" smtClean="0"/>
              <a:t>chloroquine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hydroxychloroquine</a:t>
            </a: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u="sng" dirty="0" smtClean="0"/>
              <a:t>Used</a:t>
            </a:r>
            <a:r>
              <a:rPr lang="en-US" sz="2400" b="1" dirty="0" smtClean="0"/>
              <a:t> in malaria, rheumatoid arthritis, SLE</a:t>
            </a:r>
          </a:p>
          <a:p>
            <a:pPr eaLnBrk="1" hangingPunct="1">
              <a:defRPr/>
            </a:pPr>
            <a:r>
              <a:rPr lang="en-US" sz="2400" b="1" dirty="0" smtClean="0"/>
              <a:t>Cause </a:t>
            </a:r>
            <a:r>
              <a:rPr lang="en-US" sz="2800" b="1" u="sng" dirty="0" smtClean="0">
                <a:solidFill>
                  <a:srgbClr val="FFFF00"/>
                </a:solidFill>
              </a:rPr>
              <a:t>retinopathy (bull</a:t>
            </a:r>
            <a:r>
              <a:rPr lang="ja-JP" altLang="en-US" sz="2800" b="1" u="sng" smtClean="0">
                <a:solidFill>
                  <a:srgbClr val="FFFF00"/>
                </a:solidFill>
              </a:rPr>
              <a:t>’</a:t>
            </a:r>
            <a:r>
              <a:rPr lang="en-US" altLang="ja-JP" sz="2800" b="1" u="sng" dirty="0" smtClean="0">
                <a:solidFill>
                  <a:srgbClr val="FFFF00"/>
                </a:solidFill>
              </a:rPr>
              <a:t>s eye </a:t>
            </a:r>
            <a:r>
              <a:rPr lang="en-US" altLang="ja-JP" sz="2800" b="1" u="sng" dirty="0" err="1" smtClean="0">
                <a:solidFill>
                  <a:srgbClr val="FFFF00"/>
                </a:solidFill>
              </a:rPr>
              <a:t>maculopathy</a:t>
            </a:r>
            <a:r>
              <a:rPr lang="en-US" altLang="ja-JP" sz="2800" b="1" u="sng" dirty="0" smtClean="0">
                <a:solidFill>
                  <a:srgbClr val="FFFF00"/>
                </a:solidFill>
              </a:rPr>
              <a:t>)</a:t>
            </a:r>
            <a:endParaRPr lang="en-US" sz="2400" b="1" u="sng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400" b="1" dirty="0" smtClean="0"/>
              <a:t>Also cause </a:t>
            </a:r>
            <a:r>
              <a:rPr lang="en-US" sz="2400" b="1" u="sng" dirty="0" smtClean="0">
                <a:solidFill>
                  <a:srgbClr val="FFFF00"/>
                </a:solidFill>
              </a:rPr>
              <a:t>vortex keratopathy (corneal </a:t>
            </a:r>
            <a:r>
              <a:rPr lang="en-US" sz="2400" b="1" u="sng" dirty="0" err="1" smtClean="0">
                <a:solidFill>
                  <a:srgbClr val="FFFF00"/>
                </a:solidFill>
              </a:rPr>
              <a:t>verticillata</a:t>
            </a:r>
            <a:r>
              <a:rPr lang="en-US" sz="2400" b="1" u="sng" dirty="0" smtClean="0">
                <a:solidFill>
                  <a:srgbClr val="FFFF00"/>
                </a:solidFill>
              </a:rPr>
              <a:t>) </a:t>
            </a:r>
            <a:r>
              <a:rPr lang="en-US" sz="2400" b="1" dirty="0" smtClean="0"/>
              <a:t>which is usually asymptomatic but can present with glare and photophobia</a:t>
            </a:r>
          </a:p>
        </p:txBody>
      </p:sp>
      <p:pic>
        <p:nvPicPr>
          <p:cNvPr id="50180" name="Picture 6" descr="cornea verticillat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5072066" y="4500570"/>
            <a:ext cx="281463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181" name="Picture 7" descr="bull's ey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bright="-20000" contrast="10000"/>
          </a:blip>
          <a:srcRect/>
          <a:stretch>
            <a:fillRect/>
          </a:stretch>
        </p:blipFill>
        <p:spPr>
          <a:xfrm>
            <a:off x="1571604" y="4482845"/>
            <a:ext cx="2857520" cy="2141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Thioridazine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14393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psychiatric drug</a:t>
            </a:r>
          </a:p>
          <a:p>
            <a:pPr eaLnBrk="1" hangingPunct="1">
              <a:defRPr/>
            </a:pPr>
            <a:r>
              <a:rPr lang="en-US" b="1" dirty="0" smtClean="0"/>
              <a:t>Causes a </a:t>
            </a:r>
            <a:r>
              <a:rPr lang="en-US" b="1" dirty="0" smtClean="0">
                <a:solidFill>
                  <a:srgbClr val="FFFF00"/>
                </a:solidFill>
              </a:rPr>
              <a:t>pigmentary retinopathy</a:t>
            </a:r>
            <a:r>
              <a:rPr lang="en-US" b="1" dirty="0" smtClean="0"/>
              <a:t> after high dosage</a:t>
            </a:r>
          </a:p>
        </p:txBody>
      </p:sp>
      <p:pic>
        <p:nvPicPr>
          <p:cNvPr id="52228" name="Picture 4" descr="thiorid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98207"/>
            <a:ext cx="3656195" cy="2774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Chorpromazine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1537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 psychiatric drug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Causes </a:t>
            </a:r>
            <a:r>
              <a:rPr lang="en-US" b="1" dirty="0" smtClean="0">
                <a:solidFill>
                  <a:srgbClr val="FFFF00"/>
                </a:solidFill>
              </a:rPr>
              <a:t>corneal </a:t>
            </a:r>
            <a:r>
              <a:rPr lang="en-US" b="1" dirty="0" err="1" smtClean="0">
                <a:solidFill>
                  <a:srgbClr val="FFFF00"/>
                </a:solidFill>
              </a:rPr>
              <a:t>punctate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epithelial opacities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lens surface opacities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Rarely symptomatic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/>
              <a:t>Reversible with drug discontinuation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Pharmacokinetics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100" y="1957406"/>
            <a:ext cx="818674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It is the absorption, distribution, metabolism, and excretion of the drug</a:t>
            </a:r>
          </a:p>
          <a:p>
            <a:pPr eaLnBrk="1" hangingPunct="1"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/>
              <a:t>A drug can be delivered to ocular tissue as: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ea typeface="Arial" pitchFamily="34" charset="0"/>
              </a:rPr>
              <a:t>Locally: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Eye drop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Ointment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Periocular injection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Intraocular injection</a:t>
            </a:r>
          </a:p>
          <a:p>
            <a:pPr lvl="1"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ea typeface="Arial" pitchFamily="34" charset="0"/>
              </a:rPr>
              <a:t>Systemically: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Orally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Arial" pitchFamily="34" charset="0"/>
              </a:rPr>
              <a:t>IV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Diphenylhydantoin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14530"/>
            <a:ext cx="8143932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a typeface="+mn-ea"/>
              </a:rPr>
              <a:t>An epilepsy drug</a:t>
            </a:r>
          </a:p>
          <a:p>
            <a:pPr eaLnBrk="1" hangingPunct="1">
              <a:defRPr/>
            </a:pPr>
            <a:r>
              <a:rPr lang="en-US" b="1" dirty="0" smtClean="0">
                <a:ea typeface="+mn-ea"/>
              </a:rPr>
              <a:t>Causes dosage-related </a:t>
            </a:r>
            <a:r>
              <a:rPr lang="en-US" b="1" dirty="0" err="1" smtClean="0">
                <a:ea typeface="+mn-ea"/>
              </a:rPr>
              <a:t>cerebellar</a:t>
            </a:r>
            <a:r>
              <a:rPr lang="en-US" b="1" dirty="0" smtClean="0">
                <a:ea typeface="+mn-ea"/>
              </a:rPr>
              <a:t>-vestibular effects: </a:t>
            </a:r>
          </a:p>
          <a:p>
            <a:pPr marL="808038" lvl="1" eaLnBrk="1" hangingPunct="1">
              <a:defRPr/>
            </a:pPr>
            <a:r>
              <a:rPr lang="en-US" b="1" dirty="0" smtClean="0"/>
              <a:t>Horizontal </a:t>
            </a:r>
            <a:r>
              <a:rPr lang="en-US" b="1" dirty="0" err="1" smtClean="0">
                <a:solidFill>
                  <a:srgbClr val="FFFF00"/>
                </a:solidFill>
              </a:rPr>
              <a:t>nystagmus</a:t>
            </a:r>
            <a:r>
              <a:rPr lang="en-US" b="1" dirty="0" smtClean="0"/>
              <a:t> in lateral gaze</a:t>
            </a:r>
          </a:p>
          <a:p>
            <a:pPr marL="808038" lvl="1"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Diplopia</a:t>
            </a:r>
            <a:r>
              <a:rPr lang="en-US" b="1" dirty="0" smtClean="0"/>
              <a:t>, </a:t>
            </a:r>
            <a:r>
              <a:rPr lang="en-US" b="1" dirty="0" err="1" smtClean="0">
                <a:solidFill>
                  <a:srgbClr val="FFFF00"/>
                </a:solidFill>
              </a:rPr>
              <a:t>ophthalmoplegia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808038" lvl="1" eaLnBrk="1" hangingPunct="1">
              <a:defRPr/>
            </a:pPr>
            <a:r>
              <a:rPr lang="en-US" b="1" dirty="0" smtClean="0"/>
              <a:t>Vertigo, ataxia </a:t>
            </a:r>
          </a:p>
          <a:p>
            <a:pPr eaLnBrk="1" hangingPunct="1">
              <a:defRPr/>
            </a:pPr>
            <a:endParaRPr lang="en-US" b="1" dirty="0" smtClean="0">
              <a:ea typeface="+mn-ea"/>
            </a:endParaRPr>
          </a:p>
          <a:p>
            <a:pPr eaLnBrk="1" hangingPunct="1">
              <a:defRPr/>
            </a:pPr>
            <a:r>
              <a:rPr lang="en-US" b="1" dirty="0" smtClean="0">
                <a:ea typeface="+mn-ea"/>
              </a:rPr>
              <a:t>Reversible with the discontinuation of the drug</a:t>
            </a:r>
          </a:p>
          <a:p>
            <a:pPr eaLnBrk="1" hangingPunct="1">
              <a:defRPr/>
            </a:pPr>
            <a:endParaRPr lang="en-US" b="1" dirty="0" smtClean="0">
              <a:ea typeface="+mn-ea"/>
            </a:endParaRPr>
          </a:p>
          <a:p>
            <a:pPr marL="808038" lvl="1" eaLnBrk="1" hangingPunct="1">
              <a:defRPr/>
            </a:pPr>
            <a:endParaRPr lang="en-US" b="1" dirty="0" smtClean="0"/>
          </a:p>
          <a:p>
            <a:pPr marL="808038" lvl="1" eaLnBrk="1" hangingPunct="1">
              <a:buFontTx/>
              <a:buNone/>
              <a:defRPr/>
            </a:pPr>
            <a:endParaRPr lang="en-US" b="1" dirty="0" smtClean="0"/>
          </a:p>
          <a:p>
            <a:pPr marL="808038" lvl="1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Topiramate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671786"/>
            <a:ext cx="8358246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A drug for epilepsy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Causes </a:t>
            </a:r>
            <a:r>
              <a:rPr lang="en-US" sz="2800" b="1" dirty="0" smtClean="0">
                <a:solidFill>
                  <a:srgbClr val="FFFF00"/>
                </a:solidFill>
              </a:rPr>
              <a:t>acute angle-closure glaucoma</a:t>
            </a:r>
            <a:r>
              <a:rPr lang="en-US" sz="2800" b="1" dirty="0" smtClean="0"/>
              <a:t> (acute eye pain, redness, blurred vision, haloes)</a:t>
            </a:r>
          </a:p>
          <a:p>
            <a:pPr eaLnBrk="1" hangingPunct="1">
              <a:defRPr/>
            </a:pPr>
            <a:endParaRPr lang="en-US" sz="2800" b="1" dirty="0" smtClean="0"/>
          </a:p>
        </p:txBody>
      </p:sp>
      <p:pic>
        <p:nvPicPr>
          <p:cNvPr id="54276" name="Picture 4" descr="closedanglegla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7330" y="214290"/>
            <a:ext cx="2592388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Ethambutol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785926"/>
            <a:ext cx="8572528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/>
              <a:t>An anti-TB drug</a:t>
            </a:r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3000" b="1" dirty="0" smtClean="0"/>
              <a:t>Causes a dose-related </a:t>
            </a:r>
            <a:r>
              <a:rPr lang="en-US" sz="3000" b="1" dirty="0" smtClean="0">
                <a:solidFill>
                  <a:srgbClr val="FFFF00"/>
                </a:solidFill>
              </a:rPr>
              <a:t>optic neuropathy</a:t>
            </a:r>
          </a:p>
          <a:p>
            <a:pPr eaLnBrk="1" hangingPunct="1">
              <a:defRPr/>
            </a:pPr>
            <a:endParaRPr lang="en-US" sz="1800" b="1" dirty="0" smtClean="0"/>
          </a:p>
          <a:p>
            <a:pPr eaLnBrk="1" hangingPunct="1">
              <a:defRPr/>
            </a:pPr>
            <a:r>
              <a:rPr lang="en-US" sz="3000" b="1" dirty="0" smtClean="0"/>
              <a:t>Usually reversible but occasionally permanent visual damage might occur</a:t>
            </a:r>
          </a:p>
        </p:txBody>
      </p:sp>
      <p:pic>
        <p:nvPicPr>
          <p:cNvPr id="55300" name="Picture 4" descr="ethambut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714884"/>
            <a:ext cx="2857520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5301" name="Picture 5" descr="ethambuto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70455"/>
            <a:ext cx="3794639" cy="1830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HMG-CoA reductase inhibitors (statins)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5643602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Cholesterol lowering agents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E.g. </a:t>
            </a:r>
            <a:r>
              <a:rPr lang="en-US" sz="2800" b="1" dirty="0" err="1" smtClean="0"/>
              <a:t>pravastatin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lovastatin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simvastatin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fluvastatin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atorvastatin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rosuvastatin</a:t>
            </a:r>
            <a:endParaRPr lang="en-US" sz="2800" b="1" dirty="0" smtClean="0"/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Can cause </a:t>
            </a:r>
            <a:r>
              <a:rPr lang="en-US" sz="2800" b="1" dirty="0" smtClean="0">
                <a:solidFill>
                  <a:srgbClr val="FFFF00"/>
                </a:solidFill>
              </a:rPr>
              <a:t>cataract</a:t>
            </a:r>
            <a:r>
              <a:rPr lang="en-US" sz="2800" b="1" dirty="0" smtClean="0"/>
              <a:t> in high dosages specially if used with erythromycin</a:t>
            </a:r>
          </a:p>
        </p:txBody>
      </p:sp>
      <p:pic>
        <p:nvPicPr>
          <p:cNvPr id="57348" name="Picture 5" descr="b catara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78" y="1928802"/>
            <a:ext cx="2160588" cy="2089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349" name="Picture 6" descr="catara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357694"/>
            <a:ext cx="2214578" cy="2106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ROACCUTANE</a:t>
            </a:r>
            <a:r>
              <a:rPr lang="en-US" dirty="0" smtClean="0"/>
              <a:t> 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1472" y="1857364"/>
            <a:ext cx="6000792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/>
              <a:t>Isotretinoin</a:t>
            </a:r>
            <a:r>
              <a:rPr lang="en-US" sz="2800" b="1" dirty="0" smtClean="0"/>
              <a:t> (Retinoid agents)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Used in Acne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Avoid tetracycline </a:t>
            </a:r>
          </a:p>
          <a:p>
            <a:pPr eaLnBrk="1" hangingPunct="1">
              <a:defRPr/>
            </a:pPr>
            <a:endParaRPr lang="en-US" sz="2800" b="1" dirty="0" smtClean="0"/>
          </a:p>
          <a:p>
            <a:pPr eaLnBrk="1" hangingPunct="1">
              <a:defRPr/>
            </a:pPr>
            <a:r>
              <a:rPr lang="en-US" sz="2800" b="1" dirty="0" smtClean="0"/>
              <a:t>Severe dry eye (evaporative) with rec. </a:t>
            </a:r>
            <a:r>
              <a:rPr lang="en-US" sz="2800" b="1" dirty="0" err="1" smtClean="0"/>
              <a:t>chalazia</a:t>
            </a:r>
            <a:endParaRPr lang="en-US" sz="2800" b="1" dirty="0" smtClean="0"/>
          </a:p>
        </p:txBody>
      </p:sp>
      <p:pic>
        <p:nvPicPr>
          <p:cNvPr id="1026" name="Picture 2" descr="C:\Users\T\Desktop\blephariti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500306"/>
            <a:ext cx="3547472" cy="2405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Other agents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928802"/>
            <a:ext cx="8572528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Methanol</a:t>
            </a:r>
            <a:r>
              <a:rPr lang="en-US" sz="2400" b="1" dirty="0" smtClean="0"/>
              <a:t> – optic atrophy and blindness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Chloramphenicol</a:t>
            </a:r>
            <a:r>
              <a:rPr lang="en-US" sz="2400" b="1" dirty="0" smtClean="0"/>
              <a:t> &amp; </a:t>
            </a:r>
            <a:r>
              <a:rPr lang="en-US" sz="2400" b="1" dirty="0" smtClean="0">
                <a:solidFill>
                  <a:srgbClr val="FFFF00"/>
                </a:solidFill>
              </a:rPr>
              <a:t>streptomycin</a:t>
            </a:r>
            <a:r>
              <a:rPr lang="en-US" sz="2400" b="1" dirty="0" smtClean="0"/>
              <a:t> – optic atrophy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Contraceptive pills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pseudotumor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papilledema</a:t>
            </a:r>
            <a:r>
              <a:rPr lang="en-US" sz="2400" b="1" dirty="0" smtClean="0"/>
              <a:t>), and dryness (CL intolerance)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Hypervitaminosis</a:t>
            </a:r>
            <a:r>
              <a:rPr lang="en-US" sz="2400" b="1" dirty="0" smtClean="0">
                <a:solidFill>
                  <a:srgbClr val="FFFF00"/>
                </a:solidFill>
              </a:rPr>
              <a:t> A</a:t>
            </a:r>
            <a:r>
              <a:rPr lang="en-US" sz="2400" b="1" dirty="0" smtClean="0"/>
              <a:t> – yellow skin and conjunctiva, </a:t>
            </a:r>
            <a:r>
              <a:rPr lang="en-US" sz="2400" b="1" dirty="0" err="1" smtClean="0"/>
              <a:t>pseudotumor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cerebri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papilledema</a:t>
            </a:r>
            <a:r>
              <a:rPr lang="en-US" sz="2400" b="1" dirty="0" smtClean="0"/>
              <a:t>), retinal hemorrhage.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err="1" smtClean="0">
                <a:solidFill>
                  <a:srgbClr val="FFFF00"/>
                </a:solidFill>
              </a:rPr>
              <a:t>Hypovitaminosis</a:t>
            </a:r>
            <a:r>
              <a:rPr lang="en-US" sz="2400" b="1" dirty="0" smtClean="0">
                <a:solidFill>
                  <a:srgbClr val="FFFF00"/>
                </a:solidFill>
              </a:rPr>
              <a:t> A</a:t>
            </a:r>
            <a:r>
              <a:rPr lang="en-US" sz="2400" b="1" dirty="0" smtClean="0"/>
              <a:t> – night blindness (</a:t>
            </a:r>
            <a:r>
              <a:rPr lang="en-US" sz="2400" b="1" dirty="0" err="1" smtClean="0"/>
              <a:t>nyctalopia</a:t>
            </a:r>
            <a:r>
              <a:rPr lang="en-US" sz="2400" b="1" dirty="0" smtClean="0"/>
              <a:t>), </a:t>
            </a:r>
            <a:r>
              <a:rPr lang="en-US" sz="2400" b="1" dirty="0" err="1" smtClean="0"/>
              <a:t>keratomalacia</a:t>
            </a:r>
            <a:r>
              <a:rPr lang="en-US" sz="2400" b="1" dirty="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 Yasser Feky\My Documents\My Pictures\thank-you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30" y="27729"/>
            <a:ext cx="9117070" cy="68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561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Factors influencing local drug penetration into ocular tissue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785926"/>
            <a:ext cx="821537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Drug concentration: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The higher the concentration the better the penetration e.g. pilocarpine 1-4%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5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Viscosity: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Higher viscosity increases drug penetration by: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u="sng" dirty="0" smtClean="0"/>
              <a:t>increasing the contact time</a:t>
            </a:r>
            <a:r>
              <a:rPr lang="en-US" sz="1600" b="1" dirty="0" smtClean="0"/>
              <a:t> with the cornea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1600" b="1" u="sng" dirty="0" smtClean="0"/>
              <a:t>altering corneal epithelium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Lipid solubility: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u="sng" dirty="0" smtClean="0"/>
              <a:t>The higher lipid solubility the more the penetration (</a:t>
            </a:r>
            <a:r>
              <a:rPr lang="en-US" sz="2000" b="1" dirty="0" smtClean="0"/>
              <a:t>lipid rich environment of the epithelial cell membranes) </a:t>
            </a:r>
            <a:endParaRPr lang="ar-SA" sz="20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pH:</a:t>
            </a:r>
            <a:r>
              <a:rPr lang="en-US" sz="2400" b="1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b="1" dirty="0" smtClean="0"/>
              <a:t>The normal tear pH is 7.4 and if the drug pH is much different, this will cause reflex tearing</a:t>
            </a:r>
            <a:endParaRPr lang="ar-SA" sz="20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9241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Mode of </a:t>
            </a:r>
            <a:r>
              <a:rPr lang="en-US" dirty="0" smtClean="0"/>
              <a:t>Local Ocular               </a:t>
            </a:r>
            <a:r>
              <a:rPr lang="en-US" dirty="0" smtClean="0"/>
              <a:t>Drug Delivery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Eye drops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928802"/>
            <a:ext cx="821537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/>
              </a:rPr>
              <a:t>Eye drops:  </a:t>
            </a:r>
            <a:r>
              <a:rPr lang="en-US" sz="2800" b="1" dirty="0" smtClean="0">
                <a:solidFill>
                  <a:srgbClr val="FFFF00"/>
                </a:solidFill>
                <a:effectLst/>
              </a:rPr>
              <a:t>most common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/>
              </a:rPr>
              <a:t>one drop = 50 µl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/>
              </a:rPr>
              <a:t>volume of conjunctival cul-de-sac 7-10 µl</a:t>
            </a:r>
          </a:p>
          <a:p>
            <a:pPr eaLnBrk="1" hangingPunct="1"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/>
              </a:rPr>
              <a:t>measures to increase drop absorption: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		-wait 5-10 minutes between drops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		-compress lacrimal sac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effectLst/>
              </a:rPr>
              <a:t>		-keep lids closed for 5 minutes after 	 instillation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9220" name="Picture 4" descr="artificial te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71824"/>
            <a:ext cx="2428892" cy="1721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Ointments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857364"/>
            <a:ext cx="821537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  <a:effectLst/>
              </a:rPr>
              <a:t>Increase the contact time</a:t>
            </a:r>
            <a:r>
              <a:rPr lang="en-US" sz="2800" b="1" dirty="0" smtClean="0">
                <a:effectLst/>
              </a:rPr>
              <a:t> of ocular medication to ocular surface thus better effect</a:t>
            </a:r>
          </a:p>
          <a:p>
            <a:pPr eaLnBrk="1" hangingPunct="1"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/>
              </a:rPr>
              <a:t>It has the disadvantage of </a:t>
            </a:r>
            <a:r>
              <a:rPr lang="en-US" sz="2800" b="1" u="sng" dirty="0" smtClean="0">
                <a:effectLst/>
              </a:rPr>
              <a:t>vision blurring</a:t>
            </a:r>
          </a:p>
          <a:p>
            <a:pPr eaLnBrk="1" hangingPunct="1">
              <a:defRPr/>
            </a:pPr>
            <a:endParaRPr lang="en-US" sz="2800" b="1" dirty="0" smtClean="0">
              <a:effectLst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/>
              </a:rPr>
              <a:t>The drug has to be high lipid soluble with some water solubility to have the maximum effect as ointment</a:t>
            </a:r>
          </a:p>
        </p:txBody>
      </p:sp>
      <p:pic>
        <p:nvPicPr>
          <p:cNvPr id="10244" name="Picture 4" descr="B-33_Ointment_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7" y="0"/>
            <a:ext cx="2585357" cy="1809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7E04E8818DE24C8B718715B653A4DD" ma:contentTypeVersion="0" ma:contentTypeDescription="Create a new document." ma:contentTypeScope="" ma:versionID="6c462214baecd96230cb3bd0c9ba87f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4B537C1-1D97-4256-8FED-13C17D357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B4AE698-EEDC-4554-B212-68325B4F53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FCA2FC-9A16-4BD7-8472-85F2592E7C4C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1835</TotalTime>
  <Words>1945</Words>
  <Application>Microsoft Macintosh PowerPoint</Application>
  <PresentationFormat>On-screen Show (4:3)</PresentationFormat>
  <Paragraphs>438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Shimmer</vt:lpstr>
      <vt:lpstr>Ocular pharmacology and toxicology</vt:lpstr>
      <vt:lpstr>Slide 2</vt:lpstr>
      <vt:lpstr>General pharmacological principles</vt:lpstr>
      <vt:lpstr>Pharmacodynamics </vt:lpstr>
      <vt:lpstr>Pharmacokinetics </vt:lpstr>
      <vt:lpstr>Factors influencing local drug penetration into ocular tissue</vt:lpstr>
      <vt:lpstr>Mode of Local Ocular               Drug Delivery</vt:lpstr>
      <vt:lpstr>Eye drops</vt:lpstr>
      <vt:lpstr>Ointments </vt:lpstr>
      <vt:lpstr>Peri-ocular injections</vt:lpstr>
      <vt:lpstr>Intraocular injections</vt:lpstr>
      <vt:lpstr>Sustained-release devices</vt:lpstr>
      <vt:lpstr>Systemic drugs</vt:lpstr>
      <vt:lpstr>Ocular pharmacotherapeutics</vt:lpstr>
      <vt:lpstr>Cholinergic agents  (agonists)</vt:lpstr>
      <vt:lpstr>Cholinergic  agonists</vt:lpstr>
      <vt:lpstr>Cholinergic  antagonists</vt:lpstr>
      <vt:lpstr>Adrenergic agonists</vt:lpstr>
      <vt:lpstr>Adrenergic agonists</vt:lpstr>
      <vt:lpstr>Adrenergic agonists</vt:lpstr>
      <vt:lpstr>Alpha adrenergic antagonists</vt:lpstr>
      <vt:lpstr>Beta-adrenergic blockers</vt:lpstr>
      <vt:lpstr>Carbonic anhydrase inhibitors</vt:lpstr>
      <vt:lpstr>Osmotic agents</vt:lpstr>
      <vt:lpstr>Prostaglandin analogues</vt:lpstr>
      <vt:lpstr>Slide 26</vt:lpstr>
      <vt:lpstr>Slide 27</vt:lpstr>
      <vt:lpstr>Corticosteroids </vt:lpstr>
      <vt:lpstr>Corticosteroids</vt:lpstr>
      <vt:lpstr>NSAID</vt:lpstr>
      <vt:lpstr>Anti-allergics </vt:lpstr>
      <vt:lpstr>Antibiotics </vt:lpstr>
      <vt:lpstr>Antibiotics </vt:lpstr>
      <vt:lpstr>Antibiotics</vt:lpstr>
      <vt:lpstr>Antifungals </vt:lpstr>
      <vt:lpstr>Antivirals </vt:lpstr>
      <vt:lpstr>Ocular diagnostic drugs</vt:lpstr>
      <vt:lpstr>Ocular diagnostic drugs</vt:lpstr>
      <vt:lpstr>Local anesthetics</vt:lpstr>
      <vt:lpstr>Local anesthetics</vt:lpstr>
      <vt:lpstr>Other ocular preparations</vt:lpstr>
      <vt:lpstr>Intravitreal Injections</vt:lpstr>
      <vt:lpstr>Ocular toxicology</vt:lpstr>
      <vt:lpstr>Complications of topical administration</vt:lpstr>
      <vt:lpstr>Amiodarone </vt:lpstr>
      <vt:lpstr>Digitalis </vt:lpstr>
      <vt:lpstr>Chloroquines </vt:lpstr>
      <vt:lpstr>Thioridazine </vt:lpstr>
      <vt:lpstr>Chorpromazine </vt:lpstr>
      <vt:lpstr>Diphenylhydantoin </vt:lpstr>
      <vt:lpstr>Topiramate </vt:lpstr>
      <vt:lpstr>Ethambutol </vt:lpstr>
      <vt:lpstr>HMG-CoA reductase inhibitors (statins)</vt:lpstr>
      <vt:lpstr>ROACCUTANE </vt:lpstr>
      <vt:lpstr>Other agents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Ocular pharmacology and toxicology</dc:title>
  <dc:creator>Dr.Hatem</dc:creator>
  <cp:lastModifiedBy>T</cp:lastModifiedBy>
  <cp:revision>248</cp:revision>
  <dcterms:created xsi:type="dcterms:W3CDTF">2008-01-12T06:45:02Z</dcterms:created>
  <dcterms:modified xsi:type="dcterms:W3CDTF">2017-11-30T04:17:00Z</dcterms:modified>
</cp:coreProperties>
</file>