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6DF"/>
          </a:solidFill>
        </a:fill>
      </a:tcStyle>
    </a:wholeTbl>
    <a:band2H>
      <a:tcTxStyle b="def" i="def"/>
      <a:tcStyle>
        <a:tcBdr/>
        <a:fill>
          <a:solidFill>
            <a:srgbClr val="E7ECEF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D5CB"/>
          </a:solidFill>
        </a:fill>
      </a:tcStyle>
    </a:wholeTbl>
    <a:band2H>
      <a:tcTxStyle b="def" i="def"/>
      <a:tcStyle>
        <a:tcBdr/>
        <a:fill>
          <a:solidFill>
            <a:srgbClr val="FAEBE7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CACA"/>
          </a:solidFill>
        </a:fill>
      </a:tcStyle>
    </a:wholeTbl>
    <a:band2H>
      <a:tcTxStyle b="def" i="def"/>
      <a:tcStyle>
        <a:tcBdr/>
        <a:fill>
          <a:solidFill>
            <a:srgbClr val="F4E6E6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1328166" y="1295399"/>
            <a:ext cx="6487668" cy="3152889"/>
          </a:xfrm>
          <a:prstGeom prst="rect">
            <a:avLst/>
          </a:prstGeom>
          <a:ln w="3175">
            <a:solidFill>
              <a:srgbClr val="FFFFFF"/>
            </a:solidFill>
          </a:ln>
          <a:effectLst>
            <a:outerShdw sx="100000" sy="100000" kx="0" ky="0" algn="b" rotWithShape="0" blurRad="63500" dist="0" dir="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 defTabSz="914400">
              <a:spcBef>
                <a:spcPts val="2000"/>
              </a:spcBef>
              <a:defRPr sz="3200">
                <a:solidFill>
                  <a:srgbClr val="595959"/>
                </a:solidFill>
              </a:defRPr>
            </a:pPr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1322920" y="1523999"/>
            <a:ext cx="6498160" cy="1724868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322920" y="3299011"/>
            <a:ext cx="6498161" cy="91664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533398" y="611872"/>
            <a:ext cx="4079546" cy="11620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94" name="Shape 94"/>
          <p:cNvSpPr/>
          <p:nvPr>
            <p:ph type="body" sz="half" idx="1"/>
          </p:nvPr>
        </p:nvSpPr>
        <p:spPr>
          <a:xfrm>
            <a:off x="533398" y="1787855"/>
            <a:ext cx="4079546" cy="372015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FontTx/>
              <a:buNone/>
              <a:defRPr sz="18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95" name="Shape 95"/>
          <p:cNvSpPr/>
          <p:nvPr>
            <p:ph type="pic" sz="half" idx="13"/>
          </p:nvPr>
        </p:nvSpPr>
        <p:spPr>
          <a:xfrm>
            <a:off x="5090617" y="359391"/>
            <a:ext cx="3657601" cy="5318078"/>
          </a:xfrm>
          <a:prstGeom prst="rect">
            <a:avLst/>
          </a:prstGeom>
          <a:ln w="317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5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7369792" y="368300"/>
            <a:ext cx="1524001" cy="5575301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549273" y="368300"/>
            <a:ext cx="6689727" cy="5575301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363538" y="3352801"/>
            <a:ext cx="8416926" cy="147002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363538" y="4771028"/>
            <a:ext cx="8416926" cy="97267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32" name="Shape 32"/>
          <p:cNvSpPr/>
          <p:nvPr>
            <p:ph type="pic" sz="half" idx="13"/>
          </p:nvPr>
        </p:nvSpPr>
        <p:spPr>
          <a:xfrm>
            <a:off x="370979" y="363538"/>
            <a:ext cx="8402041" cy="2836862"/>
          </a:xfrm>
          <a:prstGeom prst="rect">
            <a:avLst/>
          </a:prstGeom>
          <a:ln w="317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5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549275" y="2403144"/>
            <a:ext cx="8056564" cy="136207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549275" y="3736004"/>
            <a:ext cx="8056564" cy="150018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50" name="Shape 50"/>
          <p:cNvSpPr/>
          <p:nvPr>
            <p:ph type="body" sz="half" idx="1"/>
          </p:nvPr>
        </p:nvSpPr>
        <p:spPr>
          <a:xfrm>
            <a:off x="549275" y="1600200"/>
            <a:ext cx="3840480" cy="4343401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defRPr sz="2000"/>
            </a:lvl1pPr>
            <a:lvl2pPr marL="723194" indent="-373944">
              <a:spcBef>
                <a:spcPts val="1600"/>
              </a:spcBef>
              <a:defRPr sz="2000"/>
            </a:lvl2pPr>
            <a:lvl3pPr marL="999772" indent="-313972">
              <a:spcBef>
                <a:spcPts val="1600"/>
              </a:spcBef>
              <a:defRPr sz="2000"/>
            </a:lvl3pPr>
            <a:lvl4pPr marL="1296458" indent="-328083">
              <a:spcBef>
                <a:spcPts val="1600"/>
              </a:spcBef>
              <a:defRPr sz="2000"/>
            </a:lvl4pPr>
            <a:lvl5pPr marL="1577622" indent="-313972">
              <a:spcBef>
                <a:spcPts val="1600"/>
              </a:spcBef>
              <a:defRPr sz="20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549273" y="107576"/>
            <a:ext cx="8042277" cy="133695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549273" y="1453223"/>
            <a:ext cx="3840481" cy="75088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FB7D7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60" name="Shape 60"/>
          <p:cNvSpPr/>
          <p:nvPr>
            <p:ph type="body" sz="quarter" idx="13"/>
          </p:nvPr>
        </p:nvSpPr>
        <p:spPr>
          <a:xfrm>
            <a:off x="4751070" y="1453223"/>
            <a:ext cx="3840481" cy="750888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FB7D7"/>
                </a:solidFill>
              </a:defRPr>
            </a:pP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533398" y="611872"/>
            <a:ext cx="3840481" cy="11620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4" name="Shape 84"/>
          <p:cNvSpPr/>
          <p:nvPr>
            <p:ph type="body" sz="half" idx="1"/>
          </p:nvPr>
        </p:nvSpPr>
        <p:spPr>
          <a:xfrm>
            <a:off x="4742824" y="368300"/>
            <a:ext cx="3840480" cy="55753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 marL="719455" indent="-370205">
              <a:defRPr sz="2200"/>
            </a:lvl2pPr>
            <a:lvl3pPr marL="1031169" indent="-345369">
              <a:defRPr sz="2200"/>
            </a:lvl3pPr>
            <a:lvl4pPr marL="1329266" indent="-360891">
              <a:defRPr sz="2200"/>
            </a:lvl4pPr>
            <a:lvl5pPr marL="1609019" indent="-345369">
              <a:defRPr sz="22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5" name="Shape 85"/>
          <p:cNvSpPr/>
          <p:nvPr>
            <p:ph type="body" sz="half" idx="13"/>
          </p:nvPr>
        </p:nvSpPr>
        <p:spPr>
          <a:xfrm>
            <a:off x="533399" y="1787855"/>
            <a:ext cx="3840480" cy="372015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FontTx/>
              <a:buNone/>
              <a:defRPr sz="1800"/>
            </a:pP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29000">
              <a:srgbClr val="1B3842"/>
            </a:gs>
            <a:gs pos="70000">
              <a:srgbClr val="1B3842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36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9pPr>
    </p:titleStyle>
    <p:bodyStyle>
      <a:lvl1pPr marL="349250" marR="0" indent="-34925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1pPr>
      <a:lvl2pPr marL="716395" marR="0" indent="-36714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2pPr>
      <a:lvl3pPr marL="1024889" marR="0" indent="-339089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3pPr>
      <a:lvl4pPr marL="1362075" marR="0" indent="-3937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4pPr>
      <a:lvl5pPr marL="1640416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5pPr>
      <a:lvl6pPr marL="1922991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6pPr>
      <a:lvl7pPr marL="2211916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7pPr>
      <a:lvl8pPr marL="2492904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8pPr>
      <a:lvl9pPr marL="2783416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2.png" descr="1-TRAUM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488" y="291013"/>
            <a:ext cx="3443178" cy="471311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8"/>
              </a:srgbClr>
            </a:outerShdw>
          </a:effectLst>
        </p:spPr>
      </p:pic>
      <p:sp>
        <p:nvSpPr>
          <p:cNvPr id="124" name="Shape 124"/>
          <p:cNvSpPr/>
          <p:nvPr/>
        </p:nvSpPr>
        <p:spPr>
          <a:xfrm>
            <a:off x="3946525" y="2514599"/>
            <a:ext cx="4892675" cy="230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D5EDF4"/>
                </a:solidFill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Initial Assessment of Trauma Patient</a:t>
            </a:r>
          </a:p>
        </p:txBody>
      </p:sp>
      <p:sp>
        <p:nvSpPr>
          <p:cNvPr id="125" name="Shape 125"/>
          <p:cNvSpPr/>
          <p:nvPr/>
        </p:nvSpPr>
        <p:spPr>
          <a:xfrm>
            <a:off x="907184" y="5460007"/>
            <a:ext cx="3925632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00"/>
                </a:solidFill>
              </a:defRPr>
            </a:pPr>
            <a:r>
              <a:t>Dr Amjad Obeid </a:t>
            </a:r>
          </a:p>
          <a:p>
            <a:pPr>
              <a:defRPr b="1">
                <a:solidFill>
                  <a:srgbClr val="FFFF00"/>
                </a:solidFill>
              </a:defRPr>
            </a:pPr>
            <a:r>
              <a:t>Consultant Emergency Medicine  </a:t>
            </a:r>
          </a:p>
          <a:p>
            <a:pPr>
              <a:defRPr b="1">
                <a:solidFill>
                  <a:srgbClr val="FFFF00"/>
                </a:solidFill>
              </a:defRPr>
            </a:pPr>
            <a:r>
              <a:t>KSUMC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Primary Survey</a:t>
            </a:r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2051050" y="1989138"/>
            <a:ext cx="5543550" cy="1223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priorities are the same for all patients.</a:t>
            </a:r>
          </a:p>
        </p:txBody>
      </p:sp>
      <p:pic>
        <p:nvPicPr>
          <p:cNvPr id="158" name="image8.jpg" descr="ATLS  290 TraumaPreg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9962" y="3789362"/>
            <a:ext cx="3457576" cy="23764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2998"/>
              </a:srgbClr>
            </a:outerShdw>
          </a:effectLst>
        </p:spPr>
      </p:pic>
      <p:pic>
        <p:nvPicPr>
          <p:cNvPr id="159" name="image9.jpg" descr="PastedGraphic-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6825" y="3789362"/>
            <a:ext cx="3455988" cy="2376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xfrm>
            <a:off x="1982788" y="260350"/>
            <a:ext cx="5899151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Special Populations</a:t>
            </a:r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xfrm>
            <a:off x="900112" y="2060575"/>
            <a:ext cx="3743326" cy="14398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defRPr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Elderly</a:t>
            </a:r>
          </a:p>
          <a:p>
            <a:pPr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defRPr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Infants and Children</a:t>
            </a:r>
          </a:p>
          <a:p>
            <a:pPr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defRPr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Pregnant Women</a:t>
            </a:r>
          </a:p>
        </p:txBody>
      </p:sp>
      <p:sp>
        <p:nvSpPr>
          <p:cNvPr id="163" name="Shape 163"/>
          <p:cNvSpPr/>
          <p:nvPr/>
        </p:nvSpPr>
        <p:spPr>
          <a:xfrm>
            <a:off x="5364162" y="2060575"/>
            <a:ext cx="2736851" cy="88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Obese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Athletes</a:t>
            </a:r>
          </a:p>
        </p:txBody>
      </p:sp>
      <p:pic>
        <p:nvPicPr>
          <p:cNvPr id="164" name="image8.jpg" descr="ATLS  290 TraumaPreg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9962" y="3789362"/>
            <a:ext cx="3457576" cy="23764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2998"/>
              </a:srgbClr>
            </a:outerShdw>
          </a:effectLst>
        </p:spPr>
      </p:pic>
      <p:pic>
        <p:nvPicPr>
          <p:cNvPr id="165" name="image9.jpg" descr="PastedGraphic-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6825" y="3789362"/>
            <a:ext cx="3455988" cy="2376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Primary Survey</a:t>
            </a:r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xfrm>
            <a:off x="1042987" y="1628775"/>
            <a:ext cx="5545139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Airway</a:t>
            </a:r>
          </a:p>
        </p:txBody>
      </p:sp>
      <p:sp>
        <p:nvSpPr>
          <p:cNvPr id="169" name="Shape 169"/>
          <p:cNvSpPr/>
          <p:nvPr/>
        </p:nvSpPr>
        <p:spPr>
          <a:xfrm>
            <a:off x="971550" y="3500437"/>
            <a:ext cx="3384550" cy="1487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32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Establish patent airway and protect c-spine</a:t>
            </a:r>
          </a:p>
        </p:txBody>
      </p:sp>
      <p:grpSp>
        <p:nvGrpSpPr>
          <p:cNvPr id="172" name="Group 172"/>
          <p:cNvGrpSpPr/>
          <p:nvPr/>
        </p:nvGrpSpPr>
        <p:grpSpPr>
          <a:xfrm>
            <a:off x="4500562" y="2708274"/>
            <a:ext cx="3730626" cy="2233615"/>
            <a:chOff x="0" y="0"/>
            <a:chExt cx="3730625" cy="2233613"/>
          </a:xfrm>
        </p:grpSpPr>
        <p:sp>
          <p:nvSpPr>
            <p:cNvPr id="170" name="Shape 170"/>
            <p:cNvSpPr/>
            <p:nvPr/>
          </p:nvSpPr>
          <p:spPr>
            <a:xfrm>
              <a:off x="0" y="-1"/>
              <a:ext cx="3730625" cy="2233615"/>
            </a:xfrm>
            <a:prstGeom prst="rect">
              <a:avLst/>
            </a:prstGeom>
            <a:solidFill>
              <a:srgbClr val="3C0D5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defRPr sz="3200">
                  <a:latin typeface="HelveticaNeue BoldExt"/>
                  <a:ea typeface="HelveticaNeue BoldExt"/>
                  <a:cs typeface="HelveticaNeue BoldExt"/>
                  <a:sym typeface="HelveticaNeue BoldExt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0" y="-1"/>
              <a:ext cx="3730625" cy="1885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solidFill>
                    <a:srgbClr val="FBC160"/>
                  </a:solidFill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 sz="8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Occult airway injury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Progressive loss of airway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Equipment failure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Inability to intubate</a:t>
              </a:r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3851919" y="2060848"/>
            <a:ext cx="1371601" cy="1219201"/>
            <a:chOff x="0" y="0"/>
            <a:chExt cx="1371600" cy="1219200"/>
          </a:xfrm>
        </p:grpSpPr>
        <p:grpSp>
          <p:nvGrpSpPr>
            <p:cNvPr id="177" name="Group 177"/>
            <p:cNvGrpSpPr/>
            <p:nvPr/>
          </p:nvGrpSpPr>
          <p:grpSpPr>
            <a:xfrm>
              <a:off x="-1" y="0"/>
              <a:ext cx="1371601" cy="1219201"/>
              <a:chOff x="0" y="0"/>
              <a:chExt cx="1371600" cy="1219200"/>
            </a:xfrm>
          </p:grpSpPr>
          <p:sp>
            <p:nvSpPr>
              <p:cNvPr id="173" name="Shape 173"/>
              <p:cNvSpPr/>
              <p:nvPr/>
            </p:nvSpPr>
            <p:spPr>
              <a:xfrm>
                <a:off x="0" y="0"/>
                <a:ext cx="1371601" cy="121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10731"/>
                    </a:moveTo>
                    <a:lnTo>
                      <a:pt x="10878" y="69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69" y="10878"/>
                    </a:lnTo>
                    <a:lnTo>
                      <a:pt x="10731" y="21522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522" y="107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18683" y="16607"/>
                <a:ext cx="1334234" cy="118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9"/>
                    </a:moveTo>
                    <a:lnTo>
                      <a:pt x="10809" y="0"/>
                    </a:lnTo>
                    <a:lnTo>
                      <a:pt x="21600" y="10809"/>
                    </a:lnTo>
                    <a:lnTo>
                      <a:pt x="10809" y="21600"/>
                    </a:lnTo>
                    <a:lnTo>
                      <a:pt x="0" y="10809"/>
                    </a:ln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64843" y="57638"/>
                <a:ext cx="1241914" cy="1103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5"/>
                    </a:moveTo>
                    <a:lnTo>
                      <a:pt x="10805" y="0"/>
                    </a:lnTo>
                    <a:lnTo>
                      <a:pt x="0" y="10805"/>
                    </a:lnTo>
                    <a:lnTo>
                      <a:pt x="10805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134082" y="119184"/>
                <a:ext cx="1103436" cy="97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62" y="12097"/>
                    </a:moveTo>
                    <a:lnTo>
                      <a:pt x="21299" y="11806"/>
                    </a:lnTo>
                    <a:lnTo>
                      <a:pt x="21460" y="11483"/>
                    </a:lnTo>
                    <a:lnTo>
                      <a:pt x="21557" y="11150"/>
                    </a:lnTo>
                    <a:lnTo>
                      <a:pt x="21600" y="10805"/>
                    </a:lnTo>
                    <a:lnTo>
                      <a:pt x="21557" y="10461"/>
                    </a:lnTo>
                    <a:lnTo>
                      <a:pt x="21460" y="10127"/>
                    </a:lnTo>
                    <a:lnTo>
                      <a:pt x="21299" y="9804"/>
                    </a:lnTo>
                    <a:lnTo>
                      <a:pt x="21062" y="9514"/>
                    </a:lnTo>
                    <a:lnTo>
                      <a:pt x="12102" y="538"/>
                    </a:lnTo>
                    <a:lnTo>
                      <a:pt x="11962" y="409"/>
                    </a:lnTo>
                    <a:lnTo>
                      <a:pt x="11811" y="301"/>
                    </a:lnTo>
                    <a:lnTo>
                      <a:pt x="11661" y="215"/>
                    </a:lnTo>
                    <a:lnTo>
                      <a:pt x="11499" y="140"/>
                    </a:lnTo>
                    <a:lnTo>
                      <a:pt x="11316" y="75"/>
                    </a:lnTo>
                    <a:lnTo>
                      <a:pt x="10972" y="11"/>
                    </a:lnTo>
                    <a:lnTo>
                      <a:pt x="10800" y="0"/>
                    </a:lnTo>
                    <a:lnTo>
                      <a:pt x="10628" y="11"/>
                    </a:lnTo>
                    <a:lnTo>
                      <a:pt x="10284" y="75"/>
                    </a:lnTo>
                    <a:lnTo>
                      <a:pt x="10122" y="140"/>
                    </a:lnTo>
                    <a:lnTo>
                      <a:pt x="9939" y="215"/>
                    </a:lnTo>
                    <a:lnTo>
                      <a:pt x="9800" y="301"/>
                    </a:lnTo>
                    <a:lnTo>
                      <a:pt x="9649" y="409"/>
                    </a:lnTo>
                    <a:lnTo>
                      <a:pt x="9509" y="538"/>
                    </a:lnTo>
                    <a:lnTo>
                      <a:pt x="538" y="9514"/>
                    </a:lnTo>
                    <a:lnTo>
                      <a:pt x="301" y="9804"/>
                    </a:lnTo>
                    <a:lnTo>
                      <a:pt x="140" y="10127"/>
                    </a:lnTo>
                    <a:lnTo>
                      <a:pt x="43" y="10461"/>
                    </a:lnTo>
                    <a:lnTo>
                      <a:pt x="0" y="10805"/>
                    </a:lnTo>
                    <a:lnTo>
                      <a:pt x="43" y="11150"/>
                    </a:lnTo>
                    <a:lnTo>
                      <a:pt x="140" y="11483"/>
                    </a:lnTo>
                    <a:lnTo>
                      <a:pt x="301" y="11806"/>
                    </a:lnTo>
                    <a:lnTo>
                      <a:pt x="538" y="12097"/>
                    </a:lnTo>
                    <a:lnTo>
                      <a:pt x="9509" y="21062"/>
                    </a:lnTo>
                    <a:lnTo>
                      <a:pt x="9649" y="21191"/>
                    </a:lnTo>
                    <a:lnTo>
                      <a:pt x="9800" y="21299"/>
                    </a:lnTo>
                    <a:lnTo>
                      <a:pt x="9939" y="21396"/>
                    </a:lnTo>
                    <a:lnTo>
                      <a:pt x="10122" y="21471"/>
                    </a:lnTo>
                    <a:lnTo>
                      <a:pt x="10284" y="21525"/>
                    </a:lnTo>
                    <a:lnTo>
                      <a:pt x="10456" y="21568"/>
                    </a:lnTo>
                    <a:lnTo>
                      <a:pt x="10628" y="21600"/>
                    </a:lnTo>
                    <a:lnTo>
                      <a:pt x="10972" y="21600"/>
                    </a:lnTo>
                    <a:lnTo>
                      <a:pt x="11144" y="21568"/>
                    </a:lnTo>
                    <a:lnTo>
                      <a:pt x="11316" y="21525"/>
                    </a:lnTo>
                    <a:lnTo>
                      <a:pt x="11499" y="21471"/>
                    </a:lnTo>
                    <a:lnTo>
                      <a:pt x="11661" y="21396"/>
                    </a:lnTo>
                    <a:lnTo>
                      <a:pt x="11811" y="21299"/>
                    </a:lnTo>
                    <a:lnTo>
                      <a:pt x="11962" y="21191"/>
                    </a:lnTo>
                    <a:lnTo>
                      <a:pt x="12102" y="21062"/>
                    </a:lnTo>
                    <a:lnTo>
                      <a:pt x="21062" y="12097"/>
                    </a:lnTo>
                    <a:close/>
                  </a:path>
                </a:pathLst>
              </a:custGeom>
              <a:solidFill>
                <a:srgbClr val="FBC1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8" name="Shape 178"/>
            <p:cNvSpPr/>
            <p:nvPr/>
          </p:nvSpPr>
          <p:spPr>
            <a:xfrm>
              <a:off x="3809" y="357187"/>
              <a:ext cx="1339216" cy="62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aseline="-25000" sz="2600">
                  <a:solidFill>
                    <a:srgbClr val="D5EDF4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Pitfalls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Primary Survey</a:t>
            </a:r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xfrm>
            <a:off x="1042987" y="1628775"/>
            <a:ext cx="5545139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Breathing and Ventilation</a:t>
            </a:r>
          </a:p>
        </p:txBody>
      </p:sp>
      <p:sp>
        <p:nvSpPr>
          <p:cNvPr id="183" name="Shape 183"/>
          <p:cNvSpPr/>
          <p:nvPr/>
        </p:nvSpPr>
        <p:spPr>
          <a:xfrm>
            <a:off x="1187449" y="3284537"/>
            <a:ext cx="3097215" cy="1705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8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Assess and ensure adequate oxygenation and ventilation</a:t>
            </a:r>
          </a:p>
        </p:txBody>
      </p:sp>
      <p:sp>
        <p:nvSpPr>
          <p:cNvPr id="184" name="Shape 184"/>
          <p:cNvSpPr/>
          <p:nvPr/>
        </p:nvSpPr>
        <p:spPr>
          <a:xfrm>
            <a:off x="4500562" y="2708274"/>
            <a:ext cx="3730626" cy="2249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FBC160"/>
              </a:buClr>
              <a:buSzPct val="75000"/>
              <a:buFont typeface="Lucida Grande"/>
              <a:buChar char="●"/>
              <a:defRPr>
                <a:solidFill>
                  <a:srgbClr val="FBC160"/>
                </a:solidFill>
                <a:latin typeface="Euphemia"/>
                <a:ea typeface="Euphemia"/>
                <a:cs typeface="Euphemia"/>
                <a:sym typeface="Euphemia"/>
              </a:defRPr>
            </a:pPr>
          </a:p>
          <a:p>
            <a:pPr marL="342900" indent="-342900">
              <a:spcBef>
                <a:spcPts val="5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Respiratory rate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5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Chest movement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5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Air entry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5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Oxygen saturation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Primary Survey</a:t>
            </a:r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xfrm>
            <a:off x="1042987" y="1628775"/>
            <a:ext cx="5545139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Breathing and Ventilation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2627313" y="3429000"/>
            <a:ext cx="3730626" cy="2232025"/>
            <a:chOff x="0" y="0"/>
            <a:chExt cx="3730625" cy="2232025"/>
          </a:xfrm>
        </p:grpSpPr>
        <p:sp>
          <p:nvSpPr>
            <p:cNvPr id="188" name="Shape 188"/>
            <p:cNvSpPr/>
            <p:nvPr/>
          </p:nvSpPr>
          <p:spPr>
            <a:xfrm>
              <a:off x="0" y="0"/>
              <a:ext cx="3730625" cy="2232025"/>
            </a:xfrm>
            <a:prstGeom prst="rect">
              <a:avLst/>
            </a:prstGeom>
            <a:solidFill>
              <a:srgbClr val="3C0D5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defRPr sz="3200"/>
              </a:pPr>
            </a:p>
          </p:txBody>
        </p:sp>
        <p:sp>
          <p:nvSpPr>
            <p:cNvPr id="189" name="Shape 189"/>
            <p:cNvSpPr/>
            <p:nvPr/>
          </p:nvSpPr>
          <p:spPr>
            <a:xfrm>
              <a:off x="0" y="0"/>
              <a:ext cx="3730625" cy="19872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solidFill>
                    <a:srgbClr val="FBC160"/>
                  </a:solidFill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indent="342900">
                <a:spcBef>
                  <a:spcPts val="300"/>
                </a:spcBef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Airway versus ventilation problem?</a:t>
              </a:r>
              <a:endParaRPr sz="3200"/>
            </a:p>
            <a:p>
              <a:pPr>
                <a:spcBef>
                  <a:spcPts val="500"/>
                </a:spcBef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indent="342900">
                <a:spcBef>
                  <a:spcPts val="300"/>
                </a:spcBef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Iatrogenic pneumothorax or tension pneumothorax?</a:t>
              </a:r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1979711" y="2780927"/>
            <a:ext cx="1371601" cy="1219201"/>
            <a:chOff x="0" y="0"/>
            <a:chExt cx="1371600" cy="1219200"/>
          </a:xfrm>
        </p:grpSpPr>
        <p:grpSp>
          <p:nvGrpSpPr>
            <p:cNvPr id="195" name="Group 195"/>
            <p:cNvGrpSpPr/>
            <p:nvPr/>
          </p:nvGrpSpPr>
          <p:grpSpPr>
            <a:xfrm>
              <a:off x="-1" y="0"/>
              <a:ext cx="1371601" cy="1219201"/>
              <a:chOff x="0" y="0"/>
              <a:chExt cx="1371600" cy="1219200"/>
            </a:xfrm>
          </p:grpSpPr>
          <p:sp>
            <p:nvSpPr>
              <p:cNvPr id="191" name="Shape 191"/>
              <p:cNvSpPr/>
              <p:nvPr/>
            </p:nvSpPr>
            <p:spPr>
              <a:xfrm>
                <a:off x="0" y="0"/>
                <a:ext cx="1371601" cy="121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10731"/>
                    </a:moveTo>
                    <a:lnTo>
                      <a:pt x="10878" y="69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69" y="10878"/>
                    </a:lnTo>
                    <a:lnTo>
                      <a:pt x="10731" y="21522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522" y="107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18683" y="16607"/>
                <a:ext cx="1334234" cy="118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9"/>
                    </a:moveTo>
                    <a:lnTo>
                      <a:pt x="10809" y="0"/>
                    </a:lnTo>
                    <a:lnTo>
                      <a:pt x="21600" y="10809"/>
                    </a:lnTo>
                    <a:lnTo>
                      <a:pt x="10809" y="21600"/>
                    </a:lnTo>
                    <a:lnTo>
                      <a:pt x="0" y="10809"/>
                    </a:ln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64843" y="57638"/>
                <a:ext cx="1241914" cy="1103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5"/>
                    </a:moveTo>
                    <a:lnTo>
                      <a:pt x="10805" y="0"/>
                    </a:lnTo>
                    <a:lnTo>
                      <a:pt x="0" y="10805"/>
                    </a:lnTo>
                    <a:lnTo>
                      <a:pt x="10805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134082" y="119184"/>
                <a:ext cx="1103436" cy="97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62" y="12097"/>
                    </a:moveTo>
                    <a:lnTo>
                      <a:pt x="21299" y="11806"/>
                    </a:lnTo>
                    <a:lnTo>
                      <a:pt x="21460" y="11483"/>
                    </a:lnTo>
                    <a:lnTo>
                      <a:pt x="21557" y="11150"/>
                    </a:lnTo>
                    <a:lnTo>
                      <a:pt x="21600" y="10805"/>
                    </a:lnTo>
                    <a:lnTo>
                      <a:pt x="21557" y="10461"/>
                    </a:lnTo>
                    <a:lnTo>
                      <a:pt x="21460" y="10127"/>
                    </a:lnTo>
                    <a:lnTo>
                      <a:pt x="21299" y="9804"/>
                    </a:lnTo>
                    <a:lnTo>
                      <a:pt x="21062" y="9514"/>
                    </a:lnTo>
                    <a:lnTo>
                      <a:pt x="12102" y="538"/>
                    </a:lnTo>
                    <a:lnTo>
                      <a:pt x="11962" y="409"/>
                    </a:lnTo>
                    <a:lnTo>
                      <a:pt x="11811" y="301"/>
                    </a:lnTo>
                    <a:lnTo>
                      <a:pt x="11661" y="215"/>
                    </a:lnTo>
                    <a:lnTo>
                      <a:pt x="11499" y="140"/>
                    </a:lnTo>
                    <a:lnTo>
                      <a:pt x="11316" y="75"/>
                    </a:lnTo>
                    <a:lnTo>
                      <a:pt x="10972" y="11"/>
                    </a:lnTo>
                    <a:lnTo>
                      <a:pt x="10800" y="0"/>
                    </a:lnTo>
                    <a:lnTo>
                      <a:pt x="10628" y="11"/>
                    </a:lnTo>
                    <a:lnTo>
                      <a:pt x="10284" y="75"/>
                    </a:lnTo>
                    <a:lnTo>
                      <a:pt x="10122" y="140"/>
                    </a:lnTo>
                    <a:lnTo>
                      <a:pt x="9939" y="215"/>
                    </a:lnTo>
                    <a:lnTo>
                      <a:pt x="9800" y="301"/>
                    </a:lnTo>
                    <a:lnTo>
                      <a:pt x="9649" y="409"/>
                    </a:lnTo>
                    <a:lnTo>
                      <a:pt x="9509" y="538"/>
                    </a:lnTo>
                    <a:lnTo>
                      <a:pt x="538" y="9514"/>
                    </a:lnTo>
                    <a:lnTo>
                      <a:pt x="301" y="9804"/>
                    </a:lnTo>
                    <a:lnTo>
                      <a:pt x="140" y="10127"/>
                    </a:lnTo>
                    <a:lnTo>
                      <a:pt x="43" y="10461"/>
                    </a:lnTo>
                    <a:lnTo>
                      <a:pt x="0" y="10805"/>
                    </a:lnTo>
                    <a:lnTo>
                      <a:pt x="43" y="11150"/>
                    </a:lnTo>
                    <a:lnTo>
                      <a:pt x="140" y="11483"/>
                    </a:lnTo>
                    <a:lnTo>
                      <a:pt x="301" y="11806"/>
                    </a:lnTo>
                    <a:lnTo>
                      <a:pt x="538" y="12097"/>
                    </a:lnTo>
                    <a:lnTo>
                      <a:pt x="9509" y="21062"/>
                    </a:lnTo>
                    <a:lnTo>
                      <a:pt x="9649" y="21191"/>
                    </a:lnTo>
                    <a:lnTo>
                      <a:pt x="9800" y="21299"/>
                    </a:lnTo>
                    <a:lnTo>
                      <a:pt x="9939" y="21396"/>
                    </a:lnTo>
                    <a:lnTo>
                      <a:pt x="10122" y="21471"/>
                    </a:lnTo>
                    <a:lnTo>
                      <a:pt x="10284" y="21525"/>
                    </a:lnTo>
                    <a:lnTo>
                      <a:pt x="10456" y="21568"/>
                    </a:lnTo>
                    <a:lnTo>
                      <a:pt x="10628" y="21600"/>
                    </a:lnTo>
                    <a:lnTo>
                      <a:pt x="10972" y="21600"/>
                    </a:lnTo>
                    <a:lnTo>
                      <a:pt x="11144" y="21568"/>
                    </a:lnTo>
                    <a:lnTo>
                      <a:pt x="11316" y="21525"/>
                    </a:lnTo>
                    <a:lnTo>
                      <a:pt x="11499" y="21471"/>
                    </a:lnTo>
                    <a:lnTo>
                      <a:pt x="11661" y="21396"/>
                    </a:lnTo>
                    <a:lnTo>
                      <a:pt x="11811" y="21299"/>
                    </a:lnTo>
                    <a:lnTo>
                      <a:pt x="11962" y="21191"/>
                    </a:lnTo>
                    <a:lnTo>
                      <a:pt x="12102" y="21062"/>
                    </a:lnTo>
                    <a:lnTo>
                      <a:pt x="21062" y="12097"/>
                    </a:lnTo>
                    <a:close/>
                  </a:path>
                </a:pathLst>
              </a:custGeom>
              <a:solidFill>
                <a:srgbClr val="FBC1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96" name="Shape 196"/>
            <p:cNvSpPr/>
            <p:nvPr/>
          </p:nvSpPr>
          <p:spPr>
            <a:xfrm>
              <a:off x="3809" y="357187"/>
              <a:ext cx="1339216" cy="62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aseline="-25000" sz="2600">
                  <a:solidFill>
                    <a:srgbClr val="D5EDF4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Pitfalls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Primary Survey</a:t>
            </a:r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1042987" y="1628775"/>
            <a:ext cx="6265864" cy="1223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Circulation</a:t>
            </a:r>
          </a:p>
          <a:p>
            <a:pPr marL="0" indent="0">
              <a:spcBef>
                <a:spcPts val="600"/>
              </a:spcBef>
              <a:buSzTx/>
              <a:buNone/>
              <a:defRPr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(including hemorrhage control)</a:t>
            </a:r>
          </a:p>
        </p:txBody>
      </p:sp>
      <p:sp>
        <p:nvSpPr>
          <p:cNvPr id="201" name="Shape 201"/>
          <p:cNvSpPr/>
          <p:nvPr/>
        </p:nvSpPr>
        <p:spPr>
          <a:xfrm>
            <a:off x="1116012" y="3282950"/>
            <a:ext cx="3240089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8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Assess for organ perfusion</a:t>
            </a:r>
          </a:p>
        </p:txBody>
      </p:sp>
      <p:sp>
        <p:nvSpPr>
          <p:cNvPr id="202" name="Shape 202"/>
          <p:cNvSpPr/>
          <p:nvPr/>
        </p:nvSpPr>
        <p:spPr>
          <a:xfrm>
            <a:off x="4500562" y="2852738"/>
            <a:ext cx="4103688" cy="1747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FBC160"/>
              </a:buClr>
              <a:buSzPct val="75000"/>
              <a:buFont typeface="Lucida Grande"/>
              <a:buChar char="●"/>
              <a:defRPr sz="2400">
                <a:solidFill>
                  <a:srgbClr val="FBC160"/>
                </a:solidFill>
                <a:latin typeface="Euphemia"/>
                <a:ea typeface="Euphemia"/>
                <a:cs typeface="Euphemia"/>
                <a:sym typeface="Euphemia"/>
              </a:defRPr>
            </a:pPr>
          </a:p>
          <a:p>
            <a:pPr marL="342900" indent="-342900"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Level of consciousness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Skin color and temperature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Pulse rate and character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Primary Survey</a:t>
            </a:r>
          </a:p>
        </p:txBody>
      </p:sp>
      <p:sp>
        <p:nvSpPr>
          <p:cNvPr id="205" name="Shape 205"/>
          <p:cNvSpPr/>
          <p:nvPr>
            <p:ph type="body" sz="quarter" idx="1"/>
          </p:nvPr>
        </p:nvSpPr>
        <p:spPr>
          <a:xfrm>
            <a:off x="1042987" y="1628775"/>
            <a:ext cx="5545139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Circulatory Management</a:t>
            </a:r>
          </a:p>
        </p:txBody>
      </p:sp>
      <p:grpSp>
        <p:nvGrpSpPr>
          <p:cNvPr id="208" name="Group 208"/>
          <p:cNvGrpSpPr/>
          <p:nvPr/>
        </p:nvGrpSpPr>
        <p:grpSpPr>
          <a:xfrm>
            <a:off x="5508624" y="3213099"/>
            <a:ext cx="2870456" cy="2906729"/>
            <a:chOff x="0" y="0"/>
            <a:chExt cx="2870454" cy="2906727"/>
          </a:xfrm>
        </p:grpSpPr>
        <p:sp>
          <p:nvSpPr>
            <p:cNvPr id="206" name="Shape 206"/>
            <p:cNvSpPr/>
            <p:nvPr/>
          </p:nvSpPr>
          <p:spPr>
            <a:xfrm>
              <a:off x="-1" y="-1"/>
              <a:ext cx="2870456" cy="2906729"/>
            </a:xfrm>
            <a:prstGeom prst="rect">
              <a:avLst/>
            </a:prstGeom>
            <a:solidFill>
              <a:srgbClr val="3C0D5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defRPr sz="3200">
                  <a:latin typeface="HelveticaNeue BoldExt"/>
                  <a:ea typeface="HelveticaNeue BoldExt"/>
                  <a:cs typeface="HelveticaNeue BoldExt"/>
                  <a:sym typeface="HelveticaNeue BoldExt"/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>
              <a:off x="-1" y="-1"/>
              <a:ext cx="2870456" cy="1885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solidFill>
                    <a:srgbClr val="FBC160"/>
                  </a:solidFill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 sz="8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Elderly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Children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Athletes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Medications</a:t>
              </a:r>
            </a:p>
          </p:txBody>
        </p:sp>
      </p:grpSp>
      <p:grpSp>
        <p:nvGrpSpPr>
          <p:cNvPr id="215" name="Group 215"/>
          <p:cNvGrpSpPr/>
          <p:nvPr/>
        </p:nvGrpSpPr>
        <p:grpSpPr>
          <a:xfrm>
            <a:off x="4356099" y="2276377"/>
            <a:ext cx="1874764" cy="1507925"/>
            <a:chOff x="0" y="0"/>
            <a:chExt cx="1874762" cy="1507924"/>
          </a:xfrm>
        </p:grpSpPr>
        <p:grpSp>
          <p:nvGrpSpPr>
            <p:cNvPr id="213" name="Group 213"/>
            <p:cNvGrpSpPr/>
            <p:nvPr/>
          </p:nvGrpSpPr>
          <p:grpSpPr>
            <a:xfrm>
              <a:off x="-1" y="-1"/>
              <a:ext cx="1874764" cy="1507926"/>
              <a:chOff x="0" y="0"/>
              <a:chExt cx="1874762" cy="1507924"/>
            </a:xfrm>
          </p:grpSpPr>
          <p:sp>
            <p:nvSpPr>
              <p:cNvPr id="209" name="Shape 209"/>
              <p:cNvSpPr/>
              <p:nvPr/>
            </p:nvSpPr>
            <p:spPr>
              <a:xfrm>
                <a:off x="-1" y="-1"/>
                <a:ext cx="1874764" cy="1507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10731"/>
                    </a:moveTo>
                    <a:lnTo>
                      <a:pt x="10878" y="69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69" y="10878"/>
                    </a:lnTo>
                    <a:lnTo>
                      <a:pt x="10731" y="21522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522" y="107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25537" y="20540"/>
                <a:ext cx="1823688" cy="1466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9"/>
                    </a:moveTo>
                    <a:lnTo>
                      <a:pt x="10809" y="0"/>
                    </a:lnTo>
                    <a:lnTo>
                      <a:pt x="21600" y="10809"/>
                    </a:lnTo>
                    <a:lnTo>
                      <a:pt x="10809" y="21600"/>
                    </a:lnTo>
                    <a:lnTo>
                      <a:pt x="0" y="10809"/>
                    </a:ln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1" name="Shape 211"/>
              <p:cNvSpPr/>
              <p:nvPr/>
            </p:nvSpPr>
            <p:spPr>
              <a:xfrm>
                <a:off x="88630" y="71288"/>
                <a:ext cx="1697502" cy="1365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5"/>
                    </a:moveTo>
                    <a:lnTo>
                      <a:pt x="10805" y="0"/>
                    </a:lnTo>
                    <a:lnTo>
                      <a:pt x="0" y="10805"/>
                    </a:lnTo>
                    <a:lnTo>
                      <a:pt x="10805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2" name="Shape 212"/>
              <p:cNvSpPr/>
              <p:nvPr/>
            </p:nvSpPr>
            <p:spPr>
              <a:xfrm>
                <a:off x="183270" y="147409"/>
                <a:ext cx="1508222" cy="1211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62" y="12097"/>
                    </a:moveTo>
                    <a:lnTo>
                      <a:pt x="21299" y="11806"/>
                    </a:lnTo>
                    <a:lnTo>
                      <a:pt x="21460" y="11483"/>
                    </a:lnTo>
                    <a:lnTo>
                      <a:pt x="21557" y="11150"/>
                    </a:lnTo>
                    <a:lnTo>
                      <a:pt x="21600" y="10805"/>
                    </a:lnTo>
                    <a:lnTo>
                      <a:pt x="21557" y="10461"/>
                    </a:lnTo>
                    <a:lnTo>
                      <a:pt x="21460" y="10127"/>
                    </a:lnTo>
                    <a:lnTo>
                      <a:pt x="21299" y="9804"/>
                    </a:lnTo>
                    <a:lnTo>
                      <a:pt x="21062" y="9514"/>
                    </a:lnTo>
                    <a:lnTo>
                      <a:pt x="12102" y="538"/>
                    </a:lnTo>
                    <a:lnTo>
                      <a:pt x="11962" y="409"/>
                    </a:lnTo>
                    <a:lnTo>
                      <a:pt x="11811" y="301"/>
                    </a:lnTo>
                    <a:lnTo>
                      <a:pt x="11661" y="215"/>
                    </a:lnTo>
                    <a:lnTo>
                      <a:pt x="11499" y="140"/>
                    </a:lnTo>
                    <a:lnTo>
                      <a:pt x="11316" y="75"/>
                    </a:lnTo>
                    <a:lnTo>
                      <a:pt x="10972" y="11"/>
                    </a:lnTo>
                    <a:lnTo>
                      <a:pt x="10800" y="0"/>
                    </a:lnTo>
                    <a:lnTo>
                      <a:pt x="10628" y="11"/>
                    </a:lnTo>
                    <a:lnTo>
                      <a:pt x="10284" y="75"/>
                    </a:lnTo>
                    <a:lnTo>
                      <a:pt x="10122" y="140"/>
                    </a:lnTo>
                    <a:lnTo>
                      <a:pt x="9939" y="215"/>
                    </a:lnTo>
                    <a:lnTo>
                      <a:pt x="9800" y="301"/>
                    </a:lnTo>
                    <a:lnTo>
                      <a:pt x="9649" y="409"/>
                    </a:lnTo>
                    <a:lnTo>
                      <a:pt x="9509" y="538"/>
                    </a:lnTo>
                    <a:lnTo>
                      <a:pt x="538" y="9514"/>
                    </a:lnTo>
                    <a:lnTo>
                      <a:pt x="301" y="9804"/>
                    </a:lnTo>
                    <a:lnTo>
                      <a:pt x="140" y="10127"/>
                    </a:lnTo>
                    <a:lnTo>
                      <a:pt x="43" y="10461"/>
                    </a:lnTo>
                    <a:lnTo>
                      <a:pt x="0" y="10805"/>
                    </a:lnTo>
                    <a:lnTo>
                      <a:pt x="43" y="11150"/>
                    </a:lnTo>
                    <a:lnTo>
                      <a:pt x="140" y="11483"/>
                    </a:lnTo>
                    <a:lnTo>
                      <a:pt x="301" y="11806"/>
                    </a:lnTo>
                    <a:lnTo>
                      <a:pt x="538" y="12097"/>
                    </a:lnTo>
                    <a:lnTo>
                      <a:pt x="9509" y="21062"/>
                    </a:lnTo>
                    <a:lnTo>
                      <a:pt x="9649" y="21191"/>
                    </a:lnTo>
                    <a:lnTo>
                      <a:pt x="9800" y="21299"/>
                    </a:lnTo>
                    <a:lnTo>
                      <a:pt x="9939" y="21396"/>
                    </a:lnTo>
                    <a:lnTo>
                      <a:pt x="10122" y="21471"/>
                    </a:lnTo>
                    <a:lnTo>
                      <a:pt x="10284" y="21525"/>
                    </a:lnTo>
                    <a:lnTo>
                      <a:pt x="10456" y="21568"/>
                    </a:lnTo>
                    <a:lnTo>
                      <a:pt x="10628" y="21600"/>
                    </a:lnTo>
                    <a:lnTo>
                      <a:pt x="10972" y="21600"/>
                    </a:lnTo>
                    <a:lnTo>
                      <a:pt x="11144" y="21568"/>
                    </a:lnTo>
                    <a:lnTo>
                      <a:pt x="11316" y="21525"/>
                    </a:lnTo>
                    <a:lnTo>
                      <a:pt x="11499" y="21471"/>
                    </a:lnTo>
                    <a:lnTo>
                      <a:pt x="11661" y="21396"/>
                    </a:lnTo>
                    <a:lnTo>
                      <a:pt x="11811" y="21299"/>
                    </a:lnTo>
                    <a:lnTo>
                      <a:pt x="11962" y="21191"/>
                    </a:lnTo>
                    <a:lnTo>
                      <a:pt x="12102" y="21062"/>
                    </a:lnTo>
                    <a:lnTo>
                      <a:pt x="21062" y="12097"/>
                    </a:lnTo>
                    <a:close/>
                  </a:path>
                </a:pathLst>
              </a:custGeom>
              <a:solidFill>
                <a:srgbClr val="FBC1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14" name="Shape 214"/>
            <p:cNvSpPr/>
            <p:nvPr/>
          </p:nvSpPr>
          <p:spPr>
            <a:xfrm>
              <a:off x="5207" y="441774"/>
              <a:ext cx="1830497" cy="62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aseline="-25000" sz="2600">
                  <a:solidFill>
                    <a:srgbClr val="D5EDF4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Pitfalls</a:t>
              </a:r>
            </a:p>
          </p:txBody>
        </p:sp>
      </p:grpSp>
      <p:sp>
        <p:nvSpPr>
          <p:cNvPr id="216" name="Shape 216"/>
          <p:cNvSpPr/>
          <p:nvPr/>
        </p:nvSpPr>
        <p:spPr>
          <a:xfrm>
            <a:off x="827087" y="3213100"/>
            <a:ext cx="3529014" cy="165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FBC160"/>
              </a:buClr>
              <a:buSzPct val="75000"/>
              <a:buFont typeface="Lucida Grande"/>
              <a:buChar char="●"/>
              <a:defRPr>
                <a:solidFill>
                  <a:srgbClr val="FBC160"/>
                </a:solidFill>
                <a:latin typeface="Euphemia"/>
                <a:ea typeface="Euphemia"/>
                <a:cs typeface="Euphemia"/>
                <a:sym typeface="Euphemia"/>
              </a:defRPr>
            </a:pPr>
          </a:p>
          <a:p>
            <a:pPr marL="342900" indent="-342900"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Control hemorrhage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Restore volume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Reassess patient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Primary Survey</a:t>
            </a:r>
          </a:p>
        </p:txBody>
      </p:sp>
      <p:sp>
        <p:nvSpPr>
          <p:cNvPr id="219" name="Shape 219"/>
          <p:cNvSpPr/>
          <p:nvPr>
            <p:ph type="body" sz="quarter" idx="1"/>
          </p:nvPr>
        </p:nvSpPr>
        <p:spPr>
          <a:xfrm>
            <a:off x="1042987" y="1628775"/>
            <a:ext cx="5545139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Disability</a:t>
            </a:r>
          </a:p>
        </p:txBody>
      </p:sp>
      <p:grpSp>
        <p:nvGrpSpPr>
          <p:cNvPr id="222" name="Group 222"/>
          <p:cNvGrpSpPr/>
          <p:nvPr/>
        </p:nvGrpSpPr>
        <p:grpSpPr>
          <a:xfrm>
            <a:off x="5437188" y="3428999"/>
            <a:ext cx="2519362" cy="1873251"/>
            <a:chOff x="0" y="0"/>
            <a:chExt cx="2519361" cy="1873250"/>
          </a:xfrm>
        </p:grpSpPr>
        <p:sp>
          <p:nvSpPr>
            <p:cNvPr id="220" name="Shape 220"/>
            <p:cNvSpPr/>
            <p:nvPr/>
          </p:nvSpPr>
          <p:spPr>
            <a:xfrm>
              <a:off x="0" y="0"/>
              <a:ext cx="2519362" cy="1873250"/>
            </a:xfrm>
            <a:prstGeom prst="rect">
              <a:avLst/>
            </a:prstGeom>
            <a:solidFill>
              <a:srgbClr val="8021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tabLst>
                  <a:tab pos="457200" algn="l"/>
                </a:tabLst>
                <a:defRPr sz="3200">
                  <a:latin typeface="HelveticaNeue BoldExt"/>
                  <a:ea typeface="HelveticaNeue BoldExt"/>
                  <a:cs typeface="HelveticaNeue BoldExt"/>
                  <a:sym typeface="HelveticaNeue BoldExt"/>
                </a:defRPr>
              </a:pPr>
            </a:p>
          </p:txBody>
        </p:sp>
        <p:sp>
          <p:nvSpPr>
            <p:cNvPr id="221" name="Shape 221"/>
            <p:cNvSpPr/>
            <p:nvPr/>
          </p:nvSpPr>
          <p:spPr>
            <a:xfrm>
              <a:off x="0" y="0"/>
              <a:ext cx="2519362" cy="14823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solidFill>
                    <a:srgbClr val="FBC160"/>
                  </a:solidFill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 sz="8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indent="457200">
                <a:spcBef>
                  <a:spcPts val="300"/>
                </a:spcBef>
                <a:tabLst>
                  <a:tab pos="457200" algn="l"/>
                </a:tabLst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Observe for neurologic deterioration</a:t>
              </a:r>
            </a:p>
          </p:txBody>
        </p:sp>
      </p:grpSp>
      <p:grpSp>
        <p:nvGrpSpPr>
          <p:cNvPr id="229" name="Group 229"/>
          <p:cNvGrpSpPr/>
          <p:nvPr/>
        </p:nvGrpSpPr>
        <p:grpSpPr>
          <a:xfrm>
            <a:off x="4788024" y="2781250"/>
            <a:ext cx="1371601" cy="1219201"/>
            <a:chOff x="0" y="0"/>
            <a:chExt cx="1371600" cy="1219200"/>
          </a:xfrm>
        </p:grpSpPr>
        <p:grpSp>
          <p:nvGrpSpPr>
            <p:cNvPr id="227" name="Group 227"/>
            <p:cNvGrpSpPr/>
            <p:nvPr/>
          </p:nvGrpSpPr>
          <p:grpSpPr>
            <a:xfrm>
              <a:off x="-1" y="0"/>
              <a:ext cx="1371601" cy="1219201"/>
              <a:chOff x="0" y="0"/>
              <a:chExt cx="1371600" cy="1219200"/>
            </a:xfrm>
          </p:grpSpPr>
          <p:sp>
            <p:nvSpPr>
              <p:cNvPr id="223" name="Shape 223"/>
              <p:cNvSpPr/>
              <p:nvPr/>
            </p:nvSpPr>
            <p:spPr>
              <a:xfrm>
                <a:off x="0" y="0"/>
                <a:ext cx="1371601" cy="121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10731"/>
                    </a:moveTo>
                    <a:lnTo>
                      <a:pt x="10878" y="69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69" y="10878"/>
                    </a:lnTo>
                    <a:lnTo>
                      <a:pt x="10731" y="21522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522" y="107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4" name="Shape 224"/>
              <p:cNvSpPr/>
              <p:nvPr/>
            </p:nvSpPr>
            <p:spPr>
              <a:xfrm>
                <a:off x="18683" y="16607"/>
                <a:ext cx="1334234" cy="118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9"/>
                    </a:moveTo>
                    <a:lnTo>
                      <a:pt x="10809" y="0"/>
                    </a:lnTo>
                    <a:lnTo>
                      <a:pt x="21600" y="10809"/>
                    </a:lnTo>
                    <a:lnTo>
                      <a:pt x="10809" y="21600"/>
                    </a:lnTo>
                    <a:lnTo>
                      <a:pt x="0" y="10809"/>
                    </a:ln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" name="Shape 225"/>
              <p:cNvSpPr/>
              <p:nvPr/>
            </p:nvSpPr>
            <p:spPr>
              <a:xfrm>
                <a:off x="64843" y="57638"/>
                <a:ext cx="1241914" cy="1103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5"/>
                    </a:moveTo>
                    <a:lnTo>
                      <a:pt x="10805" y="0"/>
                    </a:lnTo>
                    <a:lnTo>
                      <a:pt x="0" y="10805"/>
                    </a:lnTo>
                    <a:lnTo>
                      <a:pt x="10805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134082" y="119184"/>
                <a:ext cx="1103436" cy="97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62" y="12097"/>
                    </a:moveTo>
                    <a:lnTo>
                      <a:pt x="21299" y="11806"/>
                    </a:lnTo>
                    <a:lnTo>
                      <a:pt x="21460" y="11483"/>
                    </a:lnTo>
                    <a:lnTo>
                      <a:pt x="21557" y="11150"/>
                    </a:lnTo>
                    <a:lnTo>
                      <a:pt x="21600" y="10805"/>
                    </a:lnTo>
                    <a:lnTo>
                      <a:pt x="21557" y="10461"/>
                    </a:lnTo>
                    <a:lnTo>
                      <a:pt x="21460" y="10127"/>
                    </a:lnTo>
                    <a:lnTo>
                      <a:pt x="21299" y="9804"/>
                    </a:lnTo>
                    <a:lnTo>
                      <a:pt x="21062" y="9514"/>
                    </a:lnTo>
                    <a:lnTo>
                      <a:pt x="12102" y="538"/>
                    </a:lnTo>
                    <a:lnTo>
                      <a:pt x="11962" y="409"/>
                    </a:lnTo>
                    <a:lnTo>
                      <a:pt x="11811" y="301"/>
                    </a:lnTo>
                    <a:lnTo>
                      <a:pt x="11661" y="215"/>
                    </a:lnTo>
                    <a:lnTo>
                      <a:pt x="11499" y="140"/>
                    </a:lnTo>
                    <a:lnTo>
                      <a:pt x="11316" y="75"/>
                    </a:lnTo>
                    <a:lnTo>
                      <a:pt x="10972" y="11"/>
                    </a:lnTo>
                    <a:lnTo>
                      <a:pt x="10800" y="0"/>
                    </a:lnTo>
                    <a:lnTo>
                      <a:pt x="10628" y="11"/>
                    </a:lnTo>
                    <a:lnTo>
                      <a:pt x="10284" y="75"/>
                    </a:lnTo>
                    <a:lnTo>
                      <a:pt x="10122" y="140"/>
                    </a:lnTo>
                    <a:lnTo>
                      <a:pt x="9939" y="215"/>
                    </a:lnTo>
                    <a:lnTo>
                      <a:pt x="9800" y="301"/>
                    </a:lnTo>
                    <a:lnTo>
                      <a:pt x="9649" y="409"/>
                    </a:lnTo>
                    <a:lnTo>
                      <a:pt x="9509" y="538"/>
                    </a:lnTo>
                    <a:lnTo>
                      <a:pt x="538" y="9514"/>
                    </a:lnTo>
                    <a:lnTo>
                      <a:pt x="301" y="9804"/>
                    </a:lnTo>
                    <a:lnTo>
                      <a:pt x="140" y="10127"/>
                    </a:lnTo>
                    <a:lnTo>
                      <a:pt x="43" y="10461"/>
                    </a:lnTo>
                    <a:lnTo>
                      <a:pt x="0" y="10805"/>
                    </a:lnTo>
                    <a:lnTo>
                      <a:pt x="43" y="11150"/>
                    </a:lnTo>
                    <a:lnTo>
                      <a:pt x="140" y="11483"/>
                    </a:lnTo>
                    <a:lnTo>
                      <a:pt x="301" y="11806"/>
                    </a:lnTo>
                    <a:lnTo>
                      <a:pt x="538" y="12097"/>
                    </a:lnTo>
                    <a:lnTo>
                      <a:pt x="9509" y="21062"/>
                    </a:lnTo>
                    <a:lnTo>
                      <a:pt x="9649" y="21191"/>
                    </a:lnTo>
                    <a:lnTo>
                      <a:pt x="9800" y="21299"/>
                    </a:lnTo>
                    <a:lnTo>
                      <a:pt x="9939" y="21396"/>
                    </a:lnTo>
                    <a:lnTo>
                      <a:pt x="10122" y="21471"/>
                    </a:lnTo>
                    <a:lnTo>
                      <a:pt x="10284" y="21525"/>
                    </a:lnTo>
                    <a:lnTo>
                      <a:pt x="10456" y="21568"/>
                    </a:lnTo>
                    <a:lnTo>
                      <a:pt x="10628" y="21600"/>
                    </a:lnTo>
                    <a:lnTo>
                      <a:pt x="10972" y="21600"/>
                    </a:lnTo>
                    <a:lnTo>
                      <a:pt x="11144" y="21568"/>
                    </a:lnTo>
                    <a:lnTo>
                      <a:pt x="11316" y="21525"/>
                    </a:lnTo>
                    <a:lnTo>
                      <a:pt x="11499" y="21471"/>
                    </a:lnTo>
                    <a:lnTo>
                      <a:pt x="11661" y="21396"/>
                    </a:lnTo>
                    <a:lnTo>
                      <a:pt x="11811" y="21299"/>
                    </a:lnTo>
                    <a:lnTo>
                      <a:pt x="11962" y="21191"/>
                    </a:lnTo>
                    <a:lnTo>
                      <a:pt x="12102" y="21062"/>
                    </a:lnTo>
                    <a:lnTo>
                      <a:pt x="21062" y="12097"/>
                    </a:lnTo>
                    <a:close/>
                  </a:path>
                </a:pathLst>
              </a:custGeom>
              <a:solidFill>
                <a:srgbClr val="FBC1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28" name="Shape 228"/>
            <p:cNvSpPr/>
            <p:nvPr/>
          </p:nvSpPr>
          <p:spPr>
            <a:xfrm>
              <a:off x="3809" y="357187"/>
              <a:ext cx="1339216" cy="62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aseline="-25000" sz="2600">
                  <a:solidFill>
                    <a:srgbClr val="D5EDF4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Caution</a:t>
              </a:r>
            </a:p>
          </p:txBody>
        </p:sp>
      </p:grpSp>
      <p:sp>
        <p:nvSpPr>
          <p:cNvPr id="230" name="Shape 230"/>
          <p:cNvSpPr/>
          <p:nvPr/>
        </p:nvSpPr>
        <p:spPr>
          <a:xfrm>
            <a:off x="827087" y="2852738"/>
            <a:ext cx="3600451" cy="2395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FBC160"/>
              </a:buClr>
              <a:buSzPct val="75000"/>
              <a:buFont typeface="Lucida Grande"/>
              <a:buChar char="●"/>
              <a:defRPr>
                <a:solidFill>
                  <a:srgbClr val="FBC160"/>
                </a:solidFill>
                <a:latin typeface="Euphemia"/>
                <a:ea typeface="Euphemia"/>
                <a:cs typeface="Euphemia"/>
                <a:sym typeface="Euphemia"/>
              </a:defRPr>
            </a:pPr>
          </a:p>
          <a:p>
            <a:pPr marL="342900" indent="-342900"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Baseline neurologic evaluation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Glasgow Coma Scale score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Pupillary response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Primary Survey</a:t>
            </a:r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xfrm>
            <a:off x="1042987" y="1628775"/>
            <a:ext cx="6265864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Exposure / Environment</a:t>
            </a:r>
          </a:p>
        </p:txBody>
      </p:sp>
      <p:sp>
        <p:nvSpPr>
          <p:cNvPr id="234" name="Shape 234"/>
          <p:cNvSpPr/>
          <p:nvPr/>
        </p:nvSpPr>
        <p:spPr>
          <a:xfrm>
            <a:off x="1042987" y="2636838"/>
            <a:ext cx="3097214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Completely undress the patient</a:t>
            </a:r>
          </a:p>
        </p:txBody>
      </p:sp>
      <p:pic>
        <p:nvPicPr>
          <p:cNvPr id="235" name="image10.jpg" descr="clotescu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50" y="3832225"/>
            <a:ext cx="2932114" cy="2476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" name="Group 238"/>
          <p:cNvGrpSpPr/>
          <p:nvPr/>
        </p:nvGrpSpPr>
        <p:grpSpPr>
          <a:xfrm>
            <a:off x="5292724" y="3068638"/>
            <a:ext cx="2519365" cy="1008063"/>
            <a:chOff x="0" y="0"/>
            <a:chExt cx="2519363" cy="1008062"/>
          </a:xfrm>
        </p:grpSpPr>
        <p:sp>
          <p:nvSpPr>
            <p:cNvPr id="236" name="Shape 236"/>
            <p:cNvSpPr/>
            <p:nvPr/>
          </p:nvSpPr>
          <p:spPr>
            <a:xfrm>
              <a:off x="-1" y="-1"/>
              <a:ext cx="2519365" cy="1008064"/>
            </a:xfrm>
            <a:prstGeom prst="rect">
              <a:avLst/>
            </a:prstGeom>
            <a:solidFill>
              <a:srgbClr val="8021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tabLst>
                  <a:tab pos="457200" algn="l"/>
                </a:tabLst>
                <a:defRPr sz="3200">
                  <a:latin typeface="HelveticaNeue BoldExt"/>
                  <a:ea typeface="HelveticaNeue BoldExt"/>
                  <a:cs typeface="HelveticaNeue BoldExt"/>
                  <a:sym typeface="HelveticaNeue BoldExt"/>
                </a:defRPr>
              </a:pPr>
            </a:p>
          </p:txBody>
        </p:sp>
        <p:sp>
          <p:nvSpPr>
            <p:cNvPr id="237" name="Shape 237"/>
            <p:cNvSpPr/>
            <p:nvPr/>
          </p:nvSpPr>
          <p:spPr>
            <a:xfrm>
              <a:off x="-1" y="-1"/>
              <a:ext cx="2519365" cy="850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500"/>
                </a:spcBef>
                <a:defRPr sz="8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indent="457200">
                <a:spcBef>
                  <a:spcPts val="300"/>
                </a:spcBef>
                <a:tabLst>
                  <a:tab pos="457200" algn="l"/>
                </a:tabLst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Prevent hypothermia</a:t>
              </a:r>
            </a:p>
          </p:txBody>
        </p:sp>
      </p:grpSp>
      <p:grpSp>
        <p:nvGrpSpPr>
          <p:cNvPr id="245" name="Group 245"/>
          <p:cNvGrpSpPr/>
          <p:nvPr/>
        </p:nvGrpSpPr>
        <p:grpSpPr>
          <a:xfrm>
            <a:off x="4644007" y="2420888"/>
            <a:ext cx="1371601" cy="1219201"/>
            <a:chOff x="0" y="0"/>
            <a:chExt cx="1371600" cy="1219200"/>
          </a:xfrm>
        </p:grpSpPr>
        <p:grpSp>
          <p:nvGrpSpPr>
            <p:cNvPr id="243" name="Group 243"/>
            <p:cNvGrpSpPr/>
            <p:nvPr/>
          </p:nvGrpSpPr>
          <p:grpSpPr>
            <a:xfrm>
              <a:off x="-1" y="0"/>
              <a:ext cx="1371601" cy="1219201"/>
              <a:chOff x="0" y="0"/>
              <a:chExt cx="1371600" cy="1219200"/>
            </a:xfrm>
          </p:grpSpPr>
          <p:sp>
            <p:nvSpPr>
              <p:cNvPr id="239" name="Shape 239"/>
              <p:cNvSpPr/>
              <p:nvPr/>
            </p:nvSpPr>
            <p:spPr>
              <a:xfrm>
                <a:off x="0" y="0"/>
                <a:ext cx="1371601" cy="121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10731"/>
                    </a:moveTo>
                    <a:lnTo>
                      <a:pt x="10878" y="69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69" y="10878"/>
                    </a:lnTo>
                    <a:lnTo>
                      <a:pt x="10731" y="21522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522" y="107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18683" y="16607"/>
                <a:ext cx="1334234" cy="118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9"/>
                    </a:moveTo>
                    <a:lnTo>
                      <a:pt x="10809" y="0"/>
                    </a:lnTo>
                    <a:lnTo>
                      <a:pt x="21600" y="10809"/>
                    </a:lnTo>
                    <a:lnTo>
                      <a:pt x="10809" y="21600"/>
                    </a:lnTo>
                    <a:lnTo>
                      <a:pt x="0" y="10809"/>
                    </a:ln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64843" y="57638"/>
                <a:ext cx="1241914" cy="1103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5"/>
                    </a:moveTo>
                    <a:lnTo>
                      <a:pt x="10805" y="0"/>
                    </a:lnTo>
                    <a:lnTo>
                      <a:pt x="0" y="10805"/>
                    </a:lnTo>
                    <a:lnTo>
                      <a:pt x="10805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" name="Shape 242"/>
              <p:cNvSpPr/>
              <p:nvPr/>
            </p:nvSpPr>
            <p:spPr>
              <a:xfrm>
                <a:off x="134082" y="119184"/>
                <a:ext cx="1103436" cy="97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62" y="12097"/>
                    </a:moveTo>
                    <a:lnTo>
                      <a:pt x="21299" y="11806"/>
                    </a:lnTo>
                    <a:lnTo>
                      <a:pt x="21460" y="11483"/>
                    </a:lnTo>
                    <a:lnTo>
                      <a:pt x="21557" y="11150"/>
                    </a:lnTo>
                    <a:lnTo>
                      <a:pt x="21600" y="10805"/>
                    </a:lnTo>
                    <a:lnTo>
                      <a:pt x="21557" y="10461"/>
                    </a:lnTo>
                    <a:lnTo>
                      <a:pt x="21460" y="10127"/>
                    </a:lnTo>
                    <a:lnTo>
                      <a:pt x="21299" y="9804"/>
                    </a:lnTo>
                    <a:lnTo>
                      <a:pt x="21062" y="9514"/>
                    </a:lnTo>
                    <a:lnTo>
                      <a:pt x="12102" y="538"/>
                    </a:lnTo>
                    <a:lnTo>
                      <a:pt x="11962" y="409"/>
                    </a:lnTo>
                    <a:lnTo>
                      <a:pt x="11811" y="301"/>
                    </a:lnTo>
                    <a:lnTo>
                      <a:pt x="11661" y="215"/>
                    </a:lnTo>
                    <a:lnTo>
                      <a:pt x="11499" y="140"/>
                    </a:lnTo>
                    <a:lnTo>
                      <a:pt x="11316" y="75"/>
                    </a:lnTo>
                    <a:lnTo>
                      <a:pt x="10972" y="11"/>
                    </a:lnTo>
                    <a:lnTo>
                      <a:pt x="10800" y="0"/>
                    </a:lnTo>
                    <a:lnTo>
                      <a:pt x="10628" y="11"/>
                    </a:lnTo>
                    <a:lnTo>
                      <a:pt x="10284" y="75"/>
                    </a:lnTo>
                    <a:lnTo>
                      <a:pt x="10122" y="140"/>
                    </a:lnTo>
                    <a:lnTo>
                      <a:pt x="9939" y="215"/>
                    </a:lnTo>
                    <a:lnTo>
                      <a:pt x="9800" y="301"/>
                    </a:lnTo>
                    <a:lnTo>
                      <a:pt x="9649" y="409"/>
                    </a:lnTo>
                    <a:lnTo>
                      <a:pt x="9509" y="538"/>
                    </a:lnTo>
                    <a:lnTo>
                      <a:pt x="538" y="9514"/>
                    </a:lnTo>
                    <a:lnTo>
                      <a:pt x="301" y="9804"/>
                    </a:lnTo>
                    <a:lnTo>
                      <a:pt x="140" y="10127"/>
                    </a:lnTo>
                    <a:lnTo>
                      <a:pt x="43" y="10461"/>
                    </a:lnTo>
                    <a:lnTo>
                      <a:pt x="0" y="10805"/>
                    </a:lnTo>
                    <a:lnTo>
                      <a:pt x="43" y="11150"/>
                    </a:lnTo>
                    <a:lnTo>
                      <a:pt x="140" y="11483"/>
                    </a:lnTo>
                    <a:lnTo>
                      <a:pt x="301" y="11806"/>
                    </a:lnTo>
                    <a:lnTo>
                      <a:pt x="538" y="12097"/>
                    </a:lnTo>
                    <a:lnTo>
                      <a:pt x="9509" y="21062"/>
                    </a:lnTo>
                    <a:lnTo>
                      <a:pt x="9649" y="21191"/>
                    </a:lnTo>
                    <a:lnTo>
                      <a:pt x="9800" y="21299"/>
                    </a:lnTo>
                    <a:lnTo>
                      <a:pt x="9939" y="21396"/>
                    </a:lnTo>
                    <a:lnTo>
                      <a:pt x="10122" y="21471"/>
                    </a:lnTo>
                    <a:lnTo>
                      <a:pt x="10284" y="21525"/>
                    </a:lnTo>
                    <a:lnTo>
                      <a:pt x="10456" y="21568"/>
                    </a:lnTo>
                    <a:lnTo>
                      <a:pt x="10628" y="21600"/>
                    </a:lnTo>
                    <a:lnTo>
                      <a:pt x="10972" y="21600"/>
                    </a:lnTo>
                    <a:lnTo>
                      <a:pt x="11144" y="21568"/>
                    </a:lnTo>
                    <a:lnTo>
                      <a:pt x="11316" y="21525"/>
                    </a:lnTo>
                    <a:lnTo>
                      <a:pt x="11499" y="21471"/>
                    </a:lnTo>
                    <a:lnTo>
                      <a:pt x="11661" y="21396"/>
                    </a:lnTo>
                    <a:lnTo>
                      <a:pt x="11811" y="21299"/>
                    </a:lnTo>
                    <a:lnTo>
                      <a:pt x="11962" y="21191"/>
                    </a:lnTo>
                    <a:lnTo>
                      <a:pt x="12102" y="21062"/>
                    </a:lnTo>
                    <a:lnTo>
                      <a:pt x="21062" y="12097"/>
                    </a:lnTo>
                    <a:close/>
                  </a:path>
                </a:pathLst>
              </a:custGeom>
              <a:solidFill>
                <a:srgbClr val="FBC1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4" name="Shape 244"/>
            <p:cNvSpPr/>
            <p:nvPr/>
          </p:nvSpPr>
          <p:spPr>
            <a:xfrm>
              <a:off x="3809" y="357187"/>
              <a:ext cx="1339216" cy="62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aseline="-25000" sz="2600">
                  <a:solidFill>
                    <a:srgbClr val="D5EDF4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Caution</a:t>
              </a:r>
            </a:p>
          </p:txBody>
        </p:sp>
      </p:grpSp>
      <p:grpSp>
        <p:nvGrpSpPr>
          <p:cNvPr id="248" name="Group 248"/>
          <p:cNvGrpSpPr/>
          <p:nvPr/>
        </p:nvGrpSpPr>
        <p:grpSpPr>
          <a:xfrm>
            <a:off x="5292724" y="5084762"/>
            <a:ext cx="2519365" cy="1223963"/>
            <a:chOff x="0" y="0"/>
            <a:chExt cx="2519363" cy="1223962"/>
          </a:xfrm>
        </p:grpSpPr>
        <p:sp>
          <p:nvSpPr>
            <p:cNvPr id="246" name="Shape 246"/>
            <p:cNvSpPr/>
            <p:nvPr/>
          </p:nvSpPr>
          <p:spPr>
            <a:xfrm>
              <a:off x="-1" y="-1"/>
              <a:ext cx="2519365" cy="1223964"/>
            </a:xfrm>
            <a:prstGeom prst="rect">
              <a:avLst/>
            </a:prstGeom>
            <a:solidFill>
              <a:srgbClr val="3C0D5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defRPr sz="3200">
                  <a:latin typeface="HelveticaNeue BoldExt"/>
                  <a:ea typeface="HelveticaNeue BoldExt"/>
                  <a:cs typeface="HelveticaNeue BoldExt"/>
                  <a:sym typeface="HelveticaNeue BoldExt"/>
                </a:defRPr>
              </a:pPr>
            </a:p>
          </p:txBody>
        </p:sp>
        <p:sp>
          <p:nvSpPr>
            <p:cNvPr id="247" name="Shape 247"/>
            <p:cNvSpPr/>
            <p:nvPr/>
          </p:nvSpPr>
          <p:spPr>
            <a:xfrm>
              <a:off x="-1" y="-1"/>
              <a:ext cx="2519365" cy="860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500"/>
                </a:spcBef>
                <a:defRPr sz="1400">
                  <a:solidFill>
                    <a:srgbClr val="FBC160"/>
                  </a:solidFill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>
                <a:spcBef>
                  <a:spcPts val="500"/>
                </a:spcBef>
                <a:defRPr sz="8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indent="457200">
                <a:spcBef>
                  <a:spcPts val="300"/>
                </a:spcBef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Missed injuries</a:t>
              </a:r>
            </a:p>
          </p:txBody>
        </p:sp>
      </p:grpSp>
      <p:grpSp>
        <p:nvGrpSpPr>
          <p:cNvPr id="255" name="Group 255"/>
          <p:cNvGrpSpPr/>
          <p:nvPr/>
        </p:nvGrpSpPr>
        <p:grpSpPr>
          <a:xfrm>
            <a:off x="4644007" y="4509120"/>
            <a:ext cx="1371601" cy="1219201"/>
            <a:chOff x="0" y="0"/>
            <a:chExt cx="1371600" cy="1219200"/>
          </a:xfrm>
        </p:grpSpPr>
        <p:grpSp>
          <p:nvGrpSpPr>
            <p:cNvPr id="253" name="Group 253"/>
            <p:cNvGrpSpPr/>
            <p:nvPr/>
          </p:nvGrpSpPr>
          <p:grpSpPr>
            <a:xfrm>
              <a:off x="-1" y="0"/>
              <a:ext cx="1371601" cy="1219201"/>
              <a:chOff x="0" y="0"/>
              <a:chExt cx="1371600" cy="1219200"/>
            </a:xfrm>
          </p:grpSpPr>
          <p:sp>
            <p:nvSpPr>
              <p:cNvPr id="249" name="Shape 249"/>
              <p:cNvSpPr/>
              <p:nvPr/>
            </p:nvSpPr>
            <p:spPr>
              <a:xfrm>
                <a:off x="0" y="0"/>
                <a:ext cx="1371601" cy="121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10731"/>
                    </a:moveTo>
                    <a:lnTo>
                      <a:pt x="10878" y="69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69" y="10878"/>
                    </a:lnTo>
                    <a:lnTo>
                      <a:pt x="10731" y="21522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522" y="107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0" name="Shape 250"/>
              <p:cNvSpPr/>
              <p:nvPr/>
            </p:nvSpPr>
            <p:spPr>
              <a:xfrm>
                <a:off x="18683" y="16607"/>
                <a:ext cx="1334234" cy="118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9"/>
                    </a:moveTo>
                    <a:lnTo>
                      <a:pt x="10809" y="0"/>
                    </a:lnTo>
                    <a:lnTo>
                      <a:pt x="21600" y="10809"/>
                    </a:lnTo>
                    <a:lnTo>
                      <a:pt x="10809" y="21600"/>
                    </a:lnTo>
                    <a:lnTo>
                      <a:pt x="0" y="10809"/>
                    </a:ln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1" name="Shape 251"/>
              <p:cNvSpPr/>
              <p:nvPr/>
            </p:nvSpPr>
            <p:spPr>
              <a:xfrm>
                <a:off x="64843" y="57638"/>
                <a:ext cx="1241914" cy="1103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5"/>
                    </a:moveTo>
                    <a:lnTo>
                      <a:pt x="10805" y="0"/>
                    </a:lnTo>
                    <a:lnTo>
                      <a:pt x="0" y="10805"/>
                    </a:lnTo>
                    <a:lnTo>
                      <a:pt x="10805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2" name="Shape 252"/>
              <p:cNvSpPr/>
              <p:nvPr/>
            </p:nvSpPr>
            <p:spPr>
              <a:xfrm>
                <a:off x="134082" y="119184"/>
                <a:ext cx="1103436" cy="97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62" y="12097"/>
                    </a:moveTo>
                    <a:lnTo>
                      <a:pt x="21299" y="11806"/>
                    </a:lnTo>
                    <a:lnTo>
                      <a:pt x="21460" y="11483"/>
                    </a:lnTo>
                    <a:lnTo>
                      <a:pt x="21557" y="11150"/>
                    </a:lnTo>
                    <a:lnTo>
                      <a:pt x="21600" y="10805"/>
                    </a:lnTo>
                    <a:lnTo>
                      <a:pt x="21557" y="10461"/>
                    </a:lnTo>
                    <a:lnTo>
                      <a:pt x="21460" y="10127"/>
                    </a:lnTo>
                    <a:lnTo>
                      <a:pt x="21299" y="9804"/>
                    </a:lnTo>
                    <a:lnTo>
                      <a:pt x="21062" y="9514"/>
                    </a:lnTo>
                    <a:lnTo>
                      <a:pt x="12102" y="538"/>
                    </a:lnTo>
                    <a:lnTo>
                      <a:pt x="11962" y="409"/>
                    </a:lnTo>
                    <a:lnTo>
                      <a:pt x="11811" y="301"/>
                    </a:lnTo>
                    <a:lnTo>
                      <a:pt x="11661" y="215"/>
                    </a:lnTo>
                    <a:lnTo>
                      <a:pt x="11499" y="140"/>
                    </a:lnTo>
                    <a:lnTo>
                      <a:pt x="11316" y="75"/>
                    </a:lnTo>
                    <a:lnTo>
                      <a:pt x="10972" y="11"/>
                    </a:lnTo>
                    <a:lnTo>
                      <a:pt x="10800" y="0"/>
                    </a:lnTo>
                    <a:lnTo>
                      <a:pt x="10628" y="11"/>
                    </a:lnTo>
                    <a:lnTo>
                      <a:pt x="10284" y="75"/>
                    </a:lnTo>
                    <a:lnTo>
                      <a:pt x="10122" y="140"/>
                    </a:lnTo>
                    <a:lnTo>
                      <a:pt x="9939" y="215"/>
                    </a:lnTo>
                    <a:lnTo>
                      <a:pt x="9800" y="301"/>
                    </a:lnTo>
                    <a:lnTo>
                      <a:pt x="9649" y="409"/>
                    </a:lnTo>
                    <a:lnTo>
                      <a:pt x="9509" y="538"/>
                    </a:lnTo>
                    <a:lnTo>
                      <a:pt x="538" y="9514"/>
                    </a:lnTo>
                    <a:lnTo>
                      <a:pt x="301" y="9804"/>
                    </a:lnTo>
                    <a:lnTo>
                      <a:pt x="140" y="10127"/>
                    </a:lnTo>
                    <a:lnTo>
                      <a:pt x="43" y="10461"/>
                    </a:lnTo>
                    <a:lnTo>
                      <a:pt x="0" y="10805"/>
                    </a:lnTo>
                    <a:lnTo>
                      <a:pt x="43" y="11150"/>
                    </a:lnTo>
                    <a:lnTo>
                      <a:pt x="140" y="11483"/>
                    </a:lnTo>
                    <a:lnTo>
                      <a:pt x="301" y="11806"/>
                    </a:lnTo>
                    <a:lnTo>
                      <a:pt x="538" y="12097"/>
                    </a:lnTo>
                    <a:lnTo>
                      <a:pt x="9509" y="21062"/>
                    </a:lnTo>
                    <a:lnTo>
                      <a:pt x="9649" y="21191"/>
                    </a:lnTo>
                    <a:lnTo>
                      <a:pt x="9800" y="21299"/>
                    </a:lnTo>
                    <a:lnTo>
                      <a:pt x="9939" y="21396"/>
                    </a:lnTo>
                    <a:lnTo>
                      <a:pt x="10122" y="21471"/>
                    </a:lnTo>
                    <a:lnTo>
                      <a:pt x="10284" y="21525"/>
                    </a:lnTo>
                    <a:lnTo>
                      <a:pt x="10456" y="21568"/>
                    </a:lnTo>
                    <a:lnTo>
                      <a:pt x="10628" y="21600"/>
                    </a:lnTo>
                    <a:lnTo>
                      <a:pt x="10972" y="21600"/>
                    </a:lnTo>
                    <a:lnTo>
                      <a:pt x="11144" y="21568"/>
                    </a:lnTo>
                    <a:lnTo>
                      <a:pt x="11316" y="21525"/>
                    </a:lnTo>
                    <a:lnTo>
                      <a:pt x="11499" y="21471"/>
                    </a:lnTo>
                    <a:lnTo>
                      <a:pt x="11661" y="21396"/>
                    </a:lnTo>
                    <a:lnTo>
                      <a:pt x="11811" y="21299"/>
                    </a:lnTo>
                    <a:lnTo>
                      <a:pt x="11962" y="21191"/>
                    </a:lnTo>
                    <a:lnTo>
                      <a:pt x="12102" y="21062"/>
                    </a:lnTo>
                    <a:lnTo>
                      <a:pt x="21062" y="12097"/>
                    </a:lnTo>
                    <a:close/>
                  </a:path>
                </a:pathLst>
              </a:custGeom>
              <a:solidFill>
                <a:srgbClr val="FBC1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54" name="Shape 254"/>
            <p:cNvSpPr/>
            <p:nvPr/>
          </p:nvSpPr>
          <p:spPr>
            <a:xfrm>
              <a:off x="3809" y="357187"/>
              <a:ext cx="1339216" cy="62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aseline="-25000" sz="2600">
                  <a:solidFill>
                    <a:srgbClr val="D5EDF4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Pitfalls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Resuscitation</a:t>
            </a:r>
          </a:p>
        </p:txBody>
      </p:sp>
      <p:sp>
        <p:nvSpPr>
          <p:cNvPr id="258" name="Shape 258"/>
          <p:cNvSpPr/>
          <p:nvPr/>
        </p:nvSpPr>
        <p:spPr>
          <a:xfrm>
            <a:off x="1042988" y="1773238"/>
            <a:ext cx="6767511" cy="4153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Protect and secure airway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Ventilate and oxygenate</a:t>
            </a: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660066"/>
              </a:buClr>
              <a:buSzPct val="100000"/>
              <a:buAutoNum type="arabicPeriod" startAt="1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Stop the bleeding!</a:t>
            </a:r>
            <a:endParaRPr sz="3200"/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Crystalloid / blood resuscitation</a:t>
            </a:r>
            <a:endParaRPr sz="3200"/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Protect from hypothermia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1982788" y="260350"/>
            <a:ext cx="5899151" cy="647700"/>
          </a:xfrm>
          <a:prstGeom prst="rect">
            <a:avLst/>
          </a:prstGeom>
        </p:spPr>
        <p:txBody>
          <a:bodyPr anchor="t"/>
          <a:lstStyle>
            <a:lvl1pPr algn="l" defTabSz="704087">
              <a:defRPr sz="3696">
                <a:solidFill>
                  <a:srgbClr val="FFFF00"/>
                </a:solidFill>
                <a:effectLst>
                  <a:outerShdw sx="100000" sy="100000" kx="0" ky="0" algn="b" rotWithShape="0" blurRad="29337" dist="29337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Case Scenario</a:t>
            </a:r>
          </a:p>
        </p:txBody>
      </p:sp>
      <p:sp>
        <p:nvSpPr>
          <p:cNvPr id="128" name="Shape 128"/>
          <p:cNvSpPr/>
          <p:nvPr>
            <p:ph type="body" sz="half" idx="1"/>
          </p:nvPr>
        </p:nvSpPr>
        <p:spPr>
          <a:xfrm>
            <a:off x="827087" y="1700213"/>
            <a:ext cx="4032251" cy="3702051"/>
          </a:xfrm>
          <a:prstGeom prst="rect">
            <a:avLst/>
          </a:prstGeom>
        </p:spPr>
        <p:txBody>
          <a:bodyPr/>
          <a:lstStyle/>
          <a:p>
            <a:pPr marL="396875" indent="-396875">
              <a:spcBef>
                <a:spcPts val="1200"/>
              </a:spcBef>
              <a:buClr>
                <a:srgbClr val="660066"/>
              </a:buClr>
              <a:buSzPct val="75000"/>
              <a:buFont typeface="Lucida Grande"/>
              <a:defRPr sz="20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44-year-old male driver who crashed head-on into a wall</a:t>
            </a:r>
          </a:p>
          <a:p>
            <a:pPr marL="396875" indent="-396875">
              <a:spcBef>
                <a:spcPts val="1200"/>
              </a:spcBef>
              <a:buClr>
                <a:srgbClr val="660066"/>
              </a:buClr>
              <a:buSzPct val="75000"/>
              <a:buFont typeface="Lucida Grande"/>
              <a:defRPr sz="20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Patient found unresponsive at the scene</a:t>
            </a:r>
          </a:p>
          <a:p>
            <a:pPr marL="396875" indent="-396875">
              <a:spcBef>
                <a:spcPts val="1200"/>
              </a:spcBef>
              <a:buClr>
                <a:srgbClr val="660066"/>
              </a:buClr>
              <a:buSzPct val="75000"/>
              <a:buFont typeface="Lucida Grande"/>
              <a:defRPr sz="20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Arrives at hospital via basic life support with c-collar in place and strapped to a backboard; technicians assisting ventilations with bag-mask</a:t>
            </a:r>
          </a:p>
        </p:txBody>
      </p:sp>
      <p:pic>
        <p:nvPicPr>
          <p:cNvPr id="129" name="imag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0925" y="2133600"/>
            <a:ext cx="3887788" cy="291623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chemeClr val="accent1"/>
            </a:gs>
            <a:gs pos="70000">
              <a:srgbClr val="1B3842"/>
            </a:gs>
            <a:gs pos="100000">
              <a:srgbClr val="1B3842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6.png" descr="Bkg Action.png"/>
          <p:cNvPicPr>
            <a:picLocks noChangeAspect="1"/>
          </p:cNvPicPr>
          <p:nvPr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-1588" y="1108075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>
            <p:ph type="title"/>
          </p:nvPr>
        </p:nvSpPr>
        <p:spPr>
          <a:xfrm>
            <a:off x="2051050" y="260350"/>
            <a:ext cx="6337300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Adjuncts to Primary Survey</a:t>
            </a:r>
          </a:p>
        </p:txBody>
      </p:sp>
      <p:grpSp>
        <p:nvGrpSpPr>
          <p:cNvPr id="264" name="Group 264"/>
          <p:cNvGrpSpPr/>
          <p:nvPr/>
        </p:nvGrpSpPr>
        <p:grpSpPr>
          <a:xfrm>
            <a:off x="3276599" y="3068638"/>
            <a:ext cx="2808290" cy="936626"/>
            <a:chOff x="0" y="0"/>
            <a:chExt cx="2808288" cy="936625"/>
          </a:xfrm>
        </p:grpSpPr>
        <p:sp>
          <p:nvSpPr>
            <p:cNvPr id="262" name="Shape 262"/>
            <p:cNvSpPr/>
            <p:nvPr/>
          </p:nvSpPr>
          <p:spPr>
            <a:xfrm>
              <a:off x="-1" y="0"/>
              <a:ext cx="2808290" cy="936625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A92E2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defRPr sz="3200">
                  <a:latin typeface="HelveticaNeue BoldExt"/>
                  <a:ea typeface="HelveticaNeue BoldExt"/>
                  <a:cs typeface="HelveticaNeue BoldExt"/>
                  <a:sym typeface="HelveticaNeue BoldExt"/>
                </a:defRPr>
              </a:pPr>
            </a:p>
          </p:txBody>
        </p:sp>
        <p:sp>
          <p:nvSpPr>
            <p:cNvPr id="263" name="Shape 263"/>
            <p:cNvSpPr/>
            <p:nvPr/>
          </p:nvSpPr>
          <p:spPr>
            <a:xfrm>
              <a:off x="-1" y="0"/>
              <a:ext cx="2808290" cy="659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500"/>
                </a:spcBef>
                <a:defRPr sz="1400">
                  <a:solidFill>
                    <a:srgbClr val="FBC160"/>
                  </a:solidFill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indent="342900">
                <a:spcBef>
                  <a:spcPts val="300"/>
                </a:spcBef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PRIMARY SURVEY</a:t>
              </a:r>
            </a:p>
          </p:txBody>
        </p:sp>
      </p:grpSp>
      <p:sp>
        <p:nvSpPr>
          <p:cNvPr id="265" name="Shape 265"/>
          <p:cNvSpPr/>
          <p:nvPr/>
        </p:nvSpPr>
        <p:spPr>
          <a:xfrm flipV="1">
            <a:off x="4714875" y="4148137"/>
            <a:ext cx="3176" cy="819151"/>
          </a:xfrm>
          <a:prstGeom prst="line">
            <a:avLst/>
          </a:prstGeom>
          <a:ln w="38100">
            <a:solidFill>
              <a:srgbClr val="00B0F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66" name="Shape 266"/>
          <p:cNvSpPr/>
          <p:nvPr/>
        </p:nvSpPr>
        <p:spPr>
          <a:xfrm flipH="1" flipV="1">
            <a:off x="6156324" y="4076699"/>
            <a:ext cx="1008064" cy="431801"/>
          </a:xfrm>
          <a:prstGeom prst="line">
            <a:avLst/>
          </a:prstGeom>
          <a:ln w="38100">
            <a:solidFill>
              <a:srgbClr val="00B0F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67" name="Shape 267"/>
          <p:cNvSpPr/>
          <p:nvPr/>
        </p:nvSpPr>
        <p:spPr>
          <a:xfrm flipH="1">
            <a:off x="6156324" y="2563813"/>
            <a:ext cx="609601" cy="533401"/>
          </a:xfrm>
          <a:prstGeom prst="line">
            <a:avLst/>
          </a:prstGeom>
          <a:ln w="38100">
            <a:solidFill>
              <a:srgbClr val="00B0F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68" name="Shape 268"/>
          <p:cNvSpPr/>
          <p:nvPr/>
        </p:nvSpPr>
        <p:spPr>
          <a:xfrm>
            <a:off x="4714875" y="2132013"/>
            <a:ext cx="0" cy="838201"/>
          </a:xfrm>
          <a:prstGeom prst="line">
            <a:avLst/>
          </a:prstGeom>
          <a:ln w="38100">
            <a:solidFill>
              <a:srgbClr val="00B0F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69" name="Shape 269"/>
          <p:cNvSpPr/>
          <p:nvPr/>
        </p:nvSpPr>
        <p:spPr>
          <a:xfrm>
            <a:off x="2555875" y="2636838"/>
            <a:ext cx="612776" cy="434976"/>
          </a:xfrm>
          <a:prstGeom prst="line">
            <a:avLst/>
          </a:prstGeom>
          <a:ln w="38100">
            <a:solidFill>
              <a:srgbClr val="00B0F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0" name="Shape 270"/>
          <p:cNvSpPr/>
          <p:nvPr/>
        </p:nvSpPr>
        <p:spPr>
          <a:xfrm flipV="1">
            <a:off x="2411413" y="4076699"/>
            <a:ext cx="762001" cy="381001"/>
          </a:xfrm>
          <a:prstGeom prst="line">
            <a:avLst/>
          </a:prstGeom>
          <a:ln w="38100">
            <a:solidFill>
              <a:srgbClr val="00B0F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1" name="Shape 271"/>
          <p:cNvSpPr/>
          <p:nvPr/>
        </p:nvSpPr>
        <p:spPr>
          <a:xfrm>
            <a:off x="6731000" y="2205038"/>
            <a:ext cx="919272" cy="478791"/>
          </a:xfrm>
          <a:prstGeom prst="rect">
            <a:avLst/>
          </a:prstGeom>
          <a:solidFill>
            <a:srgbClr val="FFFFFF"/>
          </a:solidFill>
          <a:ln w="19050">
            <a:solidFill>
              <a:srgbClr val="3C0D5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ABGs</a:t>
            </a:r>
          </a:p>
        </p:txBody>
      </p:sp>
      <p:sp>
        <p:nvSpPr>
          <p:cNvPr id="272" name="Shape 272"/>
          <p:cNvSpPr/>
          <p:nvPr/>
        </p:nvSpPr>
        <p:spPr>
          <a:xfrm>
            <a:off x="2843213" y="4941887"/>
            <a:ext cx="3708559" cy="847091"/>
          </a:xfrm>
          <a:prstGeom prst="rect">
            <a:avLst/>
          </a:prstGeom>
          <a:solidFill>
            <a:srgbClr val="FFFFFF"/>
          </a:solidFill>
          <a:ln w="19050">
            <a:solidFill>
              <a:srgbClr val="3C0D5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Euphemia"/>
                <a:ea typeface="Euphemia"/>
                <a:cs typeface="Euphemia"/>
                <a:sym typeface="Euphemia"/>
              </a:defRPr>
            </a:pPr>
            <a:r>
              <a:t>Urinary / gastric catheters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>
              <a:defRPr sz="2400">
                <a:latin typeface="Euphemia"/>
                <a:ea typeface="Euphemia"/>
                <a:cs typeface="Euphemia"/>
                <a:sym typeface="Euphemia"/>
              </a:defRPr>
            </a:pPr>
            <a:r>
              <a:t>unless contraindicated</a:t>
            </a:r>
          </a:p>
        </p:txBody>
      </p:sp>
      <p:sp>
        <p:nvSpPr>
          <p:cNvPr id="273" name="Shape 273"/>
          <p:cNvSpPr/>
          <p:nvPr/>
        </p:nvSpPr>
        <p:spPr>
          <a:xfrm>
            <a:off x="1187450" y="4149725"/>
            <a:ext cx="1218367" cy="847091"/>
          </a:xfrm>
          <a:prstGeom prst="rect">
            <a:avLst/>
          </a:prstGeom>
          <a:solidFill>
            <a:srgbClr val="FFFFFF"/>
          </a:solidFill>
          <a:ln w="19050">
            <a:solidFill>
              <a:srgbClr val="3C0D5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Euphemia"/>
                <a:ea typeface="Euphemia"/>
                <a:cs typeface="Euphemia"/>
                <a:sym typeface="Euphemia"/>
              </a:defRPr>
            </a:pPr>
            <a:r>
              <a:t>Urinary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>
              <a:defRPr sz="2400">
                <a:latin typeface="Euphemia"/>
                <a:ea typeface="Euphemia"/>
                <a:cs typeface="Euphemia"/>
                <a:sym typeface="Euphemia"/>
              </a:defRPr>
            </a:pPr>
            <a:r>
              <a:t>output</a:t>
            </a:r>
          </a:p>
        </p:txBody>
      </p:sp>
      <p:sp>
        <p:nvSpPr>
          <p:cNvPr id="274" name="Shape 274"/>
          <p:cNvSpPr/>
          <p:nvPr/>
        </p:nvSpPr>
        <p:spPr>
          <a:xfrm>
            <a:off x="1763713" y="2205038"/>
            <a:ext cx="783690" cy="478791"/>
          </a:xfrm>
          <a:prstGeom prst="rect">
            <a:avLst/>
          </a:prstGeom>
          <a:solidFill>
            <a:srgbClr val="FFFFFF"/>
          </a:solidFill>
          <a:ln w="19050">
            <a:solidFill>
              <a:srgbClr val="3C0D5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ECG</a:t>
            </a:r>
          </a:p>
        </p:txBody>
      </p:sp>
      <p:sp>
        <p:nvSpPr>
          <p:cNvPr id="275" name="Shape 275"/>
          <p:cNvSpPr/>
          <p:nvPr/>
        </p:nvSpPr>
        <p:spPr>
          <a:xfrm>
            <a:off x="3851274" y="1700213"/>
            <a:ext cx="1506995" cy="478791"/>
          </a:xfrm>
          <a:prstGeom prst="rect">
            <a:avLst/>
          </a:prstGeom>
          <a:solidFill>
            <a:srgbClr val="FFFFFF"/>
          </a:solidFill>
          <a:ln w="19050">
            <a:solidFill>
              <a:srgbClr val="3C0D5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Vital signs</a:t>
            </a:r>
          </a:p>
        </p:txBody>
      </p:sp>
      <p:sp>
        <p:nvSpPr>
          <p:cNvPr id="276" name="Shape 276"/>
          <p:cNvSpPr/>
          <p:nvPr/>
        </p:nvSpPr>
        <p:spPr>
          <a:xfrm>
            <a:off x="6948488" y="3644900"/>
            <a:ext cx="1728787" cy="1273302"/>
          </a:xfrm>
          <a:prstGeom prst="rect">
            <a:avLst/>
          </a:prstGeom>
          <a:solidFill>
            <a:srgbClr val="FFFFFF"/>
          </a:solidFill>
          <a:ln w="19050">
            <a:solidFill>
              <a:srgbClr val="3C0D5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Euphemia"/>
                <a:ea typeface="Euphemia"/>
                <a:cs typeface="Euphemia"/>
                <a:sym typeface="Euphemia"/>
              </a:defRPr>
            </a:pPr>
            <a:r>
              <a:t>Pulse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>
              <a:defRPr sz="2400">
                <a:latin typeface="Euphemia"/>
                <a:ea typeface="Euphemia"/>
                <a:cs typeface="Euphemia"/>
                <a:sym typeface="Euphemia"/>
              </a:defRPr>
            </a:pPr>
            <a:r>
              <a:t>oximeter</a:t>
            </a:r>
          </a:p>
          <a:p>
            <a:pPr>
              <a:defRPr sz="2400">
                <a:latin typeface="Euphemia"/>
                <a:ea typeface="Euphemia"/>
                <a:cs typeface="Euphemia"/>
                <a:sym typeface="Euphemia"/>
              </a:defRPr>
            </a:pPr>
            <a:r>
              <a:t>and CO</a:t>
            </a:r>
            <a:r>
              <a:rPr baseline="-25000"/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title"/>
          </p:nvPr>
        </p:nvSpPr>
        <p:spPr>
          <a:xfrm>
            <a:off x="2051049" y="260350"/>
            <a:ext cx="62658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Adjuncts to Primary Survey</a:t>
            </a:r>
          </a:p>
        </p:txBody>
      </p:sp>
      <p:sp>
        <p:nvSpPr>
          <p:cNvPr id="279" name="Shape 279"/>
          <p:cNvSpPr/>
          <p:nvPr>
            <p:ph type="body" sz="quarter" idx="1"/>
          </p:nvPr>
        </p:nvSpPr>
        <p:spPr>
          <a:xfrm>
            <a:off x="1042987" y="1628775"/>
            <a:ext cx="7086601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Diagnostic Tools</a:t>
            </a:r>
          </a:p>
        </p:txBody>
      </p:sp>
      <p:pic>
        <p:nvPicPr>
          <p:cNvPr id="280" name="image11.jpg" descr="BSP No seat belt Left haemopneumothorax with fractured rib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187" y="2649538"/>
            <a:ext cx="3381376" cy="3227387"/>
          </a:xfrm>
          <a:prstGeom prst="rect">
            <a:avLst/>
          </a:prstGeom>
          <a:ln w="38100">
            <a:solidFill>
              <a:srgbClr val="D5EDF4"/>
            </a:solidFill>
            <a:miter/>
          </a:ln>
        </p:spPr>
      </p:pic>
      <p:pic>
        <p:nvPicPr>
          <p:cNvPr id="281" name="image12.jpg" descr="Open book pelvis motorcyclis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900" y="2643188"/>
            <a:ext cx="3813175" cy="3233737"/>
          </a:xfrm>
          <a:prstGeom prst="rect">
            <a:avLst/>
          </a:prstGeom>
          <a:ln w="38100">
            <a:solidFill>
              <a:srgbClr val="D5EDF4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title"/>
          </p:nvPr>
        </p:nvSpPr>
        <p:spPr>
          <a:xfrm>
            <a:off x="2051049" y="260350"/>
            <a:ext cx="62658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Adjuncts to Primary Survey</a:t>
            </a:r>
          </a:p>
        </p:txBody>
      </p:sp>
      <p:sp>
        <p:nvSpPr>
          <p:cNvPr id="284" name="Shape 284"/>
          <p:cNvSpPr/>
          <p:nvPr>
            <p:ph type="body" sz="quarter" idx="1"/>
          </p:nvPr>
        </p:nvSpPr>
        <p:spPr>
          <a:xfrm>
            <a:off x="1042987" y="1628775"/>
            <a:ext cx="7086601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Diagnostic Tools</a:t>
            </a:r>
          </a:p>
        </p:txBody>
      </p:sp>
      <p:pic>
        <p:nvPicPr>
          <p:cNvPr id="285" name="image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622550"/>
            <a:ext cx="3560763" cy="32845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8"/>
              </a:srgbClr>
            </a:outerShdw>
          </a:effectLst>
        </p:spPr>
      </p:pic>
      <p:sp>
        <p:nvSpPr>
          <p:cNvPr id="286" name="Shape 286"/>
          <p:cNvSpPr/>
          <p:nvPr/>
        </p:nvSpPr>
        <p:spPr>
          <a:xfrm>
            <a:off x="1547813" y="3336925"/>
            <a:ext cx="2376487" cy="1481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FAST</a:t>
            </a:r>
          </a:p>
          <a:p>
            <a:pPr marL="457200" indent="-457200">
              <a:spcBef>
                <a:spcPts val="700"/>
              </a:spcBef>
              <a:buClr>
                <a:srgbClr val="660066"/>
              </a:buClr>
              <a:buSzPct val="100000"/>
              <a:buAutoNum type="arabicPeriod" startAt="1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spcBef>
                <a:spcPts val="6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DPL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/>
          </p:nvPr>
        </p:nvSpPr>
        <p:spPr>
          <a:xfrm>
            <a:off x="2051049" y="260350"/>
            <a:ext cx="62658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Adjuncts to Primary Survey</a:t>
            </a:r>
          </a:p>
        </p:txBody>
      </p:sp>
      <p:sp>
        <p:nvSpPr>
          <p:cNvPr id="289" name="Shape 289"/>
          <p:cNvSpPr/>
          <p:nvPr>
            <p:ph type="body" sz="quarter" idx="1"/>
          </p:nvPr>
        </p:nvSpPr>
        <p:spPr>
          <a:xfrm>
            <a:off x="1042987" y="1628775"/>
            <a:ext cx="7086601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Consider Early Transfer</a:t>
            </a:r>
          </a:p>
        </p:txBody>
      </p:sp>
      <p:sp>
        <p:nvSpPr>
          <p:cNvPr id="290" name="Shape 290"/>
          <p:cNvSpPr/>
          <p:nvPr/>
        </p:nvSpPr>
        <p:spPr>
          <a:xfrm>
            <a:off x="971550" y="2997199"/>
            <a:ext cx="3455988" cy="2741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 time before transfer for resuscitation</a:t>
            </a:r>
          </a:p>
          <a:p>
            <a:pPr marL="457200" indent="-457200">
              <a:spcBef>
                <a:spcPts val="700"/>
              </a:spcBef>
              <a:buClr>
                <a:srgbClr val="660066"/>
              </a:buClr>
              <a:buSzPct val="100000"/>
              <a:buAutoNum type="arabicPeriod" startAt="1"/>
              <a:tabLst>
                <a:tab pos="457200" algn="l"/>
              </a:tabLst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spcBef>
                <a:spcPts val="5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 not delay transfer for diagnostic tests</a:t>
            </a:r>
          </a:p>
        </p:txBody>
      </p:sp>
      <p:pic>
        <p:nvPicPr>
          <p:cNvPr id="291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9337" y="2636838"/>
            <a:ext cx="3425826" cy="3592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294" name="Shape 294"/>
          <p:cNvSpPr/>
          <p:nvPr/>
        </p:nvSpPr>
        <p:spPr>
          <a:xfrm>
            <a:off x="5292725" y="1557337"/>
            <a:ext cx="3598863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800">
                <a:solidFill>
                  <a:srgbClr val="FFFFFF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What is the secondary survey?</a:t>
            </a:r>
          </a:p>
        </p:txBody>
      </p:sp>
      <p:sp>
        <p:nvSpPr>
          <p:cNvPr id="295" name="Shape 295"/>
          <p:cNvSpPr/>
          <p:nvPr/>
        </p:nvSpPr>
        <p:spPr>
          <a:xfrm>
            <a:off x="5364162" y="2852738"/>
            <a:ext cx="2520951" cy="1856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ctr">
              <a:spcBef>
                <a:spcPts val="500"/>
              </a:spcBef>
              <a:buClr>
                <a:srgbClr val="FBC160"/>
              </a:buClr>
              <a:buSzPct val="75000"/>
              <a:buFont typeface="Lucida Grande"/>
              <a:buChar char="●"/>
              <a:defRPr>
                <a:solidFill>
                  <a:srgbClr val="FBC160"/>
                </a:solidFill>
                <a:latin typeface="Euphemia"/>
                <a:ea typeface="Euphemia"/>
                <a:cs typeface="Euphemia"/>
                <a:sym typeface="Euphemia"/>
              </a:defRPr>
            </a:pPr>
          </a:p>
          <a:p>
            <a:pPr algn="ctr">
              <a:spcBef>
                <a:spcPts val="400"/>
              </a:spcBef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u="sng">
                <a:solidFill>
                  <a:srgbClr val="FFFF00"/>
                </a:solidFill>
              </a:rPr>
              <a:t>complete</a:t>
            </a:r>
            <a:r>
              <a:rPr>
                <a:solidFill>
                  <a:srgbClr val="FFFF00"/>
                </a:solidFill>
              </a:rPr>
              <a:t> </a:t>
            </a:r>
            <a:r>
              <a:t>history and physical examination</a:t>
            </a:r>
          </a:p>
        </p:txBody>
      </p:sp>
      <p:pic>
        <p:nvPicPr>
          <p:cNvPr id="296" name="image15.png" descr="Chap1Anatom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" y="1773238"/>
            <a:ext cx="4203700" cy="4138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title"/>
          </p:nvPr>
        </p:nvSpPr>
        <p:spPr>
          <a:xfrm>
            <a:off x="1982788" y="260350"/>
            <a:ext cx="5899151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299" name="Shape 299"/>
          <p:cNvSpPr/>
          <p:nvPr>
            <p:ph type="body" sz="half" idx="1"/>
          </p:nvPr>
        </p:nvSpPr>
        <p:spPr>
          <a:xfrm>
            <a:off x="1692275" y="3357562"/>
            <a:ext cx="5400675" cy="287972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defRPr sz="28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Primary survey is completed</a:t>
            </a:r>
          </a:p>
          <a:p>
            <a:pPr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defRPr sz="28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ABCDEs are reassessed</a:t>
            </a:r>
          </a:p>
          <a:p>
            <a:pPr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defRPr sz="28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Vital functions are returning to normal</a:t>
            </a:r>
          </a:p>
        </p:txBody>
      </p:sp>
      <p:sp>
        <p:nvSpPr>
          <p:cNvPr id="300" name="Shape 300"/>
          <p:cNvSpPr/>
          <p:nvPr/>
        </p:nvSpPr>
        <p:spPr>
          <a:xfrm>
            <a:off x="1476375" y="1700213"/>
            <a:ext cx="705643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i="1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When do I start the secondary survey?</a:t>
            </a:r>
          </a:p>
        </p:txBody>
      </p:sp>
      <p:sp>
        <p:nvSpPr>
          <p:cNvPr id="301" name="Shape 301"/>
          <p:cNvSpPr/>
          <p:nvPr/>
        </p:nvSpPr>
        <p:spPr>
          <a:xfrm>
            <a:off x="1692275" y="2492375"/>
            <a:ext cx="1150938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800" u="sng">
                <a:solidFill>
                  <a:srgbClr val="FFFF00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After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title"/>
          </p:nvPr>
        </p:nvSpPr>
        <p:spPr>
          <a:xfrm>
            <a:off x="2051049" y="260350"/>
            <a:ext cx="62658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304" name="Shape 304"/>
          <p:cNvSpPr/>
          <p:nvPr>
            <p:ph type="body" sz="quarter" idx="1"/>
          </p:nvPr>
        </p:nvSpPr>
        <p:spPr>
          <a:xfrm>
            <a:off x="1042987" y="1628775"/>
            <a:ext cx="7489826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Components of the secondary survey</a:t>
            </a:r>
          </a:p>
        </p:txBody>
      </p:sp>
      <p:sp>
        <p:nvSpPr>
          <p:cNvPr id="305" name="Shape 305"/>
          <p:cNvSpPr/>
          <p:nvPr/>
        </p:nvSpPr>
        <p:spPr>
          <a:xfrm>
            <a:off x="1476375" y="2781300"/>
            <a:ext cx="7056438" cy="3205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60000"/>
              </a:lnSpc>
              <a:spcBef>
                <a:spcPts val="6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History</a:t>
            </a:r>
          </a:p>
          <a:p>
            <a:pPr marL="457200" indent="-457200">
              <a:lnSpc>
                <a:spcPct val="60000"/>
              </a:lnSpc>
              <a:spcBef>
                <a:spcPts val="700"/>
              </a:spcBef>
              <a:buClr>
                <a:srgbClr val="660066"/>
              </a:buClr>
              <a:buSzPct val="100000"/>
              <a:buAutoNum type="arabicPeriod" startAt="1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lnSpc>
                <a:spcPct val="60000"/>
              </a:lnSpc>
              <a:spcBef>
                <a:spcPts val="6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Physical exam:  Head to toe</a:t>
            </a:r>
            <a:endParaRPr sz="3200"/>
          </a:p>
          <a:p>
            <a:pPr marL="342900" indent="-342900">
              <a:lnSpc>
                <a:spcPct val="60000"/>
              </a:lnSpc>
              <a:spcBef>
                <a:spcPts val="7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lnSpc>
                <a:spcPct val="60000"/>
              </a:lnSpc>
              <a:spcBef>
                <a:spcPts val="6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Complete neurologic exam</a:t>
            </a:r>
            <a:endParaRPr sz="3200"/>
          </a:p>
          <a:p>
            <a:pPr marL="342900" indent="-342900">
              <a:lnSpc>
                <a:spcPct val="60000"/>
              </a:lnSpc>
              <a:spcBef>
                <a:spcPts val="7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lnSpc>
                <a:spcPct val="60000"/>
              </a:lnSpc>
              <a:spcBef>
                <a:spcPts val="6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Special diagnostic tests</a:t>
            </a:r>
            <a:endParaRPr sz="3200"/>
          </a:p>
          <a:p>
            <a:pPr marL="342900" indent="-342900">
              <a:lnSpc>
                <a:spcPct val="60000"/>
              </a:lnSpc>
              <a:spcBef>
                <a:spcPts val="7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lnSpc>
                <a:spcPct val="60000"/>
              </a:lnSpc>
              <a:spcBef>
                <a:spcPts val="6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Reevaluation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title"/>
          </p:nvPr>
        </p:nvSpPr>
        <p:spPr>
          <a:xfrm>
            <a:off x="2051050" y="260350"/>
            <a:ext cx="5905500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308" name="Shape 308"/>
          <p:cNvSpPr/>
          <p:nvPr>
            <p:ph type="body" idx="1"/>
          </p:nvPr>
        </p:nvSpPr>
        <p:spPr>
          <a:xfrm>
            <a:off x="1042987" y="2276475"/>
            <a:ext cx="7705726" cy="3744913"/>
          </a:xfrm>
          <a:prstGeom prst="rect">
            <a:avLst/>
          </a:prstGeom>
        </p:spPr>
        <p:txBody>
          <a:bodyPr/>
          <a:lstStyle/>
          <a:p>
            <a:pPr marL="0" indent="0" defTabSz="841247">
              <a:spcBef>
                <a:spcPts val="1200"/>
              </a:spcBef>
              <a:buSzTx/>
              <a:buNone/>
              <a:defRPr spc="183" sz="3312">
                <a:solidFill>
                  <a:srgbClr val="660066"/>
                </a:solidFill>
                <a:effectLst>
                  <a:outerShdw sx="100000" sy="100000" kx="0" ky="0" algn="b" rotWithShape="0" blurRad="46736" dist="35052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A</a:t>
            </a:r>
            <a:r>
              <a:rPr b="1" spc="184" sz="2576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rPr>
              <a:t>llergies</a:t>
            </a:r>
            <a:endParaRPr b="1" spc="184" sz="2576">
              <a:solidFill>
                <a:srgbClr val="D5EDF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defTabSz="841247">
              <a:spcBef>
                <a:spcPts val="1200"/>
              </a:spcBef>
              <a:buSzTx/>
              <a:buNone/>
              <a:defRPr spc="183" sz="3312">
                <a:solidFill>
                  <a:srgbClr val="530053"/>
                </a:solidFill>
                <a:effectLst>
                  <a:outerShdw sx="100000" sy="100000" kx="0" ky="0" algn="b" rotWithShape="0" blurRad="46736" dist="35052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M</a:t>
            </a:r>
            <a:r>
              <a:rPr b="1" spc="184" sz="2576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rPr>
              <a:t>edications</a:t>
            </a:r>
            <a:endParaRPr b="1" spc="184" sz="2576">
              <a:solidFill>
                <a:srgbClr val="D5EDF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defTabSz="841247">
              <a:spcBef>
                <a:spcPts val="1200"/>
              </a:spcBef>
              <a:buSzTx/>
              <a:buNone/>
              <a:defRPr spc="183" sz="3312">
                <a:solidFill>
                  <a:srgbClr val="530053"/>
                </a:solidFill>
                <a:effectLst>
                  <a:outerShdw sx="100000" sy="100000" kx="0" ky="0" algn="b" rotWithShape="0" blurRad="46736" dist="35052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P</a:t>
            </a:r>
            <a:r>
              <a:rPr spc="184" sz="2576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rPr>
              <a:t>ast illnesses / Pregnancy</a:t>
            </a:r>
            <a:endParaRPr spc="184" sz="2576">
              <a:solidFill>
                <a:srgbClr val="D5EDF4"/>
              </a:solidFill>
              <a:latin typeface="Euphemia"/>
              <a:ea typeface="Euphemia"/>
              <a:cs typeface="Euphemia"/>
              <a:sym typeface="Euphemia"/>
            </a:endParaRPr>
          </a:p>
          <a:p>
            <a:pPr marL="0" indent="0" defTabSz="841247">
              <a:spcBef>
                <a:spcPts val="1200"/>
              </a:spcBef>
              <a:buSzTx/>
              <a:buNone/>
              <a:defRPr spc="183" sz="3312">
                <a:solidFill>
                  <a:srgbClr val="530053"/>
                </a:solidFill>
                <a:effectLst>
                  <a:outerShdw sx="100000" sy="100000" kx="0" ky="0" algn="b" rotWithShape="0" blurRad="46736" dist="35052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L</a:t>
            </a:r>
            <a:r>
              <a:rPr spc="184" sz="2576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rPr>
              <a:t>ast meal</a:t>
            </a:r>
            <a:endParaRPr spc="184" sz="2576">
              <a:solidFill>
                <a:srgbClr val="D5EDF4"/>
              </a:solidFill>
              <a:latin typeface="Euphemia"/>
              <a:ea typeface="Euphemia"/>
              <a:cs typeface="Euphemia"/>
              <a:sym typeface="Euphemia"/>
            </a:endParaRPr>
          </a:p>
          <a:p>
            <a:pPr marL="0" indent="0" defTabSz="841247">
              <a:spcBef>
                <a:spcPts val="1200"/>
              </a:spcBef>
              <a:buSzTx/>
              <a:buNone/>
              <a:defRPr spc="183" sz="3312">
                <a:solidFill>
                  <a:srgbClr val="530053"/>
                </a:solidFill>
                <a:effectLst>
                  <a:outerShdw sx="100000" sy="100000" kx="0" ky="0" algn="b" rotWithShape="0" blurRad="46736" dist="35052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E</a:t>
            </a:r>
            <a:r>
              <a:rPr spc="184" sz="2576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rPr>
              <a:t>vents / Environment / Mechanism</a:t>
            </a:r>
          </a:p>
        </p:txBody>
      </p:sp>
      <p:sp>
        <p:nvSpPr>
          <p:cNvPr id="309" name="Shape 309"/>
          <p:cNvSpPr/>
          <p:nvPr/>
        </p:nvSpPr>
        <p:spPr>
          <a:xfrm>
            <a:off x="1042987" y="1628775"/>
            <a:ext cx="2016126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32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History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title"/>
          </p:nvPr>
        </p:nvSpPr>
        <p:spPr>
          <a:xfrm>
            <a:off x="2051050" y="260350"/>
            <a:ext cx="5905500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pic>
        <p:nvPicPr>
          <p:cNvPr id="312" name="image16.jpg" descr="flame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971800"/>
            <a:ext cx="3519488" cy="26225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2998"/>
              </a:srgbClr>
            </a:outerShdw>
          </a:effectLst>
        </p:spPr>
      </p:pic>
      <p:sp>
        <p:nvSpPr>
          <p:cNvPr id="313" name="Shape 313"/>
          <p:cNvSpPr/>
          <p:nvPr/>
        </p:nvSpPr>
        <p:spPr>
          <a:xfrm>
            <a:off x="1042987" y="1628775"/>
            <a:ext cx="4681539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32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Mechanisms of Injury</a:t>
            </a:r>
          </a:p>
        </p:txBody>
      </p:sp>
      <p:pic>
        <p:nvPicPr>
          <p:cNvPr id="314" name="image17.jpeg" descr="accidentsce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2997200"/>
            <a:ext cx="3454401" cy="2590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317" name="Shape 317"/>
          <p:cNvSpPr/>
          <p:nvPr>
            <p:ph type="body" sz="quarter" idx="1"/>
          </p:nvPr>
        </p:nvSpPr>
        <p:spPr>
          <a:xfrm>
            <a:off x="1042987" y="1628775"/>
            <a:ext cx="5545139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Head</a:t>
            </a:r>
          </a:p>
        </p:txBody>
      </p:sp>
      <p:grpSp>
        <p:nvGrpSpPr>
          <p:cNvPr id="320" name="Group 320"/>
          <p:cNvGrpSpPr/>
          <p:nvPr/>
        </p:nvGrpSpPr>
        <p:grpSpPr>
          <a:xfrm>
            <a:off x="5076824" y="3357562"/>
            <a:ext cx="2808290" cy="2233613"/>
            <a:chOff x="0" y="0"/>
            <a:chExt cx="2808288" cy="2233611"/>
          </a:xfrm>
        </p:grpSpPr>
        <p:sp>
          <p:nvSpPr>
            <p:cNvPr id="318" name="Shape 318"/>
            <p:cNvSpPr/>
            <p:nvPr/>
          </p:nvSpPr>
          <p:spPr>
            <a:xfrm>
              <a:off x="-1" y="0"/>
              <a:ext cx="2808290" cy="2233612"/>
            </a:xfrm>
            <a:prstGeom prst="rect">
              <a:avLst/>
            </a:prstGeom>
            <a:solidFill>
              <a:srgbClr val="3C0D5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defRPr sz="3200">
                  <a:latin typeface="HelveticaNeue BoldExt"/>
                  <a:ea typeface="HelveticaNeue BoldExt"/>
                  <a:cs typeface="HelveticaNeue BoldExt"/>
                  <a:sym typeface="HelveticaNeue BoldExt"/>
                </a:defRPr>
              </a:pPr>
            </a:p>
          </p:txBody>
        </p:sp>
        <p:sp>
          <p:nvSpPr>
            <p:cNvPr id="319" name="Shape 319"/>
            <p:cNvSpPr/>
            <p:nvPr/>
          </p:nvSpPr>
          <p:spPr>
            <a:xfrm>
              <a:off x="-1" y="0"/>
              <a:ext cx="2808290" cy="184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solidFill>
                    <a:srgbClr val="FBC160"/>
                  </a:solidFill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 sz="8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Unconsciousness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Periorbital edema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Occluded auditory canal</a:t>
              </a:r>
            </a:p>
          </p:txBody>
        </p:sp>
      </p:grpSp>
      <p:grpSp>
        <p:nvGrpSpPr>
          <p:cNvPr id="327" name="Group 327"/>
          <p:cNvGrpSpPr/>
          <p:nvPr/>
        </p:nvGrpSpPr>
        <p:grpSpPr>
          <a:xfrm>
            <a:off x="4355975" y="2708919"/>
            <a:ext cx="1371601" cy="1219201"/>
            <a:chOff x="0" y="0"/>
            <a:chExt cx="1371600" cy="1219200"/>
          </a:xfrm>
        </p:grpSpPr>
        <p:grpSp>
          <p:nvGrpSpPr>
            <p:cNvPr id="325" name="Group 325"/>
            <p:cNvGrpSpPr/>
            <p:nvPr/>
          </p:nvGrpSpPr>
          <p:grpSpPr>
            <a:xfrm>
              <a:off x="-1" y="0"/>
              <a:ext cx="1371601" cy="1219201"/>
              <a:chOff x="0" y="0"/>
              <a:chExt cx="1371600" cy="1219200"/>
            </a:xfrm>
          </p:grpSpPr>
          <p:sp>
            <p:nvSpPr>
              <p:cNvPr id="321" name="Shape 321"/>
              <p:cNvSpPr/>
              <p:nvPr/>
            </p:nvSpPr>
            <p:spPr>
              <a:xfrm>
                <a:off x="0" y="0"/>
                <a:ext cx="1371601" cy="121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10731"/>
                    </a:moveTo>
                    <a:lnTo>
                      <a:pt x="10878" y="69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69" y="10878"/>
                    </a:lnTo>
                    <a:lnTo>
                      <a:pt x="10731" y="21522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522" y="107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18683" y="16607"/>
                <a:ext cx="1334234" cy="118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9"/>
                    </a:moveTo>
                    <a:lnTo>
                      <a:pt x="10809" y="0"/>
                    </a:lnTo>
                    <a:lnTo>
                      <a:pt x="21600" y="10809"/>
                    </a:lnTo>
                    <a:lnTo>
                      <a:pt x="10809" y="21600"/>
                    </a:lnTo>
                    <a:lnTo>
                      <a:pt x="0" y="10809"/>
                    </a:ln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3" name="Shape 323"/>
              <p:cNvSpPr/>
              <p:nvPr/>
            </p:nvSpPr>
            <p:spPr>
              <a:xfrm>
                <a:off x="64843" y="57638"/>
                <a:ext cx="1241914" cy="1103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5"/>
                    </a:moveTo>
                    <a:lnTo>
                      <a:pt x="10805" y="0"/>
                    </a:lnTo>
                    <a:lnTo>
                      <a:pt x="0" y="10805"/>
                    </a:lnTo>
                    <a:lnTo>
                      <a:pt x="10805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4" name="Shape 324"/>
              <p:cNvSpPr/>
              <p:nvPr/>
            </p:nvSpPr>
            <p:spPr>
              <a:xfrm>
                <a:off x="134082" y="119184"/>
                <a:ext cx="1103436" cy="97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62" y="12097"/>
                    </a:moveTo>
                    <a:lnTo>
                      <a:pt x="21299" y="11806"/>
                    </a:lnTo>
                    <a:lnTo>
                      <a:pt x="21460" y="11483"/>
                    </a:lnTo>
                    <a:lnTo>
                      <a:pt x="21557" y="11150"/>
                    </a:lnTo>
                    <a:lnTo>
                      <a:pt x="21600" y="10805"/>
                    </a:lnTo>
                    <a:lnTo>
                      <a:pt x="21557" y="10461"/>
                    </a:lnTo>
                    <a:lnTo>
                      <a:pt x="21460" y="10127"/>
                    </a:lnTo>
                    <a:lnTo>
                      <a:pt x="21299" y="9804"/>
                    </a:lnTo>
                    <a:lnTo>
                      <a:pt x="21062" y="9514"/>
                    </a:lnTo>
                    <a:lnTo>
                      <a:pt x="12102" y="538"/>
                    </a:lnTo>
                    <a:lnTo>
                      <a:pt x="11962" y="409"/>
                    </a:lnTo>
                    <a:lnTo>
                      <a:pt x="11811" y="301"/>
                    </a:lnTo>
                    <a:lnTo>
                      <a:pt x="11661" y="215"/>
                    </a:lnTo>
                    <a:lnTo>
                      <a:pt x="11499" y="140"/>
                    </a:lnTo>
                    <a:lnTo>
                      <a:pt x="11316" y="75"/>
                    </a:lnTo>
                    <a:lnTo>
                      <a:pt x="10972" y="11"/>
                    </a:lnTo>
                    <a:lnTo>
                      <a:pt x="10800" y="0"/>
                    </a:lnTo>
                    <a:lnTo>
                      <a:pt x="10628" y="11"/>
                    </a:lnTo>
                    <a:lnTo>
                      <a:pt x="10284" y="75"/>
                    </a:lnTo>
                    <a:lnTo>
                      <a:pt x="10122" y="140"/>
                    </a:lnTo>
                    <a:lnTo>
                      <a:pt x="9939" y="215"/>
                    </a:lnTo>
                    <a:lnTo>
                      <a:pt x="9800" y="301"/>
                    </a:lnTo>
                    <a:lnTo>
                      <a:pt x="9649" y="409"/>
                    </a:lnTo>
                    <a:lnTo>
                      <a:pt x="9509" y="538"/>
                    </a:lnTo>
                    <a:lnTo>
                      <a:pt x="538" y="9514"/>
                    </a:lnTo>
                    <a:lnTo>
                      <a:pt x="301" y="9804"/>
                    </a:lnTo>
                    <a:lnTo>
                      <a:pt x="140" y="10127"/>
                    </a:lnTo>
                    <a:lnTo>
                      <a:pt x="43" y="10461"/>
                    </a:lnTo>
                    <a:lnTo>
                      <a:pt x="0" y="10805"/>
                    </a:lnTo>
                    <a:lnTo>
                      <a:pt x="43" y="11150"/>
                    </a:lnTo>
                    <a:lnTo>
                      <a:pt x="140" y="11483"/>
                    </a:lnTo>
                    <a:lnTo>
                      <a:pt x="301" y="11806"/>
                    </a:lnTo>
                    <a:lnTo>
                      <a:pt x="538" y="12097"/>
                    </a:lnTo>
                    <a:lnTo>
                      <a:pt x="9509" y="21062"/>
                    </a:lnTo>
                    <a:lnTo>
                      <a:pt x="9649" y="21191"/>
                    </a:lnTo>
                    <a:lnTo>
                      <a:pt x="9800" y="21299"/>
                    </a:lnTo>
                    <a:lnTo>
                      <a:pt x="9939" y="21396"/>
                    </a:lnTo>
                    <a:lnTo>
                      <a:pt x="10122" y="21471"/>
                    </a:lnTo>
                    <a:lnTo>
                      <a:pt x="10284" y="21525"/>
                    </a:lnTo>
                    <a:lnTo>
                      <a:pt x="10456" y="21568"/>
                    </a:lnTo>
                    <a:lnTo>
                      <a:pt x="10628" y="21600"/>
                    </a:lnTo>
                    <a:lnTo>
                      <a:pt x="10972" y="21600"/>
                    </a:lnTo>
                    <a:lnTo>
                      <a:pt x="11144" y="21568"/>
                    </a:lnTo>
                    <a:lnTo>
                      <a:pt x="11316" y="21525"/>
                    </a:lnTo>
                    <a:lnTo>
                      <a:pt x="11499" y="21471"/>
                    </a:lnTo>
                    <a:lnTo>
                      <a:pt x="11661" y="21396"/>
                    </a:lnTo>
                    <a:lnTo>
                      <a:pt x="11811" y="21299"/>
                    </a:lnTo>
                    <a:lnTo>
                      <a:pt x="11962" y="21191"/>
                    </a:lnTo>
                    <a:lnTo>
                      <a:pt x="12102" y="21062"/>
                    </a:lnTo>
                    <a:lnTo>
                      <a:pt x="21062" y="12097"/>
                    </a:lnTo>
                    <a:close/>
                  </a:path>
                </a:pathLst>
              </a:custGeom>
              <a:solidFill>
                <a:srgbClr val="FBC1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26" name="Shape 326"/>
            <p:cNvSpPr/>
            <p:nvPr/>
          </p:nvSpPr>
          <p:spPr>
            <a:xfrm>
              <a:off x="3809" y="357187"/>
              <a:ext cx="1339216" cy="62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aseline="-25000" sz="2600">
                  <a:solidFill>
                    <a:srgbClr val="D5EDF4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Pitfalls</a:t>
              </a:r>
            </a:p>
          </p:txBody>
        </p:sp>
      </p:grpSp>
      <p:sp>
        <p:nvSpPr>
          <p:cNvPr id="328" name="Shape 328"/>
          <p:cNvSpPr/>
          <p:nvPr/>
        </p:nvSpPr>
        <p:spPr>
          <a:xfrm>
            <a:off x="900112" y="2635250"/>
            <a:ext cx="3600451" cy="259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FBC160"/>
              </a:buClr>
              <a:buSzPct val="75000"/>
              <a:buFont typeface="Lucida Grande"/>
              <a:buChar char="●"/>
              <a:defRPr>
                <a:solidFill>
                  <a:srgbClr val="FBC160"/>
                </a:solidFill>
                <a:latin typeface="Euphemia"/>
                <a:ea typeface="Euphemia"/>
                <a:cs typeface="Euphemia"/>
                <a:sym typeface="Euphemia"/>
              </a:defRPr>
            </a:p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External exam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Scalp palpation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Comprehensive eye and ear exam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Include visual acuity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1057275" y="260350"/>
            <a:ext cx="6824663" cy="647700"/>
          </a:xfrm>
          <a:prstGeom prst="rect">
            <a:avLst/>
          </a:prstGeom>
        </p:spPr>
        <p:txBody>
          <a:bodyPr anchor="t"/>
          <a:lstStyle>
            <a:lvl1pPr defTabSz="768095">
              <a:defRPr sz="3696">
                <a:solidFill>
                  <a:srgbClr val="FFFF00"/>
                </a:solidFill>
                <a:effectLst>
                  <a:outerShdw sx="100000" sy="100000" kx="0" ky="0" algn="b" rotWithShape="0" blurRad="32004" dist="32004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Standard Precautions</a:t>
            </a:r>
          </a:p>
        </p:txBody>
      </p:sp>
      <p:sp>
        <p:nvSpPr>
          <p:cNvPr id="132" name="Shape 132"/>
          <p:cNvSpPr/>
          <p:nvPr>
            <p:ph type="body" sz="half" idx="1"/>
          </p:nvPr>
        </p:nvSpPr>
        <p:spPr>
          <a:xfrm>
            <a:off x="1057275" y="1887538"/>
            <a:ext cx="3659188" cy="370205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Cap</a:t>
            </a:r>
          </a:p>
          <a:p>
            <a:pPr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Gown</a:t>
            </a:r>
          </a:p>
          <a:p>
            <a:pPr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Gloves</a:t>
            </a:r>
          </a:p>
          <a:p>
            <a:pPr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Mask</a:t>
            </a:r>
          </a:p>
          <a:p>
            <a:pPr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Shoe covers</a:t>
            </a:r>
          </a:p>
          <a:p>
            <a:pPr>
              <a:spcBef>
                <a:spcPts val="400"/>
              </a:spcBef>
              <a:buClr>
                <a:srgbClr val="660066"/>
              </a:buClr>
              <a:buSzPct val="75000"/>
              <a:buFont typeface="Lucida Grande"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Protective eyewear / face shield</a:t>
            </a:r>
          </a:p>
        </p:txBody>
      </p:sp>
      <p:pic>
        <p:nvPicPr>
          <p:cNvPr id="133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0887" y="1916113"/>
            <a:ext cx="4548188" cy="3541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331" name="Shape 331"/>
          <p:cNvSpPr/>
          <p:nvPr>
            <p:ph type="body" sz="quarter" idx="1"/>
          </p:nvPr>
        </p:nvSpPr>
        <p:spPr>
          <a:xfrm>
            <a:off x="1042987" y="1628775"/>
            <a:ext cx="5545139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Maxillofacial</a:t>
            </a:r>
          </a:p>
        </p:txBody>
      </p:sp>
      <p:grpSp>
        <p:nvGrpSpPr>
          <p:cNvPr id="334" name="Group 334"/>
          <p:cNvGrpSpPr/>
          <p:nvPr/>
        </p:nvGrpSpPr>
        <p:grpSpPr>
          <a:xfrm>
            <a:off x="5076824" y="3357562"/>
            <a:ext cx="2808290" cy="2520951"/>
            <a:chOff x="0" y="0"/>
            <a:chExt cx="2808288" cy="2520950"/>
          </a:xfrm>
        </p:grpSpPr>
        <p:sp>
          <p:nvSpPr>
            <p:cNvPr id="332" name="Shape 332"/>
            <p:cNvSpPr/>
            <p:nvPr/>
          </p:nvSpPr>
          <p:spPr>
            <a:xfrm>
              <a:off x="-1" y="0"/>
              <a:ext cx="2808290" cy="2520950"/>
            </a:xfrm>
            <a:prstGeom prst="rect">
              <a:avLst/>
            </a:prstGeom>
            <a:solidFill>
              <a:srgbClr val="3C0D5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defRPr sz="3200">
                  <a:latin typeface="HelveticaNeue BoldExt"/>
                  <a:ea typeface="HelveticaNeue BoldExt"/>
                  <a:cs typeface="HelveticaNeue BoldExt"/>
                  <a:sym typeface="HelveticaNeue BoldExt"/>
                </a:defRPr>
              </a:pPr>
            </a:p>
          </p:txBody>
        </p:sp>
        <p:sp>
          <p:nvSpPr>
            <p:cNvPr id="333" name="Shape 333"/>
            <p:cNvSpPr/>
            <p:nvPr/>
          </p:nvSpPr>
          <p:spPr>
            <a:xfrm>
              <a:off x="-1" y="0"/>
              <a:ext cx="2808290" cy="212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solidFill>
                    <a:srgbClr val="FBC160"/>
                  </a:solidFill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 sz="8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Potential airway obstruction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Cribriform plate fracture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Frequently missed</a:t>
              </a:r>
            </a:p>
          </p:txBody>
        </p:sp>
      </p:grpSp>
      <p:grpSp>
        <p:nvGrpSpPr>
          <p:cNvPr id="341" name="Group 341"/>
          <p:cNvGrpSpPr/>
          <p:nvPr/>
        </p:nvGrpSpPr>
        <p:grpSpPr>
          <a:xfrm>
            <a:off x="4427983" y="2780927"/>
            <a:ext cx="1371601" cy="1219201"/>
            <a:chOff x="0" y="0"/>
            <a:chExt cx="1371600" cy="1219200"/>
          </a:xfrm>
        </p:grpSpPr>
        <p:grpSp>
          <p:nvGrpSpPr>
            <p:cNvPr id="339" name="Group 339"/>
            <p:cNvGrpSpPr/>
            <p:nvPr/>
          </p:nvGrpSpPr>
          <p:grpSpPr>
            <a:xfrm>
              <a:off x="-1" y="0"/>
              <a:ext cx="1371601" cy="1219201"/>
              <a:chOff x="0" y="0"/>
              <a:chExt cx="1371600" cy="1219200"/>
            </a:xfrm>
          </p:grpSpPr>
          <p:sp>
            <p:nvSpPr>
              <p:cNvPr id="335" name="Shape 335"/>
              <p:cNvSpPr/>
              <p:nvPr/>
            </p:nvSpPr>
            <p:spPr>
              <a:xfrm>
                <a:off x="0" y="0"/>
                <a:ext cx="1371601" cy="121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10731"/>
                    </a:moveTo>
                    <a:lnTo>
                      <a:pt x="10878" y="69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69" y="10878"/>
                    </a:lnTo>
                    <a:lnTo>
                      <a:pt x="10731" y="21522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522" y="107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6" name="Shape 336"/>
              <p:cNvSpPr/>
              <p:nvPr/>
            </p:nvSpPr>
            <p:spPr>
              <a:xfrm>
                <a:off x="18683" y="16607"/>
                <a:ext cx="1334234" cy="118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9"/>
                    </a:moveTo>
                    <a:lnTo>
                      <a:pt x="10809" y="0"/>
                    </a:lnTo>
                    <a:lnTo>
                      <a:pt x="21600" y="10809"/>
                    </a:lnTo>
                    <a:lnTo>
                      <a:pt x="10809" y="21600"/>
                    </a:lnTo>
                    <a:lnTo>
                      <a:pt x="0" y="10809"/>
                    </a:ln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7" name="Shape 337"/>
              <p:cNvSpPr/>
              <p:nvPr/>
            </p:nvSpPr>
            <p:spPr>
              <a:xfrm>
                <a:off x="64843" y="57638"/>
                <a:ext cx="1241914" cy="1103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5"/>
                    </a:moveTo>
                    <a:lnTo>
                      <a:pt x="10805" y="0"/>
                    </a:lnTo>
                    <a:lnTo>
                      <a:pt x="0" y="10805"/>
                    </a:lnTo>
                    <a:lnTo>
                      <a:pt x="10805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8" name="Shape 338"/>
              <p:cNvSpPr/>
              <p:nvPr/>
            </p:nvSpPr>
            <p:spPr>
              <a:xfrm>
                <a:off x="134082" y="119184"/>
                <a:ext cx="1103436" cy="97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62" y="12097"/>
                    </a:moveTo>
                    <a:lnTo>
                      <a:pt x="21299" y="11806"/>
                    </a:lnTo>
                    <a:lnTo>
                      <a:pt x="21460" y="11483"/>
                    </a:lnTo>
                    <a:lnTo>
                      <a:pt x="21557" y="11150"/>
                    </a:lnTo>
                    <a:lnTo>
                      <a:pt x="21600" y="10805"/>
                    </a:lnTo>
                    <a:lnTo>
                      <a:pt x="21557" y="10461"/>
                    </a:lnTo>
                    <a:lnTo>
                      <a:pt x="21460" y="10127"/>
                    </a:lnTo>
                    <a:lnTo>
                      <a:pt x="21299" y="9804"/>
                    </a:lnTo>
                    <a:lnTo>
                      <a:pt x="21062" y="9514"/>
                    </a:lnTo>
                    <a:lnTo>
                      <a:pt x="12102" y="538"/>
                    </a:lnTo>
                    <a:lnTo>
                      <a:pt x="11962" y="409"/>
                    </a:lnTo>
                    <a:lnTo>
                      <a:pt x="11811" y="301"/>
                    </a:lnTo>
                    <a:lnTo>
                      <a:pt x="11661" y="215"/>
                    </a:lnTo>
                    <a:lnTo>
                      <a:pt x="11499" y="140"/>
                    </a:lnTo>
                    <a:lnTo>
                      <a:pt x="11316" y="75"/>
                    </a:lnTo>
                    <a:lnTo>
                      <a:pt x="10972" y="11"/>
                    </a:lnTo>
                    <a:lnTo>
                      <a:pt x="10800" y="0"/>
                    </a:lnTo>
                    <a:lnTo>
                      <a:pt x="10628" y="11"/>
                    </a:lnTo>
                    <a:lnTo>
                      <a:pt x="10284" y="75"/>
                    </a:lnTo>
                    <a:lnTo>
                      <a:pt x="10122" y="140"/>
                    </a:lnTo>
                    <a:lnTo>
                      <a:pt x="9939" y="215"/>
                    </a:lnTo>
                    <a:lnTo>
                      <a:pt x="9800" y="301"/>
                    </a:lnTo>
                    <a:lnTo>
                      <a:pt x="9649" y="409"/>
                    </a:lnTo>
                    <a:lnTo>
                      <a:pt x="9509" y="538"/>
                    </a:lnTo>
                    <a:lnTo>
                      <a:pt x="538" y="9514"/>
                    </a:lnTo>
                    <a:lnTo>
                      <a:pt x="301" y="9804"/>
                    </a:lnTo>
                    <a:lnTo>
                      <a:pt x="140" y="10127"/>
                    </a:lnTo>
                    <a:lnTo>
                      <a:pt x="43" y="10461"/>
                    </a:lnTo>
                    <a:lnTo>
                      <a:pt x="0" y="10805"/>
                    </a:lnTo>
                    <a:lnTo>
                      <a:pt x="43" y="11150"/>
                    </a:lnTo>
                    <a:lnTo>
                      <a:pt x="140" y="11483"/>
                    </a:lnTo>
                    <a:lnTo>
                      <a:pt x="301" y="11806"/>
                    </a:lnTo>
                    <a:lnTo>
                      <a:pt x="538" y="12097"/>
                    </a:lnTo>
                    <a:lnTo>
                      <a:pt x="9509" y="21062"/>
                    </a:lnTo>
                    <a:lnTo>
                      <a:pt x="9649" y="21191"/>
                    </a:lnTo>
                    <a:lnTo>
                      <a:pt x="9800" y="21299"/>
                    </a:lnTo>
                    <a:lnTo>
                      <a:pt x="9939" y="21396"/>
                    </a:lnTo>
                    <a:lnTo>
                      <a:pt x="10122" y="21471"/>
                    </a:lnTo>
                    <a:lnTo>
                      <a:pt x="10284" y="21525"/>
                    </a:lnTo>
                    <a:lnTo>
                      <a:pt x="10456" y="21568"/>
                    </a:lnTo>
                    <a:lnTo>
                      <a:pt x="10628" y="21600"/>
                    </a:lnTo>
                    <a:lnTo>
                      <a:pt x="10972" y="21600"/>
                    </a:lnTo>
                    <a:lnTo>
                      <a:pt x="11144" y="21568"/>
                    </a:lnTo>
                    <a:lnTo>
                      <a:pt x="11316" y="21525"/>
                    </a:lnTo>
                    <a:lnTo>
                      <a:pt x="11499" y="21471"/>
                    </a:lnTo>
                    <a:lnTo>
                      <a:pt x="11661" y="21396"/>
                    </a:lnTo>
                    <a:lnTo>
                      <a:pt x="11811" y="21299"/>
                    </a:lnTo>
                    <a:lnTo>
                      <a:pt x="11962" y="21191"/>
                    </a:lnTo>
                    <a:lnTo>
                      <a:pt x="12102" y="21062"/>
                    </a:lnTo>
                    <a:lnTo>
                      <a:pt x="21062" y="12097"/>
                    </a:lnTo>
                    <a:close/>
                  </a:path>
                </a:pathLst>
              </a:custGeom>
              <a:solidFill>
                <a:srgbClr val="FBC1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40" name="Shape 340"/>
            <p:cNvSpPr/>
            <p:nvPr/>
          </p:nvSpPr>
          <p:spPr>
            <a:xfrm>
              <a:off x="3809" y="357187"/>
              <a:ext cx="1339216" cy="62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aseline="-25000" sz="2600">
                  <a:solidFill>
                    <a:srgbClr val="D5EDF4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Pitfalls</a:t>
              </a:r>
            </a:p>
          </p:txBody>
        </p:sp>
      </p:grpSp>
      <p:sp>
        <p:nvSpPr>
          <p:cNvPr id="342" name="Shape 342"/>
          <p:cNvSpPr/>
          <p:nvPr/>
        </p:nvSpPr>
        <p:spPr>
          <a:xfrm>
            <a:off x="1042987" y="3141663"/>
            <a:ext cx="3384551" cy="204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b="1" sz="2800">
                <a:solidFill>
                  <a:srgbClr val="FBC16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Bony crepitus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Deformity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Malocclusion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345" name="Shape 345"/>
          <p:cNvSpPr/>
          <p:nvPr>
            <p:ph type="body" sz="quarter" idx="1"/>
          </p:nvPr>
        </p:nvSpPr>
        <p:spPr>
          <a:xfrm>
            <a:off x="1042987" y="1484312"/>
            <a:ext cx="5545139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Neck (Soft Tissues)</a:t>
            </a:r>
          </a:p>
        </p:txBody>
      </p:sp>
      <p:grpSp>
        <p:nvGrpSpPr>
          <p:cNvPr id="348" name="Group 348"/>
          <p:cNvGrpSpPr/>
          <p:nvPr/>
        </p:nvGrpSpPr>
        <p:grpSpPr>
          <a:xfrm>
            <a:off x="5580062" y="4005262"/>
            <a:ext cx="2808288" cy="2232026"/>
            <a:chOff x="0" y="0"/>
            <a:chExt cx="2808287" cy="2232025"/>
          </a:xfrm>
        </p:grpSpPr>
        <p:sp>
          <p:nvSpPr>
            <p:cNvPr id="346" name="Shape 346"/>
            <p:cNvSpPr/>
            <p:nvPr/>
          </p:nvSpPr>
          <p:spPr>
            <a:xfrm>
              <a:off x="-1" y="0"/>
              <a:ext cx="2808289" cy="2232025"/>
            </a:xfrm>
            <a:prstGeom prst="rect">
              <a:avLst/>
            </a:prstGeom>
            <a:solidFill>
              <a:srgbClr val="3C0D5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defRPr sz="3200">
                  <a:latin typeface="HelveticaNeue BoldExt"/>
                  <a:ea typeface="HelveticaNeue BoldExt"/>
                  <a:cs typeface="HelveticaNeue BoldExt"/>
                  <a:sym typeface="HelveticaNeue BoldExt"/>
                </a:defRPr>
              </a:pPr>
            </a:p>
          </p:txBody>
        </p:sp>
        <p:sp>
          <p:nvSpPr>
            <p:cNvPr id="347" name="Shape 347"/>
            <p:cNvSpPr/>
            <p:nvPr/>
          </p:nvSpPr>
          <p:spPr>
            <a:xfrm>
              <a:off x="-1" y="0"/>
              <a:ext cx="2808289" cy="212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500"/>
                </a:spcBef>
                <a:defRPr>
                  <a:solidFill>
                    <a:srgbClr val="FBC160"/>
                  </a:solidFill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 sz="8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Delayed signs and symptoms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Progressive airway obstruction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457200" indent="-342900">
                <a:spcBef>
                  <a:spcPts val="3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Occult injuries</a:t>
              </a:r>
            </a:p>
          </p:txBody>
        </p:sp>
      </p:grpSp>
      <p:grpSp>
        <p:nvGrpSpPr>
          <p:cNvPr id="355" name="Group 355"/>
          <p:cNvGrpSpPr/>
          <p:nvPr/>
        </p:nvGrpSpPr>
        <p:grpSpPr>
          <a:xfrm>
            <a:off x="4932040" y="3429000"/>
            <a:ext cx="1371601" cy="1219201"/>
            <a:chOff x="0" y="0"/>
            <a:chExt cx="1371600" cy="1219200"/>
          </a:xfrm>
        </p:grpSpPr>
        <p:grpSp>
          <p:nvGrpSpPr>
            <p:cNvPr id="353" name="Group 353"/>
            <p:cNvGrpSpPr/>
            <p:nvPr/>
          </p:nvGrpSpPr>
          <p:grpSpPr>
            <a:xfrm>
              <a:off x="-1" y="0"/>
              <a:ext cx="1371601" cy="1219201"/>
              <a:chOff x="0" y="0"/>
              <a:chExt cx="1371600" cy="1219200"/>
            </a:xfrm>
          </p:grpSpPr>
          <p:sp>
            <p:nvSpPr>
              <p:cNvPr id="349" name="Shape 349"/>
              <p:cNvSpPr/>
              <p:nvPr/>
            </p:nvSpPr>
            <p:spPr>
              <a:xfrm>
                <a:off x="0" y="0"/>
                <a:ext cx="1371601" cy="121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10731"/>
                    </a:moveTo>
                    <a:lnTo>
                      <a:pt x="10878" y="69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69" y="10878"/>
                    </a:lnTo>
                    <a:lnTo>
                      <a:pt x="10731" y="21522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522" y="107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0" name="Shape 350"/>
              <p:cNvSpPr/>
              <p:nvPr/>
            </p:nvSpPr>
            <p:spPr>
              <a:xfrm>
                <a:off x="18683" y="16607"/>
                <a:ext cx="1334234" cy="118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9"/>
                    </a:moveTo>
                    <a:lnTo>
                      <a:pt x="10809" y="0"/>
                    </a:lnTo>
                    <a:lnTo>
                      <a:pt x="21600" y="10809"/>
                    </a:lnTo>
                    <a:lnTo>
                      <a:pt x="10809" y="21600"/>
                    </a:lnTo>
                    <a:lnTo>
                      <a:pt x="0" y="10809"/>
                    </a:ln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1" name="Shape 351"/>
              <p:cNvSpPr/>
              <p:nvPr/>
            </p:nvSpPr>
            <p:spPr>
              <a:xfrm>
                <a:off x="64843" y="57638"/>
                <a:ext cx="1241914" cy="1103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5"/>
                    </a:moveTo>
                    <a:lnTo>
                      <a:pt x="10805" y="0"/>
                    </a:lnTo>
                    <a:lnTo>
                      <a:pt x="0" y="10805"/>
                    </a:lnTo>
                    <a:lnTo>
                      <a:pt x="10805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134082" y="119184"/>
                <a:ext cx="1103436" cy="97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62" y="12097"/>
                    </a:moveTo>
                    <a:lnTo>
                      <a:pt x="21299" y="11806"/>
                    </a:lnTo>
                    <a:lnTo>
                      <a:pt x="21460" y="11483"/>
                    </a:lnTo>
                    <a:lnTo>
                      <a:pt x="21557" y="11150"/>
                    </a:lnTo>
                    <a:lnTo>
                      <a:pt x="21600" y="10805"/>
                    </a:lnTo>
                    <a:lnTo>
                      <a:pt x="21557" y="10461"/>
                    </a:lnTo>
                    <a:lnTo>
                      <a:pt x="21460" y="10127"/>
                    </a:lnTo>
                    <a:lnTo>
                      <a:pt x="21299" y="9804"/>
                    </a:lnTo>
                    <a:lnTo>
                      <a:pt x="21062" y="9514"/>
                    </a:lnTo>
                    <a:lnTo>
                      <a:pt x="12102" y="538"/>
                    </a:lnTo>
                    <a:lnTo>
                      <a:pt x="11962" y="409"/>
                    </a:lnTo>
                    <a:lnTo>
                      <a:pt x="11811" y="301"/>
                    </a:lnTo>
                    <a:lnTo>
                      <a:pt x="11661" y="215"/>
                    </a:lnTo>
                    <a:lnTo>
                      <a:pt x="11499" y="140"/>
                    </a:lnTo>
                    <a:lnTo>
                      <a:pt x="11316" y="75"/>
                    </a:lnTo>
                    <a:lnTo>
                      <a:pt x="10972" y="11"/>
                    </a:lnTo>
                    <a:lnTo>
                      <a:pt x="10800" y="0"/>
                    </a:lnTo>
                    <a:lnTo>
                      <a:pt x="10628" y="11"/>
                    </a:lnTo>
                    <a:lnTo>
                      <a:pt x="10284" y="75"/>
                    </a:lnTo>
                    <a:lnTo>
                      <a:pt x="10122" y="140"/>
                    </a:lnTo>
                    <a:lnTo>
                      <a:pt x="9939" y="215"/>
                    </a:lnTo>
                    <a:lnTo>
                      <a:pt x="9800" y="301"/>
                    </a:lnTo>
                    <a:lnTo>
                      <a:pt x="9649" y="409"/>
                    </a:lnTo>
                    <a:lnTo>
                      <a:pt x="9509" y="538"/>
                    </a:lnTo>
                    <a:lnTo>
                      <a:pt x="538" y="9514"/>
                    </a:lnTo>
                    <a:lnTo>
                      <a:pt x="301" y="9804"/>
                    </a:lnTo>
                    <a:lnTo>
                      <a:pt x="140" y="10127"/>
                    </a:lnTo>
                    <a:lnTo>
                      <a:pt x="43" y="10461"/>
                    </a:lnTo>
                    <a:lnTo>
                      <a:pt x="0" y="10805"/>
                    </a:lnTo>
                    <a:lnTo>
                      <a:pt x="43" y="11150"/>
                    </a:lnTo>
                    <a:lnTo>
                      <a:pt x="140" y="11483"/>
                    </a:lnTo>
                    <a:lnTo>
                      <a:pt x="301" y="11806"/>
                    </a:lnTo>
                    <a:lnTo>
                      <a:pt x="538" y="12097"/>
                    </a:lnTo>
                    <a:lnTo>
                      <a:pt x="9509" y="21062"/>
                    </a:lnTo>
                    <a:lnTo>
                      <a:pt x="9649" y="21191"/>
                    </a:lnTo>
                    <a:lnTo>
                      <a:pt x="9800" y="21299"/>
                    </a:lnTo>
                    <a:lnTo>
                      <a:pt x="9939" y="21396"/>
                    </a:lnTo>
                    <a:lnTo>
                      <a:pt x="10122" y="21471"/>
                    </a:lnTo>
                    <a:lnTo>
                      <a:pt x="10284" y="21525"/>
                    </a:lnTo>
                    <a:lnTo>
                      <a:pt x="10456" y="21568"/>
                    </a:lnTo>
                    <a:lnTo>
                      <a:pt x="10628" y="21600"/>
                    </a:lnTo>
                    <a:lnTo>
                      <a:pt x="10972" y="21600"/>
                    </a:lnTo>
                    <a:lnTo>
                      <a:pt x="11144" y="21568"/>
                    </a:lnTo>
                    <a:lnTo>
                      <a:pt x="11316" y="21525"/>
                    </a:lnTo>
                    <a:lnTo>
                      <a:pt x="11499" y="21471"/>
                    </a:lnTo>
                    <a:lnTo>
                      <a:pt x="11661" y="21396"/>
                    </a:lnTo>
                    <a:lnTo>
                      <a:pt x="11811" y="21299"/>
                    </a:lnTo>
                    <a:lnTo>
                      <a:pt x="11962" y="21191"/>
                    </a:lnTo>
                    <a:lnTo>
                      <a:pt x="12102" y="21062"/>
                    </a:lnTo>
                    <a:lnTo>
                      <a:pt x="21062" y="12097"/>
                    </a:lnTo>
                    <a:close/>
                  </a:path>
                </a:pathLst>
              </a:custGeom>
              <a:solidFill>
                <a:srgbClr val="FBC1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54" name="Shape 354"/>
            <p:cNvSpPr/>
            <p:nvPr/>
          </p:nvSpPr>
          <p:spPr>
            <a:xfrm>
              <a:off x="3809" y="357187"/>
              <a:ext cx="1339216" cy="62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aseline="-25000" sz="2600">
                  <a:solidFill>
                    <a:srgbClr val="D5EDF4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Pitfalls</a:t>
              </a:r>
            </a:p>
          </p:txBody>
        </p:sp>
      </p:grpSp>
      <p:sp>
        <p:nvSpPr>
          <p:cNvPr id="356" name="Shape 356"/>
          <p:cNvSpPr/>
          <p:nvPr/>
        </p:nvSpPr>
        <p:spPr>
          <a:xfrm>
            <a:off x="971550" y="2074863"/>
            <a:ext cx="6985000" cy="134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2200">
                <a:solidFill>
                  <a:srgbClr val="D5ED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 </a:t>
            </a:r>
            <a:r>
              <a:rPr b="0" sz="2400">
                <a:solidFill>
                  <a:srgbClr val="FFFF00"/>
                </a:solidFill>
                <a:latin typeface="Euphemia"/>
                <a:ea typeface="Euphemia"/>
                <a:cs typeface="Euphemia"/>
                <a:sym typeface="Euphemia"/>
              </a:rPr>
              <a:t>Mechanism:  </a:t>
            </a:r>
            <a:r>
              <a:rPr b="0" sz="1800">
                <a:latin typeface="Euphemia"/>
                <a:ea typeface="Euphemia"/>
                <a:cs typeface="Euphemia"/>
                <a:sym typeface="Euphemia"/>
              </a:rPr>
              <a:t>Blunt versus penetrating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>
              <a:spcBef>
                <a:spcPts val="600"/>
              </a:spcBef>
              <a:defRPr b="1" sz="2200">
                <a:solidFill>
                  <a:srgbClr val="D5ED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 </a:t>
            </a:r>
            <a:r>
              <a:rPr b="0" sz="2400">
                <a:solidFill>
                  <a:srgbClr val="FFFF00"/>
                </a:solidFill>
                <a:latin typeface="Euphemia"/>
                <a:ea typeface="Euphemia"/>
                <a:cs typeface="Euphemia"/>
                <a:sym typeface="Euphemia"/>
              </a:rPr>
              <a:t>Symptoms</a:t>
            </a:r>
            <a:r>
              <a:rPr b="0" sz="2400">
                <a:solidFill>
                  <a:srgbClr val="660066"/>
                </a:solidFill>
                <a:latin typeface="Euphemia"/>
                <a:ea typeface="Euphemia"/>
                <a:cs typeface="Euphemia"/>
                <a:sym typeface="Euphemia"/>
              </a:rPr>
              <a:t>:</a:t>
            </a:r>
            <a:r>
              <a:rPr>
                <a:solidFill>
                  <a:srgbClr val="0B2E67"/>
                </a:solidFill>
              </a:rPr>
              <a:t> </a:t>
            </a:r>
            <a:r>
              <a:t>	  </a:t>
            </a:r>
            <a:r>
              <a:rPr b="0" sz="1800">
                <a:latin typeface="Euphemia"/>
                <a:ea typeface="Euphemia"/>
                <a:cs typeface="Euphemia"/>
                <a:sym typeface="Euphemia"/>
              </a:rPr>
              <a:t>Airway obstruction, hoarseness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>
              <a:spcBef>
                <a:spcPts val="600"/>
              </a:spcBef>
              <a:defRPr b="1" sz="2200">
                <a:solidFill>
                  <a:srgbClr val="0B2E6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 </a:t>
            </a:r>
            <a:r>
              <a:rPr b="0" sz="2400">
                <a:solidFill>
                  <a:srgbClr val="FFFF00"/>
                </a:solidFill>
                <a:latin typeface="Euphemia"/>
                <a:ea typeface="Euphemia"/>
                <a:cs typeface="Euphemia"/>
                <a:sym typeface="Euphemia"/>
              </a:rPr>
              <a:t>Findings:</a:t>
            </a:r>
            <a:r>
              <a:rPr>
                <a:solidFill>
                  <a:srgbClr val="D5EDF4"/>
                </a:solidFill>
              </a:rPr>
              <a:t>	  </a:t>
            </a:r>
            <a:r>
              <a:rPr b="0" sz="18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rPr>
              <a:t>Crepitus, hematoma, stridor, bruit</a:t>
            </a:r>
          </a:p>
        </p:txBody>
      </p:sp>
      <p:pic>
        <p:nvPicPr>
          <p:cNvPr id="357" name="image18.jpg" descr="Dash Boar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9975" y="4076700"/>
            <a:ext cx="2854325" cy="2097089"/>
          </a:xfrm>
          <a:prstGeom prst="rect">
            <a:avLst/>
          </a:prstGeom>
          <a:ln w="38100">
            <a:solidFill>
              <a:srgbClr val="D5EDF4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360" name="Shape 360"/>
          <p:cNvSpPr/>
          <p:nvPr>
            <p:ph type="body" sz="quarter" idx="1"/>
          </p:nvPr>
        </p:nvSpPr>
        <p:spPr>
          <a:xfrm>
            <a:off x="1476375" y="1700213"/>
            <a:ext cx="5256213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Chest</a:t>
            </a:r>
          </a:p>
        </p:txBody>
      </p:sp>
      <p:sp>
        <p:nvSpPr>
          <p:cNvPr id="361" name="Shape 361"/>
          <p:cNvSpPr/>
          <p:nvPr/>
        </p:nvSpPr>
        <p:spPr>
          <a:xfrm>
            <a:off x="1403350" y="2276474"/>
            <a:ext cx="3313113" cy="28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FBC160"/>
              </a:buClr>
              <a:buSzPct val="75000"/>
              <a:buFont typeface="Lucida Grande"/>
              <a:buChar char="●"/>
              <a:defRPr>
                <a:solidFill>
                  <a:srgbClr val="FBC160"/>
                </a:solidFill>
                <a:latin typeface="Euphemia"/>
                <a:ea typeface="Euphemia"/>
                <a:cs typeface="Euphemia"/>
                <a:sym typeface="Euphemia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Inspect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Palpate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Percuss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Auscultate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X-rays</a:t>
            </a:r>
          </a:p>
        </p:txBody>
      </p:sp>
      <p:pic>
        <p:nvPicPr>
          <p:cNvPr id="362" name="image19.jpeg" descr="wound0005b"/>
          <p:cNvPicPr>
            <a:picLocks noChangeAspect="1"/>
          </p:cNvPicPr>
          <p:nvPr/>
        </p:nvPicPr>
        <p:blipFill>
          <a:blip r:embed="rId2">
            <a:extLst/>
          </a:blip>
          <a:srcRect l="0" t="0" r="0" b="30355"/>
          <a:stretch>
            <a:fillRect/>
          </a:stretch>
        </p:blipFill>
        <p:spPr>
          <a:xfrm>
            <a:off x="4572000" y="3141663"/>
            <a:ext cx="3240089" cy="169386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365" name="Shape 365"/>
          <p:cNvSpPr/>
          <p:nvPr>
            <p:ph type="body" sz="quarter" idx="1"/>
          </p:nvPr>
        </p:nvSpPr>
        <p:spPr>
          <a:xfrm>
            <a:off x="1042987" y="1628775"/>
            <a:ext cx="5545139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Abdomen</a:t>
            </a:r>
          </a:p>
        </p:txBody>
      </p:sp>
      <p:sp>
        <p:nvSpPr>
          <p:cNvPr id="366" name="Shape 366"/>
          <p:cNvSpPr/>
          <p:nvPr/>
        </p:nvSpPr>
        <p:spPr>
          <a:xfrm>
            <a:off x="1042987" y="2492374"/>
            <a:ext cx="3097214" cy="2596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FBC160"/>
              </a:buClr>
              <a:buSzPct val="75000"/>
              <a:buFont typeface="Lucida Grande"/>
              <a:buChar char="●"/>
              <a:defRPr>
                <a:solidFill>
                  <a:srgbClr val="FBC160"/>
                </a:solidFill>
                <a:latin typeface="Euphemia"/>
                <a:ea typeface="Euphemia"/>
                <a:cs typeface="Euphemia"/>
                <a:sym typeface="Euphemia"/>
              </a:defRPr>
            </a:p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Inspect / Auscultate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Palpate / Percuss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Reevaluate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Special studies</a:t>
            </a:r>
          </a:p>
        </p:txBody>
      </p:sp>
      <p:grpSp>
        <p:nvGrpSpPr>
          <p:cNvPr id="369" name="Group 369"/>
          <p:cNvGrpSpPr/>
          <p:nvPr/>
        </p:nvGrpSpPr>
        <p:grpSpPr>
          <a:xfrm>
            <a:off x="4932362" y="3357562"/>
            <a:ext cx="3382963" cy="1511301"/>
            <a:chOff x="0" y="0"/>
            <a:chExt cx="3382962" cy="1511300"/>
          </a:xfrm>
        </p:grpSpPr>
        <p:sp>
          <p:nvSpPr>
            <p:cNvPr id="367" name="Shape 367"/>
            <p:cNvSpPr/>
            <p:nvPr/>
          </p:nvSpPr>
          <p:spPr>
            <a:xfrm>
              <a:off x="-1" y="0"/>
              <a:ext cx="3382964" cy="1511300"/>
            </a:xfrm>
            <a:prstGeom prst="rect">
              <a:avLst/>
            </a:prstGeom>
            <a:solidFill>
              <a:srgbClr val="3C0D5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tabLst>
                  <a:tab pos="406400" algn="l"/>
                </a:tabLst>
                <a:defRPr sz="3200">
                  <a:latin typeface="HelveticaNeue BoldExt"/>
                  <a:ea typeface="HelveticaNeue BoldExt"/>
                  <a:cs typeface="HelveticaNeue BoldExt"/>
                  <a:sym typeface="HelveticaNeue BoldExt"/>
                </a:defRPr>
              </a:pPr>
            </a:p>
          </p:txBody>
        </p:sp>
        <p:sp>
          <p:nvSpPr>
            <p:cNvPr id="368" name="Shape 368"/>
            <p:cNvSpPr/>
            <p:nvPr/>
          </p:nvSpPr>
          <p:spPr>
            <a:xfrm>
              <a:off x="-1" y="0"/>
              <a:ext cx="3382964" cy="12440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solidFill>
                    <a:srgbClr val="FBC160"/>
                  </a:solidFill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 sz="8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indent="457200">
                <a:spcBef>
                  <a:spcPts val="300"/>
                </a:spcBef>
                <a:tabLst>
                  <a:tab pos="406400" algn="l"/>
                </a:tabLst>
                <a:defRPr>
                  <a:solidFill>
                    <a:srgbClr val="FFFF00"/>
                  </a:solidFill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Hollow viscus injury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indent="457200">
                <a:spcBef>
                  <a:spcPts val="300"/>
                </a:spcBef>
                <a:tabLst>
                  <a:tab pos="406400" algn="l"/>
                </a:tabLst>
                <a:defRPr>
                  <a:solidFill>
                    <a:srgbClr val="FFFF00"/>
                  </a:solidFill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Retroperitoneal injury</a:t>
              </a:r>
            </a:p>
          </p:txBody>
        </p:sp>
      </p:grpSp>
      <p:grpSp>
        <p:nvGrpSpPr>
          <p:cNvPr id="376" name="Group 376"/>
          <p:cNvGrpSpPr/>
          <p:nvPr/>
        </p:nvGrpSpPr>
        <p:grpSpPr>
          <a:xfrm>
            <a:off x="4283273" y="2781350"/>
            <a:ext cx="1371601" cy="1219201"/>
            <a:chOff x="0" y="0"/>
            <a:chExt cx="1371600" cy="1219200"/>
          </a:xfrm>
        </p:grpSpPr>
        <p:grpSp>
          <p:nvGrpSpPr>
            <p:cNvPr id="374" name="Group 374"/>
            <p:cNvGrpSpPr/>
            <p:nvPr/>
          </p:nvGrpSpPr>
          <p:grpSpPr>
            <a:xfrm>
              <a:off x="-1" y="0"/>
              <a:ext cx="1371601" cy="1219201"/>
              <a:chOff x="0" y="0"/>
              <a:chExt cx="1371600" cy="1219200"/>
            </a:xfrm>
          </p:grpSpPr>
          <p:sp>
            <p:nvSpPr>
              <p:cNvPr id="370" name="Shape 370"/>
              <p:cNvSpPr/>
              <p:nvPr/>
            </p:nvSpPr>
            <p:spPr>
              <a:xfrm>
                <a:off x="0" y="0"/>
                <a:ext cx="1371601" cy="121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10731"/>
                    </a:moveTo>
                    <a:lnTo>
                      <a:pt x="10878" y="69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69" y="10878"/>
                    </a:lnTo>
                    <a:lnTo>
                      <a:pt x="10731" y="21522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522" y="107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1" name="Shape 371"/>
              <p:cNvSpPr/>
              <p:nvPr/>
            </p:nvSpPr>
            <p:spPr>
              <a:xfrm>
                <a:off x="18683" y="16607"/>
                <a:ext cx="1334234" cy="118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9"/>
                    </a:moveTo>
                    <a:lnTo>
                      <a:pt x="10809" y="0"/>
                    </a:lnTo>
                    <a:lnTo>
                      <a:pt x="21600" y="10809"/>
                    </a:lnTo>
                    <a:lnTo>
                      <a:pt x="10809" y="21600"/>
                    </a:lnTo>
                    <a:lnTo>
                      <a:pt x="0" y="10809"/>
                    </a:ln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64843" y="57638"/>
                <a:ext cx="1241914" cy="1103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5"/>
                    </a:moveTo>
                    <a:lnTo>
                      <a:pt x="10805" y="0"/>
                    </a:lnTo>
                    <a:lnTo>
                      <a:pt x="0" y="10805"/>
                    </a:lnTo>
                    <a:lnTo>
                      <a:pt x="10805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3" name="Shape 373"/>
              <p:cNvSpPr/>
              <p:nvPr/>
            </p:nvSpPr>
            <p:spPr>
              <a:xfrm>
                <a:off x="134082" y="119184"/>
                <a:ext cx="1103436" cy="97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62" y="12097"/>
                    </a:moveTo>
                    <a:lnTo>
                      <a:pt x="21299" y="11806"/>
                    </a:lnTo>
                    <a:lnTo>
                      <a:pt x="21460" y="11483"/>
                    </a:lnTo>
                    <a:lnTo>
                      <a:pt x="21557" y="11150"/>
                    </a:lnTo>
                    <a:lnTo>
                      <a:pt x="21600" y="10805"/>
                    </a:lnTo>
                    <a:lnTo>
                      <a:pt x="21557" y="10461"/>
                    </a:lnTo>
                    <a:lnTo>
                      <a:pt x="21460" y="10127"/>
                    </a:lnTo>
                    <a:lnTo>
                      <a:pt x="21299" y="9804"/>
                    </a:lnTo>
                    <a:lnTo>
                      <a:pt x="21062" y="9514"/>
                    </a:lnTo>
                    <a:lnTo>
                      <a:pt x="12102" y="538"/>
                    </a:lnTo>
                    <a:lnTo>
                      <a:pt x="11962" y="409"/>
                    </a:lnTo>
                    <a:lnTo>
                      <a:pt x="11811" y="301"/>
                    </a:lnTo>
                    <a:lnTo>
                      <a:pt x="11661" y="215"/>
                    </a:lnTo>
                    <a:lnTo>
                      <a:pt x="11499" y="140"/>
                    </a:lnTo>
                    <a:lnTo>
                      <a:pt x="11316" y="75"/>
                    </a:lnTo>
                    <a:lnTo>
                      <a:pt x="10972" y="11"/>
                    </a:lnTo>
                    <a:lnTo>
                      <a:pt x="10800" y="0"/>
                    </a:lnTo>
                    <a:lnTo>
                      <a:pt x="10628" y="11"/>
                    </a:lnTo>
                    <a:lnTo>
                      <a:pt x="10284" y="75"/>
                    </a:lnTo>
                    <a:lnTo>
                      <a:pt x="10122" y="140"/>
                    </a:lnTo>
                    <a:lnTo>
                      <a:pt x="9939" y="215"/>
                    </a:lnTo>
                    <a:lnTo>
                      <a:pt x="9800" y="301"/>
                    </a:lnTo>
                    <a:lnTo>
                      <a:pt x="9649" y="409"/>
                    </a:lnTo>
                    <a:lnTo>
                      <a:pt x="9509" y="538"/>
                    </a:lnTo>
                    <a:lnTo>
                      <a:pt x="538" y="9514"/>
                    </a:lnTo>
                    <a:lnTo>
                      <a:pt x="301" y="9804"/>
                    </a:lnTo>
                    <a:lnTo>
                      <a:pt x="140" y="10127"/>
                    </a:lnTo>
                    <a:lnTo>
                      <a:pt x="43" y="10461"/>
                    </a:lnTo>
                    <a:lnTo>
                      <a:pt x="0" y="10805"/>
                    </a:lnTo>
                    <a:lnTo>
                      <a:pt x="43" y="11150"/>
                    </a:lnTo>
                    <a:lnTo>
                      <a:pt x="140" y="11483"/>
                    </a:lnTo>
                    <a:lnTo>
                      <a:pt x="301" y="11806"/>
                    </a:lnTo>
                    <a:lnTo>
                      <a:pt x="538" y="12097"/>
                    </a:lnTo>
                    <a:lnTo>
                      <a:pt x="9509" y="21062"/>
                    </a:lnTo>
                    <a:lnTo>
                      <a:pt x="9649" y="21191"/>
                    </a:lnTo>
                    <a:lnTo>
                      <a:pt x="9800" y="21299"/>
                    </a:lnTo>
                    <a:lnTo>
                      <a:pt x="9939" y="21396"/>
                    </a:lnTo>
                    <a:lnTo>
                      <a:pt x="10122" y="21471"/>
                    </a:lnTo>
                    <a:lnTo>
                      <a:pt x="10284" y="21525"/>
                    </a:lnTo>
                    <a:lnTo>
                      <a:pt x="10456" y="21568"/>
                    </a:lnTo>
                    <a:lnTo>
                      <a:pt x="10628" y="21600"/>
                    </a:lnTo>
                    <a:lnTo>
                      <a:pt x="10972" y="21600"/>
                    </a:lnTo>
                    <a:lnTo>
                      <a:pt x="11144" y="21568"/>
                    </a:lnTo>
                    <a:lnTo>
                      <a:pt x="11316" y="21525"/>
                    </a:lnTo>
                    <a:lnTo>
                      <a:pt x="11499" y="21471"/>
                    </a:lnTo>
                    <a:lnTo>
                      <a:pt x="11661" y="21396"/>
                    </a:lnTo>
                    <a:lnTo>
                      <a:pt x="11811" y="21299"/>
                    </a:lnTo>
                    <a:lnTo>
                      <a:pt x="11962" y="21191"/>
                    </a:lnTo>
                    <a:lnTo>
                      <a:pt x="12102" y="21062"/>
                    </a:lnTo>
                    <a:lnTo>
                      <a:pt x="21062" y="12097"/>
                    </a:lnTo>
                    <a:close/>
                  </a:path>
                </a:pathLst>
              </a:custGeom>
              <a:solidFill>
                <a:srgbClr val="FBC1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75" name="Shape 375"/>
            <p:cNvSpPr/>
            <p:nvPr/>
          </p:nvSpPr>
          <p:spPr>
            <a:xfrm>
              <a:off x="3809" y="357187"/>
              <a:ext cx="1339216" cy="62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aseline="-25000" sz="2600">
                  <a:solidFill>
                    <a:srgbClr val="D5EDF4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Pitfalls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379" name="Shape 379"/>
          <p:cNvSpPr/>
          <p:nvPr>
            <p:ph type="body" sz="quarter" idx="1"/>
          </p:nvPr>
        </p:nvSpPr>
        <p:spPr>
          <a:xfrm>
            <a:off x="1042987" y="1628775"/>
            <a:ext cx="5545139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Perineum</a:t>
            </a:r>
          </a:p>
        </p:txBody>
      </p:sp>
      <p:sp>
        <p:nvSpPr>
          <p:cNvPr id="380" name="Shape 380"/>
          <p:cNvSpPr/>
          <p:nvPr/>
        </p:nvSpPr>
        <p:spPr>
          <a:xfrm>
            <a:off x="1258887" y="2205038"/>
            <a:ext cx="604996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Contusions, hematomas, lacerations, urethral blood</a:t>
            </a:r>
          </a:p>
        </p:txBody>
      </p:sp>
      <p:grpSp>
        <p:nvGrpSpPr>
          <p:cNvPr id="383" name="Group 383"/>
          <p:cNvGrpSpPr/>
          <p:nvPr/>
        </p:nvGrpSpPr>
        <p:grpSpPr>
          <a:xfrm>
            <a:off x="5580062" y="4652962"/>
            <a:ext cx="2520951" cy="1512888"/>
            <a:chOff x="0" y="0"/>
            <a:chExt cx="2520950" cy="1512887"/>
          </a:xfrm>
        </p:grpSpPr>
        <p:sp>
          <p:nvSpPr>
            <p:cNvPr id="381" name="Shape 381"/>
            <p:cNvSpPr/>
            <p:nvPr/>
          </p:nvSpPr>
          <p:spPr>
            <a:xfrm>
              <a:off x="0" y="-1"/>
              <a:ext cx="2520950" cy="1512889"/>
            </a:xfrm>
            <a:prstGeom prst="rect">
              <a:avLst/>
            </a:prstGeom>
            <a:solidFill>
              <a:srgbClr val="3C0D5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tabLst>
                  <a:tab pos="406400" algn="l"/>
                </a:tabLst>
                <a:defRPr sz="3200">
                  <a:latin typeface="HelveticaNeue BoldExt"/>
                  <a:ea typeface="HelveticaNeue BoldExt"/>
                  <a:cs typeface="HelveticaNeue BoldExt"/>
                  <a:sym typeface="HelveticaNeue BoldExt"/>
                </a:defRPr>
              </a:pPr>
            </a:p>
          </p:txBody>
        </p:sp>
        <p:sp>
          <p:nvSpPr>
            <p:cNvPr id="382" name="Shape 382"/>
            <p:cNvSpPr/>
            <p:nvPr/>
          </p:nvSpPr>
          <p:spPr>
            <a:xfrm>
              <a:off x="0" y="-1"/>
              <a:ext cx="2520950" cy="12440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solidFill>
                    <a:srgbClr val="FBC160"/>
                  </a:solidFill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 sz="8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indent="457200">
                <a:spcBef>
                  <a:spcPts val="300"/>
                </a:spcBef>
                <a:tabLst>
                  <a:tab pos="406400" algn="l"/>
                </a:tabLst>
                <a:defRPr>
                  <a:solidFill>
                    <a:srgbClr val="FFFF00"/>
                  </a:solidFill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Urethral</a:t>
              </a:r>
              <a:r>
                <a:rPr>
                  <a:solidFill>
                    <a:srgbClr val="000000"/>
                  </a:solidFill>
                </a:rPr>
                <a:t> </a:t>
              </a:r>
              <a:r>
                <a:t>injury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indent="457200">
                <a:spcBef>
                  <a:spcPts val="300"/>
                </a:spcBef>
                <a:tabLst>
                  <a:tab pos="406400" algn="l"/>
                </a:tabLst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Pregnancy</a:t>
              </a:r>
            </a:p>
          </p:txBody>
        </p:sp>
      </p:grpSp>
      <p:grpSp>
        <p:nvGrpSpPr>
          <p:cNvPr id="390" name="Group 390"/>
          <p:cNvGrpSpPr/>
          <p:nvPr/>
        </p:nvGrpSpPr>
        <p:grpSpPr>
          <a:xfrm>
            <a:off x="4903192" y="4056607"/>
            <a:ext cx="1371601" cy="1219201"/>
            <a:chOff x="0" y="0"/>
            <a:chExt cx="1371600" cy="1219200"/>
          </a:xfrm>
        </p:grpSpPr>
        <p:grpSp>
          <p:nvGrpSpPr>
            <p:cNvPr id="388" name="Group 388"/>
            <p:cNvGrpSpPr/>
            <p:nvPr/>
          </p:nvGrpSpPr>
          <p:grpSpPr>
            <a:xfrm>
              <a:off x="-1" y="0"/>
              <a:ext cx="1371601" cy="1219201"/>
              <a:chOff x="0" y="0"/>
              <a:chExt cx="1371600" cy="1219200"/>
            </a:xfrm>
          </p:grpSpPr>
          <p:sp>
            <p:nvSpPr>
              <p:cNvPr id="384" name="Shape 384"/>
              <p:cNvSpPr/>
              <p:nvPr/>
            </p:nvSpPr>
            <p:spPr>
              <a:xfrm>
                <a:off x="0" y="0"/>
                <a:ext cx="1371601" cy="121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10731"/>
                    </a:moveTo>
                    <a:lnTo>
                      <a:pt x="10878" y="69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69" y="10878"/>
                    </a:lnTo>
                    <a:lnTo>
                      <a:pt x="10731" y="21522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522" y="107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5" name="Shape 385"/>
              <p:cNvSpPr/>
              <p:nvPr/>
            </p:nvSpPr>
            <p:spPr>
              <a:xfrm>
                <a:off x="18683" y="16607"/>
                <a:ext cx="1334234" cy="118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9"/>
                    </a:moveTo>
                    <a:lnTo>
                      <a:pt x="10809" y="0"/>
                    </a:lnTo>
                    <a:lnTo>
                      <a:pt x="21600" y="10809"/>
                    </a:lnTo>
                    <a:lnTo>
                      <a:pt x="10809" y="21600"/>
                    </a:lnTo>
                    <a:lnTo>
                      <a:pt x="0" y="10809"/>
                    </a:ln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64843" y="57638"/>
                <a:ext cx="1241914" cy="1103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5"/>
                    </a:moveTo>
                    <a:lnTo>
                      <a:pt x="10805" y="0"/>
                    </a:lnTo>
                    <a:lnTo>
                      <a:pt x="0" y="10805"/>
                    </a:lnTo>
                    <a:lnTo>
                      <a:pt x="10805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134082" y="119184"/>
                <a:ext cx="1103436" cy="97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62" y="12097"/>
                    </a:moveTo>
                    <a:lnTo>
                      <a:pt x="21299" y="11806"/>
                    </a:lnTo>
                    <a:lnTo>
                      <a:pt x="21460" y="11483"/>
                    </a:lnTo>
                    <a:lnTo>
                      <a:pt x="21557" y="11150"/>
                    </a:lnTo>
                    <a:lnTo>
                      <a:pt x="21600" y="10805"/>
                    </a:lnTo>
                    <a:lnTo>
                      <a:pt x="21557" y="10461"/>
                    </a:lnTo>
                    <a:lnTo>
                      <a:pt x="21460" y="10127"/>
                    </a:lnTo>
                    <a:lnTo>
                      <a:pt x="21299" y="9804"/>
                    </a:lnTo>
                    <a:lnTo>
                      <a:pt x="21062" y="9514"/>
                    </a:lnTo>
                    <a:lnTo>
                      <a:pt x="12102" y="538"/>
                    </a:lnTo>
                    <a:lnTo>
                      <a:pt x="11962" y="409"/>
                    </a:lnTo>
                    <a:lnTo>
                      <a:pt x="11811" y="301"/>
                    </a:lnTo>
                    <a:lnTo>
                      <a:pt x="11661" y="215"/>
                    </a:lnTo>
                    <a:lnTo>
                      <a:pt x="11499" y="140"/>
                    </a:lnTo>
                    <a:lnTo>
                      <a:pt x="11316" y="75"/>
                    </a:lnTo>
                    <a:lnTo>
                      <a:pt x="10972" y="11"/>
                    </a:lnTo>
                    <a:lnTo>
                      <a:pt x="10800" y="0"/>
                    </a:lnTo>
                    <a:lnTo>
                      <a:pt x="10628" y="11"/>
                    </a:lnTo>
                    <a:lnTo>
                      <a:pt x="10284" y="75"/>
                    </a:lnTo>
                    <a:lnTo>
                      <a:pt x="10122" y="140"/>
                    </a:lnTo>
                    <a:lnTo>
                      <a:pt x="9939" y="215"/>
                    </a:lnTo>
                    <a:lnTo>
                      <a:pt x="9800" y="301"/>
                    </a:lnTo>
                    <a:lnTo>
                      <a:pt x="9649" y="409"/>
                    </a:lnTo>
                    <a:lnTo>
                      <a:pt x="9509" y="538"/>
                    </a:lnTo>
                    <a:lnTo>
                      <a:pt x="538" y="9514"/>
                    </a:lnTo>
                    <a:lnTo>
                      <a:pt x="301" y="9804"/>
                    </a:lnTo>
                    <a:lnTo>
                      <a:pt x="140" y="10127"/>
                    </a:lnTo>
                    <a:lnTo>
                      <a:pt x="43" y="10461"/>
                    </a:lnTo>
                    <a:lnTo>
                      <a:pt x="0" y="10805"/>
                    </a:lnTo>
                    <a:lnTo>
                      <a:pt x="43" y="11150"/>
                    </a:lnTo>
                    <a:lnTo>
                      <a:pt x="140" y="11483"/>
                    </a:lnTo>
                    <a:lnTo>
                      <a:pt x="301" y="11806"/>
                    </a:lnTo>
                    <a:lnTo>
                      <a:pt x="538" y="12097"/>
                    </a:lnTo>
                    <a:lnTo>
                      <a:pt x="9509" y="21062"/>
                    </a:lnTo>
                    <a:lnTo>
                      <a:pt x="9649" y="21191"/>
                    </a:lnTo>
                    <a:lnTo>
                      <a:pt x="9800" y="21299"/>
                    </a:lnTo>
                    <a:lnTo>
                      <a:pt x="9939" y="21396"/>
                    </a:lnTo>
                    <a:lnTo>
                      <a:pt x="10122" y="21471"/>
                    </a:lnTo>
                    <a:lnTo>
                      <a:pt x="10284" y="21525"/>
                    </a:lnTo>
                    <a:lnTo>
                      <a:pt x="10456" y="21568"/>
                    </a:lnTo>
                    <a:lnTo>
                      <a:pt x="10628" y="21600"/>
                    </a:lnTo>
                    <a:lnTo>
                      <a:pt x="10972" y="21600"/>
                    </a:lnTo>
                    <a:lnTo>
                      <a:pt x="11144" y="21568"/>
                    </a:lnTo>
                    <a:lnTo>
                      <a:pt x="11316" y="21525"/>
                    </a:lnTo>
                    <a:lnTo>
                      <a:pt x="11499" y="21471"/>
                    </a:lnTo>
                    <a:lnTo>
                      <a:pt x="11661" y="21396"/>
                    </a:lnTo>
                    <a:lnTo>
                      <a:pt x="11811" y="21299"/>
                    </a:lnTo>
                    <a:lnTo>
                      <a:pt x="11962" y="21191"/>
                    </a:lnTo>
                    <a:lnTo>
                      <a:pt x="12102" y="21062"/>
                    </a:lnTo>
                    <a:lnTo>
                      <a:pt x="21062" y="12097"/>
                    </a:lnTo>
                    <a:close/>
                  </a:path>
                </a:pathLst>
              </a:custGeom>
              <a:solidFill>
                <a:srgbClr val="FBC1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89" name="Shape 389"/>
            <p:cNvSpPr/>
            <p:nvPr/>
          </p:nvSpPr>
          <p:spPr>
            <a:xfrm>
              <a:off x="3809" y="357187"/>
              <a:ext cx="1339216" cy="62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aseline="-25000" sz="2600">
                  <a:solidFill>
                    <a:srgbClr val="D5EDF4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Pitfalls</a:t>
              </a:r>
            </a:p>
          </p:txBody>
        </p:sp>
      </p:grpSp>
      <p:sp>
        <p:nvSpPr>
          <p:cNvPr id="391" name="Shape 391"/>
          <p:cNvSpPr/>
          <p:nvPr/>
        </p:nvSpPr>
        <p:spPr>
          <a:xfrm>
            <a:off x="1042987" y="3068638"/>
            <a:ext cx="5545139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32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Rectum</a:t>
            </a:r>
          </a:p>
        </p:txBody>
      </p:sp>
      <p:sp>
        <p:nvSpPr>
          <p:cNvPr id="392" name="Shape 392"/>
          <p:cNvSpPr/>
          <p:nvPr/>
        </p:nvSpPr>
        <p:spPr>
          <a:xfrm>
            <a:off x="1258887" y="3644900"/>
            <a:ext cx="604996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Sphincter tone, high-riding prostate, pelvic fracture, rectal wall integrity, blood</a:t>
            </a:r>
          </a:p>
        </p:txBody>
      </p:sp>
      <p:sp>
        <p:nvSpPr>
          <p:cNvPr id="393" name="Shape 393"/>
          <p:cNvSpPr/>
          <p:nvPr/>
        </p:nvSpPr>
        <p:spPr>
          <a:xfrm>
            <a:off x="-26013" y="4583536"/>
            <a:ext cx="5545140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32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Vagina</a:t>
            </a:r>
          </a:p>
        </p:txBody>
      </p:sp>
      <p:sp>
        <p:nvSpPr>
          <p:cNvPr id="394" name="Shape 394"/>
          <p:cNvSpPr/>
          <p:nvPr/>
        </p:nvSpPr>
        <p:spPr>
          <a:xfrm>
            <a:off x="549552" y="5275807"/>
            <a:ext cx="604996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Blood, lacerations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397" name="Shape 397"/>
          <p:cNvSpPr/>
          <p:nvPr>
            <p:ph type="body" sz="quarter" idx="1"/>
          </p:nvPr>
        </p:nvSpPr>
        <p:spPr>
          <a:xfrm>
            <a:off x="1042987" y="1628775"/>
            <a:ext cx="5545139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Pelvis</a:t>
            </a:r>
          </a:p>
        </p:txBody>
      </p:sp>
      <p:sp>
        <p:nvSpPr>
          <p:cNvPr id="398" name="Shape 398"/>
          <p:cNvSpPr/>
          <p:nvPr/>
        </p:nvSpPr>
        <p:spPr>
          <a:xfrm>
            <a:off x="827087" y="1916113"/>
            <a:ext cx="3384551" cy="239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FBC160"/>
              </a:buClr>
              <a:buSzPct val="75000"/>
              <a:buFont typeface="Lucida Grande"/>
              <a:buChar char="●"/>
              <a:defRPr sz="2400">
                <a:solidFill>
                  <a:srgbClr val="FBC160"/>
                </a:solidFill>
                <a:latin typeface="Euphemia"/>
                <a:ea typeface="Euphemia"/>
                <a:cs typeface="Euphemia"/>
                <a:sym typeface="Euphemia"/>
              </a:defRPr>
            </a:p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Pain on palpation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Leg length unequal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Instability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X-rays as needed</a:t>
            </a:r>
          </a:p>
        </p:txBody>
      </p:sp>
      <p:grpSp>
        <p:nvGrpSpPr>
          <p:cNvPr id="401" name="Group 401"/>
          <p:cNvGrpSpPr/>
          <p:nvPr/>
        </p:nvGrpSpPr>
        <p:grpSpPr>
          <a:xfrm>
            <a:off x="4356100" y="5084762"/>
            <a:ext cx="4392613" cy="1223963"/>
            <a:chOff x="0" y="0"/>
            <a:chExt cx="4392612" cy="1223962"/>
          </a:xfrm>
        </p:grpSpPr>
        <p:sp>
          <p:nvSpPr>
            <p:cNvPr id="399" name="Shape 399"/>
            <p:cNvSpPr/>
            <p:nvPr/>
          </p:nvSpPr>
          <p:spPr>
            <a:xfrm>
              <a:off x="0" y="-1"/>
              <a:ext cx="4392613" cy="1223964"/>
            </a:xfrm>
            <a:prstGeom prst="rect">
              <a:avLst/>
            </a:prstGeom>
            <a:solidFill>
              <a:srgbClr val="3C0D5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tabLst>
                  <a:tab pos="406400" algn="l"/>
                </a:tabLst>
                <a:defRPr sz="3200">
                  <a:latin typeface="HelveticaNeue BoldExt"/>
                  <a:ea typeface="HelveticaNeue BoldExt"/>
                  <a:cs typeface="HelveticaNeue BoldExt"/>
                  <a:sym typeface="HelveticaNeue BoldExt"/>
                </a:defRPr>
              </a:pPr>
            </a:p>
          </p:txBody>
        </p:sp>
        <p:sp>
          <p:nvSpPr>
            <p:cNvPr id="400" name="Shape 400"/>
            <p:cNvSpPr/>
            <p:nvPr/>
          </p:nvSpPr>
          <p:spPr>
            <a:xfrm>
              <a:off x="0" y="-1"/>
              <a:ext cx="4392613" cy="891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500"/>
                </a:spcBef>
                <a:defRPr sz="8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indent="457200">
                <a:spcBef>
                  <a:spcPts val="300"/>
                </a:spcBef>
                <a:tabLst>
                  <a:tab pos="406400" algn="l"/>
                </a:tabLst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Excessive pelvic manipulation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indent="457200">
                <a:spcBef>
                  <a:spcPts val="300"/>
                </a:spcBef>
                <a:tabLst>
                  <a:tab pos="406400" algn="l"/>
                </a:tabLst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Underestimating pelvic blood loss</a:t>
              </a:r>
            </a:p>
          </p:txBody>
        </p:sp>
      </p:grpSp>
      <p:grpSp>
        <p:nvGrpSpPr>
          <p:cNvPr id="408" name="Group 408"/>
          <p:cNvGrpSpPr/>
          <p:nvPr/>
        </p:nvGrpSpPr>
        <p:grpSpPr>
          <a:xfrm>
            <a:off x="3673995" y="4483720"/>
            <a:ext cx="1371601" cy="1219201"/>
            <a:chOff x="0" y="0"/>
            <a:chExt cx="1371600" cy="1219200"/>
          </a:xfrm>
        </p:grpSpPr>
        <p:grpSp>
          <p:nvGrpSpPr>
            <p:cNvPr id="406" name="Group 406"/>
            <p:cNvGrpSpPr/>
            <p:nvPr/>
          </p:nvGrpSpPr>
          <p:grpSpPr>
            <a:xfrm>
              <a:off x="-1" y="0"/>
              <a:ext cx="1371601" cy="1219201"/>
              <a:chOff x="0" y="0"/>
              <a:chExt cx="1371600" cy="1219200"/>
            </a:xfrm>
          </p:grpSpPr>
          <p:sp>
            <p:nvSpPr>
              <p:cNvPr id="402" name="Shape 402"/>
              <p:cNvSpPr/>
              <p:nvPr/>
            </p:nvSpPr>
            <p:spPr>
              <a:xfrm>
                <a:off x="0" y="0"/>
                <a:ext cx="1371601" cy="121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10731"/>
                    </a:moveTo>
                    <a:lnTo>
                      <a:pt x="10878" y="69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69" y="10878"/>
                    </a:lnTo>
                    <a:lnTo>
                      <a:pt x="10731" y="21522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522" y="107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3" name="Shape 403"/>
              <p:cNvSpPr/>
              <p:nvPr/>
            </p:nvSpPr>
            <p:spPr>
              <a:xfrm>
                <a:off x="18683" y="16607"/>
                <a:ext cx="1334234" cy="118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9"/>
                    </a:moveTo>
                    <a:lnTo>
                      <a:pt x="10809" y="0"/>
                    </a:lnTo>
                    <a:lnTo>
                      <a:pt x="21600" y="10809"/>
                    </a:lnTo>
                    <a:lnTo>
                      <a:pt x="10809" y="21600"/>
                    </a:lnTo>
                    <a:lnTo>
                      <a:pt x="0" y="10809"/>
                    </a:ln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4" name="Shape 404"/>
              <p:cNvSpPr/>
              <p:nvPr/>
            </p:nvSpPr>
            <p:spPr>
              <a:xfrm>
                <a:off x="64843" y="57638"/>
                <a:ext cx="1241914" cy="1103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5"/>
                    </a:moveTo>
                    <a:lnTo>
                      <a:pt x="10805" y="0"/>
                    </a:lnTo>
                    <a:lnTo>
                      <a:pt x="0" y="10805"/>
                    </a:lnTo>
                    <a:lnTo>
                      <a:pt x="10805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5" name="Shape 405"/>
              <p:cNvSpPr/>
              <p:nvPr/>
            </p:nvSpPr>
            <p:spPr>
              <a:xfrm>
                <a:off x="134082" y="119184"/>
                <a:ext cx="1103436" cy="97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62" y="12097"/>
                    </a:moveTo>
                    <a:lnTo>
                      <a:pt x="21299" y="11806"/>
                    </a:lnTo>
                    <a:lnTo>
                      <a:pt x="21460" y="11483"/>
                    </a:lnTo>
                    <a:lnTo>
                      <a:pt x="21557" y="11150"/>
                    </a:lnTo>
                    <a:lnTo>
                      <a:pt x="21600" y="10805"/>
                    </a:lnTo>
                    <a:lnTo>
                      <a:pt x="21557" y="10461"/>
                    </a:lnTo>
                    <a:lnTo>
                      <a:pt x="21460" y="10127"/>
                    </a:lnTo>
                    <a:lnTo>
                      <a:pt x="21299" y="9804"/>
                    </a:lnTo>
                    <a:lnTo>
                      <a:pt x="21062" y="9514"/>
                    </a:lnTo>
                    <a:lnTo>
                      <a:pt x="12102" y="538"/>
                    </a:lnTo>
                    <a:lnTo>
                      <a:pt x="11962" y="409"/>
                    </a:lnTo>
                    <a:lnTo>
                      <a:pt x="11811" y="301"/>
                    </a:lnTo>
                    <a:lnTo>
                      <a:pt x="11661" y="215"/>
                    </a:lnTo>
                    <a:lnTo>
                      <a:pt x="11499" y="140"/>
                    </a:lnTo>
                    <a:lnTo>
                      <a:pt x="11316" y="75"/>
                    </a:lnTo>
                    <a:lnTo>
                      <a:pt x="10972" y="11"/>
                    </a:lnTo>
                    <a:lnTo>
                      <a:pt x="10800" y="0"/>
                    </a:lnTo>
                    <a:lnTo>
                      <a:pt x="10628" y="11"/>
                    </a:lnTo>
                    <a:lnTo>
                      <a:pt x="10284" y="75"/>
                    </a:lnTo>
                    <a:lnTo>
                      <a:pt x="10122" y="140"/>
                    </a:lnTo>
                    <a:lnTo>
                      <a:pt x="9939" y="215"/>
                    </a:lnTo>
                    <a:lnTo>
                      <a:pt x="9800" y="301"/>
                    </a:lnTo>
                    <a:lnTo>
                      <a:pt x="9649" y="409"/>
                    </a:lnTo>
                    <a:lnTo>
                      <a:pt x="9509" y="538"/>
                    </a:lnTo>
                    <a:lnTo>
                      <a:pt x="538" y="9514"/>
                    </a:lnTo>
                    <a:lnTo>
                      <a:pt x="301" y="9804"/>
                    </a:lnTo>
                    <a:lnTo>
                      <a:pt x="140" y="10127"/>
                    </a:lnTo>
                    <a:lnTo>
                      <a:pt x="43" y="10461"/>
                    </a:lnTo>
                    <a:lnTo>
                      <a:pt x="0" y="10805"/>
                    </a:lnTo>
                    <a:lnTo>
                      <a:pt x="43" y="11150"/>
                    </a:lnTo>
                    <a:lnTo>
                      <a:pt x="140" y="11483"/>
                    </a:lnTo>
                    <a:lnTo>
                      <a:pt x="301" y="11806"/>
                    </a:lnTo>
                    <a:lnTo>
                      <a:pt x="538" y="12097"/>
                    </a:lnTo>
                    <a:lnTo>
                      <a:pt x="9509" y="21062"/>
                    </a:lnTo>
                    <a:lnTo>
                      <a:pt x="9649" y="21191"/>
                    </a:lnTo>
                    <a:lnTo>
                      <a:pt x="9800" y="21299"/>
                    </a:lnTo>
                    <a:lnTo>
                      <a:pt x="9939" y="21396"/>
                    </a:lnTo>
                    <a:lnTo>
                      <a:pt x="10122" y="21471"/>
                    </a:lnTo>
                    <a:lnTo>
                      <a:pt x="10284" y="21525"/>
                    </a:lnTo>
                    <a:lnTo>
                      <a:pt x="10456" y="21568"/>
                    </a:lnTo>
                    <a:lnTo>
                      <a:pt x="10628" y="21600"/>
                    </a:lnTo>
                    <a:lnTo>
                      <a:pt x="10972" y="21600"/>
                    </a:lnTo>
                    <a:lnTo>
                      <a:pt x="11144" y="21568"/>
                    </a:lnTo>
                    <a:lnTo>
                      <a:pt x="11316" y="21525"/>
                    </a:lnTo>
                    <a:lnTo>
                      <a:pt x="11499" y="21471"/>
                    </a:lnTo>
                    <a:lnTo>
                      <a:pt x="11661" y="21396"/>
                    </a:lnTo>
                    <a:lnTo>
                      <a:pt x="11811" y="21299"/>
                    </a:lnTo>
                    <a:lnTo>
                      <a:pt x="11962" y="21191"/>
                    </a:lnTo>
                    <a:lnTo>
                      <a:pt x="12102" y="21062"/>
                    </a:lnTo>
                    <a:lnTo>
                      <a:pt x="21062" y="12097"/>
                    </a:lnTo>
                    <a:close/>
                  </a:path>
                </a:pathLst>
              </a:custGeom>
              <a:solidFill>
                <a:srgbClr val="FBC1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07" name="Shape 407"/>
            <p:cNvSpPr/>
            <p:nvPr/>
          </p:nvSpPr>
          <p:spPr>
            <a:xfrm>
              <a:off x="3809" y="357187"/>
              <a:ext cx="1339216" cy="62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aseline="-25000" sz="2600">
                  <a:solidFill>
                    <a:srgbClr val="D5EDF4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Pitfalls</a:t>
              </a:r>
            </a:p>
          </p:txBody>
        </p:sp>
      </p:grpSp>
      <p:pic>
        <p:nvPicPr>
          <p:cNvPr id="409" name="image20.png" descr="Butterfly fracture pelvis buried by collapsed wa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3050" y="2051050"/>
            <a:ext cx="2951164" cy="2817814"/>
          </a:xfrm>
          <a:prstGeom prst="rect">
            <a:avLst/>
          </a:prstGeom>
          <a:ln w="38100">
            <a:solidFill>
              <a:srgbClr val="D5EDF4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412" name="Shape 412"/>
          <p:cNvSpPr/>
          <p:nvPr>
            <p:ph type="body" sz="quarter" idx="1"/>
          </p:nvPr>
        </p:nvSpPr>
        <p:spPr>
          <a:xfrm>
            <a:off x="1042987" y="1628775"/>
            <a:ext cx="5545139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Extremities</a:t>
            </a:r>
          </a:p>
        </p:txBody>
      </p:sp>
      <p:sp>
        <p:nvSpPr>
          <p:cNvPr id="413" name="Shape 413"/>
          <p:cNvSpPr/>
          <p:nvPr/>
        </p:nvSpPr>
        <p:spPr>
          <a:xfrm>
            <a:off x="900112" y="2205038"/>
            <a:ext cx="3671889" cy="315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FBC160"/>
              </a:buClr>
              <a:buSzPct val="75000"/>
              <a:buFont typeface="Lucida Grande"/>
              <a:buChar char="●"/>
              <a:defRPr>
                <a:solidFill>
                  <a:srgbClr val="FBC160"/>
                </a:solidFill>
                <a:latin typeface="Euphemia"/>
                <a:ea typeface="Euphemia"/>
                <a:cs typeface="Euphemia"/>
                <a:sym typeface="Euphemia"/>
              </a:defRPr>
            </a:p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Contusion, deformity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Pain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Perfusion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Peripheral neurovascular status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X-rays as needed</a:t>
            </a:r>
          </a:p>
        </p:txBody>
      </p:sp>
      <p:pic>
        <p:nvPicPr>
          <p:cNvPr id="414" name="image21.jpg" descr="Fractured shaft humeru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7750" y="2636838"/>
            <a:ext cx="3746500" cy="2808287"/>
          </a:xfrm>
          <a:prstGeom prst="rect">
            <a:avLst/>
          </a:prstGeom>
          <a:ln w="38100">
            <a:solidFill>
              <a:srgbClr val="D5EDF4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417" name="Shape 417"/>
          <p:cNvSpPr/>
          <p:nvPr>
            <p:ph type="body" sz="quarter" idx="1"/>
          </p:nvPr>
        </p:nvSpPr>
        <p:spPr>
          <a:xfrm>
            <a:off x="1042987" y="1628775"/>
            <a:ext cx="5545139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Musculoskeletal System</a:t>
            </a:r>
          </a:p>
        </p:txBody>
      </p:sp>
      <p:grpSp>
        <p:nvGrpSpPr>
          <p:cNvPr id="420" name="Group 420"/>
          <p:cNvGrpSpPr/>
          <p:nvPr/>
        </p:nvGrpSpPr>
        <p:grpSpPr>
          <a:xfrm>
            <a:off x="2773363" y="3357562"/>
            <a:ext cx="4391026" cy="2447926"/>
            <a:chOff x="0" y="0"/>
            <a:chExt cx="4391025" cy="2447925"/>
          </a:xfrm>
        </p:grpSpPr>
        <p:sp>
          <p:nvSpPr>
            <p:cNvPr id="418" name="Shape 418"/>
            <p:cNvSpPr/>
            <p:nvPr/>
          </p:nvSpPr>
          <p:spPr>
            <a:xfrm>
              <a:off x="0" y="0"/>
              <a:ext cx="4391025" cy="2447925"/>
            </a:xfrm>
            <a:prstGeom prst="rect">
              <a:avLst/>
            </a:prstGeom>
            <a:solidFill>
              <a:srgbClr val="3C0D5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tabLst>
                  <a:tab pos="406400" algn="l"/>
                </a:tabLst>
                <a:defRPr sz="3200">
                  <a:latin typeface="HelveticaNeue BoldExt"/>
                  <a:ea typeface="HelveticaNeue BoldExt"/>
                  <a:cs typeface="HelveticaNeue BoldExt"/>
                  <a:sym typeface="HelveticaNeue BoldExt"/>
                </a:defRPr>
              </a:pPr>
            </a:p>
          </p:txBody>
        </p:sp>
        <p:sp>
          <p:nvSpPr>
            <p:cNvPr id="419" name="Shape 419"/>
            <p:cNvSpPr/>
            <p:nvPr/>
          </p:nvSpPr>
          <p:spPr>
            <a:xfrm>
              <a:off x="0" y="0"/>
              <a:ext cx="4391025" cy="1885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>
                  <a:solidFill>
                    <a:srgbClr val="FBC160"/>
                  </a:solidFill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342900" indent="-342900">
                <a:spcBef>
                  <a:spcPts val="500"/>
                </a:spcBef>
                <a:buClr>
                  <a:srgbClr val="FBC160"/>
                </a:buClr>
                <a:buSzPct val="75000"/>
                <a:buFont typeface="Lucida Grande"/>
                <a:buChar char="●"/>
                <a:defRPr sz="8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742950" indent="-285750">
                <a:spcBef>
                  <a:spcPts val="300"/>
                </a:spcBef>
                <a:buClr>
                  <a:srgbClr val="FBC160"/>
                </a:buClr>
                <a:buSzPct val="75000"/>
                <a:buFont typeface="Arial"/>
                <a:buChar char="•"/>
                <a:tabLst>
                  <a:tab pos="406400" algn="l"/>
                </a:tabLst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Potential blood loss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742950" indent="-285750">
                <a:spcBef>
                  <a:spcPts val="300"/>
                </a:spcBef>
                <a:buClr>
                  <a:srgbClr val="FBC160"/>
                </a:buClr>
                <a:buSzPct val="75000"/>
                <a:buFont typeface="Arial"/>
                <a:buChar char="•"/>
                <a:tabLst>
                  <a:tab pos="406400" algn="l"/>
                </a:tabLst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Missed fractures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742950" indent="-285750">
                <a:spcBef>
                  <a:spcPts val="300"/>
                </a:spcBef>
                <a:buClr>
                  <a:srgbClr val="FBC160"/>
                </a:buClr>
                <a:buSzPct val="75000"/>
                <a:buFont typeface="Arial"/>
                <a:buChar char="•"/>
                <a:tabLst>
                  <a:tab pos="406400" algn="l"/>
                </a:tabLst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Soft tissue or ligamentous injury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742950" indent="-285750">
                <a:spcBef>
                  <a:spcPts val="300"/>
                </a:spcBef>
                <a:buClr>
                  <a:srgbClr val="FBC160"/>
                </a:buClr>
                <a:buSzPct val="75000"/>
                <a:buFont typeface="Arial"/>
                <a:buChar char="•"/>
                <a:tabLst>
                  <a:tab pos="406400" algn="l"/>
                </a:tabLst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Compartment syndrome</a:t>
              </a:r>
            </a:p>
          </p:txBody>
        </p:sp>
      </p:grpSp>
      <p:grpSp>
        <p:nvGrpSpPr>
          <p:cNvPr id="427" name="Group 427"/>
          <p:cNvGrpSpPr/>
          <p:nvPr/>
        </p:nvGrpSpPr>
        <p:grpSpPr>
          <a:xfrm>
            <a:off x="2124397" y="2781720"/>
            <a:ext cx="1371601" cy="1219201"/>
            <a:chOff x="0" y="0"/>
            <a:chExt cx="1371600" cy="1219200"/>
          </a:xfrm>
        </p:grpSpPr>
        <p:grpSp>
          <p:nvGrpSpPr>
            <p:cNvPr id="425" name="Group 425"/>
            <p:cNvGrpSpPr/>
            <p:nvPr/>
          </p:nvGrpSpPr>
          <p:grpSpPr>
            <a:xfrm>
              <a:off x="-1" y="0"/>
              <a:ext cx="1371601" cy="1219201"/>
              <a:chOff x="0" y="0"/>
              <a:chExt cx="1371600" cy="1219200"/>
            </a:xfrm>
          </p:grpSpPr>
          <p:sp>
            <p:nvSpPr>
              <p:cNvPr id="421" name="Shape 421"/>
              <p:cNvSpPr/>
              <p:nvPr/>
            </p:nvSpPr>
            <p:spPr>
              <a:xfrm>
                <a:off x="0" y="0"/>
                <a:ext cx="1371601" cy="121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10731"/>
                    </a:moveTo>
                    <a:lnTo>
                      <a:pt x="10878" y="69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69" y="10878"/>
                    </a:lnTo>
                    <a:lnTo>
                      <a:pt x="10731" y="21522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522" y="107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2" name="Shape 422"/>
              <p:cNvSpPr/>
              <p:nvPr/>
            </p:nvSpPr>
            <p:spPr>
              <a:xfrm>
                <a:off x="18683" y="16607"/>
                <a:ext cx="1334234" cy="118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9"/>
                    </a:moveTo>
                    <a:lnTo>
                      <a:pt x="10809" y="0"/>
                    </a:lnTo>
                    <a:lnTo>
                      <a:pt x="21600" y="10809"/>
                    </a:lnTo>
                    <a:lnTo>
                      <a:pt x="10809" y="21600"/>
                    </a:lnTo>
                    <a:lnTo>
                      <a:pt x="0" y="10809"/>
                    </a:ln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3" name="Shape 423"/>
              <p:cNvSpPr/>
              <p:nvPr/>
            </p:nvSpPr>
            <p:spPr>
              <a:xfrm>
                <a:off x="64843" y="57638"/>
                <a:ext cx="1241914" cy="1103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5"/>
                    </a:moveTo>
                    <a:lnTo>
                      <a:pt x="10805" y="0"/>
                    </a:lnTo>
                    <a:lnTo>
                      <a:pt x="0" y="10805"/>
                    </a:lnTo>
                    <a:lnTo>
                      <a:pt x="10805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4" name="Shape 424"/>
              <p:cNvSpPr/>
              <p:nvPr/>
            </p:nvSpPr>
            <p:spPr>
              <a:xfrm>
                <a:off x="134082" y="119184"/>
                <a:ext cx="1103436" cy="97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62" y="12097"/>
                    </a:moveTo>
                    <a:lnTo>
                      <a:pt x="21299" y="11806"/>
                    </a:lnTo>
                    <a:lnTo>
                      <a:pt x="21460" y="11483"/>
                    </a:lnTo>
                    <a:lnTo>
                      <a:pt x="21557" y="11150"/>
                    </a:lnTo>
                    <a:lnTo>
                      <a:pt x="21600" y="10805"/>
                    </a:lnTo>
                    <a:lnTo>
                      <a:pt x="21557" y="10461"/>
                    </a:lnTo>
                    <a:lnTo>
                      <a:pt x="21460" y="10127"/>
                    </a:lnTo>
                    <a:lnTo>
                      <a:pt x="21299" y="9804"/>
                    </a:lnTo>
                    <a:lnTo>
                      <a:pt x="21062" y="9514"/>
                    </a:lnTo>
                    <a:lnTo>
                      <a:pt x="12102" y="538"/>
                    </a:lnTo>
                    <a:lnTo>
                      <a:pt x="11962" y="409"/>
                    </a:lnTo>
                    <a:lnTo>
                      <a:pt x="11811" y="301"/>
                    </a:lnTo>
                    <a:lnTo>
                      <a:pt x="11661" y="215"/>
                    </a:lnTo>
                    <a:lnTo>
                      <a:pt x="11499" y="140"/>
                    </a:lnTo>
                    <a:lnTo>
                      <a:pt x="11316" y="75"/>
                    </a:lnTo>
                    <a:lnTo>
                      <a:pt x="10972" y="11"/>
                    </a:lnTo>
                    <a:lnTo>
                      <a:pt x="10800" y="0"/>
                    </a:lnTo>
                    <a:lnTo>
                      <a:pt x="10628" y="11"/>
                    </a:lnTo>
                    <a:lnTo>
                      <a:pt x="10284" y="75"/>
                    </a:lnTo>
                    <a:lnTo>
                      <a:pt x="10122" y="140"/>
                    </a:lnTo>
                    <a:lnTo>
                      <a:pt x="9939" y="215"/>
                    </a:lnTo>
                    <a:lnTo>
                      <a:pt x="9800" y="301"/>
                    </a:lnTo>
                    <a:lnTo>
                      <a:pt x="9649" y="409"/>
                    </a:lnTo>
                    <a:lnTo>
                      <a:pt x="9509" y="538"/>
                    </a:lnTo>
                    <a:lnTo>
                      <a:pt x="538" y="9514"/>
                    </a:lnTo>
                    <a:lnTo>
                      <a:pt x="301" y="9804"/>
                    </a:lnTo>
                    <a:lnTo>
                      <a:pt x="140" y="10127"/>
                    </a:lnTo>
                    <a:lnTo>
                      <a:pt x="43" y="10461"/>
                    </a:lnTo>
                    <a:lnTo>
                      <a:pt x="0" y="10805"/>
                    </a:lnTo>
                    <a:lnTo>
                      <a:pt x="43" y="11150"/>
                    </a:lnTo>
                    <a:lnTo>
                      <a:pt x="140" y="11483"/>
                    </a:lnTo>
                    <a:lnTo>
                      <a:pt x="301" y="11806"/>
                    </a:lnTo>
                    <a:lnTo>
                      <a:pt x="538" y="12097"/>
                    </a:lnTo>
                    <a:lnTo>
                      <a:pt x="9509" y="21062"/>
                    </a:lnTo>
                    <a:lnTo>
                      <a:pt x="9649" y="21191"/>
                    </a:lnTo>
                    <a:lnTo>
                      <a:pt x="9800" y="21299"/>
                    </a:lnTo>
                    <a:lnTo>
                      <a:pt x="9939" y="21396"/>
                    </a:lnTo>
                    <a:lnTo>
                      <a:pt x="10122" y="21471"/>
                    </a:lnTo>
                    <a:lnTo>
                      <a:pt x="10284" y="21525"/>
                    </a:lnTo>
                    <a:lnTo>
                      <a:pt x="10456" y="21568"/>
                    </a:lnTo>
                    <a:lnTo>
                      <a:pt x="10628" y="21600"/>
                    </a:lnTo>
                    <a:lnTo>
                      <a:pt x="10972" y="21600"/>
                    </a:lnTo>
                    <a:lnTo>
                      <a:pt x="11144" y="21568"/>
                    </a:lnTo>
                    <a:lnTo>
                      <a:pt x="11316" y="21525"/>
                    </a:lnTo>
                    <a:lnTo>
                      <a:pt x="11499" y="21471"/>
                    </a:lnTo>
                    <a:lnTo>
                      <a:pt x="11661" y="21396"/>
                    </a:lnTo>
                    <a:lnTo>
                      <a:pt x="11811" y="21299"/>
                    </a:lnTo>
                    <a:lnTo>
                      <a:pt x="11962" y="21191"/>
                    </a:lnTo>
                    <a:lnTo>
                      <a:pt x="12102" y="21062"/>
                    </a:lnTo>
                    <a:lnTo>
                      <a:pt x="21062" y="12097"/>
                    </a:lnTo>
                    <a:close/>
                  </a:path>
                </a:pathLst>
              </a:custGeom>
              <a:solidFill>
                <a:srgbClr val="FBC1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26" name="Shape 426"/>
            <p:cNvSpPr/>
            <p:nvPr/>
          </p:nvSpPr>
          <p:spPr>
            <a:xfrm>
              <a:off x="3809" y="357187"/>
              <a:ext cx="1339216" cy="62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aseline="-25000" sz="2600">
                  <a:solidFill>
                    <a:srgbClr val="D5EDF4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Pitfalls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430" name="Shape 430"/>
          <p:cNvSpPr/>
          <p:nvPr>
            <p:ph type="body" sz="quarter" idx="1"/>
          </p:nvPr>
        </p:nvSpPr>
        <p:spPr>
          <a:xfrm>
            <a:off x="1042987" y="1628775"/>
            <a:ext cx="5545139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Neurologic:  Brain</a:t>
            </a:r>
          </a:p>
        </p:txBody>
      </p:sp>
      <p:sp>
        <p:nvSpPr>
          <p:cNvPr id="431" name="Shape 431"/>
          <p:cNvSpPr/>
          <p:nvPr/>
        </p:nvSpPr>
        <p:spPr>
          <a:xfrm>
            <a:off x="971550" y="2205038"/>
            <a:ext cx="3960813" cy="315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FBC160"/>
              </a:buClr>
              <a:buSzPct val="75000"/>
              <a:buFont typeface="Lucida Grande"/>
              <a:buChar char="●"/>
              <a:defRPr>
                <a:solidFill>
                  <a:srgbClr val="FBC160"/>
                </a:solidFill>
                <a:latin typeface="Euphemia"/>
                <a:ea typeface="Euphemia"/>
                <a:cs typeface="Euphemia"/>
                <a:sym typeface="Euphemia"/>
              </a:defRPr>
            </a:p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GCS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Pupil size and reaction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Lateralizing signs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Frequent reevaluation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Prevent secondary brain injury</a:t>
            </a:r>
          </a:p>
        </p:txBody>
      </p:sp>
      <p:pic>
        <p:nvPicPr>
          <p:cNvPr id="432" name="image22.png"/>
          <p:cNvPicPr>
            <a:picLocks noChangeAspect="1"/>
          </p:cNvPicPr>
          <p:nvPr/>
        </p:nvPicPr>
        <p:blipFill>
          <a:blip r:embed="rId2">
            <a:extLst/>
          </a:blip>
          <a:srcRect l="28120" t="0" r="0" b="0"/>
          <a:stretch>
            <a:fillRect/>
          </a:stretch>
        </p:blipFill>
        <p:spPr>
          <a:xfrm>
            <a:off x="5867400" y="2781300"/>
            <a:ext cx="2303872" cy="25971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2998"/>
              </a:srgbClr>
            </a:outerShdw>
          </a:effectLst>
        </p:spPr>
      </p:pic>
      <p:sp>
        <p:nvSpPr>
          <p:cNvPr id="433" name="Shape 433"/>
          <p:cNvSpPr/>
          <p:nvPr/>
        </p:nvSpPr>
        <p:spPr>
          <a:xfrm>
            <a:off x="5219700" y="5516562"/>
            <a:ext cx="327988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 u="sng">
                <a:solidFill>
                  <a:srgbClr val="3C0D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Early neurological consult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436" name="Shape 436"/>
          <p:cNvSpPr/>
          <p:nvPr>
            <p:ph type="body" sz="quarter" idx="1"/>
          </p:nvPr>
        </p:nvSpPr>
        <p:spPr>
          <a:xfrm>
            <a:off x="1042987" y="1628775"/>
            <a:ext cx="6408739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Neurologic:  Spinal Assessment</a:t>
            </a:r>
          </a:p>
        </p:txBody>
      </p:sp>
      <p:sp>
        <p:nvSpPr>
          <p:cNvPr id="437" name="Shape 437"/>
          <p:cNvSpPr/>
          <p:nvPr/>
        </p:nvSpPr>
        <p:spPr>
          <a:xfrm>
            <a:off x="971550" y="2205038"/>
            <a:ext cx="3384550" cy="318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500"/>
              </a:spcBef>
              <a:buClr>
                <a:srgbClr val="FBC160"/>
              </a:buClr>
              <a:buSzPct val="75000"/>
              <a:buFont typeface="Lucida Grande"/>
              <a:buChar char="●"/>
              <a:defRPr>
                <a:solidFill>
                  <a:srgbClr val="FBC160"/>
                </a:solidFill>
                <a:latin typeface="Euphemia"/>
                <a:ea typeface="Euphemia"/>
                <a:cs typeface="Euphemia"/>
                <a:sym typeface="Euphemia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Whole spine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Tenderness and swelling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Complete motor and sensory exams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Reflexes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b="1" sz="24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Imaging studies</a:t>
            </a:r>
          </a:p>
        </p:txBody>
      </p:sp>
      <p:grpSp>
        <p:nvGrpSpPr>
          <p:cNvPr id="440" name="Group 440"/>
          <p:cNvGrpSpPr/>
          <p:nvPr/>
        </p:nvGrpSpPr>
        <p:grpSpPr>
          <a:xfrm>
            <a:off x="4932362" y="3500437"/>
            <a:ext cx="3671888" cy="1728787"/>
            <a:chOff x="0" y="0"/>
            <a:chExt cx="3671887" cy="1728785"/>
          </a:xfrm>
        </p:grpSpPr>
        <p:sp>
          <p:nvSpPr>
            <p:cNvPr id="438" name="Shape 438"/>
            <p:cNvSpPr/>
            <p:nvPr/>
          </p:nvSpPr>
          <p:spPr>
            <a:xfrm>
              <a:off x="-1" y="0"/>
              <a:ext cx="3671889" cy="1728786"/>
            </a:xfrm>
            <a:prstGeom prst="rect">
              <a:avLst/>
            </a:prstGeom>
            <a:solidFill>
              <a:srgbClr val="3C0D5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defRPr sz="3200">
                  <a:latin typeface="HelveticaNeue BoldExt"/>
                  <a:ea typeface="HelveticaNeue BoldExt"/>
                  <a:cs typeface="HelveticaNeue BoldExt"/>
                  <a:sym typeface="HelveticaNeue BoldExt"/>
                </a:defRPr>
              </a:pPr>
            </a:p>
          </p:txBody>
        </p:sp>
        <p:sp>
          <p:nvSpPr>
            <p:cNvPr id="439" name="Shape 439"/>
            <p:cNvSpPr/>
            <p:nvPr/>
          </p:nvSpPr>
          <p:spPr>
            <a:xfrm>
              <a:off x="-1" y="0"/>
              <a:ext cx="3671889" cy="1396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indent="457200">
                <a:spcBef>
                  <a:spcPts val="500"/>
                </a:spcBef>
                <a:tabLst>
                  <a:tab pos="406400" algn="l"/>
                </a:tabLst>
                <a:defRPr sz="8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indent="63500" algn="ctr">
                <a:spcBef>
                  <a:spcPts val="500"/>
                </a:spcBef>
                <a:defRPr sz="10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514350" indent="-285750">
                <a:spcBef>
                  <a:spcPts val="300"/>
                </a:spcBef>
                <a:buClr>
                  <a:srgbClr val="FBC160"/>
                </a:buClr>
                <a:buSzPct val="75000"/>
                <a:buFont typeface="Arial"/>
                <a:buChar char="•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Altered sensorium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514350" indent="-285750">
                <a:spcBef>
                  <a:spcPts val="300"/>
                </a:spcBef>
                <a:buClr>
                  <a:srgbClr val="FBC160"/>
                </a:buClr>
                <a:buSzPct val="75000"/>
                <a:buFont typeface="Arial"/>
                <a:buChar char="•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Inability to cooperate with clinical exam</a:t>
              </a:r>
            </a:p>
          </p:txBody>
        </p:sp>
      </p:grpSp>
      <p:grpSp>
        <p:nvGrpSpPr>
          <p:cNvPr id="447" name="Group 447"/>
          <p:cNvGrpSpPr/>
          <p:nvPr/>
        </p:nvGrpSpPr>
        <p:grpSpPr>
          <a:xfrm>
            <a:off x="4283521" y="2925688"/>
            <a:ext cx="1371601" cy="1219201"/>
            <a:chOff x="0" y="0"/>
            <a:chExt cx="1371600" cy="1219200"/>
          </a:xfrm>
        </p:grpSpPr>
        <p:grpSp>
          <p:nvGrpSpPr>
            <p:cNvPr id="445" name="Group 445"/>
            <p:cNvGrpSpPr/>
            <p:nvPr/>
          </p:nvGrpSpPr>
          <p:grpSpPr>
            <a:xfrm>
              <a:off x="-1" y="0"/>
              <a:ext cx="1371601" cy="1219201"/>
              <a:chOff x="0" y="0"/>
              <a:chExt cx="1371600" cy="1219200"/>
            </a:xfrm>
          </p:grpSpPr>
          <p:sp>
            <p:nvSpPr>
              <p:cNvPr id="441" name="Shape 441"/>
              <p:cNvSpPr/>
              <p:nvPr/>
            </p:nvSpPr>
            <p:spPr>
              <a:xfrm>
                <a:off x="0" y="0"/>
                <a:ext cx="1371601" cy="121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10731"/>
                    </a:moveTo>
                    <a:lnTo>
                      <a:pt x="10878" y="69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69" y="10878"/>
                    </a:lnTo>
                    <a:lnTo>
                      <a:pt x="10731" y="21522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522" y="107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2" name="Shape 442"/>
              <p:cNvSpPr/>
              <p:nvPr/>
            </p:nvSpPr>
            <p:spPr>
              <a:xfrm>
                <a:off x="18683" y="16607"/>
                <a:ext cx="1334234" cy="118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9"/>
                    </a:moveTo>
                    <a:lnTo>
                      <a:pt x="10809" y="0"/>
                    </a:lnTo>
                    <a:lnTo>
                      <a:pt x="21600" y="10809"/>
                    </a:lnTo>
                    <a:lnTo>
                      <a:pt x="10809" y="21600"/>
                    </a:lnTo>
                    <a:lnTo>
                      <a:pt x="0" y="10809"/>
                    </a:ln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3" name="Shape 443"/>
              <p:cNvSpPr/>
              <p:nvPr/>
            </p:nvSpPr>
            <p:spPr>
              <a:xfrm>
                <a:off x="64843" y="57638"/>
                <a:ext cx="1241914" cy="1103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5"/>
                    </a:moveTo>
                    <a:lnTo>
                      <a:pt x="10805" y="0"/>
                    </a:lnTo>
                    <a:lnTo>
                      <a:pt x="0" y="10805"/>
                    </a:lnTo>
                    <a:lnTo>
                      <a:pt x="10805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4" name="Shape 444"/>
              <p:cNvSpPr/>
              <p:nvPr/>
            </p:nvSpPr>
            <p:spPr>
              <a:xfrm>
                <a:off x="134082" y="119184"/>
                <a:ext cx="1103436" cy="97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62" y="12097"/>
                    </a:moveTo>
                    <a:lnTo>
                      <a:pt x="21299" y="11806"/>
                    </a:lnTo>
                    <a:lnTo>
                      <a:pt x="21460" y="11483"/>
                    </a:lnTo>
                    <a:lnTo>
                      <a:pt x="21557" y="11150"/>
                    </a:lnTo>
                    <a:lnTo>
                      <a:pt x="21600" y="10805"/>
                    </a:lnTo>
                    <a:lnTo>
                      <a:pt x="21557" y="10461"/>
                    </a:lnTo>
                    <a:lnTo>
                      <a:pt x="21460" y="10127"/>
                    </a:lnTo>
                    <a:lnTo>
                      <a:pt x="21299" y="9804"/>
                    </a:lnTo>
                    <a:lnTo>
                      <a:pt x="21062" y="9514"/>
                    </a:lnTo>
                    <a:lnTo>
                      <a:pt x="12102" y="538"/>
                    </a:lnTo>
                    <a:lnTo>
                      <a:pt x="11962" y="409"/>
                    </a:lnTo>
                    <a:lnTo>
                      <a:pt x="11811" y="301"/>
                    </a:lnTo>
                    <a:lnTo>
                      <a:pt x="11661" y="215"/>
                    </a:lnTo>
                    <a:lnTo>
                      <a:pt x="11499" y="140"/>
                    </a:lnTo>
                    <a:lnTo>
                      <a:pt x="11316" y="75"/>
                    </a:lnTo>
                    <a:lnTo>
                      <a:pt x="10972" y="11"/>
                    </a:lnTo>
                    <a:lnTo>
                      <a:pt x="10800" y="0"/>
                    </a:lnTo>
                    <a:lnTo>
                      <a:pt x="10628" y="11"/>
                    </a:lnTo>
                    <a:lnTo>
                      <a:pt x="10284" y="75"/>
                    </a:lnTo>
                    <a:lnTo>
                      <a:pt x="10122" y="140"/>
                    </a:lnTo>
                    <a:lnTo>
                      <a:pt x="9939" y="215"/>
                    </a:lnTo>
                    <a:lnTo>
                      <a:pt x="9800" y="301"/>
                    </a:lnTo>
                    <a:lnTo>
                      <a:pt x="9649" y="409"/>
                    </a:lnTo>
                    <a:lnTo>
                      <a:pt x="9509" y="538"/>
                    </a:lnTo>
                    <a:lnTo>
                      <a:pt x="538" y="9514"/>
                    </a:lnTo>
                    <a:lnTo>
                      <a:pt x="301" y="9804"/>
                    </a:lnTo>
                    <a:lnTo>
                      <a:pt x="140" y="10127"/>
                    </a:lnTo>
                    <a:lnTo>
                      <a:pt x="43" y="10461"/>
                    </a:lnTo>
                    <a:lnTo>
                      <a:pt x="0" y="10805"/>
                    </a:lnTo>
                    <a:lnTo>
                      <a:pt x="43" y="11150"/>
                    </a:lnTo>
                    <a:lnTo>
                      <a:pt x="140" y="11483"/>
                    </a:lnTo>
                    <a:lnTo>
                      <a:pt x="301" y="11806"/>
                    </a:lnTo>
                    <a:lnTo>
                      <a:pt x="538" y="12097"/>
                    </a:lnTo>
                    <a:lnTo>
                      <a:pt x="9509" y="21062"/>
                    </a:lnTo>
                    <a:lnTo>
                      <a:pt x="9649" y="21191"/>
                    </a:lnTo>
                    <a:lnTo>
                      <a:pt x="9800" y="21299"/>
                    </a:lnTo>
                    <a:lnTo>
                      <a:pt x="9939" y="21396"/>
                    </a:lnTo>
                    <a:lnTo>
                      <a:pt x="10122" y="21471"/>
                    </a:lnTo>
                    <a:lnTo>
                      <a:pt x="10284" y="21525"/>
                    </a:lnTo>
                    <a:lnTo>
                      <a:pt x="10456" y="21568"/>
                    </a:lnTo>
                    <a:lnTo>
                      <a:pt x="10628" y="21600"/>
                    </a:lnTo>
                    <a:lnTo>
                      <a:pt x="10972" y="21600"/>
                    </a:lnTo>
                    <a:lnTo>
                      <a:pt x="11144" y="21568"/>
                    </a:lnTo>
                    <a:lnTo>
                      <a:pt x="11316" y="21525"/>
                    </a:lnTo>
                    <a:lnTo>
                      <a:pt x="11499" y="21471"/>
                    </a:lnTo>
                    <a:lnTo>
                      <a:pt x="11661" y="21396"/>
                    </a:lnTo>
                    <a:lnTo>
                      <a:pt x="11811" y="21299"/>
                    </a:lnTo>
                    <a:lnTo>
                      <a:pt x="11962" y="21191"/>
                    </a:lnTo>
                    <a:lnTo>
                      <a:pt x="12102" y="21062"/>
                    </a:lnTo>
                    <a:lnTo>
                      <a:pt x="21062" y="12097"/>
                    </a:lnTo>
                    <a:close/>
                  </a:path>
                </a:pathLst>
              </a:custGeom>
              <a:solidFill>
                <a:srgbClr val="FBC1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46" name="Shape 446"/>
            <p:cNvSpPr/>
            <p:nvPr/>
          </p:nvSpPr>
          <p:spPr>
            <a:xfrm>
              <a:off x="3809" y="357187"/>
              <a:ext cx="1339216" cy="62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aseline="-25000" sz="2600">
                  <a:solidFill>
                    <a:srgbClr val="D5EDF4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Pitfalls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1982788" y="260350"/>
            <a:ext cx="5899151" cy="647700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Initial Assessment</a:t>
            </a:r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71550" y="2420938"/>
            <a:ext cx="3313113" cy="1871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4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Primary survey and resuscitation of vital functions are done simultaneously using a team approach.</a:t>
            </a:r>
          </a:p>
        </p:txBody>
      </p:sp>
      <p:pic>
        <p:nvPicPr>
          <p:cNvPr id="137" name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7537" y="2060575"/>
            <a:ext cx="3641726" cy="27368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450" name="Shape 450"/>
          <p:cNvSpPr/>
          <p:nvPr>
            <p:ph type="body" sz="quarter" idx="1"/>
          </p:nvPr>
        </p:nvSpPr>
        <p:spPr>
          <a:xfrm>
            <a:off x="1042987" y="1628775"/>
            <a:ext cx="7489826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Neurologic:  Spine and Spinal Cord</a:t>
            </a:r>
          </a:p>
        </p:txBody>
      </p:sp>
      <p:pic>
        <p:nvPicPr>
          <p:cNvPr id="451" name="image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741" y="260350"/>
            <a:ext cx="9062583" cy="60483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2998"/>
              </a:srgbClr>
            </a:outerShdw>
          </a:effectLst>
        </p:spPr>
      </p:pic>
      <p:sp>
        <p:nvSpPr>
          <p:cNvPr id="452" name="Shape 452"/>
          <p:cNvSpPr/>
          <p:nvPr/>
        </p:nvSpPr>
        <p:spPr>
          <a:xfrm>
            <a:off x="6042236" y="260350"/>
            <a:ext cx="3529014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400">
                <a:solidFill>
                  <a:srgbClr val="FFFF00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Conduct an in-depth evaluation of the patient’s spine and spinal cord</a:t>
            </a:r>
          </a:p>
        </p:txBody>
      </p:sp>
      <p:sp>
        <p:nvSpPr>
          <p:cNvPr id="453" name="Shape 453"/>
          <p:cNvSpPr/>
          <p:nvPr/>
        </p:nvSpPr>
        <p:spPr>
          <a:xfrm>
            <a:off x="6042237" y="2183459"/>
            <a:ext cx="3095626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Early neurological / 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>
              <a:defRPr b="1" sz="20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orthopedic consult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Secondary Survey</a:t>
            </a:r>
          </a:p>
        </p:txBody>
      </p:sp>
      <p:sp>
        <p:nvSpPr>
          <p:cNvPr id="456" name="Shape 456"/>
          <p:cNvSpPr/>
          <p:nvPr>
            <p:ph type="body" sz="quarter" idx="1"/>
          </p:nvPr>
        </p:nvSpPr>
        <p:spPr>
          <a:xfrm>
            <a:off x="1331912" y="2565400"/>
            <a:ext cx="6408739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Neurologic</a:t>
            </a:r>
          </a:p>
        </p:txBody>
      </p:sp>
      <p:grpSp>
        <p:nvGrpSpPr>
          <p:cNvPr id="459" name="Group 459"/>
          <p:cNvGrpSpPr/>
          <p:nvPr/>
        </p:nvGrpSpPr>
        <p:grpSpPr>
          <a:xfrm>
            <a:off x="2124075" y="4652962"/>
            <a:ext cx="3816350" cy="1511301"/>
            <a:chOff x="0" y="0"/>
            <a:chExt cx="3816350" cy="1511300"/>
          </a:xfrm>
        </p:grpSpPr>
        <p:sp>
          <p:nvSpPr>
            <p:cNvPr id="457" name="Shape 457"/>
            <p:cNvSpPr/>
            <p:nvPr/>
          </p:nvSpPr>
          <p:spPr>
            <a:xfrm>
              <a:off x="0" y="0"/>
              <a:ext cx="3816350" cy="1511300"/>
            </a:xfrm>
            <a:prstGeom prst="rect">
              <a:avLst/>
            </a:prstGeom>
            <a:solidFill>
              <a:srgbClr val="3C0D5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defRPr sz="3200">
                  <a:latin typeface="HelveticaNeue BoldExt"/>
                  <a:ea typeface="HelveticaNeue BoldExt"/>
                  <a:cs typeface="HelveticaNeue BoldExt"/>
                  <a:sym typeface="HelveticaNeue BoldExt"/>
                </a:defRPr>
              </a:pPr>
            </a:p>
          </p:txBody>
        </p:sp>
        <p:sp>
          <p:nvSpPr>
            <p:cNvPr id="458" name="Shape 458"/>
            <p:cNvSpPr/>
            <p:nvPr/>
          </p:nvSpPr>
          <p:spPr>
            <a:xfrm>
              <a:off x="0" y="0"/>
              <a:ext cx="3816350" cy="11170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indent="457200">
                <a:spcBef>
                  <a:spcPts val="500"/>
                </a:spcBef>
                <a:tabLst>
                  <a:tab pos="406400" algn="l"/>
                </a:tabLst>
                <a:defRPr sz="8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indent="63500" algn="ctr">
                <a:spcBef>
                  <a:spcPts val="500"/>
                </a:spcBef>
                <a:defRPr sz="10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514350" indent="-285750">
                <a:spcBef>
                  <a:spcPts val="300"/>
                </a:spcBef>
                <a:buClr>
                  <a:srgbClr val="FBC160"/>
                </a:buClr>
                <a:buSzPct val="75000"/>
                <a:buFont typeface="Arial"/>
                <a:buChar char="•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Incomplete immobilization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514350" indent="-285750">
                <a:spcBef>
                  <a:spcPts val="300"/>
                </a:spcBef>
                <a:buClr>
                  <a:srgbClr val="FBC160"/>
                </a:buClr>
                <a:buSzPct val="75000"/>
                <a:buFont typeface="Arial"/>
                <a:buChar char="•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Neurologic deterioration</a:t>
              </a:r>
            </a:p>
          </p:txBody>
        </p:sp>
      </p:grpSp>
      <p:grpSp>
        <p:nvGrpSpPr>
          <p:cNvPr id="466" name="Group 466"/>
          <p:cNvGrpSpPr/>
          <p:nvPr/>
        </p:nvGrpSpPr>
        <p:grpSpPr>
          <a:xfrm>
            <a:off x="1403250" y="4077072"/>
            <a:ext cx="1371601" cy="1219201"/>
            <a:chOff x="0" y="0"/>
            <a:chExt cx="1371600" cy="1219200"/>
          </a:xfrm>
        </p:grpSpPr>
        <p:grpSp>
          <p:nvGrpSpPr>
            <p:cNvPr id="464" name="Group 464"/>
            <p:cNvGrpSpPr/>
            <p:nvPr/>
          </p:nvGrpSpPr>
          <p:grpSpPr>
            <a:xfrm>
              <a:off x="-1" y="0"/>
              <a:ext cx="1371601" cy="1219201"/>
              <a:chOff x="0" y="0"/>
              <a:chExt cx="1371600" cy="1219200"/>
            </a:xfrm>
          </p:grpSpPr>
          <p:sp>
            <p:nvSpPr>
              <p:cNvPr id="460" name="Shape 460"/>
              <p:cNvSpPr/>
              <p:nvPr/>
            </p:nvSpPr>
            <p:spPr>
              <a:xfrm>
                <a:off x="0" y="0"/>
                <a:ext cx="1371601" cy="121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10731"/>
                    </a:moveTo>
                    <a:lnTo>
                      <a:pt x="10878" y="69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69" y="10878"/>
                    </a:lnTo>
                    <a:lnTo>
                      <a:pt x="10731" y="21522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522" y="107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1" name="Shape 461"/>
              <p:cNvSpPr/>
              <p:nvPr/>
            </p:nvSpPr>
            <p:spPr>
              <a:xfrm>
                <a:off x="18683" y="16607"/>
                <a:ext cx="1334234" cy="118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9"/>
                    </a:moveTo>
                    <a:lnTo>
                      <a:pt x="10809" y="0"/>
                    </a:lnTo>
                    <a:lnTo>
                      <a:pt x="21600" y="10809"/>
                    </a:lnTo>
                    <a:lnTo>
                      <a:pt x="10809" y="21600"/>
                    </a:lnTo>
                    <a:lnTo>
                      <a:pt x="0" y="10809"/>
                    </a:ln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2" name="Shape 462"/>
              <p:cNvSpPr/>
              <p:nvPr/>
            </p:nvSpPr>
            <p:spPr>
              <a:xfrm>
                <a:off x="64843" y="57638"/>
                <a:ext cx="1240815" cy="1103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5"/>
                    </a:moveTo>
                    <a:lnTo>
                      <a:pt x="10805" y="0"/>
                    </a:lnTo>
                    <a:lnTo>
                      <a:pt x="0" y="10805"/>
                    </a:lnTo>
                    <a:lnTo>
                      <a:pt x="10805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3" name="Shape 463"/>
              <p:cNvSpPr/>
              <p:nvPr/>
            </p:nvSpPr>
            <p:spPr>
              <a:xfrm>
                <a:off x="134082" y="119184"/>
                <a:ext cx="1103436" cy="97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62" y="12097"/>
                    </a:moveTo>
                    <a:lnTo>
                      <a:pt x="21299" y="11806"/>
                    </a:lnTo>
                    <a:lnTo>
                      <a:pt x="21460" y="11483"/>
                    </a:lnTo>
                    <a:lnTo>
                      <a:pt x="21557" y="11150"/>
                    </a:lnTo>
                    <a:lnTo>
                      <a:pt x="21600" y="10805"/>
                    </a:lnTo>
                    <a:lnTo>
                      <a:pt x="21557" y="10461"/>
                    </a:lnTo>
                    <a:lnTo>
                      <a:pt x="21460" y="10127"/>
                    </a:lnTo>
                    <a:lnTo>
                      <a:pt x="21299" y="9804"/>
                    </a:lnTo>
                    <a:lnTo>
                      <a:pt x="21062" y="9514"/>
                    </a:lnTo>
                    <a:lnTo>
                      <a:pt x="12102" y="538"/>
                    </a:lnTo>
                    <a:lnTo>
                      <a:pt x="11962" y="409"/>
                    </a:lnTo>
                    <a:lnTo>
                      <a:pt x="11811" y="301"/>
                    </a:lnTo>
                    <a:lnTo>
                      <a:pt x="11661" y="215"/>
                    </a:lnTo>
                    <a:lnTo>
                      <a:pt x="11499" y="140"/>
                    </a:lnTo>
                    <a:lnTo>
                      <a:pt x="11316" y="75"/>
                    </a:lnTo>
                    <a:lnTo>
                      <a:pt x="10972" y="11"/>
                    </a:lnTo>
                    <a:lnTo>
                      <a:pt x="10800" y="0"/>
                    </a:lnTo>
                    <a:lnTo>
                      <a:pt x="10628" y="11"/>
                    </a:lnTo>
                    <a:lnTo>
                      <a:pt x="10284" y="75"/>
                    </a:lnTo>
                    <a:lnTo>
                      <a:pt x="10122" y="140"/>
                    </a:lnTo>
                    <a:lnTo>
                      <a:pt x="9939" y="215"/>
                    </a:lnTo>
                    <a:lnTo>
                      <a:pt x="9800" y="301"/>
                    </a:lnTo>
                    <a:lnTo>
                      <a:pt x="9649" y="409"/>
                    </a:lnTo>
                    <a:lnTo>
                      <a:pt x="9509" y="538"/>
                    </a:lnTo>
                    <a:lnTo>
                      <a:pt x="538" y="9514"/>
                    </a:lnTo>
                    <a:lnTo>
                      <a:pt x="301" y="9804"/>
                    </a:lnTo>
                    <a:lnTo>
                      <a:pt x="140" y="10127"/>
                    </a:lnTo>
                    <a:lnTo>
                      <a:pt x="43" y="10461"/>
                    </a:lnTo>
                    <a:lnTo>
                      <a:pt x="0" y="10805"/>
                    </a:lnTo>
                    <a:lnTo>
                      <a:pt x="43" y="11150"/>
                    </a:lnTo>
                    <a:lnTo>
                      <a:pt x="140" y="11483"/>
                    </a:lnTo>
                    <a:lnTo>
                      <a:pt x="301" y="11806"/>
                    </a:lnTo>
                    <a:lnTo>
                      <a:pt x="538" y="12097"/>
                    </a:lnTo>
                    <a:lnTo>
                      <a:pt x="9509" y="21062"/>
                    </a:lnTo>
                    <a:lnTo>
                      <a:pt x="9649" y="21191"/>
                    </a:lnTo>
                    <a:lnTo>
                      <a:pt x="9800" y="21299"/>
                    </a:lnTo>
                    <a:lnTo>
                      <a:pt x="9939" y="21396"/>
                    </a:lnTo>
                    <a:lnTo>
                      <a:pt x="10122" y="21471"/>
                    </a:lnTo>
                    <a:lnTo>
                      <a:pt x="10284" y="21525"/>
                    </a:lnTo>
                    <a:lnTo>
                      <a:pt x="10456" y="21568"/>
                    </a:lnTo>
                    <a:lnTo>
                      <a:pt x="10628" y="21600"/>
                    </a:lnTo>
                    <a:lnTo>
                      <a:pt x="10972" y="21600"/>
                    </a:lnTo>
                    <a:lnTo>
                      <a:pt x="11144" y="21568"/>
                    </a:lnTo>
                    <a:lnTo>
                      <a:pt x="11316" y="21525"/>
                    </a:lnTo>
                    <a:lnTo>
                      <a:pt x="11499" y="21471"/>
                    </a:lnTo>
                    <a:lnTo>
                      <a:pt x="11661" y="21396"/>
                    </a:lnTo>
                    <a:lnTo>
                      <a:pt x="11811" y="21299"/>
                    </a:lnTo>
                    <a:lnTo>
                      <a:pt x="11962" y="21191"/>
                    </a:lnTo>
                    <a:lnTo>
                      <a:pt x="12102" y="21062"/>
                    </a:lnTo>
                    <a:lnTo>
                      <a:pt x="21062" y="12097"/>
                    </a:lnTo>
                    <a:close/>
                  </a:path>
                </a:pathLst>
              </a:custGeom>
              <a:solidFill>
                <a:srgbClr val="FBC1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65" name="Shape 465"/>
            <p:cNvSpPr/>
            <p:nvPr/>
          </p:nvSpPr>
          <p:spPr>
            <a:xfrm>
              <a:off x="3809" y="357187"/>
              <a:ext cx="1339216" cy="62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aseline="-25000" sz="2600">
                  <a:solidFill>
                    <a:srgbClr val="D5EDF4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Pitfalls</a:t>
              </a:r>
            </a:p>
          </p:txBody>
        </p:sp>
      </p:grpSp>
      <p:pic>
        <p:nvPicPr>
          <p:cNvPr id="467" name="image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6100" y="1844675"/>
            <a:ext cx="3881438" cy="2595564"/>
          </a:xfrm>
          <a:prstGeom prst="rect">
            <a:avLst/>
          </a:prstGeom>
          <a:ln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type="title"/>
          </p:nvPr>
        </p:nvSpPr>
        <p:spPr>
          <a:xfrm>
            <a:off x="2051050" y="260350"/>
            <a:ext cx="6121400" cy="647700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Adjuncts to Secondary Survey</a:t>
            </a:r>
          </a:p>
        </p:txBody>
      </p:sp>
      <p:sp>
        <p:nvSpPr>
          <p:cNvPr id="470" name="Shape 470"/>
          <p:cNvSpPr/>
          <p:nvPr>
            <p:ph type="body" sz="quarter" idx="1"/>
          </p:nvPr>
        </p:nvSpPr>
        <p:spPr>
          <a:xfrm>
            <a:off x="1042987" y="1628775"/>
            <a:ext cx="7632701" cy="1223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Special Diagnostic Tests as Indicated</a:t>
            </a:r>
          </a:p>
        </p:txBody>
      </p:sp>
      <p:grpSp>
        <p:nvGrpSpPr>
          <p:cNvPr id="473" name="Group 473"/>
          <p:cNvGrpSpPr/>
          <p:nvPr/>
        </p:nvGrpSpPr>
        <p:grpSpPr>
          <a:xfrm>
            <a:off x="4643437" y="3428999"/>
            <a:ext cx="3744913" cy="2303465"/>
            <a:chOff x="0" y="0"/>
            <a:chExt cx="3744912" cy="2303463"/>
          </a:xfrm>
        </p:grpSpPr>
        <p:sp>
          <p:nvSpPr>
            <p:cNvPr id="471" name="Shape 471"/>
            <p:cNvSpPr/>
            <p:nvPr/>
          </p:nvSpPr>
          <p:spPr>
            <a:xfrm>
              <a:off x="-1" y="-1"/>
              <a:ext cx="3744914" cy="2303465"/>
            </a:xfrm>
            <a:prstGeom prst="rect">
              <a:avLst/>
            </a:prstGeom>
            <a:solidFill>
              <a:srgbClr val="3C0D5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defRPr sz="3200">
                  <a:latin typeface="HelveticaNeue BoldExt"/>
                  <a:ea typeface="HelveticaNeue BoldExt"/>
                  <a:cs typeface="HelveticaNeue BoldExt"/>
                  <a:sym typeface="HelveticaNeue BoldExt"/>
                </a:defRPr>
              </a:pPr>
            </a:p>
          </p:txBody>
        </p:sp>
        <p:sp>
          <p:nvSpPr>
            <p:cNvPr id="472" name="Shape 472"/>
            <p:cNvSpPr/>
            <p:nvPr/>
          </p:nvSpPr>
          <p:spPr>
            <a:xfrm>
              <a:off x="-1" y="-1"/>
              <a:ext cx="3744914" cy="1758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indent="457200">
                <a:spcBef>
                  <a:spcPts val="500"/>
                </a:spcBef>
                <a:tabLst>
                  <a:tab pos="406400" algn="l"/>
                </a:tabLst>
                <a:defRPr sz="8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indent="63500" algn="ctr">
                <a:spcBef>
                  <a:spcPts val="500"/>
                </a:spcBef>
                <a:defRPr sz="1000">
                  <a:latin typeface="Euphemia"/>
                  <a:ea typeface="Euphemia"/>
                  <a:cs typeface="Euphemia"/>
                  <a:sym typeface="Euphemia"/>
                </a:defRPr>
              </a:pPr>
            </a:p>
            <a:p>
              <a:pPr marL="514350" indent="-285750">
                <a:spcBef>
                  <a:spcPts val="300"/>
                </a:spcBef>
                <a:buClr>
                  <a:srgbClr val="FBC160"/>
                </a:buClr>
                <a:buSzPct val="75000"/>
                <a:buFont typeface="Arial"/>
                <a:buChar char="•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Patient deterioration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514350" indent="-285750">
                <a:spcBef>
                  <a:spcPts val="300"/>
                </a:spcBef>
                <a:buClr>
                  <a:srgbClr val="FBC160"/>
                </a:buClr>
                <a:buSzPct val="75000"/>
                <a:buFont typeface="Arial"/>
                <a:buChar char="•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Delay of transfer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514350" indent="-285750">
                <a:spcBef>
                  <a:spcPts val="300"/>
                </a:spcBef>
                <a:buClr>
                  <a:srgbClr val="FBC160"/>
                </a:buClr>
                <a:buSzPct val="75000"/>
                <a:buFont typeface="Arial"/>
                <a:buChar char="•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Deterioration during transfer</a:t>
              </a:r>
              <a:endParaRPr sz="3200">
                <a:latin typeface="HelveticaNeue BoldExt"/>
                <a:ea typeface="HelveticaNeue BoldExt"/>
                <a:cs typeface="HelveticaNeue BoldExt"/>
                <a:sym typeface="HelveticaNeue BoldExt"/>
              </a:endParaRPr>
            </a:p>
            <a:p>
              <a:pPr marL="514350" indent="-285750">
                <a:spcBef>
                  <a:spcPts val="300"/>
                </a:spcBef>
                <a:buClr>
                  <a:srgbClr val="FBC160"/>
                </a:buClr>
                <a:buSzPct val="75000"/>
                <a:buFont typeface="Arial"/>
                <a:buChar char="•"/>
                <a:defRPr>
                  <a:latin typeface="Euphemia"/>
                  <a:ea typeface="Euphemia"/>
                  <a:cs typeface="Euphemia"/>
                  <a:sym typeface="Euphemia"/>
                </a:defRPr>
              </a:pPr>
              <a:r>
                <a:t>Poor communication</a:t>
              </a:r>
            </a:p>
          </p:txBody>
        </p:sp>
      </p:grpSp>
      <p:grpSp>
        <p:nvGrpSpPr>
          <p:cNvPr id="480" name="Group 480"/>
          <p:cNvGrpSpPr/>
          <p:nvPr/>
        </p:nvGrpSpPr>
        <p:grpSpPr>
          <a:xfrm>
            <a:off x="3995935" y="2852935"/>
            <a:ext cx="1371601" cy="1219201"/>
            <a:chOff x="0" y="0"/>
            <a:chExt cx="1371600" cy="1219200"/>
          </a:xfrm>
        </p:grpSpPr>
        <p:grpSp>
          <p:nvGrpSpPr>
            <p:cNvPr id="478" name="Group 478"/>
            <p:cNvGrpSpPr/>
            <p:nvPr/>
          </p:nvGrpSpPr>
          <p:grpSpPr>
            <a:xfrm>
              <a:off x="-1" y="0"/>
              <a:ext cx="1371601" cy="1219201"/>
              <a:chOff x="0" y="0"/>
              <a:chExt cx="1371600" cy="1219200"/>
            </a:xfrm>
          </p:grpSpPr>
          <p:sp>
            <p:nvSpPr>
              <p:cNvPr id="474" name="Shape 474"/>
              <p:cNvSpPr/>
              <p:nvPr/>
            </p:nvSpPr>
            <p:spPr>
              <a:xfrm>
                <a:off x="0" y="0"/>
                <a:ext cx="1371601" cy="121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2" y="10731"/>
                    </a:moveTo>
                    <a:lnTo>
                      <a:pt x="10878" y="69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69" y="10878"/>
                    </a:lnTo>
                    <a:lnTo>
                      <a:pt x="10731" y="21522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522" y="1073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5" name="Shape 475"/>
              <p:cNvSpPr/>
              <p:nvPr/>
            </p:nvSpPr>
            <p:spPr>
              <a:xfrm>
                <a:off x="18683" y="16607"/>
                <a:ext cx="1334234" cy="118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9"/>
                    </a:moveTo>
                    <a:lnTo>
                      <a:pt x="10809" y="0"/>
                    </a:lnTo>
                    <a:lnTo>
                      <a:pt x="21600" y="10809"/>
                    </a:lnTo>
                    <a:lnTo>
                      <a:pt x="10809" y="21600"/>
                    </a:lnTo>
                    <a:lnTo>
                      <a:pt x="0" y="10809"/>
                    </a:ln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6" name="Shape 476"/>
              <p:cNvSpPr/>
              <p:nvPr/>
            </p:nvSpPr>
            <p:spPr>
              <a:xfrm>
                <a:off x="64843" y="57638"/>
                <a:ext cx="1240815" cy="1103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5"/>
                    </a:moveTo>
                    <a:lnTo>
                      <a:pt x="10805" y="0"/>
                    </a:lnTo>
                    <a:lnTo>
                      <a:pt x="0" y="10805"/>
                    </a:lnTo>
                    <a:lnTo>
                      <a:pt x="10805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7" name="Shape 477"/>
              <p:cNvSpPr/>
              <p:nvPr/>
            </p:nvSpPr>
            <p:spPr>
              <a:xfrm>
                <a:off x="134082" y="119184"/>
                <a:ext cx="1103436" cy="97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62" y="12097"/>
                    </a:moveTo>
                    <a:lnTo>
                      <a:pt x="21299" y="11806"/>
                    </a:lnTo>
                    <a:lnTo>
                      <a:pt x="21460" y="11483"/>
                    </a:lnTo>
                    <a:lnTo>
                      <a:pt x="21557" y="11150"/>
                    </a:lnTo>
                    <a:lnTo>
                      <a:pt x="21600" y="10805"/>
                    </a:lnTo>
                    <a:lnTo>
                      <a:pt x="21557" y="10461"/>
                    </a:lnTo>
                    <a:lnTo>
                      <a:pt x="21460" y="10127"/>
                    </a:lnTo>
                    <a:lnTo>
                      <a:pt x="21299" y="9804"/>
                    </a:lnTo>
                    <a:lnTo>
                      <a:pt x="21062" y="9514"/>
                    </a:lnTo>
                    <a:lnTo>
                      <a:pt x="12102" y="538"/>
                    </a:lnTo>
                    <a:lnTo>
                      <a:pt x="11962" y="409"/>
                    </a:lnTo>
                    <a:lnTo>
                      <a:pt x="11811" y="301"/>
                    </a:lnTo>
                    <a:lnTo>
                      <a:pt x="11661" y="215"/>
                    </a:lnTo>
                    <a:lnTo>
                      <a:pt x="11499" y="140"/>
                    </a:lnTo>
                    <a:lnTo>
                      <a:pt x="11316" y="75"/>
                    </a:lnTo>
                    <a:lnTo>
                      <a:pt x="10972" y="11"/>
                    </a:lnTo>
                    <a:lnTo>
                      <a:pt x="10800" y="0"/>
                    </a:lnTo>
                    <a:lnTo>
                      <a:pt x="10628" y="11"/>
                    </a:lnTo>
                    <a:lnTo>
                      <a:pt x="10284" y="75"/>
                    </a:lnTo>
                    <a:lnTo>
                      <a:pt x="10122" y="140"/>
                    </a:lnTo>
                    <a:lnTo>
                      <a:pt x="9939" y="215"/>
                    </a:lnTo>
                    <a:lnTo>
                      <a:pt x="9800" y="301"/>
                    </a:lnTo>
                    <a:lnTo>
                      <a:pt x="9649" y="409"/>
                    </a:lnTo>
                    <a:lnTo>
                      <a:pt x="9509" y="538"/>
                    </a:lnTo>
                    <a:lnTo>
                      <a:pt x="538" y="9514"/>
                    </a:lnTo>
                    <a:lnTo>
                      <a:pt x="301" y="9804"/>
                    </a:lnTo>
                    <a:lnTo>
                      <a:pt x="140" y="10127"/>
                    </a:lnTo>
                    <a:lnTo>
                      <a:pt x="43" y="10461"/>
                    </a:lnTo>
                    <a:lnTo>
                      <a:pt x="0" y="10805"/>
                    </a:lnTo>
                    <a:lnTo>
                      <a:pt x="43" y="11150"/>
                    </a:lnTo>
                    <a:lnTo>
                      <a:pt x="140" y="11483"/>
                    </a:lnTo>
                    <a:lnTo>
                      <a:pt x="301" y="11806"/>
                    </a:lnTo>
                    <a:lnTo>
                      <a:pt x="538" y="12097"/>
                    </a:lnTo>
                    <a:lnTo>
                      <a:pt x="9509" y="21062"/>
                    </a:lnTo>
                    <a:lnTo>
                      <a:pt x="9649" y="21191"/>
                    </a:lnTo>
                    <a:lnTo>
                      <a:pt x="9800" y="21299"/>
                    </a:lnTo>
                    <a:lnTo>
                      <a:pt x="9939" y="21396"/>
                    </a:lnTo>
                    <a:lnTo>
                      <a:pt x="10122" y="21471"/>
                    </a:lnTo>
                    <a:lnTo>
                      <a:pt x="10284" y="21525"/>
                    </a:lnTo>
                    <a:lnTo>
                      <a:pt x="10456" y="21568"/>
                    </a:lnTo>
                    <a:lnTo>
                      <a:pt x="10628" y="21600"/>
                    </a:lnTo>
                    <a:lnTo>
                      <a:pt x="10972" y="21600"/>
                    </a:lnTo>
                    <a:lnTo>
                      <a:pt x="11144" y="21568"/>
                    </a:lnTo>
                    <a:lnTo>
                      <a:pt x="11316" y="21525"/>
                    </a:lnTo>
                    <a:lnTo>
                      <a:pt x="11499" y="21471"/>
                    </a:lnTo>
                    <a:lnTo>
                      <a:pt x="11661" y="21396"/>
                    </a:lnTo>
                    <a:lnTo>
                      <a:pt x="11811" y="21299"/>
                    </a:lnTo>
                    <a:lnTo>
                      <a:pt x="11962" y="21191"/>
                    </a:lnTo>
                    <a:lnTo>
                      <a:pt x="12102" y="21062"/>
                    </a:lnTo>
                    <a:lnTo>
                      <a:pt x="21062" y="12097"/>
                    </a:lnTo>
                    <a:close/>
                  </a:path>
                </a:pathLst>
              </a:custGeom>
              <a:solidFill>
                <a:srgbClr val="FBC1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79" name="Shape 479"/>
            <p:cNvSpPr/>
            <p:nvPr/>
          </p:nvSpPr>
          <p:spPr>
            <a:xfrm>
              <a:off x="3809" y="357187"/>
              <a:ext cx="1339216" cy="624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aseline="-25000" sz="2600">
                  <a:solidFill>
                    <a:srgbClr val="D5EDF4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Pitfalls</a:t>
              </a:r>
            </a:p>
          </p:txBody>
        </p:sp>
      </p:grpSp>
      <p:pic>
        <p:nvPicPr>
          <p:cNvPr id="481" name="image25.jpg" descr="CTSca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1912" y="2852738"/>
            <a:ext cx="2160588" cy="315118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>
            <p:ph type="title"/>
          </p:nvPr>
        </p:nvSpPr>
        <p:spPr>
          <a:xfrm>
            <a:off x="2051050" y="260350"/>
            <a:ext cx="6913563" cy="647700"/>
          </a:xfrm>
          <a:prstGeom prst="rect">
            <a:avLst/>
          </a:prstGeom>
        </p:spPr>
        <p:txBody>
          <a:bodyPr anchor="t"/>
          <a:lstStyle>
            <a:lvl1pPr algn="l">
              <a:defRPr sz="31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How do I minimize missed injuries?</a:t>
            </a:r>
          </a:p>
        </p:txBody>
      </p:sp>
      <p:pic>
        <p:nvPicPr>
          <p:cNvPr id="484" name="image17.jpeg" descr="accidentscene"/>
          <p:cNvPicPr>
            <a:picLocks noChangeAspect="1"/>
          </p:cNvPicPr>
          <p:nvPr/>
        </p:nvPicPr>
        <p:blipFill>
          <a:blip r:embed="rId2">
            <a:extLst/>
          </a:blip>
          <a:srcRect l="0" t="13995" r="0" b="13995"/>
          <a:stretch>
            <a:fillRect/>
          </a:stretch>
        </p:blipFill>
        <p:spPr>
          <a:xfrm>
            <a:off x="549275" y="1600200"/>
            <a:ext cx="8042276" cy="4343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2998"/>
              </a:srgbClr>
            </a:outerShdw>
          </a:effectLst>
        </p:spPr>
      </p:pic>
      <p:sp>
        <p:nvSpPr>
          <p:cNvPr id="485" name="Shape 485"/>
          <p:cNvSpPr/>
          <p:nvPr/>
        </p:nvSpPr>
        <p:spPr>
          <a:xfrm>
            <a:off x="900112" y="2133599"/>
            <a:ext cx="3095626" cy="244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FBC160"/>
              </a:buClr>
              <a:buSzPct val="75000"/>
              <a:buFont typeface="Lucida Grande"/>
              <a:buChar char="●"/>
              <a:defRPr>
                <a:solidFill>
                  <a:srgbClr val="FBC160"/>
                </a:solidFill>
                <a:latin typeface="Euphemia"/>
                <a:ea typeface="Euphemia"/>
                <a:cs typeface="Euphemia"/>
                <a:sym typeface="Euphemia"/>
              </a:defRPr>
            </a:p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High index of suspicion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Frequent reevaluation and monitoring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>
            <p:ph type="title"/>
          </p:nvPr>
        </p:nvSpPr>
        <p:spPr>
          <a:xfrm>
            <a:off x="2051050" y="260350"/>
            <a:ext cx="6913563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Pain Management</a:t>
            </a:r>
          </a:p>
        </p:txBody>
      </p:sp>
      <p:pic>
        <p:nvPicPr>
          <p:cNvPr id="488" name="image26.png"/>
          <p:cNvPicPr>
            <a:picLocks noChangeAspect="1"/>
          </p:cNvPicPr>
          <p:nvPr/>
        </p:nvPicPr>
        <p:blipFill>
          <a:blip r:embed="rId2">
            <a:extLst/>
          </a:blip>
          <a:srcRect l="0" t="12667" r="0" b="12667"/>
          <a:stretch>
            <a:fillRect/>
          </a:stretch>
        </p:blipFill>
        <p:spPr>
          <a:xfrm>
            <a:off x="549275" y="1600201"/>
            <a:ext cx="8042276" cy="4343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2998"/>
              </a:srgbClr>
            </a:outerShdw>
          </a:effectLst>
        </p:spPr>
      </p:pic>
      <p:sp>
        <p:nvSpPr>
          <p:cNvPr id="489" name="Shape 489"/>
          <p:cNvSpPr/>
          <p:nvPr/>
        </p:nvSpPr>
        <p:spPr>
          <a:xfrm>
            <a:off x="1042987" y="1844674"/>
            <a:ext cx="3457576" cy="301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FBC160"/>
              </a:buClr>
              <a:buSzPct val="75000"/>
              <a:buFont typeface="Lucida Grande"/>
              <a:buChar char="●"/>
              <a:defRPr sz="2400">
                <a:solidFill>
                  <a:srgbClr val="FBC160"/>
                </a:solidFill>
                <a:latin typeface="Euphemia"/>
                <a:ea typeface="Euphemia"/>
                <a:cs typeface="Euphemia"/>
                <a:sym typeface="Euphemia"/>
              </a:defRPr>
            </a:p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Relief of pain / anxiety as appropriate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Administer intravenously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Careful monitoring is essential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/>
          <p:nvPr>
            <p:ph type="title"/>
          </p:nvPr>
        </p:nvSpPr>
        <p:spPr>
          <a:xfrm>
            <a:off x="2051050" y="260350"/>
            <a:ext cx="6337300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Transfer to Definitive Care</a:t>
            </a:r>
          </a:p>
        </p:txBody>
      </p:sp>
      <p:sp>
        <p:nvSpPr>
          <p:cNvPr id="492" name="Shape 492"/>
          <p:cNvSpPr/>
          <p:nvPr>
            <p:ph type="body" sz="quarter" idx="1"/>
          </p:nvPr>
        </p:nvSpPr>
        <p:spPr>
          <a:xfrm>
            <a:off x="1187450" y="1628775"/>
            <a:ext cx="7086600" cy="1223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Which patients do I transfer to a higher level of care?</a:t>
            </a:r>
          </a:p>
        </p:txBody>
      </p:sp>
      <p:sp>
        <p:nvSpPr>
          <p:cNvPr id="493" name="Shape 493"/>
          <p:cNvSpPr/>
          <p:nvPr/>
        </p:nvSpPr>
        <p:spPr>
          <a:xfrm>
            <a:off x="1908175" y="3789362"/>
            <a:ext cx="5472113" cy="179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rgbClr val="FBC160"/>
                </a:solidFill>
                <a:latin typeface="Euphemia"/>
                <a:ea typeface="Euphemia"/>
                <a:cs typeface="Euphemia"/>
                <a:sym typeface="Euphemia"/>
              </a:defRPr>
            </a:p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Multisystem or complex injuries</a:t>
            </a:r>
            <a:endParaRPr sz="3200">
              <a:latin typeface="HelveticaNeue BoldExt"/>
              <a:ea typeface="HelveticaNeue BoldExt"/>
              <a:cs typeface="HelveticaNeue BoldExt"/>
              <a:sym typeface="HelveticaNeue BoldExt"/>
            </a:endParaRPr>
          </a:p>
          <a:p>
            <a:pPr marL="342900" indent="-342900">
              <a:spcBef>
                <a:spcPts val="900"/>
              </a:spcBef>
              <a:buClr>
                <a:srgbClr val="660066"/>
              </a:buClr>
              <a:buSzPct val="75000"/>
              <a:buFont typeface="Lucida Grande"/>
              <a:buChar char="●"/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  <a:r>
              <a:t>Patients with comorbidity or age extremes</a:t>
            </a:r>
          </a:p>
        </p:txBody>
      </p:sp>
      <p:sp>
        <p:nvSpPr>
          <p:cNvPr id="494" name="Shape 494"/>
          <p:cNvSpPr/>
          <p:nvPr/>
        </p:nvSpPr>
        <p:spPr>
          <a:xfrm>
            <a:off x="1476375" y="3068638"/>
            <a:ext cx="734377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24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Those whose injuries exceed institutional capabilities: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image6.png" descr="Bkg Action.png"/>
          <p:cNvPicPr>
            <a:picLocks noChangeAspect="1"/>
          </p:cNvPicPr>
          <p:nvPr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-1588" y="1751075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hape 497"/>
          <p:cNvSpPr/>
          <p:nvPr>
            <p:ph type="title"/>
          </p:nvPr>
        </p:nvSpPr>
        <p:spPr>
          <a:xfrm>
            <a:off x="1803400" y="527700"/>
            <a:ext cx="7194550" cy="1143001"/>
          </a:xfrm>
          <a:prstGeom prst="rect">
            <a:avLst/>
          </a:prstGeom>
        </p:spPr>
        <p:txBody>
          <a:bodyPr/>
          <a:lstStyle>
            <a:lvl1pPr algn="l" defTabSz="658368">
              <a:defRPr sz="6912">
                <a:solidFill>
                  <a:srgbClr val="FFFF00"/>
                </a:solidFill>
                <a:effectLst>
                  <a:outerShdw sx="100000" sy="100000" kx="0" ky="0" algn="b" rotWithShape="0" blurRad="27432" dist="27432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Summary</a:t>
            </a:r>
          </a:p>
        </p:txBody>
      </p:sp>
      <p:pic>
        <p:nvPicPr>
          <p:cNvPr id="498" name="image7.png" descr="Chap1 Flowchart BKGWIP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358900"/>
            <a:ext cx="91440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6.png" descr="Bkg Action.png"/>
          <p:cNvPicPr>
            <a:picLocks noChangeAspect="1"/>
          </p:cNvPicPr>
          <p:nvPr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-1588" y="1108075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>
            <p:ph type="title"/>
          </p:nvPr>
        </p:nvSpPr>
        <p:spPr>
          <a:xfrm>
            <a:off x="1803400" y="0"/>
            <a:ext cx="719455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Concepts of Initial Assessment</a:t>
            </a:r>
          </a:p>
        </p:txBody>
      </p:sp>
      <p:pic>
        <p:nvPicPr>
          <p:cNvPr id="141" name="image7.png" descr="Chap1 Flowchart BKGWIP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358900"/>
            <a:ext cx="91440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Quick Assessment</a:t>
            </a:r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1187450" y="1628775"/>
            <a:ext cx="7086600" cy="1223963"/>
          </a:xfrm>
          <a:prstGeom prst="rect">
            <a:avLst/>
          </a:prstGeom>
        </p:spPr>
        <p:txBody>
          <a:bodyPr/>
          <a:lstStyle>
            <a:lvl1pPr marL="0" indent="0" algn="ctr" defTabSz="603504">
              <a:spcBef>
                <a:spcPts val="700"/>
              </a:spcBef>
              <a:buSzTx/>
              <a:buNone/>
              <a:defRPr b="1" sz="3564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is a quick, simple way to assess a patient in 10 seconds?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2051049" y="260350"/>
            <a:ext cx="5897565" cy="6477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Quick Assessment</a:t>
            </a:r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xfrm>
            <a:off x="1187450" y="1628775"/>
            <a:ext cx="7086600" cy="1223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200"/>
              </a:spcBef>
              <a:buSzTx/>
              <a:buNone/>
              <a:defRPr b="1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is a quick, simple way to assess a patient in 10 seconds?</a:t>
            </a:r>
          </a:p>
        </p:txBody>
      </p:sp>
      <p:sp>
        <p:nvSpPr>
          <p:cNvPr id="148" name="Shape 148"/>
          <p:cNvSpPr/>
          <p:nvPr/>
        </p:nvSpPr>
        <p:spPr>
          <a:xfrm>
            <a:off x="1619250" y="3068638"/>
            <a:ext cx="6337300" cy="1872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tabLst>
                <a:tab pos="457200" algn="l"/>
              </a:tabLst>
              <a:defRPr sz="2000">
                <a:solidFill>
                  <a:srgbClr val="D5EDF4"/>
                </a:solidFill>
                <a:latin typeface="Euphemia"/>
                <a:ea typeface="Euphemia"/>
                <a:cs typeface="Euphemia"/>
                <a:sym typeface="Euphemia"/>
              </a:defRPr>
            </a:pPr>
          </a:p>
          <a:p>
            <a:pPr marL="342900" indent="-342900">
              <a:spcBef>
                <a:spcPts val="6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Ask the patient his or her name</a:t>
            </a:r>
          </a:p>
          <a:p>
            <a:pPr marL="457200" indent="-457200">
              <a:spcBef>
                <a:spcPts val="700"/>
              </a:spcBef>
              <a:buClr>
                <a:srgbClr val="660066"/>
              </a:buClr>
              <a:buSzPct val="100000"/>
              <a:buAutoNum type="arabicPeriod" startAt="1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spcBef>
                <a:spcPts val="600"/>
              </a:spcBef>
              <a:buClr>
                <a:srgbClr val="660066"/>
              </a:buClr>
              <a:buSzPct val="100000"/>
              <a:buChar char="•"/>
              <a:tabLst>
                <a:tab pos="457200" algn="l"/>
              </a:tabLst>
              <a:defRPr b="1" sz="280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Ask the patient what happened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2051049" y="260350"/>
            <a:ext cx="6481765" cy="647700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Appropriate Response Confirms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900112" y="1773238"/>
            <a:ext cx="8064501" cy="4114801"/>
          </a:xfrm>
          <a:prstGeom prst="rect">
            <a:avLst/>
          </a:prstGeom>
        </p:spPr>
        <p:txBody>
          <a:bodyPr/>
          <a:lstStyle/>
          <a:p>
            <a:pPr marL="0" indent="0" defTabSz="832104">
              <a:spcBef>
                <a:spcPts val="1200"/>
              </a:spcBef>
              <a:buSzTx/>
              <a:buNone/>
              <a:defRPr sz="4914">
                <a:solidFill>
                  <a:srgbClr val="660066"/>
                </a:solidFill>
                <a:effectLst>
                  <a:outerShdw sx="100000" sy="100000" kx="0" ky="0" algn="b" rotWithShape="0" blurRad="46228" dist="34671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A</a:t>
            </a:r>
            <a:r>
              <a:rPr b="1" sz="4004">
                <a:solidFill>
                  <a:srgbClr val="2E62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b="1" sz="273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rPr>
              <a:t>Patent airway</a:t>
            </a:r>
            <a:endParaRPr b="1" sz="2730">
              <a:solidFill>
                <a:srgbClr val="D5EDF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defTabSz="832104">
              <a:spcBef>
                <a:spcPts val="1200"/>
              </a:spcBef>
              <a:buSzTx/>
              <a:buNone/>
              <a:defRPr sz="4914">
                <a:solidFill>
                  <a:srgbClr val="660066"/>
                </a:solidFill>
                <a:effectLst>
                  <a:outerShdw sx="100000" sy="100000" kx="0" ky="0" algn="b" rotWithShape="0" blurRad="46228" dist="34671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B</a:t>
            </a:r>
            <a:r>
              <a:rPr b="1" sz="4004">
                <a:solidFill>
                  <a:srgbClr val="2E62B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r>
              <a:rPr b="1" sz="273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rPr>
              <a:t>Sufficient air reserve to permit speech</a:t>
            </a:r>
            <a:endParaRPr b="1" sz="2730">
              <a:solidFill>
                <a:srgbClr val="D5EDF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defTabSz="832104">
              <a:spcBef>
                <a:spcPts val="1200"/>
              </a:spcBef>
              <a:buSzTx/>
              <a:buNone/>
              <a:defRPr sz="4914">
                <a:solidFill>
                  <a:srgbClr val="660066"/>
                </a:solidFill>
                <a:effectLst>
                  <a:outerShdw sx="100000" sy="100000" kx="0" ky="0" algn="b" rotWithShape="0" blurRad="46228" dist="34671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C</a:t>
            </a:r>
            <a:r>
              <a:rPr b="1" sz="4004">
                <a:solidFill>
                  <a:srgbClr val="2E62B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r>
              <a:rPr b="1" sz="273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rPr>
              <a:t>Sufficient perfusion</a:t>
            </a:r>
            <a:endParaRPr b="1" sz="2730">
              <a:solidFill>
                <a:srgbClr val="D5EDF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defTabSz="832104">
              <a:spcBef>
                <a:spcPts val="1200"/>
              </a:spcBef>
              <a:buSzTx/>
              <a:buNone/>
              <a:defRPr sz="4914">
                <a:solidFill>
                  <a:srgbClr val="660066"/>
                </a:solidFill>
                <a:effectLst>
                  <a:outerShdw sx="100000" sy="100000" kx="0" ky="0" algn="b" rotWithShape="0" blurRad="46228" dist="34671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D</a:t>
            </a:r>
            <a:r>
              <a:rPr b="1" sz="3640">
                <a:solidFill>
                  <a:srgbClr val="2E62B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r>
              <a:rPr b="1" sz="273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rPr>
              <a:t>Clear sensorium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2051050" y="260350"/>
            <a:ext cx="5905500" cy="647700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/>
            <a:r>
              <a:t>Primary Survey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1263649" y="1557337"/>
            <a:ext cx="7485065" cy="4679951"/>
          </a:xfrm>
          <a:prstGeom prst="rect">
            <a:avLst/>
          </a:prstGeom>
        </p:spPr>
        <p:txBody>
          <a:bodyPr/>
          <a:lstStyle/>
          <a:p>
            <a:pPr marL="0" indent="0" defTabSz="822959">
              <a:spcBef>
                <a:spcPts val="1200"/>
              </a:spcBef>
              <a:buSzTx/>
              <a:buNone/>
              <a:defRPr sz="4319">
                <a:solidFill>
                  <a:srgbClr val="660066"/>
                </a:solidFill>
                <a:effectLst>
                  <a:outerShdw sx="100000" sy="100000" kx="0" ky="0" algn="b" rotWithShape="0" blurRad="45720" dist="34289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A</a:t>
            </a:r>
            <a:r>
              <a:rPr b="1" sz="252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rPr>
              <a:t>irway with c-spine protection</a:t>
            </a:r>
            <a:endParaRPr b="1" sz="2520">
              <a:solidFill>
                <a:srgbClr val="D5EDF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defTabSz="822959">
              <a:spcBef>
                <a:spcPts val="1200"/>
              </a:spcBef>
              <a:buSzTx/>
              <a:buNone/>
              <a:defRPr sz="4319">
                <a:solidFill>
                  <a:srgbClr val="530053"/>
                </a:solidFill>
                <a:effectLst>
                  <a:outerShdw sx="100000" sy="100000" kx="0" ky="0" algn="b" rotWithShape="0" blurRad="45720" dist="34289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B</a:t>
            </a:r>
            <a:r>
              <a:rPr b="1" sz="252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rPr>
              <a:t>reathing and ventilation</a:t>
            </a:r>
            <a:endParaRPr b="1" sz="2520">
              <a:solidFill>
                <a:srgbClr val="D5EDF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defTabSz="822959">
              <a:spcBef>
                <a:spcPts val="1200"/>
              </a:spcBef>
              <a:buSzTx/>
              <a:buNone/>
              <a:defRPr sz="4319">
                <a:solidFill>
                  <a:srgbClr val="530053"/>
                </a:solidFill>
                <a:effectLst>
                  <a:outerShdw sx="100000" sy="100000" kx="0" ky="0" algn="b" rotWithShape="0" blurRad="45720" dist="34289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C</a:t>
            </a:r>
            <a:r>
              <a:rPr b="1" sz="252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rPr>
              <a:t>irculation with hemorrhage control</a:t>
            </a:r>
            <a:endParaRPr b="1" sz="2520">
              <a:solidFill>
                <a:srgbClr val="D5EDF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defTabSz="822959">
              <a:spcBef>
                <a:spcPts val="1200"/>
              </a:spcBef>
              <a:buSzTx/>
              <a:buNone/>
              <a:defRPr sz="4319">
                <a:solidFill>
                  <a:srgbClr val="530053"/>
                </a:solidFill>
                <a:effectLst>
                  <a:outerShdw sx="100000" sy="100000" kx="0" ky="0" algn="b" rotWithShape="0" blurRad="45720" dist="34289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D</a:t>
            </a:r>
            <a:r>
              <a:rPr b="1" sz="252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rPr>
              <a:t>isability:  Neuro status</a:t>
            </a:r>
            <a:endParaRPr b="1" sz="2520">
              <a:solidFill>
                <a:srgbClr val="D5EDF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defTabSz="822959">
              <a:spcBef>
                <a:spcPts val="1200"/>
              </a:spcBef>
              <a:buSzTx/>
              <a:buNone/>
              <a:defRPr sz="4319">
                <a:solidFill>
                  <a:srgbClr val="530053"/>
                </a:solidFill>
                <a:effectLst>
                  <a:outerShdw sx="100000" sy="100000" kx="0" ky="0" algn="b" rotWithShape="0" blurRad="45720" dist="34289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E</a:t>
            </a:r>
            <a:r>
              <a:rPr b="1" sz="252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rPr>
              <a:t>xposure / </a:t>
            </a:r>
            <a:r>
              <a:t>E</a:t>
            </a:r>
            <a:r>
              <a:rPr b="1" sz="2520">
                <a:solidFill>
                  <a:srgbClr val="D5EDF4"/>
                </a:solidFill>
                <a:latin typeface="Arial"/>
                <a:ea typeface="Arial"/>
                <a:cs typeface="Arial"/>
                <a:sym typeface="Arial"/>
              </a:rPr>
              <a:t>nvironmental control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Breeze">
  <a:themeElements>
    <a:clrScheme name="Breez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0000FF"/>
      </a:hlink>
      <a:folHlink>
        <a:srgbClr val="FF00FF"/>
      </a:folHlink>
    </a:clrScheme>
    <a:fontScheme name="Breez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reez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eeze">
  <a:themeElements>
    <a:clrScheme name="Breez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0000FF"/>
      </a:hlink>
      <a:folHlink>
        <a:srgbClr val="FF00FF"/>
      </a:folHlink>
    </a:clrScheme>
    <a:fontScheme name="Breez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reez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