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90"/>
  </p:notesMasterIdLst>
  <p:sldIdLst>
    <p:sldId id="256" r:id="rId2"/>
    <p:sldId id="258" r:id="rId3"/>
    <p:sldId id="356" r:id="rId4"/>
    <p:sldId id="358" r:id="rId5"/>
    <p:sldId id="359" r:id="rId6"/>
    <p:sldId id="361" r:id="rId7"/>
    <p:sldId id="362" r:id="rId8"/>
    <p:sldId id="366" r:id="rId9"/>
    <p:sldId id="360" r:id="rId10"/>
    <p:sldId id="363" r:id="rId11"/>
    <p:sldId id="262" r:id="rId12"/>
    <p:sldId id="263" r:id="rId13"/>
    <p:sldId id="264" r:id="rId14"/>
    <p:sldId id="267" r:id="rId15"/>
    <p:sldId id="265" r:id="rId16"/>
    <p:sldId id="266" r:id="rId17"/>
    <p:sldId id="268" r:id="rId18"/>
    <p:sldId id="269" r:id="rId19"/>
    <p:sldId id="365" r:id="rId20"/>
    <p:sldId id="367" r:id="rId21"/>
    <p:sldId id="368" r:id="rId22"/>
    <p:sldId id="270" r:id="rId23"/>
    <p:sldId id="271" r:id="rId24"/>
    <p:sldId id="272" r:id="rId25"/>
    <p:sldId id="274" r:id="rId26"/>
    <p:sldId id="370" r:id="rId27"/>
    <p:sldId id="369" r:id="rId28"/>
    <p:sldId id="275" r:id="rId29"/>
    <p:sldId id="276" r:id="rId30"/>
    <p:sldId id="277" r:id="rId31"/>
    <p:sldId id="278" r:id="rId32"/>
    <p:sldId id="279" r:id="rId33"/>
    <p:sldId id="280" r:id="rId34"/>
    <p:sldId id="281" r:id="rId35"/>
    <p:sldId id="400" r:id="rId36"/>
    <p:sldId id="282" r:id="rId37"/>
    <p:sldId id="283" r:id="rId38"/>
    <p:sldId id="284" r:id="rId39"/>
    <p:sldId id="285" r:id="rId40"/>
    <p:sldId id="286" r:id="rId41"/>
    <p:sldId id="287" r:id="rId42"/>
    <p:sldId id="288" r:id="rId43"/>
    <p:sldId id="289" r:id="rId44"/>
    <p:sldId id="291" r:id="rId45"/>
    <p:sldId id="292" r:id="rId46"/>
    <p:sldId id="293" r:id="rId47"/>
    <p:sldId id="371" r:id="rId48"/>
    <p:sldId id="294" r:id="rId49"/>
    <p:sldId id="295" r:id="rId50"/>
    <p:sldId id="296" r:id="rId51"/>
    <p:sldId id="298" r:id="rId52"/>
    <p:sldId id="300" r:id="rId53"/>
    <p:sldId id="302" r:id="rId54"/>
    <p:sldId id="303" r:id="rId55"/>
    <p:sldId id="305" r:id="rId56"/>
    <p:sldId id="306" r:id="rId57"/>
    <p:sldId id="310" r:id="rId58"/>
    <p:sldId id="312" r:id="rId59"/>
    <p:sldId id="372" r:id="rId60"/>
    <p:sldId id="401" r:id="rId61"/>
    <p:sldId id="313" r:id="rId62"/>
    <p:sldId id="403" r:id="rId63"/>
    <p:sldId id="412" r:id="rId64"/>
    <p:sldId id="420" r:id="rId65"/>
    <p:sldId id="421" r:id="rId66"/>
    <p:sldId id="422" r:id="rId67"/>
    <p:sldId id="402" r:id="rId68"/>
    <p:sldId id="323" r:id="rId69"/>
    <p:sldId id="374" r:id="rId70"/>
    <p:sldId id="375" r:id="rId71"/>
    <p:sldId id="376" r:id="rId72"/>
    <p:sldId id="377" r:id="rId73"/>
    <p:sldId id="378" r:id="rId74"/>
    <p:sldId id="379" r:id="rId75"/>
    <p:sldId id="373" r:id="rId76"/>
    <p:sldId id="336" r:id="rId77"/>
    <p:sldId id="380" r:id="rId78"/>
    <p:sldId id="381" r:id="rId79"/>
    <p:sldId id="382" r:id="rId80"/>
    <p:sldId id="383" r:id="rId81"/>
    <p:sldId id="384" r:id="rId82"/>
    <p:sldId id="393" r:id="rId83"/>
    <p:sldId id="394" r:id="rId84"/>
    <p:sldId id="395" r:id="rId85"/>
    <p:sldId id="396" r:id="rId86"/>
    <p:sldId id="397" r:id="rId87"/>
    <p:sldId id="398" r:id="rId88"/>
    <p:sldId id="399" r:id="rId89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3522" autoAdjust="0"/>
  </p:normalViewPr>
  <p:slideViewPr>
    <p:cSldViewPr>
      <p:cViewPr varScale="1">
        <p:scale>
          <a:sx n="46" d="100"/>
          <a:sy n="46" d="100"/>
        </p:scale>
        <p:origin x="-120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3456E329-F9CC-4503-8DF6-A1014EA32729}" type="datetimeFigureOut">
              <a:rPr lang="ar-SA" smtClean="0"/>
              <a:pPr/>
              <a:t>03/01/1439</a:t>
            </a:fld>
            <a:endParaRPr lang="ar-S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F688F690-F68F-4AD2-938F-8BD0A07C85A0}" type="slidenum">
              <a:rPr lang="ar-SA" smtClean="0"/>
              <a:pPr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xmlns="" val="2667658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837DF9-1400-47D3-856C-DD6AE91E128B}" type="slidenum">
              <a:rPr lang="ar-SA"/>
              <a:pPr/>
              <a:t>55</a:t>
            </a:fld>
            <a:endParaRPr lang="en-US"/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12464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15B2B-404B-4E8A-9607-CFD90DC38AD5}" type="datetimeFigureOut">
              <a:rPr lang="ar-SA" smtClean="0"/>
              <a:pPr/>
              <a:t>03/01/1439</a:t>
            </a:fld>
            <a:endParaRPr lang="ar-S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9CBF5-86BE-4451-BE70-C4CC3E5D6269}" type="slidenum">
              <a:rPr lang="ar-SA" smtClean="0"/>
              <a:pPr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xmlns="" val="2784858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15B2B-404B-4E8A-9607-CFD90DC38AD5}" type="datetimeFigureOut">
              <a:rPr lang="ar-SA" smtClean="0"/>
              <a:pPr/>
              <a:t>03/01/1439</a:t>
            </a:fld>
            <a:endParaRPr lang="ar-S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9CBF5-86BE-4451-BE70-C4CC3E5D6269}" type="slidenum">
              <a:rPr lang="ar-SA" smtClean="0"/>
              <a:pPr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xmlns="" val="3340483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15B2B-404B-4E8A-9607-CFD90DC38AD5}" type="datetimeFigureOut">
              <a:rPr lang="ar-SA" smtClean="0"/>
              <a:pPr/>
              <a:t>03/01/1439</a:t>
            </a:fld>
            <a:endParaRPr lang="ar-S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9CBF5-86BE-4451-BE70-C4CC3E5D6269}" type="slidenum">
              <a:rPr lang="ar-SA" smtClean="0"/>
              <a:pPr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xmlns="" val="3066595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15B2B-404B-4E8A-9607-CFD90DC38AD5}" type="datetimeFigureOut">
              <a:rPr lang="ar-SA" smtClean="0"/>
              <a:pPr/>
              <a:t>03/01/1439</a:t>
            </a:fld>
            <a:endParaRPr lang="ar-S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9CBF5-86BE-4451-BE70-C4CC3E5D6269}" type="slidenum">
              <a:rPr lang="ar-SA" smtClean="0"/>
              <a:pPr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xmlns="" val="570085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15B2B-404B-4E8A-9607-CFD90DC38AD5}" type="datetimeFigureOut">
              <a:rPr lang="ar-SA" smtClean="0"/>
              <a:pPr/>
              <a:t>03/01/1439</a:t>
            </a:fld>
            <a:endParaRPr lang="ar-S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9CBF5-86BE-4451-BE70-C4CC3E5D6269}" type="slidenum">
              <a:rPr lang="ar-SA" smtClean="0"/>
              <a:pPr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xmlns="" val="4146102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15B2B-404B-4E8A-9607-CFD90DC38AD5}" type="datetimeFigureOut">
              <a:rPr lang="ar-SA" smtClean="0"/>
              <a:pPr/>
              <a:t>03/01/1439</a:t>
            </a:fld>
            <a:endParaRPr lang="ar-S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9CBF5-86BE-4451-BE70-C4CC3E5D6269}" type="slidenum">
              <a:rPr lang="ar-SA" smtClean="0"/>
              <a:pPr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xmlns="" val="3491216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15B2B-404B-4E8A-9607-CFD90DC38AD5}" type="datetimeFigureOut">
              <a:rPr lang="ar-SA" smtClean="0"/>
              <a:pPr/>
              <a:t>03/01/1439</a:t>
            </a:fld>
            <a:endParaRPr lang="ar-S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9CBF5-86BE-4451-BE70-C4CC3E5D6269}" type="slidenum">
              <a:rPr lang="ar-SA" smtClean="0"/>
              <a:pPr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xmlns="" val="916015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15B2B-404B-4E8A-9607-CFD90DC38AD5}" type="datetimeFigureOut">
              <a:rPr lang="ar-SA" smtClean="0"/>
              <a:pPr/>
              <a:t>03/01/1439</a:t>
            </a:fld>
            <a:endParaRPr lang="ar-S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9CBF5-86BE-4451-BE70-C4CC3E5D6269}" type="slidenum">
              <a:rPr lang="ar-SA" smtClean="0"/>
              <a:pPr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xmlns="" val="3756459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15B2B-404B-4E8A-9607-CFD90DC38AD5}" type="datetimeFigureOut">
              <a:rPr lang="ar-SA" smtClean="0"/>
              <a:pPr/>
              <a:t>03/01/1439</a:t>
            </a:fld>
            <a:endParaRPr lang="ar-S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9CBF5-86BE-4451-BE70-C4CC3E5D6269}" type="slidenum">
              <a:rPr lang="ar-SA" smtClean="0"/>
              <a:pPr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xmlns="" val="3796532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15B2B-404B-4E8A-9607-CFD90DC38AD5}" type="datetimeFigureOut">
              <a:rPr lang="ar-SA" smtClean="0"/>
              <a:pPr/>
              <a:t>03/01/1439</a:t>
            </a:fld>
            <a:endParaRPr lang="ar-S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9CBF5-86BE-4451-BE70-C4CC3E5D6269}" type="slidenum">
              <a:rPr lang="ar-SA" smtClean="0"/>
              <a:pPr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xmlns="" val="2919578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15B2B-404B-4E8A-9607-CFD90DC38AD5}" type="datetimeFigureOut">
              <a:rPr lang="ar-SA" smtClean="0"/>
              <a:pPr/>
              <a:t>03/01/1439</a:t>
            </a:fld>
            <a:endParaRPr lang="ar-S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9CBF5-86BE-4451-BE70-C4CC3E5D6269}" type="slidenum">
              <a:rPr lang="ar-SA" smtClean="0"/>
              <a:pPr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xmlns="" val="360856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015B2B-404B-4E8A-9607-CFD90DC38AD5}" type="datetimeFigureOut">
              <a:rPr lang="ar-SA" smtClean="0"/>
              <a:pPr/>
              <a:t>03/01/1439</a:t>
            </a:fld>
            <a:endParaRPr lang="ar-S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E9CBF5-86BE-4451-BE70-C4CC3E5D6269}" type="slidenum">
              <a:rPr lang="ar-SA" smtClean="0"/>
              <a:pPr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xmlns="" val="1180600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4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8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8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8.png"/><Relationship Id="rId4" Type="http://schemas.openxmlformats.org/officeDocument/2006/relationships/image" Target="../media/image57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7" Type="http://schemas.openxmlformats.org/officeDocument/2006/relationships/image" Target="../media/image67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5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8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0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3.png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0"/>
            <a:r>
              <a:rPr lang="en-US" b="1" dirty="0" smtClean="0"/>
              <a:t>Common Pediatric</a:t>
            </a:r>
            <a:br>
              <a:rPr lang="en-US" b="1" dirty="0" smtClean="0"/>
            </a:br>
            <a:r>
              <a:rPr lang="en-US" b="1" dirty="0" smtClean="0"/>
              <a:t> Fractures &amp;Trauma</a:t>
            </a:r>
            <a:endParaRPr lang="ar-SA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39752" y="4797152"/>
            <a:ext cx="6400800" cy="1752600"/>
          </a:xfrm>
        </p:spPr>
        <p:txBody>
          <a:bodyPr>
            <a:normAutofit fontScale="85000" lnSpcReduction="20000"/>
          </a:bodyPr>
          <a:lstStyle/>
          <a:p>
            <a:pPr rtl="0"/>
            <a:endParaRPr lang="en-US" dirty="0" smtClean="0">
              <a:solidFill>
                <a:schemeClr val="tx1"/>
              </a:solidFill>
            </a:endParaRPr>
          </a:p>
          <a:p>
            <a:pPr rtl="0"/>
            <a:r>
              <a:rPr lang="en-US" dirty="0" smtClean="0">
                <a:solidFill>
                  <a:schemeClr val="tx1"/>
                </a:solidFill>
              </a:rPr>
              <a:t>Dr. Abdulmonem Alsiddiky</a:t>
            </a:r>
          </a:p>
          <a:p>
            <a:pPr rtl="0"/>
            <a:r>
              <a:rPr lang="en-US" dirty="0" smtClean="0">
                <a:solidFill>
                  <a:schemeClr val="tx1"/>
                </a:solidFill>
              </a:rPr>
              <a:t>Professor &amp; Consultant</a:t>
            </a:r>
          </a:p>
          <a:p>
            <a:pPr rtl="0"/>
            <a:r>
              <a:rPr lang="en-US" dirty="0" smtClean="0">
                <a:solidFill>
                  <a:schemeClr val="tx1"/>
                </a:solidFill>
              </a:rPr>
              <a:t>Pediatric orthopedic &amp; spinal deformities</a:t>
            </a:r>
          </a:p>
          <a:p>
            <a:pPr rtl="0"/>
            <a:endParaRPr lang="en-US" dirty="0" smtClean="0">
              <a:solidFill>
                <a:schemeClr val="tx1"/>
              </a:solidFill>
            </a:endParaRPr>
          </a:p>
          <a:p>
            <a:pPr rtl="0"/>
            <a:endParaRPr 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129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 eaLnBrk="1" hangingPunct="1"/>
            <a:r>
              <a:rPr lang="en-US" altLang="ar-SA" sz="3200" dirty="0" smtClean="0"/>
              <a:t>It is different 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/>
            <a:r>
              <a:rPr lang="en-US" altLang="ar-SA" dirty="0" smtClean="0"/>
              <a:t>1- </a:t>
            </a:r>
            <a:r>
              <a:rPr lang="en-US" altLang="ar-SA" dirty="0" smtClean="0">
                <a:solidFill>
                  <a:srgbClr val="FF0000"/>
                </a:solidFill>
              </a:rPr>
              <a:t>Growth plate</a:t>
            </a:r>
            <a:r>
              <a:rPr lang="en-US" altLang="ar-SA" dirty="0" smtClean="0"/>
              <a:t>:</a:t>
            </a:r>
          </a:p>
          <a:p>
            <a:pPr algn="l" rtl="0" eaLnBrk="1" hangingPunct="1"/>
            <a:endParaRPr lang="en-US" altLang="ar-SA" sz="1600" dirty="0" smtClean="0"/>
          </a:p>
          <a:p>
            <a:pPr lvl="1" algn="l" rtl="0" eaLnBrk="1" hangingPunct="1"/>
            <a:r>
              <a:rPr lang="en-US" altLang="ar-SA" dirty="0" smtClean="0"/>
              <a:t>Provides perfect </a:t>
            </a:r>
            <a:r>
              <a:rPr lang="en-US" altLang="ar-SA" dirty="0" smtClean="0">
                <a:solidFill>
                  <a:srgbClr val="FF0000"/>
                </a:solidFill>
              </a:rPr>
              <a:t>remodeling</a:t>
            </a:r>
            <a:r>
              <a:rPr lang="en-US" altLang="ar-SA" dirty="0" smtClean="0"/>
              <a:t> power</a:t>
            </a:r>
          </a:p>
          <a:p>
            <a:pPr lvl="1" algn="l" rtl="0" eaLnBrk="1" hangingPunct="1"/>
            <a:r>
              <a:rPr lang="en-US" altLang="ar-SA" dirty="0" smtClean="0"/>
              <a:t>Injury of growth plate causes </a:t>
            </a:r>
            <a:r>
              <a:rPr lang="en-US" altLang="ar-SA" dirty="0" smtClean="0">
                <a:solidFill>
                  <a:srgbClr val="FF0000"/>
                </a:solidFill>
              </a:rPr>
              <a:t>deformity</a:t>
            </a:r>
          </a:p>
          <a:p>
            <a:pPr lvl="1" algn="l" rtl="0" eaLnBrk="1" hangingPunct="1"/>
            <a:r>
              <a:rPr lang="en-US" altLang="ar-SA" dirty="0" smtClean="0"/>
              <a:t>A fracture might lead to </a:t>
            </a:r>
            <a:r>
              <a:rPr lang="en-US" altLang="ar-SA" dirty="0" smtClean="0">
                <a:solidFill>
                  <a:srgbClr val="FF0000"/>
                </a:solidFill>
              </a:rPr>
              <a:t>overgrowth</a:t>
            </a:r>
          </a:p>
        </p:txBody>
      </p:sp>
      <p:pic>
        <p:nvPicPr>
          <p:cNvPr id="7173" name="Picture 5" descr="DSC0183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780928"/>
            <a:ext cx="1985963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97753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/>
            <a:r>
              <a:rPr lang="en-US" altLang="ar-SA" dirty="0" smtClean="0"/>
              <a:t>2- </a:t>
            </a:r>
            <a:r>
              <a:rPr lang="en-US" altLang="ar-SA" dirty="0" smtClean="0">
                <a:solidFill>
                  <a:srgbClr val="FF0000"/>
                </a:solidFill>
              </a:rPr>
              <a:t>Bone</a:t>
            </a:r>
            <a:r>
              <a:rPr lang="en-US" altLang="ar-SA" dirty="0" smtClean="0"/>
              <a:t>:</a:t>
            </a:r>
          </a:p>
          <a:p>
            <a:pPr algn="l" rtl="0" eaLnBrk="1" hangingPunct="1"/>
            <a:endParaRPr lang="en-US" altLang="ar-SA" sz="1600" dirty="0" smtClean="0"/>
          </a:p>
          <a:p>
            <a:pPr lvl="1" algn="l" rtl="0" eaLnBrk="1" hangingPunct="1"/>
            <a:r>
              <a:rPr lang="en-US" altLang="ar-SA" dirty="0" smtClean="0"/>
              <a:t>Increased collagen/bone ratio makes the bone</a:t>
            </a:r>
          </a:p>
          <a:p>
            <a:pPr lvl="2" algn="l" rtl="0"/>
            <a:r>
              <a:rPr lang="en-US" altLang="ar-SA" dirty="0" smtClean="0"/>
              <a:t>Less brittle ( </a:t>
            </a:r>
            <a:r>
              <a:rPr lang="en-US" altLang="ar-SA" dirty="0" smtClean="0">
                <a:solidFill>
                  <a:srgbClr val="FF0000"/>
                </a:solidFill>
              </a:rPr>
              <a:t>ELASTIC</a:t>
            </a:r>
            <a:r>
              <a:rPr lang="en-US" altLang="ar-SA" dirty="0" smtClean="0"/>
              <a:t> )</a:t>
            </a:r>
          </a:p>
          <a:p>
            <a:pPr lvl="2" algn="l" rtl="0"/>
            <a:r>
              <a:rPr lang="en-US" altLang="ar-SA" dirty="0" smtClean="0"/>
              <a:t>deformation</a:t>
            </a:r>
          </a:p>
        </p:txBody>
      </p:sp>
      <p:pic>
        <p:nvPicPr>
          <p:cNvPr id="5" name="Picture 8" descr="File00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005064"/>
            <a:ext cx="4351177" cy="1377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ar-SA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It is different </a:t>
            </a:r>
            <a:endParaRPr kumimoji="0" lang="en-US" altLang="ar-SA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8819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268760"/>
            <a:ext cx="8229600" cy="4525963"/>
          </a:xfrm>
        </p:spPr>
        <p:txBody>
          <a:bodyPr/>
          <a:lstStyle/>
          <a:p>
            <a:pPr algn="ctr" rtl="0" eaLnBrk="1" hangingPunct="1">
              <a:buFontTx/>
              <a:buNone/>
            </a:pPr>
            <a:endParaRPr lang="en-US" altLang="ar-SA" sz="1400" dirty="0" smtClean="0"/>
          </a:p>
          <a:p>
            <a:pPr algn="l" rtl="0" eaLnBrk="1" hangingPunct="1"/>
            <a:r>
              <a:rPr lang="en-US" altLang="ar-SA" dirty="0" smtClean="0"/>
              <a:t>3- </a:t>
            </a:r>
            <a:r>
              <a:rPr lang="en-US" altLang="ar-SA" dirty="0" smtClean="0">
                <a:solidFill>
                  <a:srgbClr val="FF0000"/>
                </a:solidFill>
              </a:rPr>
              <a:t>Cartilage</a:t>
            </a:r>
            <a:r>
              <a:rPr lang="en-US" altLang="ar-SA" dirty="0" smtClean="0"/>
              <a:t>:</a:t>
            </a:r>
          </a:p>
          <a:p>
            <a:pPr algn="l" rtl="0" eaLnBrk="1" hangingPunct="1"/>
            <a:endParaRPr lang="en-US" altLang="ar-SA" sz="1600" dirty="0" smtClean="0"/>
          </a:p>
          <a:p>
            <a:pPr lvl="1" algn="l" rtl="0" eaLnBrk="1" hangingPunct="1"/>
            <a:r>
              <a:rPr lang="en-US" altLang="ar-SA" dirty="0"/>
              <a:t>D</a:t>
            </a:r>
            <a:r>
              <a:rPr lang="en-US" altLang="ar-SA" dirty="0" smtClean="0"/>
              <a:t>ifficult x-ray evaluation</a:t>
            </a:r>
          </a:p>
          <a:p>
            <a:pPr lvl="1" algn="l" rtl="0" eaLnBrk="1" hangingPunct="1"/>
            <a:r>
              <a:rPr lang="en-US" altLang="ar-SA" dirty="0"/>
              <a:t>S</a:t>
            </a:r>
            <a:r>
              <a:rPr lang="en-US" altLang="ar-SA" dirty="0" smtClean="0"/>
              <a:t>ize of articular fragment often under-estimated</a:t>
            </a:r>
          </a:p>
          <a:p>
            <a:pPr eaLnBrk="1" hangingPunct="1"/>
            <a:endParaRPr lang="en-US" altLang="ar-SA" dirty="0" smtClean="0">
              <a:solidFill>
                <a:schemeClr val="bg2"/>
              </a:solidFill>
            </a:endParaRPr>
          </a:p>
        </p:txBody>
      </p:sp>
      <p:pic>
        <p:nvPicPr>
          <p:cNvPr id="9224" name="Picture 8" descr="File002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272" b="15817"/>
          <a:stretch>
            <a:fillRect/>
          </a:stretch>
        </p:blipFill>
        <p:spPr bwMode="auto">
          <a:xfrm>
            <a:off x="2771800" y="4030834"/>
            <a:ext cx="3600400" cy="2369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ar-SA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It is different </a:t>
            </a:r>
            <a:endParaRPr kumimoji="0" lang="en-US" altLang="ar-SA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8175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268760"/>
            <a:ext cx="8229600" cy="4785395"/>
          </a:xfrm>
        </p:spPr>
        <p:txBody>
          <a:bodyPr/>
          <a:lstStyle/>
          <a:p>
            <a:pPr algn="ctr" rtl="0" eaLnBrk="1" hangingPunct="1">
              <a:buFontTx/>
              <a:buNone/>
            </a:pPr>
            <a:endParaRPr lang="en-US" altLang="ar-SA" sz="1400" dirty="0" smtClean="0"/>
          </a:p>
          <a:p>
            <a:pPr algn="l" rtl="0" eaLnBrk="1" hangingPunct="1"/>
            <a:r>
              <a:rPr lang="en-US" altLang="ar-SA" dirty="0" smtClean="0"/>
              <a:t>4- </a:t>
            </a:r>
            <a:r>
              <a:rPr lang="en-US" altLang="ar-SA" dirty="0" err="1" smtClean="0">
                <a:solidFill>
                  <a:srgbClr val="FF0000"/>
                </a:solidFill>
              </a:rPr>
              <a:t>Periosteum</a:t>
            </a:r>
            <a:r>
              <a:rPr lang="en-US" altLang="ar-SA" dirty="0" smtClean="0"/>
              <a:t>:</a:t>
            </a:r>
          </a:p>
          <a:p>
            <a:pPr algn="l" rtl="0" eaLnBrk="1" hangingPunct="1"/>
            <a:endParaRPr lang="en-US" altLang="ar-SA" sz="1600" dirty="0" smtClean="0"/>
          </a:p>
          <a:p>
            <a:pPr lvl="1" algn="l" rtl="0" eaLnBrk="1" hangingPunct="1"/>
            <a:r>
              <a:rPr lang="en-US" altLang="ar-SA" dirty="0" smtClean="0">
                <a:solidFill>
                  <a:srgbClr val="FF0000"/>
                </a:solidFill>
              </a:rPr>
              <a:t>active</a:t>
            </a:r>
            <a:r>
              <a:rPr lang="en-US" altLang="ar-SA" dirty="0" smtClean="0"/>
              <a:t> in metabolism </a:t>
            </a:r>
          </a:p>
          <a:p>
            <a:pPr lvl="2" algn="l" rtl="0" eaLnBrk="1" hangingPunct="1"/>
            <a:r>
              <a:rPr lang="en-US" altLang="ar-SA" dirty="0" smtClean="0"/>
              <a:t>more callus, rapid union, increased remodeling</a:t>
            </a:r>
          </a:p>
          <a:p>
            <a:pPr lvl="1" algn="l" rtl="0" eaLnBrk="1" hangingPunct="1"/>
            <a:r>
              <a:rPr lang="en-US" altLang="ar-SA" dirty="0" smtClean="0">
                <a:solidFill>
                  <a:srgbClr val="FF0000"/>
                </a:solidFill>
              </a:rPr>
              <a:t>Thickness</a:t>
            </a:r>
            <a:r>
              <a:rPr lang="en-US" altLang="ar-SA" dirty="0" smtClean="0"/>
              <a:t> and strength</a:t>
            </a:r>
          </a:p>
          <a:p>
            <a:pPr lvl="2" algn="l" rtl="0" eaLnBrk="1" hangingPunct="1"/>
            <a:r>
              <a:rPr lang="en-US" altLang="ar-SA" sz="2000" dirty="0" smtClean="0"/>
              <a:t>I</a:t>
            </a:r>
            <a:r>
              <a:rPr lang="en-US" altLang="ar-SA" dirty="0" smtClean="0"/>
              <a:t>ntact periosteal hinge affects fracture pattern</a:t>
            </a:r>
          </a:p>
          <a:p>
            <a:pPr lvl="2" algn="l" rtl="0" eaLnBrk="1" hangingPunct="1"/>
            <a:r>
              <a:rPr lang="en-US" altLang="ar-SA" dirty="0" smtClean="0"/>
              <a:t>Interposition </a:t>
            </a:r>
          </a:p>
          <a:p>
            <a:pPr lvl="2" algn="l" rtl="0" eaLnBrk="1" hangingPunct="1"/>
            <a:endParaRPr lang="en-US" altLang="ar-SA" sz="2800" dirty="0" smtClean="0">
              <a:solidFill>
                <a:schemeClr val="bg2"/>
              </a:solidFill>
            </a:endParaRPr>
          </a:p>
          <a:p>
            <a:pPr eaLnBrk="1" hangingPunct="1"/>
            <a:endParaRPr lang="en-US" altLang="ar-SA" dirty="0" smtClean="0">
              <a:solidFill>
                <a:schemeClr val="bg2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ar-SA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It is different </a:t>
            </a:r>
            <a:endParaRPr kumimoji="0" lang="en-US" altLang="ar-SA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5279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340768"/>
            <a:ext cx="8229600" cy="4525963"/>
          </a:xfrm>
        </p:spPr>
        <p:txBody>
          <a:bodyPr/>
          <a:lstStyle/>
          <a:p>
            <a:pPr algn="ctr" rtl="0" eaLnBrk="1" hangingPunct="1">
              <a:buFontTx/>
              <a:buNone/>
            </a:pPr>
            <a:endParaRPr lang="en-US" altLang="ar-SA" sz="1400" dirty="0" smtClean="0"/>
          </a:p>
          <a:p>
            <a:pPr algn="l" rtl="0" eaLnBrk="1" hangingPunct="1"/>
            <a:r>
              <a:rPr lang="en-US" altLang="ar-SA" dirty="0" smtClean="0"/>
              <a:t>5- </a:t>
            </a:r>
            <a:r>
              <a:rPr lang="en-US" altLang="ar-SA" dirty="0" smtClean="0">
                <a:solidFill>
                  <a:srgbClr val="FF0000"/>
                </a:solidFill>
              </a:rPr>
              <a:t>Ligaments</a:t>
            </a:r>
            <a:r>
              <a:rPr lang="en-US" altLang="ar-SA" dirty="0" smtClean="0"/>
              <a:t>:</a:t>
            </a:r>
          </a:p>
          <a:p>
            <a:pPr algn="l" rtl="0" eaLnBrk="1" hangingPunct="1"/>
            <a:endParaRPr lang="en-US" altLang="ar-SA" sz="1600" dirty="0" smtClean="0"/>
          </a:p>
          <a:p>
            <a:pPr lvl="1" algn="l" rtl="0"/>
            <a:r>
              <a:rPr lang="en-US" dirty="0" smtClean="0"/>
              <a:t>ligaments in children are functionally </a:t>
            </a:r>
            <a:r>
              <a:rPr lang="en-US" dirty="0" smtClean="0">
                <a:solidFill>
                  <a:srgbClr val="FF0000"/>
                </a:solidFill>
              </a:rPr>
              <a:t>stronger</a:t>
            </a:r>
            <a:r>
              <a:rPr lang="en-US" dirty="0" smtClean="0"/>
              <a:t> than bone. </a:t>
            </a:r>
          </a:p>
          <a:p>
            <a:pPr lvl="1" algn="l" rtl="0"/>
            <a:r>
              <a:rPr lang="en-US" dirty="0" smtClean="0"/>
              <a:t>Therefore, a higher proportion of injuries that produce sprains in adults result in </a:t>
            </a:r>
            <a:r>
              <a:rPr lang="en-US" dirty="0" smtClean="0">
                <a:solidFill>
                  <a:srgbClr val="FF0000"/>
                </a:solidFill>
              </a:rPr>
              <a:t>fractures</a:t>
            </a:r>
            <a:r>
              <a:rPr lang="en-US" dirty="0" smtClean="0"/>
              <a:t> in children.</a:t>
            </a:r>
          </a:p>
          <a:p>
            <a:pPr lvl="1" eaLnBrk="1" hangingPunct="1">
              <a:buFontTx/>
              <a:buNone/>
            </a:pPr>
            <a:endParaRPr lang="en-US" altLang="ar-SA" sz="2400" dirty="0" smtClean="0">
              <a:solidFill>
                <a:schemeClr val="bg2"/>
              </a:solidFill>
            </a:endParaRPr>
          </a:p>
          <a:p>
            <a:pPr eaLnBrk="1" hangingPunct="1"/>
            <a:endParaRPr lang="en-US" altLang="ar-SA" dirty="0" smtClean="0">
              <a:solidFill>
                <a:schemeClr val="bg2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ar-SA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It is different </a:t>
            </a:r>
            <a:endParaRPr kumimoji="0" lang="en-US" altLang="ar-SA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3512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1" name="Picture 7" descr="File0015 copy"/>
          <p:cNvPicPr>
            <a:picLocks noChangeAspect="1" noChangeArrowheads="1"/>
          </p:cNvPicPr>
          <p:nvPr/>
        </p:nvPicPr>
        <p:blipFill>
          <a:blip r:embed="rId2" cstate="print">
            <a:lum bright="20000" contrast="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623" y="4179503"/>
            <a:ext cx="919163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8" descr="File0015 copy 2"/>
          <p:cNvPicPr>
            <a:picLocks noChangeAspect="1" noChangeArrowheads="1"/>
          </p:cNvPicPr>
          <p:nvPr/>
        </p:nvPicPr>
        <p:blipFill>
          <a:blip r:embed="rId3" cstate="print">
            <a:lum bright="20000" contras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86457" y="3730625"/>
            <a:ext cx="1273175" cy="290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9" descr="File0015 copy 3"/>
          <p:cNvPicPr>
            <a:picLocks noChangeAspect="1" noChangeArrowheads="1"/>
          </p:cNvPicPr>
          <p:nvPr/>
        </p:nvPicPr>
        <p:blipFill>
          <a:blip r:embed="rId4" cstate="print">
            <a:lum bright="20000" contrast="8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190875"/>
            <a:ext cx="1657350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/>
            <a:r>
              <a:rPr lang="en-US" altLang="ar-SA" dirty="0" smtClean="0"/>
              <a:t>7- </a:t>
            </a:r>
            <a:r>
              <a:rPr lang="en-US" altLang="ar-SA" dirty="0" smtClean="0">
                <a:solidFill>
                  <a:srgbClr val="FF0000"/>
                </a:solidFill>
              </a:rPr>
              <a:t>Age</a:t>
            </a:r>
            <a:r>
              <a:rPr lang="en-US" altLang="ar-SA" dirty="0" smtClean="0"/>
              <a:t> related fracture pattern:</a:t>
            </a:r>
          </a:p>
          <a:p>
            <a:pPr algn="l" rtl="0" eaLnBrk="1" hangingPunct="1"/>
            <a:endParaRPr lang="en-US" altLang="ar-SA" sz="1600" dirty="0" smtClean="0"/>
          </a:p>
          <a:p>
            <a:pPr lvl="1" algn="l" rtl="0" eaLnBrk="1" hangingPunct="1"/>
            <a:r>
              <a:rPr lang="en-US" altLang="ar-SA" dirty="0" smtClean="0"/>
              <a:t>Infants: diaphyseal fractures</a:t>
            </a:r>
          </a:p>
          <a:p>
            <a:pPr lvl="1" algn="l" rtl="0" eaLnBrk="1" hangingPunct="1"/>
            <a:r>
              <a:rPr lang="en-US" altLang="ar-SA" dirty="0" smtClean="0"/>
              <a:t>Children: metaphyseal fractures</a:t>
            </a:r>
          </a:p>
          <a:p>
            <a:pPr lvl="1" algn="l" rtl="0" eaLnBrk="1" hangingPunct="1"/>
            <a:r>
              <a:rPr lang="en-US" altLang="ar-SA" dirty="0" smtClean="0"/>
              <a:t>Adolescents: epiphyseal injuries</a:t>
            </a:r>
          </a:p>
          <a:p>
            <a:pPr lvl="1" eaLnBrk="1" hangingPunct="1">
              <a:buFontTx/>
              <a:buNone/>
            </a:pPr>
            <a:endParaRPr lang="en-US" altLang="ar-SA" dirty="0" smtClean="0">
              <a:solidFill>
                <a:schemeClr val="bg2"/>
              </a:solidFill>
            </a:endParaRPr>
          </a:p>
          <a:p>
            <a:pPr eaLnBrk="1" hangingPunct="1"/>
            <a:endParaRPr lang="en-US" altLang="ar-SA" dirty="0" smtClean="0">
              <a:solidFill>
                <a:schemeClr val="bg2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ar-SA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It is different </a:t>
            </a:r>
            <a:endParaRPr kumimoji="0" lang="en-US" altLang="ar-SA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824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rtl="0" eaLnBrk="1" hangingPunct="1">
              <a:buFontTx/>
              <a:buNone/>
            </a:pPr>
            <a:endParaRPr lang="en-US" altLang="ar-SA" sz="1400" dirty="0" smtClean="0"/>
          </a:p>
          <a:p>
            <a:pPr algn="l" rtl="0" eaLnBrk="1" hangingPunct="1"/>
            <a:r>
              <a:rPr lang="en-US" altLang="ar-SA" dirty="0" smtClean="0"/>
              <a:t>8- </a:t>
            </a:r>
            <a:r>
              <a:rPr lang="en-US" altLang="ar-SA" dirty="0" smtClean="0">
                <a:solidFill>
                  <a:srgbClr val="FF0000"/>
                </a:solidFill>
              </a:rPr>
              <a:t>Physiology</a:t>
            </a:r>
          </a:p>
          <a:p>
            <a:pPr algn="l" rtl="0" eaLnBrk="1" hangingPunct="1"/>
            <a:endParaRPr lang="en-US" altLang="ar-SA" sz="1600" dirty="0" smtClean="0"/>
          </a:p>
          <a:p>
            <a:pPr lvl="1" algn="l" rtl="0" eaLnBrk="1" hangingPunct="1"/>
            <a:r>
              <a:rPr lang="en-US" altLang="ar-SA" dirty="0" smtClean="0"/>
              <a:t>Better blood supply</a:t>
            </a:r>
          </a:p>
          <a:p>
            <a:pPr lvl="2" algn="l" rtl="0"/>
            <a:r>
              <a:rPr lang="en-US" altLang="ar-SA" dirty="0" smtClean="0"/>
              <a:t>Better healing</a:t>
            </a:r>
          </a:p>
          <a:p>
            <a:pPr lvl="2" algn="l" rtl="0"/>
            <a:r>
              <a:rPr lang="en-US" altLang="ar-SA" dirty="0" smtClean="0"/>
              <a:t>rare incidence of delayed and non-union</a:t>
            </a:r>
          </a:p>
          <a:p>
            <a:pPr lvl="1" algn="l" rtl="0"/>
            <a:r>
              <a:rPr lang="en-US" altLang="ar-SA" dirty="0" smtClean="0">
                <a:solidFill>
                  <a:srgbClr val="FF0000"/>
                </a:solidFill>
              </a:rPr>
              <a:t>Remodeling </a:t>
            </a:r>
          </a:p>
          <a:p>
            <a:pPr lvl="1" algn="l" rtl="0" eaLnBrk="1" hangingPunct="1">
              <a:buFontTx/>
              <a:buNone/>
            </a:pPr>
            <a:r>
              <a:rPr lang="en-US" altLang="ar-SA" dirty="0" smtClean="0"/>
              <a:t>          </a:t>
            </a:r>
          </a:p>
          <a:p>
            <a:pPr lvl="1" eaLnBrk="1" hangingPunct="1">
              <a:buFontTx/>
              <a:buNone/>
            </a:pPr>
            <a:endParaRPr lang="en-US" altLang="ar-SA" dirty="0" smtClean="0"/>
          </a:p>
          <a:p>
            <a:pPr eaLnBrk="1" hangingPunct="1"/>
            <a:endParaRPr lang="en-US" altLang="ar-SA" dirty="0" smtClean="0">
              <a:solidFill>
                <a:schemeClr val="bg2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ar-SA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It is different </a:t>
            </a:r>
            <a:endParaRPr kumimoji="0" lang="en-US" altLang="ar-SA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5411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1438" y="152171"/>
            <a:ext cx="5560501" cy="3564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955815"/>
            <a:ext cx="4968552" cy="2652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4414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3" y="3531537"/>
            <a:ext cx="6811654" cy="2924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30744" y="332656"/>
            <a:ext cx="6221295" cy="2824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09664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 eaLnBrk="1" hangingPunct="1"/>
            <a:r>
              <a:rPr lang="en-US" altLang="ar-SA" dirty="0" smtClean="0"/>
              <a:t>Introduction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 eaLnBrk="1" hangingPunct="1"/>
            <a:endParaRPr lang="en-US" altLang="ar-SA" dirty="0" smtClean="0"/>
          </a:p>
          <a:p>
            <a:pPr algn="l" rtl="0" eaLnBrk="1" hangingPunct="1"/>
            <a:r>
              <a:rPr lang="en-US" altLang="ar-SA" dirty="0" smtClean="0">
                <a:solidFill>
                  <a:srgbClr val="FF0000"/>
                </a:solidFill>
              </a:rPr>
              <a:t>Why</a:t>
            </a:r>
            <a:r>
              <a:rPr lang="en-US" altLang="ar-SA" dirty="0" smtClean="0"/>
              <a:t> should we differentiate adult trauma from kids?</a:t>
            </a:r>
          </a:p>
          <a:p>
            <a:pPr algn="l" rtl="0" eaLnBrk="1" hangingPunct="1"/>
            <a:r>
              <a:rPr lang="en-US" altLang="ar-SA" dirty="0" smtClean="0"/>
              <a:t>What are the </a:t>
            </a:r>
            <a:r>
              <a:rPr lang="en-US" altLang="ar-SA" dirty="0" smtClean="0">
                <a:solidFill>
                  <a:srgbClr val="FF0000"/>
                </a:solidFill>
              </a:rPr>
              <a:t>Differences</a:t>
            </a:r>
            <a:r>
              <a:rPr lang="en-US" altLang="ar-SA" dirty="0" smtClean="0"/>
              <a:t>  between adult &amp; pediatric bone ?</a:t>
            </a:r>
          </a:p>
          <a:p>
            <a:pPr algn="l" rtl="0" eaLnBrk="1" hangingPunct="1"/>
            <a:r>
              <a:rPr lang="en-US" altLang="ar-SA" dirty="0" smtClean="0">
                <a:solidFill>
                  <a:srgbClr val="FF0000"/>
                </a:solidFill>
              </a:rPr>
              <a:t>Mechanism</a:t>
            </a:r>
            <a:r>
              <a:rPr lang="en-US" altLang="ar-SA" dirty="0" smtClean="0"/>
              <a:t> of injury</a:t>
            </a:r>
          </a:p>
          <a:p>
            <a:pPr algn="l" rtl="0"/>
            <a:r>
              <a:rPr lang="en-US" altLang="ar-SA" dirty="0" smtClean="0">
                <a:solidFill>
                  <a:srgbClr val="FF0000"/>
                </a:solidFill>
              </a:rPr>
              <a:t>Rate </a:t>
            </a:r>
            <a:r>
              <a:rPr lang="en-US" altLang="ar-SA" dirty="0" smtClean="0"/>
              <a:t>of trauma</a:t>
            </a:r>
            <a:endParaRPr lang="en-US" altLang="ar-SA" dirty="0"/>
          </a:p>
          <a:p>
            <a:pPr lvl="1" algn="l" rtl="0" eaLnBrk="1" hangingPunct="1">
              <a:buFontTx/>
              <a:buNone/>
            </a:pPr>
            <a:endParaRPr lang="en-US" altLang="ar-SA" sz="2400" dirty="0" smtClean="0"/>
          </a:p>
          <a:p>
            <a:pPr lvl="1" eaLnBrk="1" hangingPunct="1">
              <a:buFontTx/>
              <a:buNone/>
            </a:pPr>
            <a:endParaRPr lang="en-US" altLang="ar-SA" sz="2400" dirty="0" smtClean="0"/>
          </a:p>
          <a:p>
            <a:pPr eaLnBrk="1" hangingPunct="1"/>
            <a:endParaRPr lang="en-US" altLang="ar-SA" dirty="0" smtClean="0"/>
          </a:p>
        </p:txBody>
      </p:sp>
    </p:spTree>
    <p:extLst>
      <p:ext uri="{BB962C8B-B14F-4D97-AF65-F5344CB8AC3E}">
        <p14:creationId xmlns:p14="http://schemas.microsoft.com/office/powerpoint/2010/main" xmlns="" val="426722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15129" t="24800" r="63461" b="10941"/>
          <a:stretch>
            <a:fillRect/>
          </a:stretch>
        </p:blipFill>
        <p:spPr bwMode="auto">
          <a:xfrm>
            <a:off x="2987824" y="404664"/>
            <a:ext cx="3528392" cy="6205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 eaLnBrk="1" hangingPunct="1"/>
            <a:r>
              <a:rPr lang="en-US" altLang="ar-SA" dirty="0" smtClean="0"/>
              <a:t>Physeal injuries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/>
            <a:r>
              <a:rPr lang="en-US" altLang="ar-SA" dirty="0" smtClean="0"/>
              <a:t>Account for ~25% of all children’s fractures.</a:t>
            </a:r>
          </a:p>
          <a:p>
            <a:pPr algn="l" rtl="0" eaLnBrk="1" hangingPunct="1"/>
            <a:r>
              <a:rPr lang="en-US" altLang="ar-SA" dirty="0" smtClean="0"/>
              <a:t>More in boys.</a:t>
            </a:r>
          </a:p>
          <a:p>
            <a:pPr algn="l" rtl="0" eaLnBrk="1" hangingPunct="1"/>
            <a:r>
              <a:rPr lang="en-US" altLang="ar-SA" dirty="0" smtClean="0"/>
              <a:t>More in upper limb.</a:t>
            </a:r>
          </a:p>
          <a:p>
            <a:pPr algn="l" rtl="0" eaLnBrk="1" hangingPunct="1"/>
            <a:r>
              <a:rPr lang="en-US" altLang="ar-SA" dirty="0" smtClean="0"/>
              <a:t>Most heal well rapidly with good remodeling.</a:t>
            </a:r>
          </a:p>
          <a:p>
            <a:pPr algn="l" rtl="0" eaLnBrk="1" hangingPunct="1"/>
            <a:r>
              <a:rPr lang="en-US" altLang="ar-SA" dirty="0" smtClean="0"/>
              <a:t>Growth may be affected.</a:t>
            </a:r>
          </a:p>
        </p:txBody>
      </p:sp>
      <p:pic>
        <p:nvPicPr>
          <p:cNvPr id="4" name="Picture 12" descr="40-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2750443" cy="85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13844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 eaLnBrk="1" hangingPunct="1"/>
            <a:r>
              <a:rPr lang="en-US" altLang="ar-SA" dirty="0" smtClean="0"/>
              <a:t>Physeal injuries</a:t>
            </a:r>
          </a:p>
        </p:txBody>
      </p:sp>
      <p:pic>
        <p:nvPicPr>
          <p:cNvPr id="17420" name="Picture 12" descr="40-9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843724" y="2636912"/>
            <a:ext cx="7637825" cy="2376264"/>
          </a:xfrm>
        </p:spPr>
      </p:pic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0872" y="1556792"/>
            <a:ext cx="6629400" cy="533400"/>
          </a:xfrm>
        </p:spPr>
        <p:txBody>
          <a:bodyPr>
            <a:normAutofit lnSpcReduction="10000"/>
          </a:bodyPr>
          <a:lstStyle/>
          <a:p>
            <a:pPr algn="l" rtl="0" eaLnBrk="1" hangingPunct="1">
              <a:buFontTx/>
              <a:buNone/>
            </a:pPr>
            <a:r>
              <a:rPr lang="en-US" altLang="ar-SA" dirty="0" smtClean="0"/>
              <a:t>Classification:</a:t>
            </a:r>
          </a:p>
          <a:p>
            <a:pPr eaLnBrk="1" hangingPunct="1">
              <a:buFontTx/>
              <a:buNone/>
            </a:pPr>
            <a:endParaRPr lang="en-US" altLang="ar-SA" dirty="0" smtClean="0">
              <a:solidFill>
                <a:schemeClr val="bg2"/>
              </a:solidFill>
            </a:endParaRPr>
          </a:p>
        </p:txBody>
      </p:sp>
      <p:sp>
        <p:nvSpPr>
          <p:cNvPr id="17424" name="Rectangle 16"/>
          <p:cNvSpPr>
            <a:spLocks noChangeArrowheads="1"/>
          </p:cNvSpPr>
          <p:nvPr/>
        </p:nvSpPr>
        <p:spPr bwMode="auto">
          <a:xfrm>
            <a:off x="2915816" y="5590160"/>
            <a:ext cx="3505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/>
            <a:r>
              <a:rPr lang="en-US" altLang="ar-SA" dirty="0">
                <a:latin typeface="Comic Sans MS" pitchFamily="66" charset="0"/>
              </a:rPr>
              <a:t>Salter-Harris</a:t>
            </a:r>
          </a:p>
        </p:txBody>
      </p:sp>
      <p:pic>
        <p:nvPicPr>
          <p:cNvPr id="6" name="Picture 12" descr="40-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2750443" cy="85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00061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ar-SA" smtClean="0"/>
              <a:t>Physeal injuries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algn="l" rtl="0" eaLnBrk="1" hangingPunct="1"/>
            <a:r>
              <a:rPr lang="en-US" altLang="ar-SA" sz="2400" dirty="0" smtClean="0"/>
              <a:t>Small bridges (&lt;10%) may lyse spontaneously.</a:t>
            </a:r>
          </a:p>
          <a:p>
            <a:pPr lvl="1" algn="l" rtl="0" eaLnBrk="1" hangingPunct="1"/>
            <a:r>
              <a:rPr lang="en-US" altLang="ar-SA" sz="2400" dirty="0" smtClean="0">
                <a:solidFill>
                  <a:srgbClr val="FF0000"/>
                </a:solidFill>
              </a:rPr>
              <a:t>Central</a:t>
            </a:r>
            <a:r>
              <a:rPr lang="en-US" altLang="ar-SA" sz="2400" dirty="0" smtClean="0"/>
              <a:t> bridges more likely to </a:t>
            </a:r>
            <a:r>
              <a:rPr lang="en-US" altLang="ar-SA" sz="2400" dirty="0" smtClean="0">
                <a:solidFill>
                  <a:srgbClr val="FF0000"/>
                </a:solidFill>
              </a:rPr>
              <a:t>lyse</a:t>
            </a:r>
            <a:r>
              <a:rPr lang="en-US" altLang="ar-SA" sz="2400" dirty="0" smtClean="0"/>
              <a:t>.</a:t>
            </a:r>
          </a:p>
          <a:p>
            <a:pPr lvl="1" algn="l" rtl="0" eaLnBrk="1" hangingPunct="1"/>
            <a:r>
              <a:rPr lang="en-US" altLang="ar-SA" sz="2400" dirty="0" smtClean="0">
                <a:solidFill>
                  <a:schemeClr val="accent1"/>
                </a:solidFill>
              </a:rPr>
              <a:t>Peripheral</a:t>
            </a:r>
            <a:r>
              <a:rPr lang="en-US" altLang="ar-SA" sz="2400" dirty="0" smtClean="0"/>
              <a:t> bridges more likely to cause </a:t>
            </a:r>
            <a:r>
              <a:rPr lang="en-US" altLang="ar-SA" sz="2400" dirty="0" smtClean="0">
                <a:solidFill>
                  <a:schemeClr val="accent1"/>
                </a:solidFill>
              </a:rPr>
              <a:t>deformity</a:t>
            </a:r>
          </a:p>
          <a:p>
            <a:pPr lvl="1" algn="l" rtl="0" eaLnBrk="1" hangingPunct="1"/>
            <a:r>
              <a:rPr lang="en-US" altLang="ar-SA" sz="2400" dirty="0" smtClean="0"/>
              <a:t>Avoid </a:t>
            </a:r>
            <a:r>
              <a:rPr lang="en-US" altLang="ar-SA" sz="2400" dirty="0" smtClean="0">
                <a:solidFill>
                  <a:srgbClr val="FF0000"/>
                </a:solidFill>
              </a:rPr>
              <a:t>injury</a:t>
            </a:r>
            <a:r>
              <a:rPr lang="en-US" altLang="ar-SA" sz="2400" dirty="0" smtClean="0"/>
              <a:t> to physis during fixation.</a:t>
            </a:r>
          </a:p>
          <a:p>
            <a:pPr lvl="1" algn="l" rtl="0" eaLnBrk="1" hangingPunct="1"/>
            <a:r>
              <a:rPr lang="en-US" altLang="ar-SA" sz="2400" dirty="0" smtClean="0"/>
              <a:t>Monitor </a:t>
            </a:r>
            <a:r>
              <a:rPr lang="en-US" altLang="ar-SA" sz="2400" dirty="0" smtClean="0">
                <a:solidFill>
                  <a:srgbClr val="FF0000"/>
                </a:solidFill>
              </a:rPr>
              <a:t>growth</a:t>
            </a:r>
            <a:r>
              <a:rPr lang="en-US" altLang="ar-SA" sz="2400" dirty="0" smtClean="0"/>
              <a:t> over a long period.</a:t>
            </a:r>
          </a:p>
          <a:p>
            <a:pPr lvl="1" algn="l" rtl="0" eaLnBrk="1" hangingPunct="1"/>
            <a:r>
              <a:rPr lang="en-US" altLang="ar-SA" sz="2400" dirty="0" smtClean="0"/>
              <a:t>Image suspected physeal bar (</a:t>
            </a:r>
            <a:r>
              <a:rPr lang="en-US" altLang="ar-SA" sz="2400" dirty="0" smtClean="0">
                <a:solidFill>
                  <a:srgbClr val="FF0000"/>
                </a:solidFill>
              </a:rPr>
              <a:t>CT, MRI</a:t>
            </a:r>
            <a:r>
              <a:rPr lang="en-US" altLang="ar-SA" sz="2400" dirty="0" smtClean="0"/>
              <a:t>)</a:t>
            </a:r>
          </a:p>
        </p:txBody>
      </p:sp>
      <p:pic>
        <p:nvPicPr>
          <p:cNvPr id="40964" name="Picture 4" descr="File003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191473"/>
            <a:ext cx="1512168" cy="2329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5" descr="File003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82643" y="4179979"/>
            <a:ext cx="1344488" cy="2287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2" descr="40-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2750443" cy="85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0896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260648"/>
            <a:ext cx="7139136" cy="1143000"/>
          </a:xfrm>
        </p:spPr>
        <p:txBody>
          <a:bodyPr/>
          <a:lstStyle/>
          <a:p>
            <a:pPr rtl="0"/>
            <a:r>
              <a:rPr lang="en-US" dirty="0" smtClean="0"/>
              <a:t>General Management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70000" lnSpcReduction="20000"/>
          </a:bodyPr>
          <a:lstStyle/>
          <a:p>
            <a:pPr algn="l" rtl="0">
              <a:buNone/>
            </a:pPr>
            <a:r>
              <a:rPr lang="en-US" altLang="ar-SA" sz="3600" b="1" u="sng" dirty="0" smtClean="0"/>
              <a:t>Indications for surgery</a:t>
            </a:r>
            <a:r>
              <a:rPr lang="en-US" altLang="ar-SA" dirty="0" smtClean="0"/>
              <a:t> </a:t>
            </a:r>
          </a:p>
          <a:p>
            <a:pPr algn="l" rtl="0"/>
            <a:r>
              <a:rPr lang="en-US" altLang="ar-SA" sz="3400" dirty="0" smtClean="0">
                <a:solidFill>
                  <a:srgbClr val="FF0000"/>
                </a:solidFill>
              </a:rPr>
              <a:t>Head</a:t>
            </a:r>
            <a:r>
              <a:rPr lang="en-US" altLang="ar-SA" sz="3400" dirty="0" smtClean="0"/>
              <a:t> injury</a:t>
            </a:r>
          </a:p>
          <a:p>
            <a:pPr algn="l" rtl="0"/>
            <a:r>
              <a:rPr lang="en-US" altLang="ar-SA" sz="3400" dirty="0" smtClean="0">
                <a:solidFill>
                  <a:srgbClr val="FF0000"/>
                </a:solidFill>
              </a:rPr>
              <a:t>Multiple</a:t>
            </a:r>
            <a:r>
              <a:rPr lang="en-US" altLang="ar-SA" sz="3400" dirty="0" smtClean="0"/>
              <a:t> injuries</a:t>
            </a:r>
          </a:p>
          <a:p>
            <a:pPr algn="l" rtl="0"/>
            <a:r>
              <a:rPr lang="en-US" altLang="ar-SA" sz="3400" dirty="0" smtClean="0">
                <a:solidFill>
                  <a:srgbClr val="FF0000"/>
                </a:solidFill>
              </a:rPr>
              <a:t>Open</a:t>
            </a:r>
            <a:r>
              <a:rPr lang="en-US" altLang="ar-SA" sz="3400" dirty="0" smtClean="0"/>
              <a:t> fractures</a:t>
            </a:r>
          </a:p>
          <a:p>
            <a:pPr algn="l" rtl="0"/>
            <a:r>
              <a:rPr lang="en-US" altLang="ar-SA" sz="3400" dirty="0" smtClean="0"/>
              <a:t>Displaced </a:t>
            </a:r>
            <a:r>
              <a:rPr lang="en-US" altLang="ar-SA" sz="3400" dirty="0" smtClean="0">
                <a:solidFill>
                  <a:srgbClr val="FF0000"/>
                </a:solidFill>
              </a:rPr>
              <a:t>intra articular </a:t>
            </a:r>
            <a:r>
              <a:rPr lang="en-US" altLang="ar-SA" sz="3400" dirty="0" smtClean="0"/>
              <a:t>fractures</a:t>
            </a:r>
          </a:p>
          <a:p>
            <a:pPr lvl="1" algn="l" rtl="0">
              <a:buNone/>
            </a:pPr>
            <a:r>
              <a:rPr lang="en-US" altLang="ar-SA" sz="3400" dirty="0" smtClean="0"/>
              <a:t> ( Salter-Harris  III-IV )</a:t>
            </a:r>
          </a:p>
          <a:p>
            <a:pPr algn="l" rtl="0"/>
            <a:r>
              <a:rPr lang="en-US" altLang="ar-SA" sz="3400" dirty="0" smtClean="0"/>
              <a:t>Adolescence</a:t>
            </a:r>
          </a:p>
          <a:p>
            <a:pPr algn="l" rtl="0"/>
            <a:r>
              <a:rPr lang="en-US" altLang="ar-SA" sz="3400" dirty="0" smtClean="0"/>
              <a:t>Failure of conservative means (</a:t>
            </a:r>
            <a:r>
              <a:rPr lang="en-US" altLang="ar-SA" sz="3400" dirty="0" smtClean="0">
                <a:solidFill>
                  <a:srgbClr val="FF0000"/>
                </a:solidFill>
              </a:rPr>
              <a:t>irreducible</a:t>
            </a:r>
            <a:r>
              <a:rPr lang="en-US" altLang="ar-SA" sz="3400" dirty="0" smtClean="0"/>
              <a:t> or </a:t>
            </a:r>
            <a:r>
              <a:rPr lang="en-US" altLang="ar-SA" sz="3400" dirty="0" smtClean="0">
                <a:solidFill>
                  <a:srgbClr val="FF0000"/>
                </a:solidFill>
              </a:rPr>
              <a:t>unstable</a:t>
            </a:r>
            <a:r>
              <a:rPr lang="en-US" altLang="ar-SA" sz="3400" dirty="0" smtClean="0"/>
              <a:t> fractures)</a:t>
            </a:r>
          </a:p>
          <a:p>
            <a:pPr algn="l" rtl="0"/>
            <a:r>
              <a:rPr lang="en-US" altLang="ar-SA" sz="3400" dirty="0" smtClean="0"/>
              <a:t>Severe </a:t>
            </a:r>
            <a:r>
              <a:rPr lang="en-US" altLang="ar-SA" sz="3400" dirty="0" smtClean="0">
                <a:solidFill>
                  <a:srgbClr val="FF0000"/>
                </a:solidFill>
              </a:rPr>
              <a:t>soft-tissue</a:t>
            </a:r>
            <a:r>
              <a:rPr lang="en-US" altLang="ar-SA" sz="3400" dirty="0" smtClean="0"/>
              <a:t> injury or fractures with </a:t>
            </a:r>
            <a:r>
              <a:rPr lang="en-US" altLang="ar-SA" sz="3400" dirty="0" smtClean="0">
                <a:solidFill>
                  <a:srgbClr val="FF0000"/>
                </a:solidFill>
              </a:rPr>
              <a:t>vascular</a:t>
            </a:r>
            <a:r>
              <a:rPr lang="en-US" altLang="ar-SA" sz="3400" dirty="0" smtClean="0"/>
              <a:t> injury</a:t>
            </a:r>
          </a:p>
          <a:p>
            <a:pPr algn="l" rtl="0"/>
            <a:r>
              <a:rPr lang="en-US" altLang="ar-SA" sz="3400" dirty="0" smtClean="0">
                <a:solidFill>
                  <a:srgbClr val="FF0000"/>
                </a:solidFill>
              </a:rPr>
              <a:t>Neurological</a:t>
            </a:r>
            <a:r>
              <a:rPr lang="en-US" altLang="ar-SA" sz="3400" dirty="0" smtClean="0"/>
              <a:t> disorder </a:t>
            </a:r>
          </a:p>
          <a:p>
            <a:pPr algn="l" rtl="0"/>
            <a:r>
              <a:rPr lang="en-US" altLang="ar-SA" sz="3400" dirty="0" smtClean="0"/>
              <a:t>Malunion and delayed union</a:t>
            </a:r>
          </a:p>
          <a:p>
            <a:pPr algn="l" rtl="0"/>
            <a:r>
              <a:rPr lang="en-US" altLang="ar-SA" sz="3400" dirty="0" smtClean="0"/>
              <a:t>?Compartment syndrome</a:t>
            </a:r>
          </a:p>
          <a:p>
            <a:pPr algn="l" rtl="0"/>
            <a:endParaRPr lang="en-US" altLang="ar-SA" dirty="0" smtClean="0"/>
          </a:p>
          <a:p>
            <a:pPr algn="l" rtl="0"/>
            <a:endParaRPr lang="ar-SA" dirty="0"/>
          </a:p>
        </p:txBody>
      </p:sp>
      <p:pic>
        <p:nvPicPr>
          <p:cNvPr id="4" name="Picture 12" descr="40-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2750443" cy="85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22038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7931224" cy="1143000"/>
          </a:xfrm>
        </p:spPr>
        <p:txBody>
          <a:bodyPr/>
          <a:lstStyle/>
          <a:p>
            <a:r>
              <a:rPr lang="en-US" dirty="0" smtClean="0"/>
              <a:t>Aim of treatment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l" rtl="0"/>
            <a:r>
              <a:rPr lang="en-US" dirty="0" smtClean="0"/>
              <a:t>achieve </a:t>
            </a:r>
            <a:r>
              <a:rPr lang="en-US" dirty="0" smtClean="0">
                <a:solidFill>
                  <a:srgbClr val="FF0000"/>
                </a:solidFill>
              </a:rPr>
              <a:t>reduction</a:t>
            </a:r>
          </a:p>
          <a:p>
            <a:pPr algn="l" rtl="0"/>
            <a:r>
              <a:rPr lang="en-US" dirty="0" smtClean="0">
                <a:solidFill>
                  <a:srgbClr val="FF0000"/>
                </a:solidFill>
              </a:rPr>
              <a:t>Maintain</a:t>
            </a:r>
            <a:r>
              <a:rPr lang="en-US" dirty="0" smtClean="0"/>
              <a:t> reduction </a:t>
            </a:r>
          </a:p>
          <a:p>
            <a:pPr lvl="1" algn="l" rtl="0"/>
            <a:r>
              <a:rPr lang="en-US" dirty="0" smtClean="0"/>
              <a:t>Casting</a:t>
            </a:r>
          </a:p>
          <a:p>
            <a:pPr lvl="1" algn="l" rtl="0"/>
            <a:r>
              <a:rPr lang="en-US" dirty="0" smtClean="0"/>
              <a:t>K-wires</a:t>
            </a:r>
          </a:p>
          <a:p>
            <a:pPr lvl="1" algn="l" rtl="0"/>
            <a:r>
              <a:rPr lang="en-US" dirty="0" smtClean="0"/>
              <a:t>Elastic nails</a:t>
            </a:r>
          </a:p>
          <a:p>
            <a:pPr lvl="1" algn="l" rtl="0"/>
            <a:r>
              <a:rPr lang="en-US" dirty="0" smtClean="0"/>
              <a:t>Screws</a:t>
            </a:r>
          </a:p>
          <a:p>
            <a:pPr lvl="1" algn="l" rtl="0"/>
            <a:r>
              <a:rPr lang="en-US" dirty="0" smtClean="0"/>
              <a:t>Plate &amp; screws</a:t>
            </a:r>
          </a:p>
          <a:p>
            <a:pPr lvl="1" algn="l" rtl="0"/>
            <a:r>
              <a:rPr lang="en-US" dirty="0" smtClean="0"/>
              <a:t>IM nails</a:t>
            </a:r>
          </a:p>
          <a:p>
            <a:pPr lvl="1" algn="l" rtl="0"/>
            <a:r>
              <a:rPr lang="en-US" dirty="0" smtClean="0"/>
              <a:t>Ex. Fix</a:t>
            </a:r>
          </a:p>
          <a:p>
            <a:pPr algn="l" rtl="0"/>
            <a:r>
              <a:rPr lang="en-US" dirty="0" smtClean="0">
                <a:solidFill>
                  <a:srgbClr val="FF0000"/>
                </a:solidFill>
              </a:rPr>
              <a:t>Healing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5" descr="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276872"/>
            <a:ext cx="3231703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2" descr="40-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2750443" cy="8557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0" y="274638"/>
            <a:ext cx="6995120" cy="1143000"/>
          </a:xfrm>
        </p:spPr>
        <p:txBody>
          <a:bodyPr/>
          <a:lstStyle/>
          <a:p>
            <a:pPr rtl="0"/>
            <a:r>
              <a:rPr lang="en-US" dirty="0" smtClean="0"/>
              <a:t>Methods of Fixation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2348880"/>
            <a:ext cx="7643192" cy="3777283"/>
          </a:xfrm>
        </p:spPr>
        <p:txBody>
          <a:bodyPr/>
          <a:lstStyle/>
          <a:p>
            <a:pPr algn="l" rtl="0"/>
            <a:r>
              <a:rPr lang="en-US" dirty="0" smtClean="0"/>
              <a:t>Casting</a:t>
            </a:r>
          </a:p>
          <a:p>
            <a:pPr marL="457200" lvl="1" indent="0" algn="l" rtl="0">
              <a:buNone/>
            </a:pPr>
            <a:r>
              <a:rPr lang="en-US" dirty="0" smtClean="0"/>
              <a:t>Still the commonest</a:t>
            </a:r>
          </a:p>
        </p:txBody>
      </p:sp>
      <p:pic>
        <p:nvPicPr>
          <p:cNvPr id="4" name="Picture 5" descr="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420888"/>
            <a:ext cx="3926582" cy="3762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2" descr="40-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2750443" cy="85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5990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0" y="274638"/>
            <a:ext cx="6995120" cy="1143000"/>
          </a:xfrm>
        </p:spPr>
        <p:txBody>
          <a:bodyPr/>
          <a:lstStyle/>
          <a:p>
            <a:pPr rtl="0"/>
            <a:r>
              <a:rPr lang="en-US" dirty="0" smtClean="0"/>
              <a:t>Methods of Fixation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628800"/>
            <a:ext cx="7643192" cy="4497363"/>
          </a:xfrm>
        </p:spPr>
        <p:txBody>
          <a:bodyPr/>
          <a:lstStyle/>
          <a:p>
            <a:pPr algn="l" rtl="0"/>
            <a:r>
              <a:rPr lang="en-US" altLang="ar-SA" dirty="0" smtClean="0"/>
              <a:t>K-wires </a:t>
            </a:r>
          </a:p>
          <a:p>
            <a:pPr lvl="1" algn="l" rtl="0"/>
            <a:r>
              <a:rPr lang="en-US" altLang="ar-SA" dirty="0"/>
              <a:t>M</a:t>
            </a:r>
            <a:r>
              <a:rPr lang="en-US" altLang="ar-SA" dirty="0" smtClean="0"/>
              <a:t>ost commonly used </a:t>
            </a:r>
            <a:r>
              <a:rPr lang="en-US" altLang="ar-SA" dirty="0" err="1" smtClean="0"/>
              <a:t>int</a:t>
            </a:r>
            <a:r>
              <a:rPr lang="en-US" altLang="ar-SA" dirty="0" smtClean="0"/>
              <a:t> fix</a:t>
            </a:r>
          </a:p>
          <a:p>
            <a:pPr lvl="1" algn="l" rtl="0"/>
            <a:r>
              <a:rPr lang="en-US" altLang="ar-SA" dirty="0" err="1" smtClean="0">
                <a:solidFill>
                  <a:srgbClr val="FF0000"/>
                </a:solidFill>
              </a:rPr>
              <a:t>Metaphyseal</a:t>
            </a:r>
            <a:r>
              <a:rPr lang="en-US" altLang="ar-SA" dirty="0" smtClean="0"/>
              <a:t> fractures</a:t>
            </a:r>
          </a:p>
        </p:txBody>
      </p:sp>
      <p:pic>
        <p:nvPicPr>
          <p:cNvPr id="5" name="Picture 10" descr="p44f1 copy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603228"/>
            <a:ext cx="1872208" cy="3060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p44f1 copy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601649"/>
            <a:ext cx="1728192" cy="306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 descr="40-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2750443" cy="85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78637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0" y="274638"/>
            <a:ext cx="6995120" cy="1143000"/>
          </a:xfrm>
        </p:spPr>
        <p:txBody>
          <a:bodyPr/>
          <a:lstStyle/>
          <a:p>
            <a:pPr rtl="0"/>
            <a:r>
              <a:rPr lang="en-US" dirty="0" smtClean="0"/>
              <a:t>Methods of Fixation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628800"/>
            <a:ext cx="7643192" cy="4497363"/>
          </a:xfrm>
        </p:spPr>
        <p:txBody>
          <a:bodyPr/>
          <a:lstStyle/>
          <a:p>
            <a:pPr algn="l" rtl="0"/>
            <a:r>
              <a:rPr lang="en-US" altLang="ar-SA" dirty="0" smtClean="0"/>
              <a:t>Intramedullary wires, elastic nails</a:t>
            </a:r>
          </a:p>
        </p:txBody>
      </p:sp>
      <p:pic>
        <p:nvPicPr>
          <p:cNvPr id="7" name="Picture 5" descr="File003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2665972"/>
            <a:ext cx="2828925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FIGURE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140968"/>
            <a:ext cx="4465455" cy="322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2" descr="40-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2750443" cy="85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66758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ALSIDDIKY\Desktop\femu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0908" r="32499"/>
          <a:stretch>
            <a:fillRect/>
          </a:stretch>
        </p:blipFill>
        <p:spPr bwMode="auto">
          <a:xfrm flipH="1">
            <a:off x="467544" y="764704"/>
            <a:ext cx="2448272" cy="6093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0" y="274638"/>
            <a:ext cx="6995120" cy="1143000"/>
          </a:xfrm>
        </p:spPr>
        <p:txBody>
          <a:bodyPr/>
          <a:lstStyle/>
          <a:p>
            <a:pPr rtl="0"/>
            <a:r>
              <a:rPr lang="en-US" dirty="0" smtClean="0"/>
              <a:t>Methods of Fixation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916832"/>
            <a:ext cx="7643192" cy="4209331"/>
          </a:xfrm>
        </p:spPr>
        <p:txBody>
          <a:bodyPr/>
          <a:lstStyle/>
          <a:p>
            <a:pPr algn="l" rtl="0"/>
            <a:r>
              <a:rPr lang="en-US" altLang="ar-SA" dirty="0" smtClean="0"/>
              <a:t>Screws</a:t>
            </a:r>
          </a:p>
        </p:txBody>
      </p:sp>
      <p:pic>
        <p:nvPicPr>
          <p:cNvPr id="6" name="Picture 9" descr="Picture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675953"/>
            <a:ext cx="1916930" cy="2377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 descr="Picture2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4263" y="4279978"/>
            <a:ext cx="1916930" cy="2481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 descr="Picture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28676" y="1700808"/>
            <a:ext cx="2135413" cy="2328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 descr="Picture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28677" y="4308299"/>
            <a:ext cx="2135412" cy="2468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40-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2750443" cy="85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013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0" y="274638"/>
            <a:ext cx="6995120" cy="1143000"/>
          </a:xfrm>
        </p:spPr>
        <p:txBody>
          <a:bodyPr/>
          <a:lstStyle/>
          <a:p>
            <a:pPr rtl="0"/>
            <a:r>
              <a:rPr lang="en-US" dirty="0" smtClean="0"/>
              <a:t>Methods of Fixation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628800"/>
            <a:ext cx="7643192" cy="4497363"/>
          </a:xfrm>
        </p:spPr>
        <p:txBody>
          <a:bodyPr/>
          <a:lstStyle/>
          <a:p>
            <a:pPr algn="l" rtl="0"/>
            <a:r>
              <a:rPr lang="en-US" altLang="ar-SA" dirty="0" smtClean="0"/>
              <a:t>Plates – multiple trauma</a:t>
            </a:r>
          </a:p>
        </p:txBody>
      </p:sp>
      <p:pic>
        <p:nvPicPr>
          <p:cNvPr id="8" name="Picture 6" descr="File003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618045"/>
            <a:ext cx="3247992" cy="4085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38640" y="2618045"/>
            <a:ext cx="2129304" cy="4085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2" descr="40-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2750443" cy="85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4448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0" y="274638"/>
            <a:ext cx="6995120" cy="1143000"/>
          </a:xfrm>
        </p:spPr>
        <p:txBody>
          <a:bodyPr/>
          <a:lstStyle/>
          <a:p>
            <a:pPr rtl="0"/>
            <a:r>
              <a:rPr lang="en-US" dirty="0" smtClean="0"/>
              <a:t>Methods of Fixation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628800"/>
            <a:ext cx="7643192" cy="4497363"/>
          </a:xfrm>
        </p:spPr>
        <p:txBody>
          <a:bodyPr/>
          <a:lstStyle/>
          <a:p>
            <a:pPr algn="l" rtl="0"/>
            <a:r>
              <a:rPr lang="en-US" altLang="ar-SA" dirty="0" smtClean="0"/>
              <a:t>IMN  -  adolescents</a:t>
            </a:r>
          </a:p>
          <a:p>
            <a:endParaRPr lang="en-US" altLang="ar-SA" dirty="0" smtClean="0"/>
          </a:p>
        </p:txBody>
      </p:sp>
      <p:pic>
        <p:nvPicPr>
          <p:cNvPr id="6" name="Picture 5" descr="File004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772816"/>
            <a:ext cx="1728192" cy="4948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2" descr="40-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2750443" cy="85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64831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0" y="274638"/>
            <a:ext cx="6995120" cy="1143000"/>
          </a:xfrm>
        </p:spPr>
        <p:txBody>
          <a:bodyPr/>
          <a:lstStyle/>
          <a:p>
            <a:pPr rtl="0"/>
            <a:r>
              <a:rPr lang="en-US" dirty="0" smtClean="0"/>
              <a:t>Methods of Fixation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628800"/>
            <a:ext cx="7643192" cy="4497363"/>
          </a:xfrm>
        </p:spPr>
        <p:txBody>
          <a:bodyPr/>
          <a:lstStyle/>
          <a:p>
            <a:pPr algn="l" rtl="0">
              <a:lnSpc>
                <a:spcPct val="90000"/>
              </a:lnSpc>
            </a:pPr>
            <a:r>
              <a:rPr lang="en-US" altLang="ar-SA" dirty="0" smtClean="0"/>
              <a:t>Ex-fix – usually in open fractures</a:t>
            </a:r>
          </a:p>
          <a:p>
            <a:endParaRPr lang="en-US" altLang="ar-SA" dirty="0" smtClean="0"/>
          </a:p>
        </p:txBody>
      </p:sp>
      <p:pic>
        <p:nvPicPr>
          <p:cNvPr id="5" name="Picture 5" descr="File004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348880"/>
            <a:ext cx="2235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2" descr="40-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2750443" cy="85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40086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691680" y="274638"/>
            <a:ext cx="6995120" cy="1143000"/>
          </a:xfrm>
        </p:spPr>
        <p:txBody>
          <a:bodyPr/>
          <a:lstStyle/>
          <a:p>
            <a:pPr eaLnBrk="1" hangingPunct="1"/>
            <a:r>
              <a:rPr lang="en-US" altLang="ar-SA" dirty="0" smtClean="0"/>
              <a:t>Methods of </a:t>
            </a:r>
            <a:r>
              <a:rPr lang="en-US" altLang="ar-SA" dirty="0" smtClean="0"/>
              <a:t>Fixation</a:t>
            </a:r>
            <a:endParaRPr lang="en-US" altLang="ar-SA" dirty="0" smtClean="0"/>
          </a:p>
        </p:txBody>
      </p:sp>
      <p:sp>
        <p:nvSpPr>
          <p:cNvPr id="33796" name="Text Box 5"/>
          <p:cNvSpPr txBox="1">
            <a:spLocks noChangeArrowheads="1"/>
          </p:cNvSpPr>
          <p:nvPr/>
        </p:nvSpPr>
        <p:spPr bwMode="auto">
          <a:xfrm rot="-1852008">
            <a:off x="1881522" y="2365022"/>
            <a:ext cx="246856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rtl="0" eaLnBrk="1" hangingPunct="1"/>
            <a:r>
              <a:rPr lang="en-US" altLang="ar-SA" sz="3200" dirty="0">
                <a:solidFill>
                  <a:schemeClr val="accent2"/>
                </a:solidFill>
                <a:latin typeface="Comic Sans MS" pitchFamily="66" charset="0"/>
              </a:rPr>
              <a:t>Combination</a:t>
            </a:r>
          </a:p>
        </p:txBody>
      </p:sp>
      <p:pic>
        <p:nvPicPr>
          <p:cNvPr id="33797" name="Picture 6" descr="0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548701"/>
            <a:ext cx="2664296" cy="491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9" name="Picture 8" descr="FIGURE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3232" y="3861048"/>
            <a:ext cx="4328891" cy="2606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0" name="AutoShape 9"/>
          <p:cNvSpPr>
            <a:spLocks noChangeArrowheads="1"/>
          </p:cNvSpPr>
          <p:nvPr/>
        </p:nvSpPr>
        <p:spPr bwMode="auto">
          <a:xfrm rot="-1122236">
            <a:off x="1364181" y="1800819"/>
            <a:ext cx="3759200" cy="1497013"/>
          </a:xfrm>
          <a:prstGeom prst="irregularSeal2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ar-SA"/>
          </a:p>
        </p:txBody>
      </p:sp>
      <p:pic>
        <p:nvPicPr>
          <p:cNvPr id="7" name="Picture 12" descr="40-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2750443" cy="85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23759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Pediatric Fractures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/>
            <a:r>
              <a:rPr lang="en-US" dirty="0" smtClean="0"/>
              <a:t>  Upper limb</a:t>
            </a:r>
          </a:p>
          <a:p>
            <a:pPr marL="514350" indent="-514350" algn="l" rtl="0">
              <a:buNone/>
            </a:pPr>
            <a:r>
              <a:rPr lang="en-US" dirty="0" smtClean="0"/>
              <a:t>      a. Clavicle .</a:t>
            </a:r>
          </a:p>
          <a:p>
            <a:pPr marL="514350" indent="-514350" algn="l" rtl="0">
              <a:buNone/>
            </a:pPr>
            <a:r>
              <a:rPr lang="en-US" dirty="0"/>
              <a:t> </a:t>
            </a:r>
            <a:r>
              <a:rPr lang="en-US" dirty="0" smtClean="0"/>
              <a:t>     b. Supracondylar Fracture.</a:t>
            </a:r>
          </a:p>
          <a:p>
            <a:pPr marL="514350" indent="-514350" algn="l" rtl="0">
              <a:buNone/>
            </a:pPr>
            <a:r>
              <a:rPr lang="en-US" dirty="0"/>
              <a:t> </a:t>
            </a:r>
            <a:r>
              <a:rPr lang="en-US" dirty="0" smtClean="0"/>
              <a:t>     c. Distal Radius .</a:t>
            </a:r>
          </a:p>
          <a:p>
            <a:pPr marL="514350" indent="-514350" algn="l" rtl="0">
              <a:buNone/>
            </a:pPr>
            <a:r>
              <a:rPr lang="en-US" b="1" dirty="0" smtClean="0"/>
              <a:t>                                                   </a:t>
            </a:r>
            <a:r>
              <a:rPr lang="en-US" sz="4000" b="1" dirty="0" smtClean="0">
                <a:solidFill>
                  <a:srgbClr val="FF0000"/>
                </a:solidFill>
              </a:rPr>
              <a:t>CHILD ABUSE</a:t>
            </a:r>
            <a:endParaRPr lang="en-US" b="1" dirty="0" smtClean="0">
              <a:solidFill>
                <a:srgbClr val="FF0000"/>
              </a:solidFill>
            </a:endParaRPr>
          </a:p>
          <a:p>
            <a:pPr marL="514350" indent="-514350" algn="l" rtl="0"/>
            <a:r>
              <a:rPr lang="en-US" dirty="0" smtClean="0"/>
              <a:t> Lower Limbs</a:t>
            </a:r>
          </a:p>
          <a:p>
            <a:pPr marL="514350" indent="-514350" algn="l" rtl="0">
              <a:buNone/>
            </a:pPr>
            <a:r>
              <a:rPr lang="en-US" dirty="0"/>
              <a:t> </a:t>
            </a:r>
            <a:r>
              <a:rPr lang="en-US" dirty="0" smtClean="0"/>
              <a:t>     . Femur fractures</a:t>
            </a:r>
          </a:p>
          <a:p>
            <a:pPr marL="514350" indent="-514350">
              <a:buNone/>
            </a:pPr>
            <a:r>
              <a:rPr lang="en-US" dirty="0" smtClean="0"/>
              <a:t>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9756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Fracture Clavicle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40968"/>
            <a:ext cx="8229600" cy="2985195"/>
          </a:xfrm>
        </p:spPr>
        <p:txBody>
          <a:bodyPr>
            <a:normAutofit/>
          </a:bodyPr>
          <a:lstStyle/>
          <a:p>
            <a:pPr algn="l" rtl="0"/>
            <a:r>
              <a:rPr lang="en-US" dirty="0" smtClean="0"/>
              <a:t>80% of clavicle fractures occur in the </a:t>
            </a:r>
            <a:r>
              <a:rPr lang="en-US" dirty="0" smtClean="0">
                <a:solidFill>
                  <a:srgbClr val="FF0000"/>
                </a:solidFill>
              </a:rPr>
              <a:t>shaft</a:t>
            </a:r>
          </a:p>
          <a:p>
            <a:pPr algn="l" rtl="0"/>
            <a:r>
              <a:rPr lang="en-US" dirty="0" smtClean="0"/>
              <a:t>The periosteal sleeve always remains in the anatomic position. Therefore, remodeling is ensured.</a:t>
            </a:r>
          </a:p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3317" t="46220" r="51648" b="24800"/>
          <a:stretch>
            <a:fillRect/>
          </a:stretch>
        </p:blipFill>
        <p:spPr bwMode="auto">
          <a:xfrm>
            <a:off x="0" y="0"/>
            <a:ext cx="2627784" cy="990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593377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en-US" dirty="0"/>
              <a:t>Fracture </a:t>
            </a:r>
            <a:r>
              <a:rPr lang="en-US" dirty="0" smtClean="0"/>
              <a:t>Clavicle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 rtl="0">
              <a:buNone/>
            </a:pPr>
            <a:endParaRPr lang="en-US" u="sng" dirty="0" smtClean="0"/>
          </a:p>
          <a:p>
            <a:pPr marL="0" indent="0" algn="l" rtl="0">
              <a:buNone/>
            </a:pPr>
            <a:r>
              <a:rPr lang="en-US" u="sng" dirty="0" smtClean="0"/>
              <a:t>Mechanism </a:t>
            </a:r>
            <a:r>
              <a:rPr lang="en-US" u="sng" dirty="0"/>
              <a:t>of </a:t>
            </a:r>
            <a:r>
              <a:rPr lang="en-US" u="sng" dirty="0" smtClean="0"/>
              <a:t>Injury:</a:t>
            </a:r>
          </a:p>
          <a:p>
            <a:pPr algn="l" rtl="0"/>
            <a:r>
              <a:rPr lang="en-US" dirty="0" smtClean="0"/>
              <a:t>Indirect: Fall onto an outstretched hand</a:t>
            </a:r>
          </a:p>
          <a:p>
            <a:pPr algn="l" rtl="0"/>
            <a:r>
              <a:rPr lang="en-US" dirty="0" smtClean="0">
                <a:solidFill>
                  <a:srgbClr val="FF0000"/>
                </a:solidFill>
              </a:rPr>
              <a:t>Direct</a:t>
            </a:r>
            <a:r>
              <a:rPr lang="en-US" dirty="0" smtClean="0"/>
              <a:t>: it carries the highest incidence of injury to the underlying </a:t>
            </a:r>
            <a:r>
              <a:rPr lang="en-US" dirty="0" smtClean="0">
                <a:solidFill>
                  <a:srgbClr val="FF0000"/>
                </a:solidFill>
              </a:rPr>
              <a:t>neurovascular</a:t>
            </a:r>
            <a:r>
              <a:rPr lang="en-US" dirty="0" smtClean="0"/>
              <a:t> and pulmonary structures</a:t>
            </a:r>
          </a:p>
          <a:p>
            <a:pPr algn="l" rtl="0"/>
            <a:r>
              <a:rPr lang="en-US" dirty="0" smtClean="0"/>
              <a:t>Birth injury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3317" t="46220" r="51648" b="24800"/>
          <a:stretch>
            <a:fillRect/>
          </a:stretch>
        </p:blipFill>
        <p:spPr bwMode="auto">
          <a:xfrm>
            <a:off x="0" y="0"/>
            <a:ext cx="2627784" cy="990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162601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/>
              <a:t>Fracture </a:t>
            </a:r>
            <a:r>
              <a:rPr lang="en-US" dirty="0" smtClean="0"/>
              <a:t>Clavicle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277072"/>
          </a:xfrm>
        </p:spPr>
        <p:txBody>
          <a:bodyPr/>
          <a:lstStyle/>
          <a:p>
            <a:pPr marL="0" indent="0" algn="l" rtl="0">
              <a:buNone/>
            </a:pPr>
            <a:endParaRPr lang="en-US" u="sng" dirty="0" smtClean="0"/>
          </a:p>
          <a:p>
            <a:pPr marL="0" indent="0" algn="l" rtl="0">
              <a:buNone/>
            </a:pPr>
            <a:r>
              <a:rPr lang="en-US" u="sng" dirty="0" smtClean="0"/>
              <a:t>Clinical Evaluation:</a:t>
            </a:r>
          </a:p>
          <a:p>
            <a:pPr algn="l" rtl="0"/>
            <a:r>
              <a:rPr lang="en-US" dirty="0" smtClean="0">
                <a:solidFill>
                  <a:srgbClr val="FF0000"/>
                </a:solidFill>
              </a:rPr>
              <a:t>Painful</a:t>
            </a:r>
            <a:r>
              <a:rPr lang="en-US" dirty="0" smtClean="0"/>
              <a:t> palpable mass along the clavicle</a:t>
            </a:r>
          </a:p>
          <a:p>
            <a:pPr algn="l" rtl="0"/>
            <a:r>
              <a:rPr lang="en-US" dirty="0" smtClean="0"/>
              <a:t>Tenderness, crepitus, and ecchymosis</a:t>
            </a:r>
          </a:p>
          <a:p>
            <a:pPr algn="l" rtl="0"/>
            <a:r>
              <a:rPr lang="en-US" dirty="0" smtClean="0"/>
              <a:t>May be associated with neurovascular injury</a:t>
            </a:r>
          </a:p>
          <a:p>
            <a:pPr algn="l" rtl="0"/>
            <a:r>
              <a:rPr lang="en-US" dirty="0" smtClean="0"/>
              <a:t>Pulmonary status must be assessed.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3317" t="46220" r="51648" b="24800"/>
          <a:stretch>
            <a:fillRect/>
          </a:stretch>
        </p:blipFill>
        <p:spPr bwMode="auto">
          <a:xfrm>
            <a:off x="0" y="0"/>
            <a:ext cx="2627784" cy="990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77221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ALSIDDIKY\Desktop\femu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0908" r="32499"/>
          <a:stretch>
            <a:fillRect/>
          </a:stretch>
        </p:blipFill>
        <p:spPr bwMode="auto">
          <a:xfrm flipH="1">
            <a:off x="467544" y="764704"/>
            <a:ext cx="2448272" cy="6093296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 l="18821" t="15981" r="66414" b="18500"/>
          <a:stretch>
            <a:fillRect/>
          </a:stretch>
        </p:blipFill>
        <p:spPr bwMode="auto">
          <a:xfrm>
            <a:off x="3275856" y="735901"/>
            <a:ext cx="2354654" cy="6122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Fracture </a:t>
            </a:r>
            <a:r>
              <a:rPr lang="en-US" dirty="0" smtClean="0"/>
              <a:t>Clavicle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u="sng" dirty="0"/>
              <a:t>Radiographic </a:t>
            </a:r>
            <a:r>
              <a:rPr lang="en-US" u="sng" dirty="0" smtClean="0"/>
              <a:t>Evaluation:</a:t>
            </a:r>
          </a:p>
          <a:p>
            <a:pPr algn="l" rtl="0"/>
            <a:r>
              <a:rPr lang="en-US" dirty="0" smtClean="0"/>
              <a:t>AP view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8115" y="3284984"/>
            <a:ext cx="4130031" cy="2636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42" name="Picture 2" descr="C:\Documents and Settings\user\Application Data\PixelMetrics\CaptureWiz\Temp\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282017"/>
            <a:ext cx="3929966" cy="2639157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 l="3317" t="46220" r="51648" b="24800"/>
          <a:stretch>
            <a:fillRect/>
          </a:stretch>
        </p:blipFill>
        <p:spPr bwMode="auto">
          <a:xfrm>
            <a:off x="0" y="0"/>
            <a:ext cx="2627784" cy="990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477701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56990"/>
          </a:xfrm>
        </p:spPr>
        <p:txBody>
          <a:bodyPr>
            <a:normAutofit/>
          </a:bodyPr>
          <a:lstStyle/>
          <a:p>
            <a:pPr rtl="0"/>
            <a:r>
              <a:rPr lang="en-US" dirty="0"/>
              <a:t>Fracture </a:t>
            </a:r>
            <a:r>
              <a:rPr lang="en-US" dirty="0" smtClean="0"/>
              <a:t>Clavicle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 rtl="0">
              <a:buNone/>
            </a:pPr>
            <a:r>
              <a:rPr lang="en-US" u="sng" dirty="0" smtClean="0"/>
              <a:t>Classification:</a:t>
            </a:r>
          </a:p>
          <a:p>
            <a:pPr algn="l" rtl="0"/>
            <a:r>
              <a:rPr lang="en-US" dirty="0" smtClean="0"/>
              <a:t>Location</a:t>
            </a:r>
          </a:p>
          <a:p>
            <a:pPr algn="l" rtl="0"/>
            <a:r>
              <a:rPr lang="en-US" dirty="0" smtClean="0"/>
              <a:t>Open or closed</a:t>
            </a:r>
          </a:p>
          <a:p>
            <a:pPr algn="l" rtl="0"/>
            <a:r>
              <a:rPr lang="en-US" dirty="0" smtClean="0"/>
              <a:t>Displacement</a:t>
            </a:r>
          </a:p>
          <a:p>
            <a:pPr algn="l" rtl="0"/>
            <a:r>
              <a:rPr lang="en-US" dirty="0" smtClean="0"/>
              <a:t>Fracture type</a:t>
            </a:r>
          </a:p>
          <a:p>
            <a:pPr marL="457200" lvl="1" indent="0" algn="l" rtl="0">
              <a:buNone/>
            </a:pPr>
            <a:r>
              <a:rPr lang="en-US" dirty="0" smtClean="0"/>
              <a:t>segmental, comminuted, greenstick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3317" t="46220" r="51648" b="24800"/>
          <a:stretch>
            <a:fillRect/>
          </a:stretch>
        </p:blipFill>
        <p:spPr bwMode="auto">
          <a:xfrm>
            <a:off x="0" y="0"/>
            <a:ext cx="2627784" cy="990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622025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en-US" dirty="0"/>
              <a:t>Fracture </a:t>
            </a:r>
            <a:r>
              <a:rPr lang="en-US" dirty="0" smtClean="0"/>
              <a:t>Clavicle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5482952" cy="4525963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u="sng" dirty="0"/>
              <a:t>Allman </a:t>
            </a:r>
            <a:r>
              <a:rPr lang="en-US" u="sng" dirty="0" smtClean="0"/>
              <a:t>classification:</a:t>
            </a:r>
            <a:endParaRPr lang="en-US" b="1" u="sng" dirty="0" smtClean="0"/>
          </a:p>
          <a:p>
            <a:pPr algn="l" rtl="0"/>
            <a:r>
              <a:rPr lang="en-US" dirty="0" smtClean="0"/>
              <a:t>Type </a:t>
            </a:r>
            <a:r>
              <a:rPr lang="en-US" dirty="0"/>
              <a:t>I:</a:t>
            </a:r>
            <a:br>
              <a:rPr lang="en-US" dirty="0"/>
            </a:br>
            <a:r>
              <a:rPr lang="en-US" dirty="0"/>
              <a:t>Medial third</a:t>
            </a:r>
            <a:endParaRPr lang="ar-SA" dirty="0"/>
          </a:p>
          <a:p>
            <a:pPr algn="l" rtl="0"/>
            <a:r>
              <a:rPr lang="en-US" dirty="0" smtClean="0"/>
              <a:t>Type II: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Middle third (most common)</a:t>
            </a:r>
          </a:p>
          <a:p>
            <a:pPr algn="l" rtl="0"/>
            <a:r>
              <a:rPr lang="en-US" dirty="0" smtClean="0"/>
              <a:t>Type </a:t>
            </a:r>
            <a:r>
              <a:rPr lang="en-US" dirty="0"/>
              <a:t>III:</a:t>
            </a:r>
            <a:br>
              <a:rPr lang="en-US" dirty="0"/>
            </a:br>
            <a:r>
              <a:rPr lang="en-US" dirty="0" smtClean="0"/>
              <a:t>Lateral third</a:t>
            </a:r>
            <a:endParaRPr lang="en-US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92806" y="4941168"/>
            <a:ext cx="135255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2184" y="1484784"/>
            <a:ext cx="1285875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212976"/>
            <a:ext cx="1409700" cy="157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 l="3317" t="46220" r="51648" b="24800"/>
          <a:stretch>
            <a:fillRect/>
          </a:stretch>
        </p:blipFill>
        <p:spPr bwMode="auto">
          <a:xfrm>
            <a:off x="0" y="0"/>
            <a:ext cx="2627784" cy="990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6195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Fracture Clavicle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3178696" cy="5091410"/>
          </a:xfrm>
        </p:spPr>
        <p:txBody>
          <a:bodyPr>
            <a:normAutofit fontScale="92500" lnSpcReduction="20000"/>
          </a:bodyPr>
          <a:lstStyle/>
          <a:p>
            <a:pPr marL="0" indent="0" algn="l" rtl="0">
              <a:buNone/>
            </a:pPr>
            <a:r>
              <a:rPr lang="en-US" sz="3500" u="sng" dirty="0" smtClean="0"/>
              <a:t>Treatment:</a:t>
            </a:r>
          </a:p>
          <a:p>
            <a:pPr algn="l" rtl="0">
              <a:buFont typeface="Arial" pitchFamily="34" charset="0"/>
              <a:buChar char="•"/>
            </a:pPr>
            <a:r>
              <a:rPr lang="en-US" dirty="0" smtClean="0"/>
              <a:t>Newborn:</a:t>
            </a:r>
          </a:p>
          <a:p>
            <a:pPr marL="0" indent="0" algn="l" rtl="0">
              <a:buNone/>
            </a:pPr>
            <a:r>
              <a:rPr lang="en-US" dirty="0" smtClean="0"/>
              <a:t>unite in 1 week</a:t>
            </a:r>
          </a:p>
          <a:p>
            <a:pPr marL="0" indent="0" algn="l" rtl="0">
              <a:buNone/>
            </a:pPr>
            <a:endParaRPr lang="en-US" dirty="0" smtClean="0"/>
          </a:p>
          <a:p>
            <a:pPr algn="l" rtl="0"/>
            <a:r>
              <a:rPr lang="en-US" dirty="0" smtClean="0"/>
              <a:t>Up to 2 years: </a:t>
            </a:r>
          </a:p>
          <a:p>
            <a:pPr marL="0" indent="0" algn="l" rtl="0">
              <a:buNone/>
            </a:pPr>
            <a:r>
              <a:rPr lang="en-US" dirty="0" smtClean="0"/>
              <a:t>figure-of-eight for 2 weeks</a:t>
            </a:r>
          </a:p>
          <a:p>
            <a:pPr marL="0" indent="0" algn="l" rtl="0">
              <a:buNone/>
            </a:pPr>
            <a:endParaRPr lang="en-US" dirty="0" smtClean="0"/>
          </a:p>
          <a:p>
            <a:pPr algn="l" rtl="0"/>
            <a:r>
              <a:rPr lang="en-US" dirty="0"/>
              <a:t>Age </a:t>
            </a:r>
            <a:r>
              <a:rPr lang="en-US" dirty="0" smtClean="0"/>
              <a:t>2-12 Years:</a:t>
            </a:r>
          </a:p>
          <a:p>
            <a:pPr marL="0" indent="0" algn="l" rtl="0">
              <a:buNone/>
            </a:pPr>
            <a:r>
              <a:rPr lang="en-US" dirty="0" smtClean="0"/>
              <a:t>A </a:t>
            </a:r>
            <a:r>
              <a:rPr lang="en-US" dirty="0"/>
              <a:t>figure-of-eight </a:t>
            </a:r>
            <a:r>
              <a:rPr lang="en-US" dirty="0" smtClean="0"/>
              <a:t>or </a:t>
            </a:r>
            <a:r>
              <a:rPr lang="en-US" dirty="0"/>
              <a:t>sling </a:t>
            </a:r>
            <a:r>
              <a:rPr lang="en-US" dirty="0" smtClean="0"/>
              <a:t>for 2-4 </a:t>
            </a:r>
            <a:r>
              <a:rPr lang="en-US" dirty="0"/>
              <a:t>weeks</a:t>
            </a:r>
          </a:p>
          <a:p>
            <a:pPr algn="l" rtl="0">
              <a:buFont typeface="Arial" pitchFamily="34" charset="0"/>
              <a:buChar char="•"/>
            </a:pPr>
            <a:endParaRPr lang="en-US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dirty="0"/>
          </a:p>
        </p:txBody>
      </p:sp>
      <p:pic>
        <p:nvPicPr>
          <p:cNvPr id="7" name="Picture 4" descr="C:\Documents and Settings\user\Application Data\PixelMetrics\CaptureWiz\Temp\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18520" y="1448273"/>
            <a:ext cx="2334141" cy="2275787"/>
          </a:xfrm>
          <a:prstGeom prst="rect">
            <a:avLst/>
          </a:prstGeom>
          <a:noFill/>
        </p:spPr>
      </p:pic>
      <p:pic>
        <p:nvPicPr>
          <p:cNvPr id="9" name="Picture 2" descr="C:\Documents and Settings\user\Application Data\PixelMetrics\CaptureWiz\Temp\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81741" y="1448273"/>
            <a:ext cx="2482748" cy="2275787"/>
          </a:xfrm>
          <a:prstGeom prst="rect">
            <a:avLst/>
          </a:prstGeom>
          <a:noFill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17314" y="3991414"/>
            <a:ext cx="3502957" cy="2700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05431" y="3951736"/>
            <a:ext cx="1759058" cy="2789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/>
          <a:srcRect l="3317" t="46220" r="51648" b="24800"/>
          <a:stretch>
            <a:fillRect/>
          </a:stretch>
        </p:blipFill>
        <p:spPr bwMode="auto">
          <a:xfrm>
            <a:off x="0" y="0"/>
            <a:ext cx="2627784" cy="990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41449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Fracture Clavicle</a:t>
            </a:r>
            <a:endParaRPr lang="ar-SA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7154" y="1556792"/>
            <a:ext cx="6021189" cy="5301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3317" t="46220" r="51648" b="24800"/>
          <a:stretch>
            <a:fillRect/>
          </a:stretch>
        </p:blipFill>
        <p:spPr bwMode="auto">
          <a:xfrm>
            <a:off x="0" y="0"/>
            <a:ext cx="2627784" cy="990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57178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 descr="C:\Documents and Settings\user\Application Data\PixelMetrics\CaptureWiz\Temp\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3796410"/>
            <a:ext cx="4280420" cy="2705100"/>
          </a:xfrm>
          <a:prstGeom prst="rect">
            <a:avLst/>
          </a:prstGeom>
          <a:noFill/>
        </p:spPr>
      </p:pic>
      <p:pic>
        <p:nvPicPr>
          <p:cNvPr id="86020" name="Picture 4" descr="C:\Documents and Settings\user\Application Data\PixelMetrics\CaptureWiz\Temp\1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789040"/>
            <a:ext cx="3962400" cy="2705100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Fracture Clavicle</a:t>
            </a:r>
            <a:endParaRPr lang="ar-SA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766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l" rtl="0">
              <a:buNone/>
            </a:pPr>
            <a:r>
              <a:rPr lang="en-US" u="sng" dirty="0" smtClean="0"/>
              <a:t>Indications of operative treatment:</a:t>
            </a:r>
            <a:r>
              <a:rPr lang="en-US" dirty="0" smtClean="0"/>
              <a:t>  </a:t>
            </a:r>
          </a:p>
          <a:p>
            <a:pPr algn="l" rtl="0"/>
            <a:r>
              <a:rPr lang="en-US" dirty="0" smtClean="0">
                <a:solidFill>
                  <a:srgbClr val="FF0000"/>
                </a:solidFill>
              </a:rPr>
              <a:t>Open</a:t>
            </a:r>
            <a:r>
              <a:rPr lang="en-US" dirty="0" smtClean="0"/>
              <a:t> fractures </a:t>
            </a:r>
          </a:p>
          <a:p>
            <a:pPr algn="l" rtl="0"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Neurovascular</a:t>
            </a:r>
            <a:r>
              <a:rPr lang="en-US" dirty="0" smtClean="0"/>
              <a:t> compromise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 l="3317" t="46220" r="51648" b="24800"/>
          <a:stretch>
            <a:fillRect/>
          </a:stretch>
        </p:blipFill>
        <p:spPr bwMode="auto">
          <a:xfrm>
            <a:off x="0" y="0"/>
            <a:ext cx="2627784" cy="990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355051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en-US" dirty="0"/>
              <a:t>Fracture Clavicle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 rtl="0">
              <a:buNone/>
            </a:pPr>
            <a:r>
              <a:rPr lang="en-US" u="sng" dirty="0" smtClean="0"/>
              <a:t>Complications: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Rare</a:t>
            </a:r>
            <a:endParaRPr lang="en-US" dirty="0" smtClean="0"/>
          </a:p>
          <a:p>
            <a:pPr algn="l" rtl="0"/>
            <a:r>
              <a:rPr lang="en-US" dirty="0" smtClean="0"/>
              <a:t>Neurovascular compromise</a:t>
            </a:r>
          </a:p>
          <a:p>
            <a:pPr algn="l" rtl="0"/>
            <a:r>
              <a:rPr lang="en-US" dirty="0" smtClean="0"/>
              <a:t>Malunion</a:t>
            </a:r>
          </a:p>
          <a:p>
            <a:pPr algn="l" rtl="0"/>
            <a:r>
              <a:rPr lang="en-US" dirty="0" smtClean="0"/>
              <a:t>Nonunion</a:t>
            </a:r>
          </a:p>
          <a:p>
            <a:pPr algn="l" rtl="0"/>
            <a:r>
              <a:rPr lang="en-US" dirty="0" smtClean="0"/>
              <a:t>Pulmonary injury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3317" t="46220" r="51648" b="24800"/>
          <a:stretch>
            <a:fillRect/>
          </a:stretch>
        </p:blipFill>
        <p:spPr bwMode="auto">
          <a:xfrm>
            <a:off x="0" y="0"/>
            <a:ext cx="2627784" cy="990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836938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Supracondylar Humeral Fracture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buNone/>
            </a:pPr>
            <a:endParaRPr lang="en-US" dirty="0" smtClean="0"/>
          </a:p>
          <a:p>
            <a:pPr algn="l" rtl="0"/>
            <a:r>
              <a:rPr lang="en-US" dirty="0" smtClean="0"/>
              <a:t> 55-75% of all elbow fractures</a:t>
            </a:r>
          </a:p>
          <a:p>
            <a:pPr algn="l" rtl="0"/>
            <a:r>
              <a:rPr lang="en-US" dirty="0" smtClean="0"/>
              <a:t>The male-to-female ratio is 3:2</a:t>
            </a:r>
          </a:p>
          <a:p>
            <a:pPr algn="l" rtl="0"/>
            <a:r>
              <a:rPr lang="en-US" dirty="0" smtClean="0"/>
              <a:t> 5 to 8 years </a:t>
            </a:r>
          </a:p>
          <a:p>
            <a:pPr algn="l" rtl="0"/>
            <a:r>
              <a:rPr lang="en-US" dirty="0" smtClean="0"/>
              <a:t>The left, or nondominant side, is most frequently injured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83506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74314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/>
              <a:t>Supracondylar Humeral Fracture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 rtl="0">
              <a:buNone/>
            </a:pPr>
            <a:endParaRPr lang="en-US" u="sng" dirty="0" smtClean="0"/>
          </a:p>
          <a:p>
            <a:pPr marL="0" indent="0" algn="l" rtl="0">
              <a:buNone/>
            </a:pPr>
            <a:r>
              <a:rPr lang="en-US" u="sng" dirty="0" smtClean="0"/>
              <a:t>Mechanism of Injury:</a:t>
            </a:r>
          </a:p>
          <a:p>
            <a:pPr algn="l" rtl="0"/>
            <a:r>
              <a:rPr lang="en-US" dirty="0" smtClean="0"/>
              <a:t>Indirect</a:t>
            </a:r>
          </a:p>
          <a:p>
            <a:pPr algn="l" rtl="0">
              <a:buNone/>
            </a:pPr>
            <a:r>
              <a:rPr lang="en-US" dirty="0" smtClean="0"/>
              <a:t>    Extension type &gt;95%</a:t>
            </a:r>
          </a:p>
          <a:p>
            <a:pPr algn="l" rtl="0"/>
            <a:r>
              <a:rPr lang="en-US" dirty="0" smtClean="0"/>
              <a:t>Direct</a:t>
            </a:r>
          </a:p>
          <a:p>
            <a:pPr algn="l" rtl="0">
              <a:buNone/>
            </a:pPr>
            <a:r>
              <a:rPr lang="en-US" dirty="0" smtClean="0"/>
              <a:t>    Flexion type  &lt; 3%</a:t>
            </a:r>
          </a:p>
          <a:p>
            <a:endParaRPr lang="en-US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83506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7462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6534" t="18501" r="77766" b="19760"/>
          <a:stretch>
            <a:fillRect/>
          </a:stretch>
        </p:blipFill>
        <p:spPr bwMode="auto">
          <a:xfrm flipH="1">
            <a:off x="251520" y="1484784"/>
            <a:ext cx="1584176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6203" t="18501" r="50910" b="19760"/>
          <a:stretch>
            <a:fillRect/>
          </a:stretch>
        </p:blipFill>
        <p:spPr bwMode="auto">
          <a:xfrm>
            <a:off x="1835696" y="1484784"/>
            <a:ext cx="2232267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en-US" dirty="0"/>
              <a:t>Supracondylar Humeral </a:t>
            </a:r>
            <a:r>
              <a:rPr lang="en-US" dirty="0" smtClean="0"/>
              <a:t>Fracture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5698976" cy="2260848"/>
          </a:xfrm>
        </p:spPr>
        <p:txBody>
          <a:bodyPr>
            <a:normAutofit fontScale="70000" lnSpcReduction="20000"/>
          </a:bodyPr>
          <a:lstStyle/>
          <a:p>
            <a:pPr marL="0" indent="0" algn="l" rtl="0">
              <a:buNone/>
            </a:pPr>
            <a:r>
              <a:rPr lang="en-US" u="sng" dirty="0"/>
              <a:t>Clinical </a:t>
            </a:r>
            <a:r>
              <a:rPr lang="en-US" u="sng" dirty="0" smtClean="0"/>
              <a:t>Evaluation:</a:t>
            </a:r>
            <a:endParaRPr lang="en-US" u="sng" dirty="0"/>
          </a:p>
          <a:p>
            <a:pPr algn="l" rtl="0"/>
            <a:r>
              <a:rPr lang="en-US" dirty="0"/>
              <a:t>S</a:t>
            </a:r>
            <a:r>
              <a:rPr lang="en-US" dirty="0" smtClean="0"/>
              <a:t>wollen, tender elbow with painful ROM</a:t>
            </a:r>
          </a:p>
          <a:p>
            <a:pPr algn="l" rtl="0"/>
            <a:r>
              <a:rPr lang="en-US" dirty="0" smtClean="0"/>
              <a:t>S-shaped angulation </a:t>
            </a:r>
          </a:p>
          <a:p>
            <a:pPr algn="l" rtl="0"/>
            <a:r>
              <a:rPr lang="en-US" dirty="0" smtClean="0"/>
              <a:t>Pucker sign (dimpling of the skin anteriorly )</a:t>
            </a:r>
          </a:p>
          <a:p>
            <a:pPr algn="l" rtl="0"/>
            <a:r>
              <a:rPr lang="en-US" dirty="0" smtClean="0"/>
              <a:t>Neurovascular examination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2201018"/>
            <a:ext cx="2920806" cy="4493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390866"/>
            <a:ext cx="2675287" cy="3268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83506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05423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143000"/>
          </a:xfrm>
        </p:spPr>
        <p:txBody>
          <a:bodyPr>
            <a:normAutofit fontScale="90000"/>
          </a:bodyPr>
          <a:lstStyle/>
          <a:p>
            <a:pPr rtl="0"/>
            <a:r>
              <a:rPr lang="en-US" dirty="0"/>
              <a:t>Supracondylar Humeral Fracture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/>
              <a:t>Classification (</a:t>
            </a:r>
            <a:r>
              <a:rPr lang="en-US" sz="3600" dirty="0" err="1" smtClean="0"/>
              <a:t>Gartland</a:t>
            </a:r>
            <a:r>
              <a:rPr lang="en-US" sz="3600" dirty="0" smtClean="0"/>
              <a:t>)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5157192"/>
            <a:ext cx="8229600" cy="968971"/>
          </a:xfrm>
        </p:spPr>
        <p:txBody>
          <a:bodyPr>
            <a:normAutofit/>
          </a:bodyPr>
          <a:lstStyle/>
          <a:p>
            <a:pPr marL="0" indent="0" algn="ctr" rtl="0">
              <a:buNone/>
            </a:pPr>
            <a:r>
              <a:rPr lang="en-US" sz="2800" dirty="0" smtClean="0"/>
              <a:t>Complete displacement (extension type) may be posteromedial (75%) or posterolateral (25%)</a:t>
            </a:r>
            <a:endParaRPr lang="ar-SA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0099" y="2060848"/>
            <a:ext cx="7364750" cy="2832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83506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4676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2242592" cy="1143000"/>
          </a:xfrm>
        </p:spPr>
        <p:txBody>
          <a:bodyPr/>
          <a:lstStyle/>
          <a:p>
            <a:r>
              <a:rPr lang="en-US" dirty="0" smtClean="0"/>
              <a:t>Type 1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65897" y="332656"/>
            <a:ext cx="4881923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C:\Documents and Settings\user\Application Data\PixelMetrics\CaptureWiz\Temp\1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3817" y="3717032"/>
            <a:ext cx="4935398" cy="2923468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83506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8295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2026568" cy="1143000"/>
          </a:xfrm>
        </p:spPr>
        <p:txBody>
          <a:bodyPr/>
          <a:lstStyle/>
          <a:p>
            <a:r>
              <a:rPr lang="en-US" dirty="0" smtClean="0"/>
              <a:t>Type 2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21276"/>
            <a:ext cx="4044212" cy="496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521276"/>
            <a:ext cx="3816424" cy="488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83506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34082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1882552" cy="1143000"/>
          </a:xfrm>
        </p:spPr>
        <p:txBody>
          <a:bodyPr/>
          <a:lstStyle/>
          <a:p>
            <a:r>
              <a:rPr lang="en-US" dirty="0" smtClean="0"/>
              <a:t>Type 3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19672" y="1535113"/>
            <a:ext cx="2877716" cy="525735"/>
          </a:xfrm>
        </p:spPr>
        <p:txBody>
          <a:bodyPr/>
          <a:lstStyle/>
          <a:p>
            <a:pPr algn="l" rtl="0"/>
            <a:r>
              <a:rPr lang="en-US" b="0" dirty="0" smtClean="0"/>
              <a:t>Extension type</a:t>
            </a:r>
            <a:endParaRPr lang="ar-SA" b="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264967" y="548680"/>
            <a:ext cx="1743923" cy="639762"/>
          </a:xfrm>
        </p:spPr>
        <p:txBody>
          <a:bodyPr>
            <a:normAutofit/>
          </a:bodyPr>
          <a:lstStyle/>
          <a:p>
            <a:pPr algn="l" rtl="0"/>
            <a:r>
              <a:rPr lang="en-US" b="0" dirty="0" smtClean="0"/>
              <a:t>Flexion type</a:t>
            </a:r>
            <a:endParaRPr lang="ar-SA" b="0" dirty="0"/>
          </a:p>
        </p:txBody>
      </p:sp>
      <p:pic>
        <p:nvPicPr>
          <p:cNvPr id="98306" name="Picture 2" descr="C:\Documents and Settings\user\Application Data\PixelMetrics\CaptureWiz\Temp\1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204864"/>
            <a:ext cx="3581400" cy="4419600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8890" y="423990"/>
            <a:ext cx="2707998" cy="312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8890" y="3573016"/>
            <a:ext cx="2707998" cy="3166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83506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0100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rmAutofit fontScale="90000"/>
          </a:bodyPr>
          <a:lstStyle/>
          <a:p>
            <a:pPr rtl="0"/>
            <a:r>
              <a:rPr lang="en-US" dirty="0"/>
              <a:t>Supracondylar Humeral Fracture</a:t>
            </a:r>
            <a:br>
              <a:rPr lang="en-US" dirty="0"/>
            </a:br>
            <a:r>
              <a:rPr lang="en-US" sz="4000" dirty="0" smtClean="0"/>
              <a:t>Treatment</a:t>
            </a:r>
            <a:endParaRPr lang="en-US" sz="4000" dirty="0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Type I: </a:t>
            </a:r>
          </a:p>
          <a:p>
            <a:pPr algn="l" rtl="0">
              <a:buNone/>
            </a:pPr>
            <a:r>
              <a:rPr lang="en-US" dirty="0" smtClean="0"/>
              <a:t>    </a:t>
            </a:r>
            <a:r>
              <a:rPr lang="en-US" dirty="0" smtClean="0">
                <a:solidFill>
                  <a:srgbClr val="FF0000"/>
                </a:solidFill>
              </a:rPr>
              <a:t>Immobilization</a:t>
            </a:r>
            <a:r>
              <a:rPr lang="en-US" dirty="0" smtClean="0"/>
              <a:t> in a long arm cast or splint at 60 to 90 degrees of flexion for 2 to 3 weeks</a:t>
            </a:r>
          </a:p>
          <a:p>
            <a:pPr algn="l" rtl="0"/>
            <a:r>
              <a:rPr lang="en-US" dirty="0" smtClean="0"/>
              <a:t>Type II:</a:t>
            </a:r>
          </a:p>
          <a:p>
            <a:pPr algn="l" rtl="0">
              <a:buNone/>
            </a:pPr>
            <a:r>
              <a:rPr lang="en-US" dirty="0" smtClean="0"/>
              <a:t>    </a:t>
            </a:r>
            <a:r>
              <a:rPr lang="en-US" dirty="0">
                <a:solidFill>
                  <a:srgbClr val="FF0000"/>
                </a:solidFill>
              </a:rPr>
              <a:t>C</a:t>
            </a:r>
            <a:r>
              <a:rPr lang="en-US" dirty="0" smtClean="0">
                <a:solidFill>
                  <a:srgbClr val="FF0000"/>
                </a:solidFill>
              </a:rPr>
              <a:t>losed reduction </a:t>
            </a:r>
            <a:r>
              <a:rPr lang="en-US" dirty="0" smtClean="0"/>
              <a:t>followed by casting or pinning if unstable or sever swelling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83506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91773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143000"/>
          </a:xfrm>
        </p:spPr>
        <p:txBody>
          <a:bodyPr>
            <a:normAutofit fontScale="90000"/>
          </a:bodyPr>
          <a:lstStyle/>
          <a:p>
            <a:pPr rtl="0"/>
            <a:r>
              <a:rPr lang="en-US" dirty="0"/>
              <a:t>Supracondylar Humeral Fracture</a:t>
            </a:r>
            <a:br>
              <a:rPr lang="en-US" dirty="0"/>
            </a:br>
            <a:r>
              <a:rPr lang="en-US" sz="4000" dirty="0" smtClean="0"/>
              <a:t>Treatment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230489"/>
          </a:xfrm>
        </p:spPr>
        <p:txBody>
          <a:bodyPr>
            <a:normAutofit fontScale="92500" lnSpcReduction="10000"/>
          </a:bodyPr>
          <a:lstStyle/>
          <a:p>
            <a:pPr algn="l" rtl="0"/>
            <a:r>
              <a:rPr lang="en-US" dirty="0" smtClean="0"/>
              <a:t>Type III:</a:t>
            </a:r>
          </a:p>
          <a:p>
            <a:pPr marL="857250" lvl="1" indent="-457200" algn="l" rtl="0"/>
            <a:r>
              <a:rPr lang="en-US" dirty="0" smtClean="0"/>
              <a:t>Attempt </a:t>
            </a:r>
            <a:r>
              <a:rPr lang="en-US" dirty="0" smtClean="0">
                <a:solidFill>
                  <a:srgbClr val="FF0000"/>
                </a:solidFill>
              </a:rPr>
              <a:t>closed reduction </a:t>
            </a:r>
            <a:r>
              <a:rPr lang="en-US" dirty="0" smtClean="0"/>
              <a:t>and pinning</a:t>
            </a:r>
          </a:p>
          <a:p>
            <a:pPr marL="857250" lvl="1" indent="-457200" algn="l" rtl="0"/>
            <a:r>
              <a:rPr lang="en-US" dirty="0" smtClean="0"/>
              <a:t>Open reduction and internal fixation may be necessary for unstable fractures, open fractures, or those with neurovascular injury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3830690"/>
            <a:ext cx="2160240" cy="2697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852868"/>
            <a:ext cx="2016224" cy="2703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89637" y="3838035"/>
            <a:ext cx="2428377" cy="2728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32289" y="3852868"/>
            <a:ext cx="1866847" cy="2721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83506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91249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rmAutofit fontScale="90000"/>
          </a:bodyPr>
          <a:lstStyle/>
          <a:p>
            <a:pPr rtl="0"/>
            <a:r>
              <a:rPr lang="en-US" dirty="0"/>
              <a:t>Supracondylar Humeral Fracture</a:t>
            </a:r>
            <a:br>
              <a:rPr lang="en-US" dirty="0"/>
            </a:br>
            <a:r>
              <a:rPr lang="en-US" sz="4000" dirty="0" smtClean="0"/>
              <a:t>Complications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4618856" cy="4752528"/>
          </a:xfrm>
        </p:spPr>
        <p:txBody>
          <a:bodyPr>
            <a:noAutofit/>
          </a:bodyPr>
          <a:lstStyle/>
          <a:p>
            <a:pPr algn="l" rtl="0"/>
            <a:r>
              <a:rPr lang="en-US" sz="2400" dirty="0" smtClean="0"/>
              <a:t>Neurologic injury (7% to 10%)</a:t>
            </a:r>
          </a:p>
          <a:p>
            <a:pPr lvl="1" algn="l" rtl="0"/>
            <a:r>
              <a:rPr lang="en-US" sz="2400" dirty="0" smtClean="0"/>
              <a:t>Most are neurapraxias requiring no treatment</a:t>
            </a:r>
          </a:p>
          <a:p>
            <a:pPr lvl="1" algn="l" rtl="0"/>
            <a:r>
              <a:rPr lang="en-US" sz="2400" dirty="0" smtClean="0">
                <a:solidFill>
                  <a:srgbClr val="FF0000"/>
                </a:solidFill>
              </a:rPr>
              <a:t>Median</a:t>
            </a:r>
            <a:r>
              <a:rPr lang="en-US" sz="2400" dirty="0" smtClean="0"/>
              <a:t> and </a:t>
            </a:r>
            <a:r>
              <a:rPr lang="en-US" sz="2400" dirty="0" smtClean="0">
                <a:solidFill>
                  <a:srgbClr val="FF0000"/>
                </a:solidFill>
              </a:rPr>
              <a:t>anterior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interosseous</a:t>
            </a:r>
            <a:r>
              <a:rPr lang="en-US" sz="2400" dirty="0" smtClean="0"/>
              <a:t> nerves (most common)</a:t>
            </a:r>
          </a:p>
          <a:p>
            <a:pPr lvl="1" algn="l" rtl="0"/>
            <a:r>
              <a:rPr lang="en-US" sz="2400" dirty="0" smtClean="0">
                <a:solidFill>
                  <a:schemeClr val="tx2"/>
                </a:solidFill>
              </a:rPr>
              <a:t>Ulnar</a:t>
            </a:r>
            <a:r>
              <a:rPr lang="en-US" sz="2400" dirty="0" smtClean="0"/>
              <a:t> nerve (</a:t>
            </a:r>
            <a:r>
              <a:rPr lang="en-US" sz="2400" dirty="0" smtClean="0">
                <a:solidFill>
                  <a:schemeClr val="tx2"/>
                </a:solidFill>
              </a:rPr>
              <a:t>Iatrogenic</a:t>
            </a:r>
            <a:r>
              <a:rPr lang="en-US" sz="2400" dirty="0" smtClean="0"/>
              <a:t>)</a:t>
            </a:r>
          </a:p>
          <a:p>
            <a:pPr algn="l" rtl="0"/>
            <a:r>
              <a:rPr lang="en-US" sz="2400" dirty="0" smtClean="0"/>
              <a:t>Vascular injury (0.5%)</a:t>
            </a:r>
            <a:endParaRPr lang="en-US" sz="2400" dirty="0"/>
          </a:p>
          <a:p>
            <a:pPr lvl="1" algn="l" rtl="0"/>
            <a:r>
              <a:rPr lang="en-US" sz="2400" dirty="0" smtClean="0"/>
              <a:t>Direct</a:t>
            </a:r>
            <a:r>
              <a:rPr lang="en-US" sz="2400" dirty="0"/>
              <a:t> </a:t>
            </a:r>
            <a:r>
              <a:rPr lang="en-US" sz="2400" dirty="0" smtClean="0"/>
              <a:t>injury to the brachial artery or secondary to swelling</a:t>
            </a:r>
            <a:endParaRPr lang="en-US" sz="2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021294"/>
            <a:ext cx="4053979" cy="301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83506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90065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Supracondylar Humeral Fracture</a:t>
            </a:r>
            <a:br>
              <a:rPr lang="en-US" dirty="0"/>
            </a:br>
            <a:r>
              <a:rPr lang="en-US" sz="4000" dirty="0"/>
              <a:t>Complications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5987008" cy="1506701"/>
          </a:xfrm>
        </p:spPr>
        <p:txBody>
          <a:bodyPr>
            <a:normAutofit fontScale="85000" lnSpcReduction="20000"/>
          </a:bodyPr>
          <a:lstStyle/>
          <a:p>
            <a:pPr marL="342900" lvl="1" indent="-342900" algn="l" rtl="0">
              <a:buFont typeface="Arial" pitchFamily="34" charset="0"/>
              <a:buChar char="•"/>
            </a:pPr>
            <a:r>
              <a:rPr lang="en-US" dirty="0" smtClean="0"/>
              <a:t>Loss of motion</a:t>
            </a:r>
          </a:p>
          <a:p>
            <a:pPr marL="342900" lvl="1" indent="-342900" algn="l" rtl="0">
              <a:buFont typeface="Arial" pitchFamily="34" charset="0"/>
              <a:buChar char="•"/>
            </a:pPr>
            <a:r>
              <a:rPr lang="en-US" dirty="0" smtClean="0"/>
              <a:t>Myositis ossificans</a:t>
            </a:r>
          </a:p>
          <a:p>
            <a:pPr marL="342900" lvl="1" indent="-342900" algn="l" rtl="0">
              <a:buFont typeface="Arial" pitchFamily="34" charset="0"/>
              <a:buChar char="•"/>
            </a:pPr>
            <a:r>
              <a:rPr lang="en-US" dirty="0" smtClean="0"/>
              <a:t>Angular deformity (cubitus varus)</a:t>
            </a:r>
          </a:p>
          <a:p>
            <a:pPr marL="342900" lvl="1" indent="-342900" algn="l" rtl="0">
              <a:buFont typeface="Arial" pitchFamily="34" charset="0"/>
              <a:buChar char="•"/>
            </a:pPr>
            <a:r>
              <a:rPr lang="en-US" dirty="0" smtClean="0"/>
              <a:t>Compartment syndrome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10322" y="1238943"/>
            <a:ext cx="2232514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106902"/>
            <a:ext cx="2771353" cy="3608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5857" y="4025952"/>
            <a:ext cx="2592288" cy="2650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20755" y="4797152"/>
            <a:ext cx="3011648" cy="1879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83506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02067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Supracondylar Humeral Fracture</a:t>
            </a:r>
            <a:br>
              <a:rPr lang="en-US" dirty="0"/>
            </a:br>
            <a:r>
              <a:rPr lang="en-US" sz="4000" dirty="0"/>
              <a:t>Complications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5987008" cy="1506701"/>
          </a:xfrm>
        </p:spPr>
        <p:txBody>
          <a:bodyPr>
            <a:normAutofit fontScale="85000" lnSpcReduction="20000"/>
          </a:bodyPr>
          <a:lstStyle/>
          <a:p>
            <a:pPr marL="342900" lvl="1" indent="-342900" algn="l" rtl="0">
              <a:buFont typeface="Arial" pitchFamily="34" charset="0"/>
              <a:buChar char="•"/>
            </a:pPr>
            <a:r>
              <a:rPr lang="en-US" dirty="0" smtClean="0"/>
              <a:t>Loss of motion</a:t>
            </a:r>
          </a:p>
          <a:p>
            <a:pPr marL="342900" lvl="1" indent="-342900" algn="l" rtl="0">
              <a:buFont typeface="Arial" pitchFamily="34" charset="0"/>
              <a:buChar char="•"/>
            </a:pPr>
            <a:r>
              <a:rPr lang="en-US" dirty="0" smtClean="0"/>
              <a:t>Myositis ossificans</a:t>
            </a:r>
          </a:p>
          <a:p>
            <a:pPr marL="342900" lvl="1" indent="-342900" algn="l" rtl="0">
              <a:buFont typeface="Arial" pitchFamily="34" charset="0"/>
              <a:buChar char="•"/>
            </a:pPr>
            <a:r>
              <a:rPr lang="en-US" dirty="0" smtClean="0"/>
              <a:t>Angular deformity (cubitus varus)</a:t>
            </a:r>
          </a:p>
          <a:p>
            <a:pPr marL="342900" lvl="1" indent="-342900" algn="l" rtl="0">
              <a:buFont typeface="Arial" pitchFamily="34" charset="0"/>
              <a:buChar char="•"/>
            </a:pPr>
            <a:r>
              <a:rPr lang="en-US" dirty="0" smtClean="0"/>
              <a:t>Compartment syndrome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10322" y="1238943"/>
            <a:ext cx="2232514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106902"/>
            <a:ext cx="2771353" cy="3608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5857" y="4025952"/>
            <a:ext cx="2592288" cy="2650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20755" y="4797152"/>
            <a:ext cx="3011648" cy="1879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83506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7" cstate="print"/>
          <a:srcRect l="2579" t="34880" r="50910" b="19760"/>
          <a:stretch>
            <a:fillRect/>
          </a:stretch>
        </p:blipFill>
        <p:spPr bwMode="auto">
          <a:xfrm>
            <a:off x="4067944" y="3068960"/>
            <a:ext cx="4536504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402067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6534" t="18501" r="77766" b="19760"/>
          <a:stretch>
            <a:fillRect/>
          </a:stretch>
        </p:blipFill>
        <p:spPr bwMode="auto">
          <a:xfrm flipH="1">
            <a:off x="251520" y="1484784"/>
            <a:ext cx="1584176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6203" t="18501" r="50910" b="19760"/>
          <a:stretch>
            <a:fillRect/>
          </a:stretch>
        </p:blipFill>
        <p:spPr bwMode="auto">
          <a:xfrm>
            <a:off x="1835696" y="1484784"/>
            <a:ext cx="2232267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3317" t="26060" r="50910" b="27320"/>
          <a:stretch>
            <a:fillRect/>
          </a:stretch>
        </p:blipFill>
        <p:spPr bwMode="auto">
          <a:xfrm>
            <a:off x="4679504" y="764704"/>
            <a:ext cx="4464496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744" y="0"/>
            <a:ext cx="6876256" cy="1143000"/>
          </a:xfrm>
        </p:spPr>
        <p:txBody>
          <a:bodyPr/>
          <a:lstStyle/>
          <a:p>
            <a:pPr rtl="0"/>
            <a:r>
              <a:rPr lang="en-US" dirty="0" smtClean="0"/>
              <a:t>Distal Radius </a:t>
            </a:r>
            <a:r>
              <a:rPr lang="en-US" dirty="0" err="1" smtClean="0"/>
              <a:t>Physeal</a:t>
            </a:r>
            <a:r>
              <a:rPr lang="en-US" dirty="0" smtClean="0"/>
              <a:t> Injuries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rtl="0">
              <a:buNone/>
            </a:pPr>
            <a:r>
              <a:rPr lang="en-US" u="sng" dirty="0" smtClean="0"/>
              <a:t>Distal Radius </a:t>
            </a:r>
            <a:r>
              <a:rPr lang="en-US" u="sng" dirty="0" smtClean="0">
                <a:solidFill>
                  <a:srgbClr val="FF0000"/>
                </a:solidFill>
              </a:rPr>
              <a:t>Physeal</a:t>
            </a:r>
            <a:r>
              <a:rPr lang="en-US" u="sng" dirty="0" smtClean="0"/>
              <a:t> Injuries</a:t>
            </a:r>
          </a:p>
          <a:p>
            <a:pPr algn="l" rtl="0">
              <a:buNone/>
            </a:pPr>
            <a:r>
              <a:rPr lang="en-US" dirty="0" smtClean="0"/>
              <a:t>                                     Type 1</a:t>
            </a:r>
          </a:p>
          <a:p>
            <a:endParaRPr lang="en-US" dirty="0"/>
          </a:p>
        </p:txBody>
      </p:sp>
      <p:pic>
        <p:nvPicPr>
          <p:cNvPr id="5" name="Picture 4" descr="C:\Documents and Settings\user\Application Data\PixelMetrics\CaptureWiz\Temp\2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998102"/>
            <a:ext cx="2139628" cy="3431242"/>
          </a:xfrm>
          <a:prstGeom prst="rect">
            <a:avLst/>
          </a:prstGeom>
          <a:noFill/>
        </p:spPr>
      </p:pic>
      <p:pic>
        <p:nvPicPr>
          <p:cNvPr id="7" name="Picture 2" descr="C:\Documents and Settings\user\Application Data\PixelMetrics\CaptureWiz\Temp\2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7" y="2998103"/>
            <a:ext cx="2299651" cy="3408458"/>
          </a:xfrm>
          <a:prstGeom prst="rect">
            <a:avLst/>
          </a:prstGeom>
          <a:noFill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/>
          <a:srcRect l="9962" t="24800" r="75273" b="9681"/>
          <a:stretch>
            <a:fillRect/>
          </a:stretch>
        </p:blipFill>
        <p:spPr bwMode="auto">
          <a:xfrm rot="10800000">
            <a:off x="710685" y="2996950"/>
            <a:ext cx="1274564" cy="3384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 l="9962" t="24800" r="75273" b="9681"/>
          <a:stretch>
            <a:fillRect/>
          </a:stretch>
        </p:blipFill>
        <p:spPr bwMode="auto">
          <a:xfrm rot="16200000">
            <a:off x="709699" y="-709698"/>
            <a:ext cx="857475" cy="227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608004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744" y="0"/>
            <a:ext cx="6876256" cy="1143000"/>
          </a:xfrm>
        </p:spPr>
        <p:txBody>
          <a:bodyPr/>
          <a:lstStyle/>
          <a:p>
            <a:pPr rtl="0"/>
            <a:r>
              <a:rPr lang="en-US" dirty="0" smtClean="0"/>
              <a:t>Distal Radius </a:t>
            </a:r>
            <a:r>
              <a:rPr lang="en-US" dirty="0" err="1" smtClean="0"/>
              <a:t>Physeal</a:t>
            </a:r>
            <a:r>
              <a:rPr lang="en-US" dirty="0" smtClean="0"/>
              <a:t> Injuries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9962" t="24800" r="75273" b="9681"/>
          <a:stretch>
            <a:fillRect/>
          </a:stretch>
        </p:blipFill>
        <p:spPr bwMode="auto">
          <a:xfrm rot="16200000">
            <a:off x="709699" y="-709698"/>
            <a:ext cx="857475" cy="227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Distal Radius </a:t>
            </a:r>
            <a:r>
              <a:rPr kumimoji="0" lang="en-US" sz="3200" b="0" i="0" u="sng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Physeal</a:t>
            </a:r>
            <a:r>
              <a:rPr kumimoji="0" lang="en-US" sz="32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Injuries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Type 2                        Type 3</a:t>
            </a: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036951" y="3435657"/>
            <a:ext cx="3682754" cy="2661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2924944"/>
            <a:ext cx="2892310" cy="3682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608004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744" y="0"/>
            <a:ext cx="6876256" cy="1143000"/>
          </a:xfrm>
        </p:spPr>
        <p:txBody>
          <a:bodyPr/>
          <a:lstStyle/>
          <a:p>
            <a:pPr rtl="0"/>
            <a:r>
              <a:rPr lang="en-US" dirty="0" smtClean="0"/>
              <a:t>Distal Radius </a:t>
            </a:r>
            <a:r>
              <a:rPr lang="en-US" dirty="0" err="1" smtClean="0"/>
              <a:t>Physeal</a:t>
            </a:r>
            <a:r>
              <a:rPr lang="en-US" dirty="0" smtClean="0"/>
              <a:t> Injuries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604664"/>
          </a:xfrm>
        </p:spPr>
        <p:txBody>
          <a:bodyPr/>
          <a:lstStyle/>
          <a:p>
            <a:pPr algn="ctr">
              <a:buNone/>
            </a:pPr>
            <a:r>
              <a:rPr lang="en-US" dirty="0" smtClean="0">
                <a:solidFill>
                  <a:srgbClr val="FF0000"/>
                </a:solidFill>
              </a:rPr>
              <a:t>Treatment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9962" t="24800" r="75273" b="9681"/>
          <a:stretch>
            <a:fillRect/>
          </a:stretch>
        </p:blipFill>
        <p:spPr bwMode="auto">
          <a:xfrm rot="16200000">
            <a:off x="709699" y="-709698"/>
            <a:ext cx="857475" cy="227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67544" y="1988840"/>
            <a:ext cx="4817965" cy="4281339"/>
          </a:xfrm>
          <a:prstGeom prst="rect">
            <a:avLst/>
          </a:prstGeom>
        </p:spPr>
        <p:txBody>
          <a:bodyPr vert="horz" lIns="91440" tIns="45720" rIns="91440" bIns="45720" rtlCol="1">
            <a:normAutofit fontScale="8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Salter-Harris Types I and II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Closed reduction followed by long arm cast with the forearm pronated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50% apposition with no angular or rotational deformity is acceptable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Growth arrest can occur in 25% with repeated manipulations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Open reduction is indicated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Irreducible fracture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Open fracture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988840"/>
            <a:ext cx="3409990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08004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744" y="0"/>
            <a:ext cx="6876256" cy="1143000"/>
          </a:xfrm>
        </p:spPr>
        <p:txBody>
          <a:bodyPr/>
          <a:lstStyle/>
          <a:p>
            <a:pPr rtl="0"/>
            <a:r>
              <a:rPr lang="en-US" dirty="0" smtClean="0"/>
              <a:t>Distal Radius </a:t>
            </a:r>
            <a:r>
              <a:rPr lang="en-US" dirty="0" err="1" smtClean="0"/>
              <a:t>Physeal</a:t>
            </a:r>
            <a:r>
              <a:rPr lang="en-US" dirty="0" smtClean="0"/>
              <a:t> Injuries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604664"/>
          </a:xfrm>
        </p:spPr>
        <p:txBody>
          <a:bodyPr/>
          <a:lstStyle/>
          <a:p>
            <a:pPr algn="ctr">
              <a:buNone/>
            </a:pPr>
            <a:r>
              <a:rPr lang="en-US" dirty="0" smtClean="0">
                <a:solidFill>
                  <a:srgbClr val="FF0000"/>
                </a:solidFill>
              </a:rPr>
              <a:t>Treatment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9962" t="24800" r="75273" b="9681"/>
          <a:stretch>
            <a:fillRect/>
          </a:stretch>
        </p:blipFill>
        <p:spPr bwMode="auto">
          <a:xfrm rot="16200000">
            <a:off x="709699" y="-709698"/>
            <a:ext cx="857475" cy="227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348613" y="1531707"/>
            <a:ext cx="2758142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4415942"/>
            <a:ext cx="2664296" cy="2267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38206" y="2328595"/>
            <a:ext cx="5415109" cy="3096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08004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744" y="0"/>
            <a:ext cx="6876256" cy="1143000"/>
          </a:xfrm>
        </p:spPr>
        <p:txBody>
          <a:bodyPr/>
          <a:lstStyle/>
          <a:p>
            <a:pPr rtl="0"/>
            <a:r>
              <a:rPr lang="en-US" dirty="0" smtClean="0"/>
              <a:t>Distal Radius </a:t>
            </a:r>
            <a:r>
              <a:rPr lang="en-US" dirty="0" err="1" smtClean="0"/>
              <a:t>Physeal</a:t>
            </a:r>
            <a:r>
              <a:rPr lang="en-US" dirty="0" smtClean="0"/>
              <a:t> Injuries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604664"/>
          </a:xfrm>
        </p:spPr>
        <p:txBody>
          <a:bodyPr/>
          <a:lstStyle/>
          <a:p>
            <a:pPr algn="ctr">
              <a:buNone/>
            </a:pPr>
            <a:r>
              <a:rPr lang="en-US" dirty="0" smtClean="0">
                <a:solidFill>
                  <a:srgbClr val="FF0000"/>
                </a:solidFill>
              </a:rPr>
              <a:t>Treatment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9962" t="24800" r="75273" b="9681"/>
          <a:stretch>
            <a:fillRect/>
          </a:stretch>
        </p:blipFill>
        <p:spPr bwMode="auto">
          <a:xfrm rot="16200000">
            <a:off x="709699" y="-709698"/>
            <a:ext cx="857475" cy="227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Salter-Harris Type III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Anatomic</a:t>
            </a: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reduction is necessary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ORIF with smooth pins or screws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Salter-Harris Types IV and V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Rare injuries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Need ORIF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8004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744" y="0"/>
            <a:ext cx="6876256" cy="1143000"/>
          </a:xfrm>
        </p:spPr>
        <p:txBody>
          <a:bodyPr/>
          <a:lstStyle/>
          <a:p>
            <a:pPr rtl="0"/>
            <a:r>
              <a:rPr lang="en-US" dirty="0" smtClean="0"/>
              <a:t>Distal Radius </a:t>
            </a:r>
            <a:r>
              <a:rPr lang="en-US" dirty="0" err="1" smtClean="0"/>
              <a:t>Physeal</a:t>
            </a:r>
            <a:r>
              <a:rPr lang="en-US" dirty="0" smtClean="0"/>
              <a:t> Injuries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604664"/>
          </a:xfrm>
        </p:spPr>
        <p:txBody>
          <a:bodyPr/>
          <a:lstStyle/>
          <a:p>
            <a:pPr algn="ctr">
              <a:buNone/>
            </a:pPr>
            <a:r>
              <a:rPr lang="en-US" dirty="0" smtClean="0">
                <a:solidFill>
                  <a:srgbClr val="FF0000"/>
                </a:solidFill>
              </a:rPr>
              <a:t>Complications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9962" t="24800" r="75273" b="9681"/>
          <a:stretch>
            <a:fillRect/>
          </a:stretch>
        </p:blipFill>
        <p:spPr bwMode="auto">
          <a:xfrm rot="16200000">
            <a:off x="709699" y="-709698"/>
            <a:ext cx="857475" cy="227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700808"/>
            <a:ext cx="4690864" cy="4032447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Physeal arrest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Shortening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Angular deformity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Ulnar styloid nonunion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Carpal tunnel syndrome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4" descr="C:\Documents and Settings\user\Application Data\PixelMetrics\CaptureWiz\Temp\2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55035" y="1628800"/>
            <a:ext cx="2645628" cy="2304256"/>
          </a:xfrm>
          <a:prstGeom prst="rect">
            <a:avLst/>
          </a:prstGeom>
          <a:noFill/>
        </p:spPr>
      </p:pic>
      <p:pic>
        <p:nvPicPr>
          <p:cNvPr id="7" name="Picture 2" descr="C:\Documents and Settings\user\Application Data\PixelMetrics\CaptureWiz\Temp\2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50737" y="4008918"/>
            <a:ext cx="2664327" cy="27324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08004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836712"/>
            <a:ext cx="8229600" cy="1152128"/>
          </a:xfrm>
        </p:spPr>
        <p:txBody>
          <a:bodyPr>
            <a:normAutofit fontScale="90000"/>
          </a:bodyPr>
          <a:lstStyle/>
          <a:p>
            <a:r>
              <a:rPr lang="en-US" sz="4900" dirty="0" smtClean="0"/>
              <a:t>Distal Radius </a:t>
            </a:r>
            <a:r>
              <a:rPr lang="en-US" sz="4900" dirty="0"/>
              <a:t>Metaphyseal Injuries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/>
          <a:lstStyle/>
          <a:p>
            <a:pPr algn="l" rtl="0">
              <a:buNone/>
            </a:pPr>
            <a:r>
              <a:rPr lang="en-US" u="sng" dirty="0" smtClean="0">
                <a:solidFill>
                  <a:srgbClr val="FF0000"/>
                </a:solidFill>
              </a:rPr>
              <a:t>Classification </a:t>
            </a:r>
          </a:p>
          <a:p>
            <a:pPr algn="l" rtl="0"/>
            <a:r>
              <a:rPr lang="en-US" dirty="0" smtClean="0"/>
              <a:t>Direction of displacement</a:t>
            </a:r>
          </a:p>
          <a:p>
            <a:pPr algn="l" rtl="0"/>
            <a:r>
              <a:rPr lang="en-US" dirty="0" smtClean="0"/>
              <a:t>Involvement of the ulna </a:t>
            </a:r>
          </a:p>
          <a:p>
            <a:pPr algn="l" rtl="0"/>
            <a:r>
              <a:rPr lang="en-US" dirty="0" smtClean="0"/>
              <a:t>Biomechanical pattern </a:t>
            </a:r>
          </a:p>
          <a:p>
            <a:pPr lvl="1" algn="l" rtl="0"/>
            <a:r>
              <a:rPr lang="en-US" dirty="0"/>
              <a:t>T</a:t>
            </a:r>
            <a:r>
              <a:rPr lang="en-US" dirty="0" smtClean="0"/>
              <a:t>orus (only one cortex is involved)</a:t>
            </a:r>
          </a:p>
          <a:p>
            <a:pPr lvl="1" algn="l" rtl="0"/>
            <a:r>
              <a:rPr lang="en-US" dirty="0"/>
              <a:t>I</a:t>
            </a:r>
            <a:r>
              <a:rPr lang="en-US" dirty="0" smtClean="0"/>
              <a:t>ncomplete (greenstick)</a:t>
            </a:r>
          </a:p>
          <a:p>
            <a:pPr lvl="1" algn="l" rtl="0"/>
            <a:r>
              <a:rPr lang="en-US" dirty="0"/>
              <a:t>C</a:t>
            </a:r>
            <a:r>
              <a:rPr lang="en-US" dirty="0" smtClean="0"/>
              <a:t>omplete</a:t>
            </a:r>
            <a:endParaRPr lang="en-US" dirty="0"/>
          </a:p>
        </p:txBody>
      </p:sp>
      <p:pic>
        <p:nvPicPr>
          <p:cNvPr id="8194" name="Picture 2" descr="C:\Users\ALSIDDIKY\Desktop\Figure-13-Galeazzi-equivalent-wrist-fracture-Drawing-shows-a-distal-radius-fractur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560142" cy="8604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865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836712"/>
            <a:ext cx="8229600" cy="1152128"/>
          </a:xfrm>
        </p:spPr>
        <p:txBody>
          <a:bodyPr>
            <a:normAutofit fontScale="90000"/>
          </a:bodyPr>
          <a:lstStyle/>
          <a:p>
            <a:r>
              <a:rPr lang="en-US" sz="4900" dirty="0" smtClean="0"/>
              <a:t>Distal Radius </a:t>
            </a:r>
            <a:r>
              <a:rPr lang="en-US" sz="4900" dirty="0"/>
              <a:t>Metaphyseal Injuries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3"/>
            <a:ext cx="8229600" cy="1440159"/>
          </a:xfrm>
        </p:spPr>
        <p:txBody>
          <a:bodyPr>
            <a:normAutofit fontScale="92500" lnSpcReduction="20000"/>
          </a:bodyPr>
          <a:lstStyle/>
          <a:p>
            <a:pPr marL="0" indent="0" algn="l" rtl="0">
              <a:buNone/>
            </a:pPr>
            <a:r>
              <a:rPr lang="en-US" u="sng" dirty="0" smtClean="0"/>
              <a:t>Torus fracture</a:t>
            </a:r>
          </a:p>
          <a:p>
            <a:pPr algn="l" rtl="0"/>
            <a:r>
              <a:rPr lang="en-US" dirty="0" smtClean="0"/>
              <a:t>Stable</a:t>
            </a:r>
          </a:p>
          <a:p>
            <a:pPr algn="l" rtl="0"/>
            <a:r>
              <a:rPr lang="en-US" dirty="0" smtClean="0"/>
              <a:t>Immobilized for pain relief</a:t>
            </a:r>
          </a:p>
          <a:p>
            <a:pPr algn="l" rtl="0">
              <a:buNone/>
            </a:pPr>
            <a:endParaRPr lang="en-US" dirty="0"/>
          </a:p>
        </p:txBody>
      </p:sp>
      <p:pic>
        <p:nvPicPr>
          <p:cNvPr id="8194" name="Picture 2" descr="C:\Users\ALSIDDIKY\Desktop\Figure-13-Galeazzi-equivalent-wrist-fracture-Drawing-shows-a-distal-radius-fractur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560142" cy="860499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012160" y="3356992"/>
            <a:ext cx="2287768" cy="3354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 descr="C:\Documents and Settings\user\Application Data\PixelMetrics\CaptureWiz\Temp\2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33669" y="3356992"/>
            <a:ext cx="4467532" cy="33330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865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6534" t="18501" r="77766" b="19760"/>
          <a:stretch>
            <a:fillRect/>
          </a:stretch>
        </p:blipFill>
        <p:spPr bwMode="auto">
          <a:xfrm flipH="1">
            <a:off x="251520" y="1484784"/>
            <a:ext cx="1584176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6203" t="18501" r="50910" b="19760"/>
          <a:stretch>
            <a:fillRect/>
          </a:stretch>
        </p:blipFill>
        <p:spPr bwMode="auto">
          <a:xfrm>
            <a:off x="1835696" y="1484784"/>
            <a:ext cx="2232267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3317" t="26060" r="50910" b="27320"/>
          <a:stretch>
            <a:fillRect/>
          </a:stretch>
        </p:blipFill>
        <p:spPr bwMode="auto">
          <a:xfrm>
            <a:off x="4679504" y="764704"/>
            <a:ext cx="4464496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C:\Users\ALSIDDIKY\Desktop\Ap_lateral_elbo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3501008"/>
            <a:ext cx="4499992" cy="33569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836712"/>
            <a:ext cx="8229600" cy="1152128"/>
          </a:xfrm>
        </p:spPr>
        <p:txBody>
          <a:bodyPr>
            <a:normAutofit fontScale="90000"/>
          </a:bodyPr>
          <a:lstStyle/>
          <a:p>
            <a:r>
              <a:rPr lang="en-US" sz="4900" dirty="0" smtClean="0"/>
              <a:t>Distal Radius </a:t>
            </a:r>
            <a:r>
              <a:rPr lang="en-US" sz="4900" dirty="0"/>
              <a:t>Metaphyseal Injuries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1728192"/>
          </a:xfrm>
        </p:spPr>
        <p:txBody>
          <a:bodyPr>
            <a:normAutofit fontScale="85000" lnSpcReduction="20000"/>
          </a:bodyPr>
          <a:lstStyle/>
          <a:p>
            <a:pPr marL="0" indent="0" algn="l" rtl="0">
              <a:buNone/>
            </a:pPr>
            <a:r>
              <a:rPr lang="en-US" u="sng" dirty="0" smtClean="0"/>
              <a:t>Incomplete (greenstick)</a:t>
            </a:r>
          </a:p>
          <a:p>
            <a:pPr algn="l" rtl="0"/>
            <a:r>
              <a:rPr lang="en-US" dirty="0" smtClean="0"/>
              <a:t>Greater ability to remodel in the </a:t>
            </a:r>
            <a:r>
              <a:rPr lang="en-US" dirty="0" err="1" smtClean="0"/>
              <a:t>sagittal</a:t>
            </a:r>
            <a:r>
              <a:rPr lang="en-US" dirty="0" smtClean="0"/>
              <a:t> plane</a:t>
            </a:r>
          </a:p>
          <a:p>
            <a:pPr algn="l" rtl="0"/>
            <a:r>
              <a:rPr lang="en-US" dirty="0" smtClean="0"/>
              <a:t>Closed reduction and above elbow cast with </a:t>
            </a:r>
            <a:r>
              <a:rPr lang="en-US" dirty="0" err="1" smtClean="0"/>
              <a:t>supinated</a:t>
            </a:r>
            <a:r>
              <a:rPr lang="en-US" dirty="0" smtClean="0"/>
              <a:t> forearm to relax the </a:t>
            </a:r>
            <a:r>
              <a:rPr lang="en-US" dirty="0" err="1" smtClean="0"/>
              <a:t>brachioradialis</a:t>
            </a:r>
            <a:r>
              <a:rPr lang="en-US" dirty="0" smtClean="0"/>
              <a:t> muscle</a:t>
            </a:r>
          </a:p>
          <a:p>
            <a:pPr algn="l" rtl="0">
              <a:buNone/>
            </a:pPr>
            <a:endParaRPr lang="en-US" dirty="0"/>
          </a:p>
        </p:txBody>
      </p:sp>
      <p:pic>
        <p:nvPicPr>
          <p:cNvPr id="8194" name="Picture 2" descr="C:\Users\ALSIDDIKY\Desktop\Figure-13-Galeazzi-equivalent-wrist-fracture-Drawing-shows-a-distal-radius-fractur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560142" cy="860499"/>
          </a:xfrm>
          <a:prstGeom prst="rect">
            <a:avLst/>
          </a:prstGeom>
          <a:noFill/>
        </p:spPr>
      </p:pic>
      <p:pic>
        <p:nvPicPr>
          <p:cNvPr id="5" name="Picture 2" descr="C:\Documents and Settings\user\Application Data\PixelMetrics\CaptureWiz\Temp\2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2917" y="3284984"/>
            <a:ext cx="4443729" cy="3335340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076056" y="3284984"/>
            <a:ext cx="1935032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4287" y="3284984"/>
            <a:ext cx="1778281" cy="3335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865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836712"/>
            <a:ext cx="8229600" cy="1152128"/>
          </a:xfrm>
        </p:spPr>
        <p:txBody>
          <a:bodyPr>
            <a:normAutofit fontScale="90000"/>
          </a:bodyPr>
          <a:lstStyle/>
          <a:p>
            <a:r>
              <a:rPr lang="en-US" sz="4900" dirty="0" smtClean="0"/>
              <a:t>Distal Radius </a:t>
            </a:r>
            <a:r>
              <a:rPr lang="en-US" sz="4900" dirty="0"/>
              <a:t>Metaphyseal Injuries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1440159"/>
          </a:xfrm>
        </p:spPr>
        <p:txBody>
          <a:bodyPr>
            <a:normAutofit fontScale="92500" lnSpcReduction="20000"/>
          </a:bodyPr>
          <a:lstStyle/>
          <a:p>
            <a:pPr marL="0" indent="0" algn="l" rtl="0">
              <a:buNone/>
            </a:pPr>
            <a:r>
              <a:rPr lang="en-US" sz="3600" u="sng" dirty="0" smtClean="0"/>
              <a:t>Complete fracture</a:t>
            </a:r>
          </a:p>
          <a:p>
            <a:pPr algn="l" rtl="0"/>
            <a:r>
              <a:rPr lang="en-US" dirty="0" smtClean="0"/>
              <a:t>Closed reduction</a:t>
            </a:r>
          </a:p>
          <a:p>
            <a:pPr algn="l" rtl="0"/>
            <a:r>
              <a:rPr lang="en-US" dirty="0" smtClean="0"/>
              <a:t>Well molded long arm cast for 3 to 4 weeks</a:t>
            </a:r>
          </a:p>
          <a:p>
            <a:pPr algn="l" rtl="0">
              <a:buNone/>
            </a:pPr>
            <a:endParaRPr lang="en-US" dirty="0"/>
          </a:p>
        </p:txBody>
      </p:sp>
      <p:pic>
        <p:nvPicPr>
          <p:cNvPr id="8194" name="Picture 2" descr="C:\Users\ALSIDDIKY\Desktop\Figure-13-Galeazzi-equivalent-wrist-fracture-Drawing-shows-a-distal-radius-fractur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560142" cy="860499"/>
          </a:xfrm>
          <a:prstGeom prst="rect">
            <a:avLst/>
          </a:prstGeom>
          <a:noFill/>
        </p:spPr>
      </p:pic>
      <p:pic>
        <p:nvPicPr>
          <p:cNvPr id="5" name="Content Placeholder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1577345" y="1992001"/>
            <a:ext cx="1740837" cy="3816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4961740"/>
            <a:ext cx="3816424" cy="1635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59895" y="3068960"/>
            <a:ext cx="3616561" cy="17594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2336" y="5013988"/>
            <a:ext cx="3604120" cy="15833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865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836712"/>
            <a:ext cx="8229600" cy="1152128"/>
          </a:xfrm>
        </p:spPr>
        <p:txBody>
          <a:bodyPr>
            <a:normAutofit fontScale="90000"/>
          </a:bodyPr>
          <a:lstStyle/>
          <a:p>
            <a:r>
              <a:rPr lang="en-US" sz="4900" dirty="0" smtClean="0"/>
              <a:t>Distal Radius </a:t>
            </a:r>
            <a:r>
              <a:rPr lang="en-US" sz="4900" dirty="0"/>
              <a:t>Metaphyseal Injuries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2448272"/>
          </a:xfrm>
        </p:spPr>
        <p:txBody>
          <a:bodyPr>
            <a:normAutofit fontScale="77500" lnSpcReduction="20000"/>
          </a:bodyPr>
          <a:lstStyle/>
          <a:p>
            <a:pPr marL="0" indent="0" algn="l" rtl="0">
              <a:buNone/>
            </a:pPr>
            <a:r>
              <a:rPr lang="en-US" sz="3500" u="sng" dirty="0" smtClean="0"/>
              <a:t>Complete fracture</a:t>
            </a:r>
          </a:p>
          <a:p>
            <a:pPr marL="0" indent="0" algn="l" rtl="0">
              <a:buNone/>
            </a:pPr>
            <a:r>
              <a:rPr lang="en-US" dirty="0" smtClean="0"/>
              <a:t>Indications for </a:t>
            </a:r>
            <a:r>
              <a:rPr lang="en-US" dirty="0" err="1" smtClean="0"/>
              <a:t>percutaneous</a:t>
            </a:r>
            <a:r>
              <a:rPr lang="en-US" dirty="0" smtClean="0"/>
              <a:t> pinning without open reduction</a:t>
            </a:r>
          </a:p>
          <a:p>
            <a:pPr algn="l" rtl="0"/>
            <a:r>
              <a:rPr lang="en-US" dirty="0" smtClean="0"/>
              <a:t>loss of reduction</a:t>
            </a:r>
          </a:p>
          <a:p>
            <a:pPr algn="l" rtl="0"/>
            <a:r>
              <a:rPr lang="en-US" dirty="0" smtClean="0"/>
              <a:t>Excessive swelling </a:t>
            </a:r>
          </a:p>
          <a:p>
            <a:pPr algn="l" rtl="0"/>
            <a:r>
              <a:rPr lang="en-US" dirty="0" smtClean="0"/>
              <a:t>Floating elbow</a:t>
            </a:r>
          </a:p>
          <a:p>
            <a:pPr algn="l" rtl="0"/>
            <a:r>
              <a:rPr lang="en-US" dirty="0" smtClean="0"/>
              <a:t>Multiple manipulations</a:t>
            </a:r>
          </a:p>
          <a:p>
            <a:pPr algn="l" rtl="0">
              <a:buNone/>
            </a:pPr>
            <a:endParaRPr lang="en-US" dirty="0"/>
          </a:p>
        </p:txBody>
      </p:sp>
      <p:pic>
        <p:nvPicPr>
          <p:cNvPr id="8194" name="Picture 2" descr="C:\Users\ALSIDDIKY\Desktop\Figure-13-Galeazzi-equivalent-wrist-fracture-Drawing-shows-a-distal-radius-fractur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560142" cy="860499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683" y="3762144"/>
            <a:ext cx="3902075" cy="148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7683" y="5246532"/>
            <a:ext cx="3902075" cy="132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3068960"/>
            <a:ext cx="3809524" cy="336190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865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836712"/>
            <a:ext cx="8229600" cy="1152128"/>
          </a:xfrm>
        </p:spPr>
        <p:txBody>
          <a:bodyPr>
            <a:normAutofit fontScale="90000"/>
          </a:bodyPr>
          <a:lstStyle/>
          <a:p>
            <a:r>
              <a:rPr lang="en-US" sz="4900" dirty="0" smtClean="0"/>
              <a:t>Distal Radius </a:t>
            </a:r>
            <a:r>
              <a:rPr lang="en-US" sz="4900" dirty="0"/>
              <a:t>Metaphyseal Injuries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3"/>
            <a:ext cx="3970784" cy="3384375"/>
          </a:xfrm>
        </p:spPr>
        <p:txBody>
          <a:bodyPr>
            <a:normAutofit lnSpcReduction="10000"/>
          </a:bodyPr>
          <a:lstStyle/>
          <a:p>
            <a:pPr marL="0" indent="0" algn="l" rtl="0">
              <a:buNone/>
            </a:pPr>
            <a:r>
              <a:rPr lang="en-US" sz="3500" u="sng" dirty="0" smtClean="0"/>
              <a:t>Complete fracture</a:t>
            </a:r>
          </a:p>
          <a:p>
            <a:pPr marL="0" indent="0" algn="l" rtl="0">
              <a:buNone/>
            </a:pPr>
            <a:r>
              <a:rPr lang="en-US" dirty="0" smtClean="0"/>
              <a:t>Indications for ORIF</a:t>
            </a:r>
          </a:p>
          <a:p>
            <a:pPr algn="l" rtl="0"/>
            <a:r>
              <a:rPr lang="en-US" dirty="0" smtClean="0"/>
              <a:t>Irreducible fracture</a:t>
            </a:r>
          </a:p>
          <a:p>
            <a:pPr algn="l" rtl="0"/>
            <a:r>
              <a:rPr lang="en-US" dirty="0" smtClean="0"/>
              <a:t>Open fracture </a:t>
            </a:r>
          </a:p>
          <a:p>
            <a:pPr algn="l" rtl="0"/>
            <a:r>
              <a:rPr lang="en-US" dirty="0" smtClean="0"/>
              <a:t>Compartment syndrome</a:t>
            </a:r>
          </a:p>
          <a:p>
            <a:pPr algn="l" rtl="0">
              <a:buNone/>
            </a:pPr>
            <a:endParaRPr lang="en-US" dirty="0"/>
          </a:p>
        </p:txBody>
      </p:sp>
      <p:pic>
        <p:nvPicPr>
          <p:cNvPr id="8194" name="Picture 2" descr="C:\Users\ALSIDDIKY\Desktop\Figure-13-Galeazzi-equivalent-wrist-fracture-Drawing-shows-a-distal-radius-fractur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560142" cy="860499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602126"/>
            <a:ext cx="4176464" cy="4849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865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836712"/>
            <a:ext cx="8229600" cy="1152128"/>
          </a:xfrm>
        </p:spPr>
        <p:txBody>
          <a:bodyPr>
            <a:normAutofit fontScale="90000"/>
          </a:bodyPr>
          <a:lstStyle/>
          <a:p>
            <a:r>
              <a:rPr lang="en-US" sz="4900" dirty="0" smtClean="0"/>
              <a:t>Distal Radius </a:t>
            </a:r>
            <a:r>
              <a:rPr lang="en-US" sz="4900" dirty="0"/>
              <a:t>Metaphyseal Injuries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680520"/>
          </a:xfrm>
        </p:spPr>
        <p:txBody>
          <a:bodyPr>
            <a:normAutofit fontScale="70000" lnSpcReduction="20000"/>
          </a:bodyPr>
          <a:lstStyle/>
          <a:p>
            <a:pPr algn="l" rtl="0">
              <a:buNone/>
            </a:pPr>
            <a:r>
              <a:rPr lang="en-US" sz="4100" dirty="0" smtClean="0"/>
              <a:t> </a:t>
            </a:r>
            <a:r>
              <a:rPr lang="en-US" sz="4100" dirty="0" smtClean="0">
                <a:solidFill>
                  <a:srgbClr val="FF0000"/>
                </a:solidFill>
              </a:rPr>
              <a:t>Complications </a:t>
            </a:r>
          </a:p>
          <a:p>
            <a:pPr algn="l" rtl="0"/>
            <a:r>
              <a:rPr lang="en-US" sz="4100" dirty="0" err="1" smtClean="0"/>
              <a:t>Malunion</a:t>
            </a:r>
            <a:endParaRPr lang="en-US" sz="4100" dirty="0" smtClean="0"/>
          </a:p>
          <a:p>
            <a:pPr marL="400050" lvl="1" indent="0" algn="l" rtl="0">
              <a:buNone/>
            </a:pPr>
            <a:r>
              <a:rPr lang="en-US" sz="3100" dirty="0" smtClean="0"/>
              <a:t>Residual </a:t>
            </a:r>
            <a:r>
              <a:rPr lang="en-US" sz="3100" dirty="0" err="1" smtClean="0"/>
              <a:t>angulation</a:t>
            </a:r>
            <a:r>
              <a:rPr lang="en-US" sz="3100" dirty="0" smtClean="0"/>
              <a:t> may result in loss of forearm rotation</a:t>
            </a:r>
          </a:p>
          <a:p>
            <a:pPr algn="l" rtl="0"/>
            <a:r>
              <a:rPr lang="en-US" sz="4100" dirty="0" smtClean="0"/>
              <a:t>Nonunion</a:t>
            </a:r>
          </a:p>
          <a:p>
            <a:pPr marL="400050" lvl="1" indent="0" algn="l" rtl="0">
              <a:buNone/>
            </a:pPr>
            <a:r>
              <a:rPr lang="en-US" sz="3100" dirty="0" smtClean="0"/>
              <a:t>Rare</a:t>
            </a:r>
          </a:p>
          <a:p>
            <a:pPr algn="l" rtl="0"/>
            <a:r>
              <a:rPr lang="en-US" sz="4100" dirty="0" err="1" smtClean="0"/>
              <a:t>Refracture</a:t>
            </a:r>
            <a:endParaRPr lang="en-US" sz="4100" dirty="0" smtClean="0"/>
          </a:p>
          <a:p>
            <a:pPr marL="400050" lvl="1" indent="0" algn="l" rtl="0">
              <a:buNone/>
            </a:pPr>
            <a:r>
              <a:rPr lang="en-US" sz="3100" dirty="0" smtClean="0"/>
              <a:t>With early return to activity (before 6 weeks)</a:t>
            </a:r>
          </a:p>
          <a:p>
            <a:pPr algn="l" rtl="0"/>
            <a:r>
              <a:rPr lang="en-US" sz="4100" dirty="0" smtClean="0"/>
              <a:t>Growth disturbance </a:t>
            </a:r>
          </a:p>
          <a:p>
            <a:pPr marL="400050" lvl="1" indent="0" algn="l" rtl="0">
              <a:buNone/>
            </a:pPr>
            <a:r>
              <a:rPr lang="en-US" sz="3100" dirty="0" smtClean="0"/>
              <a:t>Overgrowth or undergrowth</a:t>
            </a:r>
          </a:p>
          <a:p>
            <a:pPr algn="l" rtl="0"/>
            <a:r>
              <a:rPr lang="en-US" sz="4100" dirty="0" smtClean="0"/>
              <a:t>Neurovascular injuries</a:t>
            </a:r>
          </a:p>
          <a:p>
            <a:pPr marL="400050" lvl="1" indent="0" algn="l" rtl="0">
              <a:buNone/>
            </a:pPr>
            <a:r>
              <a:rPr lang="en-US" sz="3100" dirty="0" smtClean="0"/>
              <a:t>With extreme positions of immobilization</a:t>
            </a:r>
          </a:p>
          <a:p>
            <a:pPr>
              <a:buNone/>
            </a:pPr>
            <a:r>
              <a:rPr lang="en-US" dirty="0" smtClean="0"/>
              <a:t> </a:t>
            </a:r>
          </a:p>
          <a:p>
            <a:pPr algn="l" rtl="0">
              <a:buNone/>
            </a:pPr>
            <a:endParaRPr lang="en-US" dirty="0"/>
          </a:p>
        </p:txBody>
      </p:sp>
      <p:pic>
        <p:nvPicPr>
          <p:cNvPr id="8194" name="Picture 2" descr="C:\Users\ALSIDDIKY\Desktop\Figure-13-Galeazzi-equivalent-wrist-fracture-Drawing-shows-a-distal-radius-fractur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560142" cy="8604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865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696" y="332656"/>
            <a:ext cx="7308304" cy="1143000"/>
          </a:xfrm>
        </p:spPr>
        <p:txBody>
          <a:bodyPr>
            <a:normAutofit/>
          </a:bodyPr>
          <a:lstStyle/>
          <a:p>
            <a:pPr marL="514350" indent="-514350" rtl="0"/>
            <a:r>
              <a:rPr lang="en-US" dirty="0"/>
              <a:t>Femoral Shaft </a:t>
            </a:r>
            <a:r>
              <a:rPr lang="en-US" dirty="0" smtClean="0"/>
              <a:t>Fractures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/>
          <a:lstStyle/>
          <a:p>
            <a:pPr algn="l" rtl="0"/>
            <a:r>
              <a:rPr lang="en-US" dirty="0" smtClean="0"/>
              <a:t>Boys &gt; girls</a:t>
            </a:r>
          </a:p>
          <a:p>
            <a:pPr algn="l" rtl="0"/>
            <a:r>
              <a:rPr lang="en-US" dirty="0" smtClean="0"/>
              <a:t>2 to 4 years of age, mid-adolescence</a:t>
            </a:r>
          </a:p>
          <a:p>
            <a:pPr algn="l" rtl="0"/>
            <a:r>
              <a:rPr lang="en-US" dirty="0" smtClean="0"/>
              <a:t>In children younger than walking age, 80% of these injuries are caused by child abuse</a:t>
            </a:r>
          </a:p>
          <a:p>
            <a:pPr algn="l" rtl="0"/>
            <a:r>
              <a:rPr lang="en-US" dirty="0" smtClean="0"/>
              <a:t>In adolescence, &gt;90%  due to RTA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l="16606" t="17241" r="62723" b="18500"/>
          <a:stretch>
            <a:fillRect/>
          </a:stretch>
        </p:blipFill>
        <p:spPr bwMode="auto">
          <a:xfrm rot="16200000">
            <a:off x="828093" y="-828092"/>
            <a:ext cx="1188131" cy="2844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349386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696" y="332656"/>
            <a:ext cx="7308304" cy="1143000"/>
          </a:xfrm>
        </p:spPr>
        <p:txBody>
          <a:bodyPr>
            <a:normAutofit/>
          </a:bodyPr>
          <a:lstStyle/>
          <a:p>
            <a:pPr marL="514350" indent="-514350" rtl="0"/>
            <a:r>
              <a:rPr lang="en-US" dirty="0"/>
              <a:t>Femoral Shaft </a:t>
            </a:r>
            <a:r>
              <a:rPr lang="en-US" dirty="0" smtClean="0"/>
              <a:t>Fractures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l="16606" t="17241" r="62723" b="18500"/>
          <a:stretch>
            <a:fillRect/>
          </a:stretch>
        </p:blipFill>
        <p:spPr bwMode="auto">
          <a:xfrm rot="16200000">
            <a:off x="828093" y="-828092"/>
            <a:ext cx="1188131" cy="2844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Mechanism of Injury</a:t>
            </a:r>
            <a:endParaRPr kumimoji="0" lang="en-US" sz="3500" b="0" i="0" u="sng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Direct trauma</a:t>
            </a:r>
          </a:p>
          <a:p>
            <a:pPr marL="40005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RTA, fall, or child abuse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Indirect trauma</a:t>
            </a:r>
          </a:p>
          <a:p>
            <a:pPr marL="40005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Rotational injury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Pathologic fractures</a:t>
            </a:r>
          </a:p>
          <a:p>
            <a:pPr marL="40005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Osteogenesis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imperfecta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nonossifying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fibroma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bone cysts, and tumors</a:t>
            </a:r>
          </a:p>
        </p:txBody>
      </p:sp>
    </p:spTree>
    <p:extLst>
      <p:ext uri="{BB962C8B-B14F-4D97-AF65-F5344CB8AC3E}">
        <p14:creationId xmlns:p14="http://schemas.microsoft.com/office/powerpoint/2010/main" xmlns="" val="1349386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696" y="332656"/>
            <a:ext cx="7308304" cy="1143000"/>
          </a:xfrm>
        </p:spPr>
        <p:txBody>
          <a:bodyPr>
            <a:normAutofit/>
          </a:bodyPr>
          <a:lstStyle/>
          <a:p>
            <a:pPr marL="514350" indent="-514350" rtl="0"/>
            <a:r>
              <a:rPr lang="en-US" dirty="0"/>
              <a:t>Femoral Shaft </a:t>
            </a:r>
            <a:r>
              <a:rPr lang="en-US" dirty="0" smtClean="0"/>
              <a:t>Fractures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l="16606" t="17241" r="62723" b="18500"/>
          <a:stretch>
            <a:fillRect/>
          </a:stretch>
        </p:blipFill>
        <p:spPr bwMode="auto">
          <a:xfrm rot="16200000">
            <a:off x="828093" y="-828092"/>
            <a:ext cx="1188131" cy="2844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Clinical Evaluation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Pain, swelling, inability to ambulate, and variable gross deformity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Careful neurovascular examination is essential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Careful examination of the overlying soft tissues to rule out the possibility of an open fracture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9386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696" y="332656"/>
            <a:ext cx="7308304" cy="1143000"/>
          </a:xfrm>
        </p:spPr>
        <p:txBody>
          <a:bodyPr>
            <a:normAutofit/>
          </a:bodyPr>
          <a:lstStyle/>
          <a:p>
            <a:pPr marL="514350" indent="-514350" rtl="0"/>
            <a:r>
              <a:rPr lang="en-US" dirty="0"/>
              <a:t>Femoral Shaft </a:t>
            </a:r>
            <a:r>
              <a:rPr lang="en-US" dirty="0" smtClean="0"/>
              <a:t>Fractures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l="16606" t="17241" r="62723" b="18500"/>
          <a:stretch>
            <a:fillRect/>
          </a:stretch>
        </p:blipFill>
        <p:spPr bwMode="auto">
          <a:xfrm rot="16200000">
            <a:off x="828093" y="-828092"/>
            <a:ext cx="1188131" cy="2844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Placeholder 3"/>
          <p:cNvSpPr txBox="1">
            <a:spLocks/>
          </p:cNvSpPr>
          <p:nvPr/>
        </p:nvSpPr>
        <p:spPr>
          <a:xfrm>
            <a:off x="457200" y="1600200"/>
            <a:ext cx="4762872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Radiographic Evaluation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 and lateral views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Must include hip, knee joints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916832"/>
            <a:ext cx="3528392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49386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15129" t="24800" r="63461" b="10941"/>
          <a:stretch>
            <a:fillRect/>
          </a:stretch>
        </p:blipFill>
        <p:spPr bwMode="auto">
          <a:xfrm>
            <a:off x="2987824" y="404664"/>
            <a:ext cx="3528392" cy="6205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696" y="332656"/>
            <a:ext cx="7308304" cy="1143000"/>
          </a:xfrm>
        </p:spPr>
        <p:txBody>
          <a:bodyPr>
            <a:normAutofit/>
          </a:bodyPr>
          <a:lstStyle/>
          <a:p>
            <a:pPr marL="514350" indent="-514350" rtl="0"/>
            <a:r>
              <a:rPr lang="en-US" dirty="0"/>
              <a:t>Femoral Shaft </a:t>
            </a:r>
            <a:r>
              <a:rPr lang="en-US" dirty="0" smtClean="0"/>
              <a:t>Fractures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l="16606" t="17241" r="62723" b="18500"/>
          <a:stretch>
            <a:fillRect/>
          </a:stretch>
        </p:blipFill>
        <p:spPr bwMode="auto">
          <a:xfrm rot="16200000">
            <a:off x="828093" y="-828092"/>
            <a:ext cx="1188131" cy="2844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827584" y="1484784"/>
            <a:ext cx="4032448" cy="4968552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300" b="0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Classification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3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Descriptive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Open or closed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Fracture pattern:</a:t>
            </a:r>
          </a:p>
          <a:p>
            <a:pPr marL="40005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transverse, spiral, oblique, butterfly fragment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Comminution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Displacement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4788024" y="2204864"/>
            <a:ext cx="3898776" cy="392129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3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Anatomic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Subtrochanteric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Shaft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Supracondylar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9386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696" y="332656"/>
            <a:ext cx="7308304" cy="1143000"/>
          </a:xfrm>
        </p:spPr>
        <p:txBody>
          <a:bodyPr>
            <a:normAutofit/>
          </a:bodyPr>
          <a:lstStyle/>
          <a:p>
            <a:pPr marL="514350" indent="-514350" rtl="0"/>
            <a:r>
              <a:rPr lang="en-US" dirty="0"/>
              <a:t>Femoral Shaft </a:t>
            </a:r>
            <a:r>
              <a:rPr lang="en-US" dirty="0" smtClean="0"/>
              <a:t>Fractures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l="16606" t="17241" r="62723" b="18500"/>
          <a:stretch>
            <a:fillRect/>
          </a:stretch>
        </p:blipFill>
        <p:spPr bwMode="auto">
          <a:xfrm rot="16200000">
            <a:off x="828093" y="-828092"/>
            <a:ext cx="1188131" cy="2844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556793"/>
            <a:ext cx="8229600" cy="504056"/>
          </a:xfrm>
          <a:prstGeom prst="rect">
            <a:avLst/>
          </a:prstGeom>
        </p:spPr>
        <p:txBody>
          <a:bodyPr vert="horz" lIns="91440" tIns="45720" rIns="91440" bIns="45720" rtlCol="1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Treatment </a:t>
            </a: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3792421"/>
            <a:ext cx="362902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1556792"/>
            <a:ext cx="8229600" cy="2088233"/>
          </a:xfrm>
          <a:prstGeom prst="rect">
            <a:avLst/>
          </a:prstGeom>
        </p:spPr>
        <p:txBody>
          <a:bodyPr vert="horz" lIns="91440" tIns="45720" rIns="91440" bIns="45720" rtlCol="1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3200" u="sng" noProof="0" dirty="0" smtClean="0">
              <a:solidFill>
                <a:srgbClr val="FF000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Less than 6 Months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Pavlik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harness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Traction and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spica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casting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792421"/>
            <a:ext cx="2899611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49386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696" y="332656"/>
            <a:ext cx="7308304" cy="1143000"/>
          </a:xfrm>
        </p:spPr>
        <p:txBody>
          <a:bodyPr>
            <a:normAutofit/>
          </a:bodyPr>
          <a:lstStyle/>
          <a:p>
            <a:pPr marL="514350" indent="-514350" rtl="0"/>
            <a:r>
              <a:rPr lang="en-US" dirty="0"/>
              <a:t>Femoral Shaft </a:t>
            </a:r>
            <a:r>
              <a:rPr lang="en-US" dirty="0" smtClean="0"/>
              <a:t>Fractures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l="16606" t="17241" r="62723" b="18500"/>
          <a:stretch>
            <a:fillRect/>
          </a:stretch>
        </p:blipFill>
        <p:spPr bwMode="auto">
          <a:xfrm rot="16200000">
            <a:off x="828093" y="-828092"/>
            <a:ext cx="1188131" cy="2844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556793"/>
            <a:ext cx="8229600" cy="504056"/>
          </a:xfrm>
          <a:prstGeom prst="rect">
            <a:avLst/>
          </a:prstGeom>
        </p:spPr>
        <p:txBody>
          <a:bodyPr vert="horz" lIns="91440" tIns="45720" rIns="91440" bIns="45720" rtlCol="1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Treatment 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484785"/>
            <a:ext cx="8363272" cy="4608512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3200" u="sng" dirty="0" smtClean="0">
              <a:solidFill>
                <a:srgbClr val="FF000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 Months to 4 Years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 and immediate casting (&gt;95%)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Traction followed by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spica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casting if there is difficulty to maintain length and acceptable alignment</a:t>
            </a: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ar-SA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049919"/>
            <a:ext cx="5583886" cy="2808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49386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696" y="332656"/>
            <a:ext cx="7308304" cy="1143000"/>
          </a:xfrm>
        </p:spPr>
        <p:txBody>
          <a:bodyPr>
            <a:normAutofit/>
          </a:bodyPr>
          <a:lstStyle/>
          <a:p>
            <a:pPr marL="514350" indent="-514350" rtl="0"/>
            <a:r>
              <a:rPr lang="en-US" dirty="0"/>
              <a:t>Femoral Shaft </a:t>
            </a:r>
            <a:r>
              <a:rPr lang="en-US" dirty="0" smtClean="0"/>
              <a:t>Fractures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l="16606" t="17241" r="62723" b="18500"/>
          <a:stretch>
            <a:fillRect/>
          </a:stretch>
        </p:blipFill>
        <p:spPr bwMode="auto">
          <a:xfrm rot="16200000">
            <a:off x="828093" y="-828092"/>
            <a:ext cx="1188131" cy="2844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556793"/>
            <a:ext cx="8229600" cy="504056"/>
          </a:xfrm>
          <a:prstGeom prst="rect">
            <a:avLst/>
          </a:prstGeom>
        </p:spPr>
        <p:txBody>
          <a:bodyPr vert="horz" lIns="91440" tIns="45720" rIns="91440" bIns="45720" rtlCol="1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Treatment 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811957"/>
            <a:ext cx="8229600" cy="4281339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sng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 to 12 Years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Flexible IMN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bg1">
                      <a:lumMod val="95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Bridge Plating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bg1">
                      <a:lumMod val="95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External Fixation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>
                <a:outerShdw blurRad="50800" dist="50800" dir="5400000" algn="ctr" rotWithShape="0">
                  <a:schemeClr val="bg1">
                    <a:lumMod val="95000"/>
                  </a:scheme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44356" y="2445360"/>
            <a:ext cx="2639812" cy="375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2445360"/>
            <a:ext cx="2709281" cy="375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349386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696" y="332656"/>
            <a:ext cx="7308304" cy="1143000"/>
          </a:xfrm>
        </p:spPr>
        <p:txBody>
          <a:bodyPr>
            <a:normAutofit/>
          </a:bodyPr>
          <a:lstStyle/>
          <a:p>
            <a:pPr marL="514350" indent="-514350" rtl="0"/>
            <a:r>
              <a:rPr lang="en-US" dirty="0"/>
              <a:t>Femoral Shaft </a:t>
            </a:r>
            <a:r>
              <a:rPr lang="en-US" dirty="0" smtClean="0"/>
              <a:t>Fractures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l="16606" t="17241" r="62723" b="18500"/>
          <a:stretch>
            <a:fillRect/>
          </a:stretch>
        </p:blipFill>
        <p:spPr bwMode="auto">
          <a:xfrm rot="16200000">
            <a:off x="828093" y="-828092"/>
            <a:ext cx="1188131" cy="2844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556793"/>
            <a:ext cx="8229600" cy="504056"/>
          </a:xfrm>
          <a:prstGeom prst="rect">
            <a:avLst/>
          </a:prstGeom>
        </p:spPr>
        <p:txBody>
          <a:bodyPr vert="horz" lIns="91440" tIns="45720" rIns="91440" bIns="45720" rtlCol="1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Treatment 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811957"/>
            <a:ext cx="8229600" cy="4281339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sng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 to 12 Years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Flexible IMN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Bridge Plating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External Fixation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2371455"/>
            <a:ext cx="2366176" cy="42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2348880"/>
            <a:ext cx="1944216" cy="4005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349386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696" y="332656"/>
            <a:ext cx="7308304" cy="1143000"/>
          </a:xfrm>
        </p:spPr>
        <p:txBody>
          <a:bodyPr>
            <a:normAutofit/>
          </a:bodyPr>
          <a:lstStyle/>
          <a:p>
            <a:pPr marL="514350" indent="-514350" rtl="0"/>
            <a:r>
              <a:rPr lang="en-US" dirty="0"/>
              <a:t>Femoral Shaft </a:t>
            </a:r>
            <a:r>
              <a:rPr lang="en-US" dirty="0" smtClean="0"/>
              <a:t>Fractures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l="16606" t="17241" r="62723" b="18500"/>
          <a:stretch>
            <a:fillRect/>
          </a:stretch>
        </p:blipFill>
        <p:spPr bwMode="auto">
          <a:xfrm rot="16200000">
            <a:off x="828093" y="-828092"/>
            <a:ext cx="1188131" cy="2844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556793"/>
            <a:ext cx="8229600" cy="504056"/>
          </a:xfrm>
          <a:prstGeom prst="rect">
            <a:avLst/>
          </a:prstGeom>
        </p:spPr>
        <p:txBody>
          <a:bodyPr vert="horz" lIns="91440" tIns="45720" rIns="91440" bIns="45720" rtlCol="1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Treatment 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811957"/>
            <a:ext cx="8229600" cy="4281339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sng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 to 12 Years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Flexible IMN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Bridge Plating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External Fixation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Multiple injuries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Open fracture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Comminuted #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Unstable patient</a:t>
            </a: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2204864"/>
            <a:ext cx="5111750" cy="3428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349386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696" y="332656"/>
            <a:ext cx="7308304" cy="1143000"/>
          </a:xfrm>
        </p:spPr>
        <p:txBody>
          <a:bodyPr>
            <a:normAutofit/>
          </a:bodyPr>
          <a:lstStyle/>
          <a:p>
            <a:pPr marL="514350" indent="-514350" rtl="0"/>
            <a:r>
              <a:rPr lang="en-US" dirty="0"/>
              <a:t>Femoral Shaft </a:t>
            </a:r>
            <a:r>
              <a:rPr lang="en-US" dirty="0" smtClean="0"/>
              <a:t>Fractures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l="16606" t="17241" r="62723" b="18500"/>
          <a:stretch>
            <a:fillRect/>
          </a:stretch>
        </p:blipFill>
        <p:spPr bwMode="auto">
          <a:xfrm rot="16200000">
            <a:off x="828093" y="-828092"/>
            <a:ext cx="1188131" cy="2844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556793"/>
            <a:ext cx="8229600" cy="504056"/>
          </a:xfrm>
          <a:prstGeom prst="rect">
            <a:avLst/>
          </a:prstGeom>
        </p:spPr>
        <p:txBody>
          <a:bodyPr vert="horz" lIns="91440" tIns="45720" rIns="91440" bIns="45720" rtlCol="1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Treatment 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2492896"/>
            <a:ext cx="3898776" cy="36004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12 Years to Maturity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Intramedullary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fixation with either flexible or interlocked nails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69624" y="2132856"/>
            <a:ext cx="1656451" cy="4538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59364" y="2204864"/>
            <a:ext cx="2411412" cy="4468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49386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696" y="332656"/>
            <a:ext cx="7308304" cy="1143000"/>
          </a:xfrm>
        </p:spPr>
        <p:txBody>
          <a:bodyPr>
            <a:normAutofit/>
          </a:bodyPr>
          <a:lstStyle/>
          <a:p>
            <a:pPr marL="514350" indent="-514350" rtl="0"/>
            <a:r>
              <a:rPr lang="en-US" dirty="0"/>
              <a:t>Femoral Shaft </a:t>
            </a:r>
            <a:r>
              <a:rPr lang="en-US" dirty="0" smtClean="0"/>
              <a:t>Fractures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l="16606" t="17241" r="62723" b="18500"/>
          <a:stretch>
            <a:fillRect/>
          </a:stretch>
        </p:blipFill>
        <p:spPr bwMode="auto">
          <a:xfrm rot="16200000">
            <a:off x="828093" y="-828092"/>
            <a:ext cx="1188131" cy="2844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556793"/>
            <a:ext cx="8229600" cy="504056"/>
          </a:xfrm>
          <a:prstGeom prst="rect">
            <a:avLst/>
          </a:prstGeom>
        </p:spPr>
        <p:txBody>
          <a:bodyPr vert="horz" lIns="91440" tIns="45720" rIns="91440" bIns="45720" rtlCol="1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Complications</a:t>
            </a:r>
            <a:r>
              <a:rPr kumimoji="0" lang="en-US" sz="3200" b="0" i="0" u="sng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3200" b="0" i="0" u="sng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2204864"/>
            <a:ext cx="8075240" cy="3888432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Malunion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0005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Remodeling will not correct rotational deformities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Nonunion (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Rare)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Muscle weakness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Leg length discrepancy</a:t>
            </a:r>
          </a:p>
          <a:p>
            <a:pPr marL="40005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Secondary to shortening or overgrowth</a:t>
            </a:r>
          </a:p>
          <a:p>
            <a:pPr marL="40005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Overgrowth of 1.5 to 2.0 cm is common in 2-10 year of age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Osteonecrosis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with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antegrade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IMN &lt;16 year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9386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56125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400" b="1" dirty="0" smtClean="0"/>
              <a:t>THANK YOU</a:t>
            </a:r>
            <a:endParaRPr lang="en-US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899</TotalTime>
  <Words>1463</Words>
  <Application>Microsoft Office PowerPoint</Application>
  <PresentationFormat>On-screen Show (4:3)</PresentationFormat>
  <Paragraphs>408</Paragraphs>
  <Slides>88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88</vt:i4>
      </vt:variant>
    </vt:vector>
  </HeadingPairs>
  <TitlesOfParts>
    <vt:vector size="89" baseType="lpstr">
      <vt:lpstr>Office Theme</vt:lpstr>
      <vt:lpstr>Common Pediatric  Fractures &amp;Trauma</vt:lpstr>
      <vt:lpstr>Introduction</vt:lpstr>
      <vt:lpstr>Slide 3</vt:lpstr>
      <vt:lpstr>Slide 4</vt:lpstr>
      <vt:lpstr>Slide 5</vt:lpstr>
      <vt:lpstr>Slide 6</vt:lpstr>
      <vt:lpstr>Slide 7</vt:lpstr>
      <vt:lpstr>Slide 8</vt:lpstr>
      <vt:lpstr>Slide 9</vt:lpstr>
      <vt:lpstr>It is different 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Physeal injuries</vt:lpstr>
      <vt:lpstr>Physeal injuries</vt:lpstr>
      <vt:lpstr>Physeal injuries</vt:lpstr>
      <vt:lpstr>General Management</vt:lpstr>
      <vt:lpstr>Aim of treatment </vt:lpstr>
      <vt:lpstr>Methods of Fixation</vt:lpstr>
      <vt:lpstr>Methods of Fixation</vt:lpstr>
      <vt:lpstr>Methods of Fixation</vt:lpstr>
      <vt:lpstr>Methods of Fixation</vt:lpstr>
      <vt:lpstr>Methods of Fixation</vt:lpstr>
      <vt:lpstr>Methods of Fixation</vt:lpstr>
      <vt:lpstr>Methods of Fixation</vt:lpstr>
      <vt:lpstr>Methods of Fixation</vt:lpstr>
      <vt:lpstr>Slide 35</vt:lpstr>
      <vt:lpstr>Common Pediatric Fractures</vt:lpstr>
      <vt:lpstr>Fracture Clavicle</vt:lpstr>
      <vt:lpstr>Fracture Clavicle</vt:lpstr>
      <vt:lpstr>Fracture Clavicle</vt:lpstr>
      <vt:lpstr>Fracture Clavicle</vt:lpstr>
      <vt:lpstr>Fracture Clavicle</vt:lpstr>
      <vt:lpstr>Fracture Clavicle</vt:lpstr>
      <vt:lpstr>Fracture Clavicle</vt:lpstr>
      <vt:lpstr>Fracture Clavicle</vt:lpstr>
      <vt:lpstr>Fracture Clavicle</vt:lpstr>
      <vt:lpstr>Fracture Clavicle</vt:lpstr>
      <vt:lpstr>Slide 47</vt:lpstr>
      <vt:lpstr>Supracondylar Humeral Fracture</vt:lpstr>
      <vt:lpstr>Supracondylar Humeral Fracture</vt:lpstr>
      <vt:lpstr>Supracondylar Humeral Fracture</vt:lpstr>
      <vt:lpstr>Supracondylar Humeral Fracture Classification (Gartland)</vt:lpstr>
      <vt:lpstr>Type 1</vt:lpstr>
      <vt:lpstr>Type 2</vt:lpstr>
      <vt:lpstr>Type 3</vt:lpstr>
      <vt:lpstr>Supracondylar Humeral Fracture Treatment</vt:lpstr>
      <vt:lpstr>Supracondylar Humeral Fracture Treatment</vt:lpstr>
      <vt:lpstr>Supracondylar Humeral Fracture Complications</vt:lpstr>
      <vt:lpstr>Supracondylar Humeral Fracture Complications</vt:lpstr>
      <vt:lpstr>Supracondylar Humeral Fracture Complications</vt:lpstr>
      <vt:lpstr>Slide 60</vt:lpstr>
      <vt:lpstr>Distal Radius Physeal Injuries</vt:lpstr>
      <vt:lpstr>Distal Radius Physeal Injuries</vt:lpstr>
      <vt:lpstr>Distal Radius Physeal Injuries</vt:lpstr>
      <vt:lpstr>Distal Radius Physeal Injuries</vt:lpstr>
      <vt:lpstr>Distal Radius Physeal Injuries</vt:lpstr>
      <vt:lpstr>Distal Radius Physeal Injuries</vt:lpstr>
      <vt:lpstr>Slide 67</vt:lpstr>
      <vt:lpstr>Distal Radius Metaphyseal Injuries </vt:lpstr>
      <vt:lpstr>Distal Radius Metaphyseal Injuries </vt:lpstr>
      <vt:lpstr>Distal Radius Metaphyseal Injuries </vt:lpstr>
      <vt:lpstr>Distal Radius Metaphyseal Injuries </vt:lpstr>
      <vt:lpstr>Distal Radius Metaphyseal Injuries </vt:lpstr>
      <vt:lpstr>Distal Radius Metaphyseal Injuries </vt:lpstr>
      <vt:lpstr>Distal Radius Metaphyseal Injuries </vt:lpstr>
      <vt:lpstr>Slide 75</vt:lpstr>
      <vt:lpstr>Femoral Shaft Fractures</vt:lpstr>
      <vt:lpstr>Femoral Shaft Fractures</vt:lpstr>
      <vt:lpstr>Femoral Shaft Fractures</vt:lpstr>
      <vt:lpstr>Femoral Shaft Fractures</vt:lpstr>
      <vt:lpstr>Femoral Shaft Fractures</vt:lpstr>
      <vt:lpstr>Femoral Shaft Fractures</vt:lpstr>
      <vt:lpstr>Femoral Shaft Fractures</vt:lpstr>
      <vt:lpstr>Femoral Shaft Fractures</vt:lpstr>
      <vt:lpstr>Femoral Shaft Fractures</vt:lpstr>
      <vt:lpstr>Femoral Shaft Fractures</vt:lpstr>
      <vt:lpstr>Femoral Shaft Fractures</vt:lpstr>
      <vt:lpstr>Femoral Shaft Fractures</vt:lpstr>
      <vt:lpstr>Slide 88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Common Pediatric Fractures and Trauma</dc:title>
  <dc:creator>HP</dc:creator>
  <cp:lastModifiedBy>ALSIDDIKY</cp:lastModifiedBy>
  <cp:revision>92</cp:revision>
  <dcterms:created xsi:type="dcterms:W3CDTF">2014-11-09T17:18:09Z</dcterms:created>
  <dcterms:modified xsi:type="dcterms:W3CDTF">2017-09-23T00:34:03Z</dcterms:modified>
</cp:coreProperties>
</file>