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0"/>
  </p:notesMasterIdLst>
  <p:sldIdLst>
    <p:sldId id="256" r:id="rId2"/>
    <p:sldId id="258" r:id="rId3"/>
    <p:sldId id="356" r:id="rId4"/>
    <p:sldId id="358" r:id="rId5"/>
    <p:sldId id="359" r:id="rId6"/>
    <p:sldId id="361" r:id="rId7"/>
    <p:sldId id="362" r:id="rId8"/>
    <p:sldId id="366" r:id="rId9"/>
    <p:sldId id="360" r:id="rId10"/>
    <p:sldId id="363" r:id="rId11"/>
    <p:sldId id="262" r:id="rId12"/>
    <p:sldId id="263" r:id="rId13"/>
    <p:sldId id="264" r:id="rId14"/>
    <p:sldId id="267" r:id="rId15"/>
    <p:sldId id="265" r:id="rId16"/>
    <p:sldId id="266" r:id="rId17"/>
    <p:sldId id="268" r:id="rId18"/>
    <p:sldId id="269" r:id="rId19"/>
    <p:sldId id="365" r:id="rId20"/>
    <p:sldId id="367" r:id="rId21"/>
    <p:sldId id="368" r:id="rId22"/>
    <p:sldId id="270" r:id="rId23"/>
    <p:sldId id="271" r:id="rId24"/>
    <p:sldId id="272" r:id="rId25"/>
    <p:sldId id="274" r:id="rId26"/>
    <p:sldId id="370" r:id="rId27"/>
    <p:sldId id="369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400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1" r:id="rId45"/>
    <p:sldId id="292" r:id="rId46"/>
    <p:sldId id="293" r:id="rId47"/>
    <p:sldId id="371" r:id="rId48"/>
    <p:sldId id="294" r:id="rId49"/>
    <p:sldId id="295" r:id="rId50"/>
    <p:sldId id="296" r:id="rId51"/>
    <p:sldId id="298" r:id="rId52"/>
    <p:sldId id="300" r:id="rId53"/>
    <p:sldId id="302" r:id="rId54"/>
    <p:sldId id="303" r:id="rId55"/>
    <p:sldId id="305" r:id="rId56"/>
    <p:sldId id="306" r:id="rId57"/>
    <p:sldId id="310" r:id="rId58"/>
    <p:sldId id="312" r:id="rId59"/>
    <p:sldId id="372" r:id="rId60"/>
    <p:sldId id="401" r:id="rId61"/>
    <p:sldId id="313" r:id="rId62"/>
    <p:sldId id="403" r:id="rId63"/>
    <p:sldId id="412" r:id="rId64"/>
    <p:sldId id="420" r:id="rId65"/>
    <p:sldId id="421" r:id="rId66"/>
    <p:sldId id="422" r:id="rId67"/>
    <p:sldId id="402" r:id="rId68"/>
    <p:sldId id="323" r:id="rId69"/>
    <p:sldId id="374" r:id="rId70"/>
    <p:sldId id="375" r:id="rId71"/>
    <p:sldId id="376" r:id="rId72"/>
    <p:sldId id="377" r:id="rId73"/>
    <p:sldId id="378" r:id="rId74"/>
    <p:sldId id="379" r:id="rId75"/>
    <p:sldId id="373" r:id="rId76"/>
    <p:sldId id="336" r:id="rId77"/>
    <p:sldId id="380" r:id="rId78"/>
    <p:sldId id="381" r:id="rId79"/>
    <p:sldId id="382" r:id="rId80"/>
    <p:sldId id="383" r:id="rId81"/>
    <p:sldId id="384" r:id="rId82"/>
    <p:sldId id="393" r:id="rId83"/>
    <p:sldId id="394" r:id="rId84"/>
    <p:sldId id="395" r:id="rId85"/>
    <p:sldId id="396" r:id="rId86"/>
    <p:sldId id="397" r:id="rId87"/>
    <p:sldId id="398" r:id="rId88"/>
    <p:sldId id="399" r:id="rId8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522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56E329-F9CC-4503-8DF6-A1014EA32729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88F690-F68F-4AD2-938F-8BD0A07C85A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765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7DF9-1400-47D3-856C-DD6AE91E128B}" type="slidenum">
              <a:rPr lang="ar-SA"/>
              <a:pPr/>
              <a:t>55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85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404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65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008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61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1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601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64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653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957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8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5B2B-404B-4E8A-9607-CFD90DC38AD5}" type="datetimeFigureOut">
              <a:rPr lang="ar-SA" smtClean="0"/>
              <a:pPr/>
              <a:t>04/02/1439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06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b="1" dirty="0" smtClean="0"/>
              <a:t>Common Pediatric</a:t>
            </a:r>
            <a:br>
              <a:rPr lang="en-US" b="1" dirty="0" smtClean="0"/>
            </a:br>
            <a:r>
              <a:rPr lang="en-US" b="1" dirty="0" smtClean="0"/>
              <a:t> Fractures &amp;Trauma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rtl="0"/>
            <a:endParaRPr lang="en-US" dirty="0" smtClean="0">
              <a:solidFill>
                <a:schemeClr val="tx1"/>
              </a:solidFill>
            </a:endParaRP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Dr. Abdulmonem Alsiddiky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Professor &amp; Consultant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Pediatric orthopedic &amp; spinal deformities</a:t>
            </a:r>
          </a:p>
          <a:p>
            <a:pPr rtl="0"/>
            <a:endParaRPr lang="en-US" dirty="0" smtClean="0">
              <a:solidFill>
                <a:schemeClr val="tx1"/>
              </a:solidFill>
            </a:endParaRPr>
          </a:p>
          <a:p>
            <a:pPr rtl="0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It is different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1- </a:t>
            </a:r>
            <a:r>
              <a:rPr lang="en-US" altLang="ar-SA" dirty="0" smtClean="0">
                <a:solidFill>
                  <a:srgbClr val="FF0000"/>
                </a:solidFill>
              </a:rPr>
              <a:t>Growth plate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Provides perfect </a:t>
            </a:r>
            <a:r>
              <a:rPr lang="en-US" altLang="ar-SA" dirty="0" smtClean="0">
                <a:solidFill>
                  <a:srgbClr val="FF0000"/>
                </a:solidFill>
              </a:rPr>
              <a:t>remodeling</a:t>
            </a:r>
            <a:r>
              <a:rPr lang="en-US" altLang="ar-SA" dirty="0" smtClean="0"/>
              <a:t> power</a:t>
            </a:r>
          </a:p>
          <a:p>
            <a:pPr lvl="1" algn="l" rtl="0" eaLnBrk="1" hangingPunct="1"/>
            <a:r>
              <a:rPr lang="en-US" altLang="ar-SA" dirty="0" smtClean="0"/>
              <a:t>Injury of growth plate causes </a:t>
            </a:r>
            <a:r>
              <a:rPr lang="en-US" altLang="ar-SA" dirty="0" smtClean="0">
                <a:solidFill>
                  <a:srgbClr val="FF0000"/>
                </a:solidFill>
              </a:rPr>
              <a:t>deformity</a:t>
            </a:r>
          </a:p>
          <a:p>
            <a:pPr lvl="1" algn="l" rtl="0" eaLnBrk="1" hangingPunct="1"/>
            <a:r>
              <a:rPr lang="en-US" altLang="ar-SA" dirty="0" smtClean="0"/>
              <a:t>A fracture might lead to </a:t>
            </a:r>
            <a:r>
              <a:rPr lang="en-US" altLang="ar-SA" dirty="0" smtClean="0">
                <a:solidFill>
                  <a:srgbClr val="FF0000"/>
                </a:solidFill>
              </a:rPr>
              <a:t>overgrowth</a:t>
            </a:r>
          </a:p>
        </p:txBody>
      </p:sp>
      <p:pic>
        <p:nvPicPr>
          <p:cNvPr id="7173" name="Picture 5" descr="DSC018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985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2- </a:t>
            </a:r>
            <a:r>
              <a:rPr lang="en-US" altLang="ar-SA" dirty="0" smtClean="0">
                <a:solidFill>
                  <a:srgbClr val="FF0000"/>
                </a:solidFill>
              </a:rPr>
              <a:t>Bone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Increased collagen/bone ratio makes the bone</a:t>
            </a:r>
          </a:p>
          <a:p>
            <a:pPr lvl="2" algn="l" rtl="0"/>
            <a:r>
              <a:rPr lang="en-US" altLang="ar-SA" dirty="0" smtClean="0"/>
              <a:t>Less brittle ( </a:t>
            </a:r>
            <a:r>
              <a:rPr lang="en-US" altLang="ar-SA" dirty="0" smtClean="0">
                <a:solidFill>
                  <a:srgbClr val="FF0000"/>
                </a:solidFill>
              </a:rPr>
              <a:t>ELASTIC</a:t>
            </a:r>
            <a:r>
              <a:rPr lang="en-US" altLang="ar-SA" dirty="0" smtClean="0"/>
              <a:t> )</a:t>
            </a:r>
          </a:p>
          <a:p>
            <a:pPr lvl="2" algn="l" rtl="0"/>
            <a:r>
              <a:rPr lang="en-US" altLang="ar-SA" dirty="0" smtClean="0"/>
              <a:t>deformation</a:t>
            </a:r>
          </a:p>
        </p:txBody>
      </p:sp>
      <p:pic>
        <p:nvPicPr>
          <p:cNvPr id="5" name="Picture 8" descr="File0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351177" cy="13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3- </a:t>
            </a:r>
            <a:r>
              <a:rPr lang="en-US" altLang="ar-SA" dirty="0" smtClean="0">
                <a:solidFill>
                  <a:srgbClr val="FF0000"/>
                </a:solidFill>
              </a:rPr>
              <a:t>Cartilage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/>
              <a:t>D</a:t>
            </a:r>
            <a:r>
              <a:rPr lang="en-US" altLang="ar-SA" dirty="0" smtClean="0"/>
              <a:t>ifficult x-ray evaluation</a:t>
            </a:r>
          </a:p>
          <a:p>
            <a:pPr lvl="1" algn="l" rtl="0" eaLnBrk="1" hangingPunct="1"/>
            <a:r>
              <a:rPr lang="en-US" altLang="ar-SA" dirty="0"/>
              <a:t>S</a:t>
            </a:r>
            <a:r>
              <a:rPr lang="en-US" altLang="ar-SA" dirty="0" smtClean="0"/>
              <a:t>ize of articular fragment often under-estimated</a:t>
            </a: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pic>
        <p:nvPicPr>
          <p:cNvPr id="9224" name="Picture 8" descr="File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 b="15817"/>
          <a:stretch>
            <a:fillRect/>
          </a:stretch>
        </p:blipFill>
        <p:spPr bwMode="auto">
          <a:xfrm>
            <a:off x="2771800" y="4030834"/>
            <a:ext cx="3600400" cy="23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81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785395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4- </a:t>
            </a:r>
            <a:r>
              <a:rPr lang="en-US" altLang="ar-SA" dirty="0" err="1" smtClean="0">
                <a:solidFill>
                  <a:srgbClr val="FF0000"/>
                </a:solidFill>
              </a:rPr>
              <a:t>Periosteum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active</a:t>
            </a:r>
            <a:r>
              <a:rPr lang="en-US" altLang="ar-SA" dirty="0" smtClean="0"/>
              <a:t> in metabolism </a:t>
            </a:r>
          </a:p>
          <a:p>
            <a:pPr lvl="2" algn="l" rtl="0" eaLnBrk="1" hangingPunct="1"/>
            <a:r>
              <a:rPr lang="en-US" altLang="ar-SA" dirty="0" smtClean="0"/>
              <a:t>more callus, rapid union, increased remodeling</a:t>
            </a:r>
          </a:p>
          <a:p>
            <a:pPr lvl="1"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Thickness</a:t>
            </a:r>
            <a:r>
              <a:rPr lang="en-US" altLang="ar-SA" dirty="0" smtClean="0"/>
              <a:t> and strength</a:t>
            </a:r>
          </a:p>
          <a:p>
            <a:pPr lvl="2" algn="l" rtl="0" eaLnBrk="1" hangingPunct="1"/>
            <a:r>
              <a:rPr lang="en-US" altLang="ar-SA" sz="2000" dirty="0" smtClean="0"/>
              <a:t>I</a:t>
            </a:r>
            <a:r>
              <a:rPr lang="en-US" altLang="ar-SA" dirty="0" smtClean="0"/>
              <a:t>ntact periosteal hinge affects fracture pattern</a:t>
            </a:r>
          </a:p>
          <a:p>
            <a:pPr lvl="2" algn="l" rtl="0" eaLnBrk="1" hangingPunct="1"/>
            <a:r>
              <a:rPr lang="en-US" altLang="ar-SA" dirty="0" smtClean="0"/>
              <a:t>Interposition </a:t>
            </a:r>
          </a:p>
          <a:p>
            <a:pPr lvl="2" algn="l" rtl="0" eaLnBrk="1" hangingPunct="1"/>
            <a:endParaRPr lang="en-US" altLang="ar-SA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52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5- </a:t>
            </a:r>
            <a:r>
              <a:rPr lang="en-US" altLang="ar-SA" dirty="0" smtClean="0">
                <a:solidFill>
                  <a:srgbClr val="FF0000"/>
                </a:solidFill>
              </a:rPr>
              <a:t>Ligaments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/>
            <a:r>
              <a:rPr lang="en-US" dirty="0" smtClean="0"/>
              <a:t>ligaments in children are functionally </a:t>
            </a:r>
            <a:r>
              <a:rPr lang="en-US" dirty="0" smtClean="0">
                <a:solidFill>
                  <a:srgbClr val="FF0000"/>
                </a:solidFill>
              </a:rPr>
              <a:t>stronger</a:t>
            </a:r>
            <a:r>
              <a:rPr lang="en-US" dirty="0" smtClean="0"/>
              <a:t> than bone. </a:t>
            </a:r>
          </a:p>
          <a:p>
            <a:pPr lvl="1" algn="l" rtl="0"/>
            <a:r>
              <a:rPr lang="en-US" dirty="0" smtClean="0"/>
              <a:t>Therefore, a higher proportion of injuries that produce sprains in adults result in </a:t>
            </a:r>
            <a:r>
              <a:rPr lang="en-US" dirty="0" smtClean="0">
                <a:solidFill>
                  <a:srgbClr val="FF0000"/>
                </a:solidFill>
              </a:rPr>
              <a:t>fractures</a:t>
            </a:r>
            <a:r>
              <a:rPr lang="en-US" dirty="0" smtClean="0"/>
              <a:t> in children.</a:t>
            </a:r>
          </a:p>
          <a:p>
            <a:pPr lvl="1" eaLnBrk="1" hangingPunct="1">
              <a:buFontTx/>
              <a:buNone/>
            </a:pP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3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File0015 copy"/>
          <p:cNvPicPr>
            <a:picLocks noChangeAspect="1" noChangeArrowheads="1"/>
          </p:cNvPicPr>
          <p:nvPr/>
        </p:nvPicPr>
        <p:blipFill>
          <a:blip r:embed="rId2" cstate="print">
            <a:lum bright="2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23" y="4179503"/>
            <a:ext cx="919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File0015 copy 2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57" y="3730625"/>
            <a:ext cx="1273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File0015 copy 3"/>
          <p:cNvPicPr>
            <a:picLocks noChangeAspect="1" noChangeArrowheads="1"/>
          </p:cNvPicPr>
          <p:nvPr/>
        </p:nvPicPr>
        <p:blipFill>
          <a:blip r:embed="rId4" cstate="print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0875"/>
            <a:ext cx="1657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7- </a:t>
            </a:r>
            <a:r>
              <a:rPr lang="en-US" altLang="ar-SA" dirty="0" smtClean="0">
                <a:solidFill>
                  <a:srgbClr val="FF0000"/>
                </a:solidFill>
              </a:rPr>
              <a:t>Age</a:t>
            </a:r>
            <a:r>
              <a:rPr lang="en-US" altLang="ar-SA" dirty="0" smtClean="0"/>
              <a:t> related fracture pattern: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Infants: diaphyseal fractures</a:t>
            </a:r>
          </a:p>
          <a:p>
            <a:pPr lvl="1" algn="l" rtl="0" eaLnBrk="1" hangingPunct="1"/>
            <a:r>
              <a:rPr lang="en-US" altLang="ar-SA" dirty="0" smtClean="0"/>
              <a:t>Children: metaphyseal fractures</a:t>
            </a:r>
          </a:p>
          <a:p>
            <a:pPr lvl="1" algn="l" rtl="0" eaLnBrk="1" hangingPunct="1"/>
            <a:r>
              <a:rPr lang="en-US" altLang="ar-SA" dirty="0" smtClean="0"/>
              <a:t>Adolescents: epiphyseal injuries</a:t>
            </a:r>
          </a:p>
          <a:p>
            <a:pPr lvl="1"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82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8- </a:t>
            </a:r>
            <a:r>
              <a:rPr lang="en-US" altLang="ar-SA" dirty="0" smtClean="0">
                <a:solidFill>
                  <a:srgbClr val="FF0000"/>
                </a:solidFill>
              </a:rPr>
              <a:t>Physiology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Better blood supply</a:t>
            </a:r>
          </a:p>
          <a:p>
            <a:pPr lvl="2" algn="l" rtl="0"/>
            <a:r>
              <a:rPr lang="en-US" altLang="ar-SA" dirty="0" smtClean="0"/>
              <a:t>Better healing</a:t>
            </a:r>
          </a:p>
          <a:p>
            <a:pPr lvl="2" algn="l" rtl="0"/>
            <a:r>
              <a:rPr lang="en-US" altLang="ar-SA" dirty="0" smtClean="0"/>
              <a:t>rare incidence of delayed and non-union</a:t>
            </a:r>
          </a:p>
          <a:p>
            <a:pPr lvl="1" algn="l" rtl="0"/>
            <a:r>
              <a:rPr lang="en-US" altLang="ar-SA" dirty="0" smtClean="0">
                <a:solidFill>
                  <a:srgbClr val="FF0000"/>
                </a:solidFill>
              </a:rPr>
              <a:t>Remodeling </a:t>
            </a:r>
          </a:p>
          <a:p>
            <a:pPr lvl="1" algn="l" rtl="0" eaLnBrk="1" hangingPunct="1">
              <a:buFontTx/>
              <a:buNone/>
            </a:pPr>
            <a:r>
              <a:rPr lang="en-US" altLang="ar-SA" dirty="0" smtClean="0"/>
              <a:t>          </a:t>
            </a:r>
          </a:p>
          <a:p>
            <a:pPr lvl="1" eaLnBrk="1" hangingPunct="1">
              <a:buFontTx/>
              <a:buNone/>
            </a:pPr>
            <a:endParaRPr lang="en-US" altLang="ar-SA" dirty="0" smtClean="0"/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54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38" y="152171"/>
            <a:ext cx="5560501" cy="35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55815"/>
            <a:ext cx="4968552" cy="26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531537"/>
            <a:ext cx="6811654" cy="29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4" y="332656"/>
            <a:ext cx="6221295" cy="28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endParaRPr lang="en-US" altLang="ar-SA" dirty="0" smtClean="0"/>
          </a:p>
          <a:p>
            <a:pPr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Why</a:t>
            </a:r>
            <a:r>
              <a:rPr lang="en-US" altLang="ar-SA" dirty="0" smtClean="0"/>
              <a:t> should we differentiate adult trauma from kids?</a:t>
            </a:r>
          </a:p>
          <a:p>
            <a:pPr algn="l" rtl="0" eaLnBrk="1" hangingPunct="1"/>
            <a:r>
              <a:rPr lang="en-US" altLang="ar-SA" dirty="0" smtClean="0"/>
              <a:t>What are the </a:t>
            </a:r>
            <a:r>
              <a:rPr lang="en-US" altLang="ar-SA" dirty="0" smtClean="0">
                <a:solidFill>
                  <a:srgbClr val="FF0000"/>
                </a:solidFill>
              </a:rPr>
              <a:t>Differences</a:t>
            </a:r>
            <a:r>
              <a:rPr lang="en-US" altLang="ar-SA" dirty="0" smtClean="0"/>
              <a:t>  between adult &amp; pediatric bone ?</a:t>
            </a:r>
          </a:p>
          <a:p>
            <a:pPr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Mechanism</a:t>
            </a:r>
            <a:r>
              <a:rPr lang="en-US" altLang="ar-SA" dirty="0" smtClean="0"/>
              <a:t> of injury</a:t>
            </a:r>
          </a:p>
          <a:p>
            <a:pPr algn="l" rtl="0"/>
            <a:r>
              <a:rPr lang="en-US" altLang="ar-SA" dirty="0" smtClean="0">
                <a:solidFill>
                  <a:srgbClr val="FF0000"/>
                </a:solidFill>
              </a:rPr>
              <a:t>Rate </a:t>
            </a:r>
            <a:r>
              <a:rPr lang="en-US" altLang="ar-SA" dirty="0" smtClean="0"/>
              <a:t>of trauma</a:t>
            </a:r>
            <a:endParaRPr lang="en-US" altLang="ar-SA" dirty="0"/>
          </a:p>
          <a:p>
            <a:pPr lvl="1" algn="l" rtl="0" eaLnBrk="1" hangingPunct="1">
              <a:buFontTx/>
              <a:buNone/>
            </a:pPr>
            <a:endParaRPr lang="en-US" altLang="ar-SA" sz="2400" dirty="0" smtClean="0"/>
          </a:p>
          <a:p>
            <a:pPr lvl="1" eaLnBrk="1" hangingPunct="1">
              <a:buFontTx/>
              <a:buNone/>
            </a:pPr>
            <a:endParaRPr lang="en-US" altLang="ar-SA" sz="2400" dirty="0" smtClean="0"/>
          </a:p>
          <a:p>
            <a:pPr eaLnBrk="1" hangingPunct="1"/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42672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129" t="24800" r="63461" b="10941"/>
          <a:stretch>
            <a:fillRect/>
          </a:stretch>
        </p:blipFill>
        <p:spPr bwMode="auto">
          <a:xfrm>
            <a:off x="2987824" y="404664"/>
            <a:ext cx="3528392" cy="620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Account for ~25% of all children’s fractures.</a:t>
            </a:r>
          </a:p>
          <a:p>
            <a:pPr algn="l" rtl="0" eaLnBrk="1" hangingPunct="1"/>
            <a:r>
              <a:rPr lang="en-US" altLang="ar-SA" dirty="0" smtClean="0"/>
              <a:t>More in boys.</a:t>
            </a:r>
          </a:p>
          <a:p>
            <a:pPr algn="l" rtl="0" eaLnBrk="1" hangingPunct="1"/>
            <a:r>
              <a:rPr lang="en-US" altLang="ar-SA" dirty="0" smtClean="0"/>
              <a:t>More in upper limb.</a:t>
            </a:r>
          </a:p>
          <a:p>
            <a:pPr algn="l" rtl="0" eaLnBrk="1" hangingPunct="1"/>
            <a:r>
              <a:rPr lang="en-US" altLang="ar-SA" dirty="0" smtClean="0"/>
              <a:t>Most heal well rapidly with good remodeling.</a:t>
            </a:r>
          </a:p>
          <a:p>
            <a:pPr algn="l" rtl="0" eaLnBrk="1" hangingPunct="1"/>
            <a:r>
              <a:rPr lang="en-US" altLang="ar-SA" dirty="0" smtClean="0"/>
              <a:t>Growth may be affected.</a:t>
            </a:r>
          </a:p>
        </p:txBody>
      </p:sp>
      <p:pic>
        <p:nvPicPr>
          <p:cNvPr id="4" name="Picture 12" descr="40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pic>
        <p:nvPicPr>
          <p:cNvPr id="17420" name="Picture 12" descr="40-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724" y="2636912"/>
            <a:ext cx="7637825" cy="2376264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872" y="1556792"/>
            <a:ext cx="6629400" cy="5334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Tx/>
              <a:buNone/>
            </a:pPr>
            <a:r>
              <a:rPr lang="en-US" altLang="ar-SA" dirty="0" smtClean="0"/>
              <a:t>Classification: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915816" y="559016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Salter-Harris</a:t>
            </a:r>
          </a:p>
        </p:txBody>
      </p:sp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Physeal injuries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 rtl="0" eaLnBrk="1" hangingPunct="1"/>
            <a:r>
              <a:rPr lang="en-US" altLang="ar-SA" sz="2400" dirty="0" smtClean="0"/>
              <a:t>Small bridges (&lt;10%) may lyse spontaneously.</a:t>
            </a:r>
          </a:p>
          <a:p>
            <a:pPr lvl="1" algn="l" rtl="0" eaLnBrk="1" hangingPunct="1"/>
            <a:r>
              <a:rPr lang="en-US" altLang="ar-SA" sz="2400" dirty="0" smtClean="0">
                <a:solidFill>
                  <a:srgbClr val="FF0000"/>
                </a:solidFill>
              </a:rPr>
              <a:t>Central</a:t>
            </a:r>
            <a:r>
              <a:rPr lang="en-US" altLang="ar-SA" sz="2400" dirty="0" smtClean="0"/>
              <a:t> bridges more likely to </a:t>
            </a:r>
            <a:r>
              <a:rPr lang="en-US" altLang="ar-SA" sz="2400" dirty="0" smtClean="0">
                <a:solidFill>
                  <a:srgbClr val="FF0000"/>
                </a:solidFill>
              </a:rPr>
              <a:t>lyse</a:t>
            </a:r>
            <a:r>
              <a:rPr lang="en-US" altLang="ar-SA" sz="2400" dirty="0" smtClean="0"/>
              <a:t>.</a:t>
            </a:r>
          </a:p>
          <a:p>
            <a:pPr lvl="1" algn="l" rtl="0" eaLnBrk="1" hangingPunct="1"/>
            <a:r>
              <a:rPr lang="en-US" altLang="ar-SA" sz="2400" dirty="0" smtClean="0">
                <a:solidFill>
                  <a:schemeClr val="accent1"/>
                </a:solidFill>
              </a:rPr>
              <a:t>Peripheral</a:t>
            </a:r>
            <a:r>
              <a:rPr lang="en-US" altLang="ar-SA" sz="2400" dirty="0" smtClean="0"/>
              <a:t> bridges more likely to cause </a:t>
            </a:r>
            <a:r>
              <a:rPr lang="en-US" altLang="ar-SA" sz="2400" dirty="0" smtClean="0">
                <a:solidFill>
                  <a:schemeClr val="accent1"/>
                </a:solidFill>
              </a:rPr>
              <a:t>deformity</a:t>
            </a:r>
          </a:p>
          <a:p>
            <a:pPr lvl="1" algn="l" rtl="0" eaLnBrk="1" hangingPunct="1"/>
            <a:r>
              <a:rPr lang="en-US" altLang="ar-SA" sz="2400" dirty="0" smtClean="0"/>
              <a:t>Avoid </a:t>
            </a:r>
            <a:r>
              <a:rPr lang="en-US" altLang="ar-SA" sz="2400" dirty="0" smtClean="0">
                <a:solidFill>
                  <a:srgbClr val="FF0000"/>
                </a:solidFill>
              </a:rPr>
              <a:t>injury</a:t>
            </a:r>
            <a:r>
              <a:rPr lang="en-US" altLang="ar-SA" sz="2400" dirty="0" smtClean="0"/>
              <a:t> to physis during fixation.</a:t>
            </a:r>
          </a:p>
          <a:p>
            <a:pPr lvl="1" algn="l" rtl="0" eaLnBrk="1" hangingPunct="1"/>
            <a:r>
              <a:rPr lang="en-US" altLang="ar-SA" sz="2400" dirty="0" smtClean="0"/>
              <a:t>Monitor </a:t>
            </a:r>
            <a:r>
              <a:rPr lang="en-US" altLang="ar-SA" sz="2400" dirty="0" smtClean="0">
                <a:solidFill>
                  <a:srgbClr val="FF0000"/>
                </a:solidFill>
              </a:rPr>
              <a:t>growth</a:t>
            </a:r>
            <a:r>
              <a:rPr lang="en-US" altLang="ar-SA" sz="2400" dirty="0" smtClean="0"/>
              <a:t> over a long period.</a:t>
            </a:r>
          </a:p>
          <a:p>
            <a:pPr lvl="1" algn="l" rtl="0" eaLnBrk="1" hangingPunct="1"/>
            <a:r>
              <a:rPr lang="en-US" altLang="ar-SA" sz="2400" dirty="0" smtClean="0"/>
              <a:t>Image suspected physeal bar (</a:t>
            </a:r>
            <a:r>
              <a:rPr lang="en-US" altLang="ar-SA" sz="2400" dirty="0" smtClean="0">
                <a:solidFill>
                  <a:srgbClr val="FF0000"/>
                </a:solidFill>
              </a:rPr>
              <a:t>CT, MRI</a:t>
            </a:r>
            <a:r>
              <a:rPr lang="en-US" altLang="ar-SA" sz="2400" dirty="0" smtClean="0"/>
              <a:t>)</a:t>
            </a:r>
          </a:p>
        </p:txBody>
      </p:sp>
      <p:pic>
        <p:nvPicPr>
          <p:cNvPr id="40964" name="Picture 4" descr="File0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1473"/>
            <a:ext cx="1512168" cy="2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le00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43" y="4179979"/>
            <a:ext cx="1344488" cy="22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39136" cy="1143000"/>
          </a:xfrm>
        </p:spPr>
        <p:txBody>
          <a:bodyPr/>
          <a:lstStyle/>
          <a:p>
            <a:pPr rtl="0"/>
            <a:r>
              <a:rPr lang="en-US" dirty="0" smtClean="0"/>
              <a:t>General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altLang="ar-SA" sz="3600" b="1" u="sng" dirty="0" smtClean="0"/>
              <a:t>Indications for surgery</a:t>
            </a:r>
            <a:r>
              <a:rPr lang="en-US" altLang="ar-SA" dirty="0" smtClean="0"/>
              <a:t> 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Head</a:t>
            </a:r>
            <a:r>
              <a:rPr lang="en-US" altLang="ar-SA" sz="3400" dirty="0" smtClean="0"/>
              <a:t> injury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Multiple</a:t>
            </a:r>
            <a:r>
              <a:rPr lang="en-US" altLang="ar-SA" sz="3400" dirty="0" smtClean="0"/>
              <a:t> injuries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Open</a:t>
            </a:r>
            <a:r>
              <a:rPr lang="en-US" altLang="ar-SA" sz="3400" dirty="0" smtClean="0"/>
              <a:t> fractures</a:t>
            </a:r>
          </a:p>
          <a:p>
            <a:pPr algn="l" rtl="0"/>
            <a:r>
              <a:rPr lang="en-US" altLang="ar-SA" sz="3400" dirty="0" smtClean="0"/>
              <a:t>Displaced </a:t>
            </a:r>
            <a:r>
              <a:rPr lang="en-US" altLang="ar-SA" sz="3400" dirty="0" smtClean="0">
                <a:solidFill>
                  <a:srgbClr val="FF0000"/>
                </a:solidFill>
              </a:rPr>
              <a:t>intra articular </a:t>
            </a:r>
            <a:r>
              <a:rPr lang="en-US" altLang="ar-SA" sz="3400" dirty="0" smtClean="0"/>
              <a:t>fractures</a:t>
            </a:r>
          </a:p>
          <a:p>
            <a:pPr lvl="1" algn="l" rtl="0">
              <a:buNone/>
            </a:pPr>
            <a:r>
              <a:rPr lang="en-US" altLang="ar-SA" sz="3400" dirty="0" smtClean="0"/>
              <a:t> ( Salter-Harris  III-IV )</a:t>
            </a:r>
          </a:p>
          <a:p>
            <a:pPr algn="l" rtl="0"/>
            <a:r>
              <a:rPr lang="en-US" altLang="ar-SA" sz="3400" dirty="0" smtClean="0"/>
              <a:t>Adolescence</a:t>
            </a:r>
          </a:p>
          <a:p>
            <a:pPr algn="l" rtl="0"/>
            <a:r>
              <a:rPr lang="en-US" altLang="ar-SA" sz="3400" dirty="0" smtClean="0"/>
              <a:t>Failure of conservative means (</a:t>
            </a:r>
            <a:r>
              <a:rPr lang="en-US" altLang="ar-SA" sz="3400" dirty="0" smtClean="0">
                <a:solidFill>
                  <a:srgbClr val="FF0000"/>
                </a:solidFill>
              </a:rPr>
              <a:t>irreducible</a:t>
            </a:r>
            <a:r>
              <a:rPr lang="en-US" altLang="ar-SA" sz="3400" dirty="0" smtClean="0"/>
              <a:t> or </a:t>
            </a:r>
            <a:r>
              <a:rPr lang="en-US" altLang="ar-SA" sz="3400" dirty="0" smtClean="0">
                <a:solidFill>
                  <a:srgbClr val="FF0000"/>
                </a:solidFill>
              </a:rPr>
              <a:t>unstable</a:t>
            </a:r>
            <a:r>
              <a:rPr lang="en-US" altLang="ar-SA" sz="3400" dirty="0" smtClean="0"/>
              <a:t> fractures)</a:t>
            </a:r>
          </a:p>
          <a:p>
            <a:pPr algn="l" rtl="0"/>
            <a:r>
              <a:rPr lang="en-US" altLang="ar-SA" sz="3400" dirty="0" smtClean="0"/>
              <a:t>Severe </a:t>
            </a:r>
            <a:r>
              <a:rPr lang="en-US" altLang="ar-SA" sz="3400" dirty="0" smtClean="0">
                <a:solidFill>
                  <a:srgbClr val="FF0000"/>
                </a:solidFill>
              </a:rPr>
              <a:t>soft-tissue</a:t>
            </a:r>
            <a:r>
              <a:rPr lang="en-US" altLang="ar-SA" sz="3400" dirty="0" smtClean="0"/>
              <a:t> injury or fractures with </a:t>
            </a:r>
            <a:r>
              <a:rPr lang="en-US" altLang="ar-SA" sz="3400" dirty="0" smtClean="0">
                <a:solidFill>
                  <a:srgbClr val="FF0000"/>
                </a:solidFill>
              </a:rPr>
              <a:t>vascular</a:t>
            </a:r>
            <a:r>
              <a:rPr lang="en-US" altLang="ar-SA" sz="3400" dirty="0" smtClean="0"/>
              <a:t> injury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Neurological</a:t>
            </a:r>
            <a:r>
              <a:rPr lang="en-US" altLang="ar-SA" sz="3400" dirty="0" smtClean="0"/>
              <a:t> disorder </a:t>
            </a:r>
          </a:p>
          <a:p>
            <a:pPr algn="l" rtl="0"/>
            <a:r>
              <a:rPr lang="en-US" altLang="ar-SA" sz="3400" dirty="0" smtClean="0"/>
              <a:t>Malunion and delayed union</a:t>
            </a:r>
          </a:p>
          <a:p>
            <a:pPr algn="l" rtl="0"/>
            <a:r>
              <a:rPr lang="en-US" altLang="ar-SA" sz="3400" dirty="0" smtClean="0"/>
              <a:t>?Compartment syndrome</a:t>
            </a:r>
          </a:p>
          <a:p>
            <a:pPr algn="l" rtl="0"/>
            <a:endParaRPr lang="en-US" altLang="ar-SA" dirty="0" smtClean="0"/>
          </a:p>
          <a:p>
            <a:pPr algn="l" rtl="0"/>
            <a:endParaRPr lang="ar-SA" dirty="0"/>
          </a:p>
        </p:txBody>
      </p:sp>
      <p:pic>
        <p:nvPicPr>
          <p:cNvPr id="4" name="Picture 12" descr="40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en-US" dirty="0" smtClean="0"/>
              <a:t>Aim of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achieve </a:t>
            </a:r>
            <a:r>
              <a:rPr lang="en-US" dirty="0" smtClean="0">
                <a:solidFill>
                  <a:srgbClr val="FF0000"/>
                </a:solidFill>
              </a:rPr>
              <a:t>reduction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Maintain</a:t>
            </a:r>
            <a:r>
              <a:rPr lang="en-US" dirty="0" smtClean="0"/>
              <a:t> reduction </a:t>
            </a:r>
          </a:p>
          <a:p>
            <a:pPr lvl="1" algn="l" rtl="0"/>
            <a:r>
              <a:rPr lang="en-US" dirty="0" smtClean="0"/>
              <a:t>Casting</a:t>
            </a:r>
          </a:p>
          <a:p>
            <a:pPr lvl="1" algn="l" rtl="0"/>
            <a:r>
              <a:rPr lang="en-US" dirty="0" smtClean="0"/>
              <a:t>K-wires</a:t>
            </a:r>
          </a:p>
          <a:p>
            <a:pPr lvl="1" algn="l" rtl="0"/>
            <a:r>
              <a:rPr lang="en-US" dirty="0" smtClean="0"/>
              <a:t>Elastic nails</a:t>
            </a:r>
          </a:p>
          <a:p>
            <a:pPr lvl="1" algn="l" rtl="0"/>
            <a:r>
              <a:rPr lang="en-US" dirty="0" smtClean="0"/>
              <a:t>Screws</a:t>
            </a:r>
          </a:p>
          <a:p>
            <a:pPr lvl="1" algn="l" rtl="0"/>
            <a:r>
              <a:rPr lang="en-US" dirty="0" smtClean="0"/>
              <a:t>Plate &amp; screws</a:t>
            </a:r>
          </a:p>
          <a:p>
            <a:pPr lvl="1" algn="l" rtl="0"/>
            <a:r>
              <a:rPr lang="en-US" dirty="0" smtClean="0"/>
              <a:t>IM nails</a:t>
            </a:r>
          </a:p>
          <a:p>
            <a:pPr lvl="1" algn="l" rtl="0"/>
            <a:r>
              <a:rPr lang="en-US" dirty="0" smtClean="0"/>
              <a:t>Ex. Fix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Healing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23170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348880"/>
            <a:ext cx="7643192" cy="3777283"/>
          </a:xfrm>
        </p:spPr>
        <p:txBody>
          <a:bodyPr/>
          <a:lstStyle/>
          <a:p>
            <a:pPr algn="l" rtl="0"/>
            <a:r>
              <a:rPr lang="en-US" dirty="0" smtClean="0"/>
              <a:t>Casting</a:t>
            </a:r>
          </a:p>
          <a:p>
            <a:pPr marL="457200" lvl="1" indent="0" algn="l" rtl="0">
              <a:buNone/>
            </a:pPr>
            <a:r>
              <a:rPr lang="en-US" dirty="0" smtClean="0"/>
              <a:t>Still the commonest</a:t>
            </a: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26582" cy="37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K-wires </a:t>
            </a:r>
          </a:p>
          <a:p>
            <a:pPr lvl="1" algn="l" rtl="0"/>
            <a:r>
              <a:rPr lang="en-US" altLang="ar-SA" dirty="0"/>
              <a:t>M</a:t>
            </a:r>
            <a:r>
              <a:rPr lang="en-US" altLang="ar-SA" dirty="0" smtClean="0"/>
              <a:t>ost commonly used </a:t>
            </a:r>
            <a:r>
              <a:rPr lang="en-US" altLang="ar-SA" dirty="0" err="1" smtClean="0"/>
              <a:t>int</a:t>
            </a:r>
            <a:r>
              <a:rPr lang="en-US" altLang="ar-SA" dirty="0" smtClean="0"/>
              <a:t> fix</a:t>
            </a:r>
          </a:p>
          <a:p>
            <a:pPr lvl="1" algn="l" rtl="0"/>
            <a:r>
              <a:rPr lang="en-US" altLang="ar-SA" dirty="0" err="1" smtClean="0">
                <a:solidFill>
                  <a:srgbClr val="FF0000"/>
                </a:solidFill>
              </a:rPr>
              <a:t>Metaphyseal</a:t>
            </a:r>
            <a:r>
              <a:rPr lang="en-US" altLang="ar-SA" dirty="0" smtClean="0"/>
              <a:t> fractures</a:t>
            </a:r>
          </a:p>
        </p:txBody>
      </p:sp>
      <p:pic>
        <p:nvPicPr>
          <p:cNvPr id="5" name="Picture 10" descr="p44f1 copy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03228"/>
            <a:ext cx="1872208" cy="30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44f1 copy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1649"/>
            <a:ext cx="1728192" cy="30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Intramedullary wires, elastic nails</a:t>
            </a:r>
          </a:p>
        </p:txBody>
      </p:sp>
      <p:pic>
        <p:nvPicPr>
          <p:cNvPr id="7" name="Picture 5" descr="File0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5972"/>
            <a:ext cx="2828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UR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465455" cy="32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SIDDIKY\Desktop\fem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908" r="32499"/>
          <a:stretch>
            <a:fillRect/>
          </a:stretch>
        </p:blipFill>
        <p:spPr bwMode="auto">
          <a:xfrm flipH="1">
            <a:off x="467544" y="764704"/>
            <a:ext cx="2448272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/>
          <a:lstStyle/>
          <a:p>
            <a:pPr algn="l" rtl="0"/>
            <a:r>
              <a:rPr lang="en-US" altLang="ar-SA" dirty="0" smtClean="0"/>
              <a:t>Screws</a:t>
            </a:r>
          </a:p>
        </p:txBody>
      </p:sp>
      <p:pic>
        <p:nvPicPr>
          <p:cNvPr id="6" name="Picture 9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75953"/>
            <a:ext cx="1916930" cy="23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3" y="4279978"/>
            <a:ext cx="1916930" cy="24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6" y="1700808"/>
            <a:ext cx="2135413" cy="23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7" y="4308299"/>
            <a:ext cx="2135412" cy="24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40-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Plates – multiple trauma</a:t>
            </a:r>
          </a:p>
        </p:txBody>
      </p:sp>
      <p:pic>
        <p:nvPicPr>
          <p:cNvPr id="8" name="Picture 6" descr="File0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18045"/>
            <a:ext cx="3247992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40" y="2618045"/>
            <a:ext cx="2129304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IMN  -  adolescents</a:t>
            </a:r>
          </a:p>
          <a:p>
            <a:endParaRPr lang="en-US" altLang="ar-SA" dirty="0" smtClean="0"/>
          </a:p>
        </p:txBody>
      </p:sp>
      <p:pic>
        <p:nvPicPr>
          <p:cNvPr id="6" name="Picture 5" descr="File00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1728192" cy="494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ar-SA" dirty="0" smtClean="0"/>
              <a:t>Ex-fix – usually in open fractures</a:t>
            </a:r>
          </a:p>
          <a:p>
            <a:endParaRPr lang="en-US" altLang="ar-SA" dirty="0" smtClean="0"/>
          </a:p>
        </p:txBody>
      </p:sp>
      <p:pic>
        <p:nvPicPr>
          <p:cNvPr id="5" name="Picture 5" descr="File0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223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eaLnBrk="1" hangingPunct="1"/>
            <a:r>
              <a:rPr lang="en-US" altLang="ar-SA" dirty="0" smtClean="0"/>
              <a:t>Methods of Fixation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 rot="-1852008">
            <a:off x="1881522" y="2365022"/>
            <a:ext cx="2468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ar-SA" sz="3200" dirty="0">
                <a:solidFill>
                  <a:schemeClr val="accent2"/>
                </a:solidFill>
                <a:latin typeface="Comic Sans MS" pitchFamily="66" charset="0"/>
              </a:rPr>
              <a:t>Combination</a:t>
            </a:r>
          </a:p>
        </p:txBody>
      </p:sp>
      <p:pic>
        <p:nvPicPr>
          <p:cNvPr id="33797" name="Picture 6" descr="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8701"/>
            <a:ext cx="2664296" cy="491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IG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2" y="3861048"/>
            <a:ext cx="4328891" cy="26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9"/>
          <p:cNvSpPr>
            <a:spLocks noChangeArrowheads="1"/>
          </p:cNvSpPr>
          <p:nvPr/>
        </p:nvSpPr>
        <p:spPr bwMode="auto">
          <a:xfrm rot="-1122236">
            <a:off x="1364181" y="1800819"/>
            <a:ext cx="3759200" cy="1497013"/>
          </a:xfrm>
          <a:prstGeom prst="irregularSeal2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pic>
        <p:nvPicPr>
          <p:cNvPr id="7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Pediatric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  Upper limb</a:t>
            </a:r>
          </a:p>
          <a:p>
            <a:pPr marL="514350" indent="-514350" algn="l" rtl="0">
              <a:buNone/>
            </a:pPr>
            <a:r>
              <a:rPr lang="en-US" dirty="0" smtClean="0"/>
              <a:t>      a. Clavicle 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b. Supracondylar Fracture.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c. Distal Radius : </a:t>
            </a:r>
            <a:r>
              <a:rPr lang="en-US" dirty="0" err="1" smtClean="0"/>
              <a:t>Physeal</a:t>
            </a:r>
            <a:r>
              <a:rPr lang="en-US" dirty="0" smtClean="0"/>
              <a:t> – </a:t>
            </a:r>
            <a:r>
              <a:rPr lang="en-US" dirty="0" err="1" smtClean="0"/>
              <a:t>Metaphyseal</a:t>
            </a:r>
            <a:r>
              <a:rPr lang="en-US" dirty="0" smtClean="0"/>
              <a:t> </a:t>
            </a:r>
          </a:p>
          <a:p>
            <a:pPr marL="514350" indent="-514350" algn="l" rtl="0">
              <a:buNone/>
            </a:pPr>
            <a:r>
              <a:rPr lang="en-US" b="1" dirty="0" smtClean="0"/>
              <a:t>                        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CHILD ABUSE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 algn="l" rtl="0"/>
            <a:r>
              <a:rPr lang="en-US" dirty="0" smtClean="0"/>
              <a:t> Lower Limbs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. Femur fractures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Fracture 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80% of clavicle fractures occur in the </a:t>
            </a:r>
            <a:r>
              <a:rPr lang="en-US" dirty="0" smtClean="0">
                <a:solidFill>
                  <a:srgbClr val="FF0000"/>
                </a:solidFill>
              </a:rPr>
              <a:t>shaft</a:t>
            </a:r>
          </a:p>
          <a:p>
            <a:pPr algn="l" rtl="0"/>
            <a:r>
              <a:rPr lang="en-US" dirty="0" smtClean="0"/>
              <a:t>The periosteal sleeve always remains in the anatomic position. Therefore, remodeling is ensured.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u="sng" dirty="0" smtClean="0"/>
          </a:p>
          <a:p>
            <a:pPr marL="0" indent="0" algn="l" rtl="0">
              <a:buNone/>
            </a:pPr>
            <a:r>
              <a:rPr lang="en-US" u="sng" dirty="0" smtClean="0"/>
              <a:t>Mechanism </a:t>
            </a:r>
            <a:r>
              <a:rPr lang="en-US" u="sng" dirty="0"/>
              <a:t>of </a:t>
            </a:r>
            <a:r>
              <a:rPr lang="en-US" u="sng" dirty="0" smtClean="0"/>
              <a:t>Injury:</a:t>
            </a:r>
          </a:p>
          <a:p>
            <a:pPr algn="l" rtl="0"/>
            <a:r>
              <a:rPr lang="en-US" dirty="0" smtClean="0"/>
              <a:t>Indirect: Fall onto an outstretched hand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Direct</a:t>
            </a:r>
            <a:r>
              <a:rPr lang="en-US" dirty="0" smtClean="0"/>
              <a:t>: it carries the highest incidence of injury to the underlying </a:t>
            </a:r>
            <a:r>
              <a:rPr lang="en-US" dirty="0" smtClean="0">
                <a:solidFill>
                  <a:srgbClr val="FF0000"/>
                </a:solidFill>
              </a:rPr>
              <a:t>neurovascular</a:t>
            </a:r>
            <a:r>
              <a:rPr lang="en-US" dirty="0" smtClean="0"/>
              <a:t> and pulmonary structures</a:t>
            </a:r>
          </a:p>
          <a:p>
            <a:pPr algn="l" rtl="0"/>
            <a:r>
              <a:rPr lang="en-US" dirty="0" smtClean="0"/>
              <a:t>Birth injury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6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 marL="0" indent="0" algn="l" rtl="0">
              <a:buNone/>
            </a:pPr>
            <a:endParaRPr lang="en-US" u="sng" dirty="0" smtClean="0"/>
          </a:p>
          <a:p>
            <a:pPr marL="0" indent="0" algn="l" rtl="0">
              <a:buNone/>
            </a:pPr>
            <a:r>
              <a:rPr lang="en-US" u="sng" dirty="0" smtClean="0"/>
              <a:t>Clinical Evaluation: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Painful</a:t>
            </a:r>
            <a:r>
              <a:rPr lang="en-US" dirty="0" smtClean="0"/>
              <a:t> palpable mass along the clavicle</a:t>
            </a:r>
          </a:p>
          <a:p>
            <a:pPr algn="l" rtl="0"/>
            <a:r>
              <a:rPr lang="en-US" dirty="0" smtClean="0"/>
              <a:t>Tenderness, crepitus, and ecchymosis</a:t>
            </a:r>
          </a:p>
          <a:p>
            <a:pPr algn="l" rtl="0"/>
            <a:r>
              <a:rPr lang="en-US" dirty="0" smtClean="0"/>
              <a:t>May be associated with neurovascular injury</a:t>
            </a:r>
          </a:p>
          <a:p>
            <a:pPr algn="l" rtl="0"/>
            <a:r>
              <a:rPr lang="en-US" dirty="0" smtClean="0"/>
              <a:t>Pulmonary status must be assessed.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2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SIDDIKY\Desktop\fem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908" r="32499"/>
          <a:stretch>
            <a:fillRect/>
          </a:stretch>
        </p:blipFill>
        <p:spPr bwMode="auto">
          <a:xfrm flipH="1">
            <a:off x="467544" y="764704"/>
            <a:ext cx="2448272" cy="609329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8821" t="15981" r="66414" b="18500"/>
          <a:stretch>
            <a:fillRect/>
          </a:stretch>
        </p:blipFill>
        <p:spPr bwMode="auto">
          <a:xfrm>
            <a:off x="3275856" y="735901"/>
            <a:ext cx="2354654" cy="612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Radiographic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AP 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115" y="3284984"/>
            <a:ext cx="4130031" cy="26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 descr="C:\Documents and Settings\user\Application Data\PixelMetrics\CaptureWiz\Tem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2017"/>
            <a:ext cx="3929966" cy="263915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7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Classification:</a:t>
            </a:r>
          </a:p>
          <a:p>
            <a:pPr algn="l" rtl="0"/>
            <a:r>
              <a:rPr lang="en-US" dirty="0" smtClean="0"/>
              <a:t>Location</a:t>
            </a:r>
          </a:p>
          <a:p>
            <a:pPr algn="l" rtl="0"/>
            <a:r>
              <a:rPr lang="en-US" dirty="0" smtClean="0"/>
              <a:t>Open or closed</a:t>
            </a:r>
          </a:p>
          <a:p>
            <a:pPr algn="l" rtl="0"/>
            <a:r>
              <a:rPr lang="en-US" dirty="0" smtClean="0"/>
              <a:t>Displacement</a:t>
            </a:r>
          </a:p>
          <a:p>
            <a:pPr algn="l" rtl="0"/>
            <a:r>
              <a:rPr lang="en-US" dirty="0" smtClean="0"/>
              <a:t>Fracture type</a:t>
            </a:r>
          </a:p>
          <a:p>
            <a:pPr marL="457200" lvl="1" indent="0" algn="l" rtl="0">
              <a:buNone/>
            </a:pPr>
            <a:r>
              <a:rPr lang="en-US" dirty="0" smtClean="0"/>
              <a:t>segmental, comminuted, greenstick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0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Allman </a:t>
            </a:r>
            <a:r>
              <a:rPr lang="en-US" u="sng" dirty="0" smtClean="0"/>
              <a:t>classification:</a:t>
            </a:r>
            <a:endParaRPr lang="en-US" b="1" u="sng" dirty="0" smtClean="0"/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I:</a:t>
            </a:r>
            <a:br>
              <a:rPr lang="en-US" dirty="0"/>
            </a:br>
            <a:r>
              <a:rPr lang="en-US" dirty="0"/>
              <a:t>Medial third</a:t>
            </a:r>
            <a:endParaRPr lang="ar-SA" dirty="0"/>
          </a:p>
          <a:p>
            <a:pPr algn="l" rtl="0"/>
            <a:r>
              <a:rPr lang="en-US" dirty="0" smtClean="0"/>
              <a:t>Type II: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Middle third (most common)</a:t>
            </a:r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III:</a:t>
            </a:r>
            <a:br>
              <a:rPr lang="en-US" dirty="0"/>
            </a:br>
            <a:r>
              <a:rPr lang="en-US" dirty="0" smtClean="0"/>
              <a:t>Lateral third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806" y="4941168"/>
            <a:ext cx="1352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184" y="1484784"/>
            <a:ext cx="1285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14097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Clavicle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09141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Treatment: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Arm sling </a:t>
            </a:r>
          </a:p>
          <a:p>
            <a:pPr algn="l" rtl="0">
              <a:buNone/>
            </a:pPr>
            <a:r>
              <a:rPr lang="en-US" dirty="0" smtClean="0"/>
              <a:t> ? Figure of 8 splint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2 to 4 weeks depend on age</a:t>
            </a:r>
          </a:p>
          <a:p>
            <a:pPr algn="l" rtl="0"/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520" y="1448273"/>
            <a:ext cx="2334141" cy="2275787"/>
          </a:xfrm>
          <a:prstGeom prst="rect">
            <a:avLst/>
          </a:prstGeom>
          <a:noFill/>
        </p:spPr>
      </p:pic>
      <p:pic>
        <p:nvPicPr>
          <p:cNvPr id="9" name="Picture 2" descr="C:\Documents and Settings\user\Application Data\PixelMetrics\CaptureWiz\Tem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741" y="1448273"/>
            <a:ext cx="2482748" cy="227578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314" y="3991414"/>
            <a:ext cx="3502957" cy="27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1" y="3951736"/>
            <a:ext cx="1759058" cy="27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4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154" y="1556792"/>
            <a:ext cx="602118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user\Application Data\PixelMetrics\CaptureWiz\Temp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96410"/>
            <a:ext cx="4280420" cy="2705100"/>
          </a:xfrm>
          <a:prstGeom prst="rect">
            <a:avLst/>
          </a:prstGeom>
          <a:noFill/>
        </p:spPr>
      </p:pic>
      <p:pic>
        <p:nvPicPr>
          <p:cNvPr id="86020" name="Picture 4" descr="C:\Documents and Settings\user\Application Data\PixelMetrics\CaptureWiz\Temp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962400" cy="2705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Indications of operative treatment: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fractures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Neurovascular</a:t>
            </a:r>
            <a:r>
              <a:rPr lang="en-US" dirty="0" smtClean="0"/>
              <a:t> compromise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Clavicle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Complications: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Rare</a:t>
            </a:r>
            <a:endParaRPr lang="en-US" dirty="0" smtClean="0"/>
          </a:p>
          <a:p>
            <a:pPr algn="l" rtl="0"/>
            <a:r>
              <a:rPr lang="en-US" dirty="0" smtClean="0"/>
              <a:t>Neurovascular compromise</a:t>
            </a:r>
          </a:p>
          <a:p>
            <a:pPr algn="l" rtl="0"/>
            <a:r>
              <a:rPr lang="en-US" dirty="0" smtClean="0"/>
              <a:t>Malunion</a:t>
            </a:r>
          </a:p>
          <a:p>
            <a:pPr algn="l" rtl="0"/>
            <a:r>
              <a:rPr lang="en-US" dirty="0" smtClean="0"/>
              <a:t>Nonunion</a:t>
            </a:r>
          </a:p>
          <a:p>
            <a:pPr algn="l" rtl="0"/>
            <a:r>
              <a:rPr lang="en-US" dirty="0" smtClean="0"/>
              <a:t>Pulmonary injury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9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Humeral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55-75% of all elbow fractures</a:t>
            </a:r>
          </a:p>
          <a:p>
            <a:pPr algn="l" rtl="0"/>
            <a:r>
              <a:rPr lang="en-US" dirty="0" smtClean="0"/>
              <a:t>The male-to-female ratio is 3:2</a:t>
            </a:r>
          </a:p>
          <a:p>
            <a:pPr algn="l" rtl="0"/>
            <a:r>
              <a:rPr lang="en-US" dirty="0" smtClean="0"/>
              <a:t> 5 to 8 years </a:t>
            </a:r>
          </a:p>
          <a:p>
            <a:pPr algn="l" rtl="0"/>
            <a:r>
              <a:rPr lang="en-US" dirty="0" smtClean="0"/>
              <a:t>The left, or nondominant side, is most frequently injured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Supracondylar Humeral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u="sng" dirty="0" smtClean="0"/>
          </a:p>
          <a:p>
            <a:pPr marL="0" indent="0" algn="l" rtl="0">
              <a:buNone/>
            </a:pPr>
            <a:r>
              <a:rPr lang="en-US" u="sng" dirty="0" smtClean="0"/>
              <a:t>Mechanism of Injury:</a:t>
            </a:r>
          </a:p>
          <a:p>
            <a:pPr algn="l" rtl="0"/>
            <a:r>
              <a:rPr lang="en-US" dirty="0" smtClean="0"/>
              <a:t>Indirect</a:t>
            </a:r>
          </a:p>
          <a:p>
            <a:pPr algn="l" rtl="0">
              <a:buNone/>
            </a:pPr>
            <a:r>
              <a:rPr lang="en-US" dirty="0" smtClean="0"/>
              <a:t>    Extension type &gt;95%</a:t>
            </a:r>
          </a:p>
          <a:p>
            <a:pPr algn="l" rtl="0"/>
            <a:r>
              <a:rPr lang="en-US" dirty="0" smtClean="0"/>
              <a:t>Direct</a:t>
            </a:r>
          </a:p>
          <a:p>
            <a:pPr algn="l" rtl="0">
              <a:buNone/>
            </a:pPr>
            <a:r>
              <a:rPr lang="en-US" dirty="0" smtClean="0"/>
              <a:t>    Flexion type  &lt; 3%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34" t="18501" r="77766" b="19760"/>
          <a:stretch>
            <a:fillRect/>
          </a:stretch>
        </p:blipFill>
        <p:spPr bwMode="auto">
          <a:xfrm flipH="1">
            <a:off x="251520" y="1484784"/>
            <a:ext cx="15841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03" t="18501" r="50910" b="19760"/>
          <a:stretch>
            <a:fillRect/>
          </a:stretch>
        </p:blipFill>
        <p:spPr bwMode="auto">
          <a:xfrm>
            <a:off x="1835696" y="1484784"/>
            <a:ext cx="22322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Supracondylar Humeral </a:t>
            </a:r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2260848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  <a:endParaRPr lang="en-US" u="sng" dirty="0"/>
          </a:p>
          <a:p>
            <a:pPr algn="l" rtl="0"/>
            <a:r>
              <a:rPr lang="en-US" dirty="0"/>
              <a:t>S</a:t>
            </a:r>
            <a:r>
              <a:rPr lang="en-US" dirty="0" smtClean="0"/>
              <a:t>wollen, tender elbow with painful ROM</a:t>
            </a:r>
          </a:p>
          <a:p>
            <a:pPr algn="l" rtl="0"/>
            <a:r>
              <a:rPr lang="en-US" dirty="0" smtClean="0"/>
              <a:t>S-shaped angulation </a:t>
            </a:r>
          </a:p>
          <a:p>
            <a:pPr algn="l" rtl="0"/>
            <a:r>
              <a:rPr lang="en-US" dirty="0" smtClean="0"/>
              <a:t>Pucker sign (dimpling of the skin anteriorly )</a:t>
            </a:r>
          </a:p>
          <a:p>
            <a:pPr algn="l" rtl="0"/>
            <a:r>
              <a:rPr lang="en-US" dirty="0" smtClean="0"/>
              <a:t>Neurovascular examination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1018"/>
            <a:ext cx="2920806" cy="44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0866"/>
            <a:ext cx="2675287" cy="32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Classification (</a:t>
            </a:r>
            <a:r>
              <a:rPr lang="en-US" sz="3600" dirty="0" err="1" smtClean="0"/>
              <a:t>Gartland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ar-SA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055" t="39920" r="53863" b="18500"/>
          <a:stretch>
            <a:fillRect/>
          </a:stretch>
        </p:blipFill>
        <p:spPr bwMode="auto">
          <a:xfrm>
            <a:off x="1043608" y="2060848"/>
            <a:ext cx="6768752" cy="308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6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2242592" cy="1143000"/>
          </a:xfrm>
        </p:spPr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7" y="332656"/>
            <a:ext cx="48819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3817" y="3717032"/>
            <a:ext cx="4935398" cy="292346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2026568" cy="1143000"/>
          </a:xfrm>
        </p:spPr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1276"/>
            <a:ext cx="4044212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1276"/>
            <a:ext cx="3816424" cy="4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1882552" cy="1143000"/>
          </a:xfrm>
        </p:spPr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1535113"/>
            <a:ext cx="2877716" cy="525735"/>
          </a:xfrm>
        </p:spPr>
        <p:txBody>
          <a:bodyPr/>
          <a:lstStyle/>
          <a:p>
            <a:pPr algn="l" rtl="0"/>
            <a:r>
              <a:rPr lang="en-US" b="0" dirty="0" smtClean="0"/>
              <a:t>Extension type</a:t>
            </a:r>
            <a:endParaRPr lang="ar-SA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4967" y="548680"/>
            <a:ext cx="1743923" cy="639762"/>
          </a:xfrm>
        </p:spPr>
        <p:txBody>
          <a:bodyPr>
            <a:normAutofit/>
          </a:bodyPr>
          <a:lstStyle/>
          <a:p>
            <a:pPr algn="l" rtl="0"/>
            <a:r>
              <a:rPr lang="en-US" b="0" dirty="0" smtClean="0"/>
              <a:t>Flexion type</a:t>
            </a:r>
            <a:endParaRPr lang="ar-SA" b="0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581400" cy="4419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90" y="423990"/>
            <a:ext cx="2707998" cy="31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90" y="3573016"/>
            <a:ext cx="2707998" cy="31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Type I: 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Immobilization</a:t>
            </a:r>
            <a:r>
              <a:rPr lang="en-US" dirty="0" smtClean="0"/>
              <a:t> in a long arm cast or splint at 60 to 90 degrees of flexion for 2 to 3 weeks</a:t>
            </a:r>
          </a:p>
          <a:p>
            <a:pPr algn="l" rtl="0"/>
            <a:r>
              <a:rPr lang="en-US" dirty="0" smtClean="0"/>
              <a:t>Type II: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losed reduction </a:t>
            </a:r>
            <a:r>
              <a:rPr lang="en-US" dirty="0" smtClean="0"/>
              <a:t>followed by casting or pinning if : unstable or sever swelling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04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Type III:</a:t>
            </a:r>
          </a:p>
          <a:p>
            <a:pPr marL="857250" lvl="1" indent="-457200" algn="l" rtl="0"/>
            <a:r>
              <a:rPr lang="en-US" dirty="0" smtClean="0"/>
              <a:t>Attempt </a:t>
            </a:r>
            <a:r>
              <a:rPr lang="en-US" dirty="0" smtClean="0">
                <a:solidFill>
                  <a:srgbClr val="FF0000"/>
                </a:solidFill>
              </a:rPr>
              <a:t>closed reduction </a:t>
            </a:r>
            <a:r>
              <a:rPr lang="en-US" dirty="0" smtClean="0"/>
              <a:t>and pinning under GA </a:t>
            </a:r>
          </a:p>
          <a:p>
            <a:pPr marL="857250" lvl="1" indent="-457200" algn="l" rtl="0"/>
            <a:r>
              <a:rPr lang="en-US" dirty="0" smtClean="0"/>
              <a:t>Open reduction and internal fixation may be necessary for unstable fractures, open fractures, or those with neurovascular injury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0690"/>
            <a:ext cx="2160240" cy="26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52868"/>
            <a:ext cx="2016224" cy="27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637" y="3838035"/>
            <a:ext cx="2428377" cy="2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289" y="3852868"/>
            <a:ext cx="1866847" cy="272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752528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Neurologic injury (7% to 10%)</a:t>
            </a:r>
          </a:p>
          <a:p>
            <a:pPr lvl="1" algn="l" rtl="0"/>
            <a:r>
              <a:rPr lang="en-US" sz="2400" dirty="0" smtClean="0"/>
              <a:t>Most are neurapraxias requiring no treatment</a:t>
            </a:r>
          </a:p>
          <a:p>
            <a:pPr lvl="1" algn="l" rtl="0"/>
            <a:r>
              <a:rPr lang="en-US" sz="2400" dirty="0" smtClean="0">
                <a:solidFill>
                  <a:srgbClr val="FF0000"/>
                </a:solidFill>
              </a:rPr>
              <a:t>Median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anterior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interosseous</a:t>
            </a:r>
            <a:r>
              <a:rPr lang="en-US" sz="2400" dirty="0" smtClean="0"/>
              <a:t> nerves (most common)</a:t>
            </a:r>
          </a:p>
          <a:p>
            <a:pPr lvl="1" algn="l" rtl="0"/>
            <a:r>
              <a:rPr lang="en-US" sz="2400" dirty="0" smtClean="0">
                <a:solidFill>
                  <a:schemeClr val="tx2"/>
                </a:solidFill>
              </a:rPr>
              <a:t>Ulnar</a:t>
            </a:r>
            <a:r>
              <a:rPr lang="en-US" sz="2400" dirty="0" smtClean="0"/>
              <a:t> nerve (</a:t>
            </a:r>
            <a:r>
              <a:rPr lang="en-US" sz="2400" dirty="0" smtClean="0">
                <a:solidFill>
                  <a:schemeClr val="tx2"/>
                </a:solidFill>
              </a:rPr>
              <a:t>Iatrogenic</a:t>
            </a:r>
            <a:r>
              <a:rPr lang="en-US" sz="2400" dirty="0" smtClean="0"/>
              <a:t>)</a:t>
            </a:r>
          </a:p>
          <a:p>
            <a:pPr algn="l" rtl="0"/>
            <a:r>
              <a:rPr lang="en-US" sz="2400" dirty="0" smtClean="0"/>
              <a:t>Vascular injury (0.5%)</a:t>
            </a:r>
            <a:endParaRPr lang="en-US" sz="2400" dirty="0"/>
          </a:p>
          <a:p>
            <a:pPr lvl="1" algn="l" rtl="0"/>
            <a:r>
              <a:rPr lang="en-US" sz="2400" dirty="0" smtClean="0"/>
              <a:t>Direct</a:t>
            </a:r>
            <a:r>
              <a:rPr lang="en-US" sz="2400" dirty="0"/>
              <a:t> </a:t>
            </a:r>
            <a:r>
              <a:rPr lang="en-US" sz="2400" dirty="0" smtClean="0"/>
              <a:t>injury to the brachial artery or secondary to swelling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1294"/>
            <a:ext cx="4053979" cy="30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506701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Myositis ossificans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Compartment syndrome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2" y="1238943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902"/>
            <a:ext cx="277135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25952"/>
            <a:ext cx="2592288" cy="26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5" y="4797152"/>
            <a:ext cx="3011648" cy="18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506701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Myositis ossificans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Compartment syndrome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2" y="1238943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902"/>
            <a:ext cx="277135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25952"/>
            <a:ext cx="2592288" cy="26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5" y="4797152"/>
            <a:ext cx="3011648" cy="18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2579" t="34880" r="50910" b="19760"/>
          <a:stretch>
            <a:fillRect/>
          </a:stretch>
        </p:blipFill>
        <p:spPr bwMode="auto">
          <a:xfrm>
            <a:off x="4067944" y="3068960"/>
            <a:ext cx="45365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0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34" t="18501" r="77766" b="19760"/>
          <a:stretch>
            <a:fillRect/>
          </a:stretch>
        </p:blipFill>
        <p:spPr bwMode="auto">
          <a:xfrm flipH="1">
            <a:off x="251520" y="1484784"/>
            <a:ext cx="15841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03" t="18501" r="50910" b="19760"/>
          <a:stretch>
            <a:fillRect/>
          </a:stretch>
        </p:blipFill>
        <p:spPr bwMode="auto">
          <a:xfrm>
            <a:off x="1835696" y="1484784"/>
            <a:ext cx="22322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6060" r="50910" b="27320"/>
          <a:stretch>
            <a:fillRect/>
          </a:stretch>
        </p:blipFill>
        <p:spPr bwMode="auto">
          <a:xfrm>
            <a:off x="4679504" y="764704"/>
            <a:ext cx="44644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</a:t>
            </a:r>
            <a:r>
              <a:rPr lang="en-US" u="sng" dirty="0" smtClean="0">
                <a:solidFill>
                  <a:srgbClr val="FF0000"/>
                </a:solidFill>
              </a:rPr>
              <a:t>Physeal</a:t>
            </a:r>
            <a:r>
              <a:rPr lang="en-US" u="sng" dirty="0" smtClean="0"/>
              <a:t> Injuries</a:t>
            </a:r>
          </a:p>
          <a:p>
            <a:pPr algn="l" rtl="0">
              <a:buNone/>
            </a:pPr>
            <a:r>
              <a:rPr lang="en-US" dirty="0" smtClean="0"/>
              <a:t>                                     Type 1</a:t>
            </a:r>
          </a:p>
          <a:p>
            <a:endParaRPr lang="en-US" dirty="0"/>
          </a:p>
        </p:txBody>
      </p:sp>
      <p:pic>
        <p:nvPicPr>
          <p:cNvPr id="5" name="Picture 4" descr="C:\Documents and Settings\user\Application Data\PixelMetrics\CaptureWiz\Temp\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8102"/>
            <a:ext cx="2139628" cy="3431242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2998103"/>
            <a:ext cx="2299651" cy="340845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9962" t="24800" r="75273" b="9681"/>
          <a:stretch>
            <a:fillRect/>
          </a:stretch>
        </p:blipFill>
        <p:spPr bwMode="auto">
          <a:xfrm rot="10800000">
            <a:off x="710685" y="2996950"/>
            <a:ext cx="1274564" cy="338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Distal Radius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Physeal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Injuries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Type 2                        Type 3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6951" y="3435657"/>
            <a:ext cx="3682754" cy="26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24944"/>
            <a:ext cx="2892310" cy="36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988840"/>
            <a:ext cx="4817965" cy="4281339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Salter-Harris Types I and II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followed by long arm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the forearm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pronated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apposition with no angular or rotational deformity is acceptable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arrest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occur in 25% with repeated manipulations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is indicated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Irreducible fracture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fracture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8613" y="1531707"/>
            <a:ext cx="27581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42"/>
            <a:ext cx="2664296" cy="22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06" y="2328595"/>
            <a:ext cx="5415109" cy="30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Salter-Harris Type III </a:t>
            </a:r>
            <a:r>
              <a:rPr lang="en-US" sz="3200" dirty="0" smtClean="0"/>
              <a:t>and IV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Anatomic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is necessary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 or open reduction with smooth pins or screws and casting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Salter-Harris Type 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 injuries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dirty="0" smtClean="0"/>
              <a:t>casting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Complications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00808"/>
            <a:ext cx="4690864" cy="403244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Physeal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arrest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deformity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Carpal tunnel syndrome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:\Documents and Settings\user\Application Data\PixelMetrics\CaptureWiz\Temp\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035" y="1628800"/>
            <a:ext cx="2645628" cy="2304256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737" y="4008918"/>
            <a:ext cx="2664327" cy="273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l" rtl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Classification </a:t>
            </a:r>
          </a:p>
          <a:p>
            <a:pPr algn="l" rtl="0"/>
            <a:r>
              <a:rPr lang="en-US" dirty="0" smtClean="0"/>
              <a:t>Direction of displacement</a:t>
            </a:r>
          </a:p>
          <a:p>
            <a:pPr algn="l" rtl="0"/>
            <a:r>
              <a:rPr lang="en-US" dirty="0" smtClean="0"/>
              <a:t>Involvement of the ulna </a:t>
            </a:r>
          </a:p>
          <a:p>
            <a:pPr algn="l" rtl="0"/>
            <a:r>
              <a:rPr lang="en-US" dirty="0" smtClean="0"/>
              <a:t>Biomechanical pattern </a:t>
            </a:r>
          </a:p>
          <a:p>
            <a:pPr lvl="1" algn="l" rtl="0"/>
            <a:r>
              <a:rPr lang="en-US" dirty="0"/>
              <a:t>T</a:t>
            </a:r>
            <a:r>
              <a:rPr lang="en-US" dirty="0" smtClean="0"/>
              <a:t>orus (only one cortex is involved)</a:t>
            </a:r>
          </a:p>
          <a:p>
            <a:pPr lvl="1" algn="l" rtl="0"/>
            <a:r>
              <a:rPr lang="en-US" dirty="0"/>
              <a:t>I</a:t>
            </a:r>
            <a:r>
              <a:rPr lang="en-US" dirty="0" smtClean="0"/>
              <a:t>ncomplete (greenstick)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omplete</a:t>
            </a: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144015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Torus ( buckle ) fracture</a:t>
            </a:r>
          </a:p>
          <a:p>
            <a:pPr algn="l" rtl="0"/>
            <a:r>
              <a:rPr lang="en-US" dirty="0" smtClean="0"/>
              <a:t>Stable</a:t>
            </a:r>
          </a:p>
          <a:p>
            <a:pPr algn="l" rtl="0"/>
            <a:r>
              <a:rPr lang="en-US" dirty="0" smtClean="0"/>
              <a:t>Immobilized for pain relief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3356992"/>
            <a:ext cx="2287768" cy="33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user\Application Data\PixelMetrics\CaptureWiz\Temp\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669" y="3356992"/>
            <a:ext cx="4467532" cy="3333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34" t="18501" r="77766" b="19760"/>
          <a:stretch>
            <a:fillRect/>
          </a:stretch>
        </p:blipFill>
        <p:spPr bwMode="auto">
          <a:xfrm flipH="1">
            <a:off x="251520" y="1484784"/>
            <a:ext cx="15841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03" t="18501" r="50910" b="19760"/>
          <a:stretch>
            <a:fillRect/>
          </a:stretch>
        </p:blipFill>
        <p:spPr bwMode="auto">
          <a:xfrm>
            <a:off x="1835696" y="1484784"/>
            <a:ext cx="22322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6060" r="50910" b="27320"/>
          <a:stretch>
            <a:fillRect/>
          </a:stretch>
        </p:blipFill>
        <p:spPr bwMode="auto">
          <a:xfrm>
            <a:off x="4679504" y="764704"/>
            <a:ext cx="44644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LSIDDIKY\Desktop\Ap_lateral_elb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49999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728192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Incomplete (greenstick)</a:t>
            </a:r>
          </a:p>
          <a:p>
            <a:pPr algn="l" rtl="0"/>
            <a:r>
              <a:rPr lang="en-US" dirty="0" smtClean="0"/>
              <a:t>Greater ability to </a:t>
            </a:r>
            <a:r>
              <a:rPr lang="en-US" dirty="0" smtClean="0">
                <a:solidFill>
                  <a:srgbClr val="FF0000"/>
                </a:solidFill>
              </a:rPr>
              <a:t>remodel</a:t>
            </a:r>
            <a:r>
              <a:rPr lang="en-US" dirty="0" smtClean="0"/>
              <a:t> in the </a:t>
            </a:r>
            <a:r>
              <a:rPr lang="en-US" dirty="0" err="1" smtClean="0"/>
              <a:t>sagittal</a:t>
            </a:r>
            <a:r>
              <a:rPr lang="en-US" dirty="0" smtClean="0"/>
              <a:t> plane</a:t>
            </a:r>
          </a:p>
          <a:p>
            <a:pPr algn="l" rtl="0"/>
            <a:r>
              <a:rPr lang="en-US" dirty="0" smtClean="0"/>
              <a:t>Closed reduction and above elbow </a:t>
            </a:r>
            <a:r>
              <a:rPr lang="en-US" dirty="0" smtClean="0">
                <a:solidFill>
                  <a:srgbClr val="FF0000"/>
                </a:solidFill>
              </a:rPr>
              <a:t>cast</a:t>
            </a:r>
            <a:r>
              <a:rPr lang="en-US" dirty="0" smtClean="0"/>
              <a:t> with </a:t>
            </a:r>
            <a:r>
              <a:rPr lang="en-US" dirty="0" err="1" smtClean="0"/>
              <a:t>supinated</a:t>
            </a:r>
            <a:r>
              <a:rPr lang="en-US" dirty="0" smtClean="0"/>
              <a:t> forearm to relax the </a:t>
            </a:r>
            <a:r>
              <a:rPr lang="en-US" dirty="0" err="1" smtClean="0"/>
              <a:t>brachioradialis</a:t>
            </a:r>
            <a:r>
              <a:rPr lang="en-US" dirty="0" smtClean="0"/>
              <a:t> muscle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2" descr="C:\Documents and Settings\user\Application Data\PixelMetrics\CaptureWiz\Temp\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17" y="3284984"/>
            <a:ext cx="4443729" cy="333534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6056" y="3284984"/>
            <a:ext cx="19350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7" y="3284984"/>
            <a:ext cx="1778281" cy="33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44015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600" u="sng" dirty="0" smtClean="0"/>
              <a:t>Complete fracture</a:t>
            </a:r>
          </a:p>
          <a:p>
            <a:pPr algn="l" rtl="0"/>
            <a:r>
              <a:rPr lang="en-US" dirty="0" smtClean="0"/>
              <a:t>Closed reduction</a:t>
            </a:r>
          </a:p>
          <a:p>
            <a:pPr algn="l" rtl="0"/>
            <a:r>
              <a:rPr lang="en-US" dirty="0" smtClean="0"/>
              <a:t>Well molded long arm cast for 3 to 4 weeks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77345" y="1992001"/>
            <a:ext cx="174083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61740"/>
            <a:ext cx="3816424" cy="16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95" y="3068960"/>
            <a:ext cx="3616561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36" y="5013988"/>
            <a:ext cx="3604120" cy="158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2448272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Complete fracture</a:t>
            </a:r>
          </a:p>
          <a:p>
            <a:pPr marL="0" indent="0" algn="l" rtl="0">
              <a:buNone/>
            </a:pPr>
            <a:r>
              <a:rPr lang="en-US" dirty="0" smtClean="0"/>
              <a:t>Indications for </a:t>
            </a:r>
            <a:r>
              <a:rPr lang="en-US" dirty="0" err="1" smtClean="0"/>
              <a:t>percutaneous</a:t>
            </a:r>
            <a:r>
              <a:rPr lang="en-US" dirty="0" smtClean="0"/>
              <a:t> pinning without open reduction</a:t>
            </a:r>
          </a:p>
          <a:p>
            <a:pPr algn="l" rtl="0"/>
            <a:r>
              <a:rPr lang="en-US" dirty="0" smtClean="0"/>
              <a:t>loss of reduction</a:t>
            </a:r>
          </a:p>
          <a:p>
            <a:pPr algn="l" rtl="0"/>
            <a:r>
              <a:rPr lang="en-US" dirty="0" smtClean="0"/>
              <a:t>Excessive swelling </a:t>
            </a:r>
          </a:p>
          <a:p>
            <a:pPr algn="l" rtl="0"/>
            <a:r>
              <a:rPr lang="en-US" dirty="0" smtClean="0"/>
              <a:t>Floating elbow</a:t>
            </a:r>
          </a:p>
          <a:p>
            <a:pPr algn="l" rtl="0"/>
            <a:r>
              <a:rPr lang="en-US" dirty="0" smtClean="0"/>
              <a:t>Multiple manipulations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83" y="3762144"/>
            <a:ext cx="3902075" cy="14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3" y="5246532"/>
            <a:ext cx="390207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068960"/>
            <a:ext cx="3809524" cy="336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3970784" cy="3384375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Complete fracture</a:t>
            </a:r>
          </a:p>
          <a:p>
            <a:pPr marL="0" indent="0" algn="l" rtl="0">
              <a:buNone/>
            </a:pPr>
            <a:r>
              <a:rPr lang="en-US" dirty="0" smtClean="0"/>
              <a:t>Indications for ORIF</a:t>
            </a:r>
          </a:p>
          <a:p>
            <a:pPr algn="l" rtl="0"/>
            <a:r>
              <a:rPr lang="en-US" dirty="0" smtClean="0"/>
              <a:t>Irreducible fracture</a:t>
            </a:r>
          </a:p>
          <a:p>
            <a:pPr algn="l" rtl="0"/>
            <a:r>
              <a:rPr lang="en-US" dirty="0" smtClean="0"/>
              <a:t>Open fracture </a:t>
            </a:r>
          </a:p>
          <a:p>
            <a:pPr algn="l" rtl="0"/>
            <a:r>
              <a:rPr lang="en-US" dirty="0" smtClean="0"/>
              <a:t>Compartment syndrome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2126"/>
            <a:ext cx="4176464" cy="48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sz="4100" dirty="0" smtClean="0"/>
              <a:t> </a:t>
            </a:r>
            <a:r>
              <a:rPr lang="en-US" sz="4100" dirty="0" smtClean="0">
                <a:solidFill>
                  <a:srgbClr val="FF0000"/>
                </a:solidFill>
              </a:rPr>
              <a:t>Complications </a:t>
            </a:r>
          </a:p>
          <a:p>
            <a:pPr algn="l" rtl="0"/>
            <a:r>
              <a:rPr lang="en-US" sz="4100" dirty="0" err="1" smtClean="0"/>
              <a:t>Malunion</a:t>
            </a:r>
            <a:endParaRPr lang="en-US" sz="4100" dirty="0" smtClean="0"/>
          </a:p>
          <a:p>
            <a:pPr marL="400050" lvl="1" indent="0" algn="l" rtl="0">
              <a:buNone/>
            </a:pPr>
            <a:r>
              <a:rPr lang="en-US" sz="3100" dirty="0" smtClean="0"/>
              <a:t>Residual </a:t>
            </a:r>
            <a:r>
              <a:rPr lang="en-US" sz="3100" dirty="0" err="1" smtClean="0"/>
              <a:t>angulation</a:t>
            </a:r>
            <a:r>
              <a:rPr lang="en-US" sz="3100" dirty="0" smtClean="0"/>
              <a:t> may result in loss of forearm rotation</a:t>
            </a:r>
          </a:p>
          <a:p>
            <a:pPr algn="l" rtl="0"/>
            <a:r>
              <a:rPr lang="en-US" sz="4100" dirty="0" smtClean="0"/>
              <a:t>Nonunion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Rare</a:t>
            </a:r>
          </a:p>
          <a:p>
            <a:pPr algn="l" rtl="0"/>
            <a:r>
              <a:rPr lang="en-US" sz="4100" dirty="0" err="1" smtClean="0"/>
              <a:t>Refracture</a:t>
            </a:r>
            <a:endParaRPr lang="en-US" sz="4100" dirty="0" smtClean="0"/>
          </a:p>
          <a:p>
            <a:pPr marL="400050" lvl="1" indent="0" algn="l" rtl="0">
              <a:buNone/>
            </a:pPr>
            <a:r>
              <a:rPr lang="en-US" sz="3100" dirty="0" smtClean="0"/>
              <a:t>With early return to activity (before 6 weeks)</a:t>
            </a:r>
          </a:p>
          <a:p>
            <a:pPr algn="l" rtl="0"/>
            <a:r>
              <a:rPr lang="en-US" sz="4100" dirty="0" smtClean="0"/>
              <a:t>Growth disturbance 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Overgrowth or undergrowth</a:t>
            </a:r>
          </a:p>
          <a:p>
            <a:pPr algn="l" rtl="0"/>
            <a:r>
              <a:rPr lang="en-US" sz="4100" dirty="0" smtClean="0"/>
              <a:t>Neurovascular injuries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extreme positions of immobilization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Boys &gt; girls</a:t>
            </a:r>
          </a:p>
          <a:p>
            <a:pPr algn="l" rtl="0"/>
            <a:r>
              <a:rPr lang="en-US" dirty="0" smtClean="0"/>
              <a:t>2 to 4 years of age, mid-adolescence</a:t>
            </a:r>
          </a:p>
          <a:p>
            <a:pPr algn="l" rtl="0"/>
            <a:r>
              <a:rPr lang="en-US" dirty="0" smtClean="0"/>
              <a:t>In children younger than walking age, 80% of these injuries are caused by child abuse</a:t>
            </a:r>
          </a:p>
          <a:p>
            <a:pPr algn="l" rtl="0"/>
            <a:r>
              <a:rPr lang="en-US" dirty="0" smtClean="0"/>
              <a:t>In adolescence, &gt;90%  due to 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Mechanism of Injury</a:t>
            </a:r>
            <a:endParaRPr kumimoji="0" lang="en-US" sz="35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trauma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RTA, fall, or child abuse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trauma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Rotational injury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Pathologic fractures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Osteogenesis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imperfecta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nonossifying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fibroma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bone cysts, and tumors</a:t>
            </a:r>
          </a:p>
        </p:txBody>
      </p:sp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Pain, swelling, inability to ambulate, and variable gross deformity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Careful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neurovascular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examination is essential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Careful examination of the overlying soft tissues to rule out the possibility of an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57200" y="1600200"/>
            <a:ext cx="47628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Radiographic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 and lateral views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include hip, knee joints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5283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129" t="24800" r="63461" b="10941"/>
          <a:stretch>
            <a:fillRect/>
          </a:stretch>
        </p:blipFill>
        <p:spPr bwMode="auto">
          <a:xfrm>
            <a:off x="2987824" y="404664"/>
            <a:ext cx="3528392" cy="620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484784"/>
            <a:ext cx="4032448" cy="496855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or closed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Fracture pattern: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transverse, spiral, oblique, butterfly fragment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Comminution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88024" y="2204864"/>
            <a:ext cx="3898776" cy="39212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Anatomic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Subtrochanteric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Supracondylar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92421"/>
            <a:ext cx="362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56792"/>
            <a:ext cx="8229600" cy="2088233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u="sng" noProof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than 6 Months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Pavlik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harness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Traction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casting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92421"/>
            <a:ext cx="289961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84785"/>
            <a:ext cx="8363272" cy="46085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u="sng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Months to 4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I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mmediate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casting (&gt;95%) if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undisplaced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Traction followed by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spica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casting if there is difficulty to maintain length and acceptable alignment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9919"/>
            <a:ext cx="5583886" cy="28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11957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to 12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IMN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Bridge Plating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External Fixation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356" y="2445360"/>
            <a:ext cx="2639812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45360"/>
            <a:ext cx="2709281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11957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to 12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IMN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Plating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Fixation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71455"/>
            <a:ext cx="2366176" cy="42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348880"/>
            <a:ext cx="1944216" cy="40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11957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 to 12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IMN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Plating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Fixation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injuries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fracture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Comminuted #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Unstable patient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4"/>
            <a:ext cx="5111750" cy="34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492896"/>
            <a:ext cx="3898776" cy="3600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Years to Maturity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Intramedullary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fixation with either flexible or interlocked nails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624" y="2132856"/>
            <a:ext cx="1656451" cy="453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64" y="2204864"/>
            <a:ext cx="2411412" cy="44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Complications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04864"/>
            <a:ext cx="8075240" cy="388843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Malunion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Remodeling will not correct rotational deformities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Nonunion (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Muscle weakness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 length discrepancy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 to shortening or overgrowth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Overgrowth of 1.5 to 2.0 cm is common in 2-10 year of age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Osteonecrosis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antegrade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IMN &lt;16 year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THANK YOU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1445</Words>
  <Application>Microsoft Office PowerPoint</Application>
  <PresentationFormat>On-screen Show (4:3)</PresentationFormat>
  <Paragraphs>404</Paragraphs>
  <Slides>88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Common Pediatric  Fractures &amp;Trauma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is different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Physeal injuries</vt:lpstr>
      <vt:lpstr>Physeal injuries</vt:lpstr>
      <vt:lpstr>Physeal injuries</vt:lpstr>
      <vt:lpstr>General Management</vt:lpstr>
      <vt:lpstr>Aim of treatment 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PowerPoint Presentation</vt:lpstr>
      <vt:lpstr>Common Pediatric Fractures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PowerPoint Presentation</vt:lpstr>
      <vt:lpstr>Supracondylar Humeral Fracture</vt:lpstr>
      <vt:lpstr>Supracondylar Humeral Fracture</vt:lpstr>
      <vt:lpstr>Supracondylar Humeral Fracture</vt:lpstr>
      <vt:lpstr>Supracondylar Humeral Fracture Classification (Gartland)</vt:lpstr>
      <vt:lpstr>Type 1</vt:lpstr>
      <vt:lpstr>Type 2</vt:lpstr>
      <vt:lpstr>Type 3</vt:lpstr>
      <vt:lpstr>Supracondylar Humeral Fracture Treatment</vt:lpstr>
      <vt:lpstr>Supracondylar Humeral Fracture Treatment</vt:lpstr>
      <vt:lpstr>Supracondylar Humeral Fracture Complications</vt:lpstr>
      <vt:lpstr>Supracondylar Humeral Fracture Complications</vt:lpstr>
      <vt:lpstr>Supracondylar Humeral Fracture Complications</vt:lpstr>
      <vt:lpstr>PowerPoint Presentation</vt:lpstr>
      <vt:lpstr>Distal Radius Physeal Injuries</vt:lpstr>
      <vt:lpstr>Distal Radius Physeal Injuries</vt:lpstr>
      <vt:lpstr>Distal Radius Physeal Injuries</vt:lpstr>
      <vt:lpstr>Distal Radius Physeal Injuries</vt:lpstr>
      <vt:lpstr>Distal Radius Physeal Injuries</vt:lpstr>
      <vt:lpstr>Distal Radius Physeal Injuries</vt:lpstr>
      <vt:lpstr>PowerPoint Presentation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PowerPoint Presentation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Fractures and Trauma</dc:title>
  <dc:creator>HP</dc:creator>
  <cp:lastModifiedBy>3422</cp:lastModifiedBy>
  <cp:revision>108</cp:revision>
  <dcterms:created xsi:type="dcterms:W3CDTF">2014-11-09T17:18:09Z</dcterms:created>
  <dcterms:modified xsi:type="dcterms:W3CDTF">2017-10-24T06:20:47Z</dcterms:modified>
</cp:coreProperties>
</file>