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56" r:id="rId1"/>
  </p:sldMasterIdLst>
  <p:notesMasterIdLst>
    <p:notesMasterId r:id="rId81"/>
  </p:notesMasterIdLst>
  <p:sldIdLst>
    <p:sldId id="256" r:id="rId2"/>
    <p:sldId id="346" r:id="rId3"/>
    <p:sldId id="332" r:id="rId4"/>
    <p:sldId id="257" r:id="rId5"/>
    <p:sldId id="258" r:id="rId6"/>
    <p:sldId id="269" r:id="rId7"/>
    <p:sldId id="297" r:id="rId8"/>
    <p:sldId id="298" r:id="rId9"/>
    <p:sldId id="300" r:id="rId10"/>
    <p:sldId id="264" r:id="rId11"/>
    <p:sldId id="259" r:id="rId12"/>
    <p:sldId id="261" r:id="rId13"/>
    <p:sldId id="262" r:id="rId14"/>
    <p:sldId id="347" r:id="rId15"/>
    <p:sldId id="260" r:id="rId16"/>
    <p:sldId id="271" r:id="rId17"/>
    <p:sldId id="273" r:id="rId18"/>
    <p:sldId id="263" r:id="rId19"/>
    <p:sldId id="276" r:id="rId20"/>
    <p:sldId id="278" r:id="rId21"/>
    <p:sldId id="281" r:id="rId22"/>
    <p:sldId id="282" r:id="rId23"/>
    <p:sldId id="283" r:id="rId24"/>
    <p:sldId id="285" r:id="rId25"/>
    <p:sldId id="279" r:id="rId26"/>
    <p:sldId id="275" r:id="rId27"/>
    <p:sldId id="286" r:id="rId28"/>
    <p:sldId id="280" r:id="rId29"/>
    <p:sldId id="287" r:id="rId30"/>
    <p:sldId id="289" r:id="rId31"/>
    <p:sldId id="343" r:id="rId32"/>
    <p:sldId id="344" r:id="rId33"/>
    <p:sldId id="345" r:id="rId34"/>
    <p:sldId id="290" r:id="rId35"/>
    <p:sldId id="335" r:id="rId36"/>
    <p:sldId id="337" r:id="rId37"/>
    <p:sldId id="296" r:id="rId38"/>
    <p:sldId id="301" r:id="rId39"/>
    <p:sldId id="302" r:id="rId40"/>
    <p:sldId id="303" r:id="rId41"/>
    <p:sldId id="304" r:id="rId42"/>
    <p:sldId id="291" r:id="rId43"/>
    <p:sldId id="336" r:id="rId44"/>
    <p:sldId id="295" r:id="rId45"/>
    <p:sldId id="292" r:id="rId46"/>
    <p:sldId id="334" r:id="rId47"/>
    <p:sldId id="348" r:id="rId48"/>
    <p:sldId id="305" r:id="rId49"/>
    <p:sldId id="306" r:id="rId50"/>
    <p:sldId id="333" r:id="rId51"/>
    <p:sldId id="308" r:id="rId52"/>
    <p:sldId id="309" r:id="rId53"/>
    <p:sldId id="310" r:id="rId54"/>
    <p:sldId id="311" r:id="rId55"/>
    <p:sldId id="312" r:id="rId56"/>
    <p:sldId id="322" r:id="rId57"/>
    <p:sldId id="330" r:id="rId58"/>
    <p:sldId id="331" r:id="rId59"/>
    <p:sldId id="313" r:id="rId60"/>
    <p:sldId id="342" r:id="rId61"/>
    <p:sldId id="338" r:id="rId62"/>
    <p:sldId id="340" r:id="rId63"/>
    <p:sldId id="339" r:id="rId64"/>
    <p:sldId id="341" r:id="rId65"/>
    <p:sldId id="294" r:id="rId66"/>
    <p:sldId id="314" r:id="rId67"/>
    <p:sldId id="324" r:id="rId68"/>
    <p:sldId id="325" r:id="rId69"/>
    <p:sldId id="326" r:id="rId70"/>
    <p:sldId id="329" r:id="rId71"/>
    <p:sldId id="327" r:id="rId72"/>
    <p:sldId id="328" r:id="rId73"/>
    <p:sldId id="315" r:id="rId74"/>
    <p:sldId id="317" r:id="rId75"/>
    <p:sldId id="318" r:id="rId76"/>
    <p:sldId id="320" r:id="rId77"/>
    <p:sldId id="319" r:id="rId78"/>
    <p:sldId id="321" r:id="rId79"/>
    <p:sldId id="323" r:id="rId8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380"/>
    <p:restoredTop sz="76122" autoAdjust="0"/>
  </p:normalViewPr>
  <p:slideViewPr>
    <p:cSldViewPr>
      <p:cViewPr varScale="1">
        <p:scale>
          <a:sx n="116" d="100"/>
          <a:sy n="116" d="100"/>
        </p:scale>
        <p:origin x="14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43E9D20-B60F-4411-9C3D-62E690958E28}" type="datetimeFigureOut">
              <a:rPr lang="en-US" smtClean="0"/>
              <a:pPr/>
              <a:t>2/5/2017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DE56E3B-0A76-4C4B-AB50-945492CC63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660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189ABD-2699-4DC5-AEFF-631DDC6996B1}" type="slidenum">
              <a:rPr lang="ar-SA" altLang="en-US" smtClean="0"/>
              <a:pPr/>
              <a:t>16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65739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1A63E2-CA83-4771-B317-96C1C3559760}" type="slidenum">
              <a:rPr lang="ar-SA" altLang="en-US" smtClean="0"/>
              <a:pPr/>
              <a:t>17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49230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1EAC06-858D-4A4C-A142-152D51872A2A}" type="slidenum">
              <a:rPr lang="ar-SA" altLang="en-US" smtClean="0"/>
              <a:pPr/>
              <a:t>19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27352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34E57D-7A9C-4553-BB9F-F67A95FF27A3}" type="slidenum">
              <a:rPr lang="ar-SA" altLang="en-US" smtClean="0"/>
              <a:pPr/>
              <a:t>20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14778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7DBC47-F6CC-4385-8A17-6FE9AC7C17F2}" type="slidenum">
              <a:rPr lang="ar-SA" altLang="en-US" smtClean="0"/>
              <a:pPr/>
              <a:t>24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295934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EC47CD-584D-4761-9E27-2DA03B12A62A}" type="slidenum">
              <a:rPr lang="ar-SA" altLang="en-US" smtClean="0"/>
              <a:pPr/>
              <a:t>26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709835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A3D147-DB7D-4C95-AB2B-0BC3DD919497}" type="slidenum">
              <a:rPr lang="ar-SA" altLang="en-US" smtClean="0"/>
              <a:pPr/>
              <a:t>30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106350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56E3B-0A76-4C4B-AB50-945492CC6342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8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DB265-3E1A-49E5-8A97-649FFDD899D7}" type="datetimeFigureOut">
              <a:rPr lang="en-US" smtClean="0"/>
              <a:pPr/>
              <a:t>2/5/2017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577DF56-4329-44FE-9F2F-074E44D8CBD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DB265-3E1A-49E5-8A97-649FFDD899D7}" type="datetimeFigureOut">
              <a:rPr lang="en-US" smtClean="0"/>
              <a:pPr/>
              <a:t>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7DF56-4329-44FE-9F2F-074E44D8CBD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577DF56-4329-44FE-9F2F-074E44D8CBD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DB265-3E1A-49E5-8A97-649FFDD899D7}" type="datetimeFigureOut">
              <a:rPr lang="en-US" smtClean="0"/>
              <a:pPr/>
              <a:t>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DB265-3E1A-49E5-8A97-649FFDD899D7}" type="datetimeFigureOut">
              <a:rPr lang="en-US" smtClean="0"/>
              <a:pPr/>
              <a:t>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577DF56-4329-44FE-9F2F-074E44D8CBD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DB265-3E1A-49E5-8A97-649FFDD899D7}" type="datetimeFigureOut">
              <a:rPr lang="en-US" smtClean="0"/>
              <a:pPr/>
              <a:t>2/5/2017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577DF56-4329-44FE-9F2F-074E44D8CBD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99DB265-3E1A-49E5-8A97-649FFDD899D7}" type="datetimeFigureOut">
              <a:rPr lang="en-US" smtClean="0"/>
              <a:pPr/>
              <a:t>2/5/2017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7DF56-4329-44FE-9F2F-074E44D8CBD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DB265-3E1A-49E5-8A97-649FFDD899D7}" type="datetimeFigureOut">
              <a:rPr lang="en-US" smtClean="0"/>
              <a:pPr/>
              <a:t>2/5/2017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577DF56-4329-44FE-9F2F-074E44D8CBD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DB265-3E1A-49E5-8A97-649FFDD899D7}" type="datetimeFigureOut">
              <a:rPr lang="en-US" smtClean="0"/>
              <a:pPr/>
              <a:t>2/5/2017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577DF56-4329-44FE-9F2F-074E44D8CBD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DB265-3E1A-49E5-8A97-649FFDD899D7}" type="datetimeFigureOut">
              <a:rPr lang="en-US" smtClean="0"/>
              <a:pPr/>
              <a:t>2/5/2017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577DF56-4329-44FE-9F2F-074E44D8CBD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577DF56-4329-44FE-9F2F-074E44D8CBD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DB265-3E1A-49E5-8A97-649FFDD899D7}" type="datetimeFigureOut">
              <a:rPr lang="en-US" smtClean="0"/>
              <a:pPr/>
              <a:t>2/5/2017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577DF56-4329-44FE-9F2F-074E44D8CBD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99DB265-3E1A-49E5-8A97-649FFDD899D7}" type="datetimeFigureOut">
              <a:rPr lang="en-US" smtClean="0"/>
              <a:pPr/>
              <a:t>2/5/2017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C99DB265-3E1A-49E5-8A97-649FFDD899D7}" type="datetimeFigureOut">
              <a:rPr lang="en-US" smtClean="0"/>
              <a:pPr/>
              <a:t>2/5/2017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577DF56-4329-44FE-9F2F-074E44D8CBD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 Munir Saadeddin, FRCSEd</a:t>
            </a:r>
          </a:p>
          <a:p>
            <a:r>
              <a:rPr lang="en-US" dirty="0" smtClean="0"/>
              <a:t>Associate Professor &amp; Consultant</a:t>
            </a:r>
          </a:p>
          <a:p>
            <a:r>
              <a:rPr lang="en-US" dirty="0" smtClean="0"/>
              <a:t>Orthopedic department</a:t>
            </a:r>
          </a:p>
          <a:p>
            <a:r>
              <a:rPr lang="en-US" dirty="0" smtClean="0"/>
              <a:t>College of medicine</a:t>
            </a:r>
          </a:p>
          <a:p>
            <a:r>
              <a:rPr lang="en-US" dirty="0" smtClean="0"/>
              <a:t> King saud university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Metabolic Bone Disorders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Calcitonin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Is secreted by C cells of thyroid gland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Its secretion is regulated by serum calcium</a:t>
            </a:r>
          </a:p>
          <a:p>
            <a:endParaRPr lang="en-US" dirty="0" smtClean="0"/>
          </a:p>
          <a:p>
            <a:r>
              <a:rPr lang="en-US" dirty="0" smtClean="0"/>
              <a:t>Its action is to cause inhibition of bone resorption and increasing calcium excretion by this it causes lowering of serum calcium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Bone  Strength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Bone strength is affected by mechanical stress which means exercise and weight bearing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Bone strength gets reduced with menopause and advancing age </a:t>
            </a:r>
          </a:p>
          <a:p>
            <a:endParaRPr lang="en-US" dirty="0" smtClean="0"/>
          </a:p>
          <a:p>
            <a:r>
              <a:rPr lang="en-US" dirty="0" smtClean="0"/>
              <a:t>Reduced bone density on X rays is called </a:t>
            </a:r>
            <a:r>
              <a:rPr lang="en-US" dirty="0" smtClean="0">
                <a:solidFill>
                  <a:srgbClr val="FF0000"/>
                </a:solidFill>
              </a:rPr>
              <a:t>Osteopenia</a:t>
            </a:r>
          </a:p>
          <a:p>
            <a:endParaRPr lang="en-US" dirty="0" smtClean="0"/>
          </a:p>
          <a:p>
            <a:r>
              <a:rPr lang="en-US" dirty="0" smtClean="0"/>
              <a:t>Osteopenia is also a term used to describe  a degree of reduced bone density, which if advanced becomes </a:t>
            </a:r>
            <a:r>
              <a:rPr lang="en-US" dirty="0" smtClean="0">
                <a:solidFill>
                  <a:srgbClr val="FF0000"/>
                </a:solidFill>
              </a:rPr>
              <a:t>Osteoporosis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Bone Density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Bone density is diagnosed at current time by a test done at radiology department called :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                           DEXA</a:t>
            </a:r>
            <a:r>
              <a:rPr lang="en-US" dirty="0" smtClean="0"/>
              <a:t> scan</a:t>
            </a:r>
          </a:p>
          <a:p>
            <a:r>
              <a:rPr lang="en-US" dirty="0" smtClean="0"/>
              <a:t>DEXA is ( </a:t>
            </a:r>
            <a:r>
              <a:rPr lang="en-US" dirty="0" smtClean="0">
                <a:solidFill>
                  <a:srgbClr val="FF0000"/>
                </a:solidFill>
              </a:rPr>
              <a:t>D</a:t>
            </a:r>
            <a:r>
              <a:rPr lang="en-US" dirty="0" smtClean="0"/>
              <a:t>ual </a:t>
            </a:r>
            <a:r>
              <a:rPr lang="en-US" dirty="0" smtClean="0">
                <a:solidFill>
                  <a:srgbClr val="FF0000"/>
                </a:solidFill>
              </a:rPr>
              <a:t>E</a:t>
            </a:r>
            <a:r>
              <a:rPr lang="en-US" dirty="0" smtClean="0"/>
              <a:t>nergy </a:t>
            </a:r>
            <a:r>
              <a:rPr lang="en-US" dirty="0" smtClean="0">
                <a:solidFill>
                  <a:srgbClr val="FF0000"/>
                </a:solidFill>
              </a:rPr>
              <a:t>X</a:t>
            </a:r>
            <a:r>
              <a:rPr lang="en-US" dirty="0" smtClean="0"/>
              <a:t> ray 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bsorbtionometry 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However: increased bone density does not always mean increased bone strength, as sometimes in Brittle bone disease ( which is a dense bone ) is not a strong bone but fragile bone which may break easily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Dexa Scan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5" y="1412777"/>
            <a:ext cx="6840760" cy="5472608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Severe Osteoporosis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44" y="1527175"/>
            <a:ext cx="8128000" cy="4572000"/>
          </a:xfrm>
        </p:spPr>
      </p:pic>
    </p:spTree>
    <p:extLst>
      <p:ext uri="{BB962C8B-B14F-4D97-AF65-F5344CB8AC3E}">
        <p14:creationId xmlns:p14="http://schemas.microsoft.com/office/powerpoint/2010/main" val="35105945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Disorders to be discussed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Rickets</a:t>
            </a:r>
          </a:p>
          <a:p>
            <a:endParaRPr lang="en-US" dirty="0" smtClean="0"/>
          </a:p>
          <a:p>
            <a:r>
              <a:rPr lang="en-US" dirty="0" smtClean="0"/>
              <a:t>Osteomalacia</a:t>
            </a:r>
          </a:p>
          <a:p>
            <a:endParaRPr lang="en-US" dirty="0" smtClean="0"/>
          </a:p>
          <a:p>
            <a:r>
              <a:rPr lang="en-US" dirty="0" smtClean="0"/>
              <a:t>Osteoporosis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Hyperparathyroidism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ar-SA" b="1" dirty="0" smtClean="0"/>
              <a:t>Rickets &amp; Osteomalacia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altLang="en-US" dirty="0" smtClean="0"/>
              <a:t>- </a:t>
            </a:r>
            <a:r>
              <a:rPr lang="en-US" altLang="ar-SA" dirty="0" smtClean="0"/>
              <a:t>Different expressions of the same disease which is :</a:t>
            </a:r>
          </a:p>
          <a:p>
            <a:pPr>
              <a:buFont typeface="Monotype Sorts" pitchFamily="2" charset="2"/>
              <a:buNone/>
            </a:pPr>
            <a:r>
              <a:rPr lang="en-US" altLang="ar-SA" dirty="0" smtClean="0"/>
              <a:t>                      </a:t>
            </a:r>
            <a:r>
              <a:rPr lang="en-US" altLang="ar-SA" dirty="0" smtClean="0">
                <a:solidFill>
                  <a:srgbClr val="FF0000"/>
                </a:solidFill>
              </a:rPr>
              <a:t>Inadequate mineralization</a:t>
            </a:r>
          </a:p>
          <a:p>
            <a:pPr>
              <a:buFont typeface="Monotype Sorts" pitchFamily="2" charset="2"/>
              <a:buNone/>
            </a:pPr>
            <a:endParaRPr lang="en-US" altLang="ar-SA" dirty="0" smtClean="0"/>
          </a:p>
          <a:p>
            <a:pPr>
              <a:buFont typeface="Monotype Sorts" pitchFamily="2" charset="2"/>
              <a:buNone/>
            </a:pPr>
            <a:r>
              <a:rPr lang="en-US" altLang="ar-SA" dirty="0" smtClean="0"/>
              <a:t>- Rickets affects</a:t>
            </a:r>
          </a:p>
          <a:p>
            <a:pPr>
              <a:buFont typeface="Monotype Sorts" pitchFamily="2" charset="2"/>
              <a:buNone/>
            </a:pPr>
            <a:r>
              <a:rPr lang="en-US" altLang="ar-SA" dirty="0" smtClean="0"/>
              <a:t>                : Areas of endochondral growth in </a:t>
            </a:r>
            <a:r>
              <a:rPr lang="en-US" altLang="ar-SA" dirty="0" smtClean="0">
                <a:solidFill>
                  <a:srgbClr val="FF0000"/>
                </a:solidFill>
              </a:rPr>
              <a:t>children</a:t>
            </a:r>
          </a:p>
          <a:p>
            <a:pPr>
              <a:buFont typeface="Monotype Sorts" pitchFamily="2" charset="2"/>
              <a:buNone/>
            </a:pPr>
            <a:endParaRPr lang="en-US" altLang="ar-SA" dirty="0" smtClean="0"/>
          </a:p>
          <a:p>
            <a:pPr>
              <a:buFont typeface="Monotype Sorts" pitchFamily="2" charset="2"/>
              <a:buNone/>
            </a:pPr>
            <a:r>
              <a:rPr lang="en-US" altLang="ar-SA" dirty="0" smtClean="0"/>
              <a:t>- Osteomalacia</a:t>
            </a:r>
          </a:p>
          <a:p>
            <a:pPr>
              <a:buFont typeface="Monotype Sorts" pitchFamily="2" charset="2"/>
              <a:buNone/>
            </a:pPr>
            <a:r>
              <a:rPr lang="en-US" altLang="ar-SA" dirty="0" smtClean="0"/>
              <a:t>               : All skeleton is incompletely calcified in </a:t>
            </a:r>
            <a:r>
              <a:rPr lang="en-US" altLang="ar-SA" dirty="0" smtClean="0">
                <a:solidFill>
                  <a:srgbClr val="FF0000"/>
                </a:solidFill>
              </a:rPr>
              <a:t>adults</a:t>
            </a:r>
          </a:p>
          <a:p>
            <a:pPr>
              <a:buFont typeface="Monotype Sorts" pitchFamily="2" charset="2"/>
              <a:buNone/>
            </a:pPr>
            <a:endParaRPr lang="en-US" altLang="ar-S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ar-SA" b="1" dirty="0" smtClean="0"/>
              <a:t>Rickets &amp; Osteomalacia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altLang="en-US" dirty="0" smtClean="0"/>
              <a:t>* </a:t>
            </a:r>
            <a:r>
              <a:rPr lang="en-US" altLang="ar-SA" b="1" u="sng" dirty="0" smtClean="0"/>
              <a:t>Causes</a:t>
            </a:r>
            <a:endParaRPr lang="en-US" altLang="ar-SA" dirty="0" smtClean="0"/>
          </a:p>
          <a:p>
            <a:pPr>
              <a:buFont typeface="Monotype Sorts" pitchFamily="2" charset="2"/>
              <a:buNone/>
            </a:pPr>
            <a:r>
              <a:rPr lang="en-US" altLang="ar-SA" dirty="0" smtClean="0"/>
              <a:t>     - Calcium deficiency</a:t>
            </a:r>
          </a:p>
          <a:p>
            <a:pPr>
              <a:buFont typeface="Monotype Sorts" pitchFamily="2" charset="2"/>
              <a:buNone/>
            </a:pPr>
            <a:r>
              <a:rPr lang="en-US" altLang="ar-SA" dirty="0" smtClean="0"/>
              <a:t>     - Hypophosphataemia</a:t>
            </a:r>
          </a:p>
          <a:p>
            <a:pPr>
              <a:buFont typeface="Monotype Sorts" pitchFamily="2" charset="2"/>
              <a:buNone/>
            </a:pPr>
            <a:r>
              <a:rPr lang="en-US" altLang="ar-SA" dirty="0" smtClean="0"/>
              <a:t>     - Defect in Vitamin D metabolism</a:t>
            </a:r>
          </a:p>
          <a:p>
            <a:pPr>
              <a:buFont typeface="Monotype Sorts" pitchFamily="2" charset="2"/>
              <a:buNone/>
            </a:pPr>
            <a:r>
              <a:rPr lang="en-US" altLang="ar-SA" dirty="0" smtClean="0"/>
              <a:t>                  </a:t>
            </a:r>
            <a:r>
              <a:rPr lang="en-US" altLang="ar-SA" sz="2400" dirty="0" smtClean="0"/>
              <a:t>nutritional</a:t>
            </a:r>
          </a:p>
          <a:p>
            <a:pPr>
              <a:buFont typeface="Monotype Sorts" pitchFamily="2" charset="2"/>
              <a:buNone/>
            </a:pPr>
            <a:r>
              <a:rPr lang="en-US" altLang="ar-SA" sz="2400" dirty="0" smtClean="0"/>
              <a:t>                    underexposure to sunlight</a:t>
            </a:r>
          </a:p>
          <a:p>
            <a:pPr>
              <a:buFont typeface="Monotype Sorts" pitchFamily="2" charset="2"/>
              <a:buNone/>
            </a:pPr>
            <a:r>
              <a:rPr lang="en-US" altLang="ar-SA" sz="2400" dirty="0" smtClean="0"/>
              <a:t>                    intestinal malabsorption</a:t>
            </a:r>
          </a:p>
          <a:p>
            <a:pPr>
              <a:buFont typeface="Monotype Sorts" pitchFamily="2" charset="2"/>
              <a:buNone/>
            </a:pPr>
            <a:r>
              <a:rPr lang="en-US" altLang="ar-SA" sz="2400" dirty="0" smtClean="0"/>
              <a:t>                    liver &amp; kidney diseases</a:t>
            </a:r>
            <a:endParaRPr lang="en-US" altLang="ar-SA" dirty="0" smtClean="0"/>
          </a:p>
          <a:p>
            <a:pPr>
              <a:buFont typeface="Monotype Sorts" pitchFamily="2" charset="2"/>
              <a:buNone/>
            </a:pPr>
            <a:endParaRPr lang="en-US" altLang="ar-S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Rickets: Symptoms and Signs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Child is restless, babies cry without obvious reason</a:t>
            </a:r>
          </a:p>
          <a:p>
            <a:r>
              <a:rPr lang="en-US" dirty="0" smtClean="0"/>
              <a:t>Failure to thrive</a:t>
            </a:r>
          </a:p>
          <a:p>
            <a:r>
              <a:rPr lang="en-US" dirty="0" smtClean="0"/>
              <a:t>Muscle weakness</a:t>
            </a:r>
          </a:p>
          <a:p>
            <a:r>
              <a:rPr lang="en-US" dirty="0" smtClean="0"/>
              <a:t>In severe cases with very low calcium: tetany or convulsions </a:t>
            </a:r>
          </a:p>
          <a:p>
            <a:r>
              <a:rPr lang="en-US" dirty="0" smtClean="0"/>
              <a:t>Joint thickening especially around wrists and knees</a:t>
            </a:r>
          </a:p>
          <a:p>
            <a:r>
              <a:rPr lang="en-US" dirty="0" smtClean="0"/>
              <a:t>Deformity of limbs, mostly Genu varum or Genu Valgum</a:t>
            </a:r>
          </a:p>
          <a:p>
            <a:r>
              <a:rPr lang="en-US" dirty="0" smtClean="0"/>
              <a:t>Pigeon chest deformity, Rickety Rosary, craniotabes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1825" y="0"/>
            <a:ext cx="2435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of this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To know about the function of the bone.</a:t>
            </a:r>
          </a:p>
          <a:p>
            <a:r>
              <a:rPr lang="en-US" dirty="0" smtClean="0"/>
              <a:t>To understand why metabolic disorders can happen.</a:t>
            </a:r>
          </a:p>
          <a:p>
            <a:r>
              <a:rPr lang="en-US" dirty="0" smtClean="0"/>
              <a:t>To learn about pathology and clinical picture of common metabolic bone disorders.</a:t>
            </a:r>
          </a:p>
          <a:p>
            <a:r>
              <a:rPr lang="en-US" dirty="0" smtClean="0"/>
              <a:t>To know possible complications of metabolic bone disorders.</a:t>
            </a:r>
          </a:p>
          <a:p>
            <a:r>
              <a:rPr lang="en-US" dirty="0" smtClean="0"/>
              <a:t>To understand principles of management of metabolic disorders.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5269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72387" y="-1"/>
            <a:ext cx="10916499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 Ray Findings in Rickets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Growth plate widening and thickening</a:t>
            </a:r>
          </a:p>
          <a:p>
            <a:endParaRPr lang="en-US" dirty="0" smtClean="0"/>
          </a:p>
          <a:p>
            <a:r>
              <a:rPr lang="en-US" dirty="0" smtClean="0"/>
              <a:t>Metaphysial cupping</a:t>
            </a:r>
          </a:p>
          <a:p>
            <a:endParaRPr lang="en-US" dirty="0" smtClean="0"/>
          </a:p>
          <a:p>
            <a:r>
              <a:rPr lang="en-US" dirty="0" smtClean="0"/>
              <a:t>Long bones deformities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Plate&amp; Metaphysial Changes</a:t>
            </a:r>
            <a:endParaRPr lang="en-US" dirty="0"/>
          </a:p>
        </p:txBody>
      </p:sp>
      <p:pic>
        <p:nvPicPr>
          <p:cNvPr id="5" name="Content Placeholder 4" descr="1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2417" y="1371600"/>
            <a:ext cx="2201002" cy="529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2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4994" y="1371600"/>
            <a:ext cx="2767861" cy="529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0468" y="1519174"/>
            <a:ext cx="3459684" cy="5150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Bones Deformities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ar-SA" b="1" dirty="0" smtClean="0"/>
              <a:t>Rickets &amp; Osteomalacia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8001000" cy="4343400"/>
          </a:xfrm>
        </p:spPr>
        <p:txBody>
          <a:bodyPr/>
          <a:lstStyle/>
          <a:p>
            <a:pPr algn="ctr">
              <a:buFont typeface="Monotype Sorts" pitchFamily="2" charset="2"/>
              <a:buNone/>
            </a:pPr>
            <a:r>
              <a:rPr lang="en-US" altLang="ar-SA" u="sng" dirty="0" smtClean="0"/>
              <a:t>Biochemistry</a:t>
            </a:r>
          </a:p>
          <a:p>
            <a:pPr>
              <a:buFont typeface="Monotype Sorts" pitchFamily="2" charset="2"/>
              <a:buNone/>
            </a:pPr>
            <a:r>
              <a:rPr lang="en-US" altLang="ar-SA" dirty="0" smtClean="0"/>
              <a:t>  </a:t>
            </a:r>
            <a:endParaRPr lang="en-US" altLang="ar-SA" u="sng" dirty="0" smtClean="0"/>
          </a:p>
          <a:p>
            <a:pPr>
              <a:buFont typeface="Monotype Sorts" pitchFamily="2" charset="2"/>
              <a:buNone/>
            </a:pPr>
            <a:r>
              <a:rPr lang="en-US" altLang="ar-SA" dirty="0" smtClean="0"/>
              <a:t>     Hypocalcaemia,… Hypocalciuria</a:t>
            </a:r>
          </a:p>
          <a:p>
            <a:pPr>
              <a:buFont typeface="Monotype Sorts" pitchFamily="2" charset="2"/>
              <a:buNone/>
            </a:pPr>
            <a:endParaRPr lang="en-US" altLang="ar-SA" dirty="0" smtClean="0"/>
          </a:p>
          <a:p>
            <a:pPr>
              <a:buFont typeface="Monotype Sorts" pitchFamily="2" charset="2"/>
              <a:buNone/>
            </a:pPr>
            <a:r>
              <a:rPr lang="en-US" altLang="ar-SA" dirty="0" smtClean="0"/>
              <a:t>     High alkaline phosphatase</a:t>
            </a:r>
          </a:p>
          <a:p>
            <a:pPr>
              <a:buFont typeface="Monotype Sorts" pitchFamily="2" charset="2"/>
              <a:buNone/>
            </a:pPr>
            <a:r>
              <a:rPr lang="en-US" altLang="ar-SA" dirty="0" smtClean="0"/>
              <a:t>     </a:t>
            </a:r>
          </a:p>
          <a:p>
            <a:pPr>
              <a:buFont typeface="Monotype Sorts" pitchFamily="2" charset="2"/>
              <a:buNone/>
            </a:pPr>
            <a:r>
              <a:rPr lang="en-US" altLang="ar-SA" dirty="0" smtClean="0"/>
              <a:t>    </a:t>
            </a:r>
          </a:p>
          <a:p>
            <a:pPr>
              <a:buFont typeface="Monotype Sorts" pitchFamily="2" charset="2"/>
              <a:buNone/>
            </a:pPr>
            <a:endParaRPr lang="en-US" altLang="ar-S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Osteomalacia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Metabolic Bone Disorder in </a:t>
            </a:r>
            <a:r>
              <a:rPr lang="en-US" dirty="0" smtClean="0">
                <a:solidFill>
                  <a:srgbClr val="FF0000"/>
                </a:solidFill>
              </a:rPr>
              <a:t>Adults</a:t>
            </a:r>
            <a:r>
              <a:rPr lang="en-US" dirty="0" smtClean="0"/>
              <a:t> :</a:t>
            </a:r>
          </a:p>
          <a:p>
            <a:pPr>
              <a:buNone/>
            </a:pPr>
            <a:r>
              <a:rPr lang="en-US" dirty="0" smtClean="0"/>
              <a:t>    symptoms and signs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Bone pain, mainly backache</a:t>
            </a:r>
          </a:p>
          <a:p>
            <a:r>
              <a:rPr lang="en-US" dirty="0" smtClean="0"/>
              <a:t>Muscle weakness</a:t>
            </a:r>
          </a:p>
          <a:p>
            <a:r>
              <a:rPr lang="en-US" dirty="0" smtClean="0"/>
              <a:t>Reduced bone density</a:t>
            </a:r>
          </a:p>
          <a:p>
            <a:r>
              <a:rPr lang="en-US" dirty="0" smtClean="0"/>
              <a:t>Vertebral changes : Bi-concave vertebra, vertebral collapse , kyphosis</a:t>
            </a:r>
          </a:p>
          <a:p>
            <a:r>
              <a:rPr lang="en-US" dirty="0" smtClean="0"/>
              <a:t>Stress fractures : Loosers zones in scapula, ribs ,pelvis, proximal femur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4225" y="188640"/>
            <a:ext cx="2223247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r M Saadeddin\Documents\My Documents\My Pictures\Spine\DSC000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64637"/>
            <a:ext cx="4896544" cy="6528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7" y="89306"/>
            <a:ext cx="3960440" cy="6652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07193"/>
            <a:ext cx="4463703" cy="6644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Orthopedic Surgeons and Bone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Orthopedic surgeons have to deal with all types of bone : healthy or diseased; and that’s why they have to know about bone metabolism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Bones in the body protect vital organs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Bones give support to muscles and tendons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Bone may become weak in certain conditions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ar-SA" b="1" dirty="0" smtClean="0"/>
              <a:t>Rickets &amp; Osteomalacia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8001000" cy="4343400"/>
          </a:xfrm>
        </p:spPr>
        <p:txBody>
          <a:bodyPr>
            <a:normAutofit fontScale="92500" lnSpcReduction="20000"/>
          </a:bodyPr>
          <a:lstStyle/>
          <a:p>
            <a:pPr algn="ctr">
              <a:buFont typeface="Monotype Sorts" pitchFamily="2" charset="2"/>
              <a:buNone/>
            </a:pPr>
            <a:r>
              <a:rPr lang="en-US" altLang="ar-SA" u="sng" dirty="0" smtClean="0"/>
              <a:t>Treatment</a:t>
            </a:r>
          </a:p>
          <a:p>
            <a:pPr>
              <a:buFont typeface="Monotype Sorts" pitchFamily="2" charset="2"/>
              <a:buNone/>
            </a:pPr>
            <a:r>
              <a:rPr lang="en-US" altLang="ar-SA" dirty="0" smtClean="0"/>
              <a:t>*</a:t>
            </a:r>
            <a:r>
              <a:rPr lang="en-US" altLang="ar-SA" u="sng" dirty="0" smtClean="0"/>
              <a:t>Vitamin D deficiency</a:t>
            </a:r>
          </a:p>
          <a:p>
            <a:pPr>
              <a:buFont typeface="Monotype Sorts" pitchFamily="2" charset="2"/>
              <a:buNone/>
            </a:pPr>
            <a:r>
              <a:rPr lang="en-US" altLang="ar-SA" dirty="0" smtClean="0"/>
              <a:t>    - Rickets                 </a:t>
            </a:r>
            <a:r>
              <a:rPr lang="en-US" altLang="ar-SA" sz="2400" dirty="0" smtClean="0"/>
              <a:t>adequate Vitamin D replacement</a:t>
            </a:r>
          </a:p>
          <a:p>
            <a:pPr>
              <a:buFont typeface="Monotype Sorts" pitchFamily="2" charset="2"/>
              <a:buNone/>
            </a:pPr>
            <a:r>
              <a:rPr lang="en-US" altLang="ar-SA" sz="2400" dirty="0" smtClean="0"/>
              <a:t>                                          sun exposure</a:t>
            </a:r>
          </a:p>
          <a:p>
            <a:pPr>
              <a:buFont typeface="Monotype Sorts" pitchFamily="2" charset="2"/>
              <a:buNone/>
            </a:pPr>
            <a:r>
              <a:rPr lang="en-US" altLang="ar-SA" sz="2400" dirty="0" smtClean="0"/>
              <a:t>                                          correct residual deformities</a:t>
            </a:r>
          </a:p>
          <a:p>
            <a:pPr>
              <a:buFont typeface="Monotype Sorts" pitchFamily="2" charset="2"/>
              <a:buNone/>
            </a:pPr>
            <a:endParaRPr lang="en-US" altLang="ar-SA" dirty="0" smtClean="0"/>
          </a:p>
          <a:p>
            <a:pPr>
              <a:buFont typeface="Monotype Sorts" pitchFamily="2" charset="2"/>
              <a:buNone/>
            </a:pPr>
            <a:r>
              <a:rPr lang="en-US" altLang="ar-SA" dirty="0" smtClean="0"/>
              <a:t>    - Osteomalacia   </a:t>
            </a:r>
            <a:r>
              <a:rPr lang="en-US" altLang="ar-SA" sz="2400" dirty="0" smtClean="0"/>
              <a:t>Vitamin D + Ca</a:t>
            </a:r>
          </a:p>
          <a:p>
            <a:pPr>
              <a:buFont typeface="Monotype Sorts" pitchFamily="2" charset="2"/>
              <a:buNone/>
            </a:pPr>
            <a:r>
              <a:rPr lang="en-US" altLang="ar-SA" sz="2400" dirty="0" smtClean="0"/>
              <a:t>                                          fracture management</a:t>
            </a:r>
          </a:p>
          <a:p>
            <a:pPr>
              <a:buFont typeface="Monotype Sorts" pitchFamily="2" charset="2"/>
              <a:buNone/>
            </a:pPr>
            <a:r>
              <a:rPr lang="en-US" altLang="ar-SA" sz="2400" dirty="0" smtClean="0"/>
              <a:t>                                          correct deformity if needed</a:t>
            </a:r>
            <a:r>
              <a:rPr lang="en-US" altLang="ar-SA" dirty="0" smtClean="0"/>
              <a:t> </a:t>
            </a:r>
          </a:p>
          <a:p>
            <a:pPr>
              <a:buFont typeface="Monotype Sorts" pitchFamily="2" charset="2"/>
              <a:buNone/>
            </a:pPr>
            <a:endParaRPr lang="en-US" altLang="ar-SA" dirty="0" smtClean="0"/>
          </a:p>
          <a:p>
            <a:pPr>
              <a:buFont typeface="Monotype Sorts" pitchFamily="2" charset="2"/>
              <a:buNone/>
            </a:pPr>
            <a:r>
              <a:rPr lang="en-US" altLang="ar-SA" dirty="0" smtClean="0"/>
              <a:t>    </a:t>
            </a:r>
          </a:p>
          <a:p>
            <a:pPr>
              <a:buFont typeface="Monotype Sorts" pitchFamily="2" charset="2"/>
              <a:buNone/>
            </a:pPr>
            <a:endParaRPr lang="en-US" altLang="ar-S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Post Rachitic L Genu </a:t>
            </a:r>
            <a:r>
              <a:rPr lang="en-US" dirty="0" err="1" smtClean="0"/>
              <a:t>Valgum</a:t>
            </a:r>
            <a:r>
              <a:rPr lang="en-US" dirty="0" smtClean="0"/>
              <a:t>, R Genu </a:t>
            </a:r>
            <a:r>
              <a:rPr lang="en-US" dirty="0" err="1" smtClean="0"/>
              <a:t>Varum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244" y="1527175"/>
            <a:ext cx="3429000" cy="4572000"/>
          </a:xfrm>
        </p:spPr>
      </p:pic>
    </p:spTree>
    <p:extLst>
      <p:ext uri="{BB962C8B-B14F-4D97-AF65-F5344CB8AC3E}">
        <p14:creationId xmlns:p14="http://schemas.microsoft.com/office/powerpoint/2010/main" val="39898800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Correction Genu </a:t>
            </a:r>
            <a:r>
              <a:rPr lang="en-US" dirty="0" err="1" smtClean="0"/>
              <a:t>Varum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244" y="1527175"/>
            <a:ext cx="3429000" cy="4572000"/>
          </a:xfrm>
        </p:spPr>
      </p:pic>
    </p:spTree>
    <p:extLst>
      <p:ext uri="{BB962C8B-B14F-4D97-AF65-F5344CB8AC3E}">
        <p14:creationId xmlns:p14="http://schemas.microsoft.com/office/powerpoint/2010/main" val="11801064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 Genu </a:t>
            </a:r>
            <a:r>
              <a:rPr lang="en-US" dirty="0" err="1" smtClean="0"/>
              <a:t>Valgum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244" y="1527175"/>
            <a:ext cx="3429000" cy="4572000"/>
          </a:xfrm>
        </p:spPr>
      </p:pic>
    </p:spTree>
    <p:extLst>
      <p:ext uri="{BB962C8B-B14F-4D97-AF65-F5344CB8AC3E}">
        <p14:creationId xmlns:p14="http://schemas.microsoft.com/office/powerpoint/2010/main" val="41666238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Osteoporosis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Decreased bone mass : decreased amount of bone per unit volume  ( and this causes reduced density 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Mineralisation is not affected</a:t>
            </a:r>
          </a:p>
          <a:p>
            <a:endParaRPr lang="en-US" dirty="0" smtClean="0"/>
          </a:p>
          <a:p>
            <a:r>
              <a:rPr lang="en-US" dirty="0" smtClean="0"/>
              <a:t>Mainly post-menopausal and age related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r.Saadeddin\Desktop\New folder\Osteoporosis-vs-normal-bone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66" y="161437"/>
            <a:ext cx="8746722" cy="621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9435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r.Saadeddin\Desktop\New folder\bone_osteo_larg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993"/>
            <a:ext cx="8713023" cy="593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6666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Osteoporosis: Primary and Secondary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Primary</a:t>
            </a:r>
            <a:r>
              <a:rPr lang="en-US" dirty="0" smtClean="0"/>
              <a:t> Osteoporosis :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Post menopausal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Senile 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Post menopausal </a:t>
            </a:r>
            <a:r>
              <a:rPr lang="en-US" dirty="0" smtClean="0"/>
              <a:t>Osteoporosis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Due to rapid decline in estrogen level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This results in increased osteoclastic activity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Normal bone loss usually 0.3% per year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Post menopausal bone loss 3% per year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Risk Factors in Post menopausal Osteoporosis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527048"/>
            <a:ext cx="8554152" cy="5330952"/>
          </a:xfrm>
        </p:spPr>
        <p:txBody>
          <a:bodyPr/>
          <a:lstStyle/>
          <a:p>
            <a:r>
              <a:rPr lang="en-US" dirty="0" smtClean="0"/>
              <a:t>Race</a:t>
            </a:r>
          </a:p>
          <a:p>
            <a:endParaRPr lang="en-US" dirty="0" smtClean="0"/>
          </a:p>
          <a:p>
            <a:r>
              <a:rPr lang="en-US" dirty="0" smtClean="0"/>
              <a:t>Hereditary</a:t>
            </a:r>
          </a:p>
          <a:p>
            <a:endParaRPr lang="en-US" dirty="0" smtClean="0"/>
          </a:p>
          <a:p>
            <a:r>
              <a:rPr lang="en-US" dirty="0" smtClean="0"/>
              <a:t>Body build</a:t>
            </a:r>
          </a:p>
          <a:p>
            <a:endParaRPr lang="en-US" dirty="0" smtClean="0"/>
          </a:p>
          <a:p>
            <a:r>
              <a:rPr lang="en-US" dirty="0" smtClean="0"/>
              <a:t>Early menopause</a:t>
            </a:r>
          </a:p>
          <a:p>
            <a:endParaRPr lang="en-US" dirty="0" smtClean="0"/>
          </a:p>
          <a:p>
            <a:r>
              <a:rPr lang="en-US" dirty="0" smtClean="0"/>
              <a:t>Smoking/ alcohol intake/ drug abuse</a:t>
            </a:r>
          </a:p>
          <a:p>
            <a:r>
              <a:rPr lang="en-US" dirty="0" smtClean="0"/>
              <a:t>? Calcium intake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Bone is a living structure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There is a continuous activity in bone during all stages of life</a:t>
            </a:r>
          </a:p>
          <a:p>
            <a:endParaRPr lang="en-US" dirty="0" smtClean="0"/>
          </a:p>
          <a:p>
            <a:r>
              <a:rPr lang="en-US" dirty="0" smtClean="0"/>
              <a:t>There is continuous bone resorption and bone </a:t>
            </a:r>
          </a:p>
          <a:p>
            <a:pPr>
              <a:buNone/>
            </a:pPr>
            <a:r>
              <a:rPr lang="en-US" dirty="0" smtClean="0"/>
              <a:t>    formation as well as remodeling </a:t>
            </a:r>
          </a:p>
          <a:p>
            <a:endParaRPr lang="en-US" dirty="0" smtClean="0"/>
          </a:p>
          <a:p>
            <a:r>
              <a:rPr lang="en-US" dirty="0" smtClean="0"/>
              <a:t>That means bone is not only for protection and support but its contents play an important part in blood homeostasis</a:t>
            </a:r>
          </a:p>
          <a:p>
            <a:r>
              <a:rPr lang="en-US" dirty="0" smtClean="0"/>
              <a:t>Many factors are involved in this process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Senile</a:t>
            </a:r>
            <a:r>
              <a:rPr lang="en-US" dirty="0" smtClean="0"/>
              <a:t> Osteoporosis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Usually by 7</a:t>
            </a:r>
            <a:r>
              <a:rPr lang="en-US" baseline="30000" dirty="0" smtClean="0"/>
              <a:t>th</a:t>
            </a:r>
            <a:r>
              <a:rPr lang="en-US" dirty="0" smtClean="0"/>
              <a:t> to 8</a:t>
            </a:r>
            <a:r>
              <a:rPr lang="en-US" baseline="30000" dirty="0" smtClean="0"/>
              <a:t>th</a:t>
            </a:r>
            <a:r>
              <a:rPr lang="en-US" dirty="0" smtClean="0"/>
              <a:t> decades there is steady loss of at least 0.5% per year</a:t>
            </a:r>
          </a:p>
          <a:p>
            <a:r>
              <a:rPr lang="en-US" dirty="0" smtClean="0"/>
              <a:t>It is part of physiological manifestation of aging</a:t>
            </a:r>
          </a:p>
          <a:p>
            <a:r>
              <a:rPr lang="en-US" dirty="0" smtClean="0"/>
              <a:t>Risk factors in Senile Osteoporosis :</a:t>
            </a:r>
          </a:p>
          <a:p>
            <a:pPr>
              <a:buFontTx/>
              <a:buChar char="-"/>
            </a:pPr>
            <a:r>
              <a:rPr lang="en-US" dirty="0" smtClean="0"/>
              <a:t>Male menopause</a:t>
            </a:r>
          </a:p>
          <a:p>
            <a:pPr>
              <a:buFontTx/>
              <a:buChar char="-"/>
            </a:pPr>
            <a:r>
              <a:rPr lang="en-US" dirty="0" smtClean="0"/>
              <a:t>Dietary : less calcium and vitamin D and protein</a:t>
            </a:r>
          </a:p>
          <a:p>
            <a:pPr>
              <a:buFontTx/>
              <a:buChar char="-"/>
            </a:pPr>
            <a:r>
              <a:rPr lang="en-US" dirty="0" smtClean="0"/>
              <a:t>Muscle weakness</a:t>
            </a:r>
          </a:p>
          <a:p>
            <a:pPr>
              <a:buFontTx/>
              <a:buChar char="-"/>
            </a:pPr>
            <a:r>
              <a:rPr lang="en-US" dirty="0" smtClean="0"/>
              <a:t> reduced activity</a:t>
            </a:r>
          </a:p>
          <a:p>
            <a:pPr>
              <a:buFontTx/>
              <a:buChar char="-"/>
            </a:pP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Features of Osteoporosis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Osteoporosis is a Silent disease</a:t>
            </a:r>
          </a:p>
          <a:p>
            <a:r>
              <a:rPr lang="en-US" dirty="0" smtClean="0"/>
              <a:t>Osteoporosis is Serious due to possible complications :mainly fractures</a:t>
            </a:r>
          </a:p>
          <a:p>
            <a:r>
              <a:rPr lang="en-US" dirty="0" smtClean="0"/>
              <a:t>Osteoporosis does not cause pain usually</a:t>
            </a:r>
          </a:p>
          <a:p>
            <a:r>
              <a:rPr lang="en-US" dirty="0" smtClean="0"/>
              <a:t>Osteoporosis causes gradual increase in dorsal kyphosis</a:t>
            </a:r>
          </a:p>
          <a:p>
            <a:r>
              <a:rPr lang="en-US" dirty="0" smtClean="0"/>
              <a:t>Osteoporosis leads to loss of height</a:t>
            </a:r>
          </a:p>
          <a:p>
            <a:r>
              <a:rPr lang="en-US" dirty="0" smtClean="0"/>
              <a:t>Osteoporosis is not osteoarthritis; but the two conditions may co-exist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r M Saadeddin\Documents\My Documents\Osteoporosis lecture\Osteoporosis Lectur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33264"/>
            <a:ext cx="4236827" cy="6436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r.Saadeddin\Desktop\New folder\Osteoporosis_bone_anatomy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65" y="188640"/>
            <a:ext cx="7987670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3572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kyphosis and loss of height occurs</a:t>
            </a:r>
            <a:endParaRPr lang="en-US" dirty="0"/>
          </a:p>
        </p:txBody>
      </p:sp>
      <p:pic>
        <p:nvPicPr>
          <p:cNvPr id="6146" name="Picture 2" descr="C:\Users\Dr M Saadeddin\Documents\My Documents\Osteoporosis lecture\Osteoporosis lecture2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4974" y="1412776"/>
            <a:ext cx="3531345" cy="52565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r M Saadeddin\Documents\My Documents\Osteoporosis lecture\Osteoporosis lecture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77252"/>
            <a:ext cx="3037954" cy="65564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r.Saadeddin\Desktop\New folder\osteoporosi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3336"/>
            <a:ext cx="6501294" cy="615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5547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MRI severe osteoporosis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067260" y="1527174"/>
            <a:ext cx="2809654" cy="48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8444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Osteoporotic Fractures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They are Pathological fractures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Most common is osteoporotic compression fracture  ( OVC #s ) </a:t>
            </a:r>
          </a:p>
          <a:p>
            <a:endParaRPr lang="en-US" dirty="0" smtClean="0"/>
          </a:p>
          <a:p>
            <a:r>
              <a:rPr lang="en-US" dirty="0" smtClean="0"/>
              <a:t>Vertebral micro fractures occur unnoticed (dull ache)</a:t>
            </a:r>
          </a:p>
          <a:p>
            <a:endParaRPr lang="en-US" dirty="0" smtClean="0"/>
          </a:p>
          <a:p>
            <a:r>
              <a:rPr lang="en-US" dirty="0" smtClean="0"/>
              <a:t>Most serious is hip fractures</a:t>
            </a:r>
          </a:p>
          <a:p>
            <a:endParaRPr lang="en-US" dirty="0" smtClean="0"/>
          </a:p>
          <a:p>
            <a:r>
              <a:rPr lang="en-US" dirty="0" smtClean="0"/>
              <a:t>Also common is wrist fractures ( Colles fracture )</a:t>
            </a:r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Secondary</a:t>
            </a:r>
            <a:r>
              <a:rPr lang="en-US" dirty="0" smtClean="0"/>
              <a:t> Osteoporosis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Drug induced : steroids, alcohol, smoking, phenytoin,heparin</a:t>
            </a:r>
          </a:p>
          <a:p>
            <a:endParaRPr lang="en-US" dirty="0" smtClean="0"/>
          </a:p>
          <a:p>
            <a:r>
              <a:rPr lang="en-US" dirty="0" smtClean="0"/>
              <a:t>Hyperparathyroidism, hyperthyroidism, Cushing's syndrome, gonadal disorders, malabsorption, mal nutrition</a:t>
            </a:r>
          </a:p>
          <a:p>
            <a:endParaRPr lang="en-US" dirty="0" smtClean="0"/>
          </a:p>
          <a:p>
            <a:r>
              <a:rPr lang="en-US" dirty="0" smtClean="0"/>
              <a:t>Chronic diseases : RA, renal failure, tuberculosis</a:t>
            </a:r>
          </a:p>
          <a:p>
            <a:endParaRPr lang="en-US" dirty="0" smtClean="0"/>
          </a:p>
          <a:p>
            <a:r>
              <a:rPr lang="en-US" dirty="0" smtClean="0"/>
              <a:t>Malignancy : multiple myeloma, leukemia, metastasis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Bone Metabolism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Bone metabolism is controlled by many factors: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Calcium</a:t>
            </a:r>
          </a:p>
          <a:p>
            <a:r>
              <a:rPr lang="en-US" dirty="0" smtClean="0"/>
              <a:t>Phosphorus</a:t>
            </a:r>
          </a:p>
          <a:p>
            <a:r>
              <a:rPr lang="en-US" dirty="0" smtClean="0"/>
              <a:t>Parathyroid gland</a:t>
            </a:r>
          </a:p>
          <a:p>
            <a:r>
              <a:rPr lang="en-US" dirty="0" smtClean="0"/>
              <a:t>Thyroid gland</a:t>
            </a:r>
          </a:p>
          <a:p>
            <a:r>
              <a:rPr lang="en-US" dirty="0" smtClean="0"/>
              <a:t>Estrogen</a:t>
            </a:r>
          </a:p>
          <a:p>
            <a:r>
              <a:rPr lang="en-US" dirty="0" smtClean="0"/>
              <a:t>Glucocorticoid hormones</a:t>
            </a:r>
          </a:p>
          <a:p>
            <a:r>
              <a:rPr lang="en-US" dirty="0" smtClean="0"/>
              <a:t>Intestinal absorption</a:t>
            </a:r>
          </a:p>
          <a:p>
            <a:r>
              <a:rPr lang="en-US" dirty="0" smtClean="0"/>
              <a:t>Renal excretion</a:t>
            </a:r>
          </a:p>
          <a:p>
            <a:r>
              <a:rPr lang="en-US" dirty="0" smtClean="0"/>
              <a:t>Diet</a:t>
            </a:r>
          </a:p>
          <a:p>
            <a:r>
              <a:rPr lang="en-US" dirty="0" smtClean="0"/>
              <a:t>Vitamin D</a:t>
            </a:r>
          </a:p>
          <a:p>
            <a:r>
              <a:rPr lang="en-US" dirty="0" smtClean="0"/>
              <a:t>Sun exposure</a:t>
            </a:r>
          </a:p>
          <a:p>
            <a:pPr>
              <a:buNone/>
            </a:pPr>
            <a:r>
              <a:rPr lang="en-US" dirty="0" smtClean="0"/>
              <a:t>     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Disuse</a:t>
            </a:r>
            <a:r>
              <a:rPr lang="en-US" dirty="0" smtClean="0"/>
              <a:t> Osteoporosis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Occurs locally adjacent to immobilised bone or joint</a:t>
            </a:r>
          </a:p>
          <a:p>
            <a:endParaRPr lang="en-US" dirty="0" smtClean="0"/>
          </a:p>
          <a:p>
            <a:r>
              <a:rPr lang="en-US" dirty="0" smtClean="0"/>
              <a:t>May be generalised in in bed ridden patients</a:t>
            </a:r>
          </a:p>
          <a:p>
            <a:endParaRPr lang="en-US" dirty="0" smtClean="0"/>
          </a:p>
          <a:p>
            <a:r>
              <a:rPr lang="en-US" dirty="0" smtClean="0"/>
              <a:t>Awareness of and attempts for prevention are helpful</a:t>
            </a:r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Osteomalacia </a:t>
            </a:r>
            <a:r>
              <a:rPr lang="en-GB" dirty="0" smtClean="0"/>
              <a:t>vs. </a:t>
            </a:r>
            <a:r>
              <a:rPr lang="en-GB" dirty="0"/>
              <a:t>osteoporosis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en-GB" dirty="0"/>
              <a:t>		</a:t>
            </a:r>
            <a:r>
              <a:rPr lang="en-GB" dirty="0" smtClean="0">
                <a:solidFill>
                  <a:srgbClr val="FF0000"/>
                </a:solidFill>
              </a:rPr>
              <a:t>Osteomalacia</a:t>
            </a:r>
            <a:r>
              <a:rPr lang="en-GB" dirty="0"/>
              <a:t>			</a:t>
            </a:r>
            <a:r>
              <a:rPr lang="en-GB" dirty="0" smtClean="0">
                <a:solidFill>
                  <a:srgbClr val="FF0000"/>
                </a:solidFill>
              </a:rPr>
              <a:t>Osteoporosis</a:t>
            </a:r>
            <a:endParaRPr lang="en-GB" dirty="0">
              <a:solidFill>
                <a:srgbClr val="FF0000"/>
              </a:solidFill>
            </a:endParaRPr>
          </a:p>
          <a:p>
            <a:pPr>
              <a:buFontTx/>
              <a:buNone/>
            </a:pPr>
            <a:r>
              <a:rPr lang="en-GB" sz="2800" dirty="0"/>
              <a:t>		</a:t>
            </a:r>
            <a:r>
              <a:rPr lang="en-GB" sz="2800" dirty="0" smtClean="0"/>
              <a:t>Any age                                </a:t>
            </a:r>
            <a:r>
              <a:rPr lang="en-GB" sz="2800" dirty="0" smtClean="0">
                <a:solidFill>
                  <a:schemeClr val="tx2"/>
                </a:solidFill>
              </a:rPr>
              <a:t>Post-menopause, old age                     </a:t>
            </a:r>
            <a:endParaRPr lang="en-GB" sz="2800" dirty="0">
              <a:solidFill>
                <a:schemeClr val="tx2"/>
              </a:solidFill>
            </a:endParaRPr>
          </a:p>
          <a:p>
            <a:pPr>
              <a:buFontTx/>
              <a:buNone/>
            </a:pPr>
            <a:r>
              <a:rPr lang="en-GB" sz="2800" dirty="0">
                <a:solidFill>
                  <a:schemeClr val="tx2"/>
                </a:solidFill>
              </a:rPr>
              <a:t>		</a:t>
            </a:r>
            <a:r>
              <a:rPr lang="en-GB" sz="2800" dirty="0" smtClean="0">
                <a:solidFill>
                  <a:schemeClr val="tx2"/>
                </a:solidFill>
              </a:rPr>
              <a:t>Pt. ill</a:t>
            </a:r>
            <a:r>
              <a:rPr lang="en-GB" sz="2800" dirty="0">
                <a:solidFill>
                  <a:schemeClr val="tx2"/>
                </a:solidFill>
              </a:rPr>
              <a:t>				Not ill</a:t>
            </a:r>
          </a:p>
          <a:p>
            <a:pPr>
              <a:buFontTx/>
              <a:buNone/>
            </a:pPr>
            <a:r>
              <a:rPr lang="en-GB" sz="2800" dirty="0">
                <a:solidFill>
                  <a:schemeClr val="tx2"/>
                </a:solidFill>
              </a:rPr>
              <a:t>		General ache		</a:t>
            </a:r>
            <a:r>
              <a:rPr lang="en-GB" sz="2800" dirty="0" smtClean="0">
                <a:solidFill>
                  <a:schemeClr val="tx2"/>
                </a:solidFill>
              </a:rPr>
              <a:t>Asymptomatic </a:t>
            </a:r>
            <a:r>
              <a:rPr lang="en-GB" sz="2800" dirty="0">
                <a:solidFill>
                  <a:schemeClr val="tx2"/>
                </a:solidFill>
              </a:rPr>
              <a:t>till #</a:t>
            </a:r>
          </a:p>
          <a:p>
            <a:pPr>
              <a:buFontTx/>
              <a:buNone/>
            </a:pPr>
            <a:r>
              <a:rPr lang="en-GB" sz="2800" dirty="0">
                <a:solidFill>
                  <a:schemeClr val="tx2"/>
                </a:solidFill>
              </a:rPr>
              <a:t>		Weak muscles		</a:t>
            </a:r>
            <a:r>
              <a:rPr lang="en-GB" sz="2800" dirty="0" smtClean="0">
                <a:solidFill>
                  <a:schemeClr val="tx2"/>
                </a:solidFill>
              </a:rPr>
              <a:t>Normal</a:t>
            </a:r>
            <a:endParaRPr lang="en-GB" sz="2800" dirty="0">
              <a:solidFill>
                <a:schemeClr val="tx2"/>
              </a:solidFill>
            </a:endParaRPr>
          </a:p>
          <a:p>
            <a:pPr>
              <a:buFontTx/>
              <a:buNone/>
            </a:pPr>
            <a:r>
              <a:rPr lang="en-GB" sz="2800" dirty="0">
                <a:solidFill>
                  <a:schemeClr val="tx2"/>
                </a:solidFill>
              </a:rPr>
              <a:t>		</a:t>
            </a:r>
            <a:r>
              <a:rPr lang="en-GB" sz="2800" dirty="0" smtClean="0">
                <a:solidFill>
                  <a:schemeClr val="tx2"/>
                </a:solidFill>
              </a:rPr>
              <a:t>Looser zones</a:t>
            </a:r>
            <a:r>
              <a:rPr lang="en-GB" sz="2800" dirty="0">
                <a:solidFill>
                  <a:schemeClr val="tx2"/>
                </a:solidFill>
              </a:rPr>
              <a:t>			</a:t>
            </a:r>
            <a:r>
              <a:rPr lang="en-GB" sz="2800" dirty="0" smtClean="0">
                <a:solidFill>
                  <a:schemeClr val="tx2"/>
                </a:solidFill>
              </a:rPr>
              <a:t>Nil</a:t>
            </a:r>
            <a:endParaRPr lang="en-GB" sz="2800" dirty="0">
              <a:solidFill>
                <a:schemeClr val="tx2"/>
              </a:solidFill>
            </a:endParaRPr>
          </a:p>
          <a:p>
            <a:pPr>
              <a:buFontTx/>
              <a:buNone/>
            </a:pPr>
            <a:r>
              <a:rPr lang="en-GB" sz="2800" dirty="0">
                <a:solidFill>
                  <a:schemeClr val="tx2"/>
                </a:solidFill>
              </a:rPr>
              <a:t>		</a:t>
            </a:r>
            <a:r>
              <a:rPr lang="en-GB" sz="2800" dirty="0" smtClean="0">
                <a:solidFill>
                  <a:schemeClr val="tx2"/>
                </a:solidFill>
              </a:rPr>
              <a:t>Alkaline </a:t>
            </a:r>
            <a:r>
              <a:rPr lang="en-GB" sz="2800" dirty="0">
                <a:solidFill>
                  <a:schemeClr val="tx2"/>
                </a:solidFill>
              </a:rPr>
              <a:t>ph </a:t>
            </a:r>
            <a:r>
              <a:rPr lang="en-GB" sz="2800" dirty="0" smtClean="0">
                <a:solidFill>
                  <a:schemeClr val="tx2"/>
                </a:solidFill>
              </a:rPr>
              <a:t>increase</a:t>
            </a:r>
            <a:r>
              <a:rPr lang="en-GB" sz="2800" dirty="0">
                <a:solidFill>
                  <a:schemeClr val="tx2"/>
                </a:solidFill>
              </a:rPr>
              <a:t>	</a:t>
            </a:r>
            <a:r>
              <a:rPr lang="en-GB" sz="2800" dirty="0" smtClean="0">
                <a:solidFill>
                  <a:schemeClr val="tx2"/>
                </a:solidFill>
              </a:rPr>
              <a:t>	 Normal</a:t>
            </a:r>
            <a:endParaRPr lang="en-GB" sz="2800" dirty="0">
              <a:solidFill>
                <a:schemeClr val="tx2"/>
              </a:solidFill>
            </a:endParaRPr>
          </a:p>
          <a:p>
            <a:pPr>
              <a:buFontTx/>
              <a:buNone/>
            </a:pPr>
            <a:r>
              <a:rPr lang="en-GB" sz="2800" dirty="0">
                <a:solidFill>
                  <a:schemeClr val="tx2"/>
                </a:solidFill>
              </a:rPr>
              <a:t>		PO4 </a:t>
            </a:r>
            <a:r>
              <a:rPr lang="en-GB" sz="2800" dirty="0" smtClean="0">
                <a:solidFill>
                  <a:schemeClr val="tx2"/>
                </a:solidFill>
              </a:rPr>
              <a:t>decrease</a:t>
            </a:r>
            <a:r>
              <a:rPr lang="en-GB" sz="2800" dirty="0">
                <a:solidFill>
                  <a:schemeClr val="tx2"/>
                </a:solidFill>
              </a:rPr>
              <a:t>			</a:t>
            </a:r>
            <a:r>
              <a:rPr lang="en-GB" sz="2800" dirty="0" smtClean="0">
                <a:solidFill>
                  <a:schemeClr val="tx2"/>
                </a:solidFill>
              </a:rPr>
              <a:t>Normal</a:t>
            </a:r>
            <a:endParaRPr lang="en-GB" sz="2800" dirty="0">
              <a:solidFill>
                <a:schemeClr val="tx2"/>
              </a:solidFill>
            </a:endParaRPr>
          </a:p>
          <a:p>
            <a:pPr>
              <a:buFontTx/>
              <a:buNone/>
            </a:pPr>
            <a:r>
              <a:rPr lang="en-GB" sz="2800" dirty="0">
                <a:solidFill>
                  <a:schemeClr val="tx2"/>
                </a:solidFill>
              </a:rPr>
              <a:t>		</a:t>
            </a:r>
            <a:endParaRPr lang="en-GB" dirty="0"/>
          </a:p>
          <a:p>
            <a:pPr>
              <a:buFontTx/>
              <a:buNone/>
            </a:pPr>
            <a:r>
              <a:rPr lang="en-GB" dirty="0"/>
              <a:t>				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Prevention of Osteoporosis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Prevention of osteoporosis should start from childhood</a:t>
            </a:r>
          </a:p>
          <a:p>
            <a:r>
              <a:rPr lang="en-US" dirty="0" smtClean="0"/>
              <a:t>Healthy diet, adequate sunshine, regular exercise, avoidance of smoking or alcohol, caution in steroid use</a:t>
            </a:r>
          </a:p>
          <a:p>
            <a:r>
              <a:rPr lang="en-US" dirty="0" smtClean="0"/>
              <a:t>At some time in the past  there was a recommendation of HRT ( Hormone replacement Therapy ) for post menopausal women ? And men; but now this is discontinued </a:t>
            </a:r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of Osteoporosis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Drugs</a:t>
            </a:r>
          </a:p>
          <a:p>
            <a:endParaRPr lang="en-US" dirty="0" smtClean="0"/>
          </a:p>
          <a:p>
            <a:r>
              <a:rPr lang="en-US" dirty="0" smtClean="0"/>
              <a:t>Exercise</a:t>
            </a:r>
          </a:p>
          <a:p>
            <a:endParaRPr lang="en-US" dirty="0" smtClean="0"/>
          </a:p>
          <a:p>
            <a:r>
              <a:rPr lang="en-US" dirty="0" smtClean="0"/>
              <a:t>Management of fractures</a:t>
            </a:r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Drug Therapy in Osteoporosis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8000" dirty="0" smtClean="0">
                <a:solidFill>
                  <a:srgbClr val="FF0000"/>
                </a:solidFill>
              </a:rPr>
              <a:t>Estrogen</a:t>
            </a:r>
            <a:r>
              <a:rPr lang="en-US" sz="8000" dirty="0" smtClean="0"/>
              <a:t> has a definite therapeutic effect and was used extensively as HRT but cannot be recommended now due to serious possible side effects</a:t>
            </a:r>
          </a:p>
          <a:p>
            <a:endParaRPr lang="en-US" sz="8000" dirty="0" smtClean="0"/>
          </a:p>
          <a:p>
            <a:endParaRPr lang="en-US" sz="8000" dirty="0" smtClean="0"/>
          </a:p>
          <a:p>
            <a:r>
              <a:rPr lang="en-US" sz="8000" dirty="0" smtClean="0"/>
              <a:t>Adequate intake of </a:t>
            </a:r>
            <a:r>
              <a:rPr lang="en-US" sz="8000" dirty="0" smtClean="0">
                <a:solidFill>
                  <a:srgbClr val="FF0000"/>
                </a:solidFill>
              </a:rPr>
              <a:t>calcium and vitamin </a:t>
            </a:r>
            <a:r>
              <a:rPr lang="en-US" sz="8000" dirty="0" smtClean="0"/>
              <a:t>D is mandatory</a:t>
            </a:r>
          </a:p>
          <a:p>
            <a:endParaRPr lang="en-US" sz="8000" dirty="0"/>
          </a:p>
          <a:p>
            <a:endParaRPr lang="en-US" sz="8000" dirty="0" smtClean="0"/>
          </a:p>
          <a:p>
            <a:r>
              <a:rPr lang="en-US" sz="8000" dirty="0" smtClean="0"/>
              <a:t>Drugs which </a:t>
            </a:r>
            <a:r>
              <a:rPr lang="en-US" sz="8000" dirty="0" smtClean="0">
                <a:solidFill>
                  <a:srgbClr val="FF0000"/>
                </a:solidFill>
              </a:rPr>
              <a:t>inhibit osteoclast </a:t>
            </a:r>
            <a:r>
              <a:rPr lang="en-US" sz="8000" dirty="0" smtClean="0"/>
              <a:t>activities : e.g. Bisphosphonates like sodium alendronate               FOSAMAX ( 70 mg Tablet once weekly), BONVIVA</a:t>
            </a:r>
          </a:p>
          <a:p>
            <a:pPr marL="0" indent="0">
              <a:buNone/>
            </a:pPr>
            <a:r>
              <a:rPr lang="en-US" sz="8000" dirty="0" smtClean="0"/>
              <a:t>     </a:t>
            </a:r>
            <a:r>
              <a:rPr lang="en-US" sz="8000" dirty="0" err="1" smtClean="0"/>
              <a:t>Deusumab</a:t>
            </a:r>
            <a:r>
              <a:rPr lang="en-US" sz="8000" dirty="0" smtClean="0"/>
              <a:t> = PROLIA (s/c injection every 6 months)= human   monoclonal IGG2 antibody </a:t>
            </a:r>
          </a:p>
          <a:p>
            <a:pPr marL="0" indent="0">
              <a:buNone/>
            </a:pPr>
            <a:endParaRPr lang="en-US" sz="8000" dirty="0" smtClean="0"/>
          </a:p>
          <a:p>
            <a:r>
              <a:rPr lang="en-US" sz="8000" dirty="0" smtClean="0"/>
              <a:t>Drugs which </a:t>
            </a:r>
            <a:r>
              <a:rPr lang="en-US" sz="8000" dirty="0" smtClean="0">
                <a:solidFill>
                  <a:srgbClr val="FF0000"/>
                </a:solidFill>
              </a:rPr>
              <a:t>enhance osteoblast activities  </a:t>
            </a:r>
            <a:r>
              <a:rPr lang="en-US" sz="8000" dirty="0" smtClean="0"/>
              <a:t>: bone stimulating agents like : FORTEO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</a:t>
            </a:r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in Osteoporosis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Resistive exercises</a:t>
            </a:r>
          </a:p>
          <a:p>
            <a:endParaRPr lang="en-US" dirty="0"/>
          </a:p>
          <a:p>
            <a:r>
              <a:rPr lang="en-US" dirty="0" smtClean="0"/>
              <a:t>Weight bearing exercises </a:t>
            </a:r>
          </a:p>
          <a:p>
            <a:endParaRPr lang="en-US" dirty="0" smtClean="0"/>
          </a:p>
          <a:p>
            <a:r>
              <a:rPr lang="en-US" dirty="0" smtClean="0"/>
              <a:t>Exercise should be intelligent to avoid injury which may lead to fracture 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Osteoporosis lecture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91110" y="178480"/>
            <a:ext cx="4781089" cy="6679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3663602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steoporosis lecture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0113" y="0"/>
            <a:ext cx="48037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steoporosis lecture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0625" y="0"/>
            <a:ext cx="4222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of Fractures in Osteoporosis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Use of load shearing implants in fracture internal fixation instead of plating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Bone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Bone is formed by</a:t>
            </a:r>
          </a:p>
          <a:p>
            <a:pPr>
              <a:buNone/>
            </a:pPr>
            <a:r>
              <a:rPr lang="en-US" dirty="0" smtClean="0"/>
              <a:t>    Bone matrix : which consists of</a:t>
            </a:r>
          </a:p>
          <a:p>
            <a:pPr>
              <a:buNone/>
            </a:pPr>
            <a:r>
              <a:rPr lang="en-US" dirty="0" smtClean="0"/>
              <a:t>    40% organic : collagen type1 (responsible for tensile strength)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60% Minerals : mainly Calcium hydroxyapatite, Phosphorus, and traces of other minerals like zinc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Cells in bone : osteoblasts, osteoclasts, osteocytes </a:t>
            </a:r>
            <a:endParaRPr 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#NOF2 Nora67615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672" y="1700808"/>
            <a:ext cx="5694203" cy="492616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612519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DHS and screw in fracture neck of femur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808" y="1527175"/>
            <a:ext cx="3345872" cy="4572000"/>
          </a:xfrm>
        </p:spPr>
      </p:pic>
    </p:spTree>
    <p:extLst>
      <p:ext uri="{BB962C8B-B14F-4D97-AF65-F5344CB8AC3E}">
        <p14:creationId xmlns:p14="http://schemas.microsoft.com/office/powerpoint/2010/main" val="103393079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Bipolar prosthesis in Fracture Neck of Femur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201614" y="1634679"/>
            <a:ext cx="4746649" cy="474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48893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Colles Fracture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540" y="1527174"/>
            <a:ext cx="6263182" cy="4782145"/>
          </a:xfrm>
        </p:spPr>
      </p:pic>
    </p:spTree>
    <p:extLst>
      <p:ext uri="{BB962C8B-B14F-4D97-AF65-F5344CB8AC3E}">
        <p14:creationId xmlns:p14="http://schemas.microsoft.com/office/powerpoint/2010/main" val="197538103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Colles Fracture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73" y="1916832"/>
            <a:ext cx="8661015" cy="3816423"/>
          </a:xfrm>
        </p:spPr>
      </p:pic>
    </p:spTree>
    <p:extLst>
      <p:ext uri="{BB962C8B-B14F-4D97-AF65-F5344CB8AC3E}">
        <p14:creationId xmlns:p14="http://schemas.microsoft.com/office/powerpoint/2010/main" val="363287366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Vertebral Osteoporotic Compression Fracture</a:t>
            </a:r>
            <a:endParaRPr lang="en-US" dirty="0"/>
          </a:p>
        </p:txBody>
      </p:sp>
      <p:pic>
        <p:nvPicPr>
          <p:cNvPr id="5122" name="Picture 2" descr="C:\Users\Dr M Saadeddin\Documents\My Documents\Osteoporosis lecture\Osteoporosis lecture3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6211" y="1527174"/>
            <a:ext cx="2426056" cy="51421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of OVC Fractures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Pain relief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Prevention of further fractures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Prevention of instability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Vertebroplasty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Kyphoplasty </a:t>
            </a:r>
            <a:endParaRPr lang="en-US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vertebroplasty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Is the injection of bone cement into the collapsed vertebra </a:t>
            </a:r>
          </a:p>
          <a:p>
            <a:r>
              <a:rPr lang="en-US" dirty="0" smtClean="0"/>
              <a:t>The injection is done under X ray control ( image intensifier ) by experienced orthopedist or interventional radiologist </a:t>
            </a:r>
          </a:p>
          <a:p>
            <a:r>
              <a:rPr lang="en-US" dirty="0" smtClean="0"/>
              <a:t>It results in immediate pain relief </a:t>
            </a:r>
          </a:p>
          <a:p>
            <a:r>
              <a:rPr lang="en-US" dirty="0" smtClean="0"/>
              <a:t>It helps to prevent further OVF</a:t>
            </a:r>
          </a:p>
          <a:p>
            <a:r>
              <a:rPr lang="en-US" dirty="0" smtClean="0"/>
              <a:t>Possible complication is leakage of cement into spinal canal (nerve injury ) or venous blood (cement PE )      </a:t>
            </a:r>
            <a:endParaRPr lang="en-US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Kyphoplasty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Is the injection of bone cement into the collapsed vertebra AFTER inflating a balloon in it to correct collapse and make a void ( empty space ) into which cement is injected</a:t>
            </a:r>
          </a:p>
          <a:p>
            <a:r>
              <a:rPr lang="en-US" dirty="0" smtClean="0"/>
              <a:t>It is possible that some correction of kyphosis is achieved</a:t>
            </a:r>
          </a:p>
          <a:p>
            <a:r>
              <a:rPr lang="en-US" dirty="0" smtClean="0"/>
              <a:t>It is safer because cement is injected into a safe void</a:t>
            </a:r>
            <a:endParaRPr lang="en-US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Vertebroplasty</a:t>
            </a:r>
            <a:endParaRPr lang="en-US" dirty="0"/>
          </a:p>
        </p:txBody>
      </p:sp>
      <p:pic>
        <p:nvPicPr>
          <p:cNvPr id="4" name="Picture 4" descr="Re-exposure of DSC0000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05744" y="1527175"/>
            <a:ext cx="6096000" cy="4572000"/>
          </a:xfr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Plasma </a:t>
            </a:r>
            <a:r>
              <a:rPr lang="en-US" dirty="0" smtClean="0"/>
              <a:t>levels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Calcium : 2.2-2.6 mmol/l</a:t>
            </a:r>
          </a:p>
          <a:p>
            <a:r>
              <a:rPr lang="en-US" dirty="0" smtClean="0"/>
              <a:t>Phosphorus : 0.9-1.3 mmol/l </a:t>
            </a:r>
          </a:p>
          <a:p>
            <a:pPr>
              <a:buNone/>
            </a:pPr>
            <a:r>
              <a:rPr lang="en-US" dirty="0" smtClean="0"/>
              <a:t>    Both absorbed by intestine and secreted by kidney in urine</a:t>
            </a:r>
          </a:p>
          <a:p>
            <a:r>
              <a:rPr lang="en-US" dirty="0" smtClean="0"/>
              <a:t>Alkaline phosphatase : 30-180 units/l</a:t>
            </a:r>
          </a:p>
          <a:p>
            <a:pPr>
              <a:buNone/>
            </a:pPr>
            <a:r>
              <a:rPr lang="en-US" dirty="0" smtClean="0"/>
              <a:t>    Is elevated in bone increased activity like during growth or in metabolic bone disease or destruction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Vitamin D level : 70-150 nmol/l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Kyphoplasty</a:t>
            </a:r>
            <a:endParaRPr lang="en-US" dirty="0"/>
          </a:p>
        </p:txBody>
      </p:sp>
      <p:pic>
        <p:nvPicPr>
          <p:cNvPr id="4" name="Picture 4" descr="Re-exposure of DSC0000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11605" y="1412776"/>
            <a:ext cx="3942438" cy="5256583"/>
          </a:xfrm>
          <a:noFill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Balloon Kyphoplasty</a:t>
            </a:r>
            <a:endParaRPr lang="en-US" dirty="0"/>
          </a:p>
        </p:txBody>
      </p:sp>
      <p:pic>
        <p:nvPicPr>
          <p:cNvPr id="4" name="Picture 4" descr="Re-exposure of DSC0000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11605" y="1412776"/>
            <a:ext cx="3942438" cy="5256583"/>
          </a:xfrm>
          <a:noFill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Kyphoplasty</a:t>
            </a:r>
            <a:endParaRPr lang="en-US" dirty="0"/>
          </a:p>
        </p:txBody>
      </p:sp>
      <p:pic>
        <p:nvPicPr>
          <p:cNvPr id="4" name="Picture 4" descr="Re-exposure of DSC0000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39244" y="1527175"/>
            <a:ext cx="3429000" cy="4572000"/>
          </a:xfrm>
          <a:noFill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Hyperparathyroidism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Excessive PTH secretion : primary, secondary or tertiary</a:t>
            </a:r>
          </a:p>
          <a:p>
            <a:r>
              <a:rPr lang="en-US" dirty="0" smtClean="0"/>
              <a:t>Leads to increased bone resorption , sub periosteal erosions, osteitis manifested by fibrous replacement of bone </a:t>
            </a:r>
          </a:p>
          <a:p>
            <a:r>
              <a:rPr lang="en-US" dirty="0" smtClean="0"/>
              <a:t>Significant feature is hypercalcemia</a:t>
            </a:r>
          </a:p>
          <a:p>
            <a:r>
              <a:rPr lang="en-US" dirty="0" smtClean="0"/>
              <a:t>In severe cases : osteitis fibrosa cystica and formation  of Brown tumours</a:t>
            </a:r>
            <a:endParaRPr lang="en-US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Radiological changes in Hyperparathyroidism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Generalised decrease in bone density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Sub-periosteal bone resorption ( scalloping of metacarpals and phalanges 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Brown tumours</a:t>
            </a:r>
          </a:p>
          <a:p>
            <a:endParaRPr lang="en-US" dirty="0" smtClean="0"/>
          </a:p>
          <a:p>
            <a:r>
              <a:rPr lang="en-US" dirty="0" smtClean="0"/>
              <a:t>Chondrocalcinosis ( wrist, knee, shoulder 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88640"/>
            <a:ext cx="3110678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5963" y="87193"/>
            <a:ext cx="4746827" cy="629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8690" y="188640"/>
            <a:ext cx="4286144" cy="6192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2875"/>
            <a:ext cx="914400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of Hyperparathyroidism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By management of the cause :</a:t>
            </a:r>
          </a:p>
          <a:p>
            <a:r>
              <a:rPr lang="en-US" dirty="0" smtClean="0"/>
              <a:t>Primary hyperparathyroidism due to neoplasm          ( adenoma or carcinoma ) by excision</a:t>
            </a:r>
          </a:p>
          <a:p>
            <a:r>
              <a:rPr lang="en-US" dirty="0" smtClean="0"/>
              <a:t>Secondary hyperparathyroidism by correcting the cause of hypocalcaemia</a:t>
            </a:r>
          </a:p>
          <a:p>
            <a:r>
              <a:rPr lang="en-US" dirty="0" smtClean="0"/>
              <a:t>Tertiary hyperparathyroidism by excision of hyperactive ( autonomous )nodule</a:t>
            </a:r>
          </a:p>
          <a:p>
            <a:r>
              <a:rPr lang="en-US" dirty="0" smtClean="0"/>
              <a:t>Extreme care should be applied after surgery to avoid hypocalcaemia due hungry bones syndrome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Parathyroid Hormone (PTH)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Production levels are related to serum calcium levels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PTH secretion is increased when serum calcium is low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Action of PTH: it increases calcium levels in the blood by</a:t>
            </a:r>
          </a:p>
          <a:p>
            <a:pPr>
              <a:buNone/>
            </a:pPr>
            <a:r>
              <a:rPr lang="en-US" dirty="0" smtClean="0"/>
              <a:t>    increasing its release from bone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&amp; increase absorption from the intestine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&amp; and increase reabsorption from the kidney ( also increase secretion of phosphorus )</a:t>
            </a:r>
          </a:p>
          <a:p>
            <a:pPr>
              <a:buNone/>
            </a:pPr>
            <a:r>
              <a:rPr lang="en-US" dirty="0" smtClean="0"/>
              <a:t>    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Hyperparathyroidism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Primary     : Adenoma of the gland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Secondary : as a result of low calcium</a:t>
            </a:r>
          </a:p>
          <a:p>
            <a:endParaRPr lang="en-US" dirty="0" smtClean="0"/>
          </a:p>
          <a:p>
            <a:r>
              <a:rPr lang="en-US" dirty="0" smtClean="0"/>
              <a:t>Tertiary      : as a result of prolonged or sustained stimulation = hyperactive nodule or hyperplasia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1209</TotalTime>
  <Words>1637</Words>
  <Application>Microsoft Office PowerPoint</Application>
  <PresentationFormat>On-screen Show (4:3)</PresentationFormat>
  <Paragraphs>353</Paragraphs>
  <Slides>79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7" baseType="lpstr">
      <vt:lpstr>Arial</vt:lpstr>
      <vt:lpstr>Calibri</vt:lpstr>
      <vt:lpstr>Georgia</vt:lpstr>
      <vt:lpstr>Monotype Sorts</vt:lpstr>
      <vt:lpstr>Times New Roman</vt:lpstr>
      <vt:lpstr>Wingdings</vt:lpstr>
      <vt:lpstr>Wingdings 2</vt:lpstr>
      <vt:lpstr>Civic</vt:lpstr>
      <vt:lpstr>Metabolic Bone Disorders</vt:lpstr>
      <vt:lpstr>Objectives of this lecture</vt:lpstr>
      <vt:lpstr>Orthopedic Surgeons and Bone</vt:lpstr>
      <vt:lpstr>Bone is a living structure</vt:lpstr>
      <vt:lpstr>Bone Metabolism</vt:lpstr>
      <vt:lpstr>Bone Structure</vt:lpstr>
      <vt:lpstr>Blood Plasma levels</vt:lpstr>
      <vt:lpstr>Parathyroid Hormone (PTH)</vt:lpstr>
      <vt:lpstr>Hyperparathyroidism </vt:lpstr>
      <vt:lpstr>Calcitonin</vt:lpstr>
      <vt:lpstr>Bone  Strength</vt:lpstr>
      <vt:lpstr>Bone Density</vt:lpstr>
      <vt:lpstr>Dexa Scan</vt:lpstr>
      <vt:lpstr>Severe Osteoporosis</vt:lpstr>
      <vt:lpstr>Disorders to be discussed</vt:lpstr>
      <vt:lpstr>Rickets &amp; Osteomalacia</vt:lpstr>
      <vt:lpstr>Rickets &amp; Osteomalacia</vt:lpstr>
      <vt:lpstr>Rickets: Symptoms and Signs</vt:lpstr>
      <vt:lpstr>PowerPoint Presentation</vt:lpstr>
      <vt:lpstr>PowerPoint Presentation</vt:lpstr>
      <vt:lpstr>X Ray Findings in Rickets</vt:lpstr>
      <vt:lpstr>Growth Plate&amp; Metaphysial Changes</vt:lpstr>
      <vt:lpstr>Long Bones Deformities</vt:lpstr>
      <vt:lpstr>Rickets &amp; Osteomalacia</vt:lpstr>
      <vt:lpstr>Osteomalacia</vt:lpstr>
      <vt:lpstr>PowerPoint Presentation</vt:lpstr>
      <vt:lpstr>PowerPoint Presentation</vt:lpstr>
      <vt:lpstr>PowerPoint Presentation</vt:lpstr>
      <vt:lpstr>PowerPoint Presentation</vt:lpstr>
      <vt:lpstr>Rickets &amp; Osteomalacia</vt:lpstr>
      <vt:lpstr>Post Rachitic L Genu Valgum, R Genu Varum</vt:lpstr>
      <vt:lpstr>Correction Genu Varum</vt:lpstr>
      <vt:lpstr>Correct Genu Valgum</vt:lpstr>
      <vt:lpstr>Osteoporosis</vt:lpstr>
      <vt:lpstr>PowerPoint Presentation</vt:lpstr>
      <vt:lpstr>PowerPoint Presentation</vt:lpstr>
      <vt:lpstr>Osteoporosis: Primary and Secondary</vt:lpstr>
      <vt:lpstr>Post menopausal Osteoporosis</vt:lpstr>
      <vt:lpstr>Risk Factors in Post menopausal Osteoporosis</vt:lpstr>
      <vt:lpstr>Senile Osteoporosis</vt:lpstr>
      <vt:lpstr>Clinical Features of Osteoporosis</vt:lpstr>
      <vt:lpstr>PowerPoint Presentation</vt:lpstr>
      <vt:lpstr>PowerPoint Presentation</vt:lpstr>
      <vt:lpstr>How does kyphosis and loss of height occurs</vt:lpstr>
      <vt:lpstr>PowerPoint Presentation</vt:lpstr>
      <vt:lpstr>PowerPoint Presentation</vt:lpstr>
      <vt:lpstr>MRI severe osteoporosis</vt:lpstr>
      <vt:lpstr>Osteoporotic Fractures</vt:lpstr>
      <vt:lpstr>Secondary Osteoporosis</vt:lpstr>
      <vt:lpstr>Disuse Osteoporosis</vt:lpstr>
      <vt:lpstr>Osteomalacia vs. osteoporosis</vt:lpstr>
      <vt:lpstr>Prevention of Osteoporosis</vt:lpstr>
      <vt:lpstr>Management of Osteoporosis</vt:lpstr>
      <vt:lpstr>Drug Therapy in Osteoporosis</vt:lpstr>
      <vt:lpstr>Exercise in Osteoporosis</vt:lpstr>
      <vt:lpstr>PowerPoint Presentation</vt:lpstr>
      <vt:lpstr>PowerPoint Presentation</vt:lpstr>
      <vt:lpstr>PowerPoint Presentation</vt:lpstr>
      <vt:lpstr>Management of Fractures in Osteoporosis</vt:lpstr>
      <vt:lpstr>PowerPoint Presentation</vt:lpstr>
      <vt:lpstr>DHS and screw in fracture neck of femur</vt:lpstr>
      <vt:lpstr>Bipolar prosthesis in Fracture Neck of Femur</vt:lpstr>
      <vt:lpstr>Colles Fracture</vt:lpstr>
      <vt:lpstr>Colles Fracture</vt:lpstr>
      <vt:lpstr>Vertebral Osteoporotic Compression Fracture</vt:lpstr>
      <vt:lpstr>Management of OVC Fractures</vt:lpstr>
      <vt:lpstr>vertebroplasty</vt:lpstr>
      <vt:lpstr>Kyphoplasty</vt:lpstr>
      <vt:lpstr>Vertebroplasty</vt:lpstr>
      <vt:lpstr>Kyphoplasty</vt:lpstr>
      <vt:lpstr>Balloon Kyphoplasty</vt:lpstr>
      <vt:lpstr>Kyphoplasty</vt:lpstr>
      <vt:lpstr>Hyperparathyroidism</vt:lpstr>
      <vt:lpstr>Radiological changes in Hyperparathyroidism</vt:lpstr>
      <vt:lpstr>PowerPoint Presentation</vt:lpstr>
      <vt:lpstr>PowerPoint Presentation</vt:lpstr>
      <vt:lpstr>PowerPoint Presentation</vt:lpstr>
      <vt:lpstr>PowerPoint Presentation</vt:lpstr>
      <vt:lpstr>Management of Hyperparathyroidism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Metabolic Bone Disorders</dc:title>
  <dc:creator>Dr M Saadeddin</dc:creator>
  <cp:lastModifiedBy>Munir Saadedin</cp:lastModifiedBy>
  <cp:revision>174</cp:revision>
  <dcterms:created xsi:type="dcterms:W3CDTF">2012-09-11T20:16:11Z</dcterms:created>
  <dcterms:modified xsi:type="dcterms:W3CDTF">2017-02-05T09:24:15Z</dcterms:modified>
</cp:coreProperties>
</file>