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57" r:id="rId4"/>
    <p:sldId id="283" r:id="rId5"/>
    <p:sldId id="279" r:id="rId6"/>
    <p:sldId id="258" r:id="rId7"/>
    <p:sldId id="270" r:id="rId8"/>
    <p:sldId id="272" r:id="rId9"/>
    <p:sldId id="273" r:id="rId10"/>
    <p:sldId id="284" r:id="rId11"/>
    <p:sldId id="259" r:id="rId12"/>
    <p:sldId id="268" r:id="rId13"/>
    <p:sldId id="285" r:id="rId14"/>
    <p:sldId id="269" r:id="rId15"/>
    <p:sldId id="278" r:id="rId16"/>
    <p:sldId id="261" r:id="rId17"/>
    <p:sldId id="274" r:id="rId18"/>
    <p:sldId id="276" r:id="rId19"/>
    <p:sldId id="263" r:id="rId20"/>
    <p:sldId id="264" r:id="rId21"/>
    <p:sldId id="281" r:id="rId22"/>
    <p:sldId id="265" r:id="rId23"/>
    <p:sldId id="286" r:id="rId24"/>
    <p:sldId id="287" r:id="rId25"/>
    <p:sldId id="26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3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8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9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5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5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3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4B68-05B4-9345-A8FE-1318F236109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A978-04CD-7A47-9992-F40FCAB9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7569"/>
            <a:ext cx="7772400" cy="2782882"/>
          </a:xfrm>
        </p:spPr>
        <p:txBody>
          <a:bodyPr>
            <a:normAutofit/>
          </a:bodyPr>
          <a:lstStyle/>
          <a:p>
            <a:r>
              <a:rPr lang="en-US" dirty="0" smtClean="0"/>
              <a:t>Exams Instructions</a:t>
            </a:r>
            <a:br>
              <a:rPr lang="en-US" dirty="0" smtClean="0"/>
            </a:br>
            <a:r>
              <a:rPr lang="en-US" dirty="0" smtClean="0"/>
              <a:t>OSCE &amp; MCQ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Course 452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. Munir Saadeddin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December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Examiners:</a:t>
            </a:r>
          </a:p>
          <a:p>
            <a:pPr lvl="1"/>
            <a:r>
              <a:rPr lang="en-US" dirty="0" smtClean="0">
                <a:sym typeface="Wingdings"/>
              </a:rPr>
              <a:t>Will leave you to do your task</a:t>
            </a:r>
          </a:p>
          <a:p>
            <a:pPr lvl="1"/>
            <a:r>
              <a:rPr lang="en-US" dirty="0" smtClean="0">
                <a:sym typeface="Wingdings"/>
              </a:rPr>
              <a:t>If they interferes:</a:t>
            </a:r>
          </a:p>
          <a:p>
            <a:pPr lvl="2"/>
            <a:r>
              <a:rPr lang="en-US" dirty="0" smtClean="0">
                <a:sym typeface="Wingdings"/>
              </a:rPr>
              <a:t>Wants next step (due your spending too much time in a point and he/she wants you to finish your task)</a:t>
            </a:r>
          </a:p>
          <a:p>
            <a:pPr lvl="2"/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s guiding you (due you are straying away of the task)</a:t>
            </a:r>
          </a:p>
        </p:txBody>
      </p:sp>
    </p:spTree>
    <p:extLst>
      <p:ext uri="{BB962C8B-B14F-4D97-AF65-F5344CB8AC3E}">
        <p14:creationId xmlns:p14="http://schemas.microsoft.com/office/powerpoint/2010/main" val="2695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/>
              </a:rPr>
              <a:t>When bell rings go out immediately.</a:t>
            </a:r>
          </a:p>
          <a:p>
            <a:r>
              <a:rPr lang="en-US" dirty="0" smtClean="0"/>
              <a:t>Station numbers are clear / There are some doctors to guide you.</a:t>
            </a:r>
          </a:p>
          <a:p>
            <a:r>
              <a:rPr lang="en-US" dirty="0" smtClean="0"/>
              <a:t>Then start reading the next station scenario immediately.</a:t>
            </a:r>
          </a:p>
          <a:p>
            <a:r>
              <a:rPr lang="en-US" dirty="0" smtClean="0"/>
              <a:t>When you finish the whole exam leave directly</a:t>
            </a:r>
          </a:p>
          <a:p>
            <a:pPr lvl="1"/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ask about your marks/performance.</a:t>
            </a:r>
          </a:p>
          <a:p>
            <a:pPr lvl="1"/>
            <a:r>
              <a:rPr lang="en-US" dirty="0" smtClean="0"/>
              <a:t>Take your bag / books / phones, it will be on a trolley on the way out. Go to the new holding area</a:t>
            </a:r>
          </a:p>
          <a:p>
            <a:pPr lvl="1"/>
            <a:r>
              <a:rPr lang="en-US" dirty="0" smtClean="0"/>
              <a:t>The next patch needs to start immediately after you.</a:t>
            </a:r>
          </a:p>
        </p:txBody>
      </p:sp>
    </p:spTree>
    <p:extLst>
      <p:ext uri="{BB962C8B-B14F-4D97-AF65-F5344CB8AC3E}">
        <p14:creationId xmlns:p14="http://schemas.microsoft.com/office/powerpoint/2010/main" val="355080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There will be 1 short brake for the examiners and patient simulators during the exam.( after 2 patches of 7 students each)</a:t>
            </a:r>
          </a:p>
        </p:txBody>
      </p:sp>
    </p:spTree>
    <p:extLst>
      <p:ext uri="{BB962C8B-B14F-4D97-AF65-F5344CB8AC3E}">
        <p14:creationId xmlns:p14="http://schemas.microsoft.com/office/powerpoint/2010/main" val="18182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Sleep </a:t>
            </a:r>
            <a:r>
              <a:rPr lang="en-US" dirty="0"/>
              <a:t>well before the exam &amp; have breakfast</a:t>
            </a:r>
          </a:p>
          <a:p>
            <a:r>
              <a:rPr lang="en-US" dirty="0"/>
              <a:t>Avoid caffeine if you can (bathroom)</a:t>
            </a:r>
          </a:p>
          <a:p>
            <a:r>
              <a:rPr lang="en-US" dirty="0"/>
              <a:t>Bring your own snacks </a:t>
            </a:r>
          </a:p>
          <a:p>
            <a:r>
              <a:rPr lang="en-US" dirty="0" smtClean="0"/>
              <a:t>Get  </a:t>
            </a:r>
            <a:r>
              <a:rPr lang="en-US" dirty="0"/>
              <a:t>your own water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11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Introduce your self to the patient</a:t>
            </a:r>
          </a:p>
          <a:p>
            <a:r>
              <a:rPr lang="en-US" dirty="0" smtClean="0"/>
              <a:t>Eye contact</a:t>
            </a:r>
          </a:p>
          <a:p>
            <a:r>
              <a:rPr lang="en-US" dirty="0" smtClean="0"/>
              <a:t>Verbal consent</a:t>
            </a:r>
          </a:p>
          <a:p>
            <a:r>
              <a:rPr lang="en-US" dirty="0" smtClean="0"/>
              <a:t>Use both hands, kindly.</a:t>
            </a:r>
          </a:p>
          <a:p>
            <a:r>
              <a:rPr lang="en-US" dirty="0" smtClean="0"/>
              <a:t>Examine and explain at the same time.</a:t>
            </a:r>
          </a:p>
          <a:p>
            <a:r>
              <a:rPr lang="en-US" dirty="0" smtClean="0"/>
              <a:t>If you say “I want to do” and do not do it </a:t>
            </a:r>
            <a:r>
              <a:rPr lang="en-US" dirty="0" smtClean="0">
                <a:sym typeface="Wingdings"/>
              </a:rPr>
              <a:t> you will not take the mark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: saying is not doing; 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L.L or back exam need to examine gait.</a:t>
            </a:r>
          </a:p>
        </p:txBody>
      </p:sp>
    </p:spTree>
    <p:extLst>
      <p:ext uri="{BB962C8B-B14F-4D97-AF65-F5344CB8AC3E}">
        <p14:creationId xmlns:p14="http://schemas.microsoft.com/office/powerpoint/2010/main" val="7741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sym typeface="Wingdings"/>
              </a:rPr>
              <a:t>GET your own instruments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( Measuring tape and percussion hammer)</a:t>
            </a:r>
          </a:p>
          <a:p>
            <a:r>
              <a:rPr lang="en-US" dirty="0" smtClean="0">
                <a:sym typeface="Wingdings"/>
              </a:rPr>
              <a:t>Don’t forget N.V assessment</a:t>
            </a:r>
          </a:p>
          <a:p>
            <a:r>
              <a:rPr lang="en-US" dirty="0" smtClean="0">
                <a:sym typeface="Wingdings"/>
              </a:rPr>
              <a:t>Assess a joint above &amp; a joint below</a:t>
            </a:r>
          </a:p>
          <a:p>
            <a:r>
              <a:rPr lang="en-US" dirty="0" smtClean="0">
                <a:sym typeface="Wingdings"/>
              </a:rPr>
              <a:t>Know the dermatomes &amp; myotomes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7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004"/>
            <a:ext cx="8229600" cy="1143000"/>
          </a:xfrm>
        </p:spPr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1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in the same day: two Female groups.( Your 55 students group and next group)</a:t>
            </a:r>
          </a:p>
          <a:p>
            <a:r>
              <a:rPr lang="en-US" dirty="0" smtClean="0">
                <a:sym typeface="Wingdings"/>
              </a:rPr>
              <a:t>Time (8 – 10:30) AM.</a:t>
            </a:r>
          </a:p>
          <a:p>
            <a:r>
              <a:rPr lang="en-US" dirty="0">
                <a:sym typeface="Wingdings"/>
              </a:rPr>
              <a:t>6</a:t>
            </a:r>
            <a:r>
              <a:rPr lang="en-US" dirty="0" smtClean="0">
                <a:sym typeface="Wingdings"/>
              </a:rPr>
              <a:t>0 MCQs and 20 SAQs(in 5 questions)</a:t>
            </a:r>
          </a:p>
          <a:p>
            <a:r>
              <a:rPr lang="en-US" dirty="0" smtClean="0">
                <a:sym typeface="Wingdings"/>
              </a:rPr>
              <a:t>40 marks.</a:t>
            </a:r>
          </a:p>
          <a:p>
            <a:r>
              <a:rPr lang="en-US" dirty="0" smtClean="0">
                <a:sym typeface="Wingdings"/>
              </a:rPr>
              <a:t>Get your own:</a:t>
            </a:r>
          </a:p>
          <a:p>
            <a:pPr lvl="1"/>
            <a:r>
              <a:rPr lang="en-US" dirty="0" smtClean="0">
                <a:sym typeface="Wingdings"/>
              </a:rPr>
              <a:t>Pencil (number 2) &amp; eraser</a:t>
            </a:r>
          </a:p>
          <a:p>
            <a:pPr lvl="1"/>
            <a:r>
              <a:rPr lang="en-US" dirty="0" smtClean="0">
                <a:sym typeface="Wingdings"/>
              </a:rPr>
              <a:t>No sharpener (blunt tip is better)</a:t>
            </a:r>
          </a:p>
          <a:p>
            <a:pPr lvl="1"/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nacks &amp; water</a:t>
            </a:r>
          </a:p>
          <a:p>
            <a:pPr lvl="1"/>
            <a:r>
              <a:rPr lang="en-US" dirty="0" smtClean="0">
                <a:sym typeface="Wingdings"/>
              </a:rPr>
              <a:t>Tissues.</a:t>
            </a:r>
          </a:p>
          <a:p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1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sheets will be placed </a:t>
            </a:r>
            <a:r>
              <a:rPr lang="en-US" dirty="0"/>
              <a:t>on </a:t>
            </a:r>
            <a:r>
              <a:rPr lang="en-US" dirty="0" smtClean="0"/>
              <a:t>tables:</a:t>
            </a:r>
          </a:p>
          <a:p>
            <a:pPr lvl="1"/>
            <a:r>
              <a:rPr lang="en-US" dirty="0" smtClean="0"/>
              <a:t>Sit where you want</a:t>
            </a:r>
          </a:p>
          <a:p>
            <a:r>
              <a:rPr lang="en-US" dirty="0" smtClean="0"/>
              <a:t>Cell phones and electronics </a:t>
            </a:r>
            <a:r>
              <a:rPr lang="en-US" dirty="0"/>
              <a:t>will be </a:t>
            </a:r>
            <a:r>
              <a:rPr lang="en-US" dirty="0" smtClean="0"/>
              <a:t>collected</a:t>
            </a:r>
            <a:endParaRPr lang="en-US" dirty="0"/>
          </a:p>
          <a:p>
            <a:r>
              <a:rPr lang="en-US" dirty="0"/>
              <a:t>Your bags in-front of the </a:t>
            </a:r>
            <a:r>
              <a:rPr lang="en-US" dirty="0" smtClean="0"/>
              <a:t>classroom</a:t>
            </a:r>
          </a:p>
          <a:p>
            <a:r>
              <a:rPr lang="en-US" dirty="0" smtClean="0">
                <a:sym typeface="Wingdings"/>
              </a:rPr>
              <a:t>Better if keep all that in your locker.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Be in the exam room 7:30 AM, to give us time to: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istribute the laptops</a:t>
            </a:r>
          </a:p>
          <a:p>
            <a:pPr lvl="1"/>
            <a:r>
              <a:rPr lang="en-US" dirty="0" smtClean="0"/>
              <a:t>Turn them 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xchange if needed</a:t>
            </a:r>
          </a:p>
          <a:p>
            <a:r>
              <a:rPr lang="en-US" dirty="0" smtClean="0"/>
              <a:t>Put </a:t>
            </a:r>
            <a:r>
              <a:rPr lang="en-US" b="1" u="sng" dirty="0" smtClean="0"/>
              <a:t>your hospital I.D </a:t>
            </a:r>
            <a:r>
              <a:rPr lang="en-US" dirty="0" smtClean="0"/>
              <a:t>on the table next to you, we will check them</a:t>
            </a:r>
          </a:p>
          <a:p>
            <a:r>
              <a:rPr lang="en-US" dirty="0" smtClean="0"/>
              <a:t>Exam start </a:t>
            </a:r>
            <a:r>
              <a:rPr lang="en-US" dirty="0"/>
              <a:t>8</a:t>
            </a:r>
            <a:r>
              <a:rPr lang="en-US" dirty="0" smtClean="0"/>
              <a:t> AM sharp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95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4336"/>
            <a:ext cx="8229600" cy="1143000"/>
          </a:xfrm>
        </p:spPr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Answer sheet:</a:t>
            </a:r>
          </a:p>
          <a:p>
            <a:pPr lvl="1"/>
            <a:r>
              <a:rPr lang="en-US" dirty="0" smtClean="0"/>
              <a:t>Write name:</a:t>
            </a:r>
          </a:p>
          <a:p>
            <a:pPr lvl="2"/>
            <a:r>
              <a:rPr lang="en-US" dirty="0" smtClean="0"/>
              <a:t>On the line,</a:t>
            </a:r>
          </a:p>
          <a:p>
            <a:pPr lvl="2"/>
            <a:r>
              <a:rPr lang="en-US" dirty="0" smtClean="0"/>
              <a:t>And the corresponding boxes</a:t>
            </a:r>
          </a:p>
          <a:p>
            <a:pPr lvl="1"/>
            <a:r>
              <a:rPr lang="en-US" dirty="0" smtClean="0"/>
              <a:t>Serial number</a:t>
            </a:r>
          </a:p>
          <a:p>
            <a:pPr lvl="2"/>
            <a:r>
              <a:rPr lang="en-US" dirty="0" smtClean="0"/>
              <a:t>In </a:t>
            </a:r>
            <a:r>
              <a:rPr lang="en-US" dirty="0"/>
              <a:t>the boxes,</a:t>
            </a:r>
          </a:p>
          <a:p>
            <a:pPr lvl="2"/>
            <a:r>
              <a:rPr lang="en-US" dirty="0"/>
              <a:t>Start with the “0” then your number, as: “003, or 046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University computer number: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 serial number</a:t>
            </a:r>
          </a:p>
        </p:txBody>
      </p:sp>
    </p:spTree>
    <p:extLst>
      <p:ext uri="{BB962C8B-B14F-4D97-AF65-F5344CB8AC3E}">
        <p14:creationId xmlns:p14="http://schemas.microsoft.com/office/powerpoint/2010/main" val="368927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Proper </a:t>
            </a:r>
            <a:r>
              <a:rPr lang="en-US" dirty="0" smtClean="0">
                <a:sym typeface="Wingdings"/>
              </a:rPr>
              <a:t> marking &amp; </a:t>
            </a:r>
            <a:r>
              <a:rPr lang="en-US" dirty="0" smtClean="0"/>
              <a:t>erasing:</a:t>
            </a:r>
          </a:p>
          <a:p>
            <a:pPr lvl="1"/>
            <a:r>
              <a:rPr lang="en-US" dirty="0" smtClean="0"/>
              <a:t>The computer will mark it as “0”</a:t>
            </a:r>
          </a:p>
          <a:p>
            <a:pPr lvl="1"/>
            <a:r>
              <a:rPr lang="en-US" dirty="0" smtClean="0"/>
              <a:t>Then you come asking why you have a low mark</a:t>
            </a:r>
          </a:p>
          <a:p>
            <a:pPr lvl="1"/>
            <a:r>
              <a:rPr lang="en-US" dirty="0" smtClean="0"/>
              <a:t>Always use a number 2 pencil.</a:t>
            </a:r>
          </a:p>
        </p:txBody>
      </p:sp>
    </p:spTree>
    <p:extLst>
      <p:ext uri="{BB962C8B-B14F-4D97-AF65-F5344CB8AC3E}">
        <p14:creationId xmlns:p14="http://schemas.microsoft.com/office/powerpoint/2010/main" val="4444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03800"/>
          </a:xfrm>
        </p:spPr>
        <p:txBody>
          <a:bodyPr>
            <a:normAutofit/>
          </a:bodyPr>
          <a:lstStyle/>
          <a:p>
            <a:r>
              <a:rPr lang="en-US" dirty="0" smtClean="0"/>
              <a:t>MCQ 60:</a:t>
            </a:r>
          </a:p>
          <a:p>
            <a:pPr lvl="1"/>
            <a:r>
              <a:rPr lang="en-US" dirty="0" smtClean="0">
                <a:sym typeface="Wingdings"/>
              </a:rPr>
              <a:t>Supervisors will not answer Orthopedic terminologies( It was given during the course ).</a:t>
            </a:r>
          </a:p>
          <a:p>
            <a:pPr lvl="1"/>
            <a:r>
              <a:rPr lang="en-US" dirty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an explain English terminologies (But not simple)</a:t>
            </a:r>
          </a:p>
          <a:p>
            <a:pPr lvl="1"/>
            <a:r>
              <a:rPr lang="en-US" dirty="0" smtClean="0"/>
              <a:t>Can flip between questions as you wish</a:t>
            </a:r>
          </a:p>
          <a:p>
            <a:pPr lvl="1"/>
            <a:r>
              <a:rPr lang="en-US" dirty="0" smtClean="0"/>
              <a:t>There are shared topics between consultant, so you can have 2-3 MCQ’s on the same topic but from different perspective</a:t>
            </a:r>
          </a:p>
          <a:p>
            <a:pPr lvl="1"/>
            <a:r>
              <a:rPr lang="en-US" dirty="0" smtClean="0"/>
              <a:t>Some picture's are gross.</a:t>
            </a:r>
          </a:p>
        </p:txBody>
      </p:sp>
    </p:spTree>
    <p:extLst>
      <p:ext uri="{BB962C8B-B14F-4D97-AF65-F5344CB8AC3E}">
        <p14:creationId xmlns:p14="http://schemas.microsoft.com/office/powerpoint/2010/main" val="22850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SAQs: Short Answer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questions each with at least 4 answers.</a:t>
            </a:r>
          </a:p>
          <a:p>
            <a:r>
              <a:rPr lang="en-US" dirty="0" smtClean="0"/>
              <a:t>You may be able to write more than 4 answers for some questions.</a:t>
            </a:r>
          </a:p>
          <a:p>
            <a:r>
              <a:rPr lang="en-US" dirty="0" smtClean="0"/>
              <a:t>Total mark you can accumulate is 20 marks.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75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272147"/>
          </a:xfrm>
        </p:spPr>
        <p:txBody>
          <a:bodyPr/>
          <a:lstStyle/>
          <a:p>
            <a:r>
              <a:rPr lang="en-US" dirty="0" smtClean="0"/>
              <a:t>Good Luck </a:t>
            </a:r>
            <a:r>
              <a:rPr lang="en-US" dirty="0" err="1" smtClean="0"/>
              <a:t>Insha</a:t>
            </a:r>
            <a:r>
              <a:rPr lang="en-US" dirty="0" smtClean="0"/>
              <a:t> Allah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1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12245"/>
            <a:ext cx="8229600" cy="1143000"/>
          </a:xfrm>
        </p:spPr>
        <p:txBody>
          <a:bodyPr/>
          <a:lstStyle/>
          <a:p>
            <a:r>
              <a:rPr lang="en-US" dirty="0" smtClean="0"/>
              <a:t>Any Question on OSCE or MCQ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40 marks</a:t>
            </a:r>
          </a:p>
          <a:p>
            <a:r>
              <a:rPr lang="en-US" dirty="0" smtClean="0"/>
              <a:t>8 AM –12:00 PM</a:t>
            </a:r>
          </a:p>
          <a:p>
            <a:r>
              <a:rPr lang="en-US" dirty="0" smtClean="0">
                <a:sym typeface="Wingdings"/>
              </a:rPr>
              <a:t>All come 7:30 AM  max 7:45 AM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>
                <a:sym typeface="Wingdings"/>
              </a:rPr>
              <a:t>Gather at 2</a:t>
            </a:r>
            <a:r>
              <a:rPr lang="en-US" baseline="30000" dirty="0">
                <a:sym typeface="Wingdings"/>
              </a:rPr>
              <a:t>nd</a:t>
            </a:r>
            <a:r>
              <a:rPr lang="en-US" dirty="0">
                <a:sym typeface="Wingdings"/>
              </a:rPr>
              <a:t> floor </a:t>
            </a:r>
            <a:r>
              <a:rPr lang="en-US" dirty="0" smtClean="0">
                <a:sym typeface="Wingdings"/>
              </a:rPr>
              <a:t>new medical college </a:t>
            </a:r>
            <a:r>
              <a:rPr lang="en-US" dirty="0">
                <a:sym typeface="Wingdings"/>
              </a:rPr>
              <a:t>center.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/>
              </a:rPr>
              <a:t>Once exam starts no one is allowed in the OSCE</a:t>
            </a:r>
          </a:p>
        </p:txBody>
      </p:sp>
    </p:spTree>
    <p:extLst>
      <p:ext uri="{BB962C8B-B14F-4D97-AF65-F5344CB8AC3E}">
        <p14:creationId xmlns:p14="http://schemas.microsoft.com/office/powerpoint/2010/main" val="119021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Know your serial number (1-55 )</a:t>
            </a:r>
          </a:p>
          <a:p>
            <a:r>
              <a:rPr lang="en-US" dirty="0" smtClean="0"/>
              <a:t> </a:t>
            </a:r>
            <a:r>
              <a:rPr lang="en-US" dirty="0"/>
              <a:t>2 cycles simultaneously: 1-28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  <a:r>
              <a:rPr lang="en-US" dirty="0"/>
              <a:t>29-55</a:t>
            </a:r>
          </a:p>
          <a:p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It</a:t>
            </a:r>
            <a:r>
              <a:rPr lang="fr-FR" dirty="0" smtClean="0">
                <a:sym typeface="Wingdings"/>
              </a:rPr>
              <a:t>’</a:t>
            </a:r>
            <a:r>
              <a:rPr lang="en-US" dirty="0" smtClean="0">
                <a:sym typeface="Wingdings"/>
              </a:rPr>
              <a:t>s the sequence you will enter the exam</a:t>
            </a:r>
          </a:p>
          <a:p>
            <a:pPr lvl="1"/>
            <a:r>
              <a:rPr lang="en-US" dirty="0" smtClean="0">
                <a:sym typeface="Wingdings"/>
              </a:rPr>
              <a:t>Swapping in sequence is not allowed.</a:t>
            </a:r>
          </a:p>
        </p:txBody>
      </p:sp>
    </p:spTree>
    <p:extLst>
      <p:ext uri="{BB962C8B-B14F-4D97-AF65-F5344CB8AC3E}">
        <p14:creationId xmlns:p14="http://schemas.microsoft.com/office/powerpoint/2010/main" val="13778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/>
              </a:rPr>
              <a:t>6</a:t>
            </a:r>
            <a:r>
              <a:rPr lang="en-US" dirty="0" smtClean="0">
                <a:sym typeface="Wingdings"/>
              </a:rPr>
              <a:t> stations at each cycle:</a:t>
            </a:r>
          </a:p>
          <a:p>
            <a:pPr lvl="1"/>
            <a:r>
              <a:rPr lang="en-US" dirty="0" smtClean="0">
                <a:sym typeface="Wingdings"/>
              </a:rPr>
              <a:t>Clinical examinations : Hip, Knee, Spine etc.</a:t>
            </a:r>
          </a:p>
          <a:p>
            <a:pPr lvl="1"/>
            <a:r>
              <a:rPr lang="en-US" dirty="0" smtClean="0">
                <a:sym typeface="Wingdings"/>
              </a:rPr>
              <a:t>History taking: from a patient simulator, in Arabic </a:t>
            </a:r>
          </a:p>
          <a:p>
            <a:pPr lvl="1"/>
            <a:r>
              <a:rPr lang="en-US" dirty="0" smtClean="0">
                <a:sym typeface="Wingdings"/>
              </a:rPr>
              <a:t>Skill  if splinting &amp; reduction there will be a cast technician to assist.</a:t>
            </a:r>
          </a:p>
          <a:p>
            <a:r>
              <a:rPr lang="en-US" dirty="0" smtClean="0">
                <a:sym typeface="Wingdings"/>
              </a:rPr>
              <a:t>1 rest station.</a:t>
            </a:r>
          </a:p>
          <a:p>
            <a:r>
              <a:rPr lang="en-US" dirty="0" smtClean="0">
                <a:sym typeface="Wingdings"/>
              </a:rPr>
              <a:t>We will provide you with the name tags when you arrive to the holding room.</a:t>
            </a:r>
          </a:p>
          <a:p>
            <a:r>
              <a:rPr lang="en-US" dirty="0" smtClean="0">
                <a:sym typeface="Wingdings"/>
              </a:rPr>
              <a:t>Wear your lab coat.</a:t>
            </a:r>
          </a:p>
        </p:txBody>
      </p:sp>
    </p:spTree>
    <p:extLst>
      <p:ext uri="{BB962C8B-B14F-4D97-AF65-F5344CB8AC3E}">
        <p14:creationId xmlns:p14="http://schemas.microsoft.com/office/powerpoint/2010/main" val="187375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recommend that you don’t bring your cell phones , computers or any electronics to the exam.</a:t>
            </a:r>
          </a:p>
          <a:p>
            <a:endParaRPr lang="en-US" dirty="0"/>
          </a:p>
          <a:p>
            <a:r>
              <a:rPr lang="en-US" dirty="0" smtClean="0"/>
              <a:t>We will collect before you enter the holding room</a:t>
            </a:r>
            <a:r>
              <a:rPr lang="en-US" dirty="0"/>
              <a:t> </a:t>
            </a:r>
            <a:r>
              <a:rPr lang="en-US" b="1" u="sng" dirty="0" smtClean="0"/>
              <a:t>ALL</a:t>
            </a:r>
            <a:r>
              <a:rPr lang="en-US" dirty="0" smtClean="0"/>
              <a:t> electronics: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ell phones </a:t>
            </a:r>
            <a:endParaRPr lang="en-US" dirty="0"/>
          </a:p>
          <a:p>
            <a:pPr lvl="1"/>
            <a:r>
              <a:rPr lang="en-US" dirty="0" smtClean="0"/>
              <a:t>iPads / tables.</a:t>
            </a:r>
          </a:p>
          <a:p>
            <a:pPr lvl="1"/>
            <a:r>
              <a:rPr lang="en-US" dirty="0" smtClean="0"/>
              <a:t>Laptops.</a:t>
            </a:r>
          </a:p>
          <a:p>
            <a:r>
              <a:rPr lang="en-US" dirty="0" smtClean="0"/>
              <a:t>Only allow paper.</a:t>
            </a:r>
          </a:p>
        </p:txBody>
      </p:sp>
    </p:spTree>
    <p:extLst>
      <p:ext uri="{BB962C8B-B14F-4D97-AF65-F5344CB8AC3E}">
        <p14:creationId xmlns:p14="http://schemas.microsoft.com/office/powerpoint/2010/main" val="226569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You will be taken in 4 patches (7,7,7,7 and ,7,7,7 and 6 students) 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Duration of each station is 6 minutes ( one minute to read scenario and 5 inside the room</a:t>
            </a:r>
          </a:p>
        </p:txBody>
      </p:sp>
    </p:spTree>
    <p:extLst>
      <p:ext uri="{BB962C8B-B14F-4D97-AF65-F5344CB8AC3E}">
        <p14:creationId xmlns:p14="http://schemas.microsoft.com/office/powerpoint/2010/main" val="21051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patch of students:</a:t>
            </a:r>
          </a:p>
          <a:p>
            <a:pPr lvl="1"/>
            <a:r>
              <a:rPr lang="en-US" dirty="0" smtClean="0">
                <a:sym typeface="Wingdings"/>
              </a:rPr>
              <a:t>When leaving the holding area take your bag &amp; books and put them on the trolley by the door.</a:t>
            </a:r>
          </a:p>
          <a:p>
            <a:pPr lvl="1"/>
            <a:r>
              <a:rPr lang="en-US" dirty="0" smtClean="0">
                <a:sym typeface="Wingdings"/>
              </a:rPr>
              <a:t>You </a:t>
            </a:r>
            <a:r>
              <a:rPr lang="en-US" dirty="0">
                <a:sym typeface="Wingdings"/>
              </a:rPr>
              <a:t>will </a:t>
            </a:r>
            <a:r>
              <a:rPr lang="en-US" u="sng" dirty="0">
                <a:sym typeface="Wingdings"/>
              </a:rPr>
              <a:t>NOT</a:t>
            </a:r>
            <a:r>
              <a:rPr lang="en-US" dirty="0">
                <a:sym typeface="Wingdings"/>
              </a:rPr>
              <a:t> go </a:t>
            </a:r>
            <a:r>
              <a:rPr lang="en-US" dirty="0" smtClean="0">
                <a:sym typeface="Wingdings"/>
              </a:rPr>
              <a:t>back to the same holding area whatever the reason.</a:t>
            </a:r>
          </a:p>
          <a:p>
            <a:pPr lvl="1"/>
            <a:r>
              <a:rPr lang="en-US" dirty="0" smtClean="0">
                <a:sym typeface="Wingdings"/>
              </a:rPr>
              <a:t>Go &amp; stand by the door of your station</a:t>
            </a:r>
          </a:p>
          <a:p>
            <a:pPr lvl="1"/>
            <a:r>
              <a:rPr lang="en-US" dirty="0" smtClean="0">
                <a:sym typeface="Wingdings"/>
              </a:rPr>
              <a:t>1-min read “Q” outside, &amp; 5-min exam inside.</a:t>
            </a:r>
          </a:p>
          <a:p>
            <a:pPr lvl="1"/>
            <a:r>
              <a:rPr lang="en-US" dirty="0" smtClean="0">
                <a:sym typeface="Wingdings"/>
              </a:rPr>
              <a:t>If you forget the exam tasks  there is the same question paper inside the room.</a:t>
            </a:r>
          </a:p>
          <a:p>
            <a:pPr lvl="1"/>
            <a:r>
              <a:rPr lang="en-US" dirty="0" smtClean="0">
                <a:sym typeface="Wingdings"/>
              </a:rPr>
              <a:t>Number of bells you will hear : 3</a:t>
            </a:r>
          </a:p>
          <a:p>
            <a:pPr lvl="1"/>
            <a:r>
              <a:rPr lang="en-US" dirty="0" smtClean="0">
                <a:sym typeface="Wingdings"/>
              </a:rPr>
              <a:t>Hint</a:t>
            </a:r>
            <a:r>
              <a:rPr lang="en-US" dirty="0">
                <a:sym typeface="Wingdings"/>
              </a:rPr>
              <a:t>: always turn right when leaving a </a:t>
            </a:r>
            <a:r>
              <a:rPr lang="en-US" dirty="0" smtClean="0">
                <a:sym typeface="Wingdings"/>
              </a:rPr>
              <a:t>room.</a:t>
            </a:r>
            <a:endParaRPr lang="en-US" dirty="0">
              <a:sym typeface="Wingdings"/>
            </a:endParaRP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8206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You have one minute to read the task carefully.</a:t>
            </a:r>
          </a:p>
          <a:p>
            <a:r>
              <a:rPr lang="en-US" dirty="0" smtClean="0">
                <a:sym typeface="Wingdings"/>
              </a:rPr>
              <a:t>When </a:t>
            </a:r>
            <a:r>
              <a:rPr lang="en-US" dirty="0">
                <a:sym typeface="Wingdings"/>
              </a:rPr>
              <a:t>the bell rings go </a:t>
            </a:r>
            <a:r>
              <a:rPr lang="en-US" dirty="0" smtClean="0">
                <a:sym typeface="Wingdings"/>
              </a:rPr>
              <a:t>inside the room.</a:t>
            </a:r>
            <a:endParaRPr lang="en-US" dirty="0">
              <a:sym typeface="Wingdings"/>
            </a:endParaRPr>
          </a:p>
          <a:p>
            <a:r>
              <a:rPr lang="en-US" dirty="0" smtClean="0"/>
              <a:t>Give name tag to examiner as soon as you enter the room.</a:t>
            </a:r>
          </a:p>
          <a:p>
            <a:r>
              <a:rPr lang="en-US" dirty="0" smtClean="0"/>
              <a:t>Please </a:t>
            </a:r>
            <a:r>
              <a:rPr lang="en-US" dirty="0"/>
              <a:t>don</a:t>
            </a:r>
            <a:r>
              <a:rPr lang="fr-FR" dirty="0"/>
              <a:t>’</a:t>
            </a:r>
            <a:r>
              <a:rPr lang="en-US" dirty="0"/>
              <a:t>t forget your tags inside the </a:t>
            </a:r>
            <a:r>
              <a:rPr lang="en-US" dirty="0" smtClean="0"/>
              <a:t>station.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295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975</Words>
  <Application>Microsoft Office PowerPoint</Application>
  <PresentationFormat>On-screen Show (4:3)</PresentationFormat>
  <Paragraphs>141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Exams Instructions OSCE &amp; MCQ Course 452 </vt:lpstr>
      <vt:lpstr>OSCE</vt:lpstr>
      <vt:lpstr>OSCE</vt:lpstr>
      <vt:lpstr>OSCE</vt:lpstr>
      <vt:lpstr>OSCE</vt:lpstr>
      <vt:lpstr>OSCE</vt:lpstr>
      <vt:lpstr>OSCE</vt:lpstr>
      <vt:lpstr>OSCE</vt:lpstr>
      <vt:lpstr>OSCE</vt:lpstr>
      <vt:lpstr>OSCE</vt:lpstr>
      <vt:lpstr>OSCE</vt:lpstr>
      <vt:lpstr>OSCE</vt:lpstr>
      <vt:lpstr>Advise</vt:lpstr>
      <vt:lpstr>Tips for OSCE</vt:lpstr>
      <vt:lpstr>Tips for OSCE</vt:lpstr>
      <vt:lpstr>MCQ Exam</vt:lpstr>
      <vt:lpstr>MCQ Exam</vt:lpstr>
      <vt:lpstr>MCQ Exam</vt:lpstr>
      <vt:lpstr>MCQ Exam</vt:lpstr>
      <vt:lpstr>MCQ Exam</vt:lpstr>
      <vt:lpstr>MCQ Exam</vt:lpstr>
      <vt:lpstr>MCQ Exam</vt:lpstr>
      <vt:lpstr>SAQs: Short Answer Questions</vt:lpstr>
      <vt:lpstr>Good Luck Insha Allah </vt:lpstr>
      <vt:lpstr>Any Question on OSCE or MCQ ?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OSCE Exam Instructions Course 452 6th Cycle, 2012</dc:title>
  <dc:creator>Kholoud Alzain</dc:creator>
  <cp:lastModifiedBy>user</cp:lastModifiedBy>
  <cp:revision>103</cp:revision>
  <dcterms:created xsi:type="dcterms:W3CDTF">2012-05-27T04:58:45Z</dcterms:created>
  <dcterms:modified xsi:type="dcterms:W3CDTF">2018-01-08T20:44:09Z</dcterms:modified>
</cp:coreProperties>
</file>