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303" r:id="rId3"/>
    <p:sldId id="307" r:id="rId4"/>
    <p:sldId id="277" r:id="rId5"/>
    <p:sldId id="368" r:id="rId6"/>
    <p:sldId id="280" r:id="rId7"/>
    <p:sldId id="369" r:id="rId8"/>
    <p:sldId id="276" r:id="rId9"/>
    <p:sldId id="324" r:id="rId10"/>
    <p:sldId id="279" r:id="rId11"/>
    <p:sldId id="370" r:id="rId12"/>
    <p:sldId id="326" r:id="rId13"/>
    <p:sldId id="325" r:id="rId14"/>
    <p:sldId id="377" r:id="rId15"/>
    <p:sldId id="274" r:id="rId16"/>
    <p:sldId id="309" r:id="rId17"/>
    <p:sldId id="261" r:id="rId18"/>
    <p:sldId id="378" r:id="rId19"/>
    <p:sldId id="372" r:id="rId20"/>
    <p:sldId id="379" r:id="rId21"/>
    <p:sldId id="335" r:id="rId22"/>
    <p:sldId id="288" r:id="rId23"/>
    <p:sldId id="373" r:id="rId24"/>
    <p:sldId id="356" r:id="rId25"/>
    <p:sldId id="289" r:id="rId26"/>
    <p:sldId id="285" r:id="rId27"/>
    <p:sldId id="310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57" r:id="rId38"/>
    <p:sldId id="296" r:id="rId39"/>
    <p:sldId id="293" r:id="rId40"/>
    <p:sldId id="389" r:id="rId41"/>
    <p:sldId id="361" r:id="rId42"/>
    <p:sldId id="358" r:id="rId43"/>
    <p:sldId id="345" r:id="rId44"/>
    <p:sldId id="390" r:id="rId45"/>
    <p:sldId id="291" r:id="rId46"/>
    <p:sldId id="363" r:id="rId47"/>
    <p:sldId id="362" r:id="rId48"/>
    <p:sldId id="346" r:id="rId49"/>
    <p:sldId id="312" r:id="rId50"/>
    <p:sldId id="347" r:id="rId51"/>
    <p:sldId id="391" r:id="rId52"/>
    <p:sldId id="392" r:id="rId53"/>
    <p:sldId id="393" r:id="rId54"/>
    <p:sldId id="374" r:id="rId55"/>
    <p:sldId id="365" r:id="rId56"/>
    <p:sldId id="366" r:id="rId57"/>
    <p:sldId id="394" r:id="rId58"/>
    <p:sldId id="395" r:id="rId59"/>
    <p:sldId id="396" r:id="rId60"/>
    <p:sldId id="397" r:id="rId61"/>
    <p:sldId id="398" r:id="rId62"/>
    <p:sldId id="399" r:id="rId63"/>
    <p:sldId id="306" r:id="rId64"/>
    <p:sldId id="258" r:id="rId65"/>
    <p:sldId id="319" r:id="rId66"/>
    <p:sldId id="270" r:id="rId67"/>
    <p:sldId id="308" r:id="rId68"/>
    <p:sldId id="281" r:id="rId69"/>
    <p:sldId id="282" r:id="rId70"/>
    <p:sldId id="283" r:id="rId71"/>
    <p:sldId id="305" r:id="rId72"/>
    <p:sldId id="257" r:id="rId73"/>
    <p:sldId id="315" r:id="rId74"/>
    <p:sldId id="266" r:id="rId75"/>
    <p:sldId id="316" r:id="rId76"/>
    <p:sldId id="367" r:id="rId77"/>
    <p:sldId id="313" r:id="rId78"/>
    <p:sldId id="304" r:id="rId79"/>
    <p:sldId id="376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1414"/>
  </p:normalViewPr>
  <p:slideViewPr>
    <p:cSldViewPr>
      <p:cViewPr varScale="1">
        <p:scale>
          <a:sx n="72" d="100"/>
          <a:sy n="72" d="100"/>
        </p:scale>
        <p:origin x="1084" y="48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C185-964B-4D45-833E-CBED879D777C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84AB-8134-4805-A6CA-B1E6E21AE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/>
              </a:rPr>
              <a:t>Inter-malleolus axis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1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>
                <a:ea typeface="ＭＳ Ｐゴシック" charset="-128"/>
              </a:rPr>
              <a:t>Is it physis defect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BC0FF3E-AFE5-BA42-9B81-CA5C2312F06E}" type="slidenum">
              <a:rPr lang="en-US" altLang="x-none">
                <a:latin typeface="Calibri" charset="0"/>
              </a:rPr>
              <a:pPr/>
              <a:t>30</a:t>
            </a:fld>
            <a:endParaRPr lang="en-US" altLang="x-non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12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F0A26A4-5E67-A846-80BE-C5E7A7EF6C80}" type="slidenum">
              <a:rPr lang="en-US" altLang="x-none">
                <a:latin typeface="Calibri" charset="0"/>
              </a:rPr>
              <a:pPr/>
              <a:t>35</a:t>
            </a:fld>
            <a:endParaRPr lang="en-US" altLang="x-non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86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x-none">
              <a:ea typeface="ＭＳ Ｐゴシック" charset="-128"/>
            </a:endParaRPr>
          </a:p>
          <a:p>
            <a:endParaRPr lang="en-US" altLang="x-none">
              <a:ea typeface="ＭＳ Ｐゴシック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8E60E8F-771E-2F48-A244-061E0681F9E2}" type="slidenum">
              <a:rPr lang="en-US" altLang="x-none">
                <a:latin typeface="Calibri" charset="0"/>
              </a:rPr>
              <a:pPr/>
              <a:t>40</a:t>
            </a:fld>
            <a:endParaRPr lang="en-US" altLang="x-non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8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pictures put better</a:t>
            </a:r>
            <a:r>
              <a:rPr lang="en-US" baseline="0" dirty="0"/>
              <a:t> / </a:t>
            </a:r>
            <a:r>
              <a:rPr lang="en-US" dirty="0"/>
              <a:t>Why only to 12 m / when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5EF85F7-3F8D-B047-B0AE-983018A5F511}" type="slidenum">
              <a:rPr lang="en-US" altLang="x-none">
                <a:latin typeface="Calibri" charset="0"/>
              </a:rPr>
              <a:pPr/>
              <a:t>44</a:t>
            </a:fld>
            <a:endParaRPr lang="en-US" altLang="x-non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68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3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Growth </a:t>
            </a:r>
            <a:r>
              <a:rPr lang="en-US" dirty="0" err="1"/>
              <a:t>spert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E33E6C6-B042-FA4C-ACD1-4242D9464947}" type="slidenum">
              <a:rPr lang="en-US" altLang="x-none">
                <a:latin typeface="Calibri" charset="0"/>
              </a:rPr>
              <a:pPr/>
              <a:t>14</a:t>
            </a:fld>
            <a:endParaRPr lang="en-US" altLang="x-non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 take the rickets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6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 take the rickets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6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mechanical </a:t>
            </a:r>
            <a:r>
              <a:rPr lang="en-US" dirty="0" err="1"/>
              <a:t>axsis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2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A01793F-60CC-944E-A559-620F718605AA}" type="slidenum">
              <a:rPr lang="en-US" altLang="x-none">
                <a:latin typeface="Calibri" charset="0"/>
              </a:rPr>
              <a:pPr/>
              <a:t>28</a:t>
            </a:fld>
            <a:endParaRPr lang="en-US" altLang="x-non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7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B180B32-9A3D-AA4F-820E-0F91C1C0D64F}" type="slidenum">
              <a:rPr lang="en-US" altLang="x-none">
                <a:latin typeface="Calibri" charset="0"/>
              </a:rPr>
              <a:pPr/>
              <a:t>29</a:t>
            </a:fld>
            <a:endParaRPr lang="en-US" altLang="x-non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6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6976-902B-472A-AF49-243EBB6445CC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5" Type="http://schemas.openxmlformats.org/officeDocument/2006/relationships/image" Target="../media/image39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 TargetMode="Externa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gif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8.jpe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12" Type="http://schemas.openxmlformats.org/officeDocument/2006/relationships/image" Target="../media/image6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6.jpeg"/><Relationship Id="rId5" Type="http://schemas.openxmlformats.org/officeDocument/2006/relationships/image" Target="../media/image62.jpeg"/><Relationship Id="rId10" Type="http://schemas.microsoft.com/office/2007/relationships/hdphoto" Target="../media/hdphoto4.wdp"/><Relationship Id="rId4" Type="http://schemas.openxmlformats.org/officeDocument/2006/relationships/image" Target="../media/image61.jpeg"/><Relationship Id="rId9" Type="http://schemas.openxmlformats.org/officeDocument/2006/relationships/image" Target="../media/image65.png"/><Relationship Id="rId14" Type="http://schemas.openxmlformats.org/officeDocument/2006/relationships/image" Target="../media/image6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71.jpeg"/><Relationship Id="rId4" Type="http://schemas.microsoft.com/office/2007/relationships/hdphoto" Target="../media/hdphoto5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1.jpg"/><Relationship Id="rId4" Type="http://schemas.openxmlformats.org/officeDocument/2006/relationships/image" Target="../media/image10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9812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Common Pediatric </a:t>
            </a: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Lower Limb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33800"/>
            <a:ext cx="9144000" cy="2286000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1F497D"/>
                </a:solidFill>
              </a:rPr>
              <a:t>Dr.Kholoud Al-Zain</a:t>
            </a:r>
          </a:p>
          <a:p>
            <a:r>
              <a:rPr lang="en-US" sz="2400" dirty="0">
                <a:solidFill>
                  <a:srgbClr val="1F497D"/>
                </a:solidFill>
              </a:rPr>
              <a:t>Assistant Professor</a:t>
            </a:r>
          </a:p>
          <a:p>
            <a:r>
              <a:rPr lang="en-US" sz="2400" dirty="0">
                <a:solidFill>
                  <a:srgbClr val="1F497D"/>
                </a:solidFill>
              </a:rPr>
              <a:t>Consultant, Pediatric Orthopedic Surgeon</a:t>
            </a:r>
          </a:p>
          <a:p>
            <a:r>
              <a:rPr lang="en-US" sz="2400" dirty="0">
                <a:solidFill>
                  <a:srgbClr val="1F497D"/>
                </a:solidFill>
              </a:rPr>
              <a:t>PNU- 2016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5780088"/>
            <a:ext cx="27003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u="sng" dirty="0">
                <a:solidFill>
                  <a:schemeClr val="tx2"/>
                </a:solidFill>
              </a:rPr>
              <a:t>Acknowledgement:</a:t>
            </a:r>
          </a:p>
          <a:p>
            <a:pPr eaLnBrk="1" hangingPunct="1"/>
            <a:r>
              <a:rPr lang="en-US" sz="1600" i="1" dirty="0">
                <a:solidFill>
                  <a:schemeClr val="tx2"/>
                </a:solidFill>
              </a:rPr>
              <a:t>Dr.Abdalmonem Alsiddiky</a:t>
            </a:r>
          </a:p>
          <a:p>
            <a:pPr eaLnBrk="1" hangingPunct="1"/>
            <a:r>
              <a:rPr lang="en-US" sz="1600" i="1" dirty="0">
                <a:solidFill>
                  <a:schemeClr val="tx2"/>
                </a:solidFill>
              </a:rPr>
              <a:t>Dr.Khalid Bakarman</a:t>
            </a:r>
          </a:p>
          <a:p>
            <a:pPr eaLnBrk="1" hangingPunct="1"/>
            <a:r>
              <a:rPr lang="en-US" sz="1600" i="1" dirty="0">
                <a:solidFill>
                  <a:schemeClr val="tx2"/>
                </a:solidFill>
              </a:rPr>
              <a:t>Prof. M. Zamzam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Intoeing- Tibial Torsion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ym typeface="Wingdings"/>
              </a:rPr>
              <a:t>F</a:t>
            </a:r>
            <a:r>
              <a:rPr lang="en-US" dirty="0"/>
              <a:t>oot Thigh Axis </a:t>
            </a:r>
            <a:r>
              <a:rPr lang="en-US" dirty="0">
                <a:sym typeface="Wingdings"/>
              </a:rPr>
              <a:t> normal (0</a:t>
            </a:r>
            <a:r>
              <a:rPr lang="en-US" dirty="0"/>
              <a:t>°</a:t>
            </a:r>
            <a:r>
              <a:rPr lang="en-US" dirty="0">
                <a:sym typeface="Wingdings"/>
              </a:rPr>
              <a:t>) to (-10</a:t>
            </a:r>
            <a:r>
              <a:rPr lang="en-US" dirty="0"/>
              <a:t>°)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72172" y="2209800"/>
            <a:ext cx="6576428" cy="441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Intoeing- Tibial Torsion </a:t>
            </a:r>
            <a:endParaRPr lang="en-US" dirty="0"/>
          </a:p>
        </p:txBody>
      </p:sp>
      <p:pic>
        <p:nvPicPr>
          <p:cNvPr id="6" name="Content Placeholder 5" descr="Foot thigh angle measurement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1" b="12407"/>
          <a:stretch/>
        </p:blipFill>
        <p:spPr>
          <a:xfrm>
            <a:off x="4343400" y="2868246"/>
            <a:ext cx="4495800" cy="3227754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001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ym typeface="Wingdings"/>
              </a:rPr>
              <a:t>F</a:t>
            </a:r>
            <a:r>
              <a:rPr lang="en-US" dirty="0"/>
              <a:t>oot Thigh Axis </a:t>
            </a:r>
            <a:r>
              <a:rPr lang="en-US" dirty="0">
                <a:sym typeface="Wingdings"/>
              </a:rPr>
              <a:t> normal (0</a:t>
            </a:r>
            <a:r>
              <a:rPr lang="en-US" dirty="0"/>
              <a:t>°</a:t>
            </a:r>
            <a:r>
              <a:rPr lang="en-US" dirty="0">
                <a:sym typeface="Wingdings"/>
              </a:rPr>
              <a:t>) to (-10</a:t>
            </a:r>
            <a:r>
              <a:rPr lang="en-US" dirty="0"/>
              <a:t>°)</a:t>
            </a:r>
          </a:p>
        </p:txBody>
      </p:sp>
      <p:pic>
        <p:nvPicPr>
          <p:cNvPr id="4" name="Content Placeholder 3" descr="Foot thigh axis-1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5" r="-982"/>
          <a:stretch/>
        </p:blipFill>
        <p:spPr>
          <a:xfrm>
            <a:off x="685800" y="2215873"/>
            <a:ext cx="3352800" cy="4718328"/>
          </a:xfrm>
        </p:spPr>
      </p:pic>
    </p:spTree>
    <p:extLst>
      <p:ext uri="{BB962C8B-B14F-4D97-AF65-F5344CB8AC3E}">
        <p14:creationId xmlns:p14="http://schemas.microsoft.com/office/powerpoint/2010/main" val="301975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Intoeing- Forefoot Adduction</a:t>
            </a:r>
            <a:endParaRPr lang="en-US" dirty="0"/>
          </a:p>
        </p:txBody>
      </p:sp>
      <p:pic>
        <p:nvPicPr>
          <p:cNvPr id="6" name="Content Placeholder 5" descr="Forefoot adduction- O:E 2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357"/>
          <a:stretch/>
        </p:blipFill>
        <p:spPr>
          <a:xfrm>
            <a:off x="152400" y="2618154"/>
            <a:ext cx="4038600" cy="2500923"/>
          </a:xfrm>
        </p:spPr>
      </p:pic>
      <p:pic>
        <p:nvPicPr>
          <p:cNvPr id="7" name="Content Placeholder 6" descr="Forefoot adduction types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-1448"/>
          <a:stretch/>
        </p:blipFill>
        <p:spPr>
          <a:xfrm>
            <a:off x="4343400" y="2743200"/>
            <a:ext cx="4738624" cy="2063262"/>
          </a:xfrm>
        </p:spPr>
      </p:pic>
      <p:sp>
        <p:nvSpPr>
          <p:cNvPr id="8" name="Rectangle 7"/>
          <p:cNvSpPr/>
          <p:nvPr/>
        </p:nvSpPr>
        <p:spPr>
          <a:xfrm>
            <a:off x="5105400" y="2743200"/>
            <a:ext cx="1143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5400" y="3657600"/>
            <a:ext cx="914400" cy="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1"/>
            <a:ext cx="8001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ym typeface="Wingdings"/>
              </a:rPr>
              <a:t>Heel bisector line  normal along 2 toe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Intoeing- Adducted Big Toe</a:t>
            </a:r>
            <a:endParaRPr lang="en-US" dirty="0"/>
          </a:p>
        </p:txBody>
      </p:sp>
      <p:pic>
        <p:nvPicPr>
          <p:cNvPr id="4" name="Content Placeholder 3" descr="Wandering big toe- child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-1199" r="62058" b="-819"/>
          <a:stretch/>
        </p:blipFill>
        <p:spPr>
          <a:xfrm>
            <a:off x="2146848" y="2066257"/>
            <a:ext cx="4939752" cy="3877343"/>
          </a:xfrm>
        </p:spPr>
      </p:pic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Intoeing- Treatment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276475"/>
            <a:ext cx="9144000" cy="4581525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Establish correct diagnosis</a:t>
            </a:r>
          </a:p>
          <a:p>
            <a:r>
              <a:rPr lang="en-US" altLang="x-none">
                <a:ea typeface="ＭＳ Ｐゴシック" charset="-128"/>
              </a:rPr>
              <a:t>Parents education</a:t>
            </a:r>
          </a:p>
          <a:p>
            <a:r>
              <a:rPr lang="en-US" altLang="x-none">
                <a:ea typeface="ＭＳ Ｐゴシック" charset="-128"/>
              </a:rPr>
              <a:t>Annual clinic F/U </a:t>
            </a:r>
            <a:r>
              <a:rPr lang="en-US" altLang="x-none">
                <a:ea typeface="ＭＳ Ｐゴシック" charset="-128"/>
                <a:sym typeface="Wingdings" charset="2"/>
              </a:rPr>
              <a:t> asses degree of deformity</a:t>
            </a:r>
          </a:p>
          <a:p>
            <a:r>
              <a:rPr lang="en-US" altLang="x-none">
                <a:ea typeface="ＭＳ Ｐゴシック" charset="-128"/>
              </a:rPr>
              <a:t>Femoral anti-version </a:t>
            </a:r>
            <a:r>
              <a:rPr lang="en-US" altLang="x-none">
                <a:ea typeface="ＭＳ Ｐゴシック" charset="-128"/>
                <a:sym typeface="Wingdings" charset="2"/>
              </a:rPr>
              <a:t> sit cross legged </a:t>
            </a:r>
          </a:p>
          <a:p>
            <a:r>
              <a:rPr lang="en-US" altLang="x-none">
                <a:ea typeface="ＭＳ Ｐゴシック" charset="-128"/>
                <a:sym typeface="Wingdings" charset="2"/>
              </a:rPr>
              <a:t>Tibial torsion  spontaneous improvement</a:t>
            </a:r>
          </a:p>
          <a:p>
            <a:r>
              <a:rPr lang="en-US" altLang="x-none">
                <a:ea typeface="ＭＳ Ｐゴシック" charset="-128"/>
                <a:sym typeface="Wingdings" charset="2"/>
              </a:rPr>
              <a:t>Forefoot adduction  anti-version shoes, or proper shoes reversal</a:t>
            </a:r>
          </a:p>
          <a:p>
            <a:r>
              <a:rPr lang="en-US" altLang="x-none">
                <a:ea typeface="ＭＳ Ｐゴシック" charset="-128"/>
                <a:sym typeface="Wingdings" charset="2"/>
              </a:rPr>
              <a:t>Adducted big toe  spontaneous improvement</a:t>
            </a:r>
          </a:p>
        </p:txBody>
      </p:sp>
      <p:pic>
        <p:nvPicPr>
          <p:cNvPr id="2" name="Picture 1" descr="Antivarus shoe-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588" y="1989138"/>
            <a:ext cx="15097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ntivarus shoe-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463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ure-step-de-rotation-strap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16176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alf Frame 7"/>
          <p:cNvSpPr>
            <a:spLocks/>
          </p:cNvSpPr>
          <p:nvPr/>
        </p:nvSpPr>
        <p:spPr bwMode="auto">
          <a:xfrm flipH="1">
            <a:off x="7856538" y="0"/>
            <a:ext cx="1270000" cy="1169988"/>
          </a:xfrm>
          <a:custGeom>
            <a:avLst/>
            <a:gdLst>
              <a:gd name="T0" fmla="*/ 0 w 1270163"/>
              <a:gd name="T1" fmla="*/ 0 h 1169798"/>
              <a:gd name="T2" fmla="*/ 1270000 w 1270163"/>
              <a:gd name="T3" fmla="*/ 0 h 1169798"/>
              <a:gd name="T4" fmla="*/ 846671 w 1270163"/>
              <a:gd name="T5" fmla="*/ 389992 h 1169798"/>
              <a:gd name="T6" fmla="*/ 389879 w 1270163"/>
              <a:gd name="T7" fmla="*/ 389992 h 1169798"/>
              <a:gd name="T8" fmla="*/ 389879 w 1270163"/>
              <a:gd name="T9" fmla="*/ 810812 h 1169798"/>
              <a:gd name="T10" fmla="*/ 0 w 1270163"/>
              <a:gd name="T11" fmla="*/ 1169988 h 1169798"/>
              <a:gd name="T12" fmla="*/ 0 w 1270163"/>
              <a:gd name="T13" fmla="*/ 0 h 11697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0163" h="1169798">
                <a:moveTo>
                  <a:pt x="0" y="0"/>
                </a:moveTo>
                <a:lnTo>
                  <a:pt x="1270163" y="0"/>
                </a:lnTo>
                <a:lnTo>
                  <a:pt x="846780" y="389929"/>
                </a:lnTo>
                <a:lnTo>
                  <a:pt x="389929" y="389929"/>
                </a:lnTo>
                <a:lnTo>
                  <a:pt x="389929" y="810680"/>
                </a:lnTo>
                <a:lnTo>
                  <a:pt x="0" y="1169798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9" name="Half Frame 8"/>
          <p:cNvSpPr>
            <a:spLocks/>
          </p:cNvSpPr>
          <p:nvPr/>
        </p:nvSpPr>
        <p:spPr bwMode="auto">
          <a:xfrm>
            <a:off x="0" y="0"/>
            <a:ext cx="1270000" cy="1169988"/>
          </a:xfrm>
          <a:custGeom>
            <a:avLst/>
            <a:gdLst>
              <a:gd name="T0" fmla="*/ 0 w 1270163"/>
              <a:gd name="T1" fmla="*/ 0 h 1169798"/>
              <a:gd name="T2" fmla="*/ 1270000 w 1270163"/>
              <a:gd name="T3" fmla="*/ 0 h 1169798"/>
              <a:gd name="T4" fmla="*/ 846671 w 1270163"/>
              <a:gd name="T5" fmla="*/ 389992 h 1169798"/>
              <a:gd name="T6" fmla="*/ 389879 w 1270163"/>
              <a:gd name="T7" fmla="*/ 389992 h 1169798"/>
              <a:gd name="T8" fmla="*/ 389879 w 1270163"/>
              <a:gd name="T9" fmla="*/ 810812 h 1169798"/>
              <a:gd name="T10" fmla="*/ 0 w 1270163"/>
              <a:gd name="T11" fmla="*/ 1169988 h 1169798"/>
              <a:gd name="T12" fmla="*/ 0 w 1270163"/>
              <a:gd name="T13" fmla="*/ 0 h 11697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0163" h="1169798">
                <a:moveTo>
                  <a:pt x="0" y="0"/>
                </a:moveTo>
                <a:lnTo>
                  <a:pt x="1270163" y="0"/>
                </a:lnTo>
                <a:lnTo>
                  <a:pt x="846780" y="389929"/>
                </a:lnTo>
                <a:lnTo>
                  <a:pt x="389929" y="389929"/>
                </a:lnTo>
                <a:lnTo>
                  <a:pt x="389929" y="810680"/>
                </a:lnTo>
                <a:lnTo>
                  <a:pt x="0" y="1169798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Intoeing-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8763000" cy="1524000"/>
          </a:xfrm>
        </p:spPr>
        <p:txBody>
          <a:bodyPr/>
          <a:lstStyle/>
          <a:p>
            <a:r>
              <a:rPr lang="en-US" dirty="0"/>
              <a:t>Operative correction indicated for children:</a:t>
            </a:r>
          </a:p>
          <a:p>
            <a:pPr lvl="1"/>
            <a:r>
              <a:rPr lang="en-US" dirty="0"/>
              <a:t>(&gt; 8) years of age</a:t>
            </a:r>
          </a:p>
          <a:p>
            <a:pPr lvl="1"/>
            <a:r>
              <a:rPr lang="en-US" dirty="0"/>
              <a:t>With significant cosmetic and functional deformity </a:t>
            </a:r>
            <a:r>
              <a:rPr lang="en-US" dirty="0">
                <a:sym typeface="Wingdings"/>
              </a:rPr>
              <a:t> &lt;1%</a:t>
            </a:r>
            <a:endParaRPr lang="en-US" dirty="0"/>
          </a:p>
        </p:txBody>
      </p:sp>
      <p:pic>
        <p:nvPicPr>
          <p:cNvPr id="3789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/>
          <p:cNvPicPr>
            <a:picLocks noChangeAspect="1" noChangeArrowheads="1"/>
          </p:cNvPicPr>
          <p:nvPr/>
        </p:nvPicPr>
        <p:blipFill>
          <a:blip r:embed="rId2" r:link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1752600" y="3000375"/>
            <a:ext cx="5509628" cy="370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2) Genu Varus &amp; Valgus</a:t>
            </a: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95600" y="2453640"/>
            <a:ext cx="3429000" cy="42519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3505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Knock knees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Definition: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3429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Bow legs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22098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22860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u="sng" dirty="0"/>
              <a:t>Normal</a:t>
            </a:r>
            <a:r>
              <a:rPr lang="en-US" b="1" dirty="0"/>
              <a:t> Genu Varum and Genu Valgum</a:t>
            </a:r>
            <a:endParaRPr lang="en-US" dirty="0"/>
          </a:p>
        </p:txBody>
      </p:sp>
      <p:pic>
        <p:nvPicPr>
          <p:cNvPr id="3481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700808"/>
            <a:ext cx="6964343" cy="4176464"/>
          </a:xfrm>
        </p:spPr>
      </p:pic>
    </p:spTree>
    <p:extLst>
      <p:ext uri="{BB962C8B-B14F-4D97-AF65-F5344CB8AC3E}">
        <p14:creationId xmlns:p14="http://schemas.microsoft.com/office/powerpoint/2010/main" val="56408260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i="1" u="sng" dirty="0"/>
              <a:t>Normal</a:t>
            </a:r>
            <a:r>
              <a:rPr lang="en-US" b="1" dirty="0"/>
              <a:t> Genu Varum and Genu Valgum</a:t>
            </a:r>
            <a:endParaRPr lang="en-US" dirty="0"/>
          </a:p>
        </p:txBody>
      </p:sp>
      <p:pic>
        <p:nvPicPr>
          <p:cNvPr id="6" name="Content Placeholder 5" descr="Lower limb alignment developm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6" b="-1896"/>
          <a:stretch>
            <a:fillRect/>
          </a:stretch>
        </p:blipFill>
        <p:spPr>
          <a:xfrm>
            <a:off x="962377" y="1905000"/>
            <a:ext cx="7343423" cy="4038600"/>
          </a:xfrm>
        </p:spPr>
      </p:pic>
    </p:spTree>
    <p:extLst>
      <p:ext uri="{BB962C8B-B14F-4D97-AF65-F5344CB8AC3E}">
        <p14:creationId xmlns:p14="http://schemas.microsoft.com/office/powerpoint/2010/main" val="64487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to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In-toeing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Genu (varus &amp; valgus), &amp; proximal tibia vara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Club foot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L.L deformities in C.P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Limping &amp; leg length inequality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Leg aches</a:t>
            </a:r>
          </a:p>
        </p:txBody>
      </p:sp>
    </p:spTree>
    <p:extLst>
      <p:ext uri="{BB962C8B-B14F-4D97-AF65-F5344CB8AC3E}">
        <p14:creationId xmlns:p14="http://schemas.microsoft.com/office/powerpoint/2010/main" val="225005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Genu Varum and Genu Valgum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Types: </a:t>
            </a:r>
          </a:p>
          <a:p>
            <a:pPr lvl="1"/>
            <a:r>
              <a:rPr lang="en-US" altLang="x-none">
                <a:ea typeface="ＭＳ Ｐゴシック" charset="-128"/>
              </a:rPr>
              <a:t>Physiological is usually </a:t>
            </a:r>
            <a:r>
              <a:rPr lang="en-US" altLang="x-none">
                <a:ea typeface="ＭＳ Ｐゴシック" charset="-128"/>
                <a:sym typeface="Wingdings" charset="2"/>
              </a:rPr>
              <a:t></a:t>
            </a:r>
            <a:r>
              <a:rPr lang="en-US" altLang="x-none">
                <a:ea typeface="ＭＳ Ｐゴシック" charset="-128"/>
              </a:rPr>
              <a:t> bilateral</a:t>
            </a:r>
          </a:p>
          <a:p>
            <a:pPr lvl="1"/>
            <a:r>
              <a:rPr lang="en-US" altLang="x-none">
                <a:ea typeface="ＭＳ Ｐゴシック" charset="-128"/>
              </a:rPr>
              <a:t>Pathological </a:t>
            </a:r>
            <a:r>
              <a:rPr lang="en-US" altLang="x-none">
                <a:ea typeface="ＭＳ Ｐゴシック" charset="-128"/>
                <a:sym typeface="Wingdings" charset="2"/>
              </a:rPr>
              <a:t> can be unilateral</a:t>
            </a:r>
            <a:endParaRPr lang="en-US" altLang="x-none">
              <a:ea typeface="ＭＳ Ｐゴシック" charset="-128"/>
            </a:endParaRPr>
          </a:p>
          <a:p>
            <a:endParaRPr lang="en-US" altLang="x-none">
              <a:ea typeface="ＭＳ Ｐゴシック" charset="-128"/>
            </a:endParaRPr>
          </a:p>
        </p:txBody>
      </p:sp>
      <p:pic>
        <p:nvPicPr>
          <p:cNvPr id="7" name="Picture 6" descr="Blount Bil, L&gt;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00400"/>
            <a:ext cx="15478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25352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" r="66064"/>
          <a:stretch>
            <a:fillRect/>
          </a:stretch>
        </p:blipFill>
        <p:spPr bwMode="auto">
          <a:xfrm>
            <a:off x="1258888" y="3200400"/>
            <a:ext cx="1831975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5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52750" y="1828800"/>
            <a:ext cx="6191250" cy="421005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>
            <a:normAutofit/>
          </a:bodyPr>
          <a:lstStyle/>
          <a:p>
            <a:r>
              <a:rPr lang="en-US" sz="3200" dirty="0"/>
              <a:t>Types:</a:t>
            </a:r>
          </a:p>
          <a:p>
            <a:pPr lvl="1"/>
            <a:r>
              <a:rPr lang="en-US" sz="2800" dirty="0"/>
              <a:t>Physiologic</a:t>
            </a:r>
          </a:p>
          <a:p>
            <a:pPr lvl="1"/>
            <a:r>
              <a:rPr lang="en-US" sz="2800" dirty="0"/>
              <a:t>Pathologic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5181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4800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4267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3429000"/>
            <a:ext cx="457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3124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2819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2514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2133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791200" cy="4525963"/>
          </a:xfrm>
        </p:spPr>
        <p:txBody>
          <a:bodyPr/>
          <a:lstStyle/>
          <a:p>
            <a:r>
              <a:rPr lang="en-US" sz="3200" dirty="0"/>
              <a:t>Evaluation</a:t>
            </a:r>
          </a:p>
          <a:p>
            <a:pPr lvl="1"/>
            <a:r>
              <a:rPr lang="en-US" sz="2800" dirty="0"/>
              <a:t>History (</a:t>
            </a:r>
            <a:r>
              <a:rPr lang="en-US" dirty="0"/>
              <a:t>detailed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Examination (</a:t>
            </a:r>
            <a:r>
              <a:rPr lang="en-US" dirty="0"/>
              <a:t>signs of Rickets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Laboratory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76" t="3037" b="2602"/>
          <a:stretch/>
        </p:blipFill>
        <p:spPr bwMode="auto">
          <a:xfrm>
            <a:off x="4953000" y="3901861"/>
            <a:ext cx="1981200" cy="29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Rickets- symptomes and sig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09" y="3962400"/>
            <a:ext cx="1783591" cy="28473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76" t="3037" b="2602"/>
          <a:stretch/>
        </p:blipFill>
        <p:spPr bwMode="auto">
          <a:xfrm>
            <a:off x="4648200" y="1219200"/>
            <a:ext cx="3657600" cy="54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Rickets- symptomes and sign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1" b="3600"/>
          <a:stretch/>
        </p:blipFill>
        <p:spPr>
          <a:xfrm>
            <a:off x="990600" y="1249218"/>
            <a:ext cx="3256441" cy="54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47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pic>
        <p:nvPicPr>
          <p:cNvPr id="5" name="Content Placeholder 4" descr="Richets- wide physis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18333" r="21474" b="215"/>
          <a:stretch/>
        </p:blipFill>
        <p:spPr>
          <a:xfrm>
            <a:off x="1396854" y="1246239"/>
            <a:ext cx="2794000" cy="2050144"/>
          </a:xfrm>
        </p:spPr>
      </p:pic>
      <p:pic>
        <p:nvPicPr>
          <p:cNvPr id="7" name="Picture 6" descr="Rickets- L.L clinical deformity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25" y="3429000"/>
            <a:ext cx="2357829" cy="3352800"/>
          </a:xfrm>
          <a:prstGeom prst="rect">
            <a:avLst/>
          </a:prstGeom>
        </p:spPr>
      </p:pic>
      <p:pic>
        <p:nvPicPr>
          <p:cNvPr id="8" name="Picture 7" descr="Rickets-L.L deformity clinic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52" y="3979606"/>
            <a:ext cx="2819400" cy="2819400"/>
          </a:xfrm>
          <a:prstGeom prst="rect">
            <a:avLst/>
          </a:prstGeom>
        </p:spPr>
      </p:pic>
      <p:pic>
        <p:nvPicPr>
          <p:cNvPr id="6" name="Content Placeholder 5" descr="Rickets- chest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t="-601" b="1066"/>
          <a:stretch/>
        </p:blipFill>
        <p:spPr>
          <a:xfrm>
            <a:off x="5130507" y="1246239"/>
            <a:ext cx="3189514" cy="2667000"/>
          </a:xfrm>
        </p:spPr>
      </p:pic>
    </p:spTree>
    <p:extLst>
      <p:ext uri="{BB962C8B-B14F-4D97-AF65-F5344CB8AC3E}">
        <p14:creationId xmlns:p14="http://schemas.microsoft.com/office/powerpoint/2010/main" val="519292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3505200" cy="1143000"/>
          </a:xfrm>
        </p:spPr>
        <p:txBody>
          <a:bodyPr/>
          <a:lstStyle/>
          <a:p>
            <a:r>
              <a:rPr lang="en-US" sz="3200" dirty="0"/>
              <a:t>Evaluation:</a:t>
            </a:r>
          </a:p>
          <a:p>
            <a:pPr lvl="1"/>
            <a:r>
              <a:rPr lang="en-US" sz="2800" dirty="0"/>
              <a:t>Imaging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529" t="5882" r="3791"/>
          <a:stretch/>
        </p:blipFill>
        <p:spPr bwMode="auto">
          <a:xfrm>
            <a:off x="700652" y="2895600"/>
            <a:ext cx="2474646" cy="373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95600"/>
            <a:ext cx="1619424" cy="37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19"/>
          <p:cNvPicPr>
            <a:picLocks noChangeAspect="1" noChangeArrowheads="1"/>
          </p:cNvPicPr>
          <p:nvPr/>
        </p:nvPicPr>
        <p:blipFill rotWithShape="1">
          <a:blip r:embed="rId5" cstate="print"/>
          <a:srcRect l="8884" t="3039"/>
          <a:stretch/>
        </p:blipFill>
        <p:spPr bwMode="auto">
          <a:xfrm>
            <a:off x="7086600" y="1552605"/>
            <a:ext cx="1981201" cy="507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XR- Difference between anatomical &amp; mechanical axsi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3"/>
          <a:stretch/>
        </p:blipFill>
        <p:spPr>
          <a:xfrm>
            <a:off x="5257800" y="1600200"/>
            <a:ext cx="1245454" cy="50159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791200" y="1981200"/>
            <a:ext cx="76200" cy="44196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29400" y="403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Rickets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858000" cy="4525963"/>
          </a:xfrm>
        </p:spPr>
        <p:txBody>
          <a:bodyPr/>
          <a:lstStyle/>
          <a:p>
            <a:r>
              <a:rPr lang="en-US" sz="3200" dirty="0"/>
              <a:t>Management principles:</a:t>
            </a:r>
          </a:p>
          <a:p>
            <a:pPr lvl="1"/>
            <a:r>
              <a:rPr lang="en-US" sz="2800" dirty="0"/>
              <a:t>Non-operative:</a:t>
            </a:r>
          </a:p>
          <a:p>
            <a:pPr lvl="2"/>
            <a:r>
              <a:rPr lang="en-US" sz="2400" dirty="0"/>
              <a:t>Physiological </a:t>
            </a:r>
            <a:r>
              <a:rPr lang="en-US" sz="2400" dirty="0">
                <a:sym typeface="Wingdings"/>
              </a:rPr>
              <a:t> usually</a:t>
            </a:r>
          </a:p>
          <a:p>
            <a:pPr lvl="2"/>
            <a:r>
              <a:rPr lang="en-US" sz="2400" dirty="0">
                <a:sym typeface="Wingdings"/>
              </a:rPr>
              <a:t>Pathological  must treat underlying cause, as rickets</a:t>
            </a:r>
            <a:endParaRPr lang="en-US" sz="2400" dirty="0"/>
          </a:p>
          <a:p>
            <a:pPr lvl="1"/>
            <a:r>
              <a:rPr lang="en-US" sz="2800" dirty="0"/>
              <a:t>Epiphysiodesis</a:t>
            </a:r>
          </a:p>
          <a:p>
            <a:pPr lvl="1"/>
            <a:r>
              <a:rPr lang="en-US" sz="2800" dirty="0"/>
              <a:t>Corrective osteotomies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0362" y="1219201"/>
            <a:ext cx="2357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842510" y="4148666"/>
            <a:ext cx="4225290" cy="2347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“Proximal Tibia Vara”</a:t>
            </a: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Proximal Tibia Vara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“Blount disease”: damage of proximal medial tibial growth plate of unknown cause</a:t>
            </a:r>
          </a:p>
          <a:p>
            <a:r>
              <a:rPr lang="en-US" altLang="x-none">
                <a:ea typeface="ＭＳ Ｐゴシック" charset="-128"/>
              </a:rPr>
              <a:t>Usually:</a:t>
            </a:r>
          </a:p>
          <a:p>
            <a:pPr lvl="1"/>
            <a:r>
              <a:rPr lang="en-US" altLang="x-none">
                <a:ea typeface="ＭＳ Ｐゴシック" charset="-128"/>
              </a:rPr>
              <a:t>Overweight </a:t>
            </a:r>
          </a:p>
          <a:p>
            <a:pPr lvl="1"/>
            <a:r>
              <a:rPr lang="en-US" altLang="x-none">
                <a:ea typeface="ＭＳ Ｐゴシック" charset="-128"/>
              </a:rPr>
              <a:t>Dark skinned </a:t>
            </a:r>
          </a:p>
          <a:p>
            <a:r>
              <a:rPr lang="en-US" altLang="x-none">
                <a:ea typeface="ＭＳ Ｐゴシック" charset="-128"/>
              </a:rPr>
              <a:t>Types:</a:t>
            </a:r>
          </a:p>
          <a:p>
            <a:pPr lvl="1"/>
            <a:r>
              <a:rPr lang="en-US" altLang="x-none">
                <a:ea typeface="ＭＳ Ｐゴシック" charset="-128"/>
              </a:rPr>
              <a:t>Infantile </a:t>
            </a:r>
            <a:r>
              <a:rPr lang="en-US" altLang="x-none">
                <a:ea typeface="ＭＳ Ｐゴシック" charset="-128"/>
                <a:sym typeface="Wingdings" charset="2"/>
              </a:rPr>
              <a:t> &lt; 3y of age, usually Bil &amp; early walkers</a:t>
            </a:r>
          </a:p>
          <a:p>
            <a:pPr lvl="1"/>
            <a:r>
              <a:rPr lang="en-US" altLang="x-none">
                <a:ea typeface="ＭＳ Ｐゴシック" charset="-128"/>
                <a:sym typeface="Wingdings" charset="2"/>
              </a:rPr>
              <a:t>Juvenile  3 -10 y, combination</a:t>
            </a:r>
            <a:endParaRPr lang="en-US" altLang="x-none">
              <a:ea typeface="ＭＳ Ｐゴシック" charset="-128"/>
            </a:endParaRPr>
          </a:p>
          <a:p>
            <a:pPr lvl="1"/>
            <a:r>
              <a:rPr lang="en-US" altLang="x-none">
                <a:ea typeface="ＭＳ Ｐゴシック" charset="-128"/>
              </a:rPr>
              <a:t>Adolescent </a:t>
            </a:r>
            <a:r>
              <a:rPr lang="en-US" altLang="x-none">
                <a:ea typeface="ＭＳ Ｐゴシック" charset="-128"/>
                <a:sym typeface="Wingdings" charset="2"/>
              </a:rPr>
              <a:t> &gt; 10y, usually unilateral</a:t>
            </a:r>
            <a:endParaRPr lang="en-US" altLang="x-none">
              <a:ea typeface="ＭＳ Ｐゴシック" charset="-128"/>
            </a:endParaRPr>
          </a:p>
          <a:p>
            <a:endParaRPr lang="en-US" altLang="x-none">
              <a:ea typeface="ＭＳ Ｐゴシック" charset="-128"/>
            </a:endParaRPr>
          </a:p>
        </p:txBody>
      </p:sp>
      <p:pic>
        <p:nvPicPr>
          <p:cNvPr id="389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2814637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859338" y="3357563"/>
            <a:ext cx="609600" cy="6858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8917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1" r="67184"/>
          <a:stretch>
            <a:fillRect/>
          </a:stretch>
        </p:blipFill>
        <p:spPr bwMode="auto">
          <a:xfrm flipH="1">
            <a:off x="6488113" y="2420938"/>
            <a:ext cx="1747837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621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Blount Disease- Staging</a:t>
            </a:r>
          </a:p>
        </p:txBody>
      </p:sp>
      <p:pic>
        <p:nvPicPr>
          <p:cNvPr id="11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14720" r="13799" b="11459"/>
          <a:stretch>
            <a:fillRect/>
          </a:stretch>
        </p:blipFill>
        <p:spPr bwMode="auto">
          <a:xfrm>
            <a:off x="5867400" y="2349500"/>
            <a:ext cx="30146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8578" r="6667" b="13628"/>
          <a:stretch>
            <a:fillRect/>
          </a:stretch>
        </p:blipFill>
        <p:spPr bwMode="auto">
          <a:xfrm>
            <a:off x="282575" y="2349500"/>
            <a:ext cx="54324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52620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1) Intoeing</a:t>
            </a: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Blount Disease- Investigation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8686800" cy="4525962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MRI is mandatory:</a:t>
            </a:r>
          </a:p>
          <a:p>
            <a:pPr lvl="1"/>
            <a:r>
              <a:rPr lang="en-US" altLang="x-none">
                <a:ea typeface="ＭＳ Ｐゴシック" charset="-128"/>
              </a:rPr>
              <a:t>When:</a:t>
            </a:r>
          </a:p>
          <a:p>
            <a:pPr lvl="2"/>
            <a:r>
              <a:rPr lang="en-US" altLang="x-none">
                <a:ea typeface="ＭＳ Ｐゴシック" charset="-128"/>
              </a:rPr>
              <a:t>Sever cases</a:t>
            </a:r>
          </a:p>
          <a:p>
            <a:pPr lvl="2"/>
            <a:r>
              <a:rPr lang="en-US" altLang="x-none">
                <a:ea typeface="ＭＳ Ｐゴシック" charset="-128"/>
              </a:rPr>
              <a:t>Recurrence</a:t>
            </a:r>
          </a:p>
          <a:p>
            <a:pPr lvl="1"/>
            <a:r>
              <a:rPr lang="en-US" altLang="x-none">
                <a:ea typeface="ＭＳ Ｐゴシック" charset="-128"/>
              </a:rPr>
              <a:t>Why?</a:t>
            </a:r>
          </a:p>
          <a:p>
            <a:endParaRPr lang="en-US" altLang="x-none">
              <a:ea typeface="ＭＳ Ｐゴシック" charset="-128"/>
            </a:endParaRPr>
          </a:p>
        </p:txBody>
      </p:sp>
      <p:pic>
        <p:nvPicPr>
          <p:cNvPr id="43011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1"/>
          <a:stretch>
            <a:fillRect/>
          </a:stretch>
        </p:blipFill>
        <p:spPr bwMode="auto">
          <a:xfrm>
            <a:off x="1908175" y="3429000"/>
            <a:ext cx="69072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08361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Blount Disease- Treatment</a:t>
            </a:r>
          </a:p>
        </p:txBody>
      </p:sp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0" y="1381125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>
                <a:latin typeface="Arial" charset="0"/>
              </a:rPr>
              <a:t>Bilateral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67200" y="13716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>
                <a:latin typeface="Arial" charset="0"/>
              </a:rPr>
              <a:t>Unilateral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380038"/>
            <a:ext cx="8229600" cy="1477962"/>
          </a:xfrm>
        </p:spPr>
        <p:txBody>
          <a:bodyPr/>
          <a:lstStyle/>
          <a:p>
            <a:pPr algn="ctr"/>
            <a:r>
              <a:rPr lang="en-US" altLang="x-none" dirty="0">
                <a:ea typeface="ＭＳ Ｐゴシック" charset="-128"/>
              </a:rPr>
              <a:t>Types:</a:t>
            </a:r>
          </a:p>
          <a:p>
            <a:pPr lvl="1" algn="ctr"/>
            <a:r>
              <a:rPr lang="en-US" altLang="x-none" dirty="0">
                <a:ea typeface="ＭＳ Ｐゴシック" charset="-128"/>
              </a:rPr>
              <a:t>Infantile</a:t>
            </a:r>
          </a:p>
          <a:p>
            <a:pPr lvl="1" algn="ctr"/>
            <a:r>
              <a:rPr lang="en-US" altLang="x-none" dirty="0">
                <a:ea typeface="ＭＳ Ｐゴシック" charset="-128"/>
              </a:rPr>
              <a:t>Adolescent</a:t>
            </a:r>
          </a:p>
          <a:p>
            <a:endParaRPr lang="en-US" altLang="x-none" dirty="0">
              <a:ea typeface="ＭＳ Ｐゴシック" charset="-128"/>
            </a:endParaRPr>
          </a:p>
          <a:p>
            <a:endParaRPr lang="en-US" altLang="x-none" dirty="0">
              <a:ea typeface="ＭＳ Ｐゴシック" charset="-128"/>
            </a:endParaRPr>
          </a:p>
        </p:txBody>
      </p:sp>
      <p:pic>
        <p:nvPicPr>
          <p:cNvPr id="45061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89138"/>
            <a:ext cx="42862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989138"/>
            <a:ext cx="47244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7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Blount Disease</a:t>
            </a:r>
          </a:p>
        </p:txBody>
      </p:sp>
      <p:pic>
        <p:nvPicPr>
          <p:cNvPr id="46082" name="Content Placeholder 6" descr="Boulnt Bil, R&gt;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5" b="2217"/>
          <a:stretch>
            <a:fillRect/>
          </a:stretch>
        </p:blipFill>
        <p:spPr>
          <a:xfrm>
            <a:off x="173038" y="2565400"/>
            <a:ext cx="4038600" cy="2663825"/>
          </a:xfrm>
        </p:spPr>
      </p:pic>
      <p:pic>
        <p:nvPicPr>
          <p:cNvPr id="46083" name="Content Placeholder 9" descr="blounts, pre &amp; post op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5135" r="2042" b="3903"/>
          <a:stretch>
            <a:fillRect/>
          </a:stretch>
        </p:blipFill>
        <p:spPr>
          <a:xfrm>
            <a:off x="4284663" y="2276475"/>
            <a:ext cx="4679950" cy="3455988"/>
          </a:xfrm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09650" y="3962400"/>
            <a:ext cx="609600" cy="6858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407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altLang="x-none" sz="5400" b="1">
                <a:solidFill>
                  <a:srgbClr val="000090"/>
                </a:solidFill>
                <a:ea typeface="ＭＳ Ｐゴシック" charset="-128"/>
              </a:rPr>
              <a:t>3) Club Foot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862388"/>
            <a:ext cx="3221038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8022" r="6688"/>
          <a:stretch>
            <a:fillRect/>
          </a:stretch>
        </p:blipFill>
        <p:spPr bwMode="auto">
          <a:xfrm>
            <a:off x="5076825" y="3862388"/>
            <a:ext cx="291623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Etiology</a:t>
            </a:r>
          </a:p>
          <a:p>
            <a:pPr lvl="1"/>
            <a:r>
              <a:rPr lang="en-US" altLang="x-none" sz="2800">
                <a:ea typeface="ＭＳ Ｐゴシック" charset="-128"/>
              </a:rPr>
              <a:t>Postural </a:t>
            </a:r>
            <a:r>
              <a:rPr lang="en-US" altLang="x-none" sz="2800">
                <a:ea typeface="ＭＳ Ｐゴシック" charset="-128"/>
                <a:sym typeface="Wingdings" charset="2"/>
              </a:rPr>
              <a:t> fully correctable, needs only </a:t>
            </a:r>
            <a:r>
              <a:rPr lang="en-US" altLang="x-none" sz="2800" i="1" u="sng">
                <a:ea typeface="ＭＳ Ｐゴシック" charset="-128"/>
                <a:sym typeface="Wingdings" charset="2"/>
              </a:rPr>
              <a:t>intensive P.T </a:t>
            </a:r>
            <a:endParaRPr lang="en-US" altLang="x-none" sz="2800" i="1" u="sng">
              <a:ea typeface="ＭＳ Ｐゴシック" charset="-128"/>
            </a:endParaRPr>
          </a:p>
          <a:p>
            <a:pPr lvl="1"/>
            <a:r>
              <a:rPr lang="en-US" altLang="x-none" sz="2800">
                <a:ea typeface="ＭＳ Ｐゴシック" charset="-128"/>
              </a:rPr>
              <a:t>Idiopathic (CTEV) </a:t>
            </a:r>
            <a:r>
              <a:rPr lang="en-US" altLang="x-none" sz="2800">
                <a:ea typeface="ＭＳ Ｐゴシック" charset="-128"/>
                <a:sym typeface="Wingdings" charset="2"/>
              </a:rPr>
              <a:t> partially correctable</a:t>
            </a:r>
            <a:endParaRPr lang="en-US" altLang="x-none" sz="2800">
              <a:ea typeface="ＭＳ Ｐゴシック" charset="-128"/>
            </a:endParaRPr>
          </a:p>
          <a:p>
            <a:pPr lvl="1"/>
            <a:r>
              <a:rPr lang="en-US" altLang="x-none" sz="2800">
                <a:ea typeface="ＭＳ Ｐゴシック" charset="-128"/>
              </a:rPr>
              <a:t>Secondary (Spina Bifida) </a:t>
            </a:r>
            <a:r>
              <a:rPr lang="en-US" altLang="x-none" sz="2800">
                <a:ea typeface="ＭＳ Ｐゴシック" charset="-128"/>
                <a:sym typeface="Wingdings" charset="2"/>
              </a:rPr>
              <a:t> rigid deformity, pt needs workup</a:t>
            </a:r>
            <a:endParaRPr lang="en-US" altLang="x-none" sz="2800">
              <a:ea typeface="ＭＳ Ｐゴシック" charset="-128"/>
            </a:endParaRPr>
          </a:p>
          <a:p>
            <a:pPr lvl="1"/>
            <a:endParaRPr lang="en-US" altLang="x-none">
              <a:ea typeface="ＭＳ Ｐゴシック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" b="5804"/>
          <a:stretch>
            <a:fillRect/>
          </a:stretch>
        </p:blipFill>
        <p:spPr bwMode="auto">
          <a:xfrm>
            <a:off x="2936875" y="4292600"/>
            <a:ext cx="3478213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4619625"/>
            <a:ext cx="2057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4" r="12607" b="12604"/>
          <a:stretch>
            <a:fillRect/>
          </a:stretch>
        </p:blipFill>
        <p:spPr bwMode="auto">
          <a:xfrm>
            <a:off x="544513" y="4694238"/>
            <a:ext cx="19954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alf Frame 6"/>
          <p:cNvSpPr>
            <a:spLocks/>
          </p:cNvSpPr>
          <p:nvPr/>
        </p:nvSpPr>
        <p:spPr bwMode="auto">
          <a:xfrm flipH="1">
            <a:off x="7856538" y="0"/>
            <a:ext cx="1270000" cy="1169988"/>
          </a:xfrm>
          <a:custGeom>
            <a:avLst/>
            <a:gdLst>
              <a:gd name="T0" fmla="*/ 0 w 1270163"/>
              <a:gd name="T1" fmla="*/ 0 h 1169798"/>
              <a:gd name="T2" fmla="*/ 1270000 w 1270163"/>
              <a:gd name="T3" fmla="*/ 0 h 1169798"/>
              <a:gd name="T4" fmla="*/ 846671 w 1270163"/>
              <a:gd name="T5" fmla="*/ 389992 h 1169798"/>
              <a:gd name="T6" fmla="*/ 389879 w 1270163"/>
              <a:gd name="T7" fmla="*/ 389992 h 1169798"/>
              <a:gd name="T8" fmla="*/ 389879 w 1270163"/>
              <a:gd name="T9" fmla="*/ 810812 h 1169798"/>
              <a:gd name="T10" fmla="*/ 0 w 1270163"/>
              <a:gd name="T11" fmla="*/ 1169988 h 1169798"/>
              <a:gd name="T12" fmla="*/ 0 w 1270163"/>
              <a:gd name="T13" fmla="*/ 0 h 11697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0163" h="1169798">
                <a:moveTo>
                  <a:pt x="0" y="0"/>
                </a:moveTo>
                <a:lnTo>
                  <a:pt x="1270163" y="0"/>
                </a:lnTo>
                <a:lnTo>
                  <a:pt x="846780" y="389929"/>
                </a:lnTo>
                <a:lnTo>
                  <a:pt x="389929" y="389929"/>
                </a:lnTo>
                <a:lnTo>
                  <a:pt x="389929" y="810680"/>
                </a:lnTo>
                <a:lnTo>
                  <a:pt x="0" y="1169798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8" name="Half Frame 7"/>
          <p:cNvSpPr>
            <a:spLocks/>
          </p:cNvSpPr>
          <p:nvPr/>
        </p:nvSpPr>
        <p:spPr bwMode="auto">
          <a:xfrm>
            <a:off x="0" y="0"/>
            <a:ext cx="1270000" cy="1169988"/>
          </a:xfrm>
          <a:custGeom>
            <a:avLst/>
            <a:gdLst>
              <a:gd name="T0" fmla="*/ 0 w 1270163"/>
              <a:gd name="T1" fmla="*/ 0 h 1169798"/>
              <a:gd name="T2" fmla="*/ 1270000 w 1270163"/>
              <a:gd name="T3" fmla="*/ 0 h 1169798"/>
              <a:gd name="T4" fmla="*/ 846671 w 1270163"/>
              <a:gd name="T5" fmla="*/ 389992 h 1169798"/>
              <a:gd name="T6" fmla="*/ 389879 w 1270163"/>
              <a:gd name="T7" fmla="*/ 389992 h 1169798"/>
              <a:gd name="T8" fmla="*/ 389879 w 1270163"/>
              <a:gd name="T9" fmla="*/ 810812 h 1169798"/>
              <a:gd name="T10" fmla="*/ 0 w 1270163"/>
              <a:gd name="T11" fmla="*/ 1169988 h 1169798"/>
              <a:gd name="T12" fmla="*/ 0 w 1270163"/>
              <a:gd name="T13" fmla="*/ 0 h 11697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0163" h="1169798">
                <a:moveTo>
                  <a:pt x="0" y="0"/>
                </a:moveTo>
                <a:lnTo>
                  <a:pt x="1270163" y="0"/>
                </a:lnTo>
                <a:lnTo>
                  <a:pt x="846780" y="389929"/>
                </a:lnTo>
                <a:lnTo>
                  <a:pt x="389929" y="389929"/>
                </a:lnTo>
                <a:lnTo>
                  <a:pt x="389929" y="810680"/>
                </a:lnTo>
                <a:lnTo>
                  <a:pt x="0" y="1169798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148263" cy="4525963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Clinical examination </a:t>
            </a:r>
            <a:r>
              <a:rPr lang="en-US" altLang="x-none" b="1" u="sng" dirty="0">
                <a:ea typeface="ＭＳ Ｐゴシック" charset="-128"/>
              </a:rPr>
              <a:t>Characteristic Deformity :</a:t>
            </a:r>
          </a:p>
          <a:p>
            <a:pPr lvl="1"/>
            <a:r>
              <a:rPr lang="en-US" altLang="x-none" sz="2800" b="1" dirty="0">
                <a:solidFill>
                  <a:srgbClr val="000000"/>
                </a:solidFill>
                <a:ea typeface="ＭＳ Ｐゴシック" charset="-128"/>
              </a:rPr>
              <a:t>Hind foot: </a:t>
            </a:r>
          </a:p>
          <a:p>
            <a:pPr lvl="2">
              <a:lnSpc>
                <a:spcPct val="90000"/>
              </a:lnSpc>
            </a:pPr>
            <a:r>
              <a:rPr lang="en-US" altLang="x-none" sz="2400" dirty="0" err="1">
                <a:ea typeface="ＭＳ Ｐゴシック" charset="-128"/>
              </a:rPr>
              <a:t>Equinus</a:t>
            </a:r>
            <a:r>
              <a:rPr lang="en-US" altLang="x-none" sz="2400" dirty="0">
                <a:ea typeface="ＭＳ Ｐゴシック" charset="-128"/>
              </a:rPr>
              <a:t> (Ankle joint, tight A.T)</a:t>
            </a:r>
          </a:p>
          <a:p>
            <a:pPr lvl="2">
              <a:lnSpc>
                <a:spcPct val="90000"/>
              </a:lnSpc>
            </a:pPr>
            <a:r>
              <a:rPr lang="en-US" altLang="x-none" sz="2400" dirty="0">
                <a:ea typeface="ＭＳ Ｐゴシック" charset="-128"/>
              </a:rPr>
              <a:t>Varus (Subtalar joint)</a:t>
            </a:r>
          </a:p>
          <a:p>
            <a:pPr lvl="1">
              <a:lnSpc>
                <a:spcPct val="90000"/>
              </a:lnSpc>
            </a:pPr>
            <a:r>
              <a:rPr lang="en-US" altLang="x-none" sz="2800" b="1" dirty="0">
                <a:solidFill>
                  <a:srgbClr val="000000"/>
                </a:solidFill>
                <a:ea typeface="ＭＳ Ｐゴシック" charset="-128"/>
              </a:rPr>
              <a:t>Mid &amp; fore foot:</a:t>
            </a:r>
          </a:p>
          <a:p>
            <a:pPr lvl="2">
              <a:lnSpc>
                <a:spcPct val="90000"/>
              </a:lnSpc>
            </a:pPr>
            <a:r>
              <a:rPr lang="en-US" altLang="x-none" sz="2400" dirty="0">
                <a:ea typeface="ＭＳ Ｐゴシック" charset="-128"/>
              </a:rPr>
              <a:t>Forefoot Adduction</a:t>
            </a:r>
          </a:p>
          <a:p>
            <a:pPr lvl="2">
              <a:lnSpc>
                <a:spcPct val="90000"/>
              </a:lnSpc>
            </a:pPr>
            <a:r>
              <a:rPr lang="en-US" altLang="x-none" sz="2400" dirty="0">
                <a:ea typeface="ＭＳ Ｐゴシック" charset="-128"/>
              </a:rPr>
              <a:t>Cavus (pronation)</a:t>
            </a:r>
          </a:p>
        </p:txBody>
      </p:sp>
      <p:pic>
        <p:nvPicPr>
          <p:cNvPr id="49155" name="Picture 5" descr="1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41500"/>
            <a:ext cx="41148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00538"/>
            <a:ext cx="41148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6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073453" cy="4525963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Clinical examination: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Deformities don’t prevent walking</a:t>
            </a:r>
          </a:p>
          <a:p>
            <a:pPr lvl="1"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Calf muscles wasting</a:t>
            </a:r>
          </a:p>
          <a:p>
            <a:pPr lvl="1"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Foot is smaller in unilateral affection</a:t>
            </a:r>
          </a:p>
          <a:p>
            <a:pPr lvl="1"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Callosities at abnormal pressure areas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Abnormal cavus crease in middle of the foot</a:t>
            </a:r>
          </a:p>
          <a:p>
            <a:pPr lvl="1">
              <a:lnSpc>
                <a:spcPct val="80000"/>
              </a:lnSpc>
            </a:pPr>
            <a:endParaRPr lang="en-US" altLang="x-none" dirty="0"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88126"/>
            <a:ext cx="29765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77" y="1525927"/>
            <a:ext cx="2287724" cy="17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6"/>
          <a:stretch/>
        </p:blipFill>
        <p:spPr>
          <a:xfrm>
            <a:off x="6720348" y="3454482"/>
            <a:ext cx="2090353" cy="2978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 r="23131" b="22780"/>
          <a:stretch/>
        </p:blipFill>
        <p:spPr>
          <a:xfrm>
            <a:off x="351715" y="4509485"/>
            <a:ext cx="2473145" cy="161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4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ubfoot- bone deformities copy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" y="1981200"/>
            <a:ext cx="4697104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1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534400" cy="4525963"/>
          </a:xfrm>
        </p:spPr>
        <p:txBody>
          <a:bodyPr/>
          <a:lstStyle/>
          <a:p>
            <a:r>
              <a:rPr lang="en-US" dirty="0"/>
              <a:t>Clinical examination: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Deformities don’t prevent walking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Calf muscles wasting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Internal torsion of the leg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Foot is smaller in unilateral affection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Callosities at abnormal pressure areas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Short Achilles tendon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Heel is high and small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No creases behind Heel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Abnormal crease in middle of the foot</a:t>
            </a:r>
          </a:p>
        </p:txBody>
      </p:sp>
      <p:pic>
        <p:nvPicPr>
          <p:cNvPr id="4" name="Picture 5" descr="scan004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4588" t="40990" r="12497"/>
          <a:stretch/>
        </p:blipFill>
        <p:spPr bwMode="auto">
          <a:xfrm>
            <a:off x="6106193" y="1752600"/>
            <a:ext cx="29616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/>
              <a:t>Management:</a:t>
            </a:r>
          </a:p>
          <a:p>
            <a:endParaRPr lang="en-US" dirty="0"/>
          </a:p>
          <a:p>
            <a:pPr algn="ctr">
              <a:buNone/>
              <a:defRPr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The goal of treatment for is to obtain a foot that is plantigrade, functional, painless, and stable over time</a:t>
            </a:r>
          </a:p>
          <a:p>
            <a:pPr algn="ctr">
              <a:buNone/>
              <a:defRPr/>
            </a:pPr>
            <a:r>
              <a:rPr lang="en-US" b="1" dirty="0">
                <a:solidFill>
                  <a:srgbClr val="00B0F0"/>
                </a:solidFill>
              </a:rPr>
              <a:t>A cosmetically pleasing appearance</a:t>
            </a:r>
          </a:p>
          <a:p>
            <a:pPr algn="ctr">
              <a:buNone/>
              <a:defRPr/>
            </a:pPr>
            <a:r>
              <a:rPr lang="en-US" b="1" dirty="0">
                <a:solidFill>
                  <a:srgbClr val="00B0F0"/>
                </a:solidFill>
              </a:rPr>
              <a:t>is also an important goal sought by</a:t>
            </a:r>
          </a:p>
          <a:p>
            <a:pPr algn="ctr">
              <a:buNone/>
              <a:defRPr/>
            </a:pPr>
            <a:r>
              <a:rPr lang="en-US" b="1" dirty="0">
                <a:solidFill>
                  <a:srgbClr val="00B0F0"/>
                </a:solidFill>
              </a:rPr>
              <a:t>surgeon and family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Intoeing-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Detailed history</a:t>
            </a:r>
          </a:p>
          <a:p>
            <a:pPr lvl="1"/>
            <a:r>
              <a:rPr lang="en-US" dirty="0"/>
              <a:t>Onset, who noticed it, progression</a:t>
            </a:r>
          </a:p>
          <a:p>
            <a:pPr lvl="1"/>
            <a:r>
              <a:rPr lang="en-US" dirty="0"/>
              <a:t>Fall a lot</a:t>
            </a:r>
          </a:p>
          <a:p>
            <a:pPr lvl="1"/>
            <a:r>
              <a:rPr lang="en-US" dirty="0"/>
              <a:t>How sits on the ground</a:t>
            </a:r>
          </a:p>
          <a:p>
            <a:r>
              <a:rPr lang="en-US" dirty="0"/>
              <a:t>Screening examination (</a:t>
            </a:r>
            <a:r>
              <a:rPr lang="en-US" sz="2400" dirty="0"/>
              <a:t>head to toe</a:t>
            </a:r>
            <a:r>
              <a:rPr lang="en-US" dirty="0"/>
              <a:t>)</a:t>
            </a:r>
          </a:p>
          <a:p>
            <a:r>
              <a:rPr lang="en-US" dirty="0"/>
              <a:t>Pathology at the level of:</a:t>
            </a:r>
          </a:p>
          <a:p>
            <a:pPr lvl="1"/>
            <a:r>
              <a:rPr lang="en-US" dirty="0"/>
              <a:t>Femoral anteversion</a:t>
            </a:r>
          </a:p>
          <a:p>
            <a:pPr lvl="1"/>
            <a:r>
              <a:rPr lang="en-US" dirty="0"/>
              <a:t>Tibial torsion</a:t>
            </a:r>
          </a:p>
          <a:p>
            <a:pPr lvl="1"/>
            <a:r>
              <a:rPr lang="en-US" dirty="0"/>
              <a:t>Forefoot adduction</a:t>
            </a:r>
          </a:p>
          <a:p>
            <a:pPr lvl="1"/>
            <a:r>
              <a:rPr lang="en-US" dirty="0"/>
              <a:t>Wandering big toe</a:t>
            </a:r>
          </a:p>
        </p:txBody>
      </p:sp>
      <p:pic>
        <p:nvPicPr>
          <p:cNvPr id="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t="5343" b="88"/>
          <a:stretch/>
        </p:blipFill>
        <p:spPr bwMode="auto">
          <a:xfrm>
            <a:off x="6019800" y="3997371"/>
            <a:ext cx="3029165" cy="278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altLang="x-none">
                <a:latin typeface="Times New Roman" charset="0"/>
                <a:ea typeface="Times New Roman" charset="0"/>
                <a:cs typeface="Times New Roman" charset="0"/>
              </a:rPr>
              <a:t>Manipulation and serial casts:</a:t>
            </a:r>
          </a:p>
          <a:p>
            <a:pPr lvl="1"/>
            <a:r>
              <a:rPr lang="en-US" altLang="x-none">
                <a:latin typeface="Times New Roman" charset="0"/>
                <a:ea typeface="Times New Roman" charset="0"/>
                <a:cs typeface="Times New Roman" charset="0"/>
              </a:rPr>
              <a:t>Technique “Ponseti” serial casting </a:t>
            </a:r>
            <a:r>
              <a:rPr lang="en-US" altLang="x-none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 weekly (usually 6-8w)</a:t>
            </a:r>
          </a:p>
          <a:p>
            <a:pPr lvl="1"/>
            <a:endParaRPr lang="en-US" altLang="x-none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/>
            <a:endParaRPr lang="en-US" altLang="x-none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/>
            <a:endParaRPr lang="en-US" altLang="x-none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/>
            <a:endParaRPr lang="en-US" altLang="x-none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/>
            <a:endParaRPr lang="en-US" altLang="x-none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/>
            <a:endParaRPr lang="en-US" altLang="x-none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/>
            <a:endParaRPr lang="en-US" altLang="x-none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/>
            <a:endParaRPr lang="en-US" altLang="x-none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/>
            <a:r>
              <a:rPr lang="en-US" altLang="x-none">
                <a:latin typeface="Times New Roman" charset="0"/>
                <a:ea typeface="Times New Roman" charset="0"/>
                <a:cs typeface="Times New Roman" charset="0"/>
              </a:rPr>
              <a:t>Validity up to 12-months </a:t>
            </a:r>
            <a:r>
              <a:rPr lang="en-US" altLang="x-none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 soft tissue becomes more tight</a:t>
            </a:r>
            <a:endParaRPr lang="en-US" altLang="x-none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2227" name="Picture 3" descr="Clubfoot- Dr.Ponsi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65400"/>
            <a:ext cx="23241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7" descr="Clubfoot- correction stages (casts and clinical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/>
          <a:stretch>
            <a:fillRect/>
          </a:stretch>
        </p:blipFill>
        <p:spPr bwMode="auto">
          <a:xfrm>
            <a:off x="4648200" y="2759075"/>
            <a:ext cx="39751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45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Maintaining correction “Dennis Brown Splint”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3-4y old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eet- DB shoes, uni lat CTE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40" y="2590800"/>
            <a:ext cx="538326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sz="2800" dirty="0">
                <a:cs typeface="Times New Roman" pitchFamily="18" charset="0"/>
              </a:rPr>
              <a:t>Follow up </a:t>
            </a:r>
            <a:r>
              <a:rPr lang="en-US" sz="2800" dirty="0">
                <a:cs typeface="Times New Roman" pitchFamily="18" charset="0"/>
                <a:sym typeface="Wingdings"/>
              </a:rPr>
              <a:t></a:t>
            </a:r>
            <a:r>
              <a:rPr lang="en-US" sz="2800" dirty="0">
                <a:cs typeface="Times New Roman" pitchFamily="18" charset="0"/>
              </a:rPr>
              <a:t> watch and avoid recurrence, till 9y old</a:t>
            </a:r>
          </a:p>
          <a:p>
            <a:pPr lvl="1">
              <a:defRPr/>
            </a:pPr>
            <a:r>
              <a:rPr lang="en-US" sz="2800" dirty="0">
                <a:cs typeface="Times New Roman" pitchFamily="18" charset="0"/>
              </a:rPr>
              <a:t>Avoid false correction </a:t>
            </a:r>
            <a:r>
              <a:rPr lang="en-US" sz="2800" dirty="0">
                <a:cs typeface="Times New Roman" pitchFamily="18" charset="0"/>
                <a:sym typeface="Wingdings"/>
              </a:rPr>
              <a:t> by going in sequence </a:t>
            </a:r>
            <a:endParaRPr lang="en-US" sz="2800" dirty="0">
              <a:cs typeface="Times New Roman" pitchFamily="18" charset="0"/>
            </a:endParaRPr>
          </a:p>
          <a:p>
            <a:pPr lvl="1">
              <a:defRPr/>
            </a:pPr>
            <a:r>
              <a:rPr lang="en-US" sz="2800" dirty="0">
                <a:cs typeface="Times New Roman" pitchFamily="18" charset="0"/>
              </a:rPr>
              <a:t>When to stop ?  </a:t>
            </a:r>
            <a:r>
              <a:rPr lang="en-US" sz="2800" dirty="0">
                <a:cs typeface="Times New Roman" pitchFamily="18" charset="0"/>
                <a:sym typeface="Wingdings"/>
              </a:rPr>
              <a:t> not improving, pressure ulcers</a:t>
            </a:r>
            <a:endParaRPr lang="en-US" sz="2800" dirty="0">
              <a:cs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Indications of surgical treatment:</a:t>
            </a:r>
          </a:p>
          <a:p>
            <a:pPr lvl="1">
              <a:defRPr/>
            </a:pPr>
            <a:r>
              <a:rPr lang="en-US" dirty="0"/>
              <a:t>Late presentation (&gt;12m old)</a:t>
            </a:r>
          </a:p>
          <a:p>
            <a:pPr lvl="1">
              <a:defRPr/>
            </a:pPr>
            <a:r>
              <a:rPr lang="en-US" dirty="0"/>
              <a:t>Complementary to conservative treatment, as residual forefoot adduction </a:t>
            </a:r>
            <a:r>
              <a:rPr lang="en-US" altLang="x-none" dirty="0">
                <a:ea typeface="ＭＳ Ｐゴシック" charset="-128"/>
              </a:rPr>
              <a:t>(also &gt; 12m)</a:t>
            </a:r>
            <a:endParaRPr lang="en-US" dirty="0"/>
          </a:p>
          <a:p>
            <a:pPr lvl="1">
              <a:defRPr/>
            </a:pPr>
            <a:r>
              <a:rPr lang="en-US" dirty="0"/>
              <a:t>Failure of conservative treatment (&gt;9m old)</a:t>
            </a:r>
          </a:p>
          <a:p>
            <a:pPr lvl="1">
              <a:defRPr/>
            </a:pPr>
            <a:r>
              <a:rPr lang="en-US" dirty="0"/>
              <a:t>Recurrence after conservative treatment (&gt;9m old)</a:t>
            </a:r>
          </a:p>
        </p:txBody>
      </p:sp>
    </p:spTree>
    <p:extLst>
      <p:ext uri="{BB962C8B-B14F-4D97-AF65-F5344CB8AC3E}">
        <p14:creationId xmlns:p14="http://schemas.microsoft.com/office/powerpoint/2010/main" val="17251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altLang="x-none" dirty="0">
                <a:ea typeface="ＭＳ Ｐゴシック" charset="-128"/>
              </a:rPr>
              <a:t>Types of surgery:</a:t>
            </a:r>
          </a:p>
          <a:p>
            <a:pPr lvl="1">
              <a:defRPr/>
            </a:pPr>
            <a:r>
              <a:rPr lang="en-US" dirty="0"/>
              <a:t>Soft tissue </a:t>
            </a:r>
            <a:r>
              <a:rPr lang="en-US" dirty="0">
                <a:sym typeface="Wingdings"/>
              </a:rPr>
              <a:t> &gt; 9-12 m old</a:t>
            </a:r>
          </a:p>
          <a:p>
            <a:pPr lvl="1">
              <a:defRPr/>
            </a:pPr>
            <a:r>
              <a:rPr lang="en-US" dirty="0">
                <a:sym typeface="Wingdings"/>
              </a:rPr>
              <a:t>Bony  &gt; 3-4 y old</a:t>
            </a:r>
          </a:p>
          <a:p>
            <a:pPr lvl="1">
              <a:defRPr/>
            </a:pPr>
            <a:r>
              <a:rPr lang="en-US" dirty="0">
                <a:sym typeface="Wingdings"/>
              </a:rPr>
              <a:t>If severe &amp; rigid  arthrodesis (types), &gt;10y old</a:t>
            </a:r>
            <a:endParaRPr lang="en-US" dirty="0"/>
          </a:p>
        </p:txBody>
      </p:sp>
      <p:pic>
        <p:nvPicPr>
          <p:cNvPr id="4" name="Picture 3" descr="Clubfeet- postromedial approu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47" y="0"/>
            <a:ext cx="1864244" cy="187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lubfoot- soft tissue relea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b="28120"/>
          <a:stretch>
            <a:fillRect/>
          </a:stretch>
        </p:blipFill>
        <p:spPr bwMode="auto">
          <a:xfrm>
            <a:off x="6770847" y="1774510"/>
            <a:ext cx="1872953" cy="150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ETA- Z plasty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00" y="1320448"/>
            <a:ext cx="1010035" cy="19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ETA- Z plasty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r="12083" b="11308"/>
          <a:stretch>
            <a:fillRect/>
          </a:stretch>
        </p:blipFill>
        <p:spPr bwMode="auto">
          <a:xfrm>
            <a:off x="5148263" y="1320448"/>
            <a:ext cx="1363672" cy="151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can00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2" t="10110" r="13576"/>
          <a:stretch>
            <a:fillRect/>
          </a:stretch>
        </p:blipFill>
        <p:spPr bwMode="auto">
          <a:xfrm>
            <a:off x="6880235" y="5286599"/>
            <a:ext cx="16541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scan0059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39" t="20497" r="20078" b="18106"/>
          <a:stretch>
            <a:fillRect/>
          </a:stretch>
        </p:blipFill>
        <p:spPr bwMode="auto">
          <a:xfrm>
            <a:off x="5080160" y="5275327"/>
            <a:ext cx="16906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lubfeet- open close osteotomy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41635"/>
            <a:ext cx="1524000" cy="161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ddimage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47" y="5416550"/>
            <a:ext cx="23574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lubfeet- sev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7" y="3798321"/>
            <a:ext cx="21082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lubfeet- Illizarov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236"/>
          <a:stretch>
            <a:fillRect/>
          </a:stretch>
        </p:blipFill>
        <p:spPr bwMode="auto">
          <a:xfrm>
            <a:off x="2815885" y="3798321"/>
            <a:ext cx="16954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7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Types of surgery:</a:t>
            </a:r>
          </a:p>
          <a:p>
            <a:pPr lvl="1">
              <a:defRPr/>
            </a:pPr>
            <a:r>
              <a:rPr lang="en-US" dirty="0"/>
              <a:t>Soft tissue</a:t>
            </a:r>
          </a:p>
        </p:txBody>
      </p:sp>
      <p:pic>
        <p:nvPicPr>
          <p:cNvPr id="4" name="Picture 3" descr="Clubfeet- postromedial approu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09900"/>
            <a:ext cx="2844800" cy="2857500"/>
          </a:xfrm>
          <a:prstGeom prst="rect">
            <a:avLst/>
          </a:prstGeom>
        </p:spPr>
      </p:pic>
      <p:pic>
        <p:nvPicPr>
          <p:cNvPr id="9" name="Picture 8" descr="Clubfoot- soft tissue releas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b="28120"/>
          <a:stretch/>
        </p:blipFill>
        <p:spPr>
          <a:xfrm>
            <a:off x="3048000" y="3048000"/>
            <a:ext cx="3478326" cy="2790492"/>
          </a:xfrm>
          <a:prstGeom prst="rect">
            <a:avLst/>
          </a:prstGeom>
        </p:spPr>
      </p:pic>
      <p:pic>
        <p:nvPicPr>
          <p:cNvPr id="10" name="Picture 9" descr="ETA- Z plasty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4000"/>
            <a:ext cx="2032000" cy="4013200"/>
          </a:xfrm>
          <a:prstGeom prst="rect">
            <a:avLst/>
          </a:prstGeom>
        </p:spPr>
      </p:pic>
      <p:pic>
        <p:nvPicPr>
          <p:cNvPr id="11" name="Picture 10" descr="ETA- Z plasty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r="12083" b="11308"/>
          <a:stretch/>
        </p:blipFill>
        <p:spPr>
          <a:xfrm>
            <a:off x="6731757" y="4360051"/>
            <a:ext cx="2183643" cy="242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Types of surgery:</a:t>
            </a:r>
          </a:p>
          <a:p>
            <a:pPr lvl="1">
              <a:defRPr/>
            </a:pPr>
            <a:r>
              <a:rPr lang="en-US" dirty="0"/>
              <a:t>Bony</a:t>
            </a:r>
          </a:p>
        </p:txBody>
      </p:sp>
      <p:pic>
        <p:nvPicPr>
          <p:cNvPr id="7" name="Picture 5" descr="scan00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3232" t="10111" r="13576"/>
          <a:stretch/>
        </p:blipFill>
        <p:spPr bwMode="auto">
          <a:xfrm>
            <a:off x="5410200" y="2209800"/>
            <a:ext cx="2667000" cy="220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9539" t="20497" r="20077" b="18106"/>
          <a:stretch/>
        </p:blipFill>
        <p:spPr bwMode="auto">
          <a:xfrm>
            <a:off x="5410201" y="4544105"/>
            <a:ext cx="2667000" cy="22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ubfeet- open close osteotom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124200"/>
            <a:ext cx="2768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Types of surgery:</a:t>
            </a:r>
          </a:p>
          <a:p>
            <a:pPr lvl="1">
              <a:defRPr/>
            </a:pPr>
            <a:r>
              <a:rPr lang="en-US" dirty="0"/>
              <a:t>If sever, rigid, and in an older child</a:t>
            </a:r>
          </a:p>
        </p:txBody>
      </p:sp>
      <p:pic>
        <p:nvPicPr>
          <p:cNvPr id="4" name="Picture 3" descr="Clubfeet- se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3467100"/>
            <a:ext cx="3187700" cy="2552700"/>
          </a:xfrm>
          <a:prstGeom prst="rect">
            <a:avLst/>
          </a:prstGeom>
        </p:spPr>
      </p:pic>
      <p:pic>
        <p:nvPicPr>
          <p:cNvPr id="9" name="Picture 8" descr="Clubfeet- Illizarov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37"/>
          <a:stretch/>
        </p:blipFill>
        <p:spPr>
          <a:xfrm>
            <a:off x="5181600" y="2998092"/>
            <a:ext cx="2679700" cy="33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1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Types of surgery:</a:t>
            </a:r>
          </a:p>
          <a:p>
            <a:pPr lvl="1">
              <a:defRPr/>
            </a:pPr>
            <a:r>
              <a:rPr lang="en-US" dirty="0"/>
              <a:t>If sever, rigid, and in an older child (salvage)</a:t>
            </a:r>
          </a:p>
        </p:txBody>
      </p:sp>
      <p:pic>
        <p:nvPicPr>
          <p:cNvPr id="9" name="Picture 8" descr="DSCF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SCF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dimag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52440"/>
            <a:ext cx="4572000" cy="275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8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362200"/>
            <a:ext cx="9144000" cy="19812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4) L.L Deformities in</a:t>
            </a:r>
            <a:br>
              <a:rPr lang="en-US" sz="5400" b="1" dirty="0">
                <a:solidFill>
                  <a:srgbClr val="000090"/>
                </a:solidFill>
              </a:rPr>
            </a:br>
            <a:r>
              <a:rPr lang="en-US" sz="5400" b="1" dirty="0">
                <a:solidFill>
                  <a:srgbClr val="000090"/>
                </a:solidFill>
              </a:rPr>
              <a:t>C.P Patients</a:t>
            </a: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Intoeing- Asses rotational profile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i="1" u="sng" dirty="0"/>
              <a:t>Pathology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5"/>
          </a:xfrm>
        </p:spPr>
        <p:txBody>
          <a:bodyPr>
            <a:normAutofit/>
          </a:bodyPr>
          <a:lstStyle/>
          <a:p>
            <a:r>
              <a:rPr lang="en-US" sz="2800" dirty="0"/>
              <a:t>Femoral anteversion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Tibial torsion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Forefoot adduction</a:t>
            </a:r>
          </a:p>
          <a:p>
            <a:r>
              <a:rPr lang="en-US" sz="2800" dirty="0"/>
              <a:t>Wandering big toe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i="1" u="sng" dirty="0"/>
              <a:t>Special Test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683125"/>
          </a:xfrm>
        </p:spPr>
        <p:txBody>
          <a:bodyPr>
            <a:normAutofit/>
          </a:bodyPr>
          <a:lstStyle/>
          <a:p>
            <a:r>
              <a:rPr lang="en-US" sz="2800" dirty="0">
                <a:sym typeface="Wingdings"/>
              </a:rPr>
              <a:t>Hips rotational profile:</a:t>
            </a:r>
          </a:p>
          <a:p>
            <a:pPr lvl="1"/>
            <a:r>
              <a:rPr lang="en-US" sz="2400" dirty="0">
                <a:sym typeface="Wingdings"/>
              </a:rPr>
              <a:t>Supine</a:t>
            </a:r>
          </a:p>
          <a:p>
            <a:pPr lvl="1"/>
            <a:r>
              <a:rPr lang="en-US" sz="2400" dirty="0">
                <a:sym typeface="Wingdings"/>
              </a:rPr>
              <a:t>Prone </a:t>
            </a:r>
          </a:p>
          <a:p>
            <a:r>
              <a:rPr lang="en-US" sz="2800" dirty="0">
                <a:sym typeface="Wingdings"/>
              </a:rPr>
              <a:t>Inter-malleolus axis:</a:t>
            </a:r>
          </a:p>
          <a:p>
            <a:pPr lvl="1"/>
            <a:r>
              <a:rPr lang="en-US" sz="2400" dirty="0">
                <a:sym typeface="Wingdings"/>
              </a:rPr>
              <a:t>Supine</a:t>
            </a:r>
          </a:p>
          <a:p>
            <a:pPr lvl="1"/>
            <a:r>
              <a:rPr lang="en-US" sz="2400" dirty="0">
                <a:sym typeface="Wingdings"/>
              </a:rPr>
              <a:t>Prone </a:t>
            </a:r>
          </a:p>
          <a:p>
            <a:r>
              <a:rPr lang="en-US" sz="2800" dirty="0">
                <a:sym typeface="Wingdings"/>
              </a:rPr>
              <a:t>Foot thigh axis</a:t>
            </a:r>
          </a:p>
          <a:p>
            <a:r>
              <a:rPr lang="en-US" sz="2800" dirty="0">
                <a:sym typeface="Wingdings"/>
              </a:rPr>
              <a:t>Heel bisector line</a:t>
            </a:r>
          </a:p>
          <a:p>
            <a:endParaRPr lang="en-US" dirty="0"/>
          </a:p>
        </p:txBody>
      </p:sp>
      <p:sp>
        <p:nvSpPr>
          <p:cNvPr id="9" name="Half Frame 7"/>
          <p:cNvSpPr>
            <a:spLocks/>
          </p:cNvSpPr>
          <p:nvPr/>
        </p:nvSpPr>
        <p:spPr bwMode="auto">
          <a:xfrm>
            <a:off x="0" y="0"/>
            <a:ext cx="1270000" cy="1169988"/>
          </a:xfrm>
          <a:custGeom>
            <a:avLst/>
            <a:gdLst>
              <a:gd name="T0" fmla="*/ 0 w 1270163"/>
              <a:gd name="T1" fmla="*/ 0 h 1169798"/>
              <a:gd name="T2" fmla="*/ 1270000 w 1270163"/>
              <a:gd name="T3" fmla="*/ 0 h 1169798"/>
              <a:gd name="T4" fmla="*/ 846671 w 1270163"/>
              <a:gd name="T5" fmla="*/ 389992 h 1169798"/>
              <a:gd name="T6" fmla="*/ 389879 w 1270163"/>
              <a:gd name="T7" fmla="*/ 389992 h 1169798"/>
              <a:gd name="T8" fmla="*/ 389879 w 1270163"/>
              <a:gd name="T9" fmla="*/ 810812 h 1169798"/>
              <a:gd name="T10" fmla="*/ 0 w 1270163"/>
              <a:gd name="T11" fmla="*/ 1169988 h 1169798"/>
              <a:gd name="T12" fmla="*/ 0 w 1270163"/>
              <a:gd name="T13" fmla="*/ 0 h 11697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0163" h="1169798">
                <a:moveTo>
                  <a:pt x="0" y="0"/>
                </a:moveTo>
                <a:lnTo>
                  <a:pt x="1270163" y="0"/>
                </a:lnTo>
                <a:lnTo>
                  <a:pt x="846780" y="389929"/>
                </a:lnTo>
                <a:lnTo>
                  <a:pt x="389929" y="389929"/>
                </a:lnTo>
                <a:lnTo>
                  <a:pt x="389929" y="810680"/>
                </a:lnTo>
                <a:lnTo>
                  <a:pt x="0" y="1169798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0" name="Half Frame 6"/>
          <p:cNvSpPr>
            <a:spLocks/>
          </p:cNvSpPr>
          <p:nvPr/>
        </p:nvSpPr>
        <p:spPr bwMode="auto">
          <a:xfrm flipH="1">
            <a:off x="7856538" y="-26988"/>
            <a:ext cx="1270000" cy="1169988"/>
          </a:xfrm>
          <a:custGeom>
            <a:avLst/>
            <a:gdLst>
              <a:gd name="T0" fmla="*/ 0 w 1270163"/>
              <a:gd name="T1" fmla="*/ 0 h 1169798"/>
              <a:gd name="T2" fmla="*/ 1270000 w 1270163"/>
              <a:gd name="T3" fmla="*/ 0 h 1169798"/>
              <a:gd name="T4" fmla="*/ 846671 w 1270163"/>
              <a:gd name="T5" fmla="*/ 389992 h 1169798"/>
              <a:gd name="T6" fmla="*/ 389879 w 1270163"/>
              <a:gd name="T7" fmla="*/ 389992 h 1169798"/>
              <a:gd name="T8" fmla="*/ 389879 w 1270163"/>
              <a:gd name="T9" fmla="*/ 810812 h 1169798"/>
              <a:gd name="T10" fmla="*/ 0 w 1270163"/>
              <a:gd name="T11" fmla="*/ 1169988 h 1169798"/>
              <a:gd name="T12" fmla="*/ 0 w 1270163"/>
              <a:gd name="T13" fmla="*/ 0 h 11697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0163" h="1169798">
                <a:moveTo>
                  <a:pt x="0" y="0"/>
                </a:moveTo>
                <a:lnTo>
                  <a:pt x="1270163" y="0"/>
                </a:lnTo>
                <a:lnTo>
                  <a:pt x="846780" y="389929"/>
                </a:lnTo>
                <a:lnTo>
                  <a:pt x="389929" y="389929"/>
                </a:lnTo>
                <a:lnTo>
                  <a:pt x="389929" y="810680"/>
                </a:lnTo>
                <a:lnTo>
                  <a:pt x="0" y="1169798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3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C.P is </a:t>
            </a:r>
            <a:r>
              <a:rPr lang="en-US" dirty="0">
                <a:sym typeface="Wingdings"/>
              </a:rPr>
              <a:t> a</a:t>
            </a:r>
            <a:r>
              <a:rPr lang="en-US" dirty="0"/>
              <a:t> non-progressive brain insult that occurred during the peri-natal period.</a:t>
            </a:r>
          </a:p>
          <a:p>
            <a:r>
              <a:rPr lang="en-US" dirty="0"/>
              <a:t>Causes </a:t>
            </a:r>
            <a:r>
              <a:rPr lang="en-US" dirty="0">
                <a:sym typeface="Wingdings"/>
              </a:rPr>
              <a:t> skeletal muscles imbalance that affects joint’s movements.</a:t>
            </a:r>
          </a:p>
          <a:p>
            <a:r>
              <a:rPr lang="en-US" dirty="0">
                <a:sym typeface="Wingdings"/>
              </a:rPr>
              <a:t>Can be associated with:</a:t>
            </a:r>
          </a:p>
          <a:p>
            <a:pPr lvl="1"/>
            <a:r>
              <a:rPr lang="en-US" dirty="0">
                <a:sym typeface="Wingdings"/>
              </a:rPr>
              <a:t>Mental retardation (various degrees)</a:t>
            </a:r>
          </a:p>
          <a:p>
            <a:pPr lvl="1"/>
            <a:r>
              <a:rPr lang="en-US" dirty="0">
                <a:sym typeface="Wingdings"/>
              </a:rPr>
              <a:t>Hydrocephalus and V.P shunt</a:t>
            </a:r>
          </a:p>
          <a:p>
            <a:pPr lvl="1"/>
            <a:r>
              <a:rPr lang="en-US" dirty="0">
                <a:sym typeface="Wingdings"/>
              </a:rPr>
              <a:t>Convulsions</a:t>
            </a:r>
          </a:p>
          <a:p>
            <a:r>
              <a:rPr lang="en-US" dirty="0">
                <a:sym typeface="Wingdings"/>
              </a:rPr>
              <a:t>Its not-un-common</a:t>
            </a:r>
          </a:p>
        </p:txBody>
      </p:sp>
    </p:spTree>
    <p:extLst>
      <p:ext uri="{BB962C8B-B14F-4D97-AF65-F5344CB8AC3E}">
        <p14:creationId xmlns:p14="http://schemas.microsoft.com/office/powerpoint/2010/main" val="11777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Cerebral Palsy-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525963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Physiological classification:</a:t>
            </a:r>
            <a:endParaRPr lang="en-US" altLang="x-none" sz="2400">
              <a:ea typeface="ＭＳ Ｐゴシック" charset="-128"/>
            </a:endParaRPr>
          </a:p>
          <a:p>
            <a:pPr lvl="1"/>
            <a:r>
              <a:rPr lang="en-US" altLang="x-none">
                <a:ea typeface="ＭＳ Ｐゴシック" charset="-128"/>
              </a:rPr>
              <a:t>Spastic</a:t>
            </a:r>
          </a:p>
          <a:p>
            <a:pPr lvl="1"/>
            <a:r>
              <a:rPr lang="en-US" altLang="x-none">
                <a:ea typeface="ＭＳ Ｐゴシック" charset="-128"/>
              </a:rPr>
              <a:t>Athetosis</a:t>
            </a:r>
          </a:p>
          <a:p>
            <a:pPr lvl="1"/>
            <a:r>
              <a:rPr lang="en-US" altLang="x-none">
                <a:ea typeface="ＭＳ Ｐゴシック" charset="-128"/>
              </a:rPr>
              <a:t>Ataxia</a:t>
            </a:r>
          </a:p>
          <a:p>
            <a:pPr lvl="1"/>
            <a:r>
              <a:rPr lang="en-US" altLang="x-none">
                <a:ea typeface="ＭＳ Ｐゴシック" charset="-128"/>
              </a:rPr>
              <a:t>Rigidity</a:t>
            </a:r>
          </a:p>
          <a:p>
            <a:pPr lvl="1"/>
            <a:r>
              <a:rPr lang="en-US" altLang="x-none">
                <a:ea typeface="ＭＳ Ｐゴシック" charset="-128"/>
              </a:rPr>
              <a:t>Mixed</a:t>
            </a:r>
          </a:p>
          <a:p>
            <a:pPr lvl="1"/>
            <a:endParaRPr lang="en-US" altLang="x-none" sz="2200"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Topographic classification: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Monoplegia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Diplegia</a:t>
            </a:r>
          </a:p>
          <a:p>
            <a:pPr lvl="1"/>
            <a:r>
              <a:rPr lang="en-US" dirty="0"/>
              <a:t>Paraplegia</a:t>
            </a:r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Hemiplegia</a:t>
            </a:r>
          </a:p>
          <a:p>
            <a:pPr lvl="1"/>
            <a:r>
              <a:rPr lang="en-US" altLang="x-none" dirty="0" err="1">
                <a:ea typeface="ＭＳ Ｐゴシック" charset="-128"/>
              </a:rPr>
              <a:t>Triplegia</a:t>
            </a:r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Quadriplegia or tetraplegia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69" y="4729919"/>
            <a:ext cx="2775347" cy="21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1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Cerebral Palsy- Clinical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r>
              <a:rPr lang="en-US" altLang="x-none" sz="2400">
                <a:ea typeface="ＭＳ Ｐゴシック" charset="-128"/>
              </a:rPr>
              <a:t>Hip</a:t>
            </a:r>
          </a:p>
          <a:p>
            <a:pPr lvl="1"/>
            <a:r>
              <a:rPr lang="en-US" altLang="x-none" sz="2000">
                <a:ea typeface="ＭＳ Ｐゴシック" charset="-128"/>
              </a:rPr>
              <a:t>Flexion</a:t>
            </a:r>
          </a:p>
          <a:p>
            <a:pPr lvl="1"/>
            <a:r>
              <a:rPr lang="en-US" altLang="x-none" sz="2000">
                <a:ea typeface="ＭＳ Ｐゴシック" charset="-128"/>
              </a:rPr>
              <a:t>Adduction</a:t>
            </a:r>
          </a:p>
          <a:p>
            <a:pPr lvl="1"/>
            <a:r>
              <a:rPr lang="en-US" altLang="x-none" sz="2000">
                <a:ea typeface="ＭＳ Ｐゴシック" charset="-128"/>
              </a:rPr>
              <a:t>Internal rotation</a:t>
            </a:r>
          </a:p>
          <a:p>
            <a:r>
              <a:rPr lang="en-US" altLang="x-none" sz="2400">
                <a:ea typeface="ＭＳ Ｐゴシック" charset="-128"/>
              </a:rPr>
              <a:t>Knee</a:t>
            </a:r>
          </a:p>
          <a:p>
            <a:pPr lvl="1"/>
            <a:r>
              <a:rPr lang="en-US" altLang="x-none" sz="2000">
                <a:ea typeface="ＭＳ Ｐゴシック" charset="-128"/>
              </a:rPr>
              <a:t>Flexion</a:t>
            </a:r>
          </a:p>
          <a:p>
            <a:r>
              <a:rPr lang="en-US" altLang="x-none" sz="2400">
                <a:ea typeface="ＭＳ Ｐゴシック" charset="-128"/>
              </a:rPr>
              <a:t>Ankle</a:t>
            </a:r>
          </a:p>
          <a:p>
            <a:pPr lvl="1"/>
            <a:r>
              <a:rPr lang="en-US" altLang="x-none" sz="2000">
                <a:ea typeface="ＭＳ Ｐゴシック" charset="-128"/>
              </a:rPr>
              <a:t>Equinus</a:t>
            </a:r>
          </a:p>
          <a:p>
            <a:pPr lvl="1"/>
            <a:r>
              <a:rPr lang="en-US" altLang="x-none" sz="2000">
                <a:ea typeface="ＭＳ Ｐゴシック" charset="-128"/>
              </a:rPr>
              <a:t>Varus or valgus</a:t>
            </a:r>
          </a:p>
          <a:p>
            <a:r>
              <a:rPr lang="en-US" altLang="x-none" sz="2400">
                <a:ea typeface="ＭＳ Ｐゴシック" charset="-128"/>
              </a:rPr>
              <a:t>Gait</a:t>
            </a:r>
          </a:p>
          <a:p>
            <a:pPr lvl="1"/>
            <a:r>
              <a:rPr lang="en-US" altLang="x-none" sz="2000">
                <a:ea typeface="ＭＳ Ｐゴシック" charset="-128"/>
              </a:rPr>
              <a:t>In-toeing</a:t>
            </a:r>
          </a:p>
          <a:p>
            <a:pPr lvl="1"/>
            <a:r>
              <a:rPr lang="en-US" altLang="x-none" sz="2000">
                <a:ea typeface="ＭＳ Ｐゴシック" charset="-128"/>
              </a:rPr>
              <a:t>Scissoring</a:t>
            </a:r>
            <a:endParaRPr lang="en-US" altLang="x-none">
              <a:ea typeface="ＭＳ Ｐゴシック" charset="-128"/>
            </a:endParaRPr>
          </a:p>
          <a:p>
            <a:pPr lvl="1"/>
            <a:r>
              <a:rPr lang="en-US" altLang="x-none" sz="2000">
                <a:ea typeface="ＭＳ Ｐゴシック" charset="-128"/>
              </a:rPr>
              <a:t>Crouch</a:t>
            </a:r>
          </a:p>
          <a:p>
            <a:pPr lvl="1"/>
            <a:endParaRPr lang="en-US" altLang="x-none">
              <a:ea typeface="ＭＳ Ｐゴシック" charset="-128"/>
            </a:endParaRPr>
          </a:p>
        </p:txBody>
      </p:sp>
      <p:pic>
        <p:nvPicPr>
          <p:cNvPr id="62467" name="Picture 4" descr="Pictur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28713"/>
            <a:ext cx="175260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 descr="Pic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1128713"/>
            <a:ext cx="20542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icture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213100"/>
            <a:ext cx="183515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8" descr="CP- Crouch gait.jpg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r="16074"/>
          <a:stretch>
            <a:fillRect/>
          </a:stretch>
        </p:blipFill>
        <p:spPr>
          <a:xfrm>
            <a:off x="7308850" y="3213100"/>
            <a:ext cx="1657350" cy="3178175"/>
          </a:xfrm>
        </p:spPr>
      </p:pic>
    </p:spTree>
    <p:extLst>
      <p:ext uri="{BB962C8B-B14F-4D97-AF65-F5344CB8AC3E}">
        <p14:creationId xmlns:p14="http://schemas.microsoft.com/office/powerpoint/2010/main" val="124250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 dirty="0">
                <a:ea typeface="ＭＳ Ｐゴシック" charset="-128"/>
              </a:rPr>
              <a:t>Cerebral Palsy- Clinical Picture</a:t>
            </a:r>
            <a:endParaRPr lang="en-US" altLang="x-none" dirty="0">
              <a:ea typeface="ＭＳ Ｐゴシック" charset="-128"/>
            </a:endParaRPr>
          </a:p>
        </p:txBody>
      </p:sp>
      <p:pic>
        <p:nvPicPr>
          <p:cNvPr id="65538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16200"/>
          <a:stretch>
            <a:fillRect/>
          </a:stretch>
        </p:blipFill>
        <p:spPr>
          <a:xfrm>
            <a:off x="3048000" y="2514600"/>
            <a:ext cx="3671888" cy="3116262"/>
          </a:xfrm>
        </p:spPr>
      </p:pic>
      <p:sp>
        <p:nvSpPr>
          <p:cNvPr id="65539" name="Content Placeholder 7"/>
          <p:cNvSpPr>
            <a:spLocks noGrp="1"/>
          </p:cNvSpPr>
          <p:nvPr>
            <p:ph sz="half" idx="2"/>
          </p:nvPr>
        </p:nvSpPr>
        <p:spPr>
          <a:xfrm>
            <a:off x="28575" y="1600200"/>
            <a:ext cx="7423150" cy="4525963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Right hemiplegia classic appearance:</a:t>
            </a:r>
          </a:p>
          <a:p>
            <a:pPr lvl="1"/>
            <a:r>
              <a:rPr lang="en-US" altLang="x-none">
                <a:ea typeface="ＭＳ Ｐゴシック" charset="-128"/>
              </a:rPr>
              <a:t>Flexed elbow</a:t>
            </a:r>
          </a:p>
          <a:p>
            <a:pPr lvl="1"/>
            <a:r>
              <a:rPr lang="en-US" altLang="x-none">
                <a:ea typeface="ＭＳ Ｐゴシック" charset="-128"/>
              </a:rPr>
              <a:t>Flexed wrist</a:t>
            </a:r>
          </a:p>
          <a:p>
            <a:pPr lvl="1"/>
            <a:r>
              <a:rPr lang="en-US" altLang="x-none">
                <a:ea typeface="ＭＳ Ｐゴシック" charset="-128"/>
              </a:rPr>
              <a:t>Foot equines </a:t>
            </a:r>
          </a:p>
        </p:txBody>
      </p:sp>
    </p:spTree>
    <p:extLst>
      <p:ext uri="{BB962C8B-B14F-4D97-AF65-F5344CB8AC3E}">
        <p14:creationId xmlns:p14="http://schemas.microsoft.com/office/powerpoint/2010/main" val="1712941569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b="1" dirty="0">
                <a:ea typeface="ＭＳ Ｐゴシック" charset="-128"/>
              </a:rPr>
              <a:t>Cerebral Palsy- Examination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Assessment:</a:t>
            </a:r>
          </a:p>
          <a:p>
            <a:pPr lvl="1"/>
            <a:r>
              <a:rPr lang="en-US" dirty="0"/>
              <a:t>Hips </a:t>
            </a:r>
            <a:r>
              <a:rPr lang="en-US" dirty="0">
                <a:sym typeface="Wingdings"/>
              </a:rPr>
              <a:t> Thomas test</a:t>
            </a:r>
            <a:endParaRPr lang="en-US" dirty="0"/>
          </a:p>
        </p:txBody>
      </p:sp>
      <p:pic>
        <p:nvPicPr>
          <p:cNvPr id="7" name="Content Placeholder 6" descr="Thomas tes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24" r="-16924"/>
          <a:stretch>
            <a:fillRect/>
          </a:stretch>
        </p:blipFill>
        <p:spPr>
          <a:xfrm>
            <a:off x="3690368" y="1258618"/>
            <a:ext cx="4996432" cy="5599382"/>
          </a:xfrm>
        </p:spPr>
      </p:pic>
    </p:spTree>
    <p:extLst>
      <p:ext uri="{BB962C8B-B14F-4D97-AF65-F5344CB8AC3E}">
        <p14:creationId xmlns:p14="http://schemas.microsoft.com/office/powerpoint/2010/main" val="39909973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b="1" dirty="0">
                <a:ea typeface="ＭＳ Ｐゴシック" charset="-128"/>
              </a:rPr>
              <a:t>Cerebral Palsy- Examination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Assessment:</a:t>
            </a:r>
          </a:p>
          <a:p>
            <a:pPr lvl="1"/>
            <a:r>
              <a:rPr lang="en-US" dirty="0"/>
              <a:t>Knees </a:t>
            </a:r>
            <a:r>
              <a:rPr lang="en-US" dirty="0">
                <a:sym typeface="Wingdings"/>
              </a:rPr>
              <a:t> popliteal angle </a:t>
            </a:r>
            <a:endParaRPr lang="en-US" dirty="0"/>
          </a:p>
        </p:txBody>
      </p:sp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60253" y="23622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P- anti popliteal ang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61837"/>
            <a:ext cx="4178300" cy="31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b="1" dirty="0">
                <a:ea typeface="ＭＳ Ｐゴシック" charset="-128"/>
              </a:rPr>
              <a:t>Cerebral Palsy- Examination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dirty="0"/>
              <a:t>Assessment:</a:t>
            </a:r>
          </a:p>
          <a:p>
            <a:pPr lvl="1"/>
            <a:r>
              <a:rPr lang="en-US" dirty="0"/>
              <a:t>Ankles </a:t>
            </a:r>
            <a:r>
              <a:rPr lang="en-US" dirty="0">
                <a:sym typeface="Wingdings"/>
              </a:rPr>
              <a:t> Achilles tendon shorting</a:t>
            </a:r>
            <a:endParaRPr lang="en-US" dirty="0"/>
          </a:p>
        </p:txBody>
      </p:sp>
      <p:pic>
        <p:nvPicPr>
          <p:cNvPr id="4" name="Picture 3" descr="CP- ankle O: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8400" y="25908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Cerebral Palsy-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r>
              <a:rPr lang="en-US" altLang="x-none" sz="2800">
                <a:ea typeface="ＭＳ Ｐゴシック" charset="-128"/>
                <a:sym typeface="Wingdings" charset="2"/>
              </a:rPr>
              <a:t>Is m</a:t>
            </a:r>
            <a:r>
              <a:rPr lang="en-US" altLang="x-none" sz="2800">
                <a:ea typeface="ＭＳ Ｐゴシック" charset="-128"/>
              </a:rPr>
              <a:t>ultidisciplinary</a:t>
            </a:r>
          </a:p>
          <a:p>
            <a:r>
              <a:rPr lang="en-US" altLang="x-none" sz="2800">
                <a:ea typeface="ＭＳ Ｐゴシック" charset="-128"/>
              </a:rPr>
              <a:t>Parents education</a:t>
            </a:r>
          </a:p>
          <a:p>
            <a:r>
              <a:rPr lang="en-US" altLang="x-none" sz="2800">
                <a:ea typeface="ＭＳ Ｐゴシック" charset="-128"/>
              </a:rPr>
              <a:t>Pediatric neurology </a:t>
            </a:r>
            <a:r>
              <a:rPr lang="en-US" altLang="x-none" sz="2800">
                <a:ea typeface="ＭＳ Ｐゴシック" charset="-128"/>
                <a:sym typeface="Wingdings" charset="2"/>
              </a:rPr>
              <a:t> diagnosis, F/U, treat fits</a:t>
            </a:r>
            <a:endParaRPr lang="en-US" altLang="x-none" sz="2800">
              <a:ea typeface="ＭＳ Ｐゴシック" charset="-128"/>
            </a:endParaRPr>
          </a:p>
          <a:p>
            <a:r>
              <a:rPr lang="en-US" altLang="x-none" sz="2800" b="1" i="1">
                <a:ea typeface="ＭＳ Ｐゴシック" charset="-128"/>
              </a:rPr>
              <a:t>P.T (home &amp; center) </a:t>
            </a:r>
            <a:r>
              <a:rPr lang="en-US" altLang="x-none" sz="2800">
                <a:ea typeface="ＭＳ Ｐゴシック" charset="-128"/>
                <a:sym typeface="Wingdings" charset="2"/>
              </a:rPr>
              <a:t> joints R.O.M, gait training</a:t>
            </a:r>
            <a:endParaRPr lang="en-US" altLang="x-none" sz="2800">
              <a:ea typeface="ＭＳ Ｐゴシック" charset="-128"/>
            </a:endParaRPr>
          </a:p>
          <a:p>
            <a:r>
              <a:rPr lang="en-US" altLang="x-none" sz="2800">
                <a:ea typeface="ＭＳ Ｐゴシック" charset="-128"/>
              </a:rPr>
              <a:t>Orthotics </a:t>
            </a:r>
            <a:r>
              <a:rPr lang="en-US" altLang="x-none" sz="2800">
                <a:ea typeface="ＭＳ Ｐゴシック" charset="-128"/>
                <a:sym typeface="Wingdings" charset="2"/>
              </a:rPr>
              <a:t> maintain correction, aid in gait</a:t>
            </a:r>
          </a:p>
          <a:p>
            <a:r>
              <a:rPr lang="en-US" altLang="x-none" sz="2800">
                <a:ea typeface="ＭＳ Ｐゴシック" charset="-128"/>
                <a:sym typeface="Wingdings" charset="2"/>
              </a:rPr>
              <a:t>Social / Government aid</a:t>
            </a:r>
          </a:p>
          <a:p>
            <a:r>
              <a:rPr lang="en-US" altLang="x-none" sz="2800">
                <a:ea typeface="ＭＳ Ｐゴシック" charset="-128"/>
                <a:sym typeface="Wingdings" charset="2"/>
              </a:rPr>
              <a:t>Others:</a:t>
            </a:r>
          </a:p>
          <a:p>
            <a:pPr lvl="1"/>
            <a:r>
              <a:rPr lang="en-US" altLang="x-none" sz="2400">
                <a:ea typeface="ＭＳ Ｐゴシック" charset="-128"/>
                <a:sym typeface="Wingdings" charset="2"/>
              </a:rPr>
              <a:t>Neurosurgery (V.P shunt),</a:t>
            </a:r>
          </a:p>
          <a:p>
            <a:pPr lvl="1"/>
            <a:r>
              <a:rPr lang="en-US" altLang="x-none" sz="2400">
                <a:ea typeface="ＭＳ Ｐゴシック" charset="-128"/>
                <a:sym typeface="Wingdings" charset="2"/>
              </a:rPr>
              <a:t>Ophthalmology (eyes sequent),</a:t>
            </a:r>
          </a:p>
          <a:p>
            <a:pPr lvl="1"/>
            <a:r>
              <a:rPr lang="en-US" altLang="x-none" sz="2400">
                <a:ea typeface="ＭＳ Ｐゴシック" charset="-128"/>
                <a:sym typeface="Wingdings" charset="2"/>
              </a:rPr>
              <a:t>…etc. </a:t>
            </a:r>
            <a:endParaRPr lang="en-US" altLang="x-none" sz="2400">
              <a:ea typeface="ＭＳ Ｐゴシック" charset="-128"/>
            </a:endParaRPr>
          </a:p>
          <a:p>
            <a:endParaRPr lang="en-US" altLang="x-none" sz="2800">
              <a:ea typeface="ＭＳ Ｐゴシック" charset="-128"/>
            </a:endParaRPr>
          </a:p>
          <a:p>
            <a:endParaRPr lang="en-US" altLang="x-none" sz="2800">
              <a:ea typeface="ＭＳ Ｐゴシック" charset="-128"/>
            </a:endParaRPr>
          </a:p>
        </p:txBody>
      </p:sp>
      <p:sp>
        <p:nvSpPr>
          <p:cNvPr id="4" name="Half Frame 3"/>
          <p:cNvSpPr>
            <a:spLocks/>
          </p:cNvSpPr>
          <p:nvPr/>
        </p:nvSpPr>
        <p:spPr bwMode="auto">
          <a:xfrm flipH="1">
            <a:off x="7856538" y="0"/>
            <a:ext cx="1270000" cy="1169988"/>
          </a:xfrm>
          <a:custGeom>
            <a:avLst/>
            <a:gdLst>
              <a:gd name="T0" fmla="*/ 0 w 1270163"/>
              <a:gd name="T1" fmla="*/ 0 h 1169798"/>
              <a:gd name="T2" fmla="*/ 1270000 w 1270163"/>
              <a:gd name="T3" fmla="*/ 0 h 1169798"/>
              <a:gd name="T4" fmla="*/ 846671 w 1270163"/>
              <a:gd name="T5" fmla="*/ 389992 h 1169798"/>
              <a:gd name="T6" fmla="*/ 389879 w 1270163"/>
              <a:gd name="T7" fmla="*/ 389992 h 1169798"/>
              <a:gd name="T8" fmla="*/ 389879 w 1270163"/>
              <a:gd name="T9" fmla="*/ 810812 h 1169798"/>
              <a:gd name="T10" fmla="*/ 0 w 1270163"/>
              <a:gd name="T11" fmla="*/ 1169988 h 1169798"/>
              <a:gd name="T12" fmla="*/ 0 w 1270163"/>
              <a:gd name="T13" fmla="*/ 0 h 11697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0163" h="1169798">
                <a:moveTo>
                  <a:pt x="0" y="0"/>
                </a:moveTo>
                <a:lnTo>
                  <a:pt x="1270163" y="0"/>
                </a:lnTo>
                <a:lnTo>
                  <a:pt x="846780" y="389929"/>
                </a:lnTo>
                <a:lnTo>
                  <a:pt x="389929" y="389929"/>
                </a:lnTo>
                <a:lnTo>
                  <a:pt x="389929" y="810680"/>
                </a:lnTo>
                <a:lnTo>
                  <a:pt x="0" y="1169798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" name="Half Frame 4"/>
          <p:cNvSpPr>
            <a:spLocks/>
          </p:cNvSpPr>
          <p:nvPr/>
        </p:nvSpPr>
        <p:spPr bwMode="auto">
          <a:xfrm>
            <a:off x="0" y="0"/>
            <a:ext cx="1270000" cy="1169988"/>
          </a:xfrm>
          <a:custGeom>
            <a:avLst/>
            <a:gdLst>
              <a:gd name="T0" fmla="*/ 0 w 1270163"/>
              <a:gd name="T1" fmla="*/ 0 h 1169798"/>
              <a:gd name="T2" fmla="*/ 1270000 w 1270163"/>
              <a:gd name="T3" fmla="*/ 0 h 1169798"/>
              <a:gd name="T4" fmla="*/ 846671 w 1270163"/>
              <a:gd name="T5" fmla="*/ 389992 h 1169798"/>
              <a:gd name="T6" fmla="*/ 389879 w 1270163"/>
              <a:gd name="T7" fmla="*/ 389992 h 1169798"/>
              <a:gd name="T8" fmla="*/ 389879 w 1270163"/>
              <a:gd name="T9" fmla="*/ 810812 h 1169798"/>
              <a:gd name="T10" fmla="*/ 0 w 1270163"/>
              <a:gd name="T11" fmla="*/ 1169988 h 1169798"/>
              <a:gd name="T12" fmla="*/ 0 w 1270163"/>
              <a:gd name="T13" fmla="*/ 0 h 11697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0163" h="1169798">
                <a:moveTo>
                  <a:pt x="0" y="0"/>
                </a:moveTo>
                <a:lnTo>
                  <a:pt x="1270163" y="0"/>
                </a:lnTo>
                <a:lnTo>
                  <a:pt x="846780" y="389929"/>
                </a:lnTo>
                <a:lnTo>
                  <a:pt x="389929" y="389929"/>
                </a:lnTo>
                <a:lnTo>
                  <a:pt x="389929" y="810680"/>
                </a:lnTo>
                <a:lnTo>
                  <a:pt x="0" y="1169798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Cerebral Palsy- Treatment</a:t>
            </a:r>
            <a:endParaRPr lang="en-US" altLang="x-none">
              <a:ea typeface="ＭＳ Ｐゴシック" charset="-128"/>
            </a:endParaRPr>
          </a:p>
        </p:txBody>
      </p:sp>
      <p:pic>
        <p:nvPicPr>
          <p:cNvPr id="68610" name="Content Placeholder 3" descr="CP- using upsee harnes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34" r="-14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93599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Cerebral Palsy- Treatment</a:t>
            </a:r>
            <a:endParaRPr lang="en-US" altLang="x-none">
              <a:ea typeface="ＭＳ Ｐゴシック" charset="-128"/>
            </a:endParaRPr>
          </a:p>
        </p:txBody>
      </p:sp>
      <p:pic>
        <p:nvPicPr>
          <p:cNvPr id="69634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7713" y="1254125"/>
            <a:ext cx="3289300" cy="2208213"/>
          </a:xfrm>
        </p:spPr>
      </p:pic>
      <p:pic>
        <p:nvPicPr>
          <p:cNvPr id="6963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1254125"/>
            <a:ext cx="3095625" cy="2208213"/>
          </a:xfrm>
        </p:spPr>
      </p:pic>
      <p:pic>
        <p:nvPicPr>
          <p:cNvPr id="6963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860800"/>
            <a:ext cx="4227513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8"/>
          <p:cNvSpPr txBox="1">
            <a:spLocks noChangeArrowheads="1"/>
          </p:cNvSpPr>
          <p:nvPr/>
        </p:nvSpPr>
        <p:spPr bwMode="auto">
          <a:xfrm>
            <a:off x="3419475" y="1916113"/>
            <a:ext cx="2160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>
                <a:latin typeface="Arial" charset="0"/>
              </a:rPr>
              <a:t>P.T should be as fun &amp; games</a:t>
            </a:r>
          </a:p>
        </p:txBody>
      </p:sp>
      <p:sp>
        <p:nvSpPr>
          <p:cNvPr id="69638" name="TextBox 9"/>
          <p:cNvSpPr txBox="1">
            <a:spLocks noChangeArrowheads="1"/>
          </p:cNvSpPr>
          <p:nvPr/>
        </p:nvSpPr>
        <p:spPr bwMode="auto">
          <a:xfrm>
            <a:off x="4262438" y="4508500"/>
            <a:ext cx="4854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>
                <a:latin typeface="Arial" charset="0"/>
              </a:rPr>
              <a:t>Being a quadriplegic dose not mean they can not walk or can not get a colleague degree</a:t>
            </a:r>
          </a:p>
        </p:txBody>
      </p:sp>
    </p:spTree>
    <p:extLst>
      <p:ext uri="{BB962C8B-B14F-4D97-AF65-F5344CB8AC3E}">
        <p14:creationId xmlns:p14="http://schemas.microsoft.com/office/powerpoint/2010/main" val="151619861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Intoeing- Special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Foot Propagation Angle </a:t>
            </a:r>
            <a:r>
              <a:rPr lang="en-US" dirty="0">
                <a:sym typeface="Wingdings"/>
              </a:rPr>
              <a:t> normal is</a:t>
            </a:r>
            <a:r>
              <a:rPr lang="en-US" dirty="0"/>
              <a:t> (-10</a:t>
            </a:r>
            <a:r>
              <a:rPr lang="en-US" dirty="0">
                <a:sym typeface="Wingdings"/>
              </a:rPr>
              <a:t>°</a:t>
            </a:r>
            <a:r>
              <a:rPr lang="en-US" dirty="0"/>
              <a:t>) to (+15</a:t>
            </a:r>
            <a:r>
              <a:rPr lang="en-US" dirty="0">
                <a:sym typeface="Wingdings"/>
              </a:rPr>
              <a:t>°</a:t>
            </a:r>
            <a:r>
              <a:rPr lang="en-US" dirty="0"/>
              <a:t>)</a:t>
            </a:r>
          </a:p>
        </p:txBody>
      </p:sp>
      <p:pic>
        <p:nvPicPr>
          <p:cNvPr id="358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9200" y="2203324"/>
            <a:ext cx="6705600" cy="4492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 dirty="0">
                <a:ea typeface="ＭＳ Ｐゴシック" charset="-128"/>
              </a:rPr>
              <a:t>Cerebral Palsy- Treatment</a:t>
            </a:r>
            <a:endParaRPr lang="en-US" altLang="x-none" dirty="0">
              <a:ea typeface="ＭＳ Ｐゴシック" charset="-128"/>
            </a:endParaRPr>
          </a:p>
        </p:txBody>
      </p:sp>
      <p:pic>
        <p:nvPicPr>
          <p:cNvPr id="66562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292350"/>
            <a:ext cx="3384550" cy="2005013"/>
          </a:xfrm>
        </p:spPr>
      </p:pic>
      <p:pic>
        <p:nvPicPr>
          <p:cNvPr id="66563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0"/>
          <a:stretch>
            <a:fillRect/>
          </a:stretch>
        </p:blipFill>
        <p:spPr>
          <a:xfrm>
            <a:off x="255588" y="2278063"/>
            <a:ext cx="2012950" cy="2019300"/>
          </a:xfrm>
        </p:spPr>
      </p:pic>
      <p:pic>
        <p:nvPicPr>
          <p:cNvPr id="6656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6405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437063"/>
            <a:ext cx="32766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10"/>
          <p:cNvSpPr txBox="1">
            <a:spLocks noChangeArrowheads="1"/>
          </p:cNvSpPr>
          <p:nvPr/>
        </p:nvSpPr>
        <p:spPr bwMode="auto">
          <a:xfrm>
            <a:off x="0" y="14176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>
                <a:latin typeface="Arial" charset="0"/>
              </a:rPr>
              <a:t>Give them a chance, support them, let them enjoy their lives</a:t>
            </a:r>
          </a:p>
        </p:txBody>
      </p:sp>
      <p:pic>
        <p:nvPicPr>
          <p:cNvPr id="66567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2127250"/>
            <a:ext cx="2782887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183810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Cerebral Palsy- Treatment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Indications of Orthopedic surgery:</a:t>
            </a:r>
          </a:p>
          <a:p>
            <a:pPr lvl="1"/>
            <a:r>
              <a:rPr lang="en-US" altLang="x-none">
                <a:ea typeface="ＭＳ Ｐゴシック" charset="-128"/>
              </a:rPr>
              <a:t>Sever contractures preventing P.T</a:t>
            </a:r>
          </a:p>
          <a:p>
            <a:pPr lvl="1"/>
            <a:r>
              <a:rPr lang="en-US" altLang="x-none">
                <a:ea typeface="ＭＳ Ｐゴシック" charset="-128"/>
              </a:rPr>
              <a:t>P.T plateaued due to contractures</a:t>
            </a:r>
          </a:p>
          <a:p>
            <a:pPr lvl="1"/>
            <a:r>
              <a:rPr lang="en-US" altLang="x-none">
                <a:ea typeface="ＭＳ Ｐゴシック" charset="-128"/>
              </a:rPr>
              <a:t>Perennial hygiene (sever hips adduction)</a:t>
            </a:r>
          </a:p>
          <a:p>
            <a:pPr lvl="1"/>
            <a:r>
              <a:rPr lang="en-US" altLang="x-none">
                <a:ea typeface="ＭＳ Ｐゴシック" charset="-128"/>
              </a:rPr>
              <a:t>In a non-walker to sit comfortable in wheelchair </a:t>
            </a:r>
          </a:p>
          <a:p>
            <a:pPr lvl="1"/>
            <a:r>
              <a:rPr lang="en-US" altLang="x-none">
                <a:ea typeface="ＭＳ Ｐゴシック" charset="-128"/>
              </a:rPr>
              <a:t>Prevent:</a:t>
            </a:r>
          </a:p>
          <a:p>
            <a:pPr lvl="2"/>
            <a:r>
              <a:rPr lang="en-US" altLang="x-none">
                <a:ea typeface="ＭＳ Ｐゴシック" charset="-128"/>
              </a:rPr>
              <a:t>Neuropathic skin ulceration (as feet)</a:t>
            </a:r>
          </a:p>
          <a:p>
            <a:pPr lvl="2"/>
            <a:r>
              <a:rPr lang="en-US" altLang="x-none">
                <a:ea typeface="ＭＳ Ｐゴシック" charset="-128"/>
              </a:rPr>
              <a:t>Joint dislocation (as hip)  </a:t>
            </a:r>
          </a:p>
          <a:p>
            <a:pPr lvl="1"/>
            <a:endParaRPr lang="en-US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20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ea typeface="ＭＳ Ｐゴシック" charset="-128"/>
              </a:rPr>
              <a:t>Cerebral Palsy-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3200" dirty="0">
                <a:ea typeface="Times New Roman" charset="0"/>
                <a:cs typeface="Times New Roman" charset="0"/>
              </a:rPr>
              <a:t>Options of Surgery: 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>
                <a:ea typeface="Times New Roman" charset="0"/>
                <a:cs typeface="Times New Roman" charset="0"/>
              </a:rPr>
              <a:t>Tendon elongation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>
                <a:ea typeface="Times New Roman" charset="0"/>
                <a:cs typeface="Times New Roman" charset="0"/>
              </a:rPr>
              <a:t>Tendon Transfer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 err="1">
                <a:ea typeface="Times New Roman" charset="0"/>
                <a:cs typeface="Times New Roman" charset="0"/>
              </a:rPr>
              <a:t>Tenotomy</a:t>
            </a:r>
            <a:endParaRPr lang="en-US" altLang="x-none" sz="2800" dirty="0"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altLang="x-none" sz="2800" dirty="0" err="1">
                <a:ea typeface="Times New Roman" charset="0"/>
                <a:cs typeface="Times New Roman" charset="0"/>
              </a:rPr>
              <a:t>Neurectomy</a:t>
            </a:r>
            <a:r>
              <a:rPr lang="en-US" altLang="x-none" sz="2800" dirty="0">
                <a:ea typeface="Times New Roman" charset="0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x-none" sz="2800" dirty="0">
                <a:ea typeface="Times New Roman" charset="0"/>
                <a:cs typeface="Times New Roman" charset="0"/>
              </a:rPr>
              <a:t>Bony surgery </a:t>
            </a:r>
            <a:r>
              <a:rPr lang="en-US" altLang="x-none" sz="2800" dirty="0">
                <a:ea typeface="Times New Roman" charset="0"/>
                <a:cs typeface="Times New Roman" charset="0"/>
                <a:sym typeface="Wingdings" charset="2"/>
              </a:rPr>
              <a:t></a:t>
            </a:r>
            <a:r>
              <a:rPr lang="en-US" altLang="x-none" sz="2800" dirty="0">
                <a:ea typeface="Times New Roman" charset="0"/>
                <a:cs typeface="Times New Roman" charset="0"/>
              </a:rPr>
              <a:t> Osteotomy/Fusion</a:t>
            </a:r>
          </a:p>
          <a:p>
            <a:endParaRPr lang="en-US" altLang="x-none" dirty="0">
              <a:ea typeface="ＭＳ Ｐゴシック" charset="-128"/>
            </a:endParaRPr>
          </a:p>
          <a:p>
            <a:endParaRPr lang="en-US" altLang="x-none" dirty="0">
              <a:ea typeface="ＭＳ Ｐゴシック" charset="-128"/>
            </a:endParaRPr>
          </a:p>
        </p:txBody>
      </p:sp>
      <p:pic>
        <p:nvPicPr>
          <p:cNvPr id="71683" name="Picture 8" descr="Picture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8743"/>
          <a:stretch>
            <a:fillRect/>
          </a:stretch>
        </p:blipFill>
        <p:spPr bwMode="auto">
          <a:xfrm>
            <a:off x="560313" y="4556125"/>
            <a:ext cx="261302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56125"/>
            <a:ext cx="2828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icture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506"/>
          <a:stretch>
            <a:fillRect/>
          </a:stretch>
        </p:blipFill>
        <p:spPr bwMode="auto">
          <a:xfrm>
            <a:off x="6872213" y="3143250"/>
            <a:ext cx="19589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25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5) Limping</a:t>
            </a:r>
          </a:p>
        </p:txBody>
      </p:sp>
    </p:spTree>
    <p:extLst>
      <p:ext uri="{BB962C8B-B14F-4D97-AF65-F5344CB8AC3E}">
        <p14:creationId xmlns:p14="http://schemas.microsoft.com/office/powerpoint/2010/main" val="266908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Limping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/>
              <a:t>Limping </a:t>
            </a:r>
            <a:r>
              <a:rPr lang="en-US" sz="3200" dirty="0">
                <a:sym typeface="Wingdings"/>
              </a:rPr>
              <a:t> a</a:t>
            </a:r>
            <a:r>
              <a:rPr lang="en-US" sz="2800" dirty="0"/>
              <a:t>n abnormal gait</a:t>
            </a:r>
          </a:p>
          <a:p>
            <a:r>
              <a:rPr lang="en-US" sz="3200" dirty="0"/>
              <a:t>Due to: </a:t>
            </a:r>
          </a:p>
          <a:p>
            <a:pPr lvl="1"/>
            <a:r>
              <a:rPr lang="en-US" sz="2800" dirty="0"/>
              <a:t>Deformity (bone or joint)</a:t>
            </a:r>
          </a:p>
          <a:p>
            <a:pPr lvl="1"/>
            <a:r>
              <a:rPr lang="en-US" sz="2800" dirty="0"/>
              <a:t>Weakness (general or nerve or muscle)</a:t>
            </a:r>
          </a:p>
          <a:p>
            <a:pPr lvl="1"/>
            <a:r>
              <a:rPr lang="en-US" sz="2800" dirty="0"/>
              <a:t>Pain (where)</a:t>
            </a:r>
          </a:p>
          <a:p>
            <a:r>
              <a:rPr lang="en-US" sz="3200" dirty="0"/>
              <a:t>In one or both limbs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7162800" y="762000"/>
            <a:ext cx="2029830" cy="5433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/>
              <a:t>Diagnosis by: </a:t>
            </a:r>
          </a:p>
          <a:p>
            <a:pPr lvl="1"/>
            <a:r>
              <a:rPr lang="en-US" sz="2800" dirty="0"/>
              <a:t>History (detailed)</a:t>
            </a:r>
          </a:p>
          <a:p>
            <a:pPr lvl="1"/>
            <a:r>
              <a:rPr lang="en-US" sz="2800" dirty="0"/>
              <a:t>Examination: </a:t>
            </a:r>
          </a:p>
          <a:p>
            <a:pPr lvl="2"/>
            <a:r>
              <a:rPr lang="en-US" sz="2400" dirty="0"/>
              <a:t>Gait good analysis </a:t>
            </a:r>
          </a:p>
          <a:p>
            <a:pPr lvl="2"/>
            <a:r>
              <a:rPr lang="en-US" sz="2400" dirty="0"/>
              <a:t>Is it:</a:t>
            </a:r>
          </a:p>
          <a:p>
            <a:pPr lvl="3"/>
            <a:r>
              <a:rPr lang="en-US" sz="2200" dirty="0"/>
              <a:t>Above pelvis </a:t>
            </a:r>
            <a:r>
              <a:rPr lang="en-US" sz="2200" dirty="0">
                <a:sym typeface="Wingdings"/>
              </a:rPr>
              <a:t> </a:t>
            </a:r>
            <a:r>
              <a:rPr lang="en-US" sz="2200" dirty="0"/>
              <a:t>Back (scoliosis)</a:t>
            </a:r>
          </a:p>
          <a:p>
            <a:pPr lvl="3"/>
            <a:r>
              <a:rPr lang="en-US" sz="2200" dirty="0"/>
              <a:t>Below pelvis </a:t>
            </a:r>
            <a:r>
              <a:rPr lang="en-US" sz="2200" dirty="0">
                <a:sym typeface="Wingdings"/>
              </a:rPr>
              <a:t> </a:t>
            </a:r>
            <a:r>
              <a:rPr lang="en-US" sz="2200" dirty="0"/>
              <a:t>Hips, knees, ankles, &amp; feet</a:t>
            </a:r>
          </a:p>
          <a:p>
            <a:pPr lvl="2"/>
            <a:r>
              <a:rPr lang="en-US" sz="2400" dirty="0" err="1"/>
              <a:t>Neuro.Vascular</a:t>
            </a:r>
            <a:endParaRPr lang="en-US" sz="2400" dirty="0"/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>
            <a:fillRect/>
          </a:stretch>
        </p:blipFill>
        <p:spPr bwMode="auto">
          <a:xfrm>
            <a:off x="7162800" y="762000"/>
            <a:ext cx="2029830" cy="5433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dirty="0"/>
              <a:t>Management:</a:t>
            </a:r>
          </a:p>
          <a:p>
            <a:pPr lvl="1"/>
            <a:r>
              <a:rPr lang="en-US" sz="2800" dirty="0"/>
              <a:t>Generalization can’t be made.</a:t>
            </a:r>
          </a:p>
          <a:p>
            <a:pPr lvl="1"/>
            <a:r>
              <a:rPr lang="en-US" sz="2800" dirty="0"/>
              <a:t>Treatment of the cause:</a:t>
            </a:r>
          </a:p>
        </p:txBody>
      </p:sp>
      <p:pic>
        <p:nvPicPr>
          <p:cNvPr id="7170" name="Picture 2" descr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71600" y="3276600"/>
            <a:ext cx="7025866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3429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If The Cause Was MSK </a:t>
            </a:r>
            <a:br>
              <a:rPr lang="en-US" sz="5400" b="1" dirty="0">
                <a:solidFill>
                  <a:srgbClr val="000090"/>
                </a:solidFill>
              </a:rPr>
            </a:br>
            <a:r>
              <a:rPr lang="en-US" sz="5400" b="1" dirty="0">
                <a:solidFill>
                  <a:srgbClr val="000090"/>
                </a:solidFill>
              </a:rPr>
              <a:t>That Led To </a:t>
            </a:r>
            <a:br>
              <a:rPr lang="en-US" sz="5400" b="1" dirty="0">
                <a:solidFill>
                  <a:srgbClr val="000090"/>
                </a:solidFill>
              </a:rPr>
            </a:br>
            <a:r>
              <a:rPr lang="en-US" sz="5400" b="1" dirty="0">
                <a:solidFill>
                  <a:srgbClr val="000090"/>
                </a:solidFill>
              </a:rPr>
              <a:t>Limb Length Inequality</a:t>
            </a: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Limb Length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True vs. apparent</a:t>
            </a:r>
          </a:p>
          <a:p>
            <a:r>
              <a:rPr lang="en-US" dirty="0"/>
              <a:t>Etiology:</a:t>
            </a:r>
          </a:p>
          <a:p>
            <a:pPr lvl="1"/>
            <a:r>
              <a:rPr lang="en-US" dirty="0"/>
              <a:t>Congenital </a:t>
            </a:r>
            <a:r>
              <a:rPr lang="en-US" dirty="0">
                <a:sym typeface="Wingdings"/>
              </a:rPr>
              <a:t> as DDH</a:t>
            </a:r>
            <a:endParaRPr lang="en-US" dirty="0"/>
          </a:p>
          <a:p>
            <a:pPr lvl="1"/>
            <a:r>
              <a:rPr lang="en-US" dirty="0"/>
              <a:t>Developmental </a:t>
            </a:r>
            <a:r>
              <a:rPr lang="en-US" dirty="0">
                <a:sym typeface="Wingdings"/>
              </a:rPr>
              <a:t> as Blount’s</a:t>
            </a:r>
            <a:endParaRPr lang="en-US" dirty="0"/>
          </a:p>
          <a:p>
            <a:pPr lvl="1"/>
            <a:r>
              <a:rPr lang="en-US" dirty="0"/>
              <a:t>Traumatic </a:t>
            </a:r>
            <a:r>
              <a:rPr lang="en-US" dirty="0">
                <a:sym typeface="Wingdings"/>
              </a:rPr>
              <a:t> as oblique # (short), or </a:t>
            </a:r>
            <a:r>
              <a:rPr lang="en-US" dirty="0" err="1">
                <a:sym typeface="Wingdings"/>
              </a:rPr>
              <a:t>multifragmented</a:t>
            </a:r>
            <a:r>
              <a:rPr lang="en-US" dirty="0">
                <a:sym typeface="Wingdings"/>
              </a:rPr>
              <a:t> (long)</a:t>
            </a:r>
            <a:endParaRPr lang="en-US" dirty="0"/>
          </a:p>
          <a:p>
            <a:pPr lvl="1"/>
            <a:r>
              <a:rPr lang="en-US" dirty="0"/>
              <a:t>Infection </a:t>
            </a:r>
            <a:r>
              <a:rPr lang="en-US" dirty="0">
                <a:sym typeface="Wingdings"/>
              </a:rPr>
              <a:t> stunted growth or dissolved part of bone</a:t>
            </a:r>
            <a:endParaRPr lang="en-US" dirty="0"/>
          </a:p>
          <a:p>
            <a:pPr lvl="1"/>
            <a:r>
              <a:rPr lang="en-US" dirty="0"/>
              <a:t>Metabolic </a:t>
            </a:r>
            <a:r>
              <a:rPr lang="en-US" dirty="0">
                <a:sym typeface="Wingdings"/>
              </a:rPr>
              <a:t> as rickets (unilateral)</a:t>
            </a:r>
            <a:endParaRPr lang="en-US" dirty="0"/>
          </a:p>
          <a:p>
            <a:pPr lvl="1"/>
            <a:r>
              <a:rPr lang="en-US" dirty="0"/>
              <a:t>Tumor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affecting </a:t>
            </a:r>
            <a:r>
              <a:rPr lang="en-US" dirty="0" err="1"/>
              <a:t>physis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Limb Length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/>
              <a:t>Adverse effects &amp; clinical picture:</a:t>
            </a:r>
          </a:p>
          <a:p>
            <a:pPr lvl="1"/>
            <a:r>
              <a:rPr lang="en-US" dirty="0"/>
              <a:t>Gait disturbance</a:t>
            </a:r>
          </a:p>
          <a:p>
            <a:pPr lvl="1"/>
            <a:r>
              <a:rPr lang="en-US" dirty="0"/>
              <a:t>Equinus deformity</a:t>
            </a:r>
          </a:p>
          <a:p>
            <a:pPr lvl="1"/>
            <a:r>
              <a:rPr lang="en-US" dirty="0"/>
              <a:t>Pain: back, leg</a:t>
            </a:r>
          </a:p>
          <a:p>
            <a:pPr lvl="1"/>
            <a:r>
              <a:rPr lang="en-US" dirty="0"/>
              <a:t>Scoliosis (secondary)</a:t>
            </a:r>
          </a:p>
          <a:p>
            <a:r>
              <a:rPr lang="en-US" dirty="0"/>
              <a:t>Evaluation:</a:t>
            </a:r>
          </a:p>
          <a:p>
            <a:pPr lvl="1"/>
            <a:r>
              <a:rPr lang="en-US" dirty="0"/>
              <a:t>Screening examination</a:t>
            </a:r>
          </a:p>
          <a:p>
            <a:pPr lvl="1"/>
            <a:r>
              <a:rPr lang="en-US" dirty="0"/>
              <a:t>Clinical measures of discrepancy</a:t>
            </a:r>
          </a:p>
          <a:p>
            <a:pPr lvl="1"/>
            <a:r>
              <a:rPr lang="en-US" dirty="0"/>
              <a:t>Imaging methods (Centigram)</a:t>
            </a:r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878190" y="3962400"/>
            <a:ext cx="3037210" cy="289547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62800" y="5029200"/>
            <a:ext cx="19812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8800" y="3809999"/>
            <a:ext cx="1524000" cy="30716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2800" y="3962400"/>
            <a:ext cx="18288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LLD- secondry scoliosi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6"/>
          <a:stretch/>
        </p:blipFill>
        <p:spPr>
          <a:xfrm>
            <a:off x="7239000" y="1143000"/>
            <a:ext cx="1768533" cy="2667000"/>
          </a:xfrm>
          <a:prstGeom prst="rect">
            <a:avLst/>
          </a:prstGeom>
        </p:spPr>
      </p:pic>
      <p:pic>
        <p:nvPicPr>
          <p:cNvPr id="8" name="Picture 7" descr="Equinus- L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98" y="1600200"/>
            <a:ext cx="1289802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Intoeing- Femoral Anteversion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91440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Hips rotational profile,</a:t>
            </a:r>
            <a:r>
              <a:rPr lang="en-US" dirty="0">
                <a:sym typeface="Wingdings"/>
              </a:rPr>
              <a:t> supine  IR/ER normal = 40-45/45-50°</a:t>
            </a:r>
            <a:endParaRPr lang="en-US" dirty="0"/>
          </a:p>
        </p:txBody>
      </p:sp>
      <p:pic>
        <p:nvPicPr>
          <p:cNvPr id="4" name="Picture 3" descr="Femoral anteversion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8"/>
          <a:stretch/>
        </p:blipFill>
        <p:spPr>
          <a:xfrm>
            <a:off x="2209800" y="2590800"/>
            <a:ext cx="468414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518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Limb Length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dirty="0"/>
              <a:t>Management depends on the severity (&gt;2cm):</a:t>
            </a:r>
          </a:p>
          <a:p>
            <a:pPr lvl="1"/>
            <a:r>
              <a:rPr lang="en-US" dirty="0"/>
              <a:t>For shorter limb:</a:t>
            </a:r>
          </a:p>
          <a:p>
            <a:pPr lvl="2"/>
            <a:r>
              <a:rPr lang="en-US" dirty="0"/>
              <a:t>Shoe raise</a:t>
            </a:r>
          </a:p>
          <a:p>
            <a:pPr lvl="2"/>
            <a:r>
              <a:rPr lang="en-US" dirty="0"/>
              <a:t>Bone lengthening</a:t>
            </a:r>
          </a:p>
          <a:p>
            <a:pPr lvl="1"/>
            <a:r>
              <a:rPr lang="en-US" dirty="0"/>
              <a:t>For longer limb:</a:t>
            </a:r>
          </a:p>
          <a:p>
            <a:pPr lvl="2"/>
            <a:r>
              <a:rPr lang="en-US" dirty="0" err="1"/>
              <a:t>Epiphysiodesis</a:t>
            </a:r>
            <a:r>
              <a:rPr lang="en-US" dirty="0"/>
              <a:t> (temporary or permanent)</a:t>
            </a:r>
          </a:p>
          <a:p>
            <a:pPr lvl="2"/>
            <a:r>
              <a:rPr lang="en-US" dirty="0"/>
              <a:t>Bone shortening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-1258" t="66255" r="-1"/>
          <a:stretch/>
        </p:blipFill>
        <p:spPr bwMode="auto">
          <a:xfrm>
            <a:off x="1107182" y="4572000"/>
            <a:ext cx="209321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0" y="4114800"/>
            <a:ext cx="1636196" cy="2667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 flipH="1">
            <a:off x="60960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>
            <a:off x="73914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6) Leg Aches</a:t>
            </a:r>
          </a:p>
        </p:txBody>
      </p:sp>
    </p:spTree>
    <p:extLst>
      <p:ext uri="{BB962C8B-B14F-4D97-AF65-F5344CB8AC3E}">
        <p14:creationId xmlns:p14="http://schemas.microsoft.com/office/powerpoint/2010/main" val="1683624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 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leg aches?</a:t>
            </a:r>
          </a:p>
          <a:p>
            <a:pPr lvl="1"/>
            <a:r>
              <a:rPr lang="en-US" dirty="0"/>
              <a:t>“Growing pain”</a:t>
            </a:r>
          </a:p>
          <a:p>
            <a:pPr lvl="1"/>
            <a:r>
              <a:rPr lang="en-US" dirty="0"/>
              <a:t>Benign</a:t>
            </a:r>
          </a:p>
          <a:p>
            <a:pPr lvl="1"/>
            <a:r>
              <a:rPr lang="en-US" dirty="0"/>
              <a:t>In 15 – 30 % of normal children</a:t>
            </a:r>
          </a:p>
          <a:p>
            <a:pPr lvl="1"/>
            <a:r>
              <a:rPr lang="en-US" dirty="0"/>
              <a:t>F &gt; M</a:t>
            </a:r>
          </a:p>
          <a:p>
            <a:pPr lvl="1"/>
            <a:r>
              <a:rPr lang="en-US" dirty="0"/>
              <a:t>Unknown cause</a:t>
            </a:r>
          </a:p>
          <a:p>
            <a:pPr lvl="1"/>
            <a:r>
              <a:rPr lang="en-US" dirty="0"/>
              <a:t>No functional disability, or limping </a:t>
            </a:r>
          </a:p>
          <a:p>
            <a:pPr lvl="1"/>
            <a:r>
              <a:rPr lang="en-US" dirty="0"/>
              <a:t>Resolves spontaneously, over several years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 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Clinical features </a:t>
            </a:r>
            <a:r>
              <a:rPr lang="en-US" dirty="0">
                <a:sym typeface="Wingdings"/>
              </a:rPr>
              <a:t> d</a:t>
            </a:r>
            <a:r>
              <a:rPr lang="en-US" dirty="0"/>
              <a:t>iagnosis by exclusion</a:t>
            </a:r>
          </a:p>
          <a:p>
            <a:r>
              <a:rPr lang="en-US" dirty="0"/>
              <a:t>H/O:</a:t>
            </a:r>
          </a:p>
          <a:p>
            <a:pPr lvl="1"/>
            <a:r>
              <a:rPr lang="en-US" dirty="0"/>
              <a:t>At long bones of L.L (</a:t>
            </a:r>
            <a:r>
              <a:rPr lang="en-US" dirty="0" err="1"/>
              <a:t>Bil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Dull aching, poorly localized</a:t>
            </a:r>
          </a:p>
          <a:p>
            <a:pPr lvl="1"/>
            <a:r>
              <a:rPr lang="en-US" dirty="0"/>
              <a:t>Can be without activity</a:t>
            </a:r>
          </a:p>
          <a:p>
            <a:pPr lvl="1"/>
            <a:r>
              <a:rPr lang="en-US" dirty="0"/>
              <a:t>At night</a:t>
            </a:r>
          </a:p>
          <a:p>
            <a:pPr lvl="1"/>
            <a:r>
              <a:rPr lang="en-US" dirty="0"/>
              <a:t>Of long duration (months) </a:t>
            </a:r>
          </a:p>
          <a:p>
            <a:pPr lvl="1"/>
            <a:r>
              <a:rPr lang="en-US" dirty="0"/>
              <a:t>Responds to analgesia</a:t>
            </a:r>
          </a:p>
          <a:p>
            <a:r>
              <a:rPr lang="en-US" dirty="0"/>
              <a:t>O/E:</a:t>
            </a:r>
          </a:p>
          <a:p>
            <a:pPr lvl="1"/>
            <a:r>
              <a:rPr lang="en-US" dirty="0"/>
              <a:t>Long bone tenderness </a:t>
            </a:r>
            <a:r>
              <a:rPr lang="en-US" dirty="0">
                <a:sym typeface="Wingdings"/>
              </a:rPr>
              <a:t> nonspecific, large area, or none</a:t>
            </a:r>
          </a:p>
          <a:p>
            <a:pPr lvl="1"/>
            <a:r>
              <a:rPr lang="en-US" dirty="0">
                <a:sym typeface="Wingdings"/>
              </a:rPr>
              <a:t>Normal joints motion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1447800"/>
            <a:ext cx="432816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 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D.D from serious problems, mainly tumor:</a:t>
            </a:r>
          </a:p>
          <a:p>
            <a:pPr lvl="1"/>
            <a:r>
              <a:rPr lang="en-US" dirty="0"/>
              <a:t>Osteoid osteoma</a:t>
            </a:r>
          </a:p>
          <a:p>
            <a:pPr lvl="1"/>
            <a:r>
              <a:rPr lang="en-US" dirty="0"/>
              <a:t>Osteosarcoma</a:t>
            </a:r>
          </a:p>
          <a:p>
            <a:pPr lvl="1"/>
            <a:r>
              <a:rPr lang="en-US" dirty="0"/>
              <a:t>Ewing sarcoma</a:t>
            </a:r>
          </a:p>
          <a:p>
            <a:pPr lvl="1"/>
            <a:r>
              <a:rPr lang="en-US" dirty="0"/>
              <a:t>Leukemia</a:t>
            </a:r>
          </a:p>
          <a:p>
            <a:pPr lvl="1"/>
            <a:r>
              <a:rPr lang="en-US" dirty="0"/>
              <a:t>SCA</a:t>
            </a:r>
          </a:p>
          <a:p>
            <a:pPr lvl="1"/>
            <a:r>
              <a:rPr lang="en-US" dirty="0"/>
              <a:t>Subacute O.M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 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  <a:p>
            <a:pPr lvl="1"/>
            <a:r>
              <a:rPr lang="en-US" dirty="0"/>
              <a:t>Reassurance</a:t>
            </a:r>
          </a:p>
          <a:p>
            <a:pPr lvl="1"/>
            <a:r>
              <a:rPr lang="en-US" dirty="0"/>
              <a:t>Symptomatic:</a:t>
            </a:r>
          </a:p>
          <a:p>
            <a:pPr lvl="2"/>
            <a:r>
              <a:rPr lang="en-US" dirty="0"/>
              <a:t>Analgesia (oral, local)</a:t>
            </a:r>
          </a:p>
          <a:p>
            <a:pPr lvl="2"/>
            <a:r>
              <a:rPr lang="en-US" dirty="0"/>
              <a:t>Rest</a:t>
            </a:r>
          </a:p>
          <a:p>
            <a:pPr lvl="2"/>
            <a:r>
              <a:rPr lang="en-US" dirty="0"/>
              <a:t>Massage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27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1F497D"/>
                </a:solidFill>
              </a:rPr>
              <a:t>Any Question ?</a:t>
            </a:r>
          </a:p>
        </p:txBody>
      </p:sp>
    </p:spTree>
    <p:extLst>
      <p:ext uri="{BB962C8B-B14F-4D97-AF65-F5344CB8AC3E}">
        <p14:creationId xmlns:p14="http://schemas.microsoft.com/office/powerpoint/2010/main" val="693381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0090"/>
                </a:solidFill>
              </a:rPr>
              <a:t>Remember</a:t>
            </a:r>
          </a:p>
        </p:txBody>
      </p:sp>
    </p:spTree>
    <p:extLst>
      <p:ext uri="{BB962C8B-B14F-4D97-AF65-F5344CB8AC3E}">
        <p14:creationId xmlns:p14="http://schemas.microsoft.com/office/powerpoint/2010/main" val="16153425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Intoeing </a:t>
            </a:r>
            <a:r>
              <a:rPr lang="en-US" sz="2800" dirty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is one of 4</a:t>
            </a:r>
            <a:r>
              <a:rPr lang="en-US" sz="2000" dirty="0"/>
              <a:t> causes, treatment depends on the level, mainly observe, operate &gt;8y old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Genu varus &amp; valgus </a:t>
            </a:r>
            <a:r>
              <a:rPr lang="en-US" sz="28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phys</a:t>
            </a:r>
            <a:r>
              <a:rPr lang="en-US" sz="2000" dirty="0">
                <a:sym typeface="Wingdings"/>
              </a:rPr>
              <a:t> vs. patho, rickets, when operate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Blount </a:t>
            </a:r>
            <a:r>
              <a:rPr lang="en-US" sz="2800" dirty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early walkers, treatment mainly surgery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CTEV </a:t>
            </a:r>
            <a:r>
              <a:rPr lang="en-US" sz="2800" dirty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3 types, treat as young as possible, Ponseti better to avoid surgery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L.L in C.P </a:t>
            </a:r>
            <a:r>
              <a:rPr lang="en-US" sz="2800" dirty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mainly treat spastic, PT importance, surgery indications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Limping </a:t>
            </a:r>
            <a:r>
              <a:rPr lang="en-US" sz="2800" dirty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due (pain- week- deformed), above or below pelvis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L.L.I </a:t>
            </a:r>
            <a:r>
              <a:rPr lang="en-US" sz="2800" dirty="0">
                <a:sym typeface="Wingdings"/>
              </a:rPr>
              <a:t> </a:t>
            </a:r>
            <a:r>
              <a:rPr lang="en-US" sz="2000" dirty="0"/>
              <a:t>proper assess (cause &amp; level), treated &gt;2cm, options of treat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Leg aches </a:t>
            </a:r>
            <a:r>
              <a:rPr lang="en-US" sz="2800" dirty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symptomatic treatment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32606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Intoeing </a:t>
            </a:r>
            <a:r>
              <a:rPr lang="en-US" sz="2400" dirty="0">
                <a:sym typeface="Wingdings"/>
              </a:rPr>
              <a:t> </a:t>
            </a:r>
            <a:r>
              <a:rPr lang="en-US" sz="2000" dirty="0"/>
              <a:t>level of causes, special tests for each level, know normal angles of rotational profile, treatments, parents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Genu varus &amp; valgus </a:t>
            </a:r>
            <a:r>
              <a:rPr lang="en-US" sz="2800" dirty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physiological vs. pathological, rickets clinical &amp; radiological evaluation, when operate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Blount </a:t>
            </a:r>
            <a:r>
              <a:rPr lang="en-US" sz="2800" dirty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pathology level, types, how to read XR, MRI when needed, surgery 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CTEV </a:t>
            </a:r>
            <a:r>
              <a:rPr lang="en-US" sz="2800" dirty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3 types, clinical picture, Ponseti treat, surgery options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L.L in C.P </a:t>
            </a:r>
            <a:r>
              <a:rPr lang="en-US" sz="2800" dirty="0">
                <a:sym typeface="Wingdings"/>
              </a:rPr>
              <a:t></a:t>
            </a:r>
            <a:r>
              <a:rPr lang="en-US" sz="2400" dirty="0">
                <a:sym typeface="Wingdings"/>
              </a:rPr>
              <a:t> </a:t>
            </a:r>
            <a:r>
              <a:rPr lang="en-US" sz="2000" dirty="0">
                <a:sym typeface="Wingdings"/>
              </a:rPr>
              <a:t>types, clinical assessment, treatments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Limping </a:t>
            </a:r>
            <a:r>
              <a:rPr lang="en-US" sz="2800" dirty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due (pain- week- deformed), </a:t>
            </a:r>
            <a:r>
              <a:rPr lang="en-US" sz="2000" dirty="0" err="1">
                <a:sym typeface="Wingdings"/>
              </a:rPr>
              <a:t>uni</a:t>
            </a:r>
            <a:r>
              <a:rPr lang="en-US" sz="2000" dirty="0">
                <a:sym typeface="Wingdings"/>
              </a:rPr>
              <a:t> or bi, </a:t>
            </a:r>
            <a:r>
              <a:rPr lang="en-US" sz="2000" dirty="0"/>
              <a:t>proper assessment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L.L.I </a:t>
            </a:r>
            <a:r>
              <a:rPr lang="en-US" sz="2800" dirty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t</a:t>
            </a:r>
            <a:r>
              <a:rPr lang="en-US" sz="2000" dirty="0"/>
              <a:t>rue vs. apparent, proper assessment to know cause &amp; level, effects if not treated, &gt;2cm, options of treat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Leg aches </a:t>
            </a:r>
            <a:r>
              <a:rPr lang="en-US" sz="2800" dirty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clinical picture, D.D, treatment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436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Intoeing- Femoral Anteversion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91440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Hips rotational profile </a:t>
            </a:r>
            <a:r>
              <a:rPr lang="en-US" dirty="0">
                <a:sym typeface="Wingdings"/>
              </a:rPr>
              <a:t> prone</a:t>
            </a:r>
            <a:endParaRPr lang="en-US" dirty="0"/>
          </a:p>
        </p:txBody>
      </p:sp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6743" y="2209800"/>
            <a:ext cx="7579057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Intoeing- Tibial Torsion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79863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/>
              <a:t>Supine position</a:t>
            </a:r>
          </a:p>
        </p:txBody>
      </p:sp>
      <p:pic>
        <p:nvPicPr>
          <p:cNvPr id="6" name="Content Placeholder 5" descr="Tibail torsion with knees forward.gi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r="178"/>
          <a:stretch/>
        </p:blipFill>
        <p:spPr>
          <a:xfrm>
            <a:off x="1164460" y="2438400"/>
            <a:ext cx="2797940" cy="445536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343400" y="179863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/>
              <a:t>Sitting position</a:t>
            </a:r>
          </a:p>
        </p:txBody>
      </p:sp>
      <p:pic>
        <p:nvPicPr>
          <p:cNvPr id="7" name="Content Placeholder 6" descr="Tibial tortion assesment while sitting.png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1" r="45177" b="4344"/>
          <a:stretch/>
        </p:blipFill>
        <p:spPr>
          <a:xfrm>
            <a:off x="4873625" y="2485748"/>
            <a:ext cx="4074990" cy="4296052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6096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dirty="0"/>
              <a:t>Inter-malleolus axis</a:t>
            </a:r>
          </a:p>
        </p:txBody>
      </p:sp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11392</TotalTime>
  <Words>1882</Words>
  <Application>Microsoft Office PowerPoint</Application>
  <PresentationFormat>On-screen Show (4:3)</PresentationFormat>
  <Paragraphs>439</Paragraphs>
  <Slides>79</Slides>
  <Notes>23</Notes>
  <HiddenSlides>13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ＭＳ Ｐゴシック</vt:lpstr>
      <vt:lpstr>Arial</vt:lpstr>
      <vt:lpstr>Calibri</vt:lpstr>
      <vt:lpstr>Times New Roman</vt:lpstr>
      <vt:lpstr>Wingdings</vt:lpstr>
      <vt:lpstr>Office Theme</vt:lpstr>
      <vt:lpstr>Common Pediatric  Lower Limb Disorders</vt:lpstr>
      <vt:lpstr>Topics to Cover</vt:lpstr>
      <vt:lpstr>1) Intoeing</vt:lpstr>
      <vt:lpstr>Intoeing- Evaluation</vt:lpstr>
      <vt:lpstr>Intoeing- Asses rotational profile</vt:lpstr>
      <vt:lpstr>Intoeing- Special Test</vt:lpstr>
      <vt:lpstr>Intoeing- Femoral Anteversion</vt:lpstr>
      <vt:lpstr>Intoeing- Femoral Anteversion</vt:lpstr>
      <vt:lpstr>Intoeing- Tibial Torsion </vt:lpstr>
      <vt:lpstr>Intoeing- Tibial Torsion </vt:lpstr>
      <vt:lpstr>Intoeing- Tibial Torsion </vt:lpstr>
      <vt:lpstr>Intoeing- Forefoot Adduction</vt:lpstr>
      <vt:lpstr>Intoeing- Adducted Big Toe</vt:lpstr>
      <vt:lpstr>Intoeing- Treatment</vt:lpstr>
      <vt:lpstr>Intoeing- Treatment</vt:lpstr>
      <vt:lpstr>2) Genu Varus &amp; Valgus</vt:lpstr>
      <vt:lpstr>Genu Varum and Genu Valgum</vt:lpstr>
      <vt:lpstr>Normal Genu Varum and Genu Valgum</vt:lpstr>
      <vt:lpstr>Normal 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“Proximal Tibia Vara”</vt:lpstr>
      <vt:lpstr>Proximal Tibia Vara</vt:lpstr>
      <vt:lpstr>Blount Disease- Staging</vt:lpstr>
      <vt:lpstr>Blount Disease- Investigation</vt:lpstr>
      <vt:lpstr>Blount Disease- Treatment</vt:lpstr>
      <vt:lpstr>Blount Disease</vt:lpstr>
      <vt:lpstr>3) Club 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4) L.L Deformities in C.P Patients</vt:lpstr>
      <vt:lpstr>Lower Limb Deformities in CP Child</vt:lpstr>
      <vt:lpstr>Cerebral Palsy- Types</vt:lpstr>
      <vt:lpstr>Cerebral Palsy- Clinical Picture</vt:lpstr>
      <vt:lpstr>Cerebral Palsy- Clinical Picture</vt:lpstr>
      <vt:lpstr>Cerebral Palsy- Examination</vt:lpstr>
      <vt:lpstr>Cerebral Palsy- Examination</vt:lpstr>
      <vt:lpstr>Cerebral Palsy- Examination</vt:lpstr>
      <vt:lpstr>Cerebral Palsy- Treatment</vt:lpstr>
      <vt:lpstr>Cerebral Palsy- Treatment</vt:lpstr>
      <vt:lpstr>Cerebral Palsy- Treatment</vt:lpstr>
      <vt:lpstr>Cerebral Palsy- Treatment</vt:lpstr>
      <vt:lpstr>Cerebral Palsy- Treatment</vt:lpstr>
      <vt:lpstr>Cerebral Palsy- Treatment</vt:lpstr>
      <vt:lpstr>5) Limping</vt:lpstr>
      <vt:lpstr>Limping Definition</vt:lpstr>
      <vt:lpstr>Limping</vt:lpstr>
      <vt:lpstr>Limping</vt:lpstr>
      <vt:lpstr>If The Cause Was MSK  That Led To  Limb Length Inequality</vt:lpstr>
      <vt:lpstr>Limb Length Inequality</vt:lpstr>
      <vt:lpstr>Limb Length Inequality</vt:lpstr>
      <vt:lpstr>Limb Length Inequality</vt:lpstr>
      <vt:lpstr>6) Leg Aches</vt:lpstr>
      <vt:lpstr>Leg Aches</vt:lpstr>
      <vt:lpstr>Leg Aches</vt:lpstr>
      <vt:lpstr>Leg Aches</vt:lpstr>
      <vt:lpstr>Leg Aches</vt:lpstr>
      <vt:lpstr>Any Question ?</vt:lpstr>
      <vt:lpstr>Remember</vt:lpstr>
      <vt:lpstr>Take Home Message</vt:lpstr>
      <vt:lpstr>Lecture Objectives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Lower Limb Disorders</dc:title>
  <dc:creator>DR ZAMZAM</dc:creator>
  <cp:lastModifiedBy>HP</cp:lastModifiedBy>
  <cp:revision>252</cp:revision>
  <dcterms:created xsi:type="dcterms:W3CDTF">2012-07-02T20:24:56Z</dcterms:created>
  <dcterms:modified xsi:type="dcterms:W3CDTF">2017-12-29T05:39:35Z</dcterms:modified>
</cp:coreProperties>
</file>