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56" r:id="rId1"/>
  </p:sldMasterIdLst>
  <p:notesMasterIdLst>
    <p:notesMasterId r:id="rId51"/>
  </p:notesMasterIdLst>
  <p:sldIdLst>
    <p:sldId id="256" r:id="rId2"/>
    <p:sldId id="271" r:id="rId3"/>
    <p:sldId id="272" r:id="rId4"/>
    <p:sldId id="273" r:id="rId5"/>
    <p:sldId id="274" r:id="rId6"/>
    <p:sldId id="276" r:id="rId7"/>
    <p:sldId id="257" r:id="rId8"/>
    <p:sldId id="310" r:id="rId9"/>
    <p:sldId id="259" r:id="rId10"/>
    <p:sldId id="303" r:id="rId11"/>
    <p:sldId id="268" r:id="rId12"/>
    <p:sldId id="275" r:id="rId13"/>
    <p:sldId id="277" r:id="rId14"/>
    <p:sldId id="261" r:id="rId15"/>
    <p:sldId id="262" r:id="rId16"/>
    <p:sldId id="278" r:id="rId17"/>
    <p:sldId id="260" r:id="rId18"/>
    <p:sldId id="279" r:id="rId19"/>
    <p:sldId id="280" r:id="rId20"/>
    <p:sldId id="281" r:id="rId21"/>
    <p:sldId id="282" r:id="rId22"/>
    <p:sldId id="284" r:id="rId23"/>
    <p:sldId id="283" r:id="rId24"/>
    <p:sldId id="285" r:id="rId25"/>
    <p:sldId id="286" r:id="rId26"/>
    <p:sldId id="288" r:id="rId27"/>
    <p:sldId id="287" r:id="rId28"/>
    <p:sldId id="289" r:id="rId29"/>
    <p:sldId id="290" r:id="rId30"/>
    <p:sldId id="315" r:id="rId31"/>
    <p:sldId id="314" r:id="rId32"/>
    <p:sldId id="291" r:id="rId33"/>
    <p:sldId id="292" r:id="rId34"/>
    <p:sldId id="293" r:id="rId35"/>
    <p:sldId id="302" r:id="rId36"/>
    <p:sldId id="294" r:id="rId37"/>
    <p:sldId id="295" r:id="rId38"/>
    <p:sldId id="296" r:id="rId39"/>
    <p:sldId id="297" r:id="rId40"/>
    <p:sldId id="298" r:id="rId41"/>
    <p:sldId id="299" r:id="rId42"/>
    <p:sldId id="300" r:id="rId43"/>
    <p:sldId id="301" r:id="rId44"/>
    <p:sldId id="305" r:id="rId45"/>
    <p:sldId id="308" r:id="rId46"/>
    <p:sldId id="307" r:id="rId47"/>
    <p:sldId id="309" r:id="rId48"/>
    <p:sldId id="311"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6587" autoAdjust="0"/>
  </p:normalViewPr>
  <p:slideViewPr>
    <p:cSldViewPr snapToGrid="0" snapToObjects="1">
      <p:cViewPr varScale="1">
        <p:scale>
          <a:sx n="92" d="100"/>
          <a:sy n="92" d="100"/>
        </p:scale>
        <p:origin x="22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94E29A-29BD-4BD9-B6F4-CABA24D78E4F}" type="datetimeFigureOut">
              <a:rPr lang="ar-SA" smtClean="0"/>
              <a:pPr/>
              <a:t>16/03/1439</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84E1202-6CD0-4701-94B1-BBB5D41EF7DE}" type="slidenum">
              <a:rPr lang="ar-SA" smtClean="0"/>
              <a:pPr/>
              <a:t>‹#›</a:t>
            </a:fld>
            <a:endParaRPr lang="ar-SA"/>
          </a:p>
        </p:txBody>
      </p:sp>
    </p:spTree>
    <p:extLst>
      <p:ext uri="{BB962C8B-B14F-4D97-AF65-F5344CB8AC3E}">
        <p14:creationId xmlns:p14="http://schemas.microsoft.com/office/powerpoint/2010/main" val="41025361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lang="en-US" dirty="0">
                <a:solidFill>
                  <a:schemeClr val="accent3"/>
                </a:solidFill>
              </a:rPr>
              <a:t> </a:t>
            </a:r>
            <a:endParaRPr lang="ar-SA" dirty="0"/>
          </a:p>
        </p:txBody>
      </p:sp>
      <p:sp>
        <p:nvSpPr>
          <p:cNvPr id="4" name="Slide Number Placeholder 3"/>
          <p:cNvSpPr>
            <a:spLocks noGrp="1"/>
          </p:cNvSpPr>
          <p:nvPr>
            <p:ph type="sldNum" sz="quarter" idx="10"/>
          </p:nvPr>
        </p:nvSpPr>
        <p:spPr/>
        <p:txBody>
          <a:bodyPr/>
          <a:lstStyle/>
          <a:p>
            <a:fld id="{284E1202-6CD0-4701-94B1-BBB5D41EF7DE}" type="slidenum">
              <a:rPr lang="ar-SA" smtClean="0"/>
              <a:pPr/>
              <a:t>19</a:t>
            </a:fld>
            <a:endParaRPr lang="ar-SA"/>
          </a:p>
        </p:txBody>
      </p:sp>
    </p:spTree>
    <p:extLst>
      <p:ext uri="{BB962C8B-B14F-4D97-AF65-F5344CB8AC3E}">
        <p14:creationId xmlns:p14="http://schemas.microsoft.com/office/powerpoint/2010/main" val="315782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E1202-6CD0-4701-94B1-BBB5D41EF7DE}" type="slidenum">
              <a:rPr lang="ar-SA" smtClean="0"/>
              <a:pPr/>
              <a:t>21</a:t>
            </a:fld>
            <a:endParaRPr lang="ar-SA"/>
          </a:p>
        </p:txBody>
      </p:sp>
    </p:spTree>
    <p:extLst>
      <p:ext uri="{BB962C8B-B14F-4D97-AF65-F5344CB8AC3E}">
        <p14:creationId xmlns:p14="http://schemas.microsoft.com/office/powerpoint/2010/main" val="43445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284E1202-6CD0-4701-94B1-BBB5D41EF7DE}" type="slidenum">
              <a:rPr lang="ar-SA" smtClean="0"/>
              <a:pPr/>
              <a:t>24</a:t>
            </a:fld>
            <a:endParaRPr lang="ar-SA"/>
          </a:p>
        </p:txBody>
      </p:sp>
    </p:spTree>
    <p:extLst>
      <p:ext uri="{BB962C8B-B14F-4D97-AF65-F5344CB8AC3E}">
        <p14:creationId xmlns:p14="http://schemas.microsoft.com/office/powerpoint/2010/main" val="29526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2590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290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751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064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9466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546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5637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52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29152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811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30698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834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807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643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469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718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78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4209544"/>
      </p:ext>
    </p:extLst>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nhs.uk/conditions/Cancer/Pages/Introduction.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apa.org/monitor/2008/06/genes-addict.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pa.org/pubs/journals/hea/" TargetMode="External"/><Relationship Id="rId2" Type="http://schemas.openxmlformats.org/officeDocument/2006/relationships/hyperlink" Target="http://www.nami.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webmd.com/drugs/2/drug-8676/methamphetamine+oral/detail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rugabuse.com/library/get-the-facts-on-substance-abu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71948"/>
            <a:ext cx="8825658" cy="2905433"/>
          </a:xfrm>
        </p:spPr>
        <p:txBody>
          <a:bodyPr>
            <a:normAutofit/>
          </a:bodyPr>
          <a:lstStyle/>
          <a:p>
            <a:r>
              <a:rPr lang="en-US" sz="6600" u="sng" dirty="0"/>
              <a:t>Smoking and substance abuse</a:t>
            </a:r>
          </a:p>
        </p:txBody>
      </p:sp>
      <p:sp>
        <p:nvSpPr>
          <p:cNvPr id="3" name="Subtitle 2"/>
          <p:cNvSpPr>
            <a:spLocks noGrp="1"/>
          </p:cNvSpPr>
          <p:nvPr>
            <p:ph type="subTitle" idx="1"/>
          </p:nvPr>
        </p:nvSpPr>
        <p:spPr>
          <a:xfrm>
            <a:off x="386366" y="3886200"/>
            <a:ext cx="10054622" cy="2514600"/>
          </a:xfrm>
        </p:spPr>
        <p:txBody>
          <a:bodyPr>
            <a:normAutofit/>
          </a:bodyPr>
          <a:lstStyle/>
          <a:p>
            <a:pPr algn="l"/>
            <a:r>
              <a:rPr lang="en-US" sz="2600" dirty="0"/>
              <a:t>Bandar </a:t>
            </a:r>
            <a:r>
              <a:rPr lang="en-US" sz="2600" dirty="0" err="1"/>
              <a:t>alsarani</a:t>
            </a:r>
            <a:endParaRPr lang="en-US" sz="2600" dirty="0"/>
          </a:p>
          <a:p>
            <a:pPr algn="l"/>
            <a:r>
              <a:rPr lang="en-US" sz="2600" dirty="0" err="1"/>
              <a:t>Yousef</a:t>
            </a:r>
            <a:r>
              <a:rPr lang="en-US" sz="2600" dirty="0"/>
              <a:t> </a:t>
            </a:r>
            <a:r>
              <a:rPr lang="en-US" sz="2600" dirty="0" err="1"/>
              <a:t>alanazi</a:t>
            </a:r>
            <a:endParaRPr lang="ar-SA" sz="2600" dirty="0"/>
          </a:p>
          <a:p>
            <a:pPr algn="l"/>
            <a:endParaRPr lang="en-US" sz="2600" dirty="0"/>
          </a:p>
          <a:p>
            <a:pPr algn="l"/>
            <a:r>
              <a:rPr lang="en-US" sz="3200" b="1" dirty="0">
                <a:solidFill>
                  <a:schemeClr val="tx1"/>
                </a:solidFill>
              </a:rPr>
              <a:t>PROF. Jamal </a:t>
            </a:r>
            <a:r>
              <a:rPr lang="en-US" sz="3200" b="1" dirty="0" err="1">
                <a:solidFill>
                  <a:schemeClr val="tx1"/>
                </a:solidFill>
              </a:rPr>
              <a:t>jarallah</a:t>
            </a:r>
            <a:endParaRPr lang="en-US" sz="3200" b="1" dirty="0">
              <a:solidFill>
                <a:schemeClr val="tx1"/>
              </a:solidFill>
            </a:endParaRPr>
          </a:p>
          <a:p>
            <a:endParaRPr lang="en-US" dirty="0"/>
          </a:p>
        </p:txBody>
      </p:sp>
    </p:spTree>
    <p:extLst>
      <p:ext uri="{BB962C8B-B14F-4D97-AF65-F5344CB8AC3E}">
        <p14:creationId xmlns:p14="http://schemas.microsoft.com/office/powerpoint/2010/main" val="47391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103312" y="2890684"/>
            <a:ext cx="9825243" cy="3357715"/>
          </a:xfrm>
        </p:spPr>
        <p:txBody>
          <a:bodyPr/>
          <a:lstStyle/>
          <a:p>
            <a:pPr marL="0" lvl="0" indent="0" algn="ctr" rtl="0">
              <a:buNone/>
            </a:pP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Epidemiology</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of smoking in Saudi Arabia</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l" rtl="0"/>
            <a:endParaRPr lang="ar-SA" dirty="0"/>
          </a:p>
        </p:txBody>
      </p:sp>
    </p:spTree>
    <p:extLst>
      <p:ext uri="{BB962C8B-B14F-4D97-AF65-F5344CB8AC3E}">
        <p14:creationId xmlns:p14="http://schemas.microsoft.com/office/powerpoint/2010/main" val="131552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559845" cy="1122218"/>
          </a:xfrm>
        </p:spPr>
        <p:txBody>
          <a:bodyPr>
            <a:normAutofit fontScale="90000"/>
          </a:bodyPr>
          <a:lstStyle/>
          <a:p>
            <a:r>
              <a:rPr lang="en-US" dirty="0">
                <a:solidFill>
                  <a:schemeClr val="accent6"/>
                </a:solidFill>
              </a:rPr>
              <a:t>Current tobacco use among Saudis in 2013 . </a:t>
            </a:r>
            <a:endParaRPr lang="en-US" dirty="0"/>
          </a:p>
        </p:txBody>
      </p:sp>
      <p:sp>
        <p:nvSpPr>
          <p:cNvPr id="3" name="TextBox 2"/>
          <p:cNvSpPr txBox="1"/>
          <p:nvPr/>
        </p:nvSpPr>
        <p:spPr>
          <a:xfrm>
            <a:off x="1365161" y="6295015"/>
            <a:ext cx="10531748" cy="369332"/>
          </a:xfrm>
          <a:prstGeom prst="rect">
            <a:avLst/>
          </a:prstGeom>
          <a:noFill/>
        </p:spPr>
        <p:txBody>
          <a:bodyPr wrap="square" rtlCol="0">
            <a:spAutoFit/>
          </a:bodyPr>
          <a:lstStyle/>
          <a:p>
            <a:r>
              <a:rPr lang="en-US" dirty="0"/>
              <a:t>https://www.ncbi.nlm.nih.gov/pmc/articles/PMC4491232/</a:t>
            </a:r>
          </a:p>
        </p:txBody>
      </p:sp>
      <p:sp>
        <p:nvSpPr>
          <p:cNvPr id="5" name="Content Placeholder 4"/>
          <p:cNvSpPr>
            <a:spLocks noGrp="1"/>
          </p:cNvSpPr>
          <p:nvPr>
            <p:ph idx="1"/>
          </p:nvPr>
        </p:nvSpPr>
        <p:spPr/>
        <p:txBody>
          <a:bodyPr>
            <a:normAutofit/>
          </a:bodyPr>
          <a:lstStyle/>
          <a:p>
            <a:pPr algn="l" rtl="0"/>
            <a:r>
              <a:rPr lang="en-US" dirty="0"/>
              <a:t>A study was conducted on </a:t>
            </a:r>
            <a:r>
              <a:rPr lang="en-US" dirty="0">
                <a:solidFill>
                  <a:schemeClr val="accent3"/>
                </a:solidFill>
              </a:rPr>
              <a:t>10735 individuals </a:t>
            </a:r>
            <a:r>
              <a:rPr lang="en-US" dirty="0"/>
              <a:t>aged 15 years or older.</a:t>
            </a:r>
          </a:p>
          <a:p>
            <a:pPr algn="l" rtl="0"/>
            <a:endParaRPr lang="en-US" dirty="0"/>
          </a:p>
          <a:p>
            <a:pPr algn="l" rtl="0"/>
            <a:r>
              <a:rPr lang="en-US" dirty="0"/>
              <a:t>Overall prevalence of current smoking was </a:t>
            </a:r>
            <a:r>
              <a:rPr lang="en-US" sz="2400" b="1" dirty="0">
                <a:solidFill>
                  <a:schemeClr val="accent3"/>
                </a:solidFill>
              </a:rPr>
              <a:t>12.2 %</a:t>
            </a:r>
            <a:endParaRPr lang="en-US" dirty="0">
              <a:solidFill>
                <a:schemeClr val="accent3"/>
              </a:solidFill>
            </a:endParaRPr>
          </a:p>
          <a:p>
            <a:pPr marL="0" indent="0" algn="l" rtl="0">
              <a:buNone/>
            </a:pPr>
            <a:r>
              <a:rPr lang="en-US" dirty="0">
                <a:solidFill>
                  <a:schemeClr val="accent3"/>
                </a:solidFill>
              </a:rPr>
              <a:t>                  </a:t>
            </a:r>
            <a:r>
              <a:rPr lang="en-US" sz="2400" dirty="0">
                <a:solidFill>
                  <a:schemeClr val="accent3"/>
                </a:solidFill>
              </a:rPr>
              <a:t>Male</a:t>
            </a:r>
            <a:r>
              <a:rPr lang="en-US" dirty="0">
                <a:solidFill>
                  <a:schemeClr val="accent3"/>
                </a:solidFill>
              </a:rPr>
              <a:t>                        </a:t>
            </a:r>
            <a:r>
              <a:rPr lang="en-US" dirty="0"/>
              <a:t>21.5%</a:t>
            </a:r>
          </a:p>
          <a:p>
            <a:pPr marL="0" indent="0" algn="l" rtl="0">
              <a:buNone/>
            </a:pPr>
            <a:r>
              <a:rPr lang="en-US" dirty="0"/>
              <a:t>                 </a:t>
            </a:r>
          </a:p>
          <a:p>
            <a:pPr marL="0" indent="0" algn="l" rtl="0">
              <a:buNone/>
            </a:pPr>
            <a:r>
              <a:rPr lang="en-US" dirty="0"/>
              <a:t>                </a:t>
            </a:r>
            <a:r>
              <a:rPr lang="en-US" sz="2400" dirty="0">
                <a:solidFill>
                  <a:schemeClr val="accent3"/>
                </a:solidFill>
              </a:rPr>
              <a:t>Female</a:t>
            </a:r>
            <a:r>
              <a:rPr lang="en-US" dirty="0">
                <a:solidFill>
                  <a:schemeClr val="accent3"/>
                </a:solidFill>
              </a:rPr>
              <a:t>                     </a:t>
            </a:r>
            <a:r>
              <a:rPr lang="en-US" dirty="0"/>
              <a:t>1.1%</a:t>
            </a:r>
            <a:endParaRPr lang="en-US" dirty="0">
              <a:solidFill>
                <a:schemeClr val="accent3"/>
              </a:solidFill>
            </a:endParaRPr>
          </a:p>
          <a:p>
            <a:pPr algn="l" rtl="0"/>
            <a:endParaRPr lang="en-US" dirty="0">
              <a:solidFill>
                <a:schemeClr val="accent3"/>
              </a:solidFill>
            </a:endParaRPr>
          </a:p>
          <a:p>
            <a:pPr algn="l" rtl="0"/>
            <a:endParaRPr lang="en-US" dirty="0">
              <a:solidFill>
                <a:schemeClr val="accent3"/>
              </a:solidFill>
            </a:endParaRPr>
          </a:p>
          <a:p>
            <a:pPr algn="l" rtl="0"/>
            <a:r>
              <a:rPr lang="en-US" dirty="0"/>
              <a:t>Mean age of smoking initiation was </a:t>
            </a:r>
            <a:r>
              <a:rPr lang="en-US" dirty="0">
                <a:solidFill>
                  <a:schemeClr val="accent3"/>
                </a:solidFill>
              </a:rPr>
              <a:t>19.1 years.</a:t>
            </a:r>
            <a:endParaRPr lang="ar-SA" dirty="0">
              <a:solidFill>
                <a:schemeClr val="accent3"/>
              </a:solidFill>
            </a:endParaRPr>
          </a:p>
        </p:txBody>
      </p:sp>
      <p:sp>
        <p:nvSpPr>
          <p:cNvPr id="6" name="Right Arrow 5"/>
          <p:cNvSpPr/>
          <p:nvPr/>
        </p:nvSpPr>
        <p:spPr>
          <a:xfrm>
            <a:off x="3400022" y="3490174"/>
            <a:ext cx="1339403" cy="385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ight Arrow 6"/>
          <p:cNvSpPr/>
          <p:nvPr/>
        </p:nvSpPr>
        <p:spPr>
          <a:xfrm>
            <a:off x="3483734" y="4355480"/>
            <a:ext cx="1255691" cy="450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1680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103312" y="2266682"/>
            <a:ext cx="8946541" cy="3981716"/>
          </a:xfrm>
        </p:spPr>
        <p:txBody>
          <a:bodyPr>
            <a:normAutofit/>
          </a:bodyPr>
          <a:lstStyle/>
          <a:p>
            <a:pPr marL="0" indent="0" algn="ctr" rtl="0">
              <a:buNone/>
            </a:pP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are the Risks </a:t>
            </a: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of</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Smoking?  </a:t>
            </a:r>
            <a:endParaRPr lang="ar-SA"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86513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987" y="437882"/>
            <a:ext cx="10333703" cy="6420118"/>
          </a:xfrm>
        </p:spPr>
        <p:txBody>
          <a:bodyPr>
            <a:noAutofit/>
          </a:bodyPr>
          <a:lstStyle/>
          <a:p>
            <a:pPr lvl="0" rtl="0">
              <a:lnSpc>
                <a:spcPct val="110000"/>
              </a:lnSpc>
              <a:spcBef>
                <a:spcPts val="0"/>
              </a:spcBef>
              <a:buClrTx/>
              <a:buSzTx/>
              <a:defRPr/>
            </a:pPr>
            <a:r>
              <a:rPr lang="en-US" sz="1600" dirty="0">
                <a:solidFill>
                  <a:schemeClr val="accent3"/>
                </a:solidFill>
              </a:rPr>
              <a:t>Smoking increases the risk of developing </a:t>
            </a:r>
            <a:r>
              <a:rPr lang="en-US" sz="1600" b="1" u="sng" dirty="0">
                <a:solidFill>
                  <a:srgbClr val="FF0000"/>
                </a:solidFill>
              </a:rPr>
              <a:t>more than 50 serious health conditions</a:t>
            </a:r>
            <a:r>
              <a:rPr lang="en-US" sz="1600" dirty="0">
                <a:solidFill>
                  <a:schemeClr val="accent3"/>
                </a:solidFill>
              </a:rPr>
              <a:t>. Some may be </a:t>
            </a:r>
            <a:r>
              <a:rPr lang="en-US" sz="1600" b="1" u="sng" dirty="0">
                <a:solidFill>
                  <a:schemeClr val="accent3"/>
                </a:solidFill>
              </a:rPr>
              <a:t>fatal</a:t>
            </a:r>
            <a:r>
              <a:rPr lang="en-US" sz="1600" dirty="0">
                <a:solidFill>
                  <a:schemeClr val="accent3"/>
                </a:solidFill>
              </a:rPr>
              <a:t> and others can cause irreversible long-term damage to your health.</a:t>
            </a:r>
          </a:p>
          <a:p>
            <a:pPr algn="l"/>
            <a:endParaRPr lang="en-US" b="1" dirty="0">
              <a:solidFill>
                <a:schemeClr val="tx1"/>
              </a:solidFill>
            </a:endParaRPr>
          </a:p>
          <a:p>
            <a:pPr algn="l"/>
            <a:r>
              <a:rPr lang="en-US" sz="1800" b="1" dirty="0">
                <a:solidFill>
                  <a:schemeClr val="accent3"/>
                </a:solidFill>
              </a:rPr>
              <a:t>Heart Disease:  </a:t>
            </a:r>
            <a:r>
              <a:rPr lang="en-US" sz="1800" dirty="0">
                <a:solidFill>
                  <a:schemeClr val="tx1"/>
                </a:solidFill>
              </a:rPr>
              <a:t> a 2–4 times higher chance of suffering from heart disease or having a stroke than non-smokers. Both conditions can lead to serious complications and death.</a:t>
            </a:r>
          </a:p>
          <a:p>
            <a:pPr algn="l"/>
            <a:endParaRPr lang="en-US" sz="1800" b="1" dirty="0">
              <a:solidFill>
                <a:schemeClr val="accent3"/>
              </a:solidFill>
            </a:endParaRPr>
          </a:p>
          <a:p>
            <a:pPr algn="l"/>
            <a:r>
              <a:rPr lang="en-US" sz="1800" b="1" dirty="0">
                <a:solidFill>
                  <a:schemeClr val="accent3"/>
                </a:solidFill>
              </a:rPr>
              <a:t>Lung Cancer:</a:t>
            </a:r>
            <a:r>
              <a:rPr lang="en-US" sz="1800" dirty="0"/>
              <a:t> </a:t>
            </a:r>
            <a:r>
              <a:rPr lang="en-US" sz="1800" dirty="0">
                <a:solidFill>
                  <a:schemeClr val="tx1"/>
                </a:solidFill>
              </a:rPr>
              <a:t> a 25 times higher chance of developing lung cancer as a result of smoking.</a:t>
            </a:r>
          </a:p>
          <a:p>
            <a:pPr algn="l"/>
            <a:endParaRPr lang="en-US" sz="1800" b="1" dirty="0">
              <a:solidFill>
                <a:schemeClr val="accent3"/>
              </a:solidFill>
            </a:endParaRPr>
          </a:p>
          <a:p>
            <a:pPr algn="l"/>
            <a:r>
              <a:rPr lang="en-US" sz="1800" b="1" dirty="0">
                <a:solidFill>
                  <a:schemeClr val="accent3"/>
                </a:solidFill>
              </a:rPr>
              <a:t>Heart Failure: </a:t>
            </a:r>
            <a:r>
              <a:rPr lang="en-US" sz="1800" dirty="0">
                <a:solidFill>
                  <a:schemeClr val="tx1"/>
                </a:solidFill>
              </a:rPr>
              <a:t>Smoking causes blood vessels to thicken. This makes it harder for the heart to pump out blood and can lead to deadly heart failure. The condition is noticeable even among smokers who smoke less than five cigarettes a day.</a:t>
            </a:r>
            <a:endParaRPr lang="ar-SA" sz="1800" dirty="0">
              <a:solidFill>
                <a:schemeClr val="tx1"/>
              </a:solidFill>
            </a:endParaRPr>
          </a:p>
          <a:p>
            <a:pPr rtl="0"/>
            <a:endParaRPr lang="en-US" sz="1800" b="1" dirty="0">
              <a:solidFill>
                <a:schemeClr val="accent3"/>
              </a:solidFill>
            </a:endParaRPr>
          </a:p>
          <a:p>
            <a:pPr rtl="0"/>
            <a:r>
              <a:rPr lang="en-US" sz="1800" b="1" dirty="0">
                <a:solidFill>
                  <a:schemeClr val="accent3"/>
                </a:solidFill>
              </a:rPr>
              <a:t>Diabetes mellitus :</a:t>
            </a:r>
            <a:r>
              <a:rPr lang="en-US" sz="1800" dirty="0"/>
              <a:t> </a:t>
            </a:r>
            <a:r>
              <a:rPr lang="en-US" sz="1800" dirty="0">
                <a:solidFill>
                  <a:schemeClr val="tx1"/>
                </a:solidFill>
              </a:rPr>
              <a:t>Active smokers have a 40% higher chance of developing diabetes. In addition to that, active smoking makes it harder to control and manage the disease.</a:t>
            </a:r>
          </a:p>
          <a:p>
            <a:pPr rtl="0"/>
            <a:endParaRPr lang="en-US" sz="1800" dirty="0">
              <a:solidFill>
                <a:schemeClr val="tx1"/>
              </a:solidFill>
            </a:endParaRPr>
          </a:p>
          <a:p>
            <a:r>
              <a:rPr lang="en-US" sz="2400" dirty="0"/>
              <a:t>.</a:t>
            </a:r>
          </a:p>
          <a:p>
            <a:pPr algn="l"/>
            <a:endParaRPr lang="ar-SA" sz="2800" b="1" dirty="0"/>
          </a:p>
        </p:txBody>
      </p:sp>
    </p:spTree>
    <p:extLst>
      <p:ext uri="{BB962C8B-B14F-4D97-AF65-F5344CB8AC3E}">
        <p14:creationId xmlns:p14="http://schemas.microsoft.com/office/powerpoint/2010/main" val="343486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205345"/>
          </a:xfrm>
        </p:spPr>
        <p:txBody>
          <a:bodyPr/>
          <a:lstStyle/>
          <a:p>
            <a:endParaRPr lang="en-US" dirty="0">
              <a:solidFill>
                <a:schemeClr val="accent6"/>
              </a:solidFill>
            </a:endParaRPr>
          </a:p>
        </p:txBody>
      </p:sp>
      <p:sp>
        <p:nvSpPr>
          <p:cNvPr id="3" name="Content Placeholder 2"/>
          <p:cNvSpPr>
            <a:spLocks noGrp="1"/>
          </p:cNvSpPr>
          <p:nvPr>
            <p:ph idx="1"/>
          </p:nvPr>
        </p:nvSpPr>
        <p:spPr>
          <a:xfrm>
            <a:off x="0" y="1094509"/>
            <a:ext cx="12192000" cy="5763491"/>
          </a:xfrm>
        </p:spPr>
        <p:txBody>
          <a:bodyPr>
            <a:normAutofit/>
          </a:bodyPr>
          <a:lstStyle/>
          <a:p>
            <a:pPr algn="l" rtl="0">
              <a:lnSpc>
                <a:spcPct val="110000"/>
              </a:lnSpc>
              <a:buFont typeface="Wingdings" charset="2"/>
              <a:buChar char="ü"/>
            </a:pPr>
            <a:endParaRPr lang="en-US" b="1" dirty="0"/>
          </a:p>
          <a:p>
            <a:pPr algn="l" rtl="0">
              <a:lnSpc>
                <a:spcPct val="110000"/>
              </a:lnSpc>
              <a:buFont typeface="Wingdings" charset="2"/>
              <a:buChar char="ü"/>
            </a:pPr>
            <a:r>
              <a:rPr lang="en-US" b="1" dirty="0"/>
              <a:t>Smoking causes about 90% of</a:t>
            </a:r>
            <a:r>
              <a:rPr lang="en-US" b="1" u="sng" dirty="0"/>
              <a:t> lung cancers. It also causes cancer in many other parts of the body, including the:</a:t>
            </a:r>
            <a:endParaRPr lang="en-US" b="1" u="sng" dirty="0">
              <a:hlinkClick r:id="rId2"/>
            </a:endParaRPr>
          </a:p>
          <a:p>
            <a:pPr marL="0" indent="0" algn="l" rtl="0">
              <a:lnSpc>
                <a:spcPct val="110000"/>
              </a:lnSpc>
              <a:buNone/>
            </a:pPr>
            <a:r>
              <a:rPr lang="en-US" dirty="0">
                <a:solidFill>
                  <a:schemeClr val="accent3"/>
                </a:solidFill>
              </a:rPr>
              <a:t>Mouth, lips, throat, esophagus, bladder, kidney, liver, stomach, pancreas</a:t>
            </a:r>
          </a:p>
          <a:p>
            <a:pPr algn="l" rtl="0">
              <a:lnSpc>
                <a:spcPct val="110000"/>
              </a:lnSpc>
              <a:buFont typeface="Wingdings" charset="2"/>
              <a:buChar char="ü"/>
            </a:pPr>
            <a:endParaRPr lang="en-US" b="1" dirty="0"/>
          </a:p>
          <a:p>
            <a:pPr algn="l" rtl="0">
              <a:lnSpc>
                <a:spcPct val="110000"/>
              </a:lnSpc>
              <a:buFont typeface="Wingdings" charset="2"/>
              <a:buChar char="ü"/>
            </a:pPr>
            <a:r>
              <a:rPr lang="en-US" b="1" dirty="0"/>
              <a:t>Smoking cause heart diseases, increasing the risk of developing conditions such as:</a:t>
            </a:r>
          </a:p>
          <a:p>
            <a:pPr marL="0" indent="0" algn="l" rtl="0">
              <a:lnSpc>
                <a:spcPct val="110000"/>
              </a:lnSpc>
              <a:buNone/>
            </a:pPr>
            <a:r>
              <a:rPr lang="en-US" dirty="0">
                <a:solidFill>
                  <a:schemeClr val="accent3"/>
                </a:solidFill>
              </a:rPr>
              <a:t>coronary heart disease , stroke , peripheral vascular disease </a:t>
            </a:r>
          </a:p>
          <a:p>
            <a:pPr marL="0" indent="0" algn="l" rtl="0">
              <a:lnSpc>
                <a:spcPct val="110000"/>
              </a:lnSpc>
              <a:buNone/>
            </a:pPr>
            <a:endParaRPr lang="en-US" b="1" dirty="0"/>
          </a:p>
          <a:p>
            <a:pPr marL="0" indent="0" algn="l" rtl="0">
              <a:lnSpc>
                <a:spcPct val="110000"/>
              </a:lnSpc>
              <a:buNone/>
            </a:pPr>
            <a:r>
              <a:rPr lang="en-US" b="1" dirty="0"/>
              <a:t>  Smoking also causes lungs disease , leading to conditions such as:</a:t>
            </a:r>
          </a:p>
          <a:p>
            <a:pPr marL="0" indent="0" algn="l" rtl="0">
              <a:lnSpc>
                <a:spcPct val="110000"/>
              </a:lnSpc>
              <a:buNone/>
            </a:pPr>
            <a:r>
              <a:rPr lang="en-US" dirty="0">
                <a:solidFill>
                  <a:schemeClr val="accent3"/>
                </a:solidFill>
              </a:rPr>
              <a:t>chronic obstructive pulmonary disease (COPD), which incorporates bronchitis and emphysema </a:t>
            </a:r>
          </a:p>
          <a:p>
            <a:pPr marL="0" indent="0" algn="l" rtl="0">
              <a:lnSpc>
                <a:spcPct val="110000"/>
              </a:lnSpc>
              <a:buNone/>
            </a:pPr>
            <a:endParaRPr lang="en-US" u="sng" dirty="0">
              <a:solidFill>
                <a:schemeClr val="accent6"/>
              </a:solidFill>
            </a:endParaRPr>
          </a:p>
          <a:p>
            <a:pPr marL="0" indent="0">
              <a:lnSpc>
                <a:spcPct val="110000"/>
              </a:lnSpc>
              <a:buNone/>
            </a:pPr>
            <a:endParaRPr lang="en-US" u="sng" dirty="0">
              <a:solidFill>
                <a:schemeClr val="accent6"/>
              </a:solidFill>
            </a:endParaRPr>
          </a:p>
        </p:txBody>
      </p:sp>
    </p:spTree>
    <p:extLst>
      <p:ext uri="{BB962C8B-B14F-4D97-AF65-F5344CB8AC3E}">
        <p14:creationId xmlns:p14="http://schemas.microsoft.com/office/powerpoint/2010/main" val="158343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255" y="263236"/>
            <a:ext cx="6996545" cy="6456219"/>
          </a:xfrm>
        </p:spPr>
      </p:pic>
    </p:spTree>
    <p:extLst>
      <p:ext uri="{BB962C8B-B14F-4D97-AF65-F5344CB8AC3E}">
        <p14:creationId xmlns:p14="http://schemas.microsoft.com/office/powerpoint/2010/main" val="182530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1103312" y="2717442"/>
            <a:ext cx="8946541" cy="3530957"/>
          </a:xfrm>
        </p:spPr>
        <p:txBody>
          <a:bodyPr>
            <a:normAutofit/>
          </a:bodyPr>
          <a:lstStyle/>
          <a:p>
            <a:pPr marL="0" indent="0" algn="ctr" rtl="0">
              <a:buNone/>
            </a:pP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Effect of passive smoking on pregnancy and children :</a:t>
            </a:r>
            <a:endParaRPr lang="ar-SA"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09174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288473"/>
          </a:xfrm>
        </p:spPr>
        <p:txBody>
          <a:bodyPr/>
          <a:lstStyle/>
          <a:p>
            <a:endParaRPr lang="en-US" dirty="0">
              <a:solidFill>
                <a:schemeClr val="accent6"/>
              </a:solidFill>
            </a:endParaRPr>
          </a:p>
        </p:txBody>
      </p:sp>
      <p:sp>
        <p:nvSpPr>
          <p:cNvPr id="3" name="Content Placeholder 2"/>
          <p:cNvSpPr>
            <a:spLocks noGrp="1"/>
          </p:cNvSpPr>
          <p:nvPr>
            <p:ph idx="1"/>
          </p:nvPr>
        </p:nvSpPr>
        <p:spPr>
          <a:xfrm>
            <a:off x="-1" y="1275594"/>
            <a:ext cx="11914909" cy="5472545"/>
          </a:xfrm>
        </p:spPr>
        <p:txBody>
          <a:bodyPr>
            <a:normAutofit/>
          </a:bodyPr>
          <a:lstStyle/>
          <a:p>
            <a:pPr>
              <a:lnSpc>
                <a:spcPct val="100000"/>
              </a:lnSpc>
              <a:buFont typeface="Wingdings" charset="2"/>
              <a:buChar char="ü"/>
            </a:pPr>
            <a:endParaRPr lang="en-US" dirty="0"/>
          </a:p>
          <a:p>
            <a:pPr algn="l" rtl="0">
              <a:lnSpc>
                <a:spcPct val="100000"/>
              </a:lnSpc>
            </a:pPr>
            <a:r>
              <a:rPr lang="en-US" sz="3200" b="1" dirty="0">
                <a:solidFill>
                  <a:schemeClr val="accent6"/>
                </a:solidFill>
              </a:rPr>
              <a:t>Passive Smoking:</a:t>
            </a:r>
          </a:p>
          <a:p>
            <a:pPr algn="l" rtl="0">
              <a:lnSpc>
                <a:spcPct val="100000"/>
              </a:lnSpc>
              <a:buFont typeface="Wingdings" charset="2"/>
              <a:buChar char="ü"/>
            </a:pPr>
            <a:r>
              <a:rPr lang="en-US" sz="2400" dirty="0"/>
              <a:t>also known as second hand smoking or environmental tobacco smoke, is created through the exhaled particles of an active smoker.</a:t>
            </a:r>
          </a:p>
          <a:p>
            <a:pPr algn="l" rtl="0">
              <a:lnSpc>
                <a:spcPct val="100000"/>
              </a:lnSpc>
              <a:buFont typeface="Wingdings" charset="2"/>
              <a:buChar char="ü"/>
            </a:pPr>
            <a:endParaRPr lang="en-US" sz="2400" dirty="0"/>
          </a:p>
          <a:p>
            <a:pPr algn="l" rtl="0">
              <a:lnSpc>
                <a:spcPct val="100000"/>
              </a:lnSpc>
              <a:buFont typeface="Wingdings" charset="2"/>
              <a:buChar char="ü"/>
            </a:pPr>
            <a:r>
              <a:rPr lang="en-US" sz="2400" dirty="0"/>
              <a:t> Passive smoking can increase a non-smoker's risk of getting lung cancer by a quarter, and may also increase the risk of cancers of the larynx (voice box) and pharynx (upper throat).</a:t>
            </a:r>
          </a:p>
          <a:p>
            <a:pPr algn="l" rtl="0">
              <a:lnSpc>
                <a:spcPct val="100000"/>
              </a:lnSpc>
              <a:buFont typeface="Wingdings" charset="2"/>
              <a:buChar char="ü"/>
            </a:pPr>
            <a:endParaRPr lang="en-US" sz="2400" dirty="0"/>
          </a:p>
          <a:p>
            <a:pPr algn="l" rtl="0">
              <a:lnSpc>
                <a:spcPct val="100000"/>
              </a:lnSpc>
              <a:buFont typeface="Wingdings" charset="2"/>
              <a:buChar char="ü"/>
            </a:pPr>
            <a:r>
              <a:rPr lang="en-US" sz="2400" b="1" dirty="0">
                <a:solidFill>
                  <a:schemeClr val="accent3"/>
                </a:solidFill>
              </a:rPr>
              <a:t>17.2% </a:t>
            </a:r>
            <a:r>
              <a:rPr lang="en-US" sz="2400" dirty="0"/>
              <a:t>of Saudis are exposed to secondhand smoking at home.</a:t>
            </a:r>
          </a:p>
        </p:txBody>
      </p:sp>
    </p:spTree>
    <p:extLst>
      <p:ext uri="{BB962C8B-B14F-4D97-AF65-F5344CB8AC3E}">
        <p14:creationId xmlns:p14="http://schemas.microsoft.com/office/powerpoint/2010/main" val="2009636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981" y="2052918"/>
            <a:ext cx="10049853" cy="4195481"/>
          </a:xfrm>
        </p:spPr>
        <p:txBody>
          <a:bodyPr>
            <a:normAutofit fontScale="92500" lnSpcReduction="20000"/>
          </a:bodyPr>
          <a:lstStyle/>
          <a:p>
            <a:pPr algn="l" rtl="0"/>
            <a:r>
              <a:rPr lang="en-US" sz="2800" dirty="0">
                <a:solidFill>
                  <a:schemeClr val="accent3"/>
                </a:solidFill>
              </a:rPr>
              <a:t>How does passive smoking affect children?</a:t>
            </a:r>
          </a:p>
          <a:p>
            <a:pPr algn="l" rtl="0"/>
            <a:r>
              <a:rPr lang="en-US" sz="2800" dirty="0"/>
              <a:t>Children exposed to passive smoke are at higher risk of respiratory infections, asthma, bacterial meningitis.</a:t>
            </a:r>
          </a:p>
          <a:p>
            <a:pPr algn="l" rtl="0"/>
            <a:endParaRPr lang="en-US" sz="2800" dirty="0">
              <a:solidFill>
                <a:schemeClr val="accent3"/>
              </a:solidFill>
            </a:endParaRPr>
          </a:p>
          <a:p>
            <a:pPr algn="l" rtl="0"/>
            <a:r>
              <a:rPr lang="sv-SE" dirty="0"/>
              <a:t>     94% sudden infant death syndrome</a:t>
            </a:r>
          </a:p>
          <a:p>
            <a:pPr algn="l" rtl="0"/>
            <a:r>
              <a:rPr lang="en-US" dirty="0"/>
              <a:t>     60% acute respiratory illnesses</a:t>
            </a:r>
          </a:p>
          <a:p>
            <a:pPr algn="l" rtl="0"/>
            <a:r>
              <a:rPr lang="en-US" dirty="0"/>
              <a:t>     24 – 40% chronic respiratory symptoms</a:t>
            </a:r>
          </a:p>
          <a:p>
            <a:pPr algn="l" rtl="0"/>
            <a:r>
              <a:rPr lang="en-US" dirty="0"/>
              <a:t>     21% asthma and exacerbation of asthma symptoms</a:t>
            </a:r>
          </a:p>
          <a:p>
            <a:pPr algn="l" rtl="0"/>
            <a:r>
              <a:rPr lang="en-US" dirty="0"/>
              <a:t>     growth in lung functioning</a:t>
            </a:r>
          </a:p>
          <a:p>
            <a:pPr algn="l" rtl="0"/>
            <a:r>
              <a:rPr lang="en-US" dirty="0"/>
              <a:t>     50% recurrent otitis media (repeated ear infection)</a:t>
            </a:r>
          </a:p>
          <a:p>
            <a:pPr algn="l" rtl="0"/>
            <a:r>
              <a:rPr lang="en-US" dirty="0"/>
              <a:t>     60-100 % cleft palate</a:t>
            </a:r>
            <a:endParaRPr lang="ar-SA" dirty="0"/>
          </a:p>
        </p:txBody>
      </p:sp>
      <p:pic>
        <p:nvPicPr>
          <p:cNvPr id="4" name="Picture 3"/>
          <p:cNvPicPr>
            <a:picLocks noChangeAspect="1"/>
          </p:cNvPicPr>
          <p:nvPr/>
        </p:nvPicPr>
        <p:blipFill>
          <a:blip r:embed="rId2"/>
          <a:stretch>
            <a:fillRect/>
          </a:stretch>
        </p:blipFill>
        <p:spPr>
          <a:xfrm>
            <a:off x="7044745" y="3245476"/>
            <a:ext cx="4912164" cy="3106042"/>
          </a:xfrm>
          <a:prstGeom prst="rect">
            <a:avLst/>
          </a:prstGeom>
        </p:spPr>
      </p:pic>
      <p:sp>
        <p:nvSpPr>
          <p:cNvPr id="5" name="Up Arrow 4"/>
          <p:cNvSpPr/>
          <p:nvPr/>
        </p:nvSpPr>
        <p:spPr>
          <a:xfrm>
            <a:off x="-103031" y="3623168"/>
            <a:ext cx="862885" cy="24985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7480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1365162"/>
            <a:ext cx="9646276" cy="5125790"/>
          </a:xfrm>
        </p:spPr>
        <p:txBody>
          <a:bodyPr>
            <a:normAutofit/>
          </a:bodyPr>
          <a:lstStyle/>
          <a:p>
            <a:pPr marL="0" indent="0" algn="l" rtl="0">
              <a:buNone/>
            </a:pPr>
            <a:r>
              <a:rPr lang="en-US" sz="2800" b="1" dirty="0">
                <a:solidFill>
                  <a:schemeClr val="accent3"/>
                </a:solidFill>
              </a:rPr>
              <a:t>Passive smoking and pregnancy :</a:t>
            </a:r>
            <a:endParaRPr lang="ar-SA" sz="2800" b="1" dirty="0">
              <a:solidFill>
                <a:schemeClr val="accent3"/>
              </a:solidFill>
            </a:endParaRPr>
          </a:p>
        </p:txBody>
      </p:sp>
      <p:sp>
        <p:nvSpPr>
          <p:cNvPr id="8" name="Rounded Rectangle 7"/>
          <p:cNvSpPr/>
          <p:nvPr/>
        </p:nvSpPr>
        <p:spPr>
          <a:xfrm>
            <a:off x="1004552" y="2228046"/>
            <a:ext cx="4032668" cy="1700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accent3"/>
                </a:solidFill>
              </a:rPr>
              <a:t>1. Miscarriage.</a:t>
            </a:r>
          </a:p>
          <a:p>
            <a:pPr algn="ctr"/>
            <a:endParaRPr lang="ar-SA" dirty="0"/>
          </a:p>
        </p:txBody>
      </p:sp>
      <p:sp>
        <p:nvSpPr>
          <p:cNvPr id="9" name="Rounded Rectangle 8"/>
          <p:cNvSpPr/>
          <p:nvPr/>
        </p:nvSpPr>
        <p:spPr>
          <a:xfrm>
            <a:off x="6160169" y="2228046"/>
            <a:ext cx="3962400" cy="1700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accent3"/>
                </a:solidFill>
              </a:rPr>
              <a:t>2. Premature Birth.</a:t>
            </a:r>
          </a:p>
          <a:p>
            <a:pPr algn="ctr"/>
            <a:endParaRPr lang="ar-SA" dirty="0"/>
          </a:p>
        </p:txBody>
      </p:sp>
      <p:sp>
        <p:nvSpPr>
          <p:cNvPr id="10" name="Rounded Rectangle 9"/>
          <p:cNvSpPr/>
          <p:nvPr/>
        </p:nvSpPr>
        <p:spPr>
          <a:xfrm>
            <a:off x="1004551" y="4411579"/>
            <a:ext cx="4032669" cy="1892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400" b="1" dirty="0">
              <a:solidFill>
                <a:schemeClr val="accent3"/>
              </a:solidFill>
            </a:endParaRPr>
          </a:p>
          <a:p>
            <a:r>
              <a:rPr lang="en-US" sz="2400" b="1" dirty="0">
                <a:solidFill>
                  <a:schemeClr val="accent3"/>
                </a:solidFill>
              </a:rPr>
              <a:t>3. Low Birth Weight:</a:t>
            </a:r>
            <a:r>
              <a:rPr lang="en-US" sz="2400" b="1" dirty="0"/>
              <a:t> </a:t>
            </a:r>
            <a:r>
              <a:rPr lang="en-US" dirty="0"/>
              <a:t>because cigarette smoke can restrict the growth of  the fetus in the uterus.</a:t>
            </a:r>
          </a:p>
          <a:p>
            <a:endParaRPr lang="en-US" dirty="0"/>
          </a:p>
          <a:p>
            <a:pPr algn="ctr"/>
            <a:endParaRPr lang="ar-SA" dirty="0"/>
          </a:p>
        </p:txBody>
      </p:sp>
      <p:sp>
        <p:nvSpPr>
          <p:cNvPr id="11" name="Rounded Rectangle 10"/>
          <p:cNvSpPr/>
          <p:nvPr/>
        </p:nvSpPr>
        <p:spPr>
          <a:xfrm>
            <a:off x="6160169" y="4411579"/>
            <a:ext cx="3962400" cy="1892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sv-SE" sz="2000" b="1" dirty="0">
                <a:solidFill>
                  <a:schemeClr val="accent3"/>
                </a:solidFill>
              </a:rPr>
              <a:t>4. Sudden Infant Death Syndrome (SIDS):</a:t>
            </a:r>
            <a:r>
              <a:rPr lang="sv-SE" dirty="0"/>
              <a:t> </a:t>
            </a:r>
          </a:p>
          <a:p>
            <a:pPr algn="ctr"/>
            <a:r>
              <a:rPr lang="en-US" dirty="0"/>
              <a:t>the sudden, unexplained, and unexpected death of an infant before 1 year of age.</a:t>
            </a:r>
            <a:endParaRPr lang="ar-SA" dirty="0"/>
          </a:p>
          <a:p>
            <a:pPr algn="ctr"/>
            <a:endParaRPr lang="ar-SA" dirty="0"/>
          </a:p>
        </p:txBody>
      </p:sp>
    </p:spTree>
    <p:extLst>
      <p:ext uri="{BB962C8B-B14F-4D97-AF65-F5344CB8AC3E}">
        <p14:creationId xmlns:p14="http://schemas.microsoft.com/office/powerpoint/2010/main" val="297180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348061"/>
            <a:ext cx="10364451" cy="1596177"/>
          </a:xfrm>
        </p:spPr>
        <p:txBody>
          <a:bodyPr>
            <a:normAutofit/>
          </a:bodyPr>
          <a:lstStyle/>
          <a:p>
            <a:pPr algn="l"/>
            <a:r>
              <a:rPr lang="en-US" sz="6000" b="1"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Objectives:</a:t>
            </a:r>
            <a:endParaRPr lang="ar-SA" sz="6000" b="1"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Content Placeholder 4"/>
          <p:cNvSpPr>
            <a:spLocks noGrp="1"/>
          </p:cNvSpPr>
          <p:nvPr>
            <p:ph idx="1"/>
          </p:nvPr>
        </p:nvSpPr>
        <p:spPr>
          <a:xfrm>
            <a:off x="141667" y="1725769"/>
            <a:ext cx="12050333" cy="4868213"/>
          </a:xfrm>
        </p:spPr>
        <p:txBody>
          <a:bodyPr>
            <a:normAutofit fontScale="62500" lnSpcReduction="20000"/>
          </a:bodyPr>
          <a:lstStyle/>
          <a:p>
            <a:pPr lvl="0" algn="l" rtl="0"/>
            <a:r>
              <a:rPr lang="en-US" sz="3600" b="1" dirty="0"/>
              <a:t>Epidemiology</a:t>
            </a:r>
            <a:r>
              <a:rPr lang="en-US" sz="4400" b="1" dirty="0"/>
              <a:t> </a:t>
            </a:r>
            <a:r>
              <a:rPr lang="en-US" sz="3800" b="1" dirty="0"/>
              <a:t>of smoking in Saudi Arabia</a:t>
            </a:r>
            <a:endParaRPr lang="en-US" sz="5100" b="1" dirty="0"/>
          </a:p>
          <a:p>
            <a:pPr lvl="0" algn="l" rtl="0"/>
            <a:r>
              <a:rPr lang="en-US" sz="3800" b="1" dirty="0"/>
              <a:t>Risks of smoking (Morbidity and Mortality) </a:t>
            </a:r>
          </a:p>
          <a:p>
            <a:pPr lvl="0" algn="l" rtl="0"/>
            <a:r>
              <a:rPr lang="en-US" sz="3800" b="1" dirty="0"/>
              <a:t>Effect of passive smoking on pregnancy, children, ….</a:t>
            </a:r>
          </a:p>
          <a:p>
            <a:pPr lvl="0" algn="l" rtl="0"/>
            <a:r>
              <a:rPr lang="en-US" sz="3800" b="1" dirty="0"/>
              <a:t>How are you going to help the smoker to quit and how to overcome withdrawal symptoms</a:t>
            </a:r>
          </a:p>
          <a:p>
            <a:pPr lvl="0" algn="l" rtl="0"/>
            <a:r>
              <a:rPr lang="en-US" sz="3800" b="1" dirty="0"/>
              <a:t>Role of PHC physician “smoking cessation clinic’ </a:t>
            </a:r>
          </a:p>
          <a:p>
            <a:pPr lvl="0" algn="l" rtl="0"/>
            <a:r>
              <a:rPr lang="en-US" sz="3800" b="1" dirty="0"/>
              <a:t>Update in pharmacological management, smoking cessation medication </a:t>
            </a:r>
          </a:p>
          <a:p>
            <a:pPr lvl="0" algn="l" rtl="0"/>
            <a:r>
              <a:rPr lang="en-US" sz="3800" b="1" dirty="0"/>
              <a:t>Nicotine preparations, </a:t>
            </a:r>
            <a:r>
              <a:rPr lang="en-US" sz="3800" b="1" dirty="0" err="1"/>
              <a:t>Varniciline</a:t>
            </a:r>
            <a:r>
              <a:rPr lang="en-US" sz="3800" b="1" dirty="0"/>
              <a:t>, Bupropion.</a:t>
            </a:r>
          </a:p>
          <a:p>
            <a:pPr lvl="0" algn="l" rtl="0"/>
            <a:r>
              <a:rPr lang="en-US" sz="3800" b="1" dirty="0"/>
              <a:t>Factors lead to substance abuse</a:t>
            </a:r>
          </a:p>
          <a:p>
            <a:pPr lvl="0" algn="l" rtl="0"/>
            <a:r>
              <a:rPr lang="en-US" sz="3800" b="1" dirty="0"/>
              <a:t>Highlight on types of substance abuse</a:t>
            </a:r>
          </a:p>
          <a:p>
            <a:pPr algn="l" rtl="0"/>
            <a:r>
              <a:rPr lang="en-US" sz="3800" b="1" dirty="0"/>
              <a:t>How to approach subjects with substance abuse</a:t>
            </a:r>
          </a:p>
          <a:p>
            <a:pPr algn="l" rtl="0"/>
            <a:endParaRPr lang="ar-SA" sz="2900" dirty="0"/>
          </a:p>
        </p:txBody>
      </p:sp>
    </p:spTree>
    <p:extLst>
      <p:ext uri="{BB962C8B-B14F-4D97-AF65-F5344CB8AC3E}">
        <p14:creationId xmlns:p14="http://schemas.microsoft.com/office/powerpoint/2010/main" val="174821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93183" y="2949261"/>
            <a:ext cx="12106141" cy="3299137"/>
          </a:xfrm>
        </p:spPr>
        <p:txBody>
          <a:bodyPr>
            <a:normAutofit/>
          </a:bodyPr>
          <a:lstStyle/>
          <a:p>
            <a:pPr marL="0" indent="0" algn="ctr" rtl="0">
              <a:buNone/>
            </a:pPr>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to Help the smoker to quit with smoking cessation aids and overcoming nicotine withdrawal symptoms?</a:t>
            </a:r>
            <a:endParaRPr lang="ar-SA"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34646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540913" y="2052918"/>
            <a:ext cx="11346287" cy="4195481"/>
          </a:xfrm>
        </p:spPr>
        <p:txBody>
          <a:bodyPr>
            <a:normAutofit fontScale="62500" lnSpcReduction="20000"/>
          </a:bodyPr>
          <a:lstStyle/>
          <a:p>
            <a:pPr algn="l" rtl="0"/>
            <a:r>
              <a:rPr lang="en-US" sz="3200" b="1" dirty="0"/>
              <a:t>The National Cancer Institute recommends that these five steps be a part of every successful plan to quit smoking</a:t>
            </a:r>
            <a:r>
              <a:rPr lang="en-US" sz="2600" b="1" dirty="0"/>
              <a:t>: </a:t>
            </a:r>
            <a:r>
              <a:rPr lang="en-US" sz="4500" b="1" dirty="0">
                <a:solidFill>
                  <a:schemeClr val="accent3"/>
                </a:solidFill>
              </a:rPr>
              <a:t>START </a:t>
            </a:r>
            <a:endParaRPr lang="en-US" sz="3600" b="1" dirty="0">
              <a:solidFill>
                <a:schemeClr val="accent3"/>
              </a:solidFill>
            </a:endParaRPr>
          </a:p>
          <a:p>
            <a:pPr marL="0" indent="0" algn="l" rtl="0">
              <a:buNone/>
            </a:pPr>
            <a:endParaRPr lang="en-US" b="1" dirty="0">
              <a:solidFill>
                <a:schemeClr val="accent3"/>
              </a:solidFill>
            </a:endParaRPr>
          </a:p>
          <a:p>
            <a:pPr algn="l" rtl="0"/>
            <a:r>
              <a:rPr lang="en-US" sz="3500" b="1" dirty="0">
                <a:solidFill>
                  <a:schemeClr val="accent3"/>
                </a:solidFill>
              </a:rPr>
              <a:t>S- </a:t>
            </a:r>
            <a:r>
              <a:rPr lang="en-US" sz="2900" b="1" dirty="0"/>
              <a:t>S</a:t>
            </a:r>
            <a:r>
              <a:rPr lang="en-US" sz="2900" dirty="0"/>
              <a:t>et a quit date</a:t>
            </a:r>
            <a:r>
              <a:rPr lang="en-US" dirty="0"/>
              <a:t>.</a:t>
            </a:r>
          </a:p>
          <a:p>
            <a:pPr algn="l" rtl="0"/>
            <a:r>
              <a:rPr lang="en-US" sz="3500" b="1" dirty="0">
                <a:solidFill>
                  <a:schemeClr val="accent3"/>
                </a:solidFill>
              </a:rPr>
              <a:t>T-</a:t>
            </a:r>
            <a:r>
              <a:rPr lang="en-US" b="1" dirty="0"/>
              <a:t> </a:t>
            </a:r>
            <a:r>
              <a:rPr lang="en-US" sz="2900" b="1" dirty="0"/>
              <a:t>T</a:t>
            </a:r>
            <a:r>
              <a:rPr lang="en-US" sz="2900" dirty="0"/>
              <a:t>ell family, friends, and coworkers you plan to quit.</a:t>
            </a:r>
          </a:p>
          <a:p>
            <a:pPr algn="l" rtl="0"/>
            <a:r>
              <a:rPr lang="en-US" sz="3500" b="1" dirty="0">
                <a:solidFill>
                  <a:schemeClr val="accent3"/>
                </a:solidFill>
              </a:rPr>
              <a:t>A-</a:t>
            </a:r>
            <a:r>
              <a:rPr lang="en-US" sz="3500" b="1" dirty="0"/>
              <a:t> </a:t>
            </a:r>
            <a:r>
              <a:rPr lang="en-US" sz="2900" b="1" dirty="0"/>
              <a:t>A</a:t>
            </a:r>
            <a:r>
              <a:rPr lang="en-US" sz="2900" dirty="0"/>
              <a:t>nticipate and plan for the challenges you will face while quitting.</a:t>
            </a:r>
          </a:p>
          <a:p>
            <a:pPr algn="l" rtl="0"/>
            <a:r>
              <a:rPr lang="en-US" sz="3800" b="1" dirty="0">
                <a:solidFill>
                  <a:schemeClr val="accent3"/>
                </a:solidFill>
              </a:rPr>
              <a:t>R-</a:t>
            </a:r>
            <a:r>
              <a:rPr lang="en-US" sz="3800" b="1" dirty="0"/>
              <a:t> </a:t>
            </a:r>
            <a:r>
              <a:rPr lang="en-US" sz="2900" b="1" dirty="0"/>
              <a:t>R</a:t>
            </a:r>
            <a:r>
              <a:rPr lang="en-US" sz="2900" dirty="0"/>
              <a:t>emove cigarettes and other tobacco products from your home, car and workplace.</a:t>
            </a:r>
            <a:endParaRPr lang="en-US" dirty="0"/>
          </a:p>
          <a:p>
            <a:pPr algn="l" rtl="0"/>
            <a:r>
              <a:rPr lang="en-US" sz="3800" b="1" dirty="0">
                <a:solidFill>
                  <a:schemeClr val="accent3"/>
                </a:solidFill>
              </a:rPr>
              <a:t>T-</a:t>
            </a:r>
            <a:r>
              <a:rPr lang="en-US" sz="3800" b="1" dirty="0"/>
              <a:t> </a:t>
            </a:r>
            <a:r>
              <a:rPr lang="en-US" sz="3200" b="1" dirty="0"/>
              <a:t>T</a:t>
            </a:r>
            <a:r>
              <a:rPr lang="en-US" sz="3200" dirty="0"/>
              <a:t>alk to the doctor about getting help to quit.</a:t>
            </a:r>
          </a:p>
          <a:p>
            <a:pPr algn="l" rtl="0"/>
            <a:endParaRPr lang="en-US" sz="3200" dirty="0"/>
          </a:p>
          <a:p>
            <a:pPr algn="r" rtl="0"/>
            <a:br>
              <a:rPr lang="en-US" dirty="0"/>
            </a:br>
            <a:endParaRPr lang="ar-SA" dirty="0"/>
          </a:p>
        </p:txBody>
      </p:sp>
    </p:spTree>
    <p:extLst>
      <p:ext uri="{BB962C8B-B14F-4D97-AF65-F5344CB8AC3E}">
        <p14:creationId xmlns:p14="http://schemas.microsoft.com/office/powerpoint/2010/main" val="362085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646110" y="3082413"/>
            <a:ext cx="11344329" cy="3165985"/>
          </a:xfrm>
        </p:spPr>
        <p:txBody>
          <a:bodyPr/>
          <a:lstStyle/>
          <a:p>
            <a:pPr lvl="0" algn="l" rtl="0"/>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Role of PHC physician “smoking cessation clinic’ </a:t>
            </a:r>
          </a:p>
          <a:p>
            <a:pPr algn="l" rtl="0"/>
            <a:endParaRPr lang="ar-SA" dirty="0"/>
          </a:p>
        </p:txBody>
      </p:sp>
    </p:spTree>
    <p:extLst>
      <p:ext uri="{BB962C8B-B14F-4D97-AF65-F5344CB8AC3E}">
        <p14:creationId xmlns:p14="http://schemas.microsoft.com/office/powerpoint/2010/main" val="18534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8034"/>
            <a:ext cx="8946541" cy="6104586"/>
          </a:xfrm>
        </p:spPr>
        <p:txBody>
          <a:bodyPr>
            <a:normAutofit lnSpcReduction="10000"/>
          </a:bodyPr>
          <a:lstStyle/>
          <a:p>
            <a:pPr algn="l" rtl="0"/>
            <a:r>
              <a:rPr lang="en-US" sz="2400" dirty="0"/>
              <a:t>The five major steps to intervention are the </a:t>
            </a:r>
            <a:r>
              <a:rPr lang="en-US" sz="2800" b="1" dirty="0">
                <a:solidFill>
                  <a:schemeClr val="accent3"/>
                </a:solidFill>
              </a:rPr>
              <a:t>"5 A's":</a:t>
            </a:r>
          </a:p>
          <a:p>
            <a:pPr algn="l" rtl="0"/>
            <a:r>
              <a:rPr lang="en-US" sz="2800" b="1" dirty="0">
                <a:solidFill>
                  <a:schemeClr val="accent3"/>
                </a:solidFill>
              </a:rPr>
              <a:t>Ask</a:t>
            </a:r>
            <a:r>
              <a:rPr lang="en-US" sz="2800" dirty="0"/>
              <a:t> - Identify and document tobacco use status for every patient at every visit.</a:t>
            </a:r>
          </a:p>
          <a:p>
            <a:pPr algn="l" rtl="0"/>
            <a:r>
              <a:rPr lang="en-US" sz="2800" b="1" dirty="0">
                <a:solidFill>
                  <a:schemeClr val="accent3"/>
                </a:solidFill>
              </a:rPr>
              <a:t>Advise</a:t>
            </a:r>
            <a:r>
              <a:rPr lang="en-US" sz="2800" dirty="0"/>
              <a:t> - In a clear, strong, and personalized manner, urge every tobacco user to quit.</a:t>
            </a:r>
          </a:p>
          <a:p>
            <a:pPr algn="l" rtl="0"/>
            <a:r>
              <a:rPr lang="en-US" sz="2800" b="1" dirty="0">
                <a:solidFill>
                  <a:schemeClr val="accent3"/>
                </a:solidFill>
              </a:rPr>
              <a:t>Assess</a:t>
            </a:r>
            <a:r>
              <a:rPr lang="en-US" sz="2800" dirty="0"/>
              <a:t> - Is the tobacco user willing to make a quit attempt at this time?</a:t>
            </a:r>
          </a:p>
          <a:p>
            <a:pPr algn="l" rtl="0"/>
            <a:r>
              <a:rPr lang="en-US" sz="2800" b="1" dirty="0">
                <a:solidFill>
                  <a:schemeClr val="accent3"/>
                </a:solidFill>
              </a:rPr>
              <a:t>Assist</a:t>
            </a:r>
            <a:r>
              <a:rPr lang="en-US" sz="2800" dirty="0"/>
              <a:t> - For the patient willing to make a quit attempt, use counseling and pharmacotherapy to help him or her quit.</a:t>
            </a:r>
          </a:p>
          <a:p>
            <a:pPr algn="l" rtl="0"/>
            <a:r>
              <a:rPr lang="en-US" sz="2800" b="1" dirty="0">
                <a:solidFill>
                  <a:schemeClr val="accent3"/>
                </a:solidFill>
              </a:rPr>
              <a:t>Arrange</a:t>
            </a:r>
            <a:r>
              <a:rPr lang="en-US" sz="2800" dirty="0"/>
              <a:t> - Schedule follow up contact, in person or by telephone, preferably within the first week after the quit date.</a:t>
            </a:r>
          </a:p>
          <a:p>
            <a:pPr algn="l" rtl="0"/>
            <a:endParaRPr lang="en-US" sz="2800" dirty="0"/>
          </a:p>
          <a:p>
            <a:pPr algn="l" rtl="0"/>
            <a:endParaRPr lang="en-US" sz="2800" dirty="0"/>
          </a:p>
          <a:p>
            <a:pPr algn="l" rtl="0"/>
            <a:endParaRPr lang="en-US" sz="2800" dirty="0"/>
          </a:p>
          <a:p>
            <a:pPr algn="l" rtl="0"/>
            <a:endParaRPr lang="en-US" sz="2800" dirty="0"/>
          </a:p>
        </p:txBody>
      </p:sp>
    </p:spTree>
    <p:extLst>
      <p:ext uri="{BB962C8B-B14F-4D97-AF65-F5344CB8AC3E}">
        <p14:creationId xmlns:p14="http://schemas.microsoft.com/office/powerpoint/2010/main" val="43666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92747"/>
          </a:xfrm>
        </p:spPr>
        <p:txBody>
          <a:bodyPr/>
          <a:lstStyle/>
          <a:p>
            <a:r>
              <a:rPr lang="en-US" dirty="0">
                <a:solidFill>
                  <a:schemeClr val="accent3"/>
                </a:solidFill>
              </a:rPr>
              <a:t>Smoking withdrawal </a:t>
            </a:r>
            <a:endParaRPr lang="ar-SA" dirty="0">
              <a:solidFill>
                <a:schemeClr val="accent3"/>
              </a:solidFill>
            </a:endParaRPr>
          </a:p>
        </p:txBody>
      </p:sp>
      <p:sp>
        <p:nvSpPr>
          <p:cNvPr id="3" name="Content Placeholder 2"/>
          <p:cNvSpPr>
            <a:spLocks noGrp="1"/>
          </p:cNvSpPr>
          <p:nvPr>
            <p:ph idx="1"/>
          </p:nvPr>
        </p:nvSpPr>
        <p:spPr>
          <a:xfrm>
            <a:off x="646111" y="2052918"/>
            <a:ext cx="9644109" cy="4195481"/>
          </a:xfrm>
        </p:spPr>
        <p:txBody>
          <a:bodyPr>
            <a:normAutofit/>
          </a:bodyPr>
          <a:lstStyle/>
          <a:p>
            <a:pPr algn="l" rtl="0"/>
            <a:r>
              <a:rPr lang="en-US" dirty="0"/>
              <a:t>Nicotine is the addictive substance in cigarettes that makes people who smoke want to keep on smoking. Withdrawal symptoms are the way smoker’s body reacts when it stops getting nicotine and all the other chemicals in tobacco smoke.</a:t>
            </a:r>
            <a:r>
              <a:rPr lang="en-US" dirty="0">
                <a:solidFill>
                  <a:srgbClr val="FFFF00"/>
                </a:solidFill>
              </a:rPr>
              <a:t> </a:t>
            </a:r>
          </a:p>
          <a:p>
            <a:pPr algn="l" rtl="0"/>
            <a:r>
              <a:rPr lang="en-US" dirty="0"/>
              <a:t>Factors such as how long you used tobacco and how much tobacco you use on a daily basis will impact the severity of your symptoms.</a:t>
            </a:r>
          </a:p>
          <a:p>
            <a:pPr algn="l" rtl="0"/>
            <a:r>
              <a:rPr lang="en-US" sz="2400" dirty="0">
                <a:solidFill>
                  <a:schemeClr val="accent3"/>
                </a:solidFill>
              </a:rPr>
              <a:t>Smoking withdrawal symptoms :   </a:t>
            </a:r>
          </a:p>
          <a:p>
            <a:pPr algn="l" rtl="0"/>
            <a:endParaRPr lang="en-US" sz="2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9968734"/>
              </p:ext>
            </p:extLst>
          </p:nvPr>
        </p:nvGraphicFramePr>
        <p:xfrm>
          <a:off x="1083211" y="4684543"/>
          <a:ext cx="9207008" cy="1786596"/>
        </p:xfrm>
        <a:graphic>
          <a:graphicData uri="http://schemas.openxmlformats.org/drawingml/2006/table">
            <a:tbl>
              <a:tblPr rtl="1" firstRow="1" bandRow="1">
                <a:tableStyleId>{616DA210-FB5B-4158-B5E0-FEB733F419BA}</a:tableStyleId>
              </a:tblPr>
              <a:tblGrid>
                <a:gridCol w="4603504">
                  <a:extLst>
                    <a:ext uri="{9D8B030D-6E8A-4147-A177-3AD203B41FA5}">
                      <a16:colId xmlns:a16="http://schemas.microsoft.com/office/drawing/2014/main" val="20000"/>
                    </a:ext>
                  </a:extLst>
                </a:gridCol>
                <a:gridCol w="4603504">
                  <a:extLst>
                    <a:ext uri="{9D8B030D-6E8A-4147-A177-3AD203B41FA5}">
                      <a16:colId xmlns:a16="http://schemas.microsoft.com/office/drawing/2014/main" val="20001"/>
                    </a:ext>
                  </a:extLst>
                </a:gridCol>
              </a:tblGrid>
              <a:tr h="595532">
                <a:tc>
                  <a:txBody>
                    <a:bodyPr/>
                    <a:lstStyle/>
                    <a:p>
                      <a:pPr algn="ctr" rtl="0"/>
                      <a:r>
                        <a:rPr lang="en-US" sz="2000" dirty="0"/>
                        <a:t>Headaches</a:t>
                      </a:r>
                      <a:endParaRPr lang="ar-SA" dirty="0"/>
                    </a:p>
                  </a:txBody>
                  <a:tcPr/>
                </a:tc>
                <a:tc>
                  <a:txBody>
                    <a:bodyPr/>
                    <a:lstStyle/>
                    <a:p>
                      <a:pPr algn="ctr" rtl="0"/>
                      <a:r>
                        <a:rPr lang="en-US" sz="2000" dirty="0"/>
                        <a:t>Sweating</a:t>
                      </a:r>
                      <a:endParaRPr lang="ar-SA" sz="2000" dirty="0"/>
                    </a:p>
                  </a:txBody>
                  <a:tcPr/>
                </a:tc>
                <a:extLst>
                  <a:ext uri="{0D108BD9-81ED-4DB2-BD59-A6C34878D82A}">
                    <a16:rowId xmlns:a16="http://schemas.microsoft.com/office/drawing/2014/main" val="10000"/>
                  </a:ext>
                </a:extLst>
              </a:tr>
              <a:tr h="595532">
                <a:tc>
                  <a:txBody>
                    <a:bodyPr/>
                    <a:lstStyle/>
                    <a:p>
                      <a:pPr algn="ctr" rtl="0"/>
                      <a:r>
                        <a:rPr lang="en-US" sz="2000" dirty="0"/>
                        <a:t>Coughing</a:t>
                      </a:r>
                      <a:endParaRPr lang="ar-SA" dirty="0"/>
                    </a:p>
                  </a:txBody>
                  <a:tcPr/>
                </a:tc>
                <a:tc>
                  <a:txBody>
                    <a:bodyPr/>
                    <a:lstStyle/>
                    <a:p>
                      <a:pPr algn="ctr" rtl="0"/>
                      <a:r>
                        <a:rPr lang="en-US" sz="2000" dirty="0"/>
                        <a:t>Insomnia</a:t>
                      </a:r>
                      <a:r>
                        <a:rPr lang="en-US" sz="2000" baseline="0" dirty="0"/>
                        <a:t> </a:t>
                      </a:r>
                      <a:endParaRPr lang="ar-SA" dirty="0"/>
                    </a:p>
                  </a:txBody>
                  <a:tcPr/>
                </a:tc>
                <a:extLst>
                  <a:ext uri="{0D108BD9-81ED-4DB2-BD59-A6C34878D82A}">
                    <a16:rowId xmlns:a16="http://schemas.microsoft.com/office/drawing/2014/main" val="10001"/>
                  </a:ext>
                </a:extLst>
              </a:tr>
              <a:tr h="595532">
                <a:tc>
                  <a:txBody>
                    <a:bodyPr/>
                    <a:lstStyle/>
                    <a:p>
                      <a:pPr algn="ctr" rtl="0"/>
                      <a:r>
                        <a:rPr lang="en-US" sz="2000" dirty="0"/>
                        <a:t>Weight gain</a:t>
                      </a:r>
                      <a:endParaRPr lang="ar-SA" sz="2000" dirty="0"/>
                    </a:p>
                  </a:txBody>
                  <a:tcPr/>
                </a:tc>
                <a:tc>
                  <a:txBody>
                    <a:bodyPr/>
                    <a:lstStyle/>
                    <a:p>
                      <a:pPr algn="ctr" rtl="0"/>
                      <a:r>
                        <a:rPr lang="en-US" sz="2000" dirty="0"/>
                        <a:t>Difficulty in concentrations, Anxiety</a:t>
                      </a:r>
                      <a:endParaRPr lang="ar-SA"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144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00" y="1352653"/>
            <a:ext cx="9404723" cy="1400530"/>
          </a:xfrm>
        </p:spPr>
        <p:txBody>
          <a:bodyPr/>
          <a:lstStyle/>
          <a:p>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to overcoming nicotine withdrawal symptoms?</a:t>
            </a:r>
            <a:endParaRPr lang="ar-SA" dirty="0"/>
          </a:p>
        </p:txBody>
      </p:sp>
      <p:sp>
        <p:nvSpPr>
          <p:cNvPr id="3" name="Content Placeholder 2"/>
          <p:cNvSpPr>
            <a:spLocks noGrp="1"/>
          </p:cNvSpPr>
          <p:nvPr>
            <p:ph idx="1"/>
          </p:nvPr>
        </p:nvSpPr>
        <p:spPr>
          <a:xfrm>
            <a:off x="774900" y="3039414"/>
            <a:ext cx="10006171" cy="3208984"/>
          </a:xfrm>
        </p:spPr>
        <p:txBody>
          <a:bodyPr>
            <a:normAutofit/>
          </a:bodyPr>
          <a:lstStyle/>
          <a:p>
            <a:pPr algn="l" rtl="0"/>
            <a:r>
              <a:rPr lang="en-US" sz="2400" dirty="0"/>
              <a:t>Know smoking triggers and avoid them (avoid stress, caffeine).</a:t>
            </a:r>
          </a:p>
          <a:p>
            <a:pPr algn="l" rtl="0"/>
            <a:r>
              <a:rPr lang="en-US" sz="2400" dirty="0"/>
              <a:t>Nicotine Replacement therapy.</a:t>
            </a:r>
          </a:p>
          <a:p>
            <a:pPr algn="l" rtl="0"/>
            <a:r>
              <a:rPr lang="en-US" sz="2400" dirty="0"/>
              <a:t>Do regular exercises and keep your self active.</a:t>
            </a:r>
          </a:p>
          <a:p>
            <a:pPr algn="l" rtl="0"/>
            <a:r>
              <a:rPr lang="en-US" sz="2400" dirty="0"/>
              <a:t>Relaxation techniques.</a:t>
            </a:r>
          </a:p>
          <a:p>
            <a:pPr algn="l" rtl="0"/>
            <a:r>
              <a:rPr lang="en-US" sz="2400" dirty="0"/>
              <a:t>Change diet ( add fibers and drink plenty fluids.</a:t>
            </a:r>
          </a:p>
        </p:txBody>
      </p:sp>
    </p:spTree>
    <p:extLst>
      <p:ext uri="{BB962C8B-B14F-4D97-AF65-F5344CB8AC3E}">
        <p14:creationId xmlns:p14="http://schemas.microsoft.com/office/powerpoint/2010/main" val="158822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646111" y="2052918"/>
            <a:ext cx="11019863" cy="4195481"/>
          </a:xfrm>
        </p:spPr>
        <p:txBody>
          <a:bodyPr/>
          <a:lstStyle/>
          <a:p>
            <a:pPr marL="0" lvl="0" indent="0" algn="ctr" rtl="0">
              <a:buNone/>
            </a:pP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Update in pharmacological management and smoking cessation medication:</a:t>
            </a:r>
          </a:p>
          <a:p>
            <a:pPr rtl="0"/>
            <a:endParaRPr lang="ar-SA" sz="2800" dirty="0"/>
          </a:p>
        </p:txBody>
      </p:sp>
    </p:spTree>
    <p:extLst>
      <p:ext uri="{BB962C8B-B14F-4D97-AF65-F5344CB8AC3E}">
        <p14:creationId xmlns:p14="http://schemas.microsoft.com/office/powerpoint/2010/main" val="64054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923" y="929148"/>
            <a:ext cx="9910916" cy="5589639"/>
          </a:xfrm>
        </p:spPr>
        <p:txBody>
          <a:bodyPr>
            <a:normAutofit/>
          </a:bodyPr>
          <a:lstStyle/>
          <a:p>
            <a:pPr algn="l" rtl="0"/>
            <a:r>
              <a:rPr lang="en-US" sz="2400" dirty="0"/>
              <a:t>Strategies for assisting smoking cessation include behavioral counselling and pharmacological intervention.</a:t>
            </a:r>
          </a:p>
          <a:p>
            <a:pPr marL="0" indent="0" algn="l" rtl="0">
              <a:buNone/>
            </a:pPr>
            <a:endParaRPr lang="en-US" sz="2400" b="1" u="sng" dirty="0">
              <a:solidFill>
                <a:srgbClr val="FF0000"/>
              </a:solidFill>
            </a:endParaRPr>
          </a:p>
          <a:p>
            <a:pPr algn="l" rtl="0"/>
            <a:r>
              <a:rPr lang="en-US" sz="2400" dirty="0"/>
              <a:t>Three drugs are currently used as first line pharmacotherapy for smoking cessation:</a:t>
            </a:r>
          </a:p>
          <a:p>
            <a:pPr marL="0" indent="0" algn="l" rtl="0">
              <a:buNone/>
            </a:pPr>
            <a:r>
              <a:rPr lang="en-US" sz="2400" dirty="0">
                <a:solidFill>
                  <a:schemeClr val="accent3"/>
                </a:solidFill>
              </a:rPr>
              <a:t>    1- nicotine replacement therapy.</a:t>
            </a:r>
          </a:p>
          <a:p>
            <a:pPr marL="0" indent="0" algn="l" rtl="0">
              <a:buNone/>
            </a:pPr>
            <a:r>
              <a:rPr lang="en-US" sz="2400" dirty="0">
                <a:solidFill>
                  <a:schemeClr val="accent3"/>
                </a:solidFill>
              </a:rPr>
              <a:t>    2- bupropion. </a:t>
            </a:r>
          </a:p>
          <a:p>
            <a:pPr marL="0" indent="0" algn="l" rtl="0">
              <a:buNone/>
            </a:pPr>
            <a:r>
              <a:rPr lang="en-US" sz="2400" dirty="0">
                <a:solidFill>
                  <a:schemeClr val="accent3"/>
                </a:solidFill>
              </a:rPr>
              <a:t>    3- </a:t>
            </a:r>
            <a:r>
              <a:rPr lang="en-US" sz="2400" dirty="0" err="1">
                <a:solidFill>
                  <a:schemeClr val="accent3"/>
                </a:solidFill>
              </a:rPr>
              <a:t>varenicline</a:t>
            </a:r>
            <a:r>
              <a:rPr lang="en-US" sz="2400" dirty="0">
                <a:solidFill>
                  <a:schemeClr val="accent3"/>
                </a:solidFill>
              </a:rPr>
              <a:t>.</a:t>
            </a:r>
          </a:p>
          <a:p>
            <a:pPr marL="0" indent="0" algn="l" rtl="0">
              <a:buNone/>
            </a:pPr>
            <a:endParaRPr lang="en-US" sz="2400" dirty="0"/>
          </a:p>
          <a:p>
            <a:pPr marL="0" indent="0" algn="l" rtl="0">
              <a:buNone/>
            </a:pPr>
            <a:r>
              <a:rPr lang="en-US" sz="2400" dirty="0"/>
              <a:t>Second line therapy :  </a:t>
            </a:r>
            <a:r>
              <a:rPr lang="en-US" sz="2400" dirty="0">
                <a:solidFill>
                  <a:schemeClr val="accent3"/>
                </a:solidFill>
              </a:rPr>
              <a:t>Clonidine and nortriptyline</a:t>
            </a:r>
          </a:p>
          <a:p>
            <a:pPr marL="0" indent="0" algn="l" rtl="0">
              <a:buNone/>
            </a:pPr>
            <a:endParaRPr lang="en-US" sz="2400" dirty="0">
              <a:solidFill>
                <a:schemeClr val="accent3"/>
              </a:solidFill>
            </a:endParaRPr>
          </a:p>
        </p:txBody>
      </p:sp>
    </p:spTree>
    <p:extLst>
      <p:ext uri="{BB962C8B-B14F-4D97-AF65-F5344CB8AC3E}">
        <p14:creationId xmlns:p14="http://schemas.microsoft.com/office/powerpoint/2010/main" val="3817309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147" y="398206"/>
            <a:ext cx="10220633" cy="5850193"/>
          </a:xfrm>
        </p:spPr>
        <p:txBody>
          <a:bodyPr>
            <a:normAutofit/>
          </a:bodyPr>
          <a:lstStyle/>
          <a:p>
            <a:pPr algn="l" rtl="0"/>
            <a:r>
              <a:rPr lang="en-US" sz="3600" b="1" dirty="0">
                <a:solidFill>
                  <a:schemeClr val="accent3"/>
                </a:solidFill>
              </a:rPr>
              <a:t>nicotine replacement therapy: </a:t>
            </a:r>
          </a:p>
          <a:p>
            <a:pPr algn="l" rtl="0"/>
            <a:r>
              <a:rPr lang="en-US" sz="2800" dirty="0"/>
              <a:t>nicotine is considered to be the main tobacco compound that causes and sustains addiction to tobacco.</a:t>
            </a:r>
          </a:p>
          <a:p>
            <a:pPr marL="0" indent="0" algn="l" rtl="0">
              <a:buNone/>
            </a:pPr>
            <a:endParaRPr lang="en-US" sz="2800" dirty="0"/>
          </a:p>
          <a:p>
            <a:pPr algn="l" rtl="0"/>
            <a:r>
              <a:rPr lang="en-US" sz="2800" dirty="0"/>
              <a:t>Nicotine administration has been shown to reverse nicotine/tobacco withdrawal symptoms.</a:t>
            </a:r>
            <a:endParaRPr lang="en-US" sz="2800" b="1" i="1" u="sng" dirty="0">
              <a:solidFill>
                <a:srgbClr val="FF0000"/>
              </a:solidFill>
            </a:endParaRPr>
          </a:p>
          <a:p>
            <a:pPr marL="0" indent="0" algn="l" rtl="0">
              <a:buNone/>
            </a:pPr>
            <a:endParaRPr lang="en-US" sz="2800" b="1" dirty="0"/>
          </a:p>
          <a:p>
            <a:pPr algn="ctr" rtl="0"/>
            <a:r>
              <a:rPr lang="en-US" sz="3200" b="1" dirty="0"/>
              <a:t>A Cochrane review of 132 trials concluded that all forms of NRTs increase the chances of quitting successfully by 50 to 70 percent.</a:t>
            </a:r>
            <a:endParaRPr lang="en-US" sz="3200" b="1" dirty="0">
              <a:solidFill>
                <a:schemeClr val="accent3"/>
              </a:solidFill>
            </a:endParaRPr>
          </a:p>
          <a:p>
            <a:pPr algn="l" rtl="0"/>
            <a:endParaRPr lang="ar-SA" dirty="0"/>
          </a:p>
        </p:txBody>
      </p:sp>
    </p:spTree>
    <p:extLst>
      <p:ext uri="{BB962C8B-B14F-4D97-AF65-F5344CB8AC3E}">
        <p14:creationId xmlns:p14="http://schemas.microsoft.com/office/powerpoint/2010/main" val="709538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445" y="452718"/>
            <a:ext cx="9763431" cy="5918585"/>
          </a:xfrm>
        </p:spPr>
      </p:pic>
    </p:spTree>
    <p:extLst>
      <p:ext uri="{BB962C8B-B14F-4D97-AF65-F5344CB8AC3E}">
        <p14:creationId xmlns:p14="http://schemas.microsoft.com/office/powerpoint/2010/main" val="90175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715295"/>
          </a:xfrm>
        </p:spPr>
        <p:txBody>
          <a:bodyPr>
            <a:normAutofit fontScale="90000"/>
          </a:bodyPr>
          <a:lstStyle/>
          <a:p>
            <a:r>
              <a:rPr lang="en-US" dirty="0"/>
              <a:t>Q1-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which one of the following is </a:t>
            </a:r>
            <a:r>
              <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rPr>
              <a:t>Not </a:t>
            </a:r>
            <a:r>
              <a:rPr lang="en-US" sz="4000" b="1" dirty="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rPr>
              <a:t>way</a:t>
            </a:r>
            <a:r>
              <a:rPr lang="en-US" sz="4000" b="1" dirty="0">
                <a:ln w="12700">
                  <a:solidFill>
                    <a:schemeClr val="accent3">
                      <a:lumMod val="50000"/>
                    </a:schemeClr>
                  </a:solidFill>
                  <a:prstDash val="solid"/>
                </a:ln>
                <a:solidFill>
                  <a:schemeClr val="accent3"/>
                </a:solidFill>
                <a:effectLst>
                  <a:innerShdw blurRad="177800">
                    <a:schemeClr val="accent3">
                      <a:lumMod val="50000"/>
                    </a:schemeClr>
                  </a:innerShdw>
                </a:effectLst>
              </a:rPr>
              <a:t>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 overcoming nicotine withdrawal symptoms?</a:t>
            </a:r>
            <a:endParaRPr lang="ar-SA" dirty="0"/>
          </a:p>
        </p:txBody>
      </p:sp>
      <p:sp>
        <p:nvSpPr>
          <p:cNvPr id="3" name="Content Placeholder 2"/>
          <p:cNvSpPr>
            <a:spLocks noGrp="1"/>
          </p:cNvSpPr>
          <p:nvPr>
            <p:ph idx="1"/>
          </p:nvPr>
        </p:nvSpPr>
        <p:spPr>
          <a:xfrm>
            <a:off x="1103312" y="2168012"/>
            <a:ext cx="8946541" cy="4080387"/>
          </a:xfrm>
        </p:spPr>
        <p:txBody>
          <a:bodyPr/>
          <a:lstStyle/>
          <a:p>
            <a:pPr algn="l" rtl="0"/>
            <a:endParaRPr lang="en-US" b="1" dirty="0"/>
          </a:p>
          <a:p>
            <a:pPr algn="l" rtl="0"/>
            <a:endParaRPr lang="en-US" b="1" dirty="0"/>
          </a:p>
          <a:p>
            <a:pPr marL="457200" indent="-457200" algn="l" rtl="0">
              <a:buFont typeface="+mj-lt"/>
              <a:buAutoNum type="alphaUcPeriod"/>
            </a:pPr>
            <a:r>
              <a:rPr lang="en-US" sz="2800" b="1" dirty="0"/>
              <a:t>Know smoking triggers and avoid them (avoid stress, caffeine).</a:t>
            </a:r>
          </a:p>
          <a:p>
            <a:pPr marL="457200" indent="-457200" algn="l" rtl="0">
              <a:buFont typeface="+mj-lt"/>
              <a:buAutoNum type="alphaUcPeriod"/>
            </a:pPr>
            <a:r>
              <a:rPr lang="en-US" sz="2800" dirty="0"/>
              <a:t>Nicotine Replacement therapy.</a:t>
            </a:r>
          </a:p>
          <a:p>
            <a:pPr marL="457200" indent="-457200" algn="l" rtl="0">
              <a:buFont typeface="+mj-lt"/>
              <a:buAutoNum type="alphaUcPeriod"/>
            </a:pPr>
            <a:r>
              <a:rPr lang="en-US" sz="2800" dirty="0"/>
              <a:t>Do regular exercises and keep your self active.</a:t>
            </a:r>
          </a:p>
          <a:p>
            <a:pPr marL="457200" indent="-457200" algn="l" rtl="0">
              <a:buFont typeface="+mj-lt"/>
              <a:buAutoNum type="alphaUcPeriod"/>
            </a:pPr>
            <a:r>
              <a:rPr lang="en-US" sz="2800" dirty="0"/>
              <a:t>Set in place </a:t>
            </a:r>
            <a:r>
              <a:rPr lang="en-US" sz="2800"/>
              <a:t>with smokers.</a:t>
            </a:r>
            <a:endParaRPr lang="en-US" sz="2800" dirty="0"/>
          </a:p>
          <a:p>
            <a:pPr algn="l" rtl="0"/>
            <a:endParaRPr lang="ar-SA" dirty="0"/>
          </a:p>
        </p:txBody>
      </p:sp>
    </p:spTree>
    <p:extLst>
      <p:ext uri="{BB962C8B-B14F-4D97-AF65-F5344CB8AC3E}">
        <p14:creationId xmlns:p14="http://schemas.microsoft.com/office/powerpoint/2010/main" val="410624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1E527-7D73-415E-A8C6-D4560691EB38}"/>
              </a:ext>
            </a:extLst>
          </p:cNvPr>
          <p:cNvSpPr/>
          <p:nvPr/>
        </p:nvSpPr>
        <p:spPr>
          <a:xfrm>
            <a:off x="242509" y="2488704"/>
            <a:ext cx="11535530" cy="523220"/>
          </a:xfrm>
          <a:prstGeom prst="rect">
            <a:avLst/>
          </a:prstGeom>
          <a:noFill/>
        </p:spPr>
        <p:txBody>
          <a:bodyPr wrap="none" lIns="91440" tIns="45720" rIns="91440" bIns="45720">
            <a:spAutoFit/>
          </a:bodyPr>
          <a:lstStyle/>
          <a:p>
            <a:pPr algn="ctr"/>
            <a: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is the most effective type of nicotine replacement therapy ?</a:t>
            </a:r>
          </a:p>
        </p:txBody>
      </p:sp>
    </p:spTree>
    <p:extLst>
      <p:ext uri="{BB962C8B-B14F-4D97-AF65-F5344CB8AC3E}">
        <p14:creationId xmlns:p14="http://schemas.microsoft.com/office/powerpoint/2010/main" val="88064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1189-CDEA-4F9E-8329-E076D42708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CFC53-C3D9-4EA6-85B7-9CEAE9B96FF0}"/>
              </a:ext>
            </a:extLst>
          </p:cNvPr>
          <p:cNvSpPr>
            <a:spLocks noGrp="1"/>
          </p:cNvSpPr>
          <p:nvPr>
            <p:ph idx="1"/>
          </p:nvPr>
        </p:nvSpPr>
        <p:spPr>
          <a:xfrm>
            <a:off x="550070" y="2052918"/>
            <a:ext cx="9499784" cy="4195481"/>
          </a:xfrm>
        </p:spPr>
        <p:txBody>
          <a:bodyPr/>
          <a:lstStyle/>
          <a:p>
            <a:pPr algn="l" rtl="0"/>
            <a:r>
              <a:rPr lang="en-US" dirty="0"/>
              <a:t>No single nicotine replacement therapy is most effective for all smokers. All forms of nicotine replacement therapy are equally effective, increasing smoking cessation rates by about 150% to 200%.</a:t>
            </a:r>
          </a:p>
          <a:p>
            <a:pPr algn="l" rtl="0"/>
            <a:r>
              <a:rPr lang="en-US" dirty="0"/>
              <a:t>Higher doses increase quit rates in heavy smokers.</a:t>
            </a:r>
          </a:p>
          <a:p>
            <a:pPr marL="0" indent="0" algn="l" rtl="0">
              <a:buNone/>
            </a:pPr>
            <a:endParaRPr lang="en-US" dirty="0"/>
          </a:p>
          <a:p>
            <a:pPr marL="0" indent="0" algn="l" rtl="0">
              <a:buNone/>
            </a:pPr>
            <a:endParaRPr lang="en-US" dirty="0"/>
          </a:p>
          <a:p>
            <a:pPr marL="0" indent="0" algn="l" rtl="0">
              <a:buNone/>
            </a:pPr>
            <a:endParaRPr lang="en-US" dirty="0"/>
          </a:p>
          <a:p>
            <a:pPr marL="457200" indent="-457200" algn="l" rtl="0">
              <a:buFont typeface="+mj-lt"/>
              <a:buAutoNum type="arabicPeriod"/>
            </a:pPr>
            <a:r>
              <a:rPr lang="en-US" sz="2400" b="1" dirty="0"/>
              <a:t>Pregnancy.</a:t>
            </a:r>
          </a:p>
          <a:p>
            <a:pPr marL="457200" indent="-457200" algn="l" rtl="0">
              <a:buFont typeface="+mj-lt"/>
              <a:buAutoNum type="arabicPeriod"/>
            </a:pPr>
            <a:r>
              <a:rPr lang="en-US" sz="2400" b="1" dirty="0"/>
              <a:t>Breastfeeding.</a:t>
            </a:r>
          </a:p>
        </p:txBody>
      </p:sp>
      <p:sp>
        <p:nvSpPr>
          <p:cNvPr id="4" name="Rectangle 3">
            <a:extLst>
              <a:ext uri="{FF2B5EF4-FFF2-40B4-BE49-F238E27FC236}">
                <a16:creationId xmlns:a16="http://schemas.microsoft.com/office/drawing/2014/main" id="{37C9F301-E463-489C-8B35-AEB38F8DECD4}"/>
              </a:ext>
            </a:extLst>
          </p:cNvPr>
          <p:cNvSpPr/>
          <p:nvPr/>
        </p:nvSpPr>
        <p:spPr>
          <a:xfrm>
            <a:off x="-70044" y="4150658"/>
            <a:ext cx="5699320" cy="707886"/>
          </a:xfrm>
          <a:prstGeom prst="rect">
            <a:avLst/>
          </a:prstGeom>
          <a:noFill/>
        </p:spPr>
        <p:txBody>
          <a:bodyPr wrap="squar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Contraindications ?</a:t>
            </a:r>
          </a:p>
        </p:txBody>
      </p:sp>
    </p:spTree>
    <p:extLst>
      <p:ext uri="{BB962C8B-B14F-4D97-AF65-F5344CB8AC3E}">
        <p14:creationId xmlns:p14="http://schemas.microsoft.com/office/powerpoint/2010/main" val="3995047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812" y="4274459"/>
            <a:ext cx="3498855" cy="2465554"/>
          </a:xfrm>
          <a:prstGeom prst="rect">
            <a:avLst/>
          </a:prstGeom>
        </p:spPr>
      </p:pic>
      <p:sp>
        <p:nvSpPr>
          <p:cNvPr id="3" name="Content Placeholder 2"/>
          <p:cNvSpPr>
            <a:spLocks noGrp="1"/>
          </p:cNvSpPr>
          <p:nvPr>
            <p:ph idx="1"/>
          </p:nvPr>
        </p:nvSpPr>
        <p:spPr>
          <a:xfrm>
            <a:off x="678426" y="737420"/>
            <a:ext cx="10589342" cy="5510980"/>
          </a:xfrm>
        </p:spPr>
        <p:txBody>
          <a:bodyPr>
            <a:normAutofit fontScale="70000" lnSpcReduction="20000"/>
          </a:bodyPr>
          <a:lstStyle/>
          <a:p>
            <a:pPr algn="l" rtl="0"/>
            <a:r>
              <a:rPr lang="en-US" sz="4000" b="1" dirty="0">
                <a:solidFill>
                  <a:schemeClr val="accent3"/>
                </a:solidFill>
              </a:rPr>
              <a:t>Bupropion</a:t>
            </a:r>
            <a:r>
              <a:rPr lang="en-US" sz="4000" dirty="0">
                <a:solidFill>
                  <a:schemeClr val="accent3"/>
                </a:solidFill>
              </a:rPr>
              <a:t> </a:t>
            </a:r>
            <a:r>
              <a:rPr lang="en-US" sz="4000" b="1" dirty="0">
                <a:solidFill>
                  <a:schemeClr val="accent3"/>
                </a:solidFill>
              </a:rPr>
              <a:t>:</a:t>
            </a:r>
          </a:p>
          <a:p>
            <a:pPr marL="0" indent="0" algn="l" rtl="0">
              <a:buNone/>
            </a:pPr>
            <a:r>
              <a:rPr lang="en-US" sz="3200" b="1" dirty="0">
                <a:solidFill>
                  <a:schemeClr val="accent3"/>
                </a:solidFill>
              </a:rPr>
              <a:t> </a:t>
            </a:r>
            <a:endParaRPr lang="en-US" b="1" dirty="0">
              <a:solidFill>
                <a:schemeClr val="accent3"/>
              </a:solidFill>
            </a:endParaRPr>
          </a:p>
          <a:p>
            <a:pPr algn="l" rtl="0"/>
            <a:r>
              <a:rPr lang="en-US" sz="2600" dirty="0"/>
              <a:t>Bupropion SR was the first licensed non-nicotinic pharmacological therapy for smoking cessation. </a:t>
            </a:r>
          </a:p>
          <a:p>
            <a:pPr algn="l" rtl="0"/>
            <a:r>
              <a:rPr lang="en-US" sz="2600" dirty="0"/>
              <a:t>blocks norepinephrine and dopamine re-uptake in the mesolimbic system, also an antagonist of nicotinic receptors.</a:t>
            </a:r>
          </a:p>
          <a:p>
            <a:pPr algn="l" rtl="0"/>
            <a:r>
              <a:rPr lang="en-US" sz="2600" dirty="0"/>
              <a:t>smokers treated with bupropion should aim to quit approximately 1 week after the start of treatment.</a:t>
            </a:r>
          </a:p>
          <a:p>
            <a:pPr algn="l" rtl="0"/>
            <a:r>
              <a:rPr lang="en-US" sz="2600" dirty="0"/>
              <a:t>One meta-analysis has shown a significant increase of efficacy when bupropion is added to standard nicotine patch therapy.</a:t>
            </a:r>
          </a:p>
          <a:p>
            <a:pPr algn="l" rtl="0"/>
            <a:r>
              <a:rPr lang="en-US" sz="2600" dirty="0">
                <a:solidFill>
                  <a:schemeClr val="accent3"/>
                </a:solidFill>
              </a:rPr>
              <a:t>Side effect of </a:t>
            </a:r>
            <a:r>
              <a:rPr lang="en-US" sz="2600" b="1" dirty="0">
                <a:solidFill>
                  <a:schemeClr val="accent3"/>
                </a:solidFill>
              </a:rPr>
              <a:t>Bupropion</a:t>
            </a:r>
            <a:r>
              <a:rPr lang="en-US" sz="2600" dirty="0">
                <a:solidFill>
                  <a:schemeClr val="accent3"/>
                </a:solidFill>
              </a:rPr>
              <a:t>: </a:t>
            </a:r>
            <a:r>
              <a:rPr lang="en-US" sz="2600" dirty="0"/>
              <a:t>insomnia, dry mouth</a:t>
            </a:r>
          </a:p>
          <a:p>
            <a:pPr algn="l" rtl="0"/>
            <a:r>
              <a:rPr lang="en-US" sz="2900" b="1" dirty="0"/>
              <a:t>A Cochrane review of 19 randomized trials showed that </a:t>
            </a:r>
          </a:p>
          <a:p>
            <a:pPr marL="0" indent="0" algn="l" rtl="0">
              <a:buNone/>
            </a:pPr>
            <a:r>
              <a:rPr lang="en-US" sz="2900" b="1" dirty="0"/>
              <a:t>bupropion doubles the odds of smoking cessation compared</a:t>
            </a:r>
          </a:p>
          <a:p>
            <a:pPr marL="0" indent="0" algn="l" rtl="0">
              <a:buNone/>
            </a:pPr>
            <a:r>
              <a:rPr lang="en-US" sz="2900" b="1" dirty="0"/>
              <a:t> with placebo</a:t>
            </a:r>
            <a:endParaRPr lang="en-US" sz="2600" dirty="0">
              <a:solidFill>
                <a:schemeClr val="accent3"/>
              </a:solidFill>
            </a:endParaRPr>
          </a:p>
          <a:p>
            <a:pPr algn="l" rtl="0"/>
            <a:endParaRPr lang="en-US" dirty="0"/>
          </a:p>
          <a:p>
            <a:pPr algn="l" rtl="0"/>
            <a:endParaRPr lang="en-US" dirty="0"/>
          </a:p>
          <a:p>
            <a:pPr marL="0" indent="0" algn="l" rtl="0">
              <a:buNone/>
            </a:pPr>
            <a:r>
              <a:rPr lang="en-US" dirty="0"/>
              <a:t> </a:t>
            </a:r>
            <a:endParaRPr lang="ar-SA" dirty="0"/>
          </a:p>
        </p:txBody>
      </p:sp>
    </p:spTree>
    <p:extLst>
      <p:ext uri="{BB962C8B-B14F-4D97-AF65-F5344CB8AC3E}">
        <p14:creationId xmlns:p14="http://schemas.microsoft.com/office/powerpoint/2010/main" val="110510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1103312" y="634182"/>
            <a:ext cx="8946541" cy="5614218"/>
          </a:xfrm>
        </p:spPr>
        <p:txBody>
          <a:bodyPr>
            <a:normAutofit fontScale="92500" lnSpcReduction="20000"/>
          </a:bodyPr>
          <a:lstStyle/>
          <a:p>
            <a:pPr algn="l" rtl="0"/>
            <a:r>
              <a:rPr lang="en-US" sz="3200" b="1" dirty="0">
                <a:solidFill>
                  <a:schemeClr val="accent3"/>
                </a:solidFill>
              </a:rPr>
              <a:t>Varenicline :</a:t>
            </a:r>
          </a:p>
          <a:p>
            <a:pPr algn="l" rtl="0"/>
            <a:r>
              <a:rPr lang="en-US" sz="3900" dirty="0"/>
              <a:t>is a partial agonist of the alpha4/beta2 subtype of the nicotinic acetylcholine receptor.</a:t>
            </a:r>
            <a:endParaRPr lang="en-US" sz="3900" dirty="0">
              <a:solidFill>
                <a:schemeClr val="accent3"/>
              </a:solidFill>
            </a:endParaRPr>
          </a:p>
          <a:p>
            <a:pPr algn="l" rtl="0"/>
            <a:r>
              <a:rPr lang="en-US" sz="3600" dirty="0"/>
              <a:t>Varenicline is the most recently approved treatment for smoking cessation.</a:t>
            </a:r>
            <a:r>
              <a:rPr lang="en-US" sz="3600" b="1" dirty="0">
                <a:solidFill>
                  <a:schemeClr val="accent3"/>
                </a:solidFill>
              </a:rPr>
              <a:t> </a:t>
            </a:r>
          </a:p>
          <a:p>
            <a:pPr algn="l" rtl="0"/>
            <a:r>
              <a:rPr lang="en-US" sz="3600" dirty="0"/>
              <a:t>Varenicline increases the chances of a successful quit attempt two- to threefold compared with no pharmacologic assistance.</a:t>
            </a:r>
          </a:p>
          <a:p>
            <a:pPr marL="0" indent="0" algn="l" rtl="0">
              <a:buNone/>
            </a:pPr>
            <a:r>
              <a:rPr lang="en-US" sz="3600" b="1" dirty="0">
                <a:solidFill>
                  <a:schemeClr val="accent3"/>
                </a:solidFill>
              </a:rPr>
              <a:t>      </a:t>
            </a:r>
            <a:endParaRPr lang="en-US" sz="3600" b="1" u="sng" dirty="0">
              <a:solidFill>
                <a:srgbClr val="FF0000"/>
              </a:solidFill>
            </a:endParaRPr>
          </a:p>
          <a:p>
            <a:pPr algn="l" rtl="0"/>
            <a:endParaRPr lang="ar-SA" sz="3200" b="1" dirty="0"/>
          </a:p>
        </p:txBody>
      </p:sp>
    </p:spTree>
    <p:extLst>
      <p:ext uri="{BB962C8B-B14F-4D97-AF65-F5344CB8AC3E}">
        <p14:creationId xmlns:p14="http://schemas.microsoft.com/office/powerpoint/2010/main" val="246716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910" y="648929"/>
            <a:ext cx="9497961" cy="5766619"/>
          </a:xfrm>
          <a:prstGeom prst="rect">
            <a:avLst/>
          </a:prstGeom>
        </p:spPr>
      </p:pic>
    </p:spTree>
    <p:extLst>
      <p:ext uri="{BB962C8B-B14F-4D97-AF65-F5344CB8AC3E}">
        <p14:creationId xmlns:p14="http://schemas.microsoft.com/office/powerpoint/2010/main" val="1344864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82214"/>
            <a:ext cx="9404723" cy="1400530"/>
          </a:xfrm>
        </p:spPr>
        <p:txBody>
          <a:bodyPr/>
          <a:lstStyle/>
          <a:p>
            <a:endParaRPr lang="ar-SA" dirty="0"/>
          </a:p>
        </p:txBody>
      </p:sp>
      <p:sp>
        <p:nvSpPr>
          <p:cNvPr id="3" name="Content Placeholder 2"/>
          <p:cNvSpPr>
            <a:spLocks noGrp="1"/>
          </p:cNvSpPr>
          <p:nvPr>
            <p:ph idx="1"/>
          </p:nvPr>
        </p:nvSpPr>
        <p:spPr>
          <a:xfrm>
            <a:off x="1103312" y="2920181"/>
            <a:ext cx="10606907" cy="3328218"/>
          </a:xfrm>
        </p:spPr>
        <p:txBody>
          <a:bodyPr>
            <a:normAutofit/>
          </a:bodyPr>
          <a:lstStyle/>
          <a:p>
            <a:pPr marL="0" indent="0" algn="l" rtl="0">
              <a:buNone/>
            </a:pP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causes addictions?</a:t>
            </a:r>
            <a:endParaRPr lang="ar-SA"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7019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103312" y="3185651"/>
            <a:ext cx="10105462" cy="1312607"/>
          </a:xfrm>
        </p:spPr>
        <p:txBody>
          <a:bodyPr>
            <a:normAutofit fontScale="92500"/>
          </a:bodyPr>
          <a:lstStyle/>
          <a:p>
            <a:pPr marL="0" lvl="0" indent="0" algn="ctr" rtl="0">
              <a:buNone/>
            </a:pP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Factors lead to substance abuse?</a:t>
            </a:r>
          </a:p>
          <a:p>
            <a:pPr marL="0" lvl="0" indent="0" algn="ctr" rtl="0">
              <a:buNone/>
            </a:pP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lgn="l" rtl="0">
              <a:buNone/>
            </a:pPr>
            <a:endParaRPr lang="ar-SA" sz="1800" dirty="0"/>
          </a:p>
        </p:txBody>
      </p:sp>
    </p:spTree>
    <p:extLst>
      <p:ext uri="{BB962C8B-B14F-4D97-AF65-F5344CB8AC3E}">
        <p14:creationId xmlns:p14="http://schemas.microsoft.com/office/powerpoint/2010/main" val="923540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174" y="486698"/>
            <a:ext cx="10677832" cy="5761702"/>
          </a:xfrm>
        </p:spPr>
        <p:txBody>
          <a:bodyPr>
            <a:normAutofit/>
          </a:bodyPr>
          <a:lstStyle/>
          <a:p>
            <a:pPr marL="0" indent="0" algn="l" rtl="0">
              <a:buNone/>
            </a:pPr>
            <a:r>
              <a:rPr lang="en-US" sz="3200" b="1" dirty="0">
                <a:solidFill>
                  <a:schemeClr val="accent3"/>
                </a:solidFill>
              </a:rPr>
              <a:t>1) Genetics:</a:t>
            </a:r>
          </a:p>
          <a:p>
            <a:pPr marL="0" indent="0" algn="l" rtl="0">
              <a:buNone/>
            </a:pPr>
            <a:r>
              <a:rPr lang="en-US" sz="3200" dirty="0"/>
              <a:t>According to the </a:t>
            </a:r>
            <a:r>
              <a:rPr lang="en-US" sz="3200" dirty="0">
                <a:hlinkClick r:id="rId2"/>
              </a:rPr>
              <a:t>American Psychological Association genes are important in addiction</a:t>
            </a:r>
            <a:r>
              <a:rPr lang="en-US" sz="3200" dirty="0"/>
              <a:t> – genetic factors contribute to about half of a person’s tendency to become addicted.</a:t>
            </a:r>
          </a:p>
          <a:p>
            <a:pPr marL="0" indent="0" algn="l" rtl="0">
              <a:buNone/>
            </a:pPr>
            <a:r>
              <a:rPr lang="en-US" sz="3200" b="1" dirty="0">
                <a:solidFill>
                  <a:schemeClr val="accent3"/>
                </a:solidFill>
              </a:rPr>
              <a:t>2) Environment:</a:t>
            </a:r>
          </a:p>
          <a:p>
            <a:pPr marL="0" indent="0" algn="l" rtl="0">
              <a:buNone/>
            </a:pPr>
            <a:r>
              <a:rPr lang="en-US" sz="3200" dirty="0"/>
              <a:t>There are several factors that play into this:</a:t>
            </a:r>
          </a:p>
          <a:p>
            <a:pPr algn="l" rtl="0"/>
            <a:r>
              <a:rPr lang="en-US" sz="3200" dirty="0"/>
              <a:t>divorce</a:t>
            </a:r>
          </a:p>
          <a:p>
            <a:pPr algn="l" rtl="0"/>
            <a:r>
              <a:rPr lang="en-US" sz="3200" dirty="0"/>
              <a:t>frequent arguments</a:t>
            </a:r>
          </a:p>
          <a:p>
            <a:pPr algn="l" rtl="0"/>
            <a:r>
              <a:rPr lang="en-US" sz="3200" dirty="0"/>
              <a:t>Availability of the drugs.</a:t>
            </a:r>
          </a:p>
          <a:p>
            <a:pPr marL="0" indent="0" algn="l" rtl="0">
              <a:buNone/>
            </a:pPr>
            <a:endParaRPr lang="en-US" sz="3200" dirty="0"/>
          </a:p>
          <a:p>
            <a:pPr marL="0" indent="0" algn="l" rtl="0">
              <a:buNone/>
            </a:pPr>
            <a:endParaRPr lang="en-US" sz="3200" dirty="0">
              <a:solidFill>
                <a:schemeClr val="accent3"/>
              </a:solidFill>
            </a:endParaRPr>
          </a:p>
          <a:p>
            <a:pPr marL="0" indent="0" algn="l" rtl="0">
              <a:buNone/>
            </a:pPr>
            <a:endParaRPr lang="en-US" sz="3200" dirty="0"/>
          </a:p>
          <a:p>
            <a:pPr marL="0" indent="0" algn="l" rtl="0">
              <a:buNone/>
            </a:pPr>
            <a:endParaRPr lang="en-US" sz="3200" dirty="0">
              <a:solidFill>
                <a:schemeClr val="accent3"/>
              </a:solidFill>
            </a:endParaRPr>
          </a:p>
          <a:p>
            <a:pPr algn="l" rtl="0"/>
            <a:endParaRPr lang="ar-SA" dirty="0"/>
          </a:p>
        </p:txBody>
      </p:sp>
    </p:spTree>
    <p:extLst>
      <p:ext uri="{BB962C8B-B14F-4D97-AF65-F5344CB8AC3E}">
        <p14:creationId xmlns:p14="http://schemas.microsoft.com/office/powerpoint/2010/main" val="4014846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11162"/>
            <a:ext cx="8946541" cy="5437238"/>
          </a:xfrm>
        </p:spPr>
        <p:txBody>
          <a:bodyPr>
            <a:normAutofit/>
          </a:bodyPr>
          <a:lstStyle/>
          <a:p>
            <a:pPr marL="0" indent="0" algn="l" rtl="0">
              <a:buNone/>
            </a:pPr>
            <a:r>
              <a:rPr lang="en-US" sz="4400" b="1" dirty="0">
                <a:solidFill>
                  <a:schemeClr val="accent3"/>
                </a:solidFill>
              </a:rPr>
              <a:t>3) Trauma :</a:t>
            </a:r>
          </a:p>
          <a:p>
            <a:pPr algn="l" rtl="0"/>
            <a:r>
              <a:rPr lang="en-US" sz="3200" dirty="0"/>
              <a:t>neglect</a:t>
            </a:r>
          </a:p>
          <a:p>
            <a:pPr algn="l" rtl="0"/>
            <a:r>
              <a:rPr lang="en-US" sz="3200" dirty="0"/>
              <a:t>verbal abuse</a:t>
            </a:r>
          </a:p>
          <a:p>
            <a:pPr algn="l" rtl="0"/>
            <a:r>
              <a:rPr lang="en-US" sz="3200" dirty="0"/>
              <a:t>physical abuse</a:t>
            </a:r>
          </a:p>
          <a:p>
            <a:pPr algn="l" rtl="0"/>
            <a:r>
              <a:rPr lang="en-US" sz="3200" dirty="0"/>
              <a:t>sexual abuse</a:t>
            </a:r>
          </a:p>
          <a:p>
            <a:pPr algn="l" rtl="0"/>
            <a:r>
              <a:rPr lang="en-US" sz="3200" dirty="0"/>
              <a:t>physical altercations</a:t>
            </a:r>
          </a:p>
          <a:p>
            <a:pPr algn="l" rtl="0"/>
            <a:r>
              <a:rPr lang="en-US" sz="3200" dirty="0"/>
              <a:t>natural disasters</a:t>
            </a:r>
          </a:p>
          <a:p>
            <a:pPr algn="l" rtl="0"/>
            <a:r>
              <a:rPr lang="en-US" sz="3200" dirty="0"/>
              <a:t>accidents</a:t>
            </a:r>
          </a:p>
          <a:p>
            <a:pPr algn="l" rtl="0"/>
            <a:endParaRPr lang="en-US" sz="3200" b="1" dirty="0">
              <a:solidFill>
                <a:schemeClr val="accent3"/>
              </a:solidFill>
            </a:endParaRPr>
          </a:p>
          <a:p>
            <a:pPr algn="l" rtl="0"/>
            <a:endParaRPr lang="ar-SA" dirty="0"/>
          </a:p>
        </p:txBody>
      </p:sp>
    </p:spTree>
    <p:extLst>
      <p:ext uri="{BB962C8B-B14F-4D97-AF65-F5344CB8AC3E}">
        <p14:creationId xmlns:p14="http://schemas.microsoft.com/office/powerpoint/2010/main" val="1188260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78426"/>
            <a:ext cx="9205811" cy="5569973"/>
          </a:xfrm>
        </p:spPr>
        <p:txBody>
          <a:bodyPr>
            <a:normAutofit fontScale="85000" lnSpcReduction="20000"/>
          </a:bodyPr>
          <a:lstStyle/>
          <a:p>
            <a:pPr marL="0" indent="0" algn="l" rtl="0">
              <a:buNone/>
            </a:pPr>
            <a:r>
              <a:rPr lang="en-US" sz="3200" b="1" dirty="0">
                <a:solidFill>
                  <a:schemeClr val="accent3"/>
                </a:solidFill>
              </a:rPr>
              <a:t>4) Mental Illness:</a:t>
            </a:r>
          </a:p>
          <a:p>
            <a:pPr algn="l" rtl="0"/>
            <a:r>
              <a:rPr lang="en-US" sz="2800" dirty="0"/>
              <a:t>According to the </a:t>
            </a:r>
            <a:r>
              <a:rPr lang="en-US" sz="2800" dirty="0">
                <a:hlinkClick r:id="rId2"/>
              </a:rPr>
              <a:t>National Alliance on Mental Illness,</a:t>
            </a:r>
            <a:r>
              <a:rPr lang="en-US" sz="2800" dirty="0"/>
              <a:t> more than one half of substance abusers are also dealing with a mental illness</a:t>
            </a:r>
          </a:p>
          <a:p>
            <a:pPr algn="l" rtl="0"/>
            <a:endParaRPr lang="en-US" sz="3600" b="1" dirty="0">
              <a:solidFill>
                <a:schemeClr val="accent3"/>
              </a:solidFill>
            </a:endParaRPr>
          </a:p>
          <a:p>
            <a:pPr marL="0" indent="0" algn="l" rtl="0">
              <a:buNone/>
            </a:pPr>
            <a:r>
              <a:rPr lang="en-US" sz="3600" b="1" dirty="0">
                <a:solidFill>
                  <a:schemeClr val="accent3"/>
                </a:solidFill>
              </a:rPr>
              <a:t>5) Peer Pressure:</a:t>
            </a:r>
          </a:p>
          <a:p>
            <a:pPr algn="l" rtl="0"/>
            <a:r>
              <a:rPr lang="en-US" sz="3600" dirty="0"/>
              <a:t>The </a:t>
            </a:r>
            <a:r>
              <a:rPr lang="en-US" sz="3600" dirty="0">
                <a:hlinkClick r:id="rId3"/>
              </a:rPr>
              <a:t>Health Psychology Journal </a:t>
            </a:r>
            <a:r>
              <a:rPr lang="en-US" sz="3600" dirty="0"/>
              <a:t>reported that poor self control can be linked to having difficulty interacting with others, and drug use can help numb that particular pain.</a:t>
            </a:r>
          </a:p>
          <a:p>
            <a:pPr marL="0" indent="0" algn="l" rtl="0">
              <a:buNone/>
            </a:pPr>
            <a:endParaRPr lang="en-US" sz="3600" b="1" dirty="0">
              <a:solidFill>
                <a:schemeClr val="accent3"/>
              </a:solidFill>
            </a:endParaRPr>
          </a:p>
          <a:p>
            <a:br>
              <a:rPr lang="en-US" sz="2800" dirty="0"/>
            </a:br>
            <a:endParaRPr lang="en-US" sz="2800" dirty="0">
              <a:solidFill>
                <a:schemeClr val="accent3"/>
              </a:solidFill>
            </a:endParaRPr>
          </a:p>
          <a:p>
            <a:pPr algn="l" rtl="0"/>
            <a:endParaRPr lang="ar-SA" dirty="0"/>
          </a:p>
        </p:txBody>
      </p:sp>
    </p:spTree>
    <p:extLst>
      <p:ext uri="{BB962C8B-B14F-4D97-AF65-F5344CB8AC3E}">
        <p14:creationId xmlns:p14="http://schemas.microsoft.com/office/powerpoint/2010/main" val="255553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71" y="835640"/>
            <a:ext cx="10364451" cy="1596177"/>
          </a:xfrm>
        </p:spPr>
        <p:txBody>
          <a:bodyPr>
            <a:normAutofit fontScale="90000"/>
          </a:bodyPr>
          <a:lstStyle/>
          <a:p>
            <a:pPr algn="l"/>
            <a:r>
              <a:rPr lang="en-US" dirty="0">
                <a:solidFill>
                  <a:schemeClr val="accent3"/>
                </a:solidFill>
              </a:rPr>
              <a:t>Q2- </a:t>
            </a:r>
            <a:r>
              <a:rPr lang="en-US" sz="3200" dirty="0">
                <a:solidFill>
                  <a:schemeClr val="accent3"/>
                </a:solidFill>
              </a:rPr>
              <a:t>Compared to non-smokers, women who smoke during pregnancy have an increased risk of which of the following conditions?</a:t>
            </a:r>
            <a:endParaRPr lang="ar-SA" sz="3200" dirty="0">
              <a:solidFill>
                <a:schemeClr val="accent3"/>
              </a:solidFill>
            </a:endParaRPr>
          </a:p>
        </p:txBody>
      </p:sp>
      <p:sp>
        <p:nvSpPr>
          <p:cNvPr id="3" name="Content Placeholder 2"/>
          <p:cNvSpPr>
            <a:spLocks noGrp="1"/>
          </p:cNvSpPr>
          <p:nvPr>
            <p:ph idx="1"/>
          </p:nvPr>
        </p:nvSpPr>
        <p:spPr>
          <a:xfrm>
            <a:off x="1371600" y="2614410"/>
            <a:ext cx="9601200" cy="3343141"/>
          </a:xfrm>
        </p:spPr>
        <p:txBody>
          <a:bodyPr>
            <a:normAutofit/>
          </a:bodyPr>
          <a:lstStyle/>
          <a:p>
            <a:pPr marL="457200" indent="-457200" algn="l" rtl="0">
              <a:buFont typeface="+mj-lt"/>
              <a:buAutoNum type="alphaUcPeriod"/>
            </a:pPr>
            <a:r>
              <a:rPr lang="en-US" sz="2800" dirty="0"/>
              <a:t>Low birth weight baby (&lt;2500g)</a:t>
            </a:r>
          </a:p>
          <a:p>
            <a:pPr marL="457200" indent="-457200" algn="l" rtl="0">
              <a:buFont typeface="+mj-lt"/>
              <a:buAutoNum type="alphaUcPeriod"/>
            </a:pPr>
            <a:r>
              <a:rPr lang="en-US" sz="2800" dirty="0"/>
              <a:t>Pre-term birth.</a:t>
            </a:r>
          </a:p>
          <a:p>
            <a:pPr marL="457200" indent="-457200" algn="l" rtl="0">
              <a:buFont typeface="+mj-lt"/>
              <a:buAutoNum type="alphaUcPeriod"/>
            </a:pPr>
            <a:r>
              <a:rPr lang="sv-SE" sz="2800" dirty="0"/>
              <a:t>Sudden Infant Death syndrome (SIDS).</a:t>
            </a:r>
          </a:p>
          <a:p>
            <a:pPr marL="457200" indent="-457200" algn="l" rtl="0">
              <a:buFont typeface="+mj-lt"/>
              <a:buAutoNum type="alphaUcPeriod"/>
            </a:pPr>
            <a:r>
              <a:rPr lang="en-US" sz="2800" dirty="0"/>
              <a:t>All of the above.</a:t>
            </a:r>
            <a:endParaRPr lang="ar-SA" sz="2800" dirty="0"/>
          </a:p>
        </p:txBody>
      </p:sp>
    </p:spTree>
    <p:extLst>
      <p:ext uri="{BB962C8B-B14F-4D97-AF65-F5344CB8AC3E}">
        <p14:creationId xmlns:p14="http://schemas.microsoft.com/office/powerpoint/2010/main" val="165449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916" y="265471"/>
            <a:ext cx="9527458" cy="6238567"/>
          </a:xfrm>
        </p:spPr>
        <p:txBody>
          <a:bodyPr>
            <a:normAutofit/>
          </a:bodyPr>
          <a:lstStyle/>
          <a:p>
            <a:pPr lvl="0" algn="l" rtl="0"/>
            <a:r>
              <a:rPr lang="en-US" sz="3200" b="1" dirty="0">
                <a:solidFill>
                  <a:schemeClr val="accent3"/>
                </a:solidFill>
              </a:rPr>
              <a:t>Highlight on types of substance abuse:</a:t>
            </a:r>
          </a:p>
          <a:p>
            <a:pPr lvl="0" algn="l" rtl="0"/>
            <a:r>
              <a:rPr lang="en-US" sz="3200" b="1" u="sng" dirty="0">
                <a:solidFill>
                  <a:schemeClr val="accent3"/>
                </a:solidFill>
              </a:rPr>
              <a:t>Alcohol</a:t>
            </a:r>
            <a:r>
              <a:rPr lang="en-US" sz="3200" b="1" dirty="0">
                <a:solidFill>
                  <a:schemeClr val="accent3"/>
                </a:solidFill>
              </a:rPr>
              <a:t>: </a:t>
            </a:r>
            <a:r>
              <a:rPr lang="en-US" sz="3200" dirty="0"/>
              <a:t>alcohol actually depresses the </a:t>
            </a:r>
            <a:r>
              <a:rPr lang="en-US" sz="3200" dirty="0">
                <a:effectLst>
                  <a:outerShdw blurRad="38100" dist="38100" dir="2700000" algn="tl">
                    <a:srgbClr val="000000">
                      <a:alpha val="43137"/>
                    </a:srgbClr>
                  </a:outerShdw>
                </a:effectLst>
              </a:rPr>
              <a:t>brain</a:t>
            </a:r>
            <a:r>
              <a:rPr lang="en-US" sz="3200" dirty="0"/>
              <a:t> and decreases muscle control and coordination, and may lead to alcoholism.</a:t>
            </a:r>
          </a:p>
          <a:p>
            <a:pPr lvl="0" algn="l" rtl="0"/>
            <a:r>
              <a:rPr lang="en-US" sz="3200" u="sng" dirty="0">
                <a:solidFill>
                  <a:schemeClr val="accent3"/>
                </a:solidFill>
              </a:rPr>
              <a:t>Marijuana:</a:t>
            </a:r>
            <a:r>
              <a:rPr lang="en-US" sz="3200" dirty="0"/>
              <a:t> the </a:t>
            </a:r>
            <a:r>
              <a:rPr lang="en-US" sz="3200" b="1" u="sng" dirty="0"/>
              <a:t>most commonly used illegal drug </a:t>
            </a:r>
            <a:r>
              <a:rPr lang="en-US" sz="3200" dirty="0"/>
              <a:t>in the United States, it contains more cancer causing chemicals than tobacco smoke.</a:t>
            </a:r>
          </a:p>
          <a:p>
            <a:pPr algn="l" rtl="0"/>
            <a:r>
              <a:rPr lang="en-US" sz="3200" b="1" u="sng" dirty="0">
                <a:solidFill>
                  <a:schemeClr val="accent3"/>
                </a:solidFill>
              </a:rPr>
              <a:t>Cocaine: </a:t>
            </a:r>
            <a:r>
              <a:rPr lang="en-US" sz="3200" dirty="0"/>
              <a:t>cases constriction of blood vessels leading to heart damage or stroke, irregular heartbeat, and death. </a:t>
            </a:r>
            <a:endParaRPr lang="en-US" sz="3200" b="1" u="sng" dirty="0">
              <a:solidFill>
                <a:schemeClr val="accent3"/>
              </a:solidFill>
            </a:endParaRPr>
          </a:p>
          <a:p>
            <a:pPr algn="l" rtl="0"/>
            <a:endParaRPr lang="ar-SA" dirty="0"/>
          </a:p>
        </p:txBody>
      </p:sp>
    </p:spTree>
    <p:extLst>
      <p:ext uri="{BB962C8B-B14F-4D97-AF65-F5344CB8AC3E}">
        <p14:creationId xmlns:p14="http://schemas.microsoft.com/office/powerpoint/2010/main" val="2050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75187"/>
            <a:ext cx="8946541" cy="5884607"/>
          </a:xfrm>
        </p:spPr>
        <p:txBody>
          <a:bodyPr>
            <a:normAutofit/>
          </a:bodyPr>
          <a:lstStyle/>
          <a:p>
            <a:pPr algn="l" rtl="0"/>
            <a:r>
              <a:rPr lang="en-US" sz="3200" u="sng" dirty="0">
                <a:solidFill>
                  <a:schemeClr val="accent3"/>
                </a:solidFill>
              </a:rPr>
              <a:t>Heroin</a:t>
            </a:r>
            <a:r>
              <a:rPr lang="en-US" sz="3600" dirty="0">
                <a:solidFill>
                  <a:schemeClr val="accent3"/>
                </a:solidFill>
              </a:rPr>
              <a:t>: </a:t>
            </a:r>
            <a:r>
              <a:rPr lang="en-US" sz="2400" dirty="0"/>
              <a:t>Effects of heroin intoxication include drowsiness and slowed breathing. </a:t>
            </a:r>
            <a:r>
              <a:rPr lang="en-US" sz="2400" b="1" u="sng" dirty="0"/>
              <a:t>Overdose</a:t>
            </a:r>
            <a:r>
              <a:rPr lang="en-US" sz="2400" dirty="0"/>
              <a:t> may result in death from respiratory arrest.</a:t>
            </a:r>
          </a:p>
          <a:p>
            <a:pPr algn="l" rtl="0"/>
            <a:endParaRPr lang="en-US" sz="2400" dirty="0"/>
          </a:p>
          <a:p>
            <a:pPr algn="l" rtl="0"/>
            <a:endParaRPr lang="en-US" sz="2400" dirty="0"/>
          </a:p>
          <a:p>
            <a:pPr marL="0" indent="0" algn="l" rtl="0">
              <a:buNone/>
            </a:pPr>
            <a:endParaRPr lang="en-US" sz="2400" dirty="0"/>
          </a:p>
          <a:p>
            <a:pPr algn="l" rtl="0"/>
            <a:r>
              <a:rPr lang="en-US" sz="2400" b="1" u="sng" dirty="0">
                <a:hlinkClick r:id="rId2"/>
              </a:rPr>
              <a:t>Methamphetamine</a:t>
            </a:r>
            <a:r>
              <a:rPr lang="en-US" sz="2400" b="1" u="sng" dirty="0"/>
              <a:t>:</a:t>
            </a:r>
            <a:r>
              <a:rPr lang="en-US" sz="2400" b="1" dirty="0"/>
              <a:t> </a:t>
            </a:r>
            <a:r>
              <a:rPr lang="en-US" sz="3000" dirty="0"/>
              <a:t>is a powerful stimulant that increases alertness.</a:t>
            </a:r>
          </a:p>
          <a:p>
            <a:pPr marL="0" indent="0" algn="l" rtl="0">
              <a:buNone/>
            </a:pPr>
            <a:r>
              <a:rPr lang="en-US" sz="3000" dirty="0"/>
              <a:t>It shares many of the same toxic effects as cocaine : heart attacks, dangerously high blood pressure, and stroke     </a:t>
            </a:r>
            <a:endParaRPr lang="en-US" sz="3000" b="1" u="sng" dirty="0"/>
          </a:p>
          <a:p>
            <a:pPr marL="0" indent="0" algn="l" rtl="0">
              <a:buNone/>
            </a:pPr>
            <a:r>
              <a:rPr lang="en-US" dirty="0"/>
              <a:t> </a:t>
            </a:r>
            <a:r>
              <a:rPr lang="en-US" sz="900" b="1" dirty="0">
                <a:solidFill>
                  <a:schemeClr val="accent3"/>
                </a:solidFill>
              </a:rPr>
              <a:t>                                                                                                                   </a:t>
            </a:r>
            <a:endParaRPr lang="ar-SA" sz="3500" dirty="0"/>
          </a:p>
        </p:txBody>
      </p:sp>
    </p:spTree>
    <p:extLst>
      <p:ext uri="{BB962C8B-B14F-4D97-AF65-F5344CB8AC3E}">
        <p14:creationId xmlns:p14="http://schemas.microsoft.com/office/powerpoint/2010/main" val="2154849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1103312" y="2743200"/>
            <a:ext cx="8946541" cy="3505199"/>
          </a:xfrm>
        </p:spPr>
        <p:txBody>
          <a:bodyPr/>
          <a:lstStyle/>
          <a:p>
            <a:pPr marL="0" indent="0" algn="ctr" rtl="0">
              <a:buNone/>
            </a:pP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to approach subjects with substance abuse</a:t>
            </a:r>
          </a:p>
          <a:p>
            <a:pPr algn="l" rtl="0"/>
            <a:endParaRPr lang="ar-SA" dirty="0"/>
          </a:p>
        </p:txBody>
      </p:sp>
    </p:spTree>
    <p:extLst>
      <p:ext uri="{BB962C8B-B14F-4D97-AF65-F5344CB8AC3E}">
        <p14:creationId xmlns:p14="http://schemas.microsoft.com/office/powerpoint/2010/main" val="3248884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155" y="1283110"/>
            <a:ext cx="9940413" cy="4965289"/>
          </a:xfrm>
        </p:spPr>
        <p:txBody>
          <a:bodyPr/>
          <a:lstStyle/>
          <a:p>
            <a:pPr algn="l" rtl="0"/>
            <a:r>
              <a:rPr lang="en-US" dirty="0"/>
              <a:t>Before an addict can begin a </a:t>
            </a:r>
            <a:r>
              <a:rPr lang="en-US" b="1" dirty="0"/>
              <a:t>rehabilitation program</a:t>
            </a:r>
            <a:r>
              <a:rPr lang="en-US" dirty="0"/>
              <a:t>, full withdrawal or detoxification may be necessary.</a:t>
            </a:r>
          </a:p>
          <a:p>
            <a:pPr algn="l" rtl="0"/>
            <a:r>
              <a:rPr lang="en-US" dirty="0"/>
              <a:t>The most commonly used treatment options for substance abuse include:</a:t>
            </a:r>
          </a:p>
          <a:p>
            <a:pPr marL="0" indent="0" algn="l" rtl="0">
              <a:buNone/>
            </a:pPr>
            <a:endParaRPr lang="en-US" dirty="0"/>
          </a:p>
          <a:p>
            <a:pPr marL="457200" indent="-457200" algn="l" rtl="0">
              <a:buFont typeface="+mj-lt"/>
              <a:buAutoNum type="arabicParenR"/>
            </a:pPr>
            <a:r>
              <a:rPr lang="en-US" sz="2800" dirty="0"/>
              <a:t>Psychotherapy, which helps patients learn how to resist and redirect compulsions.</a:t>
            </a:r>
          </a:p>
          <a:p>
            <a:pPr marL="457200" indent="-457200" algn="l" rtl="0">
              <a:buFont typeface="+mj-lt"/>
              <a:buAutoNum type="arabicParenR"/>
            </a:pPr>
            <a:r>
              <a:rPr lang="en-US" sz="2800" dirty="0"/>
              <a:t>Support groups.</a:t>
            </a:r>
          </a:p>
          <a:p>
            <a:pPr marL="457200" indent="-457200" algn="l" rtl="0">
              <a:buFont typeface="+mj-lt"/>
              <a:buAutoNum type="arabicParenR"/>
            </a:pPr>
            <a:r>
              <a:rPr lang="en-US" sz="2800" dirty="0"/>
              <a:t>Individual counseling.</a:t>
            </a:r>
          </a:p>
          <a:p>
            <a:pPr algn="l" rtl="0"/>
            <a:endParaRPr lang="ar-SA" dirty="0"/>
          </a:p>
        </p:txBody>
      </p:sp>
    </p:spTree>
    <p:extLst>
      <p:ext uri="{BB962C8B-B14F-4D97-AF65-F5344CB8AC3E}">
        <p14:creationId xmlns:p14="http://schemas.microsoft.com/office/powerpoint/2010/main" val="2985748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715295"/>
          </a:xfrm>
        </p:spPr>
        <p:txBody>
          <a:bodyPr>
            <a:normAutofit fontScale="90000"/>
          </a:bodyPr>
          <a:lstStyle/>
          <a:p>
            <a:r>
              <a:rPr lang="en-US" dirty="0"/>
              <a:t>Q1-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which one of the following is </a:t>
            </a:r>
            <a:r>
              <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rPr>
              <a:t>Not </a:t>
            </a:r>
            <a:r>
              <a:rPr lang="en-US" sz="4000" b="1" dirty="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rPr>
              <a:t>way</a:t>
            </a:r>
            <a:r>
              <a:rPr lang="en-US" sz="4000" b="1" dirty="0">
                <a:ln w="12700">
                  <a:solidFill>
                    <a:schemeClr val="accent3">
                      <a:lumMod val="50000"/>
                    </a:schemeClr>
                  </a:solidFill>
                  <a:prstDash val="solid"/>
                </a:ln>
                <a:solidFill>
                  <a:schemeClr val="accent3"/>
                </a:solidFill>
                <a:effectLst>
                  <a:innerShdw blurRad="177800">
                    <a:schemeClr val="accent3">
                      <a:lumMod val="50000"/>
                    </a:schemeClr>
                  </a:innerShdw>
                </a:effectLst>
              </a:rPr>
              <a:t>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 overcoming nicotine withdrawal symptoms?</a:t>
            </a:r>
            <a:endParaRPr lang="ar-SA" dirty="0"/>
          </a:p>
        </p:txBody>
      </p:sp>
      <p:sp>
        <p:nvSpPr>
          <p:cNvPr id="3" name="Content Placeholder 2"/>
          <p:cNvSpPr>
            <a:spLocks noGrp="1"/>
          </p:cNvSpPr>
          <p:nvPr>
            <p:ph idx="1"/>
          </p:nvPr>
        </p:nvSpPr>
        <p:spPr>
          <a:xfrm>
            <a:off x="1103312" y="2168012"/>
            <a:ext cx="8946541" cy="4080387"/>
          </a:xfrm>
        </p:spPr>
        <p:txBody>
          <a:bodyPr/>
          <a:lstStyle/>
          <a:p>
            <a:pPr algn="l" rtl="0"/>
            <a:endParaRPr lang="en-US" b="1" dirty="0"/>
          </a:p>
          <a:p>
            <a:pPr algn="l" rtl="0"/>
            <a:endParaRPr lang="en-US" b="1" dirty="0"/>
          </a:p>
          <a:p>
            <a:pPr marL="457200" indent="-457200" algn="l" rtl="0">
              <a:buFont typeface="+mj-lt"/>
              <a:buAutoNum type="alphaUcPeriod"/>
            </a:pPr>
            <a:r>
              <a:rPr lang="en-US" sz="2800" dirty="0"/>
              <a:t>Know smoking triggers and avoid them (avoid stress, caffeine).</a:t>
            </a:r>
          </a:p>
          <a:p>
            <a:pPr marL="457200" indent="-457200" algn="l" rtl="0">
              <a:buFont typeface="+mj-lt"/>
              <a:buAutoNum type="alphaUcPeriod"/>
            </a:pPr>
            <a:r>
              <a:rPr lang="en-US" sz="2800" dirty="0"/>
              <a:t>Nicotine Replacement therapy.</a:t>
            </a:r>
          </a:p>
          <a:p>
            <a:pPr marL="457200" indent="-457200" algn="l" rtl="0">
              <a:buFont typeface="+mj-lt"/>
              <a:buAutoNum type="alphaUcPeriod"/>
            </a:pPr>
            <a:r>
              <a:rPr lang="en-US" sz="2800" dirty="0"/>
              <a:t>Do regular exercises and keep your self active.</a:t>
            </a:r>
          </a:p>
          <a:p>
            <a:pPr marL="457200" indent="-457200" algn="l" rtl="0">
              <a:buFont typeface="+mj-lt"/>
              <a:buAutoNum type="alphaUcPeriod"/>
            </a:pPr>
            <a:r>
              <a:rPr lang="en-US" sz="3200" b="1" u="sng" dirty="0">
                <a:solidFill>
                  <a:srgbClr val="FF0000"/>
                </a:solidFill>
              </a:rPr>
              <a:t>Set in place with smokers.</a:t>
            </a:r>
          </a:p>
          <a:p>
            <a:pPr algn="l" rtl="0"/>
            <a:endParaRPr lang="ar-SA" dirty="0"/>
          </a:p>
        </p:txBody>
      </p:sp>
    </p:spTree>
    <p:extLst>
      <p:ext uri="{BB962C8B-B14F-4D97-AF65-F5344CB8AC3E}">
        <p14:creationId xmlns:p14="http://schemas.microsoft.com/office/powerpoint/2010/main" val="4106244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71" y="835640"/>
            <a:ext cx="10364451" cy="1596177"/>
          </a:xfrm>
        </p:spPr>
        <p:txBody>
          <a:bodyPr>
            <a:normAutofit fontScale="90000"/>
          </a:bodyPr>
          <a:lstStyle/>
          <a:p>
            <a:pPr algn="l"/>
            <a:r>
              <a:rPr lang="en-US" dirty="0">
                <a:solidFill>
                  <a:schemeClr val="accent3"/>
                </a:solidFill>
              </a:rPr>
              <a:t>Q2- </a:t>
            </a:r>
            <a:r>
              <a:rPr lang="en-US" sz="3200" dirty="0">
                <a:solidFill>
                  <a:schemeClr val="accent3"/>
                </a:solidFill>
              </a:rPr>
              <a:t>Compared to non-smokers, women who smoke during pregnancy have an increased risk of which of the following conditions?</a:t>
            </a:r>
            <a:endParaRPr lang="ar-SA" sz="3200" dirty="0">
              <a:solidFill>
                <a:schemeClr val="accent3"/>
              </a:solidFill>
            </a:endParaRPr>
          </a:p>
        </p:txBody>
      </p:sp>
      <p:sp>
        <p:nvSpPr>
          <p:cNvPr id="3" name="Content Placeholder 2"/>
          <p:cNvSpPr>
            <a:spLocks noGrp="1"/>
          </p:cNvSpPr>
          <p:nvPr>
            <p:ph idx="1"/>
          </p:nvPr>
        </p:nvSpPr>
        <p:spPr>
          <a:xfrm>
            <a:off x="1371600" y="2614410"/>
            <a:ext cx="9601200" cy="3343141"/>
          </a:xfrm>
        </p:spPr>
        <p:txBody>
          <a:bodyPr>
            <a:normAutofit/>
          </a:bodyPr>
          <a:lstStyle/>
          <a:p>
            <a:pPr marL="457200" indent="-457200" algn="l" rtl="0">
              <a:buFont typeface="+mj-lt"/>
              <a:buAutoNum type="alphaUcPeriod"/>
            </a:pPr>
            <a:r>
              <a:rPr lang="en-US" sz="2800" dirty="0"/>
              <a:t>Low birth weight baby (&lt;2500g)</a:t>
            </a:r>
          </a:p>
          <a:p>
            <a:pPr marL="457200" indent="-457200" algn="l" rtl="0">
              <a:buFont typeface="+mj-lt"/>
              <a:buAutoNum type="alphaUcPeriod"/>
            </a:pPr>
            <a:r>
              <a:rPr lang="en-US" sz="2800" dirty="0"/>
              <a:t>Pre-term birth.</a:t>
            </a:r>
          </a:p>
          <a:p>
            <a:pPr marL="457200" indent="-457200" algn="l" rtl="0">
              <a:buFont typeface="+mj-lt"/>
              <a:buAutoNum type="alphaUcPeriod"/>
            </a:pPr>
            <a:r>
              <a:rPr lang="sv-SE" sz="2800" dirty="0"/>
              <a:t>Sudden Infant Death syndrome (SIDS).</a:t>
            </a:r>
          </a:p>
          <a:p>
            <a:pPr marL="457200" indent="-457200" algn="l" rtl="0">
              <a:buFont typeface="+mj-lt"/>
              <a:buAutoNum type="alphaUcPeriod"/>
            </a:pPr>
            <a:r>
              <a:rPr lang="en-US" sz="3200" b="1" u="sng" dirty="0">
                <a:solidFill>
                  <a:srgbClr val="FF0000"/>
                </a:solidFill>
              </a:rPr>
              <a:t>All of the above.</a:t>
            </a:r>
            <a:endParaRPr lang="ar-SA" sz="3200" b="1" u="sng" dirty="0">
              <a:solidFill>
                <a:srgbClr val="FF0000"/>
              </a:solidFill>
            </a:endParaRPr>
          </a:p>
        </p:txBody>
      </p:sp>
    </p:spTree>
    <p:extLst>
      <p:ext uri="{BB962C8B-B14F-4D97-AF65-F5344CB8AC3E}">
        <p14:creationId xmlns:p14="http://schemas.microsoft.com/office/powerpoint/2010/main" val="1654496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Q3- What is the most effective pharmacological medication in quitting smoking ? </a:t>
            </a:r>
            <a:endParaRPr lang="ar-SA" dirty="0">
              <a:solidFill>
                <a:schemeClr val="accent3"/>
              </a:solidFill>
            </a:endParaRPr>
          </a:p>
        </p:txBody>
      </p:sp>
      <p:sp>
        <p:nvSpPr>
          <p:cNvPr id="3" name="Content Placeholder 2"/>
          <p:cNvSpPr>
            <a:spLocks noGrp="1"/>
          </p:cNvSpPr>
          <p:nvPr>
            <p:ph idx="1"/>
          </p:nvPr>
        </p:nvSpPr>
        <p:spPr>
          <a:xfrm>
            <a:off x="1103312" y="2802194"/>
            <a:ext cx="8946541" cy="3446204"/>
          </a:xfrm>
        </p:spPr>
        <p:txBody>
          <a:bodyPr>
            <a:normAutofit/>
          </a:bodyPr>
          <a:lstStyle/>
          <a:p>
            <a:pPr marL="457200" indent="-457200" algn="l" rtl="0">
              <a:buFont typeface="+mj-lt"/>
              <a:buAutoNum type="alphaUcPeriod"/>
            </a:pPr>
            <a:r>
              <a:rPr lang="en-US" sz="4000" dirty="0"/>
              <a:t>Nicotine replacement therapy.</a:t>
            </a:r>
          </a:p>
          <a:p>
            <a:pPr marL="457200" indent="-457200" algn="l" rtl="0">
              <a:buFont typeface="+mj-lt"/>
              <a:buAutoNum type="alphaUcPeriod"/>
            </a:pPr>
            <a:r>
              <a:rPr lang="en-US" sz="4000" dirty="0"/>
              <a:t> Bupropion.</a:t>
            </a:r>
          </a:p>
          <a:p>
            <a:pPr marL="457200" indent="-457200" algn="l" rtl="0">
              <a:buFont typeface="+mj-lt"/>
              <a:buAutoNum type="alphaUcPeriod"/>
            </a:pPr>
            <a:r>
              <a:rPr lang="en-US" sz="4400" b="1" u="sng" dirty="0">
                <a:solidFill>
                  <a:srgbClr val="FF0000"/>
                </a:solidFill>
              </a:rPr>
              <a:t>Varenicline.</a:t>
            </a:r>
          </a:p>
          <a:p>
            <a:pPr marL="457200" indent="-457200" algn="l" rtl="0">
              <a:buFont typeface="+mj-lt"/>
              <a:buAutoNum type="alphaUcPeriod"/>
            </a:pPr>
            <a:r>
              <a:rPr lang="en-US" sz="4000" dirty="0"/>
              <a:t>Clonidine.</a:t>
            </a:r>
          </a:p>
          <a:p>
            <a:pPr marL="457200" indent="-457200" algn="l" rtl="0">
              <a:buFont typeface="+mj-lt"/>
              <a:buAutoNum type="alphaUcPeriod"/>
            </a:pPr>
            <a:endParaRPr lang="ar-SA" sz="4000" dirty="0"/>
          </a:p>
        </p:txBody>
      </p:sp>
    </p:spTree>
    <p:extLst>
      <p:ext uri="{BB962C8B-B14F-4D97-AF65-F5344CB8AC3E}">
        <p14:creationId xmlns:p14="http://schemas.microsoft.com/office/powerpoint/2010/main" val="1015404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35430" y="2052918"/>
            <a:ext cx="9614424" cy="4195481"/>
          </a:xfrm>
        </p:spPr>
        <p:txBody>
          <a:bodyPr>
            <a:normAutofit/>
          </a:bodyPr>
          <a:lstStyle/>
          <a:p>
            <a:pPr algn="l" rtl="0">
              <a:buNone/>
            </a:pPr>
            <a:r>
              <a:rPr lang="en-US" sz="3200" dirty="0">
                <a:solidFill>
                  <a:schemeClr val="accent3"/>
                </a:solidFill>
              </a:rPr>
              <a:t>Q4- What is the most commonly abuse drugs ?</a:t>
            </a:r>
          </a:p>
          <a:p>
            <a:pPr algn="l" rtl="0"/>
            <a:endParaRPr lang="en-US" sz="3200" dirty="0">
              <a:solidFill>
                <a:schemeClr val="accent3"/>
              </a:solidFill>
            </a:endParaRPr>
          </a:p>
          <a:p>
            <a:pPr marL="514350" indent="-514350" algn="l" rtl="0">
              <a:buFont typeface="+mj-lt"/>
              <a:buAutoNum type="alphaUcPeriod"/>
            </a:pPr>
            <a:r>
              <a:rPr lang="en-US" sz="3600" b="1" u="sng" dirty="0">
                <a:solidFill>
                  <a:srgbClr val="FF0000"/>
                </a:solidFill>
              </a:rPr>
              <a:t>Marijuana.</a:t>
            </a:r>
          </a:p>
          <a:p>
            <a:pPr marL="514350" indent="-514350" algn="l" rtl="0">
              <a:buFont typeface="+mj-lt"/>
              <a:buAutoNum type="alphaUcPeriod"/>
            </a:pPr>
            <a:r>
              <a:rPr lang="en-US" sz="3200" dirty="0"/>
              <a:t>Heroin.</a:t>
            </a:r>
          </a:p>
          <a:p>
            <a:pPr marL="514350" indent="-514350" algn="l" rtl="0">
              <a:buFont typeface="+mj-lt"/>
              <a:buAutoNum type="alphaUcPeriod"/>
            </a:pPr>
            <a:r>
              <a:rPr lang="en-US" sz="3200" dirty="0"/>
              <a:t>Cocaine.</a:t>
            </a:r>
          </a:p>
          <a:p>
            <a:pPr marL="514350" indent="-514350" algn="l" rtl="0">
              <a:buFont typeface="+mj-lt"/>
              <a:buAutoNum type="alphaUcPeriod"/>
            </a:pPr>
            <a:r>
              <a:rPr lang="en-US" sz="3200" dirty="0"/>
              <a:t>Methamphetamine. </a:t>
            </a:r>
          </a:p>
        </p:txBody>
      </p:sp>
    </p:spTree>
    <p:extLst>
      <p:ext uri="{BB962C8B-B14F-4D97-AF65-F5344CB8AC3E}">
        <p14:creationId xmlns:p14="http://schemas.microsoft.com/office/powerpoint/2010/main" val="2385417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332" y="2347377"/>
            <a:ext cx="10902462" cy="1871967"/>
          </a:xfrm>
        </p:spPr>
        <p:txBody>
          <a:bodyPr>
            <a:normAutofit/>
          </a:bodyPr>
          <a:lstStyle/>
          <a:p>
            <a:pPr marL="0" indent="0" algn="l" rtl="0">
              <a:buNone/>
            </a:pPr>
            <a:r>
              <a:rPr lang="en-US" sz="3200" dirty="0">
                <a:solidFill>
                  <a:schemeClr val="accent3"/>
                </a:solidFill>
              </a:rPr>
              <a:t> Ahmed is 55 years old, diabetics and hypertensive, he has been a smoker for 30 years.</a:t>
            </a:r>
          </a:p>
        </p:txBody>
      </p:sp>
    </p:spTree>
    <p:extLst>
      <p:ext uri="{BB962C8B-B14F-4D97-AF65-F5344CB8AC3E}">
        <p14:creationId xmlns:p14="http://schemas.microsoft.com/office/powerpoint/2010/main" val="2916480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74983" y="406400"/>
            <a:ext cx="433003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chemeClr val="accent3"/>
                </a:solidFill>
                <a:effectLst/>
              </a:rPr>
              <a:t>References :</a:t>
            </a:r>
            <a:endParaRPr lang="ar-SA" sz="5400" b="1" cap="none" spc="0" dirty="0">
              <a:ln/>
              <a:solidFill>
                <a:schemeClr val="accent3"/>
              </a:solidFill>
              <a:effectLst/>
            </a:endParaRPr>
          </a:p>
        </p:txBody>
      </p:sp>
      <p:sp>
        <p:nvSpPr>
          <p:cNvPr id="6" name="مربع نص 5"/>
          <p:cNvSpPr txBox="1"/>
          <p:nvPr/>
        </p:nvSpPr>
        <p:spPr>
          <a:xfrm>
            <a:off x="374983" y="1329730"/>
            <a:ext cx="11033246" cy="5909310"/>
          </a:xfrm>
          <a:prstGeom prst="rect">
            <a:avLst/>
          </a:prstGeom>
          <a:noFill/>
        </p:spPr>
        <p:txBody>
          <a:bodyPr wrap="square" rtlCol="1">
            <a:spAutoFit/>
          </a:bodyPr>
          <a:lstStyle/>
          <a:p>
            <a:r>
              <a:rPr lang="en-US" u="sng" dirty="0"/>
              <a:t> </a:t>
            </a:r>
          </a:p>
          <a:p>
            <a:pPr marL="342900" indent="-342900">
              <a:buFont typeface="+mj-lt"/>
              <a:buAutoNum type="arabicPeriod"/>
            </a:pPr>
            <a:r>
              <a:rPr lang="en-US" u="sng" dirty="0"/>
              <a:t>https://www.ncbi.nlm.nih.gov/pmc/articles/PMC4491232/</a:t>
            </a:r>
          </a:p>
          <a:p>
            <a:pPr marL="342900" indent="-342900">
              <a:buFont typeface="+mj-lt"/>
              <a:buAutoNum type="arabicPeriod"/>
            </a:pPr>
            <a:r>
              <a:rPr lang="en-US" u="sng" dirty="0"/>
              <a:t>http://www.aafp.org/afp/2012/0315/p591.html#afp20120315p591-b27</a:t>
            </a:r>
          </a:p>
          <a:p>
            <a:pPr marL="342900" indent="-342900">
              <a:buFont typeface="+mj-lt"/>
              <a:buAutoNum type="arabicPeriod"/>
            </a:pPr>
            <a:r>
              <a:rPr lang="en-US" u="sng" dirty="0"/>
              <a:t>https://www.ncbi.nlm.nih.gov/pmc/articles/PMC4014023/#b1</a:t>
            </a:r>
          </a:p>
          <a:p>
            <a:pPr marL="342900" indent="-342900">
              <a:buFont typeface="+mj-lt"/>
              <a:buAutoNum type="arabicPeriod"/>
            </a:pPr>
            <a:r>
              <a:rPr lang="en-US" u="sng" dirty="0"/>
              <a:t>https://www.ncbi.nlm.nih.gov/pmc/articles/PMC2528204/</a:t>
            </a:r>
          </a:p>
          <a:p>
            <a:pPr marL="342900" indent="-342900">
              <a:buFont typeface="+mj-lt"/>
              <a:buAutoNum type="arabicPeriod"/>
            </a:pPr>
            <a:r>
              <a:rPr lang="en-US" u="sng" dirty="0"/>
              <a:t>http://americanpregnancy.org/pregnancy-complications/second-hand-smoke-and-pregnancy/</a:t>
            </a:r>
          </a:p>
          <a:p>
            <a:pPr marL="342900" indent="-342900">
              <a:buFont typeface="+mj-lt"/>
              <a:buAutoNum type="arabicPeriod"/>
            </a:pPr>
            <a:r>
              <a:rPr lang="en-US" u="sng" dirty="0"/>
              <a:t>http://www.bmj.com/content/340/bmj.c1680</a:t>
            </a:r>
          </a:p>
          <a:p>
            <a:pPr marL="342900" indent="-342900">
              <a:buFont typeface="+mj-lt"/>
              <a:buAutoNum type="arabicPeriod"/>
            </a:pPr>
            <a:r>
              <a:rPr lang="en-US" u="sng" dirty="0"/>
              <a:t>https://www.ncbi.nlm.nih.gov/pmc/articles/PMC4028571/</a:t>
            </a:r>
          </a:p>
          <a:p>
            <a:pPr marL="342900" indent="-342900">
              <a:buFont typeface="+mj-lt"/>
              <a:buAutoNum type="arabicPeriod"/>
            </a:pPr>
            <a:r>
              <a:rPr lang="en-US" u="sng" dirty="0"/>
              <a:t>https://journals.rcni.com/primary-health-care/smoking-cessation-phc.2017.e1283</a:t>
            </a:r>
          </a:p>
          <a:p>
            <a:pPr marL="342900" indent="-342900">
              <a:buFont typeface="+mj-lt"/>
              <a:buAutoNum type="arabicPeriod"/>
            </a:pPr>
            <a:r>
              <a:rPr lang="en-US" u="sng" dirty="0"/>
              <a:t>https://www.cancer.org/cancer/cancer-causes/tobacco-and-cancer/health-risks-of-smoking-tobacco.html</a:t>
            </a:r>
          </a:p>
          <a:p>
            <a:pPr marL="342900" indent="-342900">
              <a:buFont typeface="+mj-lt"/>
              <a:buAutoNum type="arabicPeriod"/>
            </a:pPr>
            <a:r>
              <a:rPr lang="en-US" u="sng" dirty="0"/>
              <a:t>https://www.ncbi.nlm.nih.gov/pubmed/?term=PMC4014023</a:t>
            </a:r>
          </a:p>
          <a:p>
            <a:pPr marL="342900" indent="-342900">
              <a:buFont typeface="+mj-lt"/>
              <a:buAutoNum type="arabicPeriod"/>
            </a:pPr>
            <a:r>
              <a:rPr lang="en-US" u="sng" dirty="0">
                <a:hlinkClick r:id="rId2"/>
              </a:rPr>
              <a:t>https://drugabuse.com/library/get-the-facts-on-substance-abuse/</a:t>
            </a:r>
            <a:endParaRPr lang="en-US" u="sng" dirty="0"/>
          </a:p>
          <a:p>
            <a:pPr marL="342900" indent="-342900">
              <a:buFont typeface="+mj-lt"/>
              <a:buAutoNum type="arabicPeriod"/>
            </a:pPr>
            <a:r>
              <a:rPr lang="en-US" u="sng" dirty="0"/>
              <a:t>http://www.mdedge.com/jfponline/article/60156/addiction-medicine/what-most-effective-nicotine-replacement-therapy</a:t>
            </a:r>
          </a:p>
          <a:p>
            <a:pPr marL="342900" indent="-342900">
              <a:buFont typeface="+mj-lt"/>
              <a:buAutoNum type="arabicPeriod"/>
            </a:pPr>
            <a:r>
              <a:rPr lang="en-US" u="sng" dirty="0"/>
              <a:t>http://www.heart.org/HEARTORG/HealthyLiving/QuitSmoking/QuittingSmoking/Smoking-Do-you-really-know-the-risks_UCM_322718_Article.jsp#</a:t>
            </a:r>
          </a:p>
          <a:p>
            <a:r>
              <a:rPr lang="en-US" u="sng" dirty="0"/>
              <a:t>https://www.webmd.com/mental-health/addiction/substance-abuse#1</a:t>
            </a:r>
          </a:p>
          <a:p>
            <a:endParaRPr lang="en-US" u="sng" dirty="0"/>
          </a:p>
          <a:p>
            <a:endParaRPr 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Q3- What is the most effective pharmacological medication in quitting smoking ? </a:t>
            </a:r>
            <a:endParaRPr lang="ar-SA" dirty="0">
              <a:solidFill>
                <a:schemeClr val="accent3"/>
              </a:solidFill>
            </a:endParaRPr>
          </a:p>
        </p:txBody>
      </p:sp>
      <p:sp>
        <p:nvSpPr>
          <p:cNvPr id="3" name="Content Placeholder 2"/>
          <p:cNvSpPr>
            <a:spLocks noGrp="1"/>
          </p:cNvSpPr>
          <p:nvPr>
            <p:ph idx="1"/>
          </p:nvPr>
        </p:nvSpPr>
        <p:spPr>
          <a:xfrm>
            <a:off x="1103312" y="2802194"/>
            <a:ext cx="8946541" cy="3446204"/>
          </a:xfrm>
        </p:spPr>
        <p:txBody>
          <a:bodyPr>
            <a:normAutofit/>
          </a:bodyPr>
          <a:lstStyle/>
          <a:p>
            <a:pPr marL="457200" indent="-457200" algn="l" rtl="0">
              <a:buFont typeface="+mj-lt"/>
              <a:buAutoNum type="alphaUcPeriod"/>
            </a:pPr>
            <a:r>
              <a:rPr lang="en-US" sz="4000" dirty="0"/>
              <a:t>Nicotine replacement therapy.</a:t>
            </a:r>
          </a:p>
          <a:p>
            <a:pPr marL="457200" indent="-457200" algn="l" rtl="0">
              <a:buFont typeface="+mj-lt"/>
              <a:buAutoNum type="alphaUcPeriod"/>
            </a:pPr>
            <a:r>
              <a:rPr lang="en-US" sz="4000" dirty="0"/>
              <a:t> Bupropion.</a:t>
            </a:r>
          </a:p>
          <a:p>
            <a:pPr marL="457200" indent="-457200" algn="l" rtl="0">
              <a:buFont typeface="+mj-lt"/>
              <a:buAutoNum type="alphaUcPeriod"/>
            </a:pPr>
            <a:r>
              <a:rPr lang="en-US" sz="4000" dirty="0"/>
              <a:t>Varenicline.</a:t>
            </a:r>
          </a:p>
          <a:p>
            <a:pPr marL="457200" indent="-457200" algn="l" rtl="0">
              <a:buFont typeface="+mj-lt"/>
              <a:buAutoNum type="alphaUcPeriod"/>
            </a:pPr>
            <a:r>
              <a:rPr lang="en-US" sz="4000" dirty="0"/>
              <a:t>Clonidine.</a:t>
            </a:r>
          </a:p>
          <a:p>
            <a:pPr marL="457200" indent="-457200" algn="l" rtl="0">
              <a:buFont typeface="+mj-lt"/>
              <a:buAutoNum type="alphaUcPeriod"/>
            </a:pPr>
            <a:endParaRPr lang="ar-SA" sz="4000" dirty="0"/>
          </a:p>
        </p:txBody>
      </p:sp>
    </p:spTree>
    <p:extLst>
      <p:ext uri="{BB962C8B-B14F-4D97-AF65-F5344CB8AC3E}">
        <p14:creationId xmlns:p14="http://schemas.microsoft.com/office/powerpoint/2010/main" val="101540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35430" y="2052918"/>
            <a:ext cx="9614424" cy="4195481"/>
          </a:xfrm>
        </p:spPr>
        <p:txBody>
          <a:bodyPr>
            <a:normAutofit/>
          </a:bodyPr>
          <a:lstStyle/>
          <a:p>
            <a:pPr algn="l" rtl="0">
              <a:buNone/>
            </a:pPr>
            <a:r>
              <a:rPr lang="en-US" sz="3200" dirty="0">
                <a:solidFill>
                  <a:schemeClr val="accent3"/>
                </a:solidFill>
              </a:rPr>
              <a:t>Q4- What is the most commonly abuse drugs ?</a:t>
            </a:r>
          </a:p>
          <a:p>
            <a:pPr algn="l" rtl="0"/>
            <a:endParaRPr lang="en-US" sz="3200" dirty="0">
              <a:solidFill>
                <a:schemeClr val="accent3"/>
              </a:solidFill>
            </a:endParaRPr>
          </a:p>
          <a:p>
            <a:pPr marL="514350" indent="-514350" algn="l" rtl="0">
              <a:buFont typeface="+mj-lt"/>
              <a:buAutoNum type="alphaUcPeriod"/>
            </a:pPr>
            <a:r>
              <a:rPr lang="en-US" sz="3200" dirty="0"/>
              <a:t>Marijuana.</a:t>
            </a:r>
          </a:p>
          <a:p>
            <a:pPr marL="514350" indent="-514350" algn="l" rtl="0">
              <a:buFont typeface="+mj-lt"/>
              <a:buAutoNum type="alphaUcPeriod"/>
            </a:pPr>
            <a:r>
              <a:rPr lang="en-US" sz="3200" dirty="0"/>
              <a:t>Heroin.</a:t>
            </a:r>
          </a:p>
          <a:p>
            <a:pPr marL="514350" indent="-514350" algn="l" rtl="0">
              <a:buFont typeface="+mj-lt"/>
              <a:buAutoNum type="alphaUcPeriod"/>
            </a:pPr>
            <a:r>
              <a:rPr lang="en-US" sz="3200" dirty="0"/>
              <a:t>Cocaine.</a:t>
            </a:r>
          </a:p>
          <a:p>
            <a:pPr marL="514350" indent="-514350" algn="l" rtl="0">
              <a:buFont typeface="+mj-lt"/>
              <a:buAutoNum type="alphaUcPeriod"/>
            </a:pPr>
            <a:r>
              <a:rPr lang="en-US" sz="3200" dirty="0"/>
              <a:t>Methamphetamine. </a:t>
            </a:r>
          </a:p>
        </p:txBody>
      </p:sp>
    </p:spTree>
    <p:extLst>
      <p:ext uri="{BB962C8B-B14F-4D97-AF65-F5344CB8AC3E}">
        <p14:creationId xmlns:p14="http://schemas.microsoft.com/office/powerpoint/2010/main" val="238541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0" y="1274620"/>
            <a:ext cx="11762509" cy="2646218"/>
          </a:xfrm>
        </p:spPr>
        <p:txBody>
          <a:bodyPr wrap="square" anchor="t" anchorCtr="0">
            <a:normAutofit lnSpcReduction="10000"/>
          </a:bodyPr>
          <a:lstStyle/>
          <a:p>
            <a:pPr marL="0" lvl="0" indent="0" algn="ctr" rtl="0">
              <a:lnSpc>
                <a:spcPct val="100000"/>
              </a:lnSpc>
              <a:spcBef>
                <a:spcPts val="0"/>
              </a:spcBef>
              <a:buClrTx/>
              <a:buSzTx/>
              <a:buNone/>
            </a:pPr>
            <a:r>
              <a:rPr lang="en-US" sz="3600" dirty="0">
                <a:solidFill>
                  <a:schemeClr val="accent3"/>
                </a:solidFill>
              </a:rPr>
              <a:t>The primary addicting substance in cigarettes is nicotine. But cigarette smoke contains thousands of other chemicals that also damage health.</a:t>
            </a:r>
            <a:r>
              <a:rPr lang="ar-SA" sz="3200" spc="-150" dirty="0">
                <a:solidFill>
                  <a:schemeClr val="accent3"/>
                </a:solidFill>
              </a:rPr>
              <a:t>.</a:t>
            </a:r>
          </a:p>
          <a:p>
            <a:pPr marL="0" lvl="0" indent="0" algn="ctr" rtl="0">
              <a:lnSpc>
                <a:spcPct val="100000"/>
              </a:lnSpc>
              <a:spcBef>
                <a:spcPts val="0"/>
              </a:spcBef>
              <a:buClrTx/>
              <a:buSzTx/>
              <a:buNone/>
            </a:pPr>
            <a:r>
              <a:rPr lang="en-US" sz="3200" dirty="0">
                <a:solidFill>
                  <a:schemeClr val="accent3"/>
                </a:solidFill>
              </a:rPr>
              <a:t>There are more than 5,000 chemical components found in cigarette smoke </a:t>
            </a:r>
            <a:endParaRPr lang="en-US" sz="3200" spc="-150" dirty="0">
              <a:solidFill>
                <a:schemeClr val="accent3"/>
              </a:solidFill>
            </a:endParaRPr>
          </a:p>
          <a:p>
            <a:pPr marL="0" lvl="0" indent="0">
              <a:lnSpc>
                <a:spcPct val="100000"/>
              </a:lnSpc>
              <a:spcBef>
                <a:spcPts val="0"/>
              </a:spcBef>
              <a:buClrTx/>
              <a:buSzTx/>
              <a:buNone/>
            </a:pPr>
            <a:endParaRPr lang="en-US" spc="-150" dirty="0">
              <a:solidFill>
                <a:schemeClr val="tx1">
                  <a:lumMod val="95000"/>
                  <a:lumOff val="5000"/>
                </a:schemeClr>
              </a:solidFill>
            </a:endParaRPr>
          </a:p>
          <a:p>
            <a:pPr lvl="0">
              <a:lnSpc>
                <a:spcPct val="100000"/>
              </a:lnSpc>
              <a:spcBef>
                <a:spcPts val="0"/>
              </a:spcBef>
              <a:buClrTx/>
              <a:buSzTx/>
              <a:buFont typeface="Wingdings" charset="2"/>
              <a:buChar char="ü"/>
            </a:pPr>
            <a:endParaRPr lang="en-US" spc="-150" dirty="0">
              <a:solidFill>
                <a:schemeClr val="tx1">
                  <a:lumMod val="95000"/>
                  <a:lumOff val="5000"/>
                </a:schemeClr>
              </a:solidFill>
            </a:endParaRPr>
          </a:p>
          <a:p>
            <a:pPr marL="0" lvl="0" indent="0">
              <a:lnSpc>
                <a:spcPct val="100000"/>
              </a:lnSpc>
              <a:spcBef>
                <a:spcPts val="0"/>
              </a:spcBef>
              <a:buClrTx/>
              <a:buSzTx/>
              <a:buNone/>
            </a:pPr>
            <a:endParaRPr lang="en-US" spc="-150" dirty="0">
              <a:solidFill>
                <a:schemeClr val="tx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799" y="3751041"/>
            <a:ext cx="6186909" cy="2959475"/>
          </a:xfrm>
          <a:prstGeom prst="rect">
            <a:avLst/>
          </a:prstGeom>
          <a:noFill/>
          <a:ln>
            <a:noFill/>
          </a:ln>
        </p:spPr>
      </p:pic>
    </p:spTree>
    <p:extLst>
      <p:ext uri="{BB962C8B-B14F-4D97-AF65-F5344CB8AC3E}">
        <p14:creationId xmlns:p14="http://schemas.microsoft.com/office/powerpoint/2010/main" val="133854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7856" y="3230313"/>
            <a:ext cx="9047670" cy="769441"/>
          </a:xfrm>
          <a:prstGeom prst="rect">
            <a:avLst/>
          </a:prstGeom>
        </p:spPr>
        <p:txBody>
          <a:bodyPr wrap="none">
            <a:spAutoFit/>
          </a:bodyPr>
          <a:lstStyle/>
          <a:p>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Why are smokers start to smoke?</a:t>
            </a:r>
          </a:p>
        </p:txBody>
      </p:sp>
    </p:spTree>
    <p:extLst>
      <p:ext uri="{BB962C8B-B14F-4D97-AF65-F5344CB8AC3E}">
        <p14:creationId xmlns:p14="http://schemas.microsoft.com/office/powerpoint/2010/main" val="232327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205345"/>
          </a:xfrm>
        </p:spPr>
        <p:txBody>
          <a:bodyPr/>
          <a:lstStyle/>
          <a:p>
            <a:r>
              <a:rPr lang="en-US" dirty="0">
                <a:solidFill>
                  <a:schemeClr val="accent6"/>
                </a:solidFill>
              </a:rPr>
              <a:t>Why they get smoking?</a:t>
            </a:r>
          </a:p>
        </p:txBody>
      </p:sp>
      <p:sp>
        <p:nvSpPr>
          <p:cNvPr id="3" name="Content Placeholder 2"/>
          <p:cNvSpPr>
            <a:spLocks noGrp="1"/>
          </p:cNvSpPr>
          <p:nvPr>
            <p:ph idx="1"/>
          </p:nvPr>
        </p:nvSpPr>
        <p:spPr>
          <a:xfrm>
            <a:off x="-1" y="1205345"/>
            <a:ext cx="11970327" cy="5514110"/>
          </a:xfrm>
        </p:spPr>
        <p:txBody>
          <a:bodyPr>
            <a:normAutofit/>
          </a:bodyPr>
          <a:lstStyle/>
          <a:p>
            <a:pPr marL="0" indent="0" algn="l" rtl="0">
              <a:buNone/>
            </a:pPr>
            <a:r>
              <a:rPr lang="en-US" dirty="0"/>
              <a:t>Three of the main reasons that young people smoke are:</a:t>
            </a:r>
          </a:p>
          <a:p>
            <a:pPr algn="l" rtl="0"/>
            <a:r>
              <a:rPr lang="en-US" b="1" u="sng" dirty="0">
                <a:solidFill>
                  <a:schemeClr val="accent6"/>
                </a:solidFill>
              </a:rPr>
              <a:t>To look mature:</a:t>
            </a:r>
          </a:p>
          <a:p>
            <a:pPr marL="0" indent="0" algn="l" rtl="0">
              <a:buNone/>
            </a:pPr>
            <a:r>
              <a:rPr lang="en-US" dirty="0"/>
              <a:t>Since teens see older people all around them smoking, especially their parents and relatives, they smoke to act older.</a:t>
            </a:r>
          </a:p>
          <a:p>
            <a:pPr algn="l" rtl="0"/>
            <a:r>
              <a:rPr lang="en-US" b="1" u="sng" dirty="0">
                <a:solidFill>
                  <a:schemeClr val="accent6"/>
                </a:solidFill>
              </a:rPr>
              <a:t>To be like their friends:</a:t>
            </a:r>
          </a:p>
          <a:p>
            <a:pPr marL="0" indent="0" algn="l" rtl="0">
              <a:buNone/>
            </a:pPr>
            <a:r>
              <a:rPr lang="en-US" dirty="0"/>
              <a:t>If their friends or peers smoke, they may feel pressured into doing the same to be accepted.</a:t>
            </a:r>
            <a:endParaRPr lang="en-US" b="1" u="sng" dirty="0">
              <a:solidFill>
                <a:schemeClr val="accent6"/>
              </a:solidFill>
            </a:endParaRPr>
          </a:p>
          <a:p>
            <a:pPr algn="l" rtl="0"/>
            <a:r>
              <a:rPr lang="en-US" b="1" u="sng" dirty="0">
                <a:solidFill>
                  <a:schemeClr val="accent6"/>
                </a:solidFill>
              </a:rPr>
              <a:t>To experiment:</a:t>
            </a:r>
          </a:p>
          <a:p>
            <a:pPr marL="0" indent="0" algn="l" rtl="0">
              <a:buNone/>
            </a:pPr>
            <a:r>
              <a:rPr lang="en-US" dirty="0"/>
              <a:t>the excitement of experimenting with something that is forbidden.</a:t>
            </a:r>
          </a:p>
          <a:p>
            <a:pPr algn="l" rtl="0"/>
            <a:r>
              <a:rPr lang="en-US" b="1" u="sng" dirty="0">
                <a:solidFill>
                  <a:schemeClr val="accent6"/>
                </a:solidFill>
              </a:rPr>
              <a:t>Stress relief:</a:t>
            </a:r>
          </a:p>
          <a:p>
            <a:pPr marL="0" indent="0" algn="l" rtl="0">
              <a:buNone/>
            </a:pPr>
            <a:r>
              <a:rPr lang="en-US" dirty="0"/>
              <a:t>Some people initiate tobacco use because they believe that it helps them cope with personal problems or boredom</a:t>
            </a:r>
          </a:p>
          <a:p>
            <a:pPr marL="0" indent="0" algn="ctr">
              <a:buNone/>
            </a:pPr>
            <a:r>
              <a:rPr lang="en-US" sz="2400" b="1" u="sng" dirty="0">
                <a:solidFill>
                  <a:srgbClr val="FF0000"/>
                </a:solidFill>
              </a:rPr>
              <a:t>the beginning as a experiment then it will become a habit </a:t>
            </a:r>
          </a:p>
        </p:txBody>
      </p:sp>
    </p:spTree>
    <p:extLst>
      <p:ext uri="{BB962C8B-B14F-4D97-AF65-F5344CB8AC3E}">
        <p14:creationId xmlns:p14="http://schemas.microsoft.com/office/powerpoint/2010/main" val="1026075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1370</Words>
  <Application>Microsoft Office PowerPoint</Application>
  <PresentationFormat>Widescreen</PresentationFormat>
  <Paragraphs>279</Paragraphs>
  <Slides>49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Century Gothic</vt:lpstr>
      <vt:lpstr>Times New Roman</vt:lpstr>
      <vt:lpstr>Wingdings</vt:lpstr>
      <vt:lpstr>Wingdings 3</vt:lpstr>
      <vt:lpstr>Ion</vt:lpstr>
      <vt:lpstr>Smoking and substance abuse</vt:lpstr>
      <vt:lpstr>Objectives:</vt:lpstr>
      <vt:lpstr>Q1- which one of the following is Not way to overcoming nicotine withdrawal symptoms?</vt:lpstr>
      <vt:lpstr>Q2- Compared to non-smokers, women who smoke during pregnancy have an increased risk of which of the following conditions?</vt:lpstr>
      <vt:lpstr>Q3- What is the most effective pharmacological medication in quitting smoking ? </vt:lpstr>
      <vt:lpstr>PowerPoint Presentation</vt:lpstr>
      <vt:lpstr>PowerPoint Presentation</vt:lpstr>
      <vt:lpstr>PowerPoint Presentation</vt:lpstr>
      <vt:lpstr>Why they get smoking?</vt:lpstr>
      <vt:lpstr>PowerPoint Presentation</vt:lpstr>
      <vt:lpstr>Current tobacco use among Saudis in 2013 .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Smoking withdrawal </vt:lpstr>
      <vt:lpstr>How to overcoming nicotine withdrawal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Q1- which one of the following is Not way to overcoming nicotine withdrawal symptoms?</vt:lpstr>
      <vt:lpstr>Q2- Compared to non-smokers, women who smoke during pregnancy have an increased risk of which of the following conditions?</vt:lpstr>
      <vt:lpstr>Q3- What is the most effective pharmacological medication in quitting smoking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Use</dc:title>
  <dc:creator>Microsoft Office User</dc:creator>
  <cp:lastModifiedBy>Mishari Alhamid</cp:lastModifiedBy>
  <cp:revision>103</cp:revision>
  <dcterms:created xsi:type="dcterms:W3CDTF">2016-12-09T21:28:12Z</dcterms:created>
  <dcterms:modified xsi:type="dcterms:W3CDTF">2017-12-04T10:22:24Z</dcterms:modified>
</cp:coreProperties>
</file>