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3"/>
  </p:notesMasterIdLst>
  <p:sldIdLst>
    <p:sldId id="256" r:id="rId2"/>
    <p:sldId id="270" r:id="rId3"/>
    <p:sldId id="341" r:id="rId4"/>
    <p:sldId id="336" r:id="rId5"/>
    <p:sldId id="337" r:id="rId6"/>
    <p:sldId id="338" r:id="rId7"/>
    <p:sldId id="339" r:id="rId8"/>
    <p:sldId id="340" r:id="rId9"/>
    <p:sldId id="257" r:id="rId10"/>
    <p:sldId id="286" r:id="rId11"/>
    <p:sldId id="258" r:id="rId12"/>
    <p:sldId id="334" r:id="rId13"/>
    <p:sldId id="259" r:id="rId14"/>
    <p:sldId id="352" r:id="rId15"/>
    <p:sldId id="353" r:id="rId16"/>
    <p:sldId id="261" r:id="rId17"/>
    <p:sldId id="260" r:id="rId18"/>
    <p:sldId id="262" r:id="rId19"/>
    <p:sldId id="266" r:id="rId20"/>
    <p:sldId id="263" r:id="rId21"/>
    <p:sldId id="272" r:id="rId22"/>
    <p:sldId id="273" r:id="rId23"/>
    <p:sldId id="274" r:id="rId24"/>
    <p:sldId id="264" r:id="rId25"/>
    <p:sldId id="265" r:id="rId26"/>
    <p:sldId id="267" r:id="rId27"/>
    <p:sldId id="268" r:id="rId28"/>
    <p:sldId id="269" r:id="rId29"/>
    <p:sldId id="294" r:id="rId30"/>
    <p:sldId id="342" r:id="rId31"/>
    <p:sldId id="343" r:id="rId32"/>
    <p:sldId id="344" r:id="rId33"/>
    <p:sldId id="345" r:id="rId34"/>
    <p:sldId id="346" r:id="rId35"/>
    <p:sldId id="347" r:id="rId36"/>
    <p:sldId id="348" r:id="rId37"/>
    <p:sldId id="349" r:id="rId38"/>
    <p:sldId id="350" r:id="rId39"/>
    <p:sldId id="271" r:id="rId40"/>
    <p:sldId id="312" r:id="rId41"/>
    <p:sldId id="313" r:id="rId42"/>
    <p:sldId id="314" r:id="rId43"/>
    <p:sldId id="315" r:id="rId44"/>
    <p:sldId id="280" r:id="rId45"/>
    <p:sldId id="281" r:id="rId46"/>
    <p:sldId id="326" r:id="rId47"/>
    <p:sldId id="316" r:id="rId48"/>
    <p:sldId id="317" r:id="rId49"/>
    <p:sldId id="277" r:id="rId50"/>
    <p:sldId id="279" r:id="rId51"/>
    <p:sldId id="278" r:id="rId52"/>
    <p:sldId id="318" r:id="rId53"/>
    <p:sldId id="327" r:id="rId54"/>
    <p:sldId id="328" r:id="rId55"/>
    <p:sldId id="329" r:id="rId56"/>
    <p:sldId id="330" r:id="rId57"/>
    <p:sldId id="331" r:id="rId58"/>
    <p:sldId id="333" r:id="rId59"/>
    <p:sldId id="332" r:id="rId60"/>
    <p:sldId id="304" r:id="rId61"/>
    <p:sldId id="354" r:id="rId62"/>
    <p:sldId id="305" r:id="rId63"/>
    <p:sldId id="355" r:id="rId64"/>
    <p:sldId id="306" r:id="rId65"/>
    <p:sldId id="356" r:id="rId66"/>
    <p:sldId id="357" r:id="rId67"/>
    <p:sldId id="358" r:id="rId68"/>
    <p:sldId id="351" r:id="rId69"/>
    <p:sldId id="359" r:id="rId70"/>
    <p:sldId id="303" r:id="rId71"/>
    <p:sldId id="310"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B2D0D-2DA0-F344-9E0F-AC43C9E42E81}" type="doc">
      <dgm:prSet loTypeId="urn:microsoft.com/office/officeart/2008/layout/VerticalCurvedList" loCatId="" qsTypeId="urn:microsoft.com/office/officeart/2005/8/quickstyle/simple3" qsCatId="simple" csTypeId="urn:microsoft.com/office/officeart/2005/8/colors/accent0_2" csCatId="mainScheme" phldr="1"/>
      <dgm:spPr/>
      <dgm:t>
        <a:bodyPr/>
        <a:lstStyle/>
        <a:p>
          <a:endParaRPr lang="en-US"/>
        </a:p>
      </dgm:t>
    </dgm:pt>
    <dgm:pt modelId="{752DDE63-2B94-004A-A52C-08E64CA28B84}">
      <dgm:prSet phldrT="[Text]"/>
      <dgm:spPr/>
      <dgm:t>
        <a:bodyPr/>
        <a:lstStyle/>
        <a:p>
          <a:r>
            <a:rPr lang="en-US">
              <a:latin typeface="+mj-lt"/>
            </a:rPr>
            <a:t>- Bisphosphonates - </a:t>
          </a:r>
          <a:r>
            <a:rPr lang="en-US" u="sng">
              <a:latin typeface="+mj-lt"/>
              <a:ea typeface="ＭＳ Ｐゴシック" pitchFamily="34" charset="-128"/>
              <a:cs typeface="Tahoma" pitchFamily="34" charset="0"/>
            </a:rPr>
            <a:t>alendronate</a:t>
          </a:r>
          <a:r>
            <a:rPr lang="en-US">
              <a:latin typeface="+mj-lt"/>
              <a:ea typeface="ＭＳ Ｐゴシック" pitchFamily="34" charset="-128"/>
              <a:cs typeface="Tahoma" pitchFamily="34" charset="0"/>
            </a:rPr>
            <a:t> or </a:t>
          </a:r>
          <a:r>
            <a:rPr lang="en-US" u="sng">
              <a:latin typeface="+mj-lt"/>
              <a:ea typeface="ＭＳ Ｐゴシック" pitchFamily="34" charset="-128"/>
              <a:cs typeface="Tahoma" pitchFamily="34" charset="0"/>
            </a:rPr>
            <a:t>risedronate</a:t>
          </a:r>
          <a:r>
            <a:rPr lang="en-US" u="none">
              <a:latin typeface="+mj-lt"/>
              <a:ea typeface="ＭＳ Ｐゴシック" pitchFamily="34" charset="-128"/>
              <a:cs typeface="Tahoma" pitchFamily="34" charset="0"/>
            </a:rPr>
            <a:t> Binds to hydroxyapatite.</a:t>
          </a:r>
          <a:r>
            <a:rPr lang="en-US">
              <a:latin typeface="+mj-lt"/>
              <a:ea typeface="ＭＳ Ｐゴシック" pitchFamily="34" charset="-128"/>
              <a:cs typeface="Tahoma" pitchFamily="34" charset="0"/>
            </a:rPr>
            <a:t> </a:t>
          </a:r>
          <a:endParaRPr lang="en-US" dirty="0">
            <a:latin typeface="+mj-lt"/>
          </a:endParaRPr>
        </a:p>
      </dgm:t>
    </dgm:pt>
    <dgm:pt modelId="{C51CD073-CDD5-374C-9DF5-8482D7209EF2}" type="parTrans" cxnId="{4BD4C78D-4D6E-274F-A66A-3251A9E3DED7}">
      <dgm:prSet/>
      <dgm:spPr/>
      <dgm:t>
        <a:bodyPr/>
        <a:lstStyle/>
        <a:p>
          <a:endParaRPr lang="en-US"/>
        </a:p>
      </dgm:t>
    </dgm:pt>
    <dgm:pt modelId="{71C83E79-0E3A-5B4E-9BB7-9109B5162348}" type="sibTrans" cxnId="{4BD4C78D-4D6E-274F-A66A-3251A9E3DED7}">
      <dgm:prSet/>
      <dgm:spPr/>
      <dgm:t>
        <a:bodyPr/>
        <a:lstStyle/>
        <a:p>
          <a:endParaRPr lang="en-US"/>
        </a:p>
      </dgm:t>
    </dgm:pt>
    <dgm:pt modelId="{1A6BE526-5385-3645-8683-31E904ADFBB3}">
      <dgm:prSet phldrT="[Text]"/>
      <dgm:spPr/>
      <dgm:t>
        <a:bodyPr/>
        <a:lstStyle/>
        <a:p>
          <a:r>
            <a:rPr lang="en-US" dirty="0">
              <a:latin typeface="+mj-lt"/>
            </a:rPr>
            <a:t>- </a:t>
          </a:r>
          <a:r>
            <a:rPr lang="en-US" dirty="0" err="1">
              <a:latin typeface="+mj-lt"/>
            </a:rPr>
            <a:t>Denosumab</a:t>
          </a:r>
          <a:r>
            <a:rPr lang="en-US" dirty="0">
              <a:latin typeface="+mj-lt"/>
            </a:rPr>
            <a:t>   </a:t>
          </a:r>
        </a:p>
      </dgm:t>
    </dgm:pt>
    <dgm:pt modelId="{4B5FC6B9-B2C5-1948-A875-09D9E670DD01}" type="parTrans" cxnId="{115BE191-D9B6-5C48-A3F5-4C3E4B07DD36}">
      <dgm:prSet/>
      <dgm:spPr/>
      <dgm:t>
        <a:bodyPr/>
        <a:lstStyle/>
        <a:p>
          <a:endParaRPr lang="en-US"/>
        </a:p>
      </dgm:t>
    </dgm:pt>
    <dgm:pt modelId="{17827EA7-598C-894C-AB06-FE11398B01EA}" type="sibTrans" cxnId="{115BE191-D9B6-5C48-A3F5-4C3E4B07DD36}">
      <dgm:prSet/>
      <dgm:spPr/>
      <dgm:t>
        <a:bodyPr/>
        <a:lstStyle/>
        <a:p>
          <a:endParaRPr lang="en-US"/>
        </a:p>
      </dgm:t>
    </dgm:pt>
    <dgm:pt modelId="{5ACA1239-B216-B541-8C32-0B8112CF3F23}">
      <dgm:prSet phldrT="[Text]"/>
      <dgm:spPr/>
      <dgm:t>
        <a:bodyPr/>
        <a:lstStyle/>
        <a:p>
          <a:r>
            <a:rPr lang="en-US">
              <a:latin typeface="+mj-lt"/>
            </a:rPr>
            <a:t>- Selective estrogen receptor modulator “Tamoxifen and Raloxifine” Side effect? </a:t>
          </a:r>
          <a:endParaRPr lang="en-US" dirty="0">
            <a:latin typeface="+mj-lt"/>
          </a:endParaRPr>
        </a:p>
      </dgm:t>
    </dgm:pt>
    <dgm:pt modelId="{1167CC2F-88F2-3C47-BF70-767A39328EA5}" type="parTrans" cxnId="{D9FFFD85-57DD-F947-85E7-83796ACDA16D}">
      <dgm:prSet/>
      <dgm:spPr/>
      <dgm:t>
        <a:bodyPr/>
        <a:lstStyle/>
        <a:p>
          <a:endParaRPr lang="en-US"/>
        </a:p>
      </dgm:t>
    </dgm:pt>
    <dgm:pt modelId="{08B5E68C-1A25-714C-9D2C-C6BD61CA823D}" type="sibTrans" cxnId="{D9FFFD85-57DD-F947-85E7-83796ACDA16D}">
      <dgm:prSet/>
      <dgm:spPr/>
      <dgm:t>
        <a:bodyPr/>
        <a:lstStyle/>
        <a:p>
          <a:endParaRPr lang="en-US"/>
        </a:p>
      </dgm:t>
    </dgm:pt>
    <dgm:pt modelId="{92916EA2-7C4D-C54A-B3EF-2CB1E1736ABA}">
      <dgm:prSet/>
      <dgm:spPr/>
      <dgm:t>
        <a:bodyPr/>
        <a:lstStyle/>
        <a:p>
          <a:r>
            <a:rPr lang="en-US">
              <a:latin typeface="+mj-lt"/>
            </a:rPr>
            <a:t>-Parathyroid hormone (Teriparatide) How should I give it? </a:t>
          </a:r>
          <a:endParaRPr lang="en-US" dirty="0">
            <a:latin typeface="+mj-lt"/>
          </a:endParaRPr>
        </a:p>
      </dgm:t>
    </dgm:pt>
    <dgm:pt modelId="{DF861687-6C49-7647-9B2E-10F262B61350}" type="parTrans" cxnId="{B237CBCA-A5A9-E746-8C36-FBF2008B5951}">
      <dgm:prSet/>
      <dgm:spPr/>
      <dgm:t>
        <a:bodyPr/>
        <a:lstStyle/>
        <a:p>
          <a:endParaRPr lang="en-US"/>
        </a:p>
      </dgm:t>
    </dgm:pt>
    <dgm:pt modelId="{5E4A31F4-BCED-924E-8D92-DBC8E1F1BC30}" type="sibTrans" cxnId="{B237CBCA-A5A9-E746-8C36-FBF2008B5951}">
      <dgm:prSet/>
      <dgm:spPr/>
      <dgm:t>
        <a:bodyPr/>
        <a:lstStyle/>
        <a:p>
          <a:endParaRPr lang="en-US"/>
        </a:p>
      </dgm:t>
    </dgm:pt>
    <dgm:pt modelId="{5F01F751-11F6-5D47-8019-2074184F653A}">
      <dgm:prSet/>
      <dgm:spPr/>
      <dgm:t>
        <a:bodyPr/>
        <a:lstStyle/>
        <a:p>
          <a:r>
            <a:rPr lang="en-US">
              <a:latin typeface="+mj-lt"/>
            </a:rPr>
            <a:t>- Calcitonin  Recommended to be given with Vitamin D and calcium Why?</a:t>
          </a:r>
          <a:endParaRPr lang="en-US" dirty="0">
            <a:latin typeface="+mj-lt"/>
          </a:endParaRPr>
        </a:p>
      </dgm:t>
    </dgm:pt>
    <dgm:pt modelId="{3E2A960C-CC02-F246-8A3A-E954F3489243}" type="parTrans" cxnId="{DACC2658-16BB-1B48-B540-8F2AAAFE7C00}">
      <dgm:prSet/>
      <dgm:spPr/>
      <dgm:t>
        <a:bodyPr/>
        <a:lstStyle/>
        <a:p>
          <a:endParaRPr lang="en-US"/>
        </a:p>
      </dgm:t>
    </dgm:pt>
    <dgm:pt modelId="{4C43A117-F075-7948-8C93-E16C0839A52A}" type="sibTrans" cxnId="{DACC2658-16BB-1B48-B540-8F2AAAFE7C00}">
      <dgm:prSet/>
      <dgm:spPr/>
      <dgm:t>
        <a:bodyPr/>
        <a:lstStyle/>
        <a:p>
          <a:endParaRPr lang="en-US"/>
        </a:p>
      </dgm:t>
    </dgm:pt>
    <dgm:pt modelId="{645F961A-3423-C942-988D-B3AC5BD7B97E}" type="pres">
      <dgm:prSet presAssocID="{900B2D0D-2DA0-F344-9E0F-AC43C9E42E81}" presName="Name0" presStyleCnt="0">
        <dgm:presLayoutVars>
          <dgm:chMax val="7"/>
          <dgm:chPref val="7"/>
          <dgm:dir/>
        </dgm:presLayoutVars>
      </dgm:prSet>
      <dgm:spPr/>
    </dgm:pt>
    <dgm:pt modelId="{44E09FCD-2378-A44E-A473-30548124E0D8}" type="pres">
      <dgm:prSet presAssocID="{900B2D0D-2DA0-F344-9E0F-AC43C9E42E81}" presName="Name1" presStyleCnt="0"/>
      <dgm:spPr/>
    </dgm:pt>
    <dgm:pt modelId="{137F8970-0208-DC48-9B8D-FB8B884B8546}" type="pres">
      <dgm:prSet presAssocID="{900B2D0D-2DA0-F344-9E0F-AC43C9E42E81}" presName="cycle" presStyleCnt="0"/>
      <dgm:spPr/>
    </dgm:pt>
    <dgm:pt modelId="{6B3E3DD3-7D72-FF44-8239-044F515C3CCB}" type="pres">
      <dgm:prSet presAssocID="{900B2D0D-2DA0-F344-9E0F-AC43C9E42E81}" presName="srcNode" presStyleLbl="node1" presStyleIdx="0" presStyleCnt="5"/>
      <dgm:spPr/>
    </dgm:pt>
    <dgm:pt modelId="{4E43149D-19D8-0947-90D5-76524FDB56C2}" type="pres">
      <dgm:prSet presAssocID="{900B2D0D-2DA0-F344-9E0F-AC43C9E42E81}" presName="conn" presStyleLbl="parChTrans1D2" presStyleIdx="0" presStyleCnt="1"/>
      <dgm:spPr/>
    </dgm:pt>
    <dgm:pt modelId="{9F7B1407-E65C-4147-AC2E-D468C825378F}" type="pres">
      <dgm:prSet presAssocID="{900B2D0D-2DA0-F344-9E0F-AC43C9E42E81}" presName="extraNode" presStyleLbl="node1" presStyleIdx="0" presStyleCnt="5"/>
      <dgm:spPr/>
    </dgm:pt>
    <dgm:pt modelId="{220CF85A-CDC8-3C43-BFB1-8B047EBB262E}" type="pres">
      <dgm:prSet presAssocID="{900B2D0D-2DA0-F344-9E0F-AC43C9E42E81}" presName="dstNode" presStyleLbl="node1" presStyleIdx="0" presStyleCnt="5"/>
      <dgm:spPr/>
    </dgm:pt>
    <dgm:pt modelId="{20688E95-D797-D44E-B663-5929504A6239}" type="pres">
      <dgm:prSet presAssocID="{752DDE63-2B94-004A-A52C-08E64CA28B84}" presName="text_1" presStyleLbl="node1" presStyleIdx="0" presStyleCnt="5">
        <dgm:presLayoutVars>
          <dgm:bulletEnabled val="1"/>
        </dgm:presLayoutVars>
      </dgm:prSet>
      <dgm:spPr/>
    </dgm:pt>
    <dgm:pt modelId="{70F607B3-1F77-7044-B0BB-1B526E0964E5}" type="pres">
      <dgm:prSet presAssocID="{752DDE63-2B94-004A-A52C-08E64CA28B84}" presName="accent_1" presStyleCnt="0"/>
      <dgm:spPr/>
    </dgm:pt>
    <dgm:pt modelId="{5D939985-A84F-5442-964B-4EAC4C8194BB}" type="pres">
      <dgm:prSet presAssocID="{752DDE63-2B94-004A-A52C-08E64CA28B84}" presName="accentRepeatNode" presStyleLbl="solidFgAcc1" presStyleIdx="0" presStyleCnt="5"/>
      <dgm:spPr/>
    </dgm:pt>
    <dgm:pt modelId="{A0C6F5F7-CABE-D54A-8130-07CC9DED6624}" type="pres">
      <dgm:prSet presAssocID="{1A6BE526-5385-3645-8683-31E904ADFBB3}" presName="text_2" presStyleLbl="node1" presStyleIdx="1" presStyleCnt="5">
        <dgm:presLayoutVars>
          <dgm:bulletEnabled val="1"/>
        </dgm:presLayoutVars>
      </dgm:prSet>
      <dgm:spPr/>
    </dgm:pt>
    <dgm:pt modelId="{70174448-DDED-3E4D-AE18-44CAEDD4CED9}" type="pres">
      <dgm:prSet presAssocID="{1A6BE526-5385-3645-8683-31E904ADFBB3}" presName="accent_2" presStyleCnt="0"/>
      <dgm:spPr/>
    </dgm:pt>
    <dgm:pt modelId="{D8F4AF26-8C37-0243-8D77-410875ABDC0A}" type="pres">
      <dgm:prSet presAssocID="{1A6BE526-5385-3645-8683-31E904ADFBB3}" presName="accentRepeatNode" presStyleLbl="solidFgAcc1" presStyleIdx="1" presStyleCnt="5"/>
      <dgm:spPr/>
    </dgm:pt>
    <dgm:pt modelId="{A04725CA-F9D7-F541-9CFA-C20B9D926C83}" type="pres">
      <dgm:prSet presAssocID="{5ACA1239-B216-B541-8C32-0B8112CF3F23}" presName="text_3" presStyleLbl="node1" presStyleIdx="2" presStyleCnt="5">
        <dgm:presLayoutVars>
          <dgm:bulletEnabled val="1"/>
        </dgm:presLayoutVars>
      </dgm:prSet>
      <dgm:spPr/>
    </dgm:pt>
    <dgm:pt modelId="{41F775A2-D268-F240-9212-D6BEE6971AF2}" type="pres">
      <dgm:prSet presAssocID="{5ACA1239-B216-B541-8C32-0B8112CF3F23}" presName="accent_3" presStyleCnt="0"/>
      <dgm:spPr/>
    </dgm:pt>
    <dgm:pt modelId="{B2D38A8D-6110-B745-97BB-DF3DDA4757C4}" type="pres">
      <dgm:prSet presAssocID="{5ACA1239-B216-B541-8C32-0B8112CF3F23}" presName="accentRepeatNode" presStyleLbl="solidFgAcc1" presStyleIdx="2" presStyleCnt="5"/>
      <dgm:spPr/>
    </dgm:pt>
    <dgm:pt modelId="{B7BAC146-A579-EB45-9902-932B697E2678}" type="pres">
      <dgm:prSet presAssocID="{92916EA2-7C4D-C54A-B3EF-2CB1E1736ABA}" presName="text_4" presStyleLbl="node1" presStyleIdx="3" presStyleCnt="5">
        <dgm:presLayoutVars>
          <dgm:bulletEnabled val="1"/>
        </dgm:presLayoutVars>
      </dgm:prSet>
      <dgm:spPr/>
    </dgm:pt>
    <dgm:pt modelId="{FA728F78-C24B-3244-9E27-BF3722C19AD2}" type="pres">
      <dgm:prSet presAssocID="{92916EA2-7C4D-C54A-B3EF-2CB1E1736ABA}" presName="accent_4" presStyleCnt="0"/>
      <dgm:spPr/>
    </dgm:pt>
    <dgm:pt modelId="{D726CB8F-034A-244A-AE81-4EB0A98FD959}" type="pres">
      <dgm:prSet presAssocID="{92916EA2-7C4D-C54A-B3EF-2CB1E1736ABA}" presName="accentRepeatNode" presStyleLbl="solidFgAcc1" presStyleIdx="3" presStyleCnt="5"/>
      <dgm:spPr/>
    </dgm:pt>
    <dgm:pt modelId="{81ADFB8C-EAA3-8643-AE81-AB51D981F72B}" type="pres">
      <dgm:prSet presAssocID="{5F01F751-11F6-5D47-8019-2074184F653A}" presName="text_5" presStyleLbl="node1" presStyleIdx="4" presStyleCnt="5">
        <dgm:presLayoutVars>
          <dgm:bulletEnabled val="1"/>
        </dgm:presLayoutVars>
      </dgm:prSet>
      <dgm:spPr/>
    </dgm:pt>
    <dgm:pt modelId="{F4D98EF1-1E4A-5D4E-9EC5-21A7C23AEED3}" type="pres">
      <dgm:prSet presAssocID="{5F01F751-11F6-5D47-8019-2074184F653A}" presName="accent_5" presStyleCnt="0"/>
      <dgm:spPr/>
    </dgm:pt>
    <dgm:pt modelId="{3EA6187F-3F68-384C-ACBE-EDE0DDF29E4F}" type="pres">
      <dgm:prSet presAssocID="{5F01F751-11F6-5D47-8019-2074184F653A}" presName="accentRepeatNode" presStyleLbl="solidFgAcc1" presStyleIdx="4" presStyleCnt="5"/>
      <dgm:spPr/>
    </dgm:pt>
  </dgm:ptLst>
  <dgm:cxnLst>
    <dgm:cxn modelId="{FE21E511-16EF-534B-9BC9-16A8AF707FD4}" type="presOf" srcId="{752DDE63-2B94-004A-A52C-08E64CA28B84}" destId="{20688E95-D797-D44E-B663-5929504A6239}" srcOrd="0" destOrd="0" presId="urn:microsoft.com/office/officeart/2008/layout/VerticalCurvedList"/>
    <dgm:cxn modelId="{DF25A823-1E2D-3E44-AA9A-6F91999C202C}" type="presOf" srcId="{900B2D0D-2DA0-F344-9E0F-AC43C9E42E81}" destId="{645F961A-3423-C942-988D-B3AC5BD7B97E}" srcOrd="0" destOrd="0" presId="urn:microsoft.com/office/officeart/2008/layout/VerticalCurvedList"/>
    <dgm:cxn modelId="{AF524736-BBBC-854F-941D-001FBE237A39}" type="presOf" srcId="{1A6BE526-5385-3645-8683-31E904ADFBB3}" destId="{A0C6F5F7-CABE-D54A-8130-07CC9DED6624}" srcOrd="0" destOrd="0" presId="urn:microsoft.com/office/officeart/2008/layout/VerticalCurvedList"/>
    <dgm:cxn modelId="{DACC2658-16BB-1B48-B540-8F2AAAFE7C00}" srcId="{900B2D0D-2DA0-F344-9E0F-AC43C9E42E81}" destId="{5F01F751-11F6-5D47-8019-2074184F653A}" srcOrd="4" destOrd="0" parTransId="{3E2A960C-CC02-F246-8A3A-E954F3489243}" sibTransId="{4C43A117-F075-7948-8C93-E16C0839A52A}"/>
    <dgm:cxn modelId="{D9FFFD85-57DD-F947-85E7-83796ACDA16D}" srcId="{900B2D0D-2DA0-F344-9E0F-AC43C9E42E81}" destId="{5ACA1239-B216-B541-8C32-0B8112CF3F23}" srcOrd="2" destOrd="0" parTransId="{1167CC2F-88F2-3C47-BF70-767A39328EA5}" sibTransId="{08B5E68C-1A25-714C-9D2C-C6BD61CA823D}"/>
    <dgm:cxn modelId="{4BD4C78D-4D6E-274F-A66A-3251A9E3DED7}" srcId="{900B2D0D-2DA0-F344-9E0F-AC43C9E42E81}" destId="{752DDE63-2B94-004A-A52C-08E64CA28B84}" srcOrd="0" destOrd="0" parTransId="{C51CD073-CDD5-374C-9DF5-8482D7209EF2}" sibTransId="{71C83E79-0E3A-5B4E-9BB7-9109B5162348}"/>
    <dgm:cxn modelId="{115BE191-D9B6-5C48-A3F5-4C3E4B07DD36}" srcId="{900B2D0D-2DA0-F344-9E0F-AC43C9E42E81}" destId="{1A6BE526-5385-3645-8683-31E904ADFBB3}" srcOrd="1" destOrd="0" parTransId="{4B5FC6B9-B2C5-1948-A875-09D9E670DD01}" sibTransId="{17827EA7-598C-894C-AB06-FE11398B01EA}"/>
    <dgm:cxn modelId="{41278197-BB2B-564F-A149-96E692228498}" type="presOf" srcId="{5F01F751-11F6-5D47-8019-2074184F653A}" destId="{81ADFB8C-EAA3-8643-AE81-AB51D981F72B}" srcOrd="0" destOrd="0" presId="urn:microsoft.com/office/officeart/2008/layout/VerticalCurvedList"/>
    <dgm:cxn modelId="{505FC7C9-2EBC-3747-8334-477D1C7A2E21}" type="presOf" srcId="{92916EA2-7C4D-C54A-B3EF-2CB1E1736ABA}" destId="{B7BAC146-A579-EB45-9902-932B697E2678}" srcOrd="0" destOrd="0" presId="urn:microsoft.com/office/officeart/2008/layout/VerticalCurvedList"/>
    <dgm:cxn modelId="{B237CBCA-A5A9-E746-8C36-FBF2008B5951}" srcId="{900B2D0D-2DA0-F344-9E0F-AC43C9E42E81}" destId="{92916EA2-7C4D-C54A-B3EF-2CB1E1736ABA}" srcOrd="3" destOrd="0" parTransId="{DF861687-6C49-7647-9B2E-10F262B61350}" sibTransId="{5E4A31F4-BCED-924E-8D92-DBC8E1F1BC30}"/>
    <dgm:cxn modelId="{B18E39E2-86E7-2A4E-BD02-3853C8206FC2}" type="presOf" srcId="{5ACA1239-B216-B541-8C32-0B8112CF3F23}" destId="{A04725CA-F9D7-F541-9CFA-C20B9D926C83}" srcOrd="0" destOrd="0" presId="urn:microsoft.com/office/officeart/2008/layout/VerticalCurvedList"/>
    <dgm:cxn modelId="{1E0E00E4-D5EF-B848-9043-163FCEF7973D}" type="presOf" srcId="{71C83E79-0E3A-5B4E-9BB7-9109B5162348}" destId="{4E43149D-19D8-0947-90D5-76524FDB56C2}" srcOrd="0" destOrd="0" presId="urn:microsoft.com/office/officeart/2008/layout/VerticalCurvedList"/>
    <dgm:cxn modelId="{0AF5333F-9504-9847-9F52-940822B6ED61}" type="presParOf" srcId="{645F961A-3423-C942-988D-B3AC5BD7B97E}" destId="{44E09FCD-2378-A44E-A473-30548124E0D8}" srcOrd="0" destOrd="0" presId="urn:microsoft.com/office/officeart/2008/layout/VerticalCurvedList"/>
    <dgm:cxn modelId="{F1D45BB8-B73D-2C44-ACCF-6561277B69F3}" type="presParOf" srcId="{44E09FCD-2378-A44E-A473-30548124E0D8}" destId="{137F8970-0208-DC48-9B8D-FB8B884B8546}" srcOrd="0" destOrd="0" presId="urn:microsoft.com/office/officeart/2008/layout/VerticalCurvedList"/>
    <dgm:cxn modelId="{19003F63-C914-1E45-98B4-321CE6C11FC4}" type="presParOf" srcId="{137F8970-0208-DC48-9B8D-FB8B884B8546}" destId="{6B3E3DD3-7D72-FF44-8239-044F515C3CCB}" srcOrd="0" destOrd="0" presId="urn:microsoft.com/office/officeart/2008/layout/VerticalCurvedList"/>
    <dgm:cxn modelId="{7DA9A76E-26C4-5243-85E7-F534779C6474}" type="presParOf" srcId="{137F8970-0208-DC48-9B8D-FB8B884B8546}" destId="{4E43149D-19D8-0947-90D5-76524FDB56C2}" srcOrd="1" destOrd="0" presId="urn:microsoft.com/office/officeart/2008/layout/VerticalCurvedList"/>
    <dgm:cxn modelId="{303151C6-78B5-0442-94A0-ADBFC699EC70}" type="presParOf" srcId="{137F8970-0208-DC48-9B8D-FB8B884B8546}" destId="{9F7B1407-E65C-4147-AC2E-D468C825378F}" srcOrd="2" destOrd="0" presId="urn:microsoft.com/office/officeart/2008/layout/VerticalCurvedList"/>
    <dgm:cxn modelId="{2898055E-32A6-6B4A-A6D5-98B7828B6CA8}" type="presParOf" srcId="{137F8970-0208-DC48-9B8D-FB8B884B8546}" destId="{220CF85A-CDC8-3C43-BFB1-8B047EBB262E}" srcOrd="3" destOrd="0" presId="urn:microsoft.com/office/officeart/2008/layout/VerticalCurvedList"/>
    <dgm:cxn modelId="{08588BBE-AED6-9144-9DE0-1CABD3B9D709}" type="presParOf" srcId="{44E09FCD-2378-A44E-A473-30548124E0D8}" destId="{20688E95-D797-D44E-B663-5929504A6239}" srcOrd="1" destOrd="0" presId="urn:microsoft.com/office/officeart/2008/layout/VerticalCurvedList"/>
    <dgm:cxn modelId="{41EE596F-FB02-274D-AAE1-882C1596323A}" type="presParOf" srcId="{44E09FCD-2378-A44E-A473-30548124E0D8}" destId="{70F607B3-1F77-7044-B0BB-1B526E0964E5}" srcOrd="2" destOrd="0" presId="urn:microsoft.com/office/officeart/2008/layout/VerticalCurvedList"/>
    <dgm:cxn modelId="{2E6F3C6A-B5B0-5244-8DD4-137C26ECF3B2}" type="presParOf" srcId="{70F607B3-1F77-7044-B0BB-1B526E0964E5}" destId="{5D939985-A84F-5442-964B-4EAC4C8194BB}" srcOrd="0" destOrd="0" presId="urn:microsoft.com/office/officeart/2008/layout/VerticalCurvedList"/>
    <dgm:cxn modelId="{CCA67425-A5A0-3741-8463-4CB1E3928443}" type="presParOf" srcId="{44E09FCD-2378-A44E-A473-30548124E0D8}" destId="{A0C6F5F7-CABE-D54A-8130-07CC9DED6624}" srcOrd="3" destOrd="0" presId="urn:microsoft.com/office/officeart/2008/layout/VerticalCurvedList"/>
    <dgm:cxn modelId="{727B115A-69B7-C644-973B-BC7DB854185E}" type="presParOf" srcId="{44E09FCD-2378-A44E-A473-30548124E0D8}" destId="{70174448-DDED-3E4D-AE18-44CAEDD4CED9}" srcOrd="4" destOrd="0" presId="urn:microsoft.com/office/officeart/2008/layout/VerticalCurvedList"/>
    <dgm:cxn modelId="{DB1CA185-8B7B-4342-B7D2-1F6DA664641C}" type="presParOf" srcId="{70174448-DDED-3E4D-AE18-44CAEDD4CED9}" destId="{D8F4AF26-8C37-0243-8D77-410875ABDC0A}" srcOrd="0" destOrd="0" presId="urn:microsoft.com/office/officeart/2008/layout/VerticalCurvedList"/>
    <dgm:cxn modelId="{D03B6ADA-F909-4547-9FF1-FCF365877EAD}" type="presParOf" srcId="{44E09FCD-2378-A44E-A473-30548124E0D8}" destId="{A04725CA-F9D7-F541-9CFA-C20B9D926C83}" srcOrd="5" destOrd="0" presId="urn:microsoft.com/office/officeart/2008/layout/VerticalCurvedList"/>
    <dgm:cxn modelId="{84481CBD-4881-0742-A7F6-E27A73B79862}" type="presParOf" srcId="{44E09FCD-2378-A44E-A473-30548124E0D8}" destId="{41F775A2-D268-F240-9212-D6BEE6971AF2}" srcOrd="6" destOrd="0" presId="urn:microsoft.com/office/officeart/2008/layout/VerticalCurvedList"/>
    <dgm:cxn modelId="{0D9E7198-2C66-6B44-B5AD-A410B8481FDE}" type="presParOf" srcId="{41F775A2-D268-F240-9212-D6BEE6971AF2}" destId="{B2D38A8D-6110-B745-97BB-DF3DDA4757C4}" srcOrd="0" destOrd="0" presId="urn:microsoft.com/office/officeart/2008/layout/VerticalCurvedList"/>
    <dgm:cxn modelId="{FC1D40FA-1F82-884D-90D0-4DCB4125B59E}" type="presParOf" srcId="{44E09FCD-2378-A44E-A473-30548124E0D8}" destId="{B7BAC146-A579-EB45-9902-932B697E2678}" srcOrd="7" destOrd="0" presId="urn:microsoft.com/office/officeart/2008/layout/VerticalCurvedList"/>
    <dgm:cxn modelId="{3DFE4937-903A-2843-819F-48F41BAB2E43}" type="presParOf" srcId="{44E09FCD-2378-A44E-A473-30548124E0D8}" destId="{FA728F78-C24B-3244-9E27-BF3722C19AD2}" srcOrd="8" destOrd="0" presId="urn:microsoft.com/office/officeart/2008/layout/VerticalCurvedList"/>
    <dgm:cxn modelId="{98CF2FDE-0E82-EA4E-A674-8FE2D95A77DF}" type="presParOf" srcId="{FA728F78-C24B-3244-9E27-BF3722C19AD2}" destId="{D726CB8F-034A-244A-AE81-4EB0A98FD959}" srcOrd="0" destOrd="0" presId="urn:microsoft.com/office/officeart/2008/layout/VerticalCurvedList"/>
    <dgm:cxn modelId="{EF93ED40-E67B-3A48-85F9-5298AFFCDDE3}" type="presParOf" srcId="{44E09FCD-2378-A44E-A473-30548124E0D8}" destId="{81ADFB8C-EAA3-8643-AE81-AB51D981F72B}" srcOrd="9" destOrd="0" presId="urn:microsoft.com/office/officeart/2008/layout/VerticalCurvedList"/>
    <dgm:cxn modelId="{673BEF2A-DDD8-7E44-AC03-293A4C86ACEA}" type="presParOf" srcId="{44E09FCD-2378-A44E-A473-30548124E0D8}" destId="{F4D98EF1-1E4A-5D4E-9EC5-21A7C23AEED3}" srcOrd="10" destOrd="0" presId="urn:microsoft.com/office/officeart/2008/layout/VerticalCurvedList"/>
    <dgm:cxn modelId="{67915466-0269-D34E-A7D3-B6AE4D009989}" type="presParOf" srcId="{F4D98EF1-1E4A-5D4E-9EC5-21A7C23AEED3}" destId="{3EA6187F-3F68-384C-ACBE-EDE0DDF29E4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3149D-19D8-0947-90D5-76524FDB56C2}">
      <dsp:nvSpPr>
        <dsp:cNvPr id="0" name=""/>
        <dsp:cNvSpPr/>
      </dsp:nvSpPr>
      <dsp:spPr>
        <a:xfrm>
          <a:off x="-4919424" y="-753830"/>
          <a:ext cx="5858998" cy="5858998"/>
        </a:xfrm>
        <a:prstGeom prst="blockArc">
          <a:avLst>
            <a:gd name="adj1" fmla="val 18900000"/>
            <a:gd name="adj2" fmla="val 2700000"/>
            <a:gd name="adj3" fmla="val 369"/>
          </a:avLst>
        </a:pr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688E95-D797-D44E-B663-5929504A6239}">
      <dsp:nvSpPr>
        <dsp:cNvPr id="0" name=""/>
        <dsp:cNvSpPr/>
      </dsp:nvSpPr>
      <dsp:spPr>
        <a:xfrm>
          <a:off x="411090" y="271871"/>
          <a:ext cx="10044785" cy="544091"/>
        </a:xfrm>
        <a:prstGeom prst="rect">
          <a:avLst/>
        </a:prstGeom>
        <a:gradFill rotWithShape="0">
          <a:gsLst>
            <a:gs pos="0">
              <a:schemeClr val="lt1">
                <a:hueOff val="0"/>
                <a:satOff val="0"/>
                <a:lumOff val="0"/>
                <a:alphaOff val="0"/>
                <a:tint val="70000"/>
                <a:lumMod val="110000"/>
              </a:schemeClr>
            </a:gs>
            <a:gs pos="100000">
              <a:schemeClr val="l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7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mj-lt"/>
            </a:rPr>
            <a:t>- Bisphosphonates - </a:t>
          </a:r>
          <a:r>
            <a:rPr lang="en-US" sz="2200" u="sng" kern="1200">
              <a:latin typeface="+mj-lt"/>
              <a:ea typeface="ＭＳ Ｐゴシック" pitchFamily="34" charset="-128"/>
              <a:cs typeface="Tahoma" pitchFamily="34" charset="0"/>
            </a:rPr>
            <a:t>alendronate</a:t>
          </a:r>
          <a:r>
            <a:rPr lang="en-US" sz="2200" kern="1200">
              <a:latin typeface="+mj-lt"/>
              <a:ea typeface="ＭＳ Ｐゴシック" pitchFamily="34" charset="-128"/>
              <a:cs typeface="Tahoma" pitchFamily="34" charset="0"/>
            </a:rPr>
            <a:t> or </a:t>
          </a:r>
          <a:r>
            <a:rPr lang="en-US" sz="2200" u="sng" kern="1200">
              <a:latin typeface="+mj-lt"/>
              <a:ea typeface="ＭＳ Ｐゴシック" pitchFamily="34" charset="-128"/>
              <a:cs typeface="Tahoma" pitchFamily="34" charset="0"/>
            </a:rPr>
            <a:t>risedronate</a:t>
          </a:r>
          <a:r>
            <a:rPr lang="en-US" sz="2200" u="none" kern="1200">
              <a:latin typeface="+mj-lt"/>
              <a:ea typeface="ＭＳ Ｐゴシック" pitchFamily="34" charset="-128"/>
              <a:cs typeface="Tahoma" pitchFamily="34" charset="0"/>
            </a:rPr>
            <a:t> Binds to hydroxyapatite.</a:t>
          </a:r>
          <a:r>
            <a:rPr lang="en-US" sz="2200" kern="1200">
              <a:latin typeface="+mj-lt"/>
              <a:ea typeface="ＭＳ Ｐゴシック" pitchFamily="34" charset="-128"/>
              <a:cs typeface="Tahoma" pitchFamily="34" charset="0"/>
            </a:rPr>
            <a:t> </a:t>
          </a:r>
          <a:endParaRPr lang="en-US" sz="2200" kern="1200" dirty="0">
            <a:latin typeface="+mj-lt"/>
          </a:endParaRPr>
        </a:p>
      </dsp:txBody>
      <dsp:txXfrm>
        <a:off x="411090" y="271871"/>
        <a:ext cx="10044785" cy="544091"/>
      </dsp:txXfrm>
    </dsp:sp>
    <dsp:sp modelId="{5D939985-A84F-5442-964B-4EAC4C8194BB}">
      <dsp:nvSpPr>
        <dsp:cNvPr id="0" name=""/>
        <dsp:cNvSpPr/>
      </dsp:nvSpPr>
      <dsp:spPr>
        <a:xfrm>
          <a:off x="71032" y="203860"/>
          <a:ext cx="680114" cy="680114"/>
        </a:xfrm>
        <a:prstGeom prst="ellipse">
          <a:avLst/>
        </a:prstGeom>
        <a:gradFill rotWithShape="0">
          <a:gsLst>
            <a:gs pos="0">
              <a:schemeClr val="lt1">
                <a:hueOff val="0"/>
                <a:satOff val="0"/>
                <a:lumOff val="0"/>
                <a:alphaOff val="0"/>
                <a:tint val="70000"/>
                <a:lumMod val="110000"/>
              </a:schemeClr>
            </a:gs>
            <a:gs pos="100000">
              <a:schemeClr val="lt1">
                <a:hueOff val="0"/>
                <a:satOff val="0"/>
                <a:lumOff val="0"/>
                <a:alphaOff val="0"/>
                <a:tint val="82000"/>
                <a:alpha val="74000"/>
              </a:schemeClr>
            </a:gs>
          </a:gsLst>
          <a:lin ang="5400000" scaled="0"/>
        </a:gradFill>
        <a:ln w="9525" cap="rnd"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0C6F5F7-CABE-D54A-8130-07CC9DED6624}">
      <dsp:nvSpPr>
        <dsp:cNvPr id="0" name=""/>
        <dsp:cNvSpPr/>
      </dsp:nvSpPr>
      <dsp:spPr>
        <a:xfrm>
          <a:off x="800969" y="1087747"/>
          <a:ext cx="9654905" cy="544091"/>
        </a:xfrm>
        <a:prstGeom prst="rect">
          <a:avLst/>
        </a:prstGeom>
        <a:gradFill rotWithShape="0">
          <a:gsLst>
            <a:gs pos="0">
              <a:schemeClr val="lt1">
                <a:hueOff val="0"/>
                <a:satOff val="0"/>
                <a:lumOff val="0"/>
                <a:alphaOff val="0"/>
                <a:tint val="70000"/>
                <a:lumMod val="110000"/>
              </a:schemeClr>
            </a:gs>
            <a:gs pos="100000">
              <a:schemeClr val="l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7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mj-lt"/>
            </a:rPr>
            <a:t>- </a:t>
          </a:r>
          <a:r>
            <a:rPr lang="en-US" sz="2200" kern="1200" dirty="0" err="1">
              <a:latin typeface="+mj-lt"/>
            </a:rPr>
            <a:t>Denosumab</a:t>
          </a:r>
          <a:r>
            <a:rPr lang="en-US" sz="2200" kern="1200" dirty="0">
              <a:latin typeface="+mj-lt"/>
            </a:rPr>
            <a:t>   </a:t>
          </a:r>
        </a:p>
      </dsp:txBody>
      <dsp:txXfrm>
        <a:off x="800969" y="1087747"/>
        <a:ext cx="9654905" cy="544091"/>
      </dsp:txXfrm>
    </dsp:sp>
    <dsp:sp modelId="{D8F4AF26-8C37-0243-8D77-410875ABDC0A}">
      <dsp:nvSpPr>
        <dsp:cNvPr id="0" name=""/>
        <dsp:cNvSpPr/>
      </dsp:nvSpPr>
      <dsp:spPr>
        <a:xfrm>
          <a:off x="460912" y="1019736"/>
          <a:ext cx="680114" cy="680114"/>
        </a:xfrm>
        <a:prstGeom prst="ellipse">
          <a:avLst/>
        </a:prstGeom>
        <a:gradFill rotWithShape="0">
          <a:gsLst>
            <a:gs pos="0">
              <a:schemeClr val="lt1">
                <a:hueOff val="0"/>
                <a:satOff val="0"/>
                <a:lumOff val="0"/>
                <a:alphaOff val="0"/>
                <a:tint val="70000"/>
                <a:lumMod val="110000"/>
              </a:schemeClr>
            </a:gs>
            <a:gs pos="100000">
              <a:schemeClr val="lt1">
                <a:hueOff val="0"/>
                <a:satOff val="0"/>
                <a:lumOff val="0"/>
                <a:alphaOff val="0"/>
                <a:tint val="82000"/>
                <a:alpha val="74000"/>
              </a:schemeClr>
            </a:gs>
          </a:gsLst>
          <a:lin ang="5400000" scaled="0"/>
        </a:gradFill>
        <a:ln w="9525" cap="rnd"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04725CA-F9D7-F541-9CFA-C20B9D926C83}">
      <dsp:nvSpPr>
        <dsp:cNvPr id="0" name=""/>
        <dsp:cNvSpPr/>
      </dsp:nvSpPr>
      <dsp:spPr>
        <a:xfrm>
          <a:off x="920631" y="1903623"/>
          <a:ext cx="9535243" cy="544091"/>
        </a:xfrm>
        <a:prstGeom prst="rect">
          <a:avLst/>
        </a:prstGeom>
        <a:gradFill rotWithShape="0">
          <a:gsLst>
            <a:gs pos="0">
              <a:schemeClr val="lt1">
                <a:hueOff val="0"/>
                <a:satOff val="0"/>
                <a:lumOff val="0"/>
                <a:alphaOff val="0"/>
                <a:tint val="70000"/>
                <a:lumMod val="110000"/>
              </a:schemeClr>
            </a:gs>
            <a:gs pos="100000">
              <a:schemeClr val="l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7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mj-lt"/>
            </a:rPr>
            <a:t>- Selective estrogen receptor modulator “Tamoxifen and Raloxifine” Side effect? </a:t>
          </a:r>
          <a:endParaRPr lang="en-US" sz="2200" kern="1200" dirty="0">
            <a:latin typeface="+mj-lt"/>
          </a:endParaRPr>
        </a:p>
      </dsp:txBody>
      <dsp:txXfrm>
        <a:off x="920631" y="1903623"/>
        <a:ext cx="9535243" cy="544091"/>
      </dsp:txXfrm>
    </dsp:sp>
    <dsp:sp modelId="{B2D38A8D-6110-B745-97BB-DF3DDA4757C4}">
      <dsp:nvSpPr>
        <dsp:cNvPr id="0" name=""/>
        <dsp:cNvSpPr/>
      </dsp:nvSpPr>
      <dsp:spPr>
        <a:xfrm>
          <a:off x="580574" y="1835611"/>
          <a:ext cx="680114" cy="680114"/>
        </a:xfrm>
        <a:prstGeom prst="ellipse">
          <a:avLst/>
        </a:prstGeom>
        <a:gradFill rotWithShape="0">
          <a:gsLst>
            <a:gs pos="0">
              <a:schemeClr val="lt1">
                <a:hueOff val="0"/>
                <a:satOff val="0"/>
                <a:lumOff val="0"/>
                <a:alphaOff val="0"/>
                <a:tint val="70000"/>
                <a:lumMod val="110000"/>
              </a:schemeClr>
            </a:gs>
            <a:gs pos="100000">
              <a:schemeClr val="lt1">
                <a:hueOff val="0"/>
                <a:satOff val="0"/>
                <a:lumOff val="0"/>
                <a:alphaOff val="0"/>
                <a:tint val="82000"/>
                <a:alpha val="74000"/>
              </a:schemeClr>
            </a:gs>
          </a:gsLst>
          <a:lin ang="5400000" scaled="0"/>
        </a:gradFill>
        <a:ln w="9525" cap="rnd"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7BAC146-A579-EB45-9902-932B697E2678}">
      <dsp:nvSpPr>
        <dsp:cNvPr id="0" name=""/>
        <dsp:cNvSpPr/>
      </dsp:nvSpPr>
      <dsp:spPr>
        <a:xfrm>
          <a:off x="800969" y="2719499"/>
          <a:ext cx="9654905" cy="544091"/>
        </a:xfrm>
        <a:prstGeom prst="rect">
          <a:avLst/>
        </a:prstGeom>
        <a:gradFill rotWithShape="0">
          <a:gsLst>
            <a:gs pos="0">
              <a:schemeClr val="lt1">
                <a:hueOff val="0"/>
                <a:satOff val="0"/>
                <a:lumOff val="0"/>
                <a:alphaOff val="0"/>
                <a:tint val="70000"/>
                <a:lumMod val="110000"/>
              </a:schemeClr>
            </a:gs>
            <a:gs pos="100000">
              <a:schemeClr val="l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7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mj-lt"/>
            </a:rPr>
            <a:t>-Parathyroid hormone (Teriparatide) How should I give it? </a:t>
          </a:r>
          <a:endParaRPr lang="en-US" sz="2200" kern="1200" dirty="0">
            <a:latin typeface="+mj-lt"/>
          </a:endParaRPr>
        </a:p>
      </dsp:txBody>
      <dsp:txXfrm>
        <a:off x="800969" y="2719499"/>
        <a:ext cx="9654905" cy="544091"/>
      </dsp:txXfrm>
    </dsp:sp>
    <dsp:sp modelId="{D726CB8F-034A-244A-AE81-4EB0A98FD959}">
      <dsp:nvSpPr>
        <dsp:cNvPr id="0" name=""/>
        <dsp:cNvSpPr/>
      </dsp:nvSpPr>
      <dsp:spPr>
        <a:xfrm>
          <a:off x="460912" y="2651487"/>
          <a:ext cx="680114" cy="680114"/>
        </a:xfrm>
        <a:prstGeom prst="ellipse">
          <a:avLst/>
        </a:prstGeom>
        <a:gradFill rotWithShape="0">
          <a:gsLst>
            <a:gs pos="0">
              <a:schemeClr val="lt1">
                <a:hueOff val="0"/>
                <a:satOff val="0"/>
                <a:lumOff val="0"/>
                <a:alphaOff val="0"/>
                <a:tint val="70000"/>
                <a:lumMod val="110000"/>
              </a:schemeClr>
            </a:gs>
            <a:gs pos="100000">
              <a:schemeClr val="lt1">
                <a:hueOff val="0"/>
                <a:satOff val="0"/>
                <a:lumOff val="0"/>
                <a:alphaOff val="0"/>
                <a:tint val="82000"/>
                <a:alpha val="74000"/>
              </a:schemeClr>
            </a:gs>
          </a:gsLst>
          <a:lin ang="5400000" scaled="0"/>
        </a:gradFill>
        <a:ln w="9525" cap="rnd"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1ADFB8C-EAA3-8643-AE81-AB51D981F72B}">
      <dsp:nvSpPr>
        <dsp:cNvPr id="0" name=""/>
        <dsp:cNvSpPr/>
      </dsp:nvSpPr>
      <dsp:spPr>
        <a:xfrm>
          <a:off x="411090" y="3535375"/>
          <a:ext cx="10044785" cy="544091"/>
        </a:xfrm>
        <a:prstGeom prst="rect">
          <a:avLst/>
        </a:prstGeom>
        <a:gradFill rotWithShape="0">
          <a:gsLst>
            <a:gs pos="0">
              <a:schemeClr val="lt1">
                <a:hueOff val="0"/>
                <a:satOff val="0"/>
                <a:lumOff val="0"/>
                <a:alphaOff val="0"/>
                <a:tint val="70000"/>
                <a:lumMod val="110000"/>
              </a:schemeClr>
            </a:gs>
            <a:gs pos="100000">
              <a:schemeClr val="l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7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mj-lt"/>
            </a:rPr>
            <a:t>- Calcitonin  Recommended to be given with Vitamin D and calcium Why?</a:t>
          </a:r>
          <a:endParaRPr lang="en-US" sz="2200" kern="1200" dirty="0">
            <a:latin typeface="+mj-lt"/>
          </a:endParaRPr>
        </a:p>
      </dsp:txBody>
      <dsp:txXfrm>
        <a:off x="411090" y="3535375"/>
        <a:ext cx="10044785" cy="544091"/>
      </dsp:txXfrm>
    </dsp:sp>
    <dsp:sp modelId="{3EA6187F-3F68-384C-ACBE-EDE0DDF29E4F}">
      <dsp:nvSpPr>
        <dsp:cNvPr id="0" name=""/>
        <dsp:cNvSpPr/>
      </dsp:nvSpPr>
      <dsp:spPr>
        <a:xfrm>
          <a:off x="71032" y="3467363"/>
          <a:ext cx="680114" cy="680114"/>
        </a:xfrm>
        <a:prstGeom prst="ellipse">
          <a:avLst/>
        </a:prstGeom>
        <a:gradFill rotWithShape="0">
          <a:gsLst>
            <a:gs pos="0">
              <a:schemeClr val="lt1">
                <a:hueOff val="0"/>
                <a:satOff val="0"/>
                <a:lumOff val="0"/>
                <a:alphaOff val="0"/>
                <a:tint val="70000"/>
                <a:lumMod val="110000"/>
              </a:schemeClr>
            </a:gs>
            <a:gs pos="100000">
              <a:schemeClr val="lt1">
                <a:hueOff val="0"/>
                <a:satOff val="0"/>
                <a:lumOff val="0"/>
                <a:alphaOff val="0"/>
                <a:tint val="82000"/>
                <a:alpha val="74000"/>
              </a:schemeClr>
            </a:gs>
          </a:gsLst>
          <a:lin ang="5400000" scaled="0"/>
        </a:gradFill>
        <a:ln w="9525" cap="rnd"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7D3C4-4509-477B-993C-A6F3EB54038B}" type="datetimeFigureOut">
              <a:rPr lang="en-US" smtClean="0"/>
              <a:t>12/23/2017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CA393-ED85-464D-AC0A-76D32F973935}" type="slidenum">
              <a:rPr lang="en-US" smtClean="0"/>
              <a:t>‹#›</a:t>
            </a:fld>
            <a:endParaRPr lang="en-US"/>
          </a:p>
        </p:txBody>
      </p:sp>
    </p:spTree>
    <p:extLst>
      <p:ext uri="{BB962C8B-B14F-4D97-AF65-F5344CB8AC3E}">
        <p14:creationId xmlns:p14="http://schemas.microsoft.com/office/powerpoint/2010/main" val="264868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91A37A-F3C6-F642-BD10-A16752E557BB}" type="slidenum">
              <a:rPr lang="en-US" smtClean="0"/>
              <a:t>52</a:t>
            </a:fld>
            <a:endParaRPr lang="en-US"/>
          </a:p>
        </p:txBody>
      </p:sp>
    </p:spTree>
    <p:extLst>
      <p:ext uri="{BB962C8B-B14F-4D97-AF65-F5344CB8AC3E}">
        <p14:creationId xmlns:p14="http://schemas.microsoft.com/office/powerpoint/2010/main" val="399262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www.ncbi.nlm.nih.gov</a:t>
            </a:r>
            <a:r>
              <a:rPr lang="en-US" dirty="0"/>
              <a:t>/</a:t>
            </a:r>
            <a:r>
              <a:rPr lang="en-US" dirty="0" err="1"/>
              <a:t>pmc</a:t>
            </a:r>
            <a:r>
              <a:rPr lang="en-US" dirty="0"/>
              <a:t>/articles/PMC4176573/</a:t>
            </a:r>
          </a:p>
        </p:txBody>
      </p:sp>
      <p:sp>
        <p:nvSpPr>
          <p:cNvPr id="4" name="Slide Number Placeholder 3"/>
          <p:cNvSpPr>
            <a:spLocks noGrp="1"/>
          </p:cNvSpPr>
          <p:nvPr>
            <p:ph type="sldNum" sz="quarter" idx="10"/>
          </p:nvPr>
        </p:nvSpPr>
        <p:spPr/>
        <p:txBody>
          <a:bodyPr/>
          <a:lstStyle/>
          <a:p>
            <a:fld id="{C491A37A-F3C6-F642-BD10-A16752E557BB}" type="slidenum">
              <a:rPr lang="en-US" smtClean="0"/>
              <a:t>58</a:t>
            </a:fld>
            <a:endParaRPr lang="en-US"/>
          </a:p>
        </p:txBody>
      </p:sp>
    </p:spTree>
    <p:extLst>
      <p:ext uri="{BB962C8B-B14F-4D97-AF65-F5344CB8AC3E}">
        <p14:creationId xmlns:p14="http://schemas.microsoft.com/office/powerpoint/2010/main" val="638936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E98EDBA-DFF0-4AE8-A888-577073E45B31}" type="datetimeFigureOut">
              <a:rPr lang="en-US" smtClean="0"/>
              <a:t>12/23/2017</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19315538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98EDBA-DFF0-4AE8-A888-577073E45B31}"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67094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98EDBA-DFF0-4AE8-A888-577073E45B31}"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179216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98EDBA-DFF0-4AE8-A888-577073E45B31}"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3744245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98EDBA-DFF0-4AE8-A888-577073E45B31}"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3369800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98EDBA-DFF0-4AE8-A888-577073E45B31}"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1683184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98EDBA-DFF0-4AE8-A888-577073E45B31}"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2007226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98EDBA-DFF0-4AE8-A888-577073E45B31}"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D64E3-5431-438B-B2A7-E9B1B1366AD8}"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552811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98EDBA-DFF0-4AE8-A888-577073E45B31}"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240708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98EDBA-DFF0-4AE8-A888-577073E45B31}"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347700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98EDBA-DFF0-4AE8-A888-577073E45B31}"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2558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98EDBA-DFF0-4AE8-A888-577073E45B31}"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362352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98EDBA-DFF0-4AE8-A888-577073E45B31}" type="datetimeFigureOut">
              <a:rPr lang="en-US" smtClean="0"/>
              <a:t>12/23/2017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274123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98EDBA-DFF0-4AE8-A888-577073E45B31}" type="datetimeFigureOut">
              <a:rPr lang="en-US" smtClean="0"/>
              <a:t>12/23/2017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134026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E98EDBA-DFF0-4AE8-A888-577073E45B31}" type="datetimeFigureOut">
              <a:rPr lang="en-US" smtClean="0"/>
              <a:t>12/23/2017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411313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98EDBA-DFF0-4AE8-A888-577073E45B31}"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546996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98EDBA-DFF0-4AE8-A888-577073E45B31}"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D64E3-5431-438B-B2A7-E9B1B1366AD8}" type="slidenum">
              <a:rPr lang="en-US" smtClean="0"/>
              <a:t>‹#›</a:t>
            </a:fld>
            <a:endParaRPr lang="en-US"/>
          </a:p>
        </p:txBody>
      </p:sp>
    </p:spTree>
    <p:extLst>
      <p:ext uri="{BB962C8B-B14F-4D97-AF65-F5344CB8AC3E}">
        <p14:creationId xmlns:p14="http://schemas.microsoft.com/office/powerpoint/2010/main" val="319343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98EDBA-DFF0-4AE8-A888-577073E45B31}" type="datetimeFigureOut">
              <a:rPr lang="en-US" smtClean="0"/>
              <a:t>12/23/2017</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4D64E3-5431-438B-B2A7-E9B1B1366AD8}" type="slidenum">
              <a:rPr lang="en-US" smtClean="0"/>
              <a:t>‹#›</a:t>
            </a:fld>
            <a:endParaRPr lang="en-US"/>
          </a:p>
        </p:txBody>
      </p:sp>
    </p:spTree>
    <p:extLst>
      <p:ext uri="{BB962C8B-B14F-4D97-AF65-F5344CB8AC3E}">
        <p14:creationId xmlns:p14="http://schemas.microsoft.com/office/powerpoint/2010/main" val="245926373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radiopaedia.org/articles/fragility-fractur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_lUhQLFHri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A9B9-1A24-47DE-8286-8DCE71BF72BF}"/>
              </a:ext>
            </a:extLst>
          </p:cNvPr>
          <p:cNvSpPr>
            <a:spLocks noGrp="1"/>
          </p:cNvSpPr>
          <p:nvPr>
            <p:ph type="ctrTitle"/>
          </p:nvPr>
        </p:nvSpPr>
        <p:spPr/>
        <p:txBody>
          <a:bodyPr/>
          <a:lstStyle/>
          <a:p>
            <a:r>
              <a:rPr lang="en-US" dirty="0"/>
              <a:t>Vitamin D and Osteoporosis</a:t>
            </a:r>
          </a:p>
        </p:txBody>
      </p:sp>
      <p:sp>
        <p:nvSpPr>
          <p:cNvPr id="3" name="Subtitle 2">
            <a:extLst>
              <a:ext uri="{FF2B5EF4-FFF2-40B4-BE49-F238E27FC236}">
                <a16:creationId xmlns:a16="http://schemas.microsoft.com/office/drawing/2014/main" id="{D8924EE1-E285-436C-9959-8B1DF469775A}"/>
              </a:ext>
            </a:extLst>
          </p:cNvPr>
          <p:cNvSpPr>
            <a:spLocks noGrp="1"/>
          </p:cNvSpPr>
          <p:nvPr>
            <p:ph type="subTitle" idx="1"/>
          </p:nvPr>
        </p:nvSpPr>
        <p:spPr/>
        <p:txBody>
          <a:bodyPr/>
          <a:lstStyle/>
          <a:p>
            <a:r>
              <a:rPr lang="en-US" cap="none" dirty="0"/>
              <a:t>Abdulaziz Alrashed &amp; </a:t>
            </a:r>
            <a:r>
              <a:rPr lang="en-US" cap="none" dirty="0" err="1"/>
              <a:t>Qusay</a:t>
            </a:r>
            <a:r>
              <a:rPr lang="en-US" cap="none" dirty="0"/>
              <a:t> </a:t>
            </a:r>
            <a:r>
              <a:rPr lang="en-US" cap="none" dirty="0" err="1"/>
              <a:t>almahmoud</a:t>
            </a:r>
            <a:endParaRPr lang="en-US" cap="none" dirty="0"/>
          </a:p>
        </p:txBody>
      </p:sp>
    </p:spTree>
    <p:extLst>
      <p:ext uri="{BB962C8B-B14F-4D97-AF65-F5344CB8AC3E}">
        <p14:creationId xmlns:p14="http://schemas.microsoft.com/office/powerpoint/2010/main" val="210810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BE1A-EC99-4F8C-9323-F7BF4886348B}"/>
              </a:ext>
            </a:extLst>
          </p:cNvPr>
          <p:cNvSpPr>
            <a:spLocks noGrp="1"/>
          </p:cNvSpPr>
          <p:nvPr>
            <p:ph type="title"/>
          </p:nvPr>
        </p:nvSpPr>
        <p:spPr/>
        <p:txBody>
          <a:bodyPr/>
          <a:lstStyle/>
          <a:p>
            <a:r>
              <a:rPr lang="en-US" cap="none" dirty="0"/>
              <a:t>The </a:t>
            </a:r>
            <a:r>
              <a:rPr lang="en-US" sz="4000" cap="none" dirty="0"/>
              <a:t>role</a:t>
            </a:r>
            <a:r>
              <a:rPr lang="en-US" cap="none" dirty="0"/>
              <a:t> of </a:t>
            </a:r>
            <a:r>
              <a:rPr lang="en-US" cap="none" dirty="0">
                <a:solidFill>
                  <a:srgbClr val="FFC000"/>
                </a:solidFill>
              </a:rPr>
              <a:t>Calcium </a:t>
            </a:r>
          </a:p>
        </p:txBody>
      </p:sp>
      <p:sp>
        <p:nvSpPr>
          <p:cNvPr id="3" name="Content Placeholder 2">
            <a:extLst>
              <a:ext uri="{FF2B5EF4-FFF2-40B4-BE49-F238E27FC236}">
                <a16:creationId xmlns:a16="http://schemas.microsoft.com/office/drawing/2014/main" id="{BF88DF9B-42E3-41CD-8997-892CC111DFFC}"/>
              </a:ext>
            </a:extLst>
          </p:cNvPr>
          <p:cNvSpPr>
            <a:spLocks noGrp="1"/>
          </p:cNvSpPr>
          <p:nvPr>
            <p:ph idx="1"/>
          </p:nvPr>
        </p:nvSpPr>
        <p:spPr>
          <a:xfrm>
            <a:off x="685801" y="2065867"/>
            <a:ext cx="10131425" cy="3649133"/>
          </a:xfrm>
        </p:spPr>
        <p:txBody>
          <a:bodyPr>
            <a:normAutofit/>
          </a:bodyPr>
          <a:lstStyle/>
          <a:p>
            <a:r>
              <a:rPr lang="en-US" sz="2400" spc="-50" dirty="0"/>
              <a:t>One of the building blocks of bone.</a:t>
            </a:r>
          </a:p>
          <a:p>
            <a:pPr>
              <a:buFont typeface="Arial" charset="0"/>
              <a:buChar char="•"/>
            </a:pPr>
            <a:r>
              <a:rPr lang="en-US" sz="2400" spc="-50" dirty="0"/>
              <a:t>Bones are the reservoir of calcium in the body.</a:t>
            </a:r>
          </a:p>
          <a:p>
            <a:pPr>
              <a:buFont typeface="Arial" charset="0"/>
              <a:buChar char="•"/>
            </a:pPr>
            <a:r>
              <a:rPr lang="en-US" sz="2400" spc="-50" dirty="0"/>
              <a:t>When other calcium-dependent organs need it, they get it form the main storehouse.</a:t>
            </a:r>
          </a:p>
          <a:p>
            <a:endParaRPr lang="en-US" sz="2400" dirty="0"/>
          </a:p>
        </p:txBody>
      </p:sp>
      <p:pic>
        <p:nvPicPr>
          <p:cNvPr id="4" name="Picture 3">
            <a:extLst>
              <a:ext uri="{FF2B5EF4-FFF2-40B4-BE49-F238E27FC236}">
                <a16:creationId xmlns:a16="http://schemas.microsoft.com/office/drawing/2014/main" id="{61EBF33D-F47A-4E11-B459-C5D691F4D468}"/>
              </a:ext>
            </a:extLst>
          </p:cNvPr>
          <p:cNvPicPr>
            <a:picLocks noChangeAspect="1"/>
          </p:cNvPicPr>
          <p:nvPr/>
        </p:nvPicPr>
        <p:blipFill>
          <a:blip r:embed="rId2"/>
          <a:stretch>
            <a:fillRect/>
          </a:stretch>
        </p:blipFill>
        <p:spPr>
          <a:xfrm>
            <a:off x="8997803" y="609600"/>
            <a:ext cx="2305804" cy="23058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173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5AE8-FD90-4FCA-A915-ED19C595C75E}"/>
              </a:ext>
            </a:extLst>
          </p:cNvPr>
          <p:cNvSpPr>
            <a:spLocks noGrp="1"/>
          </p:cNvSpPr>
          <p:nvPr>
            <p:ph type="title"/>
          </p:nvPr>
        </p:nvSpPr>
        <p:spPr/>
        <p:txBody>
          <a:bodyPr/>
          <a:lstStyle/>
          <a:p>
            <a:r>
              <a:rPr lang="en-US" dirty="0"/>
              <a:t>Pathway </a:t>
            </a:r>
          </a:p>
        </p:txBody>
      </p:sp>
      <p:pic>
        <p:nvPicPr>
          <p:cNvPr id="4" name="Content Placeholder 3">
            <a:extLst>
              <a:ext uri="{FF2B5EF4-FFF2-40B4-BE49-F238E27FC236}">
                <a16:creationId xmlns:a16="http://schemas.microsoft.com/office/drawing/2014/main" id="{1ADD7C69-63F2-459E-83DD-D73D544FA582}"/>
              </a:ext>
            </a:extLst>
          </p:cNvPr>
          <p:cNvPicPr>
            <a:picLocks noGrp="1" noChangeAspect="1"/>
          </p:cNvPicPr>
          <p:nvPr>
            <p:ph idx="1"/>
          </p:nvPr>
        </p:nvPicPr>
        <p:blipFill>
          <a:blip r:embed="rId2"/>
          <a:stretch>
            <a:fillRect/>
          </a:stretch>
        </p:blipFill>
        <p:spPr>
          <a:xfrm>
            <a:off x="2815871" y="1178351"/>
            <a:ext cx="5808155" cy="4998612"/>
          </a:xfrm>
          <a:prstGeom prst="rect">
            <a:avLst/>
          </a:prstGeom>
        </p:spPr>
      </p:pic>
    </p:spTree>
    <p:extLst>
      <p:ext uri="{BB962C8B-B14F-4D97-AF65-F5344CB8AC3E}">
        <p14:creationId xmlns:p14="http://schemas.microsoft.com/office/powerpoint/2010/main" val="416086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01903"/>
            <a:ext cx="10131425" cy="1456267"/>
          </a:xfrm>
        </p:spPr>
        <p:txBody>
          <a:bodyPr/>
          <a:lstStyle/>
          <a:p>
            <a:r>
              <a:rPr lang="en-US" b="0" i="0" u="none" strike="noStrike" cap="none" dirty="0">
                <a:solidFill>
                  <a:srgbClr val="FFC000"/>
                </a:solidFill>
                <a:latin typeface="Cabin"/>
                <a:ea typeface="Cabin"/>
                <a:cs typeface="Cabin"/>
                <a:sym typeface="Cabin"/>
              </a:rPr>
              <a:t>Vitamin </a:t>
            </a:r>
            <a:r>
              <a:rPr lang="en-US" dirty="0">
                <a:solidFill>
                  <a:srgbClr val="FFC000"/>
                </a:solidFill>
                <a:sym typeface="Cabin"/>
              </a:rPr>
              <a:t>D Deficiency</a:t>
            </a:r>
            <a:endParaRPr lang="en-US" dirty="0">
              <a:solidFill>
                <a:srgbClr val="FFC000"/>
              </a:solidFill>
            </a:endParaRPr>
          </a:p>
        </p:txBody>
      </p:sp>
      <p:pic>
        <p:nvPicPr>
          <p:cNvPr id="4" name="Shape 121"/>
          <p:cNvPicPr preferRelativeResize="0"/>
          <p:nvPr/>
        </p:nvPicPr>
        <p:blipFill rotWithShape="1">
          <a:blip r:embed="rId2">
            <a:alphaModFix/>
          </a:blip>
          <a:srcRect/>
          <a:stretch/>
        </p:blipFill>
        <p:spPr>
          <a:xfrm>
            <a:off x="903400" y="1758170"/>
            <a:ext cx="5676704" cy="48779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5" name="Table 4"/>
          <p:cNvGraphicFramePr>
            <a:graphicFrameLocks noGrp="1"/>
          </p:cNvGraphicFramePr>
          <p:nvPr>
            <p:extLst>
              <p:ext uri="{D42A27DB-BD31-4B8C-83A1-F6EECF244321}">
                <p14:modId xmlns:p14="http://schemas.microsoft.com/office/powerpoint/2010/main" val="3390849577"/>
              </p:ext>
            </p:extLst>
          </p:nvPr>
        </p:nvGraphicFramePr>
        <p:xfrm>
          <a:off x="7569296" y="1166754"/>
          <a:ext cx="3641440" cy="5389343"/>
        </p:xfrm>
        <a:graphic>
          <a:graphicData uri="http://schemas.openxmlformats.org/drawingml/2006/table">
            <a:tbl>
              <a:tblPr firstRow="1" bandRow="1">
                <a:tableStyleId>{22838BEF-8BB2-4498-84A7-C5851F593DF1}</a:tableStyleId>
              </a:tblPr>
              <a:tblGrid>
                <a:gridCol w="1820720">
                  <a:extLst>
                    <a:ext uri="{9D8B030D-6E8A-4147-A177-3AD203B41FA5}">
                      <a16:colId xmlns:a16="http://schemas.microsoft.com/office/drawing/2014/main" val="20000"/>
                    </a:ext>
                  </a:extLst>
                </a:gridCol>
                <a:gridCol w="1820720">
                  <a:extLst>
                    <a:ext uri="{9D8B030D-6E8A-4147-A177-3AD203B41FA5}">
                      <a16:colId xmlns:a16="http://schemas.microsoft.com/office/drawing/2014/main" val="20001"/>
                    </a:ext>
                  </a:extLst>
                </a:gridCol>
              </a:tblGrid>
              <a:tr h="594361">
                <a:tc>
                  <a:txBody>
                    <a:bodyPr/>
                    <a:lstStyle/>
                    <a:p>
                      <a:pPr algn="ctr"/>
                      <a:r>
                        <a:rPr lang="en-US" dirty="0"/>
                        <a:t>Condition </a:t>
                      </a:r>
                    </a:p>
                  </a:txBody>
                  <a:tcPr marL="121920" marR="121920"/>
                </a:tc>
                <a:tc>
                  <a:txBody>
                    <a:bodyPr/>
                    <a:lstStyle/>
                    <a:p>
                      <a:pPr algn="ctr"/>
                      <a:r>
                        <a:rPr lang="en-US" dirty="0"/>
                        <a:t>Level</a:t>
                      </a:r>
                    </a:p>
                  </a:txBody>
                  <a:tcPr marL="121920" marR="121920"/>
                </a:tc>
                <a:extLst>
                  <a:ext uri="{0D108BD9-81ED-4DB2-BD59-A6C34878D82A}">
                    <a16:rowId xmlns:a16="http://schemas.microsoft.com/office/drawing/2014/main" val="10000"/>
                  </a:ext>
                </a:extLst>
              </a:tr>
              <a:tr h="1349175">
                <a:tc>
                  <a:txBody>
                    <a:bodyPr/>
                    <a:lstStyle/>
                    <a:p>
                      <a:pPr algn="ctr"/>
                      <a:r>
                        <a:rPr lang="en-US" dirty="0"/>
                        <a:t>Normal</a:t>
                      </a:r>
                    </a:p>
                  </a:txBody>
                  <a:tcPr marL="121920" marR="121920"/>
                </a:tc>
                <a:tc>
                  <a:txBody>
                    <a:bodyPr/>
                    <a:lstStyle/>
                    <a:p>
                      <a:pPr algn="ctr"/>
                      <a:r>
                        <a:rPr lang="en-US" dirty="0">
                          <a:solidFill>
                            <a:srgbClr val="C00000"/>
                          </a:solidFill>
                        </a:rPr>
                        <a:t>30</a:t>
                      </a:r>
                      <a:r>
                        <a:rPr lang="en-US" baseline="0" dirty="0">
                          <a:solidFill>
                            <a:srgbClr val="C00000"/>
                          </a:solidFill>
                        </a:rPr>
                        <a:t> – 100 </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ng/mL</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t>75 - &lt;250 </a:t>
                      </a:r>
                      <a:r>
                        <a:rPr lang="en-US" dirty="0" err="1"/>
                        <a:t>nmol</a:t>
                      </a:r>
                      <a:r>
                        <a:rPr lang="en-US" dirty="0"/>
                        <a:t>/L  </a:t>
                      </a:r>
                    </a:p>
                  </a:txBody>
                  <a:tcPr marL="121920" marR="121920"/>
                </a:tc>
                <a:extLst>
                  <a:ext uri="{0D108BD9-81ED-4DB2-BD59-A6C34878D82A}">
                    <a16:rowId xmlns:a16="http://schemas.microsoft.com/office/drawing/2014/main" val="10001"/>
                  </a:ext>
                </a:extLst>
              </a:tr>
              <a:tr h="1357439">
                <a:tc>
                  <a:txBody>
                    <a:bodyPr/>
                    <a:lstStyle/>
                    <a:p>
                      <a:pPr algn="ctr"/>
                      <a:r>
                        <a:rPr lang="en-US" dirty="0"/>
                        <a:t>Insufficient </a:t>
                      </a: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rgbClr val="C00000"/>
                          </a:solidFill>
                        </a:rPr>
                        <a:t>&gt;20 - &lt;30</a:t>
                      </a:r>
                      <a:r>
                        <a:rPr lang="en-US" baseline="0" dirty="0">
                          <a:solidFill>
                            <a:srgbClr val="C00000"/>
                          </a:solidFill>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rgbClr val="C00000"/>
                          </a:solidFill>
                        </a:rPr>
                        <a:t>ng/mL</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a:t>&gt;50</a:t>
                      </a:r>
                      <a:r>
                        <a:rPr lang="en-US" baseline="0" dirty="0"/>
                        <a:t> – &lt;75 </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t>nmol</a:t>
                      </a:r>
                      <a:r>
                        <a:rPr lang="en-US" dirty="0"/>
                        <a:t>/L</a:t>
                      </a:r>
                    </a:p>
                  </a:txBody>
                  <a:tcPr marL="121920" marR="121920"/>
                </a:tc>
                <a:extLst>
                  <a:ext uri="{0D108BD9-81ED-4DB2-BD59-A6C34878D82A}">
                    <a16:rowId xmlns:a16="http://schemas.microsoft.com/office/drawing/2014/main" val="10002"/>
                  </a:ext>
                </a:extLst>
              </a:tr>
              <a:tr h="1044184">
                <a:tc>
                  <a:txBody>
                    <a:bodyPr/>
                    <a:lstStyle/>
                    <a:p>
                      <a:pPr algn="ctr"/>
                      <a:r>
                        <a:rPr lang="en-US" dirty="0"/>
                        <a:t>Deficiency</a:t>
                      </a: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rgbClr val="C00000"/>
                          </a:solidFill>
                        </a:rPr>
                        <a:t>&gt;10 - &lt;20 ng/mL</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a:t>&gt;25</a:t>
                      </a:r>
                      <a:r>
                        <a:rPr lang="en-US" baseline="0" dirty="0"/>
                        <a:t> – &lt;50 </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t>nmol</a:t>
                      </a:r>
                      <a:r>
                        <a:rPr lang="en-US" dirty="0"/>
                        <a:t>/L</a:t>
                      </a:r>
                    </a:p>
                  </a:txBody>
                  <a:tcPr marL="121920" marR="121920"/>
                </a:tc>
                <a:extLst>
                  <a:ext uri="{0D108BD9-81ED-4DB2-BD59-A6C34878D82A}">
                    <a16:rowId xmlns:a16="http://schemas.microsoft.com/office/drawing/2014/main" val="10003"/>
                  </a:ext>
                </a:extLst>
              </a:tr>
              <a:tr h="1044184">
                <a:tc>
                  <a:txBody>
                    <a:bodyPr/>
                    <a:lstStyle/>
                    <a:p>
                      <a:pPr algn="ctr"/>
                      <a:r>
                        <a:rPr lang="en-US" dirty="0"/>
                        <a:t>Severe deficiency</a:t>
                      </a: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rgbClr val="C00000"/>
                          </a:solidFill>
                        </a:rPr>
                        <a:t>&lt;10 ng/mL</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a:t>&lt;25 </a:t>
                      </a:r>
                      <a:r>
                        <a:rPr lang="en-US" dirty="0" err="1"/>
                        <a:t>nmol</a:t>
                      </a:r>
                      <a:r>
                        <a:rPr lang="en-US" dirty="0"/>
                        <a:t>/L</a:t>
                      </a:r>
                    </a:p>
                    <a:p>
                      <a:pPr algn="ctr"/>
                      <a:endParaRPr lang="en-US" dirty="0"/>
                    </a:p>
                  </a:txBody>
                  <a:tcPr marL="121920" marR="1219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4136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6131-928B-4E2A-B025-7356F3F4D03C}"/>
              </a:ext>
            </a:extLst>
          </p:cNvPr>
          <p:cNvSpPr>
            <a:spLocks noGrp="1"/>
          </p:cNvSpPr>
          <p:nvPr>
            <p:ph type="title"/>
          </p:nvPr>
        </p:nvSpPr>
        <p:spPr/>
        <p:txBody>
          <a:bodyPr/>
          <a:lstStyle/>
          <a:p>
            <a:r>
              <a:rPr lang="en-US" dirty="0"/>
              <a:t>Causes of vitamin D deficiency:</a:t>
            </a:r>
          </a:p>
        </p:txBody>
      </p:sp>
      <p:sp>
        <p:nvSpPr>
          <p:cNvPr id="3" name="Content Placeholder 2">
            <a:extLst>
              <a:ext uri="{FF2B5EF4-FFF2-40B4-BE49-F238E27FC236}">
                <a16:creationId xmlns:a16="http://schemas.microsoft.com/office/drawing/2014/main" id="{BEB52546-E668-4198-96EB-8855D56BFA2C}"/>
              </a:ext>
            </a:extLst>
          </p:cNvPr>
          <p:cNvSpPr>
            <a:spLocks noGrp="1"/>
          </p:cNvSpPr>
          <p:nvPr>
            <p:ph idx="1"/>
          </p:nvPr>
        </p:nvSpPr>
        <p:spPr>
          <a:xfrm>
            <a:off x="685800" y="1604433"/>
            <a:ext cx="10131425" cy="3649133"/>
          </a:xfrm>
        </p:spPr>
        <p:txBody>
          <a:bodyPr/>
          <a:lstStyle/>
          <a:p>
            <a:r>
              <a:rPr lang="en-US" dirty="0"/>
              <a:t>Inadequate exposure to sunlight.</a:t>
            </a:r>
          </a:p>
          <a:p>
            <a:r>
              <a:rPr lang="en-US" dirty="0"/>
              <a:t>Fat malabsorption.</a:t>
            </a:r>
          </a:p>
          <a:p>
            <a:r>
              <a:rPr lang="en-US" dirty="0"/>
              <a:t>Chronic liver disease.</a:t>
            </a:r>
          </a:p>
          <a:p>
            <a:r>
              <a:rPr lang="en-US" dirty="0"/>
              <a:t>Renal failure.</a:t>
            </a:r>
          </a:p>
          <a:p>
            <a:r>
              <a:rPr lang="en-US" dirty="0"/>
              <a:t>Infants with exclusive breast-feeding without vitamin D supplementation.</a:t>
            </a:r>
          </a:p>
        </p:txBody>
      </p:sp>
    </p:spTree>
    <p:extLst>
      <p:ext uri="{BB962C8B-B14F-4D97-AF65-F5344CB8AC3E}">
        <p14:creationId xmlns:p14="http://schemas.microsoft.com/office/powerpoint/2010/main" val="188703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E0E5-FA80-4452-A9F9-0CAFA3AA46BE}"/>
              </a:ext>
            </a:extLst>
          </p:cNvPr>
          <p:cNvSpPr>
            <a:spLocks noGrp="1"/>
          </p:cNvSpPr>
          <p:nvPr>
            <p:ph type="title"/>
          </p:nvPr>
        </p:nvSpPr>
        <p:spPr/>
        <p:txBody>
          <a:bodyPr/>
          <a:lstStyle/>
          <a:p>
            <a:r>
              <a:rPr lang="en-US" dirty="0"/>
              <a:t>Management of vitamin D deficiency</a:t>
            </a:r>
          </a:p>
        </p:txBody>
      </p:sp>
      <p:sp>
        <p:nvSpPr>
          <p:cNvPr id="3" name="Content Placeholder 2">
            <a:extLst>
              <a:ext uri="{FF2B5EF4-FFF2-40B4-BE49-F238E27FC236}">
                <a16:creationId xmlns:a16="http://schemas.microsoft.com/office/drawing/2014/main" id="{515AEA16-AF3C-49ED-9C98-71A5D15505E9}"/>
              </a:ext>
            </a:extLst>
          </p:cNvPr>
          <p:cNvSpPr>
            <a:spLocks noGrp="1"/>
          </p:cNvSpPr>
          <p:nvPr>
            <p:ph idx="1"/>
          </p:nvPr>
        </p:nvSpPr>
        <p:spPr>
          <a:xfrm>
            <a:off x="685801" y="1727288"/>
            <a:ext cx="10131425" cy="3649133"/>
          </a:xfrm>
        </p:spPr>
        <p:txBody>
          <a:bodyPr/>
          <a:lstStyle/>
          <a:p>
            <a:r>
              <a:rPr lang="en-US" dirty="0"/>
              <a:t>Vitamin D3 45000 IU to 50000 IU </a:t>
            </a:r>
            <a:r>
              <a:rPr lang="en-US" dirty="0">
                <a:solidFill>
                  <a:srgbClr val="FFC000"/>
                </a:solidFill>
              </a:rPr>
              <a:t>weekly</a:t>
            </a:r>
            <a:r>
              <a:rPr lang="en-US" dirty="0"/>
              <a:t> for 6 </a:t>
            </a:r>
            <a:r>
              <a:rPr lang="en-US"/>
              <a:t>to 8 </a:t>
            </a:r>
            <a:r>
              <a:rPr lang="en-US" dirty="0"/>
              <a:t>weeks.</a:t>
            </a:r>
          </a:p>
          <a:p>
            <a:r>
              <a:rPr lang="en-US" dirty="0"/>
              <a:t>We continue taking D3 45000 to 50000 IU every </a:t>
            </a:r>
            <a:r>
              <a:rPr lang="en-US" dirty="0">
                <a:solidFill>
                  <a:srgbClr val="FFC000"/>
                </a:solidFill>
              </a:rPr>
              <a:t>2 weeks </a:t>
            </a:r>
            <a:r>
              <a:rPr lang="en-US" dirty="0"/>
              <a:t>for 6 to 8 weeks.</a:t>
            </a:r>
          </a:p>
          <a:p>
            <a:r>
              <a:rPr lang="en-US" dirty="0"/>
              <a:t>We then check vitamin D3 levels.</a:t>
            </a:r>
          </a:p>
        </p:txBody>
      </p:sp>
    </p:spTree>
    <p:extLst>
      <p:ext uri="{BB962C8B-B14F-4D97-AF65-F5344CB8AC3E}">
        <p14:creationId xmlns:p14="http://schemas.microsoft.com/office/powerpoint/2010/main" val="337272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9625-4A62-49FA-AC36-F6302EF48711}"/>
              </a:ext>
            </a:extLst>
          </p:cNvPr>
          <p:cNvSpPr>
            <a:spLocks noGrp="1"/>
          </p:cNvSpPr>
          <p:nvPr>
            <p:ph type="title"/>
          </p:nvPr>
        </p:nvSpPr>
        <p:spPr/>
        <p:txBody>
          <a:bodyPr/>
          <a:lstStyle/>
          <a:p>
            <a:r>
              <a:rPr lang="en-US" sz="4800" dirty="0">
                <a:solidFill>
                  <a:srgbClr val="FFC000"/>
                </a:solidFill>
              </a:rPr>
              <a:t>Requirements</a:t>
            </a:r>
            <a:r>
              <a:rPr lang="en-US" dirty="0">
                <a:solidFill>
                  <a:srgbClr val="FFC000"/>
                </a:solidFill>
              </a:rPr>
              <a:t>:</a:t>
            </a:r>
          </a:p>
        </p:txBody>
      </p:sp>
      <p:sp>
        <p:nvSpPr>
          <p:cNvPr id="3" name="Content Placeholder 2">
            <a:extLst>
              <a:ext uri="{FF2B5EF4-FFF2-40B4-BE49-F238E27FC236}">
                <a16:creationId xmlns:a16="http://schemas.microsoft.com/office/drawing/2014/main" id="{00061587-FB11-4ABD-ADB3-2CC608C2B10C}"/>
              </a:ext>
            </a:extLst>
          </p:cNvPr>
          <p:cNvSpPr>
            <a:spLocks noGrp="1"/>
          </p:cNvSpPr>
          <p:nvPr>
            <p:ph idx="1"/>
          </p:nvPr>
        </p:nvSpPr>
        <p:spPr/>
        <p:txBody>
          <a:bodyPr>
            <a:normAutofit/>
          </a:bodyPr>
          <a:lstStyle/>
          <a:p>
            <a:r>
              <a:rPr lang="en-US" sz="3200" dirty="0"/>
              <a:t>400 IU for children aged 0-1 year </a:t>
            </a:r>
          </a:p>
          <a:p>
            <a:r>
              <a:rPr lang="en-US" sz="3200" dirty="0"/>
              <a:t>600 IU/day for children aged 1-18 years. </a:t>
            </a:r>
          </a:p>
          <a:p>
            <a:r>
              <a:rPr lang="en-US" sz="3200" dirty="0"/>
              <a:t>800 -1000 IU for older than 18 years</a:t>
            </a:r>
          </a:p>
          <a:p>
            <a:endParaRPr lang="en-US" sz="3200" dirty="0"/>
          </a:p>
        </p:txBody>
      </p:sp>
    </p:spTree>
    <p:extLst>
      <p:ext uri="{BB962C8B-B14F-4D97-AF65-F5344CB8AC3E}">
        <p14:creationId xmlns:p14="http://schemas.microsoft.com/office/powerpoint/2010/main" val="165306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BF42E-22F2-4D16-8766-974C33C8EAF3}"/>
              </a:ext>
            </a:extLst>
          </p:cNvPr>
          <p:cNvSpPr>
            <a:spLocks noGrp="1"/>
          </p:cNvSpPr>
          <p:nvPr>
            <p:ph type="title"/>
          </p:nvPr>
        </p:nvSpPr>
        <p:spPr/>
        <p:txBody>
          <a:bodyPr/>
          <a:lstStyle/>
          <a:p>
            <a:r>
              <a:rPr lang="en-US" cap="none" dirty="0"/>
              <a:t>Rickets and Osteomalacia </a:t>
            </a:r>
          </a:p>
        </p:txBody>
      </p:sp>
      <p:sp>
        <p:nvSpPr>
          <p:cNvPr id="3" name="Content Placeholder 2">
            <a:extLst>
              <a:ext uri="{FF2B5EF4-FFF2-40B4-BE49-F238E27FC236}">
                <a16:creationId xmlns:a16="http://schemas.microsoft.com/office/drawing/2014/main" id="{E33902E8-C430-4822-8664-F59F5D911835}"/>
              </a:ext>
            </a:extLst>
          </p:cNvPr>
          <p:cNvSpPr>
            <a:spLocks noGrp="1"/>
          </p:cNvSpPr>
          <p:nvPr>
            <p:ph idx="1"/>
          </p:nvPr>
        </p:nvSpPr>
        <p:spPr>
          <a:xfrm>
            <a:off x="761215" y="1604433"/>
            <a:ext cx="10131425" cy="3649133"/>
          </a:xfrm>
        </p:spPr>
        <p:txBody>
          <a:bodyPr/>
          <a:lstStyle/>
          <a:p>
            <a:r>
              <a:rPr lang="en-US" dirty="0"/>
              <a:t>Defective mineralization of osteoid.</a:t>
            </a:r>
          </a:p>
          <a:p>
            <a:r>
              <a:rPr lang="en-US" dirty="0"/>
              <a:t>Osteoblasts normally produce osteoid, which is then mineralized with calcium and phosphate to form bone.</a:t>
            </a:r>
          </a:p>
          <a:p>
            <a:r>
              <a:rPr lang="en-US" dirty="0"/>
              <a:t>Due to low levels of vitamin D.</a:t>
            </a:r>
          </a:p>
        </p:txBody>
      </p:sp>
    </p:spTree>
    <p:extLst>
      <p:ext uri="{BB962C8B-B14F-4D97-AF65-F5344CB8AC3E}">
        <p14:creationId xmlns:p14="http://schemas.microsoft.com/office/powerpoint/2010/main" val="155736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7AF2-CE57-4949-9F32-66EFEE437C95}"/>
              </a:ext>
            </a:extLst>
          </p:cNvPr>
          <p:cNvSpPr>
            <a:spLocks noGrp="1"/>
          </p:cNvSpPr>
          <p:nvPr>
            <p:ph type="title"/>
          </p:nvPr>
        </p:nvSpPr>
        <p:spPr/>
        <p:txBody>
          <a:bodyPr/>
          <a:lstStyle/>
          <a:p>
            <a:r>
              <a:rPr lang="en-US" dirty="0"/>
              <a:t>Rickets </a:t>
            </a:r>
          </a:p>
        </p:txBody>
      </p:sp>
      <p:sp>
        <p:nvSpPr>
          <p:cNvPr id="3" name="Content Placeholder 2">
            <a:extLst>
              <a:ext uri="{FF2B5EF4-FFF2-40B4-BE49-F238E27FC236}">
                <a16:creationId xmlns:a16="http://schemas.microsoft.com/office/drawing/2014/main" id="{8FFBDC35-6EFD-4A8F-B581-93041ED9408D}"/>
              </a:ext>
            </a:extLst>
          </p:cNvPr>
          <p:cNvSpPr>
            <a:spLocks noGrp="1"/>
          </p:cNvSpPr>
          <p:nvPr>
            <p:ph idx="1"/>
          </p:nvPr>
        </p:nvSpPr>
        <p:spPr/>
        <p:txBody>
          <a:bodyPr/>
          <a:lstStyle/>
          <a:p>
            <a:r>
              <a:rPr lang="en-US" dirty="0"/>
              <a:t>Due to low vitamin D in children, usually in children &lt; 1 year of age; presents with:</a:t>
            </a:r>
          </a:p>
          <a:p>
            <a:pPr lvl="1"/>
            <a:r>
              <a:rPr lang="en-US" dirty="0"/>
              <a:t>Pigeon-breast deformity (pectus carinatum)</a:t>
            </a:r>
          </a:p>
          <a:p>
            <a:pPr lvl="1"/>
            <a:r>
              <a:rPr lang="en-US" dirty="0"/>
              <a:t>Frontal bossing (enlarged forehead)</a:t>
            </a:r>
          </a:p>
          <a:p>
            <a:pPr lvl="1"/>
            <a:r>
              <a:rPr lang="en-US" dirty="0"/>
              <a:t>Rachitic rosary – due to osteoid deposition at the costochondral junction.</a:t>
            </a:r>
          </a:p>
          <a:p>
            <a:pPr lvl="1"/>
            <a:r>
              <a:rPr lang="en-US" dirty="0"/>
              <a:t>Bowing of the legs.</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ABE31FCE-4B12-42AB-B44E-82DDCFCDD3E4}"/>
              </a:ext>
            </a:extLst>
          </p:cNvPr>
          <p:cNvPicPr>
            <a:picLocks noChangeAspect="1"/>
          </p:cNvPicPr>
          <p:nvPr/>
        </p:nvPicPr>
        <p:blipFill>
          <a:blip r:embed="rId2"/>
          <a:stretch>
            <a:fillRect/>
          </a:stretch>
        </p:blipFill>
        <p:spPr>
          <a:xfrm>
            <a:off x="8797446" y="1308218"/>
            <a:ext cx="2826708" cy="4482982"/>
          </a:xfrm>
          <a:prstGeom prst="rect">
            <a:avLst/>
          </a:prstGeom>
        </p:spPr>
      </p:pic>
    </p:spTree>
    <p:extLst>
      <p:ext uri="{BB962C8B-B14F-4D97-AF65-F5344CB8AC3E}">
        <p14:creationId xmlns:p14="http://schemas.microsoft.com/office/powerpoint/2010/main" val="2262047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F6654-EA67-4E23-936A-87A8385ED601}"/>
              </a:ext>
            </a:extLst>
          </p:cNvPr>
          <p:cNvSpPr>
            <a:spLocks noGrp="1"/>
          </p:cNvSpPr>
          <p:nvPr>
            <p:ph type="title"/>
          </p:nvPr>
        </p:nvSpPr>
        <p:spPr/>
        <p:txBody>
          <a:bodyPr/>
          <a:lstStyle/>
          <a:p>
            <a:r>
              <a:rPr lang="en-US" dirty="0"/>
              <a:t>Osteomalacia</a:t>
            </a:r>
          </a:p>
        </p:txBody>
      </p:sp>
      <p:sp>
        <p:nvSpPr>
          <p:cNvPr id="3" name="Content Placeholder 2">
            <a:extLst>
              <a:ext uri="{FF2B5EF4-FFF2-40B4-BE49-F238E27FC236}">
                <a16:creationId xmlns:a16="http://schemas.microsoft.com/office/drawing/2014/main" id="{097D1034-FE84-4E30-B4E2-A505C33C1345}"/>
              </a:ext>
            </a:extLst>
          </p:cNvPr>
          <p:cNvSpPr>
            <a:spLocks noGrp="1"/>
          </p:cNvSpPr>
          <p:nvPr>
            <p:ph idx="1"/>
          </p:nvPr>
        </p:nvSpPr>
        <p:spPr>
          <a:xfrm>
            <a:off x="685800" y="1265068"/>
            <a:ext cx="10131425" cy="3649133"/>
          </a:xfrm>
        </p:spPr>
        <p:txBody>
          <a:bodyPr/>
          <a:lstStyle/>
          <a:p>
            <a:r>
              <a:rPr lang="en-US" dirty="0"/>
              <a:t>Low vitamin D in adults.</a:t>
            </a:r>
          </a:p>
          <a:p>
            <a:endParaRPr lang="en-US" dirty="0"/>
          </a:p>
          <a:p>
            <a:r>
              <a:rPr lang="en-US" dirty="0"/>
              <a:t>Results in weak bone with an increased risk of fractures.</a:t>
            </a:r>
          </a:p>
          <a:p>
            <a:endParaRPr lang="en-US" dirty="0"/>
          </a:p>
          <a:p>
            <a:r>
              <a:rPr lang="en-US" dirty="0"/>
              <a:t>Laboratory findings include ↓ Calcium, ↓ Serum phosphate, ↑ PTH, and ↑ alkaline phosphatase. </a:t>
            </a:r>
          </a:p>
        </p:txBody>
      </p:sp>
    </p:spTree>
    <p:extLst>
      <p:ext uri="{BB962C8B-B14F-4D97-AF65-F5344CB8AC3E}">
        <p14:creationId xmlns:p14="http://schemas.microsoft.com/office/powerpoint/2010/main" val="3511914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963F-3FFB-45DA-A75B-88EAB9AE810B}"/>
              </a:ext>
            </a:extLst>
          </p:cNvPr>
          <p:cNvSpPr>
            <a:spLocks noGrp="1"/>
          </p:cNvSpPr>
          <p:nvPr>
            <p:ph type="title"/>
          </p:nvPr>
        </p:nvSpPr>
        <p:spPr/>
        <p:txBody>
          <a:bodyPr/>
          <a:lstStyle/>
          <a:p>
            <a:r>
              <a:rPr lang="en-US" cap="none" dirty="0"/>
              <a:t>Prevalence of vitamin D deficiency:</a:t>
            </a:r>
          </a:p>
        </p:txBody>
      </p:sp>
      <p:sp>
        <p:nvSpPr>
          <p:cNvPr id="3" name="Content Placeholder 2">
            <a:extLst>
              <a:ext uri="{FF2B5EF4-FFF2-40B4-BE49-F238E27FC236}">
                <a16:creationId xmlns:a16="http://schemas.microsoft.com/office/drawing/2014/main" id="{6BD35F88-47C1-4A5E-8B27-3D4DEB478303}"/>
              </a:ext>
            </a:extLst>
          </p:cNvPr>
          <p:cNvSpPr>
            <a:spLocks noGrp="1"/>
          </p:cNvSpPr>
          <p:nvPr>
            <p:ph idx="1"/>
          </p:nvPr>
        </p:nvSpPr>
        <p:spPr/>
        <p:txBody>
          <a:bodyPr/>
          <a:lstStyle/>
          <a:p>
            <a:r>
              <a:rPr lang="en-US" dirty="0"/>
              <a:t>The prevalence of vitamin D deficiency depends upon the definition used </a:t>
            </a:r>
            <a:r>
              <a:rPr lang="en-US" dirty="0">
                <a:solidFill>
                  <a:srgbClr val="FFC000"/>
                </a:solidFill>
              </a:rPr>
              <a:t>(&lt;20 or &lt;30 ng/mL [50 or 75 nmol/L])</a:t>
            </a:r>
            <a:r>
              <a:rPr lang="en-US" dirty="0"/>
              <a:t>.</a:t>
            </a:r>
          </a:p>
          <a:p>
            <a:r>
              <a:rPr lang="en-US" dirty="0"/>
              <a:t>The prevalence of low vitamin D levels may be increasing globally  In a review of vitamin D levels in different regions of the world, vitamin D levels below 30ng/mL </a:t>
            </a:r>
            <a:r>
              <a:rPr lang="en-US" dirty="0">
                <a:solidFill>
                  <a:srgbClr val="FFC000"/>
                </a:solidFill>
              </a:rPr>
              <a:t>(75 nmol/L) </a:t>
            </a:r>
            <a:r>
              <a:rPr lang="en-US" dirty="0"/>
              <a:t>were prevalent in every region studied, and low vitamin D levels </a:t>
            </a:r>
            <a:r>
              <a:rPr lang="en-US" dirty="0">
                <a:solidFill>
                  <a:srgbClr val="FFC000"/>
                </a:solidFill>
              </a:rPr>
              <a:t>(&lt;10 ng/mL [25 nmol/L])</a:t>
            </a:r>
            <a:r>
              <a:rPr lang="en-US" dirty="0"/>
              <a:t> were more common in South Asia and the Middle East than in other regions .</a:t>
            </a:r>
          </a:p>
          <a:p>
            <a:endParaRPr lang="en-US" dirty="0"/>
          </a:p>
          <a:p>
            <a:endParaRPr lang="en-US" dirty="0"/>
          </a:p>
        </p:txBody>
      </p:sp>
    </p:spTree>
    <p:extLst>
      <p:ext uri="{BB962C8B-B14F-4D97-AF65-F5344CB8AC3E}">
        <p14:creationId xmlns:p14="http://schemas.microsoft.com/office/powerpoint/2010/main" val="379847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37AC-D695-46FA-9B51-63EFA0F1FEFA}"/>
              </a:ext>
            </a:extLst>
          </p:cNvPr>
          <p:cNvSpPr>
            <a:spLocks noGrp="1"/>
          </p:cNvSpPr>
          <p:nvPr>
            <p:ph type="title"/>
          </p:nvPr>
        </p:nvSpPr>
        <p:spPr/>
        <p:txBody>
          <a:bodyPr/>
          <a:lstStyle/>
          <a:p>
            <a:r>
              <a:rPr lang="en-US" cap="none" dirty="0"/>
              <a:t>Objectives:</a:t>
            </a:r>
          </a:p>
        </p:txBody>
      </p:sp>
      <p:sp>
        <p:nvSpPr>
          <p:cNvPr id="3" name="Content Placeholder 2">
            <a:extLst>
              <a:ext uri="{FF2B5EF4-FFF2-40B4-BE49-F238E27FC236}">
                <a16:creationId xmlns:a16="http://schemas.microsoft.com/office/drawing/2014/main" id="{5EDA0F43-8D7A-473E-B07D-067A3E179BE4}"/>
              </a:ext>
            </a:extLst>
          </p:cNvPr>
          <p:cNvSpPr>
            <a:spLocks noGrp="1"/>
          </p:cNvSpPr>
          <p:nvPr>
            <p:ph idx="1"/>
          </p:nvPr>
        </p:nvSpPr>
        <p:spPr/>
        <p:txBody>
          <a:bodyPr/>
          <a:lstStyle/>
          <a:p>
            <a:r>
              <a:rPr lang="en-US" dirty="0"/>
              <a:t> Definition of Osteoporosis and Osteomalacia / Rickets. </a:t>
            </a:r>
          </a:p>
          <a:p>
            <a:r>
              <a:rPr lang="en-US" dirty="0"/>
              <a:t> Highlight on Vitamin D deficiency. </a:t>
            </a:r>
          </a:p>
          <a:p>
            <a:r>
              <a:rPr lang="en-US" dirty="0"/>
              <a:t> Prevalence in world / Saudi Arabia</a:t>
            </a:r>
          </a:p>
          <a:p>
            <a:r>
              <a:rPr lang="en-US" dirty="0"/>
              <a:t> Factors that lead to Osteoporosis and Vitamin D deficiency</a:t>
            </a:r>
          </a:p>
          <a:p>
            <a:r>
              <a:rPr lang="en-US" dirty="0"/>
              <a:t> How patients could be presented</a:t>
            </a:r>
          </a:p>
          <a:p>
            <a:r>
              <a:rPr lang="en-US" dirty="0"/>
              <a:t> Common fractures with osteoporosis</a:t>
            </a:r>
          </a:p>
          <a:p>
            <a:r>
              <a:rPr lang="en-US" dirty="0"/>
              <a:t> Vitamin D and Comorbidities</a:t>
            </a:r>
          </a:p>
        </p:txBody>
      </p:sp>
    </p:spTree>
    <p:extLst>
      <p:ext uri="{BB962C8B-B14F-4D97-AF65-F5344CB8AC3E}">
        <p14:creationId xmlns:p14="http://schemas.microsoft.com/office/powerpoint/2010/main" val="414792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AD4999-B68F-4E8A-9EA1-2E1748EFC8F0}"/>
              </a:ext>
            </a:extLst>
          </p:cNvPr>
          <p:cNvPicPr>
            <a:picLocks noChangeAspect="1"/>
          </p:cNvPicPr>
          <p:nvPr/>
        </p:nvPicPr>
        <p:blipFill>
          <a:blip r:embed="rId3"/>
          <a:stretch>
            <a:fillRect/>
          </a:stretch>
        </p:blipFill>
        <p:spPr>
          <a:xfrm>
            <a:off x="643464" y="941783"/>
            <a:ext cx="6897878" cy="498371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a:extLst>
              <a:ext uri="{FF2B5EF4-FFF2-40B4-BE49-F238E27FC236}">
                <a16:creationId xmlns:a16="http://schemas.microsoft.com/office/drawing/2014/main" id="{546F4099-5B33-44AD-B70A-73BE316F3CD7}"/>
              </a:ext>
            </a:extLst>
          </p:cNvPr>
          <p:cNvSpPr>
            <a:spLocks noGrp="1"/>
          </p:cNvSpPr>
          <p:nvPr>
            <p:ph type="title"/>
          </p:nvPr>
        </p:nvSpPr>
        <p:spPr>
          <a:xfrm>
            <a:off x="7865806" y="643463"/>
            <a:ext cx="3706762" cy="1608124"/>
          </a:xfrm>
        </p:spPr>
        <p:txBody>
          <a:bodyPr>
            <a:normAutofit/>
          </a:bodyPr>
          <a:lstStyle/>
          <a:p>
            <a:r>
              <a:rPr lang="en-US" cap="none" dirty="0"/>
              <a:t>Osteoporosis</a:t>
            </a:r>
          </a:p>
        </p:txBody>
      </p:sp>
      <p:sp>
        <p:nvSpPr>
          <p:cNvPr id="3" name="Content Placeholder 2">
            <a:extLst>
              <a:ext uri="{FF2B5EF4-FFF2-40B4-BE49-F238E27FC236}">
                <a16:creationId xmlns:a16="http://schemas.microsoft.com/office/drawing/2014/main" id="{BB0D8AF0-A534-47C1-BC6E-9926FD5EEDDA}"/>
              </a:ext>
            </a:extLst>
          </p:cNvPr>
          <p:cNvSpPr>
            <a:spLocks noGrp="1"/>
          </p:cNvSpPr>
          <p:nvPr>
            <p:ph idx="1"/>
          </p:nvPr>
        </p:nvSpPr>
        <p:spPr>
          <a:xfrm>
            <a:off x="7865806" y="2251587"/>
            <a:ext cx="3706762" cy="3972232"/>
          </a:xfrm>
        </p:spPr>
        <p:txBody>
          <a:bodyPr>
            <a:normAutofit/>
          </a:bodyPr>
          <a:lstStyle/>
          <a:p>
            <a:r>
              <a:rPr lang="en-US" dirty="0"/>
              <a:t>The loss of both organic bone matrix (osteoid) and mineralized bone.</a:t>
            </a:r>
          </a:p>
          <a:p>
            <a:pPr lvl="1"/>
            <a:r>
              <a:rPr lang="en-US" dirty="0"/>
              <a:t>Decreased bone mass and density</a:t>
            </a:r>
          </a:p>
          <a:p>
            <a:pPr lvl="1"/>
            <a:r>
              <a:rPr lang="en-US" dirty="0"/>
              <a:t>Decreased thickness of cortical and trabecular bone</a:t>
            </a:r>
          </a:p>
        </p:txBody>
      </p:sp>
    </p:spTree>
    <p:extLst>
      <p:ext uri="{BB962C8B-B14F-4D97-AF65-F5344CB8AC3E}">
        <p14:creationId xmlns:p14="http://schemas.microsoft.com/office/powerpoint/2010/main" val="460014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71E5-1F99-490C-8162-EA0EB6FD7BF4}"/>
              </a:ext>
            </a:extLst>
          </p:cNvPr>
          <p:cNvSpPr>
            <a:spLocks noGrp="1"/>
          </p:cNvSpPr>
          <p:nvPr>
            <p:ph type="title"/>
          </p:nvPr>
        </p:nvSpPr>
        <p:spPr/>
        <p:txBody>
          <a:bodyPr/>
          <a:lstStyle/>
          <a:p>
            <a:r>
              <a:rPr lang="en-US" cap="none" dirty="0"/>
              <a:t>Risk factors for osteoporosis:</a:t>
            </a:r>
          </a:p>
        </p:txBody>
      </p:sp>
      <p:sp>
        <p:nvSpPr>
          <p:cNvPr id="3" name="Content Placeholder 2">
            <a:extLst>
              <a:ext uri="{FF2B5EF4-FFF2-40B4-BE49-F238E27FC236}">
                <a16:creationId xmlns:a16="http://schemas.microsoft.com/office/drawing/2014/main" id="{DDAA8E43-49EB-4308-9226-4BB019E7386E}"/>
              </a:ext>
            </a:extLst>
          </p:cNvPr>
          <p:cNvSpPr>
            <a:spLocks noGrp="1"/>
          </p:cNvSpPr>
          <p:nvPr>
            <p:ph idx="1"/>
          </p:nvPr>
        </p:nvSpPr>
        <p:spPr/>
        <p:txBody>
          <a:bodyPr/>
          <a:lstStyle/>
          <a:p>
            <a:r>
              <a:rPr lang="en-US" dirty="0"/>
              <a:t>Cigarette smoking was first identified as a risk factor for osteoporosis more than 20 years ago. </a:t>
            </a:r>
          </a:p>
          <a:p>
            <a:r>
              <a:rPr lang="en-US" dirty="0"/>
              <a:t>Recent studies have shown a direct relationship between tobacco use and decreased bone density.</a:t>
            </a:r>
          </a:p>
          <a:p>
            <a:r>
              <a:rPr lang="en-US" dirty="0"/>
              <a:t>How does smoking affect bone health?</a:t>
            </a:r>
          </a:p>
          <a:p>
            <a:pPr lvl="1"/>
            <a:r>
              <a:rPr lang="en-US" dirty="0"/>
              <a:t> Cigarette smoke generates huge amounts of </a:t>
            </a:r>
            <a:r>
              <a:rPr lang="en-US" dirty="0">
                <a:solidFill>
                  <a:srgbClr val="FFC000"/>
                </a:solidFill>
              </a:rPr>
              <a:t>free radical and disturb </a:t>
            </a:r>
            <a:r>
              <a:rPr lang="en-US" dirty="0"/>
              <a:t>balance of hormones (like estrogen) that bones need to stay strong. </a:t>
            </a:r>
          </a:p>
          <a:p>
            <a:pPr lvl="1"/>
            <a:r>
              <a:rPr lang="en-US" dirty="0"/>
              <a:t> Increased levels of the hormone </a:t>
            </a:r>
            <a:r>
              <a:rPr lang="en-US" dirty="0">
                <a:solidFill>
                  <a:srgbClr val="FFC000"/>
                </a:solidFill>
              </a:rPr>
              <a:t>cortisol</a:t>
            </a:r>
            <a:r>
              <a:rPr lang="en-US" dirty="0"/>
              <a:t>, which leads to bone breakdown.</a:t>
            </a:r>
          </a:p>
          <a:p>
            <a:pPr lvl="1"/>
            <a:r>
              <a:rPr lang="en-US" dirty="0"/>
              <a:t> Smoking also damages blood vessels, so there is </a:t>
            </a:r>
            <a:r>
              <a:rPr lang="en-US" dirty="0">
                <a:solidFill>
                  <a:srgbClr val="FFC000"/>
                </a:solidFill>
              </a:rPr>
              <a:t>poor blood supply</a:t>
            </a:r>
            <a:r>
              <a:rPr lang="en-US" dirty="0"/>
              <a:t>. </a:t>
            </a:r>
          </a:p>
          <a:p>
            <a:endParaRPr lang="en-US" dirty="0"/>
          </a:p>
        </p:txBody>
      </p:sp>
    </p:spTree>
    <p:extLst>
      <p:ext uri="{BB962C8B-B14F-4D97-AF65-F5344CB8AC3E}">
        <p14:creationId xmlns:p14="http://schemas.microsoft.com/office/powerpoint/2010/main" val="1681331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FED4-2BE3-46B2-AE82-4D5F2A7DAA3E}"/>
              </a:ext>
            </a:extLst>
          </p:cNvPr>
          <p:cNvSpPr>
            <a:spLocks noGrp="1"/>
          </p:cNvSpPr>
          <p:nvPr>
            <p:ph type="title"/>
          </p:nvPr>
        </p:nvSpPr>
        <p:spPr/>
        <p:txBody>
          <a:bodyPr/>
          <a:lstStyle/>
          <a:p>
            <a:r>
              <a:rPr lang="en-US" cap="none" dirty="0"/>
              <a:t>Physical inactivity</a:t>
            </a:r>
          </a:p>
        </p:txBody>
      </p:sp>
      <p:sp>
        <p:nvSpPr>
          <p:cNvPr id="3" name="Content Placeholder 2">
            <a:extLst>
              <a:ext uri="{FF2B5EF4-FFF2-40B4-BE49-F238E27FC236}">
                <a16:creationId xmlns:a16="http://schemas.microsoft.com/office/drawing/2014/main" id="{3E58A4C2-7BAA-4C19-8ED5-5860A7D76543}"/>
              </a:ext>
            </a:extLst>
          </p:cNvPr>
          <p:cNvSpPr>
            <a:spLocks noGrp="1"/>
          </p:cNvSpPr>
          <p:nvPr>
            <p:ph idx="1"/>
          </p:nvPr>
        </p:nvSpPr>
        <p:spPr/>
        <p:txBody>
          <a:bodyPr/>
          <a:lstStyle/>
          <a:p>
            <a:r>
              <a:rPr lang="en-US" dirty="0"/>
              <a:t>- People who spend a lot of time sitting have a higher risk of osteoporosis than do those who are more active.</a:t>
            </a:r>
          </a:p>
          <a:p>
            <a:r>
              <a:rPr lang="en-US" dirty="0"/>
              <a:t>- Physical activity prevent osteoporosis is based on evidence that it can regulate bone maintenance and </a:t>
            </a:r>
            <a:r>
              <a:rPr lang="en-US" dirty="0">
                <a:solidFill>
                  <a:srgbClr val="FFC000"/>
                </a:solidFill>
              </a:rPr>
              <a:t>stimulate bone formation </a:t>
            </a:r>
            <a:r>
              <a:rPr lang="en-US" dirty="0"/>
              <a:t>and this reducing the overall risk of falls and fractures. </a:t>
            </a:r>
          </a:p>
          <a:p>
            <a:r>
              <a:rPr lang="en-US" dirty="0"/>
              <a:t>- Most experts recommend exercising for at least </a:t>
            </a:r>
            <a:r>
              <a:rPr lang="en-US" dirty="0">
                <a:solidFill>
                  <a:srgbClr val="FFC000"/>
                </a:solidFill>
              </a:rPr>
              <a:t>30 minutes </a:t>
            </a:r>
            <a:r>
              <a:rPr lang="en-US" dirty="0"/>
              <a:t>three times per week.</a:t>
            </a:r>
          </a:p>
          <a:p>
            <a:endParaRPr lang="en-US" dirty="0"/>
          </a:p>
        </p:txBody>
      </p:sp>
    </p:spTree>
    <p:extLst>
      <p:ext uri="{BB962C8B-B14F-4D97-AF65-F5344CB8AC3E}">
        <p14:creationId xmlns:p14="http://schemas.microsoft.com/office/powerpoint/2010/main" val="884858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E98F-592A-487D-88F6-99FFCCA3D2F0}"/>
              </a:ext>
            </a:extLst>
          </p:cNvPr>
          <p:cNvSpPr>
            <a:spLocks noGrp="1"/>
          </p:cNvSpPr>
          <p:nvPr>
            <p:ph type="title"/>
          </p:nvPr>
        </p:nvSpPr>
        <p:spPr/>
        <p:txBody>
          <a:bodyPr/>
          <a:lstStyle/>
          <a:p>
            <a:r>
              <a:rPr lang="en-US" cap="none" dirty="0">
                <a:solidFill>
                  <a:srgbClr val="FFC000"/>
                </a:solidFill>
              </a:rPr>
              <a:t>Medications:</a:t>
            </a:r>
          </a:p>
        </p:txBody>
      </p:sp>
      <p:sp>
        <p:nvSpPr>
          <p:cNvPr id="3" name="Content Placeholder 2">
            <a:extLst>
              <a:ext uri="{FF2B5EF4-FFF2-40B4-BE49-F238E27FC236}">
                <a16:creationId xmlns:a16="http://schemas.microsoft.com/office/drawing/2014/main" id="{5EA78A55-0124-4D93-9A23-261A883B94DA}"/>
              </a:ext>
            </a:extLst>
          </p:cNvPr>
          <p:cNvSpPr>
            <a:spLocks noGrp="1"/>
          </p:cNvSpPr>
          <p:nvPr>
            <p:ph idx="1"/>
          </p:nvPr>
        </p:nvSpPr>
        <p:spPr>
          <a:xfrm>
            <a:off x="685801" y="1906397"/>
            <a:ext cx="10131425" cy="3649133"/>
          </a:xfrm>
        </p:spPr>
        <p:txBody>
          <a:bodyPr/>
          <a:lstStyle/>
          <a:p>
            <a:r>
              <a:rPr lang="en-US" dirty="0"/>
              <a:t>Steroids </a:t>
            </a:r>
          </a:p>
          <a:p>
            <a:r>
              <a:rPr lang="en-US" dirty="0"/>
              <a:t>Thyroxine</a:t>
            </a:r>
          </a:p>
          <a:p>
            <a:r>
              <a:rPr lang="en-US" dirty="0"/>
              <a:t>Phenytoin and Barbiturates</a:t>
            </a:r>
          </a:p>
          <a:p>
            <a:r>
              <a:rPr lang="en-US" dirty="0"/>
              <a:t>Aromatase Inhibitors and methotrexate</a:t>
            </a:r>
          </a:p>
          <a:p>
            <a:r>
              <a:rPr lang="en-US" dirty="0" err="1"/>
              <a:t>Thiazolidinediones</a:t>
            </a:r>
            <a:endParaRPr lang="en-US" dirty="0"/>
          </a:p>
          <a:p>
            <a:r>
              <a:rPr lang="en-US" dirty="0"/>
              <a:t>Chronic Lithium use</a:t>
            </a:r>
          </a:p>
        </p:txBody>
      </p:sp>
    </p:spTree>
    <p:extLst>
      <p:ext uri="{BB962C8B-B14F-4D97-AF65-F5344CB8AC3E}">
        <p14:creationId xmlns:p14="http://schemas.microsoft.com/office/powerpoint/2010/main" val="2844077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E0D7441-D729-4EC5-B835-D8F16EE8B23E}"/>
              </a:ext>
            </a:extLst>
          </p:cNvPr>
          <p:cNvPicPr>
            <a:picLocks noGrp="1" noChangeAspect="1"/>
          </p:cNvPicPr>
          <p:nvPr>
            <p:ph idx="1"/>
          </p:nvPr>
        </p:nvPicPr>
        <p:blipFill>
          <a:blip r:embed="rId2"/>
          <a:stretch>
            <a:fillRect/>
          </a:stretch>
        </p:blipFill>
        <p:spPr>
          <a:xfrm>
            <a:off x="1468877" y="729991"/>
            <a:ext cx="8929991" cy="5742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3598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5FE8-0180-495F-9BBD-C461732E5899}"/>
              </a:ext>
            </a:extLst>
          </p:cNvPr>
          <p:cNvSpPr>
            <a:spLocks noGrp="1"/>
          </p:cNvSpPr>
          <p:nvPr>
            <p:ph type="title"/>
          </p:nvPr>
        </p:nvSpPr>
        <p:spPr>
          <a:xfrm>
            <a:off x="685801" y="609600"/>
            <a:ext cx="10131425" cy="1456267"/>
          </a:xfrm>
        </p:spPr>
        <p:txBody>
          <a:bodyPr/>
          <a:lstStyle/>
          <a:p>
            <a:r>
              <a:rPr lang="en-US" cap="none" dirty="0"/>
              <a:t>Primary osteoporosis -Types</a:t>
            </a:r>
          </a:p>
        </p:txBody>
      </p:sp>
      <p:sp>
        <p:nvSpPr>
          <p:cNvPr id="3" name="Content Placeholder 2">
            <a:extLst>
              <a:ext uri="{FF2B5EF4-FFF2-40B4-BE49-F238E27FC236}">
                <a16:creationId xmlns:a16="http://schemas.microsoft.com/office/drawing/2014/main" id="{E3F9BCA8-9391-40C6-B559-D02E47BF7918}"/>
              </a:ext>
            </a:extLst>
          </p:cNvPr>
          <p:cNvSpPr>
            <a:spLocks noGrp="1"/>
          </p:cNvSpPr>
          <p:nvPr>
            <p:ph idx="1"/>
          </p:nvPr>
        </p:nvSpPr>
        <p:spPr>
          <a:xfrm>
            <a:off x="685801" y="2142067"/>
            <a:ext cx="10131425" cy="3649133"/>
          </a:xfrm>
        </p:spPr>
        <p:txBody>
          <a:bodyPr/>
          <a:lstStyle/>
          <a:p>
            <a:r>
              <a:rPr lang="en-US" dirty="0"/>
              <a:t>Type </a:t>
            </a:r>
            <a:r>
              <a:rPr lang="en-US" dirty="0">
                <a:solidFill>
                  <a:srgbClr val="FFC000"/>
                </a:solidFill>
              </a:rPr>
              <a:t>1</a:t>
            </a:r>
            <a:r>
              <a:rPr lang="en-US" dirty="0"/>
              <a:t>: postmenopausal (lack of estrogen)</a:t>
            </a:r>
          </a:p>
          <a:p>
            <a:r>
              <a:rPr lang="en-US" dirty="0"/>
              <a:t>Type </a:t>
            </a:r>
            <a:r>
              <a:rPr lang="en-US" dirty="0">
                <a:solidFill>
                  <a:srgbClr val="FFC000"/>
                </a:solidFill>
              </a:rPr>
              <a:t>2</a:t>
            </a:r>
            <a:r>
              <a:rPr lang="en-US" dirty="0"/>
              <a:t>: Senile</a:t>
            </a:r>
          </a:p>
          <a:p>
            <a:pPr lvl="1"/>
            <a:r>
              <a:rPr lang="en-US" dirty="0"/>
              <a:t>&gt; 70 years old</a:t>
            </a:r>
          </a:p>
          <a:p>
            <a:pPr lvl="1"/>
            <a:r>
              <a:rPr lang="en-US" dirty="0"/>
              <a:t>Progressive decline in osteoblasts and increased activity of osteoclasts.</a:t>
            </a:r>
          </a:p>
          <a:p>
            <a:pPr lvl="1"/>
            <a:r>
              <a:rPr lang="en-US" dirty="0"/>
              <a:t>Decreased physical activity (less stress on bone)</a:t>
            </a:r>
          </a:p>
        </p:txBody>
      </p:sp>
    </p:spTree>
    <p:extLst>
      <p:ext uri="{BB962C8B-B14F-4D97-AF65-F5344CB8AC3E}">
        <p14:creationId xmlns:p14="http://schemas.microsoft.com/office/powerpoint/2010/main" val="997336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0EFD79F-7790-479B-B7DB-BD0D8C101DD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3D2EBF0-255D-4B7A-B776-68610BA75FCA}"/>
              </a:ext>
            </a:extLst>
          </p:cNvPr>
          <p:cNvSpPr>
            <a:spLocks noGrp="1"/>
          </p:cNvSpPr>
          <p:nvPr>
            <p:ph type="title"/>
          </p:nvPr>
        </p:nvSpPr>
        <p:spPr>
          <a:xfrm>
            <a:off x="685799" y="1150076"/>
            <a:ext cx="3659389" cy="4557849"/>
          </a:xfrm>
        </p:spPr>
        <p:txBody>
          <a:bodyPr>
            <a:normAutofit/>
          </a:bodyPr>
          <a:lstStyle/>
          <a:p>
            <a:pPr algn="r"/>
            <a:r>
              <a:rPr lang="en-US" cap="none" dirty="0"/>
              <a:t>Secondary Osteoporosis:</a:t>
            </a:r>
          </a:p>
        </p:txBody>
      </p:sp>
      <p:sp>
        <p:nvSpPr>
          <p:cNvPr id="3" name="Content Placeholder 2">
            <a:extLst>
              <a:ext uri="{FF2B5EF4-FFF2-40B4-BE49-F238E27FC236}">
                <a16:creationId xmlns:a16="http://schemas.microsoft.com/office/drawing/2014/main" id="{78569427-8A71-4A33-A707-3173415562B5}"/>
              </a:ext>
            </a:extLst>
          </p:cNvPr>
          <p:cNvSpPr>
            <a:spLocks noGrp="1"/>
          </p:cNvSpPr>
          <p:nvPr>
            <p:ph idx="1"/>
          </p:nvPr>
        </p:nvSpPr>
        <p:spPr>
          <a:xfrm>
            <a:off x="4988658" y="1150076"/>
            <a:ext cx="6517543" cy="4557849"/>
          </a:xfrm>
        </p:spPr>
        <p:txBody>
          <a:bodyPr>
            <a:normAutofit/>
          </a:bodyPr>
          <a:lstStyle/>
          <a:p>
            <a:r>
              <a:rPr lang="en-US" dirty="0"/>
              <a:t> Cushing's syndrome</a:t>
            </a:r>
          </a:p>
          <a:p>
            <a:r>
              <a:rPr lang="en-US" dirty="0"/>
              <a:t>Hypopituitarism</a:t>
            </a:r>
          </a:p>
          <a:p>
            <a:r>
              <a:rPr lang="en-US" dirty="0"/>
              <a:t>Drugs (Heparin, Cortisone)</a:t>
            </a:r>
          </a:p>
          <a:p>
            <a:r>
              <a:rPr lang="en-US" dirty="0"/>
              <a:t>Malnutrition (e.g., anorexia nervosa)</a:t>
            </a:r>
          </a:p>
          <a:p>
            <a:r>
              <a:rPr lang="en-US" dirty="0"/>
              <a:t>Space travel</a:t>
            </a:r>
          </a:p>
          <a:p>
            <a:endParaRPr lang="en-US" dirty="0"/>
          </a:p>
        </p:txBody>
      </p:sp>
    </p:spTree>
    <p:extLst>
      <p:ext uri="{BB962C8B-B14F-4D97-AF65-F5344CB8AC3E}">
        <p14:creationId xmlns:p14="http://schemas.microsoft.com/office/powerpoint/2010/main" val="2140256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978E-C16A-446C-BAF4-1EC6DC2E3ED8}"/>
              </a:ext>
            </a:extLst>
          </p:cNvPr>
          <p:cNvSpPr>
            <a:spLocks noGrp="1"/>
          </p:cNvSpPr>
          <p:nvPr>
            <p:ph type="title"/>
          </p:nvPr>
        </p:nvSpPr>
        <p:spPr/>
        <p:txBody>
          <a:bodyPr/>
          <a:lstStyle/>
          <a:p>
            <a:r>
              <a:rPr lang="en-US" cap="none" dirty="0"/>
              <a:t>Clinical findings of osteoporosis:</a:t>
            </a:r>
          </a:p>
        </p:txBody>
      </p:sp>
      <p:sp>
        <p:nvSpPr>
          <p:cNvPr id="3" name="Content Placeholder 2">
            <a:extLst>
              <a:ext uri="{FF2B5EF4-FFF2-40B4-BE49-F238E27FC236}">
                <a16:creationId xmlns:a16="http://schemas.microsoft.com/office/drawing/2014/main" id="{40666990-D20C-46F2-A423-407D5FF8595B}"/>
              </a:ext>
            </a:extLst>
          </p:cNvPr>
          <p:cNvSpPr>
            <a:spLocks noGrp="1"/>
          </p:cNvSpPr>
          <p:nvPr>
            <p:ph idx="1"/>
          </p:nvPr>
        </p:nvSpPr>
        <p:spPr/>
        <p:txBody>
          <a:bodyPr/>
          <a:lstStyle/>
          <a:p>
            <a:r>
              <a:rPr lang="en-US" dirty="0"/>
              <a:t>Compression fractures of vertebral bodies.</a:t>
            </a:r>
          </a:p>
          <a:p>
            <a:r>
              <a:rPr lang="en-US" dirty="0"/>
              <a:t>Dowager’s hump.</a:t>
            </a:r>
          </a:p>
          <a:p>
            <a:r>
              <a:rPr lang="en-US" dirty="0"/>
              <a:t>Increased risk for Colles fracture of the distal radius.</a:t>
            </a:r>
          </a:p>
        </p:txBody>
      </p:sp>
      <p:pic>
        <p:nvPicPr>
          <p:cNvPr id="6" name="Picture 5">
            <a:extLst>
              <a:ext uri="{FF2B5EF4-FFF2-40B4-BE49-F238E27FC236}">
                <a16:creationId xmlns:a16="http://schemas.microsoft.com/office/drawing/2014/main" id="{F5BC7D67-E770-4DDE-81F9-6E82A3A3A9E3}"/>
              </a:ext>
            </a:extLst>
          </p:cNvPr>
          <p:cNvPicPr>
            <a:picLocks noChangeAspect="1"/>
          </p:cNvPicPr>
          <p:nvPr/>
        </p:nvPicPr>
        <p:blipFill>
          <a:blip r:embed="rId2"/>
          <a:stretch>
            <a:fillRect/>
          </a:stretch>
        </p:blipFill>
        <p:spPr>
          <a:xfrm>
            <a:off x="6965004" y="1806039"/>
            <a:ext cx="3934295" cy="4164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2105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AB24-00B2-48BD-A4D4-DD491AF3DED3}"/>
              </a:ext>
            </a:extLst>
          </p:cNvPr>
          <p:cNvSpPr>
            <a:spLocks noGrp="1"/>
          </p:cNvSpPr>
          <p:nvPr>
            <p:ph type="title"/>
          </p:nvPr>
        </p:nvSpPr>
        <p:spPr/>
        <p:txBody>
          <a:bodyPr/>
          <a:lstStyle/>
          <a:p>
            <a:r>
              <a:rPr lang="en-US" cap="none" dirty="0"/>
              <a:t>Prevalence in Saudi Arabia:</a:t>
            </a:r>
          </a:p>
        </p:txBody>
      </p:sp>
      <p:sp>
        <p:nvSpPr>
          <p:cNvPr id="3" name="Content Placeholder 2">
            <a:extLst>
              <a:ext uri="{FF2B5EF4-FFF2-40B4-BE49-F238E27FC236}">
                <a16:creationId xmlns:a16="http://schemas.microsoft.com/office/drawing/2014/main" id="{4BC5CE80-4E2E-46DD-B7BD-F4E9C0BC8A60}"/>
              </a:ext>
            </a:extLst>
          </p:cNvPr>
          <p:cNvSpPr>
            <a:spLocks noGrp="1"/>
          </p:cNvSpPr>
          <p:nvPr>
            <p:ph idx="1"/>
          </p:nvPr>
        </p:nvSpPr>
        <p:spPr>
          <a:xfrm>
            <a:off x="685801" y="1435057"/>
            <a:ext cx="10131425" cy="3649133"/>
          </a:xfrm>
        </p:spPr>
        <p:txBody>
          <a:bodyPr/>
          <a:lstStyle/>
          <a:p>
            <a:r>
              <a:rPr lang="en-US" dirty="0"/>
              <a:t>In </a:t>
            </a:r>
            <a:r>
              <a:rPr lang="en-US" dirty="0">
                <a:solidFill>
                  <a:srgbClr val="FFC000"/>
                </a:solidFill>
              </a:rPr>
              <a:t>Saudi Arabia</a:t>
            </a:r>
            <a:r>
              <a:rPr lang="en-US" dirty="0"/>
              <a:t>, osteoporosis is already a serious issue a report in the eastern region of Saudi Arabia indicates an incidence of postmenopausal osteoporosis (PMO) of </a:t>
            </a:r>
            <a:r>
              <a:rPr lang="en-US" dirty="0">
                <a:solidFill>
                  <a:srgbClr val="FFC000"/>
                </a:solidFill>
              </a:rPr>
              <a:t>30 percent to 40 percent</a:t>
            </a:r>
            <a:r>
              <a:rPr lang="en-US" dirty="0"/>
              <a:t>, with over 60 percent of postmenopausal women already having some degree of osteopenia. </a:t>
            </a:r>
          </a:p>
        </p:txBody>
      </p:sp>
    </p:spTree>
    <p:extLst>
      <p:ext uri="{BB962C8B-B14F-4D97-AF65-F5344CB8AC3E}">
        <p14:creationId xmlns:p14="http://schemas.microsoft.com/office/powerpoint/2010/main" val="2816837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326F3C-5065-4831-9230-9E77DD6D9D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4377" y="809037"/>
            <a:ext cx="7180131" cy="5390726"/>
          </a:xfrm>
          <a:prstGeom prst="rect">
            <a:avLst/>
          </a:prstGeom>
        </p:spPr>
      </p:pic>
    </p:spTree>
    <p:extLst>
      <p:ext uri="{BB962C8B-B14F-4D97-AF65-F5344CB8AC3E}">
        <p14:creationId xmlns:p14="http://schemas.microsoft.com/office/powerpoint/2010/main" val="296297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DBCF-D5D8-48FC-A2E3-FAFEB1DF0FE4}"/>
              </a:ext>
            </a:extLst>
          </p:cNvPr>
          <p:cNvSpPr>
            <a:spLocks noGrp="1"/>
          </p:cNvSpPr>
          <p:nvPr>
            <p:ph type="title"/>
          </p:nvPr>
        </p:nvSpPr>
        <p:spPr>
          <a:xfrm>
            <a:off x="666947" y="2777765"/>
            <a:ext cx="10131425" cy="1456267"/>
          </a:xfrm>
        </p:spPr>
        <p:txBody>
          <a:bodyPr/>
          <a:lstStyle/>
          <a:p>
            <a:pPr algn="ctr"/>
            <a:r>
              <a:rPr lang="en-US" dirty="0"/>
              <a:t>Quiz</a:t>
            </a:r>
          </a:p>
        </p:txBody>
      </p:sp>
    </p:spTree>
    <p:extLst>
      <p:ext uri="{BB962C8B-B14F-4D97-AF65-F5344CB8AC3E}">
        <p14:creationId xmlns:p14="http://schemas.microsoft.com/office/powerpoint/2010/main" val="249791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5DE9-3F5F-407E-B7F3-BDA40A1C0312}"/>
              </a:ext>
            </a:extLst>
          </p:cNvPr>
          <p:cNvSpPr>
            <a:spLocks noGrp="1"/>
          </p:cNvSpPr>
          <p:nvPr>
            <p:ph type="title"/>
          </p:nvPr>
        </p:nvSpPr>
        <p:spPr/>
        <p:txBody>
          <a:bodyPr>
            <a:normAutofit/>
          </a:bodyPr>
          <a:lstStyle/>
          <a:p>
            <a:r>
              <a:rPr lang="en-US" sz="4400" b="1" cap="none" dirty="0">
                <a:solidFill>
                  <a:srgbClr val="FFC000"/>
                </a:solidFill>
              </a:rPr>
              <a:t>Fractures:</a:t>
            </a:r>
          </a:p>
        </p:txBody>
      </p:sp>
      <p:pic>
        <p:nvPicPr>
          <p:cNvPr id="4" name="Picture 2">
            <a:extLst>
              <a:ext uri="{FF2B5EF4-FFF2-40B4-BE49-F238E27FC236}">
                <a16:creationId xmlns:a16="http://schemas.microsoft.com/office/drawing/2014/main" id="{C8A87F1A-F91B-4590-BC79-BBB755C87F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6925" y="2261394"/>
            <a:ext cx="482917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553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E220632-AF09-4C31-A6E5-A59646C21C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391" y="1154062"/>
            <a:ext cx="7932267" cy="491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140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64FA-CAE7-4863-A0C4-427729F6FB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DA52ED-3635-4FB7-80A4-E69D331D094C}"/>
              </a:ext>
            </a:extLst>
          </p:cNvPr>
          <p:cNvSpPr>
            <a:spLocks noGrp="1"/>
          </p:cNvSpPr>
          <p:nvPr>
            <p:ph idx="1"/>
          </p:nvPr>
        </p:nvSpPr>
        <p:spPr/>
        <p:txBody>
          <a:bodyPr/>
          <a:lstStyle/>
          <a:p>
            <a:endParaRPr lang="en-US"/>
          </a:p>
        </p:txBody>
      </p:sp>
      <p:pic>
        <p:nvPicPr>
          <p:cNvPr id="4" name="Picture 4" descr="Related image">
            <a:extLst>
              <a:ext uri="{FF2B5EF4-FFF2-40B4-BE49-F238E27FC236}">
                <a16:creationId xmlns:a16="http://schemas.microsoft.com/office/drawing/2014/main" id="{17FAE007-D2C1-447E-B243-77A390081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696" y="434482"/>
            <a:ext cx="6054005" cy="615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668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D1B5-DE3E-445A-B04B-179099626B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C206A5-A8AE-45E8-9E41-B4C5C5353BDA}"/>
              </a:ext>
            </a:extLst>
          </p:cNvPr>
          <p:cNvSpPr>
            <a:spLocks noGrp="1"/>
          </p:cNvSpPr>
          <p:nvPr>
            <p:ph idx="1"/>
          </p:nvPr>
        </p:nvSpPr>
        <p:spPr/>
        <p:txBody>
          <a:bodyPr/>
          <a:lstStyle/>
          <a:p>
            <a:endParaRPr lang="en-US" dirty="0"/>
          </a:p>
        </p:txBody>
      </p:sp>
      <p:pic>
        <p:nvPicPr>
          <p:cNvPr id="4" name="Picture 4" descr="osteoporosism_2b.jpg">
            <a:extLst>
              <a:ext uri="{FF2B5EF4-FFF2-40B4-BE49-F238E27FC236}">
                <a16:creationId xmlns:a16="http://schemas.microsoft.com/office/drawing/2014/main" id="{72CF6E7B-5913-4C5F-B258-BE3D6E0A0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455" y="331798"/>
            <a:ext cx="7222295" cy="601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598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CD3-CA2A-4D3B-A190-35FCE40A87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ECFCDA-DA54-4EF2-8528-2C7558B8168C}"/>
              </a:ext>
            </a:extLst>
          </p:cNvPr>
          <p:cNvSpPr>
            <a:spLocks noGrp="1"/>
          </p:cNvSpPr>
          <p:nvPr>
            <p:ph idx="1"/>
          </p:nvPr>
        </p:nvSpPr>
        <p:spPr/>
        <p:txBody>
          <a:bodyPr/>
          <a:lstStyle/>
          <a:p>
            <a:endParaRPr lang="en-US"/>
          </a:p>
        </p:txBody>
      </p:sp>
      <p:pic>
        <p:nvPicPr>
          <p:cNvPr id="4" name="Picture 2" descr="osteoporosis_002.jpg">
            <a:extLst>
              <a:ext uri="{FF2B5EF4-FFF2-40B4-BE49-F238E27FC236}">
                <a16:creationId xmlns:a16="http://schemas.microsoft.com/office/drawing/2014/main" id="{F00829D3-8396-4000-8D4B-C8B692A0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044" y="323566"/>
            <a:ext cx="7682844" cy="621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06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osteoporosism_2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3041" y="1011981"/>
            <a:ext cx="6067514" cy="39519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71985" y="5361925"/>
            <a:ext cx="6096000" cy="646331"/>
          </a:xfrm>
          <a:prstGeom prst="rect">
            <a:avLst/>
          </a:prstGeom>
        </p:spPr>
        <p:txBody>
          <a:bodyPr>
            <a:spAutoFit/>
          </a:bodyPr>
          <a:lstStyle/>
          <a:p>
            <a:r>
              <a:rPr lang="en-US" dirty="0">
                <a:latin typeface="Arial" panose="020B0604020202020204" pitchFamily="34" charset="0"/>
              </a:rPr>
              <a:t>Most osteoporotic vertebral fractures occur at the level of vertebrae T7, T8, T9, T12, L1 and L2</a:t>
            </a:r>
            <a:endParaRPr lang="en-US" dirty="0"/>
          </a:p>
        </p:txBody>
      </p:sp>
    </p:spTree>
    <p:extLst>
      <p:ext uri="{BB962C8B-B14F-4D97-AF65-F5344CB8AC3E}">
        <p14:creationId xmlns:p14="http://schemas.microsoft.com/office/powerpoint/2010/main" val="8865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558" y="4481574"/>
            <a:ext cx="10058400" cy="1450757"/>
          </a:xfrm>
        </p:spPr>
        <p:txBody>
          <a:bodyPr>
            <a:normAutofit/>
          </a:bodyPr>
          <a:lstStyle/>
          <a:p>
            <a:r>
              <a:rPr lang="en-US" sz="2000" dirty="0"/>
              <a:t>The upper arrow indicates an indentation in the vertebral endplate. The lower arrow shows a fracture in the vertebral body.</a:t>
            </a:r>
          </a:p>
        </p:txBody>
      </p:sp>
      <p:pic>
        <p:nvPicPr>
          <p:cNvPr id="6146" name="Picture 2" descr="osteoporosis_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955" y="487110"/>
            <a:ext cx="9925050" cy="390606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427204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549B-1FD2-4398-8778-635E9BC4B2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0A9CDA-8A12-497B-A0FD-C3146DFD1C2E}"/>
              </a:ext>
            </a:extLst>
          </p:cNvPr>
          <p:cNvSpPr>
            <a:spLocks noGrp="1"/>
          </p:cNvSpPr>
          <p:nvPr>
            <p:ph idx="1"/>
          </p:nvPr>
        </p:nvSpPr>
        <p:spPr/>
        <p:txBody>
          <a:bodyPr/>
          <a:lstStyle/>
          <a:p>
            <a:endParaRPr lang="en-US"/>
          </a:p>
        </p:txBody>
      </p:sp>
      <p:pic>
        <p:nvPicPr>
          <p:cNvPr id="4" name="Picture 2" descr="Image result for hip fracture intracapsular xray">
            <a:extLst>
              <a:ext uri="{FF2B5EF4-FFF2-40B4-BE49-F238E27FC236}">
                <a16:creationId xmlns:a16="http://schemas.microsoft.com/office/drawing/2014/main" id="{E4F651E4-ACA0-4FA6-BE80-C3323D64A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348" y="1845734"/>
            <a:ext cx="4727469" cy="408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03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1" y="1416203"/>
            <a:ext cx="10131425" cy="3649133"/>
          </a:xfrm>
        </p:spPr>
        <p:txBody>
          <a:bodyPr/>
          <a:lstStyle/>
          <a:p>
            <a:endParaRPr lang="en-US" dirty="0"/>
          </a:p>
          <a:p>
            <a:endParaRPr lang="en-US" dirty="0"/>
          </a:p>
          <a:p>
            <a:endParaRPr lang="en-US" dirty="0"/>
          </a:p>
          <a:p>
            <a:endParaRPr lang="en-US" dirty="0"/>
          </a:p>
          <a:p>
            <a:r>
              <a:rPr lang="en-US" dirty="0"/>
              <a:t>about 10% of people with a hip fracture die within 1 month and about one-third within 12 months. Most of the deaths are due to associated conditions and not to the fracture itself, reflecting the high prevalence of comorbidity.</a:t>
            </a:r>
          </a:p>
          <a:p>
            <a:endParaRPr lang="en-US" dirty="0"/>
          </a:p>
        </p:txBody>
      </p:sp>
    </p:spTree>
    <p:extLst>
      <p:ext uri="{BB962C8B-B14F-4D97-AF65-F5344CB8AC3E}">
        <p14:creationId xmlns:p14="http://schemas.microsoft.com/office/powerpoint/2010/main" val="3596154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24E0-1C59-48F1-929A-1F99EB8A63BA}"/>
              </a:ext>
            </a:extLst>
          </p:cNvPr>
          <p:cNvSpPr>
            <a:spLocks noGrp="1"/>
          </p:cNvSpPr>
          <p:nvPr>
            <p:ph type="title"/>
          </p:nvPr>
        </p:nvSpPr>
        <p:spPr>
          <a:xfrm>
            <a:off x="1289117" y="2909740"/>
            <a:ext cx="10131425" cy="1456267"/>
          </a:xfrm>
        </p:spPr>
        <p:txBody>
          <a:bodyPr/>
          <a:lstStyle/>
          <a:p>
            <a:r>
              <a:rPr lang="en-US" cap="none" dirty="0"/>
              <a:t>How do we diagnose osteoporosis?</a:t>
            </a:r>
          </a:p>
        </p:txBody>
      </p:sp>
    </p:spTree>
    <p:extLst>
      <p:ext uri="{BB962C8B-B14F-4D97-AF65-F5344CB8AC3E}">
        <p14:creationId xmlns:p14="http://schemas.microsoft.com/office/powerpoint/2010/main" val="282986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8DF9B-42E3-41CD-8997-892CC111DFFC}"/>
              </a:ext>
            </a:extLst>
          </p:cNvPr>
          <p:cNvSpPr>
            <a:spLocks noGrp="1"/>
          </p:cNvSpPr>
          <p:nvPr>
            <p:ph idx="1"/>
          </p:nvPr>
        </p:nvSpPr>
        <p:spPr>
          <a:xfrm>
            <a:off x="704654" y="1519898"/>
            <a:ext cx="10131425" cy="3649133"/>
          </a:xfrm>
        </p:spPr>
        <p:txBody>
          <a:bodyPr/>
          <a:lstStyle/>
          <a:p>
            <a:pPr marL="0" indent="0">
              <a:buNone/>
            </a:pPr>
            <a:r>
              <a:rPr lang="en-US" dirty="0"/>
              <a:t>Q1: A 10 months Old female, presented to the clinic with bowed legs, dental problems and her growth profile is disturbed, what is the most likely diagnoses?</a:t>
            </a:r>
          </a:p>
          <a:p>
            <a:pPr marL="342900" indent="-342900">
              <a:buFont typeface="+mj-lt"/>
              <a:buAutoNum type="alphaLcParenR"/>
            </a:pPr>
            <a:r>
              <a:rPr lang="en-US" dirty="0"/>
              <a:t>Osteomalacia.</a:t>
            </a:r>
          </a:p>
          <a:p>
            <a:pPr marL="342900" indent="-342900">
              <a:buFont typeface="+mj-lt"/>
              <a:buAutoNum type="alphaLcParenR"/>
            </a:pPr>
            <a:r>
              <a:rPr lang="en-US" dirty="0"/>
              <a:t>Rickets.</a:t>
            </a:r>
          </a:p>
          <a:p>
            <a:pPr marL="342900" indent="-342900">
              <a:buFont typeface="+mj-lt"/>
              <a:buAutoNum type="alphaLcParenR"/>
            </a:pPr>
            <a:r>
              <a:rPr lang="en-US" dirty="0"/>
              <a:t>Osteoporosis.</a:t>
            </a:r>
          </a:p>
          <a:p>
            <a:pPr marL="342900" indent="-342900">
              <a:buFont typeface="+mj-lt"/>
              <a:buAutoNum type="alphaLcParenR"/>
            </a:pPr>
            <a:r>
              <a:rPr lang="en-US" dirty="0"/>
              <a:t>Hypothyroidism.</a:t>
            </a:r>
          </a:p>
          <a:p>
            <a:pPr marL="0" indent="0">
              <a:buNone/>
            </a:pPr>
            <a:endParaRPr lang="en-US" dirty="0"/>
          </a:p>
        </p:txBody>
      </p:sp>
    </p:spTree>
    <p:extLst>
      <p:ext uri="{BB962C8B-B14F-4D97-AF65-F5344CB8AC3E}">
        <p14:creationId xmlns:p14="http://schemas.microsoft.com/office/powerpoint/2010/main" val="2412270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Xray</a:t>
            </a:r>
            <a:r>
              <a:rPr lang="en-US" dirty="0"/>
              <a:t>:</a:t>
            </a:r>
          </a:p>
        </p:txBody>
      </p:sp>
      <p:sp>
        <p:nvSpPr>
          <p:cNvPr id="3" name="Content Placeholder 2"/>
          <p:cNvSpPr>
            <a:spLocks noGrp="1"/>
          </p:cNvSpPr>
          <p:nvPr>
            <p:ph idx="1"/>
          </p:nvPr>
        </p:nvSpPr>
        <p:spPr/>
        <p:txBody>
          <a:bodyPr/>
          <a:lstStyle/>
          <a:p>
            <a:r>
              <a:rPr lang="en-US" dirty="0"/>
              <a:t>-Not a sensitive modality, as more than 30-50% bone loss is required to appreciate decreased bone density on radiograph.</a:t>
            </a:r>
          </a:p>
          <a:p>
            <a:endParaRPr lang="en-US" dirty="0"/>
          </a:p>
          <a:p>
            <a:endParaRPr lang="en-US" dirty="0"/>
          </a:p>
        </p:txBody>
      </p:sp>
    </p:spTree>
    <p:extLst>
      <p:ext uri="{BB962C8B-B14F-4D97-AF65-F5344CB8AC3E}">
        <p14:creationId xmlns:p14="http://schemas.microsoft.com/office/powerpoint/2010/main" val="19771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707" y="379562"/>
            <a:ext cx="10058400" cy="3566160"/>
          </a:xfrm>
        </p:spPr>
        <p:txBody>
          <a:bodyPr>
            <a:normAutofit/>
          </a:bodyPr>
          <a:lstStyle/>
          <a:p>
            <a:pPr algn="l"/>
            <a:r>
              <a:rPr lang="en-US" sz="4000" dirty="0">
                <a:solidFill>
                  <a:srgbClr val="FFC000"/>
                </a:solidFill>
              </a:rPr>
              <a:t>DEXA Scan:</a:t>
            </a:r>
            <a:br>
              <a:rPr lang="en-US" sz="4000" dirty="0">
                <a:solidFill>
                  <a:srgbClr val="FF0000"/>
                </a:solidFill>
              </a:rPr>
            </a:br>
            <a:br>
              <a:rPr lang="en-US" sz="4000" dirty="0">
                <a:solidFill>
                  <a:srgbClr val="FF0000"/>
                </a:solidFill>
              </a:rPr>
            </a:br>
            <a:r>
              <a:rPr lang="en-US" sz="2800" dirty="0"/>
              <a:t>The gold standard test.</a:t>
            </a:r>
            <a:br>
              <a:rPr lang="en-US" sz="2800" dirty="0"/>
            </a:br>
            <a:br>
              <a:rPr lang="en-US" sz="2800" dirty="0"/>
            </a:br>
            <a:br>
              <a:rPr lang="en-US" sz="2800" dirty="0"/>
            </a:b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158" y="4414664"/>
            <a:ext cx="4591780" cy="184023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4414665"/>
            <a:ext cx="3719553" cy="1840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806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43803"/>
            <a:ext cx="10058400" cy="1450757"/>
          </a:xfrm>
        </p:spPr>
        <p:txBody>
          <a:bodyPr>
            <a:normAutofit/>
          </a:bodyPr>
          <a:lstStyle/>
          <a:p>
            <a:r>
              <a:rPr lang="en-US" sz="4400" b="1" dirty="0">
                <a:solidFill>
                  <a:srgbClr val="FFC000"/>
                </a:solidFill>
              </a:rPr>
              <a:t>DEXA Scan Results:</a:t>
            </a:r>
            <a:br>
              <a:rPr lang="en-US" sz="4400" b="1" dirty="0">
                <a:solidFill>
                  <a:srgbClr val="FFC000"/>
                </a:solidFill>
              </a:rPr>
            </a:br>
            <a:endParaRPr lang="en-US" sz="4400" b="1" dirty="0">
              <a:solidFill>
                <a:srgbClr val="FFC000"/>
              </a:solidFill>
            </a:endParaRPr>
          </a:p>
        </p:txBody>
      </p:sp>
      <p:sp>
        <p:nvSpPr>
          <p:cNvPr id="3" name="Content Placeholder 2"/>
          <p:cNvSpPr>
            <a:spLocks noGrp="1"/>
          </p:cNvSpPr>
          <p:nvPr>
            <p:ph idx="1"/>
          </p:nvPr>
        </p:nvSpPr>
        <p:spPr/>
        <p:txBody>
          <a:bodyPr/>
          <a:lstStyle/>
          <a:p>
            <a:pPr>
              <a:lnSpc>
                <a:spcPct val="100000"/>
              </a:lnSpc>
              <a:buFont typeface="Arial" charset="0"/>
              <a:buChar char="•"/>
            </a:pPr>
            <a:r>
              <a:rPr lang="en-US" sz="2400" dirty="0"/>
              <a:t>Values are calculated for the lumbar vertebrae and femur.</a:t>
            </a:r>
          </a:p>
          <a:p>
            <a:pPr>
              <a:lnSpc>
                <a:spcPct val="100000"/>
              </a:lnSpc>
              <a:buFont typeface="Arial" charset="0"/>
              <a:buChar char="•"/>
            </a:pPr>
            <a:r>
              <a:rPr lang="en-US" sz="2400" dirty="0"/>
              <a:t>Bone mineral density is calculated in grams/cm2.</a:t>
            </a:r>
          </a:p>
          <a:p>
            <a:pPr>
              <a:lnSpc>
                <a:spcPct val="100000"/>
              </a:lnSpc>
              <a:buFont typeface="Arial" charset="0"/>
              <a:buChar char="•"/>
            </a:pPr>
            <a:r>
              <a:rPr lang="en-US" sz="2400" dirty="0"/>
              <a:t>DEXA scores are reported as "T-scores" and "Z-scores.“</a:t>
            </a:r>
          </a:p>
          <a:p>
            <a:pPr>
              <a:lnSpc>
                <a:spcPct val="100000"/>
              </a:lnSpc>
              <a:buFont typeface="Arial" charset="0"/>
              <a:buChar char="•"/>
            </a:pPr>
            <a:r>
              <a:rPr lang="en-US" sz="2400" dirty="0"/>
              <a:t>The T-score is a comparison of a person's bone density with that of a healthy 30-year-old of the same sex.</a:t>
            </a:r>
          </a:p>
          <a:p>
            <a:pPr>
              <a:lnSpc>
                <a:spcPct val="100000"/>
              </a:lnSpc>
              <a:buFont typeface="Arial" charset="0"/>
              <a:buChar char="•"/>
            </a:pPr>
            <a:r>
              <a:rPr lang="en-US" sz="2400" dirty="0"/>
              <a:t>The Z-score is a comparison of a person's bone density with that of an average person of the same age and </a:t>
            </a:r>
            <a:r>
              <a:rPr lang="en-US" sz="2400" u="sng" dirty="0"/>
              <a:t>sex.</a:t>
            </a:r>
            <a:endParaRPr lang="en-US" sz="2400" dirty="0"/>
          </a:p>
          <a:p>
            <a:endParaRPr lang="en-US" dirty="0"/>
          </a:p>
        </p:txBody>
      </p:sp>
    </p:spTree>
    <p:extLst>
      <p:ext uri="{BB962C8B-B14F-4D97-AF65-F5344CB8AC3E}">
        <p14:creationId xmlns:p14="http://schemas.microsoft.com/office/powerpoint/2010/main" val="1055830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81" y="1708434"/>
            <a:ext cx="10131425" cy="3649133"/>
          </a:xfrm>
        </p:spPr>
        <p:txBody>
          <a:bodyPr>
            <a:normAutofit fontScale="92500" lnSpcReduction="10000"/>
          </a:bodyPr>
          <a:lstStyle/>
          <a:p>
            <a:r>
              <a:rPr lang="en-US" sz="2400" b="1" dirty="0"/>
              <a:t>T-score</a:t>
            </a:r>
            <a:r>
              <a:rPr lang="en-US" sz="2400" dirty="0"/>
              <a:t>: comparison by standard deviation (SD) to a young adult population, matched for sex and ethnicity (used for postmenopausal women and men &gt;50 years)</a:t>
            </a:r>
          </a:p>
          <a:p>
            <a:r>
              <a:rPr lang="en-US" sz="2400" dirty="0"/>
              <a:t>≥ -1.0: normal</a:t>
            </a:r>
          </a:p>
          <a:p>
            <a:r>
              <a:rPr lang="en-US" sz="2400" dirty="0"/>
              <a:t> &lt; -1.0 to &lt; -2.5: </a:t>
            </a:r>
            <a:r>
              <a:rPr lang="en-US" sz="2400" dirty="0" err="1"/>
              <a:t>osteopaenia</a:t>
            </a:r>
            <a:endParaRPr lang="en-US" sz="2400" dirty="0"/>
          </a:p>
          <a:p>
            <a:r>
              <a:rPr lang="en-US" sz="2400" dirty="0"/>
              <a:t>≤ -2.5: osteoporosis</a:t>
            </a:r>
          </a:p>
          <a:p>
            <a:r>
              <a:rPr lang="en-US" sz="2400" dirty="0"/>
              <a:t>≤ -2.5 plus </a:t>
            </a:r>
            <a:r>
              <a:rPr lang="en-US" sz="2400" dirty="0">
                <a:hlinkClick r:id="rId2"/>
              </a:rPr>
              <a:t>fragility fracture</a:t>
            </a:r>
            <a:r>
              <a:rPr lang="en-US" sz="2400" dirty="0"/>
              <a:t>: severe osteoporosis</a:t>
            </a:r>
          </a:p>
          <a:p>
            <a:r>
              <a:rPr lang="en-US" sz="2400" b="1" dirty="0"/>
              <a:t>Z-score</a:t>
            </a:r>
            <a:r>
              <a:rPr lang="en-US" sz="2400" dirty="0"/>
              <a:t>: compared by SD to an age, sex, and ethnicity population (used for premenopausal women, men &lt; 50 years, and children)&lt; -2.0: below expected range, and a cause should be sought.</a:t>
            </a:r>
          </a:p>
          <a:p>
            <a:endParaRPr lang="en-US" sz="2400" dirty="0"/>
          </a:p>
        </p:txBody>
      </p:sp>
    </p:spTree>
    <p:extLst>
      <p:ext uri="{BB962C8B-B14F-4D97-AF65-F5344CB8AC3E}">
        <p14:creationId xmlns:p14="http://schemas.microsoft.com/office/powerpoint/2010/main" val="3763829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3833A99-6586-4D6F-800D-AC1CF396F5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1" y="1605064"/>
            <a:ext cx="10467654" cy="38777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666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AFFB042-73EB-4DC0-A722-A4DC370036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424" y="573932"/>
            <a:ext cx="4554097" cy="604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77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a:t>1- all women &gt;65.</a:t>
            </a:r>
          </a:p>
          <a:p>
            <a:endParaRPr lang="en-US" sz="4000" dirty="0"/>
          </a:p>
          <a:p>
            <a:endParaRPr lang="en-US" sz="4000" dirty="0"/>
          </a:p>
          <a:p>
            <a:r>
              <a:rPr lang="en-US" sz="4000" dirty="0"/>
              <a:t>2-&lt;65 other+ risk factors.</a:t>
            </a:r>
          </a:p>
        </p:txBody>
      </p:sp>
      <p:sp>
        <p:nvSpPr>
          <p:cNvPr id="5" name="Title 4">
            <a:extLst>
              <a:ext uri="{FF2B5EF4-FFF2-40B4-BE49-F238E27FC236}">
                <a16:creationId xmlns:a16="http://schemas.microsoft.com/office/drawing/2014/main" id="{661726BC-3C1B-4578-9E60-B0F39538E5CA}"/>
              </a:ext>
            </a:extLst>
          </p:cNvPr>
          <p:cNvSpPr>
            <a:spLocks noGrp="1"/>
          </p:cNvSpPr>
          <p:nvPr>
            <p:ph type="title"/>
          </p:nvPr>
        </p:nvSpPr>
        <p:spPr/>
        <p:txBody>
          <a:bodyPr>
            <a:normAutofit/>
          </a:bodyPr>
          <a:lstStyle/>
          <a:p>
            <a:r>
              <a:rPr lang="en-US" sz="4400" b="1" dirty="0">
                <a:solidFill>
                  <a:srgbClr val="FFC000"/>
                </a:solidFill>
              </a:rPr>
              <a:t>Screening</a:t>
            </a:r>
            <a:r>
              <a:rPr lang="en-US" sz="4400" b="1" dirty="0"/>
              <a:t>:</a:t>
            </a:r>
          </a:p>
        </p:txBody>
      </p:sp>
    </p:spTree>
    <p:extLst>
      <p:ext uri="{BB962C8B-B14F-4D97-AF65-F5344CB8AC3E}">
        <p14:creationId xmlns:p14="http://schemas.microsoft.com/office/powerpoint/2010/main" val="813020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sp>
        <p:nvSpPr>
          <p:cNvPr id="3" name="Content Placeholder 2"/>
          <p:cNvSpPr>
            <a:spLocks noGrp="1"/>
          </p:cNvSpPr>
          <p:nvPr>
            <p:ph idx="1"/>
          </p:nvPr>
        </p:nvSpPr>
        <p:spPr/>
        <p:txBody>
          <a:bodyPr>
            <a:normAutofit fontScale="77500" lnSpcReduction="20000"/>
          </a:bodyPr>
          <a:lstStyle/>
          <a:p>
            <a:endParaRPr lang="en-US" dirty="0"/>
          </a:p>
          <a:p>
            <a:pPr marL="0" indent="0">
              <a:lnSpc>
                <a:spcPct val="200000"/>
              </a:lnSpc>
              <a:buNone/>
            </a:pPr>
            <a:r>
              <a:rPr lang="en-US" sz="3200" dirty="0"/>
              <a:t>Calcium?   	</a:t>
            </a:r>
          </a:p>
          <a:p>
            <a:pPr marL="0" indent="0">
              <a:lnSpc>
                <a:spcPct val="200000"/>
              </a:lnSpc>
              <a:buNone/>
            </a:pPr>
            <a:r>
              <a:rPr lang="en-US" sz="3200" dirty="0"/>
              <a:t>Phosphate?	</a:t>
            </a:r>
          </a:p>
          <a:p>
            <a:pPr marL="0" indent="0">
              <a:lnSpc>
                <a:spcPct val="200000"/>
              </a:lnSpc>
              <a:buNone/>
            </a:pPr>
            <a:r>
              <a:rPr lang="en-US" sz="3200" dirty="0"/>
              <a:t>Alkaline phosphatase?	</a:t>
            </a:r>
          </a:p>
          <a:p>
            <a:pPr marL="0" indent="0">
              <a:lnSpc>
                <a:spcPct val="200000"/>
              </a:lnSpc>
              <a:buNone/>
            </a:pPr>
            <a:r>
              <a:rPr lang="en-US" sz="3200" dirty="0"/>
              <a:t>Parathyroid hormone?</a:t>
            </a:r>
            <a:r>
              <a:rPr lang="en-US" dirty="0"/>
              <a:t>	</a:t>
            </a:r>
          </a:p>
        </p:txBody>
      </p:sp>
    </p:spTree>
    <p:extLst>
      <p:ext uri="{BB962C8B-B14F-4D97-AF65-F5344CB8AC3E}">
        <p14:creationId xmlns:p14="http://schemas.microsoft.com/office/powerpoint/2010/main" val="13014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Labs:</a:t>
            </a:r>
          </a:p>
        </p:txBody>
      </p:sp>
      <p:sp>
        <p:nvSpPr>
          <p:cNvPr id="3" name="Content Placeholder 2"/>
          <p:cNvSpPr>
            <a:spLocks noGrp="1"/>
          </p:cNvSpPr>
          <p:nvPr>
            <p:ph idx="1"/>
          </p:nvPr>
        </p:nvSpPr>
        <p:spPr/>
        <p:txBody>
          <a:bodyPr>
            <a:noAutofit/>
          </a:bodyPr>
          <a:lstStyle/>
          <a:p>
            <a:pPr marL="0" indent="0">
              <a:lnSpc>
                <a:spcPct val="200000"/>
              </a:lnSpc>
              <a:buNone/>
            </a:pPr>
            <a:r>
              <a:rPr lang="en-US" sz="2800" dirty="0"/>
              <a:t>Calcium&gt;&gt;&gt;&gt;&gt;&gt;N  	</a:t>
            </a:r>
          </a:p>
          <a:p>
            <a:pPr marL="0" indent="0">
              <a:lnSpc>
                <a:spcPct val="200000"/>
              </a:lnSpc>
              <a:buNone/>
            </a:pPr>
            <a:r>
              <a:rPr lang="en-US" sz="2800" dirty="0"/>
              <a:t>Phosphate&gt;&gt;&gt;&gt;N	</a:t>
            </a:r>
          </a:p>
          <a:p>
            <a:pPr marL="0" indent="0">
              <a:lnSpc>
                <a:spcPct val="200000"/>
              </a:lnSpc>
              <a:buNone/>
            </a:pPr>
            <a:r>
              <a:rPr lang="en-US" sz="2800" dirty="0"/>
              <a:t>Alkaline phosphatase&gt;&gt;&gt;      (if associated with occult fracture)</a:t>
            </a:r>
          </a:p>
          <a:p>
            <a:pPr marL="0" indent="0">
              <a:lnSpc>
                <a:spcPct val="200000"/>
              </a:lnSpc>
              <a:buNone/>
            </a:pPr>
            <a:r>
              <a:rPr lang="en-US" sz="2800" dirty="0"/>
              <a:t>Parathyroid hormone&gt;&gt;&gt;&gt;N</a:t>
            </a:r>
          </a:p>
        </p:txBody>
      </p:sp>
      <p:sp>
        <p:nvSpPr>
          <p:cNvPr id="4" name="Up Arrow 3"/>
          <p:cNvSpPr/>
          <p:nvPr/>
        </p:nvSpPr>
        <p:spPr>
          <a:xfrm>
            <a:off x="4374037" y="4232635"/>
            <a:ext cx="437863" cy="533011"/>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287517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5DE9-3F5F-407E-B7F3-BDA40A1C0312}"/>
              </a:ext>
            </a:extLst>
          </p:cNvPr>
          <p:cNvSpPr>
            <a:spLocks noGrp="1"/>
          </p:cNvSpPr>
          <p:nvPr>
            <p:ph type="title"/>
          </p:nvPr>
        </p:nvSpPr>
        <p:spPr/>
        <p:txBody>
          <a:bodyPr/>
          <a:lstStyle/>
          <a:p>
            <a:r>
              <a:rPr lang="en-US" cap="none" dirty="0"/>
              <a:t>When to treat?</a:t>
            </a:r>
          </a:p>
        </p:txBody>
      </p:sp>
      <p:sp>
        <p:nvSpPr>
          <p:cNvPr id="3" name="Content Placeholder 2">
            <a:extLst>
              <a:ext uri="{FF2B5EF4-FFF2-40B4-BE49-F238E27FC236}">
                <a16:creationId xmlns:a16="http://schemas.microsoft.com/office/drawing/2014/main" id="{BB9E053D-AFC2-4B21-B395-D694F350C7C0}"/>
              </a:ext>
            </a:extLst>
          </p:cNvPr>
          <p:cNvSpPr>
            <a:spLocks noGrp="1"/>
          </p:cNvSpPr>
          <p:nvPr>
            <p:ph idx="1"/>
          </p:nvPr>
        </p:nvSpPr>
        <p:spPr>
          <a:xfrm>
            <a:off x="252919" y="1838529"/>
            <a:ext cx="10564307" cy="3952672"/>
          </a:xfrm>
        </p:spPr>
        <p:txBody>
          <a:bodyPr>
            <a:normAutofit/>
          </a:bodyPr>
          <a:lstStyle/>
          <a:p>
            <a:pPr marL="0" indent="0">
              <a:buNone/>
            </a:pPr>
            <a:r>
              <a:rPr lang="en-US" sz="2400" u="sng" dirty="0">
                <a:solidFill>
                  <a:srgbClr val="92D050"/>
                </a:solidFill>
              </a:rPr>
              <a:t>The National Osteoporosis Foundation recommends treatment for:</a:t>
            </a:r>
          </a:p>
          <a:p>
            <a:pPr marL="457200" indent="-457200">
              <a:buFont typeface="+mj-lt"/>
              <a:buAutoNum type="arabicPeriod"/>
            </a:pPr>
            <a:r>
              <a:rPr lang="en-US" sz="2000" dirty="0"/>
              <a:t>Postmenopausal women with T-scores less than -2.0, regardless of risk factors.</a:t>
            </a:r>
          </a:p>
          <a:p>
            <a:pPr marL="457200" indent="-457200">
              <a:buFont typeface="+mj-lt"/>
              <a:buAutoNum type="arabicPeriod"/>
            </a:pPr>
            <a:r>
              <a:rPr lang="en-US" sz="2000" dirty="0"/>
              <a:t>Postmenopausal women with T-scores less than -1.5, with osteoporosis risk factors present.</a:t>
            </a:r>
          </a:p>
          <a:p>
            <a:pPr>
              <a:buFont typeface="Wingdings" charset="2"/>
              <a:buChar char="ü"/>
            </a:pPr>
            <a:endParaRPr lang="en-US" sz="2000" b="1" dirty="0"/>
          </a:p>
          <a:p>
            <a:pPr>
              <a:buFont typeface="Wingdings" charset="2"/>
              <a:buChar char="ü"/>
            </a:pPr>
            <a:r>
              <a:rPr lang="en-US" sz="2000" b="1" dirty="0"/>
              <a:t>In addition, anyone with a fragility fracture (a fracture from a minor injury) should be treated for osteoporosis. regardless of the DEXA scan results.</a:t>
            </a:r>
          </a:p>
          <a:p>
            <a:endParaRPr lang="en-US" sz="2000" dirty="0"/>
          </a:p>
        </p:txBody>
      </p:sp>
    </p:spTree>
    <p:extLst>
      <p:ext uri="{BB962C8B-B14F-4D97-AF65-F5344CB8AC3E}">
        <p14:creationId xmlns:p14="http://schemas.microsoft.com/office/powerpoint/2010/main" val="300490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8DF9B-42E3-41CD-8997-892CC111DFFC}"/>
              </a:ext>
            </a:extLst>
          </p:cNvPr>
          <p:cNvSpPr>
            <a:spLocks noGrp="1"/>
          </p:cNvSpPr>
          <p:nvPr>
            <p:ph idx="1"/>
          </p:nvPr>
        </p:nvSpPr>
        <p:spPr>
          <a:xfrm>
            <a:off x="695227" y="1736715"/>
            <a:ext cx="10131425" cy="3649133"/>
          </a:xfrm>
        </p:spPr>
        <p:txBody>
          <a:bodyPr/>
          <a:lstStyle/>
          <a:p>
            <a:pPr marL="0" indent="0">
              <a:buNone/>
            </a:pPr>
            <a:r>
              <a:rPr lang="en-US" dirty="0"/>
              <a:t>Q2: In which age does a person reach his maximum bone mass index?</a:t>
            </a:r>
          </a:p>
          <a:p>
            <a:pPr marL="342900" indent="-342900">
              <a:buFont typeface="+mj-lt"/>
              <a:buAutoNum type="alphaLcParenR"/>
            </a:pPr>
            <a:r>
              <a:rPr lang="en-US" dirty="0"/>
              <a:t>25</a:t>
            </a:r>
          </a:p>
          <a:p>
            <a:pPr marL="342900" indent="-342900">
              <a:buFont typeface="+mj-lt"/>
              <a:buAutoNum type="alphaLcParenR"/>
            </a:pPr>
            <a:r>
              <a:rPr lang="en-US" dirty="0"/>
              <a:t>30</a:t>
            </a:r>
          </a:p>
          <a:p>
            <a:pPr marL="342900" indent="-342900">
              <a:buFont typeface="+mj-lt"/>
              <a:buAutoNum type="alphaLcParenR"/>
            </a:pPr>
            <a:r>
              <a:rPr lang="en-US" dirty="0"/>
              <a:t>35</a:t>
            </a:r>
          </a:p>
          <a:p>
            <a:pPr marL="342900" indent="-342900">
              <a:buFont typeface="+mj-lt"/>
              <a:buAutoNum type="alphaLcParenR"/>
            </a:pPr>
            <a:r>
              <a:rPr lang="en-US" dirty="0"/>
              <a:t>40</a:t>
            </a:r>
          </a:p>
          <a:p>
            <a:pPr marL="0" indent="0">
              <a:buNone/>
            </a:pPr>
            <a:endParaRPr lang="en-US" dirty="0"/>
          </a:p>
        </p:txBody>
      </p:sp>
    </p:spTree>
    <p:extLst>
      <p:ext uri="{BB962C8B-B14F-4D97-AF65-F5344CB8AC3E}">
        <p14:creationId xmlns:p14="http://schemas.microsoft.com/office/powerpoint/2010/main" val="2585307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5DE9-3F5F-407E-B7F3-BDA40A1C0312}"/>
              </a:ext>
            </a:extLst>
          </p:cNvPr>
          <p:cNvSpPr>
            <a:spLocks noGrp="1"/>
          </p:cNvSpPr>
          <p:nvPr>
            <p:ph type="title"/>
          </p:nvPr>
        </p:nvSpPr>
        <p:spPr/>
        <p:txBody>
          <a:bodyPr/>
          <a:lstStyle/>
          <a:p>
            <a:r>
              <a:rPr lang="en-US" cap="none" dirty="0"/>
              <a:t>Management:</a:t>
            </a:r>
          </a:p>
        </p:txBody>
      </p:sp>
      <p:sp>
        <p:nvSpPr>
          <p:cNvPr id="3" name="Content Placeholder 2">
            <a:extLst>
              <a:ext uri="{FF2B5EF4-FFF2-40B4-BE49-F238E27FC236}">
                <a16:creationId xmlns:a16="http://schemas.microsoft.com/office/drawing/2014/main" id="{BB9E053D-AFC2-4B21-B395-D694F350C7C0}"/>
              </a:ext>
            </a:extLst>
          </p:cNvPr>
          <p:cNvSpPr>
            <a:spLocks noGrp="1"/>
          </p:cNvSpPr>
          <p:nvPr>
            <p:ph idx="1"/>
          </p:nvPr>
        </p:nvSpPr>
        <p:spPr/>
        <p:txBody>
          <a:bodyPr/>
          <a:lstStyle/>
          <a:p>
            <a:r>
              <a:rPr lang="en-US" dirty="0"/>
              <a:t>Non-pharmacological</a:t>
            </a:r>
          </a:p>
          <a:p>
            <a:endParaRPr lang="en-US" dirty="0"/>
          </a:p>
          <a:p>
            <a:r>
              <a:rPr lang="en-US" dirty="0"/>
              <a:t>Pharmacological</a:t>
            </a:r>
          </a:p>
          <a:p>
            <a:endParaRPr lang="en-US" dirty="0"/>
          </a:p>
        </p:txBody>
      </p:sp>
    </p:spTree>
    <p:extLst>
      <p:ext uri="{BB962C8B-B14F-4D97-AF65-F5344CB8AC3E}">
        <p14:creationId xmlns:p14="http://schemas.microsoft.com/office/powerpoint/2010/main" val="2535286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5DE9-3F5F-407E-B7F3-BDA40A1C0312}"/>
              </a:ext>
            </a:extLst>
          </p:cNvPr>
          <p:cNvSpPr>
            <a:spLocks noGrp="1"/>
          </p:cNvSpPr>
          <p:nvPr>
            <p:ph type="title"/>
          </p:nvPr>
        </p:nvSpPr>
        <p:spPr/>
        <p:txBody>
          <a:bodyPr/>
          <a:lstStyle/>
          <a:p>
            <a:r>
              <a:rPr lang="en-US" cap="none" dirty="0"/>
              <a:t>The first drug to start with is </a:t>
            </a:r>
            <a:r>
              <a:rPr lang="en-US" cap="none" dirty="0">
                <a:solidFill>
                  <a:srgbClr val="FFC000"/>
                </a:solidFill>
              </a:rPr>
              <a:t>Bisphosphonate</a:t>
            </a:r>
          </a:p>
        </p:txBody>
      </p:sp>
      <p:sp>
        <p:nvSpPr>
          <p:cNvPr id="3" name="Content Placeholder 2">
            <a:extLst>
              <a:ext uri="{FF2B5EF4-FFF2-40B4-BE49-F238E27FC236}">
                <a16:creationId xmlns:a16="http://schemas.microsoft.com/office/drawing/2014/main" id="{BB9E053D-AFC2-4B21-B395-D694F350C7C0}"/>
              </a:ext>
            </a:extLst>
          </p:cNvPr>
          <p:cNvSpPr>
            <a:spLocks noGrp="1"/>
          </p:cNvSpPr>
          <p:nvPr>
            <p:ph idx="1"/>
          </p:nvPr>
        </p:nvSpPr>
        <p:spPr/>
        <p:txBody>
          <a:bodyPr>
            <a:normAutofit/>
          </a:bodyPr>
          <a:lstStyle/>
          <a:p>
            <a:r>
              <a:rPr lang="en-US" sz="2800" b="1" u="sng" dirty="0"/>
              <a:t>Other choices are:</a:t>
            </a:r>
            <a:br>
              <a:rPr lang="en-US" sz="2800" dirty="0"/>
            </a:br>
            <a:br>
              <a:rPr lang="en-US" sz="2800" dirty="0"/>
            </a:br>
            <a:r>
              <a:rPr lang="en-US" sz="2800" dirty="0"/>
              <a:t>1- Estrogens (hormone replacement therapy).</a:t>
            </a:r>
            <a:br>
              <a:rPr lang="en-US" sz="2800" dirty="0"/>
            </a:br>
            <a:r>
              <a:rPr lang="en-US" sz="2800" dirty="0"/>
              <a:t>2- Calcitonin.</a:t>
            </a:r>
            <a:br>
              <a:rPr lang="en-US" sz="2800" dirty="0"/>
            </a:br>
            <a:r>
              <a:rPr lang="en-US" sz="2800" dirty="0"/>
              <a:t>3- Teriparatide.</a:t>
            </a:r>
            <a:br>
              <a:rPr lang="en-US" sz="2800" dirty="0"/>
            </a:br>
            <a:r>
              <a:rPr lang="en-US" sz="2800" dirty="0"/>
              <a:t>4- Raloxifene.</a:t>
            </a:r>
          </a:p>
        </p:txBody>
      </p:sp>
    </p:spTree>
    <p:extLst>
      <p:ext uri="{BB962C8B-B14F-4D97-AF65-F5344CB8AC3E}">
        <p14:creationId xmlns:p14="http://schemas.microsoft.com/office/powerpoint/2010/main" val="2499633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2313023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732366" y="254001"/>
            <a:ext cx="10727267" cy="12361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cap="all" dirty="0">
                <a:ln w="9000" cmpd="sng">
                  <a:prstDash val="solid"/>
                </a:ln>
                <a:solidFill>
                  <a:srgbClr val="C00000"/>
                </a:solidFill>
                <a:effectLst/>
              </a:rPr>
              <a:t>Pharmacological therapy</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298" y="2031605"/>
            <a:ext cx="753533" cy="79904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3065" y="2863586"/>
            <a:ext cx="753533" cy="79904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8166" y="3662628"/>
            <a:ext cx="753533" cy="79904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6930" y="4475429"/>
            <a:ext cx="753533" cy="79904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298" y="5319316"/>
            <a:ext cx="753533" cy="799042"/>
          </a:xfrm>
          <a:prstGeom prst="rect">
            <a:avLst/>
          </a:prstGeom>
        </p:spPr>
      </p:pic>
    </p:spTree>
    <p:extLst>
      <p:ext uri="{BB962C8B-B14F-4D97-AF65-F5344CB8AC3E}">
        <p14:creationId xmlns:p14="http://schemas.microsoft.com/office/powerpoint/2010/main" val="1512987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ea typeface="Times New Roman" panose="02020603050405020304" pitchFamily="18" charset="0"/>
                <a:cs typeface="Arial" panose="020B0604020202020204" pitchFamily="34" charset="0"/>
              </a:rPr>
              <a:t>Bisphosphonates</a:t>
            </a:r>
            <a:br>
              <a:rPr lang="en-US" sz="3200" dirty="0">
                <a:latin typeface="Calibri" panose="020F0502020204030204" pitchFamily="34" charset="0"/>
                <a:ea typeface="Calibri" panose="020F0502020204030204" pitchFamily="34" charset="0"/>
                <a:cs typeface="Arial" panose="020B0604020202020204" pitchFamily="34" charset="0"/>
              </a:rPr>
            </a:b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0854200"/>
              </p:ext>
            </p:extLst>
          </p:nvPr>
        </p:nvGraphicFramePr>
        <p:xfrm>
          <a:off x="759894" y="1652331"/>
          <a:ext cx="10469880" cy="4747392"/>
        </p:xfrm>
        <a:graphic>
          <a:graphicData uri="http://schemas.openxmlformats.org/drawingml/2006/table">
            <a:tbl>
              <a:tblPr firstRow="1" firstCol="1" bandRow="1"/>
              <a:tblGrid>
                <a:gridCol w="10469880">
                  <a:extLst>
                    <a:ext uri="{9D8B030D-6E8A-4147-A177-3AD203B41FA5}">
                      <a16:colId xmlns:a16="http://schemas.microsoft.com/office/drawing/2014/main" val="20000"/>
                    </a:ext>
                  </a:extLst>
                </a:gridCol>
              </a:tblGrid>
              <a:tr h="673729">
                <a:tc>
                  <a:txBody>
                    <a:bodyPr/>
                    <a:lstStyle/>
                    <a:p>
                      <a:pPr marL="0" marR="190500" indent="0" algn="l" defTabSz="914400" rtl="0" eaLnBrk="1" fontAlgn="auto" latinLnBrk="0" hangingPunct="1">
                        <a:lnSpc>
                          <a:spcPct val="107000"/>
                        </a:lnSpc>
                        <a:spcBef>
                          <a:spcPts val="750"/>
                        </a:spcBef>
                        <a:spcAft>
                          <a:spcPts val="0"/>
                        </a:spcAft>
                        <a:buClrTx/>
                        <a:buSzTx/>
                        <a:buFontTx/>
                        <a:buNone/>
                        <a:tabLst/>
                        <a:defRPr/>
                      </a:pPr>
                      <a:r>
                        <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Alendronate (Fosamax)</a:t>
                      </a:r>
                      <a:endPar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0" marR="190500" algn="l" rtl="0">
                        <a:lnSpc>
                          <a:spcPct val="107000"/>
                        </a:lnSpc>
                        <a:spcBef>
                          <a:spcPts val="75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0480" marR="152400" marT="106680" marB="106680">
                    <a:lnL>
                      <a:noFill/>
                    </a:lnL>
                    <a:lnR>
                      <a:noFill/>
                    </a:lnR>
                    <a:lnT>
                      <a:noFill/>
                    </a:lnT>
                    <a:lnB>
                      <a:noFill/>
                    </a:lnB>
                    <a:solidFill>
                      <a:srgbClr val="FFFFFF"/>
                    </a:solidFill>
                  </a:tcPr>
                </a:tc>
                <a:extLst>
                  <a:ext uri="{0D108BD9-81ED-4DB2-BD59-A6C34878D82A}">
                    <a16:rowId xmlns:a16="http://schemas.microsoft.com/office/drawing/2014/main" val="10000"/>
                  </a:ext>
                </a:extLst>
              </a:tr>
              <a:tr h="3861694">
                <a:tc>
                  <a:txBody>
                    <a:bodyPr/>
                    <a:lstStyle/>
                    <a:p>
                      <a:pPr marL="0" marR="190500" algn="l" rtl="0">
                        <a:lnSpc>
                          <a:spcPct val="107000"/>
                        </a:lnSpc>
                        <a:spcBef>
                          <a:spcPts val="750"/>
                        </a:spcBef>
                        <a:spcAft>
                          <a:spcPts val="0"/>
                        </a:spcAft>
                      </a:pP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70 mg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Tablet) per week</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190500" algn="l" rtl="0">
                        <a:lnSpc>
                          <a:spcPct val="107000"/>
                        </a:lnSpc>
                        <a:spcBef>
                          <a:spcPts val="75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Consider drug discontinuation after 5 years in low-risk patients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190500" algn="l" rtl="0">
                        <a:lnSpc>
                          <a:spcPct val="107000"/>
                        </a:lnSpc>
                        <a:spcBef>
                          <a:spcPts val="750"/>
                        </a:spcBef>
                        <a:spcAft>
                          <a:spcPts val="0"/>
                        </a:spcAft>
                      </a:pP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Side effects:</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190500" algn="l" rtl="0">
                        <a:lnSpc>
                          <a:spcPct val="107000"/>
                        </a:lnSpc>
                        <a:spcBef>
                          <a:spcPts val="75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Mild upper gastrointestinal events, esophageal ulcerations, perforations, bleeding events, muscular and joint pains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190500" algn="l" rtl="0">
                        <a:lnSpc>
                          <a:spcPct val="107000"/>
                        </a:lnSpc>
                        <a:spcBef>
                          <a:spcPts val="750"/>
                        </a:spcBef>
                        <a:spcAft>
                          <a:spcPts val="0"/>
                        </a:spcAft>
                      </a:pP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Contraindications: </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190500" algn="l" rtl="0">
                        <a:lnSpc>
                          <a:spcPct val="107000"/>
                        </a:lnSpc>
                        <a:spcBef>
                          <a:spcPts val="75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Abnormalities of the esophagus; inability to stand or sit upright for at least 30 minutes;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30480" marR="152400" marT="106680" marB="106680">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91021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4000" b="1" dirty="0">
                <a:solidFill>
                  <a:srgbClr val="FFC000"/>
                </a:solidFill>
              </a:rPr>
            </a:br>
            <a:r>
              <a:rPr lang="en-US" sz="4000" b="1" dirty="0" err="1">
                <a:solidFill>
                  <a:srgbClr val="FFC000"/>
                </a:solidFill>
              </a:rPr>
              <a:t>Teriparatide</a:t>
            </a:r>
            <a:r>
              <a:rPr lang="en-US" sz="4000" b="1" dirty="0">
                <a:solidFill>
                  <a:srgbClr val="FFC000"/>
                </a:solidFill>
              </a:rPr>
              <a:t> (</a:t>
            </a:r>
            <a:r>
              <a:rPr lang="en-US" sz="4000" b="1" dirty="0" err="1">
                <a:solidFill>
                  <a:srgbClr val="FFC000"/>
                </a:solidFill>
              </a:rPr>
              <a:t>Forteo</a:t>
            </a:r>
            <a:r>
              <a:rPr lang="en-US" sz="4000" b="1" dirty="0">
                <a:solidFill>
                  <a:srgbClr val="FFC000"/>
                </a:solidFill>
              </a:rPr>
              <a:t>)</a:t>
            </a:r>
            <a:br>
              <a:rPr lang="en-US" sz="4000" dirty="0">
                <a:solidFill>
                  <a:srgbClr val="FFC000"/>
                </a:solidFill>
              </a:rPr>
            </a:br>
            <a:r>
              <a:rPr lang="en-US" sz="4000" b="1" dirty="0">
                <a:solidFill>
                  <a:srgbClr val="FFC000"/>
                </a:solidFill>
              </a:rPr>
              <a:t> </a:t>
            </a:r>
            <a:br>
              <a:rPr lang="en-US" sz="4000" dirty="0">
                <a:solidFill>
                  <a:srgbClr val="FFC000"/>
                </a:solidFill>
              </a:rPr>
            </a:br>
            <a:endParaRPr lang="ar-SA" sz="4000" dirty="0">
              <a:solidFill>
                <a:srgbClr val="FFC000"/>
              </a:solidFill>
            </a:endParaRPr>
          </a:p>
        </p:txBody>
      </p:sp>
      <p:sp>
        <p:nvSpPr>
          <p:cNvPr id="3" name="Content Placeholder 2"/>
          <p:cNvSpPr>
            <a:spLocks noGrp="1"/>
          </p:cNvSpPr>
          <p:nvPr>
            <p:ph idx="1"/>
          </p:nvPr>
        </p:nvSpPr>
        <p:spPr>
          <a:xfrm>
            <a:off x="828773" y="1580527"/>
            <a:ext cx="11085576" cy="4959223"/>
          </a:xfrm>
        </p:spPr>
        <p:txBody>
          <a:bodyPr>
            <a:normAutofit/>
          </a:bodyPr>
          <a:lstStyle/>
          <a:p>
            <a:pPr marL="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A recombinant human parathyroid hormone with bone anabolic activity. </a:t>
            </a:r>
          </a:p>
          <a:p>
            <a:pPr marL="0">
              <a:lnSpc>
                <a:spcPct val="107000"/>
              </a:lnSpc>
              <a:spcBef>
                <a:spcPts val="0"/>
              </a:spcBef>
              <a:spcAft>
                <a:spcPts val="800"/>
              </a:spcAft>
            </a:pPr>
            <a:r>
              <a:rPr lang="en-US" dirty="0" err="1">
                <a:latin typeface="Arial" panose="020B0604020202020204" pitchFamily="34" charset="0"/>
                <a:ea typeface="Calibri" panose="020F0502020204030204" pitchFamily="34" charset="0"/>
                <a:cs typeface="Arial" panose="020B0604020202020204" pitchFamily="34" charset="0"/>
              </a:rPr>
              <a:t>Teriparatide</a:t>
            </a:r>
            <a:r>
              <a:rPr lang="en-US" dirty="0">
                <a:latin typeface="Arial" panose="020B0604020202020204" pitchFamily="34" charset="0"/>
                <a:ea typeface="Calibri" panose="020F0502020204030204" pitchFamily="34" charset="0"/>
                <a:cs typeface="Arial" panose="020B0604020202020204" pitchFamily="34" charset="0"/>
              </a:rPr>
              <a:t> is approved for the treatment of postmenopausal women with severe bone loss, men with osteoporosis who have high risk of fracture, and individuals whose condition has not improved with bisphosphonate therapy.</a:t>
            </a:r>
          </a:p>
          <a:p>
            <a:pPr marL="0" marR="190500">
              <a:lnSpc>
                <a:spcPct val="107000"/>
              </a:lnSpc>
              <a:spcBef>
                <a:spcPts val="750"/>
              </a:spcBef>
            </a:pPr>
            <a:r>
              <a:rPr lang="en-US" b="1" dirty="0">
                <a:latin typeface="Arial" panose="020B0604020202020204" pitchFamily="34" charset="0"/>
                <a:ea typeface="Times New Roman" panose="02020603050405020304" pitchFamily="18" charset="0"/>
                <a:cs typeface="Arial" panose="020B0604020202020204" pitchFamily="34" charset="0"/>
              </a:rPr>
              <a:t>20 mcg subcutaneous </a:t>
            </a:r>
            <a:r>
              <a:rPr lang="en-US" dirty="0">
                <a:latin typeface="Arial" panose="020B0604020202020204" pitchFamily="34" charset="0"/>
                <a:ea typeface="Times New Roman" panose="02020603050405020304" pitchFamily="18" charset="0"/>
                <a:cs typeface="Arial" panose="020B0604020202020204" pitchFamily="34" charset="0"/>
              </a:rPr>
              <a:t>per day for up to 2 years, </a:t>
            </a:r>
          </a:p>
          <a:p>
            <a:pPr marL="0" marR="190500" indent="0">
              <a:lnSpc>
                <a:spcPct val="107000"/>
              </a:lnSpc>
              <a:spcBef>
                <a:spcPts val="750"/>
              </a:spcBef>
              <a:buNone/>
            </a:pPr>
            <a:r>
              <a:rPr lang="en-US" b="1" dirty="0">
                <a:latin typeface="Arial" panose="020B0604020202020204" pitchFamily="34" charset="0"/>
                <a:ea typeface="Times New Roman" panose="02020603050405020304" pitchFamily="18" charset="0"/>
                <a:cs typeface="Arial" panose="020B0604020202020204" pitchFamily="34" charset="0"/>
              </a:rPr>
              <a:t>Side effects:</a:t>
            </a:r>
            <a:endParaRPr lang="en-US" b="1" dirty="0">
              <a:latin typeface="Arial" panose="020B0604020202020204" pitchFamily="34" charset="0"/>
              <a:ea typeface="Calibri" panose="020F0502020204030204" pitchFamily="34" charset="0"/>
              <a:cs typeface="Arial" panose="020B0604020202020204" pitchFamily="34" charset="0"/>
            </a:endParaRPr>
          </a:p>
          <a:p>
            <a:pPr marL="0" marR="190500">
              <a:lnSpc>
                <a:spcPct val="107000"/>
              </a:lnSpc>
              <a:spcBef>
                <a:spcPts val="750"/>
              </a:spcBef>
            </a:pPr>
            <a:r>
              <a:rPr lang="en-US" dirty="0">
                <a:latin typeface="Arial" panose="020B0604020202020204" pitchFamily="34" charset="0"/>
                <a:ea typeface="Times New Roman" panose="02020603050405020304" pitchFamily="18" charset="0"/>
                <a:cs typeface="Arial" panose="020B0604020202020204" pitchFamily="34" charset="0"/>
              </a:rPr>
              <a:t>Arthralgia, pain, nausea, transient orthostatic hypotension, </a:t>
            </a:r>
            <a:r>
              <a:rPr lang="en-US" dirty="0" err="1">
                <a:latin typeface="Arial" panose="020B0604020202020204" pitchFamily="34" charset="0"/>
                <a:ea typeface="Times New Roman" panose="02020603050405020304" pitchFamily="18" charset="0"/>
                <a:cs typeface="Arial" panose="020B0604020202020204" pitchFamily="34" charset="0"/>
              </a:rPr>
              <a:t>hypercalcemia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hyperuricemia</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38483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C000"/>
                </a:solidFill>
              </a:rPr>
              <a:t>Denosumab</a:t>
            </a:r>
            <a:r>
              <a:rPr lang="en-US" b="1" dirty="0">
                <a:solidFill>
                  <a:srgbClr val="FFC000"/>
                </a:solidFill>
              </a:rPr>
              <a:t> (</a:t>
            </a:r>
            <a:r>
              <a:rPr lang="en-US" b="1" dirty="0" err="1">
                <a:solidFill>
                  <a:srgbClr val="FFC000"/>
                </a:solidFill>
              </a:rPr>
              <a:t>Prolia</a:t>
            </a:r>
            <a:r>
              <a:rPr lang="en-US" b="1" dirty="0">
                <a:solidFill>
                  <a:srgbClr val="FFC000"/>
                </a:solidFill>
              </a:rPr>
              <a:t>)</a:t>
            </a:r>
            <a:br>
              <a:rPr lang="en-US" dirty="0"/>
            </a:br>
            <a:endParaRPr lang="ar-SA" dirty="0"/>
          </a:p>
        </p:txBody>
      </p:sp>
      <p:sp>
        <p:nvSpPr>
          <p:cNvPr id="3" name="Content Placeholder 2"/>
          <p:cNvSpPr>
            <a:spLocks noGrp="1"/>
          </p:cNvSpPr>
          <p:nvPr>
            <p:ph idx="1"/>
          </p:nvPr>
        </p:nvSpPr>
        <p:spPr>
          <a:xfrm>
            <a:off x="838200" y="1825624"/>
            <a:ext cx="10515600" cy="4840351"/>
          </a:xfrm>
        </p:spPr>
        <p:txBody>
          <a:bodyPr>
            <a:normAutofit fontScale="55000" lnSpcReduction="20000"/>
          </a:bodyPr>
          <a:lstStyle/>
          <a:p>
            <a:pPr marL="0" marR="190500">
              <a:lnSpc>
                <a:spcPct val="107000"/>
              </a:lnSpc>
              <a:spcBef>
                <a:spcPts val="750"/>
              </a:spcBef>
            </a:pPr>
            <a:r>
              <a:rPr lang="en-US" sz="3400" dirty="0" err="1">
                <a:latin typeface="Arial" panose="020B0604020202020204" pitchFamily="34" charset="0"/>
                <a:ea typeface="Calibri" panose="020F0502020204030204" pitchFamily="34" charset="0"/>
                <a:cs typeface="Arial" panose="020B0604020202020204" pitchFamily="34" charset="0"/>
              </a:rPr>
              <a:t>Denosumab</a:t>
            </a:r>
            <a:r>
              <a:rPr lang="en-US" sz="3400" dirty="0">
                <a:latin typeface="Arial" panose="020B0604020202020204" pitchFamily="34" charset="0"/>
                <a:ea typeface="Calibri" panose="020F0502020204030204" pitchFamily="34" charset="0"/>
                <a:cs typeface="Arial" panose="020B0604020202020204" pitchFamily="34" charset="0"/>
              </a:rPr>
              <a:t> is a human monoclonal antibody that inhibits the formation and activity of </a:t>
            </a:r>
          </a:p>
          <a:p>
            <a:pPr marL="0" marR="190500">
              <a:lnSpc>
                <a:spcPct val="107000"/>
              </a:lnSpc>
              <a:spcBef>
                <a:spcPts val="750"/>
              </a:spcBef>
            </a:pPr>
            <a:r>
              <a:rPr lang="en-US" sz="3400" dirty="0">
                <a:latin typeface="Arial" panose="020B0604020202020204" pitchFamily="34" charset="0"/>
                <a:ea typeface="Calibri" panose="020F0502020204030204" pitchFamily="34" charset="0"/>
                <a:cs typeface="Arial" panose="020B0604020202020204" pitchFamily="34" charset="0"/>
              </a:rPr>
              <a:t>osteoclasts</a:t>
            </a:r>
          </a:p>
          <a:p>
            <a:pPr marL="0" marR="190500">
              <a:lnSpc>
                <a:spcPct val="107000"/>
              </a:lnSpc>
              <a:spcBef>
                <a:spcPts val="750"/>
              </a:spcBef>
            </a:pPr>
            <a:r>
              <a:rPr lang="en-US" sz="3400" b="1" dirty="0">
                <a:latin typeface="Arial" panose="020B0604020202020204" pitchFamily="34" charset="0"/>
                <a:ea typeface="Times New Roman" panose="02020603050405020304" pitchFamily="18" charset="0"/>
                <a:cs typeface="Arial" panose="020B0604020202020204" pitchFamily="34" charset="0"/>
              </a:rPr>
              <a:t>60 mg every 6 months</a:t>
            </a:r>
            <a:r>
              <a:rPr lang="en-US" sz="3400" dirty="0">
                <a:latin typeface="Arial" panose="020B0604020202020204" pitchFamily="34" charset="0"/>
                <a:ea typeface="Times New Roman" panose="02020603050405020304" pitchFamily="18" charset="0"/>
                <a:cs typeface="Arial" panose="020B0604020202020204" pitchFamily="34" charset="0"/>
              </a:rPr>
              <a:t>, subcutaneous for 3 years</a:t>
            </a:r>
            <a:endParaRPr lang="en-US" sz="3400" dirty="0">
              <a:latin typeface="Arial" panose="020B0604020202020204" pitchFamily="34" charset="0"/>
              <a:ea typeface="Calibri" panose="020F0502020204030204" pitchFamily="34" charset="0"/>
              <a:cs typeface="Arial" panose="020B0604020202020204" pitchFamily="34" charset="0"/>
            </a:endParaRPr>
          </a:p>
          <a:p>
            <a:pPr marL="0">
              <a:lnSpc>
                <a:spcPct val="107000"/>
              </a:lnSpc>
              <a:spcBef>
                <a:spcPts val="0"/>
              </a:spcBef>
              <a:spcAft>
                <a:spcPts val="800"/>
              </a:spcAft>
            </a:pPr>
            <a:r>
              <a:rPr lang="en-US" sz="3400" dirty="0">
                <a:latin typeface="Arial" panose="020B0604020202020204" pitchFamily="34" charset="0"/>
                <a:ea typeface="Calibri" panose="020F0502020204030204" pitchFamily="34" charset="0"/>
                <a:cs typeface="Arial" panose="020B0604020202020204" pitchFamily="34" charset="0"/>
              </a:rPr>
              <a:t>It appears to be a reasonable alternative for persons whose condition does not improve </a:t>
            </a:r>
          </a:p>
          <a:p>
            <a:pPr marL="0">
              <a:lnSpc>
                <a:spcPct val="107000"/>
              </a:lnSpc>
              <a:spcBef>
                <a:spcPts val="0"/>
              </a:spcBef>
              <a:spcAft>
                <a:spcPts val="800"/>
              </a:spcAft>
            </a:pPr>
            <a:r>
              <a:rPr lang="en-US" sz="3400" dirty="0">
                <a:latin typeface="Arial" panose="020B0604020202020204" pitchFamily="34" charset="0"/>
                <a:ea typeface="Calibri" panose="020F0502020204030204" pitchFamily="34" charset="0"/>
                <a:cs typeface="Arial" panose="020B0604020202020204" pitchFamily="34" charset="0"/>
              </a:rPr>
              <a:t>with bisphosphonates.</a:t>
            </a:r>
          </a:p>
          <a:p>
            <a:pPr marL="0" indent="0">
              <a:lnSpc>
                <a:spcPct val="107000"/>
              </a:lnSpc>
              <a:spcBef>
                <a:spcPts val="0"/>
              </a:spcBef>
              <a:spcAft>
                <a:spcPts val="800"/>
              </a:spcAft>
              <a:buNone/>
            </a:pPr>
            <a:r>
              <a:rPr lang="en-US" sz="3400" b="1" dirty="0">
                <a:latin typeface="Arial" panose="020B0604020202020204" pitchFamily="34" charset="0"/>
                <a:ea typeface="Calibri" panose="020F0502020204030204" pitchFamily="34" charset="0"/>
                <a:cs typeface="Arial" panose="020B0604020202020204" pitchFamily="34" charset="0"/>
              </a:rPr>
              <a:t>Side effects:</a:t>
            </a:r>
          </a:p>
          <a:p>
            <a:pPr marL="0" marR="190500">
              <a:lnSpc>
                <a:spcPct val="107000"/>
              </a:lnSpc>
              <a:spcBef>
                <a:spcPts val="750"/>
              </a:spcBef>
            </a:pPr>
            <a:r>
              <a:rPr lang="en-US" sz="3400" dirty="0">
                <a:latin typeface="Arial" panose="020B0604020202020204" pitchFamily="34" charset="0"/>
                <a:ea typeface="Times New Roman" panose="02020603050405020304" pitchFamily="18" charset="0"/>
                <a:cs typeface="Arial" panose="020B0604020202020204" pitchFamily="34" charset="0"/>
              </a:rPr>
              <a:t>Muscular and joint pains; small risk of osteonecrosis of the jaw (especially older women with poor dental hygiene or cancer). </a:t>
            </a:r>
            <a:endParaRPr lang="en-US" sz="3400" dirty="0">
              <a:latin typeface="Arial" panose="020B0604020202020204" pitchFamily="34" charset="0"/>
              <a:ea typeface="Calibri" panose="020F0502020204030204" pitchFamily="34" charset="0"/>
              <a:cs typeface="Arial" panose="020B0604020202020204" pitchFamily="34" charset="0"/>
            </a:endParaRPr>
          </a:p>
          <a:p>
            <a:pPr marL="0" marR="190500" indent="0">
              <a:lnSpc>
                <a:spcPct val="107000"/>
              </a:lnSpc>
              <a:spcBef>
                <a:spcPts val="750"/>
              </a:spcBef>
              <a:buNone/>
            </a:pPr>
            <a:r>
              <a:rPr lang="en-US" sz="3400" b="1" dirty="0">
                <a:latin typeface="Arial" panose="020B0604020202020204" pitchFamily="34" charset="0"/>
                <a:ea typeface="Times New Roman" panose="02020603050405020304" pitchFamily="18" charset="0"/>
                <a:cs typeface="Arial" panose="020B0604020202020204" pitchFamily="34" charset="0"/>
              </a:rPr>
              <a:t>Contraindications: </a:t>
            </a:r>
            <a:endParaRPr lang="en-US" sz="3400" b="1" dirty="0">
              <a:latin typeface="Arial" panose="020B0604020202020204" pitchFamily="34" charset="0"/>
              <a:ea typeface="Calibri" panose="020F0502020204030204" pitchFamily="34" charset="0"/>
              <a:cs typeface="Arial" panose="020B0604020202020204" pitchFamily="34" charset="0"/>
            </a:endParaRPr>
          </a:p>
          <a:p>
            <a:pPr marL="0" marR="190500">
              <a:lnSpc>
                <a:spcPct val="107000"/>
              </a:lnSpc>
              <a:spcBef>
                <a:spcPts val="750"/>
              </a:spcBef>
            </a:pPr>
            <a:r>
              <a:rPr lang="en-US" sz="3400" dirty="0">
                <a:latin typeface="Arial" panose="020B0604020202020204" pitchFamily="34" charset="0"/>
                <a:ea typeface="Times New Roman" panose="02020603050405020304" pitchFamily="18" charset="0"/>
                <a:cs typeface="Arial" panose="020B0604020202020204" pitchFamily="34" charset="0"/>
              </a:rPr>
              <a:t>Hypocalcemia; pregnancy</a:t>
            </a:r>
            <a:endParaRPr lang="en-US" sz="3400" dirty="0">
              <a:latin typeface="Arial" panose="020B0604020202020204" pitchFamily="34" charset="0"/>
              <a:ea typeface="Calibri" panose="020F0502020204030204" pitchFamily="34" charset="0"/>
              <a:cs typeface="Arial" panose="020B0604020202020204" pitchFamily="34" charset="0"/>
            </a:endParaRPr>
          </a:p>
          <a:p>
            <a:endParaRPr lang="ar-SA" dirty="0"/>
          </a:p>
        </p:txBody>
      </p:sp>
    </p:spTree>
    <p:extLst>
      <p:ext uri="{BB962C8B-B14F-4D97-AF65-F5344CB8AC3E}">
        <p14:creationId xmlns:p14="http://schemas.microsoft.com/office/powerpoint/2010/main" val="2788535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521" y="369357"/>
            <a:ext cx="10131425" cy="1456267"/>
          </a:xfrm>
        </p:spPr>
        <p:txBody>
          <a:bodyPr/>
          <a:lstStyle/>
          <a:p>
            <a:r>
              <a:rPr lang="en-US" b="1" dirty="0" err="1">
                <a:solidFill>
                  <a:srgbClr val="FFC000"/>
                </a:solidFill>
                <a:latin typeface="Arial" panose="020B0604020202020204" pitchFamily="34" charset="0"/>
                <a:ea typeface="Calibri" panose="020F0502020204030204" pitchFamily="34" charset="0"/>
                <a:cs typeface="Arial" panose="020B0604020202020204" pitchFamily="34" charset="0"/>
              </a:rPr>
              <a:t>Raloxifene</a:t>
            </a:r>
            <a:endParaRPr lang="ar-SA" dirty="0">
              <a:solidFill>
                <a:srgbClr val="FFC000"/>
              </a:solidFill>
            </a:endParaRPr>
          </a:p>
        </p:txBody>
      </p:sp>
      <p:sp>
        <p:nvSpPr>
          <p:cNvPr id="3" name="Content Placeholder 2"/>
          <p:cNvSpPr>
            <a:spLocks noGrp="1"/>
          </p:cNvSpPr>
          <p:nvPr>
            <p:ph idx="1"/>
          </p:nvPr>
        </p:nvSpPr>
        <p:spPr>
          <a:xfrm>
            <a:off x="838200" y="1825624"/>
            <a:ext cx="11204448" cy="4876927"/>
          </a:xfrm>
        </p:spPr>
        <p:txBody>
          <a:bodyPr>
            <a:normAutofit lnSpcReduction="10000"/>
          </a:bodyPr>
          <a:lstStyle/>
          <a:p>
            <a:pPr marL="0">
              <a:lnSpc>
                <a:spcPct val="107000"/>
              </a:lnSpc>
              <a:spcBef>
                <a:spcPts val="0"/>
              </a:spcBef>
              <a:spcAft>
                <a:spcPts val="800"/>
              </a:spcAft>
            </a:pPr>
            <a:r>
              <a:rPr lang="en-US" sz="2400" dirty="0" err="1">
                <a:latin typeface="Arial" panose="020B0604020202020204" pitchFamily="34" charset="0"/>
                <a:ea typeface="Calibri" panose="020F0502020204030204" pitchFamily="34" charset="0"/>
                <a:cs typeface="Arial" panose="020B0604020202020204" pitchFamily="34" charset="0"/>
              </a:rPr>
              <a:t>Raloxifene</a:t>
            </a:r>
            <a:r>
              <a:rPr lang="en-US" sz="2400" dirty="0">
                <a:latin typeface="Arial" panose="020B0604020202020204" pitchFamily="34" charset="0"/>
                <a:ea typeface="Calibri" panose="020F0502020204030204" pitchFamily="34" charset="0"/>
                <a:cs typeface="Arial" panose="020B0604020202020204" pitchFamily="34" charset="0"/>
              </a:rPr>
              <a:t>, a selective estrogen receptor modulator.</a:t>
            </a:r>
          </a:p>
          <a:p>
            <a:pPr mar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L="0">
              <a:lnSpc>
                <a:spcPct val="107000"/>
              </a:lnSpc>
              <a:spcBef>
                <a:spcPts val="0"/>
              </a:spcBef>
              <a:spcAft>
                <a:spcPts val="800"/>
              </a:spcAft>
            </a:pPr>
            <a:r>
              <a:rPr lang="en-US" sz="2400" dirty="0" err="1">
                <a:latin typeface="Arial" panose="020B0604020202020204" pitchFamily="34" charset="0"/>
                <a:ea typeface="Calibri" panose="020F0502020204030204" pitchFamily="34" charset="0"/>
                <a:cs typeface="Arial" panose="020B0604020202020204" pitchFamily="34" charset="0"/>
              </a:rPr>
              <a:t>Raloxifene</a:t>
            </a:r>
            <a:r>
              <a:rPr lang="en-US" sz="2400" dirty="0">
                <a:latin typeface="Arial" panose="020B0604020202020204" pitchFamily="34" charset="0"/>
                <a:ea typeface="Calibri" panose="020F0502020204030204" pitchFamily="34" charset="0"/>
                <a:cs typeface="Arial" panose="020B0604020202020204" pitchFamily="34" charset="0"/>
              </a:rPr>
              <a:t> is commonly associated with increased vasomotor symptoms. </a:t>
            </a:r>
          </a:p>
          <a:p>
            <a:pPr marL="0">
              <a:lnSpc>
                <a:spcPct val="107000"/>
              </a:lnSpc>
              <a:spcBef>
                <a:spcPts val="0"/>
              </a:spcBef>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L="0">
              <a:lnSpc>
                <a:spcPct val="107000"/>
              </a:lnSpc>
              <a:spcBef>
                <a:spcPts val="0"/>
              </a:spcBef>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It is associated with an increased risk of venous thromboembolism and a </a:t>
            </a:r>
          </a:p>
          <a:p>
            <a:pPr marL="0" indent="0">
              <a:lnSpc>
                <a:spcPct val="107000"/>
              </a:lnSpc>
              <a:spcBef>
                <a:spcPts val="0"/>
              </a:spcBef>
              <a:spcAft>
                <a:spcPts val="800"/>
              </a:spcAft>
              <a:buNone/>
            </a:pPr>
            <a:r>
              <a:rPr lang="en-US" sz="2400" dirty="0">
                <a:latin typeface="Arial" panose="020B0604020202020204" pitchFamily="34" charset="0"/>
                <a:ea typeface="Calibri" panose="020F0502020204030204" pitchFamily="34" charset="0"/>
                <a:cs typeface="Arial" panose="020B0604020202020204" pitchFamily="34" charset="0"/>
              </a:rPr>
              <a:t>  decreased risk of invasive breast cancer.</a:t>
            </a:r>
          </a:p>
          <a:p>
            <a:pPr marL="0" indent="0">
              <a:lnSpc>
                <a:spcPct val="107000"/>
              </a:lnSpc>
              <a:spcBef>
                <a:spcPts val="0"/>
              </a:spcBef>
              <a:spcAft>
                <a:spcPts val="800"/>
              </a:spcAft>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0">
              <a:lnSpc>
                <a:spcPct val="107000"/>
              </a:lnSpc>
              <a:spcBef>
                <a:spcPts val="0"/>
              </a:spcBef>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The best candidates for </a:t>
            </a:r>
            <a:r>
              <a:rPr lang="en-US" sz="2400" dirty="0" err="1">
                <a:latin typeface="Arial" panose="020B0604020202020204" pitchFamily="34" charset="0"/>
                <a:ea typeface="Calibri" panose="020F0502020204030204" pitchFamily="34" charset="0"/>
                <a:cs typeface="Arial" panose="020B0604020202020204" pitchFamily="34" charset="0"/>
              </a:rPr>
              <a:t>raloxifene</a:t>
            </a:r>
            <a:r>
              <a:rPr lang="en-US" sz="2400" dirty="0">
                <a:latin typeface="Arial" panose="020B0604020202020204" pitchFamily="34" charset="0"/>
                <a:ea typeface="Calibri" panose="020F0502020204030204" pitchFamily="34" charset="0"/>
                <a:cs typeface="Arial" panose="020B0604020202020204" pitchFamily="34" charset="0"/>
              </a:rPr>
              <a:t> are postmenopausal women with osteoporosis who are unable to tolerate bisphosphonates, have no vasomotor symptoms or history of venous thromboembolism, and have a high breast cancer risk score.</a:t>
            </a:r>
          </a:p>
          <a:p>
            <a:endParaRPr lang="ar-S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441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latin typeface="Arial" panose="020B0604020202020204" pitchFamily="34" charset="0"/>
                <a:ea typeface="Times New Roman" panose="02020603050405020304" pitchFamily="18" charset="0"/>
              </a:rPr>
              <a:t>Hormone Therapy</a:t>
            </a:r>
            <a:br>
              <a:rPr lang="en-US" sz="3600" dirty="0">
                <a:solidFill>
                  <a:srgbClr val="FFC000"/>
                </a:solidFill>
                <a:latin typeface="Times New Roman" panose="02020603050405020304" pitchFamily="18" charset="0"/>
                <a:ea typeface="Times New Roman" panose="02020603050405020304" pitchFamily="18" charset="0"/>
              </a:rPr>
            </a:br>
            <a:endParaRPr lang="ar-SA" dirty="0">
              <a:solidFill>
                <a:srgbClr val="FFC000"/>
              </a:solidFill>
            </a:endParaRPr>
          </a:p>
        </p:txBody>
      </p:sp>
      <p:sp>
        <p:nvSpPr>
          <p:cNvPr id="3" name="Content Placeholder 2"/>
          <p:cNvSpPr>
            <a:spLocks noGrp="1"/>
          </p:cNvSpPr>
          <p:nvPr>
            <p:ph idx="1"/>
          </p:nvPr>
        </p:nvSpPr>
        <p:spPr>
          <a:xfrm>
            <a:off x="838200" y="1825624"/>
            <a:ext cx="11049000" cy="4767199"/>
          </a:xfrm>
        </p:spPr>
        <p:txBody>
          <a:bodyPr/>
          <a:lstStyle/>
          <a:p>
            <a:pPr marL="0" marR="0" indent="0">
              <a:spcBef>
                <a:spcPts val="0"/>
              </a:spcBef>
              <a:spcAft>
                <a:spcPts val="0"/>
              </a:spcAft>
              <a:buNone/>
            </a:pPr>
            <a:endParaRPr lang="en-US" sz="2000" dirty="0">
              <a:latin typeface="Times New Roman" panose="02020603050405020304" pitchFamily="18" charset="0"/>
              <a:ea typeface="Times New Roman" panose="02020603050405020304" pitchFamily="18" charset="0"/>
            </a:endParaRPr>
          </a:p>
          <a:p>
            <a:pPr marL="0">
              <a:lnSpc>
                <a:spcPct val="150000"/>
              </a:lnSpc>
              <a:spcBef>
                <a:spcPts val="0"/>
              </a:spcBef>
            </a:pPr>
            <a:r>
              <a:rPr lang="en-US" dirty="0">
                <a:latin typeface="Arial" panose="020B0604020202020204" pitchFamily="34" charset="0"/>
                <a:ea typeface="Times New Roman" panose="02020603050405020304" pitchFamily="18" charset="0"/>
              </a:rPr>
              <a:t>"Hormone therapy has been shown to be safe and effective for symptomatic menopausal women with benefits exceeding risk in healthy women who are under the age of 60 or within 10 years of menopause,"</a:t>
            </a:r>
            <a:endParaRPr lang="en-US" sz="2000" dirty="0">
              <a:latin typeface="Times New Roman" panose="02020603050405020304" pitchFamily="18" charset="0"/>
              <a:ea typeface="Times New Roman" panose="02020603050405020304" pitchFamily="18" charset="0"/>
            </a:endParaRPr>
          </a:p>
          <a:p>
            <a:endParaRPr lang="ar-SA" dirty="0"/>
          </a:p>
        </p:txBody>
      </p:sp>
    </p:spTree>
    <p:extLst>
      <p:ext uri="{BB962C8B-B14F-4D97-AF65-F5344CB8AC3E}">
        <p14:creationId xmlns:p14="http://schemas.microsoft.com/office/powerpoint/2010/main" val="2905789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689563"/>
            <a:ext cx="10820399" cy="4799675"/>
          </a:xfrm>
        </p:spPr>
        <p:txBody>
          <a:bodyPr>
            <a:normAutofit/>
          </a:bodyPr>
          <a:lstStyle/>
          <a:p>
            <a:pPr marL="0" indent="0">
              <a:buNone/>
            </a:pPr>
            <a:r>
              <a:rPr lang="en-US" sz="2000" dirty="0">
                <a:latin typeface="+mj-lt"/>
                <a:ea typeface="Abadi MT Condensed Light" charset="0"/>
                <a:cs typeface="Abadi MT Condensed Light" charset="0"/>
              </a:rPr>
              <a:t>The National Osteoporosis Foundation (NOF) recommends that pharmacologic therapy should be reserved for:</a:t>
            </a:r>
          </a:p>
          <a:p>
            <a:r>
              <a:rPr lang="en-US" sz="2000" dirty="0">
                <a:latin typeface="+mj-lt"/>
                <a:ea typeface="Abadi MT Condensed Light" charset="0"/>
                <a:cs typeface="Abadi MT Condensed Light" charset="0"/>
              </a:rPr>
              <a:t> </a:t>
            </a:r>
            <a:r>
              <a:rPr lang="en-US" sz="2000" dirty="0">
                <a:solidFill>
                  <a:srgbClr val="FFC000"/>
                </a:solidFill>
                <a:latin typeface="+mj-lt"/>
                <a:ea typeface="Abadi MT Condensed Light" charset="0"/>
                <a:cs typeface="Abadi MT Condensed Light" charset="0"/>
              </a:rPr>
              <a:t>Postmenopausal women </a:t>
            </a:r>
          </a:p>
          <a:p>
            <a:r>
              <a:rPr lang="en-US" sz="2000" dirty="0">
                <a:solidFill>
                  <a:srgbClr val="FFC000"/>
                </a:solidFill>
                <a:latin typeface="+mj-lt"/>
                <a:ea typeface="Abadi MT Condensed Light" charset="0"/>
                <a:cs typeface="Abadi MT Condensed Light" charset="0"/>
              </a:rPr>
              <a:t> Men aged 50 years or older who present with the following:</a:t>
            </a:r>
          </a:p>
          <a:p>
            <a:pPr marL="514350" indent="-514350">
              <a:buFont typeface="+mj-lt"/>
              <a:buAutoNum type="arabicPeriod"/>
            </a:pPr>
            <a:r>
              <a:rPr lang="en-US" sz="2000" dirty="0">
                <a:latin typeface="+mj-lt"/>
                <a:ea typeface="Abadi MT Condensed Light" charset="0"/>
                <a:cs typeface="Abadi MT Condensed Light" charset="0"/>
              </a:rPr>
              <a:t>A hip or vertebral fracture.</a:t>
            </a:r>
          </a:p>
          <a:p>
            <a:pPr marL="514350" indent="-514350">
              <a:buFont typeface="+mj-lt"/>
              <a:buAutoNum type="arabicPeriod"/>
            </a:pPr>
            <a:r>
              <a:rPr lang="en-US" sz="2000" dirty="0">
                <a:latin typeface="+mj-lt"/>
                <a:ea typeface="Abadi MT Condensed Light" charset="0"/>
                <a:cs typeface="Abadi MT Condensed Light" charset="0"/>
              </a:rPr>
              <a:t>T-score of –2.5 or less.</a:t>
            </a:r>
          </a:p>
          <a:p>
            <a:pPr marL="514350" indent="-514350">
              <a:buFont typeface="+mj-lt"/>
              <a:buAutoNum type="arabicPeriod"/>
            </a:pPr>
            <a:r>
              <a:rPr lang="en-US" sz="2000" dirty="0">
                <a:latin typeface="+mj-lt"/>
                <a:ea typeface="Abadi MT Condensed Light" charset="0"/>
                <a:cs typeface="Abadi MT Condensed Light" charset="0"/>
              </a:rPr>
              <a:t>Low bone mass (T-score between –1.0 and –2.5 with a 10-year probability of a hip fracture of 3% or greater. </a:t>
            </a:r>
          </a:p>
          <a:p>
            <a:pPr marL="514350" indent="-514350">
              <a:buFont typeface="+mj-lt"/>
              <a:buAutoNum type="arabicPeriod"/>
            </a:pPr>
            <a:endParaRPr lang="en-US" sz="2000" dirty="0"/>
          </a:p>
        </p:txBody>
      </p:sp>
      <p:sp>
        <p:nvSpPr>
          <p:cNvPr id="5" name="Rectangle 4"/>
          <p:cNvSpPr/>
          <p:nvPr/>
        </p:nvSpPr>
        <p:spPr>
          <a:xfrm>
            <a:off x="903354" y="241674"/>
            <a:ext cx="10662112" cy="123613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algn="ctr">
              <a:lnSpc>
                <a:spcPct val="90000"/>
              </a:lnSpc>
              <a:spcBef>
                <a:spcPct val="0"/>
              </a:spcBef>
            </a:pPr>
            <a:r>
              <a:rPr lang="en-US" sz="4000" b="1" cap="all" dirty="0">
                <a:ln w="9000" cmpd="sng">
                  <a:prstDash val="solid"/>
                </a:ln>
                <a:solidFill>
                  <a:srgbClr val="C00000"/>
                </a:solidFill>
                <a:effectLst/>
              </a:rPr>
              <a:t>Osteoporosis Guidelines</a:t>
            </a:r>
          </a:p>
        </p:txBody>
      </p:sp>
      <p:sp>
        <p:nvSpPr>
          <p:cNvPr id="6" name="Frame 5"/>
          <p:cNvSpPr/>
          <p:nvPr/>
        </p:nvSpPr>
        <p:spPr>
          <a:xfrm>
            <a:off x="474133" y="1625601"/>
            <a:ext cx="11091333" cy="4927600"/>
          </a:xfrm>
          <a:prstGeom prst="frame">
            <a:avLst>
              <a:gd name="adj1"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7878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152" y="699766"/>
            <a:ext cx="10131425" cy="3649133"/>
          </a:xfrm>
        </p:spPr>
        <p:txBody>
          <a:bodyPr/>
          <a:lstStyle/>
          <a:p>
            <a:pPr marL="0" indent="0" algn="ctr">
              <a:buNone/>
            </a:pPr>
            <a:r>
              <a:rPr lang="en-US" u="sng" dirty="0" err="1"/>
              <a:t>Vertebroplasty</a:t>
            </a:r>
            <a:r>
              <a:rPr lang="en-US" u="sng" dirty="0"/>
              <a:t> and </a:t>
            </a:r>
            <a:r>
              <a:rPr lang="en-US" u="sng" dirty="0" err="1"/>
              <a:t>Kyphoplasty</a:t>
            </a:r>
            <a:endParaRPr lang="en-US" u="sng" dirty="0"/>
          </a:p>
          <a:p>
            <a:endParaRPr lang="en-US" dirty="0"/>
          </a:p>
        </p:txBody>
      </p:sp>
      <p:sp>
        <p:nvSpPr>
          <p:cNvPr id="4" name="Title 3"/>
          <p:cNvSpPr>
            <a:spLocks noGrp="1"/>
          </p:cNvSpPr>
          <p:nvPr>
            <p:ph type="title"/>
          </p:nvPr>
        </p:nvSpPr>
        <p:spPr>
          <a:xfrm>
            <a:off x="838200" y="365125"/>
            <a:ext cx="10515600" cy="1140689"/>
          </a:xfrm>
          <a:prstGeom prst="rect">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cap="all" dirty="0">
                <a:ln w="9000" cmpd="sng">
                  <a:prstDash val="solid"/>
                </a:ln>
                <a:effectLst/>
              </a:rPr>
              <a:t>Surgical therapy</a:t>
            </a:r>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123" y="2942251"/>
            <a:ext cx="3202363" cy="2954215"/>
          </a:xfrm>
          <a:prstGeom prst="rect">
            <a:avLst/>
          </a:prstGeom>
        </p:spPr>
      </p:pic>
    </p:spTree>
    <p:extLst>
      <p:ext uri="{BB962C8B-B14F-4D97-AF65-F5344CB8AC3E}">
        <p14:creationId xmlns:p14="http://schemas.microsoft.com/office/powerpoint/2010/main" val="15609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DD84656-433C-4C90-8717-208B45021B5E}"/>
              </a:ext>
            </a:extLst>
          </p:cNvPr>
          <p:cNvSpPr>
            <a:spLocks noGrp="1"/>
          </p:cNvSpPr>
          <p:nvPr>
            <p:ph idx="1"/>
          </p:nvPr>
        </p:nvSpPr>
        <p:spPr>
          <a:xfrm>
            <a:off x="695227" y="1736715"/>
            <a:ext cx="10131425" cy="3649133"/>
          </a:xfrm>
        </p:spPr>
        <p:txBody>
          <a:bodyPr/>
          <a:lstStyle/>
          <a:p>
            <a:pPr marL="0" indent="0">
              <a:buNone/>
            </a:pPr>
            <a:r>
              <a:rPr lang="en-US" dirty="0"/>
              <a:t>Q3:  Which of the following is the best way for adequate vitamin D levels?</a:t>
            </a:r>
          </a:p>
          <a:p>
            <a:pPr marL="342900" indent="-342900">
              <a:buFont typeface="+mj-lt"/>
              <a:buAutoNum type="alphaLcParenR"/>
            </a:pPr>
            <a:r>
              <a:rPr lang="en-US" dirty="0"/>
              <a:t>Using sunscreens</a:t>
            </a:r>
          </a:p>
          <a:p>
            <a:pPr marL="342900" indent="-342900">
              <a:buFont typeface="+mj-lt"/>
              <a:buAutoNum type="alphaLcParenR"/>
            </a:pPr>
            <a:r>
              <a:rPr lang="en-US" dirty="0"/>
              <a:t>Exposure to sunlight </a:t>
            </a:r>
          </a:p>
          <a:p>
            <a:pPr marL="342900" indent="-342900">
              <a:buFont typeface="+mj-lt"/>
              <a:buAutoNum type="alphaLcParenR"/>
            </a:pPr>
            <a:r>
              <a:rPr lang="en-US" dirty="0"/>
              <a:t>Using supplements</a:t>
            </a:r>
          </a:p>
          <a:p>
            <a:pPr marL="342900" indent="-342900">
              <a:buFont typeface="+mj-lt"/>
              <a:buAutoNum type="alphaLcParenR"/>
            </a:pPr>
            <a:r>
              <a:rPr lang="en-US" dirty="0"/>
              <a:t>Smoking cessation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05369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8DF9B-42E3-41CD-8997-892CC111DFFC}"/>
              </a:ext>
            </a:extLst>
          </p:cNvPr>
          <p:cNvSpPr>
            <a:spLocks noGrp="1"/>
          </p:cNvSpPr>
          <p:nvPr>
            <p:ph idx="1"/>
          </p:nvPr>
        </p:nvSpPr>
        <p:spPr>
          <a:xfrm>
            <a:off x="704654" y="1519898"/>
            <a:ext cx="10131425" cy="3649133"/>
          </a:xfrm>
        </p:spPr>
        <p:txBody>
          <a:bodyPr/>
          <a:lstStyle/>
          <a:p>
            <a:pPr marL="0" indent="0">
              <a:buNone/>
            </a:pPr>
            <a:r>
              <a:rPr lang="en-US" dirty="0"/>
              <a:t>Q1: A 10 months Old female, presented to the clinic with bowed legs, dental problems and her growth profile is disturbed, what is the most likely diagnoses?</a:t>
            </a:r>
          </a:p>
          <a:p>
            <a:pPr marL="342900" indent="-342900">
              <a:buFont typeface="+mj-lt"/>
              <a:buAutoNum type="alphaLcParenR"/>
            </a:pPr>
            <a:r>
              <a:rPr lang="en-US" dirty="0"/>
              <a:t>Osteomalacia.</a:t>
            </a:r>
          </a:p>
          <a:p>
            <a:pPr marL="342900" indent="-342900">
              <a:buFont typeface="+mj-lt"/>
              <a:buAutoNum type="alphaLcParenR"/>
            </a:pPr>
            <a:r>
              <a:rPr lang="en-US" dirty="0"/>
              <a:t>Rickets.</a:t>
            </a:r>
          </a:p>
          <a:p>
            <a:pPr marL="342900" indent="-342900">
              <a:buFont typeface="+mj-lt"/>
              <a:buAutoNum type="alphaLcParenR"/>
            </a:pPr>
            <a:r>
              <a:rPr lang="en-US" dirty="0"/>
              <a:t>Osteoporosis.</a:t>
            </a:r>
          </a:p>
          <a:p>
            <a:pPr marL="342900" indent="-342900">
              <a:buFont typeface="+mj-lt"/>
              <a:buAutoNum type="alphaLcParenR"/>
            </a:pPr>
            <a:r>
              <a:rPr lang="en-US" dirty="0"/>
              <a:t>Hypothyroidism.</a:t>
            </a:r>
          </a:p>
          <a:p>
            <a:pPr marL="0" indent="0">
              <a:buNone/>
            </a:pPr>
            <a:endParaRPr lang="en-US" dirty="0"/>
          </a:p>
        </p:txBody>
      </p:sp>
    </p:spTree>
    <p:extLst>
      <p:ext uri="{BB962C8B-B14F-4D97-AF65-F5344CB8AC3E}">
        <p14:creationId xmlns:p14="http://schemas.microsoft.com/office/powerpoint/2010/main" val="292946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8DF9B-42E3-41CD-8997-892CC111DFFC}"/>
              </a:ext>
            </a:extLst>
          </p:cNvPr>
          <p:cNvSpPr>
            <a:spLocks noGrp="1"/>
          </p:cNvSpPr>
          <p:nvPr>
            <p:ph idx="1"/>
          </p:nvPr>
        </p:nvSpPr>
        <p:spPr>
          <a:xfrm>
            <a:off x="704654" y="1519898"/>
            <a:ext cx="10131425" cy="3649133"/>
          </a:xfrm>
        </p:spPr>
        <p:txBody>
          <a:bodyPr/>
          <a:lstStyle/>
          <a:p>
            <a:pPr marL="0" indent="0">
              <a:buNone/>
            </a:pPr>
            <a:r>
              <a:rPr lang="en-US" dirty="0"/>
              <a:t>Q1: A 10 months Old female, presented to the clinic with bowed legs, dental problems and her growth profile is disturbed, what is the most likely diagnoses?</a:t>
            </a:r>
          </a:p>
          <a:p>
            <a:pPr marL="342900" indent="-342900">
              <a:buFont typeface="+mj-lt"/>
              <a:buAutoNum type="alphaLcParenR"/>
            </a:pPr>
            <a:r>
              <a:rPr lang="en-US" dirty="0"/>
              <a:t>Osteomalacia.</a:t>
            </a:r>
          </a:p>
          <a:p>
            <a:pPr marL="342900" indent="-342900">
              <a:buFont typeface="+mj-lt"/>
              <a:buAutoNum type="alphaLcParenR"/>
            </a:pPr>
            <a:r>
              <a:rPr lang="en-US" dirty="0">
                <a:solidFill>
                  <a:srgbClr val="FFC000"/>
                </a:solidFill>
              </a:rPr>
              <a:t>Rickets. </a:t>
            </a:r>
          </a:p>
          <a:p>
            <a:pPr marL="342900" indent="-342900">
              <a:buFont typeface="+mj-lt"/>
              <a:buAutoNum type="alphaLcParenR"/>
            </a:pPr>
            <a:r>
              <a:rPr lang="en-US" dirty="0"/>
              <a:t>Osteoporosis.</a:t>
            </a:r>
          </a:p>
          <a:p>
            <a:pPr marL="342900" indent="-342900">
              <a:buFont typeface="+mj-lt"/>
              <a:buAutoNum type="alphaLcParenR"/>
            </a:pPr>
            <a:r>
              <a:rPr lang="en-US" dirty="0"/>
              <a:t>Hypothyroidism.</a:t>
            </a:r>
          </a:p>
          <a:p>
            <a:pPr marL="0" indent="0">
              <a:buNone/>
            </a:pPr>
            <a:endParaRPr lang="en-US" dirty="0"/>
          </a:p>
        </p:txBody>
      </p:sp>
    </p:spTree>
    <p:extLst>
      <p:ext uri="{BB962C8B-B14F-4D97-AF65-F5344CB8AC3E}">
        <p14:creationId xmlns:p14="http://schemas.microsoft.com/office/powerpoint/2010/main" val="872923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8DF9B-42E3-41CD-8997-892CC111DFFC}"/>
              </a:ext>
            </a:extLst>
          </p:cNvPr>
          <p:cNvSpPr>
            <a:spLocks noGrp="1"/>
          </p:cNvSpPr>
          <p:nvPr>
            <p:ph idx="1"/>
          </p:nvPr>
        </p:nvSpPr>
        <p:spPr>
          <a:xfrm>
            <a:off x="780068" y="1312509"/>
            <a:ext cx="10131425" cy="3649133"/>
          </a:xfrm>
        </p:spPr>
        <p:txBody>
          <a:bodyPr/>
          <a:lstStyle/>
          <a:p>
            <a:pPr marL="0" indent="0">
              <a:buNone/>
            </a:pPr>
            <a:r>
              <a:rPr lang="en-US" dirty="0"/>
              <a:t>Q2: In which age does a person reach his maximum bone mass index?</a:t>
            </a:r>
          </a:p>
          <a:p>
            <a:pPr marL="342900" indent="-342900">
              <a:buFont typeface="+mj-lt"/>
              <a:buAutoNum type="alphaLcParenR"/>
            </a:pPr>
            <a:r>
              <a:rPr lang="en-US" dirty="0"/>
              <a:t>25</a:t>
            </a:r>
          </a:p>
          <a:p>
            <a:pPr marL="342900" indent="-342900">
              <a:buFont typeface="+mj-lt"/>
              <a:buAutoNum type="alphaLcParenR"/>
            </a:pPr>
            <a:r>
              <a:rPr lang="en-US" dirty="0"/>
              <a:t>30</a:t>
            </a:r>
          </a:p>
          <a:p>
            <a:pPr marL="342900" indent="-342900">
              <a:buFont typeface="+mj-lt"/>
              <a:buAutoNum type="alphaLcParenR"/>
            </a:pPr>
            <a:r>
              <a:rPr lang="en-US" dirty="0"/>
              <a:t>35</a:t>
            </a:r>
          </a:p>
          <a:p>
            <a:pPr marL="342900" indent="-342900">
              <a:buFont typeface="+mj-lt"/>
              <a:buAutoNum type="alphaLcParenR"/>
            </a:pPr>
            <a:r>
              <a:rPr lang="en-US" dirty="0"/>
              <a:t>40</a:t>
            </a:r>
          </a:p>
          <a:p>
            <a:pPr marL="0" indent="0">
              <a:buNone/>
            </a:pPr>
            <a:endParaRPr lang="en-US" dirty="0"/>
          </a:p>
        </p:txBody>
      </p:sp>
    </p:spTree>
    <p:extLst>
      <p:ext uri="{BB962C8B-B14F-4D97-AF65-F5344CB8AC3E}">
        <p14:creationId xmlns:p14="http://schemas.microsoft.com/office/powerpoint/2010/main" val="3523827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8DF9B-42E3-41CD-8997-892CC111DFFC}"/>
              </a:ext>
            </a:extLst>
          </p:cNvPr>
          <p:cNvSpPr>
            <a:spLocks noGrp="1"/>
          </p:cNvSpPr>
          <p:nvPr>
            <p:ph idx="1"/>
          </p:nvPr>
        </p:nvSpPr>
        <p:spPr>
          <a:xfrm>
            <a:off x="780068" y="1312509"/>
            <a:ext cx="10131425" cy="3649133"/>
          </a:xfrm>
        </p:spPr>
        <p:txBody>
          <a:bodyPr/>
          <a:lstStyle/>
          <a:p>
            <a:pPr marL="0" indent="0">
              <a:buNone/>
            </a:pPr>
            <a:r>
              <a:rPr lang="en-US" dirty="0"/>
              <a:t>Q2: In which age does a person reach his maximum bone mass index?</a:t>
            </a:r>
          </a:p>
          <a:p>
            <a:pPr marL="342900" indent="-342900">
              <a:buFont typeface="+mj-lt"/>
              <a:buAutoNum type="alphaLcParenR"/>
            </a:pPr>
            <a:r>
              <a:rPr lang="en-US" dirty="0"/>
              <a:t>25</a:t>
            </a:r>
          </a:p>
          <a:p>
            <a:pPr marL="342900" indent="-342900">
              <a:buFont typeface="+mj-lt"/>
              <a:buAutoNum type="alphaLcParenR"/>
            </a:pPr>
            <a:r>
              <a:rPr lang="en-US" dirty="0">
                <a:solidFill>
                  <a:srgbClr val="FFC000"/>
                </a:solidFill>
              </a:rPr>
              <a:t>30</a:t>
            </a:r>
          </a:p>
          <a:p>
            <a:pPr marL="342900" indent="-342900">
              <a:buFont typeface="+mj-lt"/>
              <a:buAutoNum type="alphaLcParenR"/>
            </a:pPr>
            <a:r>
              <a:rPr lang="en-US" dirty="0"/>
              <a:t>35</a:t>
            </a:r>
          </a:p>
          <a:p>
            <a:pPr marL="342900" indent="-342900">
              <a:buFont typeface="+mj-lt"/>
              <a:buAutoNum type="alphaLcParenR"/>
            </a:pPr>
            <a:r>
              <a:rPr lang="en-US" dirty="0"/>
              <a:t>40</a:t>
            </a:r>
          </a:p>
          <a:p>
            <a:pPr marL="0" indent="0">
              <a:buNone/>
            </a:pPr>
            <a:endParaRPr lang="en-US" dirty="0"/>
          </a:p>
        </p:txBody>
      </p:sp>
    </p:spTree>
    <p:extLst>
      <p:ext uri="{BB962C8B-B14F-4D97-AF65-F5344CB8AC3E}">
        <p14:creationId xmlns:p14="http://schemas.microsoft.com/office/powerpoint/2010/main" val="4784411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DD84656-433C-4C90-8717-208B45021B5E}"/>
              </a:ext>
            </a:extLst>
          </p:cNvPr>
          <p:cNvSpPr>
            <a:spLocks noGrp="1"/>
          </p:cNvSpPr>
          <p:nvPr>
            <p:ph idx="1"/>
          </p:nvPr>
        </p:nvSpPr>
        <p:spPr>
          <a:xfrm>
            <a:off x="695227" y="1736715"/>
            <a:ext cx="10131425" cy="3649133"/>
          </a:xfrm>
        </p:spPr>
        <p:txBody>
          <a:bodyPr/>
          <a:lstStyle/>
          <a:p>
            <a:pPr marL="0" indent="0">
              <a:buNone/>
            </a:pPr>
            <a:r>
              <a:rPr lang="en-US" dirty="0"/>
              <a:t>Q3:  Which of the following is the best way for adequate vitamin D levels?</a:t>
            </a:r>
          </a:p>
          <a:p>
            <a:pPr marL="342900" indent="-342900">
              <a:buFont typeface="+mj-lt"/>
              <a:buAutoNum type="alphaLcParenR"/>
            </a:pPr>
            <a:r>
              <a:rPr lang="en-US" dirty="0"/>
              <a:t>Using sunscreens</a:t>
            </a:r>
          </a:p>
          <a:p>
            <a:pPr marL="342900" indent="-342900">
              <a:buFont typeface="+mj-lt"/>
              <a:buAutoNum type="alphaLcParenR"/>
            </a:pPr>
            <a:r>
              <a:rPr lang="en-US" dirty="0"/>
              <a:t>Exposure to sunlight </a:t>
            </a:r>
          </a:p>
          <a:p>
            <a:pPr marL="342900" indent="-342900">
              <a:buFont typeface="+mj-lt"/>
              <a:buAutoNum type="alphaLcParenR"/>
            </a:pPr>
            <a:r>
              <a:rPr lang="en-US" dirty="0"/>
              <a:t>Using supplements</a:t>
            </a:r>
          </a:p>
          <a:p>
            <a:pPr marL="342900" indent="-342900">
              <a:buFont typeface="+mj-lt"/>
              <a:buAutoNum type="alphaLcParenR"/>
            </a:pPr>
            <a:r>
              <a:rPr lang="en-US" dirty="0"/>
              <a:t>Smoking cessation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4353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DD84656-433C-4C90-8717-208B45021B5E}"/>
              </a:ext>
            </a:extLst>
          </p:cNvPr>
          <p:cNvSpPr>
            <a:spLocks noGrp="1"/>
          </p:cNvSpPr>
          <p:nvPr>
            <p:ph idx="1"/>
          </p:nvPr>
        </p:nvSpPr>
        <p:spPr>
          <a:xfrm>
            <a:off x="695227" y="1736715"/>
            <a:ext cx="10131425" cy="3649133"/>
          </a:xfrm>
        </p:spPr>
        <p:txBody>
          <a:bodyPr/>
          <a:lstStyle/>
          <a:p>
            <a:pPr marL="0" indent="0">
              <a:buNone/>
            </a:pPr>
            <a:r>
              <a:rPr lang="en-US" dirty="0"/>
              <a:t>Q3:  Which of the following is the best way for adequate vitamin D levels?</a:t>
            </a:r>
          </a:p>
          <a:p>
            <a:pPr marL="342900" indent="-342900">
              <a:buFont typeface="+mj-lt"/>
              <a:buAutoNum type="alphaLcParenR"/>
            </a:pPr>
            <a:r>
              <a:rPr lang="en-US" dirty="0"/>
              <a:t>Using sunscreens</a:t>
            </a:r>
          </a:p>
          <a:p>
            <a:pPr marL="342900" indent="-342900">
              <a:buFont typeface="+mj-lt"/>
              <a:buAutoNum type="alphaLcParenR"/>
            </a:pPr>
            <a:r>
              <a:rPr lang="en-US" dirty="0">
                <a:solidFill>
                  <a:srgbClr val="FFC000"/>
                </a:solidFill>
              </a:rPr>
              <a:t>Exposure to sunlight </a:t>
            </a:r>
          </a:p>
          <a:p>
            <a:pPr marL="342900" indent="-342900">
              <a:buFont typeface="+mj-lt"/>
              <a:buAutoNum type="alphaLcParenR"/>
            </a:pPr>
            <a:r>
              <a:rPr lang="en-US" dirty="0"/>
              <a:t>Using supplements</a:t>
            </a:r>
          </a:p>
          <a:p>
            <a:pPr marL="342900" indent="-342900">
              <a:buFont typeface="+mj-lt"/>
              <a:buAutoNum type="alphaLcParenR"/>
            </a:pPr>
            <a:r>
              <a:rPr lang="en-US" dirty="0"/>
              <a:t>Smoking cessation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27469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D425-CB61-4C15-86ED-219407F9FA20}"/>
              </a:ext>
            </a:extLst>
          </p:cNvPr>
          <p:cNvSpPr>
            <a:spLocks noGrp="1"/>
          </p:cNvSpPr>
          <p:nvPr>
            <p:ph type="title"/>
          </p:nvPr>
        </p:nvSpPr>
        <p:spPr/>
        <p:txBody>
          <a:bodyPr/>
          <a:lstStyle/>
          <a:p>
            <a:endParaRPr lang="en-US"/>
          </a:p>
        </p:txBody>
      </p:sp>
      <p:sp>
        <p:nvSpPr>
          <p:cNvPr id="4" name="Content Placeholder 2">
            <a:extLst>
              <a:ext uri="{FF2B5EF4-FFF2-40B4-BE49-F238E27FC236}">
                <a16:creationId xmlns:a16="http://schemas.microsoft.com/office/drawing/2014/main" id="{2492C764-531D-4F8B-ACA2-18172425278B}"/>
              </a:ext>
            </a:extLst>
          </p:cNvPr>
          <p:cNvSpPr>
            <a:spLocks noGrp="1"/>
          </p:cNvSpPr>
          <p:nvPr>
            <p:ph idx="1"/>
          </p:nvPr>
        </p:nvSpPr>
        <p:spPr/>
        <p:txBody>
          <a:bodyPr/>
          <a:lstStyle/>
          <a:p>
            <a:pPr marL="0" indent="0">
              <a:buNone/>
            </a:pPr>
            <a:r>
              <a:rPr lang="en-US" dirty="0"/>
              <a:t>Q4: Which of the following DEXA values is diagnostic for osteopenia? </a:t>
            </a:r>
          </a:p>
          <a:p>
            <a:pPr marL="342900" indent="-342900">
              <a:buFont typeface="+mj-lt"/>
              <a:buAutoNum type="alphaLcParenR"/>
            </a:pPr>
            <a:r>
              <a:rPr lang="en-US" dirty="0"/>
              <a:t>- 1.5 SD</a:t>
            </a:r>
          </a:p>
          <a:p>
            <a:pPr marL="342900" indent="-342900">
              <a:buFont typeface="+mj-lt"/>
              <a:buAutoNum type="alphaLcParenR"/>
            </a:pPr>
            <a:r>
              <a:rPr lang="en-US" dirty="0"/>
              <a:t>- 2.5 SD</a:t>
            </a:r>
          </a:p>
          <a:p>
            <a:pPr marL="342900" indent="-342900">
              <a:buFont typeface="+mj-lt"/>
              <a:buAutoNum type="alphaLcParenR"/>
            </a:pPr>
            <a:r>
              <a:rPr lang="en-US" dirty="0"/>
              <a:t>+ 1 SD</a:t>
            </a:r>
          </a:p>
          <a:p>
            <a:pPr marL="342900" indent="-342900">
              <a:buFont typeface="+mj-lt"/>
              <a:buAutoNum type="alphaLcParenR"/>
            </a:pPr>
            <a:r>
              <a:rPr lang="en-US" dirty="0"/>
              <a:t>+ 3 SD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96257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D425-CB61-4C15-86ED-219407F9FA20}"/>
              </a:ext>
            </a:extLst>
          </p:cNvPr>
          <p:cNvSpPr>
            <a:spLocks noGrp="1"/>
          </p:cNvSpPr>
          <p:nvPr>
            <p:ph type="title"/>
          </p:nvPr>
        </p:nvSpPr>
        <p:spPr/>
        <p:txBody>
          <a:bodyPr/>
          <a:lstStyle/>
          <a:p>
            <a:endParaRPr lang="en-US"/>
          </a:p>
        </p:txBody>
      </p:sp>
      <p:sp>
        <p:nvSpPr>
          <p:cNvPr id="4" name="Content Placeholder 2">
            <a:extLst>
              <a:ext uri="{FF2B5EF4-FFF2-40B4-BE49-F238E27FC236}">
                <a16:creationId xmlns:a16="http://schemas.microsoft.com/office/drawing/2014/main" id="{2492C764-531D-4F8B-ACA2-18172425278B}"/>
              </a:ext>
            </a:extLst>
          </p:cNvPr>
          <p:cNvSpPr>
            <a:spLocks noGrp="1"/>
          </p:cNvSpPr>
          <p:nvPr>
            <p:ph idx="1"/>
          </p:nvPr>
        </p:nvSpPr>
        <p:spPr/>
        <p:txBody>
          <a:bodyPr/>
          <a:lstStyle/>
          <a:p>
            <a:pPr marL="0" indent="0">
              <a:buNone/>
            </a:pPr>
            <a:r>
              <a:rPr lang="en-US" dirty="0"/>
              <a:t>Q4: Which of the following DEXA values is diagnostic for osteopenia? </a:t>
            </a:r>
          </a:p>
          <a:p>
            <a:pPr marL="342900" indent="-342900">
              <a:buFont typeface="+mj-lt"/>
              <a:buAutoNum type="alphaLcParenR"/>
            </a:pPr>
            <a:r>
              <a:rPr lang="en-US" dirty="0">
                <a:solidFill>
                  <a:srgbClr val="FFC000"/>
                </a:solidFill>
              </a:rPr>
              <a:t>- 1.5 SD</a:t>
            </a:r>
          </a:p>
          <a:p>
            <a:pPr marL="342900" indent="-342900">
              <a:buFont typeface="+mj-lt"/>
              <a:buAutoNum type="alphaLcParenR"/>
            </a:pPr>
            <a:r>
              <a:rPr lang="en-US" dirty="0"/>
              <a:t>- 2.5 SD</a:t>
            </a:r>
          </a:p>
          <a:p>
            <a:pPr marL="342900" indent="-342900">
              <a:buFont typeface="+mj-lt"/>
              <a:buAutoNum type="alphaLcParenR"/>
            </a:pPr>
            <a:r>
              <a:rPr lang="en-US" dirty="0"/>
              <a:t>+ 1 SD</a:t>
            </a:r>
          </a:p>
          <a:p>
            <a:pPr marL="342900" indent="-342900">
              <a:buFont typeface="+mj-lt"/>
              <a:buAutoNum type="alphaLcParenR"/>
            </a:pPr>
            <a:r>
              <a:rPr lang="en-US" dirty="0"/>
              <a:t>+ 3 SD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32407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366E996-8C3F-4593-A759-7A8DDF3807A0}"/>
              </a:ext>
            </a:extLst>
          </p:cNvPr>
          <p:cNvSpPr>
            <a:spLocks noGrp="1"/>
          </p:cNvSpPr>
          <p:nvPr>
            <p:ph idx="1"/>
          </p:nvPr>
        </p:nvSpPr>
        <p:spPr>
          <a:xfrm>
            <a:off x="742362" y="860022"/>
            <a:ext cx="10131425" cy="3649133"/>
          </a:xfrm>
        </p:spPr>
        <p:txBody>
          <a:bodyPr/>
          <a:lstStyle/>
          <a:p>
            <a:pPr marL="0" indent="0">
              <a:buNone/>
            </a:pPr>
            <a:r>
              <a:rPr lang="en-US" dirty="0"/>
              <a:t>Q5:  What does the T score represent in a DEXA scan?</a:t>
            </a:r>
          </a:p>
          <a:p>
            <a:pPr marL="342900" indent="-342900">
              <a:buFont typeface="+mj-lt"/>
              <a:buAutoNum type="alphaLcParenR"/>
            </a:pPr>
            <a:r>
              <a:rPr lang="en-US" dirty="0"/>
              <a:t>The comparison of a person's bone density with that of a healthy 30-year-old of the same sex.</a:t>
            </a:r>
          </a:p>
          <a:p>
            <a:pPr marL="342900" indent="-342900">
              <a:buFont typeface="+mj-lt"/>
              <a:buAutoNum type="alphaLcParenR"/>
            </a:pPr>
            <a:r>
              <a:rPr lang="en-US" dirty="0"/>
              <a:t>The comparison of a person's bone density with that of an average person of the same age and </a:t>
            </a:r>
            <a:r>
              <a:rPr lang="en-US" u="sng" dirty="0"/>
              <a:t>sex</a:t>
            </a:r>
            <a:r>
              <a:rPr lang="en-US" dirty="0"/>
              <a:t> </a:t>
            </a:r>
          </a:p>
          <a:p>
            <a:pPr marL="342900" indent="-342900">
              <a:buFont typeface="+mj-lt"/>
              <a:buAutoNum type="alphaLcParenR"/>
            </a:pPr>
            <a:r>
              <a:rPr lang="en-US" dirty="0"/>
              <a:t>The comparison of a person's bone density with that of a healthy 40-year-old of the same sex.</a:t>
            </a:r>
          </a:p>
          <a:p>
            <a:pPr marL="342900" indent="-342900">
              <a:buFont typeface="+mj-lt"/>
              <a:buAutoNum type="alphaLcParenR"/>
            </a:pPr>
            <a:r>
              <a:rPr lang="en-US" dirty="0"/>
              <a:t>The comparison of a person's bone density with that of a healthy 20-year-old of the same sex.</a:t>
            </a:r>
          </a:p>
        </p:txBody>
      </p:sp>
    </p:spTree>
    <p:extLst>
      <p:ext uri="{BB962C8B-B14F-4D97-AF65-F5344CB8AC3E}">
        <p14:creationId xmlns:p14="http://schemas.microsoft.com/office/powerpoint/2010/main" val="3205435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366E996-8C3F-4593-A759-7A8DDF3807A0}"/>
              </a:ext>
            </a:extLst>
          </p:cNvPr>
          <p:cNvSpPr>
            <a:spLocks noGrp="1"/>
          </p:cNvSpPr>
          <p:nvPr>
            <p:ph idx="1"/>
          </p:nvPr>
        </p:nvSpPr>
        <p:spPr/>
        <p:txBody>
          <a:bodyPr/>
          <a:lstStyle/>
          <a:p>
            <a:pPr marL="0" indent="0">
              <a:buNone/>
            </a:pPr>
            <a:r>
              <a:rPr lang="en-US" dirty="0"/>
              <a:t>Q5:  What does the T score represent in a DEXA scan?</a:t>
            </a:r>
          </a:p>
          <a:p>
            <a:pPr marL="342900" indent="-342900">
              <a:buFont typeface="+mj-lt"/>
              <a:buAutoNum type="alphaLcParenR"/>
            </a:pPr>
            <a:r>
              <a:rPr lang="en-US" dirty="0">
                <a:solidFill>
                  <a:srgbClr val="FFC000"/>
                </a:solidFill>
              </a:rPr>
              <a:t>The comparison of a person's bone density with that of a healthy 30-year-old of the same sex.</a:t>
            </a:r>
          </a:p>
          <a:p>
            <a:pPr marL="342900" indent="-342900">
              <a:buFont typeface="+mj-lt"/>
              <a:buAutoNum type="alphaLcParenR"/>
            </a:pPr>
            <a:r>
              <a:rPr lang="en-US" dirty="0"/>
              <a:t>The comparison of a person's bone density with that of an average person of the same age and </a:t>
            </a:r>
            <a:r>
              <a:rPr lang="en-US" u="sng" dirty="0"/>
              <a:t>sex</a:t>
            </a:r>
            <a:r>
              <a:rPr lang="en-US" dirty="0"/>
              <a:t> </a:t>
            </a:r>
          </a:p>
          <a:p>
            <a:pPr marL="342900" indent="-342900">
              <a:buFont typeface="+mj-lt"/>
              <a:buAutoNum type="alphaLcParenR"/>
            </a:pPr>
            <a:r>
              <a:rPr lang="en-US" dirty="0"/>
              <a:t>The comparison of a person's bone density with that of a healthy 40-year-old of the same sex.</a:t>
            </a:r>
          </a:p>
          <a:p>
            <a:pPr marL="342900" indent="-342900">
              <a:buFont typeface="+mj-lt"/>
              <a:buAutoNum type="alphaLcParenR"/>
            </a:pPr>
            <a:r>
              <a:rPr lang="en-US" dirty="0"/>
              <a:t>The comparison of a person's bone density with that of a healthy 20-year-old of the same sex.</a:t>
            </a:r>
          </a:p>
        </p:txBody>
      </p:sp>
    </p:spTree>
    <p:extLst>
      <p:ext uri="{BB962C8B-B14F-4D97-AF65-F5344CB8AC3E}">
        <p14:creationId xmlns:p14="http://schemas.microsoft.com/office/powerpoint/2010/main" val="243246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D425-CB61-4C15-86ED-219407F9FA20}"/>
              </a:ext>
            </a:extLst>
          </p:cNvPr>
          <p:cNvSpPr>
            <a:spLocks noGrp="1"/>
          </p:cNvSpPr>
          <p:nvPr>
            <p:ph type="title"/>
          </p:nvPr>
        </p:nvSpPr>
        <p:spPr/>
        <p:txBody>
          <a:bodyPr/>
          <a:lstStyle/>
          <a:p>
            <a:endParaRPr lang="en-US"/>
          </a:p>
        </p:txBody>
      </p:sp>
      <p:sp>
        <p:nvSpPr>
          <p:cNvPr id="4" name="Content Placeholder 2">
            <a:extLst>
              <a:ext uri="{FF2B5EF4-FFF2-40B4-BE49-F238E27FC236}">
                <a16:creationId xmlns:a16="http://schemas.microsoft.com/office/drawing/2014/main" id="{2492C764-531D-4F8B-ACA2-18172425278B}"/>
              </a:ext>
            </a:extLst>
          </p:cNvPr>
          <p:cNvSpPr>
            <a:spLocks noGrp="1"/>
          </p:cNvSpPr>
          <p:nvPr>
            <p:ph idx="1"/>
          </p:nvPr>
        </p:nvSpPr>
        <p:spPr/>
        <p:txBody>
          <a:bodyPr/>
          <a:lstStyle/>
          <a:p>
            <a:pPr marL="0" indent="0">
              <a:buNone/>
            </a:pPr>
            <a:r>
              <a:rPr lang="en-US" dirty="0"/>
              <a:t>Q4: Which of the following DEXA values is a diagnostic for osteopenia? </a:t>
            </a:r>
          </a:p>
          <a:p>
            <a:pPr marL="342900" indent="-342900">
              <a:buFont typeface="+mj-lt"/>
              <a:buAutoNum type="alphaLcParenR"/>
            </a:pPr>
            <a:r>
              <a:rPr lang="en-US" dirty="0"/>
              <a:t>- 1.5 SD</a:t>
            </a:r>
          </a:p>
          <a:p>
            <a:pPr marL="342900" indent="-342900">
              <a:buFont typeface="+mj-lt"/>
              <a:buAutoNum type="alphaLcParenR"/>
            </a:pPr>
            <a:r>
              <a:rPr lang="en-US" dirty="0"/>
              <a:t>- 2.5 SD</a:t>
            </a:r>
          </a:p>
          <a:p>
            <a:pPr marL="342900" indent="-342900">
              <a:buFont typeface="+mj-lt"/>
              <a:buAutoNum type="alphaLcParenR"/>
            </a:pPr>
            <a:r>
              <a:rPr lang="en-US" dirty="0"/>
              <a:t>+ 1 SD</a:t>
            </a:r>
          </a:p>
          <a:p>
            <a:pPr marL="342900" indent="-342900">
              <a:buFont typeface="+mj-lt"/>
              <a:buAutoNum type="alphaLcParenR"/>
            </a:pPr>
            <a:r>
              <a:rPr lang="en-US" dirty="0"/>
              <a:t>+ 3 SD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211363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BE1A-EC99-4F8C-9323-F7BF4886348B}"/>
              </a:ext>
            </a:extLst>
          </p:cNvPr>
          <p:cNvSpPr>
            <a:spLocks noGrp="1"/>
          </p:cNvSpPr>
          <p:nvPr>
            <p:ph type="title"/>
          </p:nvPr>
        </p:nvSpPr>
        <p:spPr/>
        <p:txBody>
          <a:bodyPr/>
          <a:lstStyle/>
          <a:p>
            <a:r>
              <a:rPr lang="en-US" cap="none" dirty="0">
                <a:solidFill>
                  <a:srgbClr val="FFC000"/>
                </a:solidFill>
              </a:rPr>
              <a:t>References:</a:t>
            </a:r>
          </a:p>
        </p:txBody>
      </p:sp>
      <p:sp>
        <p:nvSpPr>
          <p:cNvPr id="3" name="Content Placeholder 2">
            <a:extLst>
              <a:ext uri="{FF2B5EF4-FFF2-40B4-BE49-F238E27FC236}">
                <a16:creationId xmlns:a16="http://schemas.microsoft.com/office/drawing/2014/main" id="{BF88DF9B-42E3-41CD-8997-892CC111DFFC}"/>
              </a:ext>
            </a:extLst>
          </p:cNvPr>
          <p:cNvSpPr>
            <a:spLocks noGrp="1"/>
          </p:cNvSpPr>
          <p:nvPr>
            <p:ph idx="1"/>
          </p:nvPr>
        </p:nvSpPr>
        <p:spPr/>
        <p:txBody>
          <a:bodyPr/>
          <a:lstStyle/>
          <a:p>
            <a:r>
              <a:rPr lang="en-US" dirty="0"/>
              <a:t>Vitamin D deficiency. N </a:t>
            </a:r>
            <a:r>
              <a:rPr lang="en-US" dirty="0" err="1"/>
              <a:t>Engl</a:t>
            </a:r>
            <a:r>
              <a:rPr lang="en-US" dirty="0"/>
              <a:t> J Med. 2007 Jul 19;357(3):266-81.</a:t>
            </a:r>
          </a:p>
          <a:p>
            <a:r>
              <a:rPr lang="en-US" dirty="0"/>
              <a:t>Saudi Med J. 2015 Oct; 36(10): 1149–1150.</a:t>
            </a:r>
          </a:p>
          <a:p>
            <a:r>
              <a:rPr lang="en-US" dirty="0"/>
              <a:t>Iofbonehealth.org</a:t>
            </a:r>
          </a:p>
          <a:p>
            <a:r>
              <a:rPr lang="en-US" dirty="0"/>
              <a:t>Saudi Med J. 2013 Aug;34(8):814-8.</a:t>
            </a:r>
          </a:p>
          <a:p>
            <a:r>
              <a:rPr lang="en-US" dirty="0" err="1"/>
              <a:t>Holick</a:t>
            </a:r>
            <a:r>
              <a:rPr lang="en-US" dirty="0"/>
              <a:t> MF, Chen TC. Vitamin D deficiency: a worldwide problem with health consequences. Am. J. </a:t>
            </a:r>
            <a:r>
              <a:rPr lang="en-US" dirty="0" err="1"/>
              <a:t>Clin</a:t>
            </a:r>
            <a:r>
              <a:rPr lang="en-US" dirty="0"/>
              <a:t>. </a:t>
            </a:r>
            <a:r>
              <a:rPr lang="en-US" dirty="0" err="1"/>
              <a:t>Nutr</a:t>
            </a:r>
            <a:r>
              <a:rPr lang="en-US" dirty="0"/>
              <a:t>. 2008;87(4):1080S–1086S.</a:t>
            </a:r>
          </a:p>
          <a:p>
            <a:r>
              <a:rPr lang="en-US" dirty="0"/>
              <a:t>https://www.nof.org/patients/fracturesfall-prevention/</a:t>
            </a:r>
          </a:p>
          <a:p>
            <a:endParaRPr lang="en-US" dirty="0"/>
          </a:p>
        </p:txBody>
      </p:sp>
    </p:spTree>
    <p:extLst>
      <p:ext uri="{BB962C8B-B14F-4D97-AF65-F5344CB8AC3E}">
        <p14:creationId xmlns:p14="http://schemas.microsoft.com/office/powerpoint/2010/main" val="2065895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073A-D9AD-4F5F-9939-CA84C666F80A}"/>
              </a:ext>
            </a:extLst>
          </p:cNvPr>
          <p:cNvSpPr>
            <a:spLocks noGrp="1"/>
          </p:cNvSpPr>
          <p:nvPr>
            <p:ph type="title"/>
          </p:nvPr>
        </p:nvSpPr>
        <p:spPr>
          <a:xfrm>
            <a:off x="761215" y="2700866"/>
            <a:ext cx="10131425" cy="1456267"/>
          </a:xfrm>
        </p:spPr>
        <p:txBody>
          <a:bodyPr>
            <a:normAutofit/>
          </a:bodyPr>
          <a:lstStyle/>
          <a:p>
            <a:pPr algn="ctr"/>
            <a:r>
              <a:rPr lang="en-US" sz="8000" dirty="0"/>
              <a:t>Thank YOU</a:t>
            </a:r>
          </a:p>
        </p:txBody>
      </p:sp>
    </p:spTree>
    <p:extLst>
      <p:ext uri="{BB962C8B-B14F-4D97-AF65-F5344CB8AC3E}">
        <p14:creationId xmlns:p14="http://schemas.microsoft.com/office/powerpoint/2010/main" val="389955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366E996-8C3F-4593-A759-7A8DDF3807A0}"/>
              </a:ext>
            </a:extLst>
          </p:cNvPr>
          <p:cNvSpPr>
            <a:spLocks noGrp="1"/>
          </p:cNvSpPr>
          <p:nvPr>
            <p:ph idx="1"/>
          </p:nvPr>
        </p:nvSpPr>
        <p:spPr/>
        <p:txBody>
          <a:bodyPr/>
          <a:lstStyle/>
          <a:p>
            <a:pPr marL="0" indent="0">
              <a:buNone/>
            </a:pPr>
            <a:r>
              <a:rPr lang="en-US" dirty="0"/>
              <a:t>Q5:  What does the T score represent in a DEXA scan?</a:t>
            </a:r>
          </a:p>
          <a:p>
            <a:pPr marL="342900" indent="-342900">
              <a:buFont typeface="+mj-lt"/>
              <a:buAutoNum type="alphaLcParenR"/>
            </a:pPr>
            <a:r>
              <a:rPr lang="en-US" dirty="0"/>
              <a:t>The comparison of a person's bone density with that of a healthy 30-year-old of the same sex.</a:t>
            </a:r>
          </a:p>
          <a:p>
            <a:pPr marL="342900" indent="-342900">
              <a:buFont typeface="+mj-lt"/>
              <a:buAutoNum type="alphaLcParenR"/>
            </a:pPr>
            <a:r>
              <a:rPr lang="en-US" dirty="0"/>
              <a:t>The comparison of a person's bone density with that of an average person of the same age and </a:t>
            </a:r>
            <a:r>
              <a:rPr lang="en-US" u="sng" dirty="0"/>
              <a:t>sex</a:t>
            </a:r>
            <a:r>
              <a:rPr lang="en-US" dirty="0"/>
              <a:t> </a:t>
            </a:r>
          </a:p>
          <a:p>
            <a:pPr marL="342900" indent="-342900">
              <a:buFont typeface="+mj-lt"/>
              <a:buAutoNum type="alphaLcParenR"/>
            </a:pPr>
            <a:r>
              <a:rPr lang="en-US" dirty="0"/>
              <a:t>The comparison of a person's bone density with that of a healthy 40-year-old of the same sex.</a:t>
            </a:r>
          </a:p>
          <a:p>
            <a:pPr marL="342900" indent="-342900">
              <a:buFont typeface="+mj-lt"/>
              <a:buAutoNum type="alphaLcParenR"/>
            </a:pPr>
            <a:r>
              <a:rPr lang="en-US" dirty="0"/>
              <a:t>The comparison of a person's bone density with that of a healthy 20-year-old of the same sex.</a:t>
            </a:r>
          </a:p>
        </p:txBody>
      </p:sp>
    </p:spTree>
    <p:extLst>
      <p:ext uri="{BB962C8B-B14F-4D97-AF65-F5344CB8AC3E}">
        <p14:creationId xmlns:p14="http://schemas.microsoft.com/office/powerpoint/2010/main" val="76611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5A97-E679-4873-973F-7E565866DA05}"/>
              </a:ext>
            </a:extLst>
          </p:cNvPr>
          <p:cNvSpPr>
            <a:spLocks noGrp="1"/>
          </p:cNvSpPr>
          <p:nvPr>
            <p:ph type="title"/>
          </p:nvPr>
        </p:nvSpPr>
        <p:spPr/>
        <p:txBody>
          <a:bodyPr/>
          <a:lstStyle/>
          <a:p>
            <a:r>
              <a:rPr lang="en-US" cap="none" dirty="0"/>
              <a:t>Vitamin D </a:t>
            </a:r>
          </a:p>
        </p:txBody>
      </p:sp>
      <p:sp>
        <p:nvSpPr>
          <p:cNvPr id="3" name="Content Placeholder 2">
            <a:extLst>
              <a:ext uri="{FF2B5EF4-FFF2-40B4-BE49-F238E27FC236}">
                <a16:creationId xmlns:a16="http://schemas.microsoft.com/office/drawing/2014/main" id="{EF00B903-34DD-4233-830A-6B6DD8A78424}"/>
              </a:ext>
            </a:extLst>
          </p:cNvPr>
          <p:cNvSpPr>
            <a:spLocks noGrp="1"/>
          </p:cNvSpPr>
          <p:nvPr>
            <p:ph idx="1"/>
          </p:nvPr>
        </p:nvSpPr>
        <p:spPr>
          <a:xfrm>
            <a:off x="685801" y="1950322"/>
            <a:ext cx="10131425" cy="3649133"/>
          </a:xfrm>
        </p:spPr>
        <p:txBody>
          <a:bodyPr/>
          <a:lstStyle/>
          <a:p>
            <a:r>
              <a:rPr lang="en-US" dirty="0"/>
              <a:t>A fat soluble vitamin.</a:t>
            </a:r>
          </a:p>
          <a:p>
            <a:endParaRPr lang="en-US" dirty="0"/>
          </a:p>
          <a:p>
            <a:r>
              <a:rPr lang="en-US" dirty="0"/>
              <a:t>Important in the maintenance of serum calcium and phosphorus.</a:t>
            </a:r>
          </a:p>
          <a:p>
            <a:endParaRPr lang="en-US" dirty="0"/>
          </a:p>
          <a:p>
            <a:r>
              <a:rPr lang="en-US" dirty="0"/>
              <a:t>Required for the mineralization of epiphyseal cartilage and osteoid matrix in bone formation.</a:t>
            </a:r>
          </a:p>
        </p:txBody>
      </p:sp>
      <p:pic>
        <p:nvPicPr>
          <p:cNvPr id="4" name="Picture 3">
            <a:extLst>
              <a:ext uri="{FF2B5EF4-FFF2-40B4-BE49-F238E27FC236}">
                <a16:creationId xmlns:a16="http://schemas.microsoft.com/office/drawing/2014/main" id="{6AB5A7D7-F810-4A43-B6F7-249F44292C21}"/>
              </a:ext>
            </a:extLst>
          </p:cNvPr>
          <p:cNvPicPr>
            <a:picLocks noChangeAspect="1"/>
          </p:cNvPicPr>
          <p:nvPr/>
        </p:nvPicPr>
        <p:blipFill>
          <a:blip r:embed="rId2"/>
          <a:stretch>
            <a:fillRect/>
          </a:stretch>
        </p:blipFill>
        <p:spPr>
          <a:xfrm>
            <a:off x="7354111" y="853331"/>
            <a:ext cx="3865902" cy="2900990"/>
          </a:xfrm>
          <a:prstGeom prst="rect">
            <a:avLst/>
          </a:prstGeom>
          <a:ln>
            <a:noFill/>
          </a:ln>
          <a:effectLst>
            <a:softEdge rad="112500"/>
          </a:effectLst>
        </p:spPr>
      </p:pic>
    </p:spTree>
    <p:extLst>
      <p:ext uri="{BB962C8B-B14F-4D97-AF65-F5344CB8AC3E}">
        <p14:creationId xmlns:p14="http://schemas.microsoft.com/office/powerpoint/2010/main" val="3593225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673</TotalTime>
  <Words>2006</Words>
  <Application>Microsoft Office PowerPoint</Application>
  <PresentationFormat>Widescreen</PresentationFormat>
  <Paragraphs>304</Paragraphs>
  <Slides>71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ＭＳ Ｐゴシック</vt:lpstr>
      <vt:lpstr>Abadi MT Condensed Light</vt:lpstr>
      <vt:lpstr>Arial</vt:lpstr>
      <vt:lpstr>Cabin</vt:lpstr>
      <vt:lpstr>Calibri</vt:lpstr>
      <vt:lpstr>Calibri Light</vt:lpstr>
      <vt:lpstr>Tahoma</vt:lpstr>
      <vt:lpstr>Times New Roman</vt:lpstr>
      <vt:lpstr>Wingdings</vt:lpstr>
      <vt:lpstr>Celestial</vt:lpstr>
      <vt:lpstr>Vitamin D and Osteoporosis</vt:lpstr>
      <vt:lpstr>Objectives:</vt:lpstr>
      <vt:lpstr>Quiz</vt:lpstr>
      <vt:lpstr>PowerPoint Presentation</vt:lpstr>
      <vt:lpstr>PowerPoint Presentation</vt:lpstr>
      <vt:lpstr>PowerPoint Presentation</vt:lpstr>
      <vt:lpstr>PowerPoint Presentation</vt:lpstr>
      <vt:lpstr>PowerPoint Presentation</vt:lpstr>
      <vt:lpstr>Vitamin D </vt:lpstr>
      <vt:lpstr>The role of Calcium </vt:lpstr>
      <vt:lpstr>Pathway </vt:lpstr>
      <vt:lpstr>Vitamin D Deficiency</vt:lpstr>
      <vt:lpstr>Causes of vitamin D deficiency:</vt:lpstr>
      <vt:lpstr>Management of vitamin D deficiency</vt:lpstr>
      <vt:lpstr>Requirements:</vt:lpstr>
      <vt:lpstr>Rickets and Osteomalacia </vt:lpstr>
      <vt:lpstr>Rickets </vt:lpstr>
      <vt:lpstr>Osteomalacia</vt:lpstr>
      <vt:lpstr>Prevalence of vitamin D deficiency:</vt:lpstr>
      <vt:lpstr>Osteoporosis</vt:lpstr>
      <vt:lpstr>Risk factors for osteoporosis:</vt:lpstr>
      <vt:lpstr>Physical inactivity</vt:lpstr>
      <vt:lpstr>Medications:</vt:lpstr>
      <vt:lpstr>PowerPoint Presentation</vt:lpstr>
      <vt:lpstr>Primary osteoporosis -Types</vt:lpstr>
      <vt:lpstr>Secondary Osteoporosis:</vt:lpstr>
      <vt:lpstr>Clinical findings of osteoporosis:</vt:lpstr>
      <vt:lpstr>Prevalence in Saudi Arabia:</vt:lpstr>
      <vt:lpstr>PowerPoint Presentation</vt:lpstr>
      <vt:lpstr>Fractures:</vt:lpstr>
      <vt:lpstr>PowerPoint Presentation</vt:lpstr>
      <vt:lpstr>PowerPoint Presentation</vt:lpstr>
      <vt:lpstr>PowerPoint Presentation</vt:lpstr>
      <vt:lpstr>PowerPoint Presentation</vt:lpstr>
      <vt:lpstr>PowerPoint Presentation</vt:lpstr>
      <vt:lpstr>The upper arrow indicates an indentation in the vertebral endplate. The lower arrow shows a fracture in the vertebral body.</vt:lpstr>
      <vt:lpstr>PowerPoint Presentation</vt:lpstr>
      <vt:lpstr>PowerPoint Presentation</vt:lpstr>
      <vt:lpstr>How do we diagnose osteoporosis?</vt:lpstr>
      <vt:lpstr>Xray:</vt:lpstr>
      <vt:lpstr>DEXA Scan:  The gold standard test.   </vt:lpstr>
      <vt:lpstr>DEXA Scan Results: </vt:lpstr>
      <vt:lpstr>PowerPoint Presentation</vt:lpstr>
      <vt:lpstr>PowerPoint Presentation</vt:lpstr>
      <vt:lpstr>PowerPoint Presentation</vt:lpstr>
      <vt:lpstr>Screening:</vt:lpstr>
      <vt:lpstr>Labs:</vt:lpstr>
      <vt:lpstr>Labs:</vt:lpstr>
      <vt:lpstr>When to treat?</vt:lpstr>
      <vt:lpstr>Management:</vt:lpstr>
      <vt:lpstr>The first drug to start with is Bisphosphonate</vt:lpstr>
      <vt:lpstr>PowerPoint Presentation</vt:lpstr>
      <vt:lpstr>Bisphosphonates </vt:lpstr>
      <vt:lpstr> Teriparatide (Forteo)   </vt:lpstr>
      <vt:lpstr>Denosumab (Prolia) </vt:lpstr>
      <vt:lpstr>Raloxifene</vt:lpstr>
      <vt:lpstr>Hormone Therapy </vt:lpstr>
      <vt:lpstr>PowerPoint Presentation</vt:lpstr>
      <vt:lpstr>Surgical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 D and Osteoporosis</dc:title>
  <dc:creator>Abdulaziz Alrashed</dc:creator>
  <cp:lastModifiedBy>Abdulaziz Alrashed</cp:lastModifiedBy>
  <cp:revision>51</cp:revision>
  <dcterms:created xsi:type="dcterms:W3CDTF">2017-12-14T15:32:10Z</dcterms:created>
  <dcterms:modified xsi:type="dcterms:W3CDTF">2017-12-23T09:22:13Z</dcterms:modified>
</cp:coreProperties>
</file>