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257" r:id="rId3"/>
    <p:sldId id="258" r:id="rId4"/>
    <p:sldId id="259" r:id="rId5"/>
    <p:sldId id="260" r:id="rId6"/>
    <p:sldId id="334" r:id="rId7"/>
    <p:sldId id="328" r:id="rId8"/>
    <p:sldId id="325" r:id="rId9"/>
    <p:sldId id="261" r:id="rId10"/>
    <p:sldId id="262" r:id="rId11"/>
    <p:sldId id="263" r:id="rId12"/>
    <p:sldId id="264" r:id="rId13"/>
    <p:sldId id="265" r:id="rId14"/>
    <p:sldId id="266" r:id="rId15"/>
    <p:sldId id="267" r:id="rId16"/>
    <p:sldId id="269" r:id="rId17"/>
    <p:sldId id="270" r:id="rId18"/>
    <p:sldId id="333" r:id="rId19"/>
    <p:sldId id="330" r:id="rId20"/>
    <p:sldId id="271" r:id="rId21"/>
    <p:sldId id="272" r:id="rId22"/>
    <p:sldId id="274" r:id="rId23"/>
    <p:sldId id="275" r:id="rId24"/>
    <p:sldId id="276" r:id="rId25"/>
    <p:sldId id="316" r:id="rId26"/>
    <p:sldId id="309" r:id="rId27"/>
    <p:sldId id="314" r:id="rId28"/>
    <p:sldId id="313" r:id="rId29"/>
    <p:sldId id="315" r:id="rId30"/>
    <p:sldId id="277" r:id="rId31"/>
    <p:sldId id="278" r:id="rId32"/>
    <p:sldId id="279" r:id="rId33"/>
    <p:sldId id="281" r:id="rId34"/>
    <p:sldId id="280" r:id="rId35"/>
    <p:sldId id="282" r:id="rId36"/>
    <p:sldId id="283" r:id="rId37"/>
    <p:sldId id="284" r:id="rId38"/>
    <p:sldId id="310" r:id="rId39"/>
    <p:sldId id="311" r:id="rId40"/>
    <p:sldId id="327" r:id="rId41"/>
    <p:sldId id="329" r:id="rId42"/>
    <p:sldId id="286" r:id="rId43"/>
    <p:sldId id="287" r:id="rId44"/>
    <p:sldId id="288" r:id="rId45"/>
    <p:sldId id="289" r:id="rId46"/>
    <p:sldId id="312" r:id="rId47"/>
    <p:sldId id="290" r:id="rId48"/>
    <p:sldId id="317" r:id="rId49"/>
    <p:sldId id="318" r:id="rId50"/>
    <p:sldId id="322" r:id="rId51"/>
    <p:sldId id="323" r:id="rId52"/>
    <p:sldId id="324" r:id="rId53"/>
    <p:sldId id="336" r:id="rId54"/>
    <p:sldId id="33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974EAD-7176-2E4A-B180-0A91C2F79B49}">
          <p14:sldIdLst>
            <p14:sldId id="256"/>
            <p14:sldId id="257"/>
            <p14:sldId id="258"/>
            <p14:sldId id="259"/>
            <p14:sldId id="260"/>
            <p14:sldId id="334"/>
            <p14:sldId id="328"/>
            <p14:sldId id="325"/>
            <p14:sldId id="261"/>
            <p14:sldId id="262"/>
            <p14:sldId id="263"/>
            <p14:sldId id="264"/>
            <p14:sldId id="265"/>
            <p14:sldId id="266"/>
            <p14:sldId id="267"/>
            <p14:sldId id="269"/>
            <p14:sldId id="270"/>
            <p14:sldId id="333"/>
            <p14:sldId id="330"/>
            <p14:sldId id="271"/>
            <p14:sldId id="272"/>
            <p14:sldId id="274"/>
            <p14:sldId id="275"/>
            <p14:sldId id="276"/>
            <p14:sldId id="316"/>
            <p14:sldId id="309"/>
            <p14:sldId id="314"/>
            <p14:sldId id="313"/>
            <p14:sldId id="315"/>
            <p14:sldId id="277"/>
            <p14:sldId id="278"/>
            <p14:sldId id="279"/>
            <p14:sldId id="281"/>
            <p14:sldId id="280"/>
            <p14:sldId id="282"/>
            <p14:sldId id="283"/>
            <p14:sldId id="284"/>
            <p14:sldId id="310"/>
            <p14:sldId id="311"/>
            <p14:sldId id="327"/>
            <p14:sldId id="329"/>
            <p14:sldId id="286"/>
            <p14:sldId id="287"/>
            <p14:sldId id="288"/>
            <p14:sldId id="289"/>
            <p14:sldId id="312"/>
            <p14:sldId id="290"/>
            <p14:sldId id="317"/>
            <p14:sldId id="318"/>
            <p14:sldId id="322"/>
            <p14:sldId id="323"/>
            <p14:sldId id="324"/>
            <p14:sldId id="336"/>
            <p14:sldId id="3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45"/>
    <p:restoredTop sz="91756"/>
  </p:normalViewPr>
  <p:slideViewPr>
    <p:cSldViewPr snapToGrid="0" snapToObjects="1">
      <p:cViewPr varScale="1">
        <p:scale>
          <a:sx n="87" d="100"/>
          <a:sy n="87" d="100"/>
        </p:scale>
        <p:origin x="4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EAA81-161E-CF45-82D9-73D19C0A62BC}" type="datetimeFigureOut">
              <a:rPr lang="en-US" smtClean="0"/>
              <a:t>12/11/17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F6E86-EECB-3D4F-AB61-F1B13EE1B6CE}" type="slidenum">
              <a:rPr lang="en-US" smtClean="0"/>
              <a:t>‹#›</a:t>
            </a:fld>
            <a:endParaRPr lang="en-US"/>
          </a:p>
        </p:txBody>
      </p:sp>
    </p:spTree>
    <p:extLst>
      <p:ext uri="{BB962C8B-B14F-4D97-AF65-F5344CB8AC3E}">
        <p14:creationId xmlns:p14="http://schemas.microsoft.com/office/powerpoint/2010/main" val="751479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8912" indent="-457200">
              <a:buFont typeface="Wingdings" charset="2"/>
              <a:buChar char="v"/>
            </a:pPr>
            <a:r>
              <a:rPr lang="en-US" smtClean="0">
                <a:solidFill>
                  <a:schemeClr val="tx1"/>
                </a:solidFill>
              </a:rPr>
              <a:t>The main cause of back pain presenting to the doctor is </a:t>
            </a:r>
            <a:r>
              <a:rPr lang="en-US" smtClean="0">
                <a:solidFill>
                  <a:srgbClr val="C00000"/>
                </a:solidFill>
              </a:rPr>
              <a:t>dysfunction</a:t>
            </a:r>
            <a:r>
              <a:rPr lang="en-US" smtClean="0"/>
              <a:t> </a:t>
            </a:r>
            <a:r>
              <a:rPr lang="en-US" smtClean="0">
                <a:solidFill>
                  <a:schemeClr val="tx1"/>
                </a:solidFill>
              </a:rPr>
              <a:t>of the intervertebral joint.</a:t>
            </a:r>
            <a:endParaRPr lang="en-US" dirty="0" smtClean="0">
              <a:solidFill>
                <a:schemeClr val="tx1"/>
              </a:solidFill>
            </a:endParaRPr>
          </a:p>
        </p:txBody>
      </p:sp>
      <p:sp>
        <p:nvSpPr>
          <p:cNvPr id="4" name="Slide Number Placeholder 3"/>
          <p:cNvSpPr>
            <a:spLocks noGrp="1"/>
          </p:cNvSpPr>
          <p:nvPr>
            <p:ph type="sldNum" sz="quarter" idx="10"/>
          </p:nvPr>
        </p:nvSpPr>
        <p:spPr/>
        <p:txBody>
          <a:bodyPr/>
          <a:lstStyle/>
          <a:p>
            <a:fld id="{0BFF6E86-EECB-3D4F-AB61-F1B13EE1B6CE}" type="slidenum">
              <a:rPr lang="en-US" smtClean="0"/>
              <a:t>7</a:t>
            </a:fld>
            <a:endParaRPr lang="en-US"/>
          </a:p>
        </p:txBody>
      </p:sp>
    </p:spTree>
    <p:extLst>
      <p:ext uri="{BB962C8B-B14F-4D97-AF65-F5344CB8AC3E}">
        <p14:creationId xmlns:p14="http://schemas.microsoft.com/office/powerpoint/2010/main" val="31970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fact, back muscle pain is the most common source of back pain. The good news is, that it is also one of the quickest to heal and rehabilitate.</a:t>
            </a:r>
            <a:endParaRPr lang="en-US" dirty="0"/>
          </a:p>
        </p:txBody>
      </p:sp>
      <p:sp>
        <p:nvSpPr>
          <p:cNvPr id="4" name="Slide Number Placeholder 3"/>
          <p:cNvSpPr>
            <a:spLocks noGrp="1"/>
          </p:cNvSpPr>
          <p:nvPr>
            <p:ph type="sldNum" sz="quarter" idx="10"/>
          </p:nvPr>
        </p:nvSpPr>
        <p:spPr/>
        <p:txBody>
          <a:bodyPr/>
          <a:lstStyle/>
          <a:p>
            <a:fld id="{0BFF6E86-EECB-3D4F-AB61-F1B13EE1B6CE}" type="slidenum">
              <a:rPr lang="en-US" smtClean="0"/>
              <a:t>10</a:t>
            </a:fld>
            <a:endParaRPr lang="en-US"/>
          </a:p>
        </p:txBody>
      </p:sp>
    </p:spTree>
    <p:extLst>
      <p:ext uri="{BB962C8B-B14F-4D97-AF65-F5344CB8AC3E}">
        <p14:creationId xmlns:p14="http://schemas.microsoft.com/office/powerpoint/2010/main" val="768376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Most cases of a pulled back muscle are treated using standard self-care or non-invasive treatments.</a:t>
            </a:r>
            <a:endParaRPr lang="en-US" dirty="0"/>
          </a:p>
        </p:txBody>
      </p:sp>
      <p:sp>
        <p:nvSpPr>
          <p:cNvPr id="4" name="Slide Number Placeholder 3"/>
          <p:cNvSpPr>
            <a:spLocks noGrp="1"/>
          </p:cNvSpPr>
          <p:nvPr>
            <p:ph type="sldNum" sz="quarter" idx="10"/>
          </p:nvPr>
        </p:nvSpPr>
        <p:spPr/>
        <p:txBody>
          <a:bodyPr/>
          <a:lstStyle/>
          <a:p>
            <a:fld id="{0BFF6E86-EECB-3D4F-AB61-F1B13EE1B6CE}" type="slidenum">
              <a:rPr lang="en-US" smtClean="0"/>
              <a:t>11</a:t>
            </a:fld>
            <a:endParaRPr lang="en-US"/>
          </a:p>
        </p:txBody>
      </p:sp>
    </p:spTree>
    <p:extLst>
      <p:ext uri="{BB962C8B-B14F-4D97-AF65-F5344CB8AC3E}">
        <p14:creationId xmlns:p14="http://schemas.microsoft.com/office/powerpoint/2010/main" val="1807226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 on the site </a:t>
            </a:r>
            <a:endParaRPr lang="en-US" dirty="0"/>
          </a:p>
        </p:txBody>
      </p:sp>
      <p:sp>
        <p:nvSpPr>
          <p:cNvPr id="4" name="Slide Number Placeholder 3"/>
          <p:cNvSpPr>
            <a:spLocks noGrp="1"/>
          </p:cNvSpPr>
          <p:nvPr>
            <p:ph type="sldNum" sz="quarter" idx="10"/>
          </p:nvPr>
        </p:nvSpPr>
        <p:spPr/>
        <p:txBody>
          <a:bodyPr/>
          <a:lstStyle/>
          <a:p>
            <a:fld id="{0BFF6E86-EECB-3D4F-AB61-F1B13EE1B6CE}" type="slidenum">
              <a:rPr lang="en-US" smtClean="0"/>
              <a:t>14</a:t>
            </a:fld>
            <a:endParaRPr lang="en-US"/>
          </a:p>
        </p:txBody>
      </p:sp>
    </p:spTree>
    <p:extLst>
      <p:ext uri="{BB962C8B-B14F-4D97-AF65-F5344CB8AC3E}">
        <p14:creationId xmlns:p14="http://schemas.microsoft.com/office/powerpoint/2010/main" val="1049067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Management depend on age and degree.</a:t>
            </a:r>
            <a:endParaRPr lang="en-US" dirty="0"/>
          </a:p>
        </p:txBody>
      </p:sp>
      <p:sp>
        <p:nvSpPr>
          <p:cNvPr id="4" name="Slide Number Placeholder 3"/>
          <p:cNvSpPr>
            <a:spLocks noGrp="1"/>
          </p:cNvSpPr>
          <p:nvPr>
            <p:ph type="sldNum" sz="quarter" idx="10"/>
          </p:nvPr>
        </p:nvSpPr>
        <p:spPr/>
        <p:txBody>
          <a:bodyPr/>
          <a:lstStyle/>
          <a:p>
            <a:fld id="{0BFF6E86-EECB-3D4F-AB61-F1B13EE1B6CE}" type="slidenum">
              <a:rPr lang="en-US" smtClean="0"/>
              <a:t>15</a:t>
            </a:fld>
            <a:endParaRPr lang="en-US"/>
          </a:p>
        </p:txBody>
      </p:sp>
    </p:spTree>
    <p:extLst>
      <p:ext uri="{BB962C8B-B14F-4D97-AF65-F5344CB8AC3E}">
        <p14:creationId xmlns:p14="http://schemas.microsoft.com/office/powerpoint/2010/main" val="81265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latin typeface="Times" charset="0"/>
                <a:ea typeface="Times" charset="0"/>
                <a:cs typeface="Times" charset="0"/>
              </a:rPr>
              <a:t>Onset of back pain is due to concurrent disc degeneration</a:t>
            </a:r>
            <a:endParaRPr lang="en-US" dirty="0"/>
          </a:p>
        </p:txBody>
      </p:sp>
      <p:sp>
        <p:nvSpPr>
          <p:cNvPr id="4" name="Slide Number Placeholder 3"/>
          <p:cNvSpPr>
            <a:spLocks noGrp="1"/>
          </p:cNvSpPr>
          <p:nvPr>
            <p:ph type="sldNum" sz="quarter" idx="10"/>
          </p:nvPr>
        </p:nvSpPr>
        <p:spPr/>
        <p:txBody>
          <a:bodyPr/>
          <a:lstStyle/>
          <a:p>
            <a:fld id="{0BFF6E86-EECB-3D4F-AB61-F1B13EE1B6CE}" type="slidenum">
              <a:rPr lang="en-US" smtClean="0"/>
              <a:t>16</a:t>
            </a:fld>
            <a:endParaRPr lang="en-US"/>
          </a:p>
        </p:txBody>
      </p:sp>
    </p:spTree>
    <p:extLst>
      <p:ext uri="{BB962C8B-B14F-4D97-AF65-F5344CB8AC3E}">
        <p14:creationId xmlns:p14="http://schemas.microsoft.com/office/powerpoint/2010/main" val="667858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FF6E86-EECB-3D4F-AB61-F1B13EE1B6CE}" type="slidenum">
              <a:rPr lang="en-US" smtClean="0"/>
              <a:t>33</a:t>
            </a:fld>
            <a:endParaRPr lang="en-US"/>
          </a:p>
        </p:txBody>
      </p:sp>
    </p:spTree>
    <p:extLst>
      <p:ext uri="{BB962C8B-B14F-4D97-AF65-F5344CB8AC3E}">
        <p14:creationId xmlns:p14="http://schemas.microsoft.com/office/powerpoint/2010/main" val="1362109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BFB1DD-54EE-CE4B-8C02-3872C9AD92EC}" type="datetimeFigureOut">
              <a:rPr lang="en-US" smtClean="0"/>
              <a:t>12/11/17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83A12A-CF1F-CE4C-994C-CD02A35B8AF3}" type="slidenum">
              <a:rPr lang="en-US" smtClean="0"/>
              <a:t>‹#›</a:t>
            </a:fld>
            <a:endParaRPr lang="en-US"/>
          </a:p>
        </p:txBody>
      </p:sp>
    </p:spTree>
    <p:extLst>
      <p:ext uri="{BB962C8B-B14F-4D97-AF65-F5344CB8AC3E}">
        <p14:creationId xmlns:p14="http://schemas.microsoft.com/office/powerpoint/2010/main" val="1915050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FB1DD-54EE-CE4B-8C02-3872C9AD92EC}" type="datetimeFigureOut">
              <a:rPr lang="en-US" smtClean="0"/>
              <a:t>12/11/17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83A12A-CF1F-CE4C-994C-CD02A35B8AF3}" type="slidenum">
              <a:rPr lang="en-US" smtClean="0"/>
              <a:t>‹#›</a:t>
            </a:fld>
            <a:endParaRPr lang="en-US"/>
          </a:p>
        </p:txBody>
      </p:sp>
    </p:spTree>
    <p:extLst>
      <p:ext uri="{BB962C8B-B14F-4D97-AF65-F5344CB8AC3E}">
        <p14:creationId xmlns:p14="http://schemas.microsoft.com/office/powerpoint/2010/main" val="208381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FB1DD-54EE-CE4B-8C02-3872C9AD92EC}" type="datetimeFigureOut">
              <a:rPr lang="en-US" smtClean="0"/>
              <a:t>12/11/17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83A12A-CF1F-CE4C-994C-CD02A35B8AF3}" type="slidenum">
              <a:rPr lang="en-US" smtClean="0"/>
              <a:t>‹#›</a:t>
            </a:fld>
            <a:endParaRPr lang="en-US"/>
          </a:p>
        </p:txBody>
      </p:sp>
    </p:spTree>
    <p:extLst>
      <p:ext uri="{BB962C8B-B14F-4D97-AF65-F5344CB8AC3E}">
        <p14:creationId xmlns:p14="http://schemas.microsoft.com/office/powerpoint/2010/main" val="1551121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FB1DD-54EE-CE4B-8C02-3872C9AD92EC}" type="datetimeFigureOut">
              <a:rPr lang="en-US" smtClean="0"/>
              <a:t>12/11/17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83A12A-CF1F-CE4C-994C-CD02A35B8AF3}" type="slidenum">
              <a:rPr lang="en-US" smtClean="0"/>
              <a:t>‹#›</a:t>
            </a:fld>
            <a:endParaRPr lang="en-US"/>
          </a:p>
        </p:txBody>
      </p:sp>
    </p:spTree>
    <p:extLst>
      <p:ext uri="{BB962C8B-B14F-4D97-AF65-F5344CB8AC3E}">
        <p14:creationId xmlns:p14="http://schemas.microsoft.com/office/powerpoint/2010/main" val="1911445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BFB1DD-54EE-CE4B-8C02-3872C9AD92EC}" type="datetimeFigureOut">
              <a:rPr lang="en-US" smtClean="0"/>
              <a:t>12/11/17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83A12A-CF1F-CE4C-994C-CD02A35B8AF3}" type="slidenum">
              <a:rPr lang="en-US" smtClean="0"/>
              <a:t>‹#›</a:t>
            </a:fld>
            <a:endParaRPr lang="en-US"/>
          </a:p>
        </p:txBody>
      </p:sp>
    </p:spTree>
    <p:extLst>
      <p:ext uri="{BB962C8B-B14F-4D97-AF65-F5344CB8AC3E}">
        <p14:creationId xmlns:p14="http://schemas.microsoft.com/office/powerpoint/2010/main" val="144948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BFB1DD-54EE-CE4B-8C02-3872C9AD92EC}" type="datetimeFigureOut">
              <a:rPr lang="en-US" smtClean="0"/>
              <a:t>12/11/17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83A12A-CF1F-CE4C-994C-CD02A35B8AF3}" type="slidenum">
              <a:rPr lang="en-US" smtClean="0"/>
              <a:t>‹#›</a:t>
            </a:fld>
            <a:endParaRPr lang="en-US"/>
          </a:p>
        </p:txBody>
      </p:sp>
    </p:spTree>
    <p:extLst>
      <p:ext uri="{BB962C8B-B14F-4D97-AF65-F5344CB8AC3E}">
        <p14:creationId xmlns:p14="http://schemas.microsoft.com/office/powerpoint/2010/main" val="41040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BFB1DD-54EE-CE4B-8C02-3872C9AD92EC}" type="datetimeFigureOut">
              <a:rPr lang="en-US" smtClean="0"/>
              <a:t>12/11/17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83A12A-CF1F-CE4C-994C-CD02A35B8AF3}" type="slidenum">
              <a:rPr lang="en-US" smtClean="0"/>
              <a:t>‹#›</a:t>
            </a:fld>
            <a:endParaRPr lang="en-US"/>
          </a:p>
        </p:txBody>
      </p:sp>
    </p:spTree>
    <p:extLst>
      <p:ext uri="{BB962C8B-B14F-4D97-AF65-F5344CB8AC3E}">
        <p14:creationId xmlns:p14="http://schemas.microsoft.com/office/powerpoint/2010/main" val="214292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BFB1DD-54EE-CE4B-8C02-3872C9AD92EC}" type="datetimeFigureOut">
              <a:rPr lang="en-US" smtClean="0"/>
              <a:t>12/11/17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83A12A-CF1F-CE4C-994C-CD02A35B8AF3}" type="slidenum">
              <a:rPr lang="en-US" smtClean="0"/>
              <a:t>‹#›</a:t>
            </a:fld>
            <a:endParaRPr lang="en-US"/>
          </a:p>
        </p:txBody>
      </p:sp>
    </p:spTree>
    <p:extLst>
      <p:ext uri="{BB962C8B-B14F-4D97-AF65-F5344CB8AC3E}">
        <p14:creationId xmlns:p14="http://schemas.microsoft.com/office/powerpoint/2010/main" val="761341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FB1DD-54EE-CE4B-8C02-3872C9AD92EC}" type="datetimeFigureOut">
              <a:rPr lang="en-US" smtClean="0"/>
              <a:t>12/11/17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83A12A-CF1F-CE4C-994C-CD02A35B8AF3}" type="slidenum">
              <a:rPr lang="en-US" smtClean="0"/>
              <a:t>‹#›</a:t>
            </a:fld>
            <a:endParaRPr lang="en-US"/>
          </a:p>
        </p:txBody>
      </p:sp>
    </p:spTree>
    <p:extLst>
      <p:ext uri="{BB962C8B-B14F-4D97-AF65-F5344CB8AC3E}">
        <p14:creationId xmlns:p14="http://schemas.microsoft.com/office/powerpoint/2010/main" val="115981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FB1DD-54EE-CE4B-8C02-3872C9AD92EC}" type="datetimeFigureOut">
              <a:rPr lang="en-US" smtClean="0"/>
              <a:t>12/11/17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83A12A-CF1F-CE4C-994C-CD02A35B8AF3}" type="slidenum">
              <a:rPr lang="en-US" smtClean="0"/>
              <a:t>‹#›</a:t>
            </a:fld>
            <a:endParaRPr lang="en-US"/>
          </a:p>
        </p:txBody>
      </p:sp>
    </p:spTree>
    <p:extLst>
      <p:ext uri="{BB962C8B-B14F-4D97-AF65-F5344CB8AC3E}">
        <p14:creationId xmlns:p14="http://schemas.microsoft.com/office/powerpoint/2010/main" val="244547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FB1DD-54EE-CE4B-8C02-3872C9AD92EC}" type="datetimeFigureOut">
              <a:rPr lang="en-US" smtClean="0"/>
              <a:t>12/11/17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83A12A-CF1F-CE4C-994C-CD02A35B8AF3}" type="slidenum">
              <a:rPr lang="en-US" smtClean="0"/>
              <a:t>‹#›</a:t>
            </a:fld>
            <a:endParaRPr lang="en-US"/>
          </a:p>
        </p:txBody>
      </p:sp>
    </p:spTree>
    <p:extLst>
      <p:ext uri="{BB962C8B-B14F-4D97-AF65-F5344CB8AC3E}">
        <p14:creationId xmlns:p14="http://schemas.microsoft.com/office/powerpoint/2010/main" val="19786915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FB1DD-54EE-CE4B-8C02-3872C9AD92EC}" type="datetimeFigureOut">
              <a:rPr lang="en-US" smtClean="0"/>
              <a:t>12/11/17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83A12A-CF1F-CE4C-994C-CD02A35B8AF3}" type="slidenum">
              <a:rPr lang="en-US" smtClean="0"/>
              <a:t>‹#›</a:t>
            </a:fld>
            <a:endParaRPr lang="en-US"/>
          </a:p>
        </p:txBody>
      </p:sp>
    </p:spTree>
    <p:extLst>
      <p:ext uri="{BB962C8B-B14F-4D97-AF65-F5344CB8AC3E}">
        <p14:creationId xmlns:p14="http://schemas.microsoft.com/office/powerpoint/2010/main" val="753847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Approach to a patient with back pain</a:t>
            </a:r>
            <a:endParaRPr lang="en-US" dirty="0"/>
          </a:p>
        </p:txBody>
      </p:sp>
      <p:sp>
        <p:nvSpPr>
          <p:cNvPr id="3" name="Subtitle 2"/>
          <p:cNvSpPr>
            <a:spLocks noGrp="1"/>
          </p:cNvSpPr>
          <p:nvPr>
            <p:ph type="subTitle" idx="1"/>
          </p:nvPr>
        </p:nvSpPr>
        <p:spPr/>
        <p:txBody>
          <a:bodyPr/>
          <a:lstStyle/>
          <a:p>
            <a:r>
              <a:rPr lang="en-US" dirty="0" err="1" smtClean="0"/>
              <a:t>Abdulmajeed</a:t>
            </a:r>
            <a:r>
              <a:rPr lang="en-US" dirty="0" smtClean="0"/>
              <a:t> </a:t>
            </a:r>
            <a:r>
              <a:rPr lang="en-US" dirty="0" err="1" smtClean="0"/>
              <a:t>alkharashi</a:t>
            </a:r>
            <a:endParaRPr lang="en-US" dirty="0" smtClean="0"/>
          </a:p>
          <a:p>
            <a:r>
              <a:rPr lang="en-US" dirty="0" smtClean="0"/>
              <a:t>Saud alshaye </a:t>
            </a:r>
            <a:endParaRPr lang="en-US" dirty="0"/>
          </a:p>
        </p:txBody>
      </p:sp>
    </p:spTree>
    <p:extLst>
      <p:ext uri="{BB962C8B-B14F-4D97-AF65-F5344CB8AC3E}">
        <p14:creationId xmlns:p14="http://schemas.microsoft.com/office/powerpoint/2010/main" val="1393479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Muscle strain </a:t>
            </a:r>
            <a:endParaRPr lang="en-US" b="1" dirty="0"/>
          </a:p>
        </p:txBody>
      </p:sp>
      <p:sp>
        <p:nvSpPr>
          <p:cNvPr id="3" name="Content Placeholder 2"/>
          <p:cNvSpPr>
            <a:spLocks noGrp="1"/>
          </p:cNvSpPr>
          <p:nvPr>
            <p:ph idx="1"/>
          </p:nvPr>
        </p:nvSpPr>
        <p:spPr/>
        <p:txBody>
          <a:bodyPr>
            <a:normAutofit lnSpcReduction="10000"/>
          </a:bodyPr>
          <a:lstStyle/>
          <a:p>
            <a:endParaRPr lang="en-US" sz="2000" dirty="0" smtClean="0"/>
          </a:p>
          <a:p>
            <a:r>
              <a:rPr lang="en-US" sz="2000" dirty="0" smtClean="0"/>
              <a:t>Sport injuries</a:t>
            </a:r>
          </a:p>
          <a:p>
            <a:r>
              <a:rPr lang="en-US" sz="2000" dirty="0" smtClean="0"/>
              <a:t>Muscle fatigue</a:t>
            </a:r>
          </a:p>
          <a:p>
            <a:r>
              <a:rPr lang="en-US" sz="2000" dirty="0"/>
              <a:t>E</a:t>
            </a:r>
            <a:r>
              <a:rPr lang="en-US" sz="2000" dirty="0" smtClean="0"/>
              <a:t>xcessive </a:t>
            </a:r>
            <a:r>
              <a:rPr lang="en-US" sz="2000" dirty="0"/>
              <a:t>loads or poor </a:t>
            </a:r>
            <a:r>
              <a:rPr lang="en-US" sz="2000" dirty="0" smtClean="0"/>
              <a:t>lifting.</a:t>
            </a:r>
          </a:p>
          <a:p>
            <a:r>
              <a:rPr lang="en-US" sz="2000" dirty="0" smtClean="0"/>
              <a:t>Sitting postures.</a:t>
            </a:r>
          </a:p>
          <a:p>
            <a:endParaRPr lang="en-US" sz="2000" dirty="0" smtClean="0"/>
          </a:p>
          <a:p>
            <a:endParaRPr lang="en-US" sz="2000" dirty="0" smtClean="0"/>
          </a:p>
          <a:p>
            <a:r>
              <a:rPr lang="en-US" sz="2000" dirty="0" smtClean="0"/>
              <a:t>Localized </a:t>
            </a:r>
            <a:r>
              <a:rPr lang="en-US" sz="2000" dirty="0"/>
              <a:t>back pain, with no radiation into your buttock or leg.</a:t>
            </a:r>
          </a:p>
          <a:p>
            <a:pPr fontAlgn="base"/>
            <a:r>
              <a:rPr lang="en-US" sz="2000" dirty="0"/>
              <a:t>Back muscle tenderness and/or spasm</a:t>
            </a:r>
            <a:r>
              <a:rPr lang="en-US" sz="2000" dirty="0" smtClean="0"/>
              <a:t>.</a:t>
            </a:r>
          </a:p>
          <a:p>
            <a:pPr fontAlgn="base"/>
            <a:r>
              <a:rPr lang="en-US" sz="2000" dirty="0"/>
              <a:t>Protective back </a:t>
            </a:r>
            <a:r>
              <a:rPr lang="en-US" sz="2000" dirty="0" smtClean="0"/>
              <a:t>stiffness</a:t>
            </a:r>
          </a:p>
          <a:p>
            <a:pPr fontAlgn="base"/>
            <a:r>
              <a:rPr lang="en-US" sz="2000" dirty="0"/>
              <a:t>Sudden back pain onset.</a:t>
            </a:r>
          </a:p>
          <a:p>
            <a:pPr fontAlgn="base"/>
            <a:endParaRPr lang="en-US" dirty="0"/>
          </a:p>
        </p:txBody>
      </p:sp>
      <p:sp>
        <p:nvSpPr>
          <p:cNvPr id="4" name="Rectangle 3"/>
          <p:cNvSpPr/>
          <p:nvPr/>
        </p:nvSpPr>
        <p:spPr>
          <a:xfrm>
            <a:off x="300038" y="1556544"/>
            <a:ext cx="2457450"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endParaRPr lang="en-US" dirty="0">
              <a:solidFill>
                <a:srgbClr val="FF0000"/>
              </a:solidFill>
            </a:endParaRPr>
          </a:p>
        </p:txBody>
      </p:sp>
      <p:sp>
        <p:nvSpPr>
          <p:cNvPr id="5" name="Rectangle 4"/>
          <p:cNvSpPr/>
          <p:nvPr/>
        </p:nvSpPr>
        <p:spPr>
          <a:xfrm>
            <a:off x="838200" y="1514476"/>
            <a:ext cx="2457450"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dirty="0" smtClean="0">
                <a:solidFill>
                  <a:srgbClr val="FF0000"/>
                </a:solidFill>
              </a:rPr>
              <a:t>Causes:</a:t>
            </a:r>
            <a:endParaRPr lang="en-US" dirty="0">
              <a:solidFill>
                <a:srgbClr val="FF0000"/>
              </a:solidFill>
            </a:endParaRPr>
          </a:p>
        </p:txBody>
      </p:sp>
      <p:sp>
        <p:nvSpPr>
          <p:cNvPr id="6" name="Rectangle 5"/>
          <p:cNvSpPr/>
          <p:nvPr/>
        </p:nvSpPr>
        <p:spPr>
          <a:xfrm>
            <a:off x="759619" y="3732213"/>
            <a:ext cx="5072062"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dirty="0" smtClean="0">
                <a:solidFill>
                  <a:srgbClr val="FF0000"/>
                </a:solidFill>
              </a:rPr>
              <a:t>Clinical presentations:</a:t>
            </a:r>
            <a:endParaRPr lang="en-US" dirty="0">
              <a:solidFill>
                <a:srgbClr val="FF0000"/>
              </a:solidFill>
            </a:endParaRPr>
          </a:p>
        </p:txBody>
      </p:sp>
    </p:spTree>
    <p:extLst>
      <p:ext uri="{BB962C8B-B14F-4D97-AF65-F5344CB8AC3E}">
        <p14:creationId xmlns:p14="http://schemas.microsoft.com/office/powerpoint/2010/main" val="79294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81088" y="125412"/>
            <a:ext cx="10515600" cy="43513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buFont typeface="Wingdings" charset="2"/>
              <a:buChar char="q"/>
            </a:pPr>
            <a:r>
              <a:rPr lang="en-US" sz="2000" dirty="0">
                <a:solidFill>
                  <a:schemeClr val="tx1"/>
                </a:solidFill>
              </a:rPr>
              <a:t>RICE</a:t>
            </a:r>
          </a:p>
          <a:p>
            <a:pPr>
              <a:buFont typeface="Wingdings" charset="2"/>
              <a:buChar char="q"/>
            </a:pPr>
            <a:r>
              <a:rPr lang="en-US" sz="2000" dirty="0">
                <a:solidFill>
                  <a:schemeClr val="tx1"/>
                </a:solidFill>
              </a:rPr>
              <a:t> Activity modification</a:t>
            </a:r>
          </a:p>
          <a:p>
            <a:pPr>
              <a:buFont typeface="Wingdings" charset="2"/>
              <a:buChar char="q"/>
            </a:pPr>
            <a:r>
              <a:rPr lang="en-US" sz="2000" dirty="0">
                <a:solidFill>
                  <a:schemeClr val="tx1"/>
                </a:solidFill>
              </a:rPr>
              <a:t>Pain reliever(NSAIDs) </a:t>
            </a:r>
          </a:p>
          <a:p>
            <a:pPr>
              <a:buFont typeface="Wingdings" charset="2"/>
              <a:buChar char="q"/>
            </a:pPr>
            <a:r>
              <a:rPr lang="en-US" sz="2000" dirty="0">
                <a:solidFill>
                  <a:schemeClr val="tx1"/>
                </a:solidFill>
              </a:rPr>
              <a:t>Muscle relaxant </a:t>
            </a:r>
          </a:p>
        </p:txBody>
      </p:sp>
      <p:sp>
        <p:nvSpPr>
          <p:cNvPr id="7" name="Rectangle 6"/>
          <p:cNvSpPr/>
          <p:nvPr/>
        </p:nvSpPr>
        <p:spPr>
          <a:xfrm>
            <a:off x="561974" y="622300"/>
            <a:ext cx="3552826"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dirty="0" smtClean="0">
                <a:solidFill>
                  <a:srgbClr val="FF0000"/>
                </a:solidFill>
              </a:rPr>
              <a:t>Management:</a:t>
            </a:r>
            <a:endParaRPr lang="en-US" dirty="0">
              <a:solidFill>
                <a:srgbClr val="FF0000"/>
              </a:solidFill>
            </a:endParaRPr>
          </a:p>
        </p:txBody>
      </p:sp>
      <p:pic>
        <p:nvPicPr>
          <p:cNvPr id="8" name="Picture 7"/>
          <p:cNvPicPr>
            <a:picLocks noChangeAspect="1"/>
          </p:cNvPicPr>
          <p:nvPr/>
        </p:nvPicPr>
        <p:blipFill rotWithShape="1">
          <a:blip r:embed="rId3"/>
          <a:srcRect l="-118" t="-1" r="650" b="10995"/>
          <a:stretch/>
        </p:blipFill>
        <p:spPr>
          <a:xfrm>
            <a:off x="5857875" y="1160462"/>
            <a:ext cx="6129337" cy="3582866"/>
          </a:xfrm>
          <a:prstGeom prst="rect">
            <a:avLst/>
          </a:prstGeom>
        </p:spPr>
      </p:pic>
    </p:spTree>
    <p:extLst>
      <p:ext uri="{BB962C8B-B14F-4D97-AF65-F5344CB8AC3E}">
        <p14:creationId xmlns:p14="http://schemas.microsoft.com/office/powerpoint/2010/main" val="192399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Degenerative Spinal Disorders(spondylosis)</a:t>
            </a:r>
            <a:endParaRPr lang="en-US" b="1" dirty="0"/>
          </a:p>
        </p:txBody>
      </p:sp>
      <p:sp>
        <p:nvSpPr>
          <p:cNvPr id="3" name="Content Placeholder 2"/>
          <p:cNvSpPr>
            <a:spLocks noGrp="1"/>
          </p:cNvSpPr>
          <p:nvPr>
            <p:ph idx="1"/>
          </p:nvPr>
        </p:nvSpPr>
        <p:spPr/>
        <p:txBody>
          <a:bodyPr/>
          <a:lstStyle/>
          <a:p>
            <a:pPr>
              <a:buFont typeface="Wingdings" charset="2"/>
              <a:buChar char="q"/>
            </a:pPr>
            <a:r>
              <a:rPr lang="en-US" dirty="0" smtClean="0"/>
              <a:t>Degeneration: “deterioration of a tissue or an organ in which its function is diminished or its structure is impaired”</a:t>
            </a:r>
          </a:p>
          <a:p>
            <a:endParaRPr lang="en-US" dirty="0"/>
          </a:p>
          <a:p>
            <a:r>
              <a:rPr lang="en-US" dirty="0" smtClean="0"/>
              <a:t>Degenerative disc disease.</a:t>
            </a:r>
          </a:p>
          <a:p>
            <a:r>
              <a:rPr lang="en-US" dirty="0" smtClean="0"/>
              <a:t>Facet osteoarthrosis.</a:t>
            </a:r>
          </a:p>
          <a:p>
            <a:endParaRPr lang="en-US" dirty="0"/>
          </a:p>
        </p:txBody>
      </p:sp>
      <p:sp>
        <p:nvSpPr>
          <p:cNvPr id="4" name="Rectangle 3"/>
          <p:cNvSpPr/>
          <p:nvPr/>
        </p:nvSpPr>
        <p:spPr>
          <a:xfrm>
            <a:off x="709612" y="2686051"/>
            <a:ext cx="2457450"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dirty="0" smtClean="0">
                <a:solidFill>
                  <a:srgbClr val="FF0000"/>
                </a:solidFill>
              </a:rPr>
              <a:t>Types: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908800" y="3306763"/>
            <a:ext cx="4445000" cy="2870200"/>
          </a:xfrm>
          <a:prstGeom prst="rect">
            <a:avLst/>
          </a:prstGeom>
        </p:spPr>
      </p:pic>
    </p:spTree>
    <p:extLst>
      <p:ext uri="{BB962C8B-B14F-4D97-AF65-F5344CB8AC3E}">
        <p14:creationId xmlns:p14="http://schemas.microsoft.com/office/powerpoint/2010/main" val="19677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825625"/>
            <a:ext cx="3990975" cy="4351338"/>
          </a:xfrm>
        </p:spPr>
        <p:txBody>
          <a:bodyPr>
            <a:normAutofit/>
          </a:bodyPr>
          <a:lstStyle/>
          <a:p>
            <a:pPr marL="0" indent="0">
              <a:buNone/>
            </a:pPr>
            <a:r>
              <a:rPr lang="en-US" b="1" dirty="0" smtClean="0"/>
              <a:t>1- Non-Modifiable : </a:t>
            </a:r>
          </a:p>
          <a:p>
            <a:r>
              <a:rPr lang="en-US" dirty="0" smtClean="0">
                <a:solidFill>
                  <a:srgbClr val="FF0000"/>
                </a:solidFill>
              </a:rPr>
              <a:t>Age-related.</a:t>
            </a:r>
          </a:p>
          <a:p>
            <a:r>
              <a:rPr lang="en-US" dirty="0" smtClean="0"/>
              <a:t>Genetic predisposition</a:t>
            </a:r>
          </a:p>
          <a:p>
            <a:endParaRPr lang="en-US" dirty="0" smtClean="0"/>
          </a:p>
          <a:p>
            <a:endParaRPr lang="en-US" dirty="0"/>
          </a:p>
        </p:txBody>
      </p:sp>
      <p:sp>
        <p:nvSpPr>
          <p:cNvPr id="6" name="Content Placeholder 4"/>
          <p:cNvSpPr txBox="1">
            <a:spLocks/>
          </p:cNvSpPr>
          <p:nvPr/>
        </p:nvSpPr>
        <p:spPr>
          <a:xfrm>
            <a:off x="6462712" y="1825625"/>
            <a:ext cx="39909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smtClean="0"/>
              <a:t>2- Modifiable: </a:t>
            </a:r>
          </a:p>
          <a:p>
            <a:r>
              <a:rPr lang="en-US" dirty="0" smtClean="0"/>
              <a:t>Smoking. </a:t>
            </a:r>
          </a:p>
          <a:p>
            <a:r>
              <a:rPr lang="en-US" dirty="0" smtClean="0"/>
              <a:t>Obesity.</a:t>
            </a:r>
          </a:p>
          <a:p>
            <a:r>
              <a:rPr lang="en-US" dirty="0" smtClean="0"/>
              <a:t> Previous injury, fracture </a:t>
            </a:r>
          </a:p>
          <a:p>
            <a:r>
              <a:rPr lang="en-US" dirty="0" smtClean="0"/>
              <a:t>Subluxation</a:t>
            </a:r>
          </a:p>
          <a:p>
            <a:r>
              <a:rPr lang="en-US" dirty="0" smtClean="0"/>
              <a:t>Deformity. </a:t>
            </a:r>
            <a:endParaRPr lang="en-US" dirty="0"/>
          </a:p>
        </p:txBody>
      </p:sp>
      <p:sp>
        <p:nvSpPr>
          <p:cNvPr id="7" name="Rectangle 6"/>
          <p:cNvSpPr/>
          <p:nvPr/>
        </p:nvSpPr>
        <p:spPr>
          <a:xfrm>
            <a:off x="838199" y="900113"/>
            <a:ext cx="3033713"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smtClean="0">
                <a:solidFill>
                  <a:srgbClr val="FF0000"/>
                </a:solidFill>
              </a:rPr>
              <a:t>Risk factors:</a:t>
            </a:r>
            <a:endParaRPr lang="en-US" dirty="0">
              <a:solidFill>
                <a:srgbClr val="FF0000"/>
              </a:solidFill>
            </a:endParaRPr>
          </a:p>
        </p:txBody>
      </p:sp>
      <p:sp>
        <p:nvSpPr>
          <p:cNvPr id="8" name="Rectangle 7"/>
          <p:cNvSpPr/>
          <p:nvPr/>
        </p:nvSpPr>
        <p:spPr>
          <a:xfrm>
            <a:off x="838199" y="4129088"/>
            <a:ext cx="4733926" cy="22145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Intervertebral disc degeneration is an age-related phenomenon that occurs in over 80% of people who live for more than 50 years and in most cases it is </a:t>
            </a:r>
            <a:r>
              <a:rPr lang="en-US" dirty="0" smtClean="0">
                <a:solidFill>
                  <a:schemeClr val="tx1"/>
                </a:solidFill>
              </a:rPr>
              <a:t>asymptomatic</a:t>
            </a:r>
            <a:r>
              <a:rPr lang="en-US" dirty="0" smtClean="0"/>
              <a:t> </a:t>
            </a:r>
          </a:p>
          <a:p>
            <a:pPr algn="ctr"/>
            <a:r>
              <a:rPr lang="en-US" dirty="0" err="1" smtClean="0"/>
              <a:t>Apley’s</a:t>
            </a:r>
            <a:endParaRPr lang="en-US" dirty="0" smtClean="0"/>
          </a:p>
        </p:txBody>
      </p:sp>
    </p:spTree>
    <p:extLst>
      <p:ext uri="{BB962C8B-B14F-4D97-AF65-F5344CB8AC3E}">
        <p14:creationId xmlns:p14="http://schemas.microsoft.com/office/powerpoint/2010/main" val="75445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allAtOnce"/>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dirty="0" smtClean="0">
                <a:solidFill>
                  <a:srgbClr val="FF0000"/>
                </a:solidFill>
              </a:rPr>
              <a:t>1- Mechanical pain: due to joint degeneration or instability.</a:t>
            </a:r>
          </a:p>
          <a:p>
            <a:pPr>
              <a:buFont typeface="Wingdings" charset="2"/>
              <a:buChar char="q"/>
            </a:pPr>
            <a:r>
              <a:rPr lang="en-US" dirty="0" smtClean="0"/>
              <a:t>Activity related-not present at rest.</a:t>
            </a:r>
          </a:p>
          <a:p>
            <a:pPr>
              <a:lnSpc>
                <a:spcPct val="100000"/>
              </a:lnSpc>
              <a:buFont typeface="Wingdings" charset="2"/>
              <a:buChar char="q"/>
            </a:pPr>
            <a:r>
              <a:rPr lang="en-US" dirty="0" smtClean="0"/>
              <a:t>Associated with movement: </a:t>
            </a:r>
          </a:p>
          <a:p>
            <a:pPr>
              <a:lnSpc>
                <a:spcPct val="100000"/>
              </a:lnSpc>
              <a:buFont typeface="Arial" charset="0"/>
              <a:buChar char="•"/>
            </a:pPr>
            <a:r>
              <a:rPr lang="en-US" sz="2200" dirty="0" smtClean="0"/>
              <a:t>Sitting</a:t>
            </a:r>
            <a:r>
              <a:rPr lang="en-US" sz="2200" dirty="0"/>
              <a:t>, bending forward (flexion): apply pressure on the </a:t>
            </a:r>
            <a:r>
              <a:rPr lang="en-US" sz="2200" dirty="0" smtClean="0"/>
              <a:t>disc “</a:t>
            </a:r>
            <a:r>
              <a:rPr lang="en-US" sz="2200" dirty="0" err="1"/>
              <a:t>discogenic</a:t>
            </a:r>
            <a:r>
              <a:rPr lang="en-US" sz="2200" dirty="0"/>
              <a:t> pain</a:t>
            </a:r>
            <a:r>
              <a:rPr lang="en-US" sz="2200" dirty="0" smtClean="0"/>
              <a:t>”.</a:t>
            </a:r>
          </a:p>
          <a:p>
            <a:pPr>
              <a:lnSpc>
                <a:spcPct val="100000"/>
              </a:lnSpc>
              <a:buFont typeface="Arial" charset="0"/>
              <a:buChar char="•"/>
            </a:pPr>
            <a:r>
              <a:rPr lang="en-US" sz="2200" dirty="0" smtClean="0"/>
              <a:t>Standing</a:t>
            </a:r>
            <a:r>
              <a:rPr lang="en-US" sz="2200" dirty="0"/>
              <a:t>, bending backward (extension): apply pressure on the facet </a:t>
            </a:r>
            <a:r>
              <a:rPr lang="en-US" sz="2200" dirty="0" smtClean="0"/>
              <a:t>joints “</a:t>
            </a:r>
            <a:r>
              <a:rPr lang="en-US" sz="2200" dirty="0"/>
              <a:t>Facet syndrome”</a:t>
            </a:r>
          </a:p>
          <a:p>
            <a:endParaRPr lang="en-US" dirty="0" smtClean="0"/>
          </a:p>
          <a:p>
            <a:pPr marL="0" indent="0">
              <a:buNone/>
            </a:pPr>
            <a:r>
              <a:rPr lang="en-US" b="1" dirty="0" smtClean="0">
                <a:solidFill>
                  <a:srgbClr val="FF0000"/>
                </a:solidFill>
              </a:rPr>
              <a:t>2- Neurologic symptoms: due to neurologic impingement:</a:t>
            </a:r>
          </a:p>
          <a:p>
            <a:pPr>
              <a:buFont typeface="Wingdings" charset="2"/>
              <a:buChar char="q"/>
            </a:pPr>
            <a:r>
              <a:rPr lang="en-US" dirty="0" smtClean="0"/>
              <a:t>Can </a:t>
            </a:r>
            <a:r>
              <a:rPr lang="en-US" dirty="0"/>
              <a:t>p</a:t>
            </a:r>
            <a:r>
              <a:rPr lang="en-US" dirty="0" smtClean="0"/>
              <a:t>resent </a:t>
            </a:r>
            <a:r>
              <a:rPr lang="en-US" dirty="0"/>
              <a:t>even at </a:t>
            </a:r>
            <a:r>
              <a:rPr lang="en-US" dirty="0" smtClean="0"/>
              <a:t>rest.</a:t>
            </a:r>
            <a:endParaRPr lang="en-US" dirty="0"/>
          </a:p>
        </p:txBody>
      </p:sp>
      <p:sp>
        <p:nvSpPr>
          <p:cNvPr id="4" name="Rectangle 3"/>
          <p:cNvSpPr/>
          <p:nvPr/>
        </p:nvSpPr>
        <p:spPr>
          <a:xfrm>
            <a:off x="516731" y="931863"/>
            <a:ext cx="5072062"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dirty="0" smtClean="0">
                <a:solidFill>
                  <a:srgbClr val="FF0000"/>
                </a:solidFill>
              </a:rPr>
              <a:t>Clinical presentations:</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9601200" y="121544"/>
            <a:ext cx="2295524" cy="3378894"/>
          </a:xfrm>
          <a:prstGeom prst="rect">
            <a:avLst/>
          </a:prstGeom>
        </p:spPr>
      </p:pic>
    </p:spTree>
    <p:extLst>
      <p:ext uri="{BB962C8B-B14F-4D97-AF65-F5344CB8AC3E}">
        <p14:creationId xmlns:p14="http://schemas.microsoft.com/office/powerpoint/2010/main" val="140553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Deformities </a:t>
            </a:r>
            <a:endParaRPr lang="en-US" b="1" dirty="0"/>
          </a:p>
        </p:txBody>
      </p:sp>
      <p:sp>
        <p:nvSpPr>
          <p:cNvPr id="3" name="Content Placeholder 2"/>
          <p:cNvSpPr>
            <a:spLocks noGrp="1"/>
          </p:cNvSpPr>
          <p:nvPr>
            <p:ph idx="1"/>
          </p:nvPr>
        </p:nvSpPr>
        <p:spPr/>
        <p:txBody>
          <a:bodyPr/>
          <a:lstStyle/>
          <a:p>
            <a:pPr>
              <a:buFont typeface="Wingdings" charset="2"/>
              <a:buChar char="q"/>
            </a:pPr>
            <a:r>
              <a:rPr lang="en-US" b="1" dirty="0" smtClean="0"/>
              <a:t>Scoliosis</a:t>
            </a:r>
            <a:r>
              <a:rPr lang="en-US" dirty="0" smtClean="0"/>
              <a:t>:</a:t>
            </a:r>
          </a:p>
          <a:p>
            <a:pPr lvl="1"/>
            <a:r>
              <a:rPr lang="en-US" dirty="0" smtClean="0"/>
              <a:t>Abnormal lateral curvature of the spine</a:t>
            </a:r>
          </a:p>
          <a:p>
            <a:pPr lvl="1"/>
            <a:r>
              <a:rPr lang="en-US" dirty="0" smtClean="0"/>
              <a:t>Usually idiopathic</a:t>
            </a:r>
          </a:p>
          <a:p>
            <a:pPr>
              <a:buFont typeface="Wingdings" charset="2"/>
              <a:buChar char="q"/>
            </a:pPr>
            <a:r>
              <a:rPr lang="en-US" b="1" dirty="0" smtClean="0"/>
              <a:t>Kyphosis</a:t>
            </a:r>
            <a:r>
              <a:rPr lang="en-US" dirty="0" smtClean="0"/>
              <a:t>:</a:t>
            </a:r>
          </a:p>
          <a:p>
            <a:pPr lvl="1"/>
            <a:r>
              <a:rPr lang="en-US" dirty="0" smtClean="0"/>
              <a:t>Anterior wedging </a:t>
            </a:r>
          </a:p>
          <a:p>
            <a:pPr lvl="1"/>
            <a:r>
              <a:rPr lang="en-US" dirty="0" smtClean="0"/>
              <a:t>Of at least three adjacent vertebral bodies</a:t>
            </a:r>
          </a:p>
          <a:p>
            <a:endParaRPr lang="en-US" dirty="0"/>
          </a:p>
        </p:txBody>
      </p:sp>
      <p:pic>
        <p:nvPicPr>
          <p:cNvPr id="7" name="Picture 6"/>
          <p:cNvPicPr>
            <a:picLocks noChangeAspect="1"/>
          </p:cNvPicPr>
          <p:nvPr/>
        </p:nvPicPr>
        <p:blipFill>
          <a:blip r:embed="rId3" cstate="print"/>
          <a:stretch>
            <a:fillRect/>
          </a:stretch>
        </p:blipFill>
        <p:spPr>
          <a:xfrm>
            <a:off x="257176" y="4575200"/>
            <a:ext cx="11615738" cy="2139925"/>
          </a:xfrm>
          <a:prstGeom prst="rect">
            <a:avLst/>
          </a:prstGeom>
          <a:ln>
            <a:noFill/>
          </a:ln>
          <a:effectLst>
            <a:outerShdw blurRad="292100" dist="139700" dir="2700000" algn="tl" rotWithShape="0">
              <a:srgbClr val="333333">
                <a:alpha val="65000"/>
              </a:srgbClr>
            </a:outerShdw>
          </a:effectLst>
        </p:spPr>
      </p:pic>
      <p:pic>
        <p:nvPicPr>
          <p:cNvPr id="5" name="Picture 4" descr="image.jpeg"/>
          <p:cNvPicPr>
            <a:picLocks noChangeAspect="1"/>
          </p:cNvPicPr>
          <p:nvPr/>
        </p:nvPicPr>
        <p:blipFill>
          <a:blip r:embed="rId4">
            <a:extLst>
              <a:ext uri="{28A0092B-C50C-407E-A947-70E740481C1C}">
                <a14:useLocalDpi xmlns:a14="http://schemas.microsoft.com/office/drawing/2010/main" val="0"/>
              </a:ext>
            </a:extLst>
          </a:blip>
          <a:srcRect l="15926" r="4041" b="10510"/>
          <a:stretch>
            <a:fillRect/>
          </a:stretch>
        </p:blipFill>
        <p:spPr bwMode="auto">
          <a:xfrm>
            <a:off x="7018389" y="0"/>
            <a:ext cx="238283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photo.JPG"/>
          <p:cNvPicPr>
            <a:picLocks noChangeAspect="1"/>
          </p:cNvPicPr>
          <p:nvPr/>
        </p:nvPicPr>
        <p:blipFill>
          <a:blip r:embed="rId5">
            <a:extLst>
              <a:ext uri="{28A0092B-C50C-407E-A947-70E740481C1C}">
                <a14:useLocalDpi xmlns:a14="http://schemas.microsoft.com/office/drawing/2010/main" val="0"/>
              </a:ext>
            </a:extLst>
          </a:blip>
          <a:srcRect l="12511" r="9460"/>
          <a:stretch>
            <a:fillRect/>
          </a:stretch>
        </p:blipFill>
        <p:spPr bwMode="auto">
          <a:xfrm>
            <a:off x="9576312" y="0"/>
            <a:ext cx="21812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24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Times" charset="0"/>
                <a:ea typeface="Times" charset="0"/>
                <a:cs typeface="Times" charset="0"/>
              </a:rPr>
              <a:t>Spondylolisthesis</a:t>
            </a:r>
            <a:endParaRPr lang="en-US" dirty="0"/>
          </a:p>
        </p:txBody>
      </p:sp>
      <p:sp>
        <p:nvSpPr>
          <p:cNvPr id="3" name="Content Placeholder 2"/>
          <p:cNvSpPr>
            <a:spLocks noGrp="1"/>
          </p:cNvSpPr>
          <p:nvPr>
            <p:ph idx="1"/>
          </p:nvPr>
        </p:nvSpPr>
        <p:spPr/>
        <p:txBody>
          <a:bodyPr/>
          <a:lstStyle/>
          <a:p>
            <a:pPr>
              <a:buFont typeface="Wingdings" charset="2"/>
              <a:buChar char="q"/>
            </a:pPr>
            <a:r>
              <a:rPr lang="en-US" dirty="0" smtClean="0">
                <a:solidFill>
                  <a:schemeClr val="tx1"/>
                </a:solidFill>
                <a:latin typeface="Times" charset="0"/>
                <a:ea typeface="Times" charset="0"/>
                <a:cs typeface="Times" charset="0"/>
              </a:rPr>
              <a:t>Spondylolisthesis is a condition in which one bone in your back (vertebra) slides forward over the bone below it.</a:t>
            </a:r>
          </a:p>
          <a:p>
            <a:pPr marL="731520" lvl="1" indent="-457200">
              <a:buFont typeface="+mj-lt"/>
              <a:buAutoNum type="arabicPeriod"/>
            </a:pPr>
            <a:endParaRPr lang="en-US" dirty="0" smtClean="0">
              <a:solidFill>
                <a:schemeClr val="tx1"/>
              </a:solidFill>
              <a:latin typeface="Times" charset="0"/>
              <a:ea typeface="Times" charset="0"/>
              <a:cs typeface="Times" charset="0"/>
            </a:endParaRPr>
          </a:p>
          <a:p>
            <a:pPr marL="731520" lvl="1" indent="-457200">
              <a:buFont typeface="+mj-lt"/>
              <a:buAutoNum type="arabicPeriod"/>
            </a:pPr>
            <a:endParaRPr lang="en-US" dirty="0" smtClean="0">
              <a:latin typeface="Times" charset="0"/>
              <a:ea typeface="Times" charset="0"/>
              <a:cs typeface="Times" charset="0"/>
            </a:endParaRPr>
          </a:p>
          <a:p>
            <a:pPr marL="731520" lvl="1" indent="-457200">
              <a:buFont typeface="+mj-lt"/>
              <a:buAutoNum type="arabicPeriod"/>
            </a:pPr>
            <a:r>
              <a:rPr lang="en-US" dirty="0" smtClean="0">
                <a:solidFill>
                  <a:schemeClr val="tx1"/>
                </a:solidFill>
                <a:latin typeface="Times" charset="0"/>
                <a:ea typeface="Times" charset="0"/>
                <a:cs typeface="Times" charset="0"/>
              </a:rPr>
              <a:t>defective joint ”congenital” </a:t>
            </a:r>
          </a:p>
          <a:p>
            <a:pPr marL="731520" lvl="1" indent="-457200">
              <a:buFont typeface="+mj-lt"/>
              <a:buAutoNum type="arabicPeriod"/>
            </a:pPr>
            <a:r>
              <a:rPr lang="en-US" dirty="0" smtClean="0">
                <a:solidFill>
                  <a:schemeClr val="tx1"/>
                </a:solidFill>
                <a:latin typeface="Times" charset="0"/>
                <a:ea typeface="Times" charset="0"/>
                <a:cs typeface="Times" charset="0"/>
              </a:rPr>
              <a:t>Trauma</a:t>
            </a:r>
          </a:p>
          <a:p>
            <a:pPr marL="731520" lvl="1" indent="-457200">
              <a:buFont typeface="+mj-lt"/>
              <a:buAutoNum type="arabicPeriod"/>
            </a:pPr>
            <a:r>
              <a:rPr lang="en-US" dirty="0" smtClean="0">
                <a:solidFill>
                  <a:schemeClr val="tx1"/>
                </a:solidFill>
                <a:latin typeface="Times" charset="0"/>
                <a:ea typeface="Times" charset="0"/>
                <a:cs typeface="Times" charset="0"/>
              </a:rPr>
              <a:t> fracture</a:t>
            </a:r>
          </a:p>
          <a:p>
            <a:pPr marL="731520" lvl="1" indent="-457200">
              <a:buFont typeface="+mj-lt"/>
              <a:buAutoNum type="arabicPeriod"/>
            </a:pPr>
            <a:r>
              <a:rPr lang="en-US" dirty="0" smtClean="0">
                <a:solidFill>
                  <a:schemeClr val="tx1"/>
                </a:solidFill>
                <a:latin typeface="Times" charset="0"/>
                <a:ea typeface="Times" charset="0"/>
                <a:cs typeface="Times" charset="0"/>
              </a:rPr>
              <a:t> joint damaged by an infection or arthritis. </a:t>
            </a:r>
          </a:p>
          <a:p>
            <a:endParaRPr lang="en-US" dirty="0"/>
          </a:p>
        </p:txBody>
      </p:sp>
      <p:sp>
        <p:nvSpPr>
          <p:cNvPr id="5" name="Rectangle 4"/>
          <p:cNvSpPr/>
          <p:nvPr/>
        </p:nvSpPr>
        <p:spPr>
          <a:xfrm>
            <a:off x="966787" y="2700338"/>
            <a:ext cx="2457450"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dirty="0" smtClean="0">
                <a:solidFill>
                  <a:srgbClr val="FF0000"/>
                </a:solidFill>
              </a:rPr>
              <a:t>Causes:</a:t>
            </a:r>
            <a:endParaRPr lang="en-US" dirty="0">
              <a:solidFill>
                <a:srgbClr val="FF0000"/>
              </a:solidFill>
            </a:endParaRPr>
          </a:p>
        </p:txBody>
      </p:sp>
    </p:spTree>
    <p:extLst>
      <p:ext uri="{BB962C8B-B14F-4D97-AF65-F5344CB8AC3E}">
        <p14:creationId xmlns:p14="http://schemas.microsoft.com/office/powerpoint/2010/main" val="156528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descr="age12image5736"/>
          <p:cNvPicPr>
            <a:picLocks noChangeAspect="1" noChangeArrowheads="1"/>
          </p:cNvPicPr>
          <p:nvPr/>
        </p:nvPicPr>
        <p:blipFill rotWithShape="1">
          <a:blip r:embed="rId2">
            <a:extLst>
              <a:ext uri="{28A0092B-C50C-407E-A947-70E740481C1C}">
                <a14:useLocalDpi xmlns:a14="http://schemas.microsoft.com/office/drawing/2010/main" val="0"/>
              </a:ext>
            </a:extLst>
          </a:blip>
          <a:srcRect l="1027" b="32616"/>
          <a:stretch/>
        </p:blipFill>
        <p:spPr bwMode="auto">
          <a:xfrm>
            <a:off x="471488" y="1328738"/>
            <a:ext cx="11507553" cy="54006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599" y="407195"/>
            <a:ext cx="6886574"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dirty="0" smtClean="0">
                <a:solidFill>
                  <a:srgbClr val="FF0000"/>
                </a:solidFill>
              </a:rPr>
              <a:t>Grades and management:</a:t>
            </a:r>
            <a:endParaRPr lang="en-US" dirty="0">
              <a:solidFill>
                <a:srgbClr val="FF0000"/>
              </a:solidFill>
            </a:endParaRPr>
          </a:p>
        </p:txBody>
      </p:sp>
    </p:spTree>
    <p:extLst>
      <p:ext uri="{BB962C8B-B14F-4D97-AF65-F5344CB8AC3E}">
        <p14:creationId xmlns:p14="http://schemas.microsoft.com/office/powerpoint/2010/main" val="1074184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8645" y="1804603"/>
            <a:ext cx="40386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p:nvPicPr>
        <p:blipFill>
          <a:blip r:embed="rId3">
            <a:lum bright="-14000" contrast="12000"/>
            <a:extLst>
              <a:ext uri="{28A0092B-C50C-407E-A947-70E740481C1C}">
                <a14:useLocalDpi xmlns:a14="http://schemas.microsoft.com/office/drawing/2010/main" val="0"/>
              </a:ext>
            </a:extLst>
          </a:blip>
          <a:srcRect l="13280" t="14671" r="6265" b="7333"/>
          <a:stretch>
            <a:fillRect/>
          </a:stretch>
        </p:blipFill>
        <p:spPr bwMode="auto">
          <a:xfrm>
            <a:off x="5593940" y="1912566"/>
            <a:ext cx="4139995" cy="400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401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suspect nerve root compression</a:t>
            </a:r>
            <a:endParaRPr lang="en-US" dirty="0"/>
          </a:p>
        </p:txBody>
      </p:sp>
      <p:sp>
        <p:nvSpPr>
          <p:cNvPr id="3" name="Content Placeholder 2"/>
          <p:cNvSpPr>
            <a:spLocks noGrp="1"/>
          </p:cNvSpPr>
          <p:nvPr>
            <p:ph idx="1"/>
          </p:nvPr>
        </p:nvSpPr>
        <p:spPr/>
        <p:txBody>
          <a:bodyPr/>
          <a:lstStyle/>
          <a:p>
            <a:r>
              <a:rPr lang="en-US" dirty="0" smtClean="0"/>
              <a:t>Presence of weakness, numbness, loss of sensation.</a:t>
            </a:r>
          </a:p>
          <a:p>
            <a:r>
              <a:rPr lang="en-US" dirty="0" smtClean="0"/>
              <a:t>Back pain that radiates.</a:t>
            </a:r>
            <a:endParaRPr lang="en-US" dirty="0"/>
          </a:p>
        </p:txBody>
      </p:sp>
    </p:spTree>
    <p:extLst>
      <p:ext uri="{BB962C8B-B14F-4D97-AF65-F5344CB8AC3E}">
        <p14:creationId xmlns:p14="http://schemas.microsoft.com/office/powerpoint/2010/main" val="1895872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p:txBody>
          <a:bodyPr/>
          <a:lstStyle/>
          <a:p>
            <a:pPr lvl="0"/>
            <a:r>
              <a:rPr lang="en-US" dirty="0" smtClean="0"/>
              <a:t>Common causes </a:t>
            </a:r>
          </a:p>
          <a:p>
            <a:pPr lvl="0"/>
            <a:r>
              <a:rPr lang="en-US" dirty="0" smtClean="0"/>
              <a:t>Diagnosis including history, Red Flags, Examination</a:t>
            </a:r>
          </a:p>
          <a:p>
            <a:pPr lvl="0"/>
            <a:r>
              <a:rPr lang="en-US" dirty="0" smtClean="0"/>
              <a:t>Brief comment on Mechanical, Inflammatory, Root nerve compression, Malignancy</a:t>
            </a:r>
          </a:p>
          <a:p>
            <a:pPr lvl="0"/>
            <a:r>
              <a:rPr lang="en-US" dirty="0" smtClean="0"/>
              <a:t>Role of primary health care in management</a:t>
            </a:r>
          </a:p>
          <a:p>
            <a:pPr lvl="0"/>
            <a:r>
              <a:rPr lang="en-US" dirty="0" smtClean="0"/>
              <a:t>When to refer to specialist</a:t>
            </a:r>
          </a:p>
          <a:p>
            <a:r>
              <a:rPr lang="en-US" dirty="0" smtClean="0"/>
              <a:t>Prevention</a:t>
            </a:r>
            <a:r>
              <a:rPr lang="en-US" b="1" dirty="0" smtClean="0"/>
              <a:t> </a:t>
            </a:r>
            <a:r>
              <a:rPr lang="en-US" dirty="0" smtClean="0"/>
              <a:t>and Education</a:t>
            </a:r>
          </a:p>
        </p:txBody>
      </p:sp>
    </p:spTree>
    <p:extLst>
      <p:ext uri="{BB962C8B-B14F-4D97-AF65-F5344CB8AC3E}">
        <p14:creationId xmlns:p14="http://schemas.microsoft.com/office/powerpoint/2010/main" val="784904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Spinal stenosis</a:t>
            </a:r>
            <a:endParaRPr lang="en-US" b="1" dirty="0"/>
          </a:p>
        </p:txBody>
      </p:sp>
      <p:sp>
        <p:nvSpPr>
          <p:cNvPr id="3" name="Content Placeholder 2"/>
          <p:cNvSpPr>
            <a:spLocks noGrp="1"/>
          </p:cNvSpPr>
          <p:nvPr>
            <p:ph idx="1"/>
          </p:nvPr>
        </p:nvSpPr>
        <p:spPr/>
        <p:txBody>
          <a:bodyPr/>
          <a:lstStyle/>
          <a:p>
            <a:endParaRPr lang="en-US" dirty="0" smtClean="0"/>
          </a:p>
          <a:p>
            <a:r>
              <a:rPr lang="en-US" b="1" dirty="0" smtClean="0"/>
              <a:t>1-disc herniation </a:t>
            </a:r>
          </a:p>
          <a:p>
            <a:r>
              <a:rPr lang="en-US" b="1" dirty="0" smtClean="0"/>
              <a:t>2-tumors </a:t>
            </a:r>
          </a:p>
          <a:p>
            <a:r>
              <a:rPr lang="en-US" dirty="0" smtClean="0"/>
              <a:t>3-Spondylolisthesis</a:t>
            </a:r>
          </a:p>
          <a:p>
            <a:r>
              <a:rPr lang="en-US" dirty="0" err="1" smtClean="0"/>
              <a:t>etc</a:t>
            </a:r>
            <a:endParaRPr lang="en-US" dirty="0"/>
          </a:p>
        </p:txBody>
      </p:sp>
      <p:sp>
        <p:nvSpPr>
          <p:cNvPr id="4" name="Rectangle 3"/>
          <p:cNvSpPr/>
          <p:nvPr/>
        </p:nvSpPr>
        <p:spPr>
          <a:xfrm>
            <a:off x="481013" y="1690688"/>
            <a:ext cx="2457450"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dirty="0" smtClean="0">
                <a:solidFill>
                  <a:srgbClr val="FF0000"/>
                </a:solidFill>
              </a:rPr>
              <a:t>Causes:</a:t>
            </a:r>
            <a:endParaRPr lang="en-US" dirty="0">
              <a:solidFill>
                <a:srgbClr val="FF0000"/>
              </a:solidFill>
            </a:endParaRPr>
          </a:p>
        </p:txBody>
      </p:sp>
    </p:spTree>
    <p:extLst>
      <p:ext uri="{BB962C8B-B14F-4D97-AF65-F5344CB8AC3E}">
        <p14:creationId xmlns:p14="http://schemas.microsoft.com/office/powerpoint/2010/main" val="20774053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Disc herniation </a:t>
            </a:r>
            <a:endParaRPr lang="en-US" b="1" dirty="0"/>
          </a:p>
        </p:txBody>
      </p:sp>
      <p:sp>
        <p:nvSpPr>
          <p:cNvPr id="3" name="Content Placeholder 2"/>
          <p:cNvSpPr>
            <a:spLocks noGrp="1"/>
          </p:cNvSpPr>
          <p:nvPr>
            <p:ph idx="1"/>
          </p:nvPr>
        </p:nvSpPr>
        <p:spPr>
          <a:xfrm>
            <a:off x="838200" y="1492501"/>
            <a:ext cx="10515600" cy="4351338"/>
          </a:xfrm>
        </p:spPr>
        <p:txBody>
          <a:bodyPr>
            <a:normAutofit/>
          </a:bodyPr>
          <a:lstStyle/>
          <a:p>
            <a:pPr>
              <a:buFont typeface="Wingdings" charset="2"/>
              <a:buChar char="q"/>
            </a:pPr>
            <a:r>
              <a:rPr lang="en-US" dirty="0" smtClean="0"/>
              <a:t>Tear in annulus </a:t>
            </a:r>
            <a:r>
              <a:rPr lang="en-US" dirty="0" err="1" smtClean="0"/>
              <a:t>fibrosus</a:t>
            </a:r>
            <a:r>
              <a:rPr lang="en-US" dirty="0" smtClean="0"/>
              <a:t> allows protrusion of nucleus pulposus</a:t>
            </a:r>
          </a:p>
          <a:p>
            <a:endParaRPr lang="en-US" dirty="0" smtClean="0"/>
          </a:p>
          <a:p>
            <a:r>
              <a:rPr lang="en-US" dirty="0" smtClean="0"/>
              <a:t>Central</a:t>
            </a:r>
          </a:p>
          <a:p>
            <a:r>
              <a:rPr lang="en-US" dirty="0" smtClean="0"/>
              <a:t>Posterolateral</a:t>
            </a:r>
          </a:p>
          <a:p>
            <a:r>
              <a:rPr lang="en-US" dirty="0" smtClean="0"/>
              <a:t>lateral disc herniation</a:t>
            </a:r>
            <a:endParaRPr lang="en-US" dirty="0">
              <a:solidFill>
                <a:srgbClr val="FF0000"/>
              </a:solidFill>
            </a:endParaRPr>
          </a:p>
          <a:p>
            <a:pPr>
              <a:buFont typeface="Wingdings" charset="2"/>
              <a:buChar char="q"/>
            </a:pPr>
            <a:endParaRPr lang="en-US" dirty="0" smtClean="0">
              <a:solidFill>
                <a:srgbClr val="FF0000"/>
              </a:solidFill>
            </a:endParaRPr>
          </a:p>
          <a:p>
            <a:pPr>
              <a:buFont typeface="Wingdings" charset="2"/>
              <a:buChar char="q"/>
            </a:pPr>
            <a:r>
              <a:rPr lang="en-US" dirty="0" smtClean="0">
                <a:solidFill>
                  <a:srgbClr val="FF0000"/>
                </a:solidFill>
              </a:rPr>
              <a:t>most commonly at L5-S1 &gt; L4-5 &gt; L3-4.</a:t>
            </a:r>
          </a:p>
          <a:p>
            <a:pPr>
              <a:buFont typeface="Wingdings" charset="2"/>
              <a:buChar char="q"/>
            </a:pPr>
            <a:endParaRPr lang="en-US" dirty="0">
              <a:solidFill>
                <a:srgbClr val="FF0000"/>
              </a:solidFill>
            </a:endParaRPr>
          </a:p>
          <a:p>
            <a:pPr>
              <a:buFont typeface="Wingdings" charset="2"/>
              <a:buChar char="q"/>
            </a:pPr>
            <a:endParaRPr lang="en-US" dirty="0">
              <a:solidFill>
                <a:srgbClr val="FF0000"/>
              </a:solidFill>
            </a:endParaRPr>
          </a:p>
        </p:txBody>
      </p:sp>
      <p:sp>
        <p:nvSpPr>
          <p:cNvPr id="4" name="Rectangle 3"/>
          <p:cNvSpPr/>
          <p:nvPr/>
        </p:nvSpPr>
        <p:spPr>
          <a:xfrm>
            <a:off x="540279" y="1919288"/>
            <a:ext cx="2457450"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dirty="0" smtClean="0">
                <a:solidFill>
                  <a:srgbClr val="FF0000"/>
                </a:solidFill>
              </a:rPr>
              <a:t>Types: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386513" y="2291892"/>
            <a:ext cx="5534024" cy="2191000"/>
          </a:xfrm>
          <a:prstGeom prst="rect">
            <a:avLst/>
          </a:prstGeom>
        </p:spPr>
      </p:pic>
      <p:sp>
        <p:nvSpPr>
          <p:cNvPr id="8" name="Rectangle 7"/>
          <p:cNvSpPr/>
          <p:nvPr/>
        </p:nvSpPr>
        <p:spPr>
          <a:xfrm>
            <a:off x="660399" y="5084096"/>
            <a:ext cx="5072062"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dirty="0" smtClean="0">
                <a:solidFill>
                  <a:srgbClr val="FF0000"/>
                </a:solidFill>
              </a:rPr>
              <a:t>Clinical presentations:</a:t>
            </a:r>
            <a:endParaRPr lang="en-US" dirty="0">
              <a:solidFill>
                <a:srgbClr val="FF0000"/>
              </a:solidFill>
            </a:endParaRPr>
          </a:p>
        </p:txBody>
      </p:sp>
      <p:sp>
        <p:nvSpPr>
          <p:cNvPr id="9" name="Content Placeholder 2"/>
          <p:cNvSpPr txBox="1">
            <a:spLocks/>
          </p:cNvSpPr>
          <p:nvPr/>
        </p:nvSpPr>
        <p:spPr>
          <a:xfrm>
            <a:off x="1066800" y="5699964"/>
            <a:ext cx="5162550" cy="9191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mtClean="0"/>
              <a:t>Back pain </a:t>
            </a:r>
          </a:p>
          <a:p>
            <a:r>
              <a:rPr lang="en-US" smtClean="0">
                <a:latin typeface="Times" charset="0"/>
                <a:ea typeface="Times" charset="0"/>
                <a:cs typeface="Times" charset="0"/>
              </a:rPr>
              <a:t>Radiculopathy(</a:t>
            </a:r>
            <a:r>
              <a:rPr lang="en-US" smtClean="0"/>
              <a:t>sciatica)</a:t>
            </a:r>
            <a:endParaRPr lang="en-US" dirty="0"/>
          </a:p>
        </p:txBody>
      </p:sp>
    </p:spTree>
    <p:extLst>
      <p:ext uri="{BB962C8B-B14F-4D97-AF65-F5344CB8AC3E}">
        <p14:creationId xmlns:p14="http://schemas.microsoft.com/office/powerpoint/2010/main" val="1162382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t>
            </a:r>
            <a:r>
              <a:rPr lang="en-US" b="1" dirty="0" smtClean="0"/>
              <a:t>umors</a:t>
            </a:r>
            <a:endParaRPr lang="en-US" b="1" dirty="0"/>
          </a:p>
        </p:txBody>
      </p:sp>
      <p:sp>
        <p:nvSpPr>
          <p:cNvPr id="4" name="Content Placeholder 2"/>
          <p:cNvSpPr>
            <a:spLocks noGrp="1"/>
          </p:cNvSpPr>
          <p:nvPr>
            <p:ph idx="1"/>
          </p:nvPr>
        </p:nvSpPr>
        <p:spPr/>
        <p:txBody>
          <a:bodyPr>
            <a:normAutofit fontScale="92500" lnSpcReduction="10000"/>
          </a:bodyPr>
          <a:lstStyle/>
          <a:p>
            <a:pPr marL="438912" indent="-457200">
              <a:buFont typeface="Wingdings" charset="2"/>
              <a:buChar char="q"/>
            </a:pPr>
            <a:r>
              <a:rPr lang="en-US" dirty="0">
                <a:solidFill>
                  <a:schemeClr val="tx1"/>
                </a:solidFill>
                <a:latin typeface="Times" charset="0"/>
                <a:ea typeface="Times" charset="0"/>
                <a:cs typeface="Times" charset="0"/>
              </a:rPr>
              <a:t>I</a:t>
            </a:r>
            <a:r>
              <a:rPr lang="en-US" dirty="0" smtClean="0">
                <a:solidFill>
                  <a:schemeClr val="tx1"/>
                </a:solidFill>
                <a:latin typeface="Times" charset="0"/>
                <a:ea typeface="Times" charset="0"/>
                <a:cs typeface="Times" charset="0"/>
              </a:rPr>
              <a:t>mportant </a:t>
            </a:r>
            <a:r>
              <a:rPr lang="en-US" dirty="0">
                <a:solidFill>
                  <a:schemeClr val="tx1"/>
                </a:solidFill>
                <a:latin typeface="Times" charset="0"/>
                <a:ea typeface="Times" charset="0"/>
                <a:cs typeface="Times" charset="0"/>
              </a:rPr>
              <a:t>to identify malignant </a:t>
            </a:r>
            <a:r>
              <a:rPr lang="en-US" dirty="0" smtClean="0">
                <a:solidFill>
                  <a:schemeClr val="tx1"/>
                </a:solidFill>
                <a:latin typeface="Times" charset="0"/>
                <a:ea typeface="Times" charset="0"/>
                <a:cs typeface="Times" charset="0"/>
              </a:rPr>
              <a:t>disease as </a:t>
            </a:r>
            <a:r>
              <a:rPr lang="en-US" dirty="0">
                <a:solidFill>
                  <a:schemeClr val="tx1"/>
                </a:solidFill>
                <a:latin typeface="Times" charset="0"/>
                <a:ea typeface="Times" charset="0"/>
                <a:cs typeface="Times" charset="0"/>
              </a:rPr>
              <a:t>early as </a:t>
            </a:r>
            <a:r>
              <a:rPr lang="en-US" dirty="0" smtClean="0">
                <a:solidFill>
                  <a:schemeClr val="tx1"/>
                </a:solidFill>
                <a:latin typeface="Times" charset="0"/>
                <a:ea typeface="Times" charset="0"/>
                <a:cs typeface="Times" charset="0"/>
              </a:rPr>
              <a:t>possible because of the effect </a:t>
            </a:r>
            <a:r>
              <a:rPr lang="en-US" dirty="0">
                <a:solidFill>
                  <a:schemeClr val="tx1"/>
                </a:solidFill>
                <a:latin typeface="Times" charset="0"/>
                <a:ea typeface="Times" charset="0"/>
                <a:cs typeface="Times" charset="0"/>
              </a:rPr>
              <a:t>of a delayed diagnosis on </a:t>
            </a:r>
            <a:r>
              <a:rPr lang="en-US" dirty="0" smtClean="0">
                <a:solidFill>
                  <a:schemeClr val="tx1"/>
                </a:solidFill>
                <a:latin typeface="Times" charset="0"/>
                <a:ea typeface="Times" charset="0"/>
                <a:cs typeface="Times" charset="0"/>
              </a:rPr>
              <a:t>treatment and prognosis.</a:t>
            </a:r>
          </a:p>
          <a:p>
            <a:pPr marL="438912" indent="-457200">
              <a:buFont typeface="Wingdings" charset="2"/>
              <a:buChar char="q"/>
            </a:pPr>
            <a:r>
              <a:rPr lang="en-US" dirty="0">
                <a:solidFill>
                  <a:schemeClr val="tx1"/>
                </a:solidFill>
                <a:latin typeface="Times" charset="0"/>
                <a:ea typeface="Times" charset="0"/>
                <a:cs typeface="Times" charset="0"/>
              </a:rPr>
              <a:t>M</a:t>
            </a:r>
            <a:r>
              <a:rPr lang="en-US" dirty="0" smtClean="0">
                <a:solidFill>
                  <a:schemeClr val="tx1"/>
                </a:solidFill>
                <a:latin typeface="Times" charset="0"/>
                <a:ea typeface="Times" charset="0"/>
                <a:cs typeface="Times" charset="0"/>
              </a:rPr>
              <a:t>ore </a:t>
            </a:r>
            <a:r>
              <a:rPr lang="en-US" dirty="0">
                <a:solidFill>
                  <a:schemeClr val="tx1"/>
                </a:solidFill>
                <a:latin typeface="Times" charset="0"/>
                <a:ea typeface="Times" charset="0"/>
                <a:cs typeface="Times" charset="0"/>
              </a:rPr>
              <a:t>than one nerve root may be involved </a:t>
            </a:r>
          </a:p>
          <a:p>
            <a:pPr marL="438912" indent="-457200">
              <a:buFont typeface="Wingdings" charset="2"/>
              <a:buChar char="q"/>
            </a:pPr>
            <a:r>
              <a:rPr lang="en-US" dirty="0">
                <a:solidFill>
                  <a:schemeClr val="tx1"/>
                </a:solidFill>
                <a:latin typeface="Times" charset="0"/>
                <a:ea typeface="Times" charset="0"/>
                <a:cs typeface="Times" charset="0"/>
              </a:rPr>
              <a:t>The neurological signs will be progressive</a:t>
            </a:r>
            <a:r>
              <a:rPr lang="en-US" dirty="0" smtClean="0">
                <a:solidFill>
                  <a:schemeClr val="tx1"/>
                </a:solidFill>
                <a:latin typeface="Times" charset="0"/>
                <a:ea typeface="Times" charset="0"/>
                <a:cs typeface="Times" charset="0"/>
              </a:rPr>
              <a:t>.</a:t>
            </a:r>
          </a:p>
          <a:p>
            <a:pPr marL="438912" indent="-457200">
              <a:buFont typeface="Wingdings" charset="2"/>
              <a:buChar char="q"/>
            </a:pPr>
            <a:r>
              <a:rPr lang="en-US" b="1" dirty="0">
                <a:solidFill>
                  <a:schemeClr val="tx1"/>
                </a:solidFill>
                <a:latin typeface="Times" charset="0"/>
                <a:ea typeface="Times" charset="0"/>
                <a:cs typeface="Times" charset="0"/>
              </a:rPr>
              <a:t>Age</a:t>
            </a:r>
            <a:r>
              <a:rPr lang="en-US" dirty="0">
                <a:solidFill>
                  <a:schemeClr val="tx1"/>
                </a:solidFill>
                <a:latin typeface="Times" charset="0"/>
                <a:ea typeface="Times" charset="0"/>
                <a:cs typeface="Times" charset="0"/>
              </a:rPr>
              <a:t> &gt;50 years</a:t>
            </a:r>
            <a:r>
              <a:rPr lang="en-US" dirty="0" smtClean="0">
                <a:solidFill>
                  <a:schemeClr val="tx1"/>
                </a:solidFill>
                <a:latin typeface="Times" charset="0"/>
                <a:ea typeface="Times" charset="0"/>
                <a:cs typeface="Times" charset="0"/>
              </a:rPr>
              <a:t>. </a:t>
            </a:r>
          </a:p>
          <a:p>
            <a:pPr marL="438912" indent="-457200">
              <a:buFont typeface="Wingdings" charset="2"/>
              <a:buChar char="q"/>
            </a:pPr>
            <a:r>
              <a:rPr lang="en-US" b="1" dirty="0" smtClean="0">
                <a:solidFill>
                  <a:schemeClr val="tx1"/>
                </a:solidFill>
                <a:latin typeface="Times" charset="0"/>
                <a:ea typeface="Times" charset="0"/>
                <a:cs typeface="Times" charset="0"/>
              </a:rPr>
              <a:t>history </a:t>
            </a:r>
            <a:r>
              <a:rPr lang="en-US" b="1" dirty="0">
                <a:solidFill>
                  <a:schemeClr val="tx1"/>
                </a:solidFill>
                <a:latin typeface="Times" charset="0"/>
                <a:ea typeface="Times" charset="0"/>
                <a:cs typeface="Times" charset="0"/>
              </a:rPr>
              <a:t>of malignancy, </a:t>
            </a:r>
            <a:r>
              <a:rPr lang="en-US" dirty="0">
                <a:solidFill>
                  <a:schemeClr val="tx1"/>
                </a:solidFill>
                <a:latin typeface="Times" charset="0"/>
                <a:ea typeface="Times" charset="0"/>
                <a:cs typeface="Times" charset="0"/>
              </a:rPr>
              <a:t>six main primary malignancies that metastasize to the </a:t>
            </a:r>
            <a:r>
              <a:rPr lang="en-US" dirty="0" smtClean="0">
                <a:solidFill>
                  <a:schemeClr val="tx1"/>
                </a:solidFill>
                <a:latin typeface="Times" charset="0"/>
                <a:ea typeface="Times" charset="0"/>
                <a:cs typeface="Times" charset="0"/>
              </a:rPr>
              <a:t>spine</a:t>
            </a:r>
            <a:r>
              <a:rPr lang="en-US" dirty="0">
                <a:solidFill>
                  <a:schemeClr val="tx1"/>
                </a:solidFill>
                <a:latin typeface="Times" charset="0"/>
                <a:ea typeface="Times" charset="0"/>
                <a:cs typeface="Times" charset="0"/>
              </a:rPr>
              <a:t> </a:t>
            </a:r>
            <a:r>
              <a:rPr lang="en-US" dirty="0" smtClean="0">
                <a:solidFill>
                  <a:schemeClr val="tx1"/>
                </a:solidFill>
                <a:latin typeface="Times" charset="0"/>
                <a:ea typeface="Times" charset="0"/>
                <a:cs typeface="Times" charset="0"/>
              </a:rPr>
              <a:t>from (prostate</a:t>
            </a:r>
            <a:r>
              <a:rPr lang="en-US" dirty="0">
                <a:solidFill>
                  <a:schemeClr val="tx1"/>
                </a:solidFill>
                <a:latin typeface="Times" charset="0"/>
                <a:ea typeface="Times" charset="0"/>
                <a:cs typeface="Times" charset="0"/>
              </a:rPr>
              <a:t>, breast, lung, thyroid, kidney and melanoma</a:t>
            </a:r>
            <a:r>
              <a:rPr lang="en-US" dirty="0" smtClean="0">
                <a:solidFill>
                  <a:schemeClr val="tx1"/>
                </a:solidFill>
                <a:latin typeface="Times" charset="0"/>
                <a:ea typeface="Times" charset="0"/>
                <a:cs typeface="Times" charset="0"/>
              </a:rPr>
              <a:t>).</a:t>
            </a:r>
          </a:p>
          <a:p>
            <a:pPr marL="438912" indent="-457200">
              <a:buFont typeface="Wingdings" charset="2"/>
              <a:buChar char="q"/>
            </a:pPr>
            <a:r>
              <a:rPr lang="en-US" dirty="0" smtClean="0">
                <a:solidFill>
                  <a:schemeClr val="tx1"/>
                </a:solidFill>
                <a:latin typeface="Times" charset="0"/>
                <a:ea typeface="Times" charset="0"/>
                <a:cs typeface="Times" charset="0"/>
              </a:rPr>
              <a:t>Symptoms include:-</a:t>
            </a:r>
          </a:p>
          <a:p>
            <a:pPr marL="633222" lvl="4" indent="-285750">
              <a:lnSpc>
                <a:spcPct val="110000"/>
              </a:lnSpc>
              <a:spcBef>
                <a:spcPts val="0"/>
              </a:spcBef>
              <a:spcAft>
                <a:spcPts val="0"/>
              </a:spcAft>
              <a:buFont typeface="Arial" charset="0"/>
              <a:buChar char="•"/>
            </a:pPr>
            <a:r>
              <a:rPr lang="en-US" sz="2200" dirty="0" smtClean="0">
                <a:solidFill>
                  <a:schemeClr val="tx1"/>
                </a:solidFill>
                <a:latin typeface="Times" charset="0"/>
                <a:ea typeface="Times" charset="0"/>
                <a:cs typeface="Times" charset="0"/>
              </a:rPr>
              <a:t>Gradually Worsening back pain.</a:t>
            </a:r>
          </a:p>
          <a:p>
            <a:pPr marL="633222" lvl="4" indent="-285750">
              <a:lnSpc>
                <a:spcPct val="110000"/>
              </a:lnSpc>
              <a:spcBef>
                <a:spcPts val="0"/>
              </a:spcBef>
              <a:spcAft>
                <a:spcPts val="0"/>
              </a:spcAft>
              <a:buFont typeface="Arial" charset="0"/>
              <a:buChar char="•"/>
            </a:pPr>
            <a:r>
              <a:rPr lang="en-US" sz="2200" dirty="0" smtClean="0">
                <a:solidFill>
                  <a:schemeClr val="tx1"/>
                </a:solidFill>
                <a:latin typeface="Times" charset="0"/>
                <a:ea typeface="Times" charset="0"/>
                <a:cs typeface="Times" charset="0"/>
              </a:rPr>
              <a:t>Limb </a:t>
            </a:r>
            <a:r>
              <a:rPr lang="en-US" sz="2200" dirty="0">
                <a:solidFill>
                  <a:schemeClr val="tx1"/>
                </a:solidFill>
                <a:latin typeface="Times" charset="0"/>
                <a:ea typeface="Times" charset="0"/>
                <a:cs typeface="Times" charset="0"/>
              </a:rPr>
              <a:t>paresthesia or weakness. </a:t>
            </a:r>
            <a:endParaRPr lang="en-US" sz="2200" dirty="0" smtClean="0">
              <a:solidFill>
                <a:schemeClr val="tx1"/>
              </a:solidFill>
              <a:latin typeface="Times" charset="0"/>
              <a:ea typeface="Times" charset="0"/>
              <a:cs typeface="Times" charset="0"/>
            </a:endParaRPr>
          </a:p>
          <a:p>
            <a:pPr marL="633222" lvl="4" indent="-285750">
              <a:lnSpc>
                <a:spcPct val="110000"/>
              </a:lnSpc>
              <a:spcBef>
                <a:spcPts val="0"/>
              </a:spcBef>
              <a:spcAft>
                <a:spcPts val="0"/>
              </a:spcAft>
              <a:buFont typeface="Arial" charset="0"/>
              <a:buChar char="•"/>
            </a:pPr>
            <a:r>
              <a:rPr lang="en-US" sz="2200" dirty="0" smtClean="0">
                <a:solidFill>
                  <a:schemeClr val="tx1"/>
                </a:solidFill>
                <a:latin typeface="Times" charset="0"/>
                <a:ea typeface="Times" charset="0"/>
                <a:cs typeface="Times" charset="0"/>
              </a:rPr>
              <a:t>Fever</a:t>
            </a:r>
            <a:r>
              <a:rPr lang="en-US" sz="2200" dirty="0">
                <a:solidFill>
                  <a:schemeClr val="tx1"/>
                </a:solidFill>
                <a:latin typeface="Times" charset="0"/>
                <a:ea typeface="Times" charset="0"/>
                <a:cs typeface="Times" charset="0"/>
              </a:rPr>
              <a:t>, weight loss</a:t>
            </a:r>
            <a:r>
              <a:rPr lang="en-US" sz="1900" dirty="0">
                <a:solidFill>
                  <a:schemeClr val="tx1"/>
                </a:solidFill>
                <a:latin typeface="Times" charset="0"/>
                <a:ea typeface="Times" charset="0"/>
                <a:cs typeface="Times" charset="0"/>
              </a:rPr>
              <a:t>. </a:t>
            </a:r>
          </a:p>
        </p:txBody>
      </p:sp>
    </p:spTree>
    <p:extLst>
      <p:ext uri="{BB962C8B-B14F-4D97-AF65-F5344CB8AC3E}">
        <p14:creationId xmlns:p14="http://schemas.microsoft.com/office/powerpoint/2010/main" val="160883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4">
                                            <p:txEl>
                                              <p:pRg st="5" end="5"/>
                                            </p:txEl>
                                          </p:spTgt>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42" dur="500"/>
                                        <p:tgtEl>
                                          <p:spTgt spid="4">
                                            <p:txEl>
                                              <p:pRg st="6" end="6"/>
                                            </p:txEl>
                                          </p:spTgt>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 calcmode="lin" valueType="num">
                                      <p:cBhvr additive="base">
                                        <p:cTn id="45" dur="500"/>
                                        <p:tgtEl>
                                          <p:spTgt spid="4">
                                            <p:txEl>
                                              <p:pRg st="7" end="7"/>
                                            </p:txEl>
                                          </p:spTgt>
                                        </p:tgtEl>
                                        <p:attrNameLst>
                                          <p:attrName>ppt_y</p:attrName>
                                        </p:attrNameLst>
                                      </p:cBhvr>
                                      <p:tavLst>
                                        <p:tav tm="0">
                                          <p:val>
                                            <p:strVal val="#ppt_y+#ppt_h*1.125000"/>
                                          </p:val>
                                        </p:tav>
                                        <p:tav tm="100000">
                                          <p:val>
                                            <p:strVal val="#ppt_y"/>
                                          </p:val>
                                        </p:tav>
                                      </p:tavLst>
                                    </p:anim>
                                    <p:animEffect transition="in" filter="wipe(up)">
                                      <p:cBhvr>
                                        <p:cTn id="46" dur="500"/>
                                        <p:tgtEl>
                                          <p:spTgt spid="4">
                                            <p:txEl>
                                              <p:pRg st="7" end="7"/>
                                            </p:txEl>
                                          </p:spTgt>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p:tgtEl>
                                          <p:spTgt spid="4">
                                            <p:txEl>
                                              <p:pRg st="8" end="8"/>
                                            </p:txEl>
                                          </p:spTgt>
                                        </p:tgtEl>
                                        <p:attrNameLst>
                                          <p:attrName>ppt_y</p:attrName>
                                        </p:attrNameLst>
                                      </p:cBhvr>
                                      <p:tavLst>
                                        <p:tav tm="0">
                                          <p:val>
                                            <p:strVal val="#ppt_y+#ppt_h*1.125000"/>
                                          </p:val>
                                        </p:tav>
                                        <p:tav tm="100000">
                                          <p:val>
                                            <p:strVal val="#ppt_y"/>
                                          </p:val>
                                        </p:tav>
                                      </p:tavLst>
                                    </p:anim>
                                    <p:animEffect transition="in" filter="wipe(up)">
                                      <p:cBhvr>
                                        <p:cTn id="5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Times" charset="0"/>
                <a:ea typeface="Times" charset="0"/>
                <a:cs typeface="Times" charset="0"/>
              </a:rPr>
              <a:t>Ankylosing spondylitis</a:t>
            </a:r>
            <a:endParaRPr lang="en-US" dirty="0"/>
          </a:p>
        </p:txBody>
      </p:sp>
      <p:sp>
        <p:nvSpPr>
          <p:cNvPr id="3" name="Content Placeholder 2"/>
          <p:cNvSpPr>
            <a:spLocks noGrp="1"/>
          </p:cNvSpPr>
          <p:nvPr>
            <p:ph idx="1"/>
          </p:nvPr>
        </p:nvSpPr>
        <p:spPr/>
        <p:txBody>
          <a:bodyPr>
            <a:normAutofit/>
          </a:bodyPr>
          <a:lstStyle/>
          <a:p>
            <a:pPr marL="457200" lvl="1" indent="-457200">
              <a:spcBef>
                <a:spcPts val="1000"/>
              </a:spcBef>
              <a:buFont typeface="Wingdings" charset="2"/>
              <a:buChar char="q"/>
            </a:pPr>
            <a:r>
              <a:rPr lang="en-US" sz="2800" b="1" dirty="0"/>
              <a:t>Spine fusion</a:t>
            </a:r>
          </a:p>
          <a:p>
            <a:pPr marL="457200" lvl="1" indent="-457200">
              <a:spcBef>
                <a:spcPts val="1000"/>
              </a:spcBef>
              <a:buFont typeface="Wingdings" charset="2"/>
              <a:buChar char="q"/>
            </a:pPr>
            <a:r>
              <a:rPr lang="en-US" sz="2800" dirty="0"/>
              <a:t>Many genes can cause it but the major gene that causes this disease is </a:t>
            </a:r>
            <a:r>
              <a:rPr lang="en-US" sz="2800" dirty="0">
                <a:solidFill>
                  <a:srgbClr val="FF0000"/>
                </a:solidFill>
              </a:rPr>
              <a:t>HLA-B27</a:t>
            </a:r>
            <a:r>
              <a:rPr lang="en-US" sz="2800" dirty="0"/>
              <a:t>.</a:t>
            </a:r>
          </a:p>
          <a:p>
            <a:pPr marL="457200" lvl="1" indent="-457200">
              <a:spcBef>
                <a:spcPts val="1000"/>
              </a:spcBef>
              <a:buFont typeface="Wingdings" charset="2"/>
              <a:buChar char="q"/>
            </a:pPr>
            <a:r>
              <a:rPr lang="en-US" sz="2800" dirty="0"/>
              <a:t>Age &lt;40</a:t>
            </a:r>
          </a:p>
          <a:p>
            <a:pPr marL="457200" lvl="1" indent="-457200">
              <a:spcBef>
                <a:spcPts val="1000"/>
              </a:spcBef>
              <a:buFont typeface="Wingdings" charset="2"/>
              <a:buChar char="q"/>
            </a:pPr>
            <a:r>
              <a:rPr lang="en-US" sz="2800" dirty="0" smtClean="0"/>
              <a:t>Improved </a:t>
            </a:r>
            <a:r>
              <a:rPr lang="en-US" sz="2800" dirty="0"/>
              <a:t>with exercise</a:t>
            </a:r>
          </a:p>
          <a:p>
            <a:pPr marL="457200" lvl="1" indent="-457200">
              <a:spcBef>
                <a:spcPts val="1000"/>
              </a:spcBef>
              <a:buFont typeface="Wingdings" charset="2"/>
              <a:buChar char="q"/>
            </a:pPr>
            <a:r>
              <a:rPr lang="en-US" sz="2800" dirty="0"/>
              <a:t>Pain at night and morning stiffness</a:t>
            </a:r>
          </a:p>
        </p:txBody>
      </p:sp>
      <p:pic>
        <p:nvPicPr>
          <p:cNvPr id="4" name="Picture 3"/>
          <p:cNvPicPr>
            <a:picLocks noChangeAspect="1"/>
          </p:cNvPicPr>
          <p:nvPr/>
        </p:nvPicPr>
        <p:blipFill>
          <a:blip r:embed="rId2" cstate="print"/>
          <a:stretch>
            <a:fillRect/>
          </a:stretch>
        </p:blipFill>
        <p:spPr>
          <a:xfrm>
            <a:off x="6400801" y="2872628"/>
            <a:ext cx="5457824" cy="3765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334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Vertebral Fractures</a:t>
            </a:r>
            <a:endParaRPr lang="en-US" b="1" dirty="0"/>
          </a:p>
        </p:txBody>
      </p:sp>
      <p:sp>
        <p:nvSpPr>
          <p:cNvPr id="3" name="Content Placeholder 2"/>
          <p:cNvSpPr>
            <a:spLocks noGrp="1"/>
          </p:cNvSpPr>
          <p:nvPr>
            <p:ph idx="1"/>
          </p:nvPr>
        </p:nvSpPr>
        <p:spPr/>
        <p:txBody>
          <a:bodyPr>
            <a:normAutofit lnSpcReduction="10000"/>
          </a:bodyPr>
          <a:lstStyle/>
          <a:p>
            <a:r>
              <a:rPr lang="en-US" dirty="0" smtClean="0"/>
              <a:t>1-truma </a:t>
            </a:r>
          </a:p>
          <a:p>
            <a:r>
              <a:rPr lang="en-US" dirty="0" smtClean="0"/>
              <a:t>2-pathological causes(</a:t>
            </a:r>
            <a:r>
              <a:rPr lang="en-US" dirty="0" err="1" smtClean="0"/>
              <a:t>infections,tumors,osteoprosis</a:t>
            </a:r>
            <a:r>
              <a:rPr lang="en-US" dirty="0" smtClean="0"/>
              <a:t>)</a:t>
            </a:r>
          </a:p>
          <a:p>
            <a:endParaRPr lang="en-US" dirty="0"/>
          </a:p>
          <a:p>
            <a:endParaRPr lang="en-US" dirty="0" smtClean="0"/>
          </a:p>
          <a:p>
            <a:endParaRPr lang="en-US" dirty="0"/>
          </a:p>
          <a:p>
            <a:r>
              <a:rPr lang="en-US" sz="2400" dirty="0" smtClean="0"/>
              <a:t>Most common is TB and Brucellosis.</a:t>
            </a:r>
          </a:p>
          <a:p>
            <a:r>
              <a:rPr lang="en-US" sz="2400" dirty="0" smtClean="0"/>
              <a:t>History of contact with TB patient, raw milk ingestion.</a:t>
            </a:r>
          </a:p>
          <a:p>
            <a:r>
              <a:rPr lang="en-US" sz="2400" dirty="0" smtClean="0"/>
              <a:t> Potentially treatable diseases once diagnosis is established and antimicrobials administered.</a:t>
            </a:r>
          </a:p>
          <a:p>
            <a:r>
              <a:rPr lang="en-US" sz="2400" dirty="0" smtClean="0"/>
              <a:t>Disability, Deformity or nerve compression are indications of surgery</a:t>
            </a:r>
            <a:r>
              <a:rPr lang="en-US" dirty="0" smtClean="0"/>
              <a:t>. </a:t>
            </a:r>
            <a:endParaRPr lang="en-US" dirty="0"/>
          </a:p>
        </p:txBody>
      </p:sp>
      <p:sp>
        <p:nvSpPr>
          <p:cNvPr id="4" name="Rectangle 3"/>
          <p:cNvSpPr/>
          <p:nvPr/>
        </p:nvSpPr>
        <p:spPr>
          <a:xfrm>
            <a:off x="481013" y="1306513"/>
            <a:ext cx="2457450"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dirty="0" smtClean="0">
                <a:solidFill>
                  <a:srgbClr val="FF0000"/>
                </a:solidFill>
              </a:rPr>
              <a:t>Causes:</a:t>
            </a:r>
            <a:endParaRPr lang="en-US" dirty="0">
              <a:solidFill>
                <a:srgbClr val="FF0000"/>
              </a:solidFill>
            </a:endParaRPr>
          </a:p>
        </p:txBody>
      </p:sp>
      <p:sp>
        <p:nvSpPr>
          <p:cNvPr id="5" name="Title 1"/>
          <p:cNvSpPr txBox="1">
            <a:spLocks/>
          </p:cNvSpPr>
          <p:nvPr/>
        </p:nvSpPr>
        <p:spPr>
          <a:xfrm>
            <a:off x="838200" y="2960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Spinal infections </a:t>
            </a:r>
            <a:endParaRPr lang="en-US" b="1" dirty="0"/>
          </a:p>
        </p:txBody>
      </p:sp>
      <p:pic>
        <p:nvPicPr>
          <p:cNvPr id="6" name="Picture 2" descr="http://www.ejbjs.org/Image_Quiz/2006/oct06/iqoct06_fig1_m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1993" y="1072356"/>
            <a:ext cx="3370007"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5465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7543800" cy="1008796"/>
          </a:xfrm>
        </p:spPr>
        <p:txBody>
          <a:bodyPr>
            <a:normAutofit/>
          </a:bodyPr>
          <a:lstStyle/>
          <a:p>
            <a:r>
              <a:rPr lang="en-US" sz="3200" b="1" dirty="0">
                <a:latin typeface="Times" charset="0"/>
                <a:ea typeface="Times" charset="0"/>
                <a:cs typeface="Times" charset="0"/>
              </a:rPr>
              <a:t>￼Mechanical &amp; Inflammatory Back Pain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2746720"/>
              </p:ext>
            </p:extLst>
          </p:nvPr>
        </p:nvGraphicFramePr>
        <p:xfrm>
          <a:off x="2346722" y="2160272"/>
          <a:ext cx="7543800" cy="3346250"/>
        </p:xfrm>
        <a:graphic>
          <a:graphicData uri="http://schemas.openxmlformats.org/drawingml/2006/table">
            <a:tbl>
              <a:tblPr firstRow="1" firstCol="1" bandRow="1">
                <a:tableStyleId>{85BE263C-DBD7-4A20-BB59-AAB30ACAA65A}</a:tableStyleId>
              </a:tblPr>
              <a:tblGrid>
                <a:gridCol w="2514600"/>
                <a:gridCol w="2514600"/>
                <a:gridCol w="2514600"/>
              </a:tblGrid>
              <a:tr h="285095">
                <a:tc>
                  <a:txBody>
                    <a:bodyPr/>
                    <a:lstStyle/>
                    <a:p>
                      <a:endParaRPr lang="en-US" sz="1400" dirty="0">
                        <a:solidFill>
                          <a:schemeClr val="tx1"/>
                        </a:solidFill>
                        <a:latin typeface="Times" charset="0"/>
                        <a:ea typeface="Times" charset="0"/>
                        <a:cs typeface="Times" charset="0"/>
                      </a:endParaRPr>
                    </a:p>
                  </a:txBody>
                  <a:tcPr marL="68580" marR="68580" marT="34290" marB="34290"/>
                </a:tc>
                <a:tc>
                  <a:txBody>
                    <a:bodyPr/>
                    <a:lstStyle/>
                    <a:p>
                      <a:pPr algn="ctr"/>
                      <a:r>
                        <a:rPr lang="en-US" sz="1400" dirty="0" smtClean="0"/>
                        <a:t>Inflammatory back</a:t>
                      </a:r>
                      <a:r>
                        <a:rPr lang="en-US" sz="1400" baseline="0" dirty="0" smtClean="0"/>
                        <a:t> pain</a:t>
                      </a:r>
                      <a:endParaRPr lang="en-US" sz="1400" dirty="0">
                        <a:solidFill>
                          <a:schemeClr val="tx1"/>
                        </a:solidFill>
                        <a:latin typeface="Times" charset="0"/>
                        <a:ea typeface="Times" charset="0"/>
                        <a:cs typeface="Times" charset="0"/>
                      </a:endParaRPr>
                    </a:p>
                  </a:txBody>
                  <a:tcPr marL="68580" marR="68580" marT="34290" marB="34290"/>
                </a:tc>
                <a:tc>
                  <a:txBody>
                    <a:bodyPr/>
                    <a:lstStyle/>
                    <a:p>
                      <a:pPr algn="ctr"/>
                      <a:r>
                        <a:rPr lang="en-US" sz="1400" dirty="0" smtClean="0"/>
                        <a:t>Mechanical back pain</a:t>
                      </a:r>
                      <a:endParaRPr lang="en-US" sz="1400" dirty="0">
                        <a:solidFill>
                          <a:schemeClr val="tx1"/>
                        </a:solidFill>
                        <a:latin typeface="Times" charset="0"/>
                        <a:ea typeface="Times" charset="0"/>
                        <a:cs typeface="Times" charset="0"/>
                      </a:endParaRPr>
                    </a:p>
                  </a:txBody>
                  <a:tcPr marL="68580" marR="68580" marT="34290" marB="34290"/>
                </a:tc>
              </a:tr>
              <a:tr h="285095">
                <a:tc>
                  <a:txBody>
                    <a:bodyPr/>
                    <a:lstStyle/>
                    <a:p>
                      <a:pPr algn="l"/>
                      <a:r>
                        <a:rPr lang="en-US" sz="1400" dirty="0" smtClean="0"/>
                        <a:t>Age Of Onset</a:t>
                      </a:r>
                      <a:endParaRPr lang="en-US" sz="1400" dirty="0">
                        <a:solidFill>
                          <a:schemeClr val="tx1"/>
                        </a:solidFill>
                        <a:latin typeface="Times" charset="0"/>
                        <a:ea typeface="Times" charset="0"/>
                        <a:cs typeface="Times" charset="0"/>
                      </a:endParaRPr>
                    </a:p>
                  </a:txBody>
                  <a:tcPr marL="68580" marR="68580" marT="34290" marB="34290"/>
                </a:tc>
                <a:tc>
                  <a:txBody>
                    <a:bodyPr/>
                    <a:lstStyle/>
                    <a:p>
                      <a:pPr algn="ctr"/>
                      <a:r>
                        <a:rPr lang="en-US" sz="1400" dirty="0" smtClean="0"/>
                        <a:t>&lt;</a:t>
                      </a:r>
                      <a:r>
                        <a:rPr lang="en-US" sz="1400" baseline="0" dirty="0" smtClean="0"/>
                        <a:t> 40 Years</a:t>
                      </a:r>
                      <a:endParaRPr lang="en-US" sz="1400" dirty="0">
                        <a:latin typeface="Times" charset="0"/>
                        <a:ea typeface="Times" charset="0"/>
                        <a:cs typeface="Times" charset="0"/>
                      </a:endParaRPr>
                    </a:p>
                  </a:txBody>
                  <a:tcPr marL="68580" marR="68580" marT="34290" marB="34290"/>
                </a:tc>
                <a:tc>
                  <a:txBody>
                    <a:bodyPr/>
                    <a:lstStyle/>
                    <a:p>
                      <a:pPr algn="ctr"/>
                      <a:r>
                        <a:rPr lang="en-US" sz="1400" dirty="0" smtClean="0"/>
                        <a:t>Any Age </a:t>
                      </a:r>
                      <a:endParaRPr lang="en-US" sz="1400" dirty="0">
                        <a:latin typeface="Times" charset="0"/>
                        <a:ea typeface="Times" charset="0"/>
                        <a:cs typeface="Times" charset="0"/>
                      </a:endParaRPr>
                    </a:p>
                  </a:txBody>
                  <a:tcPr marL="68580" marR="68580" marT="34290" marB="34290"/>
                </a:tc>
              </a:tr>
              <a:tr h="285095">
                <a:tc>
                  <a:txBody>
                    <a:bodyPr/>
                    <a:lstStyle/>
                    <a:p>
                      <a:pPr algn="l"/>
                      <a:r>
                        <a:rPr lang="en-US" sz="1400" dirty="0" smtClean="0"/>
                        <a:t>Type</a:t>
                      </a:r>
                      <a:r>
                        <a:rPr lang="en-US" sz="1400" baseline="0" dirty="0" smtClean="0"/>
                        <a:t> Of Onset</a:t>
                      </a:r>
                      <a:endParaRPr lang="en-US" sz="1400" dirty="0">
                        <a:solidFill>
                          <a:schemeClr val="tx1"/>
                        </a:solidFill>
                        <a:latin typeface="Times" charset="0"/>
                        <a:ea typeface="Times" charset="0"/>
                        <a:cs typeface="Times" charset="0"/>
                      </a:endParaRPr>
                    </a:p>
                  </a:txBody>
                  <a:tcPr marL="68580" marR="68580" marT="34290" marB="34290"/>
                </a:tc>
                <a:tc>
                  <a:txBody>
                    <a:bodyPr/>
                    <a:lstStyle/>
                    <a:p>
                      <a:pPr algn="ctr"/>
                      <a:r>
                        <a:rPr lang="en-US" sz="1400" kern="1200" dirty="0" smtClean="0"/>
                        <a:t>gradual</a:t>
                      </a:r>
                      <a:endParaRPr lang="en-US" sz="1400" kern="1200" dirty="0">
                        <a:solidFill>
                          <a:schemeClr val="dk1"/>
                        </a:solidFill>
                        <a:latin typeface="Times" charset="0"/>
                        <a:ea typeface="Times" charset="0"/>
                        <a:cs typeface="Times" charset="0"/>
                      </a:endParaRPr>
                    </a:p>
                  </a:txBody>
                  <a:tcPr marL="68580" marR="68580" marT="34290" marB="34290"/>
                </a:tc>
                <a:tc>
                  <a:txBody>
                    <a:bodyPr/>
                    <a:lstStyle/>
                    <a:p>
                      <a:pPr algn="ctr"/>
                      <a:r>
                        <a:rPr lang="en-US" sz="1400" dirty="0" smtClean="0"/>
                        <a:t>Acute</a:t>
                      </a:r>
                      <a:endParaRPr lang="en-US" sz="1400" dirty="0">
                        <a:latin typeface="Times" charset="0"/>
                        <a:ea typeface="Times" charset="0"/>
                        <a:cs typeface="Times" charset="0"/>
                      </a:endParaRPr>
                    </a:p>
                  </a:txBody>
                  <a:tcPr marL="68580" marR="68580" marT="34290" marB="34290"/>
                </a:tc>
              </a:tr>
              <a:tr h="285095">
                <a:tc>
                  <a:txBody>
                    <a:bodyPr/>
                    <a:lstStyle/>
                    <a:p>
                      <a:pPr algn="l"/>
                      <a:r>
                        <a:rPr lang="en-US" sz="1400" dirty="0" smtClean="0"/>
                        <a:t>Symptoms Duration</a:t>
                      </a:r>
                      <a:endParaRPr lang="en-US" sz="1400" dirty="0">
                        <a:solidFill>
                          <a:schemeClr val="tx1"/>
                        </a:solidFill>
                        <a:latin typeface="Times" charset="0"/>
                        <a:ea typeface="Times" charset="0"/>
                        <a:cs typeface="Times" charset="0"/>
                      </a:endParaRPr>
                    </a:p>
                  </a:txBody>
                  <a:tcPr marL="68580" marR="68580" marT="34290" marB="34290"/>
                </a:tc>
                <a:tc>
                  <a:txBody>
                    <a:bodyPr/>
                    <a:lstStyle/>
                    <a:p>
                      <a:pPr algn="ctr"/>
                      <a:r>
                        <a:rPr lang="en-US" sz="1400" smtClean="0"/>
                        <a:t>&gt; 3 Months</a:t>
                      </a:r>
                      <a:endParaRPr lang="en-US" sz="1400" dirty="0">
                        <a:latin typeface="Times" charset="0"/>
                        <a:ea typeface="Times" charset="0"/>
                        <a:cs typeface="Times" charset="0"/>
                      </a:endParaRPr>
                    </a:p>
                  </a:txBody>
                  <a:tcPr marL="68580" marR="68580" marT="34290" marB="34290"/>
                </a:tc>
                <a:tc>
                  <a:txBody>
                    <a:bodyPr/>
                    <a:lstStyle/>
                    <a:p>
                      <a:pPr algn="ctr"/>
                      <a:r>
                        <a:rPr lang="en-US" sz="1400" dirty="0" smtClean="0"/>
                        <a:t>&lt;</a:t>
                      </a:r>
                      <a:r>
                        <a:rPr lang="en-US" sz="1400" baseline="0" dirty="0" smtClean="0"/>
                        <a:t> 4 Weeks</a:t>
                      </a:r>
                      <a:endParaRPr lang="en-US" sz="1400" dirty="0">
                        <a:latin typeface="Times" charset="0"/>
                        <a:ea typeface="Times" charset="0"/>
                        <a:cs typeface="Times" charset="0"/>
                      </a:endParaRPr>
                    </a:p>
                  </a:txBody>
                  <a:tcPr marL="68580" marR="68580" marT="34290" marB="34290"/>
                </a:tc>
              </a:tr>
              <a:tr h="285095">
                <a:tc>
                  <a:txBody>
                    <a:bodyPr/>
                    <a:lstStyle/>
                    <a:p>
                      <a:pPr algn="l"/>
                      <a:r>
                        <a:rPr lang="en-US" sz="1400" dirty="0" smtClean="0"/>
                        <a:t>Morning Stiffness</a:t>
                      </a:r>
                      <a:endParaRPr lang="en-US" sz="1400" dirty="0">
                        <a:solidFill>
                          <a:schemeClr val="tx1"/>
                        </a:solidFill>
                        <a:latin typeface="Times" charset="0"/>
                        <a:ea typeface="Times" charset="0"/>
                        <a:cs typeface="Times" charset="0"/>
                      </a:endParaRPr>
                    </a:p>
                  </a:txBody>
                  <a:tcPr marL="68580" marR="68580" marT="34290" marB="34290"/>
                </a:tc>
                <a:tc>
                  <a:txBody>
                    <a:bodyPr/>
                    <a:lstStyle/>
                    <a:p>
                      <a:pPr algn="ctr"/>
                      <a:r>
                        <a:rPr lang="en-US" sz="1400" smtClean="0"/>
                        <a:t>&gt; 30 Minuets</a:t>
                      </a:r>
                      <a:endParaRPr lang="en-US" sz="1400" dirty="0">
                        <a:latin typeface="Times" charset="0"/>
                        <a:ea typeface="Times" charset="0"/>
                        <a:cs typeface="Times" charset="0"/>
                      </a:endParaRPr>
                    </a:p>
                  </a:txBody>
                  <a:tcPr marL="68580" marR="68580" marT="34290" marB="34290"/>
                </a:tc>
                <a:tc>
                  <a:txBody>
                    <a:bodyPr/>
                    <a:lstStyle/>
                    <a:p>
                      <a:pPr algn="ctr"/>
                      <a:r>
                        <a:rPr lang="en-US" sz="1400" dirty="0" smtClean="0"/>
                        <a:t>&lt;</a:t>
                      </a:r>
                      <a:r>
                        <a:rPr lang="en-US" sz="1400" baseline="0" dirty="0" smtClean="0"/>
                        <a:t> 30 Minuets</a:t>
                      </a:r>
                      <a:endParaRPr lang="en-US" sz="1400" dirty="0">
                        <a:latin typeface="Times" charset="0"/>
                        <a:ea typeface="Times" charset="0"/>
                        <a:cs typeface="Times" charset="0"/>
                      </a:endParaRPr>
                    </a:p>
                  </a:txBody>
                  <a:tcPr marL="68580" marR="68580" marT="34290" marB="34290"/>
                </a:tc>
              </a:tr>
              <a:tr h="285095">
                <a:tc>
                  <a:txBody>
                    <a:bodyPr/>
                    <a:lstStyle/>
                    <a:p>
                      <a:pPr algn="l"/>
                      <a:r>
                        <a:rPr lang="en-US" sz="1400" dirty="0" smtClean="0"/>
                        <a:t>Timing</a:t>
                      </a:r>
                      <a:endParaRPr lang="en-US" sz="1400" dirty="0">
                        <a:solidFill>
                          <a:schemeClr val="tx1"/>
                        </a:solidFill>
                        <a:latin typeface="Times" charset="0"/>
                        <a:ea typeface="Times" charset="0"/>
                        <a:cs typeface="Times"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effectLst/>
                        </a:rPr>
                        <a:t>Night, Early Morning </a:t>
                      </a:r>
                      <a:endParaRPr lang="en-US" sz="1400" dirty="0" smtClean="0">
                        <a:latin typeface="Times" charset="0"/>
                        <a:ea typeface="Times" charset="0"/>
                        <a:cs typeface="Times"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effectLst/>
                        </a:rPr>
                        <a:t>End Of Day, Following Activity </a:t>
                      </a:r>
                      <a:endParaRPr lang="en-US" sz="1400" dirty="0" smtClean="0">
                        <a:latin typeface="Times" charset="0"/>
                        <a:ea typeface="Times" charset="0"/>
                        <a:cs typeface="Times" charset="0"/>
                      </a:endParaRPr>
                    </a:p>
                  </a:txBody>
                  <a:tcPr marL="68580" marR="68580" marT="34290" marB="34290"/>
                </a:tc>
              </a:tr>
              <a:tr h="285095">
                <a:tc>
                  <a:txBody>
                    <a:bodyPr/>
                    <a:lstStyle/>
                    <a:p>
                      <a:pPr algn="l"/>
                      <a:r>
                        <a:rPr lang="en-US" sz="1400" dirty="0" smtClean="0"/>
                        <a:t>Effect</a:t>
                      </a:r>
                      <a:r>
                        <a:rPr lang="en-US" sz="1400" baseline="0" dirty="0" smtClean="0"/>
                        <a:t> Of Exercise </a:t>
                      </a:r>
                      <a:endParaRPr lang="en-US" sz="1400" dirty="0">
                        <a:solidFill>
                          <a:schemeClr val="tx1"/>
                        </a:solidFill>
                        <a:latin typeface="Times" charset="0"/>
                        <a:ea typeface="Times" charset="0"/>
                        <a:cs typeface="Times" charset="0"/>
                      </a:endParaRPr>
                    </a:p>
                  </a:txBody>
                  <a:tcPr marL="68580" marR="68580" marT="34290" marB="34290"/>
                </a:tc>
                <a:tc>
                  <a:txBody>
                    <a:bodyPr/>
                    <a:lstStyle/>
                    <a:p>
                      <a:pPr algn="ctr"/>
                      <a:r>
                        <a:rPr lang="en-US" sz="1400" dirty="0" smtClean="0"/>
                        <a:t>Improvement</a:t>
                      </a:r>
                      <a:endParaRPr lang="en-US" sz="1400" dirty="0" smtClean="0">
                        <a:latin typeface="Times" charset="0"/>
                        <a:ea typeface="Times" charset="0"/>
                        <a:cs typeface="Times" charset="0"/>
                      </a:endParaRPr>
                    </a:p>
                  </a:txBody>
                  <a:tcPr marL="68580" marR="68580" marT="34290" marB="34290"/>
                </a:tc>
                <a:tc>
                  <a:txBody>
                    <a:bodyPr/>
                    <a:lstStyle/>
                    <a:p>
                      <a:pPr algn="ctr"/>
                      <a:r>
                        <a:rPr lang="en-US" sz="1400" dirty="0" smtClean="0"/>
                        <a:t>Exacerbation</a:t>
                      </a:r>
                      <a:endParaRPr lang="en-US" sz="1400" dirty="0">
                        <a:latin typeface="Times" charset="0"/>
                        <a:ea typeface="Times" charset="0"/>
                        <a:cs typeface="Times" charset="0"/>
                      </a:endParaRPr>
                    </a:p>
                  </a:txBody>
                  <a:tcPr marL="68580" marR="68580" marT="34290" marB="34290"/>
                </a:tc>
              </a:tr>
              <a:tr h="285095">
                <a:tc>
                  <a:txBody>
                    <a:bodyPr/>
                    <a:lstStyle/>
                    <a:p>
                      <a:pPr algn="l"/>
                      <a:r>
                        <a:rPr lang="en-US" sz="1400" dirty="0" smtClean="0"/>
                        <a:t>Sacroiliac</a:t>
                      </a:r>
                      <a:r>
                        <a:rPr lang="en-US" sz="1400" baseline="0" dirty="0" smtClean="0"/>
                        <a:t> Joint Tenderness </a:t>
                      </a:r>
                      <a:endParaRPr lang="en-US" sz="1400" dirty="0">
                        <a:solidFill>
                          <a:schemeClr val="tx1"/>
                        </a:solidFill>
                        <a:latin typeface="Times" charset="0"/>
                        <a:ea typeface="Times" charset="0"/>
                        <a:cs typeface="Times" charset="0"/>
                      </a:endParaRPr>
                    </a:p>
                  </a:txBody>
                  <a:tcPr marL="68580" marR="68580" marT="34290" marB="34290"/>
                </a:tc>
                <a:tc>
                  <a:txBody>
                    <a:bodyPr/>
                    <a:lstStyle/>
                    <a:p>
                      <a:pPr algn="ctr"/>
                      <a:r>
                        <a:rPr lang="en-US" sz="1400" dirty="0" smtClean="0"/>
                        <a:t>Frequent</a:t>
                      </a:r>
                      <a:endParaRPr lang="en-US" sz="1400" dirty="0">
                        <a:latin typeface="Times" charset="0"/>
                        <a:ea typeface="Times" charset="0"/>
                        <a:cs typeface="Times" charset="0"/>
                      </a:endParaRPr>
                    </a:p>
                  </a:txBody>
                  <a:tcPr marL="68580" marR="68580" marT="34290" marB="34290"/>
                </a:tc>
                <a:tc>
                  <a:txBody>
                    <a:bodyPr/>
                    <a:lstStyle/>
                    <a:p>
                      <a:pPr algn="ctr"/>
                      <a:r>
                        <a:rPr lang="en-US" sz="1400" dirty="0" smtClean="0"/>
                        <a:t>Absent</a:t>
                      </a:r>
                      <a:endParaRPr lang="en-US" sz="1400" dirty="0">
                        <a:latin typeface="Times" charset="0"/>
                        <a:ea typeface="Times" charset="0"/>
                        <a:cs typeface="Times" charset="0"/>
                      </a:endParaRPr>
                    </a:p>
                  </a:txBody>
                  <a:tcPr marL="68580" marR="68580" marT="34290" marB="34290"/>
                </a:tc>
              </a:tr>
              <a:tr h="285095">
                <a:tc>
                  <a:txBody>
                    <a:bodyPr/>
                    <a:lstStyle/>
                    <a:p>
                      <a:pPr algn="l"/>
                      <a:r>
                        <a:rPr lang="en-US" sz="1400" dirty="0" smtClean="0"/>
                        <a:t>Back Mobility</a:t>
                      </a:r>
                      <a:endParaRPr lang="en-US" sz="1400" dirty="0">
                        <a:solidFill>
                          <a:schemeClr val="tx1"/>
                        </a:solidFill>
                        <a:latin typeface="Times" charset="0"/>
                        <a:ea typeface="Times" charset="0"/>
                        <a:cs typeface="Times" charset="0"/>
                      </a:endParaRPr>
                    </a:p>
                  </a:txBody>
                  <a:tcPr marL="68580" marR="68580" marT="34290" marB="34290"/>
                </a:tc>
                <a:tc>
                  <a:txBody>
                    <a:bodyPr/>
                    <a:lstStyle/>
                    <a:p>
                      <a:pPr algn="ctr"/>
                      <a:r>
                        <a:rPr lang="en-US" sz="1400" dirty="0" smtClean="0"/>
                        <a:t>Los</a:t>
                      </a:r>
                      <a:r>
                        <a:rPr lang="en-US" sz="1400" baseline="0" dirty="0" smtClean="0"/>
                        <a:t>s In All Planes</a:t>
                      </a:r>
                      <a:endParaRPr lang="en-US" sz="1400" dirty="0">
                        <a:latin typeface="Times" charset="0"/>
                        <a:ea typeface="Times" charset="0"/>
                        <a:cs typeface="Times" charset="0"/>
                      </a:endParaRPr>
                    </a:p>
                  </a:txBody>
                  <a:tcPr marL="68580" marR="68580" marT="34290" marB="34290"/>
                </a:tc>
                <a:tc>
                  <a:txBody>
                    <a:bodyPr/>
                    <a:lstStyle/>
                    <a:p>
                      <a:pPr algn="ctr"/>
                      <a:r>
                        <a:rPr lang="en-US" sz="1400" dirty="0" smtClean="0"/>
                        <a:t>Abnormal</a:t>
                      </a:r>
                      <a:r>
                        <a:rPr lang="en-US" sz="1400" baseline="0" dirty="0" smtClean="0"/>
                        <a:t> Flexion</a:t>
                      </a:r>
                      <a:endParaRPr lang="en-US" sz="1400" dirty="0">
                        <a:latin typeface="Times" charset="0"/>
                        <a:ea typeface="Times" charset="0"/>
                        <a:cs typeface="Times" charset="0"/>
                      </a:endParaRPr>
                    </a:p>
                  </a:txBody>
                  <a:tcPr marL="68580" marR="68580" marT="34290" marB="34290"/>
                </a:tc>
              </a:tr>
              <a:tr h="285095">
                <a:tc>
                  <a:txBody>
                    <a:bodyPr/>
                    <a:lstStyle/>
                    <a:p>
                      <a:pPr algn="l"/>
                      <a:r>
                        <a:rPr lang="en-US" sz="1400" dirty="0" smtClean="0"/>
                        <a:t>Radiation</a:t>
                      </a:r>
                      <a:endParaRPr lang="en-US" sz="1400" dirty="0">
                        <a:solidFill>
                          <a:schemeClr val="tx1"/>
                        </a:solidFill>
                        <a:latin typeface="Times" charset="0"/>
                        <a:ea typeface="Times" charset="0"/>
                        <a:cs typeface="Times"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effectLst/>
                        </a:rPr>
                        <a:t>More Localized, Bilateral</a:t>
                      </a:r>
                      <a:endParaRPr lang="en-US" sz="1400" dirty="0" smtClean="0">
                        <a:latin typeface="Times" charset="0"/>
                        <a:ea typeface="Times" charset="0"/>
                        <a:cs typeface="Times"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effectLst/>
                        </a:rPr>
                        <a:t>Tends To Be Diffuse, Unilateral </a:t>
                      </a:r>
                      <a:endParaRPr lang="en-US" sz="1400" dirty="0" smtClean="0">
                        <a:latin typeface="Times" charset="0"/>
                        <a:ea typeface="Times" charset="0"/>
                        <a:cs typeface="Times" charset="0"/>
                      </a:endParaRPr>
                    </a:p>
                  </a:txBody>
                  <a:tcPr marL="68580" marR="68580" marT="34290" marB="34290"/>
                </a:tc>
              </a:tr>
              <a:tr h="492083">
                <a:tc>
                  <a:txBody>
                    <a:bodyPr/>
                    <a:lstStyle/>
                    <a:p>
                      <a:pPr algn="l"/>
                      <a:r>
                        <a:rPr lang="en-US" sz="1400" dirty="0" smtClean="0"/>
                        <a:t>Nature Of The Pain</a:t>
                      </a:r>
                      <a:endParaRPr lang="en-US" sz="1400" dirty="0">
                        <a:solidFill>
                          <a:schemeClr val="tx1"/>
                        </a:solidFill>
                        <a:latin typeface="Times" charset="0"/>
                        <a:ea typeface="Times" charset="0"/>
                        <a:cs typeface="Times"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effectLst/>
                        </a:rPr>
                        <a:t>Aching, Throbbing </a:t>
                      </a:r>
                      <a:endParaRPr lang="en-US" sz="1400" dirty="0" smtClean="0">
                        <a:latin typeface="Times" charset="0"/>
                        <a:ea typeface="Times" charset="0"/>
                        <a:cs typeface="Times"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effectLst/>
                        </a:rPr>
                        <a:t>Deep Dull Ache, Sharp If Root Compression </a:t>
                      </a:r>
                      <a:endParaRPr lang="en-US" sz="1400" dirty="0" smtClean="0">
                        <a:latin typeface="Times" charset="0"/>
                        <a:ea typeface="Times" charset="0"/>
                        <a:cs typeface="Times" charset="0"/>
                      </a:endParaRPr>
                    </a:p>
                  </a:txBody>
                  <a:tcPr marL="68580" marR="68580" marT="34290" marB="34290"/>
                </a:tc>
              </a:tr>
            </a:tbl>
          </a:graphicData>
        </a:graphic>
      </p:graphicFrame>
    </p:spTree>
    <p:extLst>
      <p:ext uri="{BB962C8B-B14F-4D97-AF65-F5344CB8AC3E}">
        <p14:creationId xmlns:p14="http://schemas.microsoft.com/office/powerpoint/2010/main" val="104507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a:t>
            </a:r>
            <a:endParaRPr lang="en-US" b="1" dirty="0"/>
          </a:p>
        </p:txBody>
      </p:sp>
      <p:sp>
        <p:nvSpPr>
          <p:cNvPr id="3" name="Content Placeholder 2"/>
          <p:cNvSpPr>
            <a:spLocks noGrp="1"/>
          </p:cNvSpPr>
          <p:nvPr>
            <p:ph idx="1"/>
          </p:nvPr>
        </p:nvSpPr>
        <p:spPr/>
        <p:txBody>
          <a:bodyPr>
            <a:normAutofit fontScale="70000" lnSpcReduction="20000"/>
          </a:bodyPr>
          <a:lstStyle/>
          <a:p>
            <a:r>
              <a:rPr lang="en-US" sz="3600" b="1" dirty="0">
                <a:latin typeface="Times" charset="0"/>
                <a:ea typeface="Times" charset="0"/>
                <a:cs typeface="Times" charset="0"/>
              </a:rPr>
              <a:t>Key </a:t>
            </a:r>
            <a:r>
              <a:rPr lang="en-US" sz="3600" b="1" dirty="0" smtClean="0">
                <a:latin typeface="Times" charset="0"/>
                <a:ea typeface="Times" charset="0"/>
                <a:cs typeface="Times" charset="0"/>
              </a:rPr>
              <a:t>questions</a:t>
            </a:r>
          </a:p>
          <a:p>
            <a:pPr>
              <a:buFont typeface="Wingdings" charset="2"/>
              <a:buChar char="q"/>
            </a:pPr>
            <a:r>
              <a:rPr lang="en-US" sz="3600" b="1" dirty="0" smtClean="0">
                <a:latin typeface="Times" charset="0"/>
                <a:ea typeface="Times" charset="0"/>
                <a:cs typeface="Times" charset="0"/>
              </a:rPr>
              <a:t>site</a:t>
            </a:r>
          </a:p>
          <a:p>
            <a:pPr>
              <a:buFont typeface="Wingdings" charset="2"/>
              <a:buChar char="q"/>
            </a:pPr>
            <a:r>
              <a:rPr lang="en-US" sz="3600" b="1" dirty="0" smtClean="0">
                <a:latin typeface="Times" charset="0"/>
                <a:ea typeface="Times" charset="0"/>
                <a:cs typeface="Times" charset="0"/>
              </a:rPr>
              <a:t>Onset</a:t>
            </a:r>
            <a:endParaRPr lang="en-US" sz="3600" b="1" dirty="0">
              <a:latin typeface="Times" charset="0"/>
              <a:ea typeface="Times" charset="0"/>
              <a:cs typeface="Times" charset="0"/>
            </a:endParaRPr>
          </a:p>
          <a:p>
            <a:pPr marL="880110" indent="-514350">
              <a:buFont typeface="Wingdings" charset="2"/>
              <a:buChar char="q"/>
            </a:pPr>
            <a:r>
              <a:rPr lang="en-US" b="1" dirty="0">
                <a:latin typeface="Times" charset="0"/>
                <a:ea typeface="Times" charset="0"/>
                <a:cs typeface="Times" charset="0"/>
              </a:rPr>
              <a:t>Can you describe the nature of your back pain?</a:t>
            </a:r>
          </a:p>
          <a:p>
            <a:pPr marL="438912" indent="-457200">
              <a:buClr>
                <a:schemeClr val="tx1"/>
              </a:buClr>
              <a:buFont typeface="Wingdings" charset="2"/>
              <a:buChar char="Ø"/>
            </a:pPr>
            <a:r>
              <a:rPr lang="en-US" dirty="0">
                <a:latin typeface="Times" charset="0"/>
                <a:ea typeface="Times" charset="0"/>
                <a:cs typeface="Times" charset="0"/>
              </a:rPr>
              <a:t>Aching throbbing </a:t>
            </a:r>
            <a:r>
              <a:rPr lang="en-US" dirty="0" smtClean="0">
                <a:latin typeface="Times" charset="0"/>
                <a:ea typeface="Times" charset="0"/>
                <a:cs typeface="Times" charset="0"/>
              </a:rPr>
              <a:t>pain </a:t>
            </a:r>
            <a:r>
              <a:rPr lang="en-US" dirty="0">
                <a:latin typeface="Times" charset="0"/>
                <a:ea typeface="Times" charset="0"/>
                <a:cs typeface="Times" charset="0"/>
              </a:rPr>
              <a:t>	= Inflammation </a:t>
            </a:r>
          </a:p>
          <a:p>
            <a:pPr marL="438912" indent="-457200">
              <a:buClr>
                <a:schemeClr val="tx1"/>
              </a:buClr>
              <a:buFont typeface="Wingdings" charset="2"/>
              <a:buChar char="Ø"/>
            </a:pPr>
            <a:r>
              <a:rPr lang="en-US" dirty="0">
                <a:latin typeface="Times" charset="0"/>
                <a:ea typeface="Times" charset="0"/>
                <a:cs typeface="Times" charset="0"/>
              </a:rPr>
              <a:t>Intense sharp or stabbing 	= Radicular pain (e.g. Sciatica) </a:t>
            </a:r>
            <a:endParaRPr lang="en-US" dirty="0" smtClean="0">
              <a:latin typeface="Times" charset="0"/>
              <a:ea typeface="Times" charset="0"/>
              <a:cs typeface="Times" charset="0"/>
            </a:endParaRPr>
          </a:p>
          <a:p>
            <a:pPr marL="438912" indent="-457200">
              <a:buClr>
                <a:schemeClr val="tx1"/>
              </a:buClr>
              <a:buFont typeface="Wingdings" charset="2"/>
              <a:buChar char="Ø"/>
            </a:pPr>
            <a:endParaRPr lang="en-US" dirty="0">
              <a:latin typeface="Times" charset="0"/>
              <a:ea typeface="Times" charset="0"/>
              <a:cs typeface="Times" charset="0"/>
            </a:endParaRPr>
          </a:p>
          <a:p>
            <a:pPr marL="880110" indent="-514350">
              <a:spcBef>
                <a:spcPts val="1800"/>
              </a:spcBef>
              <a:buFont typeface="Wingdings" charset="2"/>
              <a:buChar char="q"/>
            </a:pPr>
            <a:r>
              <a:rPr lang="en-US" sz="3200" b="1" dirty="0">
                <a:latin typeface="Times" charset="0"/>
                <a:ea typeface="Times" charset="0"/>
                <a:cs typeface="Times" charset="0"/>
              </a:rPr>
              <a:t>Was your pain brought on by an injury?</a:t>
            </a:r>
          </a:p>
          <a:p>
            <a:pPr marL="880110" indent="-514350">
              <a:spcBef>
                <a:spcPts val="1800"/>
              </a:spcBef>
              <a:buFont typeface="Wingdings" charset="2"/>
              <a:buChar char="q"/>
            </a:pPr>
            <a:r>
              <a:rPr lang="en-US" sz="3200" b="1" dirty="0">
                <a:latin typeface="Times" charset="0"/>
                <a:ea typeface="Times" charset="0"/>
                <a:cs typeface="Times" charset="0"/>
              </a:rPr>
              <a:t>Is it worse when you wake in the morning or later in the day?</a:t>
            </a:r>
          </a:p>
          <a:p>
            <a:pPr marL="438912" indent="-457200">
              <a:buClr>
                <a:schemeClr val="tx1"/>
              </a:buClr>
              <a:buFont typeface="Wingdings" charset="2"/>
              <a:buChar char="Ø"/>
            </a:pPr>
            <a:r>
              <a:rPr lang="en-US" dirty="0">
                <a:latin typeface="Times" charset="0"/>
                <a:ea typeface="Times" charset="0"/>
                <a:cs typeface="Times" charset="0"/>
              </a:rPr>
              <a:t>Night, early morning 		= Inflammatory back pain </a:t>
            </a:r>
          </a:p>
          <a:p>
            <a:pPr marL="438912" indent="-457200">
              <a:buClr>
                <a:schemeClr val="tx1"/>
              </a:buClr>
              <a:buFont typeface="Wingdings" charset="2"/>
              <a:buChar char="Ø"/>
            </a:pPr>
            <a:r>
              <a:rPr lang="en-US" dirty="0">
                <a:latin typeface="Times" charset="0"/>
                <a:ea typeface="Times" charset="0"/>
                <a:cs typeface="Times" charset="0"/>
              </a:rPr>
              <a:t>End of day, following activity 	= Mechanical pain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9251" y="1027906"/>
            <a:ext cx="2890684" cy="5535152"/>
          </a:xfrm>
          <a:prstGeom prst="rect">
            <a:avLst/>
          </a:prstGeom>
        </p:spPr>
      </p:pic>
    </p:spTree>
    <p:extLst>
      <p:ext uri="{BB962C8B-B14F-4D97-AF65-F5344CB8AC3E}">
        <p14:creationId xmlns:p14="http://schemas.microsoft.com/office/powerpoint/2010/main" val="26508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822960" indent="-457200">
              <a:buFont typeface="Wingdings" charset="2"/>
              <a:buChar char="q"/>
            </a:pPr>
            <a:r>
              <a:rPr lang="en-US" b="1" dirty="0">
                <a:latin typeface="Times" charset="0"/>
                <a:ea typeface="Times" charset="0"/>
                <a:cs typeface="Times" charset="0"/>
              </a:rPr>
              <a:t>How do you sleep during the night?</a:t>
            </a:r>
          </a:p>
          <a:p>
            <a:pPr marL="822960" indent="-457200">
              <a:spcBef>
                <a:spcPts val="2400"/>
              </a:spcBef>
              <a:buFont typeface="Wingdings" charset="2"/>
              <a:buChar char="q"/>
            </a:pPr>
            <a:r>
              <a:rPr lang="en-US" b="1" dirty="0">
                <a:latin typeface="Times" charset="0"/>
                <a:ea typeface="Times" charset="0"/>
                <a:cs typeface="Times" charset="0"/>
              </a:rPr>
              <a:t>What effect of the rest or activity on the pain?</a:t>
            </a:r>
          </a:p>
          <a:p>
            <a:pPr marL="438912" indent="-457200">
              <a:buClr>
                <a:schemeClr val="tx1"/>
              </a:buClr>
              <a:buFont typeface="Wingdings" charset="2"/>
              <a:buChar char="Ø"/>
            </a:pPr>
            <a:r>
              <a:rPr lang="en-US" dirty="0">
                <a:latin typeface="Times" charset="0"/>
                <a:ea typeface="Times" charset="0"/>
                <a:cs typeface="Times" charset="0"/>
              </a:rPr>
              <a:t>provoked by activity and relieved by rest suggests mechanical dysfunction.</a:t>
            </a:r>
          </a:p>
          <a:p>
            <a:pPr marL="438912" indent="-457200">
              <a:buClr>
                <a:schemeClr val="tx1"/>
              </a:buClr>
              <a:buFont typeface="Wingdings" charset="2"/>
              <a:buChar char="Ø"/>
            </a:pPr>
            <a:r>
              <a:rPr lang="en-US" dirty="0">
                <a:latin typeface="Times" charset="0"/>
                <a:ea typeface="Times" charset="0"/>
                <a:cs typeface="Times" charset="0"/>
              </a:rPr>
              <a:t>worse at rest and relieved by moderate activity suggests inflammation.</a:t>
            </a:r>
          </a:p>
          <a:p>
            <a:pPr marL="822960" indent="-457200">
              <a:spcBef>
                <a:spcPts val="2400"/>
              </a:spcBef>
              <a:spcAft>
                <a:spcPts val="0"/>
              </a:spcAft>
              <a:buFont typeface="Wingdings" charset="2"/>
              <a:buChar char="q"/>
            </a:pPr>
            <a:r>
              <a:rPr lang="en-US" b="1" dirty="0">
                <a:latin typeface="Times" charset="0"/>
                <a:ea typeface="Times" charset="0"/>
                <a:cs typeface="Times" charset="0"/>
              </a:rPr>
              <a:t>Is the pain worse when sitting or standing?</a:t>
            </a:r>
          </a:p>
          <a:p>
            <a:pPr marL="438912" indent="-457200">
              <a:buClr>
                <a:schemeClr val="tx1"/>
              </a:buClr>
              <a:buFont typeface="Wingdings" charset="2"/>
              <a:buChar char="Ø"/>
            </a:pPr>
            <a:r>
              <a:rPr lang="en-US" dirty="0">
                <a:latin typeface="Times" charset="0"/>
                <a:ea typeface="Times" charset="0"/>
                <a:cs typeface="Times" charset="0"/>
              </a:rPr>
              <a:t>Pain aggravated by standing or walking is suggestive of spondylolisthesis.</a:t>
            </a:r>
          </a:p>
          <a:p>
            <a:pPr marL="438912" indent="-457200">
              <a:buClr>
                <a:schemeClr val="tx1"/>
              </a:buClr>
              <a:buFont typeface="Wingdings" charset="2"/>
              <a:buChar char="Ø"/>
            </a:pPr>
            <a:r>
              <a:rPr lang="en-US" dirty="0">
                <a:latin typeface="Times" charset="0"/>
                <a:ea typeface="Times" charset="0"/>
                <a:cs typeface="Times" charset="0"/>
              </a:rPr>
              <a:t>Pain aggravated by sitting and improved with standing indicates a </a:t>
            </a:r>
            <a:r>
              <a:rPr lang="en-US" dirty="0" err="1">
                <a:latin typeface="Times" charset="0"/>
                <a:ea typeface="Times" charset="0"/>
                <a:cs typeface="Times" charset="0"/>
              </a:rPr>
              <a:t>discogenic</a:t>
            </a:r>
            <a:r>
              <a:rPr lang="en-US" dirty="0">
                <a:latin typeface="Times" charset="0"/>
                <a:ea typeface="Times" charset="0"/>
                <a:cs typeface="Times" charset="0"/>
              </a:rPr>
              <a:t> problem. </a:t>
            </a:r>
          </a:p>
          <a:p>
            <a:endParaRPr lang="en-US" dirty="0"/>
          </a:p>
        </p:txBody>
      </p:sp>
    </p:spTree>
    <p:extLst>
      <p:ext uri="{BB962C8B-B14F-4D97-AF65-F5344CB8AC3E}">
        <p14:creationId xmlns:p14="http://schemas.microsoft.com/office/powerpoint/2010/main" val="2013003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937260" indent="-457200">
              <a:spcBef>
                <a:spcPts val="2400"/>
              </a:spcBef>
              <a:spcAft>
                <a:spcPts val="0"/>
              </a:spcAft>
              <a:buFont typeface="Wingdings" charset="2"/>
              <a:buChar char="q"/>
            </a:pPr>
            <a:r>
              <a:rPr lang="en-US" b="1" dirty="0" smtClean="0">
                <a:latin typeface="Times" charset="0"/>
                <a:ea typeface="Times" charset="0"/>
                <a:cs typeface="Times" charset="0"/>
              </a:rPr>
              <a:t>Is </a:t>
            </a:r>
            <a:r>
              <a:rPr lang="en-US" b="1" dirty="0">
                <a:latin typeface="Times" charset="0"/>
                <a:ea typeface="Times" charset="0"/>
                <a:cs typeface="Times" charset="0"/>
              </a:rPr>
              <a:t>the pain continues or intermittent? </a:t>
            </a:r>
          </a:p>
          <a:p>
            <a:pPr marL="0" indent="0">
              <a:buNone/>
            </a:pPr>
            <a:r>
              <a:rPr lang="en-US" dirty="0">
                <a:latin typeface="Times" charset="0"/>
                <a:ea typeface="Times" charset="0"/>
                <a:cs typeface="Times" charset="0"/>
              </a:rPr>
              <a:t>	Continuous pain, present day and night, is suggestive of neoplasia or infection. </a:t>
            </a:r>
          </a:p>
          <a:p>
            <a:pPr marL="914400" indent="-457200">
              <a:spcBef>
                <a:spcPts val="2400"/>
              </a:spcBef>
              <a:spcAft>
                <a:spcPts val="0"/>
              </a:spcAft>
              <a:buFont typeface="Wingdings" charset="2"/>
              <a:buChar char="q"/>
            </a:pPr>
            <a:r>
              <a:rPr lang="en-US" b="1" dirty="0">
                <a:latin typeface="Times" charset="0"/>
                <a:ea typeface="Times" charset="0"/>
                <a:cs typeface="Times" charset="0"/>
              </a:rPr>
              <a:t>Do you have a history of psoriasis, diarrhea, penile discharge, eye trouble or severe pain in your joints? </a:t>
            </a:r>
          </a:p>
          <a:p>
            <a:pPr marL="438912" indent="-457200">
              <a:buClr>
                <a:schemeClr val="tx1"/>
              </a:buClr>
              <a:buFont typeface="Wingdings" charset="2"/>
              <a:buChar char="Ø"/>
            </a:pPr>
            <a:r>
              <a:rPr lang="en-US" dirty="0">
                <a:latin typeface="Times" charset="0"/>
                <a:ea typeface="Times" charset="0"/>
                <a:cs typeface="Times" charset="0"/>
              </a:rPr>
              <a:t>The inflammatory disorders must be kept in mind.</a:t>
            </a:r>
          </a:p>
          <a:p>
            <a:pPr marL="438912" indent="-457200">
              <a:buClr>
                <a:schemeClr val="tx1"/>
              </a:buClr>
              <a:buFont typeface="Wingdings" charset="2"/>
              <a:buChar char="Ø"/>
            </a:pPr>
            <a:r>
              <a:rPr lang="en-US" dirty="0">
                <a:latin typeface="Times" charset="0"/>
                <a:ea typeface="Times" charset="0"/>
                <a:cs typeface="Times" charset="0"/>
              </a:rPr>
              <a:t>Most common inflammatory disease that affect the back is </a:t>
            </a:r>
            <a:r>
              <a:rPr lang="en-US" dirty="0" err="1">
                <a:latin typeface="Times" charset="0"/>
                <a:ea typeface="Times" charset="0"/>
                <a:cs typeface="Times" charset="0"/>
              </a:rPr>
              <a:t>spondyloarthropathies</a:t>
            </a:r>
            <a:r>
              <a:rPr lang="en-US" dirty="0">
                <a:latin typeface="Times" charset="0"/>
                <a:ea typeface="Times" charset="0"/>
                <a:cs typeface="Times" charset="0"/>
              </a:rPr>
              <a:t>.</a:t>
            </a:r>
          </a:p>
        </p:txBody>
      </p:sp>
    </p:spTree>
    <p:extLst>
      <p:ext uri="{BB962C8B-B14F-4D97-AF65-F5344CB8AC3E}">
        <p14:creationId xmlns:p14="http://schemas.microsoft.com/office/powerpoint/2010/main" val="2729154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Font typeface="Wingdings" charset="2"/>
              <a:buChar char="q"/>
            </a:pPr>
            <a:r>
              <a:rPr lang="en-US" b="1" dirty="0"/>
              <a:t>10) Do you have any urinary symptoms? </a:t>
            </a:r>
          </a:p>
          <a:p>
            <a:pPr>
              <a:buFont typeface="Wingdings" charset="2"/>
              <a:buChar char="Ø"/>
            </a:pPr>
            <a:r>
              <a:rPr lang="en-US" dirty="0"/>
              <a:t>Possibility of urinary tract infection must be considered.</a:t>
            </a:r>
          </a:p>
          <a:p>
            <a:pPr>
              <a:buFont typeface="Wingdings" charset="2"/>
              <a:buChar char="Ø"/>
            </a:pPr>
            <a:r>
              <a:rPr lang="en-US" dirty="0"/>
              <a:t>Especially in pregnant women with low back pain.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a:buFont typeface="Wingdings" charset="2"/>
              <a:buChar char="Ø"/>
            </a:pPr>
            <a:endParaRPr lang="en-US" dirty="0"/>
          </a:p>
          <a:p>
            <a:endParaRPr lang="en-US" dirty="0"/>
          </a:p>
        </p:txBody>
      </p:sp>
    </p:spTree>
    <p:extLst>
      <p:ext uri="{BB962C8B-B14F-4D97-AF65-F5344CB8AC3E}">
        <p14:creationId xmlns:p14="http://schemas.microsoft.com/office/powerpoint/2010/main" val="1095206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questions</a:t>
            </a:r>
            <a:endParaRPr lang="en-US" dirty="0"/>
          </a:p>
        </p:txBody>
      </p:sp>
      <p:sp>
        <p:nvSpPr>
          <p:cNvPr id="3" name="Content Placeholder 2"/>
          <p:cNvSpPr>
            <a:spLocks noGrp="1"/>
          </p:cNvSpPr>
          <p:nvPr>
            <p:ph idx="1"/>
          </p:nvPr>
        </p:nvSpPr>
        <p:spPr/>
        <p:txBody>
          <a:bodyPr/>
          <a:lstStyle/>
          <a:p>
            <a:r>
              <a:rPr lang="en-US" dirty="0" smtClean="0"/>
              <a:t> </a:t>
            </a:r>
            <a:r>
              <a:rPr lang="en-US" dirty="0"/>
              <a:t>The two most affected nerve roots in Radiculopathy? </a:t>
            </a:r>
          </a:p>
          <a:p>
            <a:pPr marL="457200" indent="-457200">
              <a:buFont typeface="+mj-lt"/>
              <a:buAutoNum type="alphaLcParenR"/>
            </a:pPr>
            <a:r>
              <a:rPr lang="en-US" dirty="0"/>
              <a:t>L4 and L5.</a:t>
            </a:r>
          </a:p>
          <a:p>
            <a:pPr marL="342900" indent="-342900">
              <a:buFont typeface="+mj-lt"/>
              <a:buAutoNum type="alphaLcParenR"/>
            </a:pPr>
            <a:r>
              <a:rPr lang="en-US" dirty="0"/>
              <a:t>L5 and S1.</a:t>
            </a:r>
          </a:p>
          <a:p>
            <a:pPr marL="342900" indent="-342900">
              <a:buFont typeface="+mj-lt"/>
              <a:buAutoNum type="alphaLcParenR"/>
            </a:pPr>
            <a:r>
              <a:rPr lang="en-US" dirty="0"/>
              <a:t>S1 and S2.</a:t>
            </a:r>
          </a:p>
          <a:p>
            <a:pPr marL="342900" indent="-342900">
              <a:buFont typeface="+mj-lt"/>
              <a:buAutoNum type="alphaLcParenR"/>
            </a:pPr>
            <a:r>
              <a:rPr lang="en-US" dirty="0"/>
              <a:t>L4 and S2.</a:t>
            </a:r>
          </a:p>
        </p:txBody>
      </p:sp>
    </p:spTree>
    <p:extLst>
      <p:ext uri="{BB962C8B-B14F-4D97-AF65-F5344CB8AC3E}">
        <p14:creationId xmlns:p14="http://schemas.microsoft.com/office/powerpoint/2010/main" val="6041677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Red flags </a:t>
            </a:r>
            <a:endParaRPr lang="en-US" b="1" dirty="0"/>
          </a:p>
        </p:txBody>
      </p:sp>
      <p:sp>
        <p:nvSpPr>
          <p:cNvPr id="3" name="Content Placeholder 2"/>
          <p:cNvSpPr>
            <a:spLocks noGrp="1"/>
          </p:cNvSpPr>
          <p:nvPr>
            <p:ph idx="1"/>
          </p:nvPr>
        </p:nvSpPr>
        <p:spPr/>
        <p:txBody>
          <a:bodyPr>
            <a:normAutofit lnSpcReduction="10000"/>
          </a:bodyPr>
          <a:lstStyle/>
          <a:p>
            <a:pPr marL="0" indent="0">
              <a:buNone/>
            </a:pPr>
            <a:r>
              <a:rPr lang="en-GB" dirty="0">
                <a:solidFill>
                  <a:srgbClr val="FF0000"/>
                </a:solidFill>
              </a:rPr>
              <a:t>TUNA </a:t>
            </a:r>
            <a:r>
              <a:rPr lang="en-GB" dirty="0" smtClean="0">
                <a:solidFill>
                  <a:srgbClr val="FF0000"/>
                </a:solidFill>
              </a:rPr>
              <a:t>FISH</a:t>
            </a:r>
          </a:p>
          <a:p>
            <a:pPr marL="0" indent="0">
              <a:buNone/>
            </a:pPr>
            <a:r>
              <a:rPr lang="en-GB" dirty="0" smtClean="0">
                <a:solidFill>
                  <a:srgbClr val="FF0000"/>
                </a:solidFill>
              </a:rPr>
              <a:t>T</a:t>
            </a:r>
            <a:r>
              <a:rPr lang="en-GB" dirty="0" smtClean="0">
                <a:solidFill>
                  <a:schemeClr val="tx1"/>
                </a:solidFill>
              </a:rPr>
              <a:t>rauma</a:t>
            </a:r>
          </a:p>
          <a:p>
            <a:pPr marL="0" indent="0">
              <a:buNone/>
            </a:pPr>
            <a:r>
              <a:rPr lang="en-GB" dirty="0" smtClean="0">
                <a:solidFill>
                  <a:srgbClr val="FF0000"/>
                </a:solidFill>
              </a:rPr>
              <a:t>U</a:t>
            </a:r>
            <a:r>
              <a:rPr lang="en-GB" dirty="0" smtClean="0">
                <a:solidFill>
                  <a:schemeClr val="tx1"/>
                </a:solidFill>
              </a:rPr>
              <a:t>nexplained weight loss</a:t>
            </a:r>
          </a:p>
          <a:p>
            <a:pPr marL="0" indent="0">
              <a:buNone/>
            </a:pPr>
            <a:r>
              <a:rPr lang="en-GB" dirty="0" smtClean="0">
                <a:solidFill>
                  <a:srgbClr val="FF0000"/>
                </a:solidFill>
              </a:rPr>
              <a:t>N</a:t>
            </a:r>
            <a:r>
              <a:rPr lang="en-GB" dirty="0" smtClean="0">
                <a:solidFill>
                  <a:schemeClr val="tx1"/>
                </a:solidFill>
              </a:rPr>
              <a:t>eurological Symptoms </a:t>
            </a:r>
            <a:r>
              <a:rPr lang="en-GB" sz="2400" dirty="0" smtClean="0">
                <a:solidFill>
                  <a:schemeClr val="tx1"/>
                </a:solidFill>
              </a:rPr>
              <a:t>(</a:t>
            </a:r>
            <a:r>
              <a:rPr lang="en-GB" sz="2400" dirty="0" smtClean="0"/>
              <a:t>Cauda </a:t>
            </a:r>
            <a:r>
              <a:rPr lang="en-GB" sz="2400" dirty="0" err="1" smtClean="0"/>
              <a:t>Equina</a:t>
            </a:r>
            <a:r>
              <a:rPr lang="en-GB" sz="2400" dirty="0" smtClean="0"/>
              <a:t> Syndrome)</a:t>
            </a:r>
            <a:endParaRPr lang="en-GB" sz="2400" dirty="0" smtClean="0">
              <a:solidFill>
                <a:schemeClr val="tx1"/>
              </a:solidFill>
            </a:endParaRPr>
          </a:p>
          <a:p>
            <a:pPr marL="0" indent="0">
              <a:buNone/>
            </a:pPr>
            <a:r>
              <a:rPr lang="en-GB" dirty="0" smtClean="0">
                <a:solidFill>
                  <a:srgbClr val="FF0000"/>
                </a:solidFill>
              </a:rPr>
              <a:t>A</a:t>
            </a:r>
            <a:r>
              <a:rPr lang="en-GB" dirty="0" smtClean="0">
                <a:solidFill>
                  <a:schemeClr val="tx1"/>
                </a:solidFill>
              </a:rPr>
              <a:t>ge&gt;50</a:t>
            </a:r>
          </a:p>
          <a:p>
            <a:pPr marL="0" indent="0">
              <a:buNone/>
            </a:pPr>
            <a:r>
              <a:rPr lang="en-GB" dirty="0" smtClean="0">
                <a:solidFill>
                  <a:srgbClr val="FF0000"/>
                </a:solidFill>
              </a:rPr>
              <a:t>F</a:t>
            </a:r>
            <a:r>
              <a:rPr lang="en-GB" dirty="0" smtClean="0">
                <a:solidFill>
                  <a:schemeClr val="tx1"/>
                </a:solidFill>
              </a:rPr>
              <a:t>ever</a:t>
            </a:r>
          </a:p>
          <a:p>
            <a:pPr marL="0" indent="0">
              <a:buNone/>
            </a:pPr>
            <a:r>
              <a:rPr lang="en-GB" dirty="0" smtClean="0">
                <a:solidFill>
                  <a:srgbClr val="FF0000"/>
                </a:solidFill>
              </a:rPr>
              <a:t>I</a:t>
            </a:r>
            <a:r>
              <a:rPr lang="en-GB" dirty="0" smtClean="0">
                <a:solidFill>
                  <a:schemeClr val="tx1"/>
                </a:solidFill>
              </a:rPr>
              <a:t>VDU</a:t>
            </a:r>
          </a:p>
          <a:p>
            <a:pPr marL="0" indent="0">
              <a:buNone/>
            </a:pPr>
            <a:r>
              <a:rPr lang="en-GB" dirty="0" smtClean="0">
                <a:solidFill>
                  <a:srgbClr val="FF0000"/>
                </a:solidFill>
              </a:rPr>
              <a:t>S</a:t>
            </a:r>
            <a:r>
              <a:rPr lang="en-GB" dirty="0" smtClean="0">
                <a:solidFill>
                  <a:schemeClr val="tx1"/>
                </a:solidFill>
              </a:rPr>
              <a:t>teroid Use</a:t>
            </a:r>
          </a:p>
          <a:p>
            <a:pPr marL="0" indent="0">
              <a:buNone/>
            </a:pPr>
            <a:r>
              <a:rPr lang="en-GB" dirty="0" smtClean="0">
                <a:solidFill>
                  <a:srgbClr val="FF0000"/>
                </a:solidFill>
              </a:rPr>
              <a:t>H</a:t>
            </a:r>
            <a:r>
              <a:rPr lang="en-GB" dirty="0" smtClean="0">
                <a:solidFill>
                  <a:schemeClr val="tx1"/>
                </a:solidFill>
              </a:rPr>
              <a:t>istory of cancer (prostate, renal, breast, lung)</a:t>
            </a:r>
          </a:p>
          <a:p>
            <a:pPr marL="0" indent="0">
              <a:buNone/>
            </a:pPr>
            <a:endParaRPr lang="en-GB" dirty="0">
              <a:solidFill>
                <a:srgbClr val="FF0000"/>
              </a:solidFill>
            </a:endParaRPr>
          </a:p>
        </p:txBody>
      </p:sp>
    </p:spTree>
    <p:extLst>
      <p:ext uri="{BB962C8B-B14F-4D97-AF65-F5344CB8AC3E}">
        <p14:creationId xmlns:p14="http://schemas.microsoft.com/office/powerpoint/2010/main" val="10353265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Cauda </a:t>
            </a:r>
            <a:r>
              <a:rPr lang="en-GB" dirty="0" err="1" smtClean="0"/>
              <a:t>Equina</a:t>
            </a:r>
            <a:r>
              <a:rPr lang="en-GB" dirty="0" smtClean="0"/>
              <a:t> Syndrome</a:t>
            </a:r>
            <a:endParaRPr lang="en-US" dirty="0"/>
          </a:p>
        </p:txBody>
      </p:sp>
      <p:sp>
        <p:nvSpPr>
          <p:cNvPr id="3" name="Content Placeholder 2"/>
          <p:cNvSpPr>
            <a:spLocks noGrp="1"/>
          </p:cNvSpPr>
          <p:nvPr>
            <p:ph idx="1"/>
          </p:nvPr>
        </p:nvSpPr>
        <p:spPr/>
        <p:txBody>
          <a:bodyPr/>
          <a:lstStyle/>
          <a:p>
            <a:endParaRPr lang="en-US" dirty="0" smtClean="0"/>
          </a:p>
          <a:p>
            <a:r>
              <a:rPr lang="en-US" dirty="0" smtClean="0"/>
              <a:t>Saddle anesthesia (S2-S5)</a:t>
            </a:r>
          </a:p>
          <a:p>
            <a:r>
              <a:rPr lang="en-US" dirty="0" smtClean="0"/>
              <a:t>Urinary retention</a:t>
            </a:r>
          </a:p>
          <a:p>
            <a:r>
              <a:rPr lang="en-US" dirty="0" smtClean="0"/>
              <a:t>fecal incontinence</a:t>
            </a:r>
          </a:p>
          <a:p>
            <a:r>
              <a:rPr lang="en-US" dirty="0" smtClean="0"/>
              <a:t>decreased rectal tone</a:t>
            </a:r>
          </a:p>
          <a:p>
            <a:r>
              <a:rPr lang="en-US" dirty="0" smtClean="0"/>
              <a:t>Weakness and reduced deep tendon reflex (knee or ankle).</a:t>
            </a:r>
            <a:endParaRPr lang="en-US" dirty="0"/>
          </a:p>
        </p:txBody>
      </p:sp>
      <p:sp>
        <p:nvSpPr>
          <p:cNvPr id="4" name="Rectangle 3"/>
          <p:cNvSpPr/>
          <p:nvPr/>
        </p:nvSpPr>
        <p:spPr>
          <a:xfrm>
            <a:off x="838200" y="1690688"/>
            <a:ext cx="5072062"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Wingdings" charset="2"/>
              <a:buChar char="v"/>
            </a:pPr>
            <a:r>
              <a:rPr lang="en-US" sz="3600" dirty="0" smtClean="0">
                <a:solidFill>
                  <a:srgbClr val="FF0000"/>
                </a:solidFill>
              </a:rPr>
              <a:t>Clinical presentations:</a:t>
            </a:r>
            <a:endParaRPr lang="en-US" dirty="0">
              <a:solidFill>
                <a:srgbClr val="FF0000"/>
              </a:solidFill>
            </a:endParaRPr>
          </a:p>
        </p:txBody>
      </p:sp>
    </p:spTree>
    <p:extLst>
      <p:ext uri="{BB962C8B-B14F-4D97-AF65-F5344CB8AC3E}">
        <p14:creationId xmlns:p14="http://schemas.microsoft.com/office/powerpoint/2010/main" val="18213556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examination</a:t>
            </a:r>
            <a:endParaRPr lang="en-US" b="1" dirty="0"/>
          </a:p>
        </p:txBody>
      </p:sp>
      <p:sp>
        <p:nvSpPr>
          <p:cNvPr id="4" name="TextBox 3"/>
          <p:cNvSpPr txBox="1"/>
          <p:nvPr/>
        </p:nvSpPr>
        <p:spPr>
          <a:xfrm>
            <a:off x="717726" y="1459855"/>
            <a:ext cx="4492800" cy="461665"/>
          </a:xfrm>
          <a:prstGeom prst="rect">
            <a:avLst/>
          </a:prstGeom>
          <a:noFill/>
        </p:spPr>
        <p:txBody>
          <a:bodyPr wrap="square" rtlCol="0">
            <a:spAutoFit/>
          </a:bodyPr>
          <a:lstStyle/>
          <a:p>
            <a:r>
              <a:rPr lang="en-GB" sz="2400" b="1" dirty="0"/>
              <a:t>First: standing/walking position:</a:t>
            </a:r>
          </a:p>
        </p:txBody>
      </p:sp>
      <p:sp>
        <p:nvSpPr>
          <p:cNvPr id="5" name="Content Placeholder 2"/>
          <p:cNvSpPr>
            <a:spLocks noGrp="1"/>
          </p:cNvSpPr>
          <p:nvPr>
            <p:ph idx="1"/>
          </p:nvPr>
        </p:nvSpPr>
        <p:spPr/>
        <p:txBody>
          <a:bodyPr>
            <a:normAutofit fontScale="92500" lnSpcReduction="20000"/>
          </a:bodyPr>
          <a:lstStyle/>
          <a:p>
            <a:pPr>
              <a:buNone/>
            </a:pPr>
            <a:r>
              <a:rPr lang="en-GB" dirty="0">
                <a:solidFill>
                  <a:srgbClr val="FF0000"/>
                </a:solidFill>
              </a:rPr>
              <a:t>A. </a:t>
            </a:r>
            <a:r>
              <a:rPr lang="en-GB" dirty="0" smtClean="0">
                <a:solidFill>
                  <a:srgbClr val="FF0000"/>
                </a:solidFill>
              </a:rPr>
              <a:t>Inspection </a:t>
            </a:r>
            <a:r>
              <a:rPr lang="en-GB" dirty="0">
                <a:solidFill>
                  <a:srgbClr val="FF0000"/>
                </a:solidFill>
              </a:rPr>
              <a:t>: </a:t>
            </a:r>
          </a:p>
          <a:p>
            <a:r>
              <a:rPr lang="en-GB" sz="2400" b="1" dirty="0"/>
              <a:t>Expose</a:t>
            </a:r>
            <a:r>
              <a:rPr lang="en-GB" sz="2400" dirty="0"/>
              <a:t> the trunk and lower limbs properly.</a:t>
            </a:r>
          </a:p>
          <a:p>
            <a:r>
              <a:rPr lang="en-GB" sz="2400" dirty="0"/>
              <a:t>Any </a:t>
            </a:r>
            <a:r>
              <a:rPr lang="en-GB" sz="2400" dirty="0" smtClean="0"/>
              <a:t>deformity(</a:t>
            </a:r>
            <a:r>
              <a:rPr lang="en-US" sz="2400" dirty="0"/>
              <a:t>Scoliosis</a:t>
            </a:r>
            <a:r>
              <a:rPr lang="en-GB" sz="2400" dirty="0"/>
              <a:t>,</a:t>
            </a:r>
            <a:r>
              <a:rPr lang="en-US" sz="2400" dirty="0"/>
              <a:t> Kyphosis</a:t>
            </a:r>
            <a:r>
              <a:rPr lang="en-GB" sz="2400" dirty="0" smtClean="0"/>
              <a:t>)</a:t>
            </a:r>
          </a:p>
          <a:p>
            <a:r>
              <a:rPr lang="en-GB" sz="2400" dirty="0" smtClean="0"/>
              <a:t>Muscle wasting </a:t>
            </a:r>
          </a:p>
          <a:p>
            <a:r>
              <a:rPr lang="en-GB" sz="2400" dirty="0" smtClean="0"/>
              <a:t>Swelling</a:t>
            </a:r>
          </a:p>
          <a:p>
            <a:r>
              <a:rPr lang="en-GB" sz="2400" dirty="0" smtClean="0"/>
              <a:t>skin changes(scars, hairy tuft, “café au </a:t>
            </a:r>
            <a:r>
              <a:rPr lang="en-GB" sz="2400" dirty="0" err="1" smtClean="0"/>
              <a:t>lait</a:t>
            </a:r>
            <a:r>
              <a:rPr lang="en-GB" sz="2400" dirty="0" smtClean="0"/>
              <a:t>” spots).</a:t>
            </a:r>
            <a:endParaRPr lang="en-GB" sz="2400" dirty="0"/>
          </a:p>
          <a:p>
            <a:r>
              <a:rPr lang="en-GB" sz="2400" dirty="0" smtClean="0"/>
              <a:t> </a:t>
            </a:r>
            <a:r>
              <a:rPr lang="en-GB" sz="2400" dirty="0"/>
              <a:t>shoulders &amp; pelvis level. </a:t>
            </a:r>
          </a:p>
          <a:p>
            <a:pPr>
              <a:buNone/>
            </a:pPr>
            <a:r>
              <a:rPr lang="en-GB" dirty="0">
                <a:solidFill>
                  <a:srgbClr val="FF0000"/>
                </a:solidFill>
              </a:rPr>
              <a:t>Gait: </a:t>
            </a:r>
          </a:p>
          <a:p>
            <a:pPr>
              <a:buNone/>
            </a:pPr>
            <a:r>
              <a:rPr lang="en-GB" dirty="0"/>
              <a:t>   1. Abnormal types: Antalgic, </a:t>
            </a:r>
            <a:r>
              <a:rPr lang="en-GB" dirty="0" smtClean="0"/>
              <a:t>Trendelenburg, </a:t>
            </a:r>
            <a:r>
              <a:rPr lang="en-GB" dirty="0"/>
              <a:t>waddling. </a:t>
            </a:r>
          </a:p>
          <a:p>
            <a:pPr>
              <a:buNone/>
            </a:pPr>
            <a:r>
              <a:rPr lang="en-GB" dirty="0"/>
              <a:t>   2. Heel and toe walking: unable to heel walk= </a:t>
            </a:r>
            <a:r>
              <a:rPr lang="en-GB" dirty="0">
                <a:solidFill>
                  <a:srgbClr val="FF0000"/>
                </a:solidFill>
              </a:rPr>
              <a:t>L4</a:t>
            </a:r>
            <a:r>
              <a:rPr lang="en-GB" dirty="0"/>
              <a:t> weakness, unable to toe walk= </a:t>
            </a:r>
            <a:r>
              <a:rPr lang="en-GB" dirty="0">
                <a:solidFill>
                  <a:srgbClr val="FF0000"/>
                </a:solidFill>
              </a:rPr>
              <a:t>S1</a:t>
            </a:r>
            <a:r>
              <a:rPr lang="en-GB" dirty="0"/>
              <a:t> weakness .</a:t>
            </a:r>
            <a:endParaRPr lang="en-GB" dirty="0">
              <a:solidFill>
                <a:srgbClr val="FF0000"/>
              </a:solidFill>
            </a:endParaRPr>
          </a:p>
          <a:p>
            <a:endParaRPr lang="en-GB" dirty="0"/>
          </a:p>
        </p:txBody>
      </p:sp>
    </p:spTree>
    <p:extLst>
      <p:ext uri="{BB962C8B-B14F-4D97-AF65-F5344CB8AC3E}">
        <p14:creationId xmlns:p14="http://schemas.microsoft.com/office/powerpoint/2010/main" val="129300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heckerboard(across)">
                                      <p:cBhvr>
                                        <p:cTn id="15" dur="500"/>
                                        <p:tgtEl>
                                          <p:spTgt spid="5">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checkerboard(across)">
                                      <p:cBhvr>
                                        <p:cTn id="18" dur="500"/>
                                        <p:tgtEl>
                                          <p:spTgt spid="5">
                                            <p:txEl>
                                              <p:pRg st="2" end="2"/>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checkerboard(across)">
                                      <p:cBhvr>
                                        <p:cTn id="21" dur="500"/>
                                        <p:tgtEl>
                                          <p:spTgt spid="5">
                                            <p:txEl>
                                              <p:pRg st="3" end="3"/>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checkerboard(across)">
                                      <p:cBhvr>
                                        <p:cTn id="24" dur="500"/>
                                        <p:tgtEl>
                                          <p:spTgt spid="5">
                                            <p:txEl>
                                              <p:pRg st="4" end="4"/>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checkerboard(across)">
                                      <p:cBhvr>
                                        <p:cTn id="27" dur="500"/>
                                        <p:tgtEl>
                                          <p:spTgt spid="5">
                                            <p:txEl>
                                              <p:pRg st="5" end="5"/>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checkerboard(across)">
                                      <p:cBhvr>
                                        <p:cTn id="30" dur="500"/>
                                        <p:tgtEl>
                                          <p:spTgt spid="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blinds(horizontal)">
                                      <p:cBhvr>
                                        <p:cTn id="35" dur="500"/>
                                        <p:tgtEl>
                                          <p:spTgt spid="5">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anim calcmode="lin" valueType="num">
                                      <p:cBhvr additive="base">
                                        <p:cTn id="40"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 calcmode="lin" valueType="num">
                                      <p:cBhvr additive="base">
                                        <p:cTn id="44"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examination</a:t>
            </a:r>
            <a:endParaRPr lang="en-US" dirty="0"/>
          </a:p>
        </p:txBody>
      </p:sp>
      <p:sp>
        <p:nvSpPr>
          <p:cNvPr id="4" name="Content Placeholder 2"/>
          <p:cNvSpPr>
            <a:spLocks noGrp="1"/>
          </p:cNvSpPr>
          <p:nvPr>
            <p:ph idx="1"/>
          </p:nvPr>
        </p:nvSpPr>
        <p:spPr/>
        <p:txBody>
          <a:bodyPr>
            <a:normAutofit fontScale="92500" lnSpcReduction="20000"/>
          </a:bodyPr>
          <a:lstStyle/>
          <a:p>
            <a:pPr>
              <a:buNone/>
            </a:pPr>
            <a:r>
              <a:rPr lang="en-GB" dirty="0">
                <a:solidFill>
                  <a:srgbClr val="FF0000"/>
                </a:solidFill>
              </a:rPr>
              <a:t>B. Feel:</a:t>
            </a:r>
          </a:p>
          <a:p>
            <a:r>
              <a:rPr lang="en-GB" sz="2400" dirty="0"/>
              <a:t>Palpate spinous processes for tenderness, steps or gaps. </a:t>
            </a:r>
          </a:p>
          <a:p>
            <a:r>
              <a:rPr lang="en-GB" sz="2400" dirty="0"/>
              <a:t>Soft tissues: temperature, tenderness.</a:t>
            </a:r>
          </a:p>
          <a:p>
            <a:pPr marL="514350" indent="-514350">
              <a:buNone/>
            </a:pPr>
            <a:r>
              <a:rPr lang="en-GB" dirty="0">
                <a:solidFill>
                  <a:srgbClr val="FF0000"/>
                </a:solidFill>
              </a:rPr>
              <a:t>C. Move: </a:t>
            </a:r>
          </a:p>
          <a:p>
            <a:r>
              <a:rPr lang="en-GB" dirty="0"/>
              <a:t> </a:t>
            </a:r>
            <a:r>
              <a:rPr lang="en-GB" sz="2400" dirty="0" smtClean="0"/>
              <a:t>Start with active ROM in all 6-directions</a:t>
            </a:r>
          </a:p>
          <a:p>
            <a:pPr marL="0" indent="0">
              <a:buNone/>
            </a:pPr>
            <a:r>
              <a:rPr lang="en-GB" sz="2400" dirty="0" smtClean="0"/>
              <a:t> 1. Flexion. Record as such: able to touch toes/shins/knee/thighs.</a:t>
            </a:r>
          </a:p>
          <a:p>
            <a:pPr marL="0" indent="0">
              <a:buNone/>
            </a:pPr>
            <a:r>
              <a:rPr lang="en-GB" sz="2400" dirty="0" smtClean="0"/>
              <a:t> 2. Extension: (30°)</a:t>
            </a:r>
          </a:p>
          <a:p>
            <a:pPr marL="0" indent="0">
              <a:buNone/>
            </a:pPr>
            <a:r>
              <a:rPr lang="en-GB" sz="2400" dirty="0" smtClean="0"/>
              <a:t> 3. Lateral bending: </a:t>
            </a:r>
            <a:r>
              <a:rPr lang="en-GB" sz="2400" dirty="0" smtClean="0">
                <a:sym typeface="Wingdings"/>
              </a:rPr>
              <a:t>(</a:t>
            </a:r>
            <a:r>
              <a:rPr lang="en-GB" sz="2400" dirty="0" smtClean="0"/>
              <a:t>30°) </a:t>
            </a:r>
          </a:p>
          <a:p>
            <a:pPr marL="0" indent="0">
              <a:buNone/>
            </a:pPr>
            <a:r>
              <a:rPr lang="en-GB" sz="2400" dirty="0" smtClean="0"/>
              <a:t>4. Rotation: (40°)</a:t>
            </a:r>
          </a:p>
          <a:p>
            <a:r>
              <a:rPr lang="en-GB" sz="2400" dirty="0" smtClean="0"/>
              <a:t> Note if painful/painless. </a:t>
            </a:r>
          </a:p>
          <a:p>
            <a:r>
              <a:rPr lang="en-GB" sz="2400" dirty="0" smtClean="0"/>
              <a:t>Attempt passive ROM if active ROM is limited and painless, record.</a:t>
            </a:r>
            <a:endParaRPr lang="en-GB" sz="2400" dirty="0"/>
          </a:p>
        </p:txBody>
      </p:sp>
      <p:pic>
        <p:nvPicPr>
          <p:cNvPr id="7" name="Picture 2" descr="نتيجة بحث الصور عن ‪back range of motion‬‏"/>
          <p:cNvPicPr>
            <a:picLocks noChangeAspect="1" noChangeArrowheads="1"/>
          </p:cNvPicPr>
          <p:nvPr/>
        </p:nvPicPr>
        <p:blipFill>
          <a:blip r:embed="rId3" cstate="print"/>
          <a:srcRect/>
          <a:stretch>
            <a:fillRect/>
          </a:stretch>
        </p:blipFill>
        <p:spPr bwMode="auto">
          <a:xfrm>
            <a:off x="8472488" y="1825626"/>
            <a:ext cx="3570854" cy="3703638"/>
          </a:xfrm>
          <a:prstGeom prst="rect">
            <a:avLst/>
          </a:prstGeom>
          <a:noFill/>
        </p:spPr>
      </p:pic>
    </p:spTree>
    <p:extLst>
      <p:ext uri="{BB962C8B-B14F-4D97-AF65-F5344CB8AC3E}">
        <p14:creationId xmlns:p14="http://schemas.microsoft.com/office/powerpoint/2010/main" val="89797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linds(horizontal)">
                                      <p:cBhvr>
                                        <p:cTn id="11" dur="500"/>
                                        <p:tgtEl>
                                          <p:spTgt spid="4">
                                            <p:txEl>
                                              <p:pRg st="1" end="1"/>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blinds(horizontal)">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linds(horizontal)">
                                      <p:cBhvr>
                                        <p:cTn id="19" dur="5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examination</a:t>
            </a:r>
            <a:endParaRPr lang="en-US" dirty="0"/>
          </a:p>
        </p:txBody>
      </p:sp>
      <p:sp>
        <p:nvSpPr>
          <p:cNvPr id="4" name="Content Placeholder 2"/>
          <p:cNvSpPr>
            <a:spLocks noGrp="1"/>
          </p:cNvSpPr>
          <p:nvPr>
            <p:ph idx="1"/>
          </p:nvPr>
        </p:nvSpPr>
        <p:spPr/>
        <p:txBody>
          <a:bodyPr/>
          <a:lstStyle/>
          <a:p>
            <a:pPr>
              <a:buNone/>
            </a:pPr>
            <a:r>
              <a:rPr lang="en-GB" dirty="0" smtClean="0">
                <a:solidFill>
                  <a:srgbClr val="FF0000"/>
                </a:solidFill>
              </a:rPr>
              <a:t>D. Special </a:t>
            </a:r>
            <a:r>
              <a:rPr lang="en-GB" dirty="0">
                <a:solidFill>
                  <a:srgbClr val="FF0000"/>
                </a:solidFill>
              </a:rPr>
              <a:t>test : </a:t>
            </a:r>
          </a:p>
          <a:p>
            <a:pPr marL="0" indent="0">
              <a:buNone/>
            </a:pPr>
            <a:r>
              <a:rPr lang="en-GB" dirty="0" smtClean="0">
                <a:solidFill>
                  <a:srgbClr val="FF0000"/>
                </a:solidFill>
              </a:rPr>
              <a:t>1-Adams </a:t>
            </a:r>
            <a:r>
              <a:rPr lang="en-GB" dirty="0">
                <a:solidFill>
                  <a:srgbClr val="FF0000"/>
                </a:solidFill>
              </a:rPr>
              <a:t>Forward bending </a:t>
            </a:r>
            <a:r>
              <a:rPr lang="en-GB" dirty="0" smtClean="0">
                <a:solidFill>
                  <a:srgbClr val="FF0000"/>
                </a:solidFill>
              </a:rPr>
              <a:t>test</a:t>
            </a:r>
            <a:r>
              <a:rPr lang="en-GB" dirty="0" smtClean="0"/>
              <a:t>: if rib hump present so it</a:t>
            </a:r>
            <a:r>
              <a:rPr lang="uk-UA" dirty="0" smtClean="0"/>
              <a:t>’</a:t>
            </a:r>
            <a:r>
              <a:rPr lang="en-GB" dirty="0" smtClean="0"/>
              <a:t>s a positive test(</a:t>
            </a:r>
            <a:r>
              <a:rPr lang="en-US" dirty="0" smtClean="0"/>
              <a:t>Scoliosis)</a:t>
            </a:r>
          </a:p>
          <a:p>
            <a:pPr marL="0" indent="0">
              <a:buNone/>
            </a:pPr>
            <a:endParaRPr lang="en-US" dirty="0"/>
          </a:p>
          <a:p>
            <a:pPr marL="0" indent="0">
              <a:buNone/>
            </a:pPr>
            <a:r>
              <a:rPr lang="en-US" dirty="0" smtClean="0">
                <a:solidFill>
                  <a:schemeClr val="accent3"/>
                </a:solidFill>
              </a:rPr>
              <a:t>2- Trendelenburg test</a:t>
            </a:r>
            <a:endParaRPr lang="en-GB" dirty="0">
              <a:solidFill>
                <a:schemeClr val="accent3"/>
              </a:solidFill>
            </a:endParaRPr>
          </a:p>
        </p:txBody>
      </p:sp>
      <p:sp>
        <p:nvSpPr>
          <p:cNvPr id="8" name="TextBox 7"/>
          <p:cNvSpPr txBox="1"/>
          <p:nvPr/>
        </p:nvSpPr>
        <p:spPr>
          <a:xfrm>
            <a:off x="5089624" y="3017550"/>
            <a:ext cx="5184576" cy="584775"/>
          </a:xfrm>
          <a:prstGeom prst="rect">
            <a:avLst/>
          </a:prstGeom>
          <a:noFill/>
        </p:spPr>
        <p:txBody>
          <a:bodyPr wrap="square" rtlCol="0">
            <a:spAutoFit/>
          </a:bodyPr>
          <a:lstStyle/>
          <a:p>
            <a:pPr algn="ctr"/>
            <a:r>
              <a:rPr lang="en-GB" sz="3200" dirty="0">
                <a:solidFill>
                  <a:srgbClr val="FF0000"/>
                </a:solidFill>
              </a:rPr>
              <a:t>Rib hump </a:t>
            </a:r>
          </a:p>
        </p:txBody>
      </p:sp>
      <p:pic>
        <p:nvPicPr>
          <p:cNvPr id="12" name="Picture 11"/>
          <p:cNvPicPr>
            <a:picLocks noChangeAspect="1"/>
          </p:cNvPicPr>
          <p:nvPr/>
        </p:nvPicPr>
        <p:blipFill>
          <a:blip r:embed="rId2"/>
          <a:stretch>
            <a:fillRect/>
          </a:stretch>
        </p:blipFill>
        <p:spPr>
          <a:xfrm>
            <a:off x="3700463" y="4243388"/>
            <a:ext cx="5757862" cy="2614612"/>
          </a:xfrm>
          <a:prstGeom prst="rect">
            <a:avLst/>
          </a:prstGeom>
          <a:noFill/>
        </p:spPr>
      </p:pic>
      <p:pic>
        <p:nvPicPr>
          <p:cNvPr id="13" name="Picture 2" descr="نتيجة بحث الصور عن ‪rib hump scoliosis‬‏"/>
          <p:cNvPicPr>
            <a:picLocks noChangeAspect="1" noChangeArrowheads="1"/>
          </p:cNvPicPr>
          <p:nvPr/>
        </p:nvPicPr>
        <p:blipFill>
          <a:blip r:embed="rId3" cstate="print"/>
          <a:srcRect/>
          <a:stretch>
            <a:fillRect/>
          </a:stretch>
        </p:blipFill>
        <p:spPr bwMode="auto">
          <a:xfrm>
            <a:off x="8491538" y="3128962"/>
            <a:ext cx="3810000" cy="3048001"/>
          </a:xfrm>
          <a:prstGeom prst="rect">
            <a:avLst/>
          </a:prstGeom>
          <a:noFill/>
        </p:spPr>
      </p:pic>
      <p:cxnSp>
        <p:nvCxnSpPr>
          <p:cNvPr id="14" name="Straight Arrow Connector 13"/>
          <p:cNvCxnSpPr/>
          <p:nvPr/>
        </p:nvCxnSpPr>
        <p:spPr>
          <a:xfrm>
            <a:off x="8529638" y="3295649"/>
            <a:ext cx="3143250" cy="427325"/>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17" name="Picture 16"/>
          <p:cNvPicPr>
            <a:picLocks noChangeAspect="1"/>
          </p:cNvPicPr>
          <p:nvPr/>
        </p:nvPicPr>
        <p:blipFill>
          <a:blip r:embed="rId4"/>
          <a:stretch>
            <a:fillRect/>
          </a:stretch>
        </p:blipFill>
        <p:spPr>
          <a:xfrm>
            <a:off x="271463" y="4194177"/>
            <a:ext cx="3067050" cy="2586038"/>
          </a:xfrm>
          <a:prstGeom prst="rect">
            <a:avLst/>
          </a:prstGeom>
          <a:noFill/>
        </p:spPr>
      </p:pic>
    </p:spTree>
    <p:extLst>
      <p:ext uri="{BB962C8B-B14F-4D97-AF65-F5344CB8AC3E}">
        <p14:creationId xmlns:p14="http://schemas.microsoft.com/office/powerpoint/2010/main" val="122233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examination</a:t>
            </a:r>
            <a:endParaRPr lang="en-US" dirty="0"/>
          </a:p>
        </p:txBody>
      </p:sp>
      <p:sp>
        <p:nvSpPr>
          <p:cNvPr id="4" name="TextBox 3"/>
          <p:cNvSpPr txBox="1"/>
          <p:nvPr/>
        </p:nvSpPr>
        <p:spPr>
          <a:xfrm>
            <a:off x="-465750" y="1459855"/>
            <a:ext cx="5162400" cy="461665"/>
          </a:xfrm>
          <a:prstGeom prst="rect">
            <a:avLst/>
          </a:prstGeom>
          <a:noFill/>
        </p:spPr>
        <p:txBody>
          <a:bodyPr wrap="square" rtlCol="0">
            <a:spAutoFit/>
          </a:bodyPr>
          <a:lstStyle/>
          <a:p>
            <a:pPr algn="ctr"/>
            <a:r>
              <a:rPr lang="en-GB" sz="2400" b="1" dirty="0"/>
              <a:t>Second: Supine position</a:t>
            </a:r>
          </a:p>
        </p:txBody>
      </p:sp>
      <p:sp>
        <p:nvSpPr>
          <p:cNvPr id="7" name="Content Placeholder 2"/>
          <p:cNvSpPr>
            <a:spLocks noGrp="1"/>
          </p:cNvSpPr>
          <p:nvPr>
            <p:ph idx="1"/>
          </p:nvPr>
        </p:nvSpPr>
        <p:spPr/>
        <p:txBody>
          <a:bodyPr/>
          <a:lstStyle/>
          <a:p>
            <a:pPr marL="0" indent="0">
              <a:buNone/>
            </a:pPr>
            <a:r>
              <a:rPr lang="en-GB" dirty="0" smtClean="0">
                <a:solidFill>
                  <a:srgbClr val="FF0000"/>
                </a:solidFill>
              </a:rPr>
              <a:t>A. Inspection:</a:t>
            </a:r>
            <a:endParaRPr lang="en-GB" dirty="0">
              <a:solidFill>
                <a:srgbClr val="FF0000"/>
              </a:solidFill>
            </a:endParaRPr>
          </a:p>
          <a:p>
            <a:pPr lvl="1"/>
            <a:r>
              <a:rPr lang="en-GB" dirty="0"/>
              <a:t>Any muscle </a:t>
            </a:r>
            <a:r>
              <a:rPr lang="en-GB" dirty="0" err="1"/>
              <a:t>waisting</a:t>
            </a:r>
            <a:r>
              <a:rPr lang="en-GB" dirty="0"/>
              <a:t> in the lower limbs.</a:t>
            </a:r>
          </a:p>
          <a:p>
            <a:pPr lvl="1"/>
            <a:endParaRPr lang="en-GB" dirty="0"/>
          </a:p>
          <a:p>
            <a:pPr lvl="1"/>
            <a:endParaRPr lang="en-GB" dirty="0"/>
          </a:p>
          <a:p>
            <a:pPr lvl="1"/>
            <a:endParaRPr lang="en-GB" dirty="0"/>
          </a:p>
          <a:p>
            <a:pPr marL="0" indent="0">
              <a:buNone/>
            </a:pPr>
            <a:r>
              <a:rPr lang="en-GB" dirty="0" smtClean="0">
                <a:solidFill>
                  <a:srgbClr val="FF0000"/>
                </a:solidFill>
              </a:rPr>
              <a:t>B. Feel</a:t>
            </a:r>
            <a:r>
              <a:rPr lang="en-GB" dirty="0">
                <a:solidFill>
                  <a:srgbClr val="FF0000"/>
                </a:solidFill>
              </a:rPr>
              <a:t>:</a:t>
            </a:r>
          </a:p>
          <a:p>
            <a:pPr lvl="1"/>
            <a:r>
              <a:rPr lang="en-GB" dirty="0" err="1"/>
              <a:t>Chlength</a:t>
            </a:r>
            <a:r>
              <a:rPr lang="en-GB" dirty="0"/>
              <a:t> </a:t>
            </a:r>
            <a:r>
              <a:rPr lang="en-GB" dirty="0" err="1"/>
              <a:t>eck</a:t>
            </a:r>
            <a:r>
              <a:rPr lang="en-GB" dirty="0"/>
              <a:t> </a:t>
            </a:r>
            <a:r>
              <a:rPr lang="en-GB" dirty="0" smtClean="0"/>
              <a:t>for Leg discrepancy (ASIS to medial malleolus).</a:t>
            </a:r>
            <a:endParaRPr lang="en-GB" dirty="0"/>
          </a:p>
        </p:txBody>
      </p:sp>
    </p:spTree>
    <p:extLst>
      <p:ext uri="{BB962C8B-B14F-4D97-AF65-F5344CB8AC3E}">
        <p14:creationId xmlns:p14="http://schemas.microsoft.com/office/powerpoint/2010/main" val="195748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 calcmode="lin" valueType="num">
                                      <p:cBhvr additive="base">
                                        <p:cTn id="2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examination</a:t>
            </a:r>
            <a:endParaRPr lang="en-US" dirty="0"/>
          </a:p>
        </p:txBody>
      </p:sp>
      <p:sp>
        <p:nvSpPr>
          <p:cNvPr id="4" name="Content Placeholder 2"/>
          <p:cNvSpPr>
            <a:spLocks noGrp="1"/>
          </p:cNvSpPr>
          <p:nvPr>
            <p:ph idx="1"/>
          </p:nvPr>
        </p:nvSpPr>
        <p:spPr/>
        <p:txBody>
          <a:bodyPr/>
          <a:lstStyle/>
          <a:p>
            <a:pPr>
              <a:buNone/>
            </a:pPr>
            <a:r>
              <a:rPr lang="en-GB" dirty="0" smtClean="0">
                <a:solidFill>
                  <a:srgbClr val="FF0000"/>
                </a:solidFill>
              </a:rPr>
              <a:t>C. Special </a:t>
            </a:r>
            <a:r>
              <a:rPr lang="en-GB" dirty="0">
                <a:solidFill>
                  <a:srgbClr val="FF0000"/>
                </a:solidFill>
              </a:rPr>
              <a:t>tests</a:t>
            </a:r>
            <a:r>
              <a:rPr lang="en-GB" dirty="0" smtClean="0">
                <a:solidFill>
                  <a:srgbClr val="FF0000"/>
                </a:solidFill>
              </a:rPr>
              <a:t>:</a:t>
            </a:r>
            <a:endParaRPr lang="en-GB" b="1" dirty="0" smtClean="0">
              <a:solidFill>
                <a:srgbClr val="FF0000"/>
              </a:solidFill>
            </a:endParaRPr>
          </a:p>
          <a:p>
            <a:pPr>
              <a:buNone/>
            </a:pPr>
            <a:r>
              <a:rPr lang="en-GB" b="1" dirty="0" smtClean="0">
                <a:solidFill>
                  <a:srgbClr val="FF0000"/>
                </a:solidFill>
              </a:rPr>
              <a:t> </a:t>
            </a:r>
            <a:r>
              <a:rPr lang="en-GB" b="1" dirty="0">
                <a:solidFill>
                  <a:srgbClr val="FF0000"/>
                </a:solidFill>
              </a:rPr>
              <a:t>Straight leg raising test (SLRT</a:t>
            </a:r>
            <a:r>
              <a:rPr lang="en-GB" b="1" dirty="0" smtClean="0">
                <a:solidFill>
                  <a:srgbClr val="FF0000"/>
                </a:solidFill>
              </a:rPr>
              <a:t>):</a:t>
            </a:r>
          </a:p>
          <a:p>
            <a:r>
              <a:rPr lang="en-GB" dirty="0"/>
              <a:t>If the patient experiences </a:t>
            </a:r>
            <a:r>
              <a:rPr lang="en-GB" dirty="0" smtClean="0"/>
              <a:t>pain when </a:t>
            </a:r>
            <a:r>
              <a:rPr lang="en-GB" dirty="0"/>
              <a:t>the straight leg is at an angle of between 30 and 70 degrees, then the test is </a:t>
            </a:r>
            <a:r>
              <a:rPr lang="en-GB" b="1" dirty="0"/>
              <a:t>positive</a:t>
            </a:r>
          </a:p>
          <a:p>
            <a:r>
              <a:rPr lang="en-GB" dirty="0"/>
              <a:t>A positive test is reproduction of </a:t>
            </a:r>
            <a:r>
              <a:rPr lang="en-GB" dirty="0">
                <a:solidFill>
                  <a:srgbClr val="FF0000"/>
                </a:solidFill>
              </a:rPr>
              <a:t>sciatica</a:t>
            </a:r>
            <a:r>
              <a:rPr lang="en-GB" dirty="0"/>
              <a:t> .</a:t>
            </a:r>
          </a:p>
          <a:p>
            <a:r>
              <a:rPr lang="en-GB" dirty="0"/>
              <a:t>The pain is </a:t>
            </a:r>
            <a:r>
              <a:rPr lang="en-GB" dirty="0">
                <a:solidFill>
                  <a:srgbClr val="FF0000"/>
                </a:solidFill>
              </a:rPr>
              <a:t>aggravated</a:t>
            </a:r>
            <a:r>
              <a:rPr lang="en-GB" dirty="0"/>
              <a:t> with dorsiflexion</a:t>
            </a:r>
          </a:p>
          <a:p>
            <a:pPr>
              <a:buNone/>
            </a:pPr>
            <a:r>
              <a:rPr lang="en-GB" dirty="0"/>
              <a:t>    and </a:t>
            </a:r>
            <a:r>
              <a:rPr lang="en-GB" dirty="0">
                <a:solidFill>
                  <a:srgbClr val="FF0000"/>
                </a:solidFill>
              </a:rPr>
              <a:t>relieved</a:t>
            </a:r>
            <a:r>
              <a:rPr lang="en-GB" dirty="0"/>
              <a:t> with knee flexion.</a:t>
            </a:r>
            <a:endParaRPr lang="en-GB" dirty="0">
              <a:solidFill>
                <a:srgbClr val="FF0000"/>
              </a:solidFill>
            </a:endParaRPr>
          </a:p>
          <a:p>
            <a:endParaRPr lang="en-GB"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625" y="3757612"/>
            <a:ext cx="4700587" cy="3100388"/>
          </a:xfrm>
          <a:prstGeom prst="rect">
            <a:avLst/>
          </a:prstGeom>
        </p:spPr>
      </p:pic>
    </p:spTree>
    <p:extLst>
      <p:ext uri="{BB962C8B-B14F-4D97-AF65-F5344CB8AC3E}">
        <p14:creationId xmlns:p14="http://schemas.microsoft.com/office/powerpoint/2010/main" val="210144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examination</a:t>
            </a:r>
            <a:endParaRPr lang="en-US" dirty="0"/>
          </a:p>
        </p:txBody>
      </p:sp>
      <p:sp>
        <p:nvSpPr>
          <p:cNvPr id="7" name="Rectangle 6"/>
          <p:cNvSpPr/>
          <p:nvPr/>
        </p:nvSpPr>
        <p:spPr>
          <a:xfrm>
            <a:off x="481013" y="1306513"/>
            <a:ext cx="8634412"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buFont typeface="Arial" charset="0"/>
              <a:buChar char="•"/>
            </a:pPr>
            <a:r>
              <a:rPr lang="en-GB" sz="3600" dirty="0" smtClean="0">
                <a:solidFill>
                  <a:srgbClr val="FF0000"/>
                </a:solidFill>
              </a:rPr>
              <a:t>Neurologic and </a:t>
            </a:r>
            <a:r>
              <a:rPr lang="en-US" sz="3600" dirty="0" smtClean="0">
                <a:solidFill>
                  <a:srgbClr val="FF0000"/>
                </a:solidFill>
              </a:rPr>
              <a:t>Root nerves examination:</a:t>
            </a:r>
          </a:p>
        </p:txBody>
      </p:sp>
      <p:sp>
        <p:nvSpPr>
          <p:cNvPr id="8" name="Content Placeholder 2"/>
          <p:cNvSpPr>
            <a:spLocks noGrp="1"/>
          </p:cNvSpPr>
          <p:nvPr>
            <p:ph idx="1"/>
          </p:nvPr>
        </p:nvSpPr>
        <p:spPr/>
        <p:txBody>
          <a:bodyPr>
            <a:normAutofit/>
          </a:bodyPr>
          <a:lstStyle/>
          <a:p>
            <a:pPr marL="365760" indent="0">
              <a:spcBef>
                <a:spcPts val="1800"/>
              </a:spcBef>
              <a:buNone/>
            </a:pPr>
            <a:r>
              <a:rPr lang="en-US" sz="2100" b="1" dirty="0" smtClean="0">
                <a:latin typeface="Times" charset="0"/>
                <a:ea typeface="Times" charset="0"/>
                <a:cs typeface="Times" charset="0"/>
              </a:rPr>
              <a:t>1- L1:</a:t>
            </a:r>
          </a:p>
          <a:p>
            <a:r>
              <a:rPr lang="en-US" sz="1900" b="1" dirty="0">
                <a:latin typeface="Times" charset="0"/>
                <a:ea typeface="Times" charset="0"/>
                <a:cs typeface="Times" charset="0"/>
              </a:rPr>
              <a:t>Motor</a:t>
            </a:r>
            <a:r>
              <a:rPr lang="en-US" sz="1900" b="1" dirty="0">
                <a:latin typeface="Times" charset="0"/>
                <a:ea typeface="Times" charset="0"/>
                <a:cs typeface="Times" charset="0"/>
                <a:sym typeface="Wingdings"/>
              </a:rPr>
              <a:t>	 </a:t>
            </a:r>
            <a:r>
              <a:rPr lang="en-GB" sz="2000" dirty="0"/>
              <a:t>Hip </a:t>
            </a:r>
            <a:r>
              <a:rPr lang="en-GB" sz="2000" dirty="0" smtClean="0"/>
              <a:t>flexion(psoas major)</a:t>
            </a:r>
            <a:endParaRPr lang="en-US" sz="2000" dirty="0"/>
          </a:p>
          <a:p>
            <a:r>
              <a:rPr lang="en-US" sz="1900" b="1" dirty="0">
                <a:latin typeface="Times" charset="0"/>
                <a:ea typeface="Times" charset="0"/>
                <a:cs typeface="Times" charset="0"/>
              </a:rPr>
              <a:t>Sensation</a:t>
            </a:r>
            <a:r>
              <a:rPr lang="en-US" sz="1900" b="1" dirty="0">
                <a:latin typeface="Times" charset="0"/>
                <a:ea typeface="Times" charset="0"/>
                <a:cs typeface="Times" charset="0"/>
                <a:sym typeface="Wingdings"/>
              </a:rPr>
              <a:t> </a:t>
            </a:r>
            <a:r>
              <a:rPr lang="en-US" sz="1900" dirty="0" smtClean="0">
                <a:latin typeface="Times" charset="0"/>
                <a:ea typeface="Times" charset="0"/>
                <a:cs typeface="Times" charset="0"/>
              </a:rPr>
              <a:t>around the groin and hip area </a:t>
            </a:r>
            <a:endParaRPr lang="en-US" sz="1900" dirty="0">
              <a:latin typeface="Times" charset="0"/>
              <a:ea typeface="Times" charset="0"/>
              <a:cs typeface="Times" charset="0"/>
            </a:endParaRPr>
          </a:p>
          <a:p>
            <a:r>
              <a:rPr lang="en-US" sz="1900" b="1" dirty="0">
                <a:latin typeface="Times" charset="0"/>
                <a:ea typeface="Times" charset="0"/>
                <a:cs typeface="Times" charset="0"/>
              </a:rPr>
              <a:t>Reflex	</a:t>
            </a:r>
            <a:r>
              <a:rPr lang="en-US" sz="1900" b="1" dirty="0">
                <a:latin typeface="Times" charset="0"/>
                <a:ea typeface="Times" charset="0"/>
                <a:cs typeface="Times" charset="0"/>
                <a:sym typeface="Wingdings"/>
              </a:rPr>
              <a:t> </a:t>
            </a:r>
            <a:r>
              <a:rPr lang="en-US" sz="1900" dirty="0" err="1" smtClean="0">
                <a:latin typeface="Times" charset="0"/>
                <a:ea typeface="Times" charset="0"/>
                <a:cs typeface="Times" charset="0"/>
              </a:rPr>
              <a:t>cremasteric</a:t>
            </a:r>
            <a:r>
              <a:rPr lang="en-US" sz="1900" dirty="0" smtClean="0">
                <a:latin typeface="Times" charset="0"/>
                <a:ea typeface="Times" charset="0"/>
                <a:cs typeface="Times" charset="0"/>
              </a:rPr>
              <a:t> </a:t>
            </a:r>
            <a:r>
              <a:rPr lang="en-US" sz="1900" dirty="0" err="1" smtClean="0">
                <a:latin typeface="Times" charset="0"/>
                <a:ea typeface="Times" charset="0"/>
                <a:cs typeface="Times" charset="0"/>
              </a:rPr>
              <a:t>relfex</a:t>
            </a:r>
            <a:r>
              <a:rPr lang="en-US" sz="1900" dirty="0" smtClean="0">
                <a:latin typeface="Times" charset="0"/>
                <a:ea typeface="Times" charset="0"/>
                <a:cs typeface="Times" charset="0"/>
              </a:rPr>
              <a:t> (L1,L2) (</a:t>
            </a:r>
            <a:r>
              <a:rPr lang="en-US" sz="1900" b="1" dirty="0" smtClean="0">
                <a:latin typeface="Times" charset="0"/>
                <a:ea typeface="Times" charset="0"/>
                <a:cs typeface="Times" charset="0"/>
              </a:rPr>
              <a:t>males only)</a:t>
            </a:r>
            <a:endParaRPr lang="en-US" sz="1900" dirty="0">
              <a:latin typeface="Times" charset="0"/>
              <a:ea typeface="Times" charset="0"/>
              <a:cs typeface="Times" charset="0"/>
            </a:endParaRPr>
          </a:p>
          <a:p>
            <a:pPr marL="365760" indent="0">
              <a:spcBef>
                <a:spcPts val="1800"/>
              </a:spcBef>
              <a:buNone/>
            </a:pPr>
            <a:endParaRPr lang="en-US" sz="2100" b="1" dirty="0" smtClean="0">
              <a:latin typeface="Times" charset="0"/>
              <a:ea typeface="Times" charset="0"/>
              <a:cs typeface="Times" charset="0"/>
            </a:endParaRPr>
          </a:p>
          <a:p>
            <a:pPr marL="365760" indent="0">
              <a:spcBef>
                <a:spcPts val="1800"/>
              </a:spcBef>
              <a:buNone/>
            </a:pPr>
            <a:r>
              <a:rPr lang="en-US" sz="2100" b="1" dirty="0" smtClean="0">
                <a:latin typeface="Times" charset="0"/>
                <a:ea typeface="Times" charset="0"/>
                <a:cs typeface="Times" charset="0"/>
              </a:rPr>
              <a:t>2- L2: </a:t>
            </a:r>
          </a:p>
          <a:p>
            <a:r>
              <a:rPr lang="en-US" sz="1900" b="1" dirty="0" smtClean="0">
                <a:solidFill>
                  <a:schemeClr val="tx1"/>
                </a:solidFill>
                <a:latin typeface="Times" charset="0"/>
                <a:ea typeface="Times" charset="0"/>
                <a:cs typeface="Times" charset="0"/>
              </a:rPr>
              <a:t>Motor</a:t>
            </a:r>
            <a:r>
              <a:rPr lang="en-US" sz="1900" dirty="0" smtClean="0">
                <a:solidFill>
                  <a:schemeClr val="tx1"/>
                </a:solidFill>
                <a:latin typeface="Times" charset="0"/>
                <a:ea typeface="Times" charset="0"/>
                <a:cs typeface="Times" charset="0"/>
                <a:sym typeface="Wingdings"/>
              </a:rPr>
              <a:t>	 </a:t>
            </a:r>
            <a:r>
              <a:rPr lang="en-GB" sz="2000" dirty="0" smtClean="0"/>
              <a:t>Hip flexion</a:t>
            </a:r>
            <a:endParaRPr lang="en-US" sz="1900" dirty="0" smtClean="0">
              <a:solidFill>
                <a:schemeClr val="tx1"/>
              </a:solidFill>
              <a:latin typeface="Times" charset="0"/>
              <a:ea typeface="Times" charset="0"/>
              <a:cs typeface="Times" charset="0"/>
            </a:endParaRPr>
          </a:p>
          <a:p>
            <a:r>
              <a:rPr lang="en-US" sz="1900" b="1" dirty="0" smtClean="0">
                <a:solidFill>
                  <a:schemeClr val="tx1"/>
                </a:solidFill>
                <a:latin typeface="Times" charset="0"/>
                <a:ea typeface="Times" charset="0"/>
                <a:cs typeface="Times" charset="0"/>
              </a:rPr>
              <a:t>Sensation</a:t>
            </a:r>
            <a:r>
              <a:rPr lang="en-US" sz="1900" dirty="0" smtClean="0">
                <a:solidFill>
                  <a:schemeClr val="tx1"/>
                </a:solidFill>
                <a:latin typeface="Times" charset="0"/>
                <a:ea typeface="Times" charset="0"/>
                <a:cs typeface="Times" charset="0"/>
                <a:sym typeface="Wingdings"/>
              </a:rPr>
              <a:t> </a:t>
            </a:r>
            <a:r>
              <a:rPr lang="en-US" sz="1900" dirty="0" smtClean="0">
                <a:solidFill>
                  <a:schemeClr val="tx1"/>
                </a:solidFill>
                <a:latin typeface="Times" charset="0"/>
                <a:ea typeface="Times" charset="0"/>
                <a:cs typeface="Times" charset="0"/>
              </a:rPr>
              <a:t>anterior thigh </a:t>
            </a:r>
          </a:p>
          <a:p>
            <a:r>
              <a:rPr lang="en-US" sz="1900" b="1" dirty="0" smtClean="0">
                <a:solidFill>
                  <a:schemeClr val="tx1"/>
                </a:solidFill>
                <a:latin typeface="Times" charset="0"/>
                <a:ea typeface="Times" charset="0"/>
                <a:cs typeface="Times" charset="0"/>
              </a:rPr>
              <a:t>Reflex</a:t>
            </a:r>
            <a:r>
              <a:rPr lang="en-US" sz="1900" dirty="0" smtClean="0">
                <a:solidFill>
                  <a:schemeClr val="tx1"/>
                </a:solidFill>
                <a:latin typeface="Times" charset="0"/>
                <a:ea typeface="Times" charset="0"/>
                <a:cs typeface="Times" charset="0"/>
              </a:rPr>
              <a:t>	</a:t>
            </a:r>
            <a:r>
              <a:rPr lang="en-US" sz="1900" dirty="0" smtClean="0">
                <a:solidFill>
                  <a:schemeClr val="tx1"/>
                </a:solidFill>
                <a:latin typeface="Times" charset="0"/>
                <a:ea typeface="Times" charset="0"/>
                <a:cs typeface="Times" charset="0"/>
                <a:sym typeface="Wingdings"/>
              </a:rPr>
              <a:t> </a:t>
            </a:r>
            <a:r>
              <a:rPr lang="en-US" sz="1900" dirty="0" smtClean="0">
                <a:solidFill>
                  <a:schemeClr val="tx1"/>
                </a:solidFill>
                <a:latin typeface="Times" charset="0"/>
                <a:ea typeface="Times" charset="0"/>
                <a:cs typeface="Times" charset="0"/>
              </a:rPr>
              <a:t>knee jerk (L2,L3, L4)</a:t>
            </a:r>
            <a:endParaRPr lang="en-US" sz="1700" b="1" dirty="0">
              <a:latin typeface="Times" charset="0"/>
              <a:ea typeface="Times" charset="0"/>
              <a:cs typeface="Times" charset="0"/>
            </a:endParaRPr>
          </a:p>
        </p:txBody>
      </p:sp>
      <p:pic>
        <p:nvPicPr>
          <p:cNvPr id="9" name="Picture 2" descr="نتيجة بحث الصور عن ‪lower limbs dermatomes‬‏"/>
          <p:cNvPicPr>
            <a:picLocks noChangeAspect="1" noChangeArrowheads="1"/>
          </p:cNvPicPr>
          <p:nvPr/>
        </p:nvPicPr>
        <p:blipFill>
          <a:blip r:embed="rId2" cstate="print"/>
          <a:srcRect/>
          <a:stretch>
            <a:fillRect/>
          </a:stretch>
        </p:blipFill>
        <p:spPr bwMode="auto">
          <a:xfrm>
            <a:off x="9115425" y="3362325"/>
            <a:ext cx="3067049" cy="3495675"/>
          </a:xfrm>
          <a:prstGeom prst="rect">
            <a:avLst/>
          </a:prstGeom>
          <a:noFill/>
        </p:spPr>
      </p:pic>
    </p:spTree>
    <p:extLst>
      <p:ext uri="{BB962C8B-B14F-4D97-AF65-F5344CB8AC3E}">
        <p14:creationId xmlns:p14="http://schemas.microsoft.com/office/powerpoint/2010/main" val="151793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examination</a:t>
            </a:r>
            <a:endParaRPr lang="en-US" dirty="0"/>
          </a:p>
        </p:txBody>
      </p:sp>
      <p:sp>
        <p:nvSpPr>
          <p:cNvPr id="7" name="Rectangle 6"/>
          <p:cNvSpPr/>
          <p:nvPr/>
        </p:nvSpPr>
        <p:spPr>
          <a:xfrm>
            <a:off x="481013" y="1306513"/>
            <a:ext cx="8634412"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buFont typeface="Arial" charset="0"/>
              <a:buChar char="•"/>
            </a:pPr>
            <a:r>
              <a:rPr lang="en-GB" sz="3600" dirty="0" smtClean="0">
                <a:solidFill>
                  <a:srgbClr val="FF0000"/>
                </a:solidFill>
              </a:rPr>
              <a:t>Neurologic and </a:t>
            </a:r>
            <a:r>
              <a:rPr lang="en-US" sz="3600" dirty="0" smtClean="0">
                <a:solidFill>
                  <a:srgbClr val="FF0000"/>
                </a:solidFill>
              </a:rPr>
              <a:t>Root nerves examination:</a:t>
            </a:r>
          </a:p>
        </p:txBody>
      </p:sp>
      <p:sp>
        <p:nvSpPr>
          <p:cNvPr id="8" name="Content Placeholder 2"/>
          <p:cNvSpPr>
            <a:spLocks noGrp="1"/>
          </p:cNvSpPr>
          <p:nvPr>
            <p:ph idx="1"/>
          </p:nvPr>
        </p:nvSpPr>
        <p:spPr/>
        <p:txBody>
          <a:bodyPr>
            <a:normAutofit/>
          </a:bodyPr>
          <a:lstStyle/>
          <a:p>
            <a:pPr marL="365760" indent="0">
              <a:spcBef>
                <a:spcPts val="1800"/>
              </a:spcBef>
              <a:buNone/>
            </a:pPr>
            <a:r>
              <a:rPr lang="en-US" sz="2100" b="1" dirty="0" smtClean="0">
                <a:solidFill>
                  <a:schemeClr val="tx1"/>
                </a:solidFill>
                <a:latin typeface="Times" charset="0"/>
                <a:ea typeface="Times" charset="0"/>
                <a:cs typeface="Times" charset="0"/>
              </a:rPr>
              <a:t>3- L3</a:t>
            </a:r>
          </a:p>
          <a:p>
            <a:r>
              <a:rPr lang="en-US" sz="1800" b="1" dirty="0" smtClean="0">
                <a:solidFill>
                  <a:schemeClr val="tx1"/>
                </a:solidFill>
                <a:latin typeface="Times" charset="0"/>
                <a:ea typeface="Times" charset="0"/>
                <a:cs typeface="Times" charset="0"/>
              </a:rPr>
              <a:t>Motor</a:t>
            </a:r>
            <a:r>
              <a:rPr lang="en-US" sz="1800" dirty="0">
                <a:solidFill>
                  <a:schemeClr val="tx1"/>
                </a:solidFill>
                <a:latin typeface="Times" charset="0"/>
                <a:ea typeface="Times" charset="0"/>
                <a:cs typeface="Times" charset="0"/>
                <a:sym typeface="Wingdings"/>
              </a:rPr>
              <a:t>	</a:t>
            </a:r>
            <a:r>
              <a:rPr lang="en-US" sz="1800" dirty="0" smtClean="0">
                <a:solidFill>
                  <a:schemeClr val="tx1"/>
                </a:solidFill>
                <a:latin typeface="Times" charset="0"/>
                <a:ea typeface="Times" charset="0"/>
                <a:cs typeface="Times" charset="0"/>
                <a:sym typeface="Wingdings"/>
              </a:rPr>
              <a:t> </a:t>
            </a:r>
            <a:r>
              <a:rPr lang="en-US" sz="1800" dirty="0" smtClean="0">
                <a:solidFill>
                  <a:schemeClr val="tx1"/>
                </a:solidFill>
                <a:latin typeface="Times" charset="0"/>
                <a:ea typeface="Times" charset="0"/>
                <a:cs typeface="Times" charset="0"/>
              </a:rPr>
              <a:t>extension of knee </a:t>
            </a:r>
          </a:p>
          <a:p>
            <a:r>
              <a:rPr lang="en-US" sz="1800" b="1" dirty="0" smtClean="0">
                <a:solidFill>
                  <a:schemeClr val="tx1"/>
                </a:solidFill>
                <a:latin typeface="Times" charset="0"/>
                <a:ea typeface="Times" charset="0"/>
                <a:cs typeface="Times" charset="0"/>
              </a:rPr>
              <a:t>Sensation</a:t>
            </a:r>
            <a:r>
              <a:rPr lang="en-US" sz="1800" dirty="0" smtClean="0">
                <a:solidFill>
                  <a:schemeClr val="tx1"/>
                </a:solidFill>
                <a:latin typeface="Times" charset="0"/>
                <a:ea typeface="Times" charset="0"/>
                <a:cs typeface="Times" charset="0"/>
                <a:sym typeface="Wingdings"/>
              </a:rPr>
              <a:t> </a:t>
            </a:r>
            <a:r>
              <a:rPr lang="en-US" sz="1800" dirty="0" smtClean="0">
                <a:solidFill>
                  <a:schemeClr val="tx1"/>
                </a:solidFill>
                <a:latin typeface="Times" charset="0"/>
                <a:ea typeface="Times" charset="0"/>
                <a:cs typeface="Times" charset="0"/>
              </a:rPr>
              <a:t>around the knee</a:t>
            </a:r>
          </a:p>
          <a:p>
            <a:r>
              <a:rPr lang="en-US" sz="1800" b="1" dirty="0" smtClean="0">
                <a:solidFill>
                  <a:schemeClr val="tx1"/>
                </a:solidFill>
                <a:latin typeface="Times" charset="0"/>
                <a:ea typeface="Times" charset="0"/>
                <a:cs typeface="Times" charset="0"/>
              </a:rPr>
              <a:t>Reflex</a:t>
            </a:r>
            <a:r>
              <a:rPr lang="en-US" sz="1800" dirty="0" smtClean="0">
                <a:solidFill>
                  <a:schemeClr val="tx1"/>
                </a:solidFill>
                <a:latin typeface="Times" charset="0"/>
                <a:ea typeface="Times" charset="0"/>
                <a:cs typeface="Times" charset="0"/>
              </a:rPr>
              <a:t>	</a:t>
            </a:r>
            <a:r>
              <a:rPr lang="en-US" sz="1800" dirty="0" smtClean="0">
                <a:solidFill>
                  <a:schemeClr val="tx1"/>
                </a:solidFill>
                <a:latin typeface="Times" charset="0"/>
                <a:ea typeface="Times" charset="0"/>
                <a:cs typeface="Times" charset="0"/>
                <a:sym typeface="Wingdings"/>
              </a:rPr>
              <a:t> </a:t>
            </a:r>
            <a:r>
              <a:rPr lang="en-US" sz="1800" dirty="0" smtClean="0">
                <a:solidFill>
                  <a:schemeClr val="tx1"/>
                </a:solidFill>
                <a:latin typeface="Times" charset="0"/>
                <a:ea typeface="Times" charset="0"/>
                <a:cs typeface="Times" charset="0"/>
              </a:rPr>
              <a:t>knee jerk (L2,L3, L4)</a:t>
            </a:r>
          </a:p>
          <a:p>
            <a:pPr marL="365760" indent="0">
              <a:spcBef>
                <a:spcPts val="3000"/>
              </a:spcBef>
              <a:buNone/>
            </a:pPr>
            <a:r>
              <a:rPr lang="en-US" sz="2100" b="1" dirty="0" smtClean="0">
                <a:solidFill>
                  <a:schemeClr val="tx1"/>
                </a:solidFill>
                <a:latin typeface="Times" charset="0"/>
                <a:ea typeface="Times" charset="0"/>
                <a:cs typeface="Times" charset="0"/>
              </a:rPr>
              <a:t>4- L4</a:t>
            </a:r>
          </a:p>
          <a:p>
            <a:r>
              <a:rPr lang="en-US" sz="1800" b="1" dirty="0" smtClean="0">
                <a:solidFill>
                  <a:schemeClr val="tx1"/>
                </a:solidFill>
                <a:latin typeface="Times" charset="0"/>
                <a:ea typeface="Times" charset="0"/>
                <a:cs typeface="Times" charset="0"/>
              </a:rPr>
              <a:t>Motor</a:t>
            </a:r>
            <a:r>
              <a:rPr lang="en-US" sz="1800" dirty="0" smtClean="0">
                <a:solidFill>
                  <a:schemeClr val="tx1"/>
                </a:solidFill>
                <a:latin typeface="Times" charset="0"/>
                <a:ea typeface="Times" charset="0"/>
                <a:cs typeface="Times" charset="0"/>
              </a:rPr>
              <a:t>	</a:t>
            </a:r>
            <a:r>
              <a:rPr lang="en-US" sz="1800" dirty="0" smtClean="0">
                <a:solidFill>
                  <a:schemeClr val="tx1"/>
                </a:solidFill>
                <a:latin typeface="Times" charset="0"/>
                <a:ea typeface="Times" charset="0"/>
                <a:cs typeface="Times" charset="0"/>
                <a:sym typeface="Wingdings"/>
              </a:rPr>
              <a:t> </a:t>
            </a:r>
            <a:r>
              <a:rPr lang="en-US" sz="1800" dirty="0" smtClean="0">
                <a:solidFill>
                  <a:schemeClr val="tx1"/>
                </a:solidFill>
                <a:latin typeface="Times" charset="0"/>
                <a:ea typeface="Times" charset="0"/>
                <a:cs typeface="Times" charset="0"/>
              </a:rPr>
              <a:t>ankle dorsiflexion and foot inversion, walking on heels (ankle dorsiflexion), </a:t>
            </a:r>
          </a:p>
          <a:p>
            <a:r>
              <a:rPr lang="en-US" sz="1800" b="1" dirty="0" smtClean="0">
                <a:solidFill>
                  <a:schemeClr val="tx1"/>
                </a:solidFill>
                <a:latin typeface="Times" charset="0"/>
                <a:ea typeface="Times" charset="0"/>
                <a:cs typeface="Times" charset="0"/>
              </a:rPr>
              <a:t>Sensation</a:t>
            </a:r>
            <a:r>
              <a:rPr lang="en-US" sz="1800" dirty="0" smtClean="0">
                <a:solidFill>
                  <a:schemeClr val="tx1"/>
                </a:solidFill>
                <a:latin typeface="Times" charset="0"/>
                <a:ea typeface="Times" charset="0"/>
                <a:cs typeface="Times" charset="0"/>
                <a:sym typeface="Wingdings"/>
              </a:rPr>
              <a:t> medial aspect </a:t>
            </a:r>
            <a:r>
              <a:rPr lang="en-US" sz="1800" dirty="0" smtClean="0">
                <a:solidFill>
                  <a:schemeClr val="tx1"/>
                </a:solidFill>
                <a:latin typeface="Times" charset="0"/>
                <a:ea typeface="Times" charset="0"/>
                <a:cs typeface="Times" charset="0"/>
              </a:rPr>
              <a:t>of </a:t>
            </a:r>
            <a:r>
              <a:rPr lang="en-US" sz="1800" dirty="0" smtClean="0">
                <a:latin typeface="Times" charset="0"/>
                <a:ea typeface="Times" charset="0"/>
                <a:cs typeface="Times" charset="0"/>
              </a:rPr>
              <a:t>leg</a:t>
            </a:r>
            <a:endParaRPr lang="en-US" sz="1800" dirty="0" smtClean="0">
              <a:solidFill>
                <a:schemeClr val="tx1"/>
              </a:solidFill>
              <a:latin typeface="Times" charset="0"/>
              <a:ea typeface="Times" charset="0"/>
              <a:cs typeface="Times" charset="0"/>
            </a:endParaRPr>
          </a:p>
          <a:p>
            <a:r>
              <a:rPr lang="en-US" sz="1800" b="1" dirty="0" smtClean="0">
                <a:solidFill>
                  <a:schemeClr val="tx1"/>
                </a:solidFill>
                <a:latin typeface="Times" charset="0"/>
                <a:ea typeface="Times" charset="0"/>
                <a:cs typeface="Times" charset="0"/>
              </a:rPr>
              <a:t>Reflex</a:t>
            </a:r>
            <a:r>
              <a:rPr lang="en-US" sz="1800" dirty="0" smtClean="0">
                <a:solidFill>
                  <a:schemeClr val="tx1"/>
                </a:solidFill>
                <a:latin typeface="Times" charset="0"/>
                <a:ea typeface="Times" charset="0"/>
                <a:cs typeface="Times" charset="0"/>
              </a:rPr>
              <a:t>	</a:t>
            </a:r>
            <a:r>
              <a:rPr lang="en-US" sz="1800" dirty="0" smtClean="0">
                <a:solidFill>
                  <a:schemeClr val="tx1"/>
                </a:solidFill>
                <a:latin typeface="Times" charset="0"/>
                <a:ea typeface="Times" charset="0"/>
                <a:cs typeface="Times" charset="0"/>
                <a:sym typeface="Wingdings"/>
              </a:rPr>
              <a:t> </a:t>
            </a:r>
            <a:r>
              <a:rPr lang="en-US" sz="1800" dirty="0" smtClean="0">
                <a:solidFill>
                  <a:schemeClr val="tx1"/>
                </a:solidFill>
                <a:latin typeface="Times" charset="0"/>
                <a:ea typeface="Times" charset="0"/>
                <a:cs typeface="Times" charset="0"/>
              </a:rPr>
              <a:t>knee jerk (L2,L3, L4)</a:t>
            </a:r>
            <a:endParaRPr lang="en-US" sz="1800" dirty="0">
              <a:solidFill>
                <a:schemeClr val="tx1"/>
              </a:solidFill>
              <a:latin typeface="Times" charset="0"/>
              <a:ea typeface="Times" charset="0"/>
              <a:cs typeface="Times" charset="0"/>
            </a:endParaRPr>
          </a:p>
        </p:txBody>
      </p:sp>
      <p:pic>
        <p:nvPicPr>
          <p:cNvPr id="5" name="Picture 2" descr="نتيجة بحث الصور عن ‪lower limbs dermatomes‬‏"/>
          <p:cNvPicPr>
            <a:picLocks noChangeAspect="1" noChangeArrowheads="1"/>
          </p:cNvPicPr>
          <p:nvPr/>
        </p:nvPicPr>
        <p:blipFill>
          <a:blip r:embed="rId2" cstate="print"/>
          <a:srcRect/>
          <a:stretch>
            <a:fillRect/>
          </a:stretch>
        </p:blipFill>
        <p:spPr bwMode="auto">
          <a:xfrm>
            <a:off x="9124951" y="3362325"/>
            <a:ext cx="3067049" cy="3495675"/>
          </a:xfrm>
          <a:prstGeom prst="rect">
            <a:avLst/>
          </a:prstGeom>
          <a:noFill/>
        </p:spPr>
      </p:pic>
    </p:spTree>
    <p:extLst>
      <p:ext uri="{BB962C8B-B14F-4D97-AF65-F5344CB8AC3E}">
        <p14:creationId xmlns:p14="http://schemas.microsoft.com/office/powerpoint/2010/main" val="6224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examination</a:t>
            </a:r>
            <a:endParaRPr lang="en-US" dirty="0"/>
          </a:p>
        </p:txBody>
      </p:sp>
      <p:sp>
        <p:nvSpPr>
          <p:cNvPr id="7" name="Rectangle 6"/>
          <p:cNvSpPr/>
          <p:nvPr/>
        </p:nvSpPr>
        <p:spPr>
          <a:xfrm>
            <a:off x="481013" y="1306513"/>
            <a:ext cx="8634412"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buFont typeface="Arial" charset="0"/>
              <a:buChar char="•"/>
            </a:pPr>
            <a:r>
              <a:rPr lang="en-GB" sz="3600" dirty="0" smtClean="0">
                <a:solidFill>
                  <a:srgbClr val="FF0000"/>
                </a:solidFill>
              </a:rPr>
              <a:t>Neurologic and </a:t>
            </a:r>
            <a:r>
              <a:rPr lang="en-US" sz="3600" dirty="0" smtClean="0">
                <a:solidFill>
                  <a:srgbClr val="FF0000"/>
                </a:solidFill>
              </a:rPr>
              <a:t>Root nerves examination:</a:t>
            </a:r>
          </a:p>
        </p:txBody>
      </p:sp>
      <p:sp>
        <p:nvSpPr>
          <p:cNvPr id="10" name="Content Placeholder 2"/>
          <p:cNvSpPr>
            <a:spLocks noGrp="1"/>
          </p:cNvSpPr>
          <p:nvPr>
            <p:ph idx="1"/>
          </p:nvPr>
        </p:nvSpPr>
        <p:spPr/>
        <p:txBody>
          <a:bodyPr>
            <a:normAutofit/>
          </a:bodyPr>
          <a:lstStyle/>
          <a:p>
            <a:pPr marL="365760" indent="0">
              <a:spcBef>
                <a:spcPts val="1800"/>
              </a:spcBef>
              <a:buNone/>
            </a:pPr>
            <a:r>
              <a:rPr lang="en-US" sz="2100" b="1" dirty="0" smtClean="0">
                <a:solidFill>
                  <a:schemeClr val="tx1"/>
                </a:solidFill>
                <a:latin typeface="Times" charset="0"/>
                <a:ea typeface="Times" charset="0"/>
                <a:cs typeface="Times" charset="0"/>
              </a:rPr>
              <a:t>5- L5</a:t>
            </a:r>
          </a:p>
          <a:p>
            <a:pPr marL="438912" indent="-457200">
              <a:buFont typeface="Wingdings" charset="2"/>
              <a:buChar char="Ø"/>
            </a:pPr>
            <a:r>
              <a:rPr lang="en-US" sz="1800" b="1" dirty="0" smtClean="0">
                <a:solidFill>
                  <a:schemeClr val="tx1"/>
                </a:solidFill>
                <a:latin typeface="Times" charset="0"/>
                <a:ea typeface="Times" charset="0"/>
                <a:cs typeface="Times" charset="0"/>
              </a:rPr>
              <a:t>Motor</a:t>
            </a:r>
            <a:r>
              <a:rPr lang="en-US" sz="1800" dirty="0" smtClean="0">
                <a:solidFill>
                  <a:schemeClr val="tx1"/>
                </a:solidFill>
                <a:latin typeface="Times" charset="0"/>
                <a:ea typeface="Times" charset="0"/>
                <a:cs typeface="Times" charset="0"/>
              </a:rPr>
              <a:t>: extension of great toe</a:t>
            </a:r>
            <a:r>
              <a:rPr lang="en-GB" sz="1800" dirty="0" smtClean="0"/>
              <a:t> </a:t>
            </a:r>
            <a:r>
              <a:rPr lang="en-US" sz="1800" dirty="0" smtClean="0"/>
              <a:t>(extensor </a:t>
            </a:r>
            <a:r>
              <a:rPr lang="en-US" sz="1800" dirty="0" err="1" smtClean="0"/>
              <a:t>hallucis</a:t>
            </a:r>
            <a:r>
              <a:rPr lang="en-US" sz="1800" dirty="0" smtClean="0"/>
              <a:t> longus)</a:t>
            </a:r>
            <a:endParaRPr lang="en-US" sz="1800" dirty="0" smtClean="0">
              <a:solidFill>
                <a:schemeClr val="tx1"/>
              </a:solidFill>
              <a:latin typeface="Times" charset="0"/>
              <a:ea typeface="Times" charset="0"/>
              <a:cs typeface="Times" charset="0"/>
            </a:endParaRPr>
          </a:p>
          <a:p>
            <a:pPr marL="438912" indent="-457200">
              <a:buFont typeface="Wingdings" charset="2"/>
              <a:buChar char="Ø"/>
            </a:pPr>
            <a:r>
              <a:rPr lang="en-US" sz="1800" b="1" dirty="0" smtClean="0">
                <a:solidFill>
                  <a:schemeClr val="tx1"/>
                </a:solidFill>
                <a:latin typeface="Times" charset="0"/>
                <a:ea typeface="Times" charset="0"/>
                <a:cs typeface="Times" charset="0"/>
              </a:rPr>
              <a:t>Sensation</a:t>
            </a:r>
            <a:r>
              <a:rPr lang="en-US" sz="1800" dirty="0" smtClean="0">
                <a:solidFill>
                  <a:schemeClr val="tx1"/>
                </a:solidFill>
                <a:latin typeface="Times" charset="0"/>
                <a:ea typeface="Times" charset="0"/>
                <a:cs typeface="Times" charset="0"/>
              </a:rPr>
              <a:t> </a:t>
            </a:r>
            <a:r>
              <a:rPr lang="en-US" sz="1800" dirty="0" smtClean="0">
                <a:solidFill>
                  <a:schemeClr val="tx1"/>
                </a:solidFill>
                <a:latin typeface="Times" charset="0"/>
                <a:ea typeface="Times" charset="0"/>
                <a:cs typeface="Times" charset="0"/>
                <a:sym typeface="Wingdings"/>
              </a:rPr>
              <a:t> </a:t>
            </a:r>
            <a:r>
              <a:rPr lang="en-US" sz="1800" dirty="0" smtClean="0">
                <a:solidFill>
                  <a:schemeClr val="tx1"/>
                </a:solidFill>
                <a:latin typeface="Times" charset="0"/>
                <a:ea typeface="Times" charset="0"/>
                <a:cs typeface="Times" charset="0"/>
              </a:rPr>
              <a:t>dorsum of the foot and the lateral aspect of the leg</a:t>
            </a:r>
          </a:p>
          <a:p>
            <a:pPr marL="438912" indent="-457200">
              <a:buFont typeface="Wingdings" charset="2"/>
              <a:buChar char="Ø"/>
            </a:pPr>
            <a:r>
              <a:rPr lang="en-US" sz="1800" b="1" dirty="0" smtClean="0">
                <a:solidFill>
                  <a:schemeClr val="tx1"/>
                </a:solidFill>
                <a:latin typeface="Times" charset="0"/>
                <a:ea typeface="Times" charset="0"/>
                <a:cs typeface="Times" charset="0"/>
              </a:rPr>
              <a:t>Reflex</a:t>
            </a:r>
            <a:r>
              <a:rPr lang="en-US" sz="1800" dirty="0" smtClean="0">
                <a:solidFill>
                  <a:schemeClr val="tx1"/>
                </a:solidFill>
                <a:latin typeface="Times" charset="0"/>
                <a:ea typeface="Times" charset="0"/>
                <a:cs typeface="Times" charset="0"/>
              </a:rPr>
              <a:t> </a:t>
            </a:r>
            <a:r>
              <a:rPr lang="en-US" sz="1800" dirty="0" smtClean="0">
                <a:solidFill>
                  <a:schemeClr val="tx1"/>
                </a:solidFill>
                <a:latin typeface="Times" charset="0"/>
                <a:ea typeface="Times" charset="0"/>
                <a:cs typeface="Times" charset="0"/>
                <a:sym typeface="Wingdings"/>
              </a:rPr>
              <a:t> </a:t>
            </a:r>
            <a:r>
              <a:rPr lang="en-US" sz="1800" dirty="0" smtClean="0">
                <a:solidFill>
                  <a:schemeClr val="tx1"/>
                </a:solidFill>
                <a:latin typeface="Times" charset="0"/>
                <a:ea typeface="Times" charset="0"/>
                <a:cs typeface="Times" charset="0"/>
              </a:rPr>
              <a:t>nil </a:t>
            </a:r>
          </a:p>
          <a:p>
            <a:pPr marL="365760" indent="0">
              <a:spcBef>
                <a:spcPts val="3000"/>
              </a:spcBef>
              <a:buNone/>
            </a:pPr>
            <a:r>
              <a:rPr lang="en-US" sz="2100" b="1" dirty="0" smtClean="0">
                <a:solidFill>
                  <a:schemeClr val="tx1"/>
                </a:solidFill>
                <a:latin typeface="Times" charset="0"/>
                <a:ea typeface="Times" charset="0"/>
                <a:cs typeface="Times" charset="0"/>
              </a:rPr>
              <a:t>6- S1</a:t>
            </a:r>
            <a:endParaRPr lang="en-US" sz="2100" b="1" dirty="0">
              <a:solidFill>
                <a:schemeClr val="tx1"/>
              </a:solidFill>
              <a:latin typeface="Times" charset="0"/>
              <a:ea typeface="Times" charset="0"/>
              <a:cs typeface="Times" charset="0"/>
            </a:endParaRPr>
          </a:p>
          <a:p>
            <a:pPr marL="438912" indent="-457200">
              <a:buFont typeface="Wingdings" charset="2"/>
              <a:buChar char="Ø"/>
            </a:pPr>
            <a:r>
              <a:rPr lang="en-US" sz="1800" b="1" dirty="0" smtClean="0">
                <a:solidFill>
                  <a:schemeClr val="tx1"/>
                </a:solidFill>
                <a:latin typeface="Times" charset="0"/>
                <a:ea typeface="Times" charset="0"/>
                <a:cs typeface="Times" charset="0"/>
              </a:rPr>
              <a:t>Motor</a:t>
            </a:r>
            <a:r>
              <a:rPr lang="en-US" sz="1800" dirty="0" smtClean="0">
                <a:solidFill>
                  <a:schemeClr val="tx1"/>
                </a:solidFill>
                <a:latin typeface="Times" charset="0"/>
                <a:ea typeface="Times" charset="0"/>
                <a:cs typeface="Times" charset="0"/>
              </a:rPr>
              <a:t>: walking on toes (ankle planter flexion), foot eversion</a:t>
            </a:r>
          </a:p>
          <a:p>
            <a:pPr marL="438912" indent="-457200">
              <a:buFont typeface="Wingdings" charset="2"/>
              <a:buChar char="Ø"/>
            </a:pPr>
            <a:r>
              <a:rPr lang="en-US" sz="1800" b="1" dirty="0" smtClean="0">
                <a:solidFill>
                  <a:schemeClr val="tx1"/>
                </a:solidFill>
                <a:latin typeface="Times" charset="0"/>
                <a:ea typeface="Times" charset="0"/>
                <a:cs typeface="Times" charset="0"/>
              </a:rPr>
              <a:t>Sensation</a:t>
            </a:r>
            <a:r>
              <a:rPr lang="en-US" sz="1800" dirty="0" smtClean="0">
                <a:solidFill>
                  <a:schemeClr val="tx1"/>
                </a:solidFill>
                <a:latin typeface="Times" charset="0"/>
                <a:ea typeface="Times" charset="0"/>
                <a:cs typeface="Times" charset="0"/>
              </a:rPr>
              <a:t> </a:t>
            </a:r>
            <a:r>
              <a:rPr lang="en-US" sz="1800" dirty="0" smtClean="0">
                <a:solidFill>
                  <a:schemeClr val="tx1"/>
                </a:solidFill>
                <a:latin typeface="Times" charset="0"/>
                <a:ea typeface="Times" charset="0"/>
                <a:cs typeface="Times" charset="0"/>
                <a:sym typeface="Wingdings"/>
              </a:rPr>
              <a:t> sole of the foot</a:t>
            </a:r>
          </a:p>
          <a:p>
            <a:pPr marL="438912" indent="-457200">
              <a:buFont typeface="Wingdings" charset="2"/>
              <a:buChar char="Ø"/>
            </a:pPr>
            <a:r>
              <a:rPr lang="en-US" sz="1800" b="1" dirty="0" smtClean="0">
                <a:solidFill>
                  <a:schemeClr val="tx1"/>
                </a:solidFill>
                <a:latin typeface="Times" charset="0"/>
                <a:ea typeface="Times" charset="0"/>
                <a:cs typeface="Times" charset="0"/>
              </a:rPr>
              <a:t>Reflex</a:t>
            </a:r>
            <a:r>
              <a:rPr lang="en-US" sz="1800" dirty="0" smtClean="0">
                <a:solidFill>
                  <a:schemeClr val="tx1"/>
                </a:solidFill>
                <a:latin typeface="Times" charset="0"/>
                <a:ea typeface="Times" charset="0"/>
                <a:cs typeface="Times" charset="0"/>
              </a:rPr>
              <a:t> </a:t>
            </a:r>
            <a:r>
              <a:rPr lang="en-US" sz="1800" dirty="0" smtClean="0">
                <a:solidFill>
                  <a:schemeClr val="tx1"/>
                </a:solidFill>
                <a:latin typeface="Times" charset="0"/>
                <a:ea typeface="Times" charset="0"/>
                <a:cs typeface="Times" charset="0"/>
                <a:sym typeface="Wingdings"/>
              </a:rPr>
              <a:t> </a:t>
            </a:r>
            <a:r>
              <a:rPr lang="en-US" sz="1800" dirty="0" smtClean="0">
                <a:solidFill>
                  <a:schemeClr val="tx1"/>
                </a:solidFill>
                <a:latin typeface="Times" charset="0"/>
                <a:ea typeface="Times" charset="0"/>
                <a:cs typeface="Times" charset="0"/>
              </a:rPr>
              <a:t>ankle jerk (S1, S2) </a:t>
            </a:r>
          </a:p>
          <a:p>
            <a:endParaRPr lang="en-US" sz="1800" b="1" dirty="0">
              <a:solidFill>
                <a:schemeClr val="tx1"/>
              </a:solidFill>
              <a:latin typeface="Times" charset="0"/>
              <a:ea typeface="Times" charset="0"/>
              <a:cs typeface="Times" charset="0"/>
            </a:endParaRPr>
          </a:p>
        </p:txBody>
      </p:sp>
      <p:pic>
        <p:nvPicPr>
          <p:cNvPr id="11" name="Picture 2" descr="نتيجة بحث الصور عن ‪lower limbs dermatomes‬‏"/>
          <p:cNvPicPr>
            <a:picLocks noChangeAspect="1" noChangeArrowheads="1"/>
          </p:cNvPicPr>
          <p:nvPr/>
        </p:nvPicPr>
        <p:blipFill>
          <a:blip r:embed="rId2" cstate="print"/>
          <a:srcRect/>
          <a:stretch>
            <a:fillRect/>
          </a:stretch>
        </p:blipFill>
        <p:spPr bwMode="auto">
          <a:xfrm>
            <a:off x="9115425" y="3362325"/>
            <a:ext cx="3067049" cy="3495675"/>
          </a:xfrm>
          <a:prstGeom prst="rect">
            <a:avLst/>
          </a:prstGeom>
          <a:noFill/>
        </p:spPr>
      </p:pic>
    </p:spTree>
    <p:extLst>
      <p:ext uri="{BB962C8B-B14F-4D97-AF65-F5344CB8AC3E}">
        <p14:creationId xmlns:p14="http://schemas.microsoft.com/office/powerpoint/2010/main" val="49653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a:t>Patient came to the clinic complaining of low back pain, in examination the big toe extension is weak, which nerve root you think is involved?</a:t>
            </a:r>
          </a:p>
          <a:p>
            <a:pPr marL="457200" indent="-457200">
              <a:buFont typeface="+mj-lt"/>
              <a:buAutoNum type="alphaLcParenR"/>
            </a:pPr>
            <a:r>
              <a:rPr lang="en-US" dirty="0"/>
              <a:t>L3</a:t>
            </a:r>
          </a:p>
          <a:p>
            <a:pPr marL="457200" indent="-457200">
              <a:buFont typeface="+mj-lt"/>
              <a:buAutoNum type="alphaLcParenR"/>
            </a:pPr>
            <a:r>
              <a:rPr lang="en-US" dirty="0"/>
              <a:t>L4</a:t>
            </a:r>
          </a:p>
          <a:p>
            <a:pPr marL="457200" indent="-457200">
              <a:buFont typeface="+mj-lt"/>
              <a:buAutoNum type="alphaLcParenR"/>
            </a:pPr>
            <a:r>
              <a:rPr lang="en-US" dirty="0"/>
              <a:t>L5	</a:t>
            </a:r>
            <a:endParaRPr lang="en-US" dirty="0">
              <a:solidFill>
                <a:schemeClr val="accent1"/>
              </a:solidFill>
            </a:endParaRPr>
          </a:p>
          <a:p>
            <a:pPr marL="457200" indent="-457200">
              <a:buFont typeface="+mj-lt"/>
              <a:buAutoNum type="alphaLcParenR"/>
            </a:pPr>
            <a:r>
              <a:rPr lang="en-US" dirty="0"/>
              <a:t>S1</a:t>
            </a:r>
          </a:p>
        </p:txBody>
      </p:sp>
    </p:spTree>
    <p:extLst>
      <p:ext uri="{BB962C8B-B14F-4D97-AF65-F5344CB8AC3E}">
        <p14:creationId xmlns:p14="http://schemas.microsoft.com/office/powerpoint/2010/main" val="9448424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examination</a:t>
            </a:r>
            <a:endParaRPr lang="en-US" dirty="0"/>
          </a:p>
        </p:txBody>
      </p:sp>
      <p:sp>
        <p:nvSpPr>
          <p:cNvPr id="7" name="Rectangle 6"/>
          <p:cNvSpPr/>
          <p:nvPr/>
        </p:nvSpPr>
        <p:spPr>
          <a:xfrm>
            <a:off x="481013" y="1306513"/>
            <a:ext cx="8634412" cy="53816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buFont typeface="Arial" charset="0"/>
              <a:buChar char="•"/>
            </a:pPr>
            <a:r>
              <a:rPr lang="en-GB" sz="3600" dirty="0">
                <a:solidFill>
                  <a:srgbClr val="FF0000"/>
                </a:solidFill>
              </a:rPr>
              <a:t>Vascular examination:</a:t>
            </a:r>
          </a:p>
        </p:txBody>
      </p:sp>
      <p:sp>
        <p:nvSpPr>
          <p:cNvPr id="10" name="Content Placeholder 2"/>
          <p:cNvSpPr>
            <a:spLocks noGrp="1"/>
          </p:cNvSpPr>
          <p:nvPr>
            <p:ph idx="1"/>
          </p:nvPr>
        </p:nvSpPr>
        <p:spPr/>
        <p:txBody>
          <a:bodyPr>
            <a:normAutofit/>
          </a:bodyPr>
          <a:lstStyle/>
          <a:p>
            <a:pPr lvl="1"/>
            <a:r>
              <a:rPr lang="en-GB" dirty="0" smtClean="0"/>
              <a:t>Pedal </a:t>
            </a:r>
            <a:r>
              <a:rPr lang="en-GB" dirty="0"/>
              <a:t>pulses (DP &amp; PT).</a:t>
            </a:r>
          </a:p>
          <a:p>
            <a:pPr lvl="1"/>
            <a:r>
              <a:rPr lang="en-GB" dirty="0"/>
              <a:t>Capillary refill</a:t>
            </a:r>
            <a:endParaRPr lang="en-GB" dirty="0">
              <a:solidFill>
                <a:srgbClr val="FF0000"/>
              </a:solidFill>
            </a:endParaRPr>
          </a:p>
          <a:p>
            <a:endParaRPr lang="en-US" sz="1800" b="1" dirty="0">
              <a:solidFill>
                <a:schemeClr val="tx1"/>
              </a:solidFill>
              <a:latin typeface="Times" charset="0"/>
              <a:ea typeface="Times" charset="0"/>
              <a:cs typeface="Times" charset="0"/>
            </a:endParaRPr>
          </a:p>
        </p:txBody>
      </p:sp>
      <p:pic>
        <p:nvPicPr>
          <p:cNvPr id="6" name="Picture 5"/>
          <p:cNvPicPr>
            <a:picLocks noChangeAspect="1"/>
          </p:cNvPicPr>
          <p:nvPr/>
        </p:nvPicPr>
        <p:blipFill rotWithShape="1">
          <a:blip r:embed="rId2"/>
          <a:srcRect l="-1379" t="56443" r="1379" b="505"/>
          <a:stretch/>
        </p:blipFill>
        <p:spPr>
          <a:xfrm>
            <a:off x="4443984" y="1844675"/>
            <a:ext cx="7882128" cy="4767485"/>
          </a:xfrm>
          <a:prstGeom prst="rect">
            <a:avLst/>
          </a:prstGeom>
        </p:spPr>
      </p:pic>
    </p:spTree>
    <p:extLst>
      <p:ext uri="{BB962C8B-B14F-4D97-AF65-F5344CB8AC3E}">
        <p14:creationId xmlns:p14="http://schemas.microsoft.com/office/powerpoint/2010/main" val="16837421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about back examination </a:t>
            </a:r>
            <a:endParaRPr lang="en-US" dirty="0"/>
          </a:p>
        </p:txBody>
      </p:sp>
      <p:sp>
        <p:nvSpPr>
          <p:cNvPr id="3" name="Content Placeholder 2"/>
          <p:cNvSpPr>
            <a:spLocks noGrp="1"/>
          </p:cNvSpPr>
          <p:nvPr>
            <p:ph idx="1"/>
          </p:nvPr>
        </p:nvSpPr>
        <p:spPr/>
        <p:txBody>
          <a:bodyPr/>
          <a:lstStyle/>
          <a:p>
            <a:r>
              <a:rPr lang="en-US" dirty="0"/>
              <a:t>https://</a:t>
            </a:r>
            <a:r>
              <a:rPr lang="en-US" dirty="0" err="1"/>
              <a:t>www.youtube.com</a:t>
            </a:r>
            <a:r>
              <a:rPr lang="en-US" dirty="0"/>
              <a:t>/</a:t>
            </a:r>
            <a:r>
              <a:rPr lang="en-US" dirty="0" err="1"/>
              <a:t>watch?v</a:t>
            </a:r>
            <a:r>
              <a:rPr lang="en-US" dirty="0"/>
              <a:t>=</a:t>
            </a:r>
            <a:r>
              <a:rPr lang="en-US" dirty="0" err="1"/>
              <a:t>CJVGpciEMoI</a:t>
            </a:r>
            <a:endParaRPr lang="en-US" dirty="0"/>
          </a:p>
        </p:txBody>
      </p:sp>
    </p:spTree>
    <p:extLst>
      <p:ext uri="{BB962C8B-B14F-4D97-AF65-F5344CB8AC3E}">
        <p14:creationId xmlns:p14="http://schemas.microsoft.com/office/powerpoint/2010/main" val="5883574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orbel"/>
              </a:rPr>
              <a:t>Role of primary health care in management </a:t>
            </a:r>
            <a:endParaRPr lang="en-US" dirty="0"/>
          </a:p>
        </p:txBody>
      </p:sp>
      <p:sp>
        <p:nvSpPr>
          <p:cNvPr id="4" name="Content Placeholder 3"/>
          <p:cNvSpPr>
            <a:spLocks noGrp="1"/>
          </p:cNvSpPr>
          <p:nvPr>
            <p:ph idx="1"/>
          </p:nvPr>
        </p:nvSpPr>
        <p:spPr/>
        <p:txBody>
          <a:bodyPr>
            <a:normAutofit/>
          </a:bodyPr>
          <a:lstStyle/>
          <a:p>
            <a:pPr>
              <a:buFont typeface="Wingdings" charset="2"/>
              <a:buChar char="q"/>
            </a:pPr>
            <a:r>
              <a:rPr lang="en-US" dirty="0" smtClean="0">
                <a:cs typeface="Calibri"/>
              </a:rPr>
              <a:t>initial </a:t>
            </a:r>
            <a:r>
              <a:rPr lang="en-US" dirty="0">
                <a:cs typeface="Calibri"/>
              </a:rPr>
              <a:t>evaluation.</a:t>
            </a:r>
          </a:p>
          <a:p>
            <a:pPr>
              <a:buFont typeface="Wingdings" charset="2"/>
              <a:buChar char="q"/>
            </a:pPr>
            <a:r>
              <a:rPr lang="en-US" dirty="0" smtClean="0">
                <a:cs typeface="Calibri"/>
              </a:rPr>
              <a:t>initial </a:t>
            </a:r>
            <a:r>
              <a:rPr lang="en-US" dirty="0">
                <a:cs typeface="Calibri"/>
              </a:rPr>
              <a:t>management of simple cases.</a:t>
            </a:r>
          </a:p>
          <a:p>
            <a:pPr>
              <a:buFont typeface="Wingdings" charset="2"/>
              <a:buChar char="q"/>
            </a:pPr>
            <a:r>
              <a:rPr lang="en-US" dirty="0" err="1" smtClean="0">
                <a:cs typeface="Calibri"/>
              </a:rPr>
              <a:t>referal</a:t>
            </a:r>
            <a:r>
              <a:rPr lang="en-US" dirty="0" smtClean="0">
                <a:cs typeface="Calibri"/>
              </a:rPr>
              <a:t> </a:t>
            </a:r>
            <a:r>
              <a:rPr lang="en-US" dirty="0">
                <a:cs typeface="Calibri"/>
              </a:rPr>
              <a:t>of complicated cases.</a:t>
            </a:r>
          </a:p>
          <a:p>
            <a:pPr>
              <a:buFont typeface="Wingdings" charset="2"/>
              <a:buChar char="q"/>
            </a:pPr>
            <a:r>
              <a:rPr lang="en-US" dirty="0" smtClean="0">
                <a:cs typeface="Calibri"/>
              </a:rPr>
              <a:t>prevention </a:t>
            </a:r>
            <a:r>
              <a:rPr lang="en-US" dirty="0">
                <a:cs typeface="Calibri"/>
              </a:rPr>
              <a:t>and education</a:t>
            </a:r>
            <a:endParaRPr lang="en-GB" dirty="0">
              <a:cs typeface="Calibri"/>
            </a:endParaRPr>
          </a:p>
          <a:p>
            <a:pPr fontAlgn="t">
              <a:buFont typeface="Wingdings" charset="2"/>
              <a:buChar char="q"/>
            </a:pPr>
            <a:endParaRPr lang="en-US" dirty="0"/>
          </a:p>
        </p:txBody>
      </p:sp>
    </p:spTree>
    <p:extLst>
      <p:ext uri="{BB962C8B-B14F-4D97-AF65-F5344CB8AC3E}">
        <p14:creationId xmlns:p14="http://schemas.microsoft.com/office/powerpoint/2010/main" val="423151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charset="0"/>
                <a:ea typeface="Times" charset="0"/>
                <a:cs typeface="Times" charset="0"/>
              </a:rPr>
              <a:t>When to refer ?</a:t>
            </a:r>
            <a:endParaRPr lang="en-US" dirty="0"/>
          </a:p>
        </p:txBody>
      </p:sp>
      <p:sp>
        <p:nvSpPr>
          <p:cNvPr id="3" name="Content Placeholder 2"/>
          <p:cNvSpPr>
            <a:spLocks noGrp="1"/>
          </p:cNvSpPr>
          <p:nvPr>
            <p:ph idx="1"/>
          </p:nvPr>
        </p:nvSpPr>
        <p:spPr/>
        <p:txBody>
          <a:bodyPr>
            <a:normAutofit lnSpcReduction="10000"/>
          </a:bodyPr>
          <a:lstStyle/>
          <a:p>
            <a:pPr>
              <a:buFont typeface="Wingdings" charset="2"/>
              <a:buChar char="q"/>
            </a:pPr>
            <a:r>
              <a:rPr lang="en-US" dirty="0" smtClean="0">
                <a:cs typeface="Calibri"/>
              </a:rPr>
              <a:t>Cauda </a:t>
            </a:r>
            <a:r>
              <a:rPr lang="en-US" dirty="0" err="1">
                <a:cs typeface="Calibri"/>
              </a:rPr>
              <a:t>Equina</a:t>
            </a:r>
            <a:r>
              <a:rPr lang="en-US" dirty="0">
                <a:cs typeface="Calibri"/>
              </a:rPr>
              <a:t> </a:t>
            </a:r>
            <a:r>
              <a:rPr lang="en-US" dirty="0" smtClean="0">
                <a:cs typeface="Calibri"/>
              </a:rPr>
              <a:t>Syndrome </a:t>
            </a:r>
            <a:r>
              <a:rPr lang="en-US" dirty="0">
                <a:cs typeface="Calibri"/>
              </a:rPr>
              <a:t>- EMERGENCY </a:t>
            </a:r>
            <a:r>
              <a:rPr lang="en-US" dirty="0" smtClean="0">
                <a:cs typeface="Calibri"/>
              </a:rPr>
              <a:t>referral.</a:t>
            </a:r>
          </a:p>
          <a:p>
            <a:pPr>
              <a:buFont typeface="Wingdings" charset="2"/>
              <a:buChar char="q"/>
            </a:pPr>
            <a:endParaRPr lang="en-US" dirty="0">
              <a:cs typeface="Calibri"/>
            </a:endParaRPr>
          </a:p>
          <a:p>
            <a:pPr>
              <a:buFont typeface="Wingdings" charset="2"/>
              <a:buChar char="q"/>
            </a:pPr>
            <a:r>
              <a:rPr lang="en-US" dirty="0"/>
              <a:t>Severe unremitting worsening of </a:t>
            </a:r>
            <a:r>
              <a:rPr lang="en-US" dirty="0" smtClean="0"/>
              <a:t>pain</a:t>
            </a:r>
          </a:p>
          <a:p>
            <a:pPr>
              <a:buFont typeface="Wingdings" charset="2"/>
              <a:buChar char="q"/>
            </a:pPr>
            <a:endParaRPr lang="en-US" dirty="0">
              <a:cs typeface="Calibri"/>
            </a:endParaRPr>
          </a:p>
          <a:p>
            <a:pPr>
              <a:buFont typeface="Wingdings" charset="2"/>
              <a:buChar char="q"/>
            </a:pPr>
            <a:r>
              <a:rPr lang="en-US" dirty="0"/>
              <a:t>Significant trauma – consider </a:t>
            </a:r>
            <a:r>
              <a:rPr lang="en-US" dirty="0" smtClean="0"/>
              <a:t>fractures</a:t>
            </a:r>
          </a:p>
          <a:p>
            <a:pPr>
              <a:buFont typeface="Wingdings" charset="2"/>
              <a:buChar char="q"/>
            </a:pPr>
            <a:endParaRPr lang="en-US" dirty="0">
              <a:cs typeface="Calibri"/>
            </a:endParaRPr>
          </a:p>
          <a:p>
            <a:pPr>
              <a:buFont typeface="Wingdings" charset="2"/>
              <a:buChar char="q"/>
            </a:pPr>
            <a:r>
              <a:rPr lang="en-US" dirty="0"/>
              <a:t>Weight loss, fever, history of </a:t>
            </a:r>
            <a:r>
              <a:rPr lang="en-US" dirty="0" smtClean="0"/>
              <a:t>cancer</a:t>
            </a:r>
          </a:p>
          <a:p>
            <a:pPr>
              <a:buFont typeface="Wingdings" charset="2"/>
              <a:buChar char="q"/>
            </a:pPr>
            <a:endParaRPr lang="en-US" dirty="0">
              <a:cs typeface="Calibri"/>
            </a:endParaRPr>
          </a:p>
          <a:p>
            <a:pPr>
              <a:buFont typeface="Wingdings" charset="2"/>
              <a:buChar char="q"/>
            </a:pPr>
            <a:r>
              <a:rPr lang="en-US" dirty="0"/>
              <a:t>Widespread neurological signs</a:t>
            </a:r>
            <a:endParaRPr lang="en-US" dirty="0">
              <a:cs typeface="Calibri"/>
            </a:endParaRPr>
          </a:p>
        </p:txBody>
      </p:sp>
    </p:spTree>
    <p:extLst>
      <p:ext uri="{BB962C8B-B14F-4D97-AF65-F5344CB8AC3E}">
        <p14:creationId xmlns:p14="http://schemas.microsoft.com/office/powerpoint/2010/main" val="3738741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and education</a:t>
            </a:r>
            <a:endParaRPr lang="en-US" dirty="0"/>
          </a:p>
        </p:txBody>
      </p:sp>
      <p:sp>
        <p:nvSpPr>
          <p:cNvPr id="3" name="Content Placeholder 2"/>
          <p:cNvSpPr>
            <a:spLocks noGrp="1"/>
          </p:cNvSpPr>
          <p:nvPr>
            <p:ph idx="1"/>
          </p:nvPr>
        </p:nvSpPr>
        <p:spPr>
          <a:xfrm>
            <a:off x="838200" y="1271588"/>
            <a:ext cx="10515600" cy="5586412"/>
          </a:xfrm>
        </p:spPr>
        <p:txBody>
          <a:bodyPr/>
          <a:lstStyle/>
          <a:p>
            <a:r>
              <a:rPr lang="en-US" b="1" dirty="0" smtClean="0"/>
              <a:t>Losing weight </a:t>
            </a:r>
            <a:r>
              <a:rPr lang="en-US" dirty="0"/>
              <a:t>– too much upper body weight can strain the lower </a:t>
            </a:r>
            <a:r>
              <a:rPr lang="en-US" dirty="0" smtClean="0"/>
              <a:t>back.</a:t>
            </a:r>
          </a:p>
          <a:p>
            <a:r>
              <a:rPr lang="en-US" sz="3200" b="1" dirty="0" smtClean="0"/>
              <a:t>Posture</a:t>
            </a:r>
            <a:r>
              <a:rPr lang="en-US" sz="3200" b="1" dirty="0"/>
              <a:t>: </a:t>
            </a:r>
            <a:r>
              <a:rPr lang="en-US" dirty="0" smtClean="0"/>
              <a:t>How </a:t>
            </a:r>
            <a:r>
              <a:rPr lang="en-US" dirty="0"/>
              <a:t>you sit, stand and lie down can have an important effect on your back. The following tips should help you maintain a good posture</a:t>
            </a:r>
            <a:r>
              <a:rPr lang="en-US" dirty="0" smtClean="0"/>
              <a:t>.</a:t>
            </a:r>
          </a:p>
          <a:p>
            <a:pPr marL="0" indent="0">
              <a:buNone/>
            </a:pPr>
            <a:r>
              <a:rPr lang="en-US" sz="3200" b="1" dirty="0"/>
              <a:t>Standing: </a:t>
            </a:r>
            <a:r>
              <a:rPr lang="en-US" dirty="0" smtClean="0"/>
              <a:t>Stand </a:t>
            </a:r>
            <a:r>
              <a:rPr lang="en-US" dirty="0"/>
              <a:t>upright, with your head facing forward and your back straight. Balance your weight evenly on both feet and keep your legs straight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9002" y="4297977"/>
            <a:ext cx="4648200" cy="2456784"/>
          </a:xfrm>
          <a:prstGeom prst="rect">
            <a:avLst/>
          </a:prstGeom>
        </p:spPr>
      </p:pic>
    </p:spTree>
    <p:extLst>
      <p:ext uri="{BB962C8B-B14F-4D97-AF65-F5344CB8AC3E}">
        <p14:creationId xmlns:p14="http://schemas.microsoft.com/office/powerpoint/2010/main" val="1663770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36576" indent="0">
              <a:buNone/>
            </a:pPr>
            <a:r>
              <a:rPr lang="en-US" b="1" dirty="0"/>
              <a:t>Sitting and driving: </a:t>
            </a:r>
          </a:p>
          <a:p>
            <a:pPr marL="0" indent="0">
              <a:buNone/>
            </a:pPr>
            <a:r>
              <a:rPr lang="en-US" dirty="0"/>
              <a:t> Sit up with your back straight and your shoulders </a:t>
            </a:r>
            <a:r>
              <a:rPr lang="en-US" dirty="0" smtClean="0"/>
              <a:t>back. Your </a:t>
            </a:r>
            <a:r>
              <a:rPr lang="en-US" dirty="0"/>
              <a:t>knees and hips should be level and your feet should be flat on the floor.</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96" b="8734"/>
          <a:stretch/>
        </p:blipFill>
        <p:spPr>
          <a:xfrm>
            <a:off x="1910366" y="3471861"/>
            <a:ext cx="8371268" cy="3257551"/>
          </a:xfrm>
          <a:prstGeom prst="rect">
            <a:avLst/>
          </a:prstGeom>
        </p:spPr>
      </p:pic>
    </p:spTree>
    <p:extLst>
      <p:ext uri="{BB962C8B-B14F-4D97-AF65-F5344CB8AC3E}">
        <p14:creationId xmlns:p14="http://schemas.microsoft.com/office/powerpoint/2010/main" val="2747827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t>Sleeping:</a:t>
            </a:r>
          </a:p>
          <a:p>
            <a:pPr lvl="1"/>
            <a:r>
              <a:rPr lang="en-US" dirty="0"/>
              <a:t>Your mattress should be firm enough to support your body while supporting the weight of your shoulders and buttocks, keeping your spine </a:t>
            </a:r>
            <a:r>
              <a:rPr lang="en-US" dirty="0" smtClean="0"/>
              <a:t>straight.</a:t>
            </a:r>
          </a:p>
          <a:p>
            <a:pPr marL="36576" indent="0">
              <a:buNone/>
            </a:pPr>
            <a:r>
              <a:rPr lang="en-US" sz="2600" b="1" dirty="0"/>
              <a:t>Lifting and carrying: </a:t>
            </a:r>
          </a:p>
          <a:p>
            <a:pPr marL="0" indent="0">
              <a:buNone/>
            </a:pPr>
            <a:r>
              <a:rPr lang="en-US" sz="2200" dirty="0"/>
              <a:t>One of the biggest causes of back </a:t>
            </a:r>
            <a:r>
              <a:rPr lang="en-US" sz="2200" dirty="0" smtClean="0"/>
              <a:t>injury is </a:t>
            </a:r>
            <a:r>
              <a:rPr lang="en-US" sz="2200" dirty="0"/>
              <a:t>lifting or handling objects incorrectly. </a:t>
            </a:r>
          </a:p>
          <a:p>
            <a:r>
              <a:rPr lang="en-US" sz="2200" dirty="0"/>
              <a:t>Think before you lift:</a:t>
            </a:r>
          </a:p>
          <a:p>
            <a:r>
              <a:rPr lang="en-US" sz="2200" dirty="0"/>
              <a:t>can you manage the lift?</a:t>
            </a:r>
          </a:p>
          <a:p>
            <a:pPr marL="342900" indent="-342900"/>
            <a:r>
              <a:rPr lang="en-US" sz="2200" dirty="0"/>
              <a:t>Push rather than pull – if </a:t>
            </a:r>
            <a:r>
              <a:rPr lang="en-US" sz="2200" dirty="0" smtClean="0"/>
              <a:t>you have </a:t>
            </a:r>
            <a:r>
              <a:rPr lang="en-US" sz="2200" dirty="0"/>
              <a:t>to move a heavy object across </a:t>
            </a:r>
            <a:r>
              <a:rPr lang="en-US" sz="2200" dirty="0" smtClean="0"/>
              <a:t>the </a:t>
            </a:r>
            <a:r>
              <a:rPr lang="en-US" sz="2200" dirty="0"/>
              <a:t>floor, it is better to push </a:t>
            </a:r>
            <a:r>
              <a:rPr lang="en-US" sz="2200" dirty="0" smtClean="0"/>
              <a:t>it rather </a:t>
            </a:r>
            <a:r>
              <a:rPr lang="en-US" sz="2200" dirty="0"/>
              <a:t>than pull it.</a:t>
            </a:r>
          </a:p>
          <a:p>
            <a:pPr lvl="1"/>
            <a:endParaRPr lang="en-US" dirty="0"/>
          </a:p>
        </p:txBody>
      </p:sp>
    </p:spTree>
    <p:extLst>
      <p:ext uri="{BB962C8B-B14F-4D97-AF65-F5344CB8AC3E}">
        <p14:creationId xmlns:p14="http://schemas.microsoft.com/office/powerpoint/2010/main" val="2514177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3200" b="1" dirty="0"/>
              <a:t>Exercise: </a:t>
            </a:r>
          </a:p>
          <a:p>
            <a:pPr marL="0" indent="0">
              <a:buNone/>
            </a:pPr>
            <a:r>
              <a:rPr lang="en-US" dirty="0"/>
              <a:t>Exercise is both an excellent way of preventing back pain and of reducing it, </a:t>
            </a:r>
            <a:r>
              <a:rPr lang="en-US" dirty="0">
                <a:solidFill>
                  <a:srgbClr val="FF0000"/>
                </a:solidFill>
              </a:rPr>
              <a:t>but should seek medical advice before starting an exercise programs if you've had back pain for six weeks or more. </a:t>
            </a:r>
          </a:p>
        </p:txBody>
      </p:sp>
    </p:spTree>
    <p:extLst>
      <p:ext uri="{BB962C8B-B14F-4D97-AF65-F5344CB8AC3E}">
        <p14:creationId xmlns:p14="http://schemas.microsoft.com/office/powerpoint/2010/main" val="11831827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Knee to </a:t>
            </a:r>
            <a:r>
              <a:rPr lang="en-US" dirty="0" smtClean="0"/>
              <a:t>Chest : </a:t>
            </a:r>
            <a:r>
              <a:rPr lang="en-US" sz="2400" dirty="0" smtClean="0"/>
              <a:t>Lie </a:t>
            </a:r>
            <a:r>
              <a:rPr lang="en-US" sz="2400" dirty="0"/>
              <a:t>flat on your back with toes pointed to the sky. Slowly bend your right knee and pull your leg up to you chest. Wrap your arms around your thigh, knee or shin, and gently pull the knee towards your chest. Hold for 20 seconds and slowly extend the leg to starting position. Repeat three times each leg.</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252" y="3510116"/>
            <a:ext cx="6017342" cy="2941893"/>
          </a:xfrm>
          <a:prstGeom prst="rect">
            <a:avLst/>
          </a:prstGeom>
        </p:spPr>
      </p:pic>
    </p:spTree>
    <p:extLst>
      <p:ext uri="{BB962C8B-B14F-4D97-AF65-F5344CB8AC3E}">
        <p14:creationId xmlns:p14="http://schemas.microsoft.com/office/powerpoint/2010/main" val="18913724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Lying Knee </a:t>
            </a:r>
            <a:r>
              <a:rPr lang="en-US" dirty="0" smtClean="0"/>
              <a:t>Twist:  </a:t>
            </a:r>
            <a:r>
              <a:rPr lang="en-US" sz="2400" dirty="0"/>
              <a:t>Lie on your back with your legs extended straight out. Bend the right knee up and cross it over the left side of your body. Hold in a position that allows you to feel a gentle stretch through the back and buttocks muscles for 20 seconds.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3583857"/>
            <a:ext cx="5651500" cy="2868152"/>
          </a:xfrm>
          <a:prstGeom prst="rect">
            <a:avLst/>
          </a:prstGeom>
        </p:spPr>
      </p:pic>
    </p:spTree>
    <p:extLst>
      <p:ext uri="{BB962C8B-B14F-4D97-AF65-F5344CB8AC3E}">
        <p14:creationId xmlns:p14="http://schemas.microsoft.com/office/powerpoint/2010/main" val="1243975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sp>
        <p:nvSpPr>
          <p:cNvPr id="3" name="Content Placeholder 2"/>
          <p:cNvSpPr>
            <a:spLocks noGrp="1"/>
          </p:cNvSpPr>
          <p:nvPr>
            <p:ph idx="1"/>
          </p:nvPr>
        </p:nvSpPr>
        <p:spPr/>
        <p:txBody>
          <a:bodyPr/>
          <a:lstStyle/>
          <a:p>
            <a:r>
              <a:rPr lang="en-US" dirty="0"/>
              <a:t>Which one of the following is do you think is appropriate to referral ?</a:t>
            </a:r>
          </a:p>
          <a:p>
            <a:pPr marL="457200" indent="-457200">
              <a:buFont typeface="+mj-lt"/>
              <a:buAutoNum type="alphaLcParenR"/>
            </a:pPr>
            <a:r>
              <a:rPr lang="en-US" dirty="0" err="1"/>
              <a:t>Fracutres</a:t>
            </a:r>
            <a:r>
              <a:rPr lang="en-US" dirty="0"/>
              <a:t> </a:t>
            </a:r>
          </a:p>
          <a:p>
            <a:pPr marL="457200" indent="-457200">
              <a:buFont typeface="+mj-lt"/>
              <a:buAutoNum type="alphaLcParenR"/>
            </a:pPr>
            <a:r>
              <a:rPr lang="en-US" dirty="0" err="1"/>
              <a:t>Caude</a:t>
            </a:r>
            <a:r>
              <a:rPr lang="en-US" dirty="0"/>
              <a:t> </a:t>
            </a:r>
            <a:r>
              <a:rPr lang="en-US" dirty="0" err="1"/>
              <a:t>equina</a:t>
            </a:r>
            <a:r>
              <a:rPr lang="en-US" dirty="0"/>
              <a:t> </a:t>
            </a:r>
          </a:p>
          <a:p>
            <a:pPr marL="457200" indent="-457200">
              <a:buFont typeface="+mj-lt"/>
              <a:buAutoNum type="alphaLcParenR"/>
            </a:pPr>
            <a:r>
              <a:rPr lang="en-US" dirty="0"/>
              <a:t>A+B</a:t>
            </a:r>
          </a:p>
          <a:p>
            <a:pPr marL="457200" indent="-457200">
              <a:buFont typeface="+mj-lt"/>
              <a:buAutoNum type="alphaLcParenR"/>
            </a:pPr>
            <a:r>
              <a:rPr lang="en-US" dirty="0" smtClean="0"/>
              <a:t>Undiagnosed </a:t>
            </a:r>
            <a:r>
              <a:rPr lang="en-US" dirty="0"/>
              <a:t>back pain </a:t>
            </a:r>
          </a:p>
          <a:p>
            <a:pPr marL="457200" indent="-457200">
              <a:buFont typeface="+mj-lt"/>
              <a:buAutoNum type="alphaLcParenR"/>
            </a:pPr>
            <a:r>
              <a:rPr lang="en-US" dirty="0"/>
              <a:t>All of the above</a:t>
            </a:r>
          </a:p>
        </p:txBody>
      </p:sp>
    </p:spTree>
    <p:extLst>
      <p:ext uri="{BB962C8B-B14F-4D97-AF65-F5344CB8AC3E}">
        <p14:creationId xmlns:p14="http://schemas.microsoft.com/office/powerpoint/2010/main" val="14737611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questions</a:t>
            </a:r>
            <a:endParaRPr lang="en-US" dirty="0"/>
          </a:p>
        </p:txBody>
      </p:sp>
      <p:sp>
        <p:nvSpPr>
          <p:cNvPr id="3" name="Content Placeholder 2"/>
          <p:cNvSpPr>
            <a:spLocks noGrp="1"/>
          </p:cNvSpPr>
          <p:nvPr>
            <p:ph idx="1"/>
          </p:nvPr>
        </p:nvSpPr>
        <p:spPr/>
        <p:txBody>
          <a:bodyPr/>
          <a:lstStyle/>
          <a:p>
            <a:r>
              <a:rPr lang="en-US" dirty="0" smtClean="0"/>
              <a:t> </a:t>
            </a:r>
            <a:r>
              <a:rPr lang="en-US" dirty="0"/>
              <a:t>The two most affected nerve roots in Radiculopathy? </a:t>
            </a:r>
          </a:p>
          <a:p>
            <a:pPr marL="457200" indent="-457200">
              <a:buFont typeface="+mj-lt"/>
              <a:buAutoNum type="alphaLcParenR"/>
            </a:pPr>
            <a:r>
              <a:rPr lang="en-US" dirty="0"/>
              <a:t>L4 and L5.</a:t>
            </a:r>
          </a:p>
          <a:p>
            <a:pPr marL="342900" indent="-342900">
              <a:buFont typeface="+mj-lt"/>
              <a:buAutoNum type="alphaLcParenR"/>
            </a:pPr>
            <a:r>
              <a:rPr lang="en-US" dirty="0">
                <a:solidFill>
                  <a:srgbClr val="FF0000"/>
                </a:solidFill>
              </a:rPr>
              <a:t>L5 and S1.</a:t>
            </a:r>
          </a:p>
          <a:p>
            <a:pPr marL="342900" indent="-342900">
              <a:buFont typeface="+mj-lt"/>
              <a:buAutoNum type="alphaLcParenR"/>
            </a:pPr>
            <a:r>
              <a:rPr lang="en-US" dirty="0"/>
              <a:t>S1 and S2.</a:t>
            </a:r>
          </a:p>
          <a:p>
            <a:pPr marL="342900" indent="-342900">
              <a:buFont typeface="+mj-lt"/>
              <a:buAutoNum type="alphaLcParenR"/>
            </a:pPr>
            <a:r>
              <a:rPr lang="en-US" dirty="0"/>
              <a:t>L4 and S2.</a:t>
            </a:r>
          </a:p>
        </p:txBody>
      </p:sp>
    </p:spTree>
    <p:extLst>
      <p:ext uri="{BB962C8B-B14F-4D97-AF65-F5344CB8AC3E}">
        <p14:creationId xmlns:p14="http://schemas.microsoft.com/office/powerpoint/2010/main" val="2592604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a:t>Patient came to the clinic complaining of low back pain, in examination the big toe extension is weak, which nerve root you think is involved?</a:t>
            </a:r>
          </a:p>
          <a:p>
            <a:pPr marL="457200" indent="-457200">
              <a:buFont typeface="+mj-lt"/>
              <a:buAutoNum type="alphaLcParenR"/>
            </a:pPr>
            <a:r>
              <a:rPr lang="en-US" dirty="0"/>
              <a:t>L3</a:t>
            </a:r>
          </a:p>
          <a:p>
            <a:pPr marL="457200" indent="-457200">
              <a:buFont typeface="+mj-lt"/>
              <a:buAutoNum type="alphaLcParenR"/>
            </a:pPr>
            <a:r>
              <a:rPr lang="en-US" dirty="0"/>
              <a:t>L4</a:t>
            </a:r>
          </a:p>
          <a:p>
            <a:pPr marL="457200" indent="-457200">
              <a:buFont typeface="+mj-lt"/>
              <a:buAutoNum type="alphaLcParenR"/>
            </a:pPr>
            <a:r>
              <a:rPr lang="en-US" dirty="0">
                <a:solidFill>
                  <a:srgbClr val="FF0000"/>
                </a:solidFill>
              </a:rPr>
              <a:t>L5</a:t>
            </a:r>
            <a:r>
              <a:rPr lang="en-US" dirty="0"/>
              <a:t>	</a:t>
            </a:r>
            <a:endParaRPr lang="en-US" dirty="0">
              <a:solidFill>
                <a:schemeClr val="accent1"/>
              </a:solidFill>
            </a:endParaRPr>
          </a:p>
          <a:p>
            <a:pPr marL="457200" indent="-457200">
              <a:buFont typeface="+mj-lt"/>
              <a:buAutoNum type="alphaLcParenR"/>
            </a:pPr>
            <a:r>
              <a:rPr lang="en-US" dirty="0"/>
              <a:t>S1</a:t>
            </a:r>
          </a:p>
        </p:txBody>
      </p:sp>
    </p:spTree>
    <p:extLst>
      <p:ext uri="{BB962C8B-B14F-4D97-AF65-F5344CB8AC3E}">
        <p14:creationId xmlns:p14="http://schemas.microsoft.com/office/powerpoint/2010/main" val="1465675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sp>
        <p:nvSpPr>
          <p:cNvPr id="3" name="Content Placeholder 2"/>
          <p:cNvSpPr>
            <a:spLocks noGrp="1"/>
          </p:cNvSpPr>
          <p:nvPr>
            <p:ph idx="1"/>
          </p:nvPr>
        </p:nvSpPr>
        <p:spPr/>
        <p:txBody>
          <a:bodyPr/>
          <a:lstStyle/>
          <a:p>
            <a:r>
              <a:rPr lang="en-US" dirty="0"/>
              <a:t>Which one of the following is do you think is appropriate to referral ?</a:t>
            </a:r>
          </a:p>
          <a:p>
            <a:pPr marL="457200" indent="-457200">
              <a:buFont typeface="+mj-lt"/>
              <a:buAutoNum type="alphaLcParenR"/>
            </a:pPr>
            <a:r>
              <a:rPr lang="en-US" dirty="0" err="1"/>
              <a:t>Fracutres</a:t>
            </a:r>
            <a:r>
              <a:rPr lang="en-US" dirty="0"/>
              <a:t> </a:t>
            </a:r>
          </a:p>
          <a:p>
            <a:pPr marL="457200" indent="-457200">
              <a:buFont typeface="+mj-lt"/>
              <a:buAutoNum type="alphaLcParenR"/>
            </a:pPr>
            <a:r>
              <a:rPr lang="en-US" dirty="0" err="1"/>
              <a:t>Caude</a:t>
            </a:r>
            <a:r>
              <a:rPr lang="en-US" dirty="0"/>
              <a:t> </a:t>
            </a:r>
            <a:r>
              <a:rPr lang="en-US" dirty="0" err="1"/>
              <a:t>equina</a:t>
            </a:r>
            <a:r>
              <a:rPr lang="en-US" dirty="0"/>
              <a:t> </a:t>
            </a:r>
          </a:p>
          <a:p>
            <a:pPr marL="457200" indent="-457200">
              <a:buFont typeface="+mj-lt"/>
              <a:buAutoNum type="alphaLcParenR"/>
            </a:pPr>
            <a:r>
              <a:rPr lang="en-US" dirty="0">
                <a:solidFill>
                  <a:srgbClr val="FF0000"/>
                </a:solidFill>
              </a:rPr>
              <a:t>A+B</a:t>
            </a:r>
          </a:p>
          <a:p>
            <a:pPr marL="457200" indent="-457200">
              <a:buFont typeface="+mj-lt"/>
              <a:buAutoNum type="alphaLcParenR"/>
            </a:pPr>
            <a:r>
              <a:rPr lang="en-US" dirty="0"/>
              <a:t>Undiagnosed back pain </a:t>
            </a:r>
          </a:p>
          <a:p>
            <a:pPr marL="457200" indent="-457200">
              <a:buFont typeface="+mj-lt"/>
              <a:buAutoNum type="alphaLcParenR"/>
            </a:pPr>
            <a:r>
              <a:rPr lang="en-US" dirty="0"/>
              <a:t>All of the above</a:t>
            </a:r>
          </a:p>
        </p:txBody>
      </p:sp>
    </p:spTree>
    <p:extLst>
      <p:ext uri="{BB962C8B-B14F-4D97-AF65-F5344CB8AC3E}">
        <p14:creationId xmlns:p14="http://schemas.microsoft.com/office/powerpoint/2010/main" val="1978596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What is the most likely diagnosis?</a:t>
            </a:r>
          </a:p>
          <a:p>
            <a:endParaRPr lang="en-US" dirty="0"/>
          </a:p>
          <a:p>
            <a:pPr marL="514350" indent="-514350">
              <a:buFont typeface="+mj-lt"/>
              <a:buAutoNum type="alphaLcParenR"/>
            </a:pPr>
            <a:r>
              <a:rPr lang="en-US" dirty="0" smtClean="0">
                <a:solidFill>
                  <a:srgbClr val="FF0000"/>
                </a:solidFill>
              </a:rPr>
              <a:t>Disc herniation</a:t>
            </a:r>
          </a:p>
          <a:p>
            <a:pPr marL="514350" indent="-514350">
              <a:buFont typeface="+mj-lt"/>
              <a:buAutoNum type="alphaLcParenR"/>
            </a:pPr>
            <a:r>
              <a:rPr lang="en-US" dirty="0" smtClean="0"/>
              <a:t>Vertebral fracture</a:t>
            </a:r>
          </a:p>
          <a:p>
            <a:pPr marL="514350" indent="-514350">
              <a:buFont typeface="+mj-lt"/>
              <a:buAutoNum type="alphaLcParenR"/>
            </a:pPr>
            <a:r>
              <a:rPr lang="en-US" dirty="0">
                <a:latin typeface="Times" charset="0"/>
                <a:ea typeface="Times" charset="0"/>
                <a:cs typeface="Times" charset="0"/>
              </a:rPr>
              <a:t>Spondylolisthesis</a:t>
            </a:r>
            <a:endParaRPr lang="en-US" dirty="0" smtClean="0"/>
          </a:p>
          <a:p>
            <a:pPr marL="514350" indent="-514350">
              <a:buFont typeface="+mj-lt"/>
              <a:buAutoNum type="alphaLcParenR"/>
            </a:pPr>
            <a:r>
              <a:rPr lang="en-US" dirty="0">
                <a:latin typeface="Times" charset="0"/>
                <a:ea typeface="Times" charset="0"/>
                <a:cs typeface="Times" charset="0"/>
              </a:rPr>
              <a:t>Ankylosing spondylitis</a:t>
            </a:r>
            <a:endParaRPr lang="en-US" dirty="0" smtClean="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r="64542"/>
          <a:stretch>
            <a:fillRect/>
          </a:stretch>
        </p:blipFill>
        <p:spPr bwMode="auto">
          <a:xfrm>
            <a:off x="7401232" y="1873044"/>
            <a:ext cx="3952568" cy="402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532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000" dirty="0" smtClean="0"/>
              <a:t>Any questions?</a:t>
            </a:r>
            <a:endParaRPr lang="en-US" sz="4000" dirty="0"/>
          </a:p>
        </p:txBody>
      </p:sp>
    </p:spTree>
    <p:extLst>
      <p:ext uri="{BB962C8B-B14F-4D97-AF65-F5344CB8AC3E}">
        <p14:creationId xmlns:p14="http://schemas.microsoft.com/office/powerpoint/2010/main" val="377368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What is the most likely diagnosis?</a:t>
            </a:r>
          </a:p>
          <a:p>
            <a:endParaRPr lang="en-US" dirty="0"/>
          </a:p>
          <a:p>
            <a:pPr marL="514350" indent="-514350">
              <a:buFont typeface="+mj-lt"/>
              <a:buAutoNum type="alphaLcParenR"/>
            </a:pPr>
            <a:r>
              <a:rPr lang="en-US" dirty="0" smtClean="0"/>
              <a:t>Disc herniation</a:t>
            </a:r>
          </a:p>
          <a:p>
            <a:pPr marL="514350" indent="-514350">
              <a:buFont typeface="+mj-lt"/>
              <a:buAutoNum type="alphaLcParenR"/>
            </a:pPr>
            <a:r>
              <a:rPr lang="en-US" dirty="0" smtClean="0"/>
              <a:t>Vertebral fracture</a:t>
            </a:r>
          </a:p>
          <a:p>
            <a:pPr marL="514350" indent="-514350">
              <a:buFont typeface="+mj-lt"/>
              <a:buAutoNum type="alphaLcParenR"/>
            </a:pPr>
            <a:r>
              <a:rPr lang="en-US" dirty="0">
                <a:latin typeface="Times" charset="0"/>
                <a:ea typeface="Times" charset="0"/>
                <a:cs typeface="Times" charset="0"/>
              </a:rPr>
              <a:t>Spondylolisthesis</a:t>
            </a:r>
            <a:endParaRPr lang="en-US" dirty="0" smtClean="0"/>
          </a:p>
          <a:p>
            <a:pPr marL="514350" indent="-514350">
              <a:buFont typeface="+mj-lt"/>
              <a:buAutoNum type="alphaLcParenR"/>
            </a:pPr>
            <a:r>
              <a:rPr lang="en-US" dirty="0">
                <a:latin typeface="Times" charset="0"/>
                <a:ea typeface="Times" charset="0"/>
                <a:cs typeface="Times" charset="0"/>
              </a:rPr>
              <a:t>Ankylosing spondylitis</a:t>
            </a:r>
            <a:endParaRPr lang="en-US" dirty="0" smtClean="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r="64542"/>
          <a:stretch>
            <a:fillRect/>
          </a:stretch>
        </p:blipFill>
        <p:spPr bwMode="auto">
          <a:xfrm>
            <a:off x="7401232" y="1873044"/>
            <a:ext cx="3952568" cy="402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196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Introduction </a:t>
            </a:r>
            <a:endParaRPr lang="en-US"/>
          </a:p>
        </p:txBody>
      </p:sp>
      <p:sp>
        <p:nvSpPr>
          <p:cNvPr id="3" name="Content Placeholder 2"/>
          <p:cNvSpPr>
            <a:spLocks noGrp="1"/>
          </p:cNvSpPr>
          <p:nvPr>
            <p:ph idx="1"/>
          </p:nvPr>
        </p:nvSpPr>
        <p:spPr/>
        <p:txBody>
          <a:bodyPr/>
          <a:lstStyle/>
          <a:p>
            <a:pPr marL="438912" indent="-457200">
              <a:buFont typeface="Wingdings" charset="2"/>
              <a:buChar char="v"/>
            </a:pPr>
            <a:r>
              <a:rPr lang="en-US" dirty="0"/>
              <a:t>In USA it is the commonest cause of </a:t>
            </a:r>
            <a:r>
              <a:rPr lang="en-US" dirty="0">
                <a:solidFill>
                  <a:srgbClr val="C00000"/>
                </a:solidFill>
              </a:rPr>
              <a:t>limitation</a:t>
            </a:r>
            <a:r>
              <a:rPr lang="en-US" dirty="0"/>
              <a:t> of activity in those under the age of 45. </a:t>
            </a:r>
          </a:p>
          <a:p>
            <a:pPr marL="438912" indent="-457200">
              <a:buFont typeface="Wingdings" charset="2"/>
              <a:buChar char="v"/>
            </a:pPr>
            <a:r>
              <a:rPr lang="en-US" dirty="0"/>
              <a:t>Approximately </a:t>
            </a:r>
            <a:r>
              <a:rPr lang="en-US" dirty="0">
                <a:solidFill>
                  <a:srgbClr val="C00000"/>
                </a:solidFill>
              </a:rPr>
              <a:t>85–90% </a:t>
            </a:r>
            <a:r>
              <a:rPr lang="en-US" dirty="0"/>
              <a:t>of the population will experience back pain at some stage of their lives.</a:t>
            </a:r>
          </a:p>
          <a:p>
            <a:pPr marL="438912" indent="-457200">
              <a:buFont typeface="Wingdings" charset="2"/>
              <a:buChar char="v"/>
            </a:pPr>
            <a:r>
              <a:rPr lang="en-US" dirty="0"/>
              <a:t>In </a:t>
            </a:r>
            <a:r>
              <a:rPr lang="en-US" dirty="0">
                <a:solidFill>
                  <a:srgbClr val="C00000"/>
                </a:solidFill>
              </a:rPr>
              <a:t>Saudi Arabia </a:t>
            </a:r>
            <a:r>
              <a:rPr lang="en-US" dirty="0"/>
              <a:t>Seven studies were cross-sectional and found a prevalence and pattern ranging from 53.2% to 79.17%.  </a:t>
            </a:r>
          </a:p>
        </p:txBody>
      </p:sp>
    </p:spTree>
    <p:extLst>
      <p:ext uri="{BB962C8B-B14F-4D97-AF65-F5344CB8AC3E}">
        <p14:creationId xmlns:p14="http://schemas.microsoft.com/office/powerpoint/2010/main" val="455147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520" y="2943733"/>
            <a:ext cx="10515600" cy="1325563"/>
          </a:xfrm>
        </p:spPr>
        <p:txBody>
          <a:bodyPr/>
          <a:lstStyle/>
          <a:p>
            <a:pPr lvl="0" algn="ctr"/>
            <a:r>
              <a:rPr lang="en-US" dirty="0"/>
              <a:t>Common causes </a:t>
            </a:r>
            <a:r>
              <a:rPr lang="en-US" dirty="0" smtClean="0"/>
              <a:t>of back pain</a:t>
            </a:r>
            <a:r>
              <a:rPr lang="en-US" dirty="0"/>
              <a:t/>
            </a:r>
            <a:br>
              <a:rPr lang="en-US" dirty="0"/>
            </a:br>
            <a:endParaRPr lang="en-US" dirty="0"/>
          </a:p>
        </p:txBody>
      </p:sp>
    </p:spTree>
    <p:extLst>
      <p:ext uri="{BB962C8B-B14F-4D97-AF65-F5344CB8AC3E}">
        <p14:creationId xmlns:p14="http://schemas.microsoft.com/office/powerpoint/2010/main" val="119727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Soft tissue injuries </a:t>
            </a:r>
            <a:endParaRPr lang="en-US" b="1" dirty="0"/>
          </a:p>
        </p:txBody>
      </p:sp>
      <p:sp>
        <p:nvSpPr>
          <p:cNvPr id="3" name="Content Placeholder 2"/>
          <p:cNvSpPr>
            <a:spLocks noGrp="1"/>
          </p:cNvSpPr>
          <p:nvPr>
            <p:ph idx="1"/>
          </p:nvPr>
        </p:nvSpPr>
        <p:spPr/>
        <p:txBody>
          <a:bodyPr>
            <a:normAutofit/>
          </a:bodyPr>
          <a:lstStyle/>
          <a:p>
            <a:pPr>
              <a:buFont typeface="Wingdings" charset="2"/>
              <a:buChar char="q"/>
            </a:pPr>
            <a:r>
              <a:rPr lang="en-US" dirty="0"/>
              <a:t>Most episodes of low back pain are caused by damage to the soft tissues supporting the lower spine, including muscles, tendons, and ligaments</a:t>
            </a:r>
            <a:r>
              <a:rPr lang="en-US" dirty="0" smtClean="0"/>
              <a:t>.</a:t>
            </a:r>
          </a:p>
          <a:p>
            <a:pPr>
              <a:buFont typeface="Wingdings" charset="2"/>
              <a:buChar char="q"/>
            </a:pPr>
            <a:endParaRPr lang="en-US" dirty="0"/>
          </a:p>
          <a:p>
            <a:pPr>
              <a:buFont typeface="Wingdings" charset="2"/>
              <a:buChar char="q"/>
            </a:pPr>
            <a:r>
              <a:rPr lang="en-US" dirty="0"/>
              <a:t>There are two common types of soft tissue injuries in the low back:</a:t>
            </a:r>
          </a:p>
          <a:p>
            <a:pPr>
              <a:buFont typeface="Wingdings" charset="2"/>
              <a:buChar char="q"/>
            </a:pPr>
            <a:r>
              <a:rPr lang="en-US" dirty="0"/>
              <a:t>Muscle strain occurs when fibers in a muscle begin to tear from being overstretched or overused (commonly called a pulled muscle).</a:t>
            </a:r>
          </a:p>
          <a:p>
            <a:pPr>
              <a:buFont typeface="Wingdings" charset="2"/>
              <a:buChar char="q"/>
            </a:pPr>
            <a:r>
              <a:rPr lang="en-US" dirty="0"/>
              <a:t>Lumbar sprain occurs when ligaments are overstretched or torn. Ligaments are tough, fibrous tissues that connect bones together.</a:t>
            </a:r>
          </a:p>
          <a:p>
            <a:pPr>
              <a:buFont typeface="Wingdings" charset="2"/>
              <a:buChar char="q"/>
            </a:pPr>
            <a:endParaRPr lang="en-US" dirty="0" smtClean="0"/>
          </a:p>
          <a:p>
            <a:pPr>
              <a:buFont typeface="Wingdings" charset="2"/>
              <a:buChar char="q"/>
            </a:pPr>
            <a:endParaRPr lang="en-US" dirty="0"/>
          </a:p>
        </p:txBody>
      </p:sp>
    </p:spTree>
    <p:extLst>
      <p:ext uri="{BB962C8B-B14F-4D97-AF65-F5344CB8AC3E}">
        <p14:creationId xmlns:p14="http://schemas.microsoft.com/office/powerpoint/2010/main" val="4274484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TotalTime>
  <Words>1990</Words>
  <Application>Microsoft Macintosh PowerPoint</Application>
  <PresentationFormat>Widescreen</PresentationFormat>
  <Paragraphs>395</Paragraphs>
  <Slides>54</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Calibri</vt:lpstr>
      <vt:lpstr>Calibri Light</vt:lpstr>
      <vt:lpstr>Corbel</vt:lpstr>
      <vt:lpstr>Times</vt:lpstr>
      <vt:lpstr>Wingdings</vt:lpstr>
      <vt:lpstr>Arial</vt:lpstr>
      <vt:lpstr>Office Theme</vt:lpstr>
      <vt:lpstr>Approach to a patient with back pain</vt:lpstr>
      <vt:lpstr>Objectives </vt:lpstr>
      <vt:lpstr> questions</vt:lpstr>
      <vt:lpstr>questions</vt:lpstr>
      <vt:lpstr>Questions </vt:lpstr>
      <vt:lpstr>PowerPoint Presentation</vt:lpstr>
      <vt:lpstr>Introduction </vt:lpstr>
      <vt:lpstr>Common causes of back pain </vt:lpstr>
      <vt:lpstr>Soft tissue injuries </vt:lpstr>
      <vt:lpstr>Muscle strain </vt:lpstr>
      <vt:lpstr>PowerPoint Presentation</vt:lpstr>
      <vt:lpstr>Degenerative Spinal Disorders(spondylosis)</vt:lpstr>
      <vt:lpstr>PowerPoint Presentation</vt:lpstr>
      <vt:lpstr>PowerPoint Presentation</vt:lpstr>
      <vt:lpstr>Deformities </vt:lpstr>
      <vt:lpstr>Spondylolisthesis</vt:lpstr>
      <vt:lpstr>PowerPoint Presentation</vt:lpstr>
      <vt:lpstr>PowerPoint Presentation</vt:lpstr>
      <vt:lpstr>When to suspect nerve root compression</vt:lpstr>
      <vt:lpstr>Spinal stenosis</vt:lpstr>
      <vt:lpstr>Disc herniation </vt:lpstr>
      <vt:lpstr>Tumors</vt:lpstr>
      <vt:lpstr>Ankylosing spondylitis</vt:lpstr>
      <vt:lpstr>Vertebral Fractures</vt:lpstr>
      <vt:lpstr>￼Mechanical &amp; Inflammatory Back Pain</vt:lpstr>
      <vt:lpstr>History</vt:lpstr>
      <vt:lpstr>PowerPoint Presentation</vt:lpstr>
      <vt:lpstr>PowerPoint Presentation</vt:lpstr>
      <vt:lpstr>PowerPoint Presentation</vt:lpstr>
      <vt:lpstr>Red flags </vt:lpstr>
      <vt:lpstr>Cauda Equina Syndrome</vt:lpstr>
      <vt:lpstr>examination</vt:lpstr>
      <vt:lpstr>examination</vt:lpstr>
      <vt:lpstr>examination</vt:lpstr>
      <vt:lpstr>examination</vt:lpstr>
      <vt:lpstr>examination</vt:lpstr>
      <vt:lpstr>examination</vt:lpstr>
      <vt:lpstr>examination</vt:lpstr>
      <vt:lpstr>examination</vt:lpstr>
      <vt:lpstr>examination</vt:lpstr>
      <vt:lpstr>Video about back examination </vt:lpstr>
      <vt:lpstr>Role of primary health care in management </vt:lpstr>
      <vt:lpstr>When to refer ?</vt:lpstr>
      <vt:lpstr>Prevention and education</vt:lpstr>
      <vt:lpstr>PowerPoint Presentation</vt:lpstr>
      <vt:lpstr>PowerPoint Presentation</vt:lpstr>
      <vt:lpstr>PowerPoint Presentation</vt:lpstr>
      <vt:lpstr>PowerPoint Presentation</vt:lpstr>
      <vt:lpstr>PowerPoint Presentation</vt:lpstr>
      <vt:lpstr> questions</vt:lpstr>
      <vt:lpstr>questions</vt:lpstr>
      <vt:lpstr>Questions </vt:lpstr>
      <vt:lpstr>PowerPoint Presentation</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 to a patient with back pain</dc:title>
  <dc:creator>saud alshaye</dc:creator>
  <cp:lastModifiedBy>saud alshaye</cp:lastModifiedBy>
  <cp:revision>57</cp:revision>
  <dcterms:created xsi:type="dcterms:W3CDTF">2017-12-06T15:56:38Z</dcterms:created>
  <dcterms:modified xsi:type="dcterms:W3CDTF">2017-12-11T09:17:20Z</dcterms:modified>
</cp:coreProperties>
</file>