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371" r:id="rId3"/>
    <p:sldId id="283" r:id="rId4"/>
    <p:sldId id="323" r:id="rId5"/>
    <p:sldId id="324" r:id="rId6"/>
    <p:sldId id="325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319" r:id="rId22"/>
    <p:sldId id="273" r:id="rId23"/>
    <p:sldId id="321" r:id="rId24"/>
    <p:sldId id="274" r:id="rId25"/>
    <p:sldId id="284" r:id="rId26"/>
    <p:sldId id="275" r:id="rId27"/>
    <p:sldId id="276" r:id="rId28"/>
    <p:sldId id="277" r:id="rId29"/>
    <p:sldId id="278" r:id="rId30"/>
    <p:sldId id="280" r:id="rId31"/>
    <p:sldId id="279" r:id="rId32"/>
    <p:sldId id="285" r:id="rId33"/>
    <p:sldId id="282" r:id="rId34"/>
    <p:sldId id="322" r:id="rId35"/>
    <p:sldId id="286" r:id="rId36"/>
    <p:sldId id="287" r:id="rId37"/>
    <p:sldId id="288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70" r:id="rId80"/>
    <p:sldId id="368" r:id="rId81"/>
    <p:sldId id="369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0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74A3D-D479-4F19-ADE6-A7C8A8596CA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F678B5-BFE4-4493-B13C-EBA95975B0B1}">
      <dgm:prSet phldrT="[Text]"/>
      <dgm:spPr/>
      <dgm:t>
        <a:bodyPr/>
        <a:lstStyle/>
        <a:p>
          <a:r>
            <a:rPr lang="en-GB" dirty="0"/>
            <a:t>Managing communication</a:t>
          </a:r>
        </a:p>
      </dgm:t>
    </dgm:pt>
    <dgm:pt modelId="{9446E96D-4D6D-45B0-8EEE-F6BEED83E934}" type="parTrans" cxnId="{CAA1FD0E-D0F4-4587-905D-EF7B5E8E6291}">
      <dgm:prSet/>
      <dgm:spPr/>
      <dgm:t>
        <a:bodyPr/>
        <a:lstStyle/>
        <a:p>
          <a:endParaRPr lang="en-GB"/>
        </a:p>
      </dgm:t>
    </dgm:pt>
    <dgm:pt modelId="{EE0C98DC-363C-4AC5-8195-4D1FEABDF24C}" type="sibTrans" cxnId="{CAA1FD0E-D0F4-4587-905D-EF7B5E8E6291}">
      <dgm:prSet/>
      <dgm:spPr/>
      <dgm:t>
        <a:bodyPr/>
        <a:lstStyle/>
        <a:p>
          <a:endParaRPr lang="en-GB"/>
        </a:p>
      </dgm:t>
    </dgm:pt>
    <dgm:pt modelId="{038D0C54-D568-4F2B-AE77-75483E7AA2D8}">
      <dgm:prSet phldrT="[Text]"/>
      <dgm:spPr/>
      <dgm:t>
        <a:bodyPr/>
        <a:lstStyle/>
        <a:p>
          <a:r>
            <a:rPr lang="en-GB" dirty="0"/>
            <a:t>Male Sexual history &amp; risk factor</a:t>
          </a:r>
        </a:p>
      </dgm:t>
    </dgm:pt>
    <dgm:pt modelId="{0E300194-2EFD-4213-AE1D-6F5AD5F89B47}" type="parTrans" cxnId="{F55C04F8-709E-464F-AC8B-E511C7BA27AA}">
      <dgm:prSet/>
      <dgm:spPr/>
      <dgm:t>
        <a:bodyPr/>
        <a:lstStyle/>
        <a:p>
          <a:endParaRPr lang="en-GB"/>
        </a:p>
      </dgm:t>
    </dgm:pt>
    <dgm:pt modelId="{CAAB29AD-56DB-4E80-BF46-B38EA0BBD5D3}" type="sibTrans" cxnId="{F55C04F8-709E-464F-AC8B-E511C7BA27AA}">
      <dgm:prSet/>
      <dgm:spPr/>
      <dgm:t>
        <a:bodyPr/>
        <a:lstStyle/>
        <a:p>
          <a:endParaRPr lang="en-GB"/>
        </a:p>
      </dgm:t>
    </dgm:pt>
    <dgm:pt modelId="{0D072356-22E5-42C9-B17E-CF782578019B}">
      <dgm:prSet phldrT="[Text]"/>
      <dgm:spPr/>
      <dgm:t>
        <a:bodyPr/>
        <a:lstStyle/>
        <a:p>
          <a:r>
            <a:rPr lang="en-GB" dirty="0"/>
            <a:t>Female Sexual history &amp; risk factor</a:t>
          </a:r>
        </a:p>
      </dgm:t>
    </dgm:pt>
    <dgm:pt modelId="{E8FE2662-7608-45EB-B47E-1D8E0B8F74D4}" type="parTrans" cxnId="{37F638D4-EFD0-463E-92A1-86E3E8BD94D7}">
      <dgm:prSet/>
      <dgm:spPr/>
      <dgm:t>
        <a:bodyPr/>
        <a:lstStyle/>
        <a:p>
          <a:endParaRPr lang="en-GB"/>
        </a:p>
      </dgm:t>
    </dgm:pt>
    <dgm:pt modelId="{EB0DA97B-E23A-4619-8087-A52244333509}" type="sibTrans" cxnId="{37F638D4-EFD0-463E-92A1-86E3E8BD94D7}">
      <dgm:prSet/>
      <dgm:spPr/>
      <dgm:t>
        <a:bodyPr/>
        <a:lstStyle/>
        <a:p>
          <a:endParaRPr lang="en-GB"/>
        </a:p>
      </dgm:t>
    </dgm:pt>
    <dgm:pt modelId="{EFD41C35-B290-417E-8E21-AA8C421CBDCE}" type="pres">
      <dgm:prSet presAssocID="{10874A3D-D479-4F19-ADE6-A7C8A8596C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AE68EA5-B921-4281-89A1-2CBF1DD29F7B}" type="pres">
      <dgm:prSet presAssocID="{15F678B5-BFE4-4493-B13C-EBA95975B0B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E683B1-6687-49EB-AAB5-23B1DF5378B5}" type="pres">
      <dgm:prSet presAssocID="{EE0C98DC-363C-4AC5-8195-4D1FEABDF24C}" presName="sibTrans" presStyleCnt="0"/>
      <dgm:spPr/>
    </dgm:pt>
    <dgm:pt modelId="{DB5D4153-DB49-48E5-9E51-2E609E97237E}" type="pres">
      <dgm:prSet presAssocID="{038D0C54-D568-4F2B-AE77-75483E7AA2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7F4340-EE47-44C8-8EF4-7B659126E529}" type="pres">
      <dgm:prSet presAssocID="{CAAB29AD-56DB-4E80-BF46-B38EA0BBD5D3}" presName="sibTrans" presStyleCnt="0"/>
      <dgm:spPr/>
    </dgm:pt>
    <dgm:pt modelId="{62113A2C-B73D-414E-B15E-51F9E312FCE1}" type="pres">
      <dgm:prSet presAssocID="{0D072356-22E5-42C9-B17E-CF78257801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55C04F8-709E-464F-AC8B-E511C7BA27AA}" srcId="{10874A3D-D479-4F19-ADE6-A7C8A8596CA4}" destId="{038D0C54-D568-4F2B-AE77-75483E7AA2D8}" srcOrd="1" destOrd="0" parTransId="{0E300194-2EFD-4213-AE1D-6F5AD5F89B47}" sibTransId="{CAAB29AD-56DB-4E80-BF46-B38EA0BBD5D3}"/>
    <dgm:cxn modelId="{D97A2945-C130-43DF-8D89-C3978A816644}" type="presOf" srcId="{038D0C54-D568-4F2B-AE77-75483E7AA2D8}" destId="{DB5D4153-DB49-48E5-9E51-2E609E97237E}" srcOrd="0" destOrd="0" presId="urn:microsoft.com/office/officeart/2005/8/layout/default"/>
    <dgm:cxn modelId="{16744911-E47F-4D06-A4DC-3F1D2FDFD215}" type="presOf" srcId="{0D072356-22E5-42C9-B17E-CF782578019B}" destId="{62113A2C-B73D-414E-B15E-51F9E312FCE1}" srcOrd="0" destOrd="0" presId="urn:microsoft.com/office/officeart/2005/8/layout/default"/>
    <dgm:cxn modelId="{37F638D4-EFD0-463E-92A1-86E3E8BD94D7}" srcId="{10874A3D-D479-4F19-ADE6-A7C8A8596CA4}" destId="{0D072356-22E5-42C9-B17E-CF782578019B}" srcOrd="2" destOrd="0" parTransId="{E8FE2662-7608-45EB-B47E-1D8E0B8F74D4}" sibTransId="{EB0DA97B-E23A-4619-8087-A52244333509}"/>
    <dgm:cxn modelId="{CFD27C48-6036-403B-BFF6-A52BC958C4AA}" type="presOf" srcId="{10874A3D-D479-4F19-ADE6-A7C8A8596CA4}" destId="{EFD41C35-B290-417E-8E21-AA8C421CBDCE}" srcOrd="0" destOrd="0" presId="urn:microsoft.com/office/officeart/2005/8/layout/default"/>
    <dgm:cxn modelId="{A2FBF3A6-8111-46CF-B487-B060DA098AD2}" type="presOf" srcId="{15F678B5-BFE4-4493-B13C-EBA95975B0B1}" destId="{9AE68EA5-B921-4281-89A1-2CBF1DD29F7B}" srcOrd="0" destOrd="0" presId="urn:microsoft.com/office/officeart/2005/8/layout/default"/>
    <dgm:cxn modelId="{CAA1FD0E-D0F4-4587-905D-EF7B5E8E6291}" srcId="{10874A3D-D479-4F19-ADE6-A7C8A8596CA4}" destId="{15F678B5-BFE4-4493-B13C-EBA95975B0B1}" srcOrd="0" destOrd="0" parTransId="{9446E96D-4D6D-45B0-8EEE-F6BEED83E934}" sibTransId="{EE0C98DC-363C-4AC5-8195-4D1FEABDF24C}"/>
    <dgm:cxn modelId="{49A7A4A9-70D3-4A12-B720-B95AF88F994A}" type="presParOf" srcId="{EFD41C35-B290-417E-8E21-AA8C421CBDCE}" destId="{9AE68EA5-B921-4281-89A1-2CBF1DD29F7B}" srcOrd="0" destOrd="0" presId="urn:microsoft.com/office/officeart/2005/8/layout/default"/>
    <dgm:cxn modelId="{DB3D6043-52DD-4647-AC3E-5CA8116259EB}" type="presParOf" srcId="{EFD41C35-B290-417E-8E21-AA8C421CBDCE}" destId="{C0E683B1-6687-49EB-AAB5-23B1DF5378B5}" srcOrd="1" destOrd="0" presId="urn:microsoft.com/office/officeart/2005/8/layout/default"/>
    <dgm:cxn modelId="{60F0524F-D36A-4E7E-8086-A92B43FB30B8}" type="presParOf" srcId="{EFD41C35-B290-417E-8E21-AA8C421CBDCE}" destId="{DB5D4153-DB49-48E5-9E51-2E609E97237E}" srcOrd="2" destOrd="0" presId="urn:microsoft.com/office/officeart/2005/8/layout/default"/>
    <dgm:cxn modelId="{3AFFDC0B-F9C2-4C75-9F60-C78B09434081}" type="presParOf" srcId="{EFD41C35-B290-417E-8E21-AA8C421CBDCE}" destId="{107F4340-EE47-44C8-8EF4-7B659126E529}" srcOrd="3" destOrd="0" presId="urn:microsoft.com/office/officeart/2005/8/layout/default"/>
    <dgm:cxn modelId="{37EDAF50-EB3C-412F-A841-AE76C1DDDD71}" type="presParOf" srcId="{EFD41C35-B290-417E-8E21-AA8C421CBDCE}" destId="{62113A2C-B73D-414E-B15E-51F9E312FCE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30F6D5-C426-418A-9602-EF76EEF79230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40B96A-68BB-4305-9AAF-85AAB2B93C6A}">
      <dgm:prSet phldrT="[Text]"/>
      <dgm:spPr/>
      <dgm:t>
        <a:bodyPr/>
        <a:lstStyle/>
        <a:p>
          <a:r>
            <a:rPr lang="en-GB" dirty="0"/>
            <a:t>Bacterial</a:t>
          </a:r>
        </a:p>
      </dgm:t>
    </dgm:pt>
    <dgm:pt modelId="{B4AA8219-31C4-4EBC-812C-3DCA3BDC439C}" type="parTrans" cxnId="{0A483B60-A960-4C85-AEE4-CCA36552B022}">
      <dgm:prSet/>
      <dgm:spPr/>
      <dgm:t>
        <a:bodyPr/>
        <a:lstStyle/>
        <a:p>
          <a:endParaRPr lang="en-GB"/>
        </a:p>
      </dgm:t>
    </dgm:pt>
    <dgm:pt modelId="{7ACF01D4-C905-477A-B393-20F28B475546}" type="sibTrans" cxnId="{0A483B60-A960-4C85-AEE4-CCA36552B022}">
      <dgm:prSet/>
      <dgm:spPr/>
      <dgm:t>
        <a:bodyPr/>
        <a:lstStyle/>
        <a:p>
          <a:endParaRPr lang="en-GB"/>
        </a:p>
      </dgm:t>
    </dgm:pt>
    <dgm:pt modelId="{38B89DE0-5AAF-4195-AE18-01930FCD5512}">
      <dgm:prSet phldrT="[Text]"/>
      <dgm:spPr/>
      <dgm:t>
        <a:bodyPr/>
        <a:lstStyle/>
        <a:p>
          <a:endParaRPr lang="en-GB" dirty="0"/>
        </a:p>
      </dgm:t>
    </dgm:pt>
    <dgm:pt modelId="{2C9EE2EE-463F-4985-92F2-F829961BF498}" type="parTrans" cxnId="{C4043365-9416-4566-B7F5-4746A2DB9E82}">
      <dgm:prSet/>
      <dgm:spPr/>
      <dgm:t>
        <a:bodyPr/>
        <a:lstStyle/>
        <a:p>
          <a:endParaRPr lang="en-GB"/>
        </a:p>
      </dgm:t>
    </dgm:pt>
    <dgm:pt modelId="{8A61032B-52BD-471C-BAD8-1467F095326A}" type="sibTrans" cxnId="{C4043365-9416-4566-B7F5-4746A2DB9E82}">
      <dgm:prSet/>
      <dgm:spPr/>
      <dgm:t>
        <a:bodyPr/>
        <a:lstStyle/>
        <a:p>
          <a:endParaRPr lang="en-GB"/>
        </a:p>
      </dgm:t>
    </dgm:pt>
    <dgm:pt modelId="{4BF7FBBC-E8A5-46AA-B8D5-8B762B8291BC}">
      <dgm:prSet phldrT="[Text]"/>
      <dgm:spPr/>
      <dgm:t>
        <a:bodyPr/>
        <a:lstStyle/>
        <a:p>
          <a:r>
            <a:rPr lang="en-GB" dirty="0"/>
            <a:t>Chlamydia “ Chlamydia trachomatis “</a:t>
          </a:r>
        </a:p>
        <a:p>
          <a:r>
            <a:rPr lang="en-GB" dirty="0"/>
            <a:t>Gonorrhoea “ Neisseria gonorrhoea “</a:t>
          </a:r>
        </a:p>
        <a:p>
          <a:r>
            <a:rPr lang="en-GB" dirty="0"/>
            <a:t>Syphilis “ Treponema pallidum “</a:t>
          </a:r>
        </a:p>
        <a:p>
          <a:r>
            <a:rPr lang="en-GB" dirty="0"/>
            <a:t>Chancroid </a:t>
          </a:r>
          <a:r>
            <a:rPr lang="en-GB" dirty="0">
              <a:highlight>
                <a:srgbClr val="FFFF00"/>
              </a:highlight>
            </a:rPr>
            <a:t>“ Haemophilus </a:t>
          </a:r>
          <a:r>
            <a:rPr lang="en-GB" dirty="0" err="1">
              <a:highlight>
                <a:srgbClr val="FFFF00"/>
              </a:highlight>
            </a:rPr>
            <a:t>ducreyi</a:t>
          </a:r>
          <a:r>
            <a:rPr lang="en-GB" dirty="0">
              <a:highlight>
                <a:srgbClr val="FFFF00"/>
              </a:highlight>
            </a:rPr>
            <a:t> </a:t>
          </a:r>
          <a:r>
            <a:rPr lang="en-GB" dirty="0"/>
            <a:t>“</a:t>
          </a:r>
        </a:p>
      </dgm:t>
    </dgm:pt>
    <dgm:pt modelId="{D9CB473B-DFCB-4CD7-92C5-FBC26FC6E670}" type="parTrans" cxnId="{E4D12743-2DE1-4DDD-8AF4-7FF6A58918AC}">
      <dgm:prSet/>
      <dgm:spPr/>
      <dgm:t>
        <a:bodyPr/>
        <a:lstStyle/>
        <a:p>
          <a:endParaRPr lang="en-GB"/>
        </a:p>
      </dgm:t>
    </dgm:pt>
    <dgm:pt modelId="{234AF04F-468F-4B57-AE5E-BC725CB62BEF}" type="sibTrans" cxnId="{E4D12743-2DE1-4DDD-8AF4-7FF6A58918AC}">
      <dgm:prSet/>
      <dgm:spPr/>
      <dgm:t>
        <a:bodyPr/>
        <a:lstStyle/>
        <a:p>
          <a:endParaRPr lang="en-GB"/>
        </a:p>
      </dgm:t>
    </dgm:pt>
    <dgm:pt modelId="{22A9FE5E-2E2D-46CC-980A-63CE00F34810}">
      <dgm:prSet phldrT="[Text]"/>
      <dgm:spPr/>
      <dgm:t>
        <a:bodyPr/>
        <a:lstStyle/>
        <a:p>
          <a:r>
            <a:rPr lang="en-GB" dirty="0"/>
            <a:t>Viral</a:t>
          </a:r>
        </a:p>
      </dgm:t>
    </dgm:pt>
    <dgm:pt modelId="{FBD8F684-D312-4E41-8DD2-F6A0B49D272B}" type="parTrans" cxnId="{15937D03-7397-4B4F-A676-3E7D169BBCEF}">
      <dgm:prSet/>
      <dgm:spPr/>
      <dgm:t>
        <a:bodyPr/>
        <a:lstStyle/>
        <a:p>
          <a:endParaRPr lang="en-GB"/>
        </a:p>
      </dgm:t>
    </dgm:pt>
    <dgm:pt modelId="{F7DD0739-C669-4DB4-9C58-907F3459ED89}" type="sibTrans" cxnId="{15937D03-7397-4B4F-A676-3E7D169BBCEF}">
      <dgm:prSet/>
      <dgm:spPr/>
      <dgm:t>
        <a:bodyPr/>
        <a:lstStyle/>
        <a:p>
          <a:endParaRPr lang="en-GB"/>
        </a:p>
      </dgm:t>
    </dgm:pt>
    <dgm:pt modelId="{B76F960E-6E52-40EA-847F-41A1E06BDEA1}">
      <dgm:prSet phldrT="[Text]"/>
      <dgm:spPr/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D2FF9419-906B-4602-BABE-1A9B9A348971}" type="parTrans" cxnId="{4DA17201-41B5-4698-8754-02E4A84347A4}">
      <dgm:prSet/>
      <dgm:spPr/>
      <dgm:t>
        <a:bodyPr/>
        <a:lstStyle/>
        <a:p>
          <a:endParaRPr lang="en-GB"/>
        </a:p>
      </dgm:t>
    </dgm:pt>
    <dgm:pt modelId="{E0CC3236-E12C-4F7D-8750-FEE66AA43AB9}" type="sibTrans" cxnId="{4DA17201-41B5-4698-8754-02E4A84347A4}">
      <dgm:prSet/>
      <dgm:spPr/>
      <dgm:t>
        <a:bodyPr/>
        <a:lstStyle/>
        <a:p>
          <a:endParaRPr lang="en-GB"/>
        </a:p>
      </dgm:t>
    </dgm:pt>
    <dgm:pt modelId="{AF844D13-1227-4E41-92E0-BAD56360AE18}">
      <dgm:prSet phldrT="[Text]"/>
      <dgm:spPr/>
      <dgm:t>
        <a:bodyPr/>
        <a:lstStyle/>
        <a:p>
          <a:r>
            <a:rPr lang="en-GB" dirty="0"/>
            <a:t>Herpes simplex</a:t>
          </a:r>
        </a:p>
        <a:p>
          <a:r>
            <a:rPr lang="en-GB" dirty="0"/>
            <a:t>Hepatitis</a:t>
          </a:r>
        </a:p>
        <a:p>
          <a:r>
            <a:rPr lang="en-GB" dirty="0"/>
            <a:t>HIV</a:t>
          </a:r>
        </a:p>
        <a:p>
          <a:r>
            <a:rPr lang="en-GB" dirty="0"/>
            <a:t>Human Papillomavirus</a:t>
          </a:r>
        </a:p>
        <a:p>
          <a:r>
            <a:rPr lang="en-GB" dirty="0" err="1"/>
            <a:t>molluscom</a:t>
          </a:r>
          <a:r>
            <a:rPr lang="en-GB" dirty="0"/>
            <a:t> </a:t>
          </a:r>
          <a:r>
            <a:rPr lang="en-GB" dirty="0" err="1"/>
            <a:t>contagiusom</a:t>
          </a:r>
          <a:endParaRPr lang="en-GB" dirty="0"/>
        </a:p>
      </dgm:t>
    </dgm:pt>
    <dgm:pt modelId="{3A30F199-0E81-4E0A-B913-4D398EBAAD16}" type="parTrans" cxnId="{7B8C0069-2B91-44E6-A2C8-1A762CE586D3}">
      <dgm:prSet/>
      <dgm:spPr/>
      <dgm:t>
        <a:bodyPr/>
        <a:lstStyle/>
        <a:p>
          <a:endParaRPr lang="en-GB"/>
        </a:p>
      </dgm:t>
    </dgm:pt>
    <dgm:pt modelId="{80B7A58D-3781-4F08-9107-EF09D4E14656}" type="sibTrans" cxnId="{7B8C0069-2B91-44E6-A2C8-1A762CE586D3}">
      <dgm:prSet/>
      <dgm:spPr/>
      <dgm:t>
        <a:bodyPr/>
        <a:lstStyle/>
        <a:p>
          <a:endParaRPr lang="en-GB"/>
        </a:p>
      </dgm:t>
    </dgm:pt>
    <dgm:pt modelId="{D6A221CD-27FB-449C-B069-471F1B3A046B}">
      <dgm:prSet phldrT="[Text]"/>
      <dgm:spPr/>
      <dgm:t>
        <a:bodyPr/>
        <a:lstStyle/>
        <a:p>
          <a:r>
            <a:rPr lang="en-GB" dirty="0"/>
            <a:t>Parasitic</a:t>
          </a:r>
        </a:p>
      </dgm:t>
    </dgm:pt>
    <dgm:pt modelId="{6607630A-E391-4D1E-9423-92BD277B48FF}" type="parTrans" cxnId="{BE86C93C-F0CD-4E76-8193-3253299509CE}">
      <dgm:prSet/>
      <dgm:spPr/>
      <dgm:t>
        <a:bodyPr/>
        <a:lstStyle/>
        <a:p>
          <a:endParaRPr lang="en-GB"/>
        </a:p>
      </dgm:t>
    </dgm:pt>
    <dgm:pt modelId="{E519DDC9-452F-4C90-8127-885A39883F0E}" type="sibTrans" cxnId="{BE86C93C-F0CD-4E76-8193-3253299509CE}">
      <dgm:prSet/>
      <dgm:spPr/>
      <dgm:t>
        <a:bodyPr/>
        <a:lstStyle/>
        <a:p>
          <a:endParaRPr lang="en-GB"/>
        </a:p>
      </dgm:t>
    </dgm:pt>
    <dgm:pt modelId="{1899A3AD-01EB-40A6-BE68-927546E404C0}">
      <dgm:prSet phldrT="[Text]"/>
      <dgm:spPr/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5B1C0F21-8092-4551-881C-0AF127A656CC}" type="parTrans" cxnId="{65C66BD9-338C-4D7B-972D-D43309145328}">
      <dgm:prSet/>
      <dgm:spPr/>
      <dgm:t>
        <a:bodyPr/>
        <a:lstStyle/>
        <a:p>
          <a:endParaRPr lang="en-GB"/>
        </a:p>
      </dgm:t>
    </dgm:pt>
    <dgm:pt modelId="{D499B308-E940-4D8C-A23D-A73F7E74041C}" type="sibTrans" cxnId="{65C66BD9-338C-4D7B-972D-D43309145328}">
      <dgm:prSet/>
      <dgm:spPr/>
      <dgm:t>
        <a:bodyPr/>
        <a:lstStyle/>
        <a:p>
          <a:endParaRPr lang="en-GB"/>
        </a:p>
      </dgm:t>
    </dgm:pt>
    <dgm:pt modelId="{7DFC3B20-856F-44F3-B88C-4C9929AA77FD}">
      <dgm:prSet phldrT="[Text]"/>
      <dgm:spPr/>
      <dgm:t>
        <a:bodyPr/>
        <a:lstStyle/>
        <a:p>
          <a:r>
            <a:rPr lang="en-GB" dirty="0"/>
            <a:t>Trichomoniasis</a:t>
          </a:r>
        </a:p>
      </dgm:t>
    </dgm:pt>
    <dgm:pt modelId="{61432B6C-382F-4C40-89C5-7152A82D5877}" type="parTrans" cxnId="{3652D82C-AEDF-485A-9B1B-4E6D17842D7F}">
      <dgm:prSet/>
      <dgm:spPr/>
      <dgm:t>
        <a:bodyPr/>
        <a:lstStyle/>
        <a:p>
          <a:endParaRPr lang="en-GB"/>
        </a:p>
      </dgm:t>
    </dgm:pt>
    <dgm:pt modelId="{0C8E197F-C889-4B8F-8F92-E54460D5A749}" type="sibTrans" cxnId="{3652D82C-AEDF-485A-9B1B-4E6D17842D7F}">
      <dgm:prSet/>
      <dgm:spPr/>
      <dgm:t>
        <a:bodyPr/>
        <a:lstStyle/>
        <a:p>
          <a:endParaRPr lang="en-GB"/>
        </a:p>
      </dgm:t>
    </dgm:pt>
    <dgm:pt modelId="{056773FB-14A9-4835-B50A-E7A65BB4173A}" type="pres">
      <dgm:prSet presAssocID="{6230F6D5-C426-418A-9602-EF76EEF7923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BB67A124-132C-4026-821F-00CA249F8E2E}" type="pres">
      <dgm:prSet presAssocID="{F340B96A-68BB-4305-9AAF-85AAB2B93C6A}" presName="composite" presStyleCnt="0"/>
      <dgm:spPr/>
    </dgm:pt>
    <dgm:pt modelId="{9F79BD3F-1983-4E81-B316-659F49BE6EC7}" type="pres">
      <dgm:prSet presAssocID="{F340B96A-68BB-4305-9AAF-85AAB2B93C6A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AD38AA-5658-4EC7-A8BA-B1E09CAD69F0}" type="pres">
      <dgm:prSet presAssocID="{F340B96A-68BB-4305-9AAF-85AAB2B93C6A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40745C-36BD-4B5D-815E-1D4ED414522D}" type="pres">
      <dgm:prSet presAssocID="{F340B96A-68BB-4305-9AAF-85AAB2B93C6A}" presName="Accent" presStyleLbl="parChTrans1D1" presStyleIdx="0" presStyleCnt="3"/>
      <dgm:spPr/>
    </dgm:pt>
    <dgm:pt modelId="{423DBF0E-6696-4C98-A7A2-6B674FD1AD28}" type="pres">
      <dgm:prSet presAssocID="{F340B96A-68BB-4305-9AAF-85AAB2B93C6A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2D647B-92BB-4862-9DE4-B9CB08CE1294}" type="pres">
      <dgm:prSet presAssocID="{7ACF01D4-C905-477A-B393-20F28B475546}" presName="sibTrans" presStyleCnt="0"/>
      <dgm:spPr/>
    </dgm:pt>
    <dgm:pt modelId="{07439B82-96B0-4688-AC39-863C90FD73C3}" type="pres">
      <dgm:prSet presAssocID="{22A9FE5E-2E2D-46CC-980A-63CE00F34810}" presName="composite" presStyleCnt="0"/>
      <dgm:spPr/>
    </dgm:pt>
    <dgm:pt modelId="{7F42BB29-534D-4F38-A22D-E08F7AF0411B}" type="pres">
      <dgm:prSet presAssocID="{22A9FE5E-2E2D-46CC-980A-63CE00F34810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564E67-41C1-4FEE-9D28-4B754362D972}" type="pres">
      <dgm:prSet presAssocID="{22A9FE5E-2E2D-46CC-980A-63CE00F34810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672222-A387-45C5-8764-60DF890D5DAB}" type="pres">
      <dgm:prSet presAssocID="{22A9FE5E-2E2D-46CC-980A-63CE00F34810}" presName="Accent" presStyleLbl="parChTrans1D1" presStyleIdx="1" presStyleCnt="3"/>
      <dgm:spPr/>
    </dgm:pt>
    <dgm:pt modelId="{E28A90D4-2251-4EFA-B5FA-2CECCB274972}" type="pres">
      <dgm:prSet presAssocID="{22A9FE5E-2E2D-46CC-980A-63CE00F34810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5A98D7-1684-4956-A00C-BEE38CA23AF2}" type="pres">
      <dgm:prSet presAssocID="{F7DD0739-C669-4DB4-9C58-907F3459ED89}" presName="sibTrans" presStyleCnt="0"/>
      <dgm:spPr/>
    </dgm:pt>
    <dgm:pt modelId="{24EFB332-9355-406F-8144-0BEBEDD24D43}" type="pres">
      <dgm:prSet presAssocID="{D6A221CD-27FB-449C-B069-471F1B3A046B}" presName="composite" presStyleCnt="0"/>
      <dgm:spPr/>
    </dgm:pt>
    <dgm:pt modelId="{FAFB5526-BC44-49D2-A1E5-45012127BE1E}" type="pres">
      <dgm:prSet presAssocID="{D6A221CD-27FB-449C-B069-471F1B3A046B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643E29-0F56-4E96-A0C8-9FF6A6B981E3}" type="pres">
      <dgm:prSet presAssocID="{D6A221CD-27FB-449C-B069-471F1B3A046B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5CCAF2-F701-4A1C-A29C-9012B6B139F8}" type="pres">
      <dgm:prSet presAssocID="{D6A221CD-27FB-449C-B069-471F1B3A046B}" presName="Accent" presStyleLbl="parChTrans1D1" presStyleIdx="2" presStyleCnt="3"/>
      <dgm:spPr/>
    </dgm:pt>
    <dgm:pt modelId="{6411FC0C-8CB9-4D25-94CA-B29E13392513}" type="pres">
      <dgm:prSet presAssocID="{D6A221CD-27FB-449C-B069-471F1B3A046B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5937D03-7397-4B4F-A676-3E7D169BBCEF}" srcId="{6230F6D5-C426-418A-9602-EF76EEF79230}" destId="{22A9FE5E-2E2D-46CC-980A-63CE00F34810}" srcOrd="1" destOrd="0" parTransId="{FBD8F684-D312-4E41-8DD2-F6A0B49D272B}" sibTransId="{F7DD0739-C669-4DB4-9C58-907F3459ED89}"/>
    <dgm:cxn modelId="{EF61AC6B-1E2E-4118-B425-04695E50B27D}" type="presOf" srcId="{22A9FE5E-2E2D-46CC-980A-63CE00F34810}" destId="{2C564E67-41C1-4FEE-9D28-4B754362D972}" srcOrd="0" destOrd="0" presId="urn:microsoft.com/office/officeart/2011/layout/TabList"/>
    <dgm:cxn modelId="{325B3C4C-02F8-4E9A-90E4-712C3221B2AA}" type="presOf" srcId="{D6A221CD-27FB-449C-B069-471F1B3A046B}" destId="{CB643E29-0F56-4E96-A0C8-9FF6A6B981E3}" srcOrd="0" destOrd="0" presId="urn:microsoft.com/office/officeart/2011/layout/TabList"/>
    <dgm:cxn modelId="{4C650A10-83B6-4C0D-9880-E865C871ABD3}" type="presOf" srcId="{6230F6D5-C426-418A-9602-EF76EEF79230}" destId="{056773FB-14A9-4835-B50A-E7A65BB4173A}" srcOrd="0" destOrd="0" presId="urn:microsoft.com/office/officeart/2011/layout/TabList"/>
    <dgm:cxn modelId="{BE86C93C-F0CD-4E76-8193-3253299509CE}" srcId="{6230F6D5-C426-418A-9602-EF76EEF79230}" destId="{D6A221CD-27FB-449C-B069-471F1B3A046B}" srcOrd="2" destOrd="0" parTransId="{6607630A-E391-4D1E-9423-92BD277B48FF}" sibTransId="{E519DDC9-452F-4C90-8127-885A39883F0E}"/>
    <dgm:cxn modelId="{5910899F-AC53-4FAE-B383-EF3AB1F83E7A}" type="presOf" srcId="{38B89DE0-5AAF-4195-AE18-01930FCD5512}" destId="{9F79BD3F-1983-4E81-B316-659F49BE6EC7}" srcOrd="0" destOrd="0" presId="urn:microsoft.com/office/officeart/2011/layout/TabList"/>
    <dgm:cxn modelId="{0A483B60-A960-4C85-AEE4-CCA36552B022}" srcId="{6230F6D5-C426-418A-9602-EF76EEF79230}" destId="{F340B96A-68BB-4305-9AAF-85AAB2B93C6A}" srcOrd="0" destOrd="0" parTransId="{B4AA8219-31C4-4EBC-812C-3DCA3BDC439C}" sibTransId="{7ACF01D4-C905-477A-B393-20F28B475546}"/>
    <dgm:cxn modelId="{8D5AB214-F12A-46C7-AAA0-28D0D93A87D9}" type="presOf" srcId="{7DFC3B20-856F-44F3-B88C-4C9929AA77FD}" destId="{6411FC0C-8CB9-4D25-94CA-B29E13392513}" srcOrd="0" destOrd="0" presId="urn:microsoft.com/office/officeart/2011/layout/TabList"/>
    <dgm:cxn modelId="{4DA17201-41B5-4698-8754-02E4A84347A4}" srcId="{22A9FE5E-2E2D-46CC-980A-63CE00F34810}" destId="{B76F960E-6E52-40EA-847F-41A1E06BDEA1}" srcOrd="0" destOrd="0" parTransId="{D2FF9419-906B-4602-BABE-1A9B9A348971}" sibTransId="{E0CC3236-E12C-4F7D-8750-FEE66AA43AB9}"/>
    <dgm:cxn modelId="{B7B4A7C2-1940-4D11-B7D2-064CB3C53C7E}" type="presOf" srcId="{AF844D13-1227-4E41-92E0-BAD56360AE18}" destId="{E28A90D4-2251-4EFA-B5FA-2CECCB274972}" srcOrd="0" destOrd="0" presId="urn:microsoft.com/office/officeart/2011/layout/TabList"/>
    <dgm:cxn modelId="{87D61095-6173-48A5-BA14-3EACB7AD902D}" type="presOf" srcId="{B76F960E-6E52-40EA-847F-41A1E06BDEA1}" destId="{7F42BB29-534D-4F38-A22D-E08F7AF0411B}" srcOrd="0" destOrd="0" presId="urn:microsoft.com/office/officeart/2011/layout/TabList"/>
    <dgm:cxn modelId="{7C90397B-C22C-4A22-87DC-F1583462F033}" type="presOf" srcId="{1899A3AD-01EB-40A6-BE68-927546E404C0}" destId="{FAFB5526-BC44-49D2-A1E5-45012127BE1E}" srcOrd="0" destOrd="0" presId="urn:microsoft.com/office/officeart/2011/layout/TabList"/>
    <dgm:cxn modelId="{3652D82C-AEDF-485A-9B1B-4E6D17842D7F}" srcId="{D6A221CD-27FB-449C-B069-471F1B3A046B}" destId="{7DFC3B20-856F-44F3-B88C-4C9929AA77FD}" srcOrd="1" destOrd="0" parTransId="{61432B6C-382F-4C40-89C5-7152A82D5877}" sibTransId="{0C8E197F-C889-4B8F-8F92-E54460D5A749}"/>
    <dgm:cxn modelId="{7B8C0069-2B91-44E6-A2C8-1A762CE586D3}" srcId="{22A9FE5E-2E2D-46CC-980A-63CE00F34810}" destId="{AF844D13-1227-4E41-92E0-BAD56360AE18}" srcOrd="1" destOrd="0" parTransId="{3A30F199-0E81-4E0A-B913-4D398EBAAD16}" sibTransId="{80B7A58D-3781-4F08-9107-EF09D4E14656}"/>
    <dgm:cxn modelId="{65C66BD9-338C-4D7B-972D-D43309145328}" srcId="{D6A221CD-27FB-449C-B069-471F1B3A046B}" destId="{1899A3AD-01EB-40A6-BE68-927546E404C0}" srcOrd="0" destOrd="0" parTransId="{5B1C0F21-8092-4551-881C-0AF127A656CC}" sibTransId="{D499B308-E940-4D8C-A23D-A73F7E74041C}"/>
    <dgm:cxn modelId="{E4D12743-2DE1-4DDD-8AF4-7FF6A58918AC}" srcId="{F340B96A-68BB-4305-9AAF-85AAB2B93C6A}" destId="{4BF7FBBC-E8A5-46AA-B8D5-8B762B8291BC}" srcOrd="1" destOrd="0" parTransId="{D9CB473B-DFCB-4CD7-92C5-FBC26FC6E670}" sibTransId="{234AF04F-468F-4B57-AE5E-BC725CB62BEF}"/>
    <dgm:cxn modelId="{C4043365-9416-4566-B7F5-4746A2DB9E82}" srcId="{F340B96A-68BB-4305-9AAF-85AAB2B93C6A}" destId="{38B89DE0-5AAF-4195-AE18-01930FCD5512}" srcOrd="0" destOrd="0" parTransId="{2C9EE2EE-463F-4985-92F2-F829961BF498}" sibTransId="{8A61032B-52BD-471C-BAD8-1467F095326A}"/>
    <dgm:cxn modelId="{E16BC3D2-C8D1-4E18-A8DD-EDF77FFB3D16}" type="presOf" srcId="{F340B96A-68BB-4305-9AAF-85AAB2B93C6A}" destId="{AFAD38AA-5658-4EC7-A8BA-B1E09CAD69F0}" srcOrd="0" destOrd="0" presId="urn:microsoft.com/office/officeart/2011/layout/TabList"/>
    <dgm:cxn modelId="{EEA0C3BD-FF73-4D84-B635-DBA934EEB0E4}" type="presOf" srcId="{4BF7FBBC-E8A5-46AA-B8D5-8B762B8291BC}" destId="{423DBF0E-6696-4C98-A7A2-6B674FD1AD28}" srcOrd="0" destOrd="0" presId="urn:microsoft.com/office/officeart/2011/layout/TabList"/>
    <dgm:cxn modelId="{C7939DBA-62D0-404D-BA98-0196C44D0EEE}" type="presParOf" srcId="{056773FB-14A9-4835-B50A-E7A65BB4173A}" destId="{BB67A124-132C-4026-821F-00CA249F8E2E}" srcOrd="0" destOrd="0" presId="urn:microsoft.com/office/officeart/2011/layout/TabList"/>
    <dgm:cxn modelId="{AC0700D4-36B9-43BE-9394-F3FBC7EC4528}" type="presParOf" srcId="{BB67A124-132C-4026-821F-00CA249F8E2E}" destId="{9F79BD3F-1983-4E81-B316-659F49BE6EC7}" srcOrd="0" destOrd="0" presId="urn:microsoft.com/office/officeart/2011/layout/TabList"/>
    <dgm:cxn modelId="{88FDFDC4-BDF9-4EF4-925D-631E7347F49D}" type="presParOf" srcId="{BB67A124-132C-4026-821F-00CA249F8E2E}" destId="{AFAD38AA-5658-4EC7-A8BA-B1E09CAD69F0}" srcOrd="1" destOrd="0" presId="urn:microsoft.com/office/officeart/2011/layout/TabList"/>
    <dgm:cxn modelId="{8B674ED7-2223-497A-B995-125662A351A3}" type="presParOf" srcId="{BB67A124-132C-4026-821F-00CA249F8E2E}" destId="{9940745C-36BD-4B5D-815E-1D4ED414522D}" srcOrd="2" destOrd="0" presId="urn:microsoft.com/office/officeart/2011/layout/TabList"/>
    <dgm:cxn modelId="{94DC7127-C69D-4642-916A-BE54F3F9DE35}" type="presParOf" srcId="{056773FB-14A9-4835-B50A-E7A65BB4173A}" destId="{423DBF0E-6696-4C98-A7A2-6B674FD1AD28}" srcOrd="1" destOrd="0" presId="urn:microsoft.com/office/officeart/2011/layout/TabList"/>
    <dgm:cxn modelId="{E49891DF-DA9B-4C57-9464-A8E06EBB2182}" type="presParOf" srcId="{056773FB-14A9-4835-B50A-E7A65BB4173A}" destId="{1E2D647B-92BB-4862-9DE4-B9CB08CE1294}" srcOrd="2" destOrd="0" presId="urn:microsoft.com/office/officeart/2011/layout/TabList"/>
    <dgm:cxn modelId="{5C56E7D8-7819-48DD-890B-62270C8EA722}" type="presParOf" srcId="{056773FB-14A9-4835-B50A-E7A65BB4173A}" destId="{07439B82-96B0-4688-AC39-863C90FD73C3}" srcOrd="3" destOrd="0" presId="urn:microsoft.com/office/officeart/2011/layout/TabList"/>
    <dgm:cxn modelId="{EEC34586-29B8-4FAA-ADE1-AFC2C3F0FFE0}" type="presParOf" srcId="{07439B82-96B0-4688-AC39-863C90FD73C3}" destId="{7F42BB29-534D-4F38-A22D-E08F7AF0411B}" srcOrd="0" destOrd="0" presId="urn:microsoft.com/office/officeart/2011/layout/TabList"/>
    <dgm:cxn modelId="{15923816-EB76-4202-9587-5642ED5DD7F0}" type="presParOf" srcId="{07439B82-96B0-4688-AC39-863C90FD73C3}" destId="{2C564E67-41C1-4FEE-9D28-4B754362D972}" srcOrd="1" destOrd="0" presId="urn:microsoft.com/office/officeart/2011/layout/TabList"/>
    <dgm:cxn modelId="{27728B0F-5C83-4CA9-89CA-AAB52CBA78FF}" type="presParOf" srcId="{07439B82-96B0-4688-AC39-863C90FD73C3}" destId="{82672222-A387-45C5-8764-60DF890D5DAB}" srcOrd="2" destOrd="0" presId="urn:microsoft.com/office/officeart/2011/layout/TabList"/>
    <dgm:cxn modelId="{BE5B8F29-988D-46EF-BAFE-373FCF473B07}" type="presParOf" srcId="{056773FB-14A9-4835-B50A-E7A65BB4173A}" destId="{E28A90D4-2251-4EFA-B5FA-2CECCB274972}" srcOrd="4" destOrd="0" presId="urn:microsoft.com/office/officeart/2011/layout/TabList"/>
    <dgm:cxn modelId="{E3A555BC-1D91-44A1-8BA0-0A81E06E1034}" type="presParOf" srcId="{056773FB-14A9-4835-B50A-E7A65BB4173A}" destId="{5E5A98D7-1684-4956-A00C-BEE38CA23AF2}" srcOrd="5" destOrd="0" presId="urn:microsoft.com/office/officeart/2011/layout/TabList"/>
    <dgm:cxn modelId="{656E48DB-47C1-41BD-A129-FD5DB8AFA1ED}" type="presParOf" srcId="{056773FB-14A9-4835-B50A-E7A65BB4173A}" destId="{24EFB332-9355-406F-8144-0BEBEDD24D43}" srcOrd="6" destOrd="0" presId="urn:microsoft.com/office/officeart/2011/layout/TabList"/>
    <dgm:cxn modelId="{AF66C7BB-0713-4C04-9C25-CAFCE1ED7A0A}" type="presParOf" srcId="{24EFB332-9355-406F-8144-0BEBEDD24D43}" destId="{FAFB5526-BC44-49D2-A1E5-45012127BE1E}" srcOrd="0" destOrd="0" presId="urn:microsoft.com/office/officeart/2011/layout/TabList"/>
    <dgm:cxn modelId="{A276A9FB-7A9A-42CC-93E2-E48D24B13664}" type="presParOf" srcId="{24EFB332-9355-406F-8144-0BEBEDD24D43}" destId="{CB643E29-0F56-4E96-A0C8-9FF6A6B981E3}" srcOrd="1" destOrd="0" presId="urn:microsoft.com/office/officeart/2011/layout/TabList"/>
    <dgm:cxn modelId="{81E7D123-62B4-469E-A586-414DA00F7415}" type="presParOf" srcId="{24EFB332-9355-406F-8144-0BEBEDD24D43}" destId="{2A5CCAF2-F701-4A1C-A29C-9012B6B139F8}" srcOrd="2" destOrd="0" presId="urn:microsoft.com/office/officeart/2011/layout/TabList"/>
    <dgm:cxn modelId="{069C73F9-F5EF-4640-B612-1A1158F82998}" type="presParOf" srcId="{056773FB-14A9-4835-B50A-E7A65BB4173A}" destId="{6411FC0C-8CB9-4D25-94CA-B29E13392513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68EA5-B921-4281-89A1-2CBF1DD29F7B}">
      <dsp:nvSpPr>
        <dsp:cNvPr id="0" name=""/>
        <dsp:cNvSpPr/>
      </dsp:nvSpPr>
      <dsp:spPr>
        <a:xfrm>
          <a:off x="842326" y="3048"/>
          <a:ext cx="4205213" cy="2523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 dirty="0"/>
            <a:t>Managing communication</a:t>
          </a:r>
        </a:p>
      </dsp:txBody>
      <dsp:txXfrm>
        <a:off x="842326" y="3048"/>
        <a:ext cx="4205213" cy="2523127"/>
      </dsp:txXfrm>
    </dsp:sp>
    <dsp:sp modelId="{DB5D4153-DB49-48E5-9E51-2E609E97237E}">
      <dsp:nvSpPr>
        <dsp:cNvPr id="0" name=""/>
        <dsp:cNvSpPr/>
      </dsp:nvSpPr>
      <dsp:spPr>
        <a:xfrm>
          <a:off x="5468060" y="3048"/>
          <a:ext cx="4205213" cy="2523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 dirty="0"/>
            <a:t>Male Sexual history &amp; risk factor</a:t>
          </a:r>
        </a:p>
      </dsp:txBody>
      <dsp:txXfrm>
        <a:off x="5468060" y="3048"/>
        <a:ext cx="4205213" cy="2523127"/>
      </dsp:txXfrm>
    </dsp:sp>
    <dsp:sp modelId="{62113A2C-B73D-414E-B15E-51F9E312FCE1}">
      <dsp:nvSpPr>
        <dsp:cNvPr id="0" name=""/>
        <dsp:cNvSpPr/>
      </dsp:nvSpPr>
      <dsp:spPr>
        <a:xfrm>
          <a:off x="3155193" y="2946698"/>
          <a:ext cx="4205213" cy="2523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 dirty="0"/>
            <a:t>Female Sexual history &amp; risk factor</a:t>
          </a:r>
        </a:p>
      </dsp:txBody>
      <dsp:txXfrm>
        <a:off x="3155193" y="2946698"/>
        <a:ext cx="4205213" cy="2523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CCAF2-F701-4A1C-A29C-9012B6B139F8}">
      <dsp:nvSpPr>
        <dsp:cNvPr id="0" name=""/>
        <dsp:cNvSpPr/>
      </dsp:nvSpPr>
      <dsp:spPr>
        <a:xfrm>
          <a:off x="0" y="3987681"/>
          <a:ext cx="10179050" cy="0"/>
        </a:xfrm>
        <a:prstGeom prst="line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72222-A387-45C5-8764-60DF890D5DAB}">
      <dsp:nvSpPr>
        <dsp:cNvPr id="0" name=""/>
        <dsp:cNvSpPr/>
      </dsp:nvSpPr>
      <dsp:spPr>
        <a:xfrm>
          <a:off x="0" y="2274908"/>
          <a:ext cx="10179050" cy="0"/>
        </a:xfrm>
        <a:prstGeom prst="line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0745C-36BD-4B5D-815E-1D4ED414522D}">
      <dsp:nvSpPr>
        <dsp:cNvPr id="0" name=""/>
        <dsp:cNvSpPr/>
      </dsp:nvSpPr>
      <dsp:spPr>
        <a:xfrm>
          <a:off x="0" y="562136"/>
          <a:ext cx="10179050" cy="0"/>
        </a:xfrm>
        <a:prstGeom prst="line">
          <a:avLst/>
        </a:pr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9BD3F-1983-4E81-B316-659F49BE6EC7}">
      <dsp:nvSpPr>
        <dsp:cNvPr id="0" name=""/>
        <dsp:cNvSpPr/>
      </dsp:nvSpPr>
      <dsp:spPr>
        <a:xfrm>
          <a:off x="2646552" y="626"/>
          <a:ext cx="7532497" cy="56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100" kern="1200" dirty="0"/>
        </a:p>
      </dsp:txBody>
      <dsp:txXfrm>
        <a:off x="2646552" y="626"/>
        <a:ext cx="7532497" cy="561509"/>
      </dsp:txXfrm>
    </dsp:sp>
    <dsp:sp modelId="{AFAD38AA-5658-4EC7-A8BA-B1E09CAD69F0}">
      <dsp:nvSpPr>
        <dsp:cNvPr id="0" name=""/>
        <dsp:cNvSpPr/>
      </dsp:nvSpPr>
      <dsp:spPr>
        <a:xfrm>
          <a:off x="0" y="626"/>
          <a:ext cx="2646552" cy="5615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Bacterial</a:t>
          </a:r>
        </a:p>
      </dsp:txBody>
      <dsp:txXfrm>
        <a:off x="27416" y="28042"/>
        <a:ext cx="2591720" cy="534093"/>
      </dsp:txXfrm>
    </dsp:sp>
    <dsp:sp modelId="{423DBF0E-6696-4C98-A7A2-6B674FD1AD28}">
      <dsp:nvSpPr>
        <dsp:cNvPr id="0" name=""/>
        <dsp:cNvSpPr/>
      </dsp:nvSpPr>
      <dsp:spPr>
        <a:xfrm>
          <a:off x="0" y="562136"/>
          <a:ext cx="10179050" cy="112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Chlamydia “ Chlamydia trachomatis “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Gonorrhoea “ Neisseria gonorrhoea “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Syphilis “ Treponema pallidum “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Chancroid </a:t>
          </a:r>
          <a:r>
            <a:rPr lang="en-GB" sz="1400" kern="1200" dirty="0">
              <a:highlight>
                <a:srgbClr val="FFFF00"/>
              </a:highlight>
            </a:rPr>
            <a:t>“ Haemophilus </a:t>
          </a:r>
          <a:r>
            <a:rPr lang="en-GB" sz="1400" kern="1200" dirty="0" err="1">
              <a:highlight>
                <a:srgbClr val="FFFF00"/>
              </a:highlight>
            </a:rPr>
            <a:t>ducreyi</a:t>
          </a:r>
          <a:r>
            <a:rPr lang="en-GB" sz="1400" kern="1200" dirty="0">
              <a:highlight>
                <a:srgbClr val="FFFF00"/>
              </a:highlight>
            </a:rPr>
            <a:t> </a:t>
          </a:r>
          <a:r>
            <a:rPr lang="en-GB" sz="1400" kern="1200" dirty="0"/>
            <a:t>“</a:t>
          </a:r>
        </a:p>
      </dsp:txBody>
      <dsp:txXfrm>
        <a:off x="0" y="562136"/>
        <a:ext cx="10179050" cy="1123187"/>
      </dsp:txXfrm>
    </dsp:sp>
    <dsp:sp modelId="{7F42BB29-534D-4F38-A22D-E08F7AF0411B}">
      <dsp:nvSpPr>
        <dsp:cNvPr id="0" name=""/>
        <dsp:cNvSpPr/>
      </dsp:nvSpPr>
      <dsp:spPr>
        <a:xfrm>
          <a:off x="2646552" y="1713399"/>
          <a:ext cx="7532497" cy="56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 </a:t>
          </a:r>
          <a:endParaRPr lang="en-GB" sz="3100" kern="1200" dirty="0"/>
        </a:p>
      </dsp:txBody>
      <dsp:txXfrm>
        <a:off x="2646552" y="1713399"/>
        <a:ext cx="7532497" cy="561509"/>
      </dsp:txXfrm>
    </dsp:sp>
    <dsp:sp modelId="{2C564E67-41C1-4FEE-9D28-4B754362D972}">
      <dsp:nvSpPr>
        <dsp:cNvPr id="0" name=""/>
        <dsp:cNvSpPr/>
      </dsp:nvSpPr>
      <dsp:spPr>
        <a:xfrm>
          <a:off x="0" y="1713399"/>
          <a:ext cx="2646552" cy="5615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Viral</a:t>
          </a:r>
        </a:p>
      </dsp:txBody>
      <dsp:txXfrm>
        <a:off x="27416" y="1740815"/>
        <a:ext cx="2591720" cy="534093"/>
      </dsp:txXfrm>
    </dsp:sp>
    <dsp:sp modelId="{E28A90D4-2251-4EFA-B5FA-2CECCB274972}">
      <dsp:nvSpPr>
        <dsp:cNvPr id="0" name=""/>
        <dsp:cNvSpPr/>
      </dsp:nvSpPr>
      <dsp:spPr>
        <a:xfrm>
          <a:off x="0" y="2274908"/>
          <a:ext cx="10179050" cy="112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Herpes simplex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Hepatitis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HIV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Human Papillomavirus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err="1"/>
            <a:t>molluscom</a:t>
          </a:r>
          <a:r>
            <a:rPr lang="en-GB" sz="1400" kern="1200" dirty="0"/>
            <a:t> </a:t>
          </a:r>
          <a:r>
            <a:rPr lang="en-GB" sz="1400" kern="1200" dirty="0" err="1"/>
            <a:t>contagiusom</a:t>
          </a:r>
          <a:endParaRPr lang="en-GB" sz="1400" kern="1200" dirty="0"/>
        </a:p>
      </dsp:txBody>
      <dsp:txXfrm>
        <a:off x="0" y="2274908"/>
        <a:ext cx="10179050" cy="1123187"/>
      </dsp:txXfrm>
    </dsp:sp>
    <dsp:sp modelId="{FAFB5526-BC44-49D2-A1E5-45012127BE1E}">
      <dsp:nvSpPr>
        <dsp:cNvPr id="0" name=""/>
        <dsp:cNvSpPr/>
      </dsp:nvSpPr>
      <dsp:spPr>
        <a:xfrm>
          <a:off x="2646552" y="3426172"/>
          <a:ext cx="7532497" cy="56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b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 </a:t>
          </a:r>
          <a:endParaRPr lang="en-GB" sz="3100" kern="1200" dirty="0"/>
        </a:p>
      </dsp:txBody>
      <dsp:txXfrm>
        <a:off x="2646552" y="3426172"/>
        <a:ext cx="7532497" cy="561509"/>
      </dsp:txXfrm>
    </dsp:sp>
    <dsp:sp modelId="{CB643E29-0F56-4E96-A0C8-9FF6A6B981E3}">
      <dsp:nvSpPr>
        <dsp:cNvPr id="0" name=""/>
        <dsp:cNvSpPr/>
      </dsp:nvSpPr>
      <dsp:spPr>
        <a:xfrm>
          <a:off x="0" y="3426172"/>
          <a:ext cx="2646552" cy="5615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kern="1200" dirty="0"/>
            <a:t>Parasitic</a:t>
          </a:r>
        </a:p>
      </dsp:txBody>
      <dsp:txXfrm>
        <a:off x="27416" y="3453588"/>
        <a:ext cx="2591720" cy="534093"/>
      </dsp:txXfrm>
    </dsp:sp>
    <dsp:sp modelId="{6411FC0C-8CB9-4D25-94CA-B29E13392513}">
      <dsp:nvSpPr>
        <dsp:cNvPr id="0" name=""/>
        <dsp:cNvSpPr/>
      </dsp:nvSpPr>
      <dsp:spPr>
        <a:xfrm>
          <a:off x="0" y="3987681"/>
          <a:ext cx="10179050" cy="112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/>
            <a:t>Trichomoniasis</a:t>
          </a:r>
        </a:p>
      </dsp:txBody>
      <dsp:txXfrm>
        <a:off x="0" y="3987681"/>
        <a:ext cx="10179050" cy="1123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965FF-342E-48A1-8EAB-1F778D44B952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47AF-3E0B-4C25-B50C-7488DA12E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0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47AF-3E0B-4C25-B50C-7488DA12EE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2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47AF-3E0B-4C25-B50C-7488DA12EE0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82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D8417-32BE-4535-9771-B76D6C59352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41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47AF-3E0B-4C25-B50C-7488DA12EE03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5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187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9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2100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282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4200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72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656811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1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9E837F5-52CD-4372-A7B8-AE23A29087C5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785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7200" dirty="0"/>
              <a:t>Sexually Transmitted infection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5104" y="5002924"/>
            <a:ext cx="5680545" cy="18550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Omar </a:t>
            </a:r>
            <a:r>
              <a:rPr lang="en-US" dirty="0" err="1" smtClean="0"/>
              <a:t>alfarhan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Naif</a:t>
            </a:r>
            <a:r>
              <a:rPr lang="en-US" dirty="0" smtClean="0"/>
              <a:t> </a:t>
            </a:r>
            <a:r>
              <a:rPr lang="en-US" dirty="0" err="1" smtClean="0"/>
              <a:t>alhazmi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Dr. </a:t>
            </a:r>
            <a:r>
              <a:rPr lang="en-US" dirty="0" err="1" smtClean="0"/>
              <a:t>Haitham</a:t>
            </a:r>
            <a:r>
              <a:rPr lang="en-US" dirty="0" smtClean="0"/>
              <a:t> </a:t>
            </a:r>
            <a:r>
              <a:rPr lang="en-US" dirty="0" err="1" smtClean="0"/>
              <a:t>alsaif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6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Sexual history in female patient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426464"/>
            <a:ext cx="8019288" cy="4873752"/>
          </a:xfrm>
        </p:spPr>
      </p:pic>
    </p:spTree>
    <p:extLst>
      <p:ext uri="{BB962C8B-B14F-4D97-AF65-F5344CB8AC3E}">
        <p14:creationId xmlns:p14="http://schemas.microsoft.com/office/powerpoint/2010/main" val="41590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Common Sexually Transmitted Infections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16672"/>
              </p:ext>
            </p:extLst>
          </p:nvPr>
        </p:nvGraphicFramePr>
        <p:xfrm>
          <a:off x="1250950" y="1746504"/>
          <a:ext cx="10179050" cy="5111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29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Chlamydia trachomatis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806" y="1128451"/>
            <a:ext cx="10178322" cy="572954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Info:</a:t>
            </a:r>
          </a:p>
          <a:p>
            <a:pPr lvl="1"/>
            <a:r>
              <a:rPr lang="en-GB" dirty="0"/>
              <a:t>It’s the most common bacterial STI in KSA</a:t>
            </a:r>
          </a:p>
          <a:p>
            <a:pPr lvl="1"/>
            <a:r>
              <a:rPr lang="en-GB" dirty="0"/>
              <a:t> It affects both men and women</a:t>
            </a:r>
          </a:p>
          <a:p>
            <a:pPr lvl="1"/>
            <a:r>
              <a:rPr lang="en-GB" dirty="0"/>
              <a:t> It has an </a:t>
            </a:r>
            <a:r>
              <a:rPr lang="en-GB" dirty="0">
                <a:highlight>
                  <a:srgbClr val="FFFF00"/>
                </a:highlight>
              </a:rPr>
              <a:t>incubation period of 1-3 weeks</a:t>
            </a:r>
          </a:p>
          <a:p>
            <a:pPr lvl="1"/>
            <a:r>
              <a:rPr lang="en-GB" dirty="0"/>
              <a:t>Many infected individuals are asymptomatic</a:t>
            </a:r>
          </a:p>
          <a:p>
            <a:r>
              <a:rPr lang="en-GB" b="1" dirty="0"/>
              <a:t>Mode of transmission:</a:t>
            </a:r>
          </a:p>
          <a:p>
            <a:pPr lvl="1"/>
            <a:r>
              <a:rPr lang="en-GB" dirty="0"/>
              <a:t>Sexual Intercourse</a:t>
            </a:r>
          </a:p>
          <a:p>
            <a:pPr lvl="1"/>
            <a:r>
              <a:rPr lang="en-GB" dirty="0"/>
              <a:t>transmission to extra-genital sites (rectum, pharynx, and conjunctiva) </a:t>
            </a:r>
          </a:p>
          <a:p>
            <a:pPr lvl="1"/>
            <a:r>
              <a:rPr lang="en-GB" dirty="0"/>
              <a:t>perinatal transmission typically occurs via exposure to mother’s infected cervix</a:t>
            </a:r>
          </a:p>
          <a:p>
            <a:r>
              <a:rPr lang="en-US" b="1" dirty="0"/>
              <a:t>Risk factors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Age (under 25 years)</a:t>
            </a:r>
          </a:p>
          <a:p>
            <a:pPr lvl="1"/>
            <a:r>
              <a:rPr lang="en-US" dirty="0"/>
              <a:t>New sex partner or multiple sex partner </a:t>
            </a:r>
          </a:p>
          <a:p>
            <a:pPr lvl="1"/>
            <a:r>
              <a:rPr lang="en-US" dirty="0"/>
              <a:t>Sexual activity with infected partner </a:t>
            </a:r>
          </a:p>
          <a:p>
            <a:pPr lvl="1"/>
            <a:r>
              <a:rPr lang="en-US" dirty="0"/>
              <a:t>Condom not used </a:t>
            </a:r>
          </a:p>
          <a:p>
            <a:pPr lvl="1"/>
            <a:r>
              <a:rPr lang="en-US" dirty="0"/>
              <a:t>History of prior STD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3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/>
              <a:t>Clinical presentation of Chlamydial infection</a:t>
            </a:r>
            <a:endParaRPr lang="en-GB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B6B77D-7BBF-4CC9-9FCE-C971D260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2728" y="2199633"/>
            <a:ext cx="4800600" cy="957645"/>
          </a:xfrm>
        </p:spPr>
        <p:txBody>
          <a:bodyPr/>
          <a:lstStyle/>
          <a:p>
            <a:r>
              <a:rPr lang="en-GB" sz="1400" dirty="0"/>
              <a:t>Male (</a:t>
            </a:r>
            <a:r>
              <a:rPr lang="en-GB" sz="1400" dirty="0">
                <a:solidFill>
                  <a:srgbClr val="FF0000"/>
                </a:solidFill>
              </a:rPr>
              <a:t>asymptomatic in 50</a:t>
            </a:r>
            <a:r>
              <a:rPr lang="en-GB" sz="1400" dirty="0"/>
              <a:t>%) but could come with:</a:t>
            </a:r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33799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Dysuria</a:t>
            </a:r>
          </a:p>
          <a:p>
            <a:r>
              <a:rPr lang="en-GB" dirty="0"/>
              <a:t>urethral discharge or penile discharge clear-to-whitish </a:t>
            </a:r>
          </a:p>
          <a:p>
            <a:r>
              <a:rPr lang="en-GB" dirty="0"/>
              <a:t>For severe infections, symptoms include fever, nausea, and vomiting. </a:t>
            </a:r>
          </a:p>
          <a:p>
            <a:r>
              <a:rPr lang="en-GB" dirty="0"/>
              <a:t>Mild to severe scrotal pain &amp; feels warm ( in ascending infections that cause epididymitis) </a:t>
            </a:r>
          </a:p>
          <a:p>
            <a:r>
              <a:rPr lang="en-GB" dirty="0"/>
              <a:t>Symptoms and signs of rectal infection are rare, but when present may include mucopurulent rectal discharge or tenesmus.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4D46D9-6AFC-4C07-B36E-98F9B3AB2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3864" y="2433313"/>
            <a:ext cx="4800600" cy="632529"/>
          </a:xfrm>
        </p:spPr>
        <p:txBody>
          <a:bodyPr/>
          <a:lstStyle/>
          <a:p>
            <a:r>
              <a:rPr lang="en-GB" sz="1400" dirty="0"/>
              <a:t>Female </a:t>
            </a:r>
            <a:r>
              <a:rPr lang="en-GB" sz="1400" dirty="0">
                <a:solidFill>
                  <a:srgbClr val="FF0000"/>
                </a:solidFill>
              </a:rPr>
              <a:t>(asymptomatic in 70%</a:t>
            </a:r>
            <a:r>
              <a:rPr lang="en-GB" sz="1400" dirty="0"/>
              <a:t>) but could come with: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23ADC1-3EBC-4CB1-9BBC-B3001210B1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Dysuria and pelvic pain.</a:t>
            </a:r>
          </a:p>
          <a:p>
            <a:r>
              <a:rPr lang="en-GB" dirty="0"/>
              <a:t>vaginal discharge “ odourless cloudy or yellow discharge “</a:t>
            </a:r>
          </a:p>
          <a:p>
            <a:r>
              <a:rPr lang="en-GB" dirty="0"/>
              <a:t>fever, chills, myalgias, nausea, vomiting and pelvic or abdominal pain. (in ascending the upper urogenital tract )</a:t>
            </a:r>
          </a:p>
          <a:p>
            <a:r>
              <a:rPr lang="en-GB" dirty="0"/>
              <a:t>postictal or intermenstrual Pain</a:t>
            </a:r>
          </a:p>
          <a:p>
            <a:r>
              <a:rPr lang="en-GB" dirty="0"/>
              <a:t>In rare cases it can cause fever and RUQ abdominal pain secondary to a pericapsular hepatic infection. </a:t>
            </a:r>
          </a:p>
          <a:p>
            <a:r>
              <a:rPr lang="en-GB" dirty="0"/>
              <a:t>The cervix may bleed easily when rubbed with a Dacron swab.</a:t>
            </a:r>
          </a:p>
        </p:txBody>
      </p:sp>
    </p:spTree>
    <p:extLst>
      <p:ext uri="{BB962C8B-B14F-4D97-AF65-F5344CB8AC3E}">
        <p14:creationId xmlns:p14="http://schemas.microsoft.com/office/powerpoint/2010/main" val="39585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Chlamydia Trachomatis male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417320"/>
            <a:ext cx="3774585" cy="5440680"/>
          </a:xfrm>
        </p:spPr>
      </p:pic>
    </p:spTree>
    <p:extLst>
      <p:ext uri="{BB962C8B-B14F-4D97-AF65-F5344CB8AC3E}">
        <p14:creationId xmlns:p14="http://schemas.microsoft.com/office/powerpoint/2010/main" val="3145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Chlamydia Trachomatis female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2029969"/>
            <a:ext cx="7607807" cy="4828032"/>
          </a:xfrm>
        </p:spPr>
      </p:pic>
    </p:spTree>
    <p:extLst>
      <p:ext uri="{BB962C8B-B14F-4D97-AF65-F5344CB8AC3E}">
        <p14:creationId xmlns:p14="http://schemas.microsoft.com/office/powerpoint/2010/main" val="21475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Investigations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307839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highlight>
                  <a:srgbClr val="FFFF00"/>
                </a:highlight>
              </a:rPr>
              <a:t>nucleic acid amplification tests (NAAT) as test-of choice; 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“initial test”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high sensitivity 85% and specificity ( 94 % to 99% )</a:t>
            </a:r>
            <a:endParaRPr lang="en-GB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Non invasive and acceptable test.</a:t>
            </a:r>
            <a:endParaRPr lang="en-GB" dirty="0"/>
          </a:p>
          <a:p>
            <a:pPr lvl="1"/>
            <a:r>
              <a:rPr lang="en-GB" dirty="0"/>
              <a:t>can detect chlamydia and gonorrhoea in same specimen</a:t>
            </a:r>
          </a:p>
          <a:p>
            <a:pPr lvl="1"/>
            <a:r>
              <a:rPr lang="en-GB" dirty="0"/>
              <a:t>can be used with large range of sample types, including urine specimens, endocervical swabs, urethral swabs, and vulvovaginal swabs.</a:t>
            </a:r>
          </a:p>
          <a:p>
            <a:pPr lvl="1"/>
            <a:r>
              <a:rPr lang="en-GB" dirty="0"/>
              <a:t>preferred sample types </a:t>
            </a:r>
            <a:r>
              <a:rPr lang="en-GB" dirty="0">
                <a:solidFill>
                  <a:srgbClr val="FF0000"/>
                </a:solidFill>
              </a:rPr>
              <a:t>are </a:t>
            </a:r>
            <a:r>
              <a:rPr lang="en-GB" b="1" dirty="0">
                <a:solidFill>
                  <a:srgbClr val="FF0000"/>
                </a:solidFill>
              </a:rPr>
              <a:t>vaginal swabs</a:t>
            </a:r>
            <a:r>
              <a:rPr lang="en-GB" dirty="0"/>
              <a:t>, which can be self collected, in women and </a:t>
            </a:r>
            <a:r>
              <a:rPr lang="en-GB" b="1" dirty="0">
                <a:solidFill>
                  <a:srgbClr val="FF0000"/>
                </a:solidFill>
              </a:rPr>
              <a:t>first-catch urine </a:t>
            </a:r>
            <a:r>
              <a:rPr lang="en-GB" dirty="0">
                <a:solidFill>
                  <a:srgbClr val="FF0000"/>
                </a:solidFill>
              </a:rPr>
              <a:t>in men.</a:t>
            </a:r>
          </a:p>
          <a:p>
            <a:r>
              <a:rPr lang="en-GB" b="1" dirty="0"/>
              <a:t>cell culture</a:t>
            </a:r>
          </a:p>
          <a:p>
            <a:pPr lvl="1"/>
            <a:r>
              <a:rPr lang="en-GB" sz="1600" dirty="0"/>
              <a:t>Requires invasive sample (vaginal, endocervical, or penile urethral </a:t>
            </a:r>
            <a:r>
              <a:rPr lang="en-GB" sz="1800" dirty="0"/>
              <a:t>swab). 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</a:rPr>
              <a:t>High specificity (close to 100%). Sensitivity varies depending on laboratories (70% to 90%).</a:t>
            </a:r>
          </a:p>
          <a:p>
            <a:pPr lvl="1"/>
            <a:r>
              <a:rPr lang="en-GB" sz="1600" dirty="0"/>
              <a:t>Reserved for legal cases only; </a:t>
            </a:r>
            <a:r>
              <a:rPr lang="en-GB" sz="1800" dirty="0"/>
              <a:t>however, this may change when guidelines are updated.</a:t>
            </a:r>
          </a:p>
        </p:txBody>
      </p:sp>
    </p:spTree>
    <p:extLst>
      <p:ext uri="{BB962C8B-B14F-4D97-AF65-F5344CB8AC3E}">
        <p14:creationId xmlns:p14="http://schemas.microsoft.com/office/powerpoint/2010/main" val="222381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/>
              <a:t>Management: </a:t>
            </a:r>
          </a:p>
          <a:p>
            <a:pPr marL="0" indent="0">
              <a:buNone/>
            </a:pPr>
            <a:r>
              <a:rPr lang="en-GB" b="1" dirty="0"/>
              <a:t> 	**</a:t>
            </a:r>
            <a:r>
              <a:rPr lang="en-GB" b="1" dirty="0">
                <a:solidFill>
                  <a:srgbClr val="FF0000"/>
                </a:solidFill>
              </a:rPr>
              <a:t>Investigation and treatment </a:t>
            </a:r>
            <a:r>
              <a:rPr lang="en-GB" dirty="0">
                <a:solidFill>
                  <a:srgbClr val="FF0000"/>
                </a:solidFill>
              </a:rPr>
              <a:t>Consider all partners with sexual contact within past 60 days</a:t>
            </a:r>
            <a:r>
              <a:rPr lang="en-GB" dirty="0"/>
              <a:t>**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Treatment for chlamydia:</a:t>
            </a:r>
          </a:p>
          <a:p>
            <a:r>
              <a:rPr lang="en-GB" b="1" dirty="0"/>
              <a:t>for men and NON-pregnant women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azithromycin</a:t>
            </a:r>
            <a:r>
              <a:rPr lang="en-GB" dirty="0"/>
              <a:t>: orally as a single dose</a:t>
            </a:r>
          </a:p>
          <a:p>
            <a:pPr marL="457200" lvl="1" indent="0">
              <a:buNone/>
            </a:pPr>
            <a:r>
              <a:rPr lang="en-GB" dirty="0"/>
              <a:t>		OR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doxycycline</a:t>
            </a:r>
            <a:r>
              <a:rPr lang="en-GB" dirty="0"/>
              <a:t>: orally twice daily for 7 days</a:t>
            </a:r>
            <a:r>
              <a:rPr lang="en-GB" b="1" dirty="0"/>
              <a:t>.</a:t>
            </a:r>
          </a:p>
          <a:p>
            <a:r>
              <a:rPr lang="en-GB" b="1" dirty="0"/>
              <a:t>In pregnancy:</a:t>
            </a:r>
          </a:p>
          <a:p>
            <a:pPr lvl="1"/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line: </a:t>
            </a:r>
            <a:r>
              <a:rPr lang="en-GB" dirty="0">
                <a:solidFill>
                  <a:srgbClr val="FF0000"/>
                </a:solidFill>
              </a:rPr>
              <a:t>azithromycin</a:t>
            </a:r>
            <a:r>
              <a:rPr lang="en-GB" dirty="0"/>
              <a:t>: orally as a single dose</a:t>
            </a:r>
          </a:p>
          <a:p>
            <a:pPr lvl="1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line: </a:t>
            </a:r>
            <a:r>
              <a:rPr lang="en-US" dirty="0">
                <a:solidFill>
                  <a:srgbClr val="FF0000"/>
                </a:solidFill>
              </a:rPr>
              <a:t>amoxicillin</a:t>
            </a:r>
            <a:r>
              <a:rPr lang="en-US" dirty="0"/>
              <a:t> oral 3 times daily for 7 days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71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Neisseria gonorrhoea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40181"/>
            <a:ext cx="10178322" cy="473202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Info:</a:t>
            </a:r>
          </a:p>
          <a:p>
            <a:pPr lvl="1"/>
            <a:r>
              <a:rPr lang="en-GB" dirty="0"/>
              <a:t>Very common infection especially among young people 15-24 years.</a:t>
            </a:r>
          </a:p>
          <a:p>
            <a:pPr lvl="1"/>
            <a:r>
              <a:rPr lang="en-GB" dirty="0"/>
              <a:t>Incubation period is 2-14 days (most symptoms present between 2-5 days).</a:t>
            </a:r>
          </a:p>
          <a:p>
            <a:pPr lvl="1"/>
            <a:r>
              <a:rPr lang="en-GB" dirty="0"/>
              <a:t>Symptomatic in men, more complication in women</a:t>
            </a:r>
          </a:p>
          <a:p>
            <a:pPr lvl="1"/>
            <a:r>
              <a:rPr lang="en-GB" dirty="0"/>
              <a:t>Disseminated Gonococcal infection “rare”</a:t>
            </a:r>
          </a:p>
          <a:p>
            <a:r>
              <a:rPr lang="en-GB" b="1" dirty="0"/>
              <a:t>Modes of transmission:</a:t>
            </a:r>
          </a:p>
          <a:p>
            <a:pPr lvl="1"/>
            <a:r>
              <a:rPr lang="en-GB" dirty="0"/>
              <a:t>Sexual contact</a:t>
            </a:r>
          </a:p>
          <a:p>
            <a:pPr lvl="1"/>
            <a:r>
              <a:rPr lang="en-GB" dirty="0"/>
              <a:t>Mother to baby during childbirth.</a:t>
            </a:r>
          </a:p>
          <a:p>
            <a:r>
              <a:rPr lang="en-US" dirty="0"/>
              <a:t>Risk factors:</a:t>
            </a:r>
          </a:p>
          <a:p>
            <a:pPr lvl="1"/>
            <a:r>
              <a:rPr lang="en-US" dirty="0"/>
              <a:t>Age (15-24 years)</a:t>
            </a:r>
          </a:p>
          <a:p>
            <a:pPr lvl="1"/>
            <a:r>
              <a:rPr lang="en-US" dirty="0"/>
              <a:t>Black ancestry</a:t>
            </a:r>
            <a:endParaRPr lang="en-GB" dirty="0"/>
          </a:p>
          <a:p>
            <a:pPr lvl="1"/>
            <a:r>
              <a:rPr lang="en-US" dirty="0"/>
              <a:t>MSM</a:t>
            </a:r>
          </a:p>
          <a:p>
            <a:pPr lvl="1"/>
            <a:r>
              <a:rPr lang="en-US" dirty="0"/>
              <a:t>History of STD</a:t>
            </a:r>
          </a:p>
          <a:p>
            <a:pPr lvl="1"/>
            <a:r>
              <a:rPr lang="en-US" dirty="0"/>
              <a:t>New sex partner or multiple sex partner </a:t>
            </a:r>
          </a:p>
          <a:p>
            <a:pPr lvl="1"/>
            <a:r>
              <a:rPr lang="en-US" dirty="0"/>
              <a:t>Condom not used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30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b="1" dirty="0"/>
              <a:t>Clinical presentation of </a:t>
            </a:r>
            <a:r>
              <a:rPr lang="en-US" dirty="0"/>
              <a:t>Neisseria </a:t>
            </a:r>
            <a:r>
              <a:rPr lang="en-US" dirty="0" err="1"/>
              <a:t>gonorrhoea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6A65A96-EA80-4B41-A88E-C25E128E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678" y="1986273"/>
            <a:ext cx="4800600" cy="632529"/>
          </a:xfrm>
        </p:spPr>
        <p:txBody>
          <a:bodyPr/>
          <a:lstStyle/>
          <a:p>
            <a:r>
              <a:rPr lang="en-GB" dirty="0"/>
              <a:t>Male (asymptomatic in 10%)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54100" y="2726222"/>
            <a:ext cx="4800600" cy="1937218"/>
          </a:xfrm>
        </p:spPr>
        <p:txBody>
          <a:bodyPr>
            <a:normAutofit/>
          </a:bodyPr>
          <a:lstStyle/>
          <a:p>
            <a:pPr lvl="1"/>
            <a:r>
              <a:rPr lang="en-US" b="1" dirty="0"/>
              <a:t>Mucopurulent or purulent urethral discharge (</a:t>
            </a:r>
            <a:r>
              <a:rPr lang="en-GB" dirty="0"/>
              <a:t>Yellow , greenish or whitish)</a:t>
            </a:r>
          </a:p>
          <a:p>
            <a:pPr lvl="1"/>
            <a:r>
              <a:rPr lang="en-US" b="1" dirty="0"/>
              <a:t>Urethritis</a:t>
            </a:r>
          </a:p>
          <a:p>
            <a:pPr lvl="1"/>
            <a:r>
              <a:rPr lang="en-US" b="1" dirty="0"/>
              <a:t>urethral pruritus </a:t>
            </a:r>
          </a:p>
          <a:p>
            <a:pPr lvl="1"/>
            <a:r>
              <a:rPr lang="en-US" b="1" dirty="0"/>
              <a:t>Dysuria</a:t>
            </a:r>
            <a:endParaRPr lang="en-GB" b="1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E030E05-E5FB-482E-9564-1E9D095A7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3864" y="2004425"/>
            <a:ext cx="5121256" cy="632529"/>
          </a:xfrm>
        </p:spPr>
        <p:txBody>
          <a:bodyPr/>
          <a:lstStyle/>
          <a:p>
            <a:r>
              <a:rPr lang="en-GB" sz="1800" dirty="0"/>
              <a:t>Women (Asymptomatic in 50%):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339224" y="2736382"/>
            <a:ext cx="5334616" cy="2536658"/>
          </a:xfrm>
        </p:spPr>
        <p:txBody>
          <a:bodyPr>
            <a:normAutofit lnSpcReduction="10000"/>
          </a:bodyPr>
          <a:lstStyle/>
          <a:p>
            <a:pPr lvl="1"/>
            <a:r>
              <a:rPr lang="en-US" b="1" dirty="0"/>
              <a:t>Vaginal discharge (</a:t>
            </a:r>
            <a:r>
              <a:rPr lang="en-GB" dirty="0"/>
              <a:t>Yellow , greenish or whitish)</a:t>
            </a:r>
            <a:endParaRPr lang="en-US" b="1" dirty="0"/>
          </a:p>
          <a:p>
            <a:pPr lvl="1"/>
            <a:r>
              <a:rPr lang="en-US" b="1" dirty="0"/>
              <a:t>Pelvic pain or lower abdominal pain </a:t>
            </a:r>
          </a:p>
          <a:p>
            <a:pPr lvl="1"/>
            <a:r>
              <a:rPr lang="en-US" b="1" dirty="0"/>
              <a:t>Fever</a:t>
            </a:r>
          </a:p>
          <a:p>
            <a:pPr lvl="1"/>
            <a:r>
              <a:rPr lang="en-US" b="1" dirty="0"/>
              <a:t>Dysuria</a:t>
            </a:r>
          </a:p>
          <a:p>
            <a:pPr lvl="1"/>
            <a:r>
              <a:rPr lang="en-US" b="1" dirty="0"/>
              <a:t>Vaginal bleeding (between period or after intercourse)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10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18593"/>
            <a:ext cx="10178322" cy="4260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1.List </a:t>
            </a:r>
            <a:r>
              <a:rPr lang="en-US" dirty="0"/>
              <a:t>of common sexually transmitted infections.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Method to take a sexual history and risk factors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3. Discussion about the differential diagnosis of: </a:t>
            </a:r>
            <a:endParaRPr lang="en-US" dirty="0" smtClean="0"/>
          </a:p>
          <a:p>
            <a:pPr lvl="1"/>
            <a:r>
              <a:rPr lang="en-US" dirty="0" smtClean="0"/>
              <a:t>• </a:t>
            </a:r>
            <a:r>
              <a:rPr lang="en-US" dirty="0"/>
              <a:t>Vaginal and urethral discharge. • </a:t>
            </a:r>
            <a:endParaRPr lang="en-US" dirty="0" smtClean="0"/>
          </a:p>
          <a:p>
            <a:pPr lvl="1"/>
            <a:r>
              <a:rPr lang="en-US" dirty="0" smtClean="0"/>
              <a:t>Ulcerative </a:t>
            </a:r>
            <a:r>
              <a:rPr lang="en-US" dirty="0"/>
              <a:t>and non-ulcerative genitalia. • </a:t>
            </a:r>
            <a:endParaRPr lang="en-US" dirty="0" smtClean="0"/>
          </a:p>
          <a:p>
            <a:pPr lvl="1"/>
            <a:r>
              <a:rPr lang="en-US" dirty="0" smtClean="0"/>
              <a:t>Pelvic </a:t>
            </a:r>
            <a:r>
              <a:rPr lang="en-US" dirty="0"/>
              <a:t>pain and dysuria </a:t>
            </a:r>
            <a:endParaRPr lang="en-US" dirty="0" smtClean="0"/>
          </a:p>
          <a:p>
            <a:r>
              <a:rPr lang="en-US" dirty="0" smtClean="0"/>
              <a:t>4</a:t>
            </a:r>
            <a:r>
              <a:rPr lang="en-US" dirty="0"/>
              <a:t>. List of the possible sexually transmitted infections among heterosexual and homosexual person </a:t>
            </a:r>
            <a:endParaRPr lang="en-US" dirty="0" smtClean="0"/>
          </a:p>
          <a:p>
            <a:r>
              <a:rPr lang="en-US" dirty="0" smtClean="0"/>
              <a:t>5</a:t>
            </a:r>
            <a:r>
              <a:rPr lang="en-US" dirty="0"/>
              <a:t>. Investigation, diagnosis and management of sexually transmitted infections. </a:t>
            </a:r>
            <a:endParaRPr lang="en-US" dirty="0" smtClean="0"/>
          </a:p>
          <a:p>
            <a:r>
              <a:rPr lang="en-US" dirty="0" smtClean="0"/>
              <a:t>6</a:t>
            </a:r>
            <a:r>
              <a:rPr lang="en-US" dirty="0"/>
              <a:t>. Methods of prevention </a:t>
            </a:r>
            <a:endParaRPr lang="en-US" dirty="0" smtClean="0"/>
          </a:p>
          <a:p>
            <a:r>
              <a:rPr lang="en-US" dirty="0" smtClean="0"/>
              <a:t>7</a:t>
            </a:r>
            <a:r>
              <a:rPr lang="en-US" dirty="0"/>
              <a:t>. Complications of sexually transmitted disease. </a:t>
            </a:r>
            <a:endParaRPr lang="en-US" dirty="0" smtClean="0"/>
          </a:p>
          <a:p>
            <a:r>
              <a:rPr lang="en-US" dirty="0" smtClean="0"/>
              <a:t>8</a:t>
            </a:r>
            <a:r>
              <a:rPr lang="en-US" dirty="0"/>
              <a:t>. Dermatological pictures of different sexually transmitted infection </a:t>
            </a:r>
          </a:p>
        </p:txBody>
      </p:sp>
    </p:spTree>
    <p:extLst>
      <p:ext uri="{BB962C8B-B14F-4D97-AF65-F5344CB8AC3E}">
        <p14:creationId xmlns:p14="http://schemas.microsoft.com/office/powerpoint/2010/main" val="14298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Clinical presentation of Neisseria gonorrhoea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5194300" cy="3619500"/>
          </a:xfrm>
        </p:spPr>
        <p:txBody>
          <a:bodyPr/>
          <a:lstStyle/>
          <a:p>
            <a:r>
              <a:rPr lang="en-US" dirty="0"/>
              <a:t>Rectal manifestation (both women and men):</a:t>
            </a:r>
          </a:p>
          <a:p>
            <a:pPr lvl="1"/>
            <a:r>
              <a:rPr lang="en-US" dirty="0"/>
              <a:t>Common in MSM</a:t>
            </a:r>
          </a:p>
          <a:p>
            <a:pPr lvl="1"/>
            <a:r>
              <a:rPr lang="en-US" dirty="0"/>
              <a:t>Anal pruritus and mucopurulent discharge </a:t>
            </a:r>
          </a:p>
          <a:p>
            <a:pPr lvl="1"/>
            <a:r>
              <a:rPr lang="en-US" dirty="0"/>
              <a:t>Bowel movement </a:t>
            </a:r>
          </a:p>
          <a:p>
            <a:pPr lvl="1"/>
            <a:r>
              <a:rPr lang="en-US" dirty="0"/>
              <a:t>Rectal pain</a:t>
            </a:r>
          </a:p>
          <a:p>
            <a:pPr lvl="1"/>
            <a:r>
              <a:rPr lang="en-US" dirty="0"/>
              <a:t>Tenesmus </a:t>
            </a:r>
          </a:p>
          <a:p>
            <a:pPr lvl="1"/>
            <a:r>
              <a:rPr lang="en-US" dirty="0"/>
              <a:t>Rectal bleeding (MSM)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Infant or neonate:</a:t>
            </a:r>
          </a:p>
          <a:p>
            <a:pPr lvl="1"/>
            <a:r>
              <a:rPr lang="en-GB" dirty="0"/>
              <a:t>Conjunctival infection (seen in neonates born to infected mothers)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08" y="3508926"/>
            <a:ext cx="3694175" cy="27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1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F900486-733D-4837-8E29-6748F42B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disseminated gonococcal infection (DGI)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8AF69B2-76AA-4B5C-B426-81FFCD028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occurs when infection with N gonorrhoeae is </a:t>
            </a:r>
            <a:r>
              <a:rPr lang="en-GB" dirty="0">
                <a:solidFill>
                  <a:srgbClr val="FF0000"/>
                </a:solidFill>
              </a:rPr>
              <a:t>left untreated</a:t>
            </a:r>
            <a:r>
              <a:rPr lang="en-GB" dirty="0"/>
              <a:t>. It commonly </a:t>
            </a:r>
            <a:r>
              <a:rPr lang="en-GB" dirty="0">
                <a:solidFill>
                  <a:srgbClr val="FF0000"/>
                </a:solidFill>
              </a:rPr>
              <a:t>causes skin and synovium infections</a:t>
            </a:r>
            <a:r>
              <a:rPr lang="en-GB" dirty="0"/>
              <a:t>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papules that progress into haemorrhagic pustules, bullae, petechiae, or necrotic lesions on the extremities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slight joint pain; or severe polyarthritis,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0000"/>
                </a:solidFill>
              </a:rPr>
              <a:t>Rare complications </a:t>
            </a:r>
            <a:r>
              <a:rPr lang="en-GB" dirty="0"/>
              <a:t>include endocarditis, meningitis, myocarditis, and perihepatic abscesses.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Patients with DGI often do not necessarily present with urogenital symptoms.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935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Neisseria </a:t>
            </a:r>
            <a:r>
              <a:rPr lang="en-GB" b="1" dirty="0" err="1"/>
              <a:t>gonorrhea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/>
              <a:t>Gonococcal Penile Lesion: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/>
              <a:t>Gonococcal Skin Lesions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691771"/>
            <a:ext cx="2496312" cy="4047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999" y="2691770"/>
            <a:ext cx="3320322" cy="40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4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6BA6D6-60DB-44CB-9203-5C8928FE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487680"/>
            <a:ext cx="9372600" cy="5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33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Neisseria gonorrhoea</a:t>
            </a:r>
            <a:br>
              <a:rPr lang="en-GB" b="1" dirty="0"/>
            </a:br>
            <a:r>
              <a:rPr lang="en-GB" b="1" dirty="0"/>
              <a:t>Investigation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	** don’t forget Screening partner and role out other infection **</a:t>
            </a:r>
          </a:p>
          <a:p>
            <a:pPr lvl="1"/>
            <a:r>
              <a:rPr lang="en-GB" dirty="0"/>
              <a:t>nucleic acid amplification tests (NAATs) for urine*, urethral, cervical, and vaginal specimens</a:t>
            </a:r>
            <a:r>
              <a:rPr lang="en-GB" dirty="0" smtClean="0"/>
              <a:t>.</a:t>
            </a:r>
            <a:endParaRPr lang="ar-KW" dirty="0" smtClean="0"/>
          </a:p>
          <a:p>
            <a:pPr lvl="1"/>
            <a:r>
              <a:rPr lang="en-US" dirty="0" smtClean="0"/>
              <a:t>Gram </a:t>
            </a:r>
            <a:r>
              <a:rPr lang="en-US" dirty="0"/>
              <a:t>stain and culture (urine sediment and urethral discharge)</a:t>
            </a:r>
          </a:p>
          <a:p>
            <a:pPr lvl="2"/>
            <a:r>
              <a:rPr lang="en-GB" dirty="0"/>
              <a:t>first catch urine sample</a:t>
            </a:r>
            <a:endParaRPr lang="en-US" dirty="0"/>
          </a:p>
          <a:p>
            <a:pPr lvl="2"/>
            <a:r>
              <a:rPr lang="en-US" dirty="0"/>
              <a:t>Showing </a:t>
            </a:r>
            <a:r>
              <a:rPr lang="en-GB" dirty="0"/>
              <a:t>poly-morphonuclear cells and </a:t>
            </a:r>
            <a:r>
              <a:rPr lang="en-GB" dirty="0">
                <a:solidFill>
                  <a:srgbClr val="FF0000"/>
                </a:solidFill>
              </a:rPr>
              <a:t>gram-negative diplococci</a:t>
            </a:r>
          </a:p>
          <a:p>
            <a:pPr lvl="1"/>
            <a:r>
              <a:rPr lang="en-US" dirty="0"/>
              <a:t>Urine analysis: (if there is no urethral discharge)</a:t>
            </a:r>
            <a:endParaRPr lang="en-GB" dirty="0"/>
          </a:p>
          <a:p>
            <a:r>
              <a:rPr lang="en-US" dirty="0" smtClean="0"/>
              <a:t>To </a:t>
            </a:r>
            <a:r>
              <a:rPr lang="en-US" dirty="0"/>
              <a:t>role out HIV, syphilis and chlamydia:</a:t>
            </a:r>
          </a:p>
          <a:p>
            <a:pPr lvl="1"/>
            <a:r>
              <a:rPr lang="en-US" dirty="0"/>
              <a:t>HIV: EIA test 	syphilis: RPR &amp; VDRL	chlamydia: </a:t>
            </a:r>
            <a:r>
              <a:rPr lang="en-GB" dirty="0"/>
              <a:t>(NAATs) tests </a:t>
            </a:r>
          </a:p>
        </p:txBody>
      </p:sp>
    </p:spTree>
    <p:extLst>
      <p:ext uri="{BB962C8B-B14F-4D97-AF65-F5344CB8AC3E}">
        <p14:creationId xmlns:p14="http://schemas.microsoft.com/office/powerpoint/2010/main" val="4243681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Neisseria </a:t>
            </a:r>
            <a:r>
              <a:rPr lang="en-GB" b="1" dirty="0" err="1"/>
              <a:t>gonorrhea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management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571999"/>
          </a:xfrm>
        </p:spPr>
        <p:txBody>
          <a:bodyPr/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uncomplicated gonorrhea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: </a:t>
            </a:r>
            <a:r>
              <a:rPr lang="en-US" dirty="0">
                <a:solidFill>
                  <a:srgbClr val="FF0000"/>
                </a:solidFill>
              </a:rPr>
              <a:t>IM ceftriaxone + oral azithromycin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 : IM gentamicin + doxycycline</a:t>
            </a:r>
          </a:p>
          <a:p>
            <a:pPr lvl="1"/>
            <a:r>
              <a:rPr lang="en-US" dirty="0"/>
              <a:t>Complicated gonorrhea( disseminated gonococcal infection)</a:t>
            </a:r>
          </a:p>
          <a:p>
            <a:pPr lvl="2"/>
            <a:r>
              <a:rPr lang="en-US" dirty="0"/>
              <a:t>pelvic inflammatory disease (mots imp one ) – ceftriaxone and doxycycline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meningitis and endocarditis – admitted patient + IV ceftriaxone + oral azithromycin</a:t>
            </a:r>
          </a:p>
          <a:p>
            <a:pPr lvl="1"/>
            <a:r>
              <a:rPr lang="en-US" dirty="0"/>
              <a:t>Pregnant and neonates</a:t>
            </a:r>
          </a:p>
          <a:p>
            <a:pPr lvl="2"/>
            <a:r>
              <a:rPr lang="en-US" dirty="0"/>
              <a:t>Pregnant - IM ceftriaxone + oral azithromycin</a:t>
            </a:r>
          </a:p>
          <a:p>
            <a:pPr lvl="2"/>
            <a:r>
              <a:rPr lang="en-US" dirty="0"/>
              <a:t>Neonates – IV or IM ceftriaxone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11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Syphilis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41120"/>
            <a:ext cx="10178322" cy="5134495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Info: </a:t>
            </a:r>
          </a:p>
          <a:p>
            <a:pPr lvl="1"/>
            <a:r>
              <a:rPr lang="en-GB" dirty="0"/>
              <a:t>Caused by the spirochaetal bacterium Treponema pallidum , subspecies pallidum . </a:t>
            </a:r>
            <a:endParaRPr lang="en-GB" b="1" dirty="0"/>
          </a:p>
          <a:p>
            <a:pPr lvl="1"/>
            <a:r>
              <a:rPr lang="en-GB" dirty="0"/>
              <a:t>Syphilis is divided into stage (</a:t>
            </a:r>
            <a:r>
              <a:rPr lang="en-GB" b="1" dirty="0"/>
              <a:t>primary, secondary, latent, and tertiary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There are different signs and symptoms associated with each stage.</a:t>
            </a:r>
          </a:p>
          <a:p>
            <a:r>
              <a:rPr lang="en-GB" dirty="0"/>
              <a:t> </a:t>
            </a:r>
            <a:r>
              <a:rPr lang="en-GB" b="1" dirty="0"/>
              <a:t>Modes of transmission:</a:t>
            </a:r>
          </a:p>
          <a:p>
            <a:pPr lvl="1"/>
            <a:r>
              <a:rPr lang="en-GB" dirty="0"/>
              <a:t>Sexual </a:t>
            </a:r>
          </a:p>
          <a:p>
            <a:pPr lvl="1"/>
            <a:r>
              <a:rPr lang="en-GB" dirty="0"/>
              <a:t> vertical (from an infected mother to her unborn baby), </a:t>
            </a:r>
          </a:p>
          <a:p>
            <a:pPr lvl="1"/>
            <a:r>
              <a:rPr lang="en-GB" dirty="0"/>
              <a:t>rarely by blood Transfusion</a:t>
            </a:r>
          </a:p>
          <a:p>
            <a:r>
              <a:rPr lang="en-US" sz="2100" b="1" dirty="0"/>
              <a:t>Risk Factor:</a:t>
            </a:r>
          </a:p>
          <a:p>
            <a:pPr lvl="1"/>
            <a:r>
              <a:rPr lang="en-US" dirty="0"/>
              <a:t>Sexual contact with infected person</a:t>
            </a:r>
          </a:p>
          <a:p>
            <a:pPr lvl="1"/>
            <a:r>
              <a:rPr lang="en-US" dirty="0"/>
              <a:t>MSM</a:t>
            </a:r>
          </a:p>
          <a:p>
            <a:pPr lvl="1"/>
            <a:r>
              <a:rPr lang="en-US" dirty="0"/>
              <a:t>Commercial sex worker (in foreigner country) </a:t>
            </a:r>
          </a:p>
          <a:p>
            <a:pPr lvl="1"/>
            <a:r>
              <a:rPr lang="en-US" dirty="0"/>
              <a:t>Multiple sex partner</a:t>
            </a:r>
          </a:p>
          <a:p>
            <a:pPr lvl="1"/>
            <a:r>
              <a:rPr lang="en-US" dirty="0"/>
              <a:t>People with HIV and other STD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468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Primary Syphilis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Highly infectious stage</a:t>
            </a:r>
            <a:r>
              <a:rPr lang="en-GB" dirty="0"/>
              <a:t> 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2-3 weeks after infection.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GB" dirty="0"/>
              <a:t>In this stage a person generally has sores around the genitals, anus, and mouth.</a:t>
            </a:r>
          </a:p>
          <a:p>
            <a:r>
              <a:rPr lang="en-GB" dirty="0"/>
              <a:t>These sores are usually firm , round , and painless.</a:t>
            </a:r>
          </a:p>
          <a:p>
            <a:r>
              <a:rPr lang="en-GB" dirty="0">
                <a:solidFill>
                  <a:srgbClr val="FF0000"/>
                </a:solidFill>
              </a:rPr>
              <a:t>Chancre</a:t>
            </a:r>
            <a:r>
              <a:rPr lang="en-GB" dirty="0"/>
              <a:t> on vulva, vagina, or cervix:</a:t>
            </a:r>
          </a:p>
          <a:p>
            <a:pPr lvl="1"/>
            <a:r>
              <a:rPr lang="en-GB" dirty="0"/>
              <a:t>The lesion </a:t>
            </a:r>
            <a:r>
              <a:rPr lang="en-GB" dirty="0">
                <a:solidFill>
                  <a:srgbClr val="FF0000"/>
                </a:solidFill>
              </a:rPr>
              <a:t>starts as a papule and rapidly forms an ulcer </a:t>
            </a:r>
            <a:r>
              <a:rPr lang="en-GB" dirty="0"/>
              <a:t>that is </a:t>
            </a:r>
            <a:r>
              <a:rPr lang="en-GB" dirty="0">
                <a:solidFill>
                  <a:srgbClr val="FF0000"/>
                </a:solidFill>
              </a:rPr>
              <a:t>typically non-exudative </a:t>
            </a:r>
            <a:r>
              <a:rPr lang="en-GB" dirty="0"/>
              <a:t>with a clean base.</a:t>
            </a:r>
          </a:p>
          <a:p>
            <a:r>
              <a:rPr lang="en-GB" dirty="0"/>
              <a:t>Regional non-tender lymphadenopathy may be present.</a:t>
            </a:r>
          </a:p>
        </p:txBody>
      </p:sp>
    </p:spTree>
    <p:extLst>
      <p:ext uri="{BB962C8B-B14F-4D97-AF65-F5344CB8AC3E}">
        <p14:creationId xmlns:p14="http://schemas.microsoft.com/office/powerpoint/2010/main" val="596299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Primary Syphilis ( </a:t>
            </a:r>
            <a:r>
              <a:rPr lang="en-GB" dirty="0"/>
              <a:t>chancre </a:t>
            </a:r>
            <a:r>
              <a:rPr lang="en-GB" b="1" dirty="0"/>
              <a:t>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2229297"/>
            <a:ext cx="6409944" cy="38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52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Secondary Syphilis</a:t>
            </a:r>
            <a:br>
              <a:rPr lang="en-GB" b="1" dirty="0"/>
            </a:br>
            <a:r>
              <a:rPr lang="en-GB" b="1" dirty="0"/>
              <a:t>(</a:t>
            </a:r>
            <a:r>
              <a:rPr lang="en-GB" dirty="0"/>
              <a:t>Resolve spontaneously</a:t>
            </a:r>
            <a:r>
              <a:rPr lang="en-GB" b="1" dirty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About 33% of those who do not treat well the primary syphilis will develop this stage.</a:t>
            </a:r>
          </a:p>
          <a:p>
            <a:r>
              <a:rPr lang="en-GB" dirty="0"/>
              <a:t>S&amp;S include </a:t>
            </a:r>
          </a:p>
          <a:p>
            <a:pPr lvl="1"/>
            <a:r>
              <a:rPr lang="en-GB" dirty="0"/>
              <a:t>generalized maculopapular rash: palms, soles, trunk, limbs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swollen lymph nodes , and fever.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Snail track ulcer on buccal mucosa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Condylomata-lata</a:t>
            </a:r>
            <a:r>
              <a:rPr lang="en-GB" dirty="0"/>
              <a:t>: anogenital, broad-based fleshy grey lesions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serological tests usually positive</a:t>
            </a:r>
          </a:p>
          <a:p>
            <a:r>
              <a:rPr lang="en-US" b="1" dirty="0">
                <a:solidFill>
                  <a:srgbClr val="FF0000"/>
                </a:solidFill>
              </a:rPr>
              <a:t>Vasculitis ( secondary to syphilis ) </a:t>
            </a:r>
            <a:r>
              <a:rPr lang="en-US" dirty="0">
                <a:solidFill>
                  <a:srgbClr val="FF0000"/>
                </a:solidFill>
              </a:rPr>
              <a:t>cause nephrotic syndrome , glomerulonephritis and hepatitis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564640"/>
            <a:ext cx="523494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Q1: what is the incubation period for  Chlamydia trachomatis?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1-3 weeks 	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2-14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5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1-2 weeks </a:t>
            </a:r>
          </a:p>
          <a:p>
            <a:r>
              <a:rPr lang="en-GB" dirty="0"/>
              <a:t>Q2: which of the following test can be used to diagnosis chlamydia and gonorrhoea?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serum rapid plasma </a:t>
            </a:r>
            <a:r>
              <a:rPr lang="en-GB" sz="2000" dirty="0" err="1"/>
              <a:t>reagin</a:t>
            </a:r>
            <a:r>
              <a:rPr lang="en-GB" sz="2000" dirty="0"/>
              <a:t> (RPR)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venereal disease research laboratory (VDRL) test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nucleic acid amplification tests (NAAT)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 enzyme-linked immunosorbent assay (ELISA)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AB8657-7571-42F1-B487-97E452B0B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1156" y="1564640"/>
            <a:ext cx="480060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Q3: which stage of syphilis infection is consider as highly infectious stage?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r>
              <a:rPr lang="en-GB" dirty="0"/>
              <a:t>Q4: which stage of syphilis infection can develop nephrotic syndrome?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26A67E-FDA4-489A-A4F9-850BD0B7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6" t="3851" r="11773" b="12741"/>
          <a:stretch/>
        </p:blipFill>
        <p:spPr>
          <a:xfrm>
            <a:off x="904240" y="172720"/>
            <a:ext cx="5191760" cy="5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DD8241-E014-46DC-B8AD-0D12370B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9" t="93926"/>
          <a:stretch/>
        </p:blipFill>
        <p:spPr>
          <a:xfrm>
            <a:off x="904240" y="5892800"/>
            <a:ext cx="5791200" cy="396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801D4A-FA9C-4347-B508-E5FE68DC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3" t="2120" r="6711" b="12427"/>
          <a:stretch/>
        </p:blipFill>
        <p:spPr>
          <a:xfrm>
            <a:off x="6471920" y="172721"/>
            <a:ext cx="5415280" cy="572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D0F1BF-6DA3-41DB-926F-B7EB0CBF2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7" t="95198" r="16565" b="912"/>
          <a:stretch/>
        </p:blipFill>
        <p:spPr>
          <a:xfrm>
            <a:off x="6461760" y="5892799"/>
            <a:ext cx="541528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00975"/>
          </a:xfrm>
        </p:spPr>
        <p:txBody>
          <a:bodyPr>
            <a:normAutofit fontScale="90000"/>
          </a:bodyPr>
          <a:lstStyle/>
          <a:p>
            <a:r>
              <a:rPr lang="en-GB" dirty="0"/>
              <a:t>Latent Syphilis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Latent Syphilis</a:t>
            </a:r>
          </a:p>
          <a:p>
            <a:pPr lvl="1"/>
            <a:r>
              <a:rPr lang="en-GB" dirty="0"/>
              <a:t>having serologic proof of infection </a:t>
            </a:r>
            <a:r>
              <a:rPr lang="en-GB" dirty="0">
                <a:solidFill>
                  <a:srgbClr val="FF0000"/>
                </a:solidFill>
              </a:rPr>
              <a:t>without signs and symptoms of the disease.</a:t>
            </a:r>
          </a:p>
          <a:p>
            <a:r>
              <a:rPr lang="en-GB" dirty="0"/>
              <a:t>• It can be :</a:t>
            </a:r>
          </a:p>
          <a:p>
            <a:pPr lvl="1"/>
            <a:r>
              <a:rPr lang="en-GB" b="1" dirty="0"/>
              <a:t>Early:</a:t>
            </a:r>
            <a:r>
              <a:rPr lang="en-GB" dirty="0"/>
              <a:t> Less than 2 years after secondary syphilis</a:t>
            </a:r>
          </a:p>
          <a:p>
            <a:pPr lvl="1"/>
            <a:r>
              <a:rPr lang="en-GB" b="1" dirty="0"/>
              <a:t>Late:</a:t>
            </a:r>
            <a:r>
              <a:rPr lang="en-GB" dirty="0"/>
              <a:t> More than 2 years after secondary syphilis (not as contagious as early latent phase).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2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Tertiary syphilis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Final stage of syphilis. (years)</a:t>
            </a:r>
          </a:p>
          <a:p>
            <a:r>
              <a:rPr lang="en-GB" dirty="0"/>
              <a:t>Associated with </a:t>
            </a:r>
            <a:r>
              <a:rPr lang="en-GB" dirty="0">
                <a:solidFill>
                  <a:srgbClr val="FF0000"/>
                </a:solidFill>
              </a:rPr>
              <a:t>severe medical problems.</a:t>
            </a:r>
            <a:endParaRPr lang="ar-KW" dirty="0">
              <a:solidFill>
                <a:srgbClr val="FF0000"/>
              </a:solidFill>
            </a:endParaRPr>
          </a:p>
          <a:p>
            <a:r>
              <a:rPr lang="en-GB" dirty="0"/>
              <a:t> may involve any organ system</a:t>
            </a:r>
            <a:r>
              <a:rPr lang="en-US" dirty="0"/>
              <a:t>:</a:t>
            </a:r>
            <a:endParaRPr lang="en-GB" dirty="0"/>
          </a:p>
          <a:p>
            <a:pPr lvl="1"/>
            <a:r>
              <a:rPr lang="en-GB" dirty="0">
                <a:solidFill>
                  <a:srgbClr val="7030A0"/>
                </a:solidFill>
              </a:rPr>
              <a:t>neurological</a:t>
            </a:r>
            <a:r>
              <a:rPr lang="en-GB" dirty="0"/>
              <a:t>: </a:t>
            </a:r>
            <a:r>
              <a:rPr lang="en-GB" dirty="0" err="1"/>
              <a:t>tabes</a:t>
            </a:r>
            <a:r>
              <a:rPr lang="en-GB" dirty="0"/>
              <a:t> dorsalis, general paresis and Romberg sign and brain involvement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cardiovascular</a:t>
            </a:r>
            <a:r>
              <a:rPr lang="en-GB" dirty="0"/>
              <a:t>: aortic aneurysm, dilated aortic root, </a:t>
            </a:r>
            <a:r>
              <a:rPr lang="en-GB" dirty="0" err="1"/>
              <a:t>regarge</a:t>
            </a:r>
            <a:r>
              <a:rPr lang="en-GB" dirty="0"/>
              <a:t> and heart failure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vulvar </a:t>
            </a:r>
            <a:r>
              <a:rPr lang="en-GB" dirty="0" err="1">
                <a:solidFill>
                  <a:srgbClr val="7030A0"/>
                </a:solidFill>
              </a:rPr>
              <a:t>gumma</a:t>
            </a:r>
            <a:r>
              <a:rPr lang="en-GB" dirty="0">
                <a:solidFill>
                  <a:srgbClr val="7030A0"/>
                </a:solidFill>
              </a:rPr>
              <a:t> (granulomatous lesion): </a:t>
            </a:r>
            <a:r>
              <a:rPr lang="en-GB" dirty="0"/>
              <a:t>nodules that enlarge, ulcerate and become necrotic (rare) found in skin and visceral organ</a:t>
            </a:r>
          </a:p>
        </p:txBody>
      </p:sp>
    </p:spTree>
    <p:extLst>
      <p:ext uri="{BB962C8B-B14F-4D97-AF65-F5344CB8AC3E}">
        <p14:creationId xmlns:p14="http://schemas.microsoft.com/office/powerpoint/2010/main" val="5293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4E7457-EC6D-4728-A036-E8FFD5A68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0"/>
          <a:stretch/>
        </p:blipFill>
        <p:spPr>
          <a:xfrm>
            <a:off x="1860073" y="640080"/>
            <a:ext cx="8471853" cy="5324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789C8A-87C1-4514-9E26-77C5852B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507" y="5506720"/>
            <a:ext cx="5076825" cy="39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4FF88-DE4A-4D1C-A72B-F1A9DDB2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Congenital syphilis</a:t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69A3613-52B7-4EC4-B359-5CF0EB014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628" y="1259840"/>
            <a:ext cx="10890572" cy="540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91D623-9555-48CD-842A-FA36A112D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709" y="1351057"/>
            <a:ext cx="2543811" cy="4147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EE5B88-F615-4BBB-A6D9-F9B7B5E20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2" y="89534"/>
            <a:ext cx="8000367" cy="66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399"/>
            <a:ext cx="11075444" cy="6639561"/>
          </a:xfrm>
        </p:spPr>
      </p:pic>
    </p:spTree>
    <p:extLst>
      <p:ext uri="{BB962C8B-B14F-4D97-AF65-F5344CB8AC3E}">
        <p14:creationId xmlns:p14="http://schemas.microsoft.com/office/powerpoint/2010/main" val="37552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IV penicillin G</a:t>
            </a:r>
            <a:r>
              <a:rPr lang="en-GB" dirty="0">
                <a:solidFill>
                  <a:srgbClr val="FF0000"/>
                </a:solidFill>
              </a:rPr>
              <a:t> all stage </a:t>
            </a:r>
            <a:r>
              <a:rPr lang="en-GB" dirty="0"/>
              <a:t>/ </a:t>
            </a:r>
            <a:r>
              <a:rPr lang="en-GB" dirty="0">
                <a:solidFill>
                  <a:srgbClr val="7030A0"/>
                </a:solidFill>
              </a:rPr>
              <a:t>IM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penicillin G all stage except neurosyphilis </a:t>
            </a:r>
          </a:p>
          <a:p>
            <a:r>
              <a:rPr lang="en-US" dirty="0">
                <a:solidFill>
                  <a:srgbClr val="FF0000"/>
                </a:solidFill>
              </a:rPr>
              <a:t>No sexual activity for 2 weeks </a:t>
            </a:r>
            <a:r>
              <a:rPr lang="en-US" dirty="0"/>
              <a:t>or until the end of treatment</a:t>
            </a:r>
          </a:p>
          <a:p>
            <a:r>
              <a:rPr lang="en-US" dirty="0"/>
              <a:t>If he has allergy from penicillin ( not pregnant ) use </a:t>
            </a:r>
            <a:r>
              <a:rPr lang="en-US" dirty="0">
                <a:solidFill>
                  <a:srgbClr val="7030A0"/>
                </a:solidFill>
              </a:rPr>
              <a:t>oral doxycycline</a:t>
            </a:r>
          </a:p>
          <a:p>
            <a:r>
              <a:rPr lang="en-US" dirty="0"/>
              <a:t>Treatment for pregnant lady 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Penicillin G</a:t>
            </a:r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even the patient has allergy from penicillin </a:t>
            </a:r>
            <a:r>
              <a:rPr lang="en-US" dirty="0"/>
              <a:t>+ </a:t>
            </a:r>
            <a:r>
              <a:rPr lang="en-US" dirty="0">
                <a:solidFill>
                  <a:srgbClr val="FF0000"/>
                </a:solidFill>
              </a:rPr>
              <a:t>corticosteroid</a:t>
            </a:r>
            <a:r>
              <a:rPr lang="en-US" dirty="0"/>
              <a:t> to prevent reaction</a:t>
            </a:r>
          </a:p>
          <a:p>
            <a:pPr lvl="1"/>
            <a:r>
              <a:rPr lang="en-US" dirty="0"/>
              <a:t>The same in congenital syphilis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8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790" y="0"/>
            <a:ext cx="10251474" cy="1609341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790" y="1042417"/>
            <a:ext cx="10178322" cy="5815583"/>
          </a:xfrm>
        </p:spPr>
        <p:txBody>
          <a:bodyPr>
            <a:noAutofit/>
          </a:bodyPr>
          <a:lstStyle/>
          <a:p>
            <a:r>
              <a:rPr lang="en-US" sz="1700" b="1" dirty="0"/>
              <a:t>Info:</a:t>
            </a:r>
          </a:p>
          <a:p>
            <a:pPr lvl="1"/>
            <a:r>
              <a:rPr lang="en-GB" dirty="0"/>
              <a:t>It is a life long infection with outbreaks and remissions. </a:t>
            </a:r>
            <a:r>
              <a:rPr lang="en-GB" sz="1700" dirty="0"/>
              <a:t>	</a:t>
            </a:r>
          </a:p>
          <a:p>
            <a:pPr lvl="1"/>
            <a:r>
              <a:rPr lang="en-US" dirty="0"/>
              <a:t>herpes type 1 :  oral herpes 	</a:t>
            </a:r>
            <a:r>
              <a:rPr lang="en-GB" dirty="0">
                <a:solidFill>
                  <a:srgbClr val="0070C0"/>
                </a:solidFill>
              </a:rPr>
              <a:t>( incubation 2-12 d )</a:t>
            </a:r>
            <a:r>
              <a:rPr lang="en-GB" b="1" dirty="0"/>
              <a:t>	      </a:t>
            </a:r>
            <a:r>
              <a:rPr lang="en-GB" dirty="0">
                <a:solidFill>
                  <a:srgbClr val="FF0000"/>
                </a:solidFill>
              </a:rPr>
              <a:t>Typically “</a:t>
            </a:r>
            <a:r>
              <a:rPr lang="en-GB" b="1" dirty="0">
                <a:solidFill>
                  <a:srgbClr val="FF0000"/>
                </a:solidFill>
              </a:rPr>
              <a:t>cold sores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r>
              <a:rPr lang="en-GB" dirty="0"/>
              <a:t>	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958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83464"/>
            <a:ext cx="10178322" cy="5760721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sores are small blisters that develop on the lips or around the mouth. They're caused by the herpes simplex virus and usually clear up without treatment within 7 to 10 days.</a:t>
            </a:r>
          </a:p>
          <a:p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 may not have any symptoms when you first become infected with the herpes simplex virus. An outbreak of cold sores may happen some time later.</a:t>
            </a:r>
          </a:p>
          <a:p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sores often start with a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tingling</a:t>
            </a: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itching</a:t>
            </a: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</a:t>
            </a:r>
            <a:r>
              <a:rPr lang="en-GB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sensation around your mouth. Small fluid-filled sores then appear, usually on the edges of your lower lip.</a:t>
            </a: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Picture of a cold sore on a person's 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5808"/>
            <a:ext cx="5860254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254" y="3035808"/>
            <a:ext cx="6331746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49F12B-4EB8-47F1-AE59-AEDCE4A5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mCQS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A660D1-B56E-4067-A970-A799C2B2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900" dirty="0"/>
              <a:t>Q5: Which of the following can cause CHANCROID 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HAEMOPHILUS DUCREYI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TREPONEMA PALLIDUM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CHLAMYDIA TRACHOMATIS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NEISSERIA GONORRHOEA </a:t>
            </a:r>
          </a:p>
          <a:p>
            <a:endParaRPr lang="en-GB" sz="1900" dirty="0"/>
          </a:p>
          <a:p>
            <a:r>
              <a:rPr lang="en-GB" sz="1900" dirty="0"/>
              <a:t>Q6: In which Disease we can use </a:t>
            </a:r>
            <a:r>
              <a:rPr lang="en-GB" sz="1900" dirty="0" err="1"/>
              <a:t>Tzanck</a:t>
            </a:r>
            <a:r>
              <a:rPr lang="en-GB" sz="1900" dirty="0"/>
              <a:t> smear for investigation 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HERPES SIMPLEX 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HUMAN PAPILLOMAVIRUS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TRICHOMONIASIS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CHANCROID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6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790" y="0"/>
            <a:ext cx="10251474" cy="1609341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790" y="1042417"/>
            <a:ext cx="10178322" cy="5815583"/>
          </a:xfrm>
        </p:spPr>
        <p:txBody>
          <a:bodyPr>
            <a:noAutofit/>
          </a:bodyPr>
          <a:lstStyle/>
          <a:p>
            <a:r>
              <a:rPr lang="en-US" sz="1700" b="1" dirty="0"/>
              <a:t>Info:</a:t>
            </a:r>
          </a:p>
          <a:p>
            <a:pPr lvl="1"/>
            <a:r>
              <a:rPr lang="en-GB" dirty="0"/>
              <a:t>It is a life long infection with outbreaks and remissions. </a:t>
            </a:r>
            <a:r>
              <a:rPr lang="en-GB" sz="1700" dirty="0"/>
              <a:t>	</a:t>
            </a:r>
          </a:p>
          <a:p>
            <a:pPr lvl="1"/>
            <a:r>
              <a:rPr lang="en-US" dirty="0"/>
              <a:t>herpes type 1 :  oral herpes 	</a:t>
            </a:r>
            <a:r>
              <a:rPr lang="en-GB" dirty="0">
                <a:solidFill>
                  <a:srgbClr val="0070C0"/>
                </a:solidFill>
              </a:rPr>
              <a:t>( incubation 2-12 d )</a:t>
            </a:r>
            <a:r>
              <a:rPr lang="en-GB" b="1" dirty="0"/>
              <a:t>	      </a:t>
            </a:r>
            <a:r>
              <a:rPr lang="en-GB" dirty="0">
                <a:solidFill>
                  <a:srgbClr val="FF0000"/>
                </a:solidFill>
              </a:rPr>
              <a:t>Typically “</a:t>
            </a:r>
            <a:r>
              <a:rPr lang="en-GB" b="1" dirty="0">
                <a:solidFill>
                  <a:srgbClr val="FF0000"/>
                </a:solidFill>
              </a:rPr>
              <a:t>cold sores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r>
              <a:rPr lang="en-GB" dirty="0"/>
              <a:t>	</a:t>
            </a:r>
          </a:p>
          <a:p>
            <a:pPr lvl="1"/>
            <a:r>
              <a:rPr lang="en-US" dirty="0"/>
              <a:t>herpes type 2 :  genital herpes	</a:t>
            </a:r>
            <a:r>
              <a:rPr lang="en-GB" dirty="0">
                <a:solidFill>
                  <a:srgbClr val="0070C0"/>
                </a:solidFill>
              </a:rPr>
              <a:t>( 4-7 d after sexual contact ) </a:t>
            </a:r>
            <a:r>
              <a:rPr lang="en-GB" dirty="0"/>
              <a:t>	      women more than men	        </a:t>
            </a:r>
          </a:p>
          <a:p>
            <a:pPr marL="914400" lvl="2" indent="0">
              <a:buNone/>
            </a:pPr>
            <a:endParaRPr lang="en-GB" sz="1800" dirty="0"/>
          </a:p>
          <a:p>
            <a:pPr marL="914400" lvl="2" indent="0">
              <a:buNone/>
            </a:pPr>
            <a:r>
              <a:rPr lang="en-GB" sz="1800" b="1" dirty="0"/>
              <a:t>presentation: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157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790" y="0"/>
            <a:ext cx="10251474" cy="1609341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790" y="1042417"/>
            <a:ext cx="10178322" cy="5815583"/>
          </a:xfrm>
        </p:spPr>
        <p:txBody>
          <a:bodyPr>
            <a:noAutofit/>
          </a:bodyPr>
          <a:lstStyle/>
          <a:p>
            <a:r>
              <a:rPr lang="en-US" sz="1700" b="1" dirty="0"/>
              <a:t>Info:</a:t>
            </a:r>
          </a:p>
          <a:p>
            <a:pPr lvl="1"/>
            <a:r>
              <a:rPr lang="en-GB" dirty="0"/>
              <a:t>It is a life long infection with outbreaks and remissions. </a:t>
            </a:r>
            <a:r>
              <a:rPr lang="en-GB" sz="1700" dirty="0"/>
              <a:t>	</a:t>
            </a:r>
          </a:p>
          <a:p>
            <a:pPr lvl="1"/>
            <a:r>
              <a:rPr lang="en-US" dirty="0"/>
              <a:t>herpes type 1 :  oral herpes 	</a:t>
            </a:r>
            <a:r>
              <a:rPr lang="en-GB" dirty="0">
                <a:solidFill>
                  <a:srgbClr val="0070C0"/>
                </a:solidFill>
              </a:rPr>
              <a:t>( incubation 2-12 d )</a:t>
            </a:r>
            <a:r>
              <a:rPr lang="en-GB" b="1" dirty="0"/>
              <a:t>	      </a:t>
            </a:r>
            <a:r>
              <a:rPr lang="en-GB" dirty="0">
                <a:solidFill>
                  <a:srgbClr val="FF0000"/>
                </a:solidFill>
              </a:rPr>
              <a:t>Typically “</a:t>
            </a:r>
            <a:r>
              <a:rPr lang="en-GB" b="1" dirty="0">
                <a:solidFill>
                  <a:srgbClr val="FF0000"/>
                </a:solidFill>
              </a:rPr>
              <a:t>cold sores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r>
              <a:rPr lang="en-GB" dirty="0"/>
              <a:t>	</a:t>
            </a:r>
          </a:p>
          <a:p>
            <a:pPr lvl="1"/>
            <a:r>
              <a:rPr lang="en-US" dirty="0"/>
              <a:t>herpes type 2 :  genital herpes	</a:t>
            </a:r>
            <a:r>
              <a:rPr lang="en-GB" dirty="0">
                <a:solidFill>
                  <a:srgbClr val="0070C0"/>
                </a:solidFill>
              </a:rPr>
              <a:t>( 4-7 d after sexual contact ) </a:t>
            </a:r>
            <a:r>
              <a:rPr lang="en-GB" dirty="0"/>
              <a:t>	      women more than men	        </a:t>
            </a:r>
          </a:p>
          <a:p>
            <a:pPr marL="914400" lvl="2" indent="0">
              <a:buNone/>
            </a:pPr>
            <a:endParaRPr lang="en-GB" sz="1800" dirty="0"/>
          </a:p>
          <a:p>
            <a:pPr marL="914400" lvl="2" indent="0">
              <a:buNone/>
            </a:pPr>
            <a:r>
              <a:rPr lang="en-GB" sz="1800" b="1" dirty="0"/>
              <a:t>presentation:</a:t>
            </a:r>
          </a:p>
          <a:p>
            <a:pPr lvl="3"/>
            <a:r>
              <a:rPr lang="en-US" sz="1700" dirty="0">
                <a:solidFill>
                  <a:srgbClr val="FF0000"/>
                </a:solidFill>
              </a:rPr>
              <a:t>Gingivostomatitis</a:t>
            </a:r>
            <a:r>
              <a:rPr lang="en-US" sz="1700" dirty="0"/>
              <a:t>: entire buccal mucosa involved with erythema and edema of gingiva</a:t>
            </a:r>
          </a:p>
          <a:p>
            <a:pPr lvl="3"/>
            <a:r>
              <a:rPr lang="en-US" sz="1700" dirty="0">
                <a:solidFill>
                  <a:srgbClr val="FF0000"/>
                </a:solidFill>
              </a:rPr>
              <a:t>Vulvovaginitis</a:t>
            </a:r>
            <a:r>
              <a:rPr lang="en-US" sz="1700" dirty="0"/>
              <a:t>: edematous, erythematous, extremely tender, profuse vaginal discharge</a:t>
            </a:r>
          </a:p>
          <a:p>
            <a:pPr lvl="3"/>
            <a:r>
              <a:rPr lang="en-US" sz="1700" dirty="0">
                <a:solidFill>
                  <a:srgbClr val="FF0000"/>
                </a:solidFill>
              </a:rPr>
              <a:t>Urethritis</a:t>
            </a:r>
            <a:r>
              <a:rPr lang="en-US" sz="1700" dirty="0"/>
              <a:t>: watery discharge in males</a:t>
            </a:r>
          </a:p>
          <a:p>
            <a:pPr lvl="1"/>
            <a:r>
              <a:rPr lang="en-US" dirty="0"/>
              <a:t>Disseminated HSV in immunocompromised</a:t>
            </a:r>
          </a:p>
          <a:p>
            <a:pPr lvl="1"/>
            <a:r>
              <a:rPr lang="en-US" dirty="0"/>
              <a:t>Neonatal HSV ( vertical transmission )</a:t>
            </a:r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887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22" y="384048"/>
            <a:ext cx="10178322" cy="1882592"/>
          </a:xfrm>
        </p:spPr>
        <p:txBody>
          <a:bodyPr/>
          <a:lstStyle/>
          <a:p>
            <a:r>
              <a:rPr lang="en-US" sz="5400" dirty="0" err="1">
                <a:solidFill>
                  <a:srgbClr val="FF0000"/>
                </a:solidFill>
              </a:rPr>
              <a:t>Gingivostomatitis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endParaRPr lang="en-GB" dirty="0"/>
          </a:p>
        </p:txBody>
      </p:sp>
      <p:pic>
        <p:nvPicPr>
          <p:cNvPr id="2050" name="Picture 2" descr="Image result for herpetic gingivostomatit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73" y="2560320"/>
            <a:ext cx="6954071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92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Vulvovaginitis</a:t>
            </a:r>
            <a:endParaRPr lang="en-GB" dirty="0"/>
          </a:p>
        </p:txBody>
      </p:sp>
      <p:pic>
        <p:nvPicPr>
          <p:cNvPr id="5122" name="Picture 2" descr="Image result for herpes vulvovaginit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88" y="1261872"/>
            <a:ext cx="8494775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Urethritis</a:t>
            </a:r>
            <a:endParaRPr lang="en-GB" dirty="0"/>
          </a:p>
        </p:txBody>
      </p:sp>
      <p:pic>
        <p:nvPicPr>
          <p:cNvPr id="4100" name="Picture 4" descr="Urethral Herpes Gilbert J. 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28" y="1709928"/>
            <a:ext cx="7781544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0"/>
            <a:ext cx="10497312" cy="1874517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042417"/>
            <a:ext cx="10178322" cy="4837176"/>
          </a:xfrm>
        </p:spPr>
        <p:txBody>
          <a:bodyPr>
            <a:normAutofit/>
          </a:bodyPr>
          <a:lstStyle/>
          <a:p>
            <a:r>
              <a:rPr lang="en-US" sz="2400" b="1" dirty="0"/>
              <a:t>Mode of transmission:</a:t>
            </a:r>
          </a:p>
          <a:p>
            <a:pPr lvl="1"/>
            <a:r>
              <a:rPr lang="en-US" dirty="0"/>
              <a:t>Type 1: oral to oral / oral sex</a:t>
            </a:r>
          </a:p>
          <a:p>
            <a:pPr lvl="1"/>
            <a:r>
              <a:rPr lang="en-US" dirty="0"/>
              <a:t>Type 2: sexual</a:t>
            </a:r>
          </a:p>
          <a:p>
            <a:r>
              <a:rPr lang="en-US" sz="2400" b="1" dirty="0"/>
              <a:t>Risk factors: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448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0"/>
            <a:ext cx="10497312" cy="1874517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042417"/>
            <a:ext cx="10178322" cy="4837176"/>
          </a:xfrm>
        </p:spPr>
        <p:txBody>
          <a:bodyPr>
            <a:normAutofit/>
          </a:bodyPr>
          <a:lstStyle/>
          <a:p>
            <a:r>
              <a:rPr lang="en-US" sz="2400" b="1" dirty="0"/>
              <a:t>Mode of transmission:</a:t>
            </a:r>
          </a:p>
          <a:p>
            <a:pPr lvl="1"/>
            <a:r>
              <a:rPr lang="en-US" dirty="0"/>
              <a:t>Type 1: oral to oral / oral sex</a:t>
            </a:r>
          </a:p>
          <a:p>
            <a:pPr lvl="1"/>
            <a:r>
              <a:rPr lang="en-US" dirty="0"/>
              <a:t>Type 2: sexual</a:t>
            </a:r>
          </a:p>
          <a:p>
            <a:r>
              <a:rPr lang="en-US" sz="2400" b="1" dirty="0"/>
              <a:t>Risk factors:</a:t>
            </a:r>
          </a:p>
          <a:p>
            <a:pPr lvl="1"/>
            <a:r>
              <a:rPr lang="en-US" dirty="0"/>
              <a:t>Sexual behavior </a:t>
            </a:r>
          </a:p>
          <a:p>
            <a:pPr lvl="1"/>
            <a:r>
              <a:rPr lang="en-US" dirty="0"/>
              <a:t>HIV infection</a:t>
            </a:r>
          </a:p>
          <a:p>
            <a:pPr lvl="1"/>
            <a:r>
              <a:rPr lang="en-US" dirty="0"/>
              <a:t>Immunosuppression medication </a:t>
            </a:r>
          </a:p>
          <a:p>
            <a:pPr lvl="1"/>
            <a:r>
              <a:rPr lang="en-US" dirty="0"/>
              <a:t>lack of condom use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300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6978" y="0"/>
            <a:ext cx="10172700" cy="1493517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52728" y="1031464"/>
            <a:ext cx="4800600" cy="632529"/>
          </a:xfrm>
        </p:spPr>
        <p:txBody>
          <a:bodyPr/>
          <a:lstStyle/>
          <a:p>
            <a:r>
              <a:rPr lang="en-US" dirty="0"/>
              <a:t>HSV - 1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52728" y="1663992"/>
            <a:ext cx="4800600" cy="372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majority is asymptomatic</a:t>
            </a:r>
          </a:p>
          <a:p>
            <a:r>
              <a:rPr lang="en-US" sz="1800" dirty="0"/>
              <a:t>High fever</a:t>
            </a:r>
          </a:p>
          <a:p>
            <a:r>
              <a:rPr lang="en-US" sz="1800" dirty="0"/>
              <a:t>Sore throat</a:t>
            </a:r>
          </a:p>
          <a:p>
            <a:r>
              <a:rPr lang="en-US" sz="1800" dirty="0"/>
              <a:t>Painful ulcer ( pharyngeal and oral )</a:t>
            </a:r>
          </a:p>
          <a:p>
            <a:r>
              <a:rPr lang="en-US" sz="1800" dirty="0"/>
              <a:t>Generalized muscle pain</a:t>
            </a:r>
          </a:p>
          <a:p>
            <a:r>
              <a:rPr lang="en-US" sz="1800" dirty="0"/>
              <a:t>Cervical lymphadenopathy</a:t>
            </a:r>
          </a:p>
          <a:p>
            <a:r>
              <a:rPr lang="en-GB" sz="1800" dirty="0"/>
              <a:t>Tender inguinal lymphadenopathy.</a:t>
            </a:r>
          </a:p>
          <a:p>
            <a:endParaRPr lang="en-GB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24828" y="1031463"/>
            <a:ext cx="4800600" cy="632529"/>
          </a:xfrm>
        </p:spPr>
        <p:txBody>
          <a:bodyPr/>
          <a:lstStyle/>
          <a:p>
            <a:r>
              <a:rPr lang="en-US" dirty="0"/>
              <a:t>HSV - 2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624828" y="1663992"/>
            <a:ext cx="4800600" cy="2996398"/>
          </a:xfrm>
        </p:spPr>
        <p:txBody>
          <a:bodyPr>
            <a:noAutofit/>
          </a:bodyPr>
          <a:lstStyle/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54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6978" y="0"/>
            <a:ext cx="10172700" cy="1493517"/>
          </a:xfrm>
        </p:spPr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52728" y="1031464"/>
            <a:ext cx="4800600" cy="632529"/>
          </a:xfrm>
        </p:spPr>
        <p:txBody>
          <a:bodyPr/>
          <a:lstStyle/>
          <a:p>
            <a:r>
              <a:rPr lang="en-US" dirty="0"/>
              <a:t>HSV - 1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52728" y="1663992"/>
            <a:ext cx="4800600" cy="372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majority is asymptomatic</a:t>
            </a:r>
          </a:p>
          <a:p>
            <a:r>
              <a:rPr lang="en-US" sz="1800" dirty="0"/>
              <a:t>High fever</a:t>
            </a:r>
          </a:p>
          <a:p>
            <a:r>
              <a:rPr lang="en-US" sz="1800" dirty="0"/>
              <a:t>Sore throat</a:t>
            </a:r>
          </a:p>
          <a:p>
            <a:r>
              <a:rPr lang="en-US" sz="1800" dirty="0"/>
              <a:t>Painful ulcer ( pharyngeal and oral )</a:t>
            </a:r>
          </a:p>
          <a:p>
            <a:r>
              <a:rPr lang="en-US" sz="1800" dirty="0"/>
              <a:t>Generalized muscle pain</a:t>
            </a:r>
          </a:p>
          <a:p>
            <a:r>
              <a:rPr lang="en-US" sz="1800" dirty="0"/>
              <a:t>Cervical lymphadenopathy</a:t>
            </a:r>
          </a:p>
          <a:p>
            <a:r>
              <a:rPr lang="en-GB" sz="1800" dirty="0"/>
              <a:t>Tender inguinal lymphadenopathy.</a:t>
            </a:r>
          </a:p>
          <a:p>
            <a:endParaRPr lang="en-GB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24828" y="1031463"/>
            <a:ext cx="4800600" cy="632529"/>
          </a:xfrm>
        </p:spPr>
        <p:txBody>
          <a:bodyPr/>
          <a:lstStyle/>
          <a:p>
            <a:r>
              <a:rPr lang="en-US" dirty="0"/>
              <a:t>HSV - 2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624828" y="1663992"/>
            <a:ext cx="4800600" cy="2996398"/>
          </a:xfrm>
        </p:spPr>
        <p:txBody>
          <a:bodyPr>
            <a:noAutofit/>
          </a:bodyPr>
          <a:lstStyle/>
          <a:p>
            <a:r>
              <a:rPr lang="en-US" sz="1800" dirty="0"/>
              <a:t>Women</a:t>
            </a:r>
          </a:p>
          <a:p>
            <a:pPr lvl="1"/>
            <a:r>
              <a:rPr lang="en-US" sz="1600" dirty="0"/>
              <a:t>Genital pain</a:t>
            </a:r>
          </a:p>
          <a:p>
            <a:pPr lvl="1"/>
            <a:r>
              <a:rPr lang="en-US" sz="1600" dirty="0"/>
              <a:t>Discharge and dysuria </a:t>
            </a:r>
          </a:p>
          <a:p>
            <a:pPr lvl="1"/>
            <a:r>
              <a:rPr lang="en-US" sz="1600" dirty="0"/>
              <a:t>Ulcerative lesion ( vulva, perineum, buttocks, cervix, and vagina</a:t>
            </a:r>
          </a:p>
          <a:p>
            <a:pPr lvl="1"/>
            <a:r>
              <a:rPr lang="en-US" sz="1600" dirty="0"/>
              <a:t>Fever</a:t>
            </a:r>
          </a:p>
          <a:p>
            <a:pPr lvl="1"/>
            <a:r>
              <a:rPr lang="en-US" sz="1600" dirty="0"/>
              <a:t>Neuralgia</a:t>
            </a:r>
          </a:p>
          <a:p>
            <a:r>
              <a:rPr lang="en-US" sz="1800" dirty="0"/>
              <a:t>Men</a:t>
            </a:r>
          </a:p>
          <a:p>
            <a:pPr lvl="1"/>
            <a:r>
              <a:rPr lang="en-US" sz="1600" dirty="0"/>
              <a:t>Vesicles on the penis shaft or glans</a:t>
            </a:r>
          </a:p>
          <a:p>
            <a:pPr lvl="1"/>
            <a:r>
              <a:rPr lang="en-US" sz="1600" dirty="0"/>
              <a:t>Urethritis</a:t>
            </a:r>
          </a:p>
          <a:p>
            <a:r>
              <a:rPr lang="en-US" sz="1800" dirty="0"/>
              <a:t>Both</a:t>
            </a:r>
            <a:endParaRPr lang="en-GB" sz="1800" dirty="0"/>
          </a:p>
          <a:p>
            <a:pPr lvl="1"/>
            <a:r>
              <a:rPr lang="en-US" sz="1600" dirty="0"/>
              <a:t>Proctitis with Discharge</a:t>
            </a:r>
          </a:p>
          <a:p>
            <a:pPr lvl="1"/>
            <a:r>
              <a:rPr lang="en-US" sz="1600" dirty="0"/>
              <a:t>Rectal pain</a:t>
            </a:r>
          </a:p>
          <a:p>
            <a:pPr lvl="1"/>
            <a:r>
              <a:rPr lang="en-US" sz="1600" dirty="0"/>
              <a:t>Tenesmus and constipation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420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Investigations</a:t>
            </a:r>
            <a:r>
              <a:rPr lang="en-GB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26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67153-78FF-4E77-BBC3-68FD5C9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0355E-2519-4868-BCD4-B5E016EA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918" y="2286001"/>
            <a:ext cx="10178322" cy="3593591"/>
          </a:xfrm>
        </p:spPr>
        <p:txBody>
          <a:bodyPr/>
          <a:lstStyle/>
          <a:p>
            <a:r>
              <a:rPr lang="en-GB" dirty="0"/>
              <a:t>A 27-year-old man notes a painless penile ulcer. He has recently started a new relationship. He is otherwise asymptomatic, as is his partner. On examination, the ulcer is indurated and the inguinal lymph nodes are rubbery and moderately enlarged.</a:t>
            </a:r>
          </a:p>
          <a:p>
            <a:endParaRPr lang="en-GB" dirty="0"/>
          </a:p>
          <a:p>
            <a:r>
              <a:rPr lang="en-GB" dirty="0"/>
              <a:t>Key points</a:t>
            </a:r>
          </a:p>
          <a:p>
            <a:r>
              <a:rPr lang="en-GB" dirty="0"/>
              <a:t>DDX</a:t>
            </a:r>
          </a:p>
        </p:txBody>
      </p:sp>
    </p:spTree>
    <p:extLst>
      <p:ext uri="{BB962C8B-B14F-4D97-AF65-F5344CB8AC3E}">
        <p14:creationId xmlns:p14="http://schemas.microsoft.com/office/powerpoint/2010/main" val="41691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Investigations</a:t>
            </a:r>
            <a:r>
              <a:rPr lang="en-GB" sz="2400" dirty="0"/>
              <a:t>:</a:t>
            </a:r>
          </a:p>
          <a:p>
            <a:pPr lvl="1"/>
            <a:r>
              <a:rPr lang="en-GB" sz="2000" b="1" dirty="0" err="1">
                <a:solidFill>
                  <a:srgbClr val="FF0000"/>
                </a:solidFill>
              </a:rPr>
              <a:t>Tzanck</a:t>
            </a:r>
            <a:r>
              <a:rPr lang="en-GB" sz="2000" b="1" dirty="0">
                <a:solidFill>
                  <a:srgbClr val="FF0000"/>
                </a:solidFill>
              </a:rPr>
              <a:t> smear </a:t>
            </a:r>
            <a:r>
              <a:rPr lang="en-GB" sz="2000" dirty="0"/>
              <a:t>w/ Giemsa stain shows multinucleated giant epithelial cells.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Dacron </a:t>
            </a:r>
            <a:r>
              <a:rPr lang="en-GB" sz="2000" b="1" dirty="0">
                <a:solidFill>
                  <a:srgbClr val="FF0000"/>
                </a:solidFill>
              </a:rPr>
              <a:t>Swab </a:t>
            </a:r>
            <a:r>
              <a:rPr lang="en-GB" sz="2000" dirty="0"/>
              <a:t>from base of genital lesion can be tested by:</a:t>
            </a:r>
          </a:p>
          <a:p>
            <a:pPr lvl="2"/>
            <a:r>
              <a:rPr lang="en-GB" sz="1750" b="1" dirty="0"/>
              <a:t>viral culture</a:t>
            </a:r>
          </a:p>
          <a:p>
            <a:pPr lvl="2"/>
            <a:r>
              <a:rPr lang="en-GB" sz="1750" b="1" dirty="0"/>
              <a:t>herpes simplex virus (HSV) antigen detection</a:t>
            </a:r>
          </a:p>
          <a:p>
            <a:pPr lvl="2"/>
            <a:r>
              <a:rPr lang="en-GB" sz="1750" b="1" dirty="0"/>
              <a:t>polymerase chain reaction (PCR) of HSV DNA</a:t>
            </a:r>
          </a:p>
          <a:p>
            <a:pPr lvl="2"/>
            <a:r>
              <a:rPr lang="en-GB" sz="1750" b="1" dirty="0"/>
              <a:t>Serologic testing for antibody </a:t>
            </a:r>
            <a:r>
              <a:rPr lang="en-GB" sz="1750" dirty="0"/>
              <a:t>for current or past infection if necessary</a:t>
            </a:r>
          </a:p>
        </p:txBody>
      </p:sp>
    </p:spTree>
    <p:extLst>
      <p:ext uri="{BB962C8B-B14F-4D97-AF65-F5344CB8AC3E}">
        <p14:creationId xmlns:p14="http://schemas.microsoft.com/office/powerpoint/2010/main" val="17275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790" y="1128451"/>
            <a:ext cx="10178322" cy="5729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Management: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HSV-1: </a:t>
            </a:r>
            <a:r>
              <a:rPr lang="en-GB" sz="2400" dirty="0"/>
              <a:t>oral disease, immunocompetent:</a:t>
            </a:r>
          </a:p>
          <a:p>
            <a:pPr lvl="1"/>
            <a:r>
              <a:rPr lang="en-GB" sz="2000" b="1" dirty="0"/>
              <a:t>1st line: </a:t>
            </a:r>
            <a:r>
              <a:rPr lang="en-GB" sz="2000" dirty="0"/>
              <a:t>oral </a:t>
            </a:r>
            <a:r>
              <a:rPr lang="en-GB" sz="2000" b="1" dirty="0">
                <a:solidFill>
                  <a:srgbClr val="FF0000"/>
                </a:solidFill>
              </a:rPr>
              <a:t>Acyclovir</a:t>
            </a:r>
            <a:r>
              <a:rPr lang="en-GB" sz="2000" b="1" dirty="0"/>
              <a:t>, </a:t>
            </a:r>
            <a:r>
              <a:rPr lang="en-GB" sz="2000" b="1" dirty="0" err="1">
                <a:solidFill>
                  <a:srgbClr val="FF0000"/>
                </a:solidFill>
              </a:rPr>
              <a:t>valacyclovir</a:t>
            </a:r>
            <a:r>
              <a:rPr lang="en-GB" sz="2000" b="1" dirty="0"/>
              <a:t>, </a:t>
            </a:r>
            <a:r>
              <a:rPr lang="en-GB" sz="2000" dirty="0"/>
              <a:t>or </a:t>
            </a:r>
            <a:r>
              <a:rPr lang="en-GB" sz="2000" b="1" dirty="0" err="1">
                <a:solidFill>
                  <a:srgbClr val="FF0000"/>
                </a:solidFill>
              </a:rPr>
              <a:t>famcyclovir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+ symptomatic treatment for pain.</a:t>
            </a:r>
          </a:p>
          <a:p>
            <a:pPr lvl="1"/>
            <a:r>
              <a:rPr lang="en-GB" sz="2000" b="1" dirty="0"/>
              <a:t>2nd line: </a:t>
            </a:r>
            <a:r>
              <a:rPr lang="en-GB" sz="2000" b="1" dirty="0">
                <a:solidFill>
                  <a:srgbClr val="FF0000"/>
                </a:solidFill>
              </a:rPr>
              <a:t>topical antiviral </a:t>
            </a:r>
            <a:r>
              <a:rPr lang="en-GB" sz="2000" dirty="0"/>
              <a:t>+ symptomatic treatment.</a:t>
            </a:r>
          </a:p>
        </p:txBody>
      </p:sp>
    </p:spTree>
    <p:extLst>
      <p:ext uri="{BB962C8B-B14F-4D97-AF65-F5344CB8AC3E}">
        <p14:creationId xmlns:p14="http://schemas.microsoft.com/office/powerpoint/2010/main" val="4135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790" y="1128451"/>
            <a:ext cx="10178322" cy="5729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Management:</a:t>
            </a:r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HSV-1: </a:t>
            </a:r>
            <a:r>
              <a:rPr lang="en-GB" sz="2400" dirty="0"/>
              <a:t>oral disease, immunocompetent:</a:t>
            </a:r>
          </a:p>
          <a:p>
            <a:pPr lvl="1"/>
            <a:r>
              <a:rPr lang="en-GB" sz="2000" b="1" dirty="0"/>
              <a:t>1st line: </a:t>
            </a:r>
            <a:r>
              <a:rPr lang="en-GB" sz="2000" dirty="0"/>
              <a:t>oral </a:t>
            </a:r>
            <a:r>
              <a:rPr lang="en-GB" sz="2000" b="1" dirty="0">
                <a:solidFill>
                  <a:srgbClr val="FF0000"/>
                </a:solidFill>
              </a:rPr>
              <a:t>Acyclovir</a:t>
            </a:r>
            <a:r>
              <a:rPr lang="en-GB" sz="2000" b="1" dirty="0"/>
              <a:t>, </a:t>
            </a:r>
            <a:r>
              <a:rPr lang="en-GB" sz="2000" b="1" dirty="0" err="1">
                <a:solidFill>
                  <a:srgbClr val="FF0000"/>
                </a:solidFill>
              </a:rPr>
              <a:t>valacyclovir</a:t>
            </a:r>
            <a:r>
              <a:rPr lang="en-GB" sz="2000" b="1" dirty="0"/>
              <a:t>, </a:t>
            </a:r>
            <a:r>
              <a:rPr lang="en-GB" sz="2000" dirty="0"/>
              <a:t>or </a:t>
            </a:r>
            <a:r>
              <a:rPr lang="en-GB" sz="2000" b="1" dirty="0" err="1">
                <a:solidFill>
                  <a:srgbClr val="FF0000"/>
                </a:solidFill>
              </a:rPr>
              <a:t>famcyclovir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+ symptomatic treatment for pain.</a:t>
            </a:r>
          </a:p>
          <a:p>
            <a:pPr lvl="1"/>
            <a:r>
              <a:rPr lang="en-GB" sz="2000" b="1" dirty="0"/>
              <a:t>2nd line: </a:t>
            </a:r>
            <a:r>
              <a:rPr lang="en-GB" sz="2000" b="1" dirty="0">
                <a:solidFill>
                  <a:srgbClr val="FF0000"/>
                </a:solidFill>
              </a:rPr>
              <a:t>topical antiviral </a:t>
            </a:r>
            <a:r>
              <a:rPr lang="en-GB" sz="2000" dirty="0"/>
              <a:t>+ symptomatic treatment.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GB" sz="2400" b="1" dirty="0"/>
              <a:t>HSV-2: </a:t>
            </a:r>
            <a:r>
              <a:rPr lang="en-GB" sz="2400" dirty="0"/>
              <a:t>genital disease, immunocompetent:</a:t>
            </a:r>
          </a:p>
          <a:p>
            <a:pPr lvl="1"/>
            <a:r>
              <a:rPr lang="en-GB" sz="2000" dirty="0"/>
              <a:t>oral </a:t>
            </a:r>
            <a:r>
              <a:rPr lang="en-GB" sz="2000" b="1" dirty="0">
                <a:solidFill>
                  <a:srgbClr val="FF0000"/>
                </a:solidFill>
              </a:rPr>
              <a:t>Acyclovir</a:t>
            </a:r>
            <a:r>
              <a:rPr lang="en-GB" sz="2000" b="1" dirty="0"/>
              <a:t>, </a:t>
            </a:r>
            <a:r>
              <a:rPr lang="en-GB" sz="2000" b="1" dirty="0" err="1">
                <a:solidFill>
                  <a:srgbClr val="FF0000"/>
                </a:solidFill>
              </a:rPr>
              <a:t>valacyclovir</a:t>
            </a:r>
            <a:r>
              <a:rPr lang="en-GB" sz="2000" b="1" dirty="0"/>
              <a:t>, </a:t>
            </a:r>
            <a:r>
              <a:rPr lang="en-GB" sz="2000" dirty="0"/>
              <a:t>or </a:t>
            </a:r>
            <a:r>
              <a:rPr lang="en-GB" sz="2000" b="1" dirty="0" err="1">
                <a:solidFill>
                  <a:srgbClr val="FF0000"/>
                </a:solidFill>
              </a:rPr>
              <a:t>famcyclovir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+ symptomatic treatment for </a:t>
            </a:r>
            <a:r>
              <a:rPr lang="en-GB" sz="2400" dirty="0"/>
              <a:t>pain.</a:t>
            </a:r>
          </a:p>
          <a:p>
            <a:pPr lvl="1"/>
            <a:r>
              <a:rPr lang="en-GB" sz="2000" dirty="0"/>
              <a:t>herpes </a:t>
            </a:r>
            <a:r>
              <a:rPr lang="en-GB" sz="2000" dirty="0" err="1"/>
              <a:t>genitalis</a:t>
            </a:r>
            <a:r>
              <a:rPr lang="en-GB" sz="2000" dirty="0"/>
              <a:t>, look for and treat any other STIs</a:t>
            </a:r>
          </a:p>
          <a:p>
            <a:pPr lvl="1"/>
            <a:r>
              <a:rPr lang="en-GB" sz="2000" dirty="0"/>
              <a:t>pregnancy; </a:t>
            </a:r>
            <a:r>
              <a:rPr lang="en-GB" sz="2000" b="1" dirty="0">
                <a:solidFill>
                  <a:srgbClr val="FF0000"/>
                </a:solidFill>
              </a:rPr>
              <a:t>Acyclovir</a:t>
            </a:r>
            <a:r>
              <a:rPr lang="en-GB" sz="2000" b="1" dirty="0"/>
              <a:t> </a:t>
            </a:r>
            <a:r>
              <a:rPr lang="en-GB" sz="2000" dirty="0"/>
              <a:t>for symptomatic women, </a:t>
            </a:r>
            <a:r>
              <a:rPr lang="en-GB" sz="2000" b="1" dirty="0"/>
              <a:t>Suggested C/S </a:t>
            </a:r>
            <a:r>
              <a:rPr lang="en-GB" sz="2000" dirty="0"/>
              <a:t>if active </a:t>
            </a:r>
            <a:r>
              <a:rPr lang="en-GB" sz="2400" dirty="0"/>
              <a:t>genital lesions</a:t>
            </a:r>
          </a:p>
        </p:txBody>
      </p:sp>
    </p:spTree>
    <p:extLst>
      <p:ext uri="{BB962C8B-B14F-4D97-AF65-F5344CB8AC3E}">
        <p14:creationId xmlns:p14="http://schemas.microsoft.com/office/powerpoint/2010/main" val="6783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human papillomavirus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59" y="1128451"/>
            <a:ext cx="10881360" cy="5729549"/>
          </a:xfrm>
        </p:spPr>
        <p:txBody>
          <a:bodyPr>
            <a:noAutofit/>
          </a:bodyPr>
          <a:lstStyle/>
          <a:p>
            <a:r>
              <a:rPr lang="en-US" b="1" dirty="0"/>
              <a:t>Info</a:t>
            </a:r>
            <a:endParaRPr lang="en-GB" b="1" dirty="0"/>
          </a:p>
          <a:p>
            <a:pPr lvl="1"/>
            <a:r>
              <a:rPr lang="en-GB" sz="1700" dirty="0"/>
              <a:t>&gt;200 subtypes, of which &gt;30 are genital subtypes.</a:t>
            </a:r>
          </a:p>
          <a:p>
            <a:pPr lvl="1"/>
            <a:r>
              <a:rPr lang="en-GB" sz="1700" dirty="0"/>
              <a:t>HPV </a:t>
            </a:r>
            <a:r>
              <a:rPr lang="en-GB" sz="1700" b="1" dirty="0">
                <a:solidFill>
                  <a:srgbClr val="7030A0"/>
                </a:solidFill>
              </a:rPr>
              <a:t>types 6 and 11 </a:t>
            </a:r>
            <a:r>
              <a:rPr lang="en-GB" sz="1700" dirty="0"/>
              <a:t>are classically associated with anogenital warts/ condylomata acuminate.</a:t>
            </a:r>
          </a:p>
          <a:p>
            <a:pPr lvl="1"/>
            <a:r>
              <a:rPr lang="en-GB" sz="1700" dirty="0"/>
              <a:t>HPV </a:t>
            </a:r>
            <a:r>
              <a:rPr lang="en-GB" sz="1700" b="1" dirty="0">
                <a:solidFill>
                  <a:srgbClr val="7030A0"/>
                </a:solidFill>
              </a:rPr>
              <a:t>types 16 and 18 </a:t>
            </a:r>
            <a:r>
              <a:rPr lang="en-GB" sz="1700" dirty="0"/>
              <a:t>are the most oncogenic (</a:t>
            </a:r>
            <a:r>
              <a:rPr lang="en-GB" sz="1700" dirty="0">
                <a:solidFill>
                  <a:srgbClr val="FF0000"/>
                </a:solidFill>
              </a:rPr>
              <a:t>cervical cancer</a:t>
            </a:r>
            <a:r>
              <a:rPr lang="en-GB" sz="1700" dirty="0"/>
              <a:t>).</a:t>
            </a:r>
          </a:p>
          <a:p>
            <a:pPr lvl="1"/>
            <a:r>
              <a:rPr lang="en-GB" sz="1700" dirty="0"/>
              <a:t>HPV </a:t>
            </a:r>
            <a:r>
              <a:rPr lang="en-GB" sz="1700" b="1" dirty="0">
                <a:solidFill>
                  <a:srgbClr val="7030A0"/>
                </a:solidFill>
              </a:rPr>
              <a:t>types 16, 18, 31, 33, 45, 52, and 58 </a:t>
            </a:r>
            <a:r>
              <a:rPr lang="en-GB" sz="1700" dirty="0"/>
              <a:t>can cause anal cancer.</a:t>
            </a:r>
          </a:p>
          <a:p>
            <a:r>
              <a:rPr lang="en-US" b="1" dirty="0"/>
              <a:t>Clinical Presentation </a:t>
            </a:r>
          </a:p>
          <a:p>
            <a:pPr marL="457200" lvl="1" indent="0">
              <a:buNone/>
            </a:pPr>
            <a:r>
              <a:rPr lang="en-GB" b="1" dirty="0"/>
              <a:t>    </a:t>
            </a:r>
            <a:r>
              <a:rPr lang="en-GB" b="1" dirty="0">
                <a:solidFill>
                  <a:srgbClr val="FF0000"/>
                </a:solidFill>
              </a:rPr>
              <a:t>**Most are asymptomatic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b="1" dirty="0">
                <a:solidFill>
                  <a:srgbClr val="FF0000"/>
                </a:solidFill>
              </a:rPr>
              <a:t>genital warts, cervical dysplasia</a:t>
            </a:r>
            <a:r>
              <a:rPr lang="en-GB" dirty="0">
                <a:solidFill>
                  <a:srgbClr val="FF0000"/>
                </a:solidFill>
              </a:rPr>
              <a:t>)**</a:t>
            </a:r>
          </a:p>
          <a:p>
            <a:pPr lvl="1"/>
            <a:r>
              <a:rPr lang="en-GB" sz="1700" b="1" dirty="0"/>
              <a:t>Male:</a:t>
            </a:r>
          </a:p>
          <a:p>
            <a:pPr marL="0" indent="0">
              <a:buNone/>
            </a:pPr>
            <a:r>
              <a:rPr lang="en-GB" sz="1700" dirty="0"/>
              <a:t>	Cauliflower lesions </a:t>
            </a:r>
            <a:r>
              <a:rPr lang="en-GB" sz="1700" dirty="0">
                <a:solidFill>
                  <a:srgbClr val="FF0000"/>
                </a:solidFill>
              </a:rPr>
              <a:t>(condylomata </a:t>
            </a:r>
            <a:r>
              <a:rPr lang="en-GB" sz="1700" dirty="0" err="1">
                <a:solidFill>
                  <a:srgbClr val="FF0000"/>
                </a:solidFill>
              </a:rPr>
              <a:t>acuminata</a:t>
            </a:r>
            <a:r>
              <a:rPr lang="en-GB" sz="1700" dirty="0"/>
              <a:t>) on skin/mucosa of penile/ anal area</a:t>
            </a:r>
          </a:p>
          <a:p>
            <a:pPr lvl="1"/>
            <a:r>
              <a:rPr lang="en-GB" sz="1700" dirty="0"/>
              <a:t> </a:t>
            </a:r>
            <a:r>
              <a:rPr lang="en-GB" sz="1700" b="1" dirty="0"/>
              <a:t>Female:</a:t>
            </a:r>
          </a:p>
          <a:p>
            <a:pPr marL="457200" lvl="1" indent="0">
              <a:buNone/>
            </a:pPr>
            <a:r>
              <a:rPr lang="en-GB" sz="1700" dirty="0"/>
              <a:t>	Cauliflower lesions and/or pre-neoplastic/neoplastic lesions on cervix/vagina/vulva</a:t>
            </a:r>
          </a:p>
          <a:p>
            <a:r>
              <a:rPr lang="en-GB" b="1" dirty="0"/>
              <a:t>Investigations:</a:t>
            </a:r>
          </a:p>
          <a:p>
            <a:pPr lvl="1"/>
            <a:r>
              <a:rPr lang="en-GB" sz="1700" dirty="0">
                <a:solidFill>
                  <a:srgbClr val="FF0000"/>
                </a:solidFill>
              </a:rPr>
              <a:t>Potential </a:t>
            </a:r>
            <a:r>
              <a:rPr lang="en-GB" sz="1700" b="1" dirty="0">
                <a:solidFill>
                  <a:srgbClr val="FF0000"/>
                </a:solidFill>
              </a:rPr>
              <a:t>biopsy </a:t>
            </a:r>
            <a:r>
              <a:rPr lang="en-GB" sz="1700" dirty="0"/>
              <a:t>of suspicious lesions</a:t>
            </a:r>
          </a:p>
          <a:p>
            <a:pPr lvl="1"/>
            <a:r>
              <a:rPr lang="en-GB" sz="1700" b="1" dirty="0"/>
              <a:t>Female: </a:t>
            </a:r>
            <a:r>
              <a:rPr lang="en-GB" sz="1700" dirty="0"/>
              <a:t>screening for cervical dysplasia through regular </a:t>
            </a:r>
            <a:r>
              <a:rPr lang="en-GB" sz="1700" b="1" dirty="0"/>
              <a:t>Pap smears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9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Cauliflower-like appearance of</a:t>
            </a:r>
            <a:br>
              <a:rPr lang="en-GB" b="1" dirty="0"/>
            </a:br>
            <a:r>
              <a:rPr lang="en-GB" b="1" dirty="0"/>
              <a:t>condylomata </a:t>
            </a:r>
            <a:r>
              <a:rPr lang="en-GB" b="1" dirty="0" err="1"/>
              <a:t>acuminata</a:t>
            </a:r>
            <a:r>
              <a:rPr lang="en-GB" b="1" dirty="0"/>
              <a:t> HPV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975" y="1874517"/>
            <a:ext cx="4701921" cy="49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Cauliflower-like appearance of</a:t>
            </a:r>
            <a:br>
              <a:rPr lang="en-GB" b="1" dirty="0"/>
            </a:br>
            <a:r>
              <a:rPr lang="en-GB" b="1" dirty="0"/>
              <a:t>condylomata </a:t>
            </a:r>
            <a:r>
              <a:rPr lang="en-GB" b="1" dirty="0" err="1"/>
              <a:t>acuminata</a:t>
            </a:r>
            <a:r>
              <a:rPr lang="en-GB" b="1" dirty="0"/>
              <a:t> HPV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472" y="1874518"/>
            <a:ext cx="7050024" cy="48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HPV warts female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512" y="1289304"/>
            <a:ext cx="7772400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papillomavirus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Prevention:</a:t>
            </a:r>
          </a:p>
          <a:p>
            <a:pPr lvl="1"/>
            <a:r>
              <a:rPr lang="en-GB" sz="2000" b="1" dirty="0"/>
              <a:t>Bi-valent vaccine 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en-GB" sz="2000" b="1" dirty="0" err="1"/>
              <a:t>quadrivalent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                    </a:t>
            </a:r>
            <a:r>
              <a:rPr lang="en-GB" sz="2000" dirty="0"/>
              <a:t>“</a:t>
            </a:r>
            <a:r>
              <a:rPr lang="en-GB" sz="2000" b="1" dirty="0"/>
              <a:t>Gardasil”</a:t>
            </a:r>
          </a:p>
          <a:p>
            <a:pPr lvl="1"/>
            <a:r>
              <a:rPr lang="en-GB" sz="2000" b="1" dirty="0" err="1"/>
              <a:t>nonavalent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378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papillomavirus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Prevention:</a:t>
            </a:r>
          </a:p>
          <a:p>
            <a:pPr lvl="1"/>
            <a:r>
              <a:rPr lang="en-GB" sz="2000" b="1" dirty="0"/>
              <a:t>Bi-valent vaccine </a:t>
            </a:r>
            <a:r>
              <a:rPr lang="en-GB" sz="2000" dirty="0">
                <a:solidFill>
                  <a:srgbClr val="7030A0"/>
                </a:solidFill>
              </a:rPr>
              <a:t>(16 &amp;18)</a:t>
            </a:r>
          </a:p>
          <a:p>
            <a:pPr lvl="1"/>
            <a:r>
              <a:rPr lang="en-GB" sz="2000" b="1" dirty="0" err="1"/>
              <a:t>quadrivalent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                 </a:t>
            </a:r>
            <a:r>
              <a:rPr lang="en-GB" sz="2000" dirty="0"/>
              <a:t>“</a:t>
            </a:r>
            <a:r>
              <a:rPr lang="en-GB" sz="2000" b="1" dirty="0"/>
              <a:t>Gardasil”</a:t>
            </a:r>
          </a:p>
          <a:p>
            <a:pPr lvl="1"/>
            <a:r>
              <a:rPr lang="en-GB" sz="2000" b="1" dirty="0" err="1"/>
              <a:t>nonavalent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901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papillomavirus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Prevention:</a:t>
            </a:r>
          </a:p>
          <a:p>
            <a:pPr lvl="1"/>
            <a:r>
              <a:rPr lang="en-GB" sz="2000" b="1" dirty="0"/>
              <a:t>Bi-valent vaccine </a:t>
            </a:r>
            <a:r>
              <a:rPr lang="en-GB" sz="2000" dirty="0">
                <a:solidFill>
                  <a:srgbClr val="7030A0"/>
                </a:solidFill>
              </a:rPr>
              <a:t>(16 &amp;18)</a:t>
            </a:r>
          </a:p>
          <a:p>
            <a:pPr lvl="1"/>
            <a:r>
              <a:rPr lang="en-GB" sz="2000" b="1" dirty="0" err="1"/>
              <a:t>quadrivalent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(6,11,16 &amp;18) </a:t>
            </a:r>
            <a:r>
              <a:rPr lang="en-GB" sz="2000" dirty="0"/>
              <a:t>“</a:t>
            </a:r>
            <a:r>
              <a:rPr lang="en-GB" sz="2000" b="1" dirty="0"/>
              <a:t>Gardasil”</a:t>
            </a:r>
          </a:p>
          <a:p>
            <a:pPr lvl="1"/>
            <a:r>
              <a:rPr lang="en-GB" sz="2000" b="1" dirty="0" err="1"/>
              <a:t>nonavalent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683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67153-78FF-4E77-BBC3-68FD5C9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0355E-2519-4868-BCD4-B5E016EA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918" y="2286001"/>
            <a:ext cx="10178322" cy="3593591"/>
          </a:xfrm>
        </p:spPr>
        <p:txBody>
          <a:bodyPr/>
          <a:lstStyle/>
          <a:p>
            <a:r>
              <a:rPr lang="en-GB" dirty="0"/>
              <a:t>A </a:t>
            </a:r>
            <a:r>
              <a:rPr lang="en-GB" dirty="0">
                <a:solidFill>
                  <a:srgbClr val="FF0000"/>
                </a:solidFill>
              </a:rPr>
              <a:t>27-year-old man</a:t>
            </a:r>
            <a:r>
              <a:rPr lang="en-GB" dirty="0"/>
              <a:t> notes a </a:t>
            </a:r>
            <a:r>
              <a:rPr lang="en-GB" dirty="0">
                <a:solidFill>
                  <a:srgbClr val="FF0000"/>
                </a:solidFill>
              </a:rPr>
              <a:t>painless penile ulcer. </a:t>
            </a:r>
            <a:r>
              <a:rPr lang="en-GB" dirty="0"/>
              <a:t>He has recently </a:t>
            </a:r>
            <a:r>
              <a:rPr lang="en-GB" dirty="0">
                <a:solidFill>
                  <a:srgbClr val="FF0000"/>
                </a:solidFill>
              </a:rPr>
              <a:t>started a new relationship</a:t>
            </a:r>
            <a:r>
              <a:rPr lang="en-GB" dirty="0"/>
              <a:t>. He is otherwise </a:t>
            </a:r>
            <a:r>
              <a:rPr lang="en-GB" dirty="0">
                <a:solidFill>
                  <a:srgbClr val="FF0000"/>
                </a:solidFill>
              </a:rPr>
              <a:t>asymptomatic, </a:t>
            </a:r>
            <a:r>
              <a:rPr lang="en-GB" dirty="0"/>
              <a:t>as is his partner. On examination, the </a:t>
            </a:r>
            <a:r>
              <a:rPr lang="en-GB" dirty="0">
                <a:solidFill>
                  <a:srgbClr val="FF0000"/>
                </a:solidFill>
              </a:rPr>
              <a:t>ulcer is indurated </a:t>
            </a:r>
            <a:r>
              <a:rPr lang="en-GB" dirty="0"/>
              <a:t>and the </a:t>
            </a:r>
            <a:r>
              <a:rPr lang="en-GB" dirty="0">
                <a:solidFill>
                  <a:srgbClr val="FF0000"/>
                </a:solidFill>
              </a:rPr>
              <a:t>inguinal lymph nodes are rubbery and moderately enlarged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Key points</a:t>
            </a:r>
          </a:p>
          <a:p>
            <a:r>
              <a:rPr lang="en-GB" dirty="0"/>
              <a:t>DDX</a:t>
            </a:r>
          </a:p>
        </p:txBody>
      </p:sp>
    </p:spTree>
    <p:extLst>
      <p:ext uri="{BB962C8B-B14F-4D97-AF65-F5344CB8AC3E}">
        <p14:creationId xmlns:p14="http://schemas.microsoft.com/office/powerpoint/2010/main" val="8695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papillomavirus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Prevention:</a:t>
            </a:r>
          </a:p>
          <a:p>
            <a:pPr lvl="1"/>
            <a:r>
              <a:rPr lang="en-GB" sz="2000" b="1" dirty="0"/>
              <a:t>Bi-valent vaccine </a:t>
            </a:r>
            <a:r>
              <a:rPr lang="en-GB" sz="2000" dirty="0">
                <a:solidFill>
                  <a:srgbClr val="7030A0"/>
                </a:solidFill>
              </a:rPr>
              <a:t>(16 &amp;18)</a:t>
            </a:r>
          </a:p>
          <a:p>
            <a:pPr lvl="1"/>
            <a:r>
              <a:rPr lang="en-GB" sz="2000" b="1" dirty="0" err="1"/>
              <a:t>quadrivalent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(6,11,16 &amp;18) </a:t>
            </a:r>
            <a:r>
              <a:rPr lang="en-GB" sz="2000" dirty="0"/>
              <a:t>“</a:t>
            </a:r>
            <a:r>
              <a:rPr lang="en-GB" sz="2000" b="1" dirty="0"/>
              <a:t>Gardasil”</a:t>
            </a:r>
          </a:p>
          <a:p>
            <a:pPr lvl="1"/>
            <a:r>
              <a:rPr lang="en-GB" sz="2000" b="1" dirty="0" err="1"/>
              <a:t>nonavalent</a:t>
            </a:r>
            <a:r>
              <a:rPr lang="en-GB" sz="2000" b="1" dirty="0"/>
              <a:t> vaccine </a:t>
            </a:r>
            <a:r>
              <a:rPr lang="en-GB" sz="2000" dirty="0">
                <a:solidFill>
                  <a:srgbClr val="7030A0"/>
                </a:solidFill>
              </a:rPr>
              <a:t>(6,11,16,18, 31, 33, 45, 52, and 58)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10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Treatment ??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Treatment ??</a:t>
            </a:r>
          </a:p>
          <a:p>
            <a:endParaRPr lang="en-US" sz="2400" dirty="0"/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There is no treatment for the virus itself</a:t>
            </a:r>
            <a:r>
              <a:rPr lang="en-GB" dirty="0"/>
              <a:t>. However, there are treatments for the health problems that HPV can cause: Genital warts can be treated by healthcare provider or with prescription medication. If left untreated, genital warts may go away, stay the same, or grow in size or number.</a:t>
            </a:r>
          </a:p>
        </p:txBody>
      </p:sp>
    </p:spTree>
    <p:extLst>
      <p:ext uri="{BB962C8B-B14F-4D97-AF65-F5344CB8AC3E}">
        <p14:creationId xmlns:p14="http://schemas.microsoft.com/office/powerpoint/2010/main" val="1878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950" y="0"/>
            <a:ext cx="10178322" cy="1492132"/>
          </a:xfrm>
        </p:spPr>
        <p:txBody>
          <a:bodyPr/>
          <a:lstStyle/>
          <a:p>
            <a:r>
              <a:rPr lang="en-GB" b="1" dirty="0"/>
              <a:t>Trichomoniasis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950" y="746066"/>
            <a:ext cx="10178322" cy="5321808"/>
          </a:xfrm>
        </p:spPr>
        <p:txBody>
          <a:bodyPr>
            <a:noAutofit/>
          </a:bodyPr>
          <a:lstStyle/>
          <a:p>
            <a:r>
              <a:rPr lang="en-GB" sz="1800" b="1" i="1" dirty="0"/>
              <a:t>Info</a:t>
            </a:r>
          </a:p>
          <a:p>
            <a:pPr lvl="1"/>
            <a:r>
              <a:rPr lang="en-US" sz="1700" i="1" dirty="0"/>
              <a:t>Parasitic Infection</a:t>
            </a:r>
            <a:r>
              <a:rPr lang="en-GB" sz="1700" i="1" dirty="0"/>
              <a:t> Caused By </a:t>
            </a:r>
            <a:r>
              <a:rPr lang="en-GB" sz="1700" i="1" dirty="0">
                <a:solidFill>
                  <a:srgbClr val="FF0000"/>
                </a:solidFill>
              </a:rPr>
              <a:t>Trichomonas vaginalis</a:t>
            </a:r>
            <a:endParaRPr lang="en-GB" sz="1700" dirty="0">
              <a:solidFill>
                <a:srgbClr val="FF0000"/>
              </a:solidFill>
            </a:endParaRPr>
          </a:p>
          <a:p>
            <a:pPr lvl="1"/>
            <a:r>
              <a:rPr lang="en-GB" sz="1700" dirty="0">
                <a:solidFill>
                  <a:srgbClr val="FF0000"/>
                </a:solidFill>
              </a:rPr>
              <a:t>Most common curable STD.</a:t>
            </a:r>
          </a:p>
          <a:p>
            <a:pPr lvl="1"/>
            <a:r>
              <a:rPr lang="en-GB" sz="1700" dirty="0"/>
              <a:t>Affects women more than men</a:t>
            </a:r>
          </a:p>
          <a:p>
            <a:r>
              <a:rPr lang="en-GB" sz="1800" b="1" dirty="0"/>
              <a:t>Modes of transmission :</a:t>
            </a:r>
          </a:p>
          <a:p>
            <a:pPr lvl="1"/>
            <a:r>
              <a:rPr lang="en-GB" sz="1700" dirty="0"/>
              <a:t>Sexual contact</a:t>
            </a:r>
          </a:p>
          <a:p>
            <a:pPr lvl="1"/>
            <a:r>
              <a:rPr lang="en-GB" sz="1700" dirty="0"/>
              <a:t>Mother to child</a:t>
            </a:r>
          </a:p>
          <a:p>
            <a:r>
              <a:rPr lang="en-US" sz="1800" b="1" dirty="0"/>
              <a:t>Clinical presentation:</a:t>
            </a:r>
          </a:p>
          <a:p>
            <a:pPr lvl="1"/>
            <a:r>
              <a:rPr lang="en-US" sz="1700" dirty="0"/>
              <a:t>Men </a:t>
            </a:r>
            <a:r>
              <a:rPr lang="en-US" sz="1700" dirty="0">
                <a:solidFill>
                  <a:srgbClr val="FF0000"/>
                </a:solidFill>
              </a:rPr>
              <a:t>“Usually asymptomatic”</a:t>
            </a:r>
          </a:p>
          <a:p>
            <a:pPr lvl="2"/>
            <a:r>
              <a:rPr lang="en-GB" sz="1700" dirty="0"/>
              <a:t>Urethral Discharge</a:t>
            </a:r>
          </a:p>
          <a:p>
            <a:pPr lvl="2"/>
            <a:r>
              <a:rPr lang="en-GB" sz="1700" dirty="0"/>
              <a:t>Frequency</a:t>
            </a:r>
            <a:endParaRPr lang="en-US" sz="1700" dirty="0"/>
          </a:p>
          <a:p>
            <a:pPr lvl="1"/>
            <a:r>
              <a:rPr lang="en-US" sz="1700" dirty="0"/>
              <a:t>Women</a:t>
            </a:r>
          </a:p>
          <a:p>
            <a:pPr lvl="2"/>
            <a:r>
              <a:rPr lang="en-US" sz="1700" dirty="0"/>
              <a:t>Vaginal discharge (Yellow-</a:t>
            </a:r>
            <a:r>
              <a:rPr lang="en-US" sz="1700" dirty="0" err="1"/>
              <a:t>green,malodourous</a:t>
            </a:r>
            <a:r>
              <a:rPr lang="en-US" sz="1700" dirty="0"/>
              <a:t>, frothy yellowish)</a:t>
            </a:r>
          </a:p>
          <a:p>
            <a:pPr lvl="2"/>
            <a:r>
              <a:rPr lang="en-US" sz="1700" dirty="0"/>
              <a:t>Small hemorrhagic areas on the cervix (Strawberry cervix)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28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Strawberry cervi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9" y="382385"/>
            <a:ext cx="8414401" cy="63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Trichomoniasis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Investigation </a:t>
            </a:r>
          </a:p>
          <a:p>
            <a:pPr lvl="1"/>
            <a:r>
              <a:rPr lang="en-GB" sz="1700" b="1" dirty="0"/>
              <a:t>nucleic acid amplification tests ( NAAT ) – </a:t>
            </a:r>
            <a:r>
              <a:rPr lang="en-GB" sz="1700" b="1" dirty="0">
                <a:solidFill>
                  <a:srgbClr val="FF0000"/>
                </a:solidFill>
              </a:rPr>
              <a:t>Gold standards</a:t>
            </a:r>
          </a:p>
          <a:p>
            <a:pPr lvl="1"/>
            <a:r>
              <a:rPr lang="en-US" sz="1700" b="1" dirty="0"/>
              <a:t>Culture – need 7 days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GB" b="1" dirty="0"/>
              <a:t>Treatment:</a:t>
            </a:r>
          </a:p>
          <a:p>
            <a:pPr lvl="1"/>
            <a:r>
              <a:rPr lang="en-GB" sz="1700" dirty="0"/>
              <a:t>Treat even if asymptomatic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Metronidazole</a:t>
            </a:r>
          </a:p>
          <a:p>
            <a:pPr lvl="1"/>
            <a:r>
              <a:rPr lang="en-GB" sz="1700" dirty="0"/>
              <a:t>Symptomatic pregnant women??</a:t>
            </a:r>
          </a:p>
        </p:txBody>
      </p:sp>
    </p:spTree>
    <p:extLst>
      <p:ext uri="{BB962C8B-B14F-4D97-AF65-F5344CB8AC3E}">
        <p14:creationId xmlns:p14="http://schemas.microsoft.com/office/powerpoint/2010/main" val="42743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Trichomoniasis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Investigation </a:t>
            </a:r>
          </a:p>
          <a:p>
            <a:pPr lvl="1"/>
            <a:r>
              <a:rPr lang="en-GB" sz="1700" b="1" dirty="0"/>
              <a:t>nucleic acid amplification tests ( NAAT ) – </a:t>
            </a:r>
            <a:r>
              <a:rPr lang="en-GB" sz="1700" b="1" dirty="0">
                <a:solidFill>
                  <a:srgbClr val="FF0000"/>
                </a:solidFill>
              </a:rPr>
              <a:t>Gold standards</a:t>
            </a:r>
          </a:p>
          <a:p>
            <a:pPr lvl="1"/>
            <a:r>
              <a:rPr lang="en-US" sz="1700" b="1" dirty="0"/>
              <a:t>Culture – need 7 days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GB" b="1" dirty="0"/>
              <a:t>Treatment:</a:t>
            </a:r>
          </a:p>
          <a:p>
            <a:pPr lvl="1"/>
            <a:r>
              <a:rPr lang="en-GB" sz="1700" dirty="0"/>
              <a:t>Treat even if asymptomatic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Metronidazole</a:t>
            </a:r>
          </a:p>
          <a:p>
            <a:pPr lvl="1"/>
            <a:r>
              <a:rPr lang="en-GB" sz="1700" dirty="0"/>
              <a:t>Symptomatic pregnant women </a:t>
            </a:r>
            <a:r>
              <a:rPr lang="en-GB" sz="1700" b="1" dirty="0">
                <a:solidFill>
                  <a:srgbClr val="FF0000"/>
                </a:solidFill>
              </a:rPr>
              <a:t>should be treated with 2 g metronidazole once</a:t>
            </a:r>
          </a:p>
        </p:txBody>
      </p:sp>
    </p:spTree>
    <p:extLst>
      <p:ext uri="{BB962C8B-B14F-4D97-AF65-F5344CB8AC3E}">
        <p14:creationId xmlns:p14="http://schemas.microsoft.com/office/powerpoint/2010/main" val="17629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0343"/>
          </a:xfrm>
        </p:spPr>
        <p:txBody>
          <a:bodyPr/>
          <a:lstStyle/>
          <a:p>
            <a:r>
              <a:rPr lang="en-GB" b="1" dirty="0"/>
              <a:t>Chancroid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09345"/>
            <a:ext cx="10178322" cy="5047488"/>
          </a:xfrm>
        </p:spPr>
        <p:txBody>
          <a:bodyPr>
            <a:normAutofit/>
          </a:bodyPr>
          <a:lstStyle/>
          <a:p>
            <a:r>
              <a:rPr lang="en-GB" b="1" dirty="0"/>
              <a:t>Info:</a:t>
            </a:r>
          </a:p>
          <a:p>
            <a:pPr lvl="1"/>
            <a:r>
              <a:rPr lang="en-GB" sz="1700" i="1" dirty="0"/>
              <a:t>Caused by </a:t>
            </a:r>
            <a:r>
              <a:rPr lang="en-GB" sz="1700" i="1" dirty="0">
                <a:solidFill>
                  <a:srgbClr val="FF0000"/>
                </a:solidFill>
              </a:rPr>
              <a:t>Haemophilus </a:t>
            </a:r>
            <a:r>
              <a:rPr lang="en-GB" sz="1700" i="1" dirty="0" err="1">
                <a:solidFill>
                  <a:srgbClr val="FF0000"/>
                </a:solidFill>
              </a:rPr>
              <a:t>ducreyi</a:t>
            </a:r>
            <a:endParaRPr lang="en-GB" sz="1700" dirty="0">
              <a:solidFill>
                <a:srgbClr val="FF0000"/>
              </a:solidFill>
            </a:endParaRPr>
          </a:p>
          <a:p>
            <a:pPr lvl="1"/>
            <a:r>
              <a:rPr lang="en-GB" sz="1700" dirty="0"/>
              <a:t> It is more commonly seen in heterosexual men than in women, uncircumcised males</a:t>
            </a:r>
          </a:p>
          <a:p>
            <a:pPr lvl="1"/>
            <a:r>
              <a:rPr lang="en-GB" sz="1700" dirty="0"/>
              <a:t> 3–7 days after sexual intercourse.</a:t>
            </a:r>
          </a:p>
          <a:p>
            <a:pPr lvl="1"/>
            <a:r>
              <a:rPr lang="en-GB" sz="1700" dirty="0"/>
              <a:t> Cases are most probably related to foreign travel. ( Africa ).</a:t>
            </a:r>
          </a:p>
          <a:p>
            <a:r>
              <a:rPr lang="en-GB" b="1" dirty="0"/>
              <a:t>Modes of transmission:</a:t>
            </a:r>
          </a:p>
          <a:p>
            <a:pPr lvl="1"/>
            <a:r>
              <a:rPr lang="en-GB" sz="1700" dirty="0"/>
              <a:t> Sexual contact</a:t>
            </a:r>
          </a:p>
          <a:p>
            <a:r>
              <a:rPr lang="en-GB" b="1" dirty="0"/>
              <a:t>Signs and Symptoms:</a:t>
            </a:r>
          </a:p>
          <a:p>
            <a:pPr lvl="1"/>
            <a:r>
              <a:rPr lang="en-GB" sz="1700" dirty="0"/>
              <a:t>Soft painful ulcers on the genitals</a:t>
            </a:r>
          </a:p>
          <a:p>
            <a:pPr lvl="1"/>
            <a:r>
              <a:rPr lang="en-GB" sz="1700" dirty="0"/>
              <a:t>painful swollen lymph glands </a:t>
            </a:r>
            <a:r>
              <a:rPr lang="en-GB" sz="1600" dirty="0">
                <a:solidFill>
                  <a:srgbClr val="FF0000"/>
                </a:solidFill>
              </a:rPr>
              <a:t>(</a:t>
            </a:r>
            <a:r>
              <a:rPr lang="en-GB" sz="1400" dirty="0">
                <a:solidFill>
                  <a:srgbClr val="FF0000"/>
                </a:solidFill>
              </a:rPr>
              <a:t> inguinal lymphadenopathy )</a:t>
            </a:r>
            <a:endParaRPr lang="en-GB" sz="1600" dirty="0">
              <a:solidFill>
                <a:srgbClr val="FF0000"/>
              </a:solidFill>
            </a:endParaRPr>
          </a:p>
          <a:p>
            <a:pPr lvl="1"/>
            <a:r>
              <a:rPr lang="en-GB" sz="1700" dirty="0"/>
              <a:t>The site of most infections in men is </a:t>
            </a:r>
            <a:r>
              <a:rPr lang="en-GB" sz="1700" dirty="0">
                <a:solidFill>
                  <a:srgbClr val="FF0000"/>
                </a:solidFill>
              </a:rPr>
              <a:t>the foreskin</a:t>
            </a:r>
            <a:r>
              <a:rPr lang="en-GB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Image result for chancroi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31" y="1883661"/>
            <a:ext cx="7352831" cy="48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/>
              <a:t>Haemophilus </a:t>
            </a:r>
            <a:r>
              <a:rPr lang="en-GB" sz="4800" b="1" dirty="0" err="1"/>
              <a:t>ducreyi</a:t>
            </a:r>
            <a:r>
              <a:rPr lang="en-GB" sz="4800" b="1" dirty="0"/>
              <a:t> ( </a:t>
            </a:r>
            <a:r>
              <a:rPr lang="en-GB" sz="4800" dirty="0"/>
              <a:t>Chancroid </a:t>
            </a:r>
            <a:r>
              <a:rPr lang="en-GB" sz="4800" b="1" dirty="0"/>
              <a:t>)</a:t>
            </a:r>
            <a:endParaRPr lang="en-GB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822" y="1874517"/>
            <a:ext cx="7183469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approaches patient with STI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Assure privacy and confidentiality</a:t>
            </a:r>
          </a:p>
          <a:p>
            <a:r>
              <a:rPr lang="en-GB" b="1" dirty="0"/>
              <a:t>Manage communication</a:t>
            </a:r>
          </a:p>
          <a:p>
            <a:r>
              <a:rPr lang="en-GB" b="1" dirty="0"/>
              <a:t>History must cover the 5Ps:</a:t>
            </a:r>
          </a:p>
          <a:p>
            <a:pPr lvl="1"/>
            <a:r>
              <a:rPr lang="en-GB" b="1" dirty="0"/>
              <a:t> Past STIs</a:t>
            </a:r>
          </a:p>
          <a:p>
            <a:pPr lvl="1"/>
            <a:r>
              <a:rPr lang="en-GB" dirty="0"/>
              <a:t> </a:t>
            </a:r>
            <a:r>
              <a:rPr lang="en-GB" b="1" dirty="0"/>
              <a:t>Partners</a:t>
            </a:r>
          </a:p>
          <a:p>
            <a:pPr lvl="1"/>
            <a:r>
              <a:rPr lang="en-GB" dirty="0"/>
              <a:t> </a:t>
            </a:r>
            <a:r>
              <a:rPr lang="en-GB" b="1" dirty="0"/>
              <a:t>Practices	</a:t>
            </a:r>
          </a:p>
          <a:p>
            <a:pPr lvl="1"/>
            <a:r>
              <a:rPr lang="en-GB" dirty="0"/>
              <a:t> </a:t>
            </a:r>
            <a:r>
              <a:rPr lang="en-GB" b="1" dirty="0"/>
              <a:t>Prevention of STIs and HIV</a:t>
            </a:r>
          </a:p>
          <a:p>
            <a:pPr lvl="1"/>
            <a:r>
              <a:rPr lang="en-GB" dirty="0"/>
              <a:t> </a:t>
            </a:r>
            <a:r>
              <a:rPr lang="en-GB" b="1" dirty="0"/>
              <a:t>Pregnancy history and plans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7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Chancroid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014215"/>
          </a:xfrm>
        </p:spPr>
        <p:txBody>
          <a:bodyPr>
            <a:normAutofit/>
          </a:bodyPr>
          <a:lstStyle/>
          <a:p>
            <a:r>
              <a:rPr lang="en-GB" b="1" dirty="0"/>
              <a:t>Investigation:</a:t>
            </a:r>
            <a:endParaRPr lang="en-GB" dirty="0"/>
          </a:p>
          <a:p>
            <a:pPr lvl="1"/>
            <a:r>
              <a:rPr lang="en-GB" sz="1700" dirty="0"/>
              <a:t>Culture</a:t>
            </a:r>
          </a:p>
          <a:p>
            <a:pPr lvl="1"/>
            <a:r>
              <a:rPr lang="en-GB" sz="1700" dirty="0"/>
              <a:t>PCR</a:t>
            </a:r>
          </a:p>
          <a:p>
            <a:pPr lvl="1"/>
            <a:r>
              <a:rPr lang="en-GB" sz="1700" dirty="0"/>
              <a:t>clinical features are typical + rolling out other STIs (particularly syphilis and HSV)</a:t>
            </a:r>
          </a:p>
          <a:p>
            <a:r>
              <a:rPr lang="en-GB" b="1" dirty="0"/>
              <a:t>Management:</a:t>
            </a:r>
            <a:endParaRPr lang="en-GB" dirty="0"/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Azithromycin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Ceftriaxone</a:t>
            </a:r>
            <a:r>
              <a:rPr lang="en-GB" sz="1700" b="1" dirty="0"/>
              <a:t> </a:t>
            </a:r>
            <a:r>
              <a:rPr lang="en-GB" sz="1700" dirty="0"/>
              <a:t>intramuscularly (IM)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Ciprofloxacin</a:t>
            </a:r>
            <a:r>
              <a:rPr lang="en-GB" sz="1700" b="1" dirty="0"/>
              <a:t> </a:t>
            </a:r>
            <a:r>
              <a:rPr lang="en-GB" sz="1700" dirty="0"/>
              <a:t>3 days</a:t>
            </a:r>
          </a:p>
          <a:p>
            <a:pPr lvl="1"/>
            <a:r>
              <a:rPr lang="en-GB" sz="1700" b="1" dirty="0">
                <a:solidFill>
                  <a:srgbClr val="FF0000"/>
                </a:solidFill>
              </a:rPr>
              <a:t>Erythromycin</a:t>
            </a:r>
            <a:r>
              <a:rPr lang="en-GB" sz="1700" b="1" dirty="0"/>
              <a:t> </a:t>
            </a:r>
            <a:r>
              <a:rPr lang="en-GB" sz="1700" dirty="0"/>
              <a:t>7 days ( pregnancy or lactating women )</a:t>
            </a:r>
          </a:p>
          <a:p>
            <a:pPr marL="0" indent="0">
              <a:buNone/>
            </a:pPr>
            <a:r>
              <a:rPr lang="en-GB" sz="1700" dirty="0"/>
              <a:t>	             and **Prevents transmission to others**</a:t>
            </a:r>
          </a:p>
        </p:txBody>
      </p:sp>
    </p:spTree>
    <p:extLst>
      <p:ext uri="{BB962C8B-B14F-4D97-AF65-F5344CB8AC3E}">
        <p14:creationId xmlns:p14="http://schemas.microsoft.com/office/powerpoint/2010/main" val="37161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286001"/>
            <a:ext cx="10178322" cy="1492132"/>
          </a:xfrm>
        </p:spPr>
        <p:txBody>
          <a:bodyPr/>
          <a:lstStyle/>
          <a:p>
            <a:r>
              <a:rPr lang="en-GB" b="1" dirty="0"/>
              <a:t>Who is at risk of STD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35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432" y="1124712"/>
            <a:ext cx="10259568" cy="5733287"/>
          </a:xfrm>
        </p:spPr>
        <p:txBody>
          <a:bodyPr>
            <a:normAutofit/>
          </a:bodyPr>
          <a:lstStyle/>
          <a:p>
            <a:r>
              <a:rPr lang="en-GB" b="1" dirty="0"/>
              <a:t>Risk factors: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Sexually active </a:t>
            </a:r>
            <a:r>
              <a:rPr lang="en-GB" dirty="0"/>
              <a:t>males and females &lt;25 </a:t>
            </a:r>
            <a:r>
              <a:rPr lang="en-GB" dirty="0" err="1"/>
              <a:t>yr</a:t>
            </a:r>
            <a:r>
              <a:rPr lang="en-GB" dirty="0"/>
              <a:t> old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Unprotected sex</a:t>
            </a:r>
            <a:r>
              <a:rPr lang="en-GB" dirty="0"/>
              <a:t>, sexual contact with a known case of STI</a:t>
            </a:r>
          </a:p>
          <a:p>
            <a:pPr lvl="1"/>
            <a:r>
              <a:rPr lang="en-GB" dirty="0"/>
              <a:t>New sexual partner or </a:t>
            </a:r>
            <a:r>
              <a:rPr lang="en-GB" b="1" dirty="0">
                <a:solidFill>
                  <a:srgbClr val="FF0000"/>
                </a:solidFill>
              </a:rPr>
              <a:t>&gt;2 sexual partners </a:t>
            </a:r>
            <a:r>
              <a:rPr lang="en-GB" dirty="0"/>
              <a:t>in the past 12 </a:t>
            </a:r>
            <a:r>
              <a:rPr lang="en-GB" dirty="0" err="1"/>
              <a:t>mo</a:t>
            </a:r>
            <a:endParaRPr lang="en-GB" dirty="0"/>
          </a:p>
          <a:p>
            <a:pPr lvl="1"/>
            <a:r>
              <a:rPr lang="en-GB" dirty="0"/>
              <a:t>Street involved, homeless, and/or </a:t>
            </a:r>
            <a:r>
              <a:rPr lang="en-GB" b="1" dirty="0">
                <a:solidFill>
                  <a:srgbClr val="FF0000"/>
                </a:solidFill>
              </a:rPr>
              <a:t>substance abuse</a:t>
            </a:r>
          </a:p>
          <a:p>
            <a:pPr lvl="1"/>
            <a:r>
              <a:rPr lang="en-GB" dirty="0"/>
              <a:t>Travel</a:t>
            </a:r>
          </a:p>
          <a:p>
            <a:pPr lvl="1"/>
            <a:r>
              <a:rPr lang="en-GB" dirty="0"/>
              <a:t>Alcohol</a:t>
            </a:r>
          </a:p>
          <a:p>
            <a:pPr lvl="1"/>
            <a:r>
              <a:rPr lang="en-GB" dirty="0"/>
              <a:t>Sexual abuse</a:t>
            </a:r>
          </a:p>
          <a:p>
            <a:pPr lvl="1"/>
            <a:r>
              <a:rPr lang="en-GB" dirty="0"/>
              <a:t>Prior STI</a:t>
            </a:r>
          </a:p>
          <a:p>
            <a:pPr lvl="1"/>
            <a:r>
              <a:rPr lang="en-GB" dirty="0"/>
              <a:t>Homosexual</a:t>
            </a:r>
          </a:p>
          <a:p>
            <a:pPr lvl="1"/>
            <a:r>
              <a:rPr lang="en-GB" dirty="0"/>
              <a:t>People who have come from areas of high HIV prevalence</a:t>
            </a:r>
          </a:p>
          <a:p>
            <a:pPr lvl="1"/>
            <a:r>
              <a:rPr lang="en-GB" dirty="0"/>
              <a:t>Early onset of sexual activity.</a:t>
            </a:r>
          </a:p>
        </p:txBody>
      </p:sp>
    </p:spTree>
    <p:extLst>
      <p:ext uri="{BB962C8B-B14F-4D97-AF65-F5344CB8AC3E}">
        <p14:creationId xmlns:p14="http://schemas.microsoft.com/office/powerpoint/2010/main" val="2726713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 of prevention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1. </a:t>
            </a:r>
            <a:r>
              <a:rPr lang="en-GB" sz="2400" dirty="0"/>
              <a:t>Identification of high-risk patients opportunistically in general practice, e.g. at new patient checks, when attending for travel advice.</a:t>
            </a:r>
          </a:p>
          <a:p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2. </a:t>
            </a:r>
            <a:r>
              <a:rPr lang="en-GB" sz="2400" dirty="0"/>
              <a:t>Discussions and consultations with those at high risk, structured on the basis of behaviour changes and other preventive measures aimed at educating them about sexual health.</a:t>
            </a:r>
          </a:p>
        </p:txBody>
      </p:sp>
    </p:spTree>
    <p:extLst>
      <p:ext uri="{BB962C8B-B14F-4D97-AF65-F5344CB8AC3E}">
        <p14:creationId xmlns:p14="http://schemas.microsoft.com/office/powerpoint/2010/main" val="2584464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1- Sexual Behaviour:</a:t>
            </a:r>
          </a:p>
          <a:p>
            <a:pPr lvl="1"/>
            <a:r>
              <a:rPr lang="en-GB" dirty="0"/>
              <a:t>Reduce number of sex partners, Use of condoms.</a:t>
            </a:r>
          </a:p>
          <a:p>
            <a:r>
              <a:rPr lang="en-GB" b="1" dirty="0"/>
              <a:t>2- Vaccinations:</a:t>
            </a:r>
          </a:p>
          <a:p>
            <a:pPr lvl="1"/>
            <a:r>
              <a:rPr lang="en-GB" dirty="0"/>
              <a:t>For Hepatitis B and HPV.</a:t>
            </a:r>
          </a:p>
          <a:p>
            <a:r>
              <a:rPr lang="en-GB" b="1" dirty="0"/>
              <a:t>3- Screening:</a:t>
            </a:r>
          </a:p>
          <a:p>
            <a:pPr lvl="1"/>
            <a:r>
              <a:rPr lang="en-GB" dirty="0"/>
              <a:t>e.g. Chlamydia screening.</a:t>
            </a:r>
          </a:p>
        </p:txBody>
      </p:sp>
    </p:spTree>
    <p:extLst>
      <p:ext uri="{BB962C8B-B14F-4D97-AF65-F5344CB8AC3E}">
        <p14:creationId xmlns:p14="http://schemas.microsoft.com/office/powerpoint/2010/main" val="19879009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2286001"/>
            <a:ext cx="10178322" cy="1492132"/>
          </a:xfrm>
        </p:spPr>
        <p:txBody>
          <a:bodyPr>
            <a:noAutofit/>
          </a:bodyPr>
          <a:lstStyle/>
          <a:p>
            <a:r>
              <a:rPr lang="en-GB" sz="4000" b="1" dirty="0"/>
              <a:t>Complications of sexually transmitted disease</a:t>
            </a:r>
            <a:r>
              <a:rPr lang="en-GB" sz="4000" dirty="0"/>
              <a:t/>
            </a:r>
            <a:br>
              <a:rPr lang="en-GB" sz="40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023329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Complications of sexually transmitted disease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1) </a:t>
            </a:r>
            <a:r>
              <a:rPr lang="en-GB" b="1" dirty="0">
                <a:solidFill>
                  <a:srgbClr val="FF0000"/>
                </a:solidFill>
              </a:rPr>
              <a:t>N. Gonorrhoeae and Chlamydia trachomatis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GB" b="1" dirty="0"/>
              <a:t>Males</a:t>
            </a:r>
            <a:r>
              <a:rPr lang="en-GB" dirty="0"/>
              <a:t>: Urethral strictures, Epididymitis.</a:t>
            </a:r>
          </a:p>
          <a:p>
            <a:pPr lvl="1"/>
            <a:r>
              <a:rPr lang="en-GB" b="1" dirty="0"/>
              <a:t>Females: </a:t>
            </a:r>
            <a:r>
              <a:rPr lang="en-GB" dirty="0"/>
              <a:t>PID*, Ectopic pregnancy.</a:t>
            </a:r>
          </a:p>
          <a:p>
            <a:pPr lvl="1"/>
            <a:r>
              <a:rPr lang="en-GB" b="1" dirty="0"/>
              <a:t>Males and Females: </a:t>
            </a:r>
            <a:r>
              <a:rPr lang="en-GB" dirty="0"/>
              <a:t>Infertility, Arthritis, Increased risk of acquiring and transmitting HIV.</a:t>
            </a:r>
          </a:p>
          <a:p>
            <a:r>
              <a:rPr lang="en-GB" dirty="0">
                <a:solidFill>
                  <a:srgbClr val="FF0000"/>
                </a:solidFill>
              </a:rPr>
              <a:t>2) </a:t>
            </a:r>
            <a:r>
              <a:rPr lang="en-GB" b="1" dirty="0">
                <a:solidFill>
                  <a:srgbClr val="FF0000"/>
                </a:solidFill>
              </a:rPr>
              <a:t>Human Papilloma Virus:</a:t>
            </a:r>
          </a:p>
          <a:p>
            <a:pPr lvl="1"/>
            <a:r>
              <a:rPr lang="en-GB" b="1" dirty="0"/>
              <a:t>Females: </a:t>
            </a:r>
            <a:r>
              <a:rPr lang="en-GB" dirty="0"/>
              <a:t>Vulvar/Vaginal/Cervical cancer.</a:t>
            </a:r>
          </a:p>
          <a:p>
            <a:pPr lvl="1"/>
            <a:r>
              <a:rPr lang="en-GB" b="1" dirty="0"/>
              <a:t>Males and Females: </a:t>
            </a:r>
            <a:r>
              <a:rPr lang="en-GB" dirty="0"/>
              <a:t>Rectal cancer.</a:t>
            </a:r>
          </a:p>
        </p:txBody>
      </p:sp>
    </p:spTree>
    <p:extLst>
      <p:ext uri="{BB962C8B-B14F-4D97-AF65-F5344CB8AC3E}">
        <p14:creationId xmlns:p14="http://schemas.microsoft.com/office/powerpoint/2010/main" val="24341605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Complications of sexually transmitted disease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3) Herpes Simplex Virus (HSV-1 and HSV-2):</a:t>
            </a:r>
          </a:p>
          <a:p>
            <a:pPr lvl="1"/>
            <a:r>
              <a:rPr lang="en-GB" sz="1600" dirty="0"/>
              <a:t>Genital pain, Urethritis, Cervicitis.</a:t>
            </a:r>
          </a:p>
          <a:p>
            <a:pPr lvl="1"/>
            <a:r>
              <a:rPr lang="en-GB" sz="1600" dirty="0"/>
              <a:t>Increased risk of acquiring and transmitting HIV.</a:t>
            </a:r>
          </a:p>
          <a:p>
            <a:r>
              <a:rPr lang="en-GB" dirty="0">
                <a:solidFill>
                  <a:srgbClr val="FF0000"/>
                </a:solidFill>
              </a:rPr>
              <a:t>4) </a:t>
            </a:r>
            <a:r>
              <a:rPr lang="en-GB" b="1" dirty="0">
                <a:solidFill>
                  <a:srgbClr val="FF0000"/>
                </a:solidFill>
              </a:rPr>
              <a:t>Treponema pallidum (Syphilis):</a:t>
            </a:r>
          </a:p>
          <a:p>
            <a:pPr lvl="1"/>
            <a:r>
              <a:rPr lang="en-GB" sz="1600" dirty="0"/>
              <a:t>Chronic neurologic and cardiovascular sequelae.</a:t>
            </a:r>
          </a:p>
          <a:p>
            <a:pPr lvl="1"/>
            <a:r>
              <a:rPr lang="en-GB" sz="1600" dirty="0"/>
              <a:t>Increased risk of acquiring and transmitting HIV.</a:t>
            </a:r>
          </a:p>
          <a:p>
            <a:r>
              <a:rPr lang="en-GB" dirty="0">
                <a:solidFill>
                  <a:srgbClr val="FF0000"/>
                </a:solidFill>
              </a:rPr>
              <a:t>5) </a:t>
            </a:r>
            <a:r>
              <a:rPr lang="en-GB" b="1" dirty="0">
                <a:solidFill>
                  <a:srgbClr val="FF0000"/>
                </a:solidFill>
              </a:rPr>
              <a:t>HIV/AIDS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GB" dirty="0"/>
              <a:t>Tuberculosis, Cytomegalovirus, Toxoplasmosis.</a:t>
            </a:r>
          </a:p>
          <a:p>
            <a:pPr lvl="1"/>
            <a:r>
              <a:rPr lang="en-GB" dirty="0"/>
              <a:t>Kaposi’s sarcoma.</a:t>
            </a:r>
          </a:p>
        </p:txBody>
      </p:sp>
    </p:spTree>
    <p:extLst>
      <p:ext uri="{BB962C8B-B14F-4D97-AF65-F5344CB8AC3E}">
        <p14:creationId xmlns:p14="http://schemas.microsoft.com/office/powerpoint/2010/main" val="2668584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564640"/>
            <a:ext cx="523494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Q1: what is the incubation period for  Chlamydia trachomatis?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1-3 weeks 	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2-14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5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1-2 weeks </a:t>
            </a:r>
          </a:p>
          <a:p>
            <a:r>
              <a:rPr lang="en-GB" dirty="0"/>
              <a:t>Q2: which of the following test can be used to diagnosis chlamydia and gonorrhoea?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serum rapid plasma </a:t>
            </a:r>
            <a:r>
              <a:rPr lang="en-GB" sz="2000" dirty="0" err="1"/>
              <a:t>reagin</a:t>
            </a:r>
            <a:r>
              <a:rPr lang="en-GB" sz="2000" dirty="0"/>
              <a:t> (RPR)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venereal disease research laboratory (VDRL) test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nucleic acid amplification tests (NAAT)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 enzyme-linked immunosorbent assay (ELISA)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AB8657-7571-42F1-B487-97E452B0B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1156" y="1564640"/>
            <a:ext cx="480060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Q3: which stage of syphilis infection is consider as highly infectious stage?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r>
              <a:rPr lang="en-GB" dirty="0"/>
              <a:t>Q4: which stage of syphilis infection can develop nephrotic syndrome?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3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564640"/>
            <a:ext cx="523494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Q1: what is the incubation period for  Chlamydia trachomatis?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b="1" dirty="0">
                <a:solidFill>
                  <a:srgbClr val="FF0000"/>
                </a:solidFill>
              </a:rPr>
              <a:t>1-3 weeks </a:t>
            </a:r>
            <a:r>
              <a:rPr lang="en-GB" sz="2000" dirty="0"/>
              <a:t>	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2-14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5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1-2 weeks </a:t>
            </a:r>
          </a:p>
          <a:p>
            <a:r>
              <a:rPr lang="en-GB" dirty="0"/>
              <a:t>Q2: which of the following test can be used to diagnosis chlamydia and gonorrhoea?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serum rapid plasma </a:t>
            </a:r>
            <a:r>
              <a:rPr lang="en-GB" sz="2000" dirty="0" err="1"/>
              <a:t>reagin</a:t>
            </a:r>
            <a:r>
              <a:rPr lang="en-GB" sz="2000" dirty="0"/>
              <a:t> (RPR)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venereal disease research laboratory (VDRL) test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b="1" dirty="0">
                <a:solidFill>
                  <a:srgbClr val="FF0000"/>
                </a:solidFill>
              </a:rPr>
              <a:t>nucleic acid amplification tests (NAAT)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 enzyme-linked immunosorbent assay (ELISA)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AB8657-7571-42F1-B487-97E452B0B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1156" y="1564640"/>
            <a:ext cx="4800600" cy="43408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Q3: which stage of syphilis infection is consider as highly infectious stage?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dirty="0">
                <a:solidFill>
                  <a:srgbClr val="FF0000"/>
                </a:solidFill>
              </a:rPr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r>
              <a:rPr lang="en-GB" dirty="0"/>
              <a:t>Q4: which stage of syphilis infection can develop nephrotic syndrome?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dirty="0">
                <a:solidFill>
                  <a:srgbClr val="FF0000"/>
                </a:solidFill>
              </a:rPr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6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468099"/>
              </p:ext>
            </p:extLst>
          </p:nvPr>
        </p:nvGraphicFramePr>
        <p:xfrm>
          <a:off x="838200" y="704087"/>
          <a:ext cx="10515600" cy="547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6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49F12B-4EB8-47F1-AE59-AEDCE4A5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mCQS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A660D1-B56E-4067-A970-A799C2B2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900" dirty="0"/>
              <a:t>Q5: Which of the following can cause CHANCROID 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b="1" dirty="0">
                <a:solidFill>
                  <a:srgbClr val="FF0000"/>
                </a:solidFill>
              </a:rPr>
              <a:t>HAEMOPHILUS DUCREYI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TREPONEMA PALLIDUM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CHLAMYDIA TRACHOMATIS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NEISSERIA GONORRHOEA </a:t>
            </a:r>
          </a:p>
          <a:p>
            <a:endParaRPr lang="en-GB" sz="1900" dirty="0"/>
          </a:p>
          <a:p>
            <a:r>
              <a:rPr lang="en-GB" sz="1900" dirty="0"/>
              <a:t>Q6: In which Disease we can use </a:t>
            </a:r>
            <a:r>
              <a:rPr lang="en-GB" sz="1900" dirty="0" err="1"/>
              <a:t>Tzanck</a:t>
            </a:r>
            <a:r>
              <a:rPr lang="en-GB" sz="1900" dirty="0"/>
              <a:t> smear for investigation 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b="1" dirty="0">
                <a:solidFill>
                  <a:srgbClr val="FF0000"/>
                </a:solidFill>
              </a:rPr>
              <a:t>HERPES SIMPLEX 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HUMAN PAPILLOMAVIRUS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TRICHOMONIASIS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CHANCROID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6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67153-78FF-4E77-BBC3-68FD5C9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0355E-2519-4868-BCD4-B5E016EA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918" y="2286001"/>
            <a:ext cx="10178322" cy="3593591"/>
          </a:xfrm>
        </p:spPr>
        <p:txBody>
          <a:bodyPr/>
          <a:lstStyle/>
          <a:p>
            <a:r>
              <a:rPr lang="en-GB" dirty="0"/>
              <a:t>A 27-year-old man notes a painless penile ulcer. He has recently started a new relationship. He is otherwise asymptomatic, as is his partner. On examination, the ulcer is indurated and the inguinal lymph nodes are rubbery and moderately enlarged.</a:t>
            </a:r>
          </a:p>
          <a:p>
            <a:endParaRPr lang="en-GB" dirty="0"/>
          </a:p>
          <a:p>
            <a:r>
              <a:rPr lang="en-GB" dirty="0"/>
              <a:t>Key points</a:t>
            </a:r>
          </a:p>
          <a:p>
            <a:r>
              <a:rPr lang="en-GB" dirty="0"/>
              <a:t>DDX</a:t>
            </a:r>
          </a:p>
        </p:txBody>
      </p:sp>
    </p:spTree>
    <p:extLst>
      <p:ext uri="{BB962C8B-B14F-4D97-AF65-F5344CB8AC3E}">
        <p14:creationId xmlns:p14="http://schemas.microsoft.com/office/powerpoint/2010/main" val="13865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communication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1435608"/>
            <a:ext cx="10341864" cy="4969955"/>
          </a:xfrm>
        </p:spPr>
      </p:pic>
    </p:spTree>
    <p:extLst>
      <p:ext uri="{BB962C8B-B14F-4D97-AF65-F5344CB8AC3E}">
        <p14:creationId xmlns:p14="http://schemas.microsoft.com/office/powerpoint/2010/main" val="32002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927</TotalTime>
  <Words>2735</Words>
  <Application>Microsoft Office PowerPoint</Application>
  <PresentationFormat>Custom</PresentationFormat>
  <Paragraphs>584</Paragraphs>
  <Slides>81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Badge</vt:lpstr>
      <vt:lpstr>Sexually Transmitted infection </vt:lpstr>
      <vt:lpstr>Objectives </vt:lpstr>
      <vt:lpstr>MCQs</vt:lpstr>
      <vt:lpstr>mCQS</vt:lpstr>
      <vt:lpstr>Case </vt:lpstr>
      <vt:lpstr>Case </vt:lpstr>
      <vt:lpstr>How to approaches patient with STI ?</vt:lpstr>
      <vt:lpstr>PowerPoint Presentation</vt:lpstr>
      <vt:lpstr>Managing communication</vt:lpstr>
      <vt:lpstr>Sexual history in female patient </vt:lpstr>
      <vt:lpstr>Common Sexually Transmitted Infections</vt:lpstr>
      <vt:lpstr>Chlamydia trachomatis  </vt:lpstr>
      <vt:lpstr>Clinical presentation of Chlamydial infection</vt:lpstr>
      <vt:lpstr>Chlamydia Trachomatis male</vt:lpstr>
      <vt:lpstr>Chlamydia Trachomatis female</vt:lpstr>
      <vt:lpstr>Investigations</vt:lpstr>
      <vt:lpstr>Management  </vt:lpstr>
      <vt:lpstr>Neisseria gonorrhoea </vt:lpstr>
      <vt:lpstr>Clinical presentation of Neisseria gonorrhoea </vt:lpstr>
      <vt:lpstr>Clinical presentation of Neisseria gonorrhoea </vt:lpstr>
      <vt:lpstr>disseminated gonococcal infection (DGI)</vt:lpstr>
      <vt:lpstr>Neisseria gonorrhea </vt:lpstr>
      <vt:lpstr>PowerPoint Presentation</vt:lpstr>
      <vt:lpstr>Neisseria gonorrhoea Investigation </vt:lpstr>
      <vt:lpstr>Neisseria gonorrhea management </vt:lpstr>
      <vt:lpstr>Syphilis </vt:lpstr>
      <vt:lpstr>Primary Syphilis</vt:lpstr>
      <vt:lpstr>Primary Syphilis ( chancre )</vt:lpstr>
      <vt:lpstr>Secondary Syphilis (Resolve spontaneously)</vt:lpstr>
      <vt:lpstr>PowerPoint Presentation</vt:lpstr>
      <vt:lpstr>Latent Syphilis </vt:lpstr>
      <vt:lpstr>Tertiary syphilis </vt:lpstr>
      <vt:lpstr>PowerPoint Presentation</vt:lpstr>
      <vt:lpstr>Congenital syphilis </vt:lpstr>
      <vt:lpstr>PowerPoint Presentation</vt:lpstr>
      <vt:lpstr>PowerPoint Presentation</vt:lpstr>
      <vt:lpstr>Treatment </vt:lpstr>
      <vt:lpstr>herpes simplex virus</vt:lpstr>
      <vt:lpstr>PowerPoint Presentation</vt:lpstr>
      <vt:lpstr>herpes simplex virus</vt:lpstr>
      <vt:lpstr>herpes simplex virus</vt:lpstr>
      <vt:lpstr>Gingivostomatitis </vt:lpstr>
      <vt:lpstr>Vulvovaginitis</vt:lpstr>
      <vt:lpstr>Urethritis</vt:lpstr>
      <vt:lpstr>herpes simplex virus</vt:lpstr>
      <vt:lpstr>herpes simplex virus</vt:lpstr>
      <vt:lpstr>herpes simplex virus</vt:lpstr>
      <vt:lpstr>herpes simplex virus</vt:lpstr>
      <vt:lpstr>herpes simplex virus</vt:lpstr>
      <vt:lpstr>herpes simplex virus</vt:lpstr>
      <vt:lpstr>herpes simplex virus</vt:lpstr>
      <vt:lpstr>herpes simplex virus</vt:lpstr>
      <vt:lpstr>human papillomavirus</vt:lpstr>
      <vt:lpstr>Cauliflower-like appearance of condylomata acuminata HPV</vt:lpstr>
      <vt:lpstr>Cauliflower-like appearance of condylomata acuminata HPV</vt:lpstr>
      <vt:lpstr>HPV warts female</vt:lpstr>
      <vt:lpstr>human papillomavirus</vt:lpstr>
      <vt:lpstr>human papillomavirus</vt:lpstr>
      <vt:lpstr>human papillomavirus</vt:lpstr>
      <vt:lpstr>human papillomavirus</vt:lpstr>
      <vt:lpstr>PowerPoint Presentation</vt:lpstr>
      <vt:lpstr>PowerPoint Presentation</vt:lpstr>
      <vt:lpstr>Trichomoniasis</vt:lpstr>
      <vt:lpstr>PowerPoint Presentation</vt:lpstr>
      <vt:lpstr>Trichomoniasis</vt:lpstr>
      <vt:lpstr>Trichomoniasis</vt:lpstr>
      <vt:lpstr>Chancroid</vt:lpstr>
      <vt:lpstr>PowerPoint Presentation</vt:lpstr>
      <vt:lpstr>Haemophilus ducreyi ( Chancroid )</vt:lpstr>
      <vt:lpstr>Chancroid</vt:lpstr>
      <vt:lpstr>Who is at risk of STD ?</vt:lpstr>
      <vt:lpstr>PowerPoint Presentation</vt:lpstr>
      <vt:lpstr>Methods of prevention</vt:lpstr>
      <vt:lpstr>PowerPoint Presentation</vt:lpstr>
      <vt:lpstr>Complications of sexually transmitted disease </vt:lpstr>
      <vt:lpstr>Complications of sexually transmitted disease </vt:lpstr>
      <vt:lpstr>Complications of sexually transmitted disease </vt:lpstr>
      <vt:lpstr>MCQs</vt:lpstr>
      <vt:lpstr>MCQs</vt:lpstr>
      <vt:lpstr>mCQS</vt:lpstr>
      <vt:lpstr>Case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</dc:title>
  <dc:creator>Naif ALHazmi</dc:creator>
  <cp:lastModifiedBy>M - 2</cp:lastModifiedBy>
  <cp:revision>106</cp:revision>
  <dcterms:created xsi:type="dcterms:W3CDTF">2017-12-06T15:32:10Z</dcterms:created>
  <dcterms:modified xsi:type="dcterms:W3CDTF">2017-12-13T09:58:05Z</dcterms:modified>
</cp:coreProperties>
</file>