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93" r:id="rId3"/>
    <p:sldId id="294" r:id="rId4"/>
    <p:sldId id="295" r:id="rId5"/>
    <p:sldId id="259" r:id="rId6"/>
    <p:sldId id="257" r:id="rId7"/>
    <p:sldId id="262" r:id="rId8"/>
    <p:sldId id="284" r:id="rId9"/>
    <p:sldId id="260" r:id="rId10"/>
    <p:sldId id="267" r:id="rId11"/>
    <p:sldId id="264" r:id="rId12"/>
    <p:sldId id="277" r:id="rId13"/>
    <p:sldId id="261" r:id="rId14"/>
    <p:sldId id="258" r:id="rId15"/>
    <p:sldId id="285" r:id="rId16"/>
    <p:sldId id="283" r:id="rId17"/>
    <p:sldId id="263" r:id="rId18"/>
    <p:sldId id="265" r:id="rId19"/>
    <p:sldId id="266" r:id="rId20"/>
    <p:sldId id="268" r:id="rId21"/>
    <p:sldId id="269" r:id="rId22"/>
    <p:sldId id="271" r:id="rId23"/>
    <p:sldId id="272" r:id="rId24"/>
    <p:sldId id="273" r:id="rId25"/>
    <p:sldId id="274" r:id="rId26"/>
    <p:sldId id="275" r:id="rId27"/>
    <p:sldId id="278" r:id="rId28"/>
    <p:sldId id="279" r:id="rId29"/>
    <p:sldId id="291" r:id="rId30"/>
    <p:sldId id="292" r:id="rId31"/>
    <p:sldId id="280" r:id="rId32"/>
    <p:sldId id="281" r:id="rId33"/>
    <p:sldId id="28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0" autoAdjust="0"/>
    <p:restoredTop sz="78395" autoAdjust="0"/>
  </p:normalViewPr>
  <p:slideViewPr>
    <p:cSldViewPr snapToGrid="0" showGuides="1">
      <p:cViewPr varScale="1">
        <p:scale>
          <a:sx n="54" d="100"/>
          <a:sy n="54" d="100"/>
        </p:scale>
        <p:origin x="104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1F4CA-8582-463F-80EC-383AA441FC4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8EFE9-9A1B-4082-8141-E75BE6258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Mass screening examples :mammogram, visual</a:t>
            </a:r>
            <a:r>
              <a:rPr lang="en-US" baseline="0" dirty="0" smtClean="0"/>
              <a:t> defects in school children…..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EFE9-9A1B-4082-8141-E75BE62588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80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Naeem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Zahid. “Burden of Diabetes Mellitus in Saudi Arabia.”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 Journal of Health Sciences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9.3 (2015): V–VI. Print.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EFE9-9A1B-4082-8141-E75BE62588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16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Hypertension in Saudi Arabia.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Mansour M. Al-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Nozha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Moheeb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Abdullah, Mohammed R.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Arafah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Mohamed Z. Khalil,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Nazeer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B. Khan,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Yaqoub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Y. Al-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Mazrou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Mohammed A. Al-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Maatouq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Khalid Al-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Marzouki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Akram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Al-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Khadra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Mohammed S.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Nouh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Saad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S. Al-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Harthi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Maie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S. Al-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Shahid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Abdulellah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Al-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Mobeireek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**in united</a:t>
            </a:r>
            <a:r>
              <a:rPr lang="en-US" baseline="0" dirty="0" smtClean="0"/>
              <a:t>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EFE9-9A1B-4082-8141-E75BE625886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69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Usptf</a:t>
            </a:r>
            <a:r>
              <a:rPr lang="en-US" dirty="0" smtClean="0"/>
              <a:t> : united states </a:t>
            </a:r>
            <a:r>
              <a:rPr lang="en-US" dirty="0" err="1" smtClean="0"/>
              <a:t>prevenitive</a:t>
            </a:r>
            <a:r>
              <a:rPr lang="en-US" dirty="0" smtClean="0"/>
              <a:t> task</a:t>
            </a:r>
            <a:r>
              <a:rPr lang="en-US" baseline="0" dirty="0" smtClean="0"/>
              <a:t> force</a:t>
            </a:r>
          </a:p>
          <a:p>
            <a:r>
              <a:rPr lang="en-US" baseline="0" dirty="0" err="1" smtClean="0"/>
              <a:t>Abpm</a:t>
            </a:r>
            <a:r>
              <a:rPr lang="en-US" baseline="0" dirty="0" smtClean="0"/>
              <a:t> : ambulatory blood pressure monitor(24hr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 takes the device home)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EFE9-9A1B-4082-8141-E75BE625886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84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FOB is + then</a:t>
            </a:r>
            <a:r>
              <a:rPr lang="en-US" baseline="0" dirty="0" smtClean="0"/>
              <a:t> repeat the test again, if still + then do a colonoscopy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Colonoscopy is indicated if any of the previous tests were + or every 10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EFE9-9A1B-4082-8141-E75BE625886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92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(lump or </a:t>
            </a:r>
            <a:r>
              <a:rPr lang="en-US" dirty="0" err="1" smtClean="0"/>
              <a:t>thickeninig</a:t>
            </a:r>
            <a:r>
              <a:rPr lang="en-US" dirty="0" smtClean="0"/>
              <a:t>, change in skin texture dimpling, rash or redness of the nipple/areola, nipple inversion, discharge, swelling of the axillary area)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EFE9-9A1B-4082-8141-E75BE625886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32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8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3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8007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2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1712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33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26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6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8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6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7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7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3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2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7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0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5058-E95B-4976-95E4-FBDA7DC13CC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3495D4-0F1E-49D5-BECB-0FC0396C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4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jamanetwork.com/journals/jama/fullarticle/2463262" TargetMode="External"/><Relationship Id="rId2" Type="http://schemas.openxmlformats.org/officeDocument/2006/relationships/hyperlink" Target="https://www.cdc.gov/cancer/colorectal/basic_info/screening/tests.htm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Screening and Prevention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Done by : </a:t>
            </a:r>
            <a:r>
              <a:rPr lang="en-US" dirty="0" smtClean="0"/>
              <a:t>Mohammed </a:t>
            </a:r>
            <a:r>
              <a:rPr lang="en-US" dirty="0" err="1" smtClean="0"/>
              <a:t>A</a:t>
            </a:r>
            <a:r>
              <a:rPr lang="en-US" dirty="0" err="1" smtClean="0"/>
              <a:t>lRuwaite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Muath</a:t>
            </a:r>
            <a:r>
              <a:rPr lang="en-US" dirty="0" smtClean="0"/>
              <a:t> </a:t>
            </a:r>
            <a:r>
              <a:rPr lang="en-US" dirty="0" err="1" smtClean="0"/>
              <a:t>AlB</a:t>
            </a:r>
            <a:r>
              <a:rPr lang="en-US" dirty="0" err="1" smtClean="0"/>
              <a:t>attah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VS DIAGNOSTIC TESTS</a:t>
            </a:r>
            <a:endParaRPr lang="en-US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9224" y="2013858"/>
            <a:ext cx="8654778" cy="402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54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49" y="2841172"/>
            <a:ext cx="8596668" cy="1320800"/>
          </a:xfrm>
        </p:spPr>
        <p:txBody>
          <a:bodyPr/>
          <a:lstStyle/>
          <a:p>
            <a:r>
              <a:rPr lang="en-US" dirty="0" smtClean="0"/>
              <a:t>Advantages/disadvantages of screening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6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108896"/>
              </p:ext>
            </p:extLst>
          </p:nvPr>
        </p:nvGraphicFramePr>
        <p:xfrm>
          <a:off x="1224928" y="849719"/>
          <a:ext cx="8816976" cy="5059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08488"/>
                <a:gridCol w="4408488"/>
              </a:tblGrid>
              <a:tr h="430212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92D050"/>
                          </a:solidFill>
                        </a:rPr>
                        <a:t>Advantages</a:t>
                      </a:r>
                      <a:endParaRPr lang="en-US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Disadvantages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76463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u="sng" dirty="0" smtClean="0"/>
                        <a:t>Improved prognosis</a:t>
                      </a:r>
                      <a:r>
                        <a:rPr lang="en-US" dirty="0" smtClean="0"/>
                        <a:t> for some cases detected by screening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u="sng" dirty="0" smtClean="0"/>
                        <a:t>Less radical treatment</a:t>
                      </a:r>
                      <a:r>
                        <a:rPr lang="en-US" dirty="0" smtClean="0"/>
                        <a:t> for some early cases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u="sng" dirty="0" smtClean="0"/>
                        <a:t>Reassurance</a:t>
                      </a:r>
                      <a:r>
                        <a:rPr lang="en-US" dirty="0" smtClean="0"/>
                        <a:t> for those with negative test results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u="sng" dirty="0" smtClean="0"/>
                        <a:t>Increased information on natural history of disease</a:t>
                      </a:r>
                      <a:r>
                        <a:rPr lang="en-US" dirty="0" smtClean="0"/>
                        <a:t> and benefits of treatment at early stage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u="sng" dirty="0" smtClean="0"/>
                        <a:t>Longer morbidity</a:t>
                      </a:r>
                      <a:r>
                        <a:rPr lang="en-US" dirty="0" smtClean="0"/>
                        <a:t> in cases where prognosis is unaltered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u="sng" dirty="0" smtClean="0"/>
                        <a:t>Overtreatment</a:t>
                      </a:r>
                      <a:r>
                        <a:rPr lang="en-US" dirty="0" smtClean="0"/>
                        <a:t> of questionable abnormalities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u="sng" dirty="0" smtClean="0"/>
                        <a:t>False reassurance</a:t>
                      </a:r>
                      <a:r>
                        <a:rPr lang="en-US" dirty="0" smtClean="0"/>
                        <a:t> for those with false-negative results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u="sng" dirty="0" smtClean="0"/>
                        <a:t>Anxiety and sometimes morbidity</a:t>
                      </a:r>
                      <a:r>
                        <a:rPr lang="en-US" dirty="0" smtClean="0"/>
                        <a:t> for those with false-positive results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u="sng" dirty="0" smtClean="0"/>
                        <a:t>Unnecessary intervention</a:t>
                      </a:r>
                      <a:r>
                        <a:rPr lang="en-US" dirty="0" smtClean="0"/>
                        <a:t> for those with false-positive results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u="sng" dirty="0" smtClean="0"/>
                        <a:t>Hazards</a:t>
                      </a:r>
                      <a:r>
                        <a:rPr lang="en-US" dirty="0" smtClean="0"/>
                        <a:t> of some screening tests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u="sng" dirty="0" smtClean="0"/>
                        <a:t>Diversion of resources</a:t>
                      </a:r>
                      <a:r>
                        <a:rPr lang="en-US" u="none" dirty="0" smtClean="0"/>
                        <a:t> </a:t>
                      </a:r>
                      <a:r>
                        <a:rPr lang="en-US" dirty="0" smtClean="0"/>
                        <a:t>to the screening </a:t>
                      </a:r>
                      <a:r>
                        <a:rPr lang="en-US" dirty="0" err="1" smtClean="0"/>
                        <a:t>programme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37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4836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HandbookBook"/>
              </a:rPr>
              <a:t>In all disease, the goal is prevention.</a:t>
            </a:r>
            <a:r>
              <a:rPr lang="en-US" sz="24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Prevention</a:t>
            </a:r>
            <a:r>
              <a:rPr lang="en-US" sz="2400" dirty="0" smtClean="0"/>
              <a:t>, consists </a:t>
            </a:r>
            <a:r>
              <a:rPr lang="en-US" sz="2400" dirty="0"/>
              <a:t>of methods or activities that seek </a:t>
            </a:r>
            <a:r>
              <a:rPr lang="en-US" sz="2400" dirty="0" smtClean="0"/>
              <a:t>to </a:t>
            </a:r>
            <a:r>
              <a:rPr lang="en-US" sz="2400" dirty="0" smtClean="0">
                <a:solidFill>
                  <a:srgbClr val="FF0000"/>
                </a:solidFill>
              </a:rPr>
              <a:t>reduce or deter specific or predictable problems</a:t>
            </a:r>
            <a:r>
              <a:rPr lang="en-US" sz="2400" dirty="0" smtClean="0"/>
              <a:t>, </a:t>
            </a:r>
            <a:r>
              <a:rPr lang="en-US" sz="2400" dirty="0"/>
              <a:t>protect the current state </a:t>
            </a:r>
            <a:r>
              <a:rPr lang="en-US" sz="2400" dirty="0" smtClean="0"/>
              <a:t>of </a:t>
            </a:r>
            <a:r>
              <a:rPr lang="en-US" sz="2400" dirty="0"/>
              <a:t>well-being, or promote desired outcomes or behaviors.</a:t>
            </a:r>
          </a:p>
        </p:txBody>
      </p:sp>
    </p:spTree>
    <p:extLst>
      <p:ext uri="{BB962C8B-B14F-4D97-AF65-F5344CB8AC3E}">
        <p14:creationId xmlns:p14="http://schemas.microsoft.com/office/powerpoint/2010/main" val="11071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types</a:t>
            </a:r>
            <a:br>
              <a:rPr lang="en-US" dirty="0" smtClean="0"/>
            </a:br>
            <a:r>
              <a:rPr lang="en-US" sz="4000" b="1" dirty="0" smtClean="0"/>
              <a:t> 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GillHandbookBook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1516"/>
            <a:ext cx="8596668" cy="4492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US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US" sz="1600" b="1" dirty="0" smtClean="0"/>
              <a:t> </a:t>
            </a:r>
            <a:r>
              <a:rPr lang="en-US" sz="2400" b="1" dirty="0" smtClean="0"/>
              <a:t>Primary </a:t>
            </a:r>
            <a:r>
              <a:rPr lang="en-US" sz="2400" b="1" dirty="0"/>
              <a:t>prevention </a:t>
            </a:r>
            <a:r>
              <a:rPr lang="en-US" sz="2400" dirty="0" err="1"/>
              <a:t>Prevention</a:t>
            </a:r>
            <a:r>
              <a:rPr lang="en-US" sz="2400" dirty="0"/>
              <a:t> of </a:t>
            </a:r>
            <a:r>
              <a:rPr lang="en-US" sz="2400" u="sng" dirty="0">
                <a:solidFill>
                  <a:srgbClr val="FF0000"/>
                </a:solidFill>
              </a:rPr>
              <a:t>disease </a:t>
            </a:r>
            <a:r>
              <a:rPr lang="en-US" sz="2400" u="sng" dirty="0" smtClean="0">
                <a:solidFill>
                  <a:srgbClr val="FF0000"/>
                </a:solidFill>
              </a:rPr>
              <a:t>occurrence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(health education, vaccination </a:t>
            </a:r>
            <a:r>
              <a:rPr lang="en-US" sz="2400" dirty="0" err="1" smtClean="0"/>
              <a:t>etc</a:t>
            </a:r>
            <a:r>
              <a:rPr lang="en-US" sz="2400" dirty="0" smtClean="0"/>
              <a:t>….)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2-</a:t>
            </a:r>
            <a:r>
              <a:rPr lang="en-US" sz="1600" b="1" dirty="0" smtClean="0"/>
              <a:t> </a:t>
            </a:r>
            <a:r>
              <a:rPr lang="en-US" sz="2400" b="1" dirty="0" smtClean="0"/>
              <a:t>Secondary </a:t>
            </a:r>
            <a:r>
              <a:rPr lang="en-US" sz="2400" b="1" dirty="0"/>
              <a:t>prevention </a:t>
            </a:r>
            <a:r>
              <a:rPr lang="en-US" sz="2400" u="sng" dirty="0">
                <a:solidFill>
                  <a:srgbClr val="FF0000"/>
                </a:solidFill>
              </a:rPr>
              <a:t>Controlling disease </a:t>
            </a:r>
            <a:r>
              <a:rPr lang="en-US" sz="2400" u="sng" dirty="0"/>
              <a:t>in early </a:t>
            </a:r>
            <a:r>
              <a:rPr lang="en-US" sz="2400" u="sng" dirty="0" smtClean="0"/>
              <a:t>form</a:t>
            </a:r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smtClean="0"/>
              <a:t>e.g</a:t>
            </a:r>
            <a:r>
              <a:rPr lang="en-US" sz="2400" dirty="0"/>
              <a:t>. carcinoma in </a:t>
            </a:r>
            <a:r>
              <a:rPr lang="en-US" sz="2400" dirty="0" smtClean="0"/>
              <a:t>situ, treating acute MI)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3-</a:t>
            </a:r>
            <a:r>
              <a:rPr lang="en-US" sz="2000" dirty="0" smtClean="0"/>
              <a:t> </a:t>
            </a:r>
            <a:r>
              <a:rPr lang="en-US" sz="2400" b="1" dirty="0"/>
              <a:t>Tertiary prevention </a:t>
            </a:r>
            <a:r>
              <a:rPr lang="en-US" sz="2400" dirty="0" err="1"/>
              <a:t>Prevention</a:t>
            </a:r>
            <a:r>
              <a:rPr lang="en-US" sz="2400" dirty="0"/>
              <a:t> of </a:t>
            </a:r>
            <a:r>
              <a:rPr lang="en-US" sz="2400" u="sng" dirty="0">
                <a:solidFill>
                  <a:srgbClr val="FF0000"/>
                </a:solidFill>
              </a:rPr>
              <a:t>complications</a:t>
            </a:r>
            <a:r>
              <a:rPr lang="en-US" sz="2400" dirty="0"/>
              <a:t> once the disease </a:t>
            </a:r>
            <a:r>
              <a:rPr lang="en-US" sz="2400" dirty="0" smtClean="0"/>
              <a:t>is </a:t>
            </a:r>
            <a:r>
              <a:rPr lang="en-US" sz="2400" dirty="0" smtClean="0"/>
              <a:t>present</a:t>
            </a:r>
          </a:p>
          <a:p>
            <a:pPr marL="0" indent="0">
              <a:buNone/>
            </a:pPr>
            <a:r>
              <a:rPr lang="en-US" sz="2400" dirty="0" smtClean="0"/>
              <a:t>(e.g</a:t>
            </a:r>
            <a:r>
              <a:rPr lang="en-US" sz="2400" dirty="0"/>
              <a:t>. </a:t>
            </a:r>
            <a:r>
              <a:rPr lang="en-US" sz="2400" dirty="0" smtClean="0"/>
              <a:t>DM complications, rehabilitation)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090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186" y="266700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Appropriate screening and prevention of common problems in primary care</a:t>
            </a:r>
          </a:p>
        </p:txBody>
      </p:sp>
    </p:spTree>
    <p:extLst>
      <p:ext uri="{BB962C8B-B14F-4D97-AF65-F5344CB8AC3E}">
        <p14:creationId xmlns:p14="http://schemas.microsoft.com/office/powerpoint/2010/main" val="8278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27" y="2160589"/>
            <a:ext cx="10010274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Common conditions to be screened for in primary care include?...</a:t>
            </a:r>
          </a:p>
          <a:p>
            <a:pPr marL="457200" lvl="1" indent="0">
              <a:buNone/>
            </a:pPr>
            <a:r>
              <a:rPr lang="en-US" u="sng" dirty="0" smtClean="0"/>
              <a:t>- Hypertension</a:t>
            </a:r>
          </a:p>
          <a:p>
            <a:pPr marL="457200" lvl="1" indent="0">
              <a:buNone/>
            </a:pPr>
            <a:r>
              <a:rPr lang="en-US" u="sng" dirty="0" smtClean="0"/>
              <a:t>- Diabetes mellitus</a:t>
            </a:r>
          </a:p>
          <a:p>
            <a:pPr marL="457200" lvl="1" indent="0">
              <a:buNone/>
            </a:pPr>
            <a:r>
              <a:rPr lang="en-US" u="sng" dirty="0" smtClean="0"/>
              <a:t>- Breast Cancer</a:t>
            </a:r>
          </a:p>
          <a:p>
            <a:pPr marL="457200" lvl="1" indent="0">
              <a:buNone/>
            </a:pPr>
            <a:r>
              <a:rPr lang="en-US" u="sng" dirty="0" smtClean="0"/>
              <a:t>- Colon Cancer</a:t>
            </a:r>
          </a:p>
          <a:p>
            <a:pPr marL="457200" lvl="1" indent="0">
              <a:buNone/>
            </a:pPr>
            <a:r>
              <a:rPr lang="en-US" dirty="0" smtClean="0"/>
              <a:t>- Prostate Cancer</a:t>
            </a:r>
          </a:p>
          <a:p>
            <a:pPr marL="457200" lvl="1" indent="0">
              <a:buNone/>
            </a:pPr>
            <a:r>
              <a:rPr lang="en-US" dirty="0" smtClean="0"/>
              <a:t>- CVD risk assessment</a:t>
            </a:r>
          </a:p>
          <a:p>
            <a:pPr marL="457200" lvl="1" indent="0">
              <a:buNone/>
            </a:pPr>
            <a:r>
              <a:rPr lang="en-US" dirty="0" smtClean="0"/>
              <a:t>- Etc…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2212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Diabetes mellitus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i="1" dirty="0" err="1" smtClean="0">
                <a:solidFill>
                  <a:schemeClr val="tx1"/>
                </a:solidFill>
              </a:rPr>
              <a:t>def</a:t>
            </a:r>
            <a:r>
              <a:rPr lang="en-US" sz="2200" b="1" i="1" dirty="0" smtClean="0">
                <a:solidFill>
                  <a:schemeClr val="tx1"/>
                </a:solidFill>
              </a:rPr>
              <a:t>: a </a:t>
            </a:r>
            <a:r>
              <a:rPr lang="en-US" sz="2200" b="1" i="1" dirty="0">
                <a:solidFill>
                  <a:schemeClr val="tx1"/>
                </a:solidFill>
              </a:rPr>
              <a:t>chronic syndrome of impaired carbohydrate, protein and fat metabolism owing to insufficient secretion of insulin or to target tissue insulin resistance.</a:t>
            </a:r>
            <a:br>
              <a:rPr lang="en-US" sz="2200" b="1" i="1" dirty="0">
                <a:solidFill>
                  <a:schemeClr val="tx1"/>
                </a:solidFill>
              </a:rPr>
            </a:b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 smtClean="0"/>
              <a:t>very common disease in KSA (23.7%*) of adults aged 30-70 years of age.</a:t>
            </a:r>
          </a:p>
          <a:p>
            <a:r>
              <a:rPr lang="en-US" sz="2400" dirty="0" smtClean="0"/>
              <a:t>A disease with debilitating complications </a:t>
            </a:r>
            <a:r>
              <a:rPr lang="en-US" sz="2400" dirty="0" smtClean="0"/>
              <a:t>(DR</a:t>
            </a:r>
            <a:r>
              <a:rPr lang="en-US" sz="2400" dirty="0" smtClean="0"/>
              <a:t>, ESRD, amputations, CAD.)</a:t>
            </a:r>
            <a:endParaRPr lang="en-US" sz="2400" dirty="0"/>
          </a:p>
          <a:p>
            <a:r>
              <a:rPr lang="en-US" sz="2400" dirty="0" smtClean="0"/>
              <a:t>Potentially preventable, </a:t>
            </a:r>
            <a:r>
              <a:rPr lang="en-US" sz="2400" dirty="0" smtClean="0"/>
              <a:t>and complications can be avoidable.</a:t>
            </a:r>
            <a:endParaRPr lang="en-US" sz="2400" dirty="0" smtClean="0"/>
          </a:p>
          <a:p>
            <a:r>
              <a:rPr lang="en-US" sz="2400" dirty="0" smtClean="0"/>
              <a:t>Patients with Impaired Glucose Tolerance may benefit from intervention such as lifestyle modifications or pharmaceutical agents.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079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93431"/>
            <a:ext cx="8596668" cy="2855495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Clr>
                <a:srgbClr val="F0A22E"/>
              </a:buClr>
              <a:buSzPct val="80000"/>
            </a:pPr>
            <a:r>
              <a:rPr lang="en-US" sz="3200" dirty="0"/>
              <a:t>Prevention of </a:t>
            </a:r>
            <a:r>
              <a:rPr lang="en-US" sz="3200" dirty="0" smtClean="0"/>
              <a:t>DM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-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Type1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DM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can’t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be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prevented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?</a:t>
            </a:r>
            <a:b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- Type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2 might be prevented if caught early (IGT) with lifestyle modifications(diet and exercise) and/or drugs (metformin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).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As for the complications of DM, renal, cardiovascular and neurological complications maybe prevented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380"/>
            <a:ext cx="8596668" cy="3043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0A22E"/>
                </a:solidFill>
                <a:ea typeface="+mj-ea"/>
                <a:cs typeface="+mj-cs"/>
              </a:rPr>
              <a:t>Screening </a:t>
            </a:r>
            <a:r>
              <a:rPr lang="en-US" sz="3200" dirty="0">
                <a:solidFill>
                  <a:srgbClr val="F0A22E"/>
                </a:solidFill>
                <a:ea typeface="+mj-ea"/>
                <a:cs typeface="+mj-cs"/>
              </a:rPr>
              <a:t>for </a:t>
            </a:r>
            <a:r>
              <a:rPr lang="en-US" sz="3200" dirty="0" smtClean="0">
                <a:solidFill>
                  <a:srgbClr val="F0A22E"/>
                </a:solidFill>
                <a:ea typeface="+mj-ea"/>
                <a:cs typeface="+mj-cs"/>
              </a:rPr>
              <a:t>DM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U.S. Preventive Services Task Force </a:t>
            </a:r>
            <a:r>
              <a:rPr lang="en-US" sz="2000" u="sng" dirty="0"/>
              <a:t>recommends screening </a:t>
            </a:r>
            <a:r>
              <a:rPr lang="en-US" sz="2000" u="sng" dirty="0" smtClean="0"/>
              <a:t>for</a:t>
            </a:r>
            <a:r>
              <a:rPr lang="en-US" sz="2000" dirty="0" smtClean="0"/>
              <a:t> </a:t>
            </a:r>
            <a:r>
              <a:rPr lang="en-US" sz="2000" dirty="0"/>
              <a:t>abnormal blood glucose and type 2 diabetes in </a:t>
            </a:r>
            <a:r>
              <a:rPr lang="en-US" sz="2000" dirty="0">
                <a:solidFill>
                  <a:srgbClr val="FF0000"/>
                </a:solidFill>
              </a:rPr>
              <a:t>adults 40 to 70 years of age</a:t>
            </a:r>
            <a:r>
              <a:rPr lang="en-US" sz="2000" dirty="0"/>
              <a:t> who are </a:t>
            </a:r>
            <a:r>
              <a:rPr lang="en-US" sz="2000" dirty="0">
                <a:solidFill>
                  <a:srgbClr val="FF0000"/>
                </a:solidFill>
              </a:rPr>
              <a:t>overweight</a:t>
            </a:r>
            <a:r>
              <a:rPr lang="en-US" sz="2000" dirty="0"/>
              <a:t> or obese, and repeating testing every 3 years if results are normal. </a:t>
            </a:r>
            <a:endParaRPr lang="en-US" sz="2000" dirty="0" smtClean="0"/>
          </a:p>
          <a:p>
            <a:r>
              <a:rPr lang="en-US" sz="2000" dirty="0" smtClean="0"/>
              <a:t>Screen </a:t>
            </a:r>
            <a:r>
              <a:rPr lang="en-US" sz="2000" dirty="0"/>
              <a:t>all adults who are overweight ( BMI ≥ 25 kg/ m2) and have additional risk factors.</a:t>
            </a:r>
          </a:p>
          <a:p>
            <a:r>
              <a:rPr lang="en-US" sz="2000" dirty="0"/>
              <a:t>Not recommended for t1 </a:t>
            </a:r>
            <a:r>
              <a:rPr lang="en-US" sz="2000" dirty="0" smtClean="0"/>
              <a:t>DM.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135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common in KSA (26.1</a:t>
            </a:r>
            <a:r>
              <a:rPr lang="en-US" dirty="0" smtClean="0"/>
              <a:t>%) </a:t>
            </a:r>
            <a:r>
              <a:rPr lang="en-US" dirty="0" smtClean="0"/>
              <a:t>of adults aged 30-70 years of age, </a:t>
            </a:r>
            <a:r>
              <a:rPr lang="en-US" dirty="0"/>
              <a:t>It is the most commonly diagnosed condition at outpatient office </a:t>
            </a:r>
            <a:r>
              <a:rPr lang="en-US" dirty="0" smtClean="0"/>
              <a:t>visits. 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/>
              <a:t>blood pressure is a major </a:t>
            </a:r>
            <a:r>
              <a:rPr lang="en-US" dirty="0" smtClean="0"/>
              <a:t>risk </a:t>
            </a:r>
            <a:r>
              <a:rPr lang="en-US" dirty="0"/>
              <a:t>factor to heart failure, heart attack, stroke, and chronic kidney disease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important feature of hypertension is that it remains asymptomatic until target tissue damage has already happened, hence the importance of screening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8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Q1/ Which one of the following is not on Wilson-</a:t>
            </a:r>
            <a:r>
              <a:rPr lang="en-US" dirty="0" err="1"/>
              <a:t>Jungner</a:t>
            </a:r>
            <a:r>
              <a:rPr lang="en-US" dirty="0"/>
              <a:t> criteria?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Natural </a:t>
            </a:r>
            <a:r>
              <a:rPr lang="en-US" dirty="0"/>
              <a:t>history of illness is well </a:t>
            </a:r>
            <a:r>
              <a:rPr lang="en-US" dirty="0" smtClean="0"/>
              <a:t>understood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Detectable </a:t>
            </a:r>
            <a:r>
              <a:rPr lang="en-US" dirty="0"/>
              <a:t>at early </a:t>
            </a:r>
            <a:r>
              <a:rPr lang="en-US" dirty="0" smtClean="0"/>
              <a:t>age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Acceptable </a:t>
            </a:r>
            <a:r>
              <a:rPr lang="en-US" dirty="0"/>
              <a:t>to the </a:t>
            </a:r>
            <a:r>
              <a:rPr lang="en-US" dirty="0" smtClean="0"/>
              <a:t>population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Test </a:t>
            </a:r>
            <a:r>
              <a:rPr lang="en-US" dirty="0"/>
              <a:t>has to be highly specific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6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Screening </a:t>
            </a:r>
            <a:r>
              <a:rPr lang="en-US" sz="2800" dirty="0" smtClean="0"/>
              <a:t>for HTN (USPTF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A</a:t>
            </a:r>
            <a:r>
              <a:rPr lang="en-US" u="sng" dirty="0" smtClean="0">
                <a:solidFill>
                  <a:srgbClr val="FF0000"/>
                </a:solidFill>
              </a:rPr>
              <a:t>nnual</a:t>
            </a:r>
            <a:r>
              <a:rPr lang="en-US" dirty="0" smtClean="0"/>
              <a:t> </a:t>
            </a:r>
            <a:r>
              <a:rPr lang="en-US" dirty="0"/>
              <a:t>screening for adults aged </a:t>
            </a:r>
            <a:r>
              <a:rPr lang="en-US" u="sng" dirty="0"/>
              <a:t>40 years or older </a:t>
            </a:r>
            <a:r>
              <a:rPr lang="en-US" dirty="0"/>
              <a:t>and for those </a:t>
            </a:r>
            <a:r>
              <a:rPr lang="en-US" dirty="0" smtClean="0"/>
              <a:t>who </a:t>
            </a:r>
            <a:r>
              <a:rPr lang="en-US" dirty="0"/>
              <a:t>have high-normal blood pressure (130 to 139/85 to 89 mm Hg), those who are overweight or obese, and African Americans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 </a:t>
            </a:r>
            <a:r>
              <a:rPr lang="en-US" u="sng" dirty="0"/>
              <a:t>Adults aged 18 to 39 </a:t>
            </a:r>
            <a:r>
              <a:rPr lang="en-US" dirty="0"/>
              <a:t>years with normal blood pressure (&lt;130/85 mm Hg) who do not have other risk factors should be rescreened </a:t>
            </a:r>
            <a:r>
              <a:rPr lang="en-US" dirty="0">
                <a:solidFill>
                  <a:srgbClr val="FF0000"/>
                </a:solidFill>
              </a:rPr>
              <a:t>every 3 to 5 years</a:t>
            </a:r>
            <a:r>
              <a:rPr lang="en-US" i="1" dirty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USPSTF recommends rescreening with properly measured office blood pressure and, if blood pressure is elevated, confirming the diagnosis of hypertension with ABPM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Colorectal carcinoma.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Most common cancer in Saudi males and 3</a:t>
            </a:r>
            <a:r>
              <a:rPr lang="en-US" baseline="30000" dirty="0" smtClean="0"/>
              <a:t>rd</a:t>
            </a:r>
            <a:r>
              <a:rPr lang="en-US" dirty="0" smtClean="0"/>
              <a:t> most common in Saudi females</a:t>
            </a:r>
          </a:p>
          <a:p>
            <a:r>
              <a:rPr lang="en-US" dirty="0" smtClean="0"/>
              <a:t>Late diagnosis is the major cause for the low survival rate</a:t>
            </a:r>
          </a:p>
          <a:p>
            <a:r>
              <a:rPr lang="en-US" dirty="0" smtClean="0"/>
              <a:t>Can be detected early and be easily managed thus screening and early diagnosis is </a:t>
            </a:r>
            <a:r>
              <a:rPr lang="en-US" dirty="0" smtClean="0">
                <a:solidFill>
                  <a:srgbClr val="FF0000"/>
                </a:solidFill>
              </a:rPr>
              <a:t>critical</a:t>
            </a:r>
            <a:r>
              <a:rPr lang="en-US" dirty="0" smtClean="0">
                <a:solidFill>
                  <a:schemeClr val="tx1"/>
                </a:solidFill>
              </a:rPr>
              <a:t> especially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u="sng" dirty="0">
                <a:solidFill>
                  <a:schemeClr val="tx1"/>
                </a:solidFill>
              </a:rPr>
              <a:t>high risk </a:t>
            </a:r>
            <a:r>
              <a:rPr lang="en-US" u="sng" dirty="0" smtClean="0">
                <a:solidFill>
                  <a:schemeClr val="tx1"/>
                </a:solidFill>
              </a:rPr>
              <a:t>individuals</a:t>
            </a:r>
            <a:endParaRPr lang="en-US" u="sng" dirty="0">
              <a:solidFill>
                <a:schemeClr val="tx1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Who are the high risk </a:t>
            </a:r>
            <a:r>
              <a:rPr lang="en-US" dirty="0" err="1" smtClean="0">
                <a:solidFill>
                  <a:schemeClr val="tx1"/>
                </a:solidFill>
              </a:rPr>
              <a:t>idividuals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- Family history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- Ulcerative colitis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- Previous </a:t>
            </a:r>
            <a:r>
              <a:rPr lang="en-US" dirty="0">
                <a:solidFill>
                  <a:schemeClr val="tx1"/>
                </a:solidFill>
              </a:rPr>
              <a:t>colorectal </a:t>
            </a:r>
            <a:r>
              <a:rPr lang="en-US" dirty="0" smtClean="0">
                <a:solidFill>
                  <a:schemeClr val="tx1"/>
                </a:solidFill>
              </a:rPr>
              <a:t>cancer</a:t>
            </a:r>
            <a:endParaRPr lang="en-US" dirty="0">
              <a:solidFill>
                <a:schemeClr val="tx1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Role of prevention?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8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Screening for colorectal carcinoma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Screening options for colorectal carcinoma include:</a:t>
            </a:r>
          </a:p>
          <a:p>
            <a:pPr marL="457200" lvl="1" indent="0">
              <a:buNone/>
            </a:pPr>
            <a:r>
              <a:rPr lang="en-US" sz="1800" dirty="0" smtClean="0"/>
              <a:t>- </a:t>
            </a:r>
            <a:r>
              <a:rPr lang="en-US" sz="1800" dirty="0" err="1" smtClean="0"/>
              <a:t>Faecal</a:t>
            </a:r>
            <a:r>
              <a:rPr lang="en-US" sz="1800" dirty="0" smtClean="0"/>
              <a:t> occult </a:t>
            </a:r>
            <a:r>
              <a:rPr lang="en-US" sz="1800" dirty="0"/>
              <a:t>blood (</a:t>
            </a:r>
            <a:r>
              <a:rPr lang="en-US" sz="1800" dirty="0" smtClean="0"/>
              <a:t>FOB)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(should be screened annually if age is &lt;70)</a:t>
            </a:r>
          </a:p>
          <a:p>
            <a:pPr marL="457200" lvl="1" indent="0">
              <a:buNone/>
            </a:pPr>
            <a:r>
              <a:rPr lang="en-US" sz="1800" dirty="0" smtClean="0"/>
              <a:t>- The </a:t>
            </a:r>
            <a:r>
              <a:rPr lang="en-US" sz="1800" dirty="0"/>
              <a:t>fecal immunochemical test (FIT) </a:t>
            </a:r>
          </a:p>
          <a:p>
            <a:pPr marL="457200" lvl="1" indent="0">
              <a:buNone/>
            </a:pPr>
            <a:r>
              <a:rPr lang="en-US" sz="1800" dirty="0" smtClean="0"/>
              <a:t>- Flexible Sigmoidoscopy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(every 5 years or 10 with annual FIT or FOB)</a:t>
            </a:r>
          </a:p>
          <a:p>
            <a:pPr marL="457200" lvl="1" indent="0">
              <a:buNone/>
            </a:pPr>
            <a:r>
              <a:rPr lang="en-US" sz="1800" dirty="0" smtClean="0"/>
              <a:t>- Colonoscopy</a:t>
            </a:r>
          </a:p>
          <a:p>
            <a:pPr lvl="1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Breast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Breast cancer is the </a:t>
            </a:r>
            <a:r>
              <a:rPr lang="en-US" sz="2000" b="1" u="sng" dirty="0"/>
              <a:t>most common cancer in women </a:t>
            </a:r>
            <a:r>
              <a:rPr lang="en-US" sz="2000" dirty="0"/>
              <a:t>worldwide and it is the most common cause of death in women aged 35-55.</a:t>
            </a:r>
          </a:p>
          <a:p>
            <a:endParaRPr lang="en-US" sz="2000" dirty="0"/>
          </a:p>
          <a:p>
            <a:r>
              <a:rPr lang="en-US" sz="2000" dirty="0"/>
              <a:t>The incidence of breast cancer noticeably begins to increase after </a:t>
            </a:r>
            <a:r>
              <a:rPr lang="en-US" sz="2000" dirty="0" smtClean="0"/>
              <a:t>the age of </a:t>
            </a:r>
            <a:r>
              <a:rPr lang="en-US" sz="2000" dirty="0"/>
              <a:t>25 years and continues to increase until ages 75 to 79 years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For women of all ages at average risk, </a:t>
            </a:r>
            <a:r>
              <a:rPr lang="en-US" sz="2000" u="sng" dirty="0"/>
              <a:t>screening was associated with a reduction in breast cancer mortality of approximately 20%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909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Screening for breast cancer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81845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Screening for breast cancer can be done by two methods:</a:t>
            </a:r>
          </a:p>
          <a:p>
            <a:pPr marL="400050" lvl="1" indent="0">
              <a:buNone/>
            </a:pPr>
            <a:r>
              <a:rPr lang="en-US" sz="2200" dirty="0"/>
              <a:t>1- physical examination </a:t>
            </a:r>
          </a:p>
          <a:p>
            <a:pPr marL="400050" lvl="1" indent="0">
              <a:buNone/>
            </a:pPr>
            <a:r>
              <a:rPr lang="en-US" sz="2200" dirty="0"/>
              <a:t>2- </a:t>
            </a:r>
            <a:r>
              <a:rPr lang="en-US" sz="2200" u="sng" dirty="0" smtClean="0"/>
              <a:t>Mammography</a:t>
            </a:r>
            <a:endParaRPr lang="en-US" sz="2200" u="sng" dirty="0"/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Age to start mammography screening should be after 40, and for women aged 50 and above it should be done annually(indication for stopping the </a:t>
            </a:r>
            <a:r>
              <a:rPr lang="en-US" sz="2600" dirty="0" err="1"/>
              <a:t>screeing</a:t>
            </a:r>
            <a:r>
              <a:rPr lang="en-US" sz="2600" dirty="0"/>
              <a:t> is when life expectancy is below 10 years)</a:t>
            </a:r>
          </a:p>
          <a:p>
            <a:endParaRPr lang="en-US" sz="2600" dirty="0"/>
          </a:p>
          <a:p>
            <a:r>
              <a:rPr lang="en-US" sz="2600" dirty="0"/>
              <a:t>For </a:t>
            </a:r>
            <a:r>
              <a:rPr lang="en-US" sz="2600" u="sng" dirty="0" smtClean="0">
                <a:solidFill>
                  <a:srgbClr val="FF0000"/>
                </a:solidFill>
              </a:rPr>
              <a:t>high risk women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who </a:t>
            </a:r>
            <a:r>
              <a:rPr lang="en-US" sz="2600" dirty="0"/>
              <a:t>have </a:t>
            </a:r>
            <a:r>
              <a:rPr lang="en-US" sz="2600" u="sng" dirty="0"/>
              <a:t>family </a:t>
            </a:r>
            <a:r>
              <a:rPr lang="en-US" sz="2600" u="sng" dirty="0" smtClean="0"/>
              <a:t>history</a:t>
            </a:r>
            <a:r>
              <a:rPr lang="en-US" sz="2600" dirty="0" smtClean="0"/>
              <a:t> of </a:t>
            </a:r>
            <a:r>
              <a:rPr lang="en-US" sz="2600" dirty="0"/>
              <a:t>breast cancer and </a:t>
            </a:r>
            <a:r>
              <a:rPr lang="en-US" sz="2600" u="sng" dirty="0"/>
              <a:t>BRCA gene </a:t>
            </a:r>
            <a:r>
              <a:rPr lang="en-US" sz="2600" u="sng" dirty="0" smtClean="0"/>
              <a:t>mutation</a:t>
            </a:r>
            <a:r>
              <a:rPr lang="en-US" sz="2600" dirty="0" smtClean="0"/>
              <a:t> </a:t>
            </a:r>
            <a:r>
              <a:rPr lang="en-US" sz="2600" dirty="0"/>
              <a:t>screening should start at the age of 25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2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Interactive </a:t>
            </a:r>
            <a:r>
              <a:rPr lang="en-US" sz="4000" dirty="0" smtClean="0"/>
              <a:t>case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A 57 year old woman came to your clinic after noticing several lumps in her left breast and armpit, nipple </a:t>
            </a:r>
            <a:r>
              <a:rPr lang="en-US" sz="2400" b="1" dirty="0" smtClean="0"/>
              <a:t>and </a:t>
            </a:r>
            <a:r>
              <a:rPr lang="en-US" sz="2400" b="1" dirty="0"/>
              <a:t>skin </a:t>
            </a:r>
            <a:r>
              <a:rPr lang="en-US" sz="2400" b="1" dirty="0" smtClean="0"/>
              <a:t>dimpling. </a:t>
            </a:r>
            <a:endParaRPr lang="en-US" b="1" dirty="0" smtClean="0"/>
          </a:p>
          <a:p>
            <a:endParaRPr lang="en-US" dirty="0"/>
          </a:p>
          <a:p>
            <a:r>
              <a:rPr lang="en-US" dirty="0"/>
              <a:t>what would you do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>
                <a:solidFill>
                  <a:srgbClr val="FF0000"/>
                </a:solidFill>
              </a:rPr>
              <a:t>is the role of screening and prevention in this case?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4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Q1/ Which one of the following is not on Wilson-</a:t>
            </a:r>
            <a:r>
              <a:rPr lang="en-US" dirty="0" err="1"/>
              <a:t>Jungner</a:t>
            </a:r>
            <a:r>
              <a:rPr lang="en-US" dirty="0"/>
              <a:t> criteria?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Natural </a:t>
            </a:r>
            <a:r>
              <a:rPr lang="en-US" dirty="0"/>
              <a:t>history of illness is well </a:t>
            </a:r>
            <a:r>
              <a:rPr lang="en-US" dirty="0" smtClean="0"/>
              <a:t>understood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Detectable </a:t>
            </a:r>
            <a:r>
              <a:rPr lang="en-US" dirty="0"/>
              <a:t>at early </a:t>
            </a:r>
            <a:r>
              <a:rPr lang="en-US" dirty="0" smtClean="0"/>
              <a:t>age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Acceptable </a:t>
            </a:r>
            <a:r>
              <a:rPr lang="en-US" dirty="0"/>
              <a:t>to the </a:t>
            </a:r>
            <a:r>
              <a:rPr lang="en-US" dirty="0" smtClean="0"/>
              <a:t>population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Test </a:t>
            </a:r>
            <a:r>
              <a:rPr lang="en-US" dirty="0"/>
              <a:t>has to be highly specific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Q2/ </a:t>
            </a:r>
            <a:r>
              <a:rPr lang="en-US" dirty="0" smtClean="0"/>
              <a:t>Pan-retinal </a:t>
            </a:r>
            <a:r>
              <a:rPr lang="en-US" dirty="0"/>
              <a:t>photocoagulation in diabetic retinopathy is considered what type of prevention?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Primary prevention 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Secondary prevention 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Tertiary prevention 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None </a:t>
            </a:r>
            <a:r>
              <a:rPr lang="en-US" dirty="0"/>
              <a:t>of the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9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Q3/ Which one of the following tests is not of use for colorectal carcinoma screening?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UcPeriod"/>
            </a:pPr>
            <a:r>
              <a:rPr lang="en-US" dirty="0" smtClean="0"/>
              <a:t>Colonoscopy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err="1"/>
              <a:t>Faecal</a:t>
            </a:r>
            <a:r>
              <a:rPr lang="en-US" dirty="0"/>
              <a:t> occult blood (</a:t>
            </a:r>
            <a:r>
              <a:rPr lang="en-US" dirty="0" smtClean="0"/>
              <a:t>FOB)</a:t>
            </a:r>
          </a:p>
          <a:p>
            <a:pPr>
              <a:buAutoNum type="alphaUcPeriod"/>
            </a:pPr>
            <a:endParaRPr lang="en-US" sz="1800" dirty="0"/>
          </a:p>
          <a:p>
            <a:pPr>
              <a:buAutoNum type="alphaUcPeriod"/>
            </a:pPr>
            <a:r>
              <a:rPr lang="en-US" sz="1800" dirty="0" smtClean="0"/>
              <a:t>The </a:t>
            </a:r>
            <a:r>
              <a:rPr lang="en-US" sz="1800" dirty="0"/>
              <a:t>fecal immunochemical test (FIT) </a:t>
            </a:r>
            <a:endParaRPr lang="en-US" sz="1800" dirty="0" smtClean="0"/>
          </a:p>
          <a:p>
            <a:pPr>
              <a:buAutoNum type="alphaUcPeriod"/>
            </a:pPr>
            <a:endParaRPr lang="en-US" dirty="0"/>
          </a:p>
          <a:p>
            <a:pPr>
              <a:buAutoNum type="alphaUcPeriod"/>
            </a:pPr>
            <a:r>
              <a:rPr lang="en-US" sz="1800" dirty="0" smtClean="0"/>
              <a:t>None of the above</a:t>
            </a:r>
            <a:endParaRPr lang="en-US" sz="1800" dirty="0"/>
          </a:p>
          <a:p>
            <a:pPr marL="342900" lvl="1" indent="-342900">
              <a:buFont typeface="Wingdings 3" charset="2"/>
              <a:buAutoNum type="alphaUcPeriod"/>
            </a:pPr>
            <a:endParaRPr lang="en-US" sz="1800" dirty="0"/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0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Q2/ </a:t>
            </a:r>
            <a:r>
              <a:rPr lang="en-US" dirty="0" smtClean="0"/>
              <a:t>Pan-retinal </a:t>
            </a:r>
            <a:r>
              <a:rPr lang="en-US" dirty="0"/>
              <a:t>photocoagulation in diabetic retinopathy is considered what type of prevention?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Primary prevention 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Secondary prevention 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Tertiary prevention 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smtClean="0"/>
              <a:t>None </a:t>
            </a:r>
            <a:r>
              <a:rPr lang="en-US" dirty="0"/>
              <a:t>of the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0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8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146" y="2669894"/>
            <a:ext cx="8596668" cy="13208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781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Refrences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Oxford Handbook of General Practice, 4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NICE guidelines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www.cdc.gov/cancer/colorectal/basic_info/screening/tests.htm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jamanetwork.com/journals/jama/fullarticle/2463262</a:t>
            </a:r>
            <a:endParaRPr lang="en-US" dirty="0" smtClean="0"/>
          </a:p>
          <a:p>
            <a:r>
              <a:rPr lang="en-US" dirty="0"/>
              <a:t>*</a:t>
            </a:r>
            <a:r>
              <a:rPr lang="en-US" dirty="0" err="1">
                <a:solidFill>
                  <a:schemeClr val="tx1"/>
                </a:solidFill>
              </a:rPr>
              <a:t>Naeem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Zahid</a:t>
            </a:r>
            <a:r>
              <a:rPr lang="en-US" dirty="0">
                <a:solidFill>
                  <a:schemeClr val="tx1"/>
                </a:solidFill>
              </a:rPr>
              <a:t>. “Burden of Diabetes Mellitus in Saudi Arabia.” </a:t>
            </a:r>
            <a:r>
              <a:rPr lang="en-US" i="1" dirty="0">
                <a:solidFill>
                  <a:schemeClr val="tx1"/>
                </a:solidFill>
              </a:rPr>
              <a:t>International Journal of Health Sciences</a:t>
            </a:r>
            <a:r>
              <a:rPr lang="en-US" dirty="0">
                <a:solidFill>
                  <a:schemeClr val="tx1"/>
                </a:solidFill>
              </a:rPr>
              <a:t> 9.3 (2015): V–VI. Print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734" y="2681468"/>
            <a:ext cx="8596668" cy="13208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9851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Q3/ Which one of the following tests is not of use for colorectal carcinoma screening?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UcPeriod"/>
            </a:pPr>
            <a:r>
              <a:rPr lang="en-US" dirty="0" smtClean="0"/>
              <a:t>Colonoscopy</a:t>
            </a:r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r>
              <a:rPr lang="en-US" dirty="0" err="1"/>
              <a:t>Faecal</a:t>
            </a:r>
            <a:r>
              <a:rPr lang="en-US" dirty="0"/>
              <a:t> occult blood (</a:t>
            </a:r>
            <a:r>
              <a:rPr lang="en-US" dirty="0" smtClean="0"/>
              <a:t>FOB)</a:t>
            </a:r>
          </a:p>
          <a:p>
            <a:pPr>
              <a:buAutoNum type="alphaUcPeriod"/>
            </a:pPr>
            <a:endParaRPr lang="en-US" sz="1800" dirty="0"/>
          </a:p>
          <a:p>
            <a:pPr>
              <a:buAutoNum type="alphaUcPeriod"/>
            </a:pPr>
            <a:r>
              <a:rPr lang="en-US" sz="1800" dirty="0" smtClean="0"/>
              <a:t>The </a:t>
            </a:r>
            <a:r>
              <a:rPr lang="en-US" sz="1800" dirty="0"/>
              <a:t>fecal immunochemical test (FIT) </a:t>
            </a:r>
            <a:endParaRPr lang="en-US" sz="1800" dirty="0" smtClean="0"/>
          </a:p>
          <a:p>
            <a:pPr>
              <a:buAutoNum type="alphaUcPeriod"/>
            </a:pPr>
            <a:endParaRPr lang="en-US" dirty="0"/>
          </a:p>
          <a:p>
            <a:pPr>
              <a:buAutoNum type="alphaUcPeriod"/>
            </a:pPr>
            <a:r>
              <a:rPr lang="en-US" sz="1800" dirty="0" smtClean="0"/>
              <a:t>None of the above</a:t>
            </a:r>
            <a:endParaRPr lang="en-US" sz="1800" dirty="0"/>
          </a:p>
          <a:p>
            <a:pPr marL="342900" lvl="1" indent="-342900">
              <a:buFont typeface="Wingdings 3" charset="2"/>
              <a:buAutoNum type="alphaUcPeriod"/>
            </a:pPr>
            <a:endParaRPr lang="en-US" sz="1800" dirty="0"/>
          </a:p>
          <a:p>
            <a:pPr>
              <a:buAutoNum type="alphaUcPeriod"/>
            </a:pPr>
            <a:endParaRPr lang="en-US" dirty="0" smtClean="0"/>
          </a:p>
          <a:p>
            <a:pPr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41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Define screening / prevention and its uses in family practice</a:t>
            </a:r>
          </a:p>
          <a:p>
            <a:r>
              <a:rPr lang="en-US" dirty="0"/>
              <a:t>To understand the Criteria for screening tests</a:t>
            </a:r>
          </a:p>
          <a:p>
            <a:r>
              <a:rPr lang="en-US" dirty="0" smtClean="0"/>
              <a:t> To identify Screening types and targeted people for each type with examples.</a:t>
            </a:r>
          </a:p>
          <a:p>
            <a:r>
              <a:rPr lang="en-US" dirty="0" smtClean="0"/>
              <a:t>To explain pros and cons of screening .</a:t>
            </a:r>
          </a:p>
          <a:p>
            <a:r>
              <a:rPr lang="en-US" dirty="0" smtClean="0"/>
              <a:t> </a:t>
            </a:r>
            <a:r>
              <a:rPr lang="en-US" dirty="0"/>
              <a:t>To identify appropriate approaches for prevention and screening of common problems in primary care .</a:t>
            </a:r>
          </a:p>
          <a:p>
            <a:r>
              <a:rPr lang="en-US" dirty="0" smtClean="0"/>
              <a:t>To </a:t>
            </a:r>
            <a:r>
              <a:rPr lang="en-US" dirty="0"/>
              <a:t>justify the rational for selection of a screening test with practical case /condition, examples like for CA. breast, Ca. colon, Ca. prostate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12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928679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is the ability </a:t>
            </a:r>
            <a:r>
              <a:rPr lang="en-US" sz="2800" dirty="0"/>
              <a:t>to </a:t>
            </a:r>
            <a:r>
              <a:rPr lang="en-US" sz="2800" dirty="0" smtClean="0"/>
              <a:t>diagnose and </a:t>
            </a:r>
            <a:r>
              <a:rPr lang="en-US" sz="2800" dirty="0"/>
              <a:t>treat a potentially serious condition at an early stage when it is </a:t>
            </a:r>
            <a:r>
              <a:rPr lang="en-US" sz="2800" dirty="0" smtClean="0"/>
              <a:t>still treatable.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bg1">
                    <a:lumMod val="75000"/>
                  </a:schemeClr>
                </a:solidFill>
              </a:rPr>
              <a:t>pt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asymptomatic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800" dirty="0" err="1" smtClean="0"/>
              <a:t>Ie</a:t>
            </a:r>
            <a:r>
              <a:rPr lang="en-US" sz="2800" dirty="0" smtClean="0"/>
              <a:t> : </a:t>
            </a:r>
            <a:r>
              <a:rPr lang="en-US" sz="2800" dirty="0"/>
              <a:t>An ideal screening test must pick up all those who have </a:t>
            </a:r>
            <a:r>
              <a:rPr lang="en-US" sz="2800" dirty="0" smtClean="0"/>
              <a:t>the disease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(have high sensitivity)</a:t>
            </a:r>
            <a:r>
              <a:rPr lang="en-US" sz="2800" dirty="0"/>
              <a:t> and must exclude those who do not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high specificity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5030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Mass </a:t>
            </a:r>
            <a:r>
              <a:rPr lang="en-US" sz="2400" b="1" dirty="0" smtClean="0"/>
              <a:t>screening: </a:t>
            </a:r>
            <a:r>
              <a:rPr lang="en-US" sz="2400" dirty="0" smtClean="0"/>
              <a:t>applied on a large unselected group or an entire population, test should be cheap, fast, and reliable.</a:t>
            </a: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High risk </a:t>
            </a:r>
            <a:r>
              <a:rPr lang="en-US" sz="2400" b="1" dirty="0" smtClean="0"/>
              <a:t>group screening: </a:t>
            </a:r>
            <a:r>
              <a:rPr lang="en-US" sz="2400" dirty="0" smtClean="0"/>
              <a:t>applied on a specific group with a known high risk for the screened disease.</a:t>
            </a:r>
          </a:p>
        </p:txBody>
      </p:sp>
      <p:pic>
        <p:nvPicPr>
          <p:cNvPr id="1026" name="Picture 2" descr="نتيجة بحث الصور عن ‪school children visual screening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213" y="2160590"/>
            <a:ext cx="2433437" cy="1989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15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313" y="2811379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When to screen?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8947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92D050"/>
                </a:solidFill>
              </a:rPr>
              <a:t>The Wilson–</a:t>
            </a:r>
            <a:r>
              <a:rPr lang="en-US" b="1" u="sng" dirty="0" err="1">
                <a:solidFill>
                  <a:srgbClr val="92D050"/>
                </a:solidFill>
              </a:rPr>
              <a:t>Jungner</a:t>
            </a:r>
            <a:r>
              <a:rPr lang="en-US" b="1" u="sng" dirty="0">
                <a:solidFill>
                  <a:srgbClr val="92D050"/>
                </a:solidFill>
              </a:rPr>
              <a:t> </a:t>
            </a:r>
            <a:r>
              <a:rPr lang="en-US" b="1" u="sng" dirty="0" smtClean="0">
                <a:solidFill>
                  <a:srgbClr val="92D050"/>
                </a:solidFill>
              </a:rPr>
              <a:t>criteria: </a:t>
            </a:r>
            <a:endParaRPr lang="en-US" b="1" u="sng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1086"/>
            <a:ext cx="8379580" cy="4855027"/>
          </a:xfrm>
        </p:spPr>
        <p:txBody>
          <a:bodyPr numCol="2">
            <a:noAutofit/>
          </a:bodyPr>
          <a:lstStyle/>
          <a:p>
            <a:r>
              <a:rPr lang="en-US" sz="2000" dirty="0"/>
              <a:t>The condition being screened for is an </a:t>
            </a:r>
            <a:r>
              <a:rPr lang="en-US" sz="2000" dirty="0">
                <a:solidFill>
                  <a:srgbClr val="C00000"/>
                </a:solidFill>
              </a:rPr>
              <a:t>important health problem</a:t>
            </a:r>
          </a:p>
          <a:p>
            <a:r>
              <a:rPr lang="en-US" sz="2000" dirty="0" smtClean="0"/>
              <a:t>Natural </a:t>
            </a:r>
            <a:r>
              <a:rPr lang="en-US" sz="2000" dirty="0"/>
              <a:t>history of the condition is well understood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There is a </a:t>
            </a:r>
            <a:r>
              <a:rPr lang="en-US" sz="2000" dirty="0">
                <a:solidFill>
                  <a:srgbClr val="C00000"/>
                </a:solidFill>
              </a:rPr>
              <a:t>detectable </a:t>
            </a:r>
            <a:r>
              <a:rPr lang="en-US" sz="2000" dirty="0">
                <a:solidFill>
                  <a:schemeClr val="tx1"/>
                </a:solidFill>
              </a:rPr>
              <a:t>early</a:t>
            </a:r>
            <a:r>
              <a:rPr lang="en-US" sz="2000" dirty="0"/>
              <a:t> stage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Treatment at early stage is of more benefit than at late stage</a:t>
            </a:r>
          </a:p>
          <a:p>
            <a:r>
              <a:rPr lang="en-US" sz="2000" dirty="0" smtClean="0"/>
              <a:t> </a:t>
            </a:r>
            <a:r>
              <a:rPr lang="en-US" sz="2000" dirty="0">
                <a:solidFill>
                  <a:srgbClr val="C00000"/>
                </a:solidFill>
              </a:rPr>
              <a:t>There is a suitable test </a:t>
            </a:r>
            <a:r>
              <a:rPr lang="en-US" sz="2000" dirty="0"/>
              <a:t>to detect early stage disease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The </a:t>
            </a:r>
            <a:r>
              <a:rPr lang="en-US" sz="2000" dirty="0">
                <a:solidFill>
                  <a:srgbClr val="C00000"/>
                </a:solidFill>
              </a:rPr>
              <a:t>test is acceptable </a:t>
            </a:r>
            <a:r>
              <a:rPr lang="en-US" sz="2000" dirty="0"/>
              <a:t>to the target population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Intervals for repeating the test have been </a:t>
            </a:r>
            <a:r>
              <a:rPr lang="en-US" sz="2000" dirty="0" smtClean="0"/>
              <a:t>determined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/>
              <a:t>Adequate health service provision has been made for the extra </a:t>
            </a:r>
            <a:r>
              <a:rPr lang="en-US" sz="2000" dirty="0" smtClean="0"/>
              <a:t>clinical workload </a:t>
            </a:r>
            <a:r>
              <a:rPr lang="en-US" sz="2000" dirty="0"/>
              <a:t>resulting from </a:t>
            </a:r>
            <a:r>
              <a:rPr lang="en-US" sz="2000" dirty="0" smtClean="0"/>
              <a:t>screening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/>
              <a:t>Risks, both physical and psychological, are &lt; </a:t>
            </a:r>
            <a:r>
              <a:rPr lang="en-US" sz="2000" dirty="0" smtClean="0"/>
              <a:t>benefits</a:t>
            </a:r>
          </a:p>
          <a:p>
            <a:endParaRPr lang="en-US" sz="2000" dirty="0" smtClean="0"/>
          </a:p>
          <a:p>
            <a:r>
              <a:rPr lang="en-US" sz="2000" dirty="0" smtClean="0"/>
              <a:t> Costs are worthwhile in relation to benefits gained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51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915</TotalTime>
  <Words>1539</Words>
  <Application>Microsoft Office PowerPoint</Application>
  <PresentationFormat>Widescreen</PresentationFormat>
  <Paragraphs>212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GillHandbookBook</vt:lpstr>
      <vt:lpstr>Trebuchet MS</vt:lpstr>
      <vt:lpstr>Wingdings 3</vt:lpstr>
      <vt:lpstr>Facet</vt:lpstr>
      <vt:lpstr>Screening and Prevention</vt:lpstr>
      <vt:lpstr>Q1/ Which one of the following is not on Wilson-Jungner criteria?</vt:lpstr>
      <vt:lpstr>Q2/ Pan-retinal photocoagulation in diabetic retinopathy is considered what type of prevention?</vt:lpstr>
      <vt:lpstr>Q3/ Which one of the following tests is not of use for colorectal carcinoma screening?</vt:lpstr>
      <vt:lpstr>Objectives</vt:lpstr>
      <vt:lpstr> Screening</vt:lpstr>
      <vt:lpstr>Screening types</vt:lpstr>
      <vt:lpstr>When to screen?</vt:lpstr>
      <vt:lpstr>The Wilson–Jungner criteria: </vt:lpstr>
      <vt:lpstr>SCREENING VS DIAGNOSTIC TESTS</vt:lpstr>
      <vt:lpstr>Advantages/disadvantages of screening</vt:lpstr>
      <vt:lpstr>PowerPoint Presentation</vt:lpstr>
      <vt:lpstr>Prevention  In all disease, the goal is prevention. </vt:lpstr>
      <vt:lpstr>Prevention types  </vt:lpstr>
      <vt:lpstr>Appropriate screening and prevention of common problems in primary care</vt:lpstr>
      <vt:lpstr>PowerPoint Presentation</vt:lpstr>
      <vt:lpstr>Diabetes mellitus def: a chronic syndrome of impaired carbohydrate, protein and fat metabolism owing to insufficient secretion of insulin or to target tissue insulin resistance. </vt:lpstr>
      <vt:lpstr>Prevention of DM  - Type1 DM can’t be prevented? - Type 2 might be prevented if caught early (IGT) with lifestyle modifications(diet and exercise) and/or drugs (metformin). As for the complications of DM, renal, cardiovascular and neurological complications maybe prevented or</vt:lpstr>
      <vt:lpstr>Hypertension</vt:lpstr>
      <vt:lpstr>Screening for HTN (USPTF)</vt:lpstr>
      <vt:lpstr>Colorectal carcinoma.</vt:lpstr>
      <vt:lpstr>Screening for colorectal carcinoma</vt:lpstr>
      <vt:lpstr>Breast cancer</vt:lpstr>
      <vt:lpstr>Screening for breast cancer</vt:lpstr>
      <vt:lpstr>Interactive case</vt:lpstr>
      <vt:lpstr>Q1/ Which one of the following is not on Wilson-Jungner criteria?</vt:lpstr>
      <vt:lpstr>Q2/ Pan-retinal photocoagulation in diabetic retinopathy is considered what type of prevention?</vt:lpstr>
      <vt:lpstr>Q3/ Which one of the following tests is not of use for colorectal carcinoma screening?</vt:lpstr>
      <vt:lpstr>PowerPoint Presentation</vt:lpstr>
      <vt:lpstr>PowerPoint Presentation</vt:lpstr>
      <vt:lpstr>Questions?</vt:lpstr>
      <vt:lpstr>Refrences: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Screening and Prevention</dc:title>
  <dc:creator>mohammad alruwaite</dc:creator>
  <cp:lastModifiedBy>khlooda</cp:lastModifiedBy>
  <cp:revision>48</cp:revision>
  <dcterms:created xsi:type="dcterms:W3CDTF">2017-12-03T10:24:32Z</dcterms:created>
  <dcterms:modified xsi:type="dcterms:W3CDTF">2017-12-05T04:14:18Z</dcterms:modified>
</cp:coreProperties>
</file>