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Lst>
  <p:notesMasterIdLst>
    <p:notesMasterId r:id="rId94"/>
  </p:notesMasterIdLst>
  <p:sldIdLst>
    <p:sldId id="256" r:id="rId2"/>
    <p:sldId id="257" r:id="rId3"/>
    <p:sldId id="334" r:id="rId4"/>
    <p:sldId id="335" r:id="rId5"/>
    <p:sldId id="336" r:id="rId6"/>
    <p:sldId id="337" r:id="rId7"/>
    <p:sldId id="338" r:id="rId8"/>
    <p:sldId id="339"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258" r:id="rId51"/>
    <p:sldId id="259" r:id="rId52"/>
    <p:sldId id="266" r:id="rId53"/>
    <p:sldId id="260" r:id="rId54"/>
    <p:sldId id="261" r:id="rId55"/>
    <p:sldId id="264" r:id="rId56"/>
    <p:sldId id="265" r:id="rId57"/>
    <p:sldId id="273" r:id="rId58"/>
    <p:sldId id="319" r:id="rId59"/>
    <p:sldId id="267" r:id="rId60"/>
    <p:sldId id="317" r:id="rId61"/>
    <p:sldId id="318" r:id="rId62"/>
    <p:sldId id="321" r:id="rId63"/>
    <p:sldId id="328" r:id="rId64"/>
    <p:sldId id="329" r:id="rId65"/>
    <p:sldId id="347" r:id="rId66"/>
    <p:sldId id="268" r:id="rId67"/>
    <p:sldId id="333" r:id="rId68"/>
    <p:sldId id="332" r:id="rId69"/>
    <p:sldId id="330" r:id="rId70"/>
    <p:sldId id="331" r:id="rId71"/>
    <p:sldId id="346" r:id="rId72"/>
    <p:sldId id="269" r:id="rId73"/>
    <p:sldId id="389" r:id="rId74"/>
    <p:sldId id="390" r:id="rId75"/>
    <p:sldId id="391" r:id="rId76"/>
    <p:sldId id="392" r:id="rId77"/>
    <p:sldId id="393" r:id="rId78"/>
    <p:sldId id="271" r:id="rId79"/>
    <p:sldId id="272" r:id="rId80"/>
    <p:sldId id="277" r:id="rId81"/>
    <p:sldId id="276" r:id="rId82"/>
    <p:sldId id="275" r:id="rId83"/>
    <p:sldId id="324" r:id="rId84"/>
    <p:sldId id="394" r:id="rId85"/>
    <p:sldId id="320" r:id="rId86"/>
    <p:sldId id="340" r:id="rId87"/>
    <p:sldId id="341" r:id="rId88"/>
    <p:sldId id="342" r:id="rId89"/>
    <p:sldId id="343" r:id="rId90"/>
    <p:sldId id="344" r:id="rId91"/>
    <p:sldId id="345" r:id="rId92"/>
    <p:sldId id="327"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3" autoAdjust="0"/>
    <p:restoredTop sz="94660"/>
  </p:normalViewPr>
  <p:slideViewPr>
    <p:cSldViewPr snapToGrid="0">
      <p:cViewPr varScale="1">
        <p:scale>
          <a:sx n="85" d="100"/>
          <a:sy n="85" d="100"/>
        </p:scale>
        <p:origin x="17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99"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sz="2400" dirty="0"/>
              <a:t>Biostatistics</a:t>
            </a:r>
            <a:r>
              <a:rPr lang="en-US" sz="2400" baseline="0" dirty="0"/>
              <a:t> of KSA</a:t>
            </a:r>
            <a:endParaRPr lang="ar-SA" sz="2400" dirty="0"/>
          </a:p>
        </c:rich>
      </c:tx>
      <c:layout/>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ورقة1!$B$1</c:f>
              <c:strCache>
                <c:ptCount val="1"/>
                <c:pt idx="0">
                  <c:v>neonatal mortality rate</c:v>
                </c:pt>
              </c:strCache>
            </c:strRef>
          </c:tx>
          <c:spPr>
            <a:gradFill rotWithShape="1">
              <a:gsLst>
                <a:gs pos="0">
                  <a:schemeClr val="accent1">
                    <a:tint val="94000"/>
                    <a:satMod val="103000"/>
                    <a:lumMod val="102000"/>
                  </a:schemeClr>
                </a:gs>
                <a:gs pos="50000">
                  <a:schemeClr val="accent1">
                    <a:shade val="100000"/>
                    <a:satMod val="110000"/>
                    <a:lumMod val="100000"/>
                  </a:schemeClr>
                </a:gs>
                <a:gs pos="100000">
                  <a:schemeClr val="accent1">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ورقة1!$A$2:$A$5</c:f>
              <c:numCache>
                <c:formatCode>General</c:formatCode>
                <c:ptCount val="4"/>
                <c:pt idx="0">
                  <c:v>2002.0</c:v>
                </c:pt>
                <c:pt idx="1">
                  <c:v>2015.0</c:v>
                </c:pt>
              </c:numCache>
            </c:numRef>
          </c:cat>
          <c:val>
            <c:numRef>
              <c:f>ورقة1!$B$2:$B$5</c:f>
              <c:numCache>
                <c:formatCode>General</c:formatCode>
                <c:ptCount val="4"/>
                <c:pt idx="0">
                  <c:v>10.9</c:v>
                </c:pt>
                <c:pt idx="1">
                  <c:v>7.1</c:v>
                </c:pt>
              </c:numCache>
            </c:numRef>
          </c:val>
          <c:extLst xmlns:c16r2="http://schemas.microsoft.com/office/drawing/2015/06/chart">
            <c:ext xmlns:c16="http://schemas.microsoft.com/office/drawing/2014/chart" uri="{C3380CC4-5D6E-409C-BE32-E72D297353CC}">
              <c16:uniqueId val="{00000000-554F-4C7A-8D28-E461961AF2A1}"/>
            </c:ext>
          </c:extLst>
        </c:ser>
        <c:ser>
          <c:idx val="1"/>
          <c:order val="1"/>
          <c:tx>
            <c:strRef>
              <c:f>ورقة1!$C$1</c:f>
              <c:strCache>
                <c:ptCount val="1"/>
                <c:pt idx="0">
                  <c:v>infant mortality rate</c:v>
                </c:pt>
              </c:strCache>
            </c:strRef>
          </c:tx>
          <c:spPr>
            <a:gradFill rotWithShape="1">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ورقة1!$A$2:$A$5</c:f>
              <c:numCache>
                <c:formatCode>General</c:formatCode>
                <c:ptCount val="4"/>
                <c:pt idx="0">
                  <c:v>2002.0</c:v>
                </c:pt>
                <c:pt idx="1">
                  <c:v>2015.0</c:v>
                </c:pt>
              </c:numCache>
            </c:numRef>
          </c:cat>
          <c:val>
            <c:numRef>
              <c:f>ورقة1!$C$2:$C$5</c:f>
              <c:numCache>
                <c:formatCode>General</c:formatCode>
                <c:ptCount val="4"/>
                <c:pt idx="0">
                  <c:v>17.2</c:v>
                </c:pt>
                <c:pt idx="1">
                  <c:v>11.4</c:v>
                </c:pt>
              </c:numCache>
            </c:numRef>
          </c:val>
          <c:extLst xmlns:c16r2="http://schemas.microsoft.com/office/drawing/2015/06/chart">
            <c:ext xmlns:c16="http://schemas.microsoft.com/office/drawing/2014/chart" uri="{C3380CC4-5D6E-409C-BE32-E72D297353CC}">
              <c16:uniqueId val="{00000001-554F-4C7A-8D28-E461961AF2A1}"/>
            </c:ext>
          </c:extLst>
        </c:ser>
        <c:ser>
          <c:idx val="2"/>
          <c:order val="2"/>
          <c:tx>
            <c:strRef>
              <c:f>ورقة1!$D$1</c:f>
              <c:strCache>
                <c:ptCount val="1"/>
                <c:pt idx="0">
                  <c:v>children under 5 mortality rate</c:v>
                </c:pt>
              </c:strCache>
            </c:strRef>
          </c:tx>
          <c:spPr>
            <a:gradFill rotWithShape="1">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ورقة1!$A$2:$A$5</c:f>
              <c:numCache>
                <c:formatCode>General</c:formatCode>
                <c:ptCount val="4"/>
                <c:pt idx="0">
                  <c:v>2002.0</c:v>
                </c:pt>
                <c:pt idx="1">
                  <c:v>2015.0</c:v>
                </c:pt>
              </c:numCache>
            </c:numRef>
          </c:cat>
          <c:val>
            <c:numRef>
              <c:f>ورقة1!$D$2:$D$5</c:f>
              <c:numCache>
                <c:formatCode>General</c:formatCode>
                <c:ptCount val="4"/>
                <c:pt idx="0">
                  <c:v>20.1</c:v>
                </c:pt>
                <c:pt idx="1">
                  <c:v>13.3</c:v>
                </c:pt>
              </c:numCache>
            </c:numRef>
          </c:val>
          <c:extLst xmlns:c16r2="http://schemas.microsoft.com/office/drawing/2015/06/chart">
            <c:ext xmlns:c16="http://schemas.microsoft.com/office/drawing/2014/chart" uri="{C3380CC4-5D6E-409C-BE32-E72D297353CC}">
              <c16:uniqueId val="{00000002-554F-4C7A-8D28-E461961AF2A1}"/>
            </c:ext>
          </c:extLst>
        </c:ser>
        <c:dLbls>
          <c:showLegendKey val="0"/>
          <c:showVal val="0"/>
          <c:showCatName val="0"/>
          <c:showSerName val="0"/>
          <c:showPercent val="0"/>
          <c:showBubbleSize val="0"/>
        </c:dLbls>
        <c:gapWidth val="100"/>
        <c:overlap val="-24"/>
        <c:axId val="901798400"/>
        <c:axId val="1253355200"/>
      </c:barChart>
      <c:catAx>
        <c:axId val="901798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53355200"/>
        <c:crosses val="autoZero"/>
        <c:auto val="1"/>
        <c:lblAlgn val="ctr"/>
        <c:lblOffset val="100"/>
        <c:noMultiLvlLbl val="0"/>
      </c:catAx>
      <c:valAx>
        <c:axId val="125335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1798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image" Target="../media/image12.jpg"/><Relationship Id="rId2" Type="http://schemas.openxmlformats.org/officeDocument/2006/relationships/image" Target="../media/image13.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image" Target="../media/image12.jpg"/><Relationship Id="rId2"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C734F-4806-0A43-B5E6-6A51AD139B62}"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12AEE8A-7D48-D24A-89EC-7FAF3D6A701D}">
      <dgm:prSet phldrT="[Text]" custT="1"/>
      <dgm:spPr/>
      <dgm:t>
        <a:bodyPr/>
        <a:lstStyle/>
        <a:p>
          <a:r>
            <a:rPr lang="en-US" sz="2000" dirty="0" smtClean="0"/>
            <a:t>Maternal mortality ratio</a:t>
          </a:r>
          <a:endParaRPr lang="en-US" sz="2000" dirty="0"/>
        </a:p>
      </dgm:t>
    </dgm:pt>
    <dgm:pt modelId="{13E26DEC-1A98-E645-9D03-682B34AA8FBC}" type="parTrans" cxnId="{F3732B5C-EAC2-8948-B6CE-BCB62E912851}">
      <dgm:prSet/>
      <dgm:spPr/>
      <dgm:t>
        <a:bodyPr/>
        <a:lstStyle/>
        <a:p>
          <a:endParaRPr lang="en-US" sz="2000"/>
        </a:p>
      </dgm:t>
    </dgm:pt>
    <dgm:pt modelId="{4802F4C2-4651-6B40-89C1-2129D463911D}" type="sibTrans" cxnId="{F3732B5C-EAC2-8948-B6CE-BCB62E912851}">
      <dgm:prSet/>
      <dgm:spPr/>
      <dgm:t>
        <a:bodyPr/>
        <a:lstStyle/>
        <a:p>
          <a:endParaRPr lang="en-US" sz="2000"/>
        </a:p>
      </dgm:t>
    </dgm:pt>
    <dgm:pt modelId="{5601BD33-0426-294F-92AA-0CFB37197CA3}">
      <dgm:prSet phldrT="[Text]" custT="1"/>
      <dgm:spPr/>
      <dgm:t>
        <a:bodyPr/>
        <a:lstStyle/>
        <a:p>
          <a:r>
            <a:rPr lang="en-US" sz="2000" dirty="0" smtClean="0"/>
            <a:t>Under-five child mortality, with the proportion of newborn deaths</a:t>
          </a:r>
          <a:endParaRPr lang="en-US" sz="2000" dirty="0"/>
        </a:p>
      </dgm:t>
    </dgm:pt>
    <dgm:pt modelId="{661295D3-FFFD-8148-AD0D-63C1F2EDE69B}" type="parTrans" cxnId="{6DF5BD9C-257C-BA43-8E75-1E01253F2270}">
      <dgm:prSet/>
      <dgm:spPr/>
      <dgm:t>
        <a:bodyPr/>
        <a:lstStyle/>
        <a:p>
          <a:endParaRPr lang="en-US" sz="2000"/>
        </a:p>
      </dgm:t>
    </dgm:pt>
    <dgm:pt modelId="{9BC7F0C7-25B6-0C41-B50A-10533984182A}" type="sibTrans" cxnId="{6DF5BD9C-257C-BA43-8E75-1E01253F2270}">
      <dgm:prSet/>
      <dgm:spPr/>
      <dgm:t>
        <a:bodyPr/>
        <a:lstStyle/>
        <a:p>
          <a:endParaRPr lang="en-US" sz="2000"/>
        </a:p>
      </dgm:t>
    </dgm:pt>
    <dgm:pt modelId="{F8EF72F3-8C08-334D-8575-F2F008017E88}">
      <dgm:prSet custT="1"/>
      <dgm:spPr/>
      <dgm:t>
        <a:bodyPr/>
        <a:lstStyle/>
        <a:p>
          <a:r>
            <a:rPr lang="en-US" sz="2000" dirty="0" smtClean="0"/>
            <a:t>Children under five who are stunted</a:t>
          </a:r>
          <a:endParaRPr lang="en-US" sz="2000" dirty="0"/>
        </a:p>
      </dgm:t>
    </dgm:pt>
    <dgm:pt modelId="{1B16C4E9-DFEA-5E48-9397-65CCCCB10EEA}" type="parTrans" cxnId="{4D37D6AA-05BD-A541-9202-B4A5C92C364A}">
      <dgm:prSet/>
      <dgm:spPr/>
      <dgm:t>
        <a:bodyPr/>
        <a:lstStyle/>
        <a:p>
          <a:endParaRPr lang="en-US" sz="2000"/>
        </a:p>
      </dgm:t>
    </dgm:pt>
    <dgm:pt modelId="{EBD37C16-1935-9649-827B-2ECBBC6A104A}" type="sibTrans" cxnId="{4D37D6AA-05BD-A541-9202-B4A5C92C364A}">
      <dgm:prSet/>
      <dgm:spPr/>
      <dgm:t>
        <a:bodyPr/>
        <a:lstStyle/>
        <a:p>
          <a:endParaRPr lang="en-US" sz="2000"/>
        </a:p>
      </dgm:t>
    </dgm:pt>
    <dgm:pt modelId="{793C929C-BB51-8341-866B-82BC9F7B80D7}">
      <dgm:prSet custT="1"/>
      <dgm:spPr/>
      <dgm:t>
        <a:bodyPr/>
        <a:lstStyle/>
        <a:p>
          <a:r>
            <a:rPr lang="en-US" sz="2000" dirty="0" smtClean="0"/>
            <a:t>Proportion of demand for family planning satisfied</a:t>
          </a:r>
          <a:endParaRPr lang="en-US" sz="2000" dirty="0"/>
        </a:p>
      </dgm:t>
    </dgm:pt>
    <dgm:pt modelId="{7F41AFE4-C27C-7241-A9C6-B163D0238074}" type="parTrans" cxnId="{0A612693-B2DB-014F-B1B7-E0C8158F3EA8}">
      <dgm:prSet/>
      <dgm:spPr/>
      <dgm:t>
        <a:bodyPr/>
        <a:lstStyle/>
        <a:p>
          <a:endParaRPr lang="en-US" sz="2000"/>
        </a:p>
      </dgm:t>
    </dgm:pt>
    <dgm:pt modelId="{C50CD870-9766-6049-82A7-D3C4FDE1C635}" type="sibTrans" cxnId="{0A612693-B2DB-014F-B1B7-E0C8158F3EA8}">
      <dgm:prSet/>
      <dgm:spPr/>
      <dgm:t>
        <a:bodyPr/>
        <a:lstStyle/>
        <a:p>
          <a:endParaRPr lang="en-US" sz="2000"/>
        </a:p>
      </dgm:t>
    </dgm:pt>
    <dgm:pt modelId="{AABB1D4C-7646-214F-BE5F-6B3517CEDE00}">
      <dgm:prSet custT="1"/>
      <dgm:spPr/>
      <dgm:t>
        <a:bodyPr/>
        <a:lstStyle/>
        <a:p>
          <a:r>
            <a:rPr lang="en-US" sz="2000" dirty="0" smtClean="0"/>
            <a:t>Antenatal care coverage (at least four times during pregnancy)</a:t>
          </a:r>
          <a:endParaRPr lang="en-US" sz="2000" dirty="0"/>
        </a:p>
      </dgm:t>
    </dgm:pt>
    <dgm:pt modelId="{E3AAF9EC-11A5-B84F-AFA4-ACCD1BA169F0}" type="parTrans" cxnId="{890B2E95-BBD7-5B4A-AF53-E1434F799707}">
      <dgm:prSet/>
      <dgm:spPr/>
      <dgm:t>
        <a:bodyPr/>
        <a:lstStyle/>
        <a:p>
          <a:endParaRPr lang="en-US" sz="2000"/>
        </a:p>
      </dgm:t>
    </dgm:pt>
    <dgm:pt modelId="{569F7A10-1A95-3147-89DB-1A166B7754F6}" type="sibTrans" cxnId="{890B2E95-BBD7-5B4A-AF53-E1434F799707}">
      <dgm:prSet/>
      <dgm:spPr/>
      <dgm:t>
        <a:bodyPr/>
        <a:lstStyle/>
        <a:p>
          <a:endParaRPr lang="en-US" sz="2000"/>
        </a:p>
      </dgm:t>
    </dgm:pt>
    <dgm:pt modelId="{335E1D8A-AC27-C44F-8D5D-7301E050F57E}">
      <dgm:prSet custT="1"/>
      <dgm:spPr/>
      <dgm:t>
        <a:bodyPr/>
        <a:lstStyle/>
        <a:p>
          <a:r>
            <a:rPr lang="en-US" sz="2000" dirty="0" smtClean="0"/>
            <a:t>Antiretroviral (ARV) prophylaxis among HIV positive pregnant women to prevent HIV transmission and antiretroviral therapy for [pregnant] women who are treatment-eligible
</a:t>
          </a:r>
          <a:endParaRPr lang="en-US" sz="2000" dirty="0"/>
        </a:p>
      </dgm:t>
    </dgm:pt>
    <dgm:pt modelId="{F4181846-14D7-404C-8C2F-3864FE04E6F8}" type="parTrans" cxnId="{37E5529E-B0E7-3F4E-95CB-1BD41E0906A5}">
      <dgm:prSet/>
      <dgm:spPr/>
      <dgm:t>
        <a:bodyPr/>
        <a:lstStyle/>
        <a:p>
          <a:endParaRPr lang="en-US" sz="2000"/>
        </a:p>
      </dgm:t>
    </dgm:pt>
    <dgm:pt modelId="{3692AD3C-9988-F64C-A058-25055CC37377}" type="sibTrans" cxnId="{37E5529E-B0E7-3F4E-95CB-1BD41E0906A5}">
      <dgm:prSet/>
      <dgm:spPr/>
      <dgm:t>
        <a:bodyPr/>
        <a:lstStyle/>
        <a:p>
          <a:endParaRPr lang="en-US" sz="2000"/>
        </a:p>
      </dgm:t>
    </dgm:pt>
    <dgm:pt modelId="{43B86602-577F-4742-BA2D-7E554EA249A5}" type="pres">
      <dgm:prSet presAssocID="{F45C734F-4806-0A43-B5E6-6A51AD139B62}" presName="linear" presStyleCnt="0">
        <dgm:presLayoutVars>
          <dgm:animLvl val="lvl"/>
          <dgm:resizeHandles val="exact"/>
        </dgm:presLayoutVars>
      </dgm:prSet>
      <dgm:spPr/>
      <dgm:t>
        <a:bodyPr/>
        <a:lstStyle/>
        <a:p>
          <a:endParaRPr lang="en-US"/>
        </a:p>
      </dgm:t>
    </dgm:pt>
    <dgm:pt modelId="{B794FE1C-56C4-9143-B5DB-5863D8E01F27}" type="pres">
      <dgm:prSet presAssocID="{E12AEE8A-7D48-D24A-89EC-7FAF3D6A701D}" presName="parentText" presStyleLbl="node1" presStyleIdx="0" presStyleCnt="6">
        <dgm:presLayoutVars>
          <dgm:chMax val="0"/>
          <dgm:bulletEnabled val="1"/>
        </dgm:presLayoutVars>
      </dgm:prSet>
      <dgm:spPr/>
      <dgm:t>
        <a:bodyPr/>
        <a:lstStyle/>
        <a:p>
          <a:endParaRPr lang="en-US"/>
        </a:p>
      </dgm:t>
    </dgm:pt>
    <dgm:pt modelId="{CF515FC6-414B-A64F-9C83-ACE24DC1EE99}" type="pres">
      <dgm:prSet presAssocID="{4802F4C2-4651-6B40-89C1-2129D463911D}" presName="spacer" presStyleCnt="0"/>
      <dgm:spPr/>
    </dgm:pt>
    <dgm:pt modelId="{B22E344A-DBED-2B4F-877F-68A4D5923C9D}" type="pres">
      <dgm:prSet presAssocID="{5601BD33-0426-294F-92AA-0CFB37197CA3}" presName="parentText" presStyleLbl="node1" presStyleIdx="1" presStyleCnt="6">
        <dgm:presLayoutVars>
          <dgm:chMax val="0"/>
          <dgm:bulletEnabled val="1"/>
        </dgm:presLayoutVars>
      </dgm:prSet>
      <dgm:spPr/>
      <dgm:t>
        <a:bodyPr/>
        <a:lstStyle/>
        <a:p>
          <a:endParaRPr lang="en-US"/>
        </a:p>
      </dgm:t>
    </dgm:pt>
    <dgm:pt modelId="{46CF871A-648D-6A4E-A651-D35959F48C52}" type="pres">
      <dgm:prSet presAssocID="{9BC7F0C7-25B6-0C41-B50A-10533984182A}" presName="spacer" presStyleCnt="0"/>
      <dgm:spPr/>
    </dgm:pt>
    <dgm:pt modelId="{0428384B-EE9B-C846-920E-45EA695FD46B}" type="pres">
      <dgm:prSet presAssocID="{F8EF72F3-8C08-334D-8575-F2F008017E88}" presName="parentText" presStyleLbl="node1" presStyleIdx="2" presStyleCnt="6">
        <dgm:presLayoutVars>
          <dgm:chMax val="0"/>
          <dgm:bulletEnabled val="1"/>
        </dgm:presLayoutVars>
      </dgm:prSet>
      <dgm:spPr/>
      <dgm:t>
        <a:bodyPr/>
        <a:lstStyle/>
        <a:p>
          <a:endParaRPr lang="en-US"/>
        </a:p>
      </dgm:t>
    </dgm:pt>
    <dgm:pt modelId="{B214F3F6-35FE-B844-B4CC-0B6D1B719566}" type="pres">
      <dgm:prSet presAssocID="{EBD37C16-1935-9649-827B-2ECBBC6A104A}" presName="spacer" presStyleCnt="0"/>
      <dgm:spPr/>
    </dgm:pt>
    <dgm:pt modelId="{2E0393B4-C429-F049-9098-F923B9C1A152}" type="pres">
      <dgm:prSet presAssocID="{793C929C-BB51-8341-866B-82BC9F7B80D7}" presName="parentText" presStyleLbl="node1" presStyleIdx="3" presStyleCnt="6">
        <dgm:presLayoutVars>
          <dgm:chMax val="0"/>
          <dgm:bulletEnabled val="1"/>
        </dgm:presLayoutVars>
      </dgm:prSet>
      <dgm:spPr/>
      <dgm:t>
        <a:bodyPr/>
        <a:lstStyle/>
        <a:p>
          <a:endParaRPr lang="en-US"/>
        </a:p>
      </dgm:t>
    </dgm:pt>
    <dgm:pt modelId="{FF42D450-C128-2D4B-AEE0-A26CA187DE41}" type="pres">
      <dgm:prSet presAssocID="{C50CD870-9766-6049-82A7-D3C4FDE1C635}" presName="spacer" presStyleCnt="0"/>
      <dgm:spPr/>
    </dgm:pt>
    <dgm:pt modelId="{C37977A5-BA11-5A49-B830-D5BD7228BF9C}" type="pres">
      <dgm:prSet presAssocID="{AABB1D4C-7646-214F-BE5F-6B3517CEDE00}" presName="parentText" presStyleLbl="node1" presStyleIdx="4" presStyleCnt="6">
        <dgm:presLayoutVars>
          <dgm:chMax val="0"/>
          <dgm:bulletEnabled val="1"/>
        </dgm:presLayoutVars>
      </dgm:prSet>
      <dgm:spPr/>
      <dgm:t>
        <a:bodyPr/>
        <a:lstStyle/>
        <a:p>
          <a:endParaRPr lang="en-US"/>
        </a:p>
      </dgm:t>
    </dgm:pt>
    <dgm:pt modelId="{08B15C24-B09D-D64D-A163-05A6DC0A1470}" type="pres">
      <dgm:prSet presAssocID="{569F7A10-1A95-3147-89DB-1A166B7754F6}" presName="spacer" presStyleCnt="0"/>
      <dgm:spPr/>
    </dgm:pt>
    <dgm:pt modelId="{025539DD-60A2-D042-B996-E0C688FF559A}" type="pres">
      <dgm:prSet presAssocID="{335E1D8A-AC27-C44F-8D5D-7301E050F57E}" presName="parentText" presStyleLbl="node1" presStyleIdx="5" presStyleCnt="6">
        <dgm:presLayoutVars>
          <dgm:chMax val="0"/>
          <dgm:bulletEnabled val="1"/>
        </dgm:presLayoutVars>
      </dgm:prSet>
      <dgm:spPr/>
      <dgm:t>
        <a:bodyPr/>
        <a:lstStyle/>
        <a:p>
          <a:endParaRPr lang="en-US"/>
        </a:p>
      </dgm:t>
    </dgm:pt>
  </dgm:ptLst>
  <dgm:cxnLst>
    <dgm:cxn modelId="{10FB6641-59B7-4041-B11E-7B90D08C194E}" type="presOf" srcId="{F8EF72F3-8C08-334D-8575-F2F008017E88}" destId="{0428384B-EE9B-C846-920E-45EA695FD46B}" srcOrd="0" destOrd="0" presId="urn:microsoft.com/office/officeart/2005/8/layout/vList2"/>
    <dgm:cxn modelId="{F5B96C45-1FAB-4094-9030-C98337AA420F}" type="presOf" srcId="{F45C734F-4806-0A43-B5E6-6A51AD139B62}" destId="{43B86602-577F-4742-BA2D-7E554EA249A5}" srcOrd="0" destOrd="0" presId="urn:microsoft.com/office/officeart/2005/8/layout/vList2"/>
    <dgm:cxn modelId="{819902DD-C483-480A-9246-B63D9FBF823D}" type="presOf" srcId="{E12AEE8A-7D48-D24A-89EC-7FAF3D6A701D}" destId="{B794FE1C-56C4-9143-B5DB-5863D8E01F27}" srcOrd="0" destOrd="0" presId="urn:microsoft.com/office/officeart/2005/8/layout/vList2"/>
    <dgm:cxn modelId="{B83843BE-9A4E-448D-B718-3FFE3012DDDD}" type="presOf" srcId="{AABB1D4C-7646-214F-BE5F-6B3517CEDE00}" destId="{C37977A5-BA11-5A49-B830-D5BD7228BF9C}" srcOrd="0" destOrd="0" presId="urn:microsoft.com/office/officeart/2005/8/layout/vList2"/>
    <dgm:cxn modelId="{6DF5BD9C-257C-BA43-8E75-1E01253F2270}" srcId="{F45C734F-4806-0A43-B5E6-6A51AD139B62}" destId="{5601BD33-0426-294F-92AA-0CFB37197CA3}" srcOrd="1" destOrd="0" parTransId="{661295D3-FFFD-8148-AD0D-63C1F2EDE69B}" sibTransId="{9BC7F0C7-25B6-0C41-B50A-10533984182A}"/>
    <dgm:cxn modelId="{24AD17E0-3D95-4ED3-837D-85891521620F}" type="presOf" srcId="{5601BD33-0426-294F-92AA-0CFB37197CA3}" destId="{B22E344A-DBED-2B4F-877F-68A4D5923C9D}" srcOrd="0" destOrd="0" presId="urn:microsoft.com/office/officeart/2005/8/layout/vList2"/>
    <dgm:cxn modelId="{82F97F6D-A883-46C2-B526-EA66037C7579}" type="presOf" srcId="{793C929C-BB51-8341-866B-82BC9F7B80D7}" destId="{2E0393B4-C429-F049-9098-F923B9C1A152}" srcOrd="0" destOrd="0" presId="urn:microsoft.com/office/officeart/2005/8/layout/vList2"/>
    <dgm:cxn modelId="{F3732B5C-EAC2-8948-B6CE-BCB62E912851}" srcId="{F45C734F-4806-0A43-B5E6-6A51AD139B62}" destId="{E12AEE8A-7D48-D24A-89EC-7FAF3D6A701D}" srcOrd="0" destOrd="0" parTransId="{13E26DEC-1A98-E645-9D03-682B34AA8FBC}" sibTransId="{4802F4C2-4651-6B40-89C1-2129D463911D}"/>
    <dgm:cxn modelId="{4D37D6AA-05BD-A541-9202-B4A5C92C364A}" srcId="{F45C734F-4806-0A43-B5E6-6A51AD139B62}" destId="{F8EF72F3-8C08-334D-8575-F2F008017E88}" srcOrd="2" destOrd="0" parTransId="{1B16C4E9-DFEA-5E48-9397-65CCCCB10EEA}" sibTransId="{EBD37C16-1935-9649-827B-2ECBBC6A104A}"/>
    <dgm:cxn modelId="{0A612693-B2DB-014F-B1B7-E0C8158F3EA8}" srcId="{F45C734F-4806-0A43-B5E6-6A51AD139B62}" destId="{793C929C-BB51-8341-866B-82BC9F7B80D7}" srcOrd="3" destOrd="0" parTransId="{7F41AFE4-C27C-7241-A9C6-B163D0238074}" sibTransId="{C50CD870-9766-6049-82A7-D3C4FDE1C635}"/>
    <dgm:cxn modelId="{890B2E95-BBD7-5B4A-AF53-E1434F799707}" srcId="{F45C734F-4806-0A43-B5E6-6A51AD139B62}" destId="{AABB1D4C-7646-214F-BE5F-6B3517CEDE00}" srcOrd="4" destOrd="0" parTransId="{E3AAF9EC-11A5-B84F-AFA4-ACCD1BA169F0}" sibTransId="{569F7A10-1A95-3147-89DB-1A166B7754F6}"/>
    <dgm:cxn modelId="{062283A8-1AC2-414D-B775-801BBE87F56D}" type="presOf" srcId="{335E1D8A-AC27-C44F-8D5D-7301E050F57E}" destId="{025539DD-60A2-D042-B996-E0C688FF559A}" srcOrd="0" destOrd="0" presId="urn:microsoft.com/office/officeart/2005/8/layout/vList2"/>
    <dgm:cxn modelId="{37E5529E-B0E7-3F4E-95CB-1BD41E0906A5}" srcId="{F45C734F-4806-0A43-B5E6-6A51AD139B62}" destId="{335E1D8A-AC27-C44F-8D5D-7301E050F57E}" srcOrd="5" destOrd="0" parTransId="{F4181846-14D7-404C-8C2F-3864FE04E6F8}" sibTransId="{3692AD3C-9988-F64C-A058-25055CC37377}"/>
    <dgm:cxn modelId="{F96E9CE2-58B2-46DF-938D-828425112470}" type="presParOf" srcId="{43B86602-577F-4742-BA2D-7E554EA249A5}" destId="{B794FE1C-56C4-9143-B5DB-5863D8E01F27}" srcOrd="0" destOrd="0" presId="urn:microsoft.com/office/officeart/2005/8/layout/vList2"/>
    <dgm:cxn modelId="{78A0FBE6-B0FA-485A-8FA8-F81A5D22E613}" type="presParOf" srcId="{43B86602-577F-4742-BA2D-7E554EA249A5}" destId="{CF515FC6-414B-A64F-9C83-ACE24DC1EE99}" srcOrd="1" destOrd="0" presId="urn:microsoft.com/office/officeart/2005/8/layout/vList2"/>
    <dgm:cxn modelId="{EB89E625-2774-42A2-9F9D-C9EB30B2BCED}" type="presParOf" srcId="{43B86602-577F-4742-BA2D-7E554EA249A5}" destId="{B22E344A-DBED-2B4F-877F-68A4D5923C9D}" srcOrd="2" destOrd="0" presId="urn:microsoft.com/office/officeart/2005/8/layout/vList2"/>
    <dgm:cxn modelId="{6FBD368E-277A-45B2-AF27-18FC142C86FA}" type="presParOf" srcId="{43B86602-577F-4742-BA2D-7E554EA249A5}" destId="{46CF871A-648D-6A4E-A651-D35959F48C52}" srcOrd="3" destOrd="0" presId="urn:microsoft.com/office/officeart/2005/8/layout/vList2"/>
    <dgm:cxn modelId="{79A785FD-5CDB-4E7F-AEE0-29C3E118F272}" type="presParOf" srcId="{43B86602-577F-4742-BA2D-7E554EA249A5}" destId="{0428384B-EE9B-C846-920E-45EA695FD46B}" srcOrd="4" destOrd="0" presId="urn:microsoft.com/office/officeart/2005/8/layout/vList2"/>
    <dgm:cxn modelId="{062B72B7-E854-4E0D-BAD5-512A99CD9168}" type="presParOf" srcId="{43B86602-577F-4742-BA2D-7E554EA249A5}" destId="{B214F3F6-35FE-B844-B4CC-0B6D1B719566}" srcOrd="5" destOrd="0" presId="urn:microsoft.com/office/officeart/2005/8/layout/vList2"/>
    <dgm:cxn modelId="{A3CECF16-1558-439F-A608-AD505CEE52FF}" type="presParOf" srcId="{43B86602-577F-4742-BA2D-7E554EA249A5}" destId="{2E0393B4-C429-F049-9098-F923B9C1A152}" srcOrd="6" destOrd="0" presId="urn:microsoft.com/office/officeart/2005/8/layout/vList2"/>
    <dgm:cxn modelId="{52B46C55-72C2-4691-8803-49A8176C122E}" type="presParOf" srcId="{43B86602-577F-4742-BA2D-7E554EA249A5}" destId="{FF42D450-C128-2D4B-AEE0-A26CA187DE41}" srcOrd="7" destOrd="0" presId="urn:microsoft.com/office/officeart/2005/8/layout/vList2"/>
    <dgm:cxn modelId="{DD95F1AD-5C5A-48E1-ADB5-8BC7699E06CE}" type="presParOf" srcId="{43B86602-577F-4742-BA2D-7E554EA249A5}" destId="{C37977A5-BA11-5A49-B830-D5BD7228BF9C}" srcOrd="8" destOrd="0" presId="urn:microsoft.com/office/officeart/2005/8/layout/vList2"/>
    <dgm:cxn modelId="{389C13F9-0952-44FC-8FCE-97F525B8D6B9}" type="presParOf" srcId="{43B86602-577F-4742-BA2D-7E554EA249A5}" destId="{08B15C24-B09D-D64D-A163-05A6DC0A1470}" srcOrd="9" destOrd="0" presId="urn:microsoft.com/office/officeart/2005/8/layout/vList2"/>
    <dgm:cxn modelId="{6A81D912-AD55-4998-AB2E-E3CD944B067B}" type="presParOf" srcId="{43B86602-577F-4742-BA2D-7E554EA249A5}" destId="{025539DD-60A2-D042-B996-E0C688FF559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C734F-4806-0A43-B5E6-6A51AD139B62}"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12AEE8A-7D48-D24A-89EC-7FAF3D6A701D}">
      <dgm:prSet phldrT="[Text]"/>
      <dgm:spPr/>
      <dgm:t>
        <a:bodyPr/>
        <a:lstStyle/>
        <a:p>
          <a:r>
            <a:rPr lang="en-US" dirty="0" smtClean="0"/>
            <a:t>Skilled attendant at birth</a:t>
          </a:r>
          <a:endParaRPr lang="en-US" dirty="0"/>
        </a:p>
      </dgm:t>
    </dgm:pt>
    <dgm:pt modelId="{13E26DEC-1A98-E645-9D03-682B34AA8FBC}" type="parTrans" cxnId="{F3732B5C-EAC2-8948-B6CE-BCB62E912851}">
      <dgm:prSet/>
      <dgm:spPr/>
      <dgm:t>
        <a:bodyPr/>
        <a:lstStyle/>
        <a:p>
          <a:endParaRPr lang="en-US"/>
        </a:p>
      </dgm:t>
    </dgm:pt>
    <dgm:pt modelId="{4802F4C2-4651-6B40-89C1-2129D463911D}" type="sibTrans" cxnId="{F3732B5C-EAC2-8948-B6CE-BCB62E912851}">
      <dgm:prSet/>
      <dgm:spPr/>
      <dgm:t>
        <a:bodyPr/>
        <a:lstStyle/>
        <a:p>
          <a:endParaRPr lang="en-US"/>
        </a:p>
      </dgm:t>
    </dgm:pt>
    <dgm:pt modelId="{5601BD33-0426-294F-92AA-0CFB37197CA3}">
      <dgm:prSet phldrT="[Text]"/>
      <dgm:spPr/>
      <dgm:t>
        <a:bodyPr/>
        <a:lstStyle/>
        <a:p>
          <a:r>
            <a:rPr lang="en-US" dirty="0" smtClean="0"/>
            <a:t>Postnatal care for mothers and babies within two days of birth</a:t>
          </a:r>
          <a:endParaRPr lang="en-US" dirty="0"/>
        </a:p>
      </dgm:t>
    </dgm:pt>
    <dgm:pt modelId="{661295D3-FFFD-8148-AD0D-63C1F2EDE69B}" type="parTrans" cxnId="{6DF5BD9C-257C-BA43-8E75-1E01253F2270}">
      <dgm:prSet/>
      <dgm:spPr/>
      <dgm:t>
        <a:bodyPr/>
        <a:lstStyle/>
        <a:p>
          <a:endParaRPr lang="en-US"/>
        </a:p>
      </dgm:t>
    </dgm:pt>
    <dgm:pt modelId="{9BC7F0C7-25B6-0C41-B50A-10533984182A}" type="sibTrans" cxnId="{6DF5BD9C-257C-BA43-8E75-1E01253F2270}">
      <dgm:prSet/>
      <dgm:spPr/>
      <dgm:t>
        <a:bodyPr/>
        <a:lstStyle/>
        <a:p>
          <a:endParaRPr lang="en-US"/>
        </a:p>
      </dgm:t>
    </dgm:pt>
    <dgm:pt modelId="{F8EF72F3-8C08-334D-8575-F2F008017E88}">
      <dgm:prSet/>
      <dgm:spPr/>
      <dgm:t>
        <a:bodyPr/>
        <a:lstStyle/>
        <a:p>
          <a:r>
            <a:rPr lang="en-US" b="1" dirty="0" smtClean="0"/>
            <a:t>Exclusive breastfeeding for six months (0–5 months)</a:t>
          </a:r>
          <a:endParaRPr lang="en-US" b="1" dirty="0"/>
        </a:p>
      </dgm:t>
    </dgm:pt>
    <dgm:pt modelId="{1B16C4E9-DFEA-5E48-9397-65CCCCB10EEA}" type="parTrans" cxnId="{4D37D6AA-05BD-A541-9202-B4A5C92C364A}">
      <dgm:prSet/>
      <dgm:spPr/>
      <dgm:t>
        <a:bodyPr/>
        <a:lstStyle/>
        <a:p>
          <a:endParaRPr lang="en-US"/>
        </a:p>
      </dgm:t>
    </dgm:pt>
    <dgm:pt modelId="{EBD37C16-1935-9649-827B-2ECBBC6A104A}" type="sibTrans" cxnId="{4D37D6AA-05BD-A541-9202-B4A5C92C364A}">
      <dgm:prSet/>
      <dgm:spPr/>
      <dgm:t>
        <a:bodyPr/>
        <a:lstStyle/>
        <a:p>
          <a:endParaRPr lang="en-US"/>
        </a:p>
      </dgm:t>
    </dgm:pt>
    <dgm:pt modelId="{793C929C-BB51-8341-866B-82BC9F7B80D7}">
      <dgm:prSet/>
      <dgm:spPr/>
      <dgm:t>
        <a:bodyPr/>
        <a:lstStyle/>
        <a:p>
          <a:r>
            <a:rPr lang="en-US" dirty="0" smtClean="0"/>
            <a:t>Three doses of combined diphtheria-tetanus-pertussis (DTP3) immunization coverage (12–23 months)</a:t>
          </a:r>
          <a:endParaRPr lang="en-US" dirty="0"/>
        </a:p>
      </dgm:t>
    </dgm:pt>
    <dgm:pt modelId="{7F41AFE4-C27C-7241-A9C6-B163D0238074}" type="parTrans" cxnId="{0A612693-B2DB-014F-B1B7-E0C8158F3EA8}">
      <dgm:prSet/>
      <dgm:spPr/>
      <dgm:t>
        <a:bodyPr/>
        <a:lstStyle/>
        <a:p>
          <a:endParaRPr lang="en-US"/>
        </a:p>
      </dgm:t>
    </dgm:pt>
    <dgm:pt modelId="{C50CD870-9766-6049-82A7-D3C4FDE1C635}" type="sibTrans" cxnId="{0A612693-B2DB-014F-B1B7-E0C8158F3EA8}">
      <dgm:prSet/>
      <dgm:spPr/>
      <dgm:t>
        <a:bodyPr/>
        <a:lstStyle/>
        <a:p>
          <a:endParaRPr lang="en-US"/>
        </a:p>
      </dgm:t>
    </dgm:pt>
    <dgm:pt modelId="{AABB1D4C-7646-214F-BE5F-6B3517CEDE00}">
      <dgm:prSet/>
      <dgm:spPr/>
      <dgm:t>
        <a:bodyPr/>
        <a:lstStyle/>
        <a:p>
          <a:r>
            <a:rPr lang="en-US" dirty="0" smtClean="0"/>
            <a:t>Antibiotic treatment for suspected pneumonia</a:t>
          </a:r>
          <a:endParaRPr lang="en-US" dirty="0"/>
        </a:p>
      </dgm:t>
    </dgm:pt>
    <dgm:pt modelId="{E3AAF9EC-11A5-B84F-AFA4-ACCD1BA169F0}" type="parTrans" cxnId="{890B2E95-BBD7-5B4A-AF53-E1434F799707}">
      <dgm:prSet/>
      <dgm:spPr/>
      <dgm:t>
        <a:bodyPr/>
        <a:lstStyle/>
        <a:p>
          <a:endParaRPr lang="en-US"/>
        </a:p>
      </dgm:t>
    </dgm:pt>
    <dgm:pt modelId="{569F7A10-1A95-3147-89DB-1A166B7754F6}" type="sibTrans" cxnId="{890B2E95-BBD7-5B4A-AF53-E1434F799707}">
      <dgm:prSet/>
      <dgm:spPr/>
      <dgm:t>
        <a:bodyPr/>
        <a:lstStyle/>
        <a:p>
          <a:endParaRPr lang="en-US"/>
        </a:p>
      </dgm:t>
    </dgm:pt>
    <dgm:pt modelId="{43B86602-577F-4742-BA2D-7E554EA249A5}" type="pres">
      <dgm:prSet presAssocID="{F45C734F-4806-0A43-B5E6-6A51AD139B62}" presName="linear" presStyleCnt="0">
        <dgm:presLayoutVars>
          <dgm:animLvl val="lvl"/>
          <dgm:resizeHandles val="exact"/>
        </dgm:presLayoutVars>
      </dgm:prSet>
      <dgm:spPr/>
      <dgm:t>
        <a:bodyPr/>
        <a:lstStyle/>
        <a:p>
          <a:endParaRPr lang="en-US"/>
        </a:p>
      </dgm:t>
    </dgm:pt>
    <dgm:pt modelId="{B794FE1C-56C4-9143-B5DB-5863D8E01F27}" type="pres">
      <dgm:prSet presAssocID="{E12AEE8A-7D48-D24A-89EC-7FAF3D6A701D}" presName="parentText" presStyleLbl="node1" presStyleIdx="0" presStyleCnt="5">
        <dgm:presLayoutVars>
          <dgm:chMax val="0"/>
          <dgm:bulletEnabled val="1"/>
        </dgm:presLayoutVars>
      </dgm:prSet>
      <dgm:spPr/>
      <dgm:t>
        <a:bodyPr/>
        <a:lstStyle/>
        <a:p>
          <a:endParaRPr lang="en-US"/>
        </a:p>
      </dgm:t>
    </dgm:pt>
    <dgm:pt modelId="{CF515FC6-414B-A64F-9C83-ACE24DC1EE99}" type="pres">
      <dgm:prSet presAssocID="{4802F4C2-4651-6B40-89C1-2129D463911D}" presName="spacer" presStyleCnt="0"/>
      <dgm:spPr/>
    </dgm:pt>
    <dgm:pt modelId="{B22E344A-DBED-2B4F-877F-68A4D5923C9D}" type="pres">
      <dgm:prSet presAssocID="{5601BD33-0426-294F-92AA-0CFB37197CA3}" presName="parentText" presStyleLbl="node1" presStyleIdx="1" presStyleCnt="5">
        <dgm:presLayoutVars>
          <dgm:chMax val="0"/>
          <dgm:bulletEnabled val="1"/>
        </dgm:presLayoutVars>
      </dgm:prSet>
      <dgm:spPr/>
      <dgm:t>
        <a:bodyPr/>
        <a:lstStyle/>
        <a:p>
          <a:endParaRPr lang="en-US"/>
        </a:p>
      </dgm:t>
    </dgm:pt>
    <dgm:pt modelId="{46CF871A-648D-6A4E-A651-D35959F48C52}" type="pres">
      <dgm:prSet presAssocID="{9BC7F0C7-25B6-0C41-B50A-10533984182A}" presName="spacer" presStyleCnt="0"/>
      <dgm:spPr/>
    </dgm:pt>
    <dgm:pt modelId="{0428384B-EE9B-C846-920E-45EA695FD46B}" type="pres">
      <dgm:prSet presAssocID="{F8EF72F3-8C08-334D-8575-F2F008017E88}" presName="parentText" presStyleLbl="node1" presStyleIdx="2" presStyleCnt="5">
        <dgm:presLayoutVars>
          <dgm:chMax val="0"/>
          <dgm:bulletEnabled val="1"/>
        </dgm:presLayoutVars>
      </dgm:prSet>
      <dgm:spPr/>
      <dgm:t>
        <a:bodyPr/>
        <a:lstStyle/>
        <a:p>
          <a:endParaRPr lang="en-US"/>
        </a:p>
      </dgm:t>
    </dgm:pt>
    <dgm:pt modelId="{B214F3F6-35FE-B844-B4CC-0B6D1B719566}" type="pres">
      <dgm:prSet presAssocID="{EBD37C16-1935-9649-827B-2ECBBC6A104A}" presName="spacer" presStyleCnt="0"/>
      <dgm:spPr/>
    </dgm:pt>
    <dgm:pt modelId="{2E0393B4-C429-F049-9098-F923B9C1A152}" type="pres">
      <dgm:prSet presAssocID="{793C929C-BB51-8341-866B-82BC9F7B80D7}" presName="parentText" presStyleLbl="node1" presStyleIdx="3" presStyleCnt="5">
        <dgm:presLayoutVars>
          <dgm:chMax val="0"/>
          <dgm:bulletEnabled val="1"/>
        </dgm:presLayoutVars>
      </dgm:prSet>
      <dgm:spPr/>
      <dgm:t>
        <a:bodyPr/>
        <a:lstStyle/>
        <a:p>
          <a:endParaRPr lang="en-US"/>
        </a:p>
      </dgm:t>
    </dgm:pt>
    <dgm:pt modelId="{FF42D450-C128-2D4B-AEE0-A26CA187DE41}" type="pres">
      <dgm:prSet presAssocID="{C50CD870-9766-6049-82A7-D3C4FDE1C635}" presName="spacer" presStyleCnt="0"/>
      <dgm:spPr/>
    </dgm:pt>
    <dgm:pt modelId="{C37977A5-BA11-5A49-B830-D5BD7228BF9C}" type="pres">
      <dgm:prSet presAssocID="{AABB1D4C-7646-214F-BE5F-6B3517CEDE00}" presName="parentText" presStyleLbl="node1" presStyleIdx="4" presStyleCnt="5">
        <dgm:presLayoutVars>
          <dgm:chMax val="0"/>
          <dgm:bulletEnabled val="1"/>
        </dgm:presLayoutVars>
      </dgm:prSet>
      <dgm:spPr/>
      <dgm:t>
        <a:bodyPr/>
        <a:lstStyle/>
        <a:p>
          <a:endParaRPr lang="en-US"/>
        </a:p>
      </dgm:t>
    </dgm:pt>
  </dgm:ptLst>
  <dgm:cxnLst>
    <dgm:cxn modelId="{0A612693-B2DB-014F-B1B7-E0C8158F3EA8}" srcId="{F45C734F-4806-0A43-B5E6-6A51AD139B62}" destId="{793C929C-BB51-8341-866B-82BC9F7B80D7}" srcOrd="3" destOrd="0" parTransId="{7F41AFE4-C27C-7241-A9C6-B163D0238074}" sibTransId="{C50CD870-9766-6049-82A7-D3C4FDE1C635}"/>
    <dgm:cxn modelId="{0B06CC2A-C099-49E6-BCDB-35A596AAD462}" type="presOf" srcId="{5601BD33-0426-294F-92AA-0CFB37197CA3}" destId="{B22E344A-DBED-2B4F-877F-68A4D5923C9D}" srcOrd="0" destOrd="0" presId="urn:microsoft.com/office/officeart/2005/8/layout/vList2"/>
    <dgm:cxn modelId="{890B2E95-BBD7-5B4A-AF53-E1434F799707}" srcId="{F45C734F-4806-0A43-B5E6-6A51AD139B62}" destId="{AABB1D4C-7646-214F-BE5F-6B3517CEDE00}" srcOrd="4" destOrd="0" parTransId="{E3AAF9EC-11A5-B84F-AFA4-ACCD1BA169F0}" sibTransId="{569F7A10-1A95-3147-89DB-1A166B7754F6}"/>
    <dgm:cxn modelId="{6DF5BD9C-257C-BA43-8E75-1E01253F2270}" srcId="{F45C734F-4806-0A43-B5E6-6A51AD139B62}" destId="{5601BD33-0426-294F-92AA-0CFB37197CA3}" srcOrd="1" destOrd="0" parTransId="{661295D3-FFFD-8148-AD0D-63C1F2EDE69B}" sibTransId="{9BC7F0C7-25B6-0C41-B50A-10533984182A}"/>
    <dgm:cxn modelId="{988CBBAE-A16C-4963-A9EF-AE6ABE567B0B}" type="presOf" srcId="{AABB1D4C-7646-214F-BE5F-6B3517CEDE00}" destId="{C37977A5-BA11-5A49-B830-D5BD7228BF9C}" srcOrd="0" destOrd="0" presId="urn:microsoft.com/office/officeart/2005/8/layout/vList2"/>
    <dgm:cxn modelId="{72F496D1-D601-4BB5-97EA-BCB63D8B058F}" type="presOf" srcId="{F45C734F-4806-0A43-B5E6-6A51AD139B62}" destId="{43B86602-577F-4742-BA2D-7E554EA249A5}" srcOrd="0" destOrd="0" presId="urn:microsoft.com/office/officeart/2005/8/layout/vList2"/>
    <dgm:cxn modelId="{8067BB2D-0446-46F0-88BB-9D15BC51756C}" type="presOf" srcId="{E12AEE8A-7D48-D24A-89EC-7FAF3D6A701D}" destId="{B794FE1C-56C4-9143-B5DB-5863D8E01F27}" srcOrd="0" destOrd="0" presId="urn:microsoft.com/office/officeart/2005/8/layout/vList2"/>
    <dgm:cxn modelId="{F3732B5C-EAC2-8948-B6CE-BCB62E912851}" srcId="{F45C734F-4806-0A43-B5E6-6A51AD139B62}" destId="{E12AEE8A-7D48-D24A-89EC-7FAF3D6A701D}" srcOrd="0" destOrd="0" parTransId="{13E26DEC-1A98-E645-9D03-682B34AA8FBC}" sibTransId="{4802F4C2-4651-6B40-89C1-2129D463911D}"/>
    <dgm:cxn modelId="{4D37D6AA-05BD-A541-9202-B4A5C92C364A}" srcId="{F45C734F-4806-0A43-B5E6-6A51AD139B62}" destId="{F8EF72F3-8C08-334D-8575-F2F008017E88}" srcOrd="2" destOrd="0" parTransId="{1B16C4E9-DFEA-5E48-9397-65CCCCB10EEA}" sibTransId="{EBD37C16-1935-9649-827B-2ECBBC6A104A}"/>
    <dgm:cxn modelId="{3485508E-1B0F-45C7-9E2E-43EAC4A19D51}" type="presOf" srcId="{793C929C-BB51-8341-866B-82BC9F7B80D7}" destId="{2E0393B4-C429-F049-9098-F923B9C1A152}" srcOrd="0" destOrd="0" presId="urn:microsoft.com/office/officeart/2005/8/layout/vList2"/>
    <dgm:cxn modelId="{4B6B84FC-0614-4B69-BF4C-92AD09E722F5}" type="presOf" srcId="{F8EF72F3-8C08-334D-8575-F2F008017E88}" destId="{0428384B-EE9B-C846-920E-45EA695FD46B}" srcOrd="0" destOrd="0" presId="urn:microsoft.com/office/officeart/2005/8/layout/vList2"/>
    <dgm:cxn modelId="{D22AB91B-C376-40AD-A483-745510EB0B97}" type="presParOf" srcId="{43B86602-577F-4742-BA2D-7E554EA249A5}" destId="{B794FE1C-56C4-9143-B5DB-5863D8E01F27}" srcOrd="0" destOrd="0" presId="urn:microsoft.com/office/officeart/2005/8/layout/vList2"/>
    <dgm:cxn modelId="{BE2D9ABB-11C7-42D5-9D20-8D28C44032CC}" type="presParOf" srcId="{43B86602-577F-4742-BA2D-7E554EA249A5}" destId="{CF515FC6-414B-A64F-9C83-ACE24DC1EE99}" srcOrd="1" destOrd="0" presId="urn:microsoft.com/office/officeart/2005/8/layout/vList2"/>
    <dgm:cxn modelId="{2BB7BFC2-0FE2-4EEF-80F8-6D1965101035}" type="presParOf" srcId="{43B86602-577F-4742-BA2D-7E554EA249A5}" destId="{B22E344A-DBED-2B4F-877F-68A4D5923C9D}" srcOrd="2" destOrd="0" presId="urn:microsoft.com/office/officeart/2005/8/layout/vList2"/>
    <dgm:cxn modelId="{88F3BCC6-1B8E-4C8D-B485-41F0B7536456}" type="presParOf" srcId="{43B86602-577F-4742-BA2D-7E554EA249A5}" destId="{46CF871A-648D-6A4E-A651-D35959F48C52}" srcOrd="3" destOrd="0" presId="urn:microsoft.com/office/officeart/2005/8/layout/vList2"/>
    <dgm:cxn modelId="{DBED545B-077D-4EF0-9A40-4F35415E4EC8}" type="presParOf" srcId="{43B86602-577F-4742-BA2D-7E554EA249A5}" destId="{0428384B-EE9B-C846-920E-45EA695FD46B}" srcOrd="4" destOrd="0" presId="urn:microsoft.com/office/officeart/2005/8/layout/vList2"/>
    <dgm:cxn modelId="{A7615ABB-BD2D-4294-99E8-60F5CDCF55E6}" type="presParOf" srcId="{43B86602-577F-4742-BA2D-7E554EA249A5}" destId="{B214F3F6-35FE-B844-B4CC-0B6D1B719566}" srcOrd="5" destOrd="0" presId="urn:microsoft.com/office/officeart/2005/8/layout/vList2"/>
    <dgm:cxn modelId="{9E3F814A-2F09-47D2-9B7F-A0413E761DF0}" type="presParOf" srcId="{43B86602-577F-4742-BA2D-7E554EA249A5}" destId="{2E0393B4-C429-F049-9098-F923B9C1A152}" srcOrd="6" destOrd="0" presId="urn:microsoft.com/office/officeart/2005/8/layout/vList2"/>
    <dgm:cxn modelId="{250856A1-C2E9-4058-B92D-FEB2D17D7345}" type="presParOf" srcId="{43B86602-577F-4742-BA2D-7E554EA249A5}" destId="{FF42D450-C128-2D4B-AEE0-A26CA187DE41}" srcOrd="7" destOrd="0" presId="urn:microsoft.com/office/officeart/2005/8/layout/vList2"/>
    <dgm:cxn modelId="{4A940B1A-28B9-427F-BAD7-72F64F48BFBA}" type="presParOf" srcId="{43B86602-577F-4742-BA2D-7E554EA249A5}" destId="{C37977A5-BA11-5A49-B830-D5BD7228BF9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6E3DDF-848E-9D41-871B-0F902A4FAECF}"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577781E7-147A-9F47-9B92-17F6DC21DC9B}">
      <dgm:prSet phldrT="[Text]" custT="1"/>
      <dgm:spPr/>
      <dgm:t>
        <a:bodyPr/>
        <a:lstStyle/>
        <a:p>
          <a:r>
            <a:rPr lang="en-US" sz="3400" b="1" dirty="0"/>
            <a:t>Prenatal care</a:t>
          </a:r>
        </a:p>
        <a:p>
          <a:r>
            <a:rPr lang="en-US" sz="2000" b="1" dirty="0"/>
            <a:t>(antenatal care)</a:t>
          </a:r>
          <a:endParaRPr lang="en-US" sz="2000" dirty="0"/>
        </a:p>
      </dgm:t>
    </dgm:pt>
    <dgm:pt modelId="{F620C3BB-6AB7-2242-B083-D33E44484572}" type="parTrans" cxnId="{A545BAC4-7062-DE40-A2C7-6983157F1CB5}">
      <dgm:prSet/>
      <dgm:spPr/>
      <dgm:t>
        <a:bodyPr/>
        <a:lstStyle/>
        <a:p>
          <a:endParaRPr lang="en-US"/>
        </a:p>
      </dgm:t>
    </dgm:pt>
    <dgm:pt modelId="{72526D51-BA17-DA48-A4F9-CA2E87971E10}" type="sibTrans" cxnId="{A545BAC4-7062-DE40-A2C7-6983157F1CB5}">
      <dgm:prSet/>
      <dgm:spPr/>
      <dgm:t>
        <a:bodyPr/>
        <a:lstStyle/>
        <a:p>
          <a:endParaRPr lang="en-US"/>
        </a:p>
      </dgm:t>
    </dgm:pt>
    <dgm:pt modelId="{3F3BE444-E31C-9D46-B48B-923DDE547D28}">
      <dgm:prSet phldrT="[Text]" custT="1"/>
      <dgm:spPr/>
      <dgm:t>
        <a:bodyPr/>
        <a:lstStyle/>
        <a:p>
          <a:r>
            <a:rPr lang="en-US" sz="1800" dirty="0"/>
            <a:t>Is the care a woman gets during pregnancy. </a:t>
          </a:r>
        </a:p>
      </dgm:t>
    </dgm:pt>
    <dgm:pt modelId="{252DC526-1580-6B4E-A409-8FF3FD597BAC}" type="parTrans" cxnId="{F5D76B65-20EB-E54D-98F4-8E23E4148960}">
      <dgm:prSet/>
      <dgm:spPr/>
      <dgm:t>
        <a:bodyPr/>
        <a:lstStyle/>
        <a:p>
          <a:endParaRPr lang="en-US"/>
        </a:p>
      </dgm:t>
    </dgm:pt>
    <dgm:pt modelId="{2C897C11-E370-B64F-9AB5-02C742A83D93}" type="sibTrans" cxnId="{F5D76B65-20EB-E54D-98F4-8E23E4148960}">
      <dgm:prSet/>
      <dgm:spPr/>
      <dgm:t>
        <a:bodyPr/>
        <a:lstStyle/>
        <a:p>
          <a:endParaRPr lang="en-US"/>
        </a:p>
      </dgm:t>
    </dgm:pt>
    <dgm:pt modelId="{C2CAE98A-4CCD-FB4E-AE83-74B5EEEB37E6}">
      <dgm:prSet phldrT="[Text]" custT="1"/>
      <dgm:spPr/>
      <dgm:t>
        <a:bodyPr/>
        <a:lstStyle/>
        <a:p>
          <a:r>
            <a:rPr lang="en-US" sz="1800" dirty="0"/>
            <a:t> Ideally start at least 3 month before pregnancy.</a:t>
          </a:r>
        </a:p>
      </dgm:t>
    </dgm:pt>
    <dgm:pt modelId="{A8F9C9A7-21F0-3A48-8B8A-5BF3C7D5CC32}" type="parTrans" cxnId="{910A0B4F-1DA0-E642-AB0F-13AC308BD12B}">
      <dgm:prSet/>
      <dgm:spPr/>
      <dgm:t>
        <a:bodyPr/>
        <a:lstStyle/>
        <a:p>
          <a:endParaRPr lang="en-US"/>
        </a:p>
      </dgm:t>
    </dgm:pt>
    <dgm:pt modelId="{BDF464CA-6C39-AD49-B8D3-40DCA2448668}" type="sibTrans" cxnId="{910A0B4F-1DA0-E642-AB0F-13AC308BD12B}">
      <dgm:prSet/>
      <dgm:spPr/>
      <dgm:t>
        <a:bodyPr/>
        <a:lstStyle/>
        <a:p>
          <a:endParaRPr lang="en-US"/>
        </a:p>
      </dgm:t>
    </dgm:pt>
    <dgm:pt modelId="{A9DDF5AD-E407-A345-ADDC-CA96F011844C}">
      <dgm:prSet phldrT="[Text]" custT="1"/>
      <dgm:spPr/>
      <dgm:t>
        <a:bodyPr/>
        <a:lstStyle/>
        <a:p>
          <a:r>
            <a:rPr lang="en-US" sz="3600" b="1" dirty="0"/>
            <a:t>Perinatal care</a:t>
          </a:r>
          <a:endParaRPr lang="en-US" sz="3600" dirty="0"/>
        </a:p>
      </dgm:t>
    </dgm:pt>
    <dgm:pt modelId="{A3A8EA4D-D383-5344-A685-D74D0F01506D}" type="parTrans" cxnId="{DD787649-4720-9842-B540-30C5645477F3}">
      <dgm:prSet/>
      <dgm:spPr/>
      <dgm:t>
        <a:bodyPr/>
        <a:lstStyle/>
        <a:p>
          <a:endParaRPr lang="en-US"/>
        </a:p>
      </dgm:t>
    </dgm:pt>
    <dgm:pt modelId="{B54C2DE4-D273-3845-94EC-036E9D10FD1B}" type="sibTrans" cxnId="{DD787649-4720-9842-B540-30C5645477F3}">
      <dgm:prSet/>
      <dgm:spPr/>
      <dgm:t>
        <a:bodyPr/>
        <a:lstStyle/>
        <a:p>
          <a:endParaRPr lang="en-US"/>
        </a:p>
      </dgm:t>
    </dgm:pt>
    <dgm:pt modelId="{4CAC55A5-17E4-4742-80BD-64D10DBD3003}">
      <dgm:prSet phldrT="[Text]"/>
      <dgm:spPr/>
      <dgm:t>
        <a:bodyPr/>
        <a:lstStyle/>
        <a:p>
          <a:r>
            <a:rPr lang="en-US" dirty="0"/>
            <a:t>The period immediately before and after birth.</a:t>
          </a:r>
        </a:p>
      </dgm:t>
    </dgm:pt>
    <dgm:pt modelId="{41C5C0A9-1879-5E4A-9F7C-FB141394738C}" type="parTrans" cxnId="{7798D76F-3AEF-6A4A-A1D1-40AE37012B06}">
      <dgm:prSet/>
      <dgm:spPr/>
      <dgm:t>
        <a:bodyPr/>
        <a:lstStyle/>
        <a:p>
          <a:endParaRPr lang="en-US"/>
        </a:p>
      </dgm:t>
    </dgm:pt>
    <dgm:pt modelId="{8DDD4A5D-A7F4-8849-9A6E-AE03A9AEFD66}" type="sibTrans" cxnId="{7798D76F-3AEF-6A4A-A1D1-40AE37012B06}">
      <dgm:prSet/>
      <dgm:spPr/>
      <dgm:t>
        <a:bodyPr/>
        <a:lstStyle/>
        <a:p>
          <a:endParaRPr lang="en-US"/>
        </a:p>
      </dgm:t>
    </dgm:pt>
    <dgm:pt modelId="{7B037E1E-B334-B54B-BD2C-65FAFA2EBA72}">
      <dgm:prSet phldrT="[Text]"/>
      <dgm:spPr/>
      <dgm:t>
        <a:bodyPr/>
        <a:lstStyle/>
        <a:p>
          <a:r>
            <a:rPr lang="en-US" dirty="0"/>
            <a:t>It starts at 20</a:t>
          </a:r>
          <a:r>
            <a:rPr lang="en-US" baseline="30000" dirty="0"/>
            <a:t>th</a:t>
          </a:r>
          <a:r>
            <a:rPr lang="en-US" dirty="0"/>
            <a:t> to 28</a:t>
          </a:r>
          <a:r>
            <a:rPr lang="en-US" baseline="30000" dirty="0"/>
            <a:t>th</a:t>
          </a:r>
          <a:r>
            <a:rPr lang="en-US" dirty="0"/>
            <a:t> week of gestation and ends 1 to 4 weeks after birth.</a:t>
          </a:r>
        </a:p>
      </dgm:t>
    </dgm:pt>
    <dgm:pt modelId="{B5BE0160-8189-7241-B5ED-4AEEA45C89C8}" type="parTrans" cxnId="{73E8CA86-CDD9-B44A-AB2D-FBD721BE25EB}">
      <dgm:prSet/>
      <dgm:spPr/>
      <dgm:t>
        <a:bodyPr/>
        <a:lstStyle/>
        <a:p>
          <a:endParaRPr lang="en-US"/>
        </a:p>
      </dgm:t>
    </dgm:pt>
    <dgm:pt modelId="{EC3730DC-82AB-CF4D-B53C-06235E3B6EEB}" type="sibTrans" cxnId="{73E8CA86-CDD9-B44A-AB2D-FBD721BE25EB}">
      <dgm:prSet/>
      <dgm:spPr/>
      <dgm:t>
        <a:bodyPr/>
        <a:lstStyle/>
        <a:p>
          <a:endParaRPr lang="en-US"/>
        </a:p>
      </dgm:t>
    </dgm:pt>
    <dgm:pt modelId="{E524E4CE-0120-A142-ACB7-E631CC5149CC}">
      <dgm:prSet phldrT="[Text]" custT="1"/>
      <dgm:spPr/>
      <dgm:t>
        <a:bodyPr/>
        <a:lstStyle/>
        <a:p>
          <a:r>
            <a:rPr lang="en-US" sz="3600" b="1" dirty="0"/>
            <a:t>Postnatal care</a:t>
          </a:r>
        </a:p>
      </dgm:t>
    </dgm:pt>
    <dgm:pt modelId="{823953D0-6CA2-0E48-9845-59A756058725}" type="parTrans" cxnId="{C322B13B-5133-E443-A829-EC3273296B7B}">
      <dgm:prSet/>
      <dgm:spPr/>
      <dgm:t>
        <a:bodyPr/>
        <a:lstStyle/>
        <a:p>
          <a:endParaRPr lang="en-US"/>
        </a:p>
      </dgm:t>
    </dgm:pt>
    <dgm:pt modelId="{03E3814F-BAC7-4446-A2AB-CA4478FD266B}" type="sibTrans" cxnId="{C322B13B-5133-E443-A829-EC3273296B7B}">
      <dgm:prSet/>
      <dgm:spPr/>
      <dgm:t>
        <a:bodyPr/>
        <a:lstStyle/>
        <a:p>
          <a:endParaRPr lang="en-US"/>
        </a:p>
      </dgm:t>
    </dgm:pt>
    <dgm:pt modelId="{60FCA40C-8DBA-0448-8F34-7D2DDCD7A762}">
      <dgm:prSet phldrT="[Text]"/>
      <dgm:spPr/>
      <dgm:t>
        <a:bodyPr/>
        <a:lstStyle/>
        <a:p>
          <a:r>
            <a:rPr lang="en-US" dirty="0"/>
            <a:t>Is the care given to the mother and her newborn baby immediately after the birth and for the first six weeks of life.</a:t>
          </a:r>
        </a:p>
      </dgm:t>
    </dgm:pt>
    <dgm:pt modelId="{F9C492B4-9C83-D741-A38F-413097DF1A9F}" type="parTrans" cxnId="{1EEBF2EC-0A71-6049-965C-0A7BE9275B42}">
      <dgm:prSet/>
      <dgm:spPr/>
      <dgm:t>
        <a:bodyPr/>
        <a:lstStyle/>
        <a:p>
          <a:endParaRPr lang="en-US"/>
        </a:p>
      </dgm:t>
    </dgm:pt>
    <dgm:pt modelId="{7D6B5F84-5F71-5E49-8CEC-CBA90277180F}" type="sibTrans" cxnId="{1EEBF2EC-0A71-6049-965C-0A7BE9275B42}">
      <dgm:prSet/>
      <dgm:spPr/>
      <dgm:t>
        <a:bodyPr/>
        <a:lstStyle/>
        <a:p>
          <a:endParaRPr lang="en-US"/>
        </a:p>
      </dgm:t>
    </dgm:pt>
    <dgm:pt modelId="{8812FA56-8711-2746-81C0-5D2AB136ED05}">
      <dgm:prSet phldrT="[Text]" custT="1"/>
      <dgm:spPr/>
      <dgm:t>
        <a:bodyPr/>
        <a:lstStyle/>
        <a:p>
          <a:r>
            <a:rPr lang="en-US" sz="1800" dirty="0"/>
            <a:t>Generally the first visit will be by the 8</a:t>
          </a:r>
          <a:r>
            <a:rPr lang="en-US" sz="1800" baseline="30000" dirty="0"/>
            <a:t>th</a:t>
          </a:r>
          <a:r>
            <a:rPr lang="en-US" sz="1800" dirty="0"/>
            <a:t> week after last period.</a:t>
          </a:r>
        </a:p>
      </dgm:t>
    </dgm:pt>
    <dgm:pt modelId="{C61648C1-AE55-9743-8A23-415C6AF8B243}" type="parTrans" cxnId="{76DDB914-6737-7A4A-ADB6-691B5F88986F}">
      <dgm:prSet/>
      <dgm:spPr/>
      <dgm:t>
        <a:bodyPr/>
        <a:lstStyle/>
        <a:p>
          <a:endParaRPr lang="en-US"/>
        </a:p>
      </dgm:t>
    </dgm:pt>
    <dgm:pt modelId="{7B8AE9CB-79A7-FC45-8CD3-4F389FA5E46A}" type="sibTrans" cxnId="{76DDB914-6737-7A4A-ADB6-691B5F88986F}">
      <dgm:prSet/>
      <dgm:spPr/>
      <dgm:t>
        <a:bodyPr/>
        <a:lstStyle/>
        <a:p>
          <a:endParaRPr lang="en-US"/>
        </a:p>
      </dgm:t>
    </dgm:pt>
    <dgm:pt modelId="{DA7DE314-08EE-D641-B394-C5424EE38549}" type="pres">
      <dgm:prSet presAssocID="{436E3DDF-848E-9D41-871B-0F902A4FAECF}" presName="Name0" presStyleCnt="0">
        <dgm:presLayoutVars>
          <dgm:dir/>
          <dgm:animLvl val="lvl"/>
          <dgm:resizeHandles val="exact"/>
        </dgm:presLayoutVars>
      </dgm:prSet>
      <dgm:spPr/>
      <dgm:t>
        <a:bodyPr/>
        <a:lstStyle/>
        <a:p>
          <a:endParaRPr lang="en-US"/>
        </a:p>
      </dgm:t>
    </dgm:pt>
    <dgm:pt modelId="{146F213E-7A3D-3F49-945B-20E110EAC917}" type="pres">
      <dgm:prSet presAssocID="{577781E7-147A-9F47-9B92-17F6DC21DC9B}" presName="linNode" presStyleCnt="0"/>
      <dgm:spPr/>
    </dgm:pt>
    <dgm:pt modelId="{1C41CD30-8179-AF46-A808-8AF792EB027F}" type="pres">
      <dgm:prSet presAssocID="{577781E7-147A-9F47-9B92-17F6DC21DC9B}" presName="parentText" presStyleLbl="node1" presStyleIdx="0" presStyleCnt="3">
        <dgm:presLayoutVars>
          <dgm:chMax val="1"/>
          <dgm:bulletEnabled val="1"/>
        </dgm:presLayoutVars>
      </dgm:prSet>
      <dgm:spPr/>
      <dgm:t>
        <a:bodyPr/>
        <a:lstStyle/>
        <a:p>
          <a:endParaRPr lang="en-US"/>
        </a:p>
      </dgm:t>
    </dgm:pt>
    <dgm:pt modelId="{C4D05911-B7D4-5D40-8F33-8CAEF38AA676}" type="pres">
      <dgm:prSet presAssocID="{577781E7-147A-9F47-9B92-17F6DC21DC9B}" presName="descendantText" presStyleLbl="alignAccFollowNode1" presStyleIdx="0" presStyleCnt="3">
        <dgm:presLayoutVars>
          <dgm:bulletEnabled val="1"/>
        </dgm:presLayoutVars>
      </dgm:prSet>
      <dgm:spPr/>
      <dgm:t>
        <a:bodyPr/>
        <a:lstStyle/>
        <a:p>
          <a:endParaRPr lang="en-US"/>
        </a:p>
      </dgm:t>
    </dgm:pt>
    <dgm:pt modelId="{4E7AAC90-800F-3D4D-92B9-02010086867A}" type="pres">
      <dgm:prSet presAssocID="{72526D51-BA17-DA48-A4F9-CA2E87971E10}" presName="sp" presStyleCnt="0"/>
      <dgm:spPr/>
    </dgm:pt>
    <dgm:pt modelId="{2FB0DE25-D31B-A840-8AD3-2FA28B86D3EB}" type="pres">
      <dgm:prSet presAssocID="{A9DDF5AD-E407-A345-ADDC-CA96F011844C}" presName="linNode" presStyleCnt="0"/>
      <dgm:spPr/>
    </dgm:pt>
    <dgm:pt modelId="{FF7848F6-A088-3E4B-AC3C-8B624CE2693E}" type="pres">
      <dgm:prSet presAssocID="{A9DDF5AD-E407-A345-ADDC-CA96F011844C}" presName="parentText" presStyleLbl="node1" presStyleIdx="1" presStyleCnt="3">
        <dgm:presLayoutVars>
          <dgm:chMax val="1"/>
          <dgm:bulletEnabled val="1"/>
        </dgm:presLayoutVars>
      </dgm:prSet>
      <dgm:spPr/>
      <dgm:t>
        <a:bodyPr/>
        <a:lstStyle/>
        <a:p>
          <a:endParaRPr lang="en-US"/>
        </a:p>
      </dgm:t>
    </dgm:pt>
    <dgm:pt modelId="{8B09CEEA-8B05-D14B-B144-EF2385112B0D}" type="pres">
      <dgm:prSet presAssocID="{A9DDF5AD-E407-A345-ADDC-CA96F011844C}" presName="descendantText" presStyleLbl="alignAccFollowNode1" presStyleIdx="1" presStyleCnt="3">
        <dgm:presLayoutVars>
          <dgm:bulletEnabled val="1"/>
        </dgm:presLayoutVars>
      </dgm:prSet>
      <dgm:spPr/>
      <dgm:t>
        <a:bodyPr/>
        <a:lstStyle/>
        <a:p>
          <a:endParaRPr lang="en-US"/>
        </a:p>
      </dgm:t>
    </dgm:pt>
    <dgm:pt modelId="{BB04C857-7284-0548-A132-3D4571D6AD23}" type="pres">
      <dgm:prSet presAssocID="{B54C2DE4-D273-3845-94EC-036E9D10FD1B}" presName="sp" presStyleCnt="0"/>
      <dgm:spPr/>
    </dgm:pt>
    <dgm:pt modelId="{255710CE-B098-024F-8131-8B52DCE1FE50}" type="pres">
      <dgm:prSet presAssocID="{E524E4CE-0120-A142-ACB7-E631CC5149CC}" presName="linNode" presStyleCnt="0"/>
      <dgm:spPr/>
    </dgm:pt>
    <dgm:pt modelId="{325A4A09-CA78-B443-A58A-6CD6AB2BE477}" type="pres">
      <dgm:prSet presAssocID="{E524E4CE-0120-A142-ACB7-E631CC5149CC}" presName="parentText" presStyleLbl="node1" presStyleIdx="2" presStyleCnt="3">
        <dgm:presLayoutVars>
          <dgm:chMax val="1"/>
          <dgm:bulletEnabled val="1"/>
        </dgm:presLayoutVars>
      </dgm:prSet>
      <dgm:spPr/>
      <dgm:t>
        <a:bodyPr/>
        <a:lstStyle/>
        <a:p>
          <a:endParaRPr lang="en-US"/>
        </a:p>
      </dgm:t>
    </dgm:pt>
    <dgm:pt modelId="{52EFFFCD-E880-5941-9F30-66AD457C9AD0}" type="pres">
      <dgm:prSet presAssocID="{E524E4CE-0120-A142-ACB7-E631CC5149CC}" presName="descendantText" presStyleLbl="alignAccFollowNode1" presStyleIdx="2" presStyleCnt="3">
        <dgm:presLayoutVars>
          <dgm:bulletEnabled val="1"/>
        </dgm:presLayoutVars>
      </dgm:prSet>
      <dgm:spPr/>
      <dgm:t>
        <a:bodyPr/>
        <a:lstStyle/>
        <a:p>
          <a:endParaRPr lang="en-US"/>
        </a:p>
      </dgm:t>
    </dgm:pt>
  </dgm:ptLst>
  <dgm:cxnLst>
    <dgm:cxn modelId="{C322B13B-5133-E443-A829-EC3273296B7B}" srcId="{436E3DDF-848E-9D41-871B-0F902A4FAECF}" destId="{E524E4CE-0120-A142-ACB7-E631CC5149CC}" srcOrd="2" destOrd="0" parTransId="{823953D0-6CA2-0E48-9845-59A756058725}" sibTransId="{03E3814F-BAC7-4446-A2AB-CA4478FD266B}"/>
    <dgm:cxn modelId="{B0DEB825-8491-409B-9643-017A471B25BF}" type="presOf" srcId="{8812FA56-8711-2746-81C0-5D2AB136ED05}" destId="{C4D05911-B7D4-5D40-8F33-8CAEF38AA676}" srcOrd="0" destOrd="2" presId="urn:microsoft.com/office/officeart/2005/8/layout/vList5"/>
    <dgm:cxn modelId="{DD787649-4720-9842-B540-30C5645477F3}" srcId="{436E3DDF-848E-9D41-871B-0F902A4FAECF}" destId="{A9DDF5AD-E407-A345-ADDC-CA96F011844C}" srcOrd="1" destOrd="0" parTransId="{A3A8EA4D-D383-5344-A685-D74D0F01506D}" sibTransId="{B54C2DE4-D273-3845-94EC-036E9D10FD1B}"/>
    <dgm:cxn modelId="{910A0B4F-1DA0-E642-AB0F-13AC308BD12B}" srcId="{577781E7-147A-9F47-9B92-17F6DC21DC9B}" destId="{C2CAE98A-4CCD-FB4E-AE83-74B5EEEB37E6}" srcOrd="1" destOrd="0" parTransId="{A8F9C9A7-21F0-3A48-8B8A-5BF3C7D5CC32}" sibTransId="{BDF464CA-6C39-AD49-B8D3-40DCA2448668}"/>
    <dgm:cxn modelId="{BB6C9457-6B47-4809-AEBE-FD86C366EA34}" type="presOf" srcId="{7B037E1E-B334-B54B-BD2C-65FAFA2EBA72}" destId="{8B09CEEA-8B05-D14B-B144-EF2385112B0D}" srcOrd="0" destOrd="1" presId="urn:microsoft.com/office/officeart/2005/8/layout/vList5"/>
    <dgm:cxn modelId="{740E765E-EB8D-4B37-8942-40D4E2EC0A2E}" type="presOf" srcId="{4CAC55A5-17E4-4742-80BD-64D10DBD3003}" destId="{8B09CEEA-8B05-D14B-B144-EF2385112B0D}" srcOrd="0" destOrd="0" presId="urn:microsoft.com/office/officeart/2005/8/layout/vList5"/>
    <dgm:cxn modelId="{4DAC0C0D-F0B7-4EA7-A1D8-734344629F50}" type="presOf" srcId="{60FCA40C-8DBA-0448-8F34-7D2DDCD7A762}" destId="{52EFFFCD-E880-5941-9F30-66AD457C9AD0}" srcOrd="0" destOrd="0" presId="urn:microsoft.com/office/officeart/2005/8/layout/vList5"/>
    <dgm:cxn modelId="{76DDB914-6737-7A4A-ADB6-691B5F88986F}" srcId="{577781E7-147A-9F47-9B92-17F6DC21DC9B}" destId="{8812FA56-8711-2746-81C0-5D2AB136ED05}" srcOrd="2" destOrd="0" parTransId="{C61648C1-AE55-9743-8A23-415C6AF8B243}" sibTransId="{7B8AE9CB-79A7-FC45-8CD3-4F389FA5E46A}"/>
    <dgm:cxn modelId="{F293F73A-9AE5-4FE8-B820-E13CB3F83291}" type="presOf" srcId="{436E3DDF-848E-9D41-871B-0F902A4FAECF}" destId="{DA7DE314-08EE-D641-B394-C5424EE38549}" srcOrd="0" destOrd="0" presId="urn:microsoft.com/office/officeart/2005/8/layout/vList5"/>
    <dgm:cxn modelId="{1EEBF2EC-0A71-6049-965C-0A7BE9275B42}" srcId="{E524E4CE-0120-A142-ACB7-E631CC5149CC}" destId="{60FCA40C-8DBA-0448-8F34-7D2DDCD7A762}" srcOrd="0" destOrd="0" parTransId="{F9C492B4-9C83-D741-A38F-413097DF1A9F}" sibTransId="{7D6B5F84-5F71-5E49-8CEC-CBA90277180F}"/>
    <dgm:cxn modelId="{7798D76F-3AEF-6A4A-A1D1-40AE37012B06}" srcId="{A9DDF5AD-E407-A345-ADDC-CA96F011844C}" destId="{4CAC55A5-17E4-4742-80BD-64D10DBD3003}" srcOrd="0" destOrd="0" parTransId="{41C5C0A9-1879-5E4A-9F7C-FB141394738C}" sibTransId="{8DDD4A5D-A7F4-8849-9A6E-AE03A9AEFD66}"/>
    <dgm:cxn modelId="{A545BAC4-7062-DE40-A2C7-6983157F1CB5}" srcId="{436E3DDF-848E-9D41-871B-0F902A4FAECF}" destId="{577781E7-147A-9F47-9B92-17F6DC21DC9B}" srcOrd="0" destOrd="0" parTransId="{F620C3BB-6AB7-2242-B083-D33E44484572}" sibTransId="{72526D51-BA17-DA48-A4F9-CA2E87971E10}"/>
    <dgm:cxn modelId="{B6799EC7-3536-447F-8317-13FCB8851C85}" type="presOf" srcId="{E524E4CE-0120-A142-ACB7-E631CC5149CC}" destId="{325A4A09-CA78-B443-A58A-6CD6AB2BE477}" srcOrd="0" destOrd="0" presId="urn:microsoft.com/office/officeart/2005/8/layout/vList5"/>
    <dgm:cxn modelId="{ACCF9006-A099-4089-A5D4-606502333F54}" type="presOf" srcId="{C2CAE98A-4CCD-FB4E-AE83-74B5EEEB37E6}" destId="{C4D05911-B7D4-5D40-8F33-8CAEF38AA676}" srcOrd="0" destOrd="1" presId="urn:microsoft.com/office/officeart/2005/8/layout/vList5"/>
    <dgm:cxn modelId="{F5D76B65-20EB-E54D-98F4-8E23E4148960}" srcId="{577781E7-147A-9F47-9B92-17F6DC21DC9B}" destId="{3F3BE444-E31C-9D46-B48B-923DDE547D28}" srcOrd="0" destOrd="0" parTransId="{252DC526-1580-6B4E-A409-8FF3FD597BAC}" sibTransId="{2C897C11-E370-B64F-9AB5-02C742A83D93}"/>
    <dgm:cxn modelId="{F747428B-31BB-427F-8F4D-5C3F053C43DA}" type="presOf" srcId="{A9DDF5AD-E407-A345-ADDC-CA96F011844C}" destId="{FF7848F6-A088-3E4B-AC3C-8B624CE2693E}" srcOrd="0" destOrd="0" presId="urn:microsoft.com/office/officeart/2005/8/layout/vList5"/>
    <dgm:cxn modelId="{A9D48FE0-331C-4DA0-8B1D-279CBDEFDCB8}" type="presOf" srcId="{577781E7-147A-9F47-9B92-17F6DC21DC9B}" destId="{1C41CD30-8179-AF46-A808-8AF792EB027F}" srcOrd="0" destOrd="0" presId="urn:microsoft.com/office/officeart/2005/8/layout/vList5"/>
    <dgm:cxn modelId="{73E8CA86-CDD9-B44A-AB2D-FBD721BE25EB}" srcId="{A9DDF5AD-E407-A345-ADDC-CA96F011844C}" destId="{7B037E1E-B334-B54B-BD2C-65FAFA2EBA72}" srcOrd="1" destOrd="0" parTransId="{B5BE0160-8189-7241-B5ED-4AEEA45C89C8}" sibTransId="{EC3730DC-82AB-CF4D-B53C-06235E3B6EEB}"/>
    <dgm:cxn modelId="{3E06A168-0361-4882-99FA-B1F6AA5A427E}" type="presOf" srcId="{3F3BE444-E31C-9D46-B48B-923DDE547D28}" destId="{C4D05911-B7D4-5D40-8F33-8CAEF38AA676}" srcOrd="0" destOrd="0" presId="urn:microsoft.com/office/officeart/2005/8/layout/vList5"/>
    <dgm:cxn modelId="{115124F0-3BA9-461C-B2C9-F51D28F7743F}" type="presParOf" srcId="{DA7DE314-08EE-D641-B394-C5424EE38549}" destId="{146F213E-7A3D-3F49-945B-20E110EAC917}" srcOrd="0" destOrd="0" presId="urn:microsoft.com/office/officeart/2005/8/layout/vList5"/>
    <dgm:cxn modelId="{A85815B0-AD59-452A-96FC-3BA5B73EE3F8}" type="presParOf" srcId="{146F213E-7A3D-3F49-945B-20E110EAC917}" destId="{1C41CD30-8179-AF46-A808-8AF792EB027F}" srcOrd="0" destOrd="0" presId="urn:microsoft.com/office/officeart/2005/8/layout/vList5"/>
    <dgm:cxn modelId="{8D1873DB-4722-40DB-81AB-DD8D5132D68F}" type="presParOf" srcId="{146F213E-7A3D-3F49-945B-20E110EAC917}" destId="{C4D05911-B7D4-5D40-8F33-8CAEF38AA676}" srcOrd="1" destOrd="0" presId="urn:microsoft.com/office/officeart/2005/8/layout/vList5"/>
    <dgm:cxn modelId="{94727D46-97C2-4732-BFDA-A846F7B4C8F9}" type="presParOf" srcId="{DA7DE314-08EE-D641-B394-C5424EE38549}" destId="{4E7AAC90-800F-3D4D-92B9-02010086867A}" srcOrd="1" destOrd="0" presId="urn:microsoft.com/office/officeart/2005/8/layout/vList5"/>
    <dgm:cxn modelId="{2257B74D-A6AC-43BD-AD3B-33A091C07733}" type="presParOf" srcId="{DA7DE314-08EE-D641-B394-C5424EE38549}" destId="{2FB0DE25-D31B-A840-8AD3-2FA28B86D3EB}" srcOrd="2" destOrd="0" presId="urn:microsoft.com/office/officeart/2005/8/layout/vList5"/>
    <dgm:cxn modelId="{C100F382-FBDF-42B5-BD6F-BBC8B29700F8}" type="presParOf" srcId="{2FB0DE25-D31B-A840-8AD3-2FA28B86D3EB}" destId="{FF7848F6-A088-3E4B-AC3C-8B624CE2693E}" srcOrd="0" destOrd="0" presId="urn:microsoft.com/office/officeart/2005/8/layout/vList5"/>
    <dgm:cxn modelId="{2FB872F3-E173-4791-B18E-838996AFF195}" type="presParOf" srcId="{2FB0DE25-D31B-A840-8AD3-2FA28B86D3EB}" destId="{8B09CEEA-8B05-D14B-B144-EF2385112B0D}" srcOrd="1" destOrd="0" presId="urn:microsoft.com/office/officeart/2005/8/layout/vList5"/>
    <dgm:cxn modelId="{D3E80E73-E91C-4CD8-82BC-8D855B9C215F}" type="presParOf" srcId="{DA7DE314-08EE-D641-B394-C5424EE38549}" destId="{BB04C857-7284-0548-A132-3D4571D6AD23}" srcOrd="3" destOrd="0" presId="urn:microsoft.com/office/officeart/2005/8/layout/vList5"/>
    <dgm:cxn modelId="{474D555A-970A-45CC-AF9A-D6233D6AA8E1}" type="presParOf" srcId="{DA7DE314-08EE-D641-B394-C5424EE38549}" destId="{255710CE-B098-024F-8131-8B52DCE1FE50}" srcOrd="4" destOrd="0" presId="urn:microsoft.com/office/officeart/2005/8/layout/vList5"/>
    <dgm:cxn modelId="{7A132483-B4BD-4514-8098-79EC78132BD0}" type="presParOf" srcId="{255710CE-B098-024F-8131-8B52DCE1FE50}" destId="{325A4A09-CA78-B443-A58A-6CD6AB2BE477}" srcOrd="0" destOrd="0" presId="urn:microsoft.com/office/officeart/2005/8/layout/vList5"/>
    <dgm:cxn modelId="{CC0BB1F1-D616-4D40-8204-FE26CB2B34B2}" type="presParOf" srcId="{255710CE-B098-024F-8131-8B52DCE1FE50}" destId="{52EFFFCD-E880-5941-9F30-66AD457C9A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35BE1-3AB8-41F1-B601-30D443E6A216}" type="doc">
      <dgm:prSet loTypeId="urn:microsoft.com/office/officeart/2008/layout/PictureStrips" loCatId="" qsTypeId="urn:microsoft.com/office/officeart/2005/8/quickstyle/simple2" qsCatId="simple" csTypeId="urn:microsoft.com/office/officeart/2005/8/colors/accent1_1" csCatId="accent1" phldr="1"/>
      <dgm:spPr/>
      <dgm:t>
        <a:bodyPr/>
        <a:lstStyle/>
        <a:p>
          <a:pPr rtl="1"/>
          <a:endParaRPr lang="ar-SA"/>
        </a:p>
      </dgm:t>
    </dgm:pt>
    <dgm:pt modelId="{D5FFDF19-EBDF-4735-8CF8-5C7F677DDC6F}">
      <dgm:prSet phldrT="[نص]"/>
      <dgm:spPr/>
      <dgm:t>
        <a:bodyPr/>
        <a:lstStyle/>
        <a:p>
          <a:pPr algn="l" rtl="1"/>
          <a:r>
            <a:rPr lang="en-US" dirty="0"/>
            <a:t> </a:t>
          </a:r>
          <a:r>
            <a:rPr lang="en-US" b="1" dirty="0"/>
            <a:t>Urine sample for infection and to confirm pregnancy.</a:t>
          </a:r>
          <a:endParaRPr lang="ar-SA" dirty="0"/>
        </a:p>
      </dgm:t>
    </dgm:pt>
    <dgm:pt modelId="{32AFD9BC-DDCD-415E-B1D1-86CEF43B0A7D}" type="parTrans" cxnId="{2116C00A-296E-468E-B7B9-F65ECDEA914D}">
      <dgm:prSet/>
      <dgm:spPr/>
      <dgm:t>
        <a:bodyPr/>
        <a:lstStyle/>
        <a:p>
          <a:pPr rtl="1"/>
          <a:endParaRPr lang="ar-SA"/>
        </a:p>
      </dgm:t>
    </dgm:pt>
    <dgm:pt modelId="{11E4C34F-E81C-4FCE-8DFE-34A279F129D6}" type="sibTrans" cxnId="{2116C00A-296E-468E-B7B9-F65ECDEA914D}">
      <dgm:prSet/>
      <dgm:spPr/>
      <dgm:t>
        <a:bodyPr/>
        <a:lstStyle/>
        <a:p>
          <a:pPr rtl="1"/>
          <a:endParaRPr lang="ar-SA"/>
        </a:p>
      </dgm:t>
    </dgm:pt>
    <dgm:pt modelId="{1B3D4AC7-1C0A-4FF4-B00B-C25DF7B21600}">
      <dgm:prSet phldrT="[نص]"/>
      <dgm:spPr/>
      <dgm:t>
        <a:bodyPr/>
        <a:lstStyle/>
        <a:p>
          <a:pPr algn="l" rtl="1"/>
          <a:r>
            <a:rPr lang="en-US" b="1" dirty="0"/>
            <a:t>Blood pressure, weight, and height.</a:t>
          </a:r>
          <a:endParaRPr lang="ar-SA" dirty="0"/>
        </a:p>
      </dgm:t>
    </dgm:pt>
    <dgm:pt modelId="{A8FC6D04-615B-400F-AA9A-98C66F4DD340}" type="parTrans" cxnId="{9AE06D39-3D97-4722-8CC7-3F070E2E16CC}">
      <dgm:prSet/>
      <dgm:spPr/>
      <dgm:t>
        <a:bodyPr/>
        <a:lstStyle/>
        <a:p>
          <a:pPr rtl="1"/>
          <a:endParaRPr lang="ar-SA"/>
        </a:p>
      </dgm:t>
    </dgm:pt>
    <dgm:pt modelId="{61E0A2DE-2687-49D2-908B-3C8F6F48AE45}" type="sibTrans" cxnId="{9AE06D39-3D97-4722-8CC7-3F070E2E16CC}">
      <dgm:prSet/>
      <dgm:spPr/>
      <dgm:t>
        <a:bodyPr/>
        <a:lstStyle/>
        <a:p>
          <a:pPr rtl="1"/>
          <a:endParaRPr lang="ar-SA"/>
        </a:p>
      </dgm:t>
    </dgm:pt>
    <dgm:pt modelId="{4D09AFA5-AB30-4B5E-AF25-073D5FC6F6C9}">
      <dgm:prSet phldrT="[نص]"/>
      <dgm:spPr/>
      <dgm:t>
        <a:bodyPr/>
        <a:lstStyle/>
        <a:p>
          <a:pPr algn="l" rtl="1"/>
          <a:r>
            <a:rPr lang="en-US" b="1" dirty="0"/>
            <a:t>Prenatal blood tests</a:t>
          </a:r>
          <a:endParaRPr lang="ar-SA" dirty="0"/>
        </a:p>
      </dgm:t>
    </dgm:pt>
    <dgm:pt modelId="{E95693ED-5DFF-4AD4-A2AC-300F5008BAC0}" type="parTrans" cxnId="{B3577F58-C97A-4E61-9C87-08FE2386D8C5}">
      <dgm:prSet/>
      <dgm:spPr/>
      <dgm:t>
        <a:bodyPr/>
        <a:lstStyle/>
        <a:p>
          <a:pPr rtl="1"/>
          <a:endParaRPr lang="ar-SA"/>
        </a:p>
      </dgm:t>
    </dgm:pt>
    <dgm:pt modelId="{35EBDC66-511F-4895-9AC3-A33723DA1064}" type="sibTrans" cxnId="{B3577F58-C97A-4E61-9C87-08FE2386D8C5}">
      <dgm:prSet/>
      <dgm:spPr/>
      <dgm:t>
        <a:bodyPr/>
        <a:lstStyle/>
        <a:p>
          <a:pPr rtl="1"/>
          <a:endParaRPr lang="ar-SA"/>
        </a:p>
      </dgm:t>
    </dgm:pt>
    <dgm:pt modelId="{D35BAE27-21F5-4956-8EEE-A23B18846FA8}">
      <dgm:prSet phldrT="[نص]"/>
      <dgm:spPr/>
      <dgm:t>
        <a:bodyPr/>
        <a:lstStyle/>
        <a:p>
          <a:pPr algn="l" rtl="1"/>
          <a:r>
            <a:rPr lang="en-US" b="1" dirty="0"/>
            <a:t>Gonorrhea and </a:t>
          </a:r>
          <a:r>
            <a:rPr lang="en-US" b="1" dirty="0" err="1"/>
            <a:t>chlamydia</a:t>
          </a:r>
          <a:r>
            <a:rPr lang="en-US" b="1" dirty="0"/>
            <a:t> cultures, and Pap test to screen for cervical cancer.</a:t>
          </a:r>
          <a:endParaRPr lang="ar-SA" dirty="0"/>
        </a:p>
      </dgm:t>
    </dgm:pt>
    <dgm:pt modelId="{9A22B49D-45AD-43B5-ACE4-C32F51645CDC}" type="parTrans" cxnId="{88CAD60D-4CF4-4A17-BCDF-2DA353E264A2}">
      <dgm:prSet/>
      <dgm:spPr/>
      <dgm:t>
        <a:bodyPr/>
        <a:lstStyle/>
        <a:p>
          <a:pPr rtl="1"/>
          <a:endParaRPr lang="ar-SA"/>
        </a:p>
      </dgm:t>
    </dgm:pt>
    <dgm:pt modelId="{BE06C187-24F6-4031-8DBF-4557759AE5D4}" type="sibTrans" cxnId="{88CAD60D-4CF4-4A17-BCDF-2DA353E264A2}">
      <dgm:prSet/>
      <dgm:spPr/>
      <dgm:t>
        <a:bodyPr/>
        <a:lstStyle/>
        <a:p>
          <a:pPr rtl="1"/>
          <a:endParaRPr lang="ar-SA"/>
        </a:p>
      </dgm:t>
    </dgm:pt>
    <dgm:pt modelId="{DF41FF0F-9F05-4F7D-8903-A1C050B4D6D9}">
      <dgm:prSet phldrT="[نص]"/>
      <dgm:spPr/>
      <dgm:t>
        <a:bodyPr/>
        <a:lstStyle/>
        <a:p>
          <a:pPr algn="l" rtl="1"/>
          <a:r>
            <a:rPr lang="en-US" b="1" dirty="0"/>
            <a:t> Ultrasound test.</a:t>
          </a:r>
          <a:endParaRPr lang="ar-SA" dirty="0"/>
        </a:p>
      </dgm:t>
    </dgm:pt>
    <dgm:pt modelId="{4F55059A-BCE7-4D80-B835-2D78AD637435}" type="parTrans" cxnId="{2EC47EAC-D563-4BC4-86B8-A25B3CEE8371}">
      <dgm:prSet/>
      <dgm:spPr/>
      <dgm:t>
        <a:bodyPr/>
        <a:lstStyle/>
        <a:p>
          <a:pPr rtl="1"/>
          <a:endParaRPr lang="ar-SA"/>
        </a:p>
      </dgm:t>
    </dgm:pt>
    <dgm:pt modelId="{084DBC98-EB25-4818-BD1D-F3EA1C9A5F00}" type="sibTrans" cxnId="{2EC47EAC-D563-4BC4-86B8-A25B3CEE8371}">
      <dgm:prSet/>
      <dgm:spPr/>
      <dgm:t>
        <a:bodyPr/>
        <a:lstStyle/>
        <a:p>
          <a:pPr rtl="1"/>
          <a:endParaRPr lang="ar-SA"/>
        </a:p>
      </dgm:t>
    </dgm:pt>
    <dgm:pt modelId="{71A106B6-86B0-4DB7-9C8B-BAED0D566181}">
      <dgm:prSet phldrT="[نص]"/>
      <dgm:spPr/>
      <dgm:t>
        <a:bodyPr/>
        <a:lstStyle/>
        <a:p>
          <a:pPr algn="l" rtl="1"/>
          <a:r>
            <a:rPr lang="en-US" b="1" dirty="0"/>
            <a:t>Complete physical exam, including a pelvic exam.</a:t>
          </a:r>
          <a:endParaRPr lang="ar-SA" dirty="0"/>
        </a:p>
      </dgm:t>
    </dgm:pt>
    <dgm:pt modelId="{8011C5FE-804A-4B80-B52C-BE4C8C1697EB}" type="sibTrans" cxnId="{23B338D9-7E04-4AD4-8137-89E641F2185F}">
      <dgm:prSet/>
      <dgm:spPr/>
      <dgm:t>
        <a:bodyPr/>
        <a:lstStyle/>
        <a:p>
          <a:pPr rtl="1"/>
          <a:endParaRPr lang="ar-SA"/>
        </a:p>
      </dgm:t>
    </dgm:pt>
    <dgm:pt modelId="{5B7E3D96-1B3C-41DC-9602-6A5BB47EFA84}" type="parTrans" cxnId="{23B338D9-7E04-4AD4-8137-89E641F2185F}">
      <dgm:prSet/>
      <dgm:spPr/>
      <dgm:t>
        <a:bodyPr/>
        <a:lstStyle/>
        <a:p>
          <a:pPr rtl="1"/>
          <a:endParaRPr lang="ar-SA"/>
        </a:p>
      </dgm:t>
    </dgm:pt>
    <dgm:pt modelId="{C09AEBD6-4A5C-8549-8E73-3F14E23CBC54}" type="pres">
      <dgm:prSet presAssocID="{8DA35BE1-3AB8-41F1-B601-30D443E6A216}" presName="Name0" presStyleCnt="0">
        <dgm:presLayoutVars>
          <dgm:dir/>
          <dgm:resizeHandles val="exact"/>
        </dgm:presLayoutVars>
      </dgm:prSet>
      <dgm:spPr/>
      <dgm:t>
        <a:bodyPr/>
        <a:lstStyle/>
        <a:p>
          <a:endParaRPr lang="en-US"/>
        </a:p>
      </dgm:t>
    </dgm:pt>
    <dgm:pt modelId="{047B4F8C-45E5-2045-BF38-2D364FA55DAB}" type="pres">
      <dgm:prSet presAssocID="{D5FFDF19-EBDF-4735-8CF8-5C7F677DDC6F}" presName="composite" presStyleCnt="0"/>
      <dgm:spPr/>
    </dgm:pt>
    <dgm:pt modelId="{9049DABF-B7C7-8746-A228-6C89FD4407E9}" type="pres">
      <dgm:prSet presAssocID="{D5FFDF19-EBDF-4735-8CF8-5C7F677DDC6F}" presName="rect1" presStyleLbl="trAlignAcc1" presStyleIdx="0" presStyleCnt="6">
        <dgm:presLayoutVars>
          <dgm:bulletEnabled val="1"/>
        </dgm:presLayoutVars>
      </dgm:prSet>
      <dgm:spPr/>
      <dgm:t>
        <a:bodyPr/>
        <a:lstStyle/>
        <a:p>
          <a:endParaRPr lang="en-US"/>
        </a:p>
      </dgm:t>
    </dgm:pt>
    <dgm:pt modelId="{079A875C-7DA6-9F49-B072-1E15EB15E37C}" type="pres">
      <dgm:prSet presAssocID="{D5FFDF19-EBDF-4735-8CF8-5C7F677DDC6F}"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dgm:spPr>
    </dgm:pt>
    <dgm:pt modelId="{51AA4754-C010-694E-B451-9E66AF140F0F}" type="pres">
      <dgm:prSet presAssocID="{11E4C34F-E81C-4FCE-8DFE-34A279F129D6}" presName="sibTrans" presStyleCnt="0"/>
      <dgm:spPr/>
    </dgm:pt>
    <dgm:pt modelId="{A61B899D-3138-7A4D-8EA0-8568DB978B02}" type="pres">
      <dgm:prSet presAssocID="{1B3D4AC7-1C0A-4FF4-B00B-C25DF7B21600}" presName="composite" presStyleCnt="0"/>
      <dgm:spPr/>
    </dgm:pt>
    <dgm:pt modelId="{C1AAF7F2-1C76-7842-ADE3-4950B6A31544}" type="pres">
      <dgm:prSet presAssocID="{1B3D4AC7-1C0A-4FF4-B00B-C25DF7B21600}" presName="rect1" presStyleLbl="trAlignAcc1" presStyleIdx="1" presStyleCnt="6">
        <dgm:presLayoutVars>
          <dgm:bulletEnabled val="1"/>
        </dgm:presLayoutVars>
      </dgm:prSet>
      <dgm:spPr/>
      <dgm:t>
        <a:bodyPr/>
        <a:lstStyle/>
        <a:p>
          <a:endParaRPr lang="en-US"/>
        </a:p>
      </dgm:t>
    </dgm:pt>
    <dgm:pt modelId="{06024781-C5FB-3641-B643-B65C054B8A68}" type="pres">
      <dgm:prSet presAssocID="{1B3D4AC7-1C0A-4FF4-B00B-C25DF7B21600}"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pt>
    <dgm:pt modelId="{6EEB84E0-344E-7D45-BE04-DFF5BE828CFA}" type="pres">
      <dgm:prSet presAssocID="{61E0A2DE-2687-49D2-908B-3C8F6F48AE45}" presName="sibTrans" presStyleCnt="0"/>
      <dgm:spPr/>
    </dgm:pt>
    <dgm:pt modelId="{F2039AE2-D667-0C43-8A38-1836A3BA86D7}" type="pres">
      <dgm:prSet presAssocID="{4D09AFA5-AB30-4B5E-AF25-073D5FC6F6C9}" presName="composite" presStyleCnt="0"/>
      <dgm:spPr/>
    </dgm:pt>
    <dgm:pt modelId="{C53136E1-B404-E543-9561-55DCD0CBF7EB}" type="pres">
      <dgm:prSet presAssocID="{4D09AFA5-AB30-4B5E-AF25-073D5FC6F6C9}" presName="rect1" presStyleLbl="trAlignAcc1" presStyleIdx="2" presStyleCnt="6">
        <dgm:presLayoutVars>
          <dgm:bulletEnabled val="1"/>
        </dgm:presLayoutVars>
      </dgm:prSet>
      <dgm:spPr/>
      <dgm:t>
        <a:bodyPr/>
        <a:lstStyle/>
        <a:p>
          <a:endParaRPr lang="en-US"/>
        </a:p>
      </dgm:t>
    </dgm:pt>
    <dgm:pt modelId="{289E6760-11F4-E34F-A6AF-F0DC9133C0E5}" type="pres">
      <dgm:prSet presAssocID="{4D09AFA5-AB30-4B5E-AF25-073D5FC6F6C9}"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dgm:spPr>
    </dgm:pt>
    <dgm:pt modelId="{02574540-6812-6349-A4CC-CADD592A533B}" type="pres">
      <dgm:prSet presAssocID="{35EBDC66-511F-4895-9AC3-A33723DA1064}" presName="sibTrans" presStyleCnt="0"/>
      <dgm:spPr/>
    </dgm:pt>
    <dgm:pt modelId="{C9B11A6D-741A-9C44-A07B-1B2E2B59ADA5}" type="pres">
      <dgm:prSet presAssocID="{71A106B6-86B0-4DB7-9C8B-BAED0D566181}" presName="composite" presStyleCnt="0"/>
      <dgm:spPr/>
    </dgm:pt>
    <dgm:pt modelId="{E5218B3F-688E-BA4A-A348-0B74B1B39617}" type="pres">
      <dgm:prSet presAssocID="{71A106B6-86B0-4DB7-9C8B-BAED0D566181}" presName="rect1" presStyleLbl="trAlignAcc1" presStyleIdx="3" presStyleCnt="6">
        <dgm:presLayoutVars>
          <dgm:bulletEnabled val="1"/>
        </dgm:presLayoutVars>
      </dgm:prSet>
      <dgm:spPr/>
      <dgm:t>
        <a:bodyPr/>
        <a:lstStyle/>
        <a:p>
          <a:endParaRPr lang="en-US"/>
        </a:p>
      </dgm:t>
    </dgm:pt>
    <dgm:pt modelId="{0FA598FB-B5D0-594F-BEC5-C4078736D3F7}" type="pres">
      <dgm:prSet presAssocID="{71A106B6-86B0-4DB7-9C8B-BAED0D566181}"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pt>
    <dgm:pt modelId="{304AD2C1-100C-3B48-8780-3D55C5DB902E}" type="pres">
      <dgm:prSet presAssocID="{8011C5FE-804A-4B80-B52C-BE4C8C1697EB}" presName="sibTrans" presStyleCnt="0"/>
      <dgm:spPr/>
    </dgm:pt>
    <dgm:pt modelId="{8FA98811-ECA0-144C-9258-6CE61306269F}" type="pres">
      <dgm:prSet presAssocID="{D35BAE27-21F5-4956-8EEE-A23B18846FA8}" presName="composite" presStyleCnt="0"/>
      <dgm:spPr/>
    </dgm:pt>
    <dgm:pt modelId="{23399CC9-28F8-624E-9AF7-997DB806BDAF}" type="pres">
      <dgm:prSet presAssocID="{D35BAE27-21F5-4956-8EEE-A23B18846FA8}" presName="rect1" presStyleLbl="trAlignAcc1" presStyleIdx="4" presStyleCnt="6">
        <dgm:presLayoutVars>
          <dgm:bulletEnabled val="1"/>
        </dgm:presLayoutVars>
      </dgm:prSet>
      <dgm:spPr/>
      <dgm:t>
        <a:bodyPr/>
        <a:lstStyle/>
        <a:p>
          <a:endParaRPr lang="en-US"/>
        </a:p>
      </dgm:t>
    </dgm:pt>
    <dgm:pt modelId="{D0CA2478-49B9-2D42-8F4B-0188455E9ED6}" type="pres">
      <dgm:prSet presAssocID="{D35BAE27-21F5-4956-8EEE-A23B18846FA8}"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40000" r="-40000"/>
          </a:stretch>
        </a:blipFill>
      </dgm:spPr>
    </dgm:pt>
    <dgm:pt modelId="{5719C8DB-0A21-D946-B654-CAD8DC74F5C5}" type="pres">
      <dgm:prSet presAssocID="{BE06C187-24F6-4031-8DBF-4557759AE5D4}" presName="sibTrans" presStyleCnt="0"/>
      <dgm:spPr/>
    </dgm:pt>
    <dgm:pt modelId="{6918B64A-E6A4-B240-829B-AF44D4967E08}" type="pres">
      <dgm:prSet presAssocID="{DF41FF0F-9F05-4F7D-8903-A1C050B4D6D9}" presName="composite" presStyleCnt="0"/>
      <dgm:spPr/>
    </dgm:pt>
    <dgm:pt modelId="{FFF0B7D6-35C3-8445-A39D-1AC036BC000C}" type="pres">
      <dgm:prSet presAssocID="{DF41FF0F-9F05-4F7D-8903-A1C050B4D6D9}" presName="rect1" presStyleLbl="trAlignAcc1" presStyleIdx="5" presStyleCnt="6">
        <dgm:presLayoutVars>
          <dgm:bulletEnabled val="1"/>
        </dgm:presLayoutVars>
      </dgm:prSet>
      <dgm:spPr/>
      <dgm:t>
        <a:bodyPr/>
        <a:lstStyle/>
        <a:p>
          <a:endParaRPr lang="en-US"/>
        </a:p>
      </dgm:t>
    </dgm:pt>
    <dgm:pt modelId="{95847730-CDA2-E347-8AA4-1D3B1083DABF}" type="pres">
      <dgm:prSet presAssocID="{DF41FF0F-9F05-4F7D-8903-A1C050B4D6D9}"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63000" r="-63000"/>
          </a:stretch>
        </a:blipFill>
      </dgm:spPr>
    </dgm:pt>
  </dgm:ptLst>
  <dgm:cxnLst>
    <dgm:cxn modelId="{E19847E1-45C5-4AC1-B47C-2DB0AF092BB7}" type="presOf" srcId="{D35BAE27-21F5-4956-8EEE-A23B18846FA8}" destId="{23399CC9-28F8-624E-9AF7-997DB806BDAF}" srcOrd="0" destOrd="0" presId="urn:microsoft.com/office/officeart/2008/layout/PictureStrips"/>
    <dgm:cxn modelId="{2116C00A-296E-468E-B7B9-F65ECDEA914D}" srcId="{8DA35BE1-3AB8-41F1-B601-30D443E6A216}" destId="{D5FFDF19-EBDF-4735-8CF8-5C7F677DDC6F}" srcOrd="0" destOrd="0" parTransId="{32AFD9BC-DDCD-415E-B1D1-86CEF43B0A7D}" sibTransId="{11E4C34F-E81C-4FCE-8DFE-34A279F129D6}"/>
    <dgm:cxn modelId="{EFBB62D2-49F1-4A46-8EA0-01F2E4F43AA8}" type="presOf" srcId="{1B3D4AC7-1C0A-4FF4-B00B-C25DF7B21600}" destId="{C1AAF7F2-1C76-7842-ADE3-4950B6A31544}" srcOrd="0" destOrd="0" presId="urn:microsoft.com/office/officeart/2008/layout/PictureStrips"/>
    <dgm:cxn modelId="{9AE06D39-3D97-4722-8CC7-3F070E2E16CC}" srcId="{8DA35BE1-3AB8-41F1-B601-30D443E6A216}" destId="{1B3D4AC7-1C0A-4FF4-B00B-C25DF7B21600}" srcOrd="1" destOrd="0" parTransId="{A8FC6D04-615B-400F-AA9A-98C66F4DD340}" sibTransId="{61E0A2DE-2687-49D2-908B-3C8F6F48AE45}"/>
    <dgm:cxn modelId="{7F3608EA-73EB-44A6-A1CB-EB0C2B213023}" type="presOf" srcId="{8DA35BE1-3AB8-41F1-B601-30D443E6A216}" destId="{C09AEBD6-4A5C-8549-8E73-3F14E23CBC54}" srcOrd="0" destOrd="0" presId="urn:microsoft.com/office/officeart/2008/layout/PictureStrips"/>
    <dgm:cxn modelId="{DDD6B2D8-EF49-4CB1-B2D7-BD97A9CA5C06}" type="presOf" srcId="{4D09AFA5-AB30-4B5E-AF25-073D5FC6F6C9}" destId="{C53136E1-B404-E543-9561-55DCD0CBF7EB}" srcOrd="0" destOrd="0" presId="urn:microsoft.com/office/officeart/2008/layout/PictureStrips"/>
    <dgm:cxn modelId="{23B338D9-7E04-4AD4-8137-89E641F2185F}" srcId="{8DA35BE1-3AB8-41F1-B601-30D443E6A216}" destId="{71A106B6-86B0-4DB7-9C8B-BAED0D566181}" srcOrd="3" destOrd="0" parTransId="{5B7E3D96-1B3C-41DC-9602-6A5BB47EFA84}" sibTransId="{8011C5FE-804A-4B80-B52C-BE4C8C1697EB}"/>
    <dgm:cxn modelId="{C2F410FC-C206-4CB0-BD9B-43FB43EACEF5}" type="presOf" srcId="{71A106B6-86B0-4DB7-9C8B-BAED0D566181}" destId="{E5218B3F-688E-BA4A-A348-0B74B1B39617}" srcOrd="0" destOrd="0" presId="urn:microsoft.com/office/officeart/2008/layout/PictureStrips"/>
    <dgm:cxn modelId="{908A7589-3AA8-47F6-BD1C-A7C9C50282CC}" type="presOf" srcId="{DF41FF0F-9F05-4F7D-8903-A1C050B4D6D9}" destId="{FFF0B7D6-35C3-8445-A39D-1AC036BC000C}" srcOrd="0" destOrd="0" presId="urn:microsoft.com/office/officeart/2008/layout/PictureStrips"/>
    <dgm:cxn modelId="{2EC47EAC-D563-4BC4-86B8-A25B3CEE8371}" srcId="{8DA35BE1-3AB8-41F1-B601-30D443E6A216}" destId="{DF41FF0F-9F05-4F7D-8903-A1C050B4D6D9}" srcOrd="5" destOrd="0" parTransId="{4F55059A-BCE7-4D80-B835-2D78AD637435}" sibTransId="{084DBC98-EB25-4818-BD1D-F3EA1C9A5F00}"/>
    <dgm:cxn modelId="{88CAD60D-4CF4-4A17-BCDF-2DA353E264A2}" srcId="{8DA35BE1-3AB8-41F1-B601-30D443E6A216}" destId="{D35BAE27-21F5-4956-8EEE-A23B18846FA8}" srcOrd="4" destOrd="0" parTransId="{9A22B49D-45AD-43B5-ACE4-C32F51645CDC}" sibTransId="{BE06C187-24F6-4031-8DBF-4557759AE5D4}"/>
    <dgm:cxn modelId="{A24314CC-046E-43DC-BADE-B81669144F2D}" type="presOf" srcId="{D5FFDF19-EBDF-4735-8CF8-5C7F677DDC6F}" destId="{9049DABF-B7C7-8746-A228-6C89FD4407E9}" srcOrd="0" destOrd="0" presId="urn:microsoft.com/office/officeart/2008/layout/PictureStrips"/>
    <dgm:cxn modelId="{B3577F58-C97A-4E61-9C87-08FE2386D8C5}" srcId="{8DA35BE1-3AB8-41F1-B601-30D443E6A216}" destId="{4D09AFA5-AB30-4B5E-AF25-073D5FC6F6C9}" srcOrd="2" destOrd="0" parTransId="{E95693ED-5DFF-4AD4-A2AC-300F5008BAC0}" sibTransId="{35EBDC66-511F-4895-9AC3-A33723DA1064}"/>
    <dgm:cxn modelId="{56D67DCE-D4BC-4F18-9D14-A9518AAEA3F5}" type="presParOf" srcId="{C09AEBD6-4A5C-8549-8E73-3F14E23CBC54}" destId="{047B4F8C-45E5-2045-BF38-2D364FA55DAB}" srcOrd="0" destOrd="0" presId="urn:microsoft.com/office/officeart/2008/layout/PictureStrips"/>
    <dgm:cxn modelId="{6B7AD5C1-0477-4B75-9A64-C1D1AE23AF40}" type="presParOf" srcId="{047B4F8C-45E5-2045-BF38-2D364FA55DAB}" destId="{9049DABF-B7C7-8746-A228-6C89FD4407E9}" srcOrd="0" destOrd="0" presId="urn:microsoft.com/office/officeart/2008/layout/PictureStrips"/>
    <dgm:cxn modelId="{4550266F-2327-4D0A-8EE4-1AEDD1F7D880}" type="presParOf" srcId="{047B4F8C-45E5-2045-BF38-2D364FA55DAB}" destId="{079A875C-7DA6-9F49-B072-1E15EB15E37C}" srcOrd="1" destOrd="0" presId="urn:microsoft.com/office/officeart/2008/layout/PictureStrips"/>
    <dgm:cxn modelId="{BEFD05A4-8313-4F6B-9C6C-4839AE7436F9}" type="presParOf" srcId="{C09AEBD6-4A5C-8549-8E73-3F14E23CBC54}" destId="{51AA4754-C010-694E-B451-9E66AF140F0F}" srcOrd="1" destOrd="0" presId="urn:microsoft.com/office/officeart/2008/layout/PictureStrips"/>
    <dgm:cxn modelId="{DCEB882C-78CC-42D8-8B88-CB3D1CFFFD2D}" type="presParOf" srcId="{C09AEBD6-4A5C-8549-8E73-3F14E23CBC54}" destId="{A61B899D-3138-7A4D-8EA0-8568DB978B02}" srcOrd="2" destOrd="0" presId="urn:microsoft.com/office/officeart/2008/layout/PictureStrips"/>
    <dgm:cxn modelId="{DA20E1A6-01AD-48E1-BAF0-7F06CDC92F1F}" type="presParOf" srcId="{A61B899D-3138-7A4D-8EA0-8568DB978B02}" destId="{C1AAF7F2-1C76-7842-ADE3-4950B6A31544}" srcOrd="0" destOrd="0" presId="urn:microsoft.com/office/officeart/2008/layout/PictureStrips"/>
    <dgm:cxn modelId="{F89363B3-A42E-4265-9C74-C7DBB0A3442C}" type="presParOf" srcId="{A61B899D-3138-7A4D-8EA0-8568DB978B02}" destId="{06024781-C5FB-3641-B643-B65C054B8A68}" srcOrd="1" destOrd="0" presId="urn:microsoft.com/office/officeart/2008/layout/PictureStrips"/>
    <dgm:cxn modelId="{059E4797-E351-43CF-9B93-9C72DBF2613F}" type="presParOf" srcId="{C09AEBD6-4A5C-8549-8E73-3F14E23CBC54}" destId="{6EEB84E0-344E-7D45-BE04-DFF5BE828CFA}" srcOrd="3" destOrd="0" presId="urn:microsoft.com/office/officeart/2008/layout/PictureStrips"/>
    <dgm:cxn modelId="{3978E764-8826-4F36-9F08-13EFCE8DB1DB}" type="presParOf" srcId="{C09AEBD6-4A5C-8549-8E73-3F14E23CBC54}" destId="{F2039AE2-D667-0C43-8A38-1836A3BA86D7}" srcOrd="4" destOrd="0" presId="urn:microsoft.com/office/officeart/2008/layout/PictureStrips"/>
    <dgm:cxn modelId="{E2170069-F63D-4679-9755-FDEBA99AD982}" type="presParOf" srcId="{F2039AE2-D667-0C43-8A38-1836A3BA86D7}" destId="{C53136E1-B404-E543-9561-55DCD0CBF7EB}" srcOrd="0" destOrd="0" presId="urn:microsoft.com/office/officeart/2008/layout/PictureStrips"/>
    <dgm:cxn modelId="{B6B6B610-38D5-49AF-A874-F27506E36F9B}" type="presParOf" srcId="{F2039AE2-D667-0C43-8A38-1836A3BA86D7}" destId="{289E6760-11F4-E34F-A6AF-F0DC9133C0E5}" srcOrd="1" destOrd="0" presId="urn:microsoft.com/office/officeart/2008/layout/PictureStrips"/>
    <dgm:cxn modelId="{0D406681-8E61-438F-AD92-38EEE3F7F1B1}" type="presParOf" srcId="{C09AEBD6-4A5C-8549-8E73-3F14E23CBC54}" destId="{02574540-6812-6349-A4CC-CADD592A533B}" srcOrd="5" destOrd="0" presId="urn:microsoft.com/office/officeart/2008/layout/PictureStrips"/>
    <dgm:cxn modelId="{6B0D69E8-D02E-40E3-A3D3-AFED302CCC4D}" type="presParOf" srcId="{C09AEBD6-4A5C-8549-8E73-3F14E23CBC54}" destId="{C9B11A6D-741A-9C44-A07B-1B2E2B59ADA5}" srcOrd="6" destOrd="0" presId="urn:microsoft.com/office/officeart/2008/layout/PictureStrips"/>
    <dgm:cxn modelId="{F917DD12-72F2-4118-8779-6B2BDC7CB8FD}" type="presParOf" srcId="{C9B11A6D-741A-9C44-A07B-1B2E2B59ADA5}" destId="{E5218B3F-688E-BA4A-A348-0B74B1B39617}" srcOrd="0" destOrd="0" presId="urn:microsoft.com/office/officeart/2008/layout/PictureStrips"/>
    <dgm:cxn modelId="{B470B604-EDBB-4D72-85D4-2F0CE4B06C62}" type="presParOf" srcId="{C9B11A6D-741A-9C44-A07B-1B2E2B59ADA5}" destId="{0FA598FB-B5D0-594F-BEC5-C4078736D3F7}" srcOrd="1" destOrd="0" presId="urn:microsoft.com/office/officeart/2008/layout/PictureStrips"/>
    <dgm:cxn modelId="{0A94C004-02D2-4C12-B488-ED700B44D669}" type="presParOf" srcId="{C09AEBD6-4A5C-8549-8E73-3F14E23CBC54}" destId="{304AD2C1-100C-3B48-8780-3D55C5DB902E}" srcOrd="7" destOrd="0" presId="urn:microsoft.com/office/officeart/2008/layout/PictureStrips"/>
    <dgm:cxn modelId="{6E6BEF2C-0475-49F6-AA46-590F61134671}" type="presParOf" srcId="{C09AEBD6-4A5C-8549-8E73-3F14E23CBC54}" destId="{8FA98811-ECA0-144C-9258-6CE61306269F}" srcOrd="8" destOrd="0" presId="urn:microsoft.com/office/officeart/2008/layout/PictureStrips"/>
    <dgm:cxn modelId="{7F708F50-C94F-4CF9-85BF-B19FF8639B7D}" type="presParOf" srcId="{8FA98811-ECA0-144C-9258-6CE61306269F}" destId="{23399CC9-28F8-624E-9AF7-997DB806BDAF}" srcOrd="0" destOrd="0" presId="urn:microsoft.com/office/officeart/2008/layout/PictureStrips"/>
    <dgm:cxn modelId="{CA2B88B7-12D1-4472-BE0D-6EDF11FF331C}" type="presParOf" srcId="{8FA98811-ECA0-144C-9258-6CE61306269F}" destId="{D0CA2478-49B9-2D42-8F4B-0188455E9ED6}" srcOrd="1" destOrd="0" presId="urn:microsoft.com/office/officeart/2008/layout/PictureStrips"/>
    <dgm:cxn modelId="{6C6787A4-56A6-4133-961E-ABF4C858BD32}" type="presParOf" srcId="{C09AEBD6-4A5C-8549-8E73-3F14E23CBC54}" destId="{5719C8DB-0A21-D946-B654-CAD8DC74F5C5}" srcOrd="9" destOrd="0" presId="urn:microsoft.com/office/officeart/2008/layout/PictureStrips"/>
    <dgm:cxn modelId="{1253D785-DBCC-4DC9-83EC-896EFA339E3E}" type="presParOf" srcId="{C09AEBD6-4A5C-8549-8E73-3F14E23CBC54}" destId="{6918B64A-E6A4-B240-829B-AF44D4967E08}" srcOrd="10" destOrd="0" presId="urn:microsoft.com/office/officeart/2008/layout/PictureStrips"/>
    <dgm:cxn modelId="{3DF99311-883E-4EE9-853A-3124FFA48934}" type="presParOf" srcId="{6918B64A-E6A4-B240-829B-AF44D4967E08}" destId="{FFF0B7D6-35C3-8445-A39D-1AC036BC000C}" srcOrd="0" destOrd="0" presId="urn:microsoft.com/office/officeart/2008/layout/PictureStrips"/>
    <dgm:cxn modelId="{ED58A89A-43A0-4864-A540-1304B33F7924}" type="presParOf" srcId="{6918B64A-E6A4-B240-829B-AF44D4967E08}" destId="{95847730-CDA2-E347-8AA4-1D3B1083DAB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4FE1C-56C4-9143-B5DB-5863D8E01F27}">
      <dsp:nvSpPr>
        <dsp:cNvPr id="0" name=""/>
        <dsp:cNvSpPr/>
      </dsp:nvSpPr>
      <dsp:spPr>
        <a:xfrm>
          <a:off x="0" y="3398"/>
          <a:ext cx="11457432" cy="90549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Maternal mortality ratio</a:t>
          </a:r>
          <a:endParaRPr lang="en-US" sz="2000" kern="1200" dirty="0"/>
        </a:p>
      </dsp:txBody>
      <dsp:txXfrm>
        <a:off x="44203" y="47601"/>
        <a:ext cx="11369026" cy="817092"/>
      </dsp:txXfrm>
    </dsp:sp>
    <dsp:sp modelId="{B22E344A-DBED-2B4F-877F-68A4D5923C9D}">
      <dsp:nvSpPr>
        <dsp:cNvPr id="0" name=""/>
        <dsp:cNvSpPr/>
      </dsp:nvSpPr>
      <dsp:spPr>
        <a:xfrm>
          <a:off x="0" y="920048"/>
          <a:ext cx="11457432" cy="90549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Under-five child mortality, with the proportion of newborn deaths</a:t>
          </a:r>
          <a:endParaRPr lang="en-US" sz="2000" kern="1200" dirty="0"/>
        </a:p>
      </dsp:txBody>
      <dsp:txXfrm>
        <a:off x="44203" y="964251"/>
        <a:ext cx="11369026" cy="817092"/>
      </dsp:txXfrm>
    </dsp:sp>
    <dsp:sp modelId="{0428384B-EE9B-C846-920E-45EA695FD46B}">
      <dsp:nvSpPr>
        <dsp:cNvPr id="0" name=""/>
        <dsp:cNvSpPr/>
      </dsp:nvSpPr>
      <dsp:spPr>
        <a:xfrm>
          <a:off x="0" y="1836698"/>
          <a:ext cx="11457432" cy="90549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Children under five who are stunted</a:t>
          </a:r>
          <a:endParaRPr lang="en-US" sz="2000" kern="1200" dirty="0"/>
        </a:p>
      </dsp:txBody>
      <dsp:txXfrm>
        <a:off x="44203" y="1880901"/>
        <a:ext cx="11369026" cy="817092"/>
      </dsp:txXfrm>
    </dsp:sp>
    <dsp:sp modelId="{2E0393B4-C429-F049-9098-F923B9C1A152}">
      <dsp:nvSpPr>
        <dsp:cNvPr id="0" name=""/>
        <dsp:cNvSpPr/>
      </dsp:nvSpPr>
      <dsp:spPr>
        <a:xfrm>
          <a:off x="0" y="2753347"/>
          <a:ext cx="11457432" cy="90549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Proportion of demand for family planning satisfied</a:t>
          </a:r>
          <a:endParaRPr lang="en-US" sz="2000" kern="1200" dirty="0"/>
        </a:p>
      </dsp:txBody>
      <dsp:txXfrm>
        <a:off x="44203" y="2797550"/>
        <a:ext cx="11369026" cy="817092"/>
      </dsp:txXfrm>
    </dsp:sp>
    <dsp:sp modelId="{C37977A5-BA11-5A49-B830-D5BD7228BF9C}">
      <dsp:nvSpPr>
        <dsp:cNvPr id="0" name=""/>
        <dsp:cNvSpPr/>
      </dsp:nvSpPr>
      <dsp:spPr>
        <a:xfrm>
          <a:off x="0" y="3669997"/>
          <a:ext cx="11457432" cy="90549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Antenatal care coverage (at least four times during pregnancy)</a:t>
          </a:r>
          <a:endParaRPr lang="en-US" sz="2000" kern="1200" dirty="0"/>
        </a:p>
      </dsp:txBody>
      <dsp:txXfrm>
        <a:off x="44203" y="3714200"/>
        <a:ext cx="11369026" cy="817092"/>
      </dsp:txXfrm>
    </dsp:sp>
    <dsp:sp modelId="{025539DD-60A2-D042-B996-E0C688FF559A}">
      <dsp:nvSpPr>
        <dsp:cNvPr id="0" name=""/>
        <dsp:cNvSpPr/>
      </dsp:nvSpPr>
      <dsp:spPr>
        <a:xfrm>
          <a:off x="0" y="4586647"/>
          <a:ext cx="11457432" cy="90549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Antiretroviral (ARV) prophylaxis among HIV positive pregnant women to prevent HIV transmission and antiretroviral therapy for [pregnant] women who are treatment-eligible
</a:t>
          </a:r>
          <a:endParaRPr lang="en-US" sz="2000" kern="1200" dirty="0"/>
        </a:p>
      </dsp:txBody>
      <dsp:txXfrm>
        <a:off x="44203" y="4630850"/>
        <a:ext cx="11369026" cy="817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4FE1C-56C4-9143-B5DB-5863D8E01F27}">
      <dsp:nvSpPr>
        <dsp:cNvPr id="0" name=""/>
        <dsp:cNvSpPr/>
      </dsp:nvSpPr>
      <dsp:spPr>
        <a:xfrm>
          <a:off x="0" y="15083"/>
          <a:ext cx="11210544" cy="10580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Skilled attendant at birth</a:t>
          </a:r>
          <a:endParaRPr lang="en-US" sz="2800" kern="1200" dirty="0"/>
        </a:p>
      </dsp:txBody>
      <dsp:txXfrm>
        <a:off x="51649" y="66732"/>
        <a:ext cx="11107246" cy="954747"/>
      </dsp:txXfrm>
    </dsp:sp>
    <dsp:sp modelId="{B22E344A-DBED-2B4F-877F-68A4D5923C9D}">
      <dsp:nvSpPr>
        <dsp:cNvPr id="0" name=""/>
        <dsp:cNvSpPr/>
      </dsp:nvSpPr>
      <dsp:spPr>
        <a:xfrm>
          <a:off x="0" y="1153769"/>
          <a:ext cx="11210544" cy="10580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Postnatal care for mothers and babies within two days of birth</a:t>
          </a:r>
          <a:endParaRPr lang="en-US" sz="2800" kern="1200" dirty="0"/>
        </a:p>
      </dsp:txBody>
      <dsp:txXfrm>
        <a:off x="51649" y="1205418"/>
        <a:ext cx="11107246" cy="954747"/>
      </dsp:txXfrm>
    </dsp:sp>
    <dsp:sp modelId="{0428384B-EE9B-C846-920E-45EA695FD46B}">
      <dsp:nvSpPr>
        <dsp:cNvPr id="0" name=""/>
        <dsp:cNvSpPr/>
      </dsp:nvSpPr>
      <dsp:spPr>
        <a:xfrm>
          <a:off x="0" y="2292455"/>
          <a:ext cx="11210544" cy="10580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t>Exclusive breastfeeding for six months (0–5 months)</a:t>
          </a:r>
          <a:endParaRPr lang="en-US" sz="2800" b="1" kern="1200" dirty="0"/>
        </a:p>
      </dsp:txBody>
      <dsp:txXfrm>
        <a:off x="51649" y="2344104"/>
        <a:ext cx="11107246" cy="954747"/>
      </dsp:txXfrm>
    </dsp:sp>
    <dsp:sp modelId="{2E0393B4-C429-F049-9098-F923B9C1A152}">
      <dsp:nvSpPr>
        <dsp:cNvPr id="0" name=""/>
        <dsp:cNvSpPr/>
      </dsp:nvSpPr>
      <dsp:spPr>
        <a:xfrm>
          <a:off x="0" y="3431140"/>
          <a:ext cx="11210544" cy="10580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Three doses of combined diphtheria-tetanus-pertussis (DTP3) immunization coverage (12–23 months)</a:t>
          </a:r>
          <a:endParaRPr lang="en-US" sz="2800" kern="1200" dirty="0"/>
        </a:p>
      </dsp:txBody>
      <dsp:txXfrm>
        <a:off x="51649" y="3482789"/>
        <a:ext cx="11107246" cy="954747"/>
      </dsp:txXfrm>
    </dsp:sp>
    <dsp:sp modelId="{C37977A5-BA11-5A49-B830-D5BD7228BF9C}">
      <dsp:nvSpPr>
        <dsp:cNvPr id="0" name=""/>
        <dsp:cNvSpPr/>
      </dsp:nvSpPr>
      <dsp:spPr>
        <a:xfrm>
          <a:off x="0" y="4569826"/>
          <a:ext cx="11210544" cy="10580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Antibiotic treatment for suspected pneumonia</a:t>
          </a:r>
          <a:endParaRPr lang="en-US" sz="2800" kern="1200" dirty="0"/>
        </a:p>
      </dsp:txBody>
      <dsp:txXfrm>
        <a:off x="51649" y="4621475"/>
        <a:ext cx="11107246" cy="9547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05911-B7D4-5D40-8F33-8CAEF38AA676}">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Is the care a woman gets during pregnancy. </a:t>
          </a:r>
        </a:p>
        <a:p>
          <a:pPr marL="171450" lvl="1" indent="-171450" algn="l" defTabSz="800100">
            <a:lnSpc>
              <a:spcPct val="90000"/>
            </a:lnSpc>
            <a:spcBef>
              <a:spcPct val="0"/>
            </a:spcBef>
            <a:spcAft>
              <a:spcPct val="15000"/>
            </a:spcAft>
            <a:buChar char="••"/>
          </a:pPr>
          <a:r>
            <a:rPr lang="en-US" sz="1800" kern="1200" dirty="0"/>
            <a:t> Ideally start at least 3 month before pregnancy.</a:t>
          </a:r>
        </a:p>
        <a:p>
          <a:pPr marL="171450" lvl="1" indent="-171450" algn="l" defTabSz="800100">
            <a:lnSpc>
              <a:spcPct val="90000"/>
            </a:lnSpc>
            <a:spcBef>
              <a:spcPct val="0"/>
            </a:spcBef>
            <a:spcAft>
              <a:spcPct val="15000"/>
            </a:spcAft>
            <a:buChar char="••"/>
          </a:pPr>
          <a:r>
            <a:rPr lang="en-US" sz="1800" kern="1200" dirty="0"/>
            <a:t>Generally the first visit will be by the 8</a:t>
          </a:r>
          <a:r>
            <a:rPr lang="en-US" sz="1800" kern="1200" baseline="30000" dirty="0"/>
            <a:t>th</a:t>
          </a:r>
          <a:r>
            <a:rPr lang="en-US" sz="1800" kern="1200" dirty="0"/>
            <a:t> week after last period.</a:t>
          </a:r>
        </a:p>
      </dsp:txBody>
      <dsp:txXfrm rot="-5400000">
        <a:off x="3785616" y="197117"/>
        <a:ext cx="6675221" cy="1012303"/>
      </dsp:txXfrm>
    </dsp:sp>
    <dsp:sp modelId="{1C41CD30-8179-AF46-A808-8AF792EB027F}">
      <dsp:nvSpPr>
        <dsp:cNvPr id="0" name=""/>
        <dsp:cNvSpPr/>
      </dsp:nvSpPr>
      <dsp:spPr>
        <a:xfrm>
          <a:off x="0" y="2124"/>
          <a:ext cx="3785616" cy="1402286"/>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b="1" kern="1200" dirty="0"/>
            <a:t>Prenatal care</a:t>
          </a:r>
        </a:p>
        <a:p>
          <a:pPr lvl="0" algn="ctr" defTabSz="1511300">
            <a:lnSpc>
              <a:spcPct val="90000"/>
            </a:lnSpc>
            <a:spcBef>
              <a:spcPct val="0"/>
            </a:spcBef>
            <a:spcAft>
              <a:spcPct val="35000"/>
            </a:spcAft>
          </a:pPr>
          <a:r>
            <a:rPr lang="en-US" sz="2000" b="1" kern="1200" dirty="0"/>
            <a:t>(antenatal care)</a:t>
          </a:r>
          <a:endParaRPr lang="en-US" sz="2000" kern="1200" dirty="0"/>
        </a:p>
      </dsp:txBody>
      <dsp:txXfrm>
        <a:off x="68454" y="70578"/>
        <a:ext cx="3648708" cy="1265378"/>
      </dsp:txXfrm>
    </dsp:sp>
    <dsp:sp modelId="{8B09CEEA-8B05-D14B-B144-EF2385112B0D}">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The period immediately before and after birth.</a:t>
          </a:r>
        </a:p>
        <a:p>
          <a:pPr marL="228600" lvl="1" indent="-228600" algn="l" defTabSz="977900">
            <a:lnSpc>
              <a:spcPct val="90000"/>
            </a:lnSpc>
            <a:spcBef>
              <a:spcPct val="0"/>
            </a:spcBef>
            <a:spcAft>
              <a:spcPct val="15000"/>
            </a:spcAft>
            <a:buChar char="••"/>
          </a:pPr>
          <a:r>
            <a:rPr lang="en-US" sz="2200" kern="1200" dirty="0"/>
            <a:t>It starts at 20</a:t>
          </a:r>
          <a:r>
            <a:rPr lang="en-US" sz="2200" kern="1200" baseline="30000" dirty="0"/>
            <a:t>th</a:t>
          </a:r>
          <a:r>
            <a:rPr lang="en-US" sz="2200" kern="1200" dirty="0"/>
            <a:t> to 28</a:t>
          </a:r>
          <a:r>
            <a:rPr lang="en-US" sz="2200" kern="1200" baseline="30000" dirty="0"/>
            <a:t>th</a:t>
          </a:r>
          <a:r>
            <a:rPr lang="en-US" sz="2200" kern="1200" dirty="0"/>
            <a:t> week of gestation and ends 1 to 4 weeks after birth.</a:t>
          </a:r>
        </a:p>
      </dsp:txBody>
      <dsp:txXfrm rot="-5400000">
        <a:off x="3785616" y="1669517"/>
        <a:ext cx="6675221" cy="1012303"/>
      </dsp:txXfrm>
    </dsp:sp>
    <dsp:sp modelId="{FF7848F6-A088-3E4B-AC3C-8B624CE2693E}">
      <dsp:nvSpPr>
        <dsp:cNvPr id="0" name=""/>
        <dsp:cNvSpPr/>
      </dsp:nvSpPr>
      <dsp:spPr>
        <a:xfrm>
          <a:off x="0" y="1474525"/>
          <a:ext cx="3785616" cy="1402286"/>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a:t>Perinatal care</a:t>
          </a:r>
          <a:endParaRPr lang="en-US" sz="3600" kern="1200" dirty="0"/>
        </a:p>
      </dsp:txBody>
      <dsp:txXfrm>
        <a:off x="68454" y="1542979"/>
        <a:ext cx="3648708" cy="1265378"/>
      </dsp:txXfrm>
    </dsp:sp>
    <dsp:sp modelId="{52EFFFCD-E880-5941-9F30-66AD457C9AD0}">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Is the care given to the mother and her newborn baby immediately after the birth and for the first six weeks of life.</a:t>
          </a:r>
        </a:p>
      </dsp:txBody>
      <dsp:txXfrm rot="-5400000">
        <a:off x="3785616" y="3141918"/>
        <a:ext cx="6675221" cy="1012303"/>
      </dsp:txXfrm>
    </dsp:sp>
    <dsp:sp modelId="{325A4A09-CA78-B443-A58A-6CD6AB2BE477}">
      <dsp:nvSpPr>
        <dsp:cNvPr id="0" name=""/>
        <dsp:cNvSpPr/>
      </dsp:nvSpPr>
      <dsp:spPr>
        <a:xfrm>
          <a:off x="0" y="2946926"/>
          <a:ext cx="3785616" cy="1402286"/>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a:t>Postnatal care</a:t>
          </a:r>
        </a:p>
      </dsp:txBody>
      <dsp:txXfrm>
        <a:off x="68454" y="3015380"/>
        <a:ext cx="3648708" cy="126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9DABF-B7C7-8746-A228-6C89FD4407E9}">
      <dsp:nvSpPr>
        <dsp:cNvPr id="0" name=""/>
        <dsp:cNvSpPr/>
      </dsp:nvSpPr>
      <dsp:spPr>
        <a:xfrm>
          <a:off x="762794" y="287534"/>
          <a:ext cx="4669228" cy="1459133"/>
        </a:xfrm>
        <a:prstGeom prst="rect">
          <a:avLst/>
        </a:prstGeom>
        <a:solidFill>
          <a:schemeClr val="accent1">
            <a:alpha val="40000"/>
            <a:tint val="4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95250" rIns="95250" bIns="95250" numCol="1" spcCol="1270" anchor="ctr" anchorCtr="0">
          <a:noAutofit/>
        </a:bodyPr>
        <a:lstStyle/>
        <a:p>
          <a:pPr lvl="0" algn="l" defTabSz="1111250" rtl="1">
            <a:lnSpc>
              <a:spcPct val="90000"/>
            </a:lnSpc>
            <a:spcBef>
              <a:spcPct val="0"/>
            </a:spcBef>
            <a:spcAft>
              <a:spcPct val="35000"/>
            </a:spcAft>
          </a:pPr>
          <a:r>
            <a:rPr lang="en-US" sz="2500" kern="1200" dirty="0"/>
            <a:t> </a:t>
          </a:r>
          <a:r>
            <a:rPr lang="en-US" sz="2500" b="1" kern="1200" dirty="0"/>
            <a:t>Urine sample for infection and to confirm pregnancy.</a:t>
          </a:r>
          <a:endParaRPr lang="ar-SA" sz="2500" kern="1200" dirty="0"/>
        </a:p>
      </dsp:txBody>
      <dsp:txXfrm>
        <a:off x="762794" y="287534"/>
        <a:ext cx="4669228" cy="1459133"/>
      </dsp:txXfrm>
    </dsp:sp>
    <dsp:sp modelId="{079A875C-7DA6-9F49-B072-1E15EB15E37C}">
      <dsp:nvSpPr>
        <dsp:cNvPr id="0" name=""/>
        <dsp:cNvSpPr/>
      </dsp:nvSpPr>
      <dsp:spPr>
        <a:xfrm>
          <a:off x="568242" y="76770"/>
          <a:ext cx="1021393" cy="15320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C1AAF7F2-1C76-7842-ADE3-4950B6A31544}">
      <dsp:nvSpPr>
        <dsp:cNvPr id="0" name=""/>
        <dsp:cNvSpPr/>
      </dsp:nvSpPr>
      <dsp:spPr>
        <a:xfrm>
          <a:off x="5867344" y="287534"/>
          <a:ext cx="4669228" cy="1459133"/>
        </a:xfrm>
        <a:prstGeom prst="rect">
          <a:avLst/>
        </a:prstGeom>
        <a:solidFill>
          <a:schemeClr val="accent1">
            <a:alpha val="40000"/>
            <a:tint val="4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95250" rIns="95250" bIns="95250" numCol="1" spcCol="1270" anchor="ctr" anchorCtr="0">
          <a:noAutofit/>
        </a:bodyPr>
        <a:lstStyle/>
        <a:p>
          <a:pPr lvl="0" algn="l" defTabSz="1111250" rtl="1">
            <a:lnSpc>
              <a:spcPct val="90000"/>
            </a:lnSpc>
            <a:spcBef>
              <a:spcPct val="0"/>
            </a:spcBef>
            <a:spcAft>
              <a:spcPct val="35000"/>
            </a:spcAft>
          </a:pPr>
          <a:r>
            <a:rPr lang="en-US" sz="2500" b="1" kern="1200" dirty="0"/>
            <a:t>Blood pressure, weight, and height.</a:t>
          </a:r>
          <a:endParaRPr lang="ar-SA" sz="2500" kern="1200" dirty="0"/>
        </a:p>
      </dsp:txBody>
      <dsp:txXfrm>
        <a:off x="5867344" y="287534"/>
        <a:ext cx="4669228" cy="1459133"/>
      </dsp:txXfrm>
    </dsp:sp>
    <dsp:sp modelId="{06024781-C5FB-3641-B643-B65C054B8A68}">
      <dsp:nvSpPr>
        <dsp:cNvPr id="0" name=""/>
        <dsp:cNvSpPr/>
      </dsp:nvSpPr>
      <dsp:spPr>
        <a:xfrm>
          <a:off x="5672793" y="76770"/>
          <a:ext cx="1021393" cy="15320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C53136E1-B404-E543-9561-55DCD0CBF7EB}">
      <dsp:nvSpPr>
        <dsp:cNvPr id="0" name=""/>
        <dsp:cNvSpPr/>
      </dsp:nvSpPr>
      <dsp:spPr>
        <a:xfrm>
          <a:off x="762794" y="2124421"/>
          <a:ext cx="4669228" cy="1459133"/>
        </a:xfrm>
        <a:prstGeom prst="rect">
          <a:avLst/>
        </a:prstGeom>
        <a:solidFill>
          <a:schemeClr val="accent1">
            <a:alpha val="40000"/>
            <a:tint val="4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95250" rIns="95250" bIns="95250" numCol="1" spcCol="1270" anchor="ctr" anchorCtr="0">
          <a:noAutofit/>
        </a:bodyPr>
        <a:lstStyle/>
        <a:p>
          <a:pPr lvl="0" algn="l" defTabSz="1111250" rtl="1">
            <a:lnSpc>
              <a:spcPct val="90000"/>
            </a:lnSpc>
            <a:spcBef>
              <a:spcPct val="0"/>
            </a:spcBef>
            <a:spcAft>
              <a:spcPct val="35000"/>
            </a:spcAft>
          </a:pPr>
          <a:r>
            <a:rPr lang="en-US" sz="2500" b="1" kern="1200" dirty="0"/>
            <a:t>Prenatal blood tests</a:t>
          </a:r>
          <a:endParaRPr lang="ar-SA" sz="2500" kern="1200" dirty="0"/>
        </a:p>
      </dsp:txBody>
      <dsp:txXfrm>
        <a:off x="762794" y="2124421"/>
        <a:ext cx="4669228" cy="1459133"/>
      </dsp:txXfrm>
    </dsp:sp>
    <dsp:sp modelId="{289E6760-11F4-E34F-A6AF-F0DC9133C0E5}">
      <dsp:nvSpPr>
        <dsp:cNvPr id="0" name=""/>
        <dsp:cNvSpPr/>
      </dsp:nvSpPr>
      <dsp:spPr>
        <a:xfrm>
          <a:off x="568242" y="1913658"/>
          <a:ext cx="1021393" cy="15320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5218B3F-688E-BA4A-A348-0B74B1B39617}">
      <dsp:nvSpPr>
        <dsp:cNvPr id="0" name=""/>
        <dsp:cNvSpPr/>
      </dsp:nvSpPr>
      <dsp:spPr>
        <a:xfrm>
          <a:off x="5867344" y="2124421"/>
          <a:ext cx="4669228" cy="1459133"/>
        </a:xfrm>
        <a:prstGeom prst="rect">
          <a:avLst/>
        </a:prstGeom>
        <a:solidFill>
          <a:schemeClr val="accent1">
            <a:alpha val="40000"/>
            <a:tint val="4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95250" rIns="95250" bIns="95250" numCol="1" spcCol="1270" anchor="ctr" anchorCtr="0">
          <a:noAutofit/>
        </a:bodyPr>
        <a:lstStyle/>
        <a:p>
          <a:pPr lvl="0" algn="l" defTabSz="1111250" rtl="1">
            <a:lnSpc>
              <a:spcPct val="90000"/>
            </a:lnSpc>
            <a:spcBef>
              <a:spcPct val="0"/>
            </a:spcBef>
            <a:spcAft>
              <a:spcPct val="35000"/>
            </a:spcAft>
          </a:pPr>
          <a:r>
            <a:rPr lang="en-US" sz="2500" b="1" kern="1200" dirty="0"/>
            <a:t>Complete physical exam, including a pelvic exam.</a:t>
          </a:r>
          <a:endParaRPr lang="ar-SA" sz="2500" kern="1200" dirty="0"/>
        </a:p>
      </dsp:txBody>
      <dsp:txXfrm>
        <a:off x="5867344" y="2124421"/>
        <a:ext cx="4669228" cy="1459133"/>
      </dsp:txXfrm>
    </dsp:sp>
    <dsp:sp modelId="{0FA598FB-B5D0-594F-BEC5-C4078736D3F7}">
      <dsp:nvSpPr>
        <dsp:cNvPr id="0" name=""/>
        <dsp:cNvSpPr/>
      </dsp:nvSpPr>
      <dsp:spPr>
        <a:xfrm>
          <a:off x="5672793" y="1913658"/>
          <a:ext cx="1021393" cy="153209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23399CC9-28F8-624E-9AF7-997DB806BDAF}">
      <dsp:nvSpPr>
        <dsp:cNvPr id="0" name=""/>
        <dsp:cNvSpPr/>
      </dsp:nvSpPr>
      <dsp:spPr>
        <a:xfrm>
          <a:off x="762794" y="3961309"/>
          <a:ext cx="4669228" cy="1459133"/>
        </a:xfrm>
        <a:prstGeom prst="rect">
          <a:avLst/>
        </a:prstGeom>
        <a:solidFill>
          <a:schemeClr val="accent1">
            <a:alpha val="40000"/>
            <a:tint val="4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95250" rIns="95250" bIns="95250" numCol="1" spcCol="1270" anchor="ctr" anchorCtr="0">
          <a:noAutofit/>
        </a:bodyPr>
        <a:lstStyle/>
        <a:p>
          <a:pPr lvl="0" algn="l" defTabSz="1111250" rtl="1">
            <a:lnSpc>
              <a:spcPct val="90000"/>
            </a:lnSpc>
            <a:spcBef>
              <a:spcPct val="0"/>
            </a:spcBef>
            <a:spcAft>
              <a:spcPct val="35000"/>
            </a:spcAft>
          </a:pPr>
          <a:r>
            <a:rPr lang="en-US" sz="2500" b="1" kern="1200" dirty="0"/>
            <a:t>Gonorrhea and </a:t>
          </a:r>
          <a:r>
            <a:rPr lang="en-US" sz="2500" b="1" kern="1200" dirty="0" err="1"/>
            <a:t>chlamydia</a:t>
          </a:r>
          <a:r>
            <a:rPr lang="en-US" sz="2500" b="1" kern="1200" dirty="0"/>
            <a:t> cultures, and Pap test to screen for cervical cancer.</a:t>
          </a:r>
          <a:endParaRPr lang="ar-SA" sz="2500" kern="1200" dirty="0"/>
        </a:p>
      </dsp:txBody>
      <dsp:txXfrm>
        <a:off x="762794" y="3961309"/>
        <a:ext cx="4669228" cy="1459133"/>
      </dsp:txXfrm>
    </dsp:sp>
    <dsp:sp modelId="{D0CA2478-49B9-2D42-8F4B-0188455E9ED6}">
      <dsp:nvSpPr>
        <dsp:cNvPr id="0" name=""/>
        <dsp:cNvSpPr/>
      </dsp:nvSpPr>
      <dsp:spPr>
        <a:xfrm>
          <a:off x="568242" y="3750545"/>
          <a:ext cx="1021393" cy="153209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0000" r="-40000"/>
          </a:stretch>
        </a:blip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FF0B7D6-35C3-8445-A39D-1AC036BC000C}">
      <dsp:nvSpPr>
        <dsp:cNvPr id="0" name=""/>
        <dsp:cNvSpPr/>
      </dsp:nvSpPr>
      <dsp:spPr>
        <a:xfrm>
          <a:off x="5867344" y="3961309"/>
          <a:ext cx="4669228" cy="1459133"/>
        </a:xfrm>
        <a:prstGeom prst="rect">
          <a:avLst/>
        </a:prstGeom>
        <a:solidFill>
          <a:schemeClr val="accent1">
            <a:alpha val="40000"/>
            <a:tint val="4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95250" rIns="95250" bIns="95250" numCol="1" spcCol="1270" anchor="ctr" anchorCtr="0">
          <a:noAutofit/>
        </a:bodyPr>
        <a:lstStyle/>
        <a:p>
          <a:pPr lvl="0" algn="l" defTabSz="1111250" rtl="1">
            <a:lnSpc>
              <a:spcPct val="90000"/>
            </a:lnSpc>
            <a:spcBef>
              <a:spcPct val="0"/>
            </a:spcBef>
            <a:spcAft>
              <a:spcPct val="35000"/>
            </a:spcAft>
          </a:pPr>
          <a:r>
            <a:rPr lang="en-US" sz="2500" b="1" kern="1200" dirty="0"/>
            <a:t> Ultrasound test.</a:t>
          </a:r>
          <a:endParaRPr lang="ar-SA" sz="2500" kern="1200" dirty="0"/>
        </a:p>
      </dsp:txBody>
      <dsp:txXfrm>
        <a:off x="5867344" y="3961309"/>
        <a:ext cx="4669228" cy="1459133"/>
      </dsp:txXfrm>
    </dsp:sp>
    <dsp:sp modelId="{95847730-CDA2-E347-8AA4-1D3B1083DABF}">
      <dsp:nvSpPr>
        <dsp:cNvPr id="0" name=""/>
        <dsp:cNvSpPr/>
      </dsp:nvSpPr>
      <dsp:spPr>
        <a:xfrm>
          <a:off x="5672793" y="3750545"/>
          <a:ext cx="1021393" cy="153209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3000" r="-63000"/>
          </a:stretch>
        </a:blip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74DB2D52-10B4-4051-A03A-0F90ACE476CA}" type="datetimeFigureOut">
              <a:rPr lang="en-US" smtClean="0"/>
              <a:t>12/20/17</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BA97BEE2-A70C-4F44-9E40-2A64991EE1A3}" type="slidenum">
              <a:rPr lang="en-US" smtClean="0"/>
              <a:t>‹#›</a:t>
            </a:fld>
            <a:endParaRPr lang="en-US"/>
          </a:p>
        </p:txBody>
      </p:sp>
    </p:spTree>
    <p:extLst>
      <p:ext uri="{BB962C8B-B14F-4D97-AF65-F5344CB8AC3E}">
        <p14:creationId xmlns:p14="http://schemas.microsoft.com/office/powerpoint/2010/main" val="27275513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AC6FA-B984-F04D-82DA-C315C26D0633}" type="slidenum">
              <a:rPr lang="en-US" smtClean="0"/>
              <a:t>38</a:t>
            </a:fld>
            <a:endParaRPr lang="en-US"/>
          </a:p>
        </p:txBody>
      </p:sp>
    </p:spTree>
    <p:extLst>
      <p:ext uri="{BB962C8B-B14F-4D97-AF65-F5344CB8AC3E}">
        <p14:creationId xmlns:p14="http://schemas.microsoft.com/office/powerpoint/2010/main" val="401835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61BEF0D-F0BB-DE4B-95CE-6DB70DBA9567}" type="datetimeFigureOut">
              <a:rPr lang="en-US" smtClean="0"/>
              <a:pPr/>
              <a:t>12/20/17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6516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029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403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299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61BEF0D-F0BB-DE4B-95CE-6DB70DBA9567}" type="datetimeFigureOut">
              <a:rPr lang="en-US" smtClean="0"/>
              <a:pPr/>
              <a:t>12/20/17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5655102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77300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4398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566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28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1BEF0D-F0BB-DE4B-95CE-6DB70DBA9567}" type="datetimeFigureOut">
              <a:rPr lang="en-US" smtClean="0"/>
              <a:pPr/>
              <a:t>12/20/17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10121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1BEF0D-F0BB-DE4B-95CE-6DB70DBA9567}" type="datetimeFigureOut">
              <a:rPr lang="en-US" smtClean="0"/>
              <a:pPr/>
              <a:t>12/20/17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65913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r">
              <a:defRPr sz="1200" baseline="0">
                <a:solidFill>
                  <a:schemeClr val="tx2"/>
                </a:solidFill>
              </a:defRPr>
            </a:lvl1pPr>
          </a:lstStyle>
          <a:p>
            <a:fld id="{B61BEF0D-F0BB-DE4B-95CE-6DB70DBA9567}" type="datetimeFigureOut">
              <a:rPr lang="en-US" smtClean="0"/>
              <a:pPr/>
              <a:t>12/20/17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r">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4067152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r"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q0NRngqwqEg&amp;t=53s" TargetMode="External"/><Relationship Id="rId3" Type="http://schemas.openxmlformats.org/officeDocument/2006/relationships/hyperlink" Target="https://www.youtube.com/watch?v=tCSmIYmPOi4"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8">
            <a:extLst>
              <a:ext uri="{FF2B5EF4-FFF2-40B4-BE49-F238E27FC236}">
                <a16:creationId xmlns:a16="http://schemas.microsoft.com/office/drawing/2014/main" xmlns="" id="{118EE3BE-9F4C-40CE-96FE-0AB92A4525F7}"/>
              </a:ext>
            </a:extLst>
          </p:cNvPr>
          <p:cNvSpPr>
            <a:spLocks noGrp="1"/>
          </p:cNvSpPr>
          <p:nvPr>
            <p:ph type="ctrTitle"/>
          </p:nvPr>
        </p:nvSpPr>
        <p:spPr>
          <a:xfrm>
            <a:off x="1915385" y="2225776"/>
            <a:ext cx="8361229" cy="2098226"/>
          </a:xfrm>
        </p:spPr>
        <p:txBody>
          <a:bodyPr/>
          <a:lstStyle/>
          <a:p>
            <a:r>
              <a:rPr lang="en-US" dirty="0">
                <a:solidFill>
                  <a:schemeClr val="accent1">
                    <a:lumMod val="40000"/>
                    <a:lumOff val="60000"/>
                  </a:schemeClr>
                </a:solidFill>
                <a:latin typeface="Arial Black" panose="020B0A04020102020204" pitchFamily="34" charset="0"/>
              </a:rPr>
              <a:t>Maternal and child health</a:t>
            </a:r>
          </a:p>
        </p:txBody>
      </p:sp>
      <p:sp>
        <p:nvSpPr>
          <p:cNvPr id="2" name="TextBox 1"/>
          <p:cNvSpPr txBox="1"/>
          <p:nvPr/>
        </p:nvSpPr>
        <p:spPr>
          <a:xfrm>
            <a:off x="2233534" y="4841823"/>
            <a:ext cx="6670623" cy="461665"/>
          </a:xfrm>
          <a:prstGeom prst="rect">
            <a:avLst/>
          </a:prstGeom>
          <a:noFill/>
        </p:spPr>
        <p:txBody>
          <a:bodyPr wrap="square" rtlCol="0">
            <a:spAutoFit/>
          </a:bodyPr>
          <a:lstStyle/>
          <a:p>
            <a:r>
              <a:rPr lang="en-US" sz="2400" b="1" dirty="0" err="1" smtClean="0">
                <a:solidFill>
                  <a:schemeClr val="bg1"/>
                </a:solidFill>
              </a:rPr>
              <a:t>Saad</a:t>
            </a:r>
            <a:r>
              <a:rPr lang="en-US" sz="2400" b="1" dirty="0" smtClean="0">
                <a:solidFill>
                  <a:schemeClr val="bg1"/>
                </a:solidFill>
              </a:rPr>
              <a:t> </a:t>
            </a:r>
            <a:r>
              <a:rPr lang="en-US" sz="2400" b="1" dirty="0" err="1" smtClean="0">
                <a:solidFill>
                  <a:schemeClr val="bg1"/>
                </a:solidFill>
              </a:rPr>
              <a:t>Alkhurayji</a:t>
            </a:r>
            <a:r>
              <a:rPr lang="en-US" sz="2400" b="1" dirty="0" smtClean="0">
                <a:solidFill>
                  <a:schemeClr val="bg1"/>
                </a:solidFill>
              </a:rPr>
              <a:t>             Ahmad </a:t>
            </a:r>
            <a:r>
              <a:rPr lang="en-US" sz="2400" b="1" dirty="0" err="1" smtClean="0">
                <a:solidFill>
                  <a:schemeClr val="bg1"/>
                </a:solidFill>
              </a:rPr>
              <a:t>Alamari</a:t>
            </a:r>
            <a:r>
              <a:rPr lang="en-US" sz="2400" b="1" dirty="0" smtClean="0">
                <a:solidFill>
                  <a:schemeClr val="bg1"/>
                </a:solidFill>
              </a:rPr>
              <a:t> </a:t>
            </a:r>
            <a:endParaRPr lang="en-US" sz="2400" b="1" dirty="0">
              <a:solidFill>
                <a:schemeClr val="bg1"/>
              </a:solidFill>
            </a:endParaRPr>
          </a:p>
        </p:txBody>
      </p:sp>
    </p:spTree>
    <p:extLst>
      <p:ext uri="{BB962C8B-B14F-4D97-AF65-F5344CB8AC3E}">
        <p14:creationId xmlns:p14="http://schemas.microsoft.com/office/powerpoint/2010/main" val="297922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What is a health indicator?</a:t>
            </a:r>
          </a:p>
        </p:txBody>
      </p:sp>
      <p:sp>
        <p:nvSpPr>
          <p:cNvPr id="3" name="Content Placeholder 2"/>
          <p:cNvSpPr>
            <a:spLocks noGrp="1"/>
          </p:cNvSpPr>
          <p:nvPr>
            <p:ph idx="1"/>
          </p:nvPr>
        </p:nvSpPr>
        <p:spPr/>
        <p:txBody>
          <a:bodyPr>
            <a:normAutofit fontScale="85000" lnSpcReduction="10000"/>
          </a:bodyPr>
          <a:lstStyle/>
          <a:p>
            <a:pPr marL="0" indent="0" algn="l" rtl="0">
              <a:buNone/>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A measurable characteristic that describes: </a:t>
            </a:r>
            <a:endParaRPr lang="en-US" sz="2800" dirty="0">
              <a:solidFill>
                <a:schemeClr val="tx2">
                  <a:lumMod val="90000"/>
                  <a:lumOff val="10000"/>
                </a:schemeClr>
              </a:solidFill>
              <a:effectLst/>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3000" dirty="0">
                <a:solidFill>
                  <a:schemeClr val="tx2">
                    <a:lumMod val="90000"/>
                    <a:lumOff val="10000"/>
                  </a:schemeClr>
                </a:solidFill>
                <a:latin typeface="Adobe Arabic" panose="02040503050201020203" pitchFamily="18" charset="-78"/>
                <a:cs typeface="Adobe Arabic" panose="02040503050201020203" pitchFamily="18" charset="-78"/>
              </a:rPr>
              <a:t>the health of a population (e.g., life expectancy, mortality, disease incidence or prevalence, or other health states); </a:t>
            </a:r>
            <a:endParaRPr lang="en-US" sz="3000" dirty="0">
              <a:solidFill>
                <a:schemeClr val="tx2">
                  <a:lumMod val="90000"/>
                  <a:lumOff val="10000"/>
                </a:schemeClr>
              </a:solidFill>
              <a:effectLst/>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3000" dirty="0">
                <a:solidFill>
                  <a:schemeClr val="tx2">
                    <a:lumMod val="90000"/>
                    <a:lumOff val="10000"/>
                  </a:schemeClr>
                </a:solidFill>
                <a:latin typeface="Adobe Arabic" panose="02040503050201020203" pitchFamily="18" charset="-78"/>
                <a:cs typeface="Adobe Arabic" panose="02040503050201020203" pitchFamily="18" charset="-78"/>
              </a:rPr>
              <a:t> determinants of health (e.g., health behaviors, health risk factors, physical environments, and socioeconomic environments); </a:t>
            </a:r>
            <a:endParaRPr lang="en-US" sz="3000" dirty="0">
              <a:solidFill>
                <a:schemeClr val="tx2">
                  <a:lumMod val="90000"/>
                  <a:lumOff val="10000"/>
                </a:schemeClr>
              </a:solidFill>
              <a:effectLst/>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3000" dirty="0">
                <a:solidFill>
                  <a:schemeClr val="tx2">
                    <a:lumMod val="90000"/>
                    <a:lumOff val="10000"/>
                  </a:schemeClr>
                </a:solidFill>
                <a:latin typeface="Adobe Arabic" panose="02040503050201020203" pitchFamily="18" charset="-78"/>
                <a:cs typeface="Adobe Arabic" panose="02040503050201020203" pitchFamily="18" charset="-78"/>
              </a:rPr>
              <a:t> health care access, cost, quality, and use.</a:t>
            </a:r>
          </a:p>
          <a:p>
            <a:pPr algn="l" rtl="0"/>
            <a:endParaRPr lang="en-US" sz="2800" dirty="0">
              <a:solidFill>
                <a:schemeClr val="tx2">
                  <a:lumMod val="90000"/>
                  <a:lumOff val="10000"/>
                </a:schemeClr>
              </a:solidFill>
              <a:effectLst/>
              <a:latin typeface="Adobe Arabic" panose="02040503050201020203" pitchFamily="18" charset="-78"/>
              <a:cs typeface="Adobe Arabic" panose="02040503050201020203" pitchFamily="18" charset="-78"/>
            </a:endParaRPr>
          </a:p>
          <a:p>
            <a:pPr marL="0" indent="0" algn="l" rtl="0">
              <a:buNone/>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CDC</a:t>
            </a:r>
            <a:endParaRPr lang="en-US" sz="2800" dirty="0">
              <a:solidFill>
                <a:schemeClr val="tx2">
                  <a:lumMod val="90000"/>
                  <a:lumOff val="10000"/>
                </a:schemeClr>
              </a:solidFill>
              <a:effectLst/>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053498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68680" y="151598"/>
            <a:ext cx="10451592" cy="1077218"/>
          </a:xfrm>
          <a:prstGeom prst="rect">
            <a:avLst/>
          </a:prstGeom>
          <a:noFill/>
        </p:spPr>
        <p:txBody>
          <a:bodyPr wrap="square" rtlCol="0">
            <a:spAutoFit/>
          </a:bodyPr>
          <a:lstStyle/>
          <a:p>
            <a:pPr algn="ctr"/>
            <a:r>
              <a:rPr lang="en-US" sz="3200" b="1" dirty="0">
                <a:latin typeface="Adobe Arabic" panose="02040503050201020203" pitchFamily="18" charset="-78"/>
                <a:cs typeface="Adobe Arabic" panose="02040503050201020203" pitchFamily="18" charset="-78"/>
              </a:rPr>
              <a:t>The 11 indicators of maternal, newborn and child health</a:t>
            </a:r>
            <a:br>
              <a:rPr lang="en-US" sz="3200" b="1" dirty="0">
                <a:latin typeface="Adobe Arabic" panose="02040503050201020203" pitchFamily="18" charset="-78"/>
                <a:cs typeface="Adobe Arabic" panose="02040503050201020203" pitchFamily="18" charset="-78"/>
              </a:rPr>
            </a:br>
            <a:endParaRPr lang="en-US" sz="3200" dirty="0"/>
          </a:p>
        </p:txBody>
      </p:sp>
      <p:graphicFrame>
        <p:nvGraphicFramePr>
          <p:cNvPr id="13" name="Diagram 12"/>
          <p:cNvGraphicFramePr/>
          <p:nvPr>
            <p:extLst/>
          </p:nvPr>
        </p:nvGraphicFramePr>
        <p:xfrm>
          <a:off x="365760" y="1033272"/>
          <a:ext cx="11457432" cy="5495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5312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4992" y="151598"/>
            <a:ext cx="10451592" cy="1077218"/>
          </a:xfrm>
          <a:prstGeom prst="rect">
            <a:avLst/>
          </a:prstGeom>
          <a:noFill/>
        </p:spPr>
        <p:txBody>
          <a:bodyPr wrap="square" rtlCol="0">
            <a:spAutoFit/>
          </a:bodyPr>
          <a:lstStyle/>
          <a:p>
            <a:pPr algn="ctr"/>
            <a:r>
              <a:rPr lang="en-US" sz="3200" b="1" dirty="0">
                <a:latin typeface="Adobe Arabic" panose="02040503050201020203" pitchFamily="18" charset="-78"/>
                <a:cs typeface="Adobe Arabic" panose="02040503050201020203" pitchFamily="18" charset="-78"/>
              </a:rPr>
              <a:t>The 11 indicators of maternal, newborn and child health</a:t>
            </a:r>
            <a:br>
              <a:rPr lang="en-US" sz="3200" b="1" dirty="0">
                <a:latin typeface="Adobe Arabic" panose="02040503050201020203" pitchFamily="18" charset="-78"/>
                <a:cs typeface="Adobe Arabic" panose="02040503050201020203" pitchFamily="18" charset="-78"/>
              </a:rPr>
            </a:br>
            <a:endParaRPr lang="en-US" sz="3200" dirty="0"/>
          </a:p>
        </p:txBody>
      </p:sp>
      <p:graphicFrame>
        <p:nvGraphicFramePr>
          <p:cNvPr id="13" name="Diagram 12"/>
          <p:cNvGraphicFramePr/>
          <p:nvPr>
            <p:extLst/>
          </p:nvPr>
        </p:nvGraphicFramePr>
        <p:xfrm>
          <a:off x="365760" y="922437"/>
          <a:ext cx="11210544" cy="5642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4238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Maternal mortality ratio</a:t>
            </a:r>
            <a:br>
              <a:rPr lang="en-US" sz="4800"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4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1094874" y="2298031"/>
            <a:ext cx="9601200" cy="3581400"/>
          </a:xfrm>
        </p:spPr>
        <p:txBody>
          <a:bodyPr>
            <a:normAutofit fontScale="70000" lnSpcReduction="20000"/>
          </a:bodyPr>
          <a:lstStyle/>
          <a:p>
            <a:pPr algn="l" rtl="0">
              <a:buFont typeface="Arial" panose="020B0604020202020204" pitchFamily="34" charset="0"/>
              <a:buChar char="•"/>
            </a:pPr>
            <a:r>
              <a:rPr lang="en-US" sz="3000" b="1" dirty="0">
                <a:latin typeface="Adobe Arabic" panose="02040503050201020203" pitchFamily="18" charset="-78"/>
                <a:cs typeface="Adobe Arabic" panose="02040503050201020203" pitchFamily="18" charset="-78"/>
              </a:rPr>
              <a:t>Maternal death</a:t>
            </a:r>
            <a:r>
              <a:rPr lang="en-US" sz="3000" dirty="0">
                <a:latin typeface="Adobe Arabic" panose="02040503050201020203" pitchFamily="18" charset="-78"/>
                <a:cs typeface="Adobe Arabic" panose="02040503050201020203" pitchFamily="18" charset="-78"/>
              </a:rPr>
              <a:t> is the death of a woman while pregnant or within 42 days of termination of pregnancy, irrespective of the duration and site of the pregnancy, from any cause related to or aggravated by the pregnancy or its management but not from accidental or incidental causes.</a:t>
            </a:r>
          </a:p>
          <a:p>
            <a:pPr algn="l" rtl="0">
              <a:buFont typeface="Arial" panose="020B0604020202020204" pitchFamily="34" charset="0"/>
              <a:buChar char="•"/>
            </a:pPr>
            <a:endParaRPr lang="en-US" sz="3000"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3000" dirty="0">
                <a:latin typeface="Adobe Arabic" panose="02040503050201020203" pitchFamily="18" charset="-78"/>
                <a:cs typeface="Adobe Arabic" panose="02040503050201020203" pitchFamily="18" charset="-78"/>
              </a:rPr>
              <a:t>The </a:t>
            </a:r>
            <a:r>
              <a:rPr lang="en-US" sz="3000" b="1" dirty="0">
                <a:latin typeface="Adobe Arabic" panose="02040503050201020203" pitchFamily="18" charset="-78"/>
                <a:cs typeface="Adobe Arabic" panose="02040503050201020203" pitchFamily="18" charset="-78"/>
              </a:rPr>
              <a:t>maternal mortality ratio</a:t>
            </a:r>
            <a:r>
              <a:rPr lang="en-US" sz="3000" dirty="0">
                <a:latin typeface="Adobe Arabic" panose="02040503050201020203" pitchFamily="18" charset="-78"/>
                <a:cs typeface="Adobe Arabic" panose="02040503050201020203" pitchFamily="18" charset="-78"/>
              </a:rPr>
              <a:t> (MMR) is the </a:t>
            </a:r>
            <a:r>
              <a:rPr lang="en-US" sz="3000" b="1" dirty="0">
                <a:latin typeface="Adobe Arabic" panose="02040503050201020203" pitchFamily="18" charset="-78"/>
                <a:cs typeface="Adobe Arabic" panose="02040503050201020203" pitchFamily="18" charset="-78"/>
              </a:rPr>
              <a:t>ratio</a:t>
            </a:r>
            <a:r>
              <a:rPr lang="en-US" sz="3000" dirty="0">
                <a:latin typeface="Adobe Arabic" panose="02040503050201020203" pitchFamily="18" charset="-78"/>
                <a:cs typeface="Adobe Arabic" panose="02040503050201020203" pitchFamily="18" charset="-78"/>
              </a:rPr>
              <a:t> of the number of </a:t>
            </a:r>
            <a:r>
              <a:rPr lang="en-US" sz="3000" b="1" dirty="0">
                <a:latin typeface="Adobe Arabic" panose="02040503050201020203" pitchFamily="18" charset="-78"/>
                <a:cs typeface="Adobe Arabic" panose="02040503050201020203" pitchFamily="18" charset="-78"/>
              </a:rPr>
              <a:t>maternal deaths </a:t>
            </a:r>
            <a:r>
              <a:rPr lang="en-US" sz="3000" dirty="0">
                <a:latin typeface="Adobe Arabic" panose="02040503050201020203" pitchFamily="18" charset="-78"/>
                <a:cs typeface="Adobe Arabic" panose="02040503050201020203" pitchFamily="18" charset="-78"/>
              </a:rPr>
              <a:t>during a given time period per 100,000 live births during the same time-period.</a:t>
            </a:r>
          </a:p>
          <a:p>
            <a:pPr marL="0" indent="0" algn="ctr" rtl="0">
              <a:buNone/>
            </a:pPr>
            <a:r>
              <a:rPr lang="en-US" dirty="0">
                <a:latin typeface="Adobe Arabic" panose="02040503050201020203" pitchFamily="18" charset="-78"/>
                <a:cs typeface="Adobe Arabic" panose="02040503050201020203" pitchFamily="18" charset="-78"/>
              </a:rPr>
              <a:t> </a:t>
            </a:r>
          </a:p>
          <a:p>
            <a:pPr algn="ctr" rtl="0">
              <a:buFont typeface="Arial" panose="020B0604020202020204" pitchFamily="34" charset="0"/>
              <a:buChar char="•"/>
            </a:pPr>
            <a:r>
              <a:rPr lang="en-US" sz="3100" dirty="0">
                <a:latin typeface="Adobe Arabic" panose="02040503050201020203" pitchFamily="18" charset="-78"/>
                <a:cs typeface="Adobe Arabic" panose="02040503050201020203" pitchFamily="18" charset="-78"/>
              </a:rPr>
              <a:t>   </a:t>
            </a:r>
            <a:r>
              <a:rPr lang="en-US" sz="3100" b="1" dirty="0">
                <a:solidFill>
                  <a:srgbClr val="FF0000"/>
                </a:solidFill>
                <a:latin typeface="Adobe Arabic" panose="02040503050201020203" pitchFamily="18" charset="-78"/>
                <a:cs typeface="Adobe Arabic" panose="02040503050201020203" pitchFamily="18" charset="-78"/>
              </a:rPr>
              <a:t>All maternal deaths occurring within a reference period (usually 1 year) </a:t>
            </a:r>
            <a:br>
              <a:rPr lang="en-US" sz="3100" b="1" dirty="0">
                <a:solidFill>
                  <a:srgbClr val="FF0000"/>
                </a:solidFill>
                <a:latin typeface="Adobe Arabic" panose="02040503050201020203" pitchFamily="18" charset="-78"/>
                <a:cs typeface="Adobe Arabic" panose="02040503050201020203" pitchFamily="18" charset="-78"/>
              </a:rPr>
            </a:br>
            <a:r>
              <a:rPr lang="en-US" sz="3100" b="1" dirty="0">
                <a:solidFill>
                  <a:srgbClr val="FF0000"/>
                </a:solidFill>
                <a:latin typeface="Adobe Arabic" panose="02040503050201020203" pitchFamily="18" charset="-78"/>
                <a:cs typeface="Adobe Arabic" panose="02040503050201020203" pitchFamily="18" charset="-78"/>
              </a:rPr>
              <a:t>______________________________________________________</a:t>
            </a:r>
            <a:br>
              <a:rPr lang="en-US" sz="3100" b="1" dirty="0">
                <a:solidFill>
                  <a:srgbClr val="FF0000"/>
                </a:solidFill>
                <a:latin typeface="Adobe Arabic" panose="02040503050201020203" pitchFamily="18" charset="-78"/>
                <a:cs typeface="Adobe Arabic" panose="02040503050201020203" pitchFamily="18" charset="-78"/>
              </a:rPr>
            </a:br>
            <a:r>
              <a:rPr lang="en-US" sz="3100" b="1" dirty="0">
                <a:solidFill>
                  <a:srgbClr val="FF0000"/>
                </a:solidFill>
                <a:latin typeface="Adobe Arabic" panose="02040503050201020203" pitchFamily="18" charset="-78"/>
                <a:cs typeface="Adobe Arabic" panose="02040503050201020203" pitchFamily="18" charset="-78"/>
              </a:rPr>
              <a:t>Total number of live births occurring within the reference period</a:t>
            </a:r>
          </a:p>
          <a:p>
            <a:pPr algn="l" rtl="0">
              <a:buFont typeface="Arial" panose="020B0604020202020204" pitchFamily="34" charset="0"/>
              <a:buChar char="•"/>
            </a:pPr>
            <a:endParaRPr lang="en-US" sz="2400"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400"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400" dirty="0">
              <a:latin typeface="Adobe Arabic" panose="02040503050201020203" pitchFamily="18" charset="-78"/>
              <a:cs typeface="Adobe Arabic" panose="02040503050201020203" pitchFamily="18" charset="-78"/>
            </a:endParaRPr>
          </a:p>
        </p:txBody>
      </p:sp>
      <p:sp>
        <p:nvSpPr>
          <p:cNvPr id="5" name="TextBox 4"/>
          <p:cNvSpPr txBox="1"/>
          <p:nvPr/>
        </p:nvSpPr>
        <p:spPr>
          <a:xfrm>
            <a:off x="10280733" y="5176136"/>
            <a:ext cx="1704975" cy="954107"/>
          </a:xfrm>
          <a:prstGeom prst="rect">
            <a:avLst/>
          </a:prstGeom>
          <a:noFill/>
        </p:spPr>
        <p:txBody>
          <a:bodyPr wrap="square" rtlCol="0">
            <a:spAutoFit/>
          </a:bodyPr>
          <a:lstStyle/>
          <a:p>
            <a:r>
              <a:rPr lang="en-US" sz="2800" b="1" dirty="0">
                <a:solidFill>
                  <a:srgbClr val="FF0000"/>
                </a:solidFill>
                <a:latin typeface="Adobe Arabic" panose="02040503050201020203" pitchFamily="18" charset="-78"/>
                <a:cs typeface="Adobe Arabic" panose="02040503050201020203" pitchFamily="18" charset="-78"/>
              </a:rPr>
              <a:t>x100,000</a:t>
            </a:r>
            <a:br>
              <a:rPr lang="en-US" sz="2800" b="1" dirty="0">
                <a:solidFill>
                  <a:srgbClr val="FF0000"/>
                </a:solidFill>
                <a:latin typeface="Adobe Arabic" panose="02040503050201020203" pitchFamily="18" charset="-78"/>
                <a:cs typeface="Adobe Arabic" panose="02040503050201020203" pitchFamily="18" charset="-78"/>
              </a:rPr>
            </a:br>
            <a:endParaRPr lang="en-US" sz="28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777014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latin typeface="Adobe Arabic" panose="02040503050201020203" pitchFamily="18" charset="-78"/>
                <a:cs typeface="Adobe Arabic" panose="02040503050201020203" pitchFamily="18" charset="-78"/>
              </a:rPr>
              <a:t>Key facts ( From WHO)</a:t>
            </a:r>
            <a:br>
              <a:rPr lang="en-US" sz="4800" b="1" dirty="0">
                <a:latin typeface="Adobe Arabic" panose="02040503050201020203" pitchFamily="18" charset="-78"/>
                <a:cs typeface="Adobe Arabic" panose="02040503050201020203" pitchFamily="18" charset="-78"/>
              </a:rPr>
            </a:br>
            <a:endParaRPr lang="en-US" sz="4800" dirty="0">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1036983" y="1909762"/>
            <a:ext cx="10515600" cy="4948238"/>
          </a:xfrm>
        </p:spPr>
        <p:txBody>
          <a:bodyPr>
            <a:normAutofit fontScale="92500" lnSpcReduction="10000"/>
          </a:bodyPr>
          <a:lstStyle/>
          <a:p>
            <a:pPr algn="l" rtl="0" fontAlgn="base">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Every day, approximately 830 women die from preventable causes related to pregnancy and childbirth. </a:t>
            </a:r>
          </a:p>
          <a:p>
            <a:pPr algn="l" rtl="0" fontAlgn="base">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99% of all maternal deaths occur in developing countries. </a:t>
            </a:r>
          </a:p>
          <a:p>
            <a:pPr algn="l" rtl="0" fontAlgn="base">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Maternal mortality is higher in women living in rural areas and among poorer communities. </a:t>
            </a:r>
          </a:p>
          <a:p>
            <a:pPr algn="l" rtl="0" fontAlgn="base">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Skilled care before, during and after childbirth can save the lives of women and newborn babies. </a:t>
            </a:r>
          </a:p>
          <a:p>
            <a:pPr algn="l" rtl="0" fontAlgn="base">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Between 1990 and 2015, maternal mortality worldwide dropped by about 44%.</a:t>
            </a:r>
          </a:p>
          <a:p>
            <a:pPr algn="l" rtl="0" fontAlgn="base">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The maternal mortality ratio in developing countries in 2015 is 239 per 100 000 live births versus 12 per 100 000 live births in developed countries. </a:t>
            </a:r>
          </a:p>
        </p:txBody>
      </p:sp>
      <p:sp>
        <p:nvSpPr>
          <p:cNvPr id="4" name="Rectangle 3"/>
          <p:cNvSpPr/>
          <p:nvPr/>
        </p:nvSpPr>
        <p:spPr>
          <a:xfrm>
            <a:off x="8334531" y="344774"/>
            <a:ext cx="3218052" cy="80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info </a:t>
            </a:r>
          </a:p>
          <a:p>
            <a:pPr algn="ctr"/>
            <a:r>
              <a:rPr lang="en-US" dirty="0" smtClean="0"/>
              <a:t>For further reading</a:t>
            </a:r>
            <a:endParaRPr lang="en-US" dirty="0"/>
          </a:p>
        </p:txBody>
      </p:sp>
    </p:spTree>
    <p:extLst>
      <p:ext uri="{BB962C8B-B14F-4D97-AF65-F5344CB8AC3E}">
        <p14:creationId xmlns:p14="http://schemas.microsoft.com/office/powerpoint/2010/main" val="613514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accent1">
                    <a:lumMod val="50000"/>
                  </a:schemeClr>
                </a:solidFill>
                <a:latin typeface="Adobe Arabic" panose="02040503050201020203" pitchFamily="18" charset="-78"/>
                <a:cs typeface="Adobe Arabic" panose="02040503050201020203" pitchFamily="18" charset="-78"/>
              </a:rPr>
              <a:t>Key facts ( From WHO)</a:t>
            </a:r>
            <a:endParaRPr lang="en-US" sz="4800" dirty="0">
              <a:solidFill>
                <a:schemeClr val="accent1">
                  <a:lumMod val="5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p:txBody>
          <a:bodyPr>
            <a:normAutofit fontScale="92500" lnSpcReduction="10000"/>
          </a:bodyPr>
          <a:lstStyle/>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Between 2016 and 2030, as part of the Sustainable Development Goals, the target is to reduce the global maternal mortality ratio to less than 70 per 100 000 live births.</a:t>
            </a:r>
          </a:p>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More than half of these deaths occur in sub-Saharan Africa and almost one third occur in South Asia.</a:t>
            </a:r>
          </a:p>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The risk of maternal mortality is highest for adolescent girls under 15 years old </a:t>
            </a:r>
          </a:p>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complications in pregnancy and childbirth is a leading cause of death among adolescent girls in developing countries.</a:t>
            </a:r>
          </a:p>
        </p:txBody>
      </p:sp>
      <p:sp>
        <p:nvSpPr>
          <p:cNvPr id="4" name="Rectangle 3"/>
          <p:cNvSpPr/>
          <p:nvPr/>
        </p:nvSpPr>
        <p:spPr>
          <a:xfrm>
            <a:off x="8394492" y="464695"/>
            <a:ext cx="3218052" cy="80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info </a:t>
            </a:r>
          </a:p>
          <a:p>
            <a:pPr algn="ctr"/>
            <a:r>
              <a:rPr lang="en-US" dirty="0" smtClean="0"/>
              <a:t>For further reading</a:t>
            </a:r>
            <a:endParaRPr lang="en-US" dirty="0"/>
          </a:p>
        </p:txBody>
      </p:sp>
    </p:spTree>
    <p:extLst>
      <p:ext uri="{BB962C8B-B14F-4D97-AF65-F5344CB8AC3E}">
        <p14:creationId xmlns:p14="http://schemas.microsoft.com/office/powerpoint/2010/main" val="1684506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185738"/>
            <a:ext cx="11304784" cy="6386512"/>
          </a:xfrm>
        </p:spPr>
      </p:pic>
      <p:sp>
        <p:nvSpPr>
          <p:cNvPr id="3" name="Rectangle 2"/>
          <p:cNvSpPr/>
          <p:nvPr/>
        </p:nvSpPr>
        <p:spPr>
          <a:xfrm>
            <a:off x="1371600" y="4182256"/>
            <a:ext cx="8776741" cy="287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923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92" y="391629"/>
            <a:ext cx="7922844" cy="1692794"/>
          </a:xfrm>
        </p:spPr>
        <p:txBody>
          <a:bodyPr>
            <a:noAutofit/>
          </a:bodyPr>
          <a:lstStyle/>
          <a:p>
            <a:pPr algn="l" rtl="0"/>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Factors affecting pregnancy </a:t>
            </a:r>
            <a:br>
              <a:rPr lang="en-US" sz="4000" b="1" dirty="0">
                <a:solidFill>
                  <a:schemeClr val="tx2">
                    <a:lumMod val="90000"/>
                    <a:lumOff val="10000"/>
                  </a:schemeClr>
                </a:solidFill>
                <a:latin typeface="Adobe Arabic" panose="02040503050201020203" pitchFamily="18" charset="-78"/>
                <a:cs typeface="Adobe Arabic" panose="02040503050201020203" pitchFamily="18" charset="-78"/>
              </a:rPr>
            </a:br>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and childbirth </a:t>
            </a:r>
            <a:br>
              <a:rPr lang="en-US" sz="4000"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40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655321" y="2575042"/>
            <a:ext cx="6702742" cy="3462220"/>
          </a:xfrm>
        </p:spPr>
        <p:txBody>
          <a:bodyPr>
            <a:normAutofit fontScale="92500" lnSpcReduction="10000"/>
          </a:bodyPr>
          <a:lstStyle/>
          <a:p>
            <a:pPr marL="514350" indent="-514350" algn="l" rtl="0">
              <a:buFont typeface="+mj-lt"/>
              <a:buAutoNum type="arabicPeriod"/>
            </a:pPr>
            <a:r>
              <a:rPr lang="en-US" sz="3600" dirty="0">
                <a:solidFill>
                  <a:schemeClr val="tx2">
                    <a:lumMod val="90000"/>
                    <a:lumOff val="10000"/>
                  </a:schemeClr>
                </a:solidFill>
                <a:latin typeface="Adobe Arabic" panose="02040503050201020203" pitchFamily="18" charset="-78"/>
                <a:cs typeface="Adobe Arabic" panose="02040503050201020203" pitchFamily="18" charset="-78"/>
              </a:rPr>
              <a:t>preconception health status.</a:t>
            </a:r>
          </a:p>
          <a:p>
            <a:pPr marL="514350" indent="-514350" algn="l" rtl="0">
              <a:buFont typeface="+mj-lt"/>
              <a:buAutoNum type="arabicPeriod"/>
            </a:pPr>
            <a:r>
              <a:rPr lang="en-US" sz="3600" dirty="0">
                <a:solidFill>
                  <a:schemeClr val="tx2">
                    <a:lumMod val="90000"/>
                    <a:lumOff val="10000"/>
                  </a:schemeClr>
                </a:solidFill>
                <a:latin typeface="Adobe Arabic" panose="02040503050201020203" pitchFamily="18" charset="-78"/>
                <a:cs typeface="Adobe Arabic" panose="02040503050201020203" pitchFamily="18" charset="-78"/>
              </a:rPr>
              <a:t>Age. </a:t>
            </a:r>
          </a:p>
          <a:p>
            <a:pPr marL="514350" indent="-514350" algn="l" rtl="0">
              <a:buFont typeface="+mj-lt"/>
              <a:buAutoNum type="arabicPeriod"/>
            </a:pPr>
            <a:r>
              <a:rPr lang="en-US" sz="3600" dirty="0">
                <a:solidFill>
                  <a:schemeClr val="tx2">
                    <a:lumMod val="90000"/>
                    <a:lumOff val="10000"/>
                  </a:schemeClr>
                </a:solidFill>
                <a:latin typeface="Adobe Arabic" panose="02040503050201020203" pitchFamily="18" charset="-78"/>
                <a:cs typeface="Adobe Arabic" panose="02040503050201020203" pitchFamily="18" charset="-78"/>
              </a:rPr>
              <a:t>access to appropriate preconception and </a:t>
            </a:r>
            <a:r>
              <a:rPr lang="en-US" sz="3600" dirty="0" err="1">
                <a:solidFill>
                  <a:schemeClr val="tx2">
                    <a:lumMod val="90000"/>
                    <a:lumOff val="10000"/>
                  </a:schemeClr>
                </a:solidFill>
                <a:latin typeface="Adobe Arabic" panose="02040503050201020203" pitchFamily="18" charset="-78"/>
                <a:cs typeface="Adobe Arabic" panose="02040503050201020203" pitchFamily="18" charset="-78"/>
              </a:rPr>
              <a:t>interconception</a:t>
            </a:r>
            <a:r>
              <a:rPr lang="en-US" sz="3600" dirty="0">
                <a:solidFill>
                  <a:schemeClr val="tx2">
                    <a:lumMod val="90000"/>
                    <a:lumOff val="10000"/>
                  </a:schemeClr>
                </a:solidFill>
                <a:latin typeface="Adobe Arabic" panose="02040503050201020203" pitchFamily="18" charset="-78"/>
                <a:cs typeface="Adobe Arabic" panose="02040503050201020203" pitchFamily="18" charset="-78"/>
              </a:rPr>
              <a:t> health care.</a:t>
            </a:r>
          </a:p>
          <a:p>
            <a:pPr marL="514350" indent="-514350" algn="l" rtl="0">
              <a:buFont typeface="+mj-lt"/>
              <a:buAutoNum type="arabicPeriod"/>
            </a:pPr>
            <a:r>
              <a:rPr lang="en-US" sz="3600" dirty="0">
                <a:solidFill>
                  <a:schemeClr val="tx2">
                    <a:lumMod val="90000"/>
                    <a:lumOff val="10000"/>
                  </a:schemeClr>
                </a:solidFill>
                <a:latin typeface="Adobe Arabic" panose="02040503050201020203" pitchFamily="18" charset="-78"/>
                <a:cs typeface="Adobe Arabic" panose="02040503050201020203" pitchFamily="18" charset="-78"/>
              </a:rPr>
              <a:t>poverty.</a:t>
            </a:r>
          </a:p>
          <a:p>
            <a:pPr marL="0" indent="0" algn="l" rtl="0">
              <a:buNone/>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a:t>
            </a:r>
          </a:p>
          <a:p>
            <a:pPr marL="514350" indent="-514350" algn="l" rtl="0">
              <a:buFont typeface="+mj-lt"/>
              <a:buAutoNum type="arabicPeriod"/>
            </a:pP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8" name="Picture 7"/>
          <p:cNvPicPr>
            <a:picLocks noChangeAspect="1"/>
          </p:cNvPicPr>
          <p:nvPr/>
        </p:nvPicPr>
        <p:blipFill rotWithShape="1">
          <a:blip r:embed="rId2"/>
          <a:srcRect t="1" r="54126" b="-16"/>
          <a:stretch/>
        </p:blipFill>
        <p:spPr>
          <a:xfrm>
            <a:off x="7715250" y="0"/>
            <a:ext cx="4476750" cy="6858000"/>
          </a:xfrm>
          <a:prstGeom prst="rect">
            <a:avLst/>
          </a:prstGeom>
        </p:spPr>
      </p:pic>
    </p:spTree>
    <p:extLst>
      <p:ext uri="{BB962C8B-B14F-4D97-AF65-F5344CB8AC3E}">
        <p14:creationId xmlns:p14="http://schemas.microsoft.com/office/powerpoint/2010/main" val="2464587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03157"/>
          </a:xfrm>
        </p:spPr>
        <p:style>
          <a:lnRef idx="2">
            <a:schemeClr val="dk1"/>
          </a:lnRef>
          <a:fillRef idx="1">
            <a:schemeClr val="lt1"/>
          </a:fillRef>
          <a:effectRef idx="0">
            <a:schemeClr val="dk1"/>
          </a:effectRef>
          <a:fontRef idx="minor">
            <a:schemeClr val="dk1"/>
          </a:fontRef>
        </p:style>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1- preconception health status </a:t>
            </a:r>
          </a:p>
        </p:txBody>
      </p:sp>
      <p:sp>
        <p:nvSpPr>
          <p:cNvPr id="3" name="Content Placeholder 2"/>
          <p:cNvSpPr>
            <a:spLocks noGrp="1"/>
          </p:cNvSpPr>
          <p:nvPr>
            <p:ph idx="1"/>
          </p:nvPr>
        </p:nvSpPr>
        <p:spPr/>
        <p:txBody>
          <a:bodyPr>
            <a:normAutofit lnSpcReduction="10000"/>
          </a:bodyPr>
          <a:lstStyle/>
          <a:p>
            <a:pPr algn="l" rtl="0">
              <a:buFont typeface="Arial" panose="020B0604020202020204" pitchFamily="34" charset="0"/>
              <a:buChar char="•"/>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Preconception health</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refers to the health of women and men during their reproductive years.</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It focuses on taking steps now to protect the health of a baby they might have sometime in the future.</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All women can benefit from preconception health, whether or not they plan to have a baby one day. This is because part of preconception health is about people getting and staying healthy overall, throughout their lives.</a:t>
            </a: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52862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a:stretch/>
        </p:blipFill>
        <p:spPr>
          <a:xfrm>
            <a:off x="8959410" y="2426124"/>
            <a:ext cx="2723972" cy="1811442"/>
          </a:xfrm>
          <a:prstGeom prst="rect">
            <a:avLst/>
          </a:prstGeom>
        </p:spPr>
      </p:pic>
      <p:pic>
        <p:nvPicPr>
          <p:cNvPr id="5" name="Picture 4"/>
          <p:cNvPicPr>
            <a:picLocks noChangeAspect="1"/>
          </p:cNvPicPr>
          <p:nvPr/>
        </p:nvPicPr>
        <p:blipFill rotWithShape="1">
          <a:blip r:embed="rId3"/>
          <a:srcRect/>
          <a:stretch/>
        </p:blipFill>
        <p:spPr>
          <a:xfrm>
            <a:off x="10262046" y="4530515"/>
            <a:ext cx="1071150" cy="2090049"/>
          </a:xfrm>
          <a:prstGeom prst="rect">
            <a:avLst/>
          </a:prstGeom>
        </p:spPr>
      </p:pic>
      <p:pic>
        <p:nvPicPr>
          <p:cNvPr id="8" name="Picture 7"/>
          <p:cNvPicPr>
            <a:picLocks noChangeAspect="1"/>
          </p:cNvPicPr>
          <p:nvPr/>
        </p:nvPicPr>
        <p:blipFill rotWithShape="1">
          <a:blip r:embed="rId4"/>
          <a:srcRect/>
          <a:stretch/>
        </p:blipFill>
        <p:spPr>
          <a:xfrm>
            <a:off x="8445095" y="321732"/>
            <a:ext cx="2723974" cy="1811443"/>
          </a:xfrm>
          <a:prstGeom prst="rect">
            <a:avLst/>
          </a:prstGeom>
        </p:spPr>
      </p:pic>
      <p:sp>
        <p:nvSpPr>
          <p:cNvPr id="2" name="Title 1"/>
          <p:cNvSpPr>
            <a:spLocks noGrp="1"/>
          </p:cNvSpPr>
          <p:nvPr>
            <p:ph type="title"/>
          </p:nvPr>
        </p:nvSpPr>
        <p:spPr>
          <a:xfrm>
            <a:off x="838200" y="365125"/>
            <a:ext cx="7226508" cy="1325563"/>
          </a:xfrm>
        </p:spPr>
        <p:txBody>
          <a:bodyPr>
            <a:normAutofit/>
          </a:bodyPr>
          <a:lstStyle/>
          <a:p>
            <a:pPr algn="l" rtl="0"/>
            <a:r>
              <a:rPr lang="en-US" b="1" dirty="0">
                <a:solidFill>
                  <a:schemeClr val="tx2">
                    <a:lumMod val="90000"/>
                    <a:lumOff val="10000"/>
                  </a:schemeClr>
                </a:solidFill>
                <a:latin typeface="Adobe Arabic" panose="02040503050201020203" pitchFamily="18" charset="-78"/>
                <a:cs typeface="Adobe Arabic" panose="02040503050201020203" pitchFamily="18" charset="-78"/>
              </a:rPr>
              <a:t>Preconception health recommendations by CDC.</a:t>
            </a:r>
          </a:p>
        </p:txBody>
      </p:sp>
      <p:sp>
        <p:nvSpPr>
          <p:cNvPr id="3" name="Content Placeholder 2"/>
          <p:cNvSpPr>
            <a:spLocks noGrp="1"/>
          </p:cNvSpPr>
          <p:nvPr>
            <p:ph idx="1"/>
          </p:nvPr>
        </p:nvSpPr>
        <p:spPr>
          <a:xfrm>
            <a:off x="838200" y="1795962"/>
            <a:ext cx="7606895" cy="5062038"/>
          </a:xfrm>
        </p:spPr>
        <p:txBody>
          <a:bodyPr>
            <a:noAutofit/>
          </a:bodyPr>
          <a:lstStyle/>
          <a:p>
            <a:pPr marL="0" indent="0" algn="l" rtl="0">
              <a:buNone/>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1-</a:t>
            </a:r>
            <a:r>
              <a:rPr lang="en-US" dirty="0">
                <a:solidFill>
                  <a:schemeClr val="tx2">
                    <a:lumMod val="90000"/>
                    <a:lumOff val="10000"/>
                  </a:schemeClr>
                </a:solidFill>
                <a:latin typeface="Adobe Arabic" panose="02040503050201020203" pitchFamily="18" charset="-78"/>
                <a:cs typeface="Adobe Arabic" panose="02040503050201020203" pitchFamily="18" charset="-78"/>
              </a:rPr>
              <a:t> </a:t>
            </a:r>
            <a:r>
              <a:rPr lang="en-US" b="1" dirty="0">
                <a:solidFill>
                  <a:schemeClr val="tx2">
                    <a:lumMod val="90000"/>
                    <a:lumOff val="10000"/>
                  </a:schemeClr>
                </a:solidFill>
                <a:latin typeface="Adobe Arabic" panose="02040503050201020203" pitchFamily="18" charset="-78"/>
                <a:cs typeface="Adobe Arabic" panose="02040503050201020203" pitchFamily="18" charset="-78"/>
              </a:rPr>
              <a:t>See Your Doctor:</a:t>
            </a:r>
          </a:p>
          <a:p>
            <a:pPr lvl="1" algn="l" rtl="0"/>
            <a:r>
              <a:rPr lang="en-US" i="0" dirty="0">
                <a:solidFill>
                  <a:schemeClr val="tx2">
                    <a:lumMod val="90000"/>
                    <a:lumOff val="10000"/>
                  </a:schemeClr>
                </a:solidFill>
                <a:latin typeface="Adobe Arabic" panose="02040503050201020203" pitchFamily="18" charset="-78"/>
                <a:cs typeface="Adobe Arabic" panose="02040503050201020203" pitchFamily="18" charset="-78"/>
              </a:rPr>
              <a:t>To control any current </a:t>
            </a:r>
            <a:r>
              <a:rPr lang="en-US" b="1" i="0" dirty="0">
                <a:solidFill>
                  <a:schemeClr val="tx2">
                    <a:lumMod val="90000"/>
                    <a:lumOff val="10000"/>
                  </a:schemeClr>
                </a:solidFill>
                <a:latin typeface="Adobe Arabic" panose="02040503050201020203" pitchFamily="18" charset="-78"/>
                <a:cs typeface="Adobe Arabic" panose="02040503050201020203" pitchFamily="18" charset="-78"/>
              </a:rPr>
              <a:t>medical condition </a:t>
            </a:r>
            <a:r>
              <a:rPr lang="en-US" i="0" dirty="0">
                <a:solidFill>
                  <a:schemeClr val="tx2">
                    <a:lumMod val="90000"/>
                    <a:lumOff val="10000"/>
                  </a:schemeClr>
                </a:solidFill>
                <a:latin typeface="Adobe Arabic" panose="02040503050201020203" pitchFamily="18" charset="-78"/>
                <a:cs typeface="Adobe Arabic" panose="02040503050201020203" pitchFamily="18" charset="-78"/>
              </a:rPr>
              <a:t>e.g. DM, HTN, STDs.</a:t>
            </a:r>
          </a:p>
          <a:p>
            <a:pPr lvl="1" algn="l" rtl="0"/>
            <a:r>
              <a:rPr lang="en-US" i="0" dirty="0">
                <a:solidFill>
                  <a:schemeClr val="tx2">
                    <a:lumMod val="90000"/>
                    <a:lumOff val="10000"/>
                  </a:schemeClr>
                </a:solidFill>
                <a:latin typeface="Adobe Arabic" panose="02040503050201020203" pitchFamily="18" charset="-78"/>
                <a:cs typeface="Adobe Arabic" panose="02040503050201020203" pitchFamily="18" charset="-78"/>
              </a:rPr>
              <a:t>To discuss </a:t>
            </a:r>
            <a:r>
              <a:rPr lang="en-US" b="1" i="0" dirty="0">
                <a:solidFill>
                  <a:schemeClr val="tx2">
                    <a:lumMod val="90000"/>
                    <a:lumOff val="10000"/>
                  </a:schemeClr>
                </a:solidFill>
                <a:latin typeface="Adobe Arabic" panose="02040503050201020203" pitchFamily="18" charset="-78"/>
                <a:cs typeface="Adobe Arabic" panose="02040503050201020203" pitchFamily="18" charset="-78"/>
              </a:rPr>
              <a:t>Lifestyle </a:t>
            </a:r>
            <a:r>
              <a:rPr lang="en-US" i="0" dirty="0">
                <a:solidFill>
                  <a:schemeClr val="tx2">
                    <a:lumMod val="90000"/>
                    <a:lumOff val="10000"/>
                  </a:schemeClr>
                </a:solidFill>
                <a:latin typeface="Adobe Arabic" panose="02040503050201020203" pitchFamily="18" charset="-78"/>
                <a:cs typeface="Adobe Arabic" panose="02040503050201020203" pitchFamily="18" charset="-78"/>
              </a:rPr>
              <a:t>and </a:t>
            </a:r>
            <a:r>
              <a:rPr lang="en-US" b="1" i="0" dirty="0">
                <a:solidFill>
                  <a:schemeClr val="tx2">
                    <a:lumMod val="90000"/>
                    <a:lumOff val="10000"/>
                  </a:schemeClr>
                </a:solidFill>
                <a:latin typeface="Adobe Arabic" panose="02040503050201020203" pitchFamily="18" charset="-78"/>
                <a:cs typeface="Adobe Arabic" panose="02040503050201020203" pitchFamily="18" charset="-78"/>
              </a:rPr>
              <a:t>Behaviors</a:t>
            </a:r>
            <a:r>
              <a:rPr lang="en-US" i="0" dirty="0">
                <a:solidFill>
                  <a:schemeClr val="tx2">
                    <a:lumMod val="90000"/>
                    <a:lumOff val="10000"/>
                  </a:schemeClr>
                </a:solidFill>
                <a:latin typeface="Adobe Arabic" panose="02040503050201020203" pitchFamily="18" charset="-78"/>
                <a:cs typeface="Adobe Arabic" panose="02040503050201020203" pitchFamily="18" charset="-78"/>
              </a:rPr>
              <a:t> e.g. smoking, drinking or live around toxic substances.</a:t>
            </a:r>
          </a:p>
          <a:p>
            <a:pPr lvl="1" algn="l" rtl="0"/>
            <a:r>
              <a:rPr lang="en-US" i="0" dirty="0">
                <a:solidFill>
                  <a:schemeClr val="tx2">
                    <a:lumMod val="90000"/>
                    <a:lumOff val="10000"/>
                  </a:schemeClr>
                </a:solidFill>
                <a:latin typeface="Adobe Arabic" panose="02040503050201020203" pitchFamily="18" charset="-78"/>
                <a:cs typeface="Adobe Arabic" panose="02040503050201020203" pitchFamily="18" charset="-78"/>
              </a:rPr>
              <a:t>To check </a:t>
            </a:r>
            <a:r>
              <a:rPr lang="en-US" b="1" i="0" dirty="0">
                <a:solidFill>
                  <a:schemeClr val="tx2">
                    <a:lumMod val="90000"/>
                    <a:lumOff val="10000"/>
                  </a:schemeClr>
                </a:solidFill>
                <a:latin typeface="Adobe Arabic" panose="02040503050201020203" pitchFamily="18" charset="-78"/>
                <a:cs typeface="Adobe Arabic" panose="02040503050201020203" pitchFamily="18" charset="-78"/>
              </a:rPr>
              <a:t>Vaccinations</a:t>
            </a:r>
            <a:r>
              <a:rPr lang="en-US" i="0" dirty="0">
                <a:solidFill>
                  <a:schemeClr val="tx2">
                    <a:lumMod val="90000"/>
                    <a:lumOff val="10000"/>
                  </a:schemeClr>
                </a:solidFill>
                <a:latin typeface="Adobe Arabic" panose="02040503050201020203" pitchFamily="18" charset="-78"/>
                <a:cs typeface="Adobe Arabic" panose="02040503050201020203" pitchFamily="18" charset="-78"/>
              </a:rPr>
              <a:t>.</a:t>
            </a: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2- Take 400 Micrograms of Folic Acid Every Day:</a:t>
            </a:r>
          </a:p>
          <a:p>
            <a:pPr lvl="1" algn="l" rtl="0"/>
            <a:r>
              <a:rPr lang="en-US" i="0" dirty="0">
                <a:solidFill>
                  <a:schemeClr val="tx2">
                    <a:lumMod val="90000"/>
                    <a:lumOff val="10000"/>
                  </a:schemeClr>
                </a:solidFill>
                <a:latin typeface="Adobe Arabic" panose="02040503050201020203" pitchFamily="18" charset="-78"/>
                <a:cs typeface="Adobe Arabic" panose="02040503050201020203" pitchFamily="18" charset="-78"/>
              </a:rPr>
              <a:t>Folic acid also is important to help prevent major birth defects of the baby’s brain and spine .</a:t>
            </a:r>
          </a:p>
          <a:p>
            <a:pPr lvl="1" algn="l" rtl="0"/>
            <a:r>
              <a:rPr lang="en-US" i="0" dirty="0">
                <a:solidFill>
                  <a:schemeClr val="tx2">
                    <a:lumMod val="90000"/>
                    <a:lumOff val="10000"/>
                  </a:schemeClr>
                </a:solidFill>
                <a:latin typeface="Adobe Arabic" panose="02040503050201020203" pitchFamily="18" charset="-78"/>
                <a:cs typeface="Adobe Arabic" panose="02040503050201020203" pitchFamily="18" charset="-78"/>
              </a:rPr>
              <a:t>Helps skin, hair, and nails to regenerate. </a:t>
            </a: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3- Stop Smoking, Using “Street” Drugs, and Drinking Excessive Amounts of Alcohol</a:t>
            </a:r>
          </a:p>
          <a:p>
            <a:pPr algn="l" rtl="0"/>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953536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54FE3B20-E50F-4905-AF28-4481CC7670B4}"/>
              </a:ext>
            </a:extLst>
          </p:cNvPr>
          <p:cNvSpPr txBox="1"/>
          <p:nvPr/>
        </p:nvSpPr>
        <p:spPr>
          <a:xfrm>
            <a:off x="1338470" y="543339"/>
            <a:ext cx="10429460" cy="5447645"/>
          </a:xfrm>
          <a:prstGeom prst="rect">
            <a:avLst/>
          </a:prstGeom>
          <a:noFill/>
        </p:spPr>
        <p:txBody>
          <a:bodyPr wrap="square" rtlCol="0">
            <a:spAutoFit/>
          </a:bodyPr>
          <a:lstStyle/>
          <a:p>
            <a:r>
              <a:rPr lang="en-US" sz="4400" b="1" dirty="0">
                <a:latin typeface="Adobe Arabic" panose="02040503050201020203" pitchFamily="18" charset="-78"/>
                <a:cs typeface="Adobe Arabic" panose="02040503050201020203" pitchFamily="18" charset="-78"/>
              </a:rPr>
              <a:t>Objectives:-</a:t>
            </a:r>
          </a:p>
          <a:p>
            <a:endParaRPr lang="en-US" sz="1600" dirty="0"/>
          </a:p>
          <a:p>
            <a:pPr marL="342900" indent="-342900">
              <a:buFont typeface="+mj-lt"/>
              <a:buAutoNum type="arabicPeriod"/>
            </a:pPr>
            <a:r>
              <a:rPr lang="en-US" sz="2400" dirty="0">
                <a:latin typeface="Adobe Arabic" panose="02040503050201020203" pitchFamily="18" charset="-78"/>
                <a:cs typeface="Adobe Arabic" panose="02040503050201020203" pitchFamily="18" charset="-78"/>
              </a:rPr>
              <a:t>Health behaviors and health systems indicators that affect the health, wellness, and quality of life of women, children, and families. </a:t>
            </a:r>
          </a:p>
          <a:p>
            <a:pPr marL="342900" indent="-342900">
              <a:buFont typeface="+mj-lt"/>
              <a:buAutoNum type="arabicPeriod"/>
            </a:pPr>
            <a:r>
              <a:rPr lang="en-US" sz="2400" dirty="0">
                <a:latin typeface="Adobe Arabic" panose="02040503050201020203" pitchFamily="18" charset="-78"/>
                <a:cs typeface="Adobe Arabic" panose="02040503050201020203" pitchFamily="18" charset="-78"/>
              </a:rPr>
              <a:t>Factors affecting pregnancy and childbirth, including preconception health status, Age, access to appropriate preconception and </a:t>
            </a:r>
            <a:r>
              <a:rPr lang="en-US" sz="2400" dirty="0" err="1" smtClean="0">
                <a:latin typeface="Adobe Arabic" panose="02040503050201020203" pitchFamily="18" charset="-78"/>
                <a:cs typeface="Adobe Arabic" panose="02040503050201020203" pitchFamily="18" charset="-78"/>
              </a:rPr>
              <a:t>interconception</a:t>
            </a:r>
            <a:r>
              <a:rPr lang="en-US" sz="2400" dirty="0" smtClean="0">
                <a:latin typeface="Adobe Arabic" panose="02040503050201020203" pitchFamily="18" charset="-78"/>
                <a:cs typeface="Adobe Arabic" panose="02040503050201020203" pitchFamily="18" charset="-78"/>
              </a:rPr>
              <a:t> </a:t>
            </a:r>
            <a:r>
              <a:rPr lang="en-US" sz="2400" dirty="0">
                <a:latin typeface="Adobe Arabic" panose="02040503050201020203" pitchFamily="18" charset="-78"/>
                <a:cs typeface="Adobe Arabic" panose="02040503050201020203" pitchFamily="18" charset="-78"/>
              </a:rPr>
              <a:t>health care, and poverty.</a:t>
            </a:r>
          </a:p>
          <a:p>
            <a:pPr marL="342900" indent="-342900">
              <a:buFont typeface="+mj-lt"/>
              <a:buAutoNum type="arabicPeriod"/>
            </a:pPr>
            <a:r>
              <a:rPr lang="en-US" sz="2400" dirty="0">
                <a:latin typeface="Adobe Arabic" panose="02040503050201020203" pitchFamily="18" charset="-78"/>
                <a:cs typeface="Adobe Arabic" panose="02040503050201020203" pitchFamily="18" charset="-78"/>
              </a:rPr>
              <a:t>Health risks that include hypertension and heart disease, diabetes, depression, genetic conditions, sexually transmitted diseases (STDs), inadequate nutrition, unhealthy weight, tobacco use and alcohol abuse.</a:t>
            </a:r>
          </a:p>
          <a:p>
            <a:pPr marL="342900" indent="-342900">
              <a:buFont typeface="+mj-lt"/>
              <a:buAutoNum type="arabicPeriod"/>
            </a:pPr>
            <a:r>
              <a:rPr lang="en-US" sz="2400" dirty="0">
                <a:latin typeface="Adobe Arabic" panose="02040503050201020203" pitchFamily="18" charset="-78"/>
                <a:cs typeface="Adobe Arabic" panose="02040503050201020203" pitchFamily="18" charset="-78"/>
              </a:rPr>
              <a:t>Social and physical determinants of maternal health.</a:t>
            </a:r>
          </a:p>
          <a:p>
            <a:pPr marL="342900" indent="-342900">
              <a:buFont typeface="+mj-lt"/>
              <a:buAutoNum type="arabicPeriod"/>
            </a:pPr>
            <a:r>
              <a:rPr lang="en-US" sz="2400" dirty="0">
                <a:latin typeface="Adobe Arabic" panose="02040503050201020203" pitchFamily="18" charset="-78"/>
                <a:cs typeface="Adobe Arabic" panose="02040503050201020203" pitchFamily="18" charset="-78"/>
              </a:rPr>
              <a:t>Social and physical determinants of infant and child health.</a:t>
            </a:r>
          </a:p>
          <a:p>
            <a:pPr marL="342900" indent="-342900">
              <a:buFont typeface="+mj-lt"/>
              <a:buAutoNum type="arabicPeriod"/>
            </a:pPr>
            <a:r>
              <a:rPr lang="en-US" sz="2400" dirty="0">
                <a:latin typeface="Adobe Arabic" panose="02040503050201020203" pitchFamily="18" charset="-78"/>
                <a:cs typeface="Adobe Arabic" panose="02040503050201020203" pitchFamily="18" charset="-78"/>
              </a:rPr>
              <a:t>How to improve the health and well-being of women, infants, children, and families.</a:t>
            </a:r>
          </a:p>
        </p:txBody>
      </p:sp>
    </p:spTree>
    <p:extLst>
      <p:ext uri="{BB962C8B-B14F-4D97-AF65-F5344CB8AC3E}">
        <p14:creationId xmlns:p14="http://schemas.microsoft.com/office/powerpoint/2010/main" val="3995848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a:stretch/>
        </p:blipFill>
        <p:spPr>
          <a:xfrm>
            <a:off x="9872279" y="5143496"/>
            <a:ext cx="1850684" cy="1388013"/>
          </a:xfrm>
          <a:prstGeom prst="rect">
            <a:avLst/>
          </a:prstGeom>
        </p:spPr>
      </p:pic>
      <p:pic>
        <p:nvPicPr>
          <p:cNvPr id="13" name="Picture 12"/>
          <p:cNvPicPr>
            <a:picLocks noChangeAspect="1"/>
          </p:cNvPicPr>
          <p:nvPr/>
        </p:nvPicPr>
        <p:blipFill>
          <a:blip r:embed="rId3"/>
          <a:stretch>
            <a:fillRect/>
          </a:stretch>
        </p:blipFill>
        <p:spPr>
          <a:xfrm>
            <a:off x="8404711" y="106092"/>
            <a:ext cx="2176092" cy="1701001"/>
          </a:xfrm>
          <a:prstGeom prst="rect">
            <a:avLst/>
          </a:prstGeom>
        </p:spPr>
      </p:pic>
      <p:pic>
        <p:nvPicPr>
          <p:cNvPr id="7" name="Picture 6"/>
          <p:cNvPicPr>
            <a:picLocks noChangeAspect="1"/>
          </p:cNvPicPr>
          <p:nvPr/>
        </p:nvPicPr>
        <p:blipFill rotWithShape="1">
          <a:blip r:embed="rId4"/>
          <a:srcRect/>
          <a:stretch/>
        </p:blipFill>
        <p:spPr>
          <a:xfrm>
            <a:off x="9300205" y="3428999"/>
            <a:ext cx="2079409" cy="1388006"/>
          </a:xfrm>
          <a:prstGeom prst="rect">
            <a:avLst/>
          </a:prstGeom>
        </p:spPr>
      </p:pic>
      <p:pic>
        <p:nvPicPr>
          <p:cNvPr id="6" name="Picture 5"/>
          <p:cNvPicPr>
            <a:picLocks noChangeAspect="1"/>
          </p:cNvPicPr>
          <p:nvPr/>
        </p:nvPicPr>
        <p:blipFill rotWithShape="1">
          <a:blip r:embed="rId5"/>
          <a:srcRect/>
          <a:stretch/>
        </p:blipFill>
        <p:spPr>
          <a:xfrm>
            <a:off x="8983818" y="1913184"/>
            <a:ext cx="2056315" cy="1388013"/>
          </a:xfrm>
          <a:prstGeom prst="rect">
            <a:avLst/>
          </a:prstGeom>
        </p:spPr>
      </p:pic>
      <p:sp>
        <p:nvSpPr>
          <p:cNvPr id="4" name="TextBox 3"/>
          <p:cNvSpPr txBox="1"/>
          <p:nvPr/>
        </p:nvSpPr>
        <p:spPr>
          <a:xfrm>
            <a:off x="6815138" y="2528888"/>
            <a:ext cx="184731" cy="369332"/>
          </a:xfrm>
          <a:prstGeom prst="rect">
            <a:avLst/>
          </a:prstGeom>
          <a:noFill/>
        </p:spPr>
        <p:txBody>
          <a:bodyPr wrap="none" rtlCol="0">
            <a:spAutoFit/>
          </a:bodyPr>
          <a:lstStyle/>
          <a:p>
            <a:endParaRPr lang="en-US" dirty="0"/>
          </a:p>
        </p:txBody>
      </p:sp>
      <p:sp>
        <p:nvSpPr>
          <p:cNvPr id="2" name="Title 1"/>
          <p:cNvSpPr>
            <a:spLocks noGrp="1"/>
          </p:cNvSpPr>
          <p:nvPr>
            <p:ph type="title"/>
          </p:nvPr>
        </p:nvSpPr>
        <p:spPr>
          <a:xfrm>
            <a:off x="838200" y="365125"/>
            <a:ext cx="7566511" cy="1973341"/>
          </a:xfrm>
        </p:spPr>
        <p:txBody>
          <a:bodyPr>
            <a:no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Preconception health recommendations by CDC.</a:t>
            </a:r>
          </a:p>
        </p:txBody>
      </p:sp>
      <p:sp>
        <p:nvSpPr>
          <p:cNvPr id="3" name="Content Placeholder 2"/>
          <p:cNvSpPr>
            <a:spLocks noGrp="1"/>
          </p:cNvSpPr>
          <p:nvPr>
            <p:ph idx="1"/>
          </p:nvPr>
        </p:nvSpPr>
        <p:spPr>
          <a:xfrm>
            <a:off x="1151867" y="2528888"/>
            <a:ext cx="6415996" cy="4155713"/>
          </a:xfrm>
        </p:spPr>
        <p:txBody>
          <a:bodyPr>
            <a:normAutofit fontScale="92500" lnSpcReduction="10000"/>
          </a:bodyPr>
          <a:lstStyle/>
          <a:p>
            <a:pPr marL="0" indent="0" algn="l" rtl="0">
              <a:buNone/>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4- Avoid Toxic Substances:</a:t>
            </a:r>
          </a:p>
          <a:p>
            <a:pPr marL="457200" lvl="1" indent="0" algn="l" rtl="0">
              <a:buNone/>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Exposure to toxic substances and other harmful materials at work or at home, such as synthetic chemicals, metals, fertilizer, bug spray, and cat or rodent feces, can hurt the reproductive systems of men and women.</a:t>
            </a:r>
          </a:p>
          <a:p>
            <a:pPr marL="457200" lvl="1" indent="0" algn="l" rtl="0">
              <a:buNone/>
            </a:pPr>
            <a:endParaRPr lang="en-US" sz="2400" i="0"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5- Reach and Maintain a Healthy Weight.</a:t>
            </a:r>
          </a:p>
          <a:p>
            <a:pPr marL="0" indent="0" algn="l" rtl="0">
              <a:buNone/>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6- Get Help for Violence if present.</a:t>
            </a:r>
          </a:p>
          <a:p>
            <a:pPr marL="0" indent="0" algn="l" rtl="0">
              <a:buNone/>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7-Check Family History for inherited disorders.</a:t>
            </a:r>
          </a:p>
          <a:p>
            <a:pPr marL="0" indent="0" algn="l" rtl="0">
              <a:buNone/>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8- Maintain mental health and stress relieving.</a:t>
            </a:r>
          </a:p>
          <a:p>
            <a:pPr marL="0" indent="0" algn="l" rtl="0">
              <a:buNone/>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211075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005" r="2" b="17882"/>
          <a:stretch/>
        </p:blipFill>
        <p:spPr>
          <a:xfrm>
            <a:off x="6886575" y="10"/>
            <a:ext cx="530542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p:cNvSpPr>
            <a:spLocks noGrp="1"/>
          </p:cNvSpPr>
          <p:nvPr>
            <p:ph idx="1"/>
          </p:nvPr>
        </p:nvSpPr>
        <p:spPr>
          <a:xfrm>
            <a:off x="655321" y="2575034"/>
            <a:ext cx="6231254" cy="3462228"/>
          </a:xfrm>
        </p:spPr>
        <p:txBody>
          <a:bodyPr>
            <a:normAutofit fontScale="77500" lnSpcReduction="20000"/>
          </a:bodyPr>
          <a:lstStyle/>
          <a:p>
            <a:pPr algn="l" rtl="0" fontAlgn="base">
              <a:buFont typeface="Arial" panose="020B0604020202020204" pitchFamily="34" charset="0"/>
              <a:buChar char="•"/>
            </a:pPr>
            <a:r>
              <a:rPr lang="en-US" sz="3800" b="1" dirty="0">
                <a:solidFill>
                  <a:schemeClr val="tx2">
                    <a:lumMod val="90000"/>
                    <a:lumOff val="10000"/>
                  </a:schemeClr>
                </a:solidFill>
                <a:latin typeface="Adobe Arabic" panose="02040503050201020203" pitchFamily="18" charset="-78"/>
                <a:cs typeface="Adobe Arabic" panose="02040503050201020203" pitchFamily="18" charset="-78"/>
              </a:rPr>
              <a:t>Adolescent Females:</a:t>
            </a:r>
          </a:p>
          <a:p>
            <a:pPr algn="l" rtl="0" fontAlgn="base">
              <a:buFont typeface="Arial" panose="020B0604020202020204" pitchFamily="34" charset="0"/>
              <a:buChar char="•"/>
            </a:pPr>
            <a:endParaRPr lang="en-US" sz="1600" b="1"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fontAlgn="base">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Complications during pregnancy and childbirth are the second cause of death for 15-19 year-old girls globally.</a:t>
            </a:r>
          </a:p>
          <a:p>
            <a:pPr algn="l" rtl="0">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Babies born to adolescent mothers face a substantially higher risk of dying than those born to women aged 20 to 24.</a:t>
            </a:r>
          </a:p>
          <a:p>
            <a:pPr algn="l" rtl="0">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The most favorable survival rates were among first births to mothers aged 20-24 and among first and second births to mothers aged 25-29. </a:t>
            </a:r>
            <a:r>
              <a:rPr lang="en-US" dirty="0">
                <a:solidFill>
                  <a:schemeClr val="tx2">
                    <a:lumMod val="90000"/>
                    <a:lumOff val="10000"/>
                  </a:schemeClr>
                </a:solidFill>
                <a:latin typeface="Adobe Arabic" panose="02040503050201020203" pitchFamily="18" charset="-78"/>
                <a:cs typeface="Adobe Arabic" panose="02040503050201020203" pitchFamily="18" charset="-78"/>
              </a:rPr>
              <a:t/>
            </a:r>
            <a:br>
              <a:rPr lang="en-US" dirty="0">
                <a:solidFill>
                  <a:schemeClr val="tx2">
                    <a:lumMod val="90000"/>
                    <a:lumOff val="10000"/>
                  </a:schemeClr>
                </a:solidFill>
                <a:latin typeface="Adobe Arabic" panose="02040503050201020203" pitchFamily="18" charset="-78"/>
                <a:cs typeface="Adobe Arabic" panose="02040503050201020203" pitchFamily="18" charset="-78"/>
              </a:rPr>
            </a:br>
            <a:r>
              <a:rPr lang="en-US" dirty="0">
                <a:solidFill>
                  <a:schemeClr val="tx2">
                    <a:lumMod val="90000"/>
                    <a:lumOff val="10000"/>
                  </a:schemeClr>
                </a:solidFill>
                <a:latin typeface="Adobe Arabic" panose="02040503050201020203" pitchFamily="18" charset="-78"/>
                <a:cs typeface="Adobe Arabic" panose="02040503050201020203" pitchFamily="18" charset="-78"/>
              </a:rPr>
              <a:t/>
            </a:r>
            <a:br>
              <a:rPr lang="en-US" dirty="0">
                <a:solidFill>
                  <a:schemeClr val="tx2">
                    <a:lumMod val="90000"/>
                    <a:lumOff val="10000"/>
                  </a:schemeClr>
                </a:solidFill>
                <a:latin typeface="Adobe Arabic" panose="02040503050201020203" pitchFamily="18" charset="-78"/>
                <a:cs typeface="Adobe Arabic" panose="02040503050201020203" pitchFamily="18" charset="-78"/>
              </a:rPr>
            </a:b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4" name="Title 3"/>
          <p:cNvSpPr>
            <a:spLocks noGrp="1"/>
          </p:cNvSpPr>
          <p:nvPr>
            <p:ph type="title"/>
          </p:nvPr>
        </p:nvSpPr>
        <p:spPr/>
        <p:txBody>
          <a:bodyPr/>
          <a:lstStyle/>
          <a:p>
            <a:pPr algn="l"/>
            <a:r>
              <a:rPr lang="en-US" b="1" dirty="0">
                <a:solidFill>
                  <a:schemeClr val="tx2">
                    <a:lumMod val="90000"/>
                    <a:lumOff val="10000"/>
                  </a:schemeClr>
                </a:solidFill>
                <a:latin typeface="Adobe Arabic" panose="02040503050201020203" pitchFamily="18" charset="-78"/>
                <a:cs typeface="Adobe Arabic" panose="02040503050201020203" pitchFamily="18" charset="-78"/>
              </a:rPr>
              <a:t>2- Age</a:t>
            </a:r>
            <a:endParaRPr lang="en-US" dirty="0"/>
          </a:p>
        </p:txBody>
      </p:sp>
    </p:spTree>
    <p:extLst>
      <p:ext uri="{BB962C8B-B14F-4D97-AF65-F5344CB8AC3E}">
        <p14:creationId xmlns:p14="http://schemas.microsoft.com/office/powerpoint/2010/main" val="191473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475"/>
            <a:ext cx="10515600" cy="1325563"/>
          </a:xfrm>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2- Age</a:t>
            </a:r>
          </a:p>
        </p:txBody>
      </p:sp>
      <p:sp>
        <p:nvSpPr>
          <p:cNvPr id="3" name="Content Placeholder 2"/>
          <p:cNvSpPr>
            <a:spLocks noGrp="1"/>
          </p:cNvSpPr>
          <p:nvPr>
            <p:ph idx="1"/>
          </p:nvPr>
        </p:nvSpPr>
        <p:spPr>
          <a:xfrm>
            <a:off x="838200" y="1032221"/>
            <a:ext cx="11091863" cy="5229225"/>
          </a:xfrm>
        </p:spPr>
        <p:txBody>
          <a:bodyPr>
            <a:normAutofit fontScale="25000" lnSpcReduction="20000"/>
          </a:bodyPr>
          <a:lstStyle/>
          <a:p>
            <a:pPr marL="0" indent="0" algn="l" rtl="0">
              <a:buNone/>
            </a:pPr>
            <a:r>
              <a:rPr lang="en-US" sz="14400" b="1" dirty="0">
                <a:solidFill>
                  <a:schemeClr val="tx2">
                    <a:lumMod val="90000"/>
                    <a:lumOff val="10000"/>
                  </a:schemeClr>
                </a:solidFill>
                <a:latin typeface="Adobe Arabic" panose="02040503050201020203" pitchFamily="18" charset="-78"/>
                <a:cs typeface="Adobe Arabic" panose="02040503050201020203" pitchFamily="18" charset="-78"/>
              </a:rPr>
              <a:t>Older Aged Females :</a:t>
            </a:r>
          </a:p>
          <a:p>
            <a:pPr marL="0" indent="0" algn="l" rtl="0">
              <a:buNone/>
            </a:pPr>
            <a:endParaRPr lang="en-US" sz="40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514350" indent="-514350" algn="l" rtl="0">
              <a:buFont typeface="+mj-lt"/>
              <a:buAutoNum type="arabicPeriod"/>
            </a:pPr>
            <a:r>
              <a:rPr lang="en-US" sz="9600" dirty="0">
                <a:solidFill>
                  <a:schemeClr val="tx2">
                    <a:lumMod val="90000"/>
                    <a:lumOff val="10000"/>
                  </a:schemeClr>
                </a:solidFill>
                <a:latin typeface="Adobe Arabic" panose="02040503050201020203" pitchFamily="18" charset="-78"/>
                <a:cs typeface="Adobe Arabic" panose="02040503050201020203" pitchFamily="18" charset="-78"/>
              </a:rPr>
              <a:t>both miscarriage and ectopic pregnancy are more common in older women.</a:t>
            </a:r>
          </a:p>
          <a:p>
            <a:pPr marL="514350" indent="-514350" algn="l" rtl="0">
              <a:buFont typeface="+mj-lt"/>
              <a:buAutoNum type="arabicPeriod"/>
            </a:pPr>
            <a:r>
              <a:rPr lang="en-US" sz="9600" dirty="0">
                <a:solidFill>
                  <a:schemeClr val="tx2">
                    <a:lumMod val="90000"/>
                    <a:lumOff val="10000"/>
                  </a:schemeClr>
                </a:solidFill>
                <a:latin typeface="Adobe Arabic" panose="02040503050201020203" pitchFamily="18" charset="-78"/>
                <a:cs typeface="Adobe Arabic" panose="02040503050201020203" pitchFamily="18" charset="-78"/>
              </a:rPr>
              <a:t>by the age of 45, woman have about a one-in-two risk of miscarrying.</a:t>
            </a:r>
          </a:p>
          <a:p>
            <a:pPr marL="514350" indent="-514350" algn="l" rtl="0">
              <a:buFont typeface="+mj-lt"/>
              <a:buAutoNum type="arabicPeriod"/>
            </a:pPr>
            <a:r>
              <a:rPr lang="en-US" sz="9600" dirty="0">
                <a:solidFill>
                  <a:schemeClr val="tx2">
                    <a:lumMod val="90000"/>
                    <a:lumOff val="10000"/>
                  </a:schemeClr>
                </a:solidFill>
                <a:latin typeface="Adobe Arabic" panose="02040503050201020203" pitchFamily="18" charset="-78"/>
                <a:cs typeface="Adobe Arabic" panose="02040503050201020203" pitchFamily="18" charset="-78"/>
              </a:rPr>
              <a:t>The risk of Down's syndrome, according to age, is: </a:t>
            </a:r>
          </a:p>
          <a:p>
            <a:pPr marL="914400" lvl="2" indent="0" algn="l" rtl="0">
              <a:buNone/>
            </a:pPr>
            <a:r>
              <a:rPr lang="en-US" sz="6400" u="sng" dirty="0">
                <a:solidFill>
                  <a:schemeClr val="tx2">
                    <a:lumMod val="90000"/>
                    <a:lumOff val="10000"/>
                  </a:schemeClr>
                </a:solidFill>
                <a:latin typeface="Adobe Arabic" panose="02040503050201020203" pitchFamily="18" charset="-78"/>
                <a:cs typeface="Adobe Arabic" panose="02040503050201020203" pitchFamily="18" charset="-78"/>
              </a:rPr>
              <a:t>age 20: one in 1,500</a:t>
            </a:r>
          </a:p>
          <a:p>
            <a:pPr marL="914400" lvl="2" indent="0" algn="l" rtl="0">
              <a:buNone/>
            </a:pPr>
            <a:r>
              <a:rPr lang="en-US" sz="6400" dirty="0">
                <a:solidFill>
                  <a:schemeClr val="tx2">
                    <a:lumMod val="90000"/>
                    <a:lumOff val="10000"/>
                  </a:schemeClr>
                </a:solidFill>
                <a:latin typeface="Adobe Arabic" panose="02040503050201020203" pitchFamily="18" charset="-78"/>
                <a:cs typeface="Adobe Arabic" panose="02040503050201020203" pitchFamily="18" charset="-78"/>
              </a:rPr>
              <a:t>age 30: one in 900</a:t>
            </a:r>
          </a:p>
          <a:p>
            <a:pPr marL="914400" lvl="2" indent="0" algn="l" rtl="0">
              <a:buNone/>
            </a:pPr>
            <a:r>
              <a:rPr lang="en-US" sz="6400" dirty="0">
                <a:solidFill>
                  <a:schemeClr val="tx2">
                    <a:lumMod val="90000"/>
                    <a:lumOff val="10000"/>
                  </a:schemeClr>
                </a:solidFill>
                <a:latin typeface="Adobe Arabic" panose="02040503050201020203" pitchFamily="18" charset="-78"/>
                <a:cs typeface="Adobe Arabic" panose="02040503050201020203" pitchFamily="18" charset="-78"/>
              </a:rPr>
              <a:t>age 40: one in 100</a:t>
            </a:r>
          </a:p>
          <a:p>
            <a:pPr marL="914400" lvl="2" indent="0" algn="l" rtl="0">
              <a:buNone/>
            </a:pPr>
            <a:r>
              <a:rPr lang="en-US" sz="6400" u="sng" dirty="0">
                <a:solidFill>
                  <a:schemeClr val="tx2">
                    <a:lumMod val="90000"/>
                    <a:lumOff val="10000"/>
                  </a:schemeClr>
                </a:solidFill>
                <a:latin typeface="Adobe Arabic" panose="02040503050201020203" pitchFamily="18" charset="-78"/>
                <a:cs typeface="Adobe Arabic" panose="02040503050201020203" pitchFamily="18" charset="-78"/>
              </a:rPr>
              <a:t>age 45: one in 50 or greater</a:t>
            </a:r>
            <a:br>
              <a:rPr lang="en-US" sz="6400" u="sng"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7200" u="sng" dirty="0">
              <a:solidFill>
                <a:schemeClr val="tx2">
                  <a:lumMod val="90000"/>
                  <a:lumOff val="10000"/>
                </a:schemeClr>
              </a:solidFill>
              <a:latin typeface="Adobe Arabic" panose="02040503050201020203" pitchFamily="18" charset="-78"/>
              <a:cs typeface="Adobe Arabic" panose="02040503050201020203" pitchFamily="18" charset="-78"/>
            </a:endParaRPr>
          </a:p>
          <a:p>
            <a:pPr marL="514350" indent="-514350" algn="l" rtl="0">
              <a:buFont typeface="+mj-lt"/>
              <a:buAutoNum type="arabicPeriod"/>
            </a:pPr>
            <a:r>
              <a:rPr lang="en-US" sz="9600" dirty="0">
                <a:solidFill>
                  <a:schemeClr val="tx2">
                    <a:lumMod val="90000"/>
                    <a:lumOff val="10000"/>
                  </a:schemeClr>
                </a:solidFill>
                <a:latin typeface="Adobe Arabic" panose="02040503050201020203" pitchFamily="18" charset="-78"/>
                <a:cs typeface="Adobe Arabic" panose="02040503050201020203" pitchFamily="18" charset="-78"/>
              </a:rPr>
              <a:t>more likely to give birth by caesarean and this increases the older </a:t>
            </a:r>
            <a:r>
              <a:rPr lang="en-US" sz="9600" dirty="0" smtClean="0">
                <a:solidFill>
                  <a:schemeClr val="tx2">
                    <a:lumMod val="90000"/>
                    <a:lumOff val="10000"/>
                  </a:schemeClr>
                </a:solidFill>
                <a:latin typeface="Adobe Arabic" panose="02040503050201020203" pitchFamily="18" charset="-78"/>
                <a:cs typeface="Adobe Arabic" panose="02040503050201020203" pitchFamily="18" charset="-78"/>
              </a:rPr>
              <a:t>the woman is. </a:t>
            </a:r>
          </a:p>
          <a:p>
            <a:pPr marL="514350" indent="-514350" algn="l" rtl="0">
              <a:buFont typeface="+mj-lt"/>
              <a:buAutoNum type="arabicPeriod"/>
            </a:pPr>
            <a:r>
              <a:rPr lang="en-US" sz="9600" dirty="0" smtClean="0">
                <a:solidFill>
                  <a:schemeClr val="tx2">
                    <a:lumMod val="90000"/>
                    <a:lumOff val="10000"/>
                  </a:schemeClr>
                </a:solidFill>
                <a:latin typeface="Adobe Arabic" panose="02040503050201020203" pitchFamily="18" charset="-78"/>
                <a:cs typeface="Adobe Arabic" panose="02040503050201020203" pitchFamily="18" charset="-78"/>
              </a:rPr>
              <a:t>Reasons </a:t>
            </a:r>
            <a:r>
              <a:rPr lang="en-US" sz="9600" dirty="0">
                <a:solidFill>
                  <a:schemeClr val="tx2">
                    <a:lumMod val="90000"/>
                    <a:lumOff val="10000"/>
                  </a:schemeClr>
                </a:solidFill>
                <a:latin typeface="Adobe Arabic" panose="02040503050201020203" pitchFamily="18" charset="-78"/>
                <a:cs typeface="Adobe Arabic" panose="02040503050201020203" pitchFamily="18" charset="-78"/>
              </a:rPr>
              <a:t>why caesarean may be more likely include</a:t>
            </a:r>
            <a:r>
              <a:rPr lang="en-US" sz="9600" dirty="0" smtClean="0">
                <a:solidFill>
                  <a:schemeClr val="tx2">
                    <a:lumMod val="90000"/>
                    <a:lumOff val="10000"/>
                  </a:schemeClr>
                </a:solidFill>
                <a:latin typeface="Adobe Arabic" panose="02040503050201020203" pitchFamily="18" charset="-78"/>
                <a:cs typeface="Adobe Arabic" panose="02040503050201020203" pitchFamily="18" charset="-78"/>
              </a:rPr>
              <a:t>:</a:t>
            </a:r>
            <a:endParaRPr lang="en-US" sz="960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sz="5600" i="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7200" i="0" dirty="0">
                <a:solidFill>
                  <a:schemeClr val="tx2">
                    <a:lumMod val="90000"/>
                    <a:lumOff val="10000"/>
                  </a:schemeClr>
                </a:solidFill>
                <a:latin typeface="Adobe Arabic" panose="02040503050201020203" pitchFamily="18" charset="-78"/>
                <a:cs typeface="Adobe Arabic" panose="02040503050201020203" pitchFamily="18" charset="-78"/>
              </a:rPr>
              <a:t>baby is in an abnormal position at birth, particularly in women over 40 and expecting first baby.</a:t>
            </a:r>
          </a:p>
          <a:p>
            <a:pPr lvl="1" algn="l" rtl="0"/>
            <a:r>
              <a:rPr lang="en-US" sz="7200" i="0" dirty="0">
                <a:solidFill>
                  <a:schemeClr val="tx2">
                    <a:lumMod val="90000"/>
                    <a:lumOff val="10000"/>
                  </a:schemeClr>
                </a:solidFill>
                <a:latin typeface="Adobe Arabic" panose="02040503050201020203" pitchFamily="18" charset="-78"/>
                <a:cs typeface="Adobe Arabic" panose="02040503050201020203" pitchFamily="18" charset="-78"/>
              </a:rPr>
              <a:t>increased risk of fetal distress during </a:t>
            </a:r>
            <a:r>
              <a:rPr lang="en-US" sz="7200" i="0" dirty="0" err="1">
                <a:solidFill>
                  <a:schemeClr val="tx2">
                    <a:lumMod val="90000"/>
                    <a:lumOff val="10000"/>
                  </a:schemeClr>
                </a:solidFill>
                <a:latin typeface="Adobe Arabic" panose="02040503050201020203" pitchFamily="18" charset="-78"/>
                <a:cs typeface="Adobe Arabic" panose="02040503050201020203" pitchFamily="18" charset="-78"/>
              </a:rPr>
              <a:t>labour</a:t>
            </a:r>
            <a:r>
              <a:rPr lang="en-US" sz="7200" i="0" dirty="0">
                <a:solidFill>
                  <a:schemeClr val="tx2">
                    <a:lumMod val="90000"/>
                    <a:lumOff val="10000"/>
                  </a:schemeClr>
                </a:solidFill>
                <a:latin typeface="Adobe Arabic" panose="02040503050201020203" pitchFamily="18" charset="-78"/>
                <a:cs typeface="Adobe Arabic" panose="02040503050201020203" pitchFamily="18" charset="-78"/>
              </a:rPr>
              <a:t>, particularly for first-time pregnancies in women aged over 40.</a:t>
            </a:r>
          </a:p>
          <a:p>
            <a:pPr lvl="1" algn="l" rtl="0"/>
            <a:r>
              <a:rPr lang="en-US" sz="7200" i="0" dirty="0">
                <a:solidFill>
                  <a:schemeClr val="tx2">
                    <a:lumMod val="90000"/>
                    <a:lumOff val="10000"/>
                  </a:schemeClr>
                </a:solidFill>
                <a:latin typeface="Adobe Arabic" panose="02040503050201020203" pitchFamily="18" charset="-78"/>
                <a:cs typeface="Adobe Arabic" panose="02040503050201020203" pitchFamily="18" charset="-78"/>
              </a:rPr>
              <a:t> greater likelihood of long </a:t>
            </a:r>
            <a:r>
              <a:rPr lang="en-US" sz="7200" i="0" dirty="0" err="1">
                <a:solidFill>
                  <a:schemeClr val="tx2">
                    <a:lumMod val="90000"/>
                    <a:lumOff val="10000"/>
                  </a:schemeClr>
                </a:solidFill>
                <a:latin typeface="Adobe Arabic" panose="02040503050201020203" pitchFamily="18" charset="-78"/>
                <a:cs typeface="Adobe Arabic" panose="02040503050201020203" pitchFamily="18" charset="-78"/>
              </a:rPr>
              <a:t>labour</a:t>
            </a:r>
            <a:r>
              <a:rPr lang="en-US" sz="7200" i="0" dirty="0">
                <a:solidFill>
                  <a:schemeClr val="tx2">
                    <a:lumMod val="90000"/>
                    <a:lumOff val="10000"/>
                  </a:schemeClr>
                </a:solidFill>
                <a:latin typeface="Adobe Arabic" panose="02040503050201020203" pitchFamily="18" charset="-78"/>
                <a:cs typeface="Adobe Arabic" panose="02040503050201020203" pitchFamily="18" charset="-78"/>
              </a:rPr>
              <a:t>, because the muscles of womb work less efficiently when women are older</a:t>
            </a:r>
          </a:p>
        </p:txBody>
      </p:sp>
    </p:spTree>
    <p:extLst>
      <p:ext uri="{BB962C8B-B14F-4D97-AF65-F5344CB8AC3E}">
        <p14:creationId xmlns:p14="http://schemas.microsoft.com/office/powerpoint/2010/main" val="2911497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07504"/>
            <a:ext cx="10896600" cy="1485900"/>
          </a:xfrm>
        </p:spPr>
        <p:txBody>
          <a:bodyPr>
            <a:no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3-  access to appropriate Preconception and </a:t>
            </a:r>
            <a:r>
              <a:rPr lang="en-US" sz="4800" b="1" dirty="0" err="1">
                <a:solidFill>
                  <a:schemeClr val="tx2">
                    <a:lumMod val="90000"/>
                    <a:lumOff val="10000"/>
                  </a:schemeClr>
                </a:solidFill>
                <a:latin typeface="Adobe Arabic" panose="02040503050201020203" pitchFamily="18" charset="-78"/>
                <a:cs typeface="Adobe Arabic" panose="02040503050201020203" pitchFamily="18" charset="-78"/>
              </a:rPr>
              <a:t>interconception</a:t>
            </a: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 health care</a:t>
            </a:r>
            <a:br>
              <a:rPr lang="en-US" sz="4800"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4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p:txBody>
          <a:bodyPr>
            <a:normAutofit fontScale="85000" lnSpcReduction="10000"/>
          </a:bodyPr>
          <a:lstStyle/>
          <a:p>
            <a:pPr lvl="0" algn="l" rtl="0">
              <a:buFont typeface="Arial" panose="020B0604020202020204" pitchFamily="34" charset="0"/>
              <a:buChar char="•"/>
            </a:pPr>
            <a:r>
              <a:rPr lang="en-US" sz="3200" b="1" dirty="0">
                <a:latin typeface="Adobe Arabic" panose="02040503050201020203" pitchFamily="18" charset="-78"/>
                <a:cs typeface="Adobe Arabic" panose="02040503050201020203" pitchFamily="18" charset="-78"/>
              </a:rPr>
              <a:t>Preconception health care :</a:t>
            </a:r>
            <a:endParaRPr lang="en-US" sz="3200" dirty="0">
              <a:latin typeface="Adobe Arabic" panose="02040503050201020203" pitchFamily="18" charset="-78"/>
              <a:cs typeface="Adobe Arabic" panose="02040503050201020203" pitchFamily="18" charset="-78"/>
            </a:endParaRPr>
          </a:p>
          <a:p>
            <a:pPr lvl="1" algn="l" rtl="0">
              <a:buFont typeface="Arial" panose="020B0604020202020204" pitchFamily="34" charset="0"/>
              <a:buChar char="•"/>
            </a:pPr>
            <a:r>
              <a:rPr lang="en-US" sz="3200" i="0" dirty="0">
                <a:latin typeface="Adobe Arabic" panose="02040503050201020203" pitchFamily="18" charset="-78"/>
                <a:cs typeface="Adobe Arabic" panose="02040503050201020203" pitchFamily="18" charset="-78"/>
              </a:rPr>
              <a:t>Is the medical care of a woman or man receives from the doctor or other health professionals that aimed to </a:t>
            </a:r>
            <a:r>
              <a:rPr lang="en-US" sz="3200" i="0" dirty="0">
                <a:solidFill>
                  <a:srgbClr val="FF0000"/>
                </a:solidFill>
                <a:latin typeface="Adobe Arabic" panose="02040503050201020203" pitchFamily="18" charset="-78"/>
                <a:cs typeface="Adobe Arabic" panose="02040503050201020203" pitchFamily="18" charset="-78"/>
              </a:rPr>
              <a:t>increase</a:t>
            </a:r>
            <a:r>
              <a:rPr lang="en-US" sz="3200" i="0" dirty="0">
                <a:latin typeface="Adobe Arabic" panose="02040503050201020203" pitchFamily="18" charset="-78"/>
                <a:cs typeface="Adobe Arabic" panose="02040503050201020203" pitchFamily="18" charset="-78"/>
              </a:rPr>
              <a:t> the chance </a:t>
            </a:r>
            <a:r>
              <a:rPr lang="en-US" sz="3200" i="0" dirty="0">
                <a:solidFill>
                  <a:srgbClr val="FF0000"/>
                </a:solidFill>
                <a:latin typeface="Adobe Arabic" panose="02040503050201020203" pitchFamily="18" charset="-78"/>
                <a:cs typeface="Adobe Arabic" panose="02040503050201020203" pitchFamily="18" charset="-78"/>
              </a:rPr>
              <a:t>of having a healthy baby</a:t>
            </a:r>
            <a:r>
              <a:rPr lang="en-US" sz="3200" i="0" dirty="0">
                <a:latin typeface="Adobe Arabic" panose="02040503050201020203" pitchFamily="18" charset="-78"/>
                <a:cs typeface="Adobe Arabic" panose="02040503050201020203" pitchFamily="18" charset="-78"/>
              </a:rPr>
              <a:t>. </a:t>
            </a:r>
            <a:r>
              <a:rPr lang="en-US" sz="3200" b="1" i="0" dirty="0">
                <a:latin typeface="Adobe Arabic" panose="02040503050201020203" pitchFamily="18" charset="-78"/>
                <a:cs typeface="Adobe Arabic" panose="02040503050201020203" pitchFamily="18" charset="-78"/>
              </a:rPr>
              <a:t> </a:t>
            </a:r>
            <a:endParaRPr lang="en-US" sz="3200" i="0" dirty="0">
              <a:latin typeface="Adobe Arabic" panose="02040503050201020203" pitchFamily="18" charset="-78"/>
              <a:cs typeface="Adobe Arabic" panose="02040503050201020203" pitchFamily="18" charset="-78"/>
            </a:endParaRPr>
          </a:p>
          <a:p>
            <a:pPr lvl="0" algn="l" rtl="0">
              <a:buFont typeface="Arial" panose="020B0604020202020204" pitchFamily="34" charset="0"/>
              <a:buChar char="•"/>
            </a:pPr>
            <a:r>
              <a:rPr lang="en-US" sz="3200" b="1" dirty="0">
                <a:latin typeface="Adobe Arabic" panose="02040503050201020203" pitchFamily="18" charset="-78"/>
                <a:cs typeface="Adobe Arabic" panose="02040503050201020203" pitchFamily="18" charset="-78"/>
              </a:rPr>
              <a:t>Inter-</a:t>
            </a:r>
            <a:r>
              <a:rPr lang="en-US" sz="3200" b="1" dirty="0" err="1">
                <a:latin typeface="Adobe Arabic" panose="02040503050201020203" pitchFamily="18" charset="-78"/>
                <a:cs typeface="Adobe Arabic" panose="02040503050201020203" pitchFamily="18" charset="-78"/>
              </a:rPr>
              <a:t>conceptional</a:t>
            </a:r>
            <a:r>
              <a:rPr lang="en-US" sz="3200" b="1" dirty="0">
                <a:latin typeface="Adobe Arabic" panose="02040503050201020203" pitchFamily="18" charset="-78"/>
                <a:cs typeface="Adobe Arabic" panose="02040503050201020203" pitchFamily="18" charset="-78"/>
              </a:rPr>
              <a:t> health care: </a:t>
            </a:r>
            <a:endParaRPr lang="en-US" sz="3200" dirty="0">
              <a:latin typeface="Adobe Arabic" panose="02040503050201020203" pitchFamily="18" charset="-78"/>
              <a:cs typeface="Adobe Arabic" panose="02040503050201020203" pitchFamily="18" charset="-78"/>
            </a:endParaRPr>
          </a:p>
          <a:p>
            <a:pPr lvl="1" algn="l" rtl="0">
              <a:buFont typeface="Arial" panose="020B0604020202020204" pitchFamily="34" charset="0"/>
              <a:buChar char="•"/>
            </a:pPr>
            <a:r>
              <a:rPr lang="en-US" sz="3200" b="1" i="0" dirty="0" err="1">
                <a:latin typeface="Adobe Arabic" panose="02040503050201020203" pitchFamily="18" charset="-78"/>
                <a:cs typeface="Adobe Arabic" panose="02040503050201020203" pitchFamily="18" charset="-78"/>
              </a:rPr>
              <a:t>interconception</a:t>
            </a:r>
            <a:r>
              <a:rPr lang="en-US" sz="3200" b="1" i="0" dirty="0">
                <a:latin typeface="Adobe Arabic" panose="02040503050201020203" pitchFamily="18" charset="-78"/>
                <a:cs typeface="Adobe Arabic" panose="02040503050201020203" pitchFamily="18" charset="-78"/>
              </a:rPr>
              <a:t> health </a:t>
            </a:r>
            <a:r>
              <a:rPr lang="en-US" sz="3200" i="0" dirty="0">
                <a:latin typeface="Adobe Arabic" panose="02040503050201020203" pitchFamily="18" charset="-78"/>
                <a:cs typeface="Adobe Arabic" panose="02040503050201020203" pitchFamily="18" charset="-78"/>
              </a:rPr>
              <a:t>involves helping a woman </a:t>
            </a:r>
            <a:r>
              <a:rPr lang="en-US" sz="3200" i="0" dirty="0">
                <a:solidFill>
                  <a:srgbClr val="FF0000"/>
                </a:solidFill>
                <a:latin typeface="Adobe Arabic" panose="02040503050201020203" pitchFamily="18" charset="-78"/>
                <a:cs typeface="Adobe Arabic" panose="02040503050201020203" pitchFamily="18" charset="-78"/>
              </a:rPr>
              <a:t>understand the importance of being healthy between pregnancies</a:t>
            </a:r>
            <a:r>
              <a:rPr lang="en-US" sz="3200" i="0" dirty="0">
                <a:latin typeface="Adobe Arabic" panose="02040503050201020203" pitchFamily="18" charset="-78"/>
                <a:cs typeface="Adobe Arabic" panose="02040503050201020203" pitchFamily="18" charset="-78"/>
              </a:rPr>
              <a:t> and the need to wait at least 18 months before becoming pregnant again to help optimize birth outcome.</a:t>
            </a: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544808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0947"/>
            <a:ext cx="10395284" cy="1485900"/>
          </a:xfrm>
        </p:spPr>
        <p:txBody>
          <a:bodyPr>
            <a:no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3- access to appropriate Preconception and </a:t>
            </a:r>
            <a:r>
              <a:rPr lang="en-US" sz="4800" b="1" dirty="0" err="1">
                <a:solidFill>
                  <a:schemeClr val="tx2">
                    <a:lumMod val="90000"/>
                    <a:lumOff val="10000"/>
                  </a:schemeClr>
                </a:solidFill>
                <a:latin typeface="Adobe Arabic" panose="02040503050201020203" pitchFamily="18" charset="-78"/>
                <a:cs typeface="Adobe Arabic" panose="02040503050201020203" pitchFamily="18" charset="-78"/>
              </a:rPr>
              <a:t>interconception</a:t>
            </a: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 health care</a:t>
            </a:r>
            <a:br>
              <a:rPr lang="en-US" sz="4800"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4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p:txBody>
          <a:bodyPr>
            <a:normAutofit lnSpcReduction="10000"/>
          </a:bodyPr>
          <a:lstStyle/>
          <a:p>
            <a:pPr algn="l" rtl="0">
              <a:buFont typeface="Arial" panose="020B0604020202020204" pitchFamily="34" charset="0"/>
              <a:buChar char="•"/>
            </a:pPr>
            <a:r>
              <a:rPr lang="en-US" sz="2800" dirty="0" smtClean="0">
                <a:latin typeface="Adobe Arabic" panose="02040503050201020203" pitchFamily="18" charset="-78"/>
                <a:cs typeface="Adobe Arabic" panose="02040503050201020203" pitchFamily="18" charset="-78"/>
              </a:rPr>
              <a:t> </a:t>
            </a:r>
            <a:r>
              <a:rPr lang="en-US" sz="2800" dirty="0">
                <a:latin typeface="Adobe Arabic" panose="02040503050201020203" pitchFamily="18" charset="-78"/>
                <a:cs typeface="Adobe Arabic" panose="02040503050201020203" pitchFamily="18" charset="-78"/>
              </a:rPr>
              <a:t>Talking to a health-care provider before becoming pregnant at least 6 months.</a:t>
            </a:r>
          </a:p>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Why?</a:t>
            </a:r>
          </a:p>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Because a woman might have a subsequent pregnancy, services in the postpartum period </a:t>
            </a:r>
          </a:p>
          <a:p>
            <a:pPr algn="l" rtl="0">
              <a:buFont typeface="Arial" panose="020B0604020202020204" pitchFamily="34" charset="0"/>
              <a:buChar char="•"/>
            </a:pPr>
            <a:r>
              <a:rPr lang="en-US" sz="2800" dirty="0">
                <a:latin typeface="Adobe Arabic" panose="02040503050201020203" pitchFamily="18" charset="-78"/>
                <a:cs typeface="Adobe Arabic" panose="02040503050201020203" pitchFamily="18" charset="-78"/>
              </a:rPr>
              <a:t>(e.g., Accessing services such as the Special Supplemental Nutrition Program for Women, Infants, and Children.) So the women can </a:t>
            </a:r>
            <a:r>
              <a:rPr lang="en-US" sz="2800" dirty="0">
                <a:solidFill>
                  <a:srgbClr val="FF0000"/>
                </a:solidFill>
                <a:latin typeface="Adobe Arabic" panose="02040503050201020203" pitchFamily="18" charset="-78"/>
                <a:cs typeface="Adobe Arabic" panose="02040503050201020203" pitchFamily="18" charset="-78"/>
              </a:rPr>
              <a:t>maintain or regain good health.</a:t>
            </a:r>
          </a:p>
          <a:p>
            <a:pPr algn="l" rtl="0">
              <a:buFont typeface="Arial" panose="020B0604020202020204" pitchFamily="34" charset="0"/>
              <a:buChar char="•"/>
            </a:pPr>
            <a:endParaRPr lang="en-US" sz="28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081491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4- poverty</a:t>
            </a:r>
          </a:p>
        </p:txBody>
      </p:sp>
      <p:sp>
        <p:nvSpPr>
          <p:cNvPr id="3" name="Content Placeholder 2"/>
          <p:cNvSpPr>
            <a:spLocks noGrp="1"/>
          </p:cNvSpPr>
          <p:nvPr>
            <p:ph idx="1"/>
          </p:nvPr>
        </p:nvSpPr>
        <p:spPr>
          <a:xfrm>
            <a:off x="1371600" y="1900990"/>
            <a:ext cx="9601200" cy="4291263"/>
          </a:xfrm>
        </p:spPr>
        <p:txBody>
          <a:bodyPr>
            <a:normAutofit fontScale="77500" lnSpcReduction="20000"/>
          </a:bodyPr>
          <a:lstStyle/>
          <a:p>
            <a:pPr algn="l" rtl="0">
              <a:buFont typeface="Arial" panose="020B0604020202020204" pitchFamily="34" charset="0"/>
              <a:buChar char="•"/>
            </a:pPr>
            <a:r>
              <a:rPr lang="en-US" sz="4100" b="1" dirty="0">
                <a:solidFill>
                  <a:schemeClr val="tx2">
                    <a:lumMod val="90000"/>
                    <a:lumOff val="10000"/>
                  </a:schemeClr>
                </a:solidFill>
                <a:latin typeface="Adobe Arabic" panose="02040503050201020203" pitchFamily="18" charset="-78"/>
                <a:cs typeface="Adobe Arabic" panose="02040503050201020203" pitchFamily="18" charset="-78"/>
              </a:rPr>
              <a:t>According to a study titled </a:t>
            </a:r>
            <a:r>
              <a:rPr lang="en-US" sz="4100" b="1" i="1" dirty="0">
                <a:solidFill>
                  <a:schemeClr val="tx2">
                    <a:lumMod val="90000"/>
                    <a:lumOff val="10000"/>
                  </a:schemeClr>
                </a:solidFill>
                <a:latin typeface="Adobe Arabic" panose="02040503050201020203" pitchFamily="18" charset="-78"/>
                <a:cs typeface="Adobe Arabic" panose="02040503050201020203" pitchFamily="18" charset="-78"/>
              </a:rPr>
              <a:t>Poverty during pregnancy: Its effects on child health outcomes</a:t>
            </a:r>
            <a:r>
              <a:rPr lang="en-US" sz="4100" b="1" dirty="0" smtClean="0">
                <a:solidFill>
                  <a:schemeClr val="tx2">
                    <a:lumMod val="90000"/>
                    <a:lumOff val="10000"/>
                  </a:schemeClr>
                </a:solidFill>
                <a:latin typeface="Adobe Arabic" panose="02040503050201020203" pitchFamily="18" charset="-78"/>
                <a:cs typeface="Adobe Arabic" panose="02040503050201020203" pitchFamily="18" charset="-78"/>
              </a:rPr>
              <a:t>:</a:t>
            </a:r>
          </a:p>
          <a:p>
            <a:pPr algn="l" rtl="0">
              <a:buFont typeface="Arial" panose="020B0604020202020204" pitchFamily="34" charset="0"/>
              <a:buChar char="•"/>
            </a:pPr>
            <a:endParaRPr lang="en-US" sz="4100" b="1"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mothers living in poverty are likely to face multiple stressful life events, including lone-mother and teenage pregnancies, unemployment, more crowded or polluted physical environments, and far fewer resources to deal with these exposures.</a:t>
            </a:r>
          </a:p>
          <a:p>
            <a:pPr algn="l" rtl="0">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And for their fetuses there are increased risks for preterm birth, intrauterine growth restriction, and neonatal or infant death.</a:t>
            </a:r>
          </a:p>
          <a:p>
            <a:pPr algn="l" rtl="0">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Poverty has consistently been found to be a powerful determinant of delayed cognitive development and poor school performance.</a:t>
            </a:r>
          </a:p>
          <a:p>
            <a:pPr algn="l" rtl="0">
              <a:buFont typeface="Arial" panose="020B0604020202020204" pitchFamily="34" charset="0"/>
              <a:buChar char="•"/>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 Behavior problems among young children and adolescents are strongly associated with maternal poverty.</a:t>
            </a:r>
          </a:p>
        </p:txBody>
      </p:sp>
      <p:sp>
        <p:nvSpPr>
          <p:cNvPr id="4" name="Rectangle 3"/>
          <p:cNvSpPr/>
          <p:nvPr/>
        </p:nvSpPr>
        <p:spPr>
          <a:xfrm>
            <a:off x="8724275" y="685800"/>
            <a:ext cx="3218052" cy="80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 further reading</a:t>
            </a:r>
            <a:endParaRPr lang="en-US" dirty="0"/>
          </a:p>
        </p:txBody>
      </p:sp>
    </p:spTree>
    <p:extLst>
      <p:ext uri="{BB962C8B-B14F-4D97-AF65-F5344CB8AC3E}">
        <p14:creationId xmlns:p14="http://schemas.microsoft.com/office/powerpoint/2010/main" val="862469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dirty="0">
                <a:solidFill>
                  <a:schemeClr val="tx2">
                    <a:lumMod val="90000"/>
                    <a:lumOff val="10000"/>
                  </a:schemeClr>
                </a:solidFill>
                <a:latin typeface="Adobe Arabic" panose="02040503050201020203" pitchFamily="18" charset="-78"/>
                <a:cs typeface="Adobe Arabic" panose="02040503050201020203" pitchFamily="18" charset="-78"/>
              </a:rPr>
              <a:t>Maternal and Child Care</a:t>
            </a:r>
          </a:p>
        </p:txBody>
      </p:sp>
      <p:graphicFrame>
        <p:nvGraphicFramePr>
          <p:cNvPr id="6" name="Content Placeholder 5"/>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7566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3"/>
          <p:cNvGraphicFramePr/>
          <p:nvPr>
            <p:extLst/>
          </p:nvPr>
        </p:nvGraphicFramePr>
        <p:xfrm>
          <a:off x="471488" y="1100138"/>
          <a:ext cx="11104816" cy="5497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85913" y="257175"/>
            <a:ext cx="9115425" cy="830997"/>
          </a:xfrm>
          <a:prstGeom prst="rect">
            <a:avLst/>
          </a:prstGeom>
          <a:noFill/>
        </p:spPr>
        <p:txBody>
          <a:bodyPr wrap="square" rtlCol="0">
            <a:spAutoFit/>
          </a:bodyPr>
          <a:lstStyle/>
          <a:p>
            <a:pPr algn="ct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Routine PRENATAL Tests</a:t>
            </a:r>
          </a:p>
        </p:txBody>
      </p:sp>
    </p:spTree>
    <p:extLst>
      <p:ext uri="{BB962C8B-B14F-4D97-AF65-F5344CB8AC3E}">
        <p14:creationId xmlns:p14="http://schemas.microsoft.com/office/powerpoint/2010/main" val="3760011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9027" y="780595"/>
            <a:ext cx="7866744" cy="1077232"/>
          </a:xfrm>
        </p:spPr>
        <p:txBody>
          <a:bodyPr>
            <a:noAutofit/>
          </a:bodyPr>
          <a:lstStyle/>
          <a:p>
            <a:pPr marL="0" indent="0" algn="ctr" rtl="0">
              <a:buNone/>
            </a:pP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High risk Factor in maternal and child health</a:t>
            </a:r>
          </a:p>
        </p:txBody>
      </p:sp>
      <p:sp>
        <p:nvSpPr>
          <p:cNvPr id="5" name="TextBox 4"/>
          <p:cNvSpPr txBox="1"/>
          <p:nvPr/>
        </p:nvSpPr>
        <p:spPr>
          <a:xfrm>
            <a:off x="1139891" y="2184018"/>
            <a:ext cx="3437159" cy="5632311"/>
          </a:xfrm>
          <a:prstGeom prst="rect">
            <a:avLst/>
          </a:prstGeom>
          <a:noFill/>
        </p:spPr>
        <p:txBody>
          <a:bodyPr wrap="none" rtlCol="0">
            <a:spAutoFit/>
          </a:bodyPr>
          <a:lstStyle/>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HTN</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Heart Disease</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GDM</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Tobacco &amp;alcohol use</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STDs</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Nutrition</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Unhealthy weight</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Genetic factor</a:t>
            </a:r>
          </a:p>
          <a:p>
            <a:pPr marL="342900" indent="-342900" algn="l" rtl="0">
              <a:buFont typeface="Arial"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Post partum depression</a:t>
            </a:r>
          </a:p>
          <a:p>
            <a:pPr algn="l" rt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3074" name="Picture 2" descr="C:\Users\User\Desktop\im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235" y="286203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65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90000"/>
                    <a:lumOff val="10000"/>
                  </a:schemeClr>
                </a:solidFill>
                <a:latin typeface="Adobe Arabic" panose="02040503050201020203" pitchFamily="18" charset="-78"/>
                <a:cs typeface="Adobe Arabic" panose="02040503050201020203" pitchFamily="18" charset="-78"/>
              </a:rPr>
              <a:t>Hypertension</a:t>
            </a:r>
          </a:p>
        </p:txBody>
      </p:sp>
      <p:sp>
        <p:nvSpPr>
          <p:cNvPr id="3" name="Content Placeholder 2"/>
          <p:cNvSpPr>
            <a:spLocks noGrp="1"/>
          </p:cNvSpPr>
          <p:nvPr>
            <p:ph idx="1"/>
          </p:nvPr>
        </p:nvSpPr>
        <p:spPr>
          <a:xfrm>
            <a:off x="838199" y="1653346"/>
            <a:ext cx="10942984" cy="4098097"/>
          </a:xfrm>
        </p:spPr>
        <p:txBody>
          <a:bodyPr>
            <a:noAutofit/>
          </a:bodyPr>
          <a:lstStyle/>
          <a:p>
            <a:pPr algn="l" rtl="0">
              <a:buFont typeface="Arial" panose="020B0604020202020204" pitchFamily="34" charset="0"/>
              <a:buChar char="•"/>
            </a:pPr>
            <a:r>
              <a:rPr lang="en-US" dirty="0">
                <a:solidFill>
                  <a:schemeClr val="tx2">
                    <a:lumMod val="90000"/>
                    <a:lumOff val="10000"/>
                  </a:schemeClr>
                </a:solidFill>
                <a:latin typeface="Adobe Arabic" panose="02040503050201020203" pitchFamily="18" charset="-78"/>
                <a:cs typeface="Adobe Arabic" panose="02040503050201020203" pitchFamily="18" charset="-78"/>
              </a:rPr>
              <a:t>Most common medical problem encountered during pregnancy, complicating 2-3% of pregnancies.</a:t>
            </a:r>
          </a:p>
          <a:p>
            <a:pPr algn="l" rtl="0">
              <a:buFont typeface="Arial" panose="020B0604020202020204" pitchFamily="34" charset="0"/>
              <a:buChar char="•"/>
            </a:pPr>
            <a:r>
              <a:rPr lang="en-US" dirty="0">
                <a:solidFill>
                  <a:schemeClr val="tx2">
                    <a:lumMod val="90000"/>
                    <a:lumOff val="10000"/>
                  </a:schemeClr>
                </a:solidFill>
                <a:latin typeface="Adobe Arabic" panose="02040503050201020203" pitchFamily="18" charset="-78"/>
                <a:cs typeface="Adobe Arabic" panose="02040503050201020203" pitchFamily="18" charset="-78"/>
              </a:rPr>
              <a:t>Chronic poorly-controlled high blood pressure before and during pregnancy puts a pregnant woman and her baby at risk for problems.</a:t>
            </a:r>
          </a:p>
          <a:p>
            <a:pPr algn="l" rtl="0">
              <a:buFont typeface="Arial" panose="020B0604020202020204" pitchFamily="34" charset="0"/>
              <a:buChar char="•"/>
            </a:pPr>
            <a:r>
              <a:rPr lang="en-US" dirty="0">
                <a:solidFill>
                  <a:schemeClr val="tx2">
                    <a:lumMod val="90000"/>
                    <a:lumOff val="10000"/>
                  </a:schemeClr>
                </a:solidFill>
                <a:latin typeface="Adobe Arabic" panose="02040503050201020203" pitchFamily="18" charset="-78"/>
                <a:cs typeface="Adobe Arabic" panose="02040503050201020203" pitchFamily="18" charset="-78"/>
              </a:rPr>
              <a:t>It is associated with an increased risk for maternal complications such as:    </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preeclampsia.</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placental abruption.</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gestational diabetes.</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Future cardiovascular disease.</a:t>
            </a:r>
          </a:p>
          <a:p>
            <a:pPr algn="l" rtl="0">
              <a:buFont typeface="Arial" panose="020B0604020202020204" pitchFamily="34" charset="0"/>
              <a:buChar char="•"/>
            </a:pPr>
            <a:r>
              <a:rPr lang="en-US" dirty="0">
                <a:solidFill>
                  <a:schemeClr val="tx2">
                    <a:lumMod val="90000"/>
                    <a:lumOff val="10000"/>
                  </a:schemeClr>
                </a:solidFill>
                <a:latin typeface="Adobe Arabic" panose="02040503050201020203" pitchFamily="18" charset="-78"/>
                <a:cs typeface="Adobe Arabic" panose="02040503050201020203" pitchFamily="18" charset="-78"/>
              </a:rPr>
              <a:t>poor birth outcomes such as :</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preterm delivery, </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small infant.</a:t>
            </a:r>
          </a:p>
          <a:p>
            <a:pPr marL="742950" lvl="1" indent="-285750" algn="l" rtl="0">
              <a:buFont typeface="Arial" panose="020B0604020202020204" pitchFamily="34" charset="0"/>
              <a:buChar char="•"/>
            </a:pPr>
            <a:r>
              <a:rPr lang="en-US" i="0" dirty="0">
                <a:solidFill>
                  <a:schemeClr val="tx2">
                    <a:lumMod val="90000"/>
                    <a:lumOff val="10000"/>
                  </a:schemeClr>
                </a:solidFill>
                <a:latin typeface="Adobe Arabic" panose="02040503050201020203" pitchFamily="18" charset="-78"/>
                <a:cs typeface="Adobe Arabic" panose="02040503050201020203" pitchFamily="18" charset="-78"/>
              </a:rPr>
              <a:t> infant death</a:t>
            </a:r>
            <a:r>
              <a:rPr lang="en-US" i="0" dirty="0" smtClean="0">
                <a:solidFill>
                  <a:schemeClr val="tx2">
                    <a:lumMod val="90000"/>
                    <a:lumOff val="10000"/>
                  </a:schemeClr>
                </a:solidFill>
                <a:latin typeface="Adobe Arabic" panose="02040503050201020203" pitchFamily="18" charset="-78"/>
                <a:cs typeface="Adobe Arabic" panose="02040503050201020203" pitchFamily="18" charset="-78"/>
              </a:rPr>
              <a:t>.</a:t>
            </a:r>
            <a:endParaRPr lang="en-US" i="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5" name="Picture 4"/>
          <p:cNvPicPr>
            <a:picLocks noChangeAspect="1"/>
          </p:cNvPicPr>
          <p:nvPr/>
        </p:nvPicPr>
        <p:blipFill>
          <a:blip r:embed="rId2"/>
          <a:stretch>
            <a:fillRect/>
          </a:stretch>
        </p:blipFill>
        <p:spPr>
          <a:xfrm>
            <a:off x="7542559" y="3469319"/>
            <a:ext cx="4238624" cy="2119312"/>
          </a:xfrm>
          <a:prstGeom prst="rect">
            <a:avLst/>
          </a:prstGeom>
        </p:spPr>
      </p:pic>
    </p:spTree>
    <p:extLst>
      <p:ext uri="{BB962C8B-B14F-4D97-AF65-F5344CB8AC3E}">
        <p14:creationId xmlns:p14="http://schemas.microsoft.com/office/powerpoint/2010/main" val="1448896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E1EAC6EB-ACF4-41FA-8413-4DAECDDD6536}"/>
              </a:ext>
            </a:extLst>
          </p:cNvPr>
          <p:cNvSpPr txBox="1"/>
          <p:nvPr/>
        </p:nvSpPr>
        <p:spPr>
          <a:xfrm>
            <a:off x="4691269" y="2767280"/>
            <a:ext cx="3613281" cy="1323439"/>
          </a:xfrm>
          <a:prstGeom prst="rect">
            <a:avLst/>
          </a:prstGeom>
          <a:noFill/>
        </p:spPr>
        <p:txBody>
          <a:bodyPr wrap="square" rtlCol="0">
            <a:spAutoFit/>
          </a:bodyPr>
          <a:lstStyle/>
          <a:p>
            <a:r>
              <a:rPr lang="en-US" sz="8000" b="1" dirty="0">
                <a:solidFill>
                  <a:schemeClr val="tx2">
                    <a:lumMod val="90000"/>
                    <a:lumOff val="10000"/>
                  </a:schemeClr>
                </a:solidFill>
                <a:latin typeface="Adobe Arabic" panose="02040503050201020203" pitchFamily="18" charset="-78"/>
                <a:cs typeface="Adobe Arabic" panose="02040503050201020203" pitchFamily="18" charset="-78"/>
              </a:rPr>
              <a:t>MCQs</a:t>
            </a:r>
          </a:p>
        </p:txBody>
      </p:sp>
    </p:spTree>
    <p:extLst>
      <p:ext uri="{BB962C8B-B14F-4D97-AF65-F5344CB8AC3E}">
        <p14:creationId xmlns:p14="http://schemas.microsoft.com/office/powerpoint/2010/main" val="2596248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Hypertension</a:t>
            </a:r>
          </a:p>
        </p:txBody>
      </p:sp>
      <p:sp>
        <p:nvSpPr>
          <p:cNvPr id="3" name="Content Placeholder 2"/>
          <p:cNvSpPr>
            <a:spLocks noGrp="1"/>
          </p:cNvSpPr>
          <p:nvPr>
            <p:ph idx="1"/>
          </p:nvPr>
        </p:nvSpPr>
        <p:spPr/>
        <p:txBody>
          <a:bodyPr>
            <a:normAutofit lnSpcReduction="10000"/>
          </a:bodyPr>
          <a:lstStyle/>
          <a:p>
            <a:pPr marL="0" indent="0" algn="l" rtl="0">
              <a:buNone/>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Preeclampsia:</a:t>
            </a:r>
          </a:p>
          <a:p>
            <a:pPr algn="l" rtl="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Preeclampsia AKA pregnancy-induced hypertension (PIH) is a complication of pregnancy marked by hypertension and proteinuria.</a:t>
            </a:r>
          </a:p>
          <a:p>
            <a:pPr algn="l" rtl="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Usually appears in the latter part of the second trimester or in the third trimester, but it can occur earlier or postpartum.</a:t>
            </a:r>
          </a:p>
          <a:p>
            <a:pPr algn="l" rtl="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Approximately 5-8% of all pregnancies are affected by preeclampsia.</a:t>
            </a:r>
          </a:p>
          <a:p>
            <a:pPr algn="l" rtl="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If preeclampsia is left untreated, eclampsia can develop.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Eclampsia</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is a very serious condition in which the woman experiences seizures due to hypertension.</a:t>
            </a:r>
          </a:p>
        </p:txBody>
      </p:sp>
      <p:sp>
        <p:nvSpPr>
          <p:cNvPr id="4" name="Rectangle 3"/>
          <p:cNvSpPr/>
          <p:nvPr/>
        </p:nvSpPr>
        <p:spPr>
          <a:xfrm>
            <a:off x="8334531" y="344774"/>
            <a:ext cx="3218052" cy="8094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1066292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Heart diseases</a:t>
            </a:r>
            <a:endParaRPr lang="en-US" sz="4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1371600" y="2286000"/>
            <a:ext cx="10078278" cy="3581400"/>
          </a:xfrm>
        </p:spPr>
        <p:txBody>
          <a:bodyPr>
            <a:normAutofit fontScale="85000" lnSpcReduction="20000"/>
          </a:bodyPr>
          <a:lstStyle/>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Cardiovascular disease (CVD) complicates 1% to 4% of pregnancies</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Congenital heart disease (CHD) being the most common preexisting condition and hypertension the most common acquired condition.</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The incidence of maternal CVD appears to be growing, likely due to increasing maternal age, cardiovascular risk factors (i.e., obesity, diabetes, and hypertension,) and lifespan of patients with CHD</a:t>
            </a: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Successful pregnancies can be achieved when cardiac complications are managed during pregnancy. </a:t>
            </a:r>
          </a:p>
        </p:txBody>
      </p:sp>
      <p:pic>
        <p:nvPicPr>
          <p:cNvPr id="4" name="Picture 3"/>
          <p:cNvPicPr>
            <a:picLocks noChangeAspect="1"/>
          </p:cNvPicPr>
          <p:nvPr/>
        </p:nvPicPr>
        <p:blipFill>
          <a:blip r:embed="rId2"/>
          <a:stretch>
            <a:fillRect/>
          </a:stretch>
        </p:blipFill>
        <p:spPr>
          <a:xfrm>
            <a:off x="9128125" y="-19844"/>
            <a:ext cx="2794000" cy="2095500"/>
          </a:xfrm>
          <a:prstGeom prst="rect">
            <a:avLst/>
          </a:prstGeom>
        </p:spPr>
      </p:pic>
    </p:spTree>
    <p:extLst>
      <p:ext uri="{BB962C8B-B14F-4D97-AF65-F5344CB8AC3E}">
        <p14:creationId xmlns:p14="http://schemas.microsoft.com/office/powerpoint/2010/main" val="1754403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178716" cy="1485900"/>
          </a:xfrm>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Gestational Diabetes Mellitus (GDM)</a:t>
            </a:r>
          </a:p>
        </p:txBody>
      </p:sp>
      <p:sp>
        <p:nvSpPr>
          <p:cNvPr id="3" name="Content Placeholder 2"/>
          <p:cNvSpPr>
            <a:spLocks noGrp="1"/>
          </p:cNvSpPr>
          <p:nvPr>
            <p:ph idx="1"/>
          </p:nvPr>
        </p:nvSpPr>
        <p:spPr>
          <a:xfrm>
            <a:off x="1207169" y="1633287"/>
            <a:ext cx="9601200" cy="3581400"/>
          </a:xfrm>
        </p:spPr>
        <p:txBody>
          <a:bodyPr>
            <a:noAutofit/>
          </a:bodyPr>
          <a:lstStyle/>
          <a:p>
            <a:pPr algn="l" rtl="0">
              <a:buFont typeface="Arial" panose="020B0604020202020204" pitchFamily="34" charset="0"/>
              <a:buChar char="•"/>
            </a:pP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Is when a woman </a:t>
            </a:r>
            <a:r>
              <a:rPr lang="en-US" sz="1800" b="1" u="sng" dirty="0">
                <a:solidFill>
                  <a:schemeClr val="tx2">
                    <a:lumMod val="90000"/>
                    <a:lumOff val="10000"/>
                  </a:schemeClr>
                </a:solidFill>
                <a:latin typeface="Adobe Arabic" panose="02040503050201020203" pitchFamily="18" charset="-78"/>
                <a:cs typeface="Adobe Arabic" panose="02040503050201020203" pitchFamily="18" charset="-78"/>
              </a:rPr>
              <a:t>without</a:t>
            </a: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 diabetes,  develops high blood sugar levels </a:t>
            </a:r>
            <a:r>
              <a:rPr lang="en-US" sz="1800" b="1" u="sng" dirty="0">
                <a:solidFill>
                  <a:schemeClr val="tx2">
                    <a:lumMod val="90000"/>
                    <a:lumOff val="10000"/>
                  </a:schemeClr>
                </a:solidFill>
                <a:latin typeface="Adobe Arabic" panose="02040503050201020203" pitchFamily="18" charset="-78"/>
                <a:cs typeface="Adobe Arabic" panose="02040503050201020203" pitchFamily="18" charset="-78"/>
              </a:rPr>
              <a:t>during</a:t>
            </a: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 pregnancy.</a:t>
            </a:r>
          </a:p>
          <a:p>
            <a:pPr algn="l" rtl="0">
              <a:buFont typeface="Arial" panose="020B0604020202020204" pitchFamily="34" charset="0"/>
              <a:buChar char="•"/>
            </a:pP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Approximately 7% of all pregnancies are complicated by GDM more than 200,000 annually.</a:t>
            </a:r>
          </a:p>
          <a:p>
            <a:pPr algn="l" rtl="0">
              <a:buFont typeface="Arial" panose="020B0604020202020204" pitchFamily="34" charset="0"/>
              <a:buChar char="•"/>
            </a:pP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in gestational diabetes, blood sugar usually returns to normal soon after delivery. But </a:t>
            </a:r>
            <a:r>
              <a:rPr lang="en-US" sz="1800" dirty="0" smtClean="0">
                <a:solidFill>
                  <a:schemeClr val="tx2">
                    <a:lumMod val="90000"/>
                    <a:lumOff val="10000"/>
                  </a:schemeClr>
                </a:solidFill>
                <a:latin typeface="Adobe Arabic" panose="02040503050201020203" pitchFamily="18" charset="-78"/>
                <a:cs typeface="Adobe Arabic" panose="02040503050201020203" pitchFamily="18" charset="-78"/>
              </a:rPr>
              <a:t>still at </a:t>
            </a: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risk for </a:t>
            </a:r>
            <a:r>
              <a:rPr lang="en-US" sz="1800" dirty="0" smtClean="0">
                <a:solidFill>
                  <a:schemeClr val="tx2">
                    <a:lumMod val="90000"/>
                    <a:lumOff val="10000"/>
                  </a:schemeClr>
                </a:solidFill>
                <a:latin typeface="Adobe Arabic" panose="02040503050201020203" pitchFamily="18" charset="-78"/>
                <a:cs typeface="Adobe Arabic" panose="02040503050201020203" pitchFamily="18" charset="-78"/>
              </a:rPr>
              <a:t>type 2 </a:t>
            </a: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diabetes.</a:t>
            </a:r>
          </a:p>
          <a:p>
            <a:pPr algn="l" rtl="0">
              <a:buFont typeface="Arial" panose="020B0604020202020204" pitchFamily="34" charset="0"/>
              <a:buChar char="•"/>
            </a:pPr>
            <a:r>
              <a:rPr lang="en-US" sz="1800" dirty="0">
                <a:solidFill>
                  <a:schemeClr val="tx2">
                    <a:lumMod val="90000"/>
                    <a:lumOff val="10000"/>
                  </a:schemeClr>
                </a:solidFill>
                <a:latin typeface="Adobe Arabic" panose="02040503050201020203" pitchFamily="18" charset="-78"/>
                <a:cs typeface="Adobe Arabic" panose="02040503050201020203" pitchFamily="18" charset="-78"/>
              </a:rPr>
              <a:t>RISK FACTORS :</a:t>
            </a:r>
          </a:p>
          <a:p>
            <a:pPr marL="800100" lvl="1" indent="-342900" algn="l" rtl="0">
              <a:buFont typeface="Arial" panose="020B0604020202020204" pitchFamily="34" charset="0"/>
              <a:buChar char="•"/>
            </a:pPr>
            <a:r>
              <a:rPr lang="en-US" sz="1800" i="0" dirty="0">
                <a:solidFill>
                  <a:schemeClr val="tx2">
                    <a:lumMod val="90000"/>
                    <a:lumOff val="10000"/>
                  </a:schemeClr>
                </a:solidFill>
                <a:latin typeface="Adobe Arabic" panose="02040503050201020203" pitchFamily="18" charset="-78"/>
                <a:cs typeface="Adobe Arabic" panose="02040503050201020203" pitchFamily="18" charset="-78"/>
              </a:rPr>
              <a:t>Age greater than 25</a:t>
            </a:r>
          </a:p>
          <a:p>
            <a:pPr marL="800100" lvl="1" indent="-342900" algn="l" rtl="0">
              <a:buFont typeface="Arial" panose="020B0604020202020204" pitchFamily="34" charset="0"/>
              <a:buChar char="•"/>
            </a:pPr>
            <a:r>
              <a:rPr lang="en-US" sz="1800" i="0" dirty="0">
                <a:solidFill>
                  <a:schemeClr val="tx2">
                    <a:lumMod val="90000"/>
                    <a:lumOff val="10000"/>
                  </a:schemeClr>
                </a:solidFill>
                <a:latin typeface="Adobe Arabic" panose="02040503050201020203" pitchFamily="18" charset="-78"/>
                <a:cs typeface="Adobe Arabic" panose="02040503050201020203" pitchFamily="18" charset="-78"/>
              </a:rPr>
              <a:t>Family history</a:t>
            </a:r>
          </a:p>
          <a:p>
            <a:pPr marL="800100" lvl="1" indent="-342900" algn="l" rtl="0">
              <a:buFont typeface="Arial" panose="020B0604020202020204" pitchFamily="34" charset="0"/>
              <a:buChar char="•"/>
            </a:pPr>
            <a:r>
              <a:rPr lang="en-US" sz="1800" i="0" dirty="0">
                <a:solidFill>
                  <a:schemeClr val="tx2">
                    <a:lumMod val="90000"/>
                    <a:lumOff val="10000"/>
                  </a:schemeClr>
                </a:solidFill>
                <a:latin typeface="Adobe Arabic" panose="02040503050201020203" pitchFamily="18" charset="-78"/>
                <a:cs typeface="Adobe Arabic" panose="02040503050201020203" pitchFamily="18" charset="-78"/>
              </a:rPr>
              <a:t>Excess weight (30 or higher BMI) </a:t>
            </a:r>
          </a:p>
          <a:p>
            <a:pPr algn="l" rtl="0">
              <a:buFont typeface="Arial" panose="020B0604020202020204" pitchFamily="34" charset="0"/>
              <a:buChar char="•"/>
            </a:pPr>
            <a:endParaRPr lang="en-US" sz="1800"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1800" b="1" dirty="0">
                <a:latin typeface="Adobe Arabic" panose="02040503050201020203" pitchFamily="18" charset="-78"/>
                <a:cs typeface="Adobe Arabic" panose="02040503050201020203" pitchFamily="18" charset="-78"/>
              </a:rPr>
              <a:t>Complication;</a:t>
            </a:r>
          </a:p>
          <a:p>
            <a:pPr marL="742950" lvl="1" indent="-285750" algn="l" rtl="0">
              <a:buFont typeface="Arial" panose="020B0604020202020204" pitchFamily="34" charset="0"/>
              <a:buChar char="•"/>
            </a:pPr>
            <a:r>
              <a:rPr lang="en-US" sz="1800" b="1" dirty="0">
                <a:latin typeface="Adobe Arabic" panose="02040503050201020203" pitchFamily="18" charset="-78"/>
                <a:cs typeface="Adobe Arabic" panose="02040503050201020203" pitchFamily="18" charset="-78"/>
              </a:rPr>
              <a:t>Mother : </a:t>
            </a:r>
            <a:r>
              <a:rPr lang="en-US" sz="1800" dirty="0">
                <a:latin typeface="Adobe Arabic" panose="02040503050201020203" pitchFamily="18" charset="-78"/>
                <a:cs typeface="Adobe Arabic" panose="02040503050201020203" pitchFamily="18" charset="-78"/>
              </a:rPr>
              <a:t>Future DM, preeclampsia, Cesarean birth.</a:t>
            </a:r>
          </a:p>
          <a:p>
            <a:pPr marL="742950" lvl="1" indent="-285750" algn="l" rtl="0">
              <a:buFont typeface="Arial" panose="020B0604020202020204" pitchFamily="34" charset="0"/>
              <a:buChar char="•"/>
            </a:pPr>
            <a:r>
              <a:rPr lang="en-US" sz="1800" b="1" dirty="0">
                <a:latin typeface="Adobe Arabic" panose="02040503050201020203" pitchFamily="18" charset="-78"/>
                <a:cs typeface="Adobe Arabic" panose="02040503050201020203" pitchFamily="18" charset="-78"/>
              </a:rPr>
              <a:t>Baby :   </a:t>
            </a:r>
            <a:r>
              <a:rPr lang="en-US" sz="1800" dirty="0">
                <a:latin typeface="Adobe Arabic" panose="02040503050201020203" pitchFamily="18" charset="-78"/>
                <a:cs typeface="Adobe Arabic" panose="02040503050201020203" pitchFamily="18" charset="-78"/>
              </a:rPr>
              <a:t>high birth weight, low blood sugar, Preterm birth with respiratory distress syndrome</a:t>
            </a:r>
          </a:p>
        </p:txBody>
      </p:sp>
    </p:spTree>
    <p:extLst>
      <p:ext uri="{BB962C8B-B14F-4D97-AF65-F5344CB8AC3E}">
        <p14:creationId xmlns:p14="http://schemas.microsoft.com/office/powerpoint/2010/main" val="2526397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44" r="7107" b="2"/>
          <a:stretch/>
        </p:blipFill>
        <p:spPr>
          <a:xfrm>
            <a:off x="6090613" y="640082"/>
            <a:ext cx="5461724" cy="5577837"/>
          </a:xfrm>
          <a:prstGeom prst="rect">
            <a:avLst/>
          </a:prstGeom>
          <a:effectLst/>
        </p:spPr>
      </p:pic>
      <p:sp>
        <p:nvSpPr>
          <p:cNvPr id="2" name="Title 1"/>
          <p:cNvSpPr>
            <a:spLocks noGrp="1"/>
          </p:cNvSpPr>
          <p:nvPr>
            <p:ph type="title"/>
          </p:nvPr>
        </p:nvSpPr>
        <p:spPr>
          <a:xfrm>
            <a:off x="963582" y="523249"/>
            <a:ext cx="5127031" cy="1676603"/>
          </a:xfrm>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Weight </a:t>
            </a:r>
            <a:r>
              <a:rPr lang="en-US" sz="4800" b="1" dirty="0">
                <a:solidFill>
                  <a:schemeClr val="tx2">
                    <a:lumMod val="90000"/>
                    <a:lumOff val="10000"/>
                  </a:schemeClr>
                </a:solidFill>
                <a:effectLst/>
                <a:latin typeface="Adobe Arabic" panose="02040503050201020203" pitchFamily="18" charset="-78"/>
                <a:cs typeface="Adobe Arabic" panose="02040503050201020203" pitchFamily="18" charset="-78"/>
              </a:rPr>
              <a:t/>
            </a:r>
            <a:br>
              <a:rPr lang="en-US" sz="4800" b="1" dirty="0">
                <a:solidFill>
                  <a:schemeClr val="tx2">
                    <a:lumMod val="90000"/>
                    <a:lumOff val="10000"/>
                  </a:schemeClr>
                </a:solidFill>
                <a:effectLst/>
                <a:latin typeface="Adobe Arabic" panose="02040503050201020203" pitchFamily="18" charset="-78"/>
                <a:cs typeface="Adobe Arabic" panose="02040503050201020203" pitchFamily="18" charset="-78"/>
              </a:rPr>
            </a:br>
            <a:endParaRPr lang="en-US" sz="4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768200" y="1536290"/>
            <a:ext cx="5127029" cy="3785419"/>
          </a:xfrm>
        </p:spPr>
        <p:txBody>
          <a:bodyPr>
            <a:normAutofit/>
          </a:bodyPr>
          <a:lstStyle/>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Recent studies suggest that heavier women have greater risk of pregnancy complications including:</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Preeclampsia.</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GDM.</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Stillbirth.</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cesarean delivery.</a:t>
            </a:r>
          </a:p>
          <a:p>
            <a:pPr marL="800100" lvl="1" indent="-342900" algn="l" rtl="0">
              <a:buFont typeface="Arial" panose="020B0604020202020204" pitchFamily="34" charset="0"/>
              <a:buChar char="•"/>
            </a:pPr>
            <a:endParaRPr lang="en-US" sz="2800" i="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997111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latin typeface="Adobe Arabic" panose="02040503050201020203" pitchFamily="18" charset="-78"/>
                <a:cs typeface="Adobe Arabic" panose="02040503050201020203" pitchFamily="18" charset="-78"/>
              </a:rPr>
              <a:t>Depression</a:t>
            </a:r>
          </a:p>
        </p:txBody>
      </p:sp>
      <p:sp>
        <p:nvSpPr>
          <p:cNvPr id="3" name="Content Placeholder 2"/>
          <p:cNvSpPr>
            <a:spLocks noGrp="1"/>
          </p:cNvSpPr>
          <p:nvPr>
            <p:ph idx="1"/>
          </p:nvPr>
        </p:nvSpPr>
        <p:spPr>
          <a:xfrm>
            <a:off x="671512" y="1825625"/>
            <a:ext cx="11058526" cy="4351338"/>
          </a:xfrm>
        </p:spPr>
        <p:txBody>
          <a:bodyPr>
            <a:normAutofit/>
          </a:bodyPr>
          <a:lstStyle/>
          <a:p>
            <a:pPr algn="l" rtl="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Depression</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 Extreme sadness during pregnancy or after birth (postpartum).</a:t>
            </a:r>
          </a:p>
          <a:p>
            <a:pPr algn="l" rtl="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Postpartum depression It can start any time during baby’s first year, but it’s most common to start to feel its effects during the first 3 weeks after birth.</a:t>
            </a:r>
          </a:p>
          <a:p>
            <a:pPr algn="l" rtl="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Symptoms:</a:t>
            </a:r>
          </a:p>
          <a:p>
            <a:pPr lvl="1"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Intense sadness</a:t>
            </a:r>
          </a:p>
          <a:p>
            <a:pPr lvl="1"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Helplessness and irritability</a:t>
            </a:r>
          </a:p>
          <a:p>
            <a:pPr lvl="1"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Appetite changes</a:t>
            </a:r>
          </a:p>
          <a:p>
            <a:pPr lvl="1"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Thoughts of harming self or baby</a:t>
            </a:r>
          </a:p>
          <a:p>
            <a:pPr algn="l" rtl="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5" name="Picture 4"/>
          <p:cNvPicPr>
            <a:picLocks noChangeAspect="1"/>
          </p:cNvPicPr>
          <p:nvPr/>
        </p:nvPicPr>
        <p:blipFill>
          <a:blip r:embed="rId2"/>
          <a:stretch>
            <a:fillRect/>
          </a:stretch>
        </p:blipFill>
        <p:spPr>
          <a:xfrm>
            <a:off x="7358063" y="3171826"/>
            <a:ext cx="3743324" cy="2898774"/>
          </a:xfrm>
          <a:prstGeom prst="rect">
            <a:avLst/>
          </a:prstGeom>
        </p:spPr>
      </p:pic>
    </p:spTree>
    <p:extLst>
      <p:ext uri="{BB962C8B-B14F-4D97-AF65-F5344CB8AC3E}">
        <p14:creationId xmlns:p14="http://schemas.microsoft.com/office/powerpoint/2010/main" val="3574649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6784"/>
            <a:ext cx="10515600" cy="1325563"/>
          </a:xfrm>
        </p:spPr>
        <p:txBody>
          <a:bodyPr>
            <a:normAutofit/>
          </a:bodyPr>
          <a:lstStyle/>
          <a:p>
            <a:pPr algn="ct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Alcohol use</a:t>
            </a:r>
            <a:endParaRPr lang="en-US" sz="48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8" name="Picture 7"/>
          <p:cNvPicPr>
            <a:picLocks noChangeAspect="1"/>
          </p:cNvPicPr>
          <p:nvPr/>
        </p:nvPicPr>
        <p:blipFill>
          <a:blip r:embed="rId2">
            <a:alphaModFix amt="9000"/>
            <a:extLst>
              <a:ext uri="{28A0092B-C50C-407E-A947-70E740481C1C}">
                <a14:useLocalDpi xmlns:a14="http://schemas.microsoft.com/office/drawing/2010/main" val="0"/>
              </a:ext>
            </a:extLst>
          </a:blip>
          <a:stretch>
            <a:fillRect/>
          </a:stretch>
        </p:blipFill>
        <p:spPr>
          <a:xfrm>
            <a:off x="572341" y="1124138"/>
            <a:ext cx="11047317" cy="5626286"/>
          </a:xfrm>
          <a:prstGeom prst="rect">
            <a:avLst/>
          </a:prstGeom>
          <a:effectLst>
            <a:outerShdw blurRad="50800" dist="50800" dir="5400000" algn="ctr" rotWithShape="0">
              <a:srgbClr val="000000">
                <a:alpha val="0"/>
              </a:srgbClr>
            </a:outerShdw>
          </a:effectLst>
        </p:spPr>
      </p:pic>
      <p:sp>
        <p:nvSpPr>
          <p:cNvPr id="3" name="Content Placeholder 2"/>
          <p:cNvSpPr>
            <a:spLocks noGrp="1"/>
          </p:cNvSpPr>
          <p:nvPr>
            <p:ph idx="1"/>
          </p:nvPr>
        </p:nvSpPr>
        <p:spPr>
          <a:xfrm>
            <a:off x="1237694" y="2224578"/>
            <a:ext cx="10237694" cy="806413"/>
          </a:xfrm>
        </p:spPr>
        <p:txBody>
          <a:bodyPr>
            <a:normAutofit fontScale="92500" lnSpcReduction="20000"/>
          </a:bodyPr>
          <a:lstStyle/>
          <a:p>
            <a:pPr algn="l" rtl="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There is </a:t>
            </a:r>
            <a:r>
              <a:rPr lang="en-US" sz="3200" b="1" u="sng" dirty="0">
                <a:solidFill>
                  <a:schemeClr val="tx2">
                    <a:lumMod val="90000"/>
                    <a:lumOff val="10000"/>
                  </a:schemeClr>
                </a:solidFill>
                <a:latin typeface="Adobe Arabic" panose="02040503050201020203" pitchFamily="18" charset="-78"/>
                <a:cs typeface="Adobe Arabic" panose="02040503050201020203" pitchFamily="18" charset="-78"/>
              </a:rPr>
              <a:t>No </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known safe amount of alcohol use during pregnancy.</a:t>
            </a:r>
          </a:p>
        </p:txBody>
      </p:sp>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621433" y="4410575"/>
            <a:ext cx="1464733" cy="2339849"/>
          </a:xfrm>
          <a:prstGeom prst="rect">
            <a:avLst/>
          </a:prstGeom>
        </p:spPr>
      </p:pic>
      <p:sp>
        <p:nvSpPr>
          <p:cNvPr id="11" name="TextBox 10"/>
          <p:cNvSpPr txBox="1"/>
          <p:nvPr/>
        </p:nvSpPr>
        <p:spPr>
          <a:xfrm>
            <a:off x="679159" y="1196541"/>
            <a:ext cx="11773525" cy="1077218"/>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Can pregnant women drink small amount of alcohol or beer? Why?</a:t>
            </a:r>
          </a:p>
        </p:txBody>
      </p:sp>
      <p:sp>
        <p:nvSpPr>
          <p:cNvPr id="12" name="TextBox 11"/>
          <p:cNvSpPr txBox="1"/>
          <p:nvPr/>
        </p:nvSpPr>
        <p:spPr>
          <a:xfrm>
            <a:off x="838199" y="2925488"/>
            <a:ext cx="5252484"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Why Alcohol is Dangerous?	</a:t>
            </a:r>
          </a:p>
        </p:txBody>
      </p:sp>
      <p:sp>
        <p:nvSpPr>
          <p:cNvPr id="13" name="TextBox 12"/>
          <p:cNvSpPr txBox="1"/>
          <p:nvPr/>
        </p:nvSpPr>
        <p:spPr>
          <a:xfrm>
            <a:off x="567024" y="3451305"/>
            <a:ext cx="11047318" cy="584775"/>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Alcohol in the mother's blood passes to the baby through the umbilical cord</a:t>
            </a:r>
          </a:p>
        </p:txBody>
      </p:sp>
      <p:sp>
        <p:nvSpPr>
          <p:cNvPr id="14" name="TextBox 13"/>
          <p:cNvSpPr txBox="1"/>
          <p:nvPr/>
        </p:nvSpPr>
        <p:spPr>
          <a:xfrm>
            <a:off x="1116104" y="4918466"/>
            <a:ext cx="8676973"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Miscarriage, stillbirth</a:t>
            </a:r>
          </a:p>
          <a:p>
            <a:pPr marL="457200" indent="-4572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Abnormal facial features</a:t>
            </a:r>
          </a:p>
          <a:p>
            <a:pPr marL="457200" indent="-4572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Growth and central nervous system problems</a:t>
            </a:r>
          </a:p>
        </p:txBody>
      </p:sp>
      <p:sp>
        <p:nvSpPr>
          <p:cNvPr id="15" name="TextBox 14"/>
          <p:cNvSpPr txBox="1"/>
          <p:nvPr/>
        </p:nvSpPr>
        <p:spPr>
          <a:xfrm>
            <a:off x="838199" y="4426149"/>
            <a:ext cx="9220736"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Complication of drinking alcohol during:</a:t>
            </a:r>
          </a:p>
        </p:txBody>
      </p:sp>
    </p:spTree>
    <p:extLst>
      <p:ext uri="{BB962C8B-B14F-4D97-AF65-F5344CB8AC3E}">
        <p14:creationId xmlns:p14="http://schemas.microsoft.com/office/powerpoint/2010/main" val="25105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dirty="0">
                <a:solidFill>
                  <a:schemeClr val="tx2">
                    <a:lumMod val="90000"/>
                    <a:lumOff val="10000"/>
                  </a:schemeClr>
                </a:solidFill>
                <a:latin typeface="Adobe Arabic" panose="02040503050201020203" pitchFamily="18" charset="-78"/>
                <a:cs typeface="Adobe Arabic" panose="02040503050201020203" pitchFamily="18" charset="-78"/>
              </a:rPr>
              <a:t> Fetal alcohol spectrum disorders </a:t>
            </a:r>
          </a:p>
        </p:txBody>
      </p:sp>
      <p:sp>
        <p:nvSpPr>
          <p:cNvPr id="3" name="Content Placeholder 2"/>
          <p:cNvSpPr>
            <a:spLocks noGrp="1"/>
          </p:cNvSpPr>
          <p:nvPr>
            <p:ph idx="1"/>
          </p:nvPr>
        </p:nvSpPr>
        <p:spPr>
          <a:xfrm>
            <a:off x="1391093" y="1616371"/>
            <a:ext cx="10515600" cy="4351338"/>
          </a:xfrm>
        </p:spPr>
        <p:txBody>
          <a:bodyPr>
            <a:normAutofit/>
          </a:bodyPr>
          <a:lstStyle/>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FASD is a group of disorders caused by prenatal exposure to alcohol.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51" y="2200467"/>
            <a:ext cx="10037135" cy="4657534"/>
          </a:xfrm>
          <a:prstGeom prst="rect">
            <a:avLst/>
          </a:prstGeom>
        </p:spPr>
      </p:pic>
    </p:spTree>
    <p:extLst>
      <p:ext uri="{BB962C8B-B14F-4D97-AF65-F5344CB8AC3E}">
        <p14:creationId xmlns:p14="http://schemas.microsoft.com/office/powerpoint/2010/main" val="18740193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cdc.gov/vitalsigns/fasd/images/graphica_92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97" y="3620"/>
            <a:ext cx="11191460" cy="68543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27422" y="817901"/>
            <a:ext cx="3218052" cy="610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info </a:t>
            </a:r>
          </a:p>
          <a:p>
            <a:pPr algn="ctr"/>
            <a:r>
              <a:rPr lang="en-US" dirty="0" smtClean="0"/>
              <a:t>For further reading</a:t>
            </a:r>
            <a:endParaRPr lang="en-US" dirty="0"/>
          </a:p>
        </p:txBody>
      </p:sp>
    </p:spTree>
    <p:extLst>
      <p:ext uri="{BB962C8B-B14F-4D97-AF65-F5344CB8AC3E}">
        <p14:creationId xmlns:p14="http://schemas.microsoft.com/office/powerpoint/2010/main" val="847609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Desktop\Smoking-suring-pregnancy.jpg"/>
          <p:cNvPicPr>
            <a:picLocks noChangeAspect="1" noChangeArrowheads="1"/>
          </p:cNvPicPr>
          <p:nvPr/>
        </p:nvPicPr>
        <p:blipFill>
          <a:blip r:embed="rId3">
            <a:alphaModFix amt="6000"/>
            <a:extLst>
              <a:ext uri="{28A0092B-C50C-407E-A947-70E740481C1C}">
                <a14:useLocalDpi xmlns:a14="http://schemas.microsoft.com/office/drawing/2010/main" val="0"/>
              </a:ext>
            </a:extLst>
          </a:blip>
          <a:srcRect/>
          <a:stretch>
            <a:fillRect/>
          </a:stretch>
        </p:blipFill>
        <p:spPr bwMode="auto">
          <a:xfrm>
            <a:off x="472559" y="303305"/>
            <a:ext cx="10502990" cy="656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Smoking </a:t>
            </a:r>
          </a:p>
        </p:txBody>
      </p:sp>
      <p:sp>
        <p:nvSpPr>
          <p:cNvPr id="3" name="Content Placeholder 2"/>
          <p:cNvSpPr>
            <a:spLocks noGrp="1"/>
          </p:cNvSpPr>
          <p:nvPr>
            <p:ph idx="1"/>
          </p:nvPr>
        </p:nvSpPr>
        <p:spPr>
          <a:xfrm>
            <a:off x="769678" y="1748680"/>
            <a:ext cx="10949763" cy="5032375"/>
          </a:xfrm>
        </p:spPr>
        <p:txBody>
          <a:bodyPr>
            <a:normAutofit/>
          </a:bodyPr>
          <a:lstStyle/>
          <a:p>
            <a:pPr algn="l" rtl="0">
              <a:buFont typeface="Arial" panose="020B0604020202020204" pitchFamily="34" charset="0"/>
              <a:buChar char="•"/>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Smoking effect:</a:t>
            </a:r>
          </a:p>
          <a:p>
            <a:pPr lvl="1" algn="l" rtl="0">
              <a:buFont typeface="Arial" panose="020B0604020202020204" pitchFamily="34" charset="0"/>
              <a:buChar char="•"/>
            </a:pPr>
            <a:r>
              <a:rPr lang="en-US" i="0" dirty="0">
                <a:solidFill>
                  <a:schemeClr val="tx2">
                    <a:lumMod val="90000"/>
                    <a:lumOff val="10000"/>
                  </a:schemeClr>
                </a:solidFill>
              </a:rPr>
              <a:t>harder for a woman to get pregnant.</a:t>
            </a:r>
          </a:p>
          <a:p>
            <a:pPr lvl="1" algn="l" rtl="0">
              <a:buFont typeface="Arial" panose="020B0604020202020204" pitchFamily="34" charset="0"/>
              <a:buChar char="•"/>
            </a:pPr>
            <a:r>
              <a:rPr lang="en-US" i="0" dirty="0">
                <a:solidFill>
                  <a:schemeClr val="tx2">
                    <a:lumMod val="90000"/>
                    <a:lumOff val="10000"/>
                  </a:schemeClr>
                </a:solidFill>
              </a:rPr>
              <a:t>placenta can separate.</a:t>
            </a:r>
          </a:p>
          <a:p>
            <a:pPr lvl="1" algn="l" rtl="0">
              <a:buFont typeface="Arial" panose="020B0604020202020204" pitchFamily="34" charset="0"/>
              <a:buChar char="•"/>
            </a:pPr>
            <a:r>
              <a:rPr lang="en-US" i="0" dirty="0">
                <a:solidFill>
                  <a:schemeClr val="tx2">
                    <a:lumMod val="90000"/>
                    <a:lumOff val="10000"/>
                  </a:schemeClr>
                </a:solidFill>
              </a:rPr>
              <a:t>Pre-term birth. </a:t>
            </a:r>
          </a:p>
          <a:p>
            <a:pPr lvl="1" algn="l" rtl="0">
              <a:buFont typeface="Arial" panose="020B0604020202020204" pitchFamily="34" charset="0"/>
              <a:buChar char="•"/>
            </a:pPr>
            <a:r>
              <a:rPr lang="en-US" i="0" dirty="0">
                <a:solidFill>
                  <a:schemeClr val="tx2">
                    <a:lumMod val="90000"/>
                    <a:lumOff val="10000"/>
                  </a:schemeClr>
                </a:solidFill>
              </a:rPr>
              <a:t>Sudden Infant Death Syndrome </a:t>
            </a:r>
          </a:p>
          <a:p>
            <a:pPr lvl="1" algn="l" rtl="0">
              <a:buFont typeface="Arial" panose="020B0604020202020204" pitchFamily="34" charset="0"/>
              <a:buChar char="•"/>
            </a:pPr>
            <a:r>
              <a:rPr lang="en-US" b="1" i="0" dirty="0">
                <a:solidFill>
                  <a:schemeClr val="tx2">
                    <a:lumMod val="90000"/>
                    <a:lumOff val="10000"/>
                  </a:schemeClr>
                </a:solidFill>
              </a:rPr>
              <a:t>Cleft lip or cleft palate</a:t>
            </a:r>
            <a:endParaRPr lang="en-US" i="0" dirty="0">
              <a:solidFill>
                <a:schemeClr val="tx2">
                  <a:lumMod val="90000"/>
                  <a:lumOff val="10000"/>
                </a:schemeClr>
              </a:solidFill>
            </a:endParaRPr>
          </a:p>
          <a:p>
            <a:pPr algn="l" rtl="0">
              <a:buFont typeface="Arial" panose="020B0604020202020204" pitchFamily="34" charset="0"/>
              <a:buChar char="•"/>
            </a:pPr>
            <a:endParaRPr lang="en-US" dirty="0">
              <a:solidFill>
                <a:schemeClr val="tx2">
                  <a:lumMod val="90000"/>
                  <a:lumOff val="10000"/>
                </a:schemeClr>
              </a:solidFill>
            </a:endParaRPr>
          </a:p>
          <a:p>
            <a:pPr algn="l" rtl="0">
              <a:buFont typeface="Arial" panose="020B0604020202020204" pitchFamily="34" charset="0"/>
              <a:buChar char="•"/>
            </a:pPr>
            <a:endParaRPr lang="en-US" b="1" dirty="0">
              <a:solidFill>
                <a:schemeClr val="tx2">
                  <a:lumMod val="90000"/>
                  <a:lumOff val="10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804" y="1825625"/>
            <a:ext cx="3553637" cy="3766855"/>
          </a:xfrm>
          <a:prstGeom prst="rect">
            <a:avLst/>
          </a:prstGeom>
        </p:spPr>
      </p:pic>
      <p:sp>
        <p:nvSpPr>
          <p:cNvPr id="5" name="Rectangle 4"/>
          <p:cNvSpPr/>
          <p:nvPr/>
        </p:nvSpPr>
        <p:spPr>
          <a:xfrm>
            <a:off x="8774674" y="5729671"/>
            <a:ext cx="2536272" cy="369332"/>
          </a:xfrm>
          <a:prstGeom prst="rect">
            <a:avLst/>
          </a:prstGeom>
        </p:spPr>
        <p:txBody>
          <a:bodyPr wrap="none">
            <a:spAutoFit/>
          </a:bodyPr>
          <a:lstStyle/>
          <a:p>
            <a:pPr algn="l" rtl="0"/>
            <a:r>
              <a:rPr lang="en-US" b="1" dirty="0"/>
              <a:t> cleft lip and  cleft palate</a:t>
            </a:r>
          </a:p>
        </p:txBody>
      </p:sp>
      <p:sp>
        <p:nvSpPr>
          <p:cNvPr id="8" name="TextBox 7"/>
          <p:cNvSpPr txBox="1"/>
          <p:nvPr/>
        </p:nvSpPr>
        <p:spPr>
          <a:xfrm>
            <a:off x="769678" y="4729397"/>
            <a:ext cx="6124354" cy="2000548"/>
          </a:xfrm>
          <a:prstGeom prst="rect">
            <a:avLst/>
          </a:prstGeom>
          <a:noFill/>
        </p:spPr>
        <p:txBody>
          <a:bodyPr wrap="square" rtlCol="0">
            <a:spAutoFit/>
          </a:bodyPr>
          <a:lstStyle/>
          <a:p>
            <a:pPr marL="457200" indent="-457200">
              <a:buFont typeface="Arial" charset="0"/>
              <a:buChar char="•"/>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Second smoke effect:</a:t>
            </a:r>
          </a:p>
          <a:p>
            <a:pPr marL="914400" lvl="1" indent="-457200">
              <a:buFont typeface="Arial" charset="0"/>
              <a:buChar char="•"/>
            </a:pPr>
            <a:r>
              <a:rPr lang="en-US" sz="2400" dirty="0" smtClean="0">
                <a:solidFill>
                  <a:schemeClr val="tx2">
                    <a:lumMod val="90000"/>
                    <a:lumOff val="10000"/>
                  </a:schemeClr>
                </a:solidFill>
                <a:latin typeface="Adobe Arabic" panose="02040503050201020203" pitchFamily="18" charset="-78"/>
                <a:cs typeface="Adobe Arabic" panose="02040503050201020203" pitchFamily="18" charset="-78"/>
              </a:rPr>
              <a:t>Low birth weight.</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914400" lvl="1" indent="-457200">
              <a:buFont typeface="Arial"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Ear infections  AND asthma attacks.</a:t>
            </a:r>
          </a:p>
          <a:p>
            <a:pPr marL="914400" lvl="1" indent="-457200">
              <a:buFont typeface="Arial"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Sudden Infant Death Syndrome </a:t>
            </a:r>
          </a:p>
          <a:p>
            <a:pPr marL="914400" lvl="1" indent="-457200">
              <a:buFont typeface="Arial"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489799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Nutrition</a:t>
            </a:r>
          </a:p>
        </p:txBody>
      </p:sp>
      <p:sp>
        <p:nvSpPr>
          <p:cNvPr id="3" name="Content Placeholder 2"/>
          <p:cNvSpPr>
            <a:spLocks noGrp="1"/>
          </p:cNvSpPr>
          <p:nvPr>
            <p:ph idx="1"/>
          </p:nvPr>
        </p:nvSpPr>
        <p:spPr>
          <a:xfrm>
            <a:off x="1371600" y="2034209"/>
            <a:ext cx="9601200" cy="3581400"/>
          </a:xfrm>
        </p:spPr>
        <p:txBody>
          <a:bodyPr>
            <a:normAutofit fontScale="92500" lnSpcReduction="10000"/>
          </a:bodyPr>
          <a:lstStyle/>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Poor nutrition during </a:t>
            </a: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pregnancy</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may </a:t>
            </a:r>
            <a:r>
              <a:rPr lang="en-US" sz="2800" dirty="0" smtClean="0">
                <a:solidFill>
                  <a:schemeClr val="tx2">
                    <a:lumMod val="90000"/>
                    <a:lumOff val="10000"/>
                  </a:schemeClr>
                </a:solidFill>
                <a:latin typeface="Adobe Arabic" panose="02040503050201020203" pitchFamily="18" charset="-78"/>
                <a:cs typeface="Adobe Arabic" panose="02040503050201020203" pitchFamily="18" charset="-78"/>
              </a:rPr>
              <a:t>put children </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at risk of developing long term, irreversible health issues including:</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Obesity</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Raised levels of cholesterol and blood sugar</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Heart disease</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Hypertension</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Neural Tube Defects</a:t>
            </a:r>
          </a:p>
          <a:p>
            <a:pPr lvl="1" algn="l" rtl="0">
              <a:buFont typeface="Arial" panose="020B0604020202020204" pitchFamily="34" charset="0"/>
              <a:buChar char="•"/>
            </a:pPr>
            <a:r>
              <a:rPr lang="en-US" sz="2800" i="0" dirty="0">
                <a:solidFill>
                  <a:schemeClr val="tx2">
                    <a:lumMod val="90000"/>
                    <a:lumOff val="10000"/>
                  </a:schemeClr>
                </a:solidFill>
                <a:latin typeface="Adobe Arabic" panose="02040503050201020203" pitchFamily="18" charset="-78"/>
                <a:cs typeface="Adobe Arabic" panose="02040503050201020203" pitchFamily="18" charset="-78"/>
              </a:rPr>
              <a:t>Low IQ.</a:t>
            </a:r>
          </a:p>
          <a:p>
            <a:pPr lvl="1" algn="l" rtl="0">
              <a:buFont typeface="Arial" panose="020B0604020202020204" pitchFamily="34" charset="0"/>
              <a:buChar char="•"/>
            </a:pPr>
            <a:endParaRPr lang="en-US" sz="2800" i="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buFont typeface="Arial" panose="020B0604020202020204" pitchFamily="34" charset="0"/>
              <a:buChar char="•"/>
            </a:pPr>
            <a:endParaRPr lang="en-US" sz="2800" i="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085562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E45B3C21-76FC-49F7-BB9C-3B9D862AE374}"/>
              </a:ext>
            </a:extLst>
          </p:cNvPr>
          <p:cNvSpPr txBox="1"/>
          <p:nvPr/>
        </p:nvSpPr>
        <p:spPr>
          <a:xfrm>
            <a:off x="1213069" y="425256"/>
            <a:ext cx="10536071" cy="4524315"/>
          </a:xfrm>
          <a:prstGeom prst="rect">
            <a:avLst/>
          </a:prstGeom>
          <a:noFill/>
        </p:spPr>
        <p:txBody>
          <a:bodyPr wrap="square" rtlCol="0">
            <a:spAutoFit/>
          </a:bodyPr>
          <a:lstStyle/>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Which one of the following nutrient deficiency in a pregnant woman</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can lead to neural defect in her child?</a:t>
            </a: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A) Iron</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B) Folate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 Calcium</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D) Omega 3</a:t>
            </a:r>
          </a:p>
        </p:txBody>
      </p:sp>
    </p:spTree>
    <p:extLst>
      <p:ext uri="{BB962C8B-B14F-4D97-AF65-F5344CB8AC3E}">
        <p14:creationId xmlns:p14="http://schemas.microsoft.com/office/powerpoint/2010/main" val="239674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700" y="396854"/>
            <a:ext cx="10515600" cy="1325563"/>
          </a:xfrm>
        </p:spPr>
        <p:txBody>
          <a:bodyPr>
            <a:normAutofit/>
          </a:bodyPr>
          <a:lstStyle/>
          <a:p>
            <a:pPr algn="l" rtl="0"/>
            <a:r>
              <a:rPr lang="en-US" sz="4800" b="1" dirty="0">
                <a:latin typeface="Adobe Arabic" panose="02040503050201020203" pitchFamily="18" charset="-78"/>
                <a:cs typeface="Adobe Arabic" panose="02040503050201020203" pitchFamily="18" charset="-78"/>
              </a:rPr>
              <a:t>Nutrition</a:t>
            </a:r>
          </a:p>
        </p:txBody>
      </p:sp>
      <p:sp>
        <p:nvSpPr>
          <p:cNvPr id="5" name="Rounded Rectangle 4"/>
          <p:cNvSpPr/>
          <p:nvPr/>
        </p:nvSpPr>
        <p:spPr>
          <a:xfrm>
            <a:off x="7167612" y="2879774"/>
            <a:ext cx="4738688" cy="198098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25" y="3079709"/>
            <a:ext cx="3090911" cy="1631216"/>
          </a:xfrm>
          <a:prstGeom prst="rect">
            <a:avLst/>
          </a:prstGeom>
        </p:spPr>
        <p:txBody>
          <a:bodyPr wrap="none">
            <a:spAutoFit/>
          </a:bodyPr>
          <a:lstStyle/>
          <a:p>
            <a:pPr algn="ctr"/>
            <a:r>
              <a:rPr lang="en-US" sz="2000" b="1" dirty="0">
                <a:solidFill>
                  <a:schemeClr val="bg1"/>
                </a:solidFill>
                <a:latin typeface="Adobe Arabic" panose="02040503050201020203" pitchFamily="18" charset="-78"/>
                <a:cs typeface="Adobe Arabic" panose="02040503050201020203" pitchFamily="18" charset="-78"/>
              </a:rPr>
              <a:t>Baby</a:t>
            </a:r>
          </a:p>
          <a:p>
            <a:r>
              <a:rPr lang="en-US" sz="2000" b="1" dirty="0">
                <a:solidFill>
                  <a:srgbClr val="FF0000"/>
                </a:solidFill>
                <a:latin typeface="Adobe Arabic" panose="02040503050201020203" pitchFamily="18" charset="-78"/>
                <a:cs typeface="Adobe Arabic" panose="02040503050201020203" pitchFamily="18" charset="-78"/>
              </a:rPr>
              <a:t>Folate : </a:t>
            </a:r>
            <a:r>
              <a:rPr lang="en-US" sz="2000" b="1" dirty="0">
                <a:latin typeface="Adobe Arabic" panose="02040503050201020203" pitchFamily="18" charset="-78"/>
                <a:cs typeface="Adobe Arabic" panose="02040503050201020203" pitchFamily="18" charset="-78"/>
              </a:rPr>
              <a:t>neutral tube defect</a:t>
            </a:r>
          </a:p>
          <a:p>
            <a:r>
              <a:rPr lang="en-US" sz="2000" b="1" dirty="0">
                <a:solidFill>
                  <a:srgbClr val="FF0000"/>
                </a:solidFill>
                <a:latin typeface="Adobe Arabic" panose="02040503050201020203" pitchFamily="18" charset="-78"/>
                <a:cs typeface="Adobe Arabic" panose="02040503050201020203" pitchFamily="18" charset="-78"/>
              </a:rPr>
              <a:t>Calcium</a:t>
            </a:r>
            <a:r>
              <a:rPr lang="en-US" sz="2000" b="1" dirty="0">
                <a:latin typeface="Adobe Arabic" panose="02040503050201020203" pitchFamily="18" charset="-78"/>
                <a:cs typeface="Adobe Arabic" panose="02040503050201020203" pitchFamily="18" charset="-78"/>
              </a:rPr>
              <a:t> </a:t>
            </a:r>
            <a:r>
              <a:rPr lang="en-US" sz="2000" b="1" dirty="0">
                <a:solidFill>
                  <a:srgbClr val="FF0000"/>
                </a:solidFill>
                <a:latin typeface="Adobe Arabic" panose="02040503050201020203" pitchFamily="18" charset="-78"/>
                <a:cs typeface="Adobe Arabic" panose="02040503050201020203" pitchFamily="18" charset="-78"/>
              </a:rPr>
              <a:t>: </a:t>
            </a:r>
            <a:r>
              <a:rPr lang="en-US" sz="2000" b="1" dirty="0">
                <a:latin typeface="Adobe Arabic" panose="02040503050201020203" pitchFamily="18" charset="-78"/>
                <a:cs typeface="Adobe Arabic" panose="02040503050201020203" pitchFamily="18" charset="-78"/>
              </a:rPr>
              <a:t>poor</a:t>
            </a:r>
            <a:r>
              <a:rPr lang="en-US" sz="2000" b="1" dirty="0">
                <a:solidFill>
                  <a:srgbClr val="FF0000"/>
                </a:solidFill>
                <a:latin typeface="Adobe Arabic" panose="02040503050201020203" pitchFamily="18" charset="-78"/>
                <a:cs typeface="Adobe Arabic" panose="02040503050201020203" pitchFamily="18" charset="-78"/>
              </a:rPr>
              <a:t> </a:t>
            </a:r>
            <a:r>
              <a:rPr lang="en-US" sz="2000" b="1" dirty="0">
                <a:latin typeface="Adobe Arabic" panose="02040503050201020203" pitchFamily="18" charset="-78"/>
                <a:cs typeface="Adobe Arabic" panose="02040503050201020203" pitchFamily="18" charset="-78"/>
              </a:rPr>
              <a:t>skeletal development</a:t>
            </a:r>
          </a:p>
          <a:p>
            <a:r>
              <a:rPr lang="en-US" sz="2000" b="1" dirty="0">
                <a:solidFill>
                  <a:srgbClr val="FF0000"/>
                </a:solidFill>
                <a:latin typeface="Adobe Arabic" panose="02040503050201020203" pitchFamily="18" charset="-78"/>
                <a:cs typeface="Adobe Arabic" panose="02040503050201020203" pitchFamily="18" charset="-78"/>
              </a:rPr>
              <a:t>Iron: </a:t>
            </a:r>
            <a:r>
              <a:rPr lang="en-US" sz="2000" b="1" dirty="0">
                <a:latin typeface="Adobe Arabic" panose="02040503050201020203" pitchFamily="18" charset="-78"/>
                <a:cs typeface="Adobe Arabic" panose="02040503050201020203" pitchFamily="18" charset="-78"/>
              </a:rPr>
              <a:t>low birth weight </a:t>
            </a:r>
          </a:p>
          <a:p>
            <a:endParaRPr lang="en-US" sz="2000" b="1" dirty="0">
              <a:latin typeface="Adobe Arabic" panose="02040503050201020203" pitchFamily="18" charset="-78"/>
              <a:cs typeface="Adobe Arabic" panose="02040503050201020203" pitchFamily="18" charset="-78"/>
            </a:endParaRPr>
          </a:p>
        </p:txBody>
      </p:sp>
      <p:sp>
        <p:nvSpPr>
          <p:cNvPr id="8" name="Rounded Rectangle 7"/>
          <p:cNvSpPr/>
          <p:nvPr/>
        </p:nvSpPr>
        <p:spPr>
          <a:xfrm>
            <a:off x="1390700" y="2879774"/>
            <a:ext cx="4456647" cy="198098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8763" y="2879774"/>
            <a:ext cx="3495626" cy="2554545"/>
          </a:xfrm>
          <a:prstGeom prst="rect">
            <a:avLst/>
          </a:prstGeom>
        </p:spPr>
        <p:txBody>
          <a:bodyPr wrap="square">
            <a:spAutoFit/>
          </a:bodyPr>
          <a:lstStyle/>
          <a:p>
            <a:pPr algn="ctr"/>
            <a:r>
              <a:rPr lang="en-US" sz="2000" b="1" dirty="0">
                <a:solidFill>
                  <a:schemeClr val="bg1"/>
                </a:solidFill>
                <a:latin typeface="Adobe Arabic" panose="02040503050201020203" pitchFamily="18" charset="-78"/>
                <a:cs typeface="Adobe Arabic" panose="02040503050201020203" pitchFamily="18" charset="-78"/>
              </a:rPr>
              <a:t>Mother</a:t>
            </a:r>
          </a:p>
          <a:p>
            <a:r>
              <a:rPr lang="en-US" sz="2000" b="1" dirty="0">
                <a:solidFill>
                  <a:srgbClr val="FF0000"/>
                </a:solidFill>
                <a:latin typeface="Adobe Arabic" panose="02040503050201020203" pitchFamily="18" charset="-78"/>
                <a:cs typeface="Adobe Arabic" panose="02040503050201020203" pitchFamily="18" charset="-78"/>
              </a:rPr>
              <a:t>Iron : </a:t>
            </a:r>
            <a:r>
              <a:rPr lang="en-US" sz="2000" b="1" dirty="0">
                <a:latin typeface="Adobe Arabic" panose="02040503050201020203" pitchFamily="18" charset="-78"/>
                <a:cs typeface="Adobe Arabic" panose="02040503050201020203" pitchFamily="18" charset="-78"/>
              </a:rPr>
              <a:t>Preterm birth </a:t>
            </a:r>
          </a:p>
          <a:p>
            <a:r>
              <a:rPr lang="en-US" sz="2000" b="1" dirty="0">
                <a:latin typeface="Adobe Arabic" panose="02040503050201020203" pitchFamily="18" charset="-78"/>
                <a:cs typeface="Adobe Arabic" panose="02040503050201020203" pitchFamily="18" charset="-78"/>
              </a:rPr>
              <a:t> Neurological  </a:t>
            </a:r>
            <a:r>
              <a:rPr lang="en-US" sz="2000" b="1" dirty="0" err="1">
                <a:latin typeface="Adobe Arabic" panose="02040503050201020203" pitchFamily="18" charset="-78"/>
                <a:cs typeface="Adobe Arabic" panose="02040503050201020203" pitchFamily="18" charset="-78"/>
              </a:rPr>
              <a:t>dysfuction</a:t>
            </a:r>
            <a:endParaRPr lang="en-US" sz="2000" b="1" dirty="0">
              <a:latin typeface="Adobe Arabic" panose="02040503050201020203" pitchFamily="18" charset="-78"/>
              <a:cs typeface="Adobe Arabic" panose="02040503050201020203" pitchFamily="18" charset="-78"/>
            </a:endParaRPr>
          </a:p>
          <a:p>
            <a:r>
              <a:rPr lang="en-US" sz="2000" b="1" dirty="0">
                <a:latin typeface="Adobe Arabic" panose="02040503050201020203" pitchFamily="18" charset="-78"/>
                <a:cs typeface="Adobe Arabic" panose="02040503050201020203" pitchFamily="18" charset="-78"/>
              </a:rPr>
              <a:t>risk of death from bleeding </a:t>
            </a:r>
          </a:p>
          <a:p>
            <a:r>
              <a:rPr lang="en-US" sz="2000" b="1" dirty="0">
                <a:latin typeface="Adobe Arabic" panose="02040503050201020203" pitchFamily="18" charset="-78"/>
                <a:cs typeface="Adobe Arabic" panose="02040503050201020203" pitchFamily="18" charset="-78"/>
              </a:rPr>
              <a:t>during childbirth</a:t>
            </a:r>
          </a:p>
          <a:p>
            <a:r>
              <a:rPr lang="en-US" sz="2000" b="1" dirty="0" err="1">
                <a:solidFill>
                  <a:srgbClr val="FF0000"/>
                </a:solidFill>
                <a:latin typeface="Adobe Arabic" panose="02040503050201020203" pitchFamily="18" charset="-78"/>
                <a:cs typeface="Adobe Arabic" panose="02040503050201020203" pitchFamily="18" charset="-78"/>
              </a:rPr>
              <a:t>Vit</a:t>
            </a:r>
            <a:r>
              <a:rPr lang="en-US" sz="2000" b="1" dirty="0">
                <a:solidFill>
                  <a:srgbClr val="FF0000"/>
                </a:solidFill>
                <a:latin typeface="Adobe Arabic" panose="02040503050201020203" pitchFamily="18" charset="-78"/>
                <a:cs typeface="Adobe Arabic" panose="02040503050201020203" pitchFamily="18" charset="-78"/>
              </a:rPr>
              <a:t> A: </a:t>
            </a:r>
            <a:r>
              <a:rPr lang="en-US" sz="2000" b="1" dirty="0">
                <a:latin typeface="Adobe Arabic" panose="02040503050201020203" pitchFamily="18" charset="-78"/>
                <a:cs typeface="Adobe Arabic" panose="02040503050201020203" pitchFamily="18" charset="-78"/>
              </a:rPr>
              <a:t>night blindness</a:t>
            </a:r>
          </a:p>
          <a:p>
            <a:endParaRPr lang="en-US" sz="2000" b="1" dirty="0">
              <a:latin typeface="Adobe Arabic" panose="02040503050201020203" pitchFamily="18" charset="-78"/>
              <a:cs typeface="Adobe Arabic" panose="02040503050201020203" pitchFamily="18" charset="-78"/>
            </a:endParaRPr>
          </a:p>
          <a:p>
            <a:pPr algn="ctr"/>
            <a:endParaRPr lang="en-US" sz="2000" b="1" dirty="0">
              <a:latin typeface="Adobe Arabic" panose="02040503050201020203" pitchFamily="18" charset="-78"/>
              <a:cs typeface="Adobe Arabic" panose="02040503050201020203" pitchFamily="18" charset="-78"/>
            </a:endParaRPr>
          </a:p>
        </p:txBody>
      </p:sp>
      <p:sp>
        <p:nvSpPr>
          <p:cNvPr id="10" name="TextBox 9"/>
          <p:cNvSpPr txBox="1"/>
          <p:nvPr/>
        </p:nvSpPr>
        <p:spPr>
          <a:xfrm>
            <a:off x="1685923" y="1722417"/>
            <a:ext cx="8468729" cy="584775"/>
          </a:xfrm>
          <a:prstGeom prst="rect">
            <a:avLst/>
          </a:prstGeom>
          <a:noFill/>
        </p:spPr>
        <p:txBody>
          <a:bodyPr wrap="square" rtlCol="0">
            <a:spAutoFit/>
          </a:bodyPr>
          <a:lstStyle/>
          <a:p>
            <a:pPr marL="285750" indent="-285750">
              <a:buFont typeface="Arial" charset="0"/>
              <a:buChar char="•"/>
            </a:pPr>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Important nutrients for the mother and child </a:t>
            </a:r>
          </a:p>
        </p:txBody>
      </p:sp>
    </p:spTree>
    <p:extLst>
      <p:ext uri="{BB962C8B-B14F-4D97-AF65-F5344CB8AC3E}">
        <p14:creationId xmlns:p14="http://schemas.microsoft.com/office/powerpoint/2010/main" val="2667658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342" y="2286691"/>
            <a:ext cx="10515600" cy="1325563"/>
          </a:xfrm>
        </p:spPr>
        <p:txBody>
          <a:bodyPr>
            <a:noAutofit/>
          </a:bodyPr>
          <a:lstStyle/>
          <a:p>
            <a:pPr algn="ctr"/>
            <a:r>
              <a:rPr lang="en-US" sz="6600" b="1" dirty="0">
                <a:solidFill>
                  <a:schemeClr val="tx2">
                    <a:lumMod val="90000"/>
                    <a:lumOff val="10000"/>
                  </a:schemeClr>
                </a:solidFill>
                <a:latin typeface="Adobe Arabic" panose="02040503050201020203" pitchFamily="18" charset="-78"/>
                <a:cs typeface="Adobe Arabic" panose="02040503050201020203" pitchFamily="18" charset="-78"/>
              </a:rPr>
              <a:t>Sexually Transmitted Diseases</a:t>
            </a:r>
            <a:endParaRPr lang="en-US" sz="66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7154208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852991" cy="1485900"/>
          </a:xfrm>
        </p:spPr>
        <p:txBody>
          <a:bodyPr>
            <a:normAutofit/>
          </a:bodyPr>
          <a:lstStyle/>
          <a:p>
            <a:pPr algn="l" rtl="0"/>
            <a:r>
              <a:rPr lang="en-US" sz="4800" b="1" dirty="0">
                <a:solidFill>
                  <a:srgbClr val="002060"/>
                </a:solidFill>
                <a:latin typeface="Adobe Arabic" panose="02040503050201020203" pitchFamily="18" charset="-78"/>
                <a:cs typeface="Adobe Arabic" panose="02040503050201020203" pitchFamily="18" charset="-78"/>
              </a:rPr>
              <a:t>1-Perinatal HIV/AIDS</a:t>
            </a:r>
          </a:p>
        </p:txBody>
      </p:sp>
      <p:sp>
        <p:nvSpPr>
          <p:cNvPr id="3" name="Content Placeholder 2"/>
          <p:cNvSpPr>
            <a:spLocks noGrp="1"/>
          </p:cNvSpPr>
          <p:nvPr>
            <p:ph idx="1"/>
          </p:nvPr>
        </p:nvSpPr>
        <p:spPr>
          <a:xfrm>
            <a:off x="1187302" y="1781300"/>
            <a:ext cx="10395097" cy="3581400"/>
          </a:xfrm>
        </p:spPr>
        <p:txBody>
          <a:bodyPr>
            <a:normAutofit/>
          </a:bodyPr>
          <a:lstStyle/>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It recommends  that all women who are pregnant or planning to </a:t>
            </a:r>
            <a:r>
              <a:rPr lang="en-US" sz="2800" u="sng" dirty="0">
                <a:solidFill>
                  <a:schemeClr val="tx2">
                    <a:lumMod val="90000"/>
                    <a:lumOff val="10000"/>
                  </a:schemeClr>
                </a:solidFill>
                <a:latin typeface="Adobe Arabic" panose="02040503050201020203" pitchFamily="18" charset="-78"/>
                <a:cs typeface="Adobe Arabic" panose="02040503050201020203" pitchFamily="18" charset="-78"/>
              </a:rPr>
              <a:t>get pregnant</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should get tested for HIV as early as possible.</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If a woman is treated for HIV early in her pregnancy, the risk of transmitting HIV to her baby can be 1% or less.</a:t>
            </a: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4" name="Rectangle 3"/>
          <p:cNvSpPr/>
          <p:nvPr/>
        </p:nvSpPr>
        <p:spPr>
          <a:xfrm>
            <a:off x="776175" y="3928129"/>
            <a:ext cx="10806224" cy="1077218"/>
          </a:xfrm>
          <a:prstGeom prst="rect">
            <a:avLst/>
          </a:prstGeom>
        </p:spPr>
        <p:txBody>
          <a:bodyPr wrap="square">
            <a:spAutoFit/>
          </a:bodyPr>
          <a:lstStyle/>
          <a:p>
            <a:pPr algn="l" rtl="0"/>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How to lower the risk of transmitting HIV from </a:t>
            </a:r>
            <a:r>
              <a:rPr lang="en-US" sz="3200" b="1">
                <a:solidFill>
                  <a:schemeClr val="tx2">
                    <a:lumMod val="90000"/>
                    <a:lumOff val="10000"/>
                  </a:schemeClr>
                </a:solidFill>
                <a:latin typeface="Adobe Arabic" panose="02040503050201020203" pitchFamily="18" charset="-78"/>
                <a:cs typeface="Adobe Arabic" panose="02040503050201020203" pitchFamily="18" charset="-78"/>
              </a:rPr>
              <a:t>the </a:t>
            </a:r>
            <a:r>
              <a:rPr lang="en-US" sz="3200" b="1" smtClean="0">
                <a:solidFill>
                  <a:schemeClr val="tx2">
                    <a:lumMod val="90000"/>
                    <a:lumOff val="10000"/>
                  </a:schemeClr>
                </a:solidFill>
                <a:latin typeface="Adobe Arabic" panose="02040503050201020203" pitchFamily="18" charset="-78"/>
                <a:cs typeface="Adobe Arabic" panose="02040503050201020203" pitchFamily="18" charset="-78"/>
              </a:rPr>
              <a:t>mothers  </a:t>
            </a:r>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to their babies?</a:t>
            </a: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6" name="Rounded Rectangle 5"/>
          <p:cNvSpPr/>
          <p:nvPr/>
        </p:nvSpPr>
        <p:spPr>
          <a:xfrm>
            <a:off x="1219199" y="5124893"/>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HIV medicines</a:t>
            </a:r>
          </a:p>
        </p:txBody>
      </p:sp>
      <p:sp>
        <p:nvSpPr>
          <p:cNvPr id="8" name="Rounded Rectangle 7"/>
          <p:cNvSpPr/>
          <p:nvPr/>
        </p:nvSpPr>
        <p:spPr>
          <a:xfrm>
            <a:off x="1219199" y="6010386"/>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Cesarean delivery</a:t>
            </a:r>
          </a:p>
        </p:txBody>
      </p:sp>
      <p:sp>
        <p:nvSpPr>
          <p:cNvPr id="9" name="Rounded Rectangle 8"/>
          <p:cNvSpPr/>
          <p:nvPr/>
        </p:nvSpPr>
        <p:spPr>
          <a:xfrm>
            <a:off x="5890436" y="5986539"/>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No pre-chewing her baby’s food.</a:t>
            </a:r>
          </a:p>
        </p:txBody>
      </p:sp>
      <p:sp>
        <p:nvSpPr>
          <p:cNvPr id="10" name="Rounded Rectangle 9"/>
          <p:cNvSpPr/>
          <p:nvPr/>
        </p:nvSpPr>
        <p:spPr>
          <a:xfrm>
            <a:off x="5890436" y="5124893"/>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No breastfeeding</a:t>
            </a:r>
          </a:p>
        </p:txBody>
      </p:sp>
    </p:spTree>
    <p:extLst>
      <p:ext uri="{BB962C8B-B14F-4D97-AF65-F5344CB8AC3E}">
        <p14:creationId xmlns:p14="http://schemas.microsoft.com/office/powerpoint/2010/main" val="4830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250"/>
                                        <p:tgtEl>
                                          <p:spTgt spid="10"/>
                                        </p:tgtEl>
                                      </p:cBhvr>
                                    </p:animEffect>
                                  </p:childTnLst>
                                </p:cTn>
                              </p:par>
                            </p:childTnLst>
                          </p:cTn>
                        </p:par>
                        <p:par>
                          <p:cTn id="26" fill="hold">
                            <p:stCondLst>
                              <p:cond delay="750"/>
                            </p:stCondLst>
                            <p:childTnLst>
                              <p:par>
                                <p:cTn id="27" presetID="3"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250"/>
                                        <p:tgtEl>
                                          <p:spTgt spid="9"/>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3417"/>
            <a:ext cx="10515600" cy="1931366"/>
          </a:xfrm>
        </p:spPr>
        <p:txBody>
          <a:bodyPr>
            <a:noAutofit/>
          </a:bodyPr>
          <a:lstStyle/>
          <a:p>
            <a:pPr marL="0" indent="0" algn="l" rtl="0">
              <a:buNone/>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2-</a:t>
            </a: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Chlamydia</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 </a:t>
            </a:r>
          </a:p>
          <a:p>
            <a:pPr marL="457200" lvl="1" indent="0" algn="l" rtl="0">
              <a:buNone/>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Most women have NO symptoms and it is </a:t>
            </a:r>
            <a:r>
              <a:rPr lang="en-US" sz="2400" dirty="0">
                <a:solidFill>
                  <a:srgbClr val="FF0000"/>
                </a:solidFill>
                <a:latin typeface="Adobe Arabic" panose="02040503050201020203" pitchFamily="18" charset="-78"/>
                <a:cs typeface="Adobe Arabic" panose="02040503050201020203" pitchFamily="18" charset="-78"/>
              </a:rPr>
              <a:t>Easy to cure</a:t>
            </a:r>
          </a:p>
          <a:p>
            <a:pPr marL="457200" lvl="1" indent="0" algn="l" rtl="0">
              <a:buNone/>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Chlamydia lesions on genitals are highly contagious and infect the baby during </a:t>
            </a:r>
            <a:r>
              <a:rPr lang="en-US" sz="2400" b="1" u="sng" dirty="0">
                <a:solidFill>
                  <a:srgbClr val="FF0000"/>
                </a:solidFill>
                <a:latin typeface="Adobe Arabic" panose="02040503050201020203" pitchFamily="18" charset="-78"/>
                <a:cs typeface="Adobe Arabic" panose="02040503050201020203" pitchFamily="18" charset="-78"/>
              </a:rPr>
              <a:t>labor</a:t>
            </a:r>
          </a:p>
          <a:p>
            <a:pPr marL="457200" lvl="1" indent="0" algn="l" rtl="0">
              <a:buNone/>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Complications </a:t>
            </a:r>
            <a:r>
              <a:rPr lang="en-US" sz="2400" b="1" u="sng" dirty="0" smtClean="0">
                <a:solidFill>
                  <a:srgbClr val="FF0000"/>
                </a:solidFill>
                <a:latin typeface="Adobe Arabic" panose="02040503050201020203" pitchFamily="18" charset="-78"/>
                <a:cs typeface="Adobe Arabic" panose="02040503050201020203" pitchFamily="18" charset="-78"/>
              </a:rPr>
              <a:t>during</a:t>
            </a:r>
            <a:r>
              <a:rPr lang="en-US" sz="2400" b="1" dirty="0" smtClean="0">
                <a:solidFill>
                  <a:srgbClr val="FF0000"/>
                </a:solidFill>
                <a:latin typeface="Adobe Arabic" panose="02040503050201020203" pitchFamily="18" charset="-78"/>
                <a:cs typeface="Adobe Arabic" panose="02040503050201020203" pitchFamily="18" charset="-78"/>
              </a:rPr>
              <a:t>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Pregnancy </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early delivery, eye infection or ectopic pregnancy</a:t>
            </a:r>
            <a:r>
              <a:rPr lang="en-US" sz="2400" dirty="0">
                <a:latin typeface="Adobe Arabic" panose="02040503050201020203" pitchFamily="18" charset="-78"/>
                <a:cs typeface="Adobe Arabic" panose="02040503050201020203" pitchFamily="18" charset="-78"/>
              </a:rPr>
              <a:t>.  </a:t>
            </a:r>
          </a:p>
          <a:p>
            <a:pPr algn="l" rtl="0"/>
            <a:endParaRPr lang="en-US" sz="2400" dirty="0">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a:p>
            <a:pPr algn="l" rtl="0"/>
            <a:endParaRPr lang="en-US" sz="2400" b="1" dirty="0">
              <a:solidFill>
                <a:srgbClr val="0070C0"/>
              </a:solidFill>
              <a:latin typeface="Adobe Arabic" panose="02040503050201020203" pitchFamily="18" charset="-78"/>
              <a:cs typeface="Adobe Arabic" panose="02040503050201020203" pitchFamily="18" charset="-78"/>
            </a:endParaRPr>
          </a:p>
          <a:p>
            <a:pPr algn="l" rtl="0"/>
            <a:endParaRPr lang="en-US" sz="2400" b="1" dirty="0">
              <a:solidFill>
                <a:srgbClr val="0070C0"/>
              </a:solidFill>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p:txBody>
      </p:sp>
      <p:sp>
        <p:nvSpPr>
          <p:cNvPr id="5" name="TextBox 4"/>
          <p:cNvSpPr txBox="1"/>
          <p:nvPr/>
        </p:nvSpPr>
        <p:spPr>
          <a:xfrm>
            <a:off x="838200" y="3650975"/>
            <a:ext cx="10515600" cy="2462213"/>
          </a:xfrm>
          <a:prstGeom prst="rect">
            <a:avLst/>
          </a:prstGeom>
          <a:noFill/>
        </p:spPr>
        <p:txBody>
          <a:bodyPr wrap="square" rtlCol="0">
            <a:spAutoFit/>
          </a:bodyPr>
          <a:lstStyle/>
          <a:p>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3-Gonorrhea</a:t>
            </a:r>
          </a:p>
          <a:p>
            <a:pPr lvl="1"/>
            <a:r>
              <a:rPr lang="en-US" sz="2400" b="1" dirty="0" smtClean="0">
                <a:solidFill>
                  <a:schemeClr val="tx2">
                    <a:lumMod val="90000"/>
                    <a:lumOff val="10000"/>
                  </a:schemeClr>
                </a:solidFill>
                <a:latin typeface="Adobe Arabic" panose="02040503050201020203" pitchFamily="18" charset="-78"/>
                <a:cs typeface="Adobe Arabic" panose="02040503050201020203" pitchFamily="18" charset="-78"/>
              </a:rPr>
              <a:t>complications </a:t>
            </a:r>
            <a:r>
              <a:rPr lang="en-US" sz="2400" b="1" dirty="0">
                <a:solidFill>
                  <a:srgbClr val="FF0000"/>
                </a:solidFill>
                <a:latin typeface="Adobe Arabic" panose="02040503050201020203" pitchFamily="18" charset="-78"/>
                <a:cs typeface="Adobe Arabic" panose="02040503050201020203" pitchFamily="18" charset="-78"/>
              </a:rPr>
              <a:t>during</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2400" b="1" dirty="0" smtClean="0">
                <a:solidFill>
                  <a:schemeClr val="tx2">
                    <a:lumMod val="90000"/>
                    <a:lumOff val="10000"/>
                  </a:schemeClr>
                </a:solidFill>
                <a:latin typeface="Adobe Arabic" panose="02040503050201020203" pitchFamily="18" charset="-78"/>
                <a:cs typeface="Adobe Arabic" panose="02040503050201020203" pitchFamily="18" charset="-78"/>
              </a:rPr>
              <a:t>Pregnancy </a:t>
            </a:r>
            <a:r>
              <a:rPr lang="en-US" sz="2400" dirty="0" smtClean="0">
                <a:solidFill>
                  <a:schemeClr val="tx2">
                    <a:lumMod val="90000"/>
                    <a:lumOff val="10000"/>
                  </a:schemeClr>
                </a:solidFill>
                <a:latin typeface="Adobe Arabic" panose="02040503050201020203" pitchFamily="18" charset="-78"/>
                <a:cs typeface="Adobe Arabic" panose="02040503050201020203" pitchFamily="18" charset="-78"/>
              </a:rPr>
              <a:t>:</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miscarriage,  preterm birth</a:t>
            </a:r>
          </a:p>
          <a:p>
            <a:pPr lvl="1"/>
            <a:r>
              <a:rPr lang="en-US" sz="2400" dirty="0">
                <a:solidFill>
                  <a:schemeClr val="tx2">
                    <a:lumMod val="90000"/>
                    <a:lumOff val="10000"/>
                  </a:schemeClr>
                </a:solidFill>
                <a:latin typeface="Adobe Arabic" panose="02040503050201020203" pitchFamily="18" charset="-78"/>
                <a:cs typeface="Adobe Arabic" panose="02040503050201020203" pitchFamily="18" charset="-78"/>
              </a:rPr>
              <a:t>The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complications </a:t>
            </a:r>
            <a:r>
              <a:rPr lang="en-US" sz="2400" b="1" dirty="0" smtClean="0">
                <a:solidFill>
                  <a:schemeClr val="tx2">
                    <a:lumMod val="90000"/>
                    <a:lumOff val="10000"/>
                  </a:schemeClr>
                </a:solidFill>
                <a:latin typeface="Adobe Arabic" panose="02040503050201020203" pitchFamily="18" charset="-78"/>
                <a:cs typeface="Adobe Arabic" panose="02040503050201020203" pitchFamily="18" charset="-78"/>
              </a:rPr>
              <a:t> </a:t>
            </a:r>
            <a:r>
              <a:rPr lang="en-US" sz="2400" b="1" dirty="0" smtClean="0">
                <a:solidFill>
                  <a:srgbClr val="FF0000"/>
                </a:solidFill>
                <a:latin typeface="Adobe Arabic" panose="02040503050201020203" pitchFamily="18" charset="-78"/>
                <a:cs typeface="Adobe Arabic" panose="02040503050201020203" pitchFamily="18" charset="-78"/>
              </a:rPr>
              <a:t>before</a:t>
            </a:r>
            <a:r>
              <a:rPr lang="en-US" sz="2400" dirty="0" smtClean="0">
                <a:solidFill>
                  <a:srgbClr val="FF0000"/>
                </a:solidFill>
                <a:latin typeface="Adobe Arabic" panose="02040503050201020203" pitchFamily="18" charset="-78"/>
                <a:cs typeface="Adobe Arabic" panose="02040503050201020203" pitchFamily="18" charset="-78"/>
              </a:rPr>
              <a:t> </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and</a:t>
            </a:r>
            <a:r>
              <a:rPr lang="en-US" sz="2400" dirty="0">
                <a:latin typeface="Adobe Arabic" panose="02040503050201020203" pitchFamily="18" charset="-78"/>
                <a:cs typeface="Adobe Arabic" panose="02040503050201020203" pitchFamily="18" charset="-78"/>
              </a:rPr>
              <a:t> </a:t>
            </a:r>
            <a:r>
              <a:rPr lang="en-US" sz="2400" b="1" dirty="0">
                <a:solidFill>
                  <a:srgbClr val="FF0000"/>
                </a:solidFill>
                <a:latin typeface="Adobe Arabic" panose="02040503050201020203" pitchFamily="18" charset="-78"/>
                <a:cs typeface="Adobe Arabic" panose="02040503050201020203" pitchFamily="18" charset="-78"/>
              </a:rPr>
              <a:t>after</a:t>
            </a:r>
            <a:r>
              <a:rPr lang="en-US" sz="2400" dirty="0">
                <a:latin typeface="Adobe Arabic" panose="02040503050201020203" pitchFamily="18" charset="-78"/>
                <a:cs typeface="Adobe Arabic" panose="02040503050201020203" pitchFamily="18" charset="-78"/>
              </a:rPr>
              <a:t> </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pregnancy if untreated : cause </a:t>
            </a:r>
            <a:r>
              <a:rPr lang="en-US" sz="2400" b="1" u="sng" dirty="0">
                <a:solidFill>
                  <a:schemeClr val="tx2">
                    <a:lumMod val="90000"/>
                    <a:lumOff val="10000"/>
                  </a:schemeClr>
                </a:solidFill>
                <a:latin typeface="Adobe Arabic" panose="02040503050201020203" pitchFamily="18" charset="-78"/>
                <a:cs typeface="Adobe Arabic" panose="02040503050201020203" pitchFamily="18" charset="-78"/>
              </a:rPr>
              <a:t>pelvic inflammatory disease </a:t>
            </a:r>
          </a:p>
          <a:p>
            <a:pPr lvl="1"/>
            <a:r>
              <a:rPr lang="en-US" sz="2400" dirty="0">
                <a:solidFill>
                  <a:schemeClr val="tx2">
                    <a:lumMod val="90000"/>
                    <a:lumOff val="10000"/>
                  </a:schemeClr>
                </a:solidFill>
                <a:latin typeface="Adobe Arabic" panose="02040503050201020203" pitchFamily="18" charset="-78"/>
                <a:cs typeface="Adobe Arabic" panose="02040503050201020203" pitchFamily="18" charset="-78"/>
              </a:rPr>
              <a:t>Gonorrhea in newborns most commonly affects the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eyes</a:t>
            </a:r>
          </a:p>
          <a:p>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5967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9220"/>
            <a:ext cx="8433391" cy="6198780"/>
          </a:xfrm>
        </p:spPr>
        <p:txBody>
          <a:bodyPr>
            <a:normAutofit/>
          </a:bodyPr>
          <a:lstStyle/>
          <a:p>
            <a:pPr algn="l" rtl="0">
              <a:buFont typeface="Arial" panose="020B0604020202020204" pitchFamily="34" charset="0"/>
              <a:buChar char="•"/>
            </a:pPr>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4-Syphilis</a:t>
            </a:r>
            <a:r>
              <a:rPr lang="en-US" sz="3200" b="1" dirty="0">
                <a:solidFill>
                  <a:srgbClr val="0070C0"/>
                </a:solidFill>
                <a:latin typeface="Adobe Arabic" panose="02040503050201020203" pitchFamily="18" charset="-78"/>
                <a:cs typeface="Adobe Arabic" panose="02040503050201020203" pitchFamily="18" charset="-78"/>
              </a:rPr>
              <a:t>:</a:t>
            </a:r>
          </a:p>
          <a:p>
            <a:pPr lvl="1" algn="l" rtl="0">
              <a:buFont typeface="Arial" panose="020B0604020202020204" pitchFamily="34" charset="0"/>
              <a:buChar char="•"/>
            </a:pPr>
            <a:r>
              <a:rPr lang="en-US" sz="2200" i="0" dirty="0">
                <a:latin typeface="Adobe Arabic" panose="02040503050201020203" pitchFamily="18" charset="-78"/>
                <a:cs typeface="Adobe Arabic" panose="02040503050201020203" pitchFamily="18" charset="-78"/>
              </a:rPr>
              <a:t> Typically occurs during </a:t>
            </a:r>
            <a:r>
              <a:rPr lang="en-US" sz="2200" b="1" i="0" u="sng" dirty="0">
                <a:latin typeface="Adobe Arabic" panose="02040503050201020203" pitchFamily="18" charset="-78"/>
                <a:cs typeface="Adobe Arabic" panose="02040503050201020203" pitchFamily="18" charset="-78"/>
              </a:rPr>
              <a:t>second half </a:t>
            </a:r>
            <a:r>
              <a:rPr lang="en-US" sz="2200" i="0" dirty="0">
                <a:latin typeface="Adobe Arabic" panose="02040503050201020203" pitchFamily="18" charset="-78"/>
                <a:cs typeface="Adobe Arabic" panose="02040503050201020203" pitchFamily="18" charset="-78"/>
              </a:rPr>
              <a:t>of pregnancy</a:t>
            </a:r>
          </a:p>
          <a:p>
            <a:pPr lvl="1" algn="l" rtl="0">
              <a:buFont typeface="Arial" panose="020B0604020202020204" pitchFamily="34" charset="0"/>
              <a:buChar char="•"/>
            </a:pPr>
            <a:r>
              <a:rPr lang="en-US" sz="2200" i="0" dirty="0">
                <a:latin typeface="Adobe Arabic" panose="02040503050201020203" pitchFamily="18" charset="-78"/>
                <a:cs typeface="Adobe Arabic" panose="02040503050201020203" pitchFamily="18" charset="-78"/>
              </a:rPr>
              <a:t>May be transmitted to baby by infected mother.</a:t>
            </a:r>
          </a:p>
          <a:p>
            <a:pPr lvl="1" algn="l" rtl="0">
              <a:buFont typeface="Arial" panose="020B0604020202020204" pitchFamily="34" charset="0"/>
              <a:buChar char="•"/>
            </a:pPr>
            <a:r>
              <a:rPr lang="en-US" sz="2200" i="0" dirty="0">
                <a:latin typeface="Adobe Arabic" panose="02040503050201020203" pitchFamily="18" charset="-78"/>
                <a:cs typeface="Adobe Arabic" panose="02040503050201020203" pitchFamily="18" charset="-78"/>
              </a:rPr>
              <a:t>It </a:t>
            </a:r>
            <a:r>
              <a:rPr lang="en-US" sz="2200" i="0" dirty="0" smtClean="0">
                <a:latin typeface="Adobe Arabic" panose="02040503050201020203" pitchFamily="18" charset="-78"/>
                <a:cs typeface="Adobe Arabic" panose="02040503050201020203" pitchFamily="18" charset="-78"/>
              </a:rPr>
              <a:t>is linked </a:t>
            </a:r>
            <a:r>
              <a:rPr lang="en-US" sz="2200" i="0" dirty="0">
                <a:latin typeface="Adobe Arabic" panose="02040503050201020203" pitchFamily="18" charset="-78"/>
                <a:cs typeface="Adobe Arabic" panose="02040503050201020203" pitchFamily="18" charset="-78"/>
              </a:rPr>
              <a:t>to premature birth, stillbirth.</a:t>
            </a:r>
          </a:p>
          <a:p>
            <a:pPr lvl="1" algn="l" rtl="0">
              <a:buFont typeface="Arial" panose="020B0604020202020204" pitchFamily="34" charset="0"/>
              <a:buChar char="•"/>
            </a:pPr>
            <a:r>
              <a:rPr lang="en-US" sz="2200" i="0" dirty="0">
                <a:latin typeface="Adobe Arabic" panose="02040503050201020203" pitchFamily="18" charset="-78"/>
                <a:cs typeface="Adobe Arabic" panose="02040503050201020203" pitchFamily="18" charset="-78"/>
              </a:rPr>
              <a:t>death in some cases</a:t>
            </a: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5-Herpes simplex virus:</a:t>
            </a:r>
          </a:p>
          <a:p>
            <a:pPr lvl="1" algn="l" rtl="0">
              <a:buFont typeface="Arial" panose="020B0604020202020204" pitchFamily="34" charset="0"/>
              <a:buChar char="•"/>
            </a:pPr>
            <a:r>
              <a:rPr lang="en-US" sz="2200" i="0" dirty="0">
                <a:latin typeface="Adobe Arabic" panose="02040503050201020203" pitchFamily="18" charset="-78"/>
                <a:cs typeface="Adobe Arabic" panose="02040503050201020203" pitchFamily="18" charset="-78"/>
              </a:rPr>
              <a:t>Herpes is safe in pregnant women until she get ready to deliver.</a:t>
            </a:r>
          </a:p>
          <a:p>
            <a:pPr lvl="1" algn="l" rtl="0">
              <a:buFont typeface="Arial" panose="020B0604020202020204" pitchFamily="34" charset="0"/>
              <a:buChar char="•"/>
            </a:pPr>
            <a:r>
              <a:rPr lang="en-US" sz="2200" i="0" dirty="0">
                <a:latin typeface="Adobe Arabic" panose="02040503050201020203" pitchFamily="18" charset="-78"/>
                <a:cs typeface="Adobe Arabic" panose="02040503050201020203" pitchFamily="18" charset="-78"/>
              </a:rPr>
              <a:t>Herpes lesions on genitals are highly contagious and infect the baby during labor</a:t>
            </a: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02" y="893135"/>
            <a:ext cx="2622698" cy="233916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302" y="4401879"/>
            <a:ext cx="2622698" cy="2083981"/>
          </a:xfrm>
          <a:prstGeom prst="rect">
            <a:avLst/>
          </a:prstGeom>
        </p:spPr>
      </p:pic>
    </p:spTree>
    <p:extLst>
      <p:ext uri="{BB962C8B-B14F-4D97-AF65-F5344CB8AC3E}">
        <p14:creationId xmlns:p14="http://schemas.microsoft.com/office/powerpoint/2010/main" val="822421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8635"/>
            <a:ext cx="10515600" cy="1325563"/>
          </a:xfrm>
        </p:spPr>
        <p:style>
          <a:lnRef idx="2">
            <a:schemeClr val="dk1"/>
          </a:lnRef>
          <a:fillRef idx="1">
            <a:schemeClr val="lt1"/>
          </a:fillRef>
          <a:effectRef idx="0">
            <a:schemeClr val="dk1"/>
          </a:effectRef>
          <a:fontRef idx="minor">
            <a:schemeClr val="dk1"/>
          </a:fontRef>
        </p:style>
        <p:txBody>
          <a:bodyPr>
            <a:normAutofit/>
          </a:bodyPr>
          <a:lstStyle/>
          <a:p>
            <a:pPr algn="l" rtl="0"/>
            <a:r>
              <a:rPr lang="en-US" b="1" dirty="0">
                <a:solidFill>
                  <a:schemeClr val="tx2">
                    <a:lumMod val="90000"/>
                    <a:lumOff val="10000"/>
                  </a:schemeClr>
                </a:solidFill>
                <a:latin typeface="Adobe Arabic" panose="02040503050201020203" pitchFamily="18" charset="-78"/>
                <a:cs typeface="Adobe Arabic" panose="02040503050201020203" pitchFamily="18" charset="-78"/>
              </a:rPr>
              <a:t>Hepatitis</a:t>
            </a:r>
            <a:r>
              <a:rPr lang="en-US" dirty="0">
                <a:solidFill>
                  <a:schemeClr val="tx2">
                    <a:lumMod val="90000"/>
                    <a:lumOff val="10000"/>
                  </a:schemeClr>
                </a:solidFill>
                <a:latin typeface="Adobe Arabic" panose="02040503050201020203" pitchFamily="18" charset="-78"/>
                <a:cs typeface="Adobe Arabic" panose="02040503050201020203" pitchFamily="18" charset="-78"/>
              </a:rPr>
              <a:t/>
            </a:r>
            <a:br>
              <a:rPr lang="en-US" dirty="0">
                <a:solidFill>
                  <a:schemeClr val="tx2">
                    <a:lumMod val="90000"/>
                    <a:lumOff val="10000"/>
                  </a:schemeClr>
                </a:solidFill>
                <a:latin typeface="Adobe Arabic" panose="02040503050201020203" pitchFamily="18" charset="-78"/>
                <a:cs typeface="Adobe Arabic" panose="02040503050201020203" pitchFamily="18" charset="-78"/>
              </a:rPr>
            </a:b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Acute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viral hepatitis</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is the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most</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common cause of jaundice in </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pregnancy</a:t>
            </a:r>
            <a:r>
              <a:rPr lang="en-US" dirty="0">
                <a:solidFill>
                  <a:schemeClr val="tx2">
                    <a:lumMod val="90000"/>
                    <a:lumOff val="10000"/>
                  </a:schemeClr>
                </a:solidFill>
                <a:latin typeface="Adobe Arabic" panose="02040503050201020203" pitchFamily="18" charset="-78"/>
                <a:cs typeface="Adobe Arabic" panose="02040503050201020203" pitchFamily="18" charset="-78"/>
              </a:rPr>
              <a:t>. </a:t>
            </a:r>
          </a:p>
        </p:txBody>
      </p:sp>
      <p:sp>
        <p:nvSpPr>
          <p:cNvPr id="4" name="Content Placeholder 3"/>
          <p:cNvSpPr>
            <a:spLocks noGrp="1"/>
          </p:cNvSpPr>
          <p:nvPr>
            <p:ph idx="1"/>
          </p:nvPr>
        </p:nvSpPr>
        <p:spPr>
          <a:xfrm>
            <a:off x="1371600" y="1900989"/>
            <a:ext cx="9601200" cy="4752474"/>
          </a:xfrm>
        </p:spPr>
        <p:txBody>
          <a:bodyPr>
            <a:normAutofit fontScale="77500" lnSpcReduction="20000"/>
          </a:bodyPr>
          <a:lstStyle/>
          <a:p>
            <a:pPr algn="l" rtl="0">
              <a:buFont typeface="Arial" panose="020B0604020202020204" pitchFamily="34" charset="0"/>
              <a:buChar char="•"/>
            </a:pPr>
            <a:r>
              <a:rPr lang="en-US" sz="3500" b="1" dirty="0">
                <a:solidFill>
                  <a:schemeClr val="tx2">
                    <a:lumMod val="90000"/>
                    <a:lumOff val="10000"/>
                  </a:schemeClr>
                </a:solidFill>
                <a:latin typeface="Adobe Arabic" panose="02040503050201020203" pitchFamily="18" charset="-78"/>
                <a:cs typeface="Adobe Arabic" panose="02040503050201020203" pitchFamily="18" charset="-78"/>
              </a:rPr>
              <a:t>Hepatitis B</a:t>
            </a:r>
          </a:p>
          <a:p>
            <a:pPr algn="l" rtl="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Transmission</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through blood, but less likely through semen, vaginal discharge, saliva, and other body fluids</a:t>
            </a:r>
            <a:r>
              <a:rPr lang="en-US" sz="2400" dirty="0" smtClean="0">
                <a:solidFill>
                  <a:schemeClr val="tx2">
                    <a:lumMod val="90000"/>
                    <a:lumOff val="10000"/>
                  </a:schemeClr>
                </a:solidFill>
                <a:latin typeface="Adobe Arabic" panose="02040503050201020203" pitchFamily="18" charset="-78"/>
                <a:cs typeface="Adobe Arabic" panose="02040503050201020203" pitchFamily="18" charset="-78"/>
              </a:rPr>
              <a:t>.</a:t>
            </a:r>
          </a:p>
          <a:p>
            <a:pPr algn="l" rtl="0">
              <a:buFont typeface="Arial" panose="020B0604020202020204" pitchFamily="34" charset="0"/>
              <a:buChar char="•"/>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When it transmit to the baby?</a:t>
            </a:r>
          </a:p>
          <a:p>
            <a:pPr marL="800100" lvl="1" indent="-342900"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During, or after vaginal or C-section delivery. </a:t>
            </a:r>
            <a:endParaRPr lang="en-US" sz="2400" i="0" dirty="0" smtClean="0">
              <a:solidFill>
                <a:schemeClr val="tx2">
                  <a:lumMod val="90000"/>
                  <a:lumOff val="10000"/>
                </a:schemeClr>
              </a:solidFill>
              <a:latin typeface="Adobe Arabic" panose="02040503050201020203" pitchFamily="18" charset="-78"/>
              <a:cs typeface="Adobe Arabic" panose="02040503050201020203" pitchFamily="18" charset="-78"/>
            </a:endParaRPr>
          </a:p>
          <a:p>
            <a:pPr marL="800100" lvl="1" indent="-342900" algn="l" rtl="0">
              <a:buFont typeface="Arial" panose="020B0604020202020204" pitchFamily="34" charset="0"/>
              <a:buChar char="•"/>
            </a:pPr>
            <a:endParaRPr lang="en-US" sz="2400" i="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How it can be prevented?</a:t>
            </a:r>
          </a:p>
          <a:p>
            <a:pPr marL="800100" lvl="1" indent="-342900"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A vaccine can prevent HBV infection, and most babies get it at birth.</a:t>
            </a:r>
          </a:p>
          <a:p>
            <a:pPr marL="800100" lvl="1" indent="-342900"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 But they get the immune globulin only if the mother has or is suspected of having HBV.</a:t>
            </a:r>
          </a:p>
          <a:p>
            <a:pPr marL="800100" lvl="1" indent="-342900"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 CDC recommends that babies get the HBIG shot and the first dose of Hepatitis B  vaccine </a:t>
            </a:r>
            <a:r>
              <a:rPr lang="en-US" sz="2400" i="0" u="sng" dirty="0">
                <a:solidFill>
                  <a:schemeClr val="tx2">
                    <a:lumMod val="90000"/>
                    <a:lumOff val="10000"/>
                  </a:schemeClr>
                </a:solidFill>
                <a:latin typeface="Adobe Arabic" panose="02040503050201020203" pitchFamily="18" charset="-78"/>
                <a:cs typeface="Adobe Arabic" panose="02040503050201020203" pitchFamily="18" charset="-78"/>
              </a:rPr>
              <a:t>within 12 hours</a:t>
            </a: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 of being born. </a:t>
            </a:r>
          </a:p>
          <a:p>
            <a:pPr marL="457200" lvl="1" indent="0" algn="l" rtl="0">
              <a:buNone/>
            </a:pPr>
            <a:endParaRPr lang="en-US" sz="2400" i="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Does it transmit by breast feeding? </a:t>
            </a:r>
          </a:p>
          <a:p>
            <a:pPr marL="800100" lvl="1" indent="-342900" algn="l" rtl="0">
              <a:buFont typeface="Arial" panose="020B0604020202020204" pitchFamily="34" charset="0"/>
              <a:buChar char="•"/>
            </a:pPr>
            <a:r>
              <a:rPr lang="en-US" sz="2400" i="0" dirty="0">
                <a:solidFill>
                  <a:schemeClr val="tx2">
                    <a:lumMod val="90000"/>
                    <a:lumOff val="10000"/>
                  </a:schemeClr>
                </a:solidFill>
                <a:latin typeface="Adobe Arabic" panose="02040503050201020203" pitchFamily="18" charset="-78"/>
                <a:cs typeface="Adobe Arabic" panose="02040503050201020203" pitchFamily="18" charset="-78"/>
              </a:rPr>
              <a:t>breastfeeding is safe because it can’t transmit by breastfeeding</a:t>
            </a:r>
            <a:endParaRPr lang="en-US" sz="2400" dirty="0"/>
          </a:p>
        </p:txBody>
      </p:sp>
    </p:spTree>
    <p:extLst>
      <p:ext uri="{BB962C8B-B14F-4D97-AF65-F5344CB8AC3E}">
        <p14:creationId xmlns:p14="http://schemas.microsoft.com/office/powerpoint/2010/main" val="29716563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503" y="242887"/>
            <a:ext cx="10515600" cy="1325563"/>
          </a:xfrm>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Hepatitis </a:t>
            </a:r>
          </a:p>
        </p:txBody>
      </p:sp>
      <p:sp>
        <p:nvSpPr>
          <p:cNvPr id="3" name="Content Placeholder 2"/>
          <p:cNvSpPr>
            <a:spLocks noGrp="1"/>
          </p:cNvSpPr>
          <p:nvPr>
            <p:ph idx="1"/>
          </p:nvPr>
        </p:nvSpPr>
        <p:spPr>
          <a:xfrm>
            <a:off x="838199" y="1063291"/>
            <a:ext cx="10677525" cy="5443538"/>
          </a:xfrm>
        </p:spPr>
        <p:txBody>
          <a:bodyPr>
            <a:noAutofit/>
          </a:bodyPr>
          <a:lstStyle/>
          <a:p>
            <a:pPr algn="l" rtl="0"/>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Hepatitis C </a:t>
            </a:r>
            <a:endParaRPr lang="en-US" sz="2400" b="1" dirty="0" smtClean="0">
              <a:solidFill>
                <a:schemeClr val="tx2">
                  <a:lumMod val="90000"/>
                  <a:lumOff val="10000"/>
                </a:schemeClr>
              </a:solidFill>
              <a:latin typeface="Adobe Arabic" panose="02040503050201020203" pitchFamily="18" charset="-78"/>
              <a:cs typeface="Adobe Arabic" panose="02040503050201020203" pitchFamily="18" charset="-78"/>
            </a:endParaRPr>
          </a:p>
          <a:p>
            <a:pPr algn="l" rtl="0"/>
            <a:r>
              <a:rPr lang="en-US" b="1" i="0" dirty="0" smtClean="0">
                <a:solidFill>
                  <a:schemeClr val="tx2">
                    <a:lumMod val="90000"/>
                    <a:lumOff val="10000"/>
                  </a:schemeClr>
                </a:solidFill>
                <a:latin typeface="Adobe Arabic" panose="02040503050201020203" pitchFamily="18" charset="-78"/>
                <a:cs typeface="Adobe Arabic" panose="02040503050201020203" pitchFamily="18" charset="-78"/>
              </a:rPr>
              <a:t>Transmission</a:t>
            </a:r>
            <a:r>
              <a:rPr lang="en-US" i="0" dirty="0">
                <a:solidFill>
                  <a:schemeClr val="tx2">
                    <a:lumMod val="90000"/>
                    <a:lumOff val="10000"/>
                  </a:schemeClr>
                </a:solidFill>
                <a:latin typeface="Adobe Arabic" panose="02040503050201020203" pitchFamily="18" charset="-78"/>
                <a:cs typeface="Adobe Arabic" panose="02040503050201020203" pitchFamily="18" charset="-78"/>
              </a:rPr>
              <a:t>: contact with blood including sharing needles or other tools to inject drugs. </a:t>
            </a:r>
            <a:endParaRPr lang="en-US" i="0" dirty="0" smtClean="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b="1" i="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b="1" i="0" dirty="0">
                <a:solidFill>
                  <a:schemeClr val="tx2">
                    <a:lumMod val="90000"/>
                    <a:lumOff val="10000"/>
                  </a:schemeClr>
                </a:solidFill>
                <a:latin typeface="Adobe Arabic" panose="02040503050201020203" pitchFamily="18" charset="-78"/>
                <a:cs typeface="Adobe Arabic" panose="02040503050201020203" pitchFamily="18" charset="-78"/>
              </a:rPr>
              <a:t>Where baby can acquire the infection</a:t>
            </a:r>
            <a:r>
              <a:rPr lang="en-US" i="0" dirty="0">
                <a:solidFill>
                  <a:schemeClr val="tx2">
                    <a:lumMod val="90000"/>
                    <a:lumOff val="10000"/>
                  </a:schemeClr>
                </a:solidFill>
                <a:latin typeface="Adobe Arabic" panose="02040503050201020203" pitchFamily="18" charset="-78"/>
                <a:cs typeface="Adobe Arabic" panose="02040503050201020203" pitchFamily="18" charset="-78"/>
              </a:rPr>
              <a:t>?</a:t>
            </a:r>
          </a:p>
          <a:p>
            <a:pPr marL="914400" lvl="2" indent="0" algn="l" rtl="0">
              <a:buNone/>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  It can happen in the womb, during delivery, or after the baby is born.</a:t>
            </a:r>
          </a:p>
          <a:p>
            <a:pPr marL="914400" lvl="2" indent="0" algn="l" rtl="0">
              <a:buNone/>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  The disease usually does not affect the baby before birth</a:t>
            </a:r>
            <a:r>
              <a:rPr lang="en-US" sz="2000" dirty="0" smtClean="0">
                <a:solidFill>
                  <a:schemeClr val="tx2">
                    <a:lumMod val="90000"/>
                    <a:lumOff val="10000"/>
                  </a:schemeClr>
                </a:solidFill>
                <a:latin typeface="Adobe Arabic" panose="02040503050201020203" pitchFamily="18" charset="-78"/>
                <a:cs typeface="Adobe Arabic" panose="02040503050201020203" pitchFamily="18" charset="-78"/>
              </a:rPr>
              <a:t>.</a:t>
            </a:r>
          </a:p>
          <a:p>
            <a:pPr marL="914400" lvl="2" indent="0" algn="l" rtl="0">
              <a:buNone/>
            </a:pPr>
            <a:endParaRPr lang="en-US" sz="200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b="1" i="0" dirty="0" smtClean="0">
                <a:solidFill>
                  <a:schemeClr val="tx2">
                    <a:lumMod val="90000"/>
                    <a:lumOff val="10000"/>
                  </a:schemeClr>
                </a:solidFill>
                <a:latin typeface="Adobe Arabic" panose="02040503050201020203" pitchFamily="18" charset="-78"/>
                <a:cs typeface="Adobe Arabic" panose="02040503050201020203" pitchFamily="18" charset="-78"/>
              </a:rPr>
              <a:t>Does it transmit </a:t>
            </a:r>
            <a:r>
              <a:rPr lang="en-US" b="1" i="0" dirty="0">
                <a:solidFill>
                  <a:schemeClr val="tx2">
                    <a:lumMod val="90000"/>
                    <a:lumOff val="10000"/>
                  </a:schemeClr>
                </a:solidFill>
                <a:latin typeface="Adobe Arabic" panose="02040503050201020203" pitchFamily="18" charset="-78"/>
                <a:cs typeface="Adobe Arabic" panose="02040503050201020203" pitchFamily="18" charset="-78"/>
              </a:rPr>
              <a:t>by breast </a:t>
            </a:r>
            <a:r>
              <a:rPr lang="en-US" b="1" i="0" dirty="0" smtClean="0">
                <a:solidFill>
                  <a:schemeClr val="tx2">
                    <a:lumMod val="90000"/>
                    <a:lumOff val="10000"/>
                  </a:schemeClr>
                </a:solidFill>
                <a:latin typeface="Adobe Arabic" panose="02040503050201020203" pitchFamily="18" charset="-78"/>
                <a:cs typeface="Adobe Arabic" panose="02040503050201020203" pitchFamily="18" charset="-78"/>
              </a:rPr>
              <a:t>feeding? </a:t>
            </a:r>
            <a:endParaRPr lang="en-US" b="1" i="0" dirty="0">
              <a:solidFill>
                <a:schemeClr val="tx2">
                  <a:lumMod val="90000"/>
                  <a:lumOff val="10000"/>
                </a:schemeClr>
              </a:solidFill>
              <a:latin typeface="Adobe Arabic" panose="02040503050201020203" pitchFamily="18" charset="-78"/>
              <a:cs typeface="Adobe Arabic" panose="02040503050201020203" pitchFamily="18" charset="-78"/>
            </a:endParaRPr>
          </a:p>
          <a:p>
            <a:pPr marL="914400" lvl="2" indent="0" algn="l" rtl="0">
              <a:buNone/>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The baby can’t catch the virus from  breast milk, unless the nipples are cracked or bleeding since the virus spreads through </a:t>
            </a:r>
            <a:r>
              <a:rPr lang="en-US" sz="2000" dirty="0" smtClean="0">
                <a:solidFill>
                  <a:schemeClr val="tx2">
                    <a:lumMod val="90000"/>
                    <a:lumOff val="10000"/>
                  </a:schemeClr>
                </a:solidFill>
                <a:latin typeface="Adobe Arabic" panose="02040503050201020203" pitchFamily="18" charset="-78"/>
                <a:cs typeface="Adobe Arabic" panose="02040503050201020203" pitchFamily="18" charset="-78"/>
              </a:rPr>
              <a:t>blood</a:t>
            </a:r>
          </a:p>
          <a:p>
            <a:pPr marL="914400" lvl="2" indent="0" algn="l" rtl="0">
              <a:buNone/>
            </a:pPr>
            <a:endParaRPr lang="en-US" sz="200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b="1" i="0" dirty="0">
                <a:solidFill>
                  <a:schemeClr val="tx2">
                    <a:lumMod val="90000"/>
                    <a:lumOff val="10000"/>
                  </a:schemeClr>
                </a:solidFill>
                <a:latin typeface="Adobe Arabic" panose="02040503050201020203" pitchFamily="18" charset="-78"/>
                <a:cs typeface="Adobe Arabic" panose="02040503050201020203" pitchFamily="18" charset="-78"/>
              </a:rPr>
              <a:t>Does caesarian infection prevent transmission?</a:t>
            </a:r>
          </a:p>
          <a:p>
            <a:pPr marL="914400" lvl="2" indent="0" algn="l" rtl="0">
              <a:buNone/>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The role of caesarian section in lowering transmission is unbeneficial and </a:t>
            </a:r>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There is no preventive treatment at this time that can influence the rate of transmission of the virus from mother to infant.</a:t>
            </a:r>
            <a:endParaRPr lang="en-US" sz="2000" dirty="0">
              <a:solidFill>
                <a:schemeClr val="tx2">
                  <a:lumMod val="90000"/>
                  <a:lumOff val="10000"/>
                </a:schemeClr>
              </a:solidFill>
              <a:latin typeface="Adobe Arabic" panose="02040503050201020203" pitchFamily="18" charset="-78"/>
              <a:cs typeface="Adobe Arabic" panose="02040503050201020203" pitchFamily="18" charset="-78"/>
            </a:endParaRPr>
          </a:p>
          <a:p>
            <a:pPr marL="914400" lvl="2" indent="0" algn="l" rtl="0">
              <a:buNone/>
            </a:pPr>
            <a:endParaRPr lang="en-US" sz="20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342306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90000"/>
                    <a:lumOff val="10000"/>
                  </a:schemeClr>
                </a:solidFill>
                <a:latin typeface="Adobe Arabic" panose="02040503050201020203" pitchFamily="18" charset="-78"/>
                <a:cs typeface="Adobe Arabic" panose="02040503050201020203" pitchFamily="18" charset="-78"/>
              </a:rPr>
              <a:t>Hepatitis </a:t>
            </a:r>
            <a:br>
              <a:rPr lang="en-US"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dirty="0"/>
          </a:p>
        </p:txBody>
      </p:sp>
      <p:sp>
        <p:nvSpPr>
          <p:cNvPr id="3" name="Content Placeholder 2"/>
          <p:cNvSpPr>
            <a:spLocks noGrp="1"/>
          </p:cNvSpPr>
          <p:nvPr>
            <p:ph idx="1"/>
          </p:nvPr>
        </p:nvSpPr>
        <p:spPr>
          <a:xfrm>
            <a:off x="1371600" y="1804737"/>
            <a:ext cx="9601200" cy="4062663"/>
          </a:xfrm>
        </p:spPr>
        <p:txBody>
          <a:bodyPr>
            <a:normAutofit fontScale="77500" lnSpcReduction="20000"/>
          </a:bodyPr>
          <a:lstStyle/>
          <a:p>
            <a:pPr lvl="1" algn="l" rtl="0"/>
            <a:r>
              <a:rPr lang="en-US" sz="2800" b="1" i="0" dirty="0">
                <a:solidFill>
                  <a:schemeClr val="tx2">
                    <a:lumMod val="90000"/>
                    <a:lumOff val="10000"/>
                  </a:schemeClr>
                </a:solidFill>
                <a:latin typeface="Adobe Arabic" panose="02040503050201020203" pitchFamily="18" charset="-78"/>
                <a:cs typeface="Adobe Arabic" panose="02040503050201020203" pitchFamily="18" charset="-78"/>
              </a:rPr>
              <a:t>Hepatitis C </a:t>
            </a:r>
          </a:p>
          <a:p>
            <a:pPr lvl="1" algn="l" rtl="0"/>
            <a:endParaRPr lang="en-US" sz="1400" b="1" i="0" dirty="0" smtClean="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sz="2600" b="1" i="0" dirty="0" smtClean="0">
                <a:solidFill>
                  <a:schemeClr val="tx2">
                    <a:lumMod val="90000"/>
                    <a:lumOff val="10000"/>
                  </a:schemeClr>
                </a:solidFill>
                <a:latin typeface="Adobe Arabic" panose="02040503050201020203" pitchFamily="18" charset="-78"/>
                <a:cs typeface="Adobe Arabic" panose="02040503050201020203" pitchFamily="18" charset="-78"/>
              </a:rPr>
              <a:t>When </a:t>
            </a:r>
            <a:r>
              <a:rPr lang="en-US" sz="2600" b="1" i="0" dirty="0">
                <a:solidFill>
                  <a:schemeClr val="tx2">
                    <a:lumMod val="90000"/>
                    <a:lumOff val="10000"/>
                  </a:schemeClr>
                </a:solidFill>
                <a:latin typeface="Adobe Arabic" panose="02040503050201020203" pitchFamily="18" charset="-78"/>
                <a:cs typeface="Adobe Arabic" panose="02040503050201020203" pitchFamily="18" charset="-78"/>
              </a:rPr>
              <a:t>to check if infection has resolved and why ?</a:t>
            </a:r>
            <a:endParaRPr lang="en-US" sz="2600" i="0" dirty="0">
              <a:solidFill>
                <a:schemeClr val="tx2">
                  <a:lumMod val="90000"/>
                  <a:lumOff val="10000"/>
                </a:schemeClr>
              </a:solidFill>
              <a:latin typeface="Adobe Arabic" panose="02040503050201020203" pitchFamily="18" charset="-78"/>
              <a:cs typeface="Adobe Arabic" panose="02040503050201020203" pitchFamily="18" charset="-78"/>
            </a:endParaRPr>
          </a:p>
          <a:p>
            <a:pPr marL="914400" lvl="2" indent="0" algn="l" rtl="0">
              <a:buNone/>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 It is recommend to test a baby for hepatitis C after they’re 18 months old because Checking before then isn’t useful because a very young infant still carries his mother’s antibodies to HCV</a:t>
            </a:r>
            <a:r>
              <a:rPr lang="en-US" sz="2600" dirty="0" smtClean="0">
                <a:solidFill>
                  <a:schemeClr val="tx2">
                    <a:lumMod val="90000"/>
                    <a:lumOff val="10000"/>
                  </a:schemeClr>
                </a:solidFill>
                <a:latin typeface="Adobe Arabic" panose="02040503050201020203" pitchFamily="18" charset="-78"/>
                <a:cs typeface="Adobe Arabic" panose="02040503050201020203" pitchFamily="18" charset="-78"/>
              </a:rPr>
              <a:t>.</a:t>
            </a:r>
          </a:p>
          <a:p>
            <a:pPr marL="914400" lvl="2" indent="0" algn="l" rtl="0">
              <a:buNone/>
            </a:pPr>
            <a:endParaRPr lang="en-US" sz="260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sz="2600" b="1" i="0" dirty="0">
                <a:solidFill>
                  <a:schemeClr val="tx2">
                    <a:lumMod val="90000"/>
                    <a:lumOff val="10000"/>
                  </a:schemeClr>
                </a:solidFill>
                <a:latin typeface="Adobe Arabic" panose="02040503050201020203" pitchFamily="18" charset="-78"/>
                <a:cs typeface="Adobe Arabic" panose="02040503050201020203" pitchFamily="18" charset="-78"/>
              </a:rPr>
              <a:t>Should doctor give anti-hepatitis C Medications for pregnant lady to prevent transmission?</a:t>
            </a:r>
          </a:p>
          <a:p>
            <a:pPr marL="914400" lvl="2" indent="0" algn="l" rtl="0">
              <a:buNone/>
            </a:pPr>
            <a:r>
              <a:rPr lang="en-US" sz="2600" dirty="0">
                <a:solidFill>
                  <a:schemeClr val="tx2">
                    <a:lumMod val="90000"/>
                    <a:lumOff val="10000"/>
                  </a:schemeClr>
                </a:solidFill>
                <a:latin typeface="Adobe Arabic" panose="02040503050201020203" pitchFamily="18" charset="-78"/>
                <a:cs typeface="Adobe Arabic" panose="02040503050201020203" pitchFamily="18" charset="-78"/>
              </a:rPr>
              <a:t> Medications for hepatitis C  are contraindicated during pregnancy due to risk of birth defects</a:t>
            </a:r>
            <a:r>
              <a:rPr lang="en-US" sz="2600" dirty="0" smtClean="0">
                <a:solidFill>
                  <a:schemeClr val="tx2">
                    <a:lumMod val="90000"/>
                    <a:lumOff val="10000"/>
                  </a:schemeClr>
                </a:solidFill>
                <a:latin typeface="Adobe Arabic" panose="02040503050201020203" pitchFamily="18" charset="-78"/>
                <a:cs typeface="Adobe Arabic" panose="02040503050201020203" pitchFamily="18" charset="-78"/>
              </a:rPr>
              <a:t>.</a:t>
            </a:r>
          </a:p>
          <a:p>
            <a:pPr marL="914400" lvl="2" indent="0" algn="l" rtl="0">
              <a:buNone/>
            </a:pPr>
            <a:endParaRPr lang="en-US" sz="260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r>
              <a:rPr lang="en-US" sz="2600" b="1" i="0" dirty="0">
                <a:solidFill>
                  <a:schemeClr val="tx2">
                    <a:lumMod val="90000"/>
                    <a:lumOff val="10000"/>
                  </a:schemeClr>
                </a:solidFill>
                <a:latin typeface="Adobe Arabic" panose="02040503050201020203" pitchFamily="18" charset="-78"/>
                <a:cs typeface="Adobe Arabic" panose="02040503050201020203" pitchFamily="18" charset="-78"/>
              </a:rPr>
              <a:t>Note</a:t>
            </a:r>
            <a:r>
              <a:rPr lang="en-US" sz="2600" i="0" dirty="0">
                <a:solidFill>
                  <a:schemeClr val="tx2">
                    <a:lumMod val="90000"/>
                    <a:lumOff val="10000"/>
                  </a:schemeClr>
                </a:solidFill>
                <a:latin typeface="Adobe Arabic" panose="02040503050201020203" pitchFamily="18" charset="-78"/>
                <a:cs typeface="Adobe Arabic" panose="02040503050201020203" pitchFamily="18" charset="-78"/>
              </a:rPr>
              <a:t>: Transmission of the virus to the fetus is highest in women with hepatitis C RNA titer greater than 1 million</a:t>
            </a:r>
            <a:endParaRPr lang="en-US" sz="3900" dirty="0"/>
          </a:p>
        </p:txBody>
      </p:sp>
    </p:spTree>
    <p:extLst>
      <p:ext uri="{BB962C8B-B14F-4D97-AF65-F5344CB8AC3E}">
        <p14:creationId xmlns:p14="http://schemas.microsoft.com/office/powerpoint/2010/main" val="1679228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2506"/>
            <a:ext cx="9601200" cy="1485900"/>
          </a:xfrm>
        </p:spPr>
        <p:txBody>
          <a:bodyPr>
            <a:norm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Hepatitis</a:t>
            </a:r>
          </a:p>
        </p:txBody>
      </p:sp>
      <p:sp>
        <p:nvSpPr>
          <p:cNvPr id="3" name="Content Placeholder 2"/>
          <p:cNvSpPr>
            <a:spLocks noGrp="1"/>
          </p:cNvSpPr>
          <p:nvPr>
            <p:ph idx="1"/>
          </p:nvPr>
        </p:nvSpPr>
        <p:spPr>
          <a:xfrm>
            <a:off x="1371600" y="1816768"/>
            <a:ext cx="9601200" cy="3581400"/>
          </a:xfrm>
        </p:spPr>
        <p:txBody>
          <a:bodyPr>
            <a:noAutofit/>
          </a:bodyPr>
          <a:lstStyle/>
          <a:p>
            <a:pPr algn="l" rtl="0">
              <a:buFont typeface="Arial" panose="020B0604020202020204" pitchFamily="34" charset="0"/>
              <a:buChar char="•"/>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Hepatitis A</a:t>
            </a:r>
            <a:r>
              <a:rPr lang="en-US" sz="2800" b="1">
                <a:solidFill>
                  <a:schemeClr val="tx2">
                    <a:lumMod val="90000"/>
                    <a:lumOff val="10000"/>
                  </a:schemeClr>
                </a:solidFill>
                <a:latin typeface="Adobe Arabic" panose="02040503050201020203" pitchFamily="18" charset="-78"/>
                <a:cs typeface="Adobe Arabic" panose="02040503050201020203" pitchFamily="18" charset="-78"/>
              </a:rPr>
              <a:t> </a:t>
            </a:r>
            <a:endParaRPr lang="en-US" sz="2800" b="1" smtClean="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800" b="1"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Transmission: </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fecal–oral route, such as through dirty hands during food prep more common in places without clean food and water and with poor sanitation systems. </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Most people recover on their own without treatment. </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It’s rare for pregnant women to pass it to her child.</a:t>
            </a:r>
          </a:p>
          <a:p>
            <a:pPr algn="l" rtl="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It can lead to dangerous complications, such as causing  placental separation.</a:t>
            </a:r>
            <a:br>
              <a:rPr lang="en-US" sz="2800"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787222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24297"/>
            <a:ext cx="10515600" cy="1614261"/>
          </a:xfrm>
        </p:spPr>
        <p:txBody>
          <a:bodyPr>
            <a:normAutofit fontScale="92500" lnSpcReduction="20000"/>
          </a:bodyPr>
          <a:lstStyle/>
          <a:p>
            <a:pPr algn="l" rtl="0">
              <a:buFont typeface="Arial" panose="020B0604020202020204" pitchFamily="34" charset="0"/>
              <a:buChar char="•"/>
            </a:pP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Norah is 28years old pregnant women </a:t>
            </a:r>
            <a:r>
              <a:rPr lang="en-US" sz="2800" b="1" dirty="0" smtClean="0">
                <a:solidFill>
                  <a:schemeClr val="tx2">
                    <a:lumMod val="90000"/>
                    <a:lumOff val="10000"/>
                  </a:schemeClr>
                </a:solidFill>
                <a:latin typeface="Adobe Arabic" panose="02040503050201020203" pitchFamily="18" charset="-78"/>
                <a:cs typeface="Adobe Arabic" panose="02040503050201020203" pitchFamily="18" charset="-78"/>
              </a:rPr>
              <a:t>complaining from abdominal </a:t>
            </a: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pain ,nausea and fever </a:t>
            </a:r>
            <a:r>
              <a:rPr lang="en-US" sz="2800" b="1" dirty="0" smtClean="0">
                <a:solidFill>
                  <a:schemeClr val="tx2">
                    <a:lumMod val="90000"/>
                    <a:lumOff val="10000"/>
                  </a:schemeClr>
                </a:solidFill>
                <a:latin typeface="Adobe Arabic" panose="02040503050201020203" pitchFamily="18" charset="-78"/>
                <a:cs typeface="Adobe Arabic" panose="02040503050201020203" pitchFamily="18" charset="-78"/>
              </a:rPr>
              <a:t>for 2 days. </a:t>
            </a: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She notice her urine was dark</a:t>
            </a:r>
            <a:r>
              <a:rPr lang="en-US" sz="2800" b="1" dirty="0" smtClean="0">
                <a:solidFill>
                  <a:schemeClr val="tx2">
                    <a:lumMod val="90000"/>
                    <a:lumOff val="10000"/>
                  </a:schemeClr>
                </a:solidFill>
                <a:latin typeface="Adobe Arabic" panose="02040503050201020203" pitchFamily="18" charset="-78"/>
                <a:cs typeface="Adobe Arabic" panose="02040503050201020203" pitchFamily="18" charset="-78"/>
              </a:rPr>
              <a:t>.</a:t>
            </a:r>
          </a:p>
          <a:p>
            <a:pPr algn="l" rtl="0">
              <a:buFont typeface="Arial" panose="020B0604020202020204" pitchFamily="34" charset="0"/>
              <a:buChar char="•"/>
            </a:pPr>
            <a:r>
              <a:rPr lang="en-US" sz="2800" b="1" dirty="0" smtClean="0">
                <a:solidFill>
                  <a:schemeClr val="tx2">
                    <a:lumMod val="90000"/>
                    <a:lumOff val="10000"/>
                  </a:schemeClr>
                </a:solidFill>
                <a:latin typeface="Adobe Arabic" panose="02040503050201020203" pitchFamily="18" charset="-78"/>
                <a:cs typeface="Adobe Arabic" panose="02040503050201020203" pitchFamily="18" charset="-78"/>
              </a:rPr>
              <a:t>She also noticed that her eyes were pale yellow.</a:t>
            </a:r>
          </a:p>
          <a:p>
            <a:pPr algn="l" rtl="0">
              <a:buFont typeface="Arial" panose="020B0604020202020204" pitchFamily="34" charset="0"/>
              <a:buChar char="•"/>
            </a:pPr>
            <a:r>
              <a:rPr lang="en-US" sz="2800" b="1" dirty="0" smtClean="0">
                <a:solidFill>
                  <a:schemeClr val="tx2">
                    <a:lumMod val="90000"/>
                    <a:lumOff val="10000"/>
                  </a:schemeClr>
                </a:solidFill>
                <a:latin typeface="Adobe Arabic" panose="02040503050201020203" pitchFamily="18" charset="-78"/>
                <a:cs typeface="Adobe Arabic" panose="02040503050201020203" pitchFamily="18" charset="-78"/>
              </a:rPr>
              <a:t>And </a:t>
            </a: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she had </a:t>
            </a:r>
            <a:r>
              <a:rPr lang="en-US" sz="2800" b="1" dirty="0" smtClean="0">
                <a:solidFill>
                  <a:schemeClr val="tx2">
                    <a:lumMod val="90000"/>
                    <a:lumOff val="10000"/>
                  </a:schemeClr>
                </a:solidFill>
                <a:latin typeface="Adobe Arabic" panose="02040503050201020203" pitchFamily="18" charset="-78"/>
                <a:cs typeface="Adobe Arabic" panose="02040503050201020203" pitchFamily="18" charset="-78"/>
              </a:rPr>
              <a:t>received blood weeks </a:t>
            </a:r>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ago.</a:t>
            </a:r>
          </a:p>
        </p:txBody>
      </p:sp>
      <p:sp>
        <p:nvSpPr>
          <p:cNvPr id="4" name="Rectangle 3"/>
          <p:cNvSpPr/>
          <p:nvPr/>
        </p:nvSpPr>
        <p:spPr>
          <a:xfrm>
            <a:off x="629317" y="2456791"/>
            <a:ext cx="4532010" cy="523220"/>
          </a:xfrm>
          <a:prstGeom prst="rect">
            <a:avLst/>
          </a:prstGeom>
        </p:spPr>
        <p:txBody>
          <a:bodyPr wrap="none">
            <a:spAutoFit/>
          </a:bodyPr>
          <a:lstStyle/>
          <a:p>
            <a:pPr algn="l" rtl="0"/>
            <a:r>
              <a:rPr lang="en-US" sz="2800" b="1" dirty="0">
                <a:solidFill>
                  <a:srgbClr val="FF0000"/>
                </a:solidFill>
                <a:latin typeface="Adobe Arabic" panose="02040503050201020203" pitchFamily="18" charset="-78"/>
                <a:cs typeface="Adobe Arabic" panose="02040503050201020203" pitchFamily="18" charset="-78"/>
              </a:rPr>
              <a:t>   What is the hypothesis of this case ? </a:t>
            </a:r>
          </a:p>
        </p:txBody>
      </p:sp>
      <p:sp>
        <p:nvSpPr>
          <p:cNvPr id="5" name="TextBox 4"/>
          <p:cNvSpPr txBox="1"/>
          <p:nvPr/>
        </p:nvSpPr>
        <p:spPr>
          <a:xfrm>
            <a:off x="838200" y="2795040"/>
            <a:ext cx="1917513" cy="954107"/>
          </a:xfrm>
          <a:prstGeom prst="rect">
            <a:avLst/>
          </a:prstGeom>
          <a:noFill/>
        </p:spPr>
        <p:txBody>
          <a:bodyPr wrap="none" rtlCol="0">
            <a:spAutoFit/>
          </a:bodyPr>
          <a:lstStyle/>
          <a:p>
            <a:pPr marL="285750" indent="-285750" algn="l" rtl="0">
              <a:buFont typeface="Arial" pitchFamily="34" charset="0"/>
              <a:buChar char="•"/>
            </a:pPr>
            <a:r>
              <a:rPr lang="en-US" sz="2800" dirty="0">
                <a:latin typeface="Adobe Arabic" panose="02040503050201020203" pitchFamily="18" charset="-78"/>
                <a:cs typeface="Adobe Arabic" panose="02040503050201020203" pitchFamily="18" charset="-78"/>
              </a:rPr>
              <a:t>Hepatitis B,C</a:t>
            </a:r>
          </a:p>
          <a:p>
            <a:pPr marL="285750" indent="-285750" algn="l" rtl="0">
              <a:buFont typeface="Arial" pitchFamily="34" charset="0"/>
              <a:buChar char="•"/>
            </a:pPr>
            <a:r>
              <a:rPr lang="en-US" sz="2800" dirty="0">
                <a:latin typeface="Adobe Arabic" panose="02040503050201020203" pitchFamily="18" charset="-78"/>
                <a:cs typeface="Adobe Arabic" panose="02040503050201020203" pitchFamily="18" charset="-78"/>
              </a:rPr>
              <a:t>HIV</a:t>
            </a:r>
          </a:p>
        </p:txBody>
      </p:sp>
      <p:sp>
        <p:nvSpPr>
          <p:cNvPr id="6" name="Rectangle 5"/>
          <p:cNvSpPr/>
          <p:nvPr/>
        </p:nvSpPr>
        <p:spPr>
          <a:xfrm>
            <a:off x="1191662" y="-88768"/>
            <a:ext cx="1210588" cy="830997"/>
          </a:xfrm>
          <a:prstGeom prst="rect">
            <a:avLst/>
          </a:prstGeom>
        </p:spPr>
        <p:txBody>
          <a:bodyPr wrap="none">
            <a:spAutoFit/>
          </a:bodyPr>
          <a:lstStyle/>
          <a:p>
            <a:pPr algn="l" rtl="0"/>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Case </a:t>
            </a:r>
            <a:endParaRPr lang="en-US" sz="4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7" name="TextBox 6"/>
          <p:cNvSpPr txBox="1"/>
          <p:nvPr/>
        </p:nvSpPr>
        <p:spPr>
          <a:xfrm>
            <a:off x="995404" y="3708000"/>
            <a:ext cx="7574831" cy="892552"/>
          </a:xfrm>
          <a:prstGeom prst="rect">
            <a:avLst/>
          </a:prstGeom>
          <a:noFill/>
        </p:spPr>
        <p:txBody>
          <a:bodyPr wrap="none" rtlCol="0">
            <a:spAutoFit/>
          </a:bodyPr>
          <a:lstStyle/>
          <a:p>
            <a:pPr algn="l" rtl="0"/>
            <a:r>
              <a:rPr lang="en-US" sz="2800" dirty="0">
                <a:latin typeface="Adobe Arabic" panose="02040503050201020203" pitchFamily="18" charset="-78"/>
                <a:cs typeface="Adobe Arabic" panose="02040503050201020203" pitchFamily="18" charset="-78"/>
              </a:rPr>
              <a:t>On physical examination :yellowish of the skin </a:t>
            </a:r>
          </a:p>
          <a:p>
            <a:pPr algn="l" rtl="0"/>
            <a:r>
              <a:rPr lang="en-US" sz="2400" dirty="0">
                <a:latin typeface="Adobe Arabic" panose="02040503050201020203" pitchFamily="18" charset="-78"/>
                <a:cs typeface="Adobe Arabic" panose="02040503050201020203" pitchFamily="18" charset="-78"/>
              </a:rPr>
              <a:t>We </a:t>
            </a:r>
            <a:r>
              <a:rPr lang="en-US" sz="2400" dirty="0" smtClean="0">
                <a:latin typeface="Adobe Arabic" panose="02040503050201020203" pitchFamily="18" charset="-78"/>
                <a:cs typeface="Adobe Arabic" panose="02040503050201020203" pitchFamily="18" charset="-78"/>
              </a:rPr>
              <a:t>checked </a:t>
            </a:r>
            <a:r>
              <a:rPr lang="en-US" sz="2400" dirty="0" err="1" smtClean="0">
                <a:latin typeface="Adobe Arabic" panose="02040503050201020203" pitchFamily="18" charset="-78"/>
                <a:cs typeface="Adobe Arabic" panose="02040503050201020203" pitchFamily="18" charset="-78"/>
              </a:rPr>
              <a:t>HBsAG</a:t>
            </a:r>
            <a:r>
              <a:rPr lang="en-US" sz="2400" dirty="0" smtClean="0">
                <a:latin typeface="Adobe Arabic" panose="02040503050201020203" pitchFamily="18" charset="-78"/>
                <a:cs typeface="Adobe Arabic" panose="02040503050201020203" pitchFamily="18" charset="-78"/>
              </a:rPr>
              <a:t>  and it  was </a:t>
            </a:r>
            <a:r>
              <a:rPr lang="en-US" sz="2400" b="1" dirty="0">
                <a:solidFill>
                  <a:srgbClr val="FF0000"/>
                </a:solidFill>
                <a:latin typeface="Adobe Arabic" panose="02040503050201020203" pitchFamily="18" charset="-78"/>
                <a:cs typeface="Adobe Arabic" panose="02040503050201020203" pitchFamily="18" charset="-78"/>
              </a:rPr>
              <a:t>+</a:t>
            </a:r>
            <a:r>
              <a:rPr lang="en-US" sz="2400" b="1" dirty="0" err="1">
                <a:solidFill>
                  <a:srgbClr val="FF0000"/>
                </a:solidFill>
                <a:latin typeface="Adobe Arabic" panose="02040503050201020203" pitchFamily="18" charset="-78"/>
                <a:cs typeface="Adobe Arabic" panose="02040503050201020203" pitchFamily="18" charset="-78"/>
              </a:rPr>
              <a:t>ve</a:t>
            </a:r>
            <a:r>
              <a:rPr lang="en-US" sz="2400" b="1" dirty="0">
                <a:solidFill>
                  <a:srgbClr val="FF0000"/>
                </a:solidFill>
                <a:latin typeface="Adobe Arabic" panose="02040503050201020203" pitchFamily="18" charset="-78"/>
                <a:cs typeface="Adobe Arabic" panose="02040503050201020203" pitchFamily="18" charset="-78"/>
              </a:rPr>
              <a:t> </a:t>
            </a:r>
            <a:r>
              <a:rPr lang="en-US" sz="2400" dirty="0">
                <a:latin typeface="Adobe Arabic" panose="02040503050201020203" pitchFamily="18" charset="-78"/>
                <a:cs typeface="Adobe Arabic" panose="02040503050201020203" pitchFamily="18" charset="-78"/>
              </a:rPr>
              <a:t>and anti </a:t>
            </a:r>
            <a:r>
              <a:rPr lang="en-US" sz="2400" dirty="0" err="1">
                <a:latin typeface="Adobe Arabic" panose="02040503050201020203" pitchFamily="18" charset="-78"/>
                <a:cs typeface="Adobe Arabic" panose="02040503050201020203" pitchFamily="18" charset="-78"/>
              </a:rPr>
              <a:t>HcV</a:t>
            </a:r>
            <a:r>
              <a:rPr lang="en-US" sz="2400" dirty="0">
                <a:latin typeface="Adobe Arabic" panose="02040503050201020203" pitchFamily="18" charset="-78"/>
                <a:cs typeface="Adobe Arabic" panose="02040503050201020203" pitchFamily="18" charset="-78"/>
              </a:rPr>
              <a:t> was </a:t>
            </a:r>
            <a:r>
              <a:rPr lang="en-US" sz="2400" b="1" dirty="0">
                <a:solidFill>
                  <a:srgbClr val="FF0000"/>
                </a:solidFill>
                <a:latin typeface="Adobe Arabic" panose="02040503050201020203" pitchFamily="18" charset="-78"/>
                <a:cs typeface="Adobe Arabic" panose="02040503050201020203" pitchFamily="18" charset="-78"/>
              </a:rPr>
              <a:t>-</a:t>
            </a:r>
            <a:r>
              <a:rPr lang="en-US" sz="2400" b="1" dirty="0" err="1">
                <a:solidFill>
                  <a:srgbClr val="FF0000"/>
                </a:solidFill>
                <a:latin typeface="Adobe Arabic" panose="02040503050201020203" pitchFamily="18" charset="-78"/>
                <a:cs typeface="Adobe Arabic" panose="02040503050201020203" pitchFamily="18" charset="-78"/>
              </a:rPr>
              <a:t>ve</a:t>
            </a:r>
            <a:r>
              <a:rPr lang="en-US" sz="2400" b="1" dirty="0">
                <a:solidFill>
                  <a:srgbClr val="FF0000"/>
                </a:solidFill>
                <a:latin typeface="Adobe Arabic" panose="02040503050201020203" pitchFamily="18" charset="-78"/>
                <a:cs typeface="Adobe Arabic" panose="02040503050201020203" pitchFamily="18" charset="-78"/>
              </a:rPr>
              <a:t> </a:t>
            </a:r>
          </a:p>
        </p:txBody>
      </p:sp>
      <p:sp>
        <p:nvSpPr>
          <p:cNvPr id="8" name="Rectangle 7"/>
          <p:cNvSpPr/>
          <p:nvPr/>
        </p:nvSpPr>
        <p:spPr>
          <a:xfrm>
            <a:off x="734922" y="4518285"/>
            <a:ext cx="4224233" cy="523220"/>
          </a:xfrm>
          <a:prstGeom prst="rect">
            <a:avLst/>
          </a:prstGeom>
        </p:spPr>
        <p:txBody>
          <a:bodyPr wrap="none">
            <a:spAutoFit/>
          </a:bodyPr>
          <a:lstStyle/>
          <a:p>
            <a:pPr algn="l" rtl="0"/>
            <a:r>
              <a:rPr lang="en-US" sz="2800" b="1" dirty="0">
                <a:solidFill>
                  <a:srgbClr val="FF0000"/>
                </a:solidFill>
                <a:latin typeface="Adobe Arabic" panose="02040503050201020203" pitchFamily="18" charset="-78"/>
                <a:cs typeface="Adobe Arabic" panose="02040503050201020203" pitchFamily="18" charset="-78"/>
              </a:rPr>
              <a:t> What is the deferential diagnoses ? </a:t>
            </a:r>
          </a:p>
        </p:txBody>
      </p:sp>
      <p:sp>
        <p:nvSpPr>
          <p:cNvPr id="9" name="Rectangle 8"/>
          <p:cNvSpPr/>
          <p:nvPr/>
        </p:nvSpPr>
        <p:spPr>
          <a:xfrm>
            <a:off x="6381929" y="4556868"/>
            <a:ext cx="1388522" cy="523220"/>
          </a:xfrm>
          <a:prstGeom prst="rect">
            <a:avLst/>
          </a:prstGeom>
        </p:spPr>
        <p:txBody>
          <a:bodyPr wrap="none">
            <a:spAutoFit/>
          </a:bodyPr>
          <a:lstStyle/>
          <a:p>
            <a:pPr algn="l" rtl="0"/>
            <a:r>
              <a:rPr lang="en-US" sz="2800" dirty="0">
                <a:latin typeface="Adobe Arabic" panose="02040503050201020203" pitchFamily="18" charset="-78"/>
                <a:cs typeface="Adobe Arabic" panose="02040503050201020203" pitchFamily="18" charset="-78"/>
              </a:rPr>
              <a:t>Hepatitis B</a:t>
            </a:r>
          </a:p>
        </p:txBody>
      </p:sp>
      <p:sp>
        <p:nvSpPr>
          <p:cNvPr id="10" name="Rectangle 9"/>
          <p:cNvSpPr/>
          <p:nvPr/>
        </p:nvSpPr>
        <p:spPr>
          <a:xfrm>
            <a:off x="649449" y="5097708"/>
            <a:ext cx="4507965" cy="523220"/>
          </a:xfrm>
          <a:prstGeom prst="rect">
            <a:avLst/>
          </a:prstGeom>
        </p:spPr>
        <p:txBody>
          <a:bodyPr wrap="none">
            <a:spAutoFit/>
          </a:bodyPr>
          <a:lstStyle/>
          <a:p>
            <a:pPr algn="l" rtl="0"/>
            <a:r>
              <a:rPr lang="en-US" sz="2800" b="1" dirty="0">
                <a:solidFill>
                  <a:srgbClr val="FF0000"/>
                </a:solidFill>
                <a:latin typeface="Adobe Arabic" panose="02040503050201020203" pitchFamily="18" charset="-78"/>
                <a:cs typeface="Adobe Arabic" panose="02040503050201020203" pitchFamily="18" charset="-78"/>
              </a:rPr>
              <a:t>  Can Hepatitis B be spread to babies? </a:t>
            </a:r>
          </a:p>
        </p:txBody>
      </p:sp>
      <p:sp>
        <p:nvSpPr>
          <p:cNvPr id="13" name="Rectangle 12"/>
          <p:cNvSpPr/>
          <p:nvPr/>
        </p:nvSpPr>
        <p:spPr>
          <a:xfrm>
            <a:off x="819858" y="5657240"/>
            <a:ext cx="10376737" cy="954107"/>
          </a:xfrm>
          <a:prstGeom prst="rect">
            <a:avLst/>
          </a:prstGeom>
        </p:spPr>
        <p:txBody>
          <a:bodyPr wrap="square">
            <a:spAutoFit/>
          </a:bodyPr>
          <a:lstStyle/>
          <a:p>
            <a:pPr algn="l" rtl="0"/>
            <a:r>
              <a:rPr lang="en-US" sz="2800" b="1" dirty="0">
                <a:solidFill>
                  <a:srgbClr val="FF0000"/>
                </a:solidFill>
                <a:latin typeface="Adobe Arabic" panose="02040503050201020203" pitchFamily="18" charset="-78"/>
                <a:cs typeface="Adobe Arabic" panose="02040503050201020203" pitchFamily="18" charset="-78"/>
              </a:rPr>
              <a:t>What we can do to reduce the chance of Transmission of</a:t>
            </a:r>
          </a:p>
          <a:p>
            <a:pPr algn="l" rtl="0"/>
            <a:r>
              <a:rPr lang="en-US" sz="2800" b="1" dirty="0">
                <a:solidFill>
                  <a:srgbClr val="FF0000"/>
                </a:solidFill>
                <a:latin typeface="Adobe Arabic" panose="02040503050201020203" pitchFamily="18" charset="-78"/>
                <a:cs typeface="Adobe Arabic" panose="02040503050201020203" pitchFamily="18" charset="-78"/>
              </a:rPr>
              <a:t>Hepatitis B to the baby?</a:t>
            </a:r>
          </a:p>
        </p:txBody>
      </p:sp>
    </p:spTree>
    <p:extLst>
      <p:ext uri="{BB962C8B-B14F-4D97-AF65-F5344CB8AC3E}">
        <p14:creationId xmlns:p14="http://schemas.microsoft.com/office/powerpoint/2010/main" val="3225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BDF0ED40-CDFA-4EA6-958A-889B329AF59F}"/>
              </a:ext>
            </a:extLst>
          </p:cNvPr>
          <p:cNvSpPr txBox="1"/>
          <p:nvPr/>
        </p:nvSpPr>
        <p:spPr>
          <a:xfrm>
            <a:off x="1192696" y="1046921"/>
            <a:ext cx="10641496"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Which of the following is the mode of transmission of Hepatitis A virus?</a:t>
            </a: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A) Blood borne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B) fecal–oral route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 Air borne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D) Transmit by cutaneous contact</a:t>
            </a:r>
          </a:p>
        </p:txBody>
      </p:sp>
    </p:spTree>
    <p:extLst>
      <p:ext uri="{BB962C8B-B14F-4D97-AF65-F5344CB8AC3E}">
        <p14:creationId xmlns:p14="http://schemas.microsoft.com/office/powerpoint/2010/main" val="1390394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xmlns="" id="{47F3F050-7980-4B35-A856-0EE58D2526A9}"/>
              </a:ext>
            </a:extLst>
          </p:cNvPr>
          <p:cNvSpPr txBox="1"/>
          <p:nvPr/>
        </p:nvSpPr>
        <p:spPr>
          <a:xfrm>
            <a:off x="4578625" y="2845027"/>
            <a:ext cx="4187687" cy="1015663"/>
          </a:xfrm>
          <a:prstGeom prst="rect">
            <a:avLst/>
          </a:prstGeom>
          <a:noFill/>
        </p:spPr>
        <p:txBody>
          <a:bodyPr wrap="square" rtlCol="0">
            <a:spAutoFit/>
          </a:bodyPr>
          <a:lstStyle/>
          <a:p>
            <a:r>
              <a:rPr lang="en-US" sz="6000" b="1" dirty="0">
                <a:solidFill>
                  <a:schemeClr val="tx2">
                    <a:lumMod val="90000"/>
                    <a:lumOff val="10000"/>
                  </a:schemeClr>
                </a:solidFill>
                <a:latin typeface="Adobe Arabic" panose="02040503050201020203" pitchFamily="18" charset="-78"/>
                <a:cs typeface="Adobe Arabic" panose="02040503050201020203" pitchFamily="18" charset="-78"/>
              </a:rPr>
              <a:t>child health</a:t>
            </a:r>
            <a:endParaRPr lang="en-US" sz="6000" dirty="0">
              <a:solidFill>
                <a:schemeClr val="tx2">
                  <a:lumMod val="90000"/>
                  <a:lumOff val="10000"/>
                </a:schemeClr>
              </a:solidFill>
            </a:endParaRPr>
          </a:p>
        </p:txBody>
      </p:sp>
      <p:sp>
        <p:nvSpPr>
          <p:cNvPr id="7" name="مخطط انسيابي: معالجة متعاقبة 6">
            <a:extLst>
              <a:ext uri="{FF2B5EF4-FFF2-40B4-BE49-F238E27FC236}">
                <a16:creationId xmlns:a16="http://schemas.microsoft.com/office/drawing/2014/main" xmlns="" id="{70125EFB-F50B-47BF-B750-E072A00F4EB8}"/>
              </a:ext>
            </a:extLst>
          </p:cNvPr>
          <p:cNvSpPr/>
          <p:nvPr/>
        </p:nvSpPr>
        <p:spPr>
          <a:xfrm>
            <a:off x="7765773" y="683725"/>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ربع نص 7">
            <a:extLst>
              <a:ext uri="{FF2B5EF4-FFF2-40B4-BE49-F238E27FC236}">
                <a16:creationId xmlns:a16="http://schemas.microsoft.com/office/drawing/2014/main" xmlns="" id="{71E83BEF-27C7-4788-A7E9-8477B0E7FDEC}"/>
              </a:ext>
            </a:extLst>
          </p:cNvPr>
          <p:cNvSpPr txBox="1"/>
          <p:nvPr/>
        </p:nvSpPr>
        <p:spPr>
          <a:xfrm>
            <a:off x="8249477" y="1239476"/>
            <a:ext cx="2087218"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Physical </a:t>
            </a:r>
          </a:p>
        </p:txBody>
      </p:sp>
      <p:sp>
        <p:nvSpPr>
          <p:cNvPr id="9" name="مخطط انسيابي: معالجة متعاقبة 8">
            <a:extLst>
              <a:ext uri="{FF2B5EF4-FFF2-40B4-BE49-F238E27FC236}">
                <a16:creationId xmlns:a16="http://schemas.microsoft.com/office/drawing/2014/main" xmlns="" id="{8CB85927-E447-4446-B354-BD46ACEFE0B1}"/>
              </a:ext>
            </a:extLst>
          </p:cNvPr>
          <p:cNvSpPr/>
          <p:nvPr/>
        </p:nvSpPr>
        <p:spPr>
          <a:xfrm>
            <a:off x="2385391" y="683724"/>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ربع نص 9">
            <a:extLst>
              <a:ext uri="{FF2B5EF4-FFF2-40B4-BE49-F238E27FC236}">
                <a16:creationId xmlns:a16="http://schemas.microsoft.com/office/drawing/2014/main" xmlns="" id="{285B4C07-6D2C-4C44-B6D2-2FFD0869D6BB}"/>
              </a:ext>
            </a:extLst>
          </p:cNvPr>
          <p:cNvSpPr txBox="1"/>
          <p:nvPr/>
        </p:nvSpPr>
        <p:spPr>
          <a:xfrm>
            <a:off x="2975112" y="1239475"/>
            <a:ext cx="1603513" cy="646331"/>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Mental</a:t>
            </a:r>
          </a:p>
        </p:txBody>
      </p:sp>
      <p:sp>
        <p:nvSpPr>
          <p:cNvPr id="11" name="مخطط انسيابي: معالجة متعاقبة 10">
            <a:extLst>
              <a:ext uri="{FF2B5EF4-FFF2-40B4-BE49-F238E27FC236}">
                <a16:creationId xmlns:a16="http://schemas.microsoft.com/office/drawing/2014/main" xmlns="" id="{337DCA03-7C7B-4B16-853A-1CB694AC048B}"/>
              </a:ext>
            </a:extLst>
          </p:cNvPr>
          <p:cNvSpPr/>
          <p:nvPr/>
        </p:nvSpPr>
        <p:spPr>
          <a:xfrm>
            <a:off x="2385391" y="4477997"/>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2" name="مربع نص 11">
            <a:extLst>
              <a:ext uri="{FF2B5EF4-FFF2-40B4-BE49-F238E27FC236}">
                <a16:creationId xmlns:a16="http://schemas.microsoft.com/office/drawing/2014/main" xmlns="" id="{C3925611-C754-40CA-A3F2-99E771AC80C1}"/>
              </a:ext>
            </a:extLst>
          </p:cNvPr>
          <p:cNvSpPr txBox="1"/>
          <p:nvPr/>
        </p:nvSpPr>
        <p:spPr>
          <a:xfrm>
            <a:off x="2498248" y="4695193"/>
            <a:ext cx="2539641" cy="1200329"/>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Social well-being</a:t>
            </a:r>
          </a:p>
        </p:txBody>
      </p:sp>
      <p:sp>
        <p:nvSpPr>
          <p:cNvPr id="13" name="مخطط انسيابي: معالجة متعاقبة 12">
            <a:extLst>
              <a:ext uri="{FF2B5EF4-FFF2-40B4-BE49-F238E27FC236}">
                <a16:creationId xmlns:a16="http://schemas.microsoft.com/office/drawing/2014/main" xmlns="" id="{79C39C08-26E9-4EF0-BB0F-D810152865C3}"/>
              </a:ext>
            </a:extLst>
          </p:cNvPr>
          <p:cNvSpPr/>
          <p:nvPr/>
        </p:nvSpPr>
        <p:spPr>
          <a:xfrm>
            <a:off x="7765773" y="4477997"/>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مربع نص 13">
            <a:extLst>
              <a:ext uri="{FF2B5EF4-FFF2-40B4-BE49-F238E27FC236}">
                <a16:creationId xmlns:a16="http://schemas.microsoft.com/office/drawing/2014/main" xmlns="" id="{615ADBDE-ADF3-43F8-89F4-A9B28521629D}"/>
              </a:ext>
            </a:extLst>
          </p:cNvPr>
          <p:cNvSpPr txBox="1"/>
          <p:nvPr/>
        </p:nvSpPr>
        <p:spPr>
          <a:xfrm>
            <a:off x="7712763" y="5033748"/>
            <a:ext cx="2676939" cy="523220"/>
          </a:xfrm>
          <a:prstGeom prst="rect">
            <a:avLst/>
          </a:prstGeom>
          <a:noFill/>
        </p:spPr>
        <p:txBody>
          <a:bodyPr wrap="square" rtlCol="0">
            <a:spAutoFit/>
          </a:bodyPr>
          <a:lstStyle/>
          <a:p>
            <a:r>
              <a:rPr lang="en-US" sz="2800" b="1" dirty="0">
                <a:solidFill>
                  <a:schemeClr val="tx2">
                    <a:lumMod val="90000"/>
                    <a:lumOff val="10000"/>
                  </a:schemeClr>
                </a:solidFill>
                <a:latin typeface="Adobe Arabic" panose="02040503050201020203" pitchFamily="18" charset="-78"/>
                <a:cs typeface="Adobe Arabic" panose="02040503050201020203" pitchFamily="18" charset="-78"/>
              </a:rPr>
              <a:t>Environmental</a:t>
            </a:r>
          </a:p>
        </p:txBody>
      </p:sp>
    </p:spTree>
    <p:extLst>
      <p:ext uri="{BB962C8B-B14F-4D97-AF65-F5344CB8AC3E}">
        <p14:creationId xmlns:p14="http://schemas.microsoft.com/office/powerpoint/2010/main" val="2090114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CDD38762-F339-4DF5-AA64-D529C31F7CE4}"/>
              </a:ext>
            </a:extLst>
          </p:cNvPr>
          <p:cNvSpPr txBox="1"/>
          <p:nvPr/>
        </p:nvSpPr>
        <p:spPr>
          <a:xfrm>
            <a:off x="1470990" y="1232452"/>
            <a:ext cx="9621078" cy="5139869"/>
          </a:xfrm>
          <a:prstGeom prst="rect">
            <a:avLst/>
          </a:prstGeom>
          <a:noFill/>
        </p:spPr>
        <p:txBody>
          <a:bodyPr wrap="square" rtlCol="0">
            <a:spAutoFit/>
          </a:bodyPr>
          <a:lstStyle/>
          <a:p>
            <a:r>
              <a:rPr lang="en-US" sz="3200" dirty="0">
                <a:solidFill>
                  <a:schemeClr val="tx2">
                    <a:lumMod val="90000"/>
                    <a:lumOff val="10000"/>
                  </a:schemeClr>
                </a:solidFill>
                <a:latin typeface="Adobe Arabic" panose="02040503050201020203" pitchFamily="18" charset="-78"/>
                <a:cs typeface="Adobe Arabic" panose="02040503050201020203" pitchFamily="18" charset="-78"/>
              </a:rPr>
              <a:t>Child health is started even before pregnancy, both mother and father preconception health is important to give a health baby, even healthy family history is crucial for a healthy life for the child.</a:t>
            </a:r>
          </a:p>
          <a:p>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Child</a:t>
            </a:r>
            <a:r>
              <a:rPr lang="en-US" sz="400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health care includes:-</a:t>
            </a:r>
          </a:p>
          <a:p>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Preconception care</a:t>
            </a:r>
          </a:p>
          <a:p>
            <a:pPr marL="342900" indent="-3429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Conception care</a:t>
            </a:r>
          </a:p>
          <a:p>
            <a:pPr marL="342900" indent="-342900">
              <a:buFont typeface="Arial" panose="020B0604020202020204" pitchFamily="34" charset="0"/>
              <a:buChar char="•"/>
            </a:pPr>
            <a:r>
              <a:rPr lang="en-US" sz="3200" dirty="0" err="1">
                <a:solidFill>
                  <a:schemeClr val="tx2">
                    <a:lumMod val="90000"/>
                    <a:lumOff val="10000"/>
                  </a:schemeClr>
                </a:solidFill>
                <a:latin typeface="Adobe Arabic" panose="02040503050201020203" pitchFamily="18" charset="-78"/>
                <a:cs typeface="Adobe Arabic" panose="02040503050201020203" pitchFamily="18" charset="-78"/>
              </a:rPr>
              <a:t>Postconception</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care including delivery</a:t>
            </a:r>
          </a:p>
        </p:txBody>
      </p:sp>
      <p:sp>
        <p:nvSpPr>
          <p:cNvPr id="5" name="مربع نص 4">
            <a:extLst>
              <a:ext uri="{FF2B5EF4-FFF2-40B4-BE49-F238E27FC236}">
                <a16:creationId xmlns:a16="http://schemas.microsoft.com/office/drawing/2014/main" xmlns="" id="{19A2F66B-A3AE-4F6B-8DF3-8293F8009611}"/>
              </a:ext>
            </a:extLst>
          </p:cNvPr>
          <p:cNvSpPr txBox="1"/>
          <p:nvPr/>
        </p:nvSpPr>
        <p:spPr>
          <a:xfrm>
            <a:off x="1470990" y="490330"/>
            <a:ext cx="7222435"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When to start taking care of the child?</a:t>
            </a:r>
          </a:p>
        </p:txBody>
      </p:sp>
    </p:spTree>
    <p:extLst>
      <p:ext uri="{BB962C8B-B14F-4D97-AF65-F5344CB8AC3E}">
        <p14:creationId xmlns:p14="http://schemas.microsoft.com/office/powerpoint/2010/main" val="3835043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BD385413-0A7D-4C46-944B-21DA7A740AE2}"/>
              </a:ext>
            </a:extLst>
          </p:cNvPr>
          <p:cNvSpPr txBox="1"/>
          <p:nvPr/>
        </p:nvSpPr>
        <p:spPr>
          <a:xfrm>
            <a:off x="1228725" y="485775"/>
            <a:ext cx="7552668" cy="707886"/>
          </a:xfrm>
          <a:prstGeom prst="rect">
            <a:avLst/>
          </a:prstGeom>
          <a:noFill/>
        </p:spPr>
        <p:txBody>
          <a:bodyPr wrap="square" rtlCol="0">
            <a:spAutoFit/>
          </a:bodyPr>
          <a:lstStyle/>
          <a:p>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Skilled attendant personnel </a:t>
            </a:r>
          </a:p>
        </p:txBody>
      </p:sp>
      <p:sp>
        <p:nvSpPr>
          <p:cNvPr id="3" name="مربع نص 2">
            <a:extLst>
              <a:ext uri="{FF2B5EF4-FFF2-40B4-BE49-F238E27FC236}">
                <a16:creationId xmlns:a16="http://schemas.microsoft.com/office/drawing/2014/main" xmlns="" id="{0271ACF4-BBD1-4801-898A-2A932ACE3121}"/>
              </a:ext>
            </a:extLst>
          </p:cNvPr>
          <p:cNvSpPr txBox="1"/>
          <p:nvPr/>
        </p:nvSpPr>
        <p:spPr>
          <a:xfrm>
            <a:off x="1131094" y="1613118"/>
            <a:ext cx="9929812"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Skilled attendant personnel could be a doctor, a nurse or a mid-</a:t>
            </a:r>
            <a:r>
              <a:rPr lang="en-US" sz="2800" dirty="0" err="1">
                <a:solidFill>
                  <a:schemeClr val="tx2">
                    <a:lumMod val="90000"/>
                    <a:lumOff val="10000"/>
                  </a:schemeClr>
                </a:solidFill>
                <a:latin typeface="Adobe Arabic" panose="02040503050201020203" pitchFamily="18" charset="-78"/>
                <a:cs typeface="Adobe Arabic" panose="02040503050201020203" pitchFamily="18" charset="-78"/>
              </a:rPr>
              <a:t>wive</a:t>
            </a: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Recent studies demonstrated that the presence of skilled personnel passing delivery is associated with a huge decline in both maternal and neonatal mortality </a:t>
            </a:r>
          </a:p>
        </p:txBody>
      </p:sp>
      <p:sp>
        <p:nvSpPr>
          <p:cNvPr id="4" name="Rectangle 3"/>
          <p:cNvSpPr/>
          <p:nvPr/>
        </p:nvSpPr>
        <p:spPr>
          <a:xfrm>
            <a:off x="8334531" y="344774"/>
            <a:ext cx="3218052" cy="8094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827912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EECF030E-033E-43FC-999D-93603594BD79}"/>
              </a:ext>
            </a:extLst>
          </p:cNvPr>
          <p:cNvSpPr txBox="1"/>
          <p:nvPr/>
        </p:nvSpPr>
        <p:spPr>
          <a:xfrm>
            <a:off x="1298714" y="344557"/>
            <a:ext cx="6453808" cy="830997"/>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Types of delivery</a:t>
            </a:r>
          </a:p>
        </p:txBody>
      </p:sp>
      <p:sp>
        <p:nvSpPr>
          <p:cNvPr id="3" name="مربع نص 2">
            <a:extLst>
              <a:ext uri="{FF2B5EF4-FFF2-40B4-BE49-F238E27FC236}">
                <a16:creationId xmlns:a16="http://schemas.microsoft.com/office/drawing/2014/main" xmlns="" id="{4047A299-B837-4476-B09D-BAB50B8317E4}"/>
              </a:ext>
            </a:extLst>
          </p:cNvPr>
          <p:cNvSpPr txBox="1"/>
          <p:nvPr/>
        </p:nvSpPr>
        <p:spPr>
          <a:xfrm>
            <a:off x="1484243" y="1470991"/>
            <a:ext cx="7315200" cy="3539430"/>
          </a:xfrm>
          <a:prstGeom prst="rect">
            <a:avLst/>
          </a:prstGeom>
          <a:noFill/>
        </p:spPr>
        <p:txBody>
          <a:bodyPr wrap="square" rtlCol="0">
            <a:spAutoFit/>
          </a:bodyPr>
          <a:lstStyle/>
          <a:p>
            <a:pPr marL="342900" indent="-342900">
              <a:buFont typeface="+mj-lt"/>
              <a:buAutoNum type="arabicPeriod"/>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Vaginal Delivery</a:t>
            </a:r>
          </a:p>
          <a:p>
            <a:pPr marL="342900" indent="-342900">
              <a:buFont typeface="+mj-lt"/>
              <a:buAutoNum type="arabicPeriod"/>
            </a:pPr>
            <a:r>
              <a:rPr lang="en-US" sz="3200" dirty="0" err="1">
                <a:solidFill>
                  <a:schemeClr val="tx2">
                    <a:lumMod val="90000"/>
                    <a:lumOff val="10000"/>
                  </a:schemeClr>
                </a:solidFill>
                <a:latin typeface="Adobe Arabic" panose="02040503050201020203" pitchFamily="18" charset="-78"/>
                <a:cs typeface="Adobe Arabic" panose="02040503050201020203" pitchFamily="18" charset="-78"/>
              </a:rPr>
              <a:t>Cesarian</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Section (very large baby-beach</a:t>
            </a:r>
          </a:p>
          <a:p>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3200" dirty="0" err="1">
                <a:solidFill>
                  <a:schemeClr val="tx2">
                    <a:lumMod val="90000"/>
                    <a:lumOff val="10000"/>
                  </a:schemeClr>
                </a:solidFill>
                <a:latin typeface="Adobe Arabic" panose="02040503050201020203" pitchFamily="18" charset="-78"/>
                <a:cs typeface="Adobe Arabic" panose="02040503050201020203" pitchFamily="18" charset="-78"/>
              </a:rPr>
              <a:t>preasentation</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a:t>
            </a:r>
          </a:p>
          <a:p>
            <a:pPr marL="342900" indent="-342900">
              <a:buFont typeface="+mj-lt"/>
              <a:buAutoNum type="arabicPeriod"/>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Vaginal Birth After </a:t>
            </a:r>
            <a:r>
              <a:rPr lang="en-US" sz="3200" dirty="0" err="1">
                <a:solidFill>
                  <a:schemeClr val="tx2">
                    <a:lumMod val="90000"/>
                    <a:lumOff val="10000"/>
                  </a:schemeClr>
                </a:solidFill>
                <a:latin typeface="Adobe Arabic" panose="02040503050201020203" pitchFamily="18" charset="-78"/>
                <a:cs typeface="Adobe Arabic" panose="02040503050201020203" pitchFamily="18" charset="-78"/>
              </a:rPr>
              <a:t>Cesarian</a:t>
            </a: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mj-lt"/>
              <a:buAutoNum type="arabicPeriod"/>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Vacuum Extraction</a:t>
            </a:r>
          </a:p>
          <a:p>
            <a:pPr marL="342900" indent="-342900">
              <a:buFont typeface="+mj-lt"/>
              <a:buAutoNum type="arabicPeriod"/>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Forceps Delivery</a:t>
            </a:r>
          </a:p>
          <a:p>
            <a:endParaRPr lang="en-US" sz="3200" dirty="0">
              <a:latin typeface="Adobe Arabic" panose="02040503050201020203" pitchFamily="18" charset="-78"/>
              <a:cs typeface="Adobe Arabic" panose="02040503050201020203" pitchFamily="18" charset="-78"/>
            </a:endParaRPr>
          </a:p>
        </p:txBody>
      </p:sp>
      <p:pic>
        <p:nvPicPr>
          <p:cNvPr id="5" name="صورة 4">
            <a:extLst>
              <a:ext uri="{FF2B5EF4-FFF2-40B4-BE49-F238E27FC236}">
                <a16:creationId xmlns:a16="http://schemas.microsoft.com/office/drawing/2014/main" xmlns="" id="{ADAE0532-25C5-4788-8BFE-B63ADC2C57B9}"/>
              </a:ext>
            </a:extLst>
          </p:cNvPr>
          <p:cNvPicPr>
            <a:picLocks noChangeAspect="1"/>
          </p:cNvPicPr>
          <p:nvPr/>
        </p:nvPicPr>
        <p:blipFill>
          <a:blip r:embed="rId2"/>
          <a:stretch>
            <a:fillRect/>
          </a:stretch>
        </p:blipFill>
        <p:spPr>
          <a:xfrm>
            <a:off x="7195930" y="760055"/>
            <a:ext cx="4422292" cy="5238750"/>
          </a:xfrm>
          <a:prstGeom prst="rect">
            <a:avLst/>
          </a:prstGeom>
        </p:spPr>
      </p:pic>
      <p:sp>
        <p:nvSpPr>
          <p:cNvPr id="6" name="Rectangle 5"/>
          <p:cNvSpPr/>
          <p:nvPr/>
        </p:nvSpPr>
        <p:spPr>
          <a:xfrm>
            <a:off x="7615003" y="0"/>
            <a:ext cx="3218052" cy="8094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2045983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CBABFD73-7AAC-4284-BEB7-371CD942F1C6}"/>
              </a:ext>
            </a:extLst>
          </p:cNvPr>
          <p:cNvSpPr txBox="1"/>
          <p:nvPr/>
        </p:nvSpPr>
        <p:spPr>
          <a:xfrm>
            <a:off x="1179443" y="424069"/>
            <a:ext cx="10654748" cy="5139869"/>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Pros and cons of vaginal delivery </a:t>
            </a: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The mother will have more early contact with her baby than a woman who has undergone surgery, and she can initiate breastfeeding sooner.</a:t>
            </a: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During a vaginal delivery, muscles involved in the process are more likely to squeeze out fluid found in a newborn's lungs, which is a benefit because it makes babies less likely to suffer breathing problems at birth.</a:t>
            </a: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Babies born vaginally also receive an early dose of good bacteria as they travel through their mother's birth canal, which may boost their immune systems and protect their intestinal tracts.</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And as a disadvantage of for vaginal birth large babies may be traumatized during birth.</a:t>
            </a:r>
          </a:p>
        </p:txBody>
      </p:sp>
      <p:sp>
        <p:nvSpPr>
          <p:cNvPr id="3" name="Rectangle 2"/>
          <p:cNvSpPr/>
          <p:nvPr/>
        </p:nvSpPr>
        <p:spPr>
          <a:xfrm>
            <a:off x="9308891" y="1"/>
            <a:ext cx="2648425" cy="7045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46269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مخطط 3">
            <a:extLst>
              <a:ext uri="{FF2B5EF4-FFF2-40B4-BE49-F238E27FC236}">
                <a16:creationId xmlns:a16="http://schemas.microsoft.com/office/drawing/2014/main" xmlns="" id="{565E2E00-4298-434A-90F2-B7A0381E92DF}"/>
              </a:ext>
            </a:extLst>
          </p:cNvPr>
          <p:cNvGraphicFramePr/>
          <p:nvPr>
            <p:extLst>
              <p:ext uri="{D42A27DB-BD31-4B8C-83A1-F6EECF244321}">
                <p14:modId xmlns:p14="http://schemas.microsoft.com/office/powerpoint/2010/main" val="623496397"/>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8334531" y="344774"/>
            <a:ext cx="3218052" cy="8094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804226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xmlns="" id="{41B9D0DF-D4CD-4362-93E5-53D3265654AC}"/>
              </a:ext>
            </a:extLst>
          </p:cNvPr>
          <p:cNvSpPr txBox="1"/>
          <p:nvPr/>
        </p:nvSpPr>
        <p:spPr>
          <a:xfrm>
            <a:off x="1028699" y="285750"/>
            <a:ext cx="10544175" cy="6155531"/>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Preterm birth and it’s effects on newborns </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A typical pregnancy lasts about 40 weeks, yet some babies arrive sooner. A premature birth is a birth that takes place before the 37th week of pregnancy.</a:t>
            </a: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 </a:t>
            </a:r>
          </a:p>
          <a:p>
            <a:endParaRPr lang="en-US" dirty="0">
              <a:latin typeface="Adobe Arabic" panose="02040503050201020203" pitchFamily="18" charset="-78"/>
              <a:cs typeface="Adobe Arabic" panose="02040503050201020203" pitchFamily="18" charset="-78"/>
            </a:endParaRPr>
          </a:p>
          <a:p>
            <a:endParaRPr lang="en-US" dirty="0">
              <a:latin typeface="Adobe Arabic" panose="02040503050201020203" pitchFamily="18" charset="-78"/>
              <a:cs typeface="Adobe Arabic" panose="02040503050201020203" pitchFamily="18" charset="-78"/>
            </a:endParaRPr>
          </a:p>
          <a:p>
            <a:endParaRPr lang="en-US" dirty="0">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Short-term complications							Long-term complications</a:t>
            </a:r>
          </a:p>
          <a:p>
            <a:pPr marL="342900" indent="-342900">
              <a:buFont typeface="+mj-lt"/>
              <a:buAutoNum type="arabicPeriod"/>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Jaundice 										Cerebral palsy</a:t>
            </a:r>
          </a:p>
          <a:p>
            <a:pPr marL="342900" indent="-342900">
              <a:buFont typeface="+mj-lt"/>
              <a:buAutoNum type="arabicPeriod"/>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Kidney problems								Retinopathy of prematurity</a:t>
            </a:r>
          </a:p>
          <a:p>
            <a:pPr marL="342900" indent="-342900">
              <a:buFont typeface="+mj-lt"/>
              <a:buAutoNum type="arabicPeriod"/>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Infections										Hearing loss</a:t>
            </a:r>
          </a:p>
          <a:p>
            <a:pPr marL="342900" indent="-342900">
              <a:buFont typeface="+mj-lt"/>
              <a:buAutoNum type="arabicPeriod"/>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Breathing difficulties 							Impaired </a:t>
            </a:r>
            <a:r>
              <a:rPr lang="en-US" sz="2400" dirty="0" err="1">
                <a:solidFill>
                  <a:schemeClr val="tx2">
                    <a:lumMod val="90000"/>
                    <a:lumOff val="10000"/>
                  </a:schemeClr>
                </a:solidFill>
                <a:latin typeface="Adobe Arabic" panose="02040503050201020203" pitchFamily="18" charset="-78"/>
                <a:cs typeface="Adobe Arabic" panose="02040503050201020203" pitchFamily="18" charset="-78"/>
              </a:rPr>
              <a:t>cognestion</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t>
            </a:r>
          </a:p>
          <a:p>
            <a:pPr marL="342900" indent="-342900">
              <a:buFont typeface="+mj-lt"/>
              <a:buAutoNum type="arabicPeriod"/>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Intraventricular hemorrhage of the brain</a:t>
            </a:r>
          </a:p>
          <a:p>
            <a:endParaRPr lang="en-US" sz="2400" dirty="0">
              <a:latin typeface="Adobe Arabic" panose="02040503050201020203" pitchFamily="18" charset="-78"/>
              <a:cs typeface="Adobe Arabic" panose="02040503050201020203" pitchFamily="18" charset="-78"/>
            </a:endParaRPr>
          </a:p>
        </p:txBody>
      </p:sp>
      <p:sp>
        <p:nvSpPr>
          <p:cNvPr id="3" name="Rectangle 2"/>
          <p:cNvSpPr/>
          <p:nvPr/>
        </p:nvSpPr>
        <p:spPr>
          <a:xfrm>
            <a:off x="8829206" y="1064302"/>
            <a:ext cx="3218052" cy="8094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4142117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xmlns="" id="{164F3451-3105-4B75-BA0E-2B0B29214C18}"/>
              </a:ext>
            </a:extLst>
          </p:cNvPr>
          <p:cNvSpPr/>
          <p:nvPr/>
        </p:nvSpPr>
        <p:spPr>
          <a:xfrm>
            <a:off x="3600451" y="342901"/>
            <a:ext cx="5757862" cy="224313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xmlns="" id="{58BB9374-7181-4952-8D4D-64A16C030176}"/>
              </a:ext>
            </a:extLst>
          </p:cNvPr>
          <p:cNvSpPr txBox="1"/>
          <p:nvPr/>
        </p:nvSpPr>
        <p:spPr>
          <a:xfrm>
            <a:off x="3600451" y="514351"/>
            <a:ext cx="6315075" cy="2492990"/>
          </a:xfrm>
          <a:prstGeom prst="rect">
            <a:avLst/>
          </a:prstGeom>
          <a:noFill/>
        </p:spPr>
        <p:txBody>
          <a:bodyPr wrap="square" rtlCol="0">
            <a:spAutoFit/>
          </a:bodyPr>
          <a:lstStyle/>
          <a:p>
            <a:r>
              <a:rPr lang="en-US" sz="2400" b="1" dirty="0">
                <a:solidFill>
                  <a:schemeClr val="tx2">
                    <a:lumMod val="10000"/>
                    <a:lumOff val="90000"/>
                  </a:schemeClr>
                </a:solidFill>
                <a:latin typeface="Adobe Arabic" panose="02040503050201020203" pitchFamily="18" charset="-78"/>
                <a:cs typeface="Adobe Arabic" panose="02040503050201020203" pitchFamily="18" charset="-78"/>
              </a:rPr>
              <a:t> Social, personal and economical characteristics </a:t>
            </a:r>
          </a:p>
          <a:p>
            <a:pPr marL="342900" indent="-342900">
              <a:buFont typeface="Arial" panose="020B0604020202020204" pitchFamily="34" charset="0"/>
              <a:buChar char="•"/>
            </a:pPr>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Low or high maternal age</a:t>
            </a:r>
          </a:p>
          <a:p>
            <a:pPr marL="342900" indent="-342900">
              <a:buFont typeface="Arial" panose="020B0604020202020204" pitchFamily="34" charset="0"/>
              <a:buChar char="•"/>
            </a:pPr>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Black race </a:t>
            </a:r>
          </a:p>
          <a:p>
            <a:pPr marL="342900" indent="-342900">
              <a:buFont typeface="Arial" panose="020B0604020202020204" pitchFamily="34" charset="0"/>
              <a:buChar char="•"/>
            </a:pPr>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Low maternal income or socioeconomic status </a:t>
            </a:r>
          </a:p>
          <a:p>
            <a:endParaRPr lang="en-US" sz="2400" b="1" dirty="0">
              <a:latin typeface="Adobe Arabic" panose="02040503050201020203" pitchFamily="18" charset="-78"/>
              <a:cs typeface="Adobe Arabic" panose="02040503050201020203" pitchFamily="18" charset="-78"/>
            </a:endParaRPr>
          </a:p>
          <a:p>
            <a:endParaRPr lang="en-US" sz="2400" b="1" dirty="0">
              <a:latin typeface="Adobe Arabic" panose="02040503050201020203" pitchFamily="18" charset="-78"/>
              <a:cs typeface="Adobe Arabic" panose="02040503050201020203" pitchFamily="18" charset="-78"/>
            </a:endParaRPr>
          </a:p>
        </p:txBody>
      </p:sp>
      <p:sp>
        <p:nvSpPr>
          <p:cNvPr id="7" name="مستطيل: زوايا مستديرة 6">
            <a:extLst>
              <a:ext uri="{FF2B5EF4-FFF2-40B4-BE49-F238E27FC236}">
                <a16:creationId xmlns:a16="http://schemas.microsoft.com/office/drawing/2014/main" xmlns="" id="{8E209B87-B265-4D52-881F-6B2EC6D62210}"/>
              </a:ext>
            </a:extLst>
          </p:cNvPr>
          <p:cNvSpPr/>
          <p:nvPr/>
        </p:nvSpPr>
        <p:spPr>
          <a:xfrm>
            <a:off x="7158038" y="3779044"/>
            <a:ext cx="4695824" cy="224313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ربع نص 7">
            <a:extLst>
              <a:ext uri="{FF2B5EF4-FFF2-40B4-BE49-F238E27FC236}">
                <a16:creationId xmlns:a16="http://schemas.microsoft.com/office/drawing/2014/main" xmlns="" id="{5C6D6853-82AA-4A36-9FB3-145E43D15BA4}"/>
              </a:ext>
            </a:extLst>
          </p:cNvPr>
          <p:cNvSpPr txBox="1"/>
          <p:nvPr/>
        </p:nvSpPr>
        <p:spPr>
          <a:xfrm>
            <a:off x="7436644" y="3934153"/>
            <a:ext cx="4417218" cy="1754326"/>
          </a:xfrm>
          <a:prstGeom prst="rect">
            <a:avLst/>
          </a:prstGeom>
          <a:noFill/>
        </p:spPr>
        <p:txBody>
          <a:bodyPr wrap="square" rtlCol="0">
            <a:spAutoFit/>
          </a:bodyPr>
          <a:lstStyle/>
          <a:p>
            <a:r>
              <a:rPr lang="en-US" sz="2000" b="1" dirty="0">
                <a:solidFill>
                  <a:schemeClr val="tx2">
                    <a:lumMod val="10000"/>
                    <a:lumOff val="90000"/>
                  </a:schemeClr>
                </a:solidFill>
                <a:latin typeface="Adobe Arabic" panose="02040503050201020203" pitchFamily="18" charset="-78"/>
                <a:cs typeface="Adobe Arabic" panose="02040503050201020203" pitchFamily="18" charset="-78"/>
              </a:rPr>
              <a:t>Medical and pregnancy conditions</a:t>
            </a:r>
          </a:p>
          <a:p>
            <a:pPr marL="342900" indent="-342900">
              <a:buFont typeface="Arial" panose="020B0604020202020204" pitchFamily="34" charset="0"/>
              <a:buChar char="•"/>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Infection</a:t>
            </a:r>
          </a:p>
          <a:p>
            <a:pPr marL="342900" indent="-342900">
              <a:buFont typeface="Arial" panose="020B0604020202020204" pitchFamily="34" charset="0"/>
              <a:buChar char="•"/>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Prior preterm birth</a:t>
            </a:r>
          </a:p>
          <a:p>
            <a:pPr marL="342900" indent="-342900">
              <a:buFont typeface="Arial" panose="020B0604020202020204" pitchFamily="34" charset="0"/>
              <a:buChar char="•"/>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Carrying more than one baby (twins)</a:t>
            </a:r>
          </a:p>
          <a:p>
            <a:pPr marL="342900" indent="-342900">
              <a:buFont typeface="Arial" panose="020B0604020202020204" pitchFamily="34" charset="0"/>
              <a:buChar char="•"/>
            </a:pPr>
            <a:r>
              <a:rPr lang="en-US" b="1" dirty="0">
                <a:solidFill>
                  <a:schemeClr val="tx2">
                    <a:lumMod val="90000"/>
                    <a:lumOff val="10000"/>
                  </a:schemeClr>
                </a:solidFill>
                <a:latin typeface="Adobe Arabic" panose="02040503050201020203" pitchFamily="18" charset="-78"/>
                <a:cs typeface="Adobe Arabic" panose="02040503050201020203" pitchFamily="18" charset="-78"/>
              </a:rPr>
              <a:t>High blood pressure during pregnancy</a:t>
            </a:r>
            <a:r>
              <a:rPr lang="en-US" sz="1400" dirty="0"/>
              <a:t> </a:t>
            </a:r>
          </a:p>
          <a:p>
            <a:r>
              <a:rPr lang="en-US" sz="1400" dirty="0"/>
              <a:t> </a:t>
            </a:r>
          </a:p>
        </p:txBody>
      </p:sp>
      <p:sp>
        <p:nvSpPr>
          <p:cNvPr id="9" name="مستطيل: زوايا مستديرة 8">
            <a:extLst>
              <a:ext uri="{FF2B5EF4-FFF2-40B4-BE49-F238E27FC236}">
                <a16:creationId xmlns:a16="http://schemas.microsoft.com/office/drawing/2014/main" xmlns="" id="{0871C037-4A54-4941-8289-2F8D75241151}"/>
              </a:ext>
            </a:extLst>
          </p:cNvPr>
          <p:cNvSpPr/>
          <p:nvPr/>
        </p:nvSpPr>
        <p:spPr>
          <a:xfrm>
            <a:off x="1400176" y="3828939"/>
            <a:ext cx="4695824" cy="224313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مربع نص 10">
            <a:extLst>
              <a:ext uri="{FF2B5EF4-FFF2-40B4-BE49-F238E27FC236}">
                <a16:creationId xmlns:a16="http://schemas.microsoft.com/office/drawing/2014/main" xmlns="" id="{F7384A7D-F4B6-4FE7-BEE2-2976C0E27665}"/>
              </a:ext>
            </a:extLst>
          </p:cNvPr>
          <p:cNvSpPr txBox="1"/>
          <p:nvPr/>
        </p:nvSpPr>
        <p:spPr>
          <a:xfrm>
            <a:off x="1733550" y="3950233"/>
            <a:ext cx="4029075" cy="2000548"/>
          </a:xfrm>
          <a:prstGeom prst="rect">
            <a:avLst/>
          </a:prstGeom>
          <a:noFill/>
        </p:spPr>
        <p:txBody>
          <a:bodyPr wrap="square" rtlCol="0">
            <a:spAutoFit/>
          </a:bodyPr>
          <a:lstStyle/>
          <a:p>
            <a:r>
              <a:rPr lang="en-US" sz="2800" b="1" dirty="0">
                <a:solidFill>
                  <a:schemeClr val="tx2">
                    <a:lumMod val="10000"/>
                    <a:lumOff val="90000"/>
                  </a:schemeClr>
                </a:solidFill>
                <a:latin typeface="Adobe Arabic" panose="02040503050201020203" pitchFamily="18" charset="-78"/>
                <a:cs typeface="Adobe Arabic" panose="02040503050201020203" pitchFamily="18" charset="-78"/>
              </a:rPr>
              <a:t>Behavioral</a:t>
            </a:r>
            <a:r>
              <a:rPr lang="en-US" dirty="0"/>
              <a:t> </a:t>
            </a:r>
          </a:p>
          <a:p>
            <a:pPr marL="342900" indent="-34290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Tobacco and alcohol use </a:t>
            </a:r>
          </a:p>
          <a:p>
            <a:pPr marL="342900" indent="-34290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Substance abuse </a:t>
            </a:r>
          </a:p>
          <a:p>
            <a:pPr marL="342900" indent="-34290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Late prenatal care</a:t>
            </a:r>
          </a:p>
          <a:p>
            <a:pPr marL="342900" indent="-342900">
              <a:buFont typeface="Arial" panose="020B0604020202020204" pitchFamily="34" charset="0"/>
              <a:buChar char="•"/>
            </a:pP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stress</a:t>
            </a:r>
          </a:p>
        </p:txBody>
      </p:sp>
      <p:sp>
        <p:nvSpPr>
          <p:cNvPr id="10" name="Rectangle 9"/>
          <p:cNvSpPr/>
          <p:nvPr/>
        </p:nvSpPr>
        <p:spPr>
          <a:xfrm>
            <a:off x="9358312" y="32062"/>
            <a:ext cx="2703935" cy="8094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objective  by the doctor</a:t>
            </a:r>
          </a:p>
        </p:txBody>
      </p:sp>
    </p:spTree>
    <p:extLst>
      <p:ext uri="{BB962C8B-B14F-4D97-AF65-F5344CB8AC3E}">
        <p14:creationId xmlns:p14="http://schemas.microsoft.com/office/powerpoint/2010/main" val="459768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554A0FA3-7F34-4A3D-905A-6007EFADFA87}"/>
              </a:ext>
            </a:extLst>
          </p:cNvPr>
          <p:cNvSpPr txBox="1"/>
          <p:nvPr/>
        </p:nvSpPr>
        <p:spPr>
          <a:xfrm>
            <a:off x="1736949" y="2265665"/>
            <a:ext cx="8905461" cy="1600438"/>
          </a:xfrm>
          <a:prstGeom prst="rect">
            <a:avLst/>
          </a:prstGeom>
          <a:noFill/>
        </p:spPr>
        <p:txBody>
          <a:bodyPr wrap="square" rtlCol="0">
            <a:spAutoFit/>
          </a:bodyPr>
          <a:lstStyle/>
          <a:p>
            <a:r>
              <a:rPr lang="en-US" sz="8000" b="1" dirty="0">
                <a:solidFill>
                  <a:schemeClr val="tx2">
                    <a:lumMod val="90000"/>
                    <a:lumOff val="10000"/>
                  </a:schemeClr>
                </a:solidFill>
                <a:latin typeface="Adobe Arabic" panose="02040503050201020203" pitchFamily="18" charset="-78"/>
                <a:cs typeface="Adobe Arabic" panose="02040503050201020203" pitchFamily="18" charset="-78"/>
              </a:rPr>
              <a:t>Screening in infants</a:t>
            </a:r>
          </a:p>
          <a:p>
            <a:endParaRPr lang="en-US" dirty="0"/>
          </a:p>
        </p:txBody>
      </p:sp>
      <p:sp>
        <p:nvSpPr>
          <p:cNvPr id="3" name="Rectangle 2"/>
          <p:cNvSpPr/>
          <p:nvPr/>
        </p:nvSpPr>
        <p:spPr>
          <a:xfrm>
            <a:off x="4242217" y="1199214"/>
            <a:ext cx="3102963" cy="10664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2327215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418B39DB-9D8D-4E99-BEE9-C371702E94A3}"/>
              </a:ext>
            </a:extLst>
          </p:cNvPr>
          <p:cNvSpPr txBox="1"/>
          <p:nvPr/>
        </p:nvSpPr>
        <p:spPr>
          <a:xfrm>
            <a:off x="1028700" y="342900"/>
            <a:ext cx="10315161" cy="6278642"/>
          </a:xfrm>
          <a:prstGeom prst="rect">
            <a:avLst/>
          </a:prstGeom>
          <a:noFill/>
        </p:spPr>
        <p:txBody>
          <a:bodyPr wrap="square" rtlCol="0">
            <a:spAutoFit/>
          </a:bodyPr>
          <a:lstStyle/>
          <a:p>
            <a:endParaRPr lang="en-US" dirty="0"/>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Newborn physical examination</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This examination is part of the Newborn and Infant Physical Examination (NIPE) screening program.</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mj-lt"/>
              <a:buAutoNum type="arabicPeriod"/>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Eyes looking for congenital cataract</a:t>
            </a:r>
          </a:p>
          <a:p>
            <a:pPr marL="342900" indent="-342900">
              <a:buFont typeface="+mj-lt"/>
              <a:buAutoNum type="arabicPeriod"/>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Heart looking for murmurs </a:t>
            </a:r>
          </a:p>
          <a:p>
            <a:pPr marL="342900" indent="-342900">
              <a:buFont typeface="+mj-lt"/>
              <a:buAutoNum type="arabicPeriod"/>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Hips looking for DDH or any hip anomalies</a:t>
            </a:r>
          </a:p>
          <a:p>
            <a:pPr marL="342900" indent="-342900">
              <a:buFont typeface="+mj-lt"/>
              <a:buAutoNum type="arabicPeriod"/>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Testicles looking for empty scrotum “undescended testis”</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r>
            <a:br>
              <a:rPr lang="en-US" sz="2400" dirty="0">
                <a:solidFill>
                  <a:schemeClr val="tx2">
                    <a:lumMod val="90000"/>
                    <a:lumOff val="10000"/>
                  </a:schemeClr>
                </a:solidFill>
                <a:latin typeface="Adobe Arabic" panose="02040503050201020203" pitchFamily="18" charset="-78"/>
                <a:cs typeface="Adobe Arabic" panose="02040503050201020203" pitchFamily="18" charset="-78"/>
              </a:rPr>
            </a:br>
            <a:endParaRPr lang="en-US" dirty="0"/>
          </a:p>
          <a:p>
            <a:endParaRPr lang="en-US" dirty="0"/>
          </a:p>
          <a:p>
            <a:endParaRPr lang="en-US" dirty="0"/>
          </a:p>
          <a:p>
            <a:endParaRPr lang="en-US" dirty="0"/>
          </a:p>
          <a:p>
            <a:r>
              <a:rPr lang="en-US" dirty="0"/>
              <a:t/>
            </a:r>
            <a:br>
              <a:rPr lang="en-US" dirty="0"/>
            </a:br>
            <a:endParaRPr lang="en-US" dirty="0"/>
          </a:p>
        </p:txBody>
      </p:sp>
      <p:pic>
        <p:nvPicPr>
          <p:cNvPr id="4" name="صورة 3">
            <a:extLst>
              <a:ext uri="{FF2B5EF4-FFF2-40B4-BE49-F238E27FC236}">
                <a16:creationId xmlns:a16="http://schemas.microsoft.com/office/drawing/2014/main" xmlns="" id="{BFA2CF32-EC30-4565-932E-C48EC89C1A14}"/>
              </a:ext>
            </a:extLst>
          </p:cNvPr>
          <p:cNvPicPr>
            <a:picLocks noChangeAspect="1"/>
          </p:cNvPicPr>
          <p:nvPr/>
        </p:nvPicPr>
        <p:blipFill>
          <a:blip r:embed="rId2"/>
          <a:stretch>
            <a:fillRect/>
          </a:stretch>
        </p:blipFill>
        <p:spPr>
          <a:xfrm>
            <a:off x="7951304" y="2861641"/>
            <a:ext cx="3392557" cy="2857500"/>
          </a:xfrm>
          <a:prstGeom prst="rect">
            <a:avLst/>
          </a:prstGeom>
        </p:spPr>
      </p:pic>
      <p:sp>
        <p:nvSpPr>
          <p:cNvPr id="6" name="Rectangle 5"/>
          <p:cNvSpPr/>
          <p:nvPr/>
        </p:nvSpPr>
        <p:spPr>
          <a:xfrm>
            <a:off x="8859188" y="342900"/>
            <a:ext cx="3102963" cy="10664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4232714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F4356555-B0A7-4854-A310-C67E4A89D998}"/>
              </a:ext>
            </a:extLst>
          </p:cNvPr>
          <p:cNvSpPr txBox="1"/>
          <p:nvPr/>
        </p:nvSpPr>
        <p:spPr>
          <a:xfrm>
            <a:off x="1484243" y="874643"/>
            <a:ext cx="10893287"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Which of the following side effects are associated with maternal</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smoking during pregnancy?</a:t>
            </a: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A) Cleft lip</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B) cleft palate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 Sudden infant death syndrome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D) All of them</a:t>
            </a:r>
          </a:p>
        </p:txBody>
      </p:sp>
    </p:spTree>
    <p:extLst>
      <p:ext uri="{BB962C8B-B14F-4D97-AF65-F5344CB8AC3E}">
        <p14:creationId xmlns:p14="http://schemas.microsoft.com/office/powerpoint/2010/main" val="993594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2645E818-FDF3-4D3B-8863-7FA19DAEF21D}"/>
              </a:ext>
            </a:extLst>
          </p:cNvPr>
          <p:cNvSpPr txBox="1"/>
          <p:nvPr/>
        </p:nvSpPr>
        <p:spPr>
          <a:xfrm>
            <a:off x="1219201" y="437322"/>
            <a:ext cx="6676609" cy="6709529"/>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Screening for hearing loss</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Most common congenital defect.</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One to two babies in every 1,000 are born with permanent hearing loss in one or both ears.</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Otoacoustic emission and auditory brainstem response tests can be used to detect congenital hearing loss.</a:t>
            </a:r>
          </a:p>
          <a:p>
            <a:pPr marL="342900" indent="-342900">
              <a:buFont typeface="Arial" panose="020B0604020202020204" pitchFamily="34" charset="0"/>
              <a:buChar char="•"/>
            </a:pPr>
            <a:r>
              <a:rPr lang="en-US" sz="2800" dirty="0">
                <a:solidFill>
                  <a:srgbClr val="FF0000"/>
                </a:solidFill>
                <a:latin typeface="Adobe Arabic" panose="02040503050201020203" pitchFamily="18" charset="-78"/>
                <a:cs typeface="Adobe Arabic" panose="02040503050201020203" pitchFamily="18" charset="-78"/>
              </a:rPr>
              <a:t>Cochlear implant should considered in case of “bilateral sensorineural hearing loss in a patient who’s less than 5 year old.</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In patient with partial hearing loss hearing aid and speech therapy should be considered.</a:t>
            </a:r>
            <a:endParaRPr lang="en-US" sz="28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p>
        </p:txBody>
      </p:sp>
      <p:pic>
        <p:nvPicPr>
          <p:cNvPr id="4" name="صورة 3" descr="صورة تحتوي على شخص, داخلي, رضيع, صغير&#10;&#10;وصف منشأ بثقة عالية">
            <a:extLst>
              <a:ext uri="{FF2B5EF4-FFF2-40B4-BE49-F238E27FC236}">
                <a16:creationId xmlns:a16="http://schemas.microsoft.com/office/drawing/2014/main" xmlns="" id="{08B35E74-5178-4836-9459-4D7ABF5BE70A}"/>
              </a:ext>
            </a:extLst>
          </p:cNvPr>
          <p:cNvPicPr>
            <a:picLocks noChangeAspect="1"/>
          </p:cNvPicPr>
          <p:nvPr/>
        </p:nvPicPr>
        <p:blipFill>
          <a:blip r:embed="rId2"/>
          <a:stretch>
            <a:fillRect/>
          </a:stretch>
        </p:blipFill>
        <p:spPr>
          <a:xfrm>
            <a:off x="7895810" y="3353628"/>
            <a:ext cx="4296190" cy="3067050"/>
          </a:xfrm>
          <a:prstGeom prst="rect">
            <a:avLst/>
          </a:prstGeom>
        </p:spPr>
      </p:pic>
      <p:sp>
        <p:nvSpPr>
          <p:cNvPr id="6" name="Rectangle 5"/>
          <p:cNvSpPr/>
          <p:nvPr/>
        </p:nvSpPr>
        <p:spPr>
          <a:xfrm>
            <a:off x="8934139" y="149902"/>
            <a:ext cx="3102963" cy="10664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65665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76D36044-3103-4A51-B48E-9A7F74B098B0}"/>
              </a:ext>
            </a:extLst>
          </p:cNvPr>
          <p:cNvSpPr txBox="1"/>
          <p:nvPr/>
        </p:nvSpPr>
        <p:spPr>
          <a:xfrm>
            <a:off x="1298714" y="384313"/>
            <a:ext cx="7129670" cy="7048083"/>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Newborn blood spot (heel prick) </a:t>
            </a:r>
          </a:p>
          <a:p>
            <a:pPr marL="285750" indent="-28575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Done ideally in the first 5 days</a:t>
            </a:r>
          </a:p>
          <a:p>
            <a:pPr marL="285750" indent="-28575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Four drops will be collected from the baby</a:t>
            </a:r>
          </a:p>
          <a:p>
            <a:pPr marL="285750" indent="-285750">
              <a:buFont typeface="Arial" panose="020B0604020202020204" pitchFamily="34" charset="0"/>
              <a:buChar char="•"/>
            </a:pP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Sickle cell disease</a:t>
            </a:r>
          </a:p>
          <a:p>
            <a:pPr marL="45720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Cystic fibrosis</a:t>
            </a:r>
          </a:p>
          <a:p>
            <a:pPr marL="457200" indent="-457200">
              <a:buFontTx/>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Usually infants with cystic fibrosis present with </a:t>
            </a:r>
            <a:r>
              <a:rPr lang="en-US" sz="2400" dirty="0">
                <a:solidFill>
                  <a:schemeClr val="accent2">
                    <a:lumMod val="75000"/>
                  </a:schemeClr>
                </a:solidFill>
                <a:latin typeface="Adobe Arabic" panose="02040503050201020203" pitchFamily="18" charset="-78"/>
                <a:cs typeface="Adobe Arabic" panose="02040503050201020203" pitchFamily="18" charset="-78"/>
              </a:rPr>
              <a:t>inability to thrive </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and </a:t>
            </a:r>
            <a:r>
              <a:rPr lang="en-US" sz="2400" dirty="0">
                <a:solidFill>
                  <a:schemeClr val="accent2">
                    <a:lumMod val="75000"/>
                  </a:schemeClr>
                </a:solidFill>
                <a:latin typeface="Adobe Arabic" panose="02040503050201020203" pitchFamily="18" charset="-78"/>
                <a:cs typeface="Adobe Arabic" panose="02040503050201020203" pitchFamily="18" charset="-78"/>
              </a:rPr>
              <a:t>recurrent respiratory infections </a:t>
            </a:r>
          </a:p>
          <a:p>
            <a:pPr marL="457200" indent="-457200">
              <a:buFontTx/>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Rx: high energy diet and physiotherapy</a:t>
            </a:r>
          </a:p>
          <a:p>
            <a:pPr marL="45720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Congenital hypothyroidism</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If not treated early It will lead to learning disabilities </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Rx: </a:t>
            </a:r>
            <a:r>
              <a:rPr lang="en-US" sz="2400" dirty="0" err="1">
                <a:solidFill>
                  <a:schemeClr val="accent2">
                    <a:lumMod val="75000"/>
                  </a:schemeClr>
                </a:solidFill>
                <a:latin typeface="Adobe Arabic" panose="02040503050201020203" pitchFamily="18" charset="-78"/>
                <a:cs typeface="Adobe Arabic" panose="02040503050201020203" pitchFamily="18" charset="-78"/>
              </a:rPr>
              <a:t>Tyroxine</a:t>
            </a:r>
            <a:r>
              <a:rPr lang="en-US" sz="2400" dirty="0">
                <a:solidFill>
                  <a:schemeClr val="accent2">
                    <a:lumMod val="75000"/>
                  </a:schemeClr>
                </a:solidFill>
                <a:latin typeface="Adobe Arabic" panose="02040503050201020203" pitchFamily="18" charset="-78"/>
                <a:cs typeface="Adobe Arabic" panose="02040503050201020203" pitchFamily="18" charset="-78"/>
              </a:rPr>
              <a:t> supplements </a:t>
            </a:r>
          </a:p>
          <a:p>
            <a:r>
              <a:rPr lang="en-US" sz="1400" dirty="0">
                <a:latin typeface="Adobe Arabic" panose="02040503050201020203" pitchFamily="18" charset="-78"/>
                <a:cs typeface="Adobe Arabic" panose="02040503050201020203" pitchFamily="18" charset="-78"/>
              </a:rPr>
              <a:t/>
            </a:r>
            <a:br>
              <a:rPr lang="en-US" sz="1400" dirty="0">
                <a:latin typeface="Adobe Arabic" panose="02040503050201020203" pitchFamily="18" charset="-78"/>
                <a:cs typeface="Adobe Arabic" panose="02040503050201020203" pitchFamily="18" charset="-78"/>
              </a:rPr>
            </a:br>
            <a:r>
              <a:rPr lang="en-US" sz="1400" dirty="0">
                <a:latin typeface="Adobe Arabic" panose="02040503050201020203" pitchFamily="18" charset="-78"/>
                <a:cs typeface="Adobe Arabic" panose="02040503050201020203" pitchFamily="18" charset="-78"/>
              </a:rPr>
              <a:t/>
            </a:r>
            <a:br>
              <a:rPr lang="en-US" sz="1400" dirty="0">
                <a:latin typeface="Adobe Arabic" panose="02040503050201020203" pitchFamily="18" charset="-78"/>
                <a:cs typeface="Adobe Arabic" panose="02040503050201020203" pitchFamily="18" charset="-78"/>
              </a:rPr>
            </a:br>
            <a:endParaRPr lang="en-US" sz="1400" dirty="0">
              <a:latin typeface="Adobe Arabic" panose="02040503050201020203" pitchFamily="18" charset="-78"/>
              <a:cs typeface="Adobe Arabic" panose="02040503050201020203" pitchFamily="18" charset="-78"/>
            </a:endParaRPr>
          </a:p>
        </p:txBody>
      </p:sp>
      <p:pic>
        <p:nvPicPr>
          <p:cNvPr id="4" name="صورة 3" descr="صورة تحتوي على نص&#10;&#10;وصف منشأ بثقة عالية">
            <a:extLst>
              <a:ext uri="{FF2B5EF4-FFF2-40B4-BE49-F238E27FC236}">
                <a16:creationId xmlns:a16="http://schemas.microsoft.com/office/drawing/2014/main" xmlns="" id="{F602C375-ED74-4D2E-890E-24A3102B6B97}"/>
              </a:ext>
            </a:extLst>
          </p:cNvPr>
          <p:cNvPicPr>
            <a:picLocks noChangeAspect="1"/>
          </p:cNvPicPr>
          <p:nvPr/>
        </p:nvPicPr>
        <p:blipFill>
          <a:blip r:embed="rId2"/>
          <a:stretch>
            <a:fillRect/>
          </a:stretch>
        </p:blipFill>
        <p:spPr>
          <a:xfrm>
            <a:off x="7972425" y="1528764"/>
            <a:ext cx="4047295" cy="4207004"/>
          </a:xfrm>
          <a:prstGeom prst="rect">
            <a:avLst/>
          </a:prstGeom>
        </p:spPr>
      </p:pic>
      <p:sp>
        <p:nvSpPr>
          <p:cNvPr id="6" name="Rectangle 5"/>
          <p:cNvSpPr/>
          <p:nvPr/>
        </p:nvSpPr>
        <p:spPr>
          <a:xfrm>
            <a:off x="8444590" y="134913"/>
            <a:ext cx="3102963" cy="10664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1197634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0B3066D3-3EB4-495C-9F20-7344A5482A79}"/>
              </a:ext>
            </a:extLst>
          </p:cNvPr>
          <p:cNvSpPr txBox="1"/>
          <p:nvPr/>
        </p:nvSpPr>
        <p:spPr>
          <a:xfrm>
            <a:off x="975277" y="419905"/>
            <a:ext cx="9329531" cy="4278094"/>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Phenylketonuria</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US" sz="3200" dirty="0">
                <a:solidFill>
                  <a:schemeClr val="tx2">
                    <a:lumMod val="90000"/>
                    <a:lumOff val="10000"/>
                  </a:schemeClr>
                </a:solidFill>
                <a:latin typeface="Adobe Arabic" panose="02040503050201020203" pitchFamily="18" charset="-78"/>
                <a:cs typeface="Adobe Arabic" panose="02040503050201020203" pitchFamily="18" charset="-78"/>
              </a:rPr>
              <a:t>is a rare inherited disorder that causes an amino acid called </a:t>
            </a:r>
            <a:r>
              <a:rPr lang="en-US" sz="3200" dirty="0">
                <a:solidFill>
                  <a:schemeClr val="accent2">
                    <a:lumMod val="75000"/>
                  </a:schemeClr>
                </a:solidFill>
                <a:latin typeface="Adobe Arabic" panose="02040503050201020203" pitchFamily="18" charset="-78"/>
                <a:cs typeface="Adobe Arabic" panose="02040503050201020203" pitchFamily="18" charset="-78"/>
              </a:rPr>
              <a:t>phenylalanine</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to build up in your body, a dangerous buildup can develop when a person with PKU eats foods that are high in protein. This can eventually lead to </a:t>
            </a:r>
            <a:r>
              <a:rPr lang="en-US" sz="3200" dirty="0">
                <a:solidFill>
                  <a:schemeClr val="accent2">
                    <a:lumMod val="75000"/>
                  </a:schemeClr>
                </a:solidFill>
                <a:latin typeface="Adobe Arabic" panose="02040503050201020203" pitchFamily="18" charset="-78"/>
                <a:cs typeface="Adobe Arabic" panose="02040503050201020203" pitchFamily="18" charset="-78"/>
              </a:rPr>
              <a:t>mental retardation</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a:t>
            </a:r>
          </a:p>
          <a:p>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200" dirty="0">
                <a:solidFill>
                  <a:schemeClr val="tx2">
                    <a:lumMod val="90000"/>
                    <a:lumOff val="10000"/>
                  </a:schemeClr>
                </a:solidFill>
                <a:latin typeface="Adobe Arabic" panose="02040503050201020203" pitchFamily="18" charset="-78"/>
                <a:cs typeface="Adobe Arabic" panose="02040503050201020203" pitchFamily="18" charset="-78"/>
              </a:rPr>
              <a:t>Rx: </a:t>
            </a:r>
            <a:r>
              <a:rPr lang="en-US" sz="3200" dirty="0" err="1">
                <a:solidFill>
                  <a:schemeClr val="tx2">
                    <a:lumMod val="90000"/>
                    <a:lumOff val="10000"/>
                  </a:schemeClr>
                </a:solidFill>
                <a:latin typeface="Adobe Arabic" panose="02040503050201020203" pitchFamily="18" charset="-78"/>
                <a:cs typeface="Adobe Arabic" panose="02040503050201020203" pitchFamily="18" charset="-78"/>
              </a:rPr>
              <a:t>Stricted</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low-protein diet</a:t>
            </a:r>
          </a:p>
          <a:p>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4" name="صورة 3">
            <a:extLst>
              <a:ext uri="{FF2B5EF4-FFF2-40B4-BE49-F238E27FC236}">
                <a16:creationId xmlns:a16="http://schemas.microsoft.com/office/drawing/2014/main" xmlns="" id="{C2B248C9-2B36-49A5-A5E0-8C3537DE7455}"/>
              </a:ext>
            </a:extLst>
          </p:cNvPr>
          <p:cNvPicPr>
            <a:picLocks noChangeAspect="1"/>
          </p:cNvPicPr>
          <p:nvPr/>
        </p:nvPicPr>
        <p:blipFill>
          <a:blip r:embed="rId2"/>
          <a:stretch>
            <a:fillRect/>
          </a:stretch>
        </p:blipFill>
        <p:spPr>
          <a:xfrm>
            <a:off x="7185332" y="2680482"/>
            <a:ext cx="4692343" cy="3757613"/>
          </a:xfrm>
          <a:prstGeom prst="rect">
            <a:avLst/>
          </a:prstGeom>
        </p:spPr>
      </p:pic>
      <p:sp>
        <p:nvSpPr>
          <p:cNvPr id="6" name="Rectangle 5"/>
          <p:cNvSpPr/>
          <p:nvPr/>
        </p:nvSpPr>
        <p:spPr>
          <a:xfrm>
            <a:off x="8934138" y="119922"/>
            <a:ext cx="3102963" cy="10664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2102134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CBDB827E-10C6-40D6-BDAF-4F4679993417}"/>
              </a:ext>
            </a:extLst>
          </p:cNvPr>
          <p:cNvSpPr txBox="1"/>
          <p:nvPr/>
        </p:nvSpPr>
        <p:spPr>
          <a:xfrm>
            <a:off x="920612" y="328819"/>
            <a:ext cx="10672763" cy="5447645"/>
          </a:xfrm>
          <a:prstGeom prst="rect">
            <a:avLst/>
          </a:prstGeom>
          <a:noFill/>
        </p:spPr>
        <p:txBody>
          <a:bodyPr wrap="square" rtlCol="0">
            <a:spAutoFit/>
          </a:bodyPr>
          <a:lstStyle/>
          <a:p>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Medium-chain acyl-CoA dehydrogenase deficiency (MCADD)</a:t>
            </a: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It’s is an inherited in an autosomal recessive manner, defined as the in ability to oxidize the fatty acids to obtain energy in case of glucose depletion.</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MCADD was an underdiagnosed cause of sudden death in infants. Individuals who have been identified prior to the onset of symptoms have an excellent prognosis. </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Patients usually will present with seizures, encephalopathy,, eventually coma and death if not treated.</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Rx: avoid fasting and stress</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4" name="Rectangle 3"/>
          <p:cNvSpPr/>
          <p:nvPr/>
        </p:nvSpPr>
        <p:spPr>
          <a:xfrm>
            <a:off x="9938479" y="0"/>
            <a:ext cx="2253521" cy="14540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317527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B11E25D6-2B76-4197-ACE5-039986ADD6B0}"/>
              </a:ext>
            </a:extLst>
          </p:cNvPr>
          <p:cNvSpPr txBox="1"/>
          <p:nvPr/>
        </p:nvSpPr>
        <p:spPr>
          <a:xfrm>
            <a:off x="1092269" y="348284"/>
            <a:ext cx="9129712" cy="6063198"/>
          </a:xfrm>
          <a:prstGeom prst="rect">
            <a:avLst/>
          </a:prstGeom>
          <a:noFill/>
        </p:spPr>
        <p:txBody>
          <a:bodyPr wrap="square" rtlCol="0">
            <a:spAutoFit/>
          </a:bodyPr>
          <a:lstStyle/>
          <a:p>
            <a:r>
              <a:rPr lang="en-US" sz="3600" b="1" dirty="0" err="1">
                <a:solidFill>
                  <a:schemeClr val="tx2">
                    <a:lumMod val="90000"/>
                    <a:lumOff val="10000"/>
                  </a:schemeClr>
                </a:solidFill>
                <a:latin typeface="Adobe Arabic" panose="02040503050201020203" pitchFamily="18" charset="-78"/>
                <a:cs typeface="Adobe Arabic" panose="02040503050201020203" pitchFamily="18" charset="-78"/>
              </a:rPr>
              <a:t>Homocystinuria</a:t>
            </a: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 (pyridoxine unresponsive) (HCU) </a:t>
            </a:r>
          </a:p>
          <a:p>
            <a:r>
              <a:rPr lang="en-US" sz="2800" dirty="0" err="1">
                <a:solidFill>
                  <a:schemeClr val="tx2">
                    <a:lumMod val="90000"/>
                    <a:lumOff val="10000"/>
                  </a:schemeClr>
                </a:solidFill>
                <a:latin typeface="Adobe Arabic" panose="02040503050201020203" pitchFamily="18" charset="-78"/>
                <a:cs typeface="Adobe Arabic" panose="02040503050201020203" pitchFamily="18" charset="-78"/>
              </a:rPr>
              <a:t>Homocystinuria</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is a disorder of methionine metabolism, leading to an abnormal accumulation of homocysteine and its metabolites</a:t>
            </a: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Presentation:-</a:t>
            </a:r>
          </a:p>
          <a:p>
            <a:pPr marL="457200" indent="-457200">
              <a:buFont typeface="+mj-lt"/>
              <a:buAutoNum type="arabicParen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Downward dislocation of lens </a:t>
            </a:r>
          </a:p>
          <a:p>
            <a:pPr marL="457200" indent="-457200">
              <a:buFont typeface="+mj-lt"/>
              <a:buAutoNum type="arabicParen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Marfanoid habitus</a:t>
            </a:r>
          </a:p>
          <a:p>
            <a:pPr marL="457200" indent="-457200">
              <a:buFont typeface="+mj-lt"/>
              <a:buAutoNum type="arabicParen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Pectus excavatum, pectus carinatum, and genu </a:t>
            </a:r>
            <a:r>
              <a:rPr lang="en-US" sz="2800" dirty="0" err="1">
                <a:solidFill>
                  <a:schemeClr val="tx2">
                    <a:lumMod val="90000"/>
                    <a:lumOff val="10000"/>
                  </a:schemeClr>
                </a:solidFill>
                <a:latin typeface="Adobe Arabic" panose="02040503050201020203" pitchFamily="18" charset="-78"/>
                <a:cs typeface="Adobe Arabic" panose="02040503050201020203" pitchFamily="18" charset="-78"/>
              </a:rPr>
              <a:t>valgum</a:t>
            </a: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mj-lt"/>
              <a:buAutoNum type="arabicParen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Mental retardation</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p>
        </p:txBody>
      </p:sp>
      <p:sp>
        <p:nvSpPr>
          <p:cNvPr id="4" name="Rectangle 3"/>
          <p:cNvSpPr/>
          <p:nvPr/>
        </p:nvSpPr>
        <p:spPr>
          <a:xfrm>
            <a:off x="9608695" y="0"/>
            <a:ext cx="2583305" cy="14990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7627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4000"/>
          </a:stretch>
        </a:blipFill>
        <a:effectLst/>
      </p:bgPr>
    </p:bg>
    <p:spTree>
      <p:nvGrpSpPr>
        <p:cNvPr id="1" name=""/>
        <p:cNvGrpSpPr/>
        <p:nvPr/>
      </p:nvGrpSpPr>
      <p:grpSpPr>
        <a:xfrm>
          <a:off x="0" y="0"/>
          <a:ext cx="0" cy="0"/>
          <a:chOff x="0" y="0"/>
          <a:chExt cx="0" cy="0"/>
        </a:xfrm>
      </p:grpSpPr>
      <p:sp>
        <p:nvSpPr>
          <p:cNvPr id="5" name="Rectangle 4"/>
          <p:cNvSpPr/>
          <p:nvPr/>
        </p:nvSpPr>
        <p:spPr>
          <a:xfrm>
            <a:off x="5426440" y="974361"/>
            <a:ext cx="3102963" cy="10664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Further reading is preferred </a:t>
            </a:r>
          </a:p>
          <a:p>
            <a:pPr algn="ctr"/>
            <a:r>
              <a:rPr lang="en-US" dirty="0" smtClean="0"/>
              <a:t>Just go through them </a:t>
            </a:r>
          </a:p>
          <a:p>
            <a:pPr algn="ctr"/>
            <a:r>
              <a:rPr lang="en-US" dirty="0" smtClean="0"/>
              <a:t>No need to memorize them</a:t>
            </a:r>
          </a:p>
        </p:txBody>
      </p:sp>
    </p:spTree>
    <p:extLst>
      <p:ext uri="{BB962C8B-B14F-4D97-AF65-F5344CB8AC3E}">
        <p14:creationId xmlns:p14="http://schemas.microsoft.com/office/powerpoint/2010/main" val="3613577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608F6E18-CD98-439A-878F-ECB60AA59103}"/>
              </a:ext>
            </a:extLst>
          </p:cNvPr>
          <p:cNvSpPr txBox="1"/>
          <p:nvPr/>
        </p:nvSpPr>
        <p:spPr>
          <a:xfrm>
            <a:off x="1200149" y="485775"/>
            <a:ext cx="10186989" cy="6463308"/>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Breastfeeding</a:t>
            </a:r>
            <a:endParaRPr lang="en-US" sz="32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Antenatal classes usually cover the most important aspects of breastfeeding, such as positioning and attachment, expressing, common breastfeeding problems and how to tackle them.</a:t>
            </a:r>
          </a:p>
          <a:p>
            <a:pPr marL="342900" indent="-34290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Skin-to-skin contact</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Having skin-to-skin contact with the baby straight after the birth will help to keep them warm and calm, and steady their breathing. </a:t>
            </a:r>
          </a:p>
          <a:p>
            <a:pPr marL="342900" indent="-34290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It is estimated that sub-optimal breastfeeding, especially non-exclusive breastfeeding in the first 6 months of life, results in 1.4 million deaths and 10% of the disease burden in children younger than 5 years. </a:t>
            </a:r>
          </a:p>
          <a:p>
            <a:pPr marL="342900" indent="-34290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dirty="0">
                <a:solidFill>
                  <a:schemeClr val="tx2">
                    <a:lumMod val="90000"/>
                    <a:lumOff val="10000"/>
                  </a:schemeClr>
                </a:solidFill>
                <a:latin typeface="Adobe Arabic" panose="02040503050201020203" pitchFamily="18" charset="-78"/>
                <a:cs typeface="Adobe Arabic" panose="02040503050201020203" pitchFamily="18" charset="-78"/>
              </a:rPr>
              <a:t>World Health Organization. The global burden of disease: 2004 update. Geneva, World Health Organization, 2008.</a:t>
            </a: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25439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899D0590-6FDC-487A-AC05-C3362F88C731}"/>
              </a:ext>
            </a:extLst>
          </p:cNvPr>
          <p:cNvSpPr txBox="1"/>
          <p:nvPr/>
        </p:nvSpPr>
        <p:spPr>
          <a:xfrm>
            <a:off x="1000125" y="500063"/>
            <a:ext cx="10758488" cy="6278642"/>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Colostrum = Baby’s first vaccination</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Is the special milk that is secreted in the first 2–3 days after delivery. </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It is produced in small amounts, about 40–50 ml on the first day, but is all that an infant normally needs at this time. </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Colostrum is rich in </a:t>
            </a:r>
            <a:r>
              <a:rPr lang="en-US" sz="2400" b="1" dirty="0">
                <a:solidFill>
                  <a:schemeClr val="bg2">
                    <a:lumMod val="50000"/>
                  </a:schemeClr>
                </a:solidFill>
                <a:latin typeface="Adobe Arabic" panose="02040503050201020203" pitchFamily="18" charset="-78"/>
                <a:cs typeface="Adobe Arabic" panose="02040503050201020203" pitchFamily="18" charset="-78"/>
              </a:rPr>
              <a:t>white cells and antibodies</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especially </a:t>
            </a:r>
            <a:r>
              <a:rPr lang="en-US" sz="2400" b="1" dirty="0">
                <a:solidFill>
                  <a:schemeClr val="bg2">
                    <a:lumMod val="50000"/>
                  </a:schemeClr>
                </a:solidFill>
                <a:latin typeface="Adobe Arabic" panose="02040503050201020203" pitchFamily="18" charset="-78"/>
                <a:cs typeface="Adobe Arabic" panose="02040503050201020203" pitchFamily="18" charset="-78"/>
              </a:rPr>
              <a:t>IgA</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and it contains a larger percentage of protein, minerals and fat-soluble vitamins </a:t>
            </a:r>
            <a:r>
              <a:rPr lang="en-US" sz="2400" b="1" dirty="0">
                <a:solidFill>
                  <a:schemeClr val="bg2">
                    <a:lumMod val="50000"/>
                  </a:schemeClr>
                </a:solidFill>
                <a:latin typeface="Adobe Arabic" panose="02040503050201020203" pitchFamily="18" charset="-78"/>
                <a:cs typeface="Adobe Arabic" panose="02040503050201020203" pitchFamily="18" charset="-78"/>
              </a:rPr>
              <a:t>(A, E and K) </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than later milk.</a:t>
            </a:r>
          </a:p>
          <a:p>
            <a:pPr marL="342900" indent="-34290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Anti-microbial activity of breast milk</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Breast milk contains many factors that help to protect an infant against infection including:</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Immunoglobulin, principally (IgA), which coats the intestinal mucosa and prevents bacteria from entering the cells.</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White blood cells which can kill micro-organisms.</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Whey proteins (lysozyme and lactoferrin) which can kill bacteria, viruses and fungi.</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Oligosaccharides which prevent bacteria from attaching to mucosal surfaces</a:t>
            </a:r>
            <a:endParaRPr lang="en-US" sz="32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32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761549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954BDE8B-B11F-4A70-A34A-2F7A9A5EE1BA}"/>
              </a:ext>
            </a:extLst>
          </p:cNvPr>
          <p:cNvSpPr txBox="1"/>
          <p:nvPr/>
        </p:nvSpPr>
        <p:spPr>
          <a:xfrm>
            <a:off x="1031081" y="228601"/>
            <a:ext cx="10129838" cy="6740307"/>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Why is breastfeeding important?</a:t>
            </a: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2800" b="1" dirty="0">
                <a:solidFill>
                  <a:schemeClr val="bg2">
                    <a:lumMod val="50000"/>
                  </a:schemeClr>
                </a:solidFill>
                <a:latin typeface="Adobe Arabic" panose="02040503050201020203" pitchFamily="18" charset="-78"/>
                <a:cs typeface="Adobe Arabic" panose="02040503050201020203" pitchFamily="18" charset="-78"/>
              </a:rPr>
              <a:t>Protein</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The concentration of protein in breast milk (0.9 g per 100 ml) is lower than in animal milks.</a:t>
            </a:r>
          </a:p>
          <a:p>
            <a:pPr marL="285750" indent="-285750">
              <a:buFont typeface="Arial" panose="020B0604020202020204" pitchFamily="34" charset="0"/>
              <a:buChar char="•"/>
            </a:pPr>
            <a:r>
              <a:rPr lang="en-US" sz="2800" b="1" dirty="0">
                <a:solidFill>
                  <a:schemeClr val="bg2">
                    <a:lumMod val="50000"/>
                  </a:schemeClr>
                </a:solidFill>
                <a:latin typeface="Adobe Arabic" panose="02040503050201020203" pitchFamily="18" charset="-78"/>
                <a:cs typeface="Adobe Arabic" panose="02040503050201020203" pitchFamily="18" charset="-78"/>
              </a:rPr>
              <a:t>Fat</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(3.5 g per 100ml) provides up to 50% of caloric needs, cholesterol levels constant,  lipolytic enzymes aid in fat digestion.</a:t>
            </a:r>
          </a:p>
          <a:p>
            <a:pPr marL="285750" indent="-285750">
              <a:buFont typeface="Arial" panose="020B0604020202020204" pitchFamily="34" charset="0"/>
              <a:buChar char="•"/>
            </a:pPr>
            <a:r>
              <a:rPr lang="en-US" sz="2800" b="1" dirty="0">
                <a:solidFill>
                  <a:schemeClr val="bg2">
                    <a:lumMod val="50000"/>
                  </a:schemeClr>
                </a:solidFill>
                <a:latin typeface="Adobe Arabic" panose="02040503050201020203" pitchFamily="18" charset="-78"/>
                <a:cs typeface="Adobe Arabic" panose="02040503050201020203" pitchFamily="18" charset="-78"/>
              </a:rPr>
              <a:t>Carbohydrates</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(lactose = milk sugar) predominantly in human milk (7 g per 100 ml) provides up to 40% caloric needs, essential for development of CNS, enhances calcium &amp; iron absorption)</a:t>
            </a:r>
          </a:p>
          <a:p>
            <a:pPr marL="285750" indent="-28575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2800" b="1" dirty="0">
                <a:solidFill>
                  <a:schemeClr val="bg2">
                    <a:lumMod val="50000"/>
                  </a:schemeClr>
                </a:solidFill>
                <a:latin typeface="Adobe Arabic" panose="02040503050201020203" pitchFamily="18" charset="-78"/>
                <a:cs typeface="Adobe Arabic" panose="02040503050201020203" pitchFamily="18" charset="-78"/>
              </a:rPr>
              <a:t>Vitamins and minerals</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Breast milk normally contains sufficient vitamins for an infant, unless the mother herself is deficient. The exception is vitamin D. The infant needs exposure to sunlight to generate endogenous vitamin D or, if this is not possible, a supplement.</a:t>
            </a:r>
          </a:p>
          <a:p>
            <a:pPr marL="285750" indent="-28575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The minerals iron and zinc are present in relatively low concentration, but their bioavailability and absorption is high.</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216641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B248F485-2909-4123-AEC5-21049F084F7A}"/>
              </a:ext>
            </a:extLst>
          </p:cNvPr>
          <p:cNvSpPr txBox="1"/>
          <p:nvPr/>
        </p:nvSpPr>
        <p:spPr>
          <a:xfrm>
            <a:off x="1158765" y="188201"/>
            <a:ext cx="8786813" cy="7109639"/>
          </a:xfrm>
          <a:prstGeom prst="rect">
            <a:avLst/>
          </a:prstGeom>
          <a:noFill/>
        </p:spPr>
        <p:txBody>
          <a:bodyPr wrap="square" rtlCol="0">
            <a:spAutoFit/>
          </a:bodyPr>
          <a:lstStyle/>
          <a:p>
            <a:r>
              <a:rPr lang="en-US" sz="4400" b="1" dirty="0">
                <a:solidFill>
                  <a:schemeClr val="tx2">
                    <a:lumMod val="90000"/>
                    <a:lumOff val="10000"/>
                  </a:schemeClr>
                </a:solidFill>
                <a:latin typeface="Adobe Arabic" panose="02040503050201020203" pitchFamily="18" charset="-78"/>
                <a:cs typeface="Adobe Arabic" panose="02040503050201020203" pitchFamily="18" charset="-78"/>
              </a:rPr>
              <a:t>WHO recommendations for breastfeeding</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Exclusive breastfeeding until 6 months of age</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Introduce complimentary foods with continued breastfeeding</a:t>
            </a: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Optimum to breastfeed for 2 years or longer</a:t>
            </a: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How to know if the baby is </a:t>
            </a:r>
            <a:r>
              <a:rPr lang="en-US" sz="4800" b="1" dirty="0" err="1">
                <a:solidFill>
                  <a:schemeClr val="tx2">
                    <a:lumMod val="90000"/>
                    <a:lumOff val="10000"/>
                  </a:schemeClr>
                </a:solidFill>
                <a:latin typeface="Adobe Arabic" panose="02040503050201020203" pitchFamily="18" charset="-78"/>
                <a:cs typeface="Adobe Arabic" panose="02040503050201020203" pitchFamily="18" charset="-78"/>
              </a:rPr>
              <a:t>hungery</a:t>
            </a: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a:t>
            </a:r>
          </a:p>
          <a:p>
            <a:pPr marL="457200" indent="-457200">
              <a:buFont typeface="Arial" panose="020B0604020202020204" pitchFamily="34" charset="0"/>
              <a:buChar char="•"/>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Waking up from sleep.</a:t>
            </a:r>
          </a:p>
          <a:p>
            <a:pPr marL="457200" indent="-457200">
              <a:buFont typeface="Arial" panose="020B0604020202020204" pitchFamily="34" charset="0"/>
              <a:buChar char="•"/>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Moving the head around as if he or she is looking for the breast.</a:t>
            </a:r>
          </a:p>
          <a:p>
            <a:pPr marL="457200" indent="-457200">
              <a:buFont typeface="Arial" panose="020B0604020202020204" pitchFamily="34" charset="0"/>
              <a:buChar char="•"/>
            </a:pPr>
            <a:r>
              <a:rPr lang="en-US" sz="2000" dirty="0">
                <a:solidFill>
                  <a:schemeClr val="tx2">
                    <a:lumMod val="90000"/>
                    <a:lumOff val="10000"/>
                  </a:schemeClr>
                </a:solidFill>
                <a:latin typeface="Adobe Arabic" panose="02040503050201020203" pitchFamily="18" charset="-78"/>
                <a:cs typeface="Adobe Arabic" panose="02040503050201020203" pitchFamily="18" charset="-78"/>
              </a:rPr>
              <a:t>Sucking on his or her hands, lips, or tongue.</a:t>
            </a:r>
          </a:p>
          <a:p>
            <a:endParaRPr lang="en-US" sz="20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9151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7E9B5EF4-9962-4617-83FF-7599261AFFFF}"/>
              </a:ext>
            </a:extLst>
          </p:cNvPr>
          <p:cNvSpPr txBox="1"/>
          <p:nvPr/>
        </p:nvSpPr>
        <p:spPr>
          <a:xfrm>
            <a:off x="1457740" y="1186985"/>
            <a:ext cx="10071652" cy="4678204"/>
          </a:xfrm>
          <a:prstGeom prst="rect">
            <a:avLst/>
          </a:prstGeom>
          <a:noFill/>
        </p:spPr>
        <p:txBody>
          <a:bodyPr wrap="square" rtlCol="0">
            <a:spAutoFit/>
          </a:bodyPr>
          <a:lstStyle/>
          <a:p>
            <a:pPr marL="457200" lvl="0" indent="-457200">
              <a:buFont typeface="Arial" panose="020B0604020202020204" pitchFamily="34" charset="0"/>
              <a:buChar char="•"/>
            </a:pPr>
            <a:r>
              <a:rPr lang="en-US" sz="4000" b="1" dirty="0">
                <a:solidFill>
                  <a:srgbClr val="1A2E40">
                    <a:lumMod val="90000"/>
                    <a:lumOff val="10000"/>
                  </a:srgbClr>
                </a:solidFill>
                <a:latin typeface="Adobe Arabic" panose="02040503050201020203" pitchFamily="18" charset="-78"/>
                <a:cs typeface="Adobe Arabic" panose="02040503050201020203" pitchFamily="18" charset="-78"/>
              </a:rPr>
              <a:t>Which one of the following is considered as a long-term complication of </a:t>
            </a:r>
            <a:r>
              <a:rPr lang="en-US" sz="4000" b="1" dirty="0" err="1">
                <a:solidFill>
                  <a:srgbClr val="1A2E40">
                    <a:lumMod val="90000"/>
                    <a:lumOff val="10000"/>
                  </a:srgbClr>
                </a:solidFill>
                <a:latin typeface="Adobe Arabic" panose="02040503050201020203" pitchFamily="18" charset="-78"/>
                <a:cs typeface="Adobe Arabic" panose="02040503050201020203" pitchFamily="18" charset="-78"/>
              </a:rPr>
              <a:t>prematuity</a:t>
            </a:r>
            <a:r>
              <a:rPr lang="en-US" sz="4000" b="1" dirty="0">
                <a:solidFill>
                  <a:srgbClr val="1A2E40">
                    <a:lumMod val="90000"/>
                    <a:lumOff val="10000"/>
                  </a:srgbClr>
                </a:solidFill>
                <a:latin typeface="Adobe Arabic" panose="02040503050201020203" pitchFamily="18" charset="-78"/>
                <a:cs typeface="Adobe Arabic" panose="02040503050201020203" pitchFamily="18" charset="-78"/>
              </a:rPr>
              <a:t>? </a:t>
            </a:r>
          </a:p>
          <a:p>
            <a:pPr lvl="0"/>
            <a:endParaRPr lang="en-US" sz="3200" b="1" dirty="0">
              <a:solidFill>
                <a:srgbClr val="1A2E40">
                  <a:lumMod val="90000"/>
                  <a:lumOff val="10000"/>
                </a:srgbClr>
              </a:solidFill>
              <a:latin typeface="Adobe Arabic" panose="02040503050201020203" pitchFamily="18" charset="-78"/>
              <a:cs typeface="Adobe Arabic" panose="02040503050201020203" pitchFamily="18" charset="-78"/>
            </a:endParaRP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A) Breathing difficulties </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B) Infections</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C) Jaundice</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D) Retinopathy of prematurity</a:t>
            </a:r>
          </a:p>
          <a:p>
            <a:pPr lvl="0"/>
            <a:endParaRPr lang="en-US" sz="2400" dirty="0">
              <a:solidFill>
                <a:srgbClr val="1A2E40">
                  <a:lumMod val="90000"/>
                  <a:lumOff val="10000"/>
                </a:srgbClr>
              </a:solidFill>
              <a:latin typeface="Adobe Arabic" panose="02040503050201020203" pitchFamily="18" charset="-78"/>
              <a:cs typeface="Adobe Arabic" panose="02040503050201020203" pitchFamily="18" charset="-78"/>
            </a:endParaRPr>
          </a:p>
          <a:p>
            <a:endParaRPr lang="en-US" dirty="0"/>
          </a:p>
        </p:txBody>
      </p:sp>
    </p:spTree>
    <p:extLst>
      <p:ext uri="{BB962C8B-B14F-4D97-AF65-F5344CB8AC3E}">
        <p14:creationId xmlns:p14="http://schemas.microsoft.com/office/powerpoint/2010/main" val="3441830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23AC4AEC-2231-4A20-A81D-90FB48B4928B}"/>
              </a:ext>
            </a:extLst>
          </p:cNvPr>
          <p:cNvSpPr txBox="1"/>
          <p:nvPr/>
        </p:nvSpPr>
        <p:spPr>
          <a:xfrm>
            <a:off x="1200150" y="557213"/>
            <a:ext cx="10558463" cy="2400657"/>
          </a:xfrm>
          <a:prstGeom prst="rect">
            <a:avLst/>
          </a:prstGeom>
          <a:noFill/>
        </p:spPr>
        <p:txBody>
          <a:bodyPr wrap="square" rtlCol="0">
            <a:spAutoFit/>
          </a:bodyPr>
          <a:lstStyle/>
          <a:p>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How to know if the baby is getting enough nutrients?</a:t>
            </a: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Checking his or her bowel movements – By day 4 after birth, babies should have 4 or more bowel movements a day. </a:t>
            </a:r>
          </a:p>
          <a:p>
            <a:pPr marL="285750" indent="-28575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Having your doctor or nurse check to see if your baby is gaining weight.</a:t>
            </a:r>
          </a:p>
          <a:p>
            <a:r>
              <a:rPr lang="en-US" dirty="0">
                <a:solidFill>
                  <a:schemeClr val="tx2">
                    <a:lumMod val="90000"/>
                    <a:lumOff val="10000"/>
                  </a:schemeClr>
                </a:solidFill>
                <a:latin typeface="Adobe Arabic" panose="02040503050201020203" pitchFamily="18" charset="-78"/>
                <a:cs typeface="Adobe Arabic" panose="02040503050201020203" pitchFamily="18" charset="-78"/>
              </a:rPr>
              <a:t> </a:t>
            </a:r>
          </a:p>
        </p:txBody>
      </p:sp>
    </p:spTree>
    <p:extLst>
      <p:ext uri="{BB962C8B-B14F-4D97-AF65-F5344CB8AC3E}">
        <p14:creationId xmlns:p14="http://schemas.microsoft.com/office/powerpoint/2010/main" val="432771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A2DF09CD-EF7E-40AC-B1FC-CB6569717944}"/>
              </a:ext>
            </a:extLst>
          </p:cNvPr>
          <p:cNvSpPr txBox="1"/>
          <p:nvPr/>
        </p:nvSpPr>
        <p:spPr>
          <a:xfrm>
            <a:off x="1200150" y="928688"/>
            <a:ext cx="10644188" cy="5078313"/>
          </a:xfrm>
          <a:prstGeom prst="rect">
            <a:avLst/>
          </a:prstGeom>
          <a:noFill/>
        </p:spPr>
        <p:txBody>
          <a:bodyPr wrap="square" rtlCol="0">
            <a:spAutoFit/>
          </a:bodyPr>
          <a:lstStyle/>
          <a:p>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Vaccinations</a:t>
            </a:r>
            <a:endParaRPr lang="en-US" sz="28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Before pregnancy: </a:t>
            </a:r>
            <a:r>
              <a:rPr lang="en-US" sz="2800" dirty="0">
                <a:solidFill>
                  <a:schemeClr val="accent2">
                    <a:lumMod val="75000"/>
                  </a:schemeClr>
                </a:solidFill>
                <a:latin typeface="Adobe Arabic" panose="02040503050201020203" pitchFamily="18" charset="-78"/>
                <a:cs typeface="Adobe Arabic" panose="02040503050201020203" pitchFamily="18" charset="-78"/>
              </a:rPr>
              <a:t>measles</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(pregnancy is a risk factor to develop measles)</a:t>
            </a: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2800" dirty="0">
                <a:solidFill>
                  <a:schemeClr val="accent2">
                    <a:lumMod val="75000"/>
                  </a:schemeClr>
                </a:solidFill>
                <a:latin typeface="Adobe Arabic" panose="02040503050201020203" pitchFamily="18" charset="-78"/>
                <a:cs typeface="Adobe Arabic" panose="02040503050201020203" pitchFamily="18" charset="-78"/>
              </a:rPr>
              <a:t>Rubella</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pPr marL="514350" indent="-514350">
              <a:buFont typeface="+mj-lt"/>
              <a:buAutoNum type="arabicParenR"/>
            </a:pPr>
            <a:r>
              <a:rPr lang="en-US" sz="2800" dirty="0">
                <a:solidFill>
                  <a:schemeClr val="accent2">
                    <a:lumMod val="75000"/>
                  </a:schemeClr>
                </a:solidFill>
                <a:latin typeface="Adobe Arabic" panose="02040503050201020203" pitchFamily="18" charset="-78"/>
                <a:cs typeface="Adobe Arabic" panose="02040503050201020203" pitchFamily="18" charset="-78"/>
              </a:rPr>
              <a:t>Sensorineural deafness </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(58% of patients)</a:t>
            </a:r>
          </a:p>
          <a:p>
            <a:pPr marL="514350" indent="-514350">
              <a:buFont typeface="+mj-lt"/>
              <a:buAutoNum type="arabicParenR"/>
            </a:pPr>
            <a:r>
              <a:rPr lang="en-US" sz="2800" dirty="0">
                <a:solidFill>
                  <a:schemeClr val="accent2">
                    <a:lumMod val="75000"/>
                  </a:schemeClr>
                </a:solidFill>
                <a:latin typeface="Adobe Arabic" panose="02040503050201020203" pitchFamily="18" charset="-78"/>
                <a:cs typeface="Adobe Arabic" panose="02040503050201020203" pitchFamily="18" charset="-78"/>
              </a:rPr>
              <a:t>Eye abnormalities</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—especially retinopathy, cataract, and microphthalmia (43% of patients)</a:t>
            </a:r>
          </a:p>
          <a:p>
            <a:pPr marL="514350" indent="-514350">
              <a:buFont typeface="+mj-lt"/>
              <a:buAutoNum type="arabicParenR"/>
            </a:pPr>
            <a:r>
              <a:rPr lang="en-US" sz="2800" dirty="0">
                <a:solidFill>
                  <a:schemeClr val="accent2">
                    <a:lumMod val="75000"/>
                  </a:schemeClr>
                </a:solidFill>
                <a:latin typeface="Adobe Arabic" panose="02040503050201020203" pitchFamily="18" charset="-78"/>
                <a:cs typeface="Adobe Arabic" panose="02040503050201020203" pitchFamily="18" charset="-78"/>
              </a:rPr>
              <a:t>Congenital heart disease</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—especially pulmonary artery stenosis and patent ductus arteriosus (50% of patients)</a:t>
            </a:r>
          </a:p>
          <a:p>
            <a:pPr marL="285750" indent="-28575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During pregnancy: Tdap vaccine to protect against whooping cough </a:t>
            </a:r>
          </a:p>
          <a:p>
            <a:pPr marL="285750" indent="-28575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For infants: hepatitis B, TB, Chickenpox </a:t>
            </a:r>
          </a:p>
          <a:p>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876827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685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1014E8D7-5C39-432C-97D0-D27432CEBE52}"/>
              </a:ext>
            </a:extLst>
          </p:cNvPr>
          <p:cNvSpPr txBox="1"/>
          <p:nvPr/>
        </p:nvSpPr>
        <p:spPr>
          <a:xfrm>
            <a:off x="3869635" y="2584174"/>
            <a:ext cx="8322365" cy="1446550"/>
          </a:xfrm>
          <a:prstGeom prst="rect">
            <a:avLst/>
          </a:prstGeom>
          <a:noFill/>
        </p:spPr>
        <p:txBody>
          <a:bodyPr wrap="square" rtlCol="0">
            <a:spAutoFit/>
          </a:bodyPr>
          <a:lstStyle/>
          <a:p>
            <a:r>
              <a:rPr lang="en-US" sz="8800" b="1" dirty="0">
                <a:solidFill>
                  <a:schemeClr val="tx2">
                    <a:lumMod val="90000"/>
                    <a:lumOff val="10000"/>
                  </a:schemeClr>
                </a:solidFill>
                <a:latin typeface="Adobe Arabic" panose="02040503050201020203" pitchFamily="18" charset="-78"/>
                <a:cs typeface="Adobe Arabic" panose="02040503050201020203" pitchFamily="18" charset="-78"/>
              </a:rPr>
              <a:t>Milestones</a:t>
            </a:r>
          </a:p>
        </p:txBody>
      </p:sp>
    </p:spTree>
    <p:extLst>
      <p:ext uri="{BB962C8B-B14F-4D97-AF65-F5344CB8AC3E}">
        <p14:creationId xmlns:p14="http://schemas.microsoft.com/office/powerpoint/2010/main" val="468684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54D70710-A48A-4DD0-9291-589CF1119041}"/>
              </a:ext>
            </a:extLst>
          </p:cNvPr>
          <p:cNvSpPr txBox="1"/>
          <p:nvPr/>
        </p:nvSpPr>
        <p:spPr>
          <a:xfrm>
            <a:off x="993913" y="357809"/>
            <a:ext cx="10893287" cy="7848302"/>
          </a:xfrm>
          <a:prstGeom prst="rect">
            <a:avLst/>
          </a:prstGeom>
          <a:noFill/>
        </p:spPr>
        <p:txBody>
          <a:bodyPr wrap="square" rtlCol="0">
            <a:spAutoFit/>
          </a:bodyPr>
          <a:lstStyle/>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1</a:t>
            </a:r>
            <a:r>
              <a:rPr lang="en-US" sz="2800" baseline="30000" dirty="0">
                <a:solidFill>
                  <a:schemeClr val="tx2">
                    <a:lumMod val="90000"/>
                    <a:lumOff val="10000"/>
                  </a:schemeClr>
                </a:solidFill>
                <a:latin typeface="Adobe Arabic" panose="02040503050201020203" pitchFamily="18" charset="-78"/>
                <a:cs typeface="Adobe Arabic" panose="02040503050201020203" pitchFamily="18" charset="-78"/>
              </a:rPr>
              <a:t>st</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 2</a:t>
            </a:r>
            <a:r>
              <a:rPr lang="en-US" sz="2800" baseline="30000" dirty="0">
                <a:solidFill>
                  <a:schemeClr val="tx2">
                    <a:lumMod val="90000"/>
                    <a:lumOff val="10000"/>
                  </a:schemeClr>
                </a:solidFill>
                <a:latin typeface="Adobe Arabic" panose="02040503050201020203" pitchFamily="18" charset="-78"/>
                <a:cs typeface="Adobe Arabic" panose="02040503050201020203" pitchFamily="18" charset="-78"/>
              </a:rPr>
              <a:t>nd</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month milestones</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Begins to smile at people</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Turns head toward sounds</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Begins to follow things with eyes and recognize people at a distance</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Makes smoother movements with arms and legs </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3</a:t>
            </a:r>
            <a:r>
              <a:rPr lang="en-US" sz="2800" baseline="30000" dirty="0">
                <a:solidFill>
                  <a:schemeClr val="tx2">
                    <a:lumMod val="90000"/>
                    <a:lumOff val="10000"/>
                  </a:schemeClr>
                </a:solidFill>
                <a:latin typeface="Adobe Arabic" panose="02040503050201020203" pitchFamily="18" charset="-78"/>
                <a:cs typeface="Adobe Arabic" panose="02040503050201020203" pitchFamily="18" charset="-78"/>
              </a:rPr>
              <a:t>rd</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 5</a:t>
            </a:r>
            <a:r>
              <a:rPr lang="en-US" sz="28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month milestones</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Smiles spontaneously, especially at people , like to play </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Cries in different ways to show hunger, pain, or being tired </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Uses hands and eyes together, such as seeing a toy and reaching for it </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Recognizes familiar people and things at a distance</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Holds head steady, unsupported </a:t>
            </a:r>
          </a:p>
          <a:p>
            <a:pPr marL="457200" lvl="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May be able to roll over from tummy to back</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02390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2BC344AB-8692-42A4-B315-172EA3EB2FAD}"/>
              </a:ext>
            </a:extLst>
          </p:cNvPr>
          <p:cNvSpPr txBox="1"/>
          <p:nvPr/>
        </p:nvSpPr>
        <p:spPr>
          <a:xfrm>
            <a:off x="1007165" y="185531"/>
            <a:ext cx="10694505" cy="7109639"/>
          </a:xfrm>
          <a:prstGeom prst="rect">
            <a:avLst/>
          </a:prstGeom>
          <a:noFill/>
        </p:spPr>
        <p:txBody>
          <a:bodyPr wrap="square" rtlCol="0">
            <a:spAutoFit/>
          </a:bodyPr>
          <a:lstStyle/>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6</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 8</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month milestones </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Knows familiar faces and begins to know if someone is a stranger </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Responds to sounds by making sounds</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Responds to own name</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Rolls over in both directions (front to back, back to front) </a:t>
            </a:r>
          </a:p>
          <a:p>
            <a:pPr marL="45720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Begins to sit without support </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9</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 12</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month milestones</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May be afraid of strangers</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Understands “no’’</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Makes a lot of different sounds like “</a:t>
            </a:r>
            <a:r>
              <a:rPr lang="en-US" sz="2400" dirty="0" err="1">
                <a:solidFill>
                  <a:schemeClr val="tx2">
                    <a:lumMod val="90000"/>
                    <a:lumOff val="10000"/>
                  </a:schemeClr>
                </a:solidFill>
                <a:latin typeface="Adobe Arabic" panose="02040503050201020203" pitchFamily="18" charset="-78"/>
                <a:cs typeface="Adobe Arabic" panose="02040503050201020203" pitchFamily="18" charset="-78"/>
              </a:rPr>
              <a:t>mamamama</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and “</a:t>
            </a:r>
            <a:r>
              <a:rPr lang="en-US" sz="2400" dirty="0" err="1">
                <a:solidFill>
                  <a:schemeClr val="tx2">
                    <a:lumMod val="90000"/>
                    <a:lumOff val="10000"/>
                  </a:schemeClr>
                </a:solidFill>
                <a:latin typeface="Adobe Arabic" panose="02040503050201020203" pitchFamily="18" charset="-78"/>
                <a:cs typeface="Adobe Arabic" panose="02040503050201020203" pitchFamily="18" charset="-78"/>
              </a:rPr>
              <a:t>bababababa</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Uses fingers to point at things </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Stands, holding on </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Can get into sitting position </a:t>
            </a:r>
          </a:p>
          <a:p>
            <a:pPr marL="457200" lvl="0" indent="-4572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Crawls</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118570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6B2F9962-5C82-4933-9B31-AAC277134279}"/>
              </a:ext>
            </a:extLst>
          </p:cNvPr>
          <p:cNvSpPr txBox="1"/>
          <p:nvPr/>
        </p:nvSpPr>
        <p:spPr>
          <a:xfrm>
            <a:off x="1007165" y="132522"/>
            <a:ext cx="10721009" cy="8217634"/>
          </a:xfrm>
          <a:prstGeom prst="rect">
            <a:avLst/>
          </a:prstGeom>
          <a:noFill/>
        </p:spPr>
        <p:txBody>
          <a:bodyPr wrap="square" rtlCol="0">
            <a:spAutoFit/>
          </a:bodyPr>
          <a:lstStyle/>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18</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month milestone  </a:t>
            </a:r>
          </a:p>
          <a:p>
            <a:pPr marL="342900" lvl="0" indent="-342900">
              <a:buFont typeface="Arial" panose="020B0604020202020204" pitchFamily="34" charset="0"/>
              <a:buChar char="•"/>
            </a:pPr>
            <a:r>
              <a:rPr lang="en-GB" sz="2400" dirty="0">
                <a:solidFill>
                  <a:schemeClr val="tx2">
                    <a:lumMod val="90000"/>
                    <a:lumOff val="10000"/>
                  </a:schemeClr>
                </a:solidFill>
                <a:latin typeface="Adobe Arabic" panose="02040503050201020203" pitchFamily="18" charset="-78"/>
                <a:cs typeface="Adobe Arabic" panose="02040503050201020203" pitchFamily="18" charset="-78"/>
              </a:rPr>
              <a:t>Says several single words</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lvl="0" indent="-342900">
              <a:buFont typeface="Arial" panose="020B0604020202020204" pitchFamily="34" charset="0"/>
              <a:buChar char="•"/>
            </a:pPr>
            <a:r>
              <a:rPr lang="en-GB" sz="2400" dirty="0">
                <a:solidFill>
                  <a:schemeClr val="tx2">
                    <a:lumMod val="90000"/>
                    <a:lumOff val="10000"/>
                  </a:schemeClr>
                </a:solidFill>
                <a:latin typeface="Adobe Arabic" panose="02040503050201020203" pitchFamily="18" charset="-78"/>
                <a:cs typeface="Adobe Arabic" panose="02040503050201020203" pitchFamily="18" charset="-78"/>
              </a:rPr>
              <a:t>Points to show someone what he wants</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lvl="0" indent="-342900">
              <a:buFont typeface="Arial" panose="020B0604020202020204" pitchFamily="34" charset="0"/>
              <a:buChar char="•"/>
            </a:pPr>
            <a:r>
              <a:rPr lang="en-GB" sz="2400" dirty="0">
                <a:solidFill>
                  <a:schemeClr val="tx2">
                    <a:lumMod val="90000"/>
                    <a:lumOff val="10000"/>
                  </a:schemeClr>
                </a:solidFill>
                <a:latin typeface="Adobe Arabic" panose="02040503050201020203" pitchFamily="18" charset="-78"/>
                <a:cs typeface="Adobe Arabic" panose="02040503050201020203" pitchFamily="18" charset="-78"/>
              </a:rPr>
              <a:t>Knows what ordinary things are for; for example telephone</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lvl="0" indent="-342900">
              <a:buFont typeface="Arial" panose="020B0604020202020204" pitchFamily="34" charset="0"/>
              <a:buChar char="•"/>
            </a:pPr>
            <a:r>
              <a:rPr lang="en-GB" sz="2400" dirty="0">
                <a:solidFill>
                  <a:schemeClr val="tx2">
                    <a:lumMod val="90000"/>
                    <a:lumOff val="10000"/>
                  </a:schemeClr>
                </a:solidFill>
                <a:latin typeface="Adobe Arabic" panose="02040503050201020203" pitchFamily="18" charset="-78"/>
                <a:cs typeface="Adobe Arabic" panose="02040503050201020203" pitchFamily="18" charset="-78"/>
              </a:rPr>
              <a:t>Walks alone</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lvl="0" indent="-342900">
              <a:buFont typeface="Arial" panose="020B0604020202020204" pitchFamily="34" charset="0"/>
              <a:buChar char="•"/>
            </a:pPr>
            <a:r>
              <a:rPr lang="en-GB" sz="2400" dirty="0">
                <a:solidFill>
                  <a:schemeClr val="tx2">
                    <a:lumMod val="90000"/>
                    <a:lumOff val="10000"/>
                  </a:schemeClr>
                </a:solidFill>
                <a:latin typeface="Adobe Arabic" panose="02040503050201020203" pitchFamily="18" charset="-78"/>
                <a:cs typeface="Adobe Arabic" panose="02040503050201020203" pitchFamily="18" charset="-78"/>
              </a:rPr>
              <a:t>Can help undress herself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lvl="0" indent="-342900">
              <a:buFont typeface="Arial" panose="020B0604020202020204" pitchFamily="34" charset="0"/>
              <a:buChar char="•"/>
            </a:pPr>
            <a:r>
              <a:rPr lang="en-GB" sz="2400" dirty="0">
                <a:solidFill>
                  <a:schemeClr val="tx2">
                    <a:lumMod val="90000"/>
                    <a:lumOff val="10000"/>
                  </a:schemeClr>
                </a:solidFill>
                <a:latin typeface="Adobe Arabic" panose="02040503050201020203" pitchFamily="18" charset="-78"/>
                <a:cs typeface="Adobe Arabic" panose="02040503050201020203" pitchFamily="18" charset="-78"/>
              </a:rPr>
              <a:t>Drinks from a cup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lv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2 year milestones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Shows more and more independence</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Knows names of familiar people and body parts</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Says sentences with 2 to 4 words</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Kicks a ball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Begins to run and climb </a:t>
            </a: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541442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1E86027D-ACA8-4453-837B-833D2835079B}"/>
              </a:ext>
            </a:extLst>
          </p:cNvPr>
          <p:cNvSpPr txBox="1"/>
          <p:nvPr/>
        </p:nvSpPr>
        <p:spPr>
          <a:xfrm>
            <a:off x="848139" y="145775"/>
            <a:ext cx="11118574" cy="7109639"/>
          </a:xfrm>
          <a:prstGeom prst="rect">
            <a:avLst/>
          </a:prstGeom>
          <a:noFill/>
        </p:spPr>
        <p:txBody>
          <a:bodyPr wrap="square" rtlCol="0">
            <a:spAutoFit/>
          </a:bodyPr>
          <a:lstStyle/>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3</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rd</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year milestones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Shows a wide range of emotions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Dresses and undresses self</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Says first name, age, and sex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Climbs well, Runs easily</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4</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year milestones</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Talks about what she likes and what she is interested in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Tells stories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Names some colors and some numbers</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cuts and mashes own food with supervision</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Jump </a:t>
            </a: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5</a:t>
            </a:r>
            <a:r>
              <a:rPr lang="en-US" sz="2400" baseline="30000" dirty="0">
                <a:solidFill>
                  <a:schemeClr val="tx2">
                    <a:lumMod val="90000"/>
                    <a:lumOff val="10000"/>
                  </a:schemeClr>
                </a:solidFill>
                <a:latin typeface="Adobe Arabic" panose="02040503050201020203" pitchFamily="18" charset="-78"/>
                <a:cs typeface="Adobe Arabic" panose="02040503050201020203" pitchFamily="18" charset="-78"/>
              </a:rPr>
              <a:t>th</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year milestones</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More likely to agree with rules </a:t>
            </a:r>
          </a:p>
          <a:p>
            <a:pPr marL="342900" lvl="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Speaks very clearly </a:t>
            </a:r>
          </a:p>
          <a:p>
            <a:pPr marL="342900" indent="-342900">
              <a:buFont typeface="Arial" panose="020B0604020202020204" pitchFamily="34" charset="0"/>
              <a:buChar char="•"/>
            </a:pP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Can use the toilet on her own</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925569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099A1B50-7BE3-4595-BB17-1FD97446B025}"/>
              </a:ext>
            </a:extLst>
          </p:cNvPr>
          <p:cNvSpPr txBox="1"/>
          <p:nvPr/>
        </p:nvSpPr>
        <p:spPr>
          <a:xfrm>
            <a:off x="1071563" y="471488"/>
            <a:ext cx="10615612" cy="646331"/>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Social and physical determinants of maternal health</a:t>
            </a:r>
          </a:p>
        </p:txBody>
      </p:sp>
      <p:sp>
        <p:nvSpPr>
          <p:cNvPr id="3" name="مربع نص 2">
            <a:extLst>
              <a:ext uri="{FF2B5EF4-FFF2-40B4-BE49-F238E27FC236}">
                <a16:creationId xmlns:a16="http://schemas.microsoft.com/office/drawing/2014/main" xmlns="" id="{D4C4FC8A-3187-4F80-8172-FD1D9FA15D26}"/>
              </a:ext>
            </a:extLst>
          </p:cNvPr>
          <p:cNvSpPr txBox="1"/>
          <p:nvPr/>
        </p:nvSpPr>
        <p:spPr>
          <a:xfrm>
            <a:off x="1071563" y="1302485"/>
            <a:ext cx="10944225" cy="1815882"/>
          </a:xfrm>
          <a:prstGeom prst="rect">
            <a:avLst/>
          </a:prstGeom>
          <a:noFill/>
        </p:spPr>
        <p:txBody>
          <a:bodyPr wrap="square" rtlCol="0">
            <a:spAutoFit/>
          </a:bodyPr>
          <a:lstStyle/>
          <a:p>
            <a:r>
              <a:rPr lang="en-US" sz="2800" dirty="0">
                <a:latin typeface="Adobe Arabic" panose="02040503050201020203" pitchFamily="18" charset="-78"/>
                <a:cs typeface="Adobe Arabic" panose="02040503050201020203" pitchFamily="18" charset="-78"/>
              </a:rPr>
              <a:t>It is increasingly being recognized that health outcomes are a result not only of biological and individual risk factors but also of other factors like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wealth</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ethnic</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background</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gender</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education</a:t>
            </a:r>
            <a:r>
              <a:rPr lang="en-US" sz="2800" dirty="0">
                <a:latin typeface="Adobe Arabic" panose="02040503050201020203" pitchFamily="18" charset="-78"/>
                <a:cs typeface="Adobe Arabic" panose="02040503050201020203" pitchFamily="18" charset="-78"/>
              </a:rPr>
              <a:t> and so on and these are considered as socio-</a:t>
            </a:r>
            <a:r>
              <a:rPr lang="en-US" sz="2800" dirty="0" err="1">
                <a:latin typeface="Adobe Arabic" panose="02040503050201020203" pitchFamily="18" charset="-78"/>
                <a:cs typeface="Adobe Arabic" panose="02040503050201020203" pitchFamily="18" charset="-78"/>
              </a:rPr>
              <a:t>econimoc</a:t>
            </a:r>
            <a:r>
              <a:rPr lang="en-US" sz="2800" dirty="0">
                <a:latin typeface="Adobe Arabic" panose="02040503050201020203" pitchFamily="18" charset="-78"/>
                <a:cs typeface="Adobe Arabic" panose="02040503050201020203" pitchFamily="18" charset="-78"/>
              </a:rPr>
              <a:t> determinants of maternal health where as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age</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parity</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knowledge of services</a:t>
            </a:r>
            <a:r>
              <a:rPr lang="en-US" sz="2800" dirty="0">
                <a:latin typeface="Adobe Arabic" panose="02040503050201020203" pitchFamily="18" charset="-78"/>
                <a:cs typeface="Adobe Arabic" panose="02040503050201020203" pitchFamily="18" charset="-78"/>
              </a:rPr>
              <a:t>, </a:t>
            </a:r>
            <a:r>
              <a:rPr lang="en-US" sz="2800" dirty="0">
                <a:solidFill>
                  <a:schemeClr val="accent4">
                    <a:lumMod val="60000"/>
                    <a:lumOff val="40000"/>
                  </a:schemeClr>
                </a:solidFill>
                <a:latin typeface="Adobe Arabic" panose="02040503050201020203" pitchFamily="18" charset="-78"/>
                <a:cs typeface="Adobe Arabic" panose="02040503050201020203" pitchFamily="18" charset="-78"/>
              </a:rPr>
              <a:t>previous obstetric history </a:t>
            </a:r>
            <a:r>
              <a:rPr lang="en-US" sz="2800" dirty="0">
                <a:latin typeface="Adobe Arabic" panose="02040503050201020203" pitchFamily="18" charset="-78"/>
                <a:cs typeface="Adobe Arabic" panose="02040503050201020203" pitchFamily="18" charset="-78"/>
              </a:rPr>
              <a:t>are considered as physical determinants   .</a:t>
            </a:r>
          </a:p>
        </p:txBody>
      </p:sp>
    </p:spTree>
    <p:extLst>
      <p:ext uri="{BB962C8B-B14F-4D97-AF65-F5344CB8AC3E}">
        <p14:creationId xmlns:p14="http://schemas.microsoft.com/office/powerpoint/2010/main" val="1968255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30E77E96-AD05-43F6-96A8-9F7E1B7E3D2D}"/>
              </a:ext>
            </a:extLst>
          </p:cNvPr>
          <p:cNvSpPr txBox="1"/>
          <p:nvPr/>
        </p:nvSpPr>
        <p:spPr>
          <a:xfrm>
            <a:off x="1028700" y="328611"/>
            <a:ext cx="11449050" cy="646331"/>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Social and physical determinants of infant and child health</a:t>
            </a:r>
            <a:endParaRPr lang="en-US" sz="3600" b="1" dirty="0">
              <a:solidFill>
                <a:schemeClr val="tx2">
                  <a:lumMod val="90000"/>
                  <a:lumOff val="10000"/>
                </a:schemeClr>
              </a:solidFill>
            </a:endParaRPr>
          </a:p>
        </p:txBody>
      </p:sp>
      <p:sp>
        <p:nvSpPr>
          <p:cNvPr id="4" name="مخطط انسيابي: معالجة متعاقبة 3">
            <a:extLst>
              <a:ext uri="{FF2B5EF4-FFF2-40B4-BE49-F238E27FC236}">
                <a16:creationId xmlns:a16="http://schemas.microsoft.com/office/drawing/2014/main" xmlns="" id="{CC056193-B7FA-4B5E-B72D-79B16F9137DC}"/>
              </a:ext>
            </a:extLst>
          </p:cNvPr>
          <p:cNvSpPr/>
          <p:nvPr/>
        </p:nvSpPr>
        <p:spPr>
          <a:xfrm>
            <a:off x="4780722" y="2944023"/>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xmlns="" id="{0253132B-2083-450C-A23E-9BBED640A78D}"/>
              </a:ext>
            </a:extLst>
          </p:cNvPr>
          <p:cNvSpPr txBox="1"/>
          <p:nvPr/>
        </p:nvSpPr>
        <p:spPr>
          <a:xfrm>
            <a:off x="5486400" y="3429000"/>
            <a:ext cx="2146852" cy="461665"/>
          </a:xfrm>
          <a:prstGeom prst="rect">
            <a:avLst/>
          </a:prstGeom>
          <a:noFill/>
        </p:spPr>
        <p:txBody>
          <a:bodyPr wrap="square" rtlCol="0">
            <a:spAutoFit/>
          </a:bodyPr>
          <a:lstStyle/>
          <a:p>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Biological</a:t>
            </a:r>
          </a:p>
        </p:txBody>
      </p:sp>
      <p:sp>
        <p:nvSpPr>
          <p:cNvPr id="6" name="مخطط انسيابي: معالجة متعاقبة 5">
            <a:extLst>
              <a:ext uri="{FF2B5EF4-FFF2-40B4-BE49-F238E27FC236}">
                <a16:creationId xmlns:a16="http://schemas.microsoft.com/office/drawing/2014/main" xmlns="" id="{BD010065-71C5-45AA-B8B9-1A6796F6C9FB}"/>
              </a:ext>
            </a:extLst>
          </p:cNvPr>
          <p:cNvSpPr/>
          <p:nvPr/>
        </p:nvSpPr>
        <p:spPr>
          <a:xfrm>
            <a:off x="4780722" y="1066506"/>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خطط انسيابي: معالجة متعاقبة 7">
            <a:extLst>
              <a:ext uri="{FF2B5EF4-FFF2-40B4-BE49-F238E27FC236}">
                <a16:creationId xmlns:a16="http://schemas.microsoft.com/office/drawing/2014/main" xmlns="" id="{0BB84264-F701-4D82-8E6F-4463FC44D3FB}"/>
              </a:ext>
            </a:extLst>
          </p:cNvPr>
          <p:cNvSpPr/>
          <p:nvPr/>
        </p:nvSpPr>
        <p:spPr>
          <a:xfrm>
            <a:off x="1156253" y="1593883"/>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مخطط انسيابي: معالجة متعاقبة 8">
            <a:extLst>
              <a:ext uri="{FF2B5EF4-FFF2-40B4-BE49-F238E27FC236}">
                <a16:creationId xmlns:a16="http://schemas.microsoft.com/office/drawing/2014/main" xmlns="" id="{5B8727EC-C8BC-410A-B8D8-FD372EF130B1}"/>
              </a:ext>
            </a:extLst>
          </p:cNvPr>
          <p:cNvSpPr/>
          <p:nvPr/>
        </p:nvSpPr>
        <p:spPr>
          <a:xfrm>
            <a:off x="1156253" y="3924831"/>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خطط انسيابي: معالجة متعاقبة 9">
            <a:extLst>
              <a:ext uri="{FF2B5EF4-FFF2-40B4-BE49-F238E27FC236}">
                <a16:creationId xmlns:a16="http://schemas.microsoft.com/office/drawing/2014/main" xmlns="" id="{49281615-EFA7-4A93-ACDB-C3B6C3BF2CD9}"/>
              </a:ext>
            </a:extLst>
          </p:cNvPr>
          <p:cNvSpPr/>
          <p:nvPr/>
        </p:nvSpPr>
        <p:spPr>
          <a:xfrm>
            <a:off x="4780722" y="5121851"/>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مخطط انسيابي: معالجة متعاقبة 10">
            <a:extLst>
              <a:ext uri="{FF2B5EF4-FFF2-40B4-BE49-F238E27FC236}">
                <a16:creationId xmlns:a16="http://schemas.microsoft.com/office/drawing/2014/main" xmlns="" id="{F01ADBD4-E31E-4493-A398-8D5599667FD6}"/>
              </a:ext>
            </a:extLst>
          </p:cNvPr>
          <p:cNvSpPr/>
          <p:nvPr/>
        </p:nvSpPr>
        <p:spPr>
          <a:xfrm>
            <a:off x="8405191" y="3798332"/>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مخطط انسيابي: معالجة متعاقبة 11">
            <a:extLst>
              <a:ext uri="{FF2B5EF4-FFF2-40B4-BE49-F238E27FC236}">
                <a16:creationId xmlns:a16="http://schemas.microsoft.com/office/drawing/2014/main" xmlns="" id="{7E86E687-1140-4FAA-8FE3-609392646AB7}"/>
              </a:ext>
            </a:extLst>
          </p:cNvPr>
          <p:cNvSpPr/>
          <p:nvPr/>
        </p:nvSpPr>
        <p:spPr>
          <a:xfrm>
            <a:off x="8405191" y="1593883"/>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مربع نص 12">
            <a:extLst>
              <a:ext uri="{FF2B5EF4-FFF2-40B4-BE49-F238E27FC236}">
                <a16:creationId xmlns:a16="http://schemas.microsoft.com/office/drawing/2014/main" xmlns="" id="{00780A53-B137-44DB-8F9D-8BEEE2E7B70F}"/>
              </a:ext>
            </a:extLst>
          </p:cNvPr>
          <p:cNvSpPr txBox="1"/>
          <p:nvPr/>
        </p:nvSpPr>
        <p:spPr>
          <a:xfrm>
            <a:off x="1265583" y="1521041"/>
            <a:ext cx="2411895" cy="1323439"/>
          </a:xfrm>
          <a:prstGeom prst="rect">
            <a:avLst/>
          </a:prstGeom>
          <a:noFill/>
        </p:spPr>
        <p:txBody>
          <a:bodyPr wrap="square" rtlCol="0">
            <a:spAutoFit/>
          </a:bodyPr>
          <a:lstStyle/>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Birth Weight: </a:t>
            </a:r>
          </a:p>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low birth weight (&lt; 2.5 kg) &amp; high birth weight (&gt; 4 kg) </a:t>
            </a:r>
          </a:p>
        </p:txBody>
      </p:sp>
      <p:sp>
        <p:nvSpPr>
          <p:cNvPr id="14" name="مربع نص 13">
            <a:extLst>
              <a:ext uri="{FF2B5EF4-FFF2-40B4-BE49-F238E27FC236}">
                <a16:creationId xmlns:a16="http://schemas.microsoft.com/office/drawing/2014/main" xmlns="" id="{3A46AB48-CC7E-42EB-9AA3-BCAF4AF7EB4C}"/>
              </a:ext>
            </a:extLst>
          </p:cNvPr>
          <p:cNvSpPr txBox="1"/>
          <p:nvPr/>
        </p:nvSpPr>
        <p:spPr>
          <a:xfrm>
            <a:off x="5035826" y="1364974"/>
            <a:ext cx="2160104" cy="1015663"/>
          </a:xfrm>
          <a:prstGeom prst="rect">
            <a:avLst/>
          </a:prstGeom>
          <a:noFill/>
        </p:spPr>
        <p:txBody>
          <a:bodyPr wrap="square" rtlCol="0">
            <a:spAutoFit/>
          </a:bodyPr>
          <a:lstStyle/>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Age of The Mother : over 30 years</a:t>
            </a:r>
          </a:p>
        </p:txBody>
      </p:sp>
      <p:sp>
        <p:nvSpPr>
          <p:cNvPr id="15" name="مربع نص 14">
            <a:extLst>
              <a:ext uri="{FF2B5EF4-FFF2-40B4-BE49-F238E27FC236}">
                <a16:creationId xmlns:a16="http://schemas.microsoft.com/office/drawing/2014/main" xmlns="" id="{A5F5B0B1-C00C-4F60-A475-0D4B44DAB551}"/>
              </a:ext>
            </a:extLst>
          </p:cNvPr>
          <p:cNvSpPr txBox="1"/>
          <p:nvPr/>
        </p:nvSpPr>
        <p:spPr>
          <a:xfrm>
            <a:off x="8684314" y="1705706"/>
            <a:ext cx="2072309" cy="1323439"/>
          </a:xfrm>
          <a:prstGeom prst="rect">
            <a:avLst/>
          </a:prstGeom>
          <a:noFill/>
        </p:spPr>
        <p:txBody>
          <a:bodyPr wrap="square" rtlCol="0">
            <a:spAutoFit/>
          </a:bodyPr>
          <a:lstStyle/>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Repeated pregnancies : risk of miscarriage </a:t>
            </a:r>
          </a:p>
        </p:txBody>
      </p:sp>
      <p:sp>
        <p:nvSpPr>
          <p:cNvPr id="16" name="مربع نص 15">
            <a:extLst>
              <a:ext uri="{FF2B5EF4-FFF2-40B4-BE49-F238E27FC236}">
                <a16:creationId xmlns:a16="http://schemas.microsoft.com/office/drawing/2014/main" xmlns="" id="{D7B572EB-4AAD-4259-AAE4-36D6E0FE4890}"/>
              </a:ext>
            </a:extLst>
          </p:cNvPr>
          <p:cNvSpPr txBox="1"/>
          <p:nvPr/>
        </p:nvSpPr>
        <p:spPr>
          <a:xfrm>
            <a:off x="1439103" y="4042518"/>
            <a:ext cx="2027583" cy="1323439"/>
          </a:xfrm>
          <a:prstGeom prst="rect">
            <a:avLst/>
          </a:prstGeom>
          <a:noFill/>
        </p:spPr>
        <p:txBody>
          <a:bodyPr wrap="square" rtlCol="0">
            <a:spAutoFit/>
          </a:bodyPr>
          <a:lstStyle/>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Birth Spacing: &lt; 1 year = 2-4 times risk of mortality </a:t>
            </a:r>
          </a:p>
        </p:txBody>
      </p:sp>
      <p:sp>
        <p:nvSpPr>
          <p:cNvPr id="17" name="مربع نص 16">
            <a:extLst>
              <a:ext uri="{FF2B5EF4-FFF2-40B4-BE49-F238E27FC236}">
                <a16:creationId xmlns:a16="http://schemas.microsoft.com/office/drawing/2014/main" xmlns="" id="{5B30B60B-1CE3-45CD-A2F3-C4F861CF0BEE}"/>
              </a:ext>
            </a:extLst>
          </p:cNvPr>
          <p:cNvSpPr txBox="1"/>
          <p:nvPr/>
        </p:nvSpPr>
        <p:spPr>
          <a:xfrm>
            <a:off x="5015948" y="5191329"/>
            <a:ext cx="2160104" cy="1015663"/>
          </a:xfrm>
          <a:prstGeom prst="rect">
            <a:avLst/>
          </a:prstGeom>
          <a:noFill/>
        </p:spPr>
        <p:txBody>
          <a:bodyPr wrap="square" rtlCol="0">
            <a:spAutoFit/>
          </a:bodyPr>
          <a:lstStyle/>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Multiple Births: more risk due to low birth weight </a:t>
            </a:r>
          </a:p>
        </p:txBody>
      </p:sp>
      <p:sp>
        <p:nvSpPr>
          <p:cNvPr id="18" name="مربع نص 17">
            <a:extLst>
              <a:ext uri="{FF2B5EF4-FFF2-40B4-BE49-F238E27FC236}">
                <a16:creationId xmlns:a16="http://schemas.microsoft.com/office/drawing/2014/main" xmlns="" id="{7C1932E2-B6A8-4232-84C1-2B2759ABAEEB}"/>
              </a:ext>
            </a:extLst>
          </p:cNvPr>
          <p:cNvSpPr txBox="1"/>
          <p:nvPr/>
        </p:nvSpPr>
        <p:spPr>
          <a:xfrm>
            <a:off x="8748092" y="3694457"/>
            <a:ext cx="2173356" cy="1569660"/>
          </a:xfrm>
          <a:prstGeom prst="rect">
            <a:avLst/>
          </a:prstGeom>
          <a:noFill/>
        </p:spPr>
        <p:txBody>
          <a:bodyPr wrap="square" rtlCol="0">
            <a:spAutoFit/>
          </a:bodyPr>
          <a:lstStyle/>
          <a:p>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Birth Order: Mortality risk increased after the third birth.</a:t>
            </a:r>
          </a:p>
        </p:txBody>
      </p:sp>
    </p:spTree>
    <p:extLst>
      <p:ext uri="{BB962C8B-B14F-4D97-AF65-F5344CB8AC3E}">
        <p14:creationId xmlns:p14="http://schemas.microsoft.com/office/powerpoint/2010/main" val="307076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CF05D9CD-3C29-4A1C-BA82-5DFD62AEE6D5}"/>
              </a:ext>
            </a:extLst>
          </p:cNvPr>
          <p:cNvSpPr txBox="1"/>
          <p:nvPr/>
        </p:nvSpPr>
        <p:spPr>
          <a:xfrm>
            <a:off x="1364974" y="901148"/>
            <a:ext cx="10508973" cy="4462760"/>
          </a:xfrm>
          <a:prstGeom prst="rect">
            <a:avLst/>
          </a:prstGeom>
          <a:noFill/>
        </p:spPr>
        <p:txBody>
          <a:bodyPr wrap="square" rtlCol="0">
            <a:spAutoFit/>
          </a:bodyPr>
          <a:lstStyle/>
          <a:p>
            <a:pPr marL="571500" lvl="0" indent="-571500">
              <a:buFont typeface="Arial" panose="020B0604020202020204" pitchFamily="34" charset="0"/>
              <a:buChar char="•"/>
            </a:pPr>
            <a:r>
              <a:rPr lang="en-US" sz="4000" b="1" dirty="0">
                <a:solidFill>
                  <a:srgbClr val="1A2E40">
                    <a:lumMod val="90000"/>
                    <a:lumOff val="10000"/>
                  </a:srgbClr>
                </a:solidFill>
                <a:latin typeface="Adobe Arabic" panose="02040503050201020203" pitchFamily="18" charset="-78"/>
                <a:cs typeface="Adobe Arabic" panose="02040503050201020203" pitchFamily="18" charset="-78"/>
              </a:rPr>
              <a:t>Which one of the following is considered as the most common congenital defect?</a:t>
            </a:r>
          </a:p>
          <a:p>
            <a:pPr marL="571500" lvl="0" indent="-571500">
              <a:buFont typeface="Arial" panose="020B0604020202020204" pitchFamily="34" charset="0"/>
              <a:buChar char="•"/>
            </a:pPr>
            <a:endParaRPr lang="en-US" sz="4000" b="1" dirty="0">
              <a:solidFill>
                <a:srgbClr val="1A2E40">
                  <a:lumMod val="90000"/>
                  <a:lumOff val="10000"/>
                </a:srgbClr>
              </a:solidFill>
              <a:latin typeface="Adobe Arabic" panose="02040503050201020203" pitchFamily="18" charset="-78"/>
              <a:cs typeface="Adobe Arabic" panose="02040503050201020203" pitchFamily="18" charset="-78"/>
            </a:endParaRP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A) Hearing loss</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B) Vision loss</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C) Cleft palate</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D) Spina bifida </a:t>
            </a:r>
          </a:p>
          <a:p>
            <a:endParaRPr lang="en-US" sz="2000" dirty="0"/>
          </a:p>
        </p:txBody>
      </p:sp>
    </p:spTree>
    <p:extLst>
      <p:ext uri="{BB962C8B-B14F-4D97-AF65-F5344CB8AC3E}">
        <p14:creationId xmlns:p14="http://schemas.microsoft.com/office/powerpoint/2010/main" val="3836401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متعاقبة 1">
            <a:extLst>
              <a:ext uri="{FF2B5EF4-FFF2-40B4-BE49-F238E27FC236}">
                <a16:creationId xmlns:a16="http://schemas.microsoft.com/office/drawing/2014/main" xmlns="" id="{EE26BEC7-F5C0-44B1-9777-447049F2973E}"/>
              </a:ext>
            </a:extLst>
          </p:cNvPr>
          <p:cNvSpPr/>
          <p:nvPr/>
        </p:nvSpPr>
        <p:spPr>
          <a:xfrm>
            <a:off x="4598504" y="2491410"/>
            <a:ext cx="3200400"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مربع نص 2">
            <a:extLst>
              <a:ext uri="{FF2B5EF4-FFF2-40B4-BE49-F238E27FC236}">
                <a16:creationId xmlns:a16="http://schemas.microsoft.com/office/drawing/2014/main" xmlns="" id="{E98E2A2A-9179-42C1-8E7E-C09D91C3A572}"/>
              </a:ext>
            </a:extLst>
          </p:cNvPr>
          <p:cNvSpPr txBox="1"/>
          <p:nvPr/>
        </p:nvSpPr>
        <p:spPr>
          <a:xfrm>
            <a:off x="4797287" y="2620915"/>
            <a:ext cx="3001616" cy="954107"/>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Socio-economic factors</a:t>
            </a:r>
          </a:p>
        </p:txBody>
      </p:sp>
      <p:sp>
        <p:nvSpPr>
          <p:cNvPr id="4" name="مخطط انسيابي: معالجة متعاقبة 3">
            <a:extLst>
              <a:ext uri="{FF2B5EF4-FFF2-40B4-BE49-F238E27FC236}">
                <a16:creationId xmlns:a16="http://schemas.microsoft.com/office/drawing/2014/main" xmlns="" id="{A2FD06AF-252F-433A-9423-843B7CDBE437}"/>
              </a:ext>
            </a:extLst>
          </p:cNvPr>
          <p:cNvSpPr/>
          <p:nvPr/>
        </p:nvSpPr>
        <p:spPr>
          <a:xfrm>
            <a:off x="4598502" y="689117"/>
            <a:ext cx="3200401"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xmlns="" id="{960500E5-A11D-4CB3-B733-4C7F06D6A437}"/>
              </a:ext>
            </a:extLst>
          </p:cNvPr>
          <p:cNvSpPr txBox="1"/>
          <p:nvPr/>
        </p:nvSpPr>
        <p:spPr>
          <a:xfrm>
            <a:off x="5360503" y="864756"/>
            <a:ext cx="2438400" cy="954107"/>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Low income countries</a:t>
            </a:r>
          </a:p>
        </p:txBody>
      </p:sp>
      <p:sp>
        <p:nvSpPr>
          <p:cNvPr id="6" name="مخطط انسيابي: معالجة متعاقبة 5">
            <a:extLst>
              <a:ext uri="{FF2B5EF4-FFF2-40B4-BE49-F238E27FC236}">
                <a16:creationId xmlns:a16="http://schemas.microsoft.com/office/drawing/2014/main" xmlns="" id="{F59D3D5A-7AE3-4ABB-B4D6-EBACB231AC57}"/>
              </a:ext>
            </a:extLst>
          </p:cNvPr>
          <p:cNvSpPr/>
          <p:nvPr/>
        </p:nvSpPr>
        <p:spPr>
          <a:xfrm>
            <a:off x="974033" y="1429509"/>
            <a:ext cx="3200402"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مربع نص 6">
            <a:extLst>
              <a:ext uri="{FF2B5EF4-FFF2-40B4-BE49-F238E27FC236}">
                <a16:creationId xmlns:a16="http://schemas.microsoft.com/office/drawing/2014/main" xmlns="" id="{CB1DF6C7-FE7D-4B9B-BFFC-DD7F970EB395}"/>
              </a:ext>
            </a:extLst>
          </p:cNvPr>
          <p:cNvSpPr txBox="1"/>
          <p:nvPr/>
        </p:nvSpPr>
        <p:spPr>
          <a:xfrm>
            <a:off x="1643266" y="1762539"/>
            <a:ext cx="2292626" cy="523220"/>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Rural areas</a:t>
            </a:r>
          </a:p>
        </p:txBody>
      </p:sp>
      <p:sp>
        <p:nvSpPr>
          <p:cNvPr id="9" name="مخطط انسيابي: معالجة متعاقبة 8">
            <a:extLst>
              <a:ext uri="{FF2B5EF4-FFF2-40B4-BE49-F238E27FC236}">
                <a16:creationId xmlns:a16="http://schemas.microsoft.com/office/drawing/2014/main" xmlns="" id="{4B620306-FADF-40F6-AD2D-62770E1D0C2E}"/>
              </a:ext>
            </a:extLst>
          </p:cNvPr>
          <p:cNvSpPr/>
          <p:nvPr/>
        </p:nvSpPr>
        <p:spPr>
          <a:xfrm>
            <a:off x="974033" y="3543231"/>
            <a:ext cx="3200402"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ربع نص 9">
            <a:extLst>
              <a:ext uri="{FF2B5EF4-FFF2-40B4-BE49-F238E27FC236}">
                <a16:creationId xmlns:a16="http://schemas.microsoft.com/office/drawing/2014/main" xmlns="" id="{4CBB5317-1DCD-4466-B4F1-12619276C638}"/>
              </a:ext>
            </a:extLst>
          </p:cNvPr>
          <p:cNvSpPr txBox="1"/>
          <p:nvPr/>
        </p:nvSpPr>
        <p:spPr>
          <a:xfrm>
            <a:off x="1523996" y="3864737"/>
            <a:ext cx="2531165" cy="523220"/>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Low education</a:t>
            </a:r>
          </a:p>
        </p:txBody>
      </p:sp>
      <p:sp>
        <p:nvSpPr>
          <p:cNvPr id="11" name="مخطط انسيابي: معالجة متعاقبة 10">
            <a:extLst>
              <a:ext uri="{FF2B5EF4-FFF2-40B4-BE49-F238E27FC236}">
                <a16:creationId xmlns:a16="http://schemas.microsoft.com/office/drawing/2014/main" xmlns="" id="{EB2ECDD2-7B9E-4577-9CB9-9AE45C596D11}"/>
              </a:ext>
            </a:extLst>
          </p:cNvPr>
          <p:cNvSpPr/>
          <p:nvPr/>
        </p:nvSpPr>
        <p:spPr>
          <a:xfrm>
            <a:off x="4598502" y="5002693"/>
            <a:ext cx="3405808"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مربع نص 11">
            <a:extLst>
              <a:ext uri="{FF2B5EF4-FFF2-40B4-BE49-F238E27FC236}">
                <a16:creationId xmlns:a16="http://schemas.microsoft.com/office/drawing/2014/main" xmlns="" id="{E58880EF-3F41-4BAD-9000-E844AFA815AE}"/>
              </a:ext>
            </a:extLst>
          </p:cNvPr>
          <p:cNvSpPr txBox="1"/>
          <p:nvPr/>
        </p:nvSpPr>
        <p:spPr>
          <a:xfrm>
            <a:off x="5088834" y="5148415"/>
            <a:ext cx="2915475" cy="954107"/>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Breast &amp; formula milk use </a:t>
            </a:r>
          </a:p>
        </p:txBody>
      </p:sp>
      <p:sp>
        <p:nvSpPr>
          <p:cNvPr id="14" name="مخطط انسيابي: معالجة متعاقبة 13">
            <a:extLst>
              <a:ext uri="{FF2B5EF4-FFF2-40B4-BE49-F238E27FC236}">
                <a16:creationId xmlns:a16="http://schemas.microsoft.com/office/drawing/2014/main" xmlns="" id="{F2CE74AB-A749-4702-8F5C-71C1ECCFFE18}"/>
              </a:ext>
            </a:extLst>
          </p:cNvPr>
          <p:cNvSpPr/>
          <p:nvPr/>
        </p:nvSpPr>
        <p:spPr>
          <a:xfrm>
            <a:off x="8461513" y="1429509"/>
            <a:ext cx="3200400"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مربع نص 14">
            <a:extLst>
              <a:ext uri="{FF2B5EF4-FFF2-40B4-BE49-F238E27FC236}">
                <a16:creationId xmlns:a16="http://schemas.microsoft.com/office/drawing/2014/main" xmlns="" id="{AB9028FE-0348-46D1-AEA3-56F7BF9D9CF5}"/>
              </a:ext>
            </a:extLst>
          </p:cNvPr>
          <p:cNvSpPr txBox="1"/>
          <p:nvPr/>
        </p:nvSpPr>
        <p:spPr>
          <a:xfrm>
            <a:off x="8572500" y="1334538"/>
            <a:ext cx="3299709" cy="1384995"/>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Violence (wife beating, infanticide, child abuse)</a:t>
            </a:r>
          </a:p>
        </p:txBody>
      </p:sp>
      <p:sp>
        <p:nvSpPr>
          <p:cNvPr id="16" name="مخطط انسيابي: معالجة متعاقبة 15">
            <a:extLst>
              <a:ext uri="{FF2B5EF4-FFF2-40B4-BE49-F238E27FC236}">
                <a16:creationId xmlns:a16="http://schemas.microsoft.com/office/drawing/2014/main" xmlns="" id="{2BA82856-1E51-4992-A329-80FE3DA88B89}"/>
              </a:ext>
            </a:extLst>
          </p:cNvPr>
          <p:cNvSpPr/>
          <p:nvPr/>
        </p:nvSpPr>
        <p:spPr>
          <a:xfrm>
            <a:off x="8461513" y="3679207"/>
            <a:ext cx="3200400"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مربع نص 16">
            <a:extLst>
              <a:ext uri="{FF2B5EF4-FFF2-40B4-BE49-F238E27FC236}">
                <a16:creationId xmlns:a16="http://schemas.microsoft.com/office/drawing/2014/main" xmlns="" id="{92018821-9E3D-4308-872C-B1EDF81407BF}"/>
              </a:ext>
            </a:extLst>
          </p:cNvPr>
          <p:cNvSpPr txBox="1"/>
          <p:nvPr/>
        </p:nvSpPr>
        <p:spPr>
          <a:xfrm>
            <a:off x="8847483" y="3785248"/>
            <a:ext cx="2690190" cy="954107"/>
          </a:xfrm>
          <a:prstGeom prst="rect">
            <a:avLst/>
          </a:prstGeom>
          <a:noFill/>
        </p:spPr>
        <p:txBody>
          <a:bodyPr wrap="square" rtlCol="0">
            <a:spAutoFit/>
          </a:bodyPr>
          <a:lstStyle/>
          <a:p>
            <a:r>
              <a:rPr lang="en-US" sz="2800" b="1" dirty="0">
                <a:solidFill>
                  <a:schemeClr val="accent1">
                    <a:lumMod val="50000"/>
                  </a:schemeClr>
                </a:solidFill>
                <a:latin typeface="Adobe Arabic" panose="02040503050201020203" pitchFamily="18" charset="-78"/>
                <a:cs typeface="Adobe Arabic" panose="02040503050201020203" pitchFamily="18" charset="-78"/>
              </a:rPr>
              <a:t>Environmental conditions</a:t>
            </a:r>
          </a:p>
        </p:txBody>
      </p:sp>
    </p:spTree>
    <p:extLst>
      <p:ext uri="{BB962C8B-B14F-4D97-AF65-F5344CB8AC3E}">
        <p14:creationId xmlns:p14="http://schemas.microsoft.com/office/powerpoint/2010/main" val="4241784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متعاقبة 1">
            <a:extLst>
              <a:ext uri="{FF2B5EF4-FFF2-40B4-BE49-F238E27FC236}">
                <a16:creationId xmlns:a16="http://schemas.microsoft.com/office/drawing/2014/main" xmlns="" id="{BC36A0DA-4FC3-4728-882E-DBCDBF807F01}"/>
              </a:ext>
            </a:extLst>
          </p:cNvPr>
          <p:cNvSpPr/>
          <p:nvPr/>
        </p:nvSpPr>
        <p:spPr>
          <a:xfrm>
            <a:off x="4678018" y="2610678"/>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مربع نص 2">
            <a:extLst>
              <a:ext uri="{FF2B5EF4-FFF2-40B4-BE49-F238E27FC236}">
                <a16:creationId xmlns:a16="http://schemas.microsoft.com/office/drawing/2014/main" xmlns="" id="{2078E1FE-D40D-42BD-A313-040416B291EE}"/>
              </a:ext>
            </a:extLst>
          </p:cNvPr>
          <p:cNvSpPr txBox="1"/>
          <p:nvPr/>
        </p:nvSpPr>
        <p:spPr>
          <a:xfrm>
            <a:off x="4845947" y="2912597"/>
            <a:ext cx="3211375"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Cultural Factors</a:t>
            </a:r>
          </a:p>
        </p:txBody>
      </p:sp>
      <p:sp>
        <p:nvSpPr>
          <p:cNvPr id="4" name="مخطط انسيابي: معالجة متعاقبة 3">
            <a:extLst>
              <a:ext uri="{FF2B5EF4-FFF2-40B4-BE49-F238E27FC236}">
                <a16:creationId xmlns:a16="http://schemas.microsoft.com/office/drawing/2014/main" xmlns="" id="{F5D8AA11-5FD8-4401-9806-8139D2AD6EFA}"/>
              </a:ext>
            </a:extLst>
          </p:cNvPr>
          <p:cNvSpPr/>
          <p:nvPr/>
        </p:nvSpPr>
        <p:spPr>
          <a:xfrm>
            <a:off x="4678018" y="549966"/>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xmlns="" id="{E046F7AF-3759-4A03-A406-1722757087D9}"/>
              </a:ext>
            </a:extLst>
          </p:cNvPr>
          <p:cNvSpPr txBox="1"/>
          <p:nvPr/>
        </p:nvSpPr>
        <p:spPr>
          <a:xfrm>
            <a:off x="5724939" y="928517"/>
            <a:ext cx="2716696"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Religion</a:t>
            </a:r>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6" name="مخطط انسيابي: معالجة متعاقبة 5">
            <a:extLst>
              <a:ext uri="{FF2B5EF4-FFF2-40B4-BE49-F238E27FC236}">
                <a16:creationId xmlns:a16="http://schemas.microsoft.com/office/drawing/2014/main" xmlns="" id="{C5425D12-C8CA-4F7B-9565-3F35B0C58B59}"/>
              </a:ext>
            </a:extLst>
          </p:cNvPr>
          <p:cNvSpPr/>
          <p:nvPr/>
        </p:nvSpPr>
        <p:spPr>
          <a:xfrm>
            <a:off x="914401" y="1484243"/>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مخطط انسيابي: معالجة متعاقبة 6">
            <a:extLst>
              <a:ext uri="{FF2B5EF4-FFF2-40B4-BE49-F238E27FC236}">
                <a16:creationId xmlns:a16="http://schemas.microsoft.com/office/drawing/2014/main" xmlns="" id="{D7D06972-D65B-4CE3-8DD4-E450D4623E6F}"/>
              </a:ext>
            </a:extLst>
          </p:cNvPr>
          <p:cNvSpPr/>
          <p:nvPr/>
        </p:nvSpPr>
        <p:spPr>
          <a:xfrm>
            <a:off x="914401" y="3684105"/>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خطط انسيابي: معالجة متعاقبة 7">
            <a:extLst>
              <a:ext uri="{FF2B5EF4-FFF2-40B4-BE49-F238E27FC236}">
                <a16:creationId xmlns:a16="http://schemas.microsoft.com/office/drawing/2014/main" xmlns="" id="{1C07FD45-B7F6-46D8-BA31-E31DE7497050}"/>
              </a:ext>
            </a:extLst>
          </p:cNvPr>
          <p:cNvSpPr/>
          <p:nvPr/>
        </p:nvSpPr>
        <p:spPr>
          <a:xfrm>
            <a:off x="4678018" y="4896678"/>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مخطط انسيابي: معالجة متعاقبة 8">
            <a:extLst>
              <a:ext uri="{FF2B5EF4-FFF2-40B4-BE49-F238E27FC236}">
                <a16:creationId xmlns:a16="http://schemas.microsoft.com/office/drawing/2014/main" xmlns="" id="{EB4E0865-B434-4C97-B87E-CF79399C1256}"/>
              </a:ext>
            </a:extLst>
          </p:cNvPr>
          <p:cNvSpPr/>
          <p:nvPr/>
        </p:nvSpPr>
        <p:spPr>
          <a:xfrm>
            <a:off x="8653670" y="3684104"/>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خطط انسيابي: معالجة متعاقبة 9">
            <a:extLst>
              <a:ext uri="{FF2B5EF4-FFF2-40B4-BE49-F238E27FC236}">
                <a16:creationId xmlns:a16="http://schemas.microsoft.com/office/drawing/2014/main" xmlns="" id="{FA4B86A4-5DAA-4221-9D2E-B27FD4A98734}"/>
              </a:ext>
            </a:extLst>
          </p:cNvPr>
          <p:cNvSpPr/>
          <p:nvPr/>
        </p:nvSpPr>
        <p:spPr>
          <a:xfrm>
            <a:off x="8653670" y="1649288"/>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مربع نص 10">
            <a:extLst>
              <a:ext uri="{FF2B5EF4-FFF2-40B4-BE49-F238E27FC236}">
                <a16:creationId xmlns:a16="http://schemas.microsoft.com/office/drawing/2014/main" xmlns="" id="{45FDE847-CF5A-4ABB-AC01-BE2866BEE1D0}"/>
              </a:ext>
            </a:extLst>
          </p:cNvPr>
          <p:cNvSpPr txBox="1"/>
          <p:nvPr/>
        </p:nvSpPr>
        <p:spPr>
          <a:xfrm>
            <a:off x="1881810" y="1821566"/>
            <a:ext cx="2796208"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Customs</a:t>
            </a:r>
          </a:p>
        </p:txBody>
      </p:sp>
      <p:sp>
        <p:nvSpPr>
          <p:cNvPr id="12" name="مربع نص 11">
            <a:extLst>
              <a:ext uri="{FF2B5EF4-FFF2-40B4-BE49-F238E27FC236}">
                <a16:creationId xmlns:a16="http://schemas.microsoft.com/office/drawing/2014/main" xmlns="" id="{361EFE30-9BFC-46E6-A3EC-A3F08EFEB69B}"/>
              </a:ext>
            </a:extLst>
          </p:cNvPr>
          <p:cNvSpPr txBox="1"/>
          <p:nvPr/>
        </p:nvSpPr>
        <p:spPr>
          <a:xfrm>
            <a:off x="1099930" y="3954933"/>
            <a:ext cx="3193775"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Early marriages</a:t>
            </a:r>
          </a:p>
        </p:txBody>
      </p:sp>
      <p:sp>
        <p:nvSpPr>
          <p:cNvPr id="13" name="مربع نص 12">
            <a:extLst>
              <a:ext uri="{FF2B5EF4-FFF2-40B4-BE49-F238E27FC236}">
                <a16:creationId xmlns:a16="http://schemas.microsoft.com/office/drawing/2014/main" xmlns="" id="{C35B57DD-7668-477E-AD7B-92ECE85F7CE4}"/>
              </a:ext>
            </a:extLst>
          </p:cNvPr>
          <p:cNvSpPr txBox="1"/>
          <p:nvPr/>
        </p:nvSpPr>
        <p:spPr>
          <a:xfrm>
            <a:off x="4978038" y="5167507"/>
            <a:ext cx="3193774" cy="584775"/>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Sex of the child</a:t>
            </a:r>
          </a:p>
        </p:txBody>
      </p:sp>
      <p:sp>
        <p:nvSpPr>
          <p:cNvPr id="14" name="مربع نص 13">
            <a:extLst>
              <a:ext uri="{FF2B5EF4-FFF2-40B4-BE49-F238E27FC236}">
                <a16:creationId xmlns:a16="http://schemas.microsoft.com/office/drawing/2014/main" xmlns="" id="{93C855A8-06DD-4532-8A6D-5DB9D95713B6}"/>
              </a:ext>
            </a:extLst>
          </p:cNvPr>
          <p:cNvSpPr txBox="1"/>
          <p:nvPr/>
        </p:nvSpPr>
        <p:spPr>
          <a:xfrm>
            <a:off x="9051236" y="3708712"/>
            <a:ext cx="2849218" cy="1077218"/>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Quality of mothering</a:t>
            </a:r>
          </a:p>
        </p:txBody>
      </p:sp>
      <p:sp>
        <p:nvSpPr>
          <p:cNvPr id="16" name="مربع نص 15">
            <a:extLst>
              <a:ext uri="{FF2B5EF4-FFF2-40B4-BE49-F238E27FC236}">
                <a16:creationId xmlns:a16="http://schemas.microsoft.com/office/drawing/2014/main" xmlns="" id="{25840979-A442-485A-A811-0214D3395615}"/>
              </a:ext>
            </a:extLst>
          </p:cNvPr>
          <p:cNvSpPr txBox="1"/>
          <p:nvPr/>
        </p:nvSpPr>
        <p:spPr>
          <a:xfrm>
            <a:off x="9051235" y="1683066"/>
            <a:ext cx="2584174" cy="1015663"/>
          </a:xfrm>
          <a:prstGeom prst="rect">
            <a:avLst/>
          </a:prstGeom>
          <a:noFill/>
        </p:spPr>
        <p:txBody>
          <a:bodyPr wrap="square" rtlCol="0">
            <a:spAutoFit/>
          </a:bodyPr>
          <a:lstStyle/>
          <a:p>
            <a:r>
              <a:rPr lang="en-US" sz="2000" b="1" dirty="0">
                <a:solidFill>
                  <a:schemeClr val="tx2">
                    <a:lumMod val="90000"/>
                    <a:lumOff val="10000"/>
                  </a:schemeClr>
                </a:solidFill>
                <a:latin typeface="Adobe Arabic" panose="02040503050201020203" pitchFamily="18" charset="-78"/>
                <a:cs typeface="Adobe Arabic" panose="02040503050201020203" pitchFamily="18" charset="-78"/>
              </a:rPr>
              <a:t>Traditions affecting •cleanliness, •eating, •clothing, •child care</a:t>
            </a:r>
          </a:p>
        </p:txBody>
      </p:sp>
    </p:spTree>
    <p:extLst>
      <p:ext uri="{BB962C8B-B14F-4D97-AF65-F5344CB8AC3E}">
        <p14:creationId xmlns:p14="http://schemas.microsoft.com/office/powerpoint/2010/main" val="1033959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2F18C432-246B-421B-B1D7-BFE33E9DFEC7}"/>
              </a:ext>
            </a:extLst>
          </p:cNvPr>
          <p:cNvSpPr txBox="1"/>
          <p:nvPr/>
        </p:nvSpPr>
        <p:spPr>
          <a:xfrm>
            <a:off x="942974" y="371475"/>
            <a:ext cx="11249025" cy="4801314"/>
          </a:xfrm>
          <a:prstGeom prst="rect">
            <a:avLst/>
          </a:prstGeom>
          <a:noFill/>
        </p:spPr>
        <p:txBody>
          <a:bodyPr wrap="square" rtlCol="0">
            <a:spAutoFit/>
          </a:bodyPr>
          <a:lstStyle/>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How to improve the health and well-being of women, infants, children, and families.</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Approximately </a:t>
            </a:r>
            <a:r>
              <a:rPr lang="en-US" sz="3200" dirty="0">
                <a:solidFill>
                  <a:schemeClr val="accent2">
                    <a:lumMod val="75000"/>
                  </a:schemeClr>
                </a:solidFill>
                <a:latin typeface="Adobe Arabic" panose="02040503050201020203" pitchFamily="18" charset="-78"/>
                <a:cs typeface="Adobe Arabic" panose="02040503050201020203" pitchFamily="18" charset="-78"/>
              </a:rPr>
              <a:t>830 women die every day </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from causes related to pregnancy and childbirth. </a:t>
            </a:r>
          </a:p>
          <a:p>
            <a:pPr marL="342900" indent="-342900">
              <a:buFont typeface="Arial" panose="020B0604020202020204" pitchFamily="34" charset="0"/>
              <a:buChar char="•"/>
            </a:pP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5.9 million children under age five died in 2015, </a:t>
            </a:r>
            <a:r>
              <a:rPr lang="en-US" sz="3200" dirty="0">
                <a:solidFill>
                  <a:schemeClr val="accent2">
                    <a:lumMod val="75000"/>
                  </a:schemeClr>
                </a:solidFill>
                <a:latin typeface="Adobe Arabic" panose="02040503050201020203" pitchFamily="18" charset="-78"/>
                <a:cs typeface="Adobe Arabic" panose="02040503050201020203" pitchFamily="18" charset="-78"/>
              </a:rPr>
              <a:t>16000 every day</a:t>
            </a: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a:t>
            </a:r>
          </a:p>
          <a:p>
            <a:pPr marL="342900" indent="-342900">
              <a:buFont typeface="Arial" panose="020B0604020202020204" pitchFamily="34" charset="0"/>
              <a:buChar char="•"/>
            </a:pP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With quality health care, many of these deaths could be prevented.</a:t>
            </a:r>
          </a:p>
          <a:p>
            <a:endParaRPr lang="en-US" dirty="0">
              <a:solidFill>
                <a:schemeClr val="tx2">
                  <a:lumMod val="90000"/>
                  <a:lumOff val="10000"/>
                </a:schemeClr>
              </a:solidFill>
            </a:endParaRPr>
          </a:p>
        </p:txBody>
      </p:sp>
    </p:spTree>
    <p:extLst>
      <p:ext uri="{BB962C8B-B14F-4D97-AF65-F5344CB8AC3E}">
        <p14:creationId xmlns:p14="http://schemas.microsoft.com/office/powerpoint/2010/main" val="639404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E1F20BE7-A846-4976-B2F7-F5B21BF61FEF}"/>
              </a:ext>
            </a:extLst>
          </p:cNvPr>
          <p:cNvSpPr txBox="1"/>
          <p:nvPr/>
        </p:nvSpPr>
        <p:spPr>
          <a:xfrm>
            <a:off x="1142586" y="327094"/>
            <a:ext cx="10243930" cy="6986528"/>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accent2">
                    <a:lumMod val="75000"/>
                  </a:schemeClr>
                </a:solidFill>
                <a:latin typeface="Adobe Arabic" panose="02040503050201020203" pitchFamily="18" charset="-78"/>
                <a:cs typeface="Adobe Arabic" panose="02040503050201020203" pitchFamily="18" charset="-78"/>
              </a:rPr>
              <a:t>First 24 hours </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assessment of vaginal bleeding, uterine contraction, temperature and heart rate should be done routinely during the first 24 hours</a:t>
            </a: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800" dirty="0">
                <a:solidFill>
                  <a:schemeClr val="accent2">
                    <a:lumMod val="75000"/>
                  </a:schemeClr>
                </a:solidFill>
                <a:latin typeface="Adobe Arabic" panose="02040503050201020203" pitchFamily="18" charset="-78"/>
                <a:cs typeface="Adobe Arabic" panose="02040503050201020203" pitchFamily="18" charset="-78"/>
              </a:rPr>
              <a:t>Breastfeeding should be assessed</a:t>
            </a: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women should be asked about their emotional wellbeing, and what family and social support they have.</a:t>
            </a: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After 10–14 days, all women should be asked about postpartum depression.</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r>
              <a:rPr lang="en-US" sz="2800" dirty="0">
                <a:solidFill>
                  <a:schemeClr val="accent2">
                    <a:lumMod val="75000"/>
                  </a:schemeClr>
                </a:solidFill>
                <a:latin typeface="Adobe Arabic" panose="02040503050201020203" pitchFamily="18" charset="-78"/>
                <a:cs typeface="Adobe Arabic" panose="02040503050201020203" pitchFamily="18" charset="-78"/>
              </a:rPr>
              <a:t>Iron and folic acid supplementation </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should be provided for at least 3 months after delivery</a:t>
            </a:r>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t>
            </a: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587911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AC57836C-0A1E-4967-8D12-7211137C3563}"/>
              </a:ext>
            </a:extLst>
          </p:cNvPr>
          <p:cNvSpPr txBox="1"/>
          <p:nvPr/>
        </p:nvSpPr>
        <p:spPr>
          <a:xfrm>
            <a:off x="967408" y="410817"/>
            <a:ext cx="10495722"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Promote early and exclusive breastfeeding (EBF):</a:t>
            </a: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Evidence shows EBF reduces the risks of mortality and morbidity and improves post-neonatal outcomes</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Preterm and low-birth-weight babies should be identified as soon as possible and should be provided special care.</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457200" indent="-457200">
              <a:buFont typeface="Arial" panose="020B0604020202020204" pitchFamily="34" charset="0"/>
              <a:buChar char="•"/>
            </a:pP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A full clinical examination should be done 1 hour after birth. This includes giving vitamin K prophylaxis and hepatitis B vaccination (within 24 hours).</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789019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2299861F-4160-4E14-90BE-5A300951EF20}"/>
              </a:ext>
            </a:extLst>
          </p:cNvPr>
          <p:cNvSpPr txBox="1"/>
          <p:nvPr/>
        </p:nvSpPr>
        <p:spPr>
          <a:xfrm>
            <a:off x="1126435" y="344556"/>
            <a:ext cx="10482469" cy="6863417"/>
          </a:xfrm>
          <a:prstGeom prst="rect">
            <a:avLst/>
          </a:prstGeom>
          <a:noFill/>
        </p:spPr>
        <p:txBody>
          <a:bodyPr wrap="square" rtlCol="0">
            <a:spAutoFit/>
          </a:bodyPr>
          <a:lstStyle/>
          <a:p>
            <a:r>
              <a:rPr lang="en-US" sz="3200" b="1" dirty="0">
                <a:solidFill>
                  <a:schemeClr val="tx2">
                    <a:lumMod val="90000"/>
                    <a:lumOff val="10000"/>
                  </a:schemeClr>
                </a:solidFill>
                <a:latin typeface="Adobe Arabic" panose="02040503050201020203" pitchFamily="18" charset="-78"/>
                <a:cs typeface="Adobe Arabic" panose="02040503050201020203" pitchFamily="18" charset="-78"/>
              </a:rPr>
              <a:t>Case:</a:t>
            </a:r>
          </a:p>
          <a:p>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1 Year-old child presented with her parents and the parents where </a:t>
            </a:r>
            <a:r>
              <a:rPr lang="en-US" sz="2400" b="1" dirty="0" err="1">
                <a:solidFill>
                  <a:schemeClr val="tx2">
                    <a:lumMod val="90000"/>
                    <a:lumOff val="10000"/>
                  </a:schemeClr>
                </a:solidFill>
                <a:latin typeface="Adobe Arabic" panose="02040503050201020203" pitchFamily="18" charset="-78"/>
                <a:cs typeface="Adobe Arabic" panose="02040503050201020203" pitchFamily="18" charset="-78"/>
              </a:rPr>
              <a:t>complaning</a:t>
            </a:r>
            <a:r>
              <a:rPr lang="en-US" sz="2400" b="1" dirty="0">
                <a:solidFill>
                  <a:schemeClr val="tx2">
                    <a:lumMod val="90000"/>
                    <a:lumOff val="10000"/>
                  </a:schemeClr>
                </a:solidFill>
                <a:latin typeface="Adobe Arabic" panose="02040503050201020203" pitchFamily="18" charset="-78"/>
                <a:cs typeface="Adobe Arabic" panose="02040503050201020203" pitchFamily="18" charset="-78"/>
              </a:rPr>
              <a:t> that their daughter still didn’t say her first word yet whereas her older brother did say his first word at the same age his sister is right now, also the parents mentioned that their daughter does not respond to voices but she does respond to visual stimuli.</a:t>
            </a:r>
          </a:p>
          <a:p>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Differential diagnosis </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Hearing loss</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Would you consider referral? Where to?</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ENT</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Investigations</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OAE and ABR</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Findings </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Bilateral complete SNHL</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Treatment   </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Cochlear implant</a:t>
            </a:r>
          </a:p>
          <a:p>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2849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E45B3C21-76FC-49F7-BB9C-3B9D862AE374}"/>
              </a:ext>
            </a:extLst>
          </p:cNvPr>
          <p:cNvSpPr txBox="1"/>
          <p:nvPr/>
        </p:nvSpPr>
        <p:spPr>
          <a:xfrm>
            <a:off x="1213069" y="425256"/>
            <a:ext cx="10536071" cy="4524315"/>
          </a:xfrm>
          <a:prstGeom prst="rect">
            <a:avLst/>
          </a:prstGeom>
          <a:noFill/>
        </p:spPr>
        <p:txBody>
          <a:bodyPr wrap="square" rtlCol="0">
            <a:spAutoFit/>
          </a:bodyPr>
          <a:lstStyle/>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Which one of the following nutrient deficiency in a pregnant woman</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can lead to neural defect in her child?</a:t>
            </a: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A) Iron</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B) Folate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 Calcium</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D) Omega 3</a:t>
            </a:r>
          </a:p>
        </p:txBody>
      </p:sp>
    </p:spTree>
    <p:extLst>
      <p:ext uri="{BB962C8B-B14F-4D97-AF65-F5344CB8AC3E}">
        <p14:creationId xmlns:p14="http://schemas.microsoft.com/office/powerpoint/2010/main" val="226124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BDF0ED40-CDFA-4EA6-958A-889B329AF59F}"/>
              </a:ext>
            </a:extLst>
          </p:cNvPr>
          <p:cNvSpPr txBox="1"/>
          <p:nvPr/>
        </p:nvSpPr>
        <p:spPr>
          <a:xfrm>
            <a:off x="1192696" y="1046921"/>
            <a:ext cx="10641496"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Which of the following is the mode of transmission of Hepatitis A virus?</a:t>
            </a: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A) Blood borne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B) Fecal–oral route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 Air borne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D) Transmit by cutaneous contact</a:t>
            </a:r>
          </a:p>
        </p:txBody>
      </p:sp>
    </p:spTree>
    <p:extLst>
      <p:ext uri="{BB962C8B-B14F-4D97-AF65-F5344CB8AC3E}">
        <p14:creationId xmlns:p14="http://schemas.microsoft.com/office/powerpoint/2010/main" val="51431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F4356555-B0A7-4854-A310-C67E4A89D998}"/>
              </a:ext>
            </a:extLst>
          </p:cNvPr>
          <p:cNvSpPr txBox="1"/>
          <p:nvPr/>
        </p:nvSpPr>
        <p:spPr>
          <a:xfrm>
            <a:off x="1484243" y="874643"/>
            <a:ext cx="10893287"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Which of the following side effects are associated with maternal</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smoking during pregnancy?</a:t>
            </a:r>
          </a:p>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A) Cleft lip</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B) cleft palate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C) Sudden infant death syndrome</a:t>
            </a:r>
          </a:p>
          <a:p>
            <a:r>
              <a:rPr lang="en-US" sz="3600" b="1" dirty="0">
                <a:solidFill>
                  <a:schemeClr val="tx2">
                    <a:lumMod val="90000"/>
                    <a:lumOff val="10000"/>
                  </a:schemeClr>
                </a:solidFill>
                <a:latin typeface="Adobe Arabic" panose="02040503050201020203" pitchFamily="18" charset="-78"/>
                <a:cs typeface="Adobe Arabic" panose="02040503050201020203" pitchFamily="18" charset="-78"/>
              </a:rPr>
              <a:t>D) All of them</a:t>
            </a:r>
          </a:p>
        </p:txBody>
      </p:sp>
    </p:spTree>
    <p:extLst>
      <p:ext uri="{BB962C8B-B14F-4D97-AF65-F5344CB8AC3E}">
        <p14:creationId xmlns:p14="http://schemas.microsoft.com/office/powerpoint/2010/main" val="148853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7E9B5EF4-9962-4617-83FF-7599261AFFFF}"/>
              </a:ext>
            </a:extLst>
          </p:cNvPr>
          <p:cNvSpPr txBox="1"/>
          <p:nvPr/>
        </p:nvSpPr>
        <p:spPr>
          <a:xfrm>
            <a:off x="1457740" y="1186985"/>
            <a:ext cx="10071652" cy="4678204"/>
          </a:xfrm>
          <a:prstGeom prst="rect">
            <a:avLst/>
          </a:prstGeom>
          <a:noFill/>
        </p:spPr>
        <p:txBody>
          <a:bodyPr wrap="square" rtlCol="0">
            <a:spAutoFit/>
          </a:bodyPr>
          <a:lstStyle/>
          <a:p>
            <a:pPr marL="457200" lvl="0" indent="-457200">
              <a:buFont typeface="Arial" panose="020B0604020202020204" pitchFamily="34" charset="0"/>
              <a:buChar char="•"/>
            </a:pPr>
            <a:r>
              <a:rPr lang="en-US" sz="4000" b="1" dirty="0">
                <a:solidFill>
                  <a:srgbClr val="1A2E40">
                    <a:lumMod val="90000"/>
                    <a:lumOff val="10000"/>
                  </a:srgbClr>
                </a:solidFill>
                <a:latin typeface="Adobe Arabic" panose="02040503050201020203" pitchFamily="18" charset="-78"/>
                <a:cs typeface="Adobe Arabic" panose="02040503050201020203" pitchFamily="18" charset="-78"/>
              </a:rPr>
              <a:t>Which one of the following is considered as a long-term complication of </a:t>
            </a:r>
            <a:r>
              <a:rPr lang="en-US" sz="4000" b="1" dirty="0" err="1">
                <a:solidFill>
                  <a:srgbClr val="1A2E40">
                    <a:lumMod val="90000"/>
                    <a:lumOff val="10000"/>
                  </a:srgbClr>
                </a:solidFill>
                <a:latin typeface="Adobe Arabic" panose="02040503050201020203" pitchFamily="18" charset="-78"/>
                <a:cs typeface="Adobe Arabic" panose="02040503050201020203" pitchFamily="18" charset="-78"/>
              </a:rPr>
              <a:t>prematuity</a:t>
            </a:r>
            <a:r>
              <a:rPr lang="en-US" sz="4000" b="1" dirty="0">
                <a:solidFill>
                  <a:srgbClr val="1A2E40">
                    <a:lumMod val="90000"/>
                    <a:lumOff val="10000"/>
                  </a:srgbClr>
                </a:solidFill>
                <a:latin typeface="Adobe Arabic" panose="02040503050201020203" pitchFamily="18" charset="-78"/>
                <a:cs typeface="Adobe Arabic" panose="02040503050201020203" pitchFamily="18" charset="-78"/>
              </a:rPr>
              <a:t>? </a:t>
            </a:r>
          </a:p>
          <a:p>
            <a:pPr lvl="0"/>
            <a:endParaRPr lang="en-US" sz="3200" b="1" dirty="0">
              <a:solidFill>
                <a:srgbClr val="1A2E40">
                  <a:lumMod val="90000"/>
                  <a:lumOff val="10000"/>
                </a:srgbClr>
              </a:solidFill>
              <a:latin typeface="Adobe Arabic" panose="02040503050201020203" pitchFamily="18" charset="-78"/>
              <a:cs typeface="Adobe Arabic" panose="02040503050201020203" pitchFamily="18" charset="-78"/>
            </a:endParaRP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A) Breathing difficulties </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B) Infections</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C) Jaundice</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D) Retinopathy of prematurity</a:t>
            </a:r>
          </a:p>
          <a:p>
            <a:pPr lvl="0"/>
            <a:endParaRPr lang="en-US" sz="2400" dirty="0">
              <a:solidFill>
                <a:srgbClr val="1A2E40">
                  <a:lumMod val="90000"/>
                  <a:lumOff val="10000"/>
                </a:srgbClr>
              </a:solidFill>
              <a:latin typeface="Adobe Arabic" panose="02040503050201020203" pitchFamily="18" charset="-78"/>
              <a:cs typeface="Adobe Arabic" panose="02040503050201020203" pitchFamily="18" charset="-78"/>
            </a:endParaRPr>
          </a:p>
          <a:p>
            <a:endParaRPr lang="en-US" dirty="0"/>
          </a:p>
        </p:txBody>
      </p:sp>
    </p:spTree>
    <p:extLst>
      <p:ext uri="{BB962C8B-B14F-4D97-AF65-F5344CB8AC3E}">
        <p14:creationId xmlns:p14="http://schemas.microsoft.com/office/powerpoint/2010/main" val="100886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387" r="17019"/>
          <a:stretch/>
        </p:blipFill>
        <p:spPr>
          <a:xfrm>
            <a:off x="21" y="10"/>
            <a:ext cx="4186218" cy="6857990"/>
          </a:xfrm>
          <a:prstGeom prst="rect">
            <a:avLst/>
          </a:prstGeom>
          <a:effectLst/>
        </p:spPr>
      </p:pic>
      <p:sp>
        <p:nvSpPr>
          <p:cNvPr id="2" name="Title 1"/>
          <p:cNvSpPr>
            <a:spLocks noGrp="1"/>
          </p:cNvSpPr>
          <p:nvPr>
            <p:ph type="title"/>
          </p:nvPr>
        </p:nvSpPr>
        <p:spPr>
          <a:xfrm>
            <a:off x="4586288" y="629268"/>
            <a:ext cx="6965633" cy="1286160"/>
          </a:xfrm>
        </p:spPr>
        <p:txBody>
          <a:bodyPr anchor="b">
            <a:normAutofit/>
          </a:bodyPr>
          <a:lstStyle/>
          <a:p>
            <a:r>
              <a:rPr lang="en-US" sz="4800" dirty="0"/>
              <a:t>What is maternal health?</a:t>
            </a:r>
          </a:p>
        </p:txBody>
      </p:sp>
      <p:sp>
        <p:nvSpPr>
          <p:cNvPr id="3" name="Content Placeholder 2"/>
          <p:cNvSpPr>
            <a:spLocks noGrp="1"/>
          </p:cNvSpPr>
          <p:nvPr>
            <p:ph idx="1"/>
          </p:nvPr>
        </p:nvSpPr>
        <p:spPr>
          <a:xfrm>
            <a:off x="4486275" y="2438400"/>
            <a:ext cx="7065645" cy="3785419"/>
          </a:xfrm>
        </p:spPr>
        <p:txBody>
          <a:bodyPr>
            <a:normAutofit/>
          </a:bodyPr>
          <a:lstStyle/>
          <a:p>
            <a:pPr algn="l" rtl="0"/>
            <a:r>
              <a:rPr lang="en-US" sz="2800" dirty="0"/>
              <a:t>Maternal health refers to the health of women during pregnancy, childbirth and the postpartum period.</a:t>
            </a:r>
          </a:p>
          <a:p>
            <a:pPr marL="0" indent="0">
              <a:buNone/>
            </a:pPr>
            <a:r>
              <a:rPr lang="en-US" sz="2000" dirty="0"/>
              <a:t>      </a:t>
            </a:r>
          </a:p>
          <a:p>
            <a:pPr marL="0" indent="0">
              <a:buNone/>
            </a:pPr>
            <a:r>
              <a:rPr lang="en-US" sz="2000" dirty="0"/>
              <a:t>                                                                               WHO</a:t>
            </a:r>
          </a:p>
        </p:txBody>
      </p:sp>
    </p:spTree>
    <p:extLst>
      <p:ext uri="{BB962C8B-B14F-4D97-AF65-F5344CB8AC3E}">
        <p14:creationId xmlns:p14="http://schemas.microsoft.com/office/powerpoint/2010/main" val="37409520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CF05D9CD-3C29-4A1C-BA82-5DFD62AEE6D5}"/>
              </a:ext>
            </a:extLst>
          </p:cNvPr>
          <p:cNvSpPr txBox="1"/>
          <p:nvPr/>
        </p:nvSpPr>
        <p:spPr>
          <a:xfrm>
            <a:off x="1364974" y="901148"/>
            <a:ext cx="10508973" cy="4462760"/>
          </a:xfrm>
          <a:prstGeom prst="rect">
            <a:avLst/>
          </a:prstGeom>
          <a:noFill/>
        </p:spPr>
        <p:txBody>
          <a:bodyPr wrap="square" rtlCol="0">
            <a:spAutoFit/>
          </a:bodyPr>
          <a:lstStyle/>
          <a:p>
            <a:pPr marL="571500" lvl="0" indent="-571500">
              <a:buFont typeface="Arial" panose="020B0604020202020204" pitchFamily="34" charset="0"/>
              <a:buChar char="•"/>
            </a:pPr>
            <a:r>
              <a:rPr lang="en-US" sz="4000" b="1" dirty="0">
                <a:solidFill>
                  <a:srgbClr val="1A2E40">
                    <a:lumMod val="90000"/>
                    <a:lumOff val="10000"/>
                  </a:srgbClr>
                </a:solidFill>
                <a:latin typeface="Adobe Arabic" panose="02040503050201020203" pitchFamily="18" charset="-78"/>
                <a:cs typeface="Adobe Arabic" panose="02040503050201020203" pitchFamily="18" charset="-78"/>
              </a:rPr>
              <a:t>Which one of the following is considered as the most common congenital defect?</a:t>
            </a:r>
          </a:p>
          <a:p>
            <a:pPr marL="571500" lvl="0" indent="-571500">
              <a:buFont typeface="Arial" panose="020B0604020202020204" pitchFamily="34" charset="0"/>
              <a:buChar char="•"/>
            </a:pPr>
            <a:endParaRPr lang="en-US" sz="4000" b="1" dirty="0">
              <a:solidFill>
                <a:srgbClr val="1A2E40">
                  <a:lumMod val="90000"/>
                  <a:lumOff val="10000"/>
                </a:srgbClr>
              </a:solidFill>
              <a:latin typeface="Adobe Arabic" panose="02040503050201020203" pitchFamily="18" charset="-78"/>
              <a:cs typeface="Adobe Arabic" panose="02040503050201020203" pitchFamily="18" charset="-78"/>
            </a:endParaRP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A) Hearing loss</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B) Vision loss</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C) Cleft palate</a:t>
            </a:r>
          </a:p>
          <a:p>
            <a:pPr lvl="0"/>
            <a:r>
              <a:rPr lang="en-US" sz="3600" b="1" dirty="0">
                <a:solidFill>
                  <a:srgbClr val="1A2E40">
                    <a:lumMod val="90000"/>
                    <a:lumOff val="10000"/>
                  </a:srgbClr>
                </a:solidFill>
                <a:latin typeface="Adobe Arabic" panose="02040503050201020203" pitchFamily="18" charset="-78"/>
                <a:cs typeface="Adobe Arabic" panose="02040503050201020203" pitchFamily="18" charset="-78"/>
              </a:rPr>
              <a:t>D) Spina bifida </a:t>
            </a:r>
          </a:p>
          <a:p>
            <a:endParaRPr lang="en-US" sz="2000" dirty="0"/>
          </a:p>
        </p:txBody>
      </p:sp>
    </p:spTree>
    <p:extLst>
      <p:ext uri="{BB962C8B-B14F-4D97-AF65-F5344CB8AC3E}">
        <p14:creationId xmlns:p14="http://schemas.microsoft.com/office/powerpoint/2010/main" val="1804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B3CBA2C8-DA77-4BE6-813C-5804E482744F}"/>
              </a:ext>
            </a:extLst>
          </p:cNvPr>
          <p:cNvSpPr txBox="1"/>
          <p:nvPr/>
        </p:nvSpPr>
        <p:spPr>
          <a:xfrm>
            <a:off x="1500188" y="800100"/>
            <a:ext cx="10387012" cy="2800767"/>
          </a:xfrm>
          <a:prstGeom prst="rect">
            <a:avLst/>
          </a:prstGeom>
          <a:noFill/>
        </p:spPr>
        <p:txBody>
          <a:bodyPr wrap="square" rtlCol="0">
            <a:spAutoFit/>
          </a:bodyPr>
          <a:lstStyle/>
          <a:p>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Clips:</a:t>
            </a:r>
          </a:p>
          <a:p>
            <a:endParaRPr lang="en-US" sz="2800" dirty="0">
              <a:latin typeface="Adobe Arabic" panose="02040503050201020203" pitchFamily="18" charset="-78"/>
              <a:cs typeface="Adobe Arabic" panose="02040503050201020203" pitchFamily="18" charset="-78"/>
            </a:endParaRPr>
          </a:p>
          <a:p>
            <a:r>
              <a:rPr lang="en-US" sz="3600" dirty="0">
                <a:latin typeface="Adobe Arabic" panose="02040503050201020203" pitchFamily="18" charset="-78"/>
                <a:cs typeface="Adobe Arabic" panose="02040503050201020203" pitchFamily="18" charset="-78"/>
                <a:hlinkClick r:id="rId2"/>
              </a:rPr>
              <a:t>Maternal and child health</a:t>
            </a:r>
            <a:endParaRPr lang="en-US" sz="3600" dirty="0">
              <a:latin typeface="Adobe Arabic" panose="02040503050201020203" pitchFamily="18" charset="-78"/>
              <a:cs typeface="Adobe Arabic" panose="02040503050201020203" pitchFamily="18" charset="-78"/>
            </a:endParaRPr>
          </a:p>
          <a:p>
            <a:endParaRPr lang="en-US" sz="3600" dirty="0">
              <a:latin typeface="Adobe Arabic" panose="02040503050201020203" pitchFamily="18" charset="-78"/>
              <a:cs typeface="Adobe Arabic" panose="02040503050201020203" pitchFamily="18" charset="-78"/>
            </a:endParaRPr>
          </a:p>
          <a:p>
            <a:r>
              <a:rPr lang="en-US" sz="3600" dirty="0">
                <a:latin typeface="Adobe Arabic" panose="02040503050201020203" pitchFamily="18" charset="-78"/>
                <a:cs typeface="Adobe Arabic" panose="02040503050201020203" pitchFamily="18" charset="-78"/>
                <a:hlinkClick r:id="rId3"/>
              </a:rPr>
              <a:t>Imagine</a:t>
            </a:r>
            <a:r>
              <a:rPr lang="en-US" sz="3600" dirty="0">
                <a:latin typeface="Adobe Arabic" panose="02040503050201020203" pitchFamily="18" charset="-78"/>
                <a:cs typeface="Adobe Arabic" panose="02040503050201020203" pitchFamily="18" charset="-78"/>
              </a:rPr>
              <a:t> </a:t>
            </a:r>
          </a:p>
        </p:txBody>
      </p:sp>
    </p:spTree>
    <p:extLst>
      <p:ext uri="{BB962C8B-B14F-4D97-AF65-F5344CB8AC3E}">
        <p14:creationId xmlns:p14="http://schemas.microsoft.com/office/powerpoint/2010/main" val="268403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39C7A8D4-487A-4B9B-859C-90D3D9957D99}"/>
              </a:ext>
            </a:extLst>
          </p:cNvPr>
          <p:cNvSpPr txBox="1"/>
          <p:nvPr/>
        </p:nvSpPr>
        <p:spPr>
          <a:xfrm>
            <a:off x="2011068" y="783581"/>
            <a:ext cx="9051673" cy="5509200"/>
          </a:xfrm>
          <a:prstGeom prst="rect">
            <a:avLst/>
          </a:prstGeom>
          <a:noFill/>
        </p:spPr>
        <p:txBody>
          <a:bodyPr wrap="square" rtlCol="0">
            <a:spAutoFit/>
          </a:bodyPr>
          <a:lstStyle/>
          <a:p>
            <a:pPr algn="ctr"/>
            <a:r>
              <a:rPr lang="en-US" sz="8800" b="1" dirty="0">
                <a:solidFill>
                  <a:schemeClr val="tx2">
                    <a:lumMod val="90000"/>
                    <a:lumOff val="10000"/>
                  </a:schemeClr>
                </a:solidFill>
                <a:latin typeface="Adobe Arabic" panose="02040503050201020203" pitchFamily="18" charset="-78"/>
                <a:cs typeface="Adobe Arabic" panose="02040503050201020203" pitchFamily="18" charset="-78"/>
              </a:rPr>
              <a:t>Thank </a:t>
            </a:r>
            <a:r>
              <a:rPr lang="en-US" sz="8800" b="1" dirty="0" smtClean="0">
                <a:solidFill>
                  <a:schemeClr val="tx2">
                    <a:lumMod val="90000"/>
                    <a:lumOff val="10000"/>
                  </a:schemeClr>
                </a:solidFill>
                <a:latin typeface="Adobe Arabic" panose="02040503050201020203" pitchFamily="18" charset="-78"/>
                <a:cs typeface="Adobe Arabic" panose="02040503050201020203" pitchFamily="18" charset="-78"/>
              </a:rPr>
              <a:t>you</a:t>
            </a:r>
          </a:p>
          <a:p>
            <a:pPr algn="ctr"/>
            <a:r>
              <a:rPr lang="en-US" sz="8800" b="1" dirty="0" smtClean="0">
                <a:solidFill>
                  <a:schemeClr val="tx2">
                    <a:lumMod val="90000"/>
                    <a:lumOff val="10000"/>
                  </a:schemeClr>
                </a:solidFill>
                <a:latin typeface="Adobe Arabic" panose="02040503050201020203" pitchFamily="18" charset="-78"/>
                <a:cs typeface="Adobe Arabic" panose="02040503050201020203" pitchFamily="18" charset="-78"/>
              </a:rPr>
              <a:t> &amp;</a:t>
            </a:r>
            <a:endParaRPr lang="en-US" sz="8800" b="1" dirty="0" smtClean="0">
              <a:solidFill>
                <a:schemeClr val="tx2">
                  <a:lumMod val="90000"/>
                  <a:lumOff val="10000"/>
                </a:schemeClr>
              </a:solidFill>
              <a:latin typeface="Adobe Arabic" panose="02040503050201020203" pitchFamily="18" charset="-78"/>
              <a:cs typeface="Adobe Arabic" panose="02040503050201020203" pitchFamily="18" charset="-78"/>
            </a:endParaRPr>
          </a:p>
          <a:p>
            <a:pPr algn="ctr"/>
            <a:r>
              <a:rPr lang="en-US" sz="8800" b="1" dirty="0" smtClean="0">
                <a:solidFill>
                  <a:schemeClr val="tx2">
                    <a:lumMod val="90000"/>
                    <a:lumOff val="10000"/>
                  </a:schemeClr>
                </a:solidFill>
                <a:latin typeface="Adobe Arabic" panose="02040503050201020203" pitchFamily="18" charset="-78"/>
                <a:cs typeface="Adobe Arabic" panose="02040503050201020203" pitchFamily="18" charset="-78"/>
              </a:rPr>
              <a:t>Sorry for the long lecture</a:t>
            </a:r>
            <a:endParaRPr lang="en-US" sz="8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14804955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TM10001105[[fn=اقتصاص]]</Template>
  <TotalTime>1357</TotalTime>
  <Words>3817</Words>
  <Application>Microsoft Macintosh PowerPoint</Application>
  <PresentationFormat>Widescreen</PresentationFormat>
  <Paragraphs>766</Paragraphs>
  <Slides>92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Adobe Arabic</vt:lpstr>
      <vt:lpstr>Arial Black</vt:lpstr>
      <vt:lpstr>Calibri</vt:lpstr>
      <vt:lpstr>Franklin Gothic Book</vt:lpstr>
      <vt:lpstr>Tahoma</vt:lpstr>
      <vt:lpstr>Arial</vt:lpstr>
      <vt:lpstr>Crop</vt:lpstr>
      <vt:lpstr>Maternal and child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maternal health?</vt:lpstr>
      <vt:lpstr>What is a health indicator?</vt:lpstr>
      <vt:lpstr>PowerPoint Presentation</vt:lpstr>
      <vt:lpstr>PowerPoint Presentation</vt:lpstr>
      <vt:lpstr>Maternal mortality ratio </vt:lpstr>
      <vt:lpstr>Key facts ( From WHO) </vt:lpstr>
      <vt:lpstr>Key facts ( From WHO)</vt:lpstr>
      <vt:lpstr>PowerPoint Presentation</vt:lpstr>
      <vt:lpstr>Factors affecting pregnancy  and childbirth  </vt:lpstr>
      <vt:lpstr>1- preconception health status </vt:lpstr>
      <vt:lpstr>Preconception health recommendations by CDC.</vt:lpstr>
      <vt:lpstr>Preconception health recommendations by CDC.</vt:lpstr>
      <vt:lpstr>2- Age</vt:lpstr>
      <vt:lpstr>2- Age</vt:lpstr>
      <vt:lpstr>3-  access to appropriate Preconception and interconception health care </vt:lpstr>
      <vt:lpstr>3- access to appropriate Preconception and interconception health care </vt:lpstr>
      <vt:lpstr>4- poverty</vt:lpstr>
      <vt:lpstr>Maternal and Child Care</vt:lpstr>
      <vt:lpstr>PowerPoint Presentation</vt:lpstr>
      <vt:lpstr>PowerPoint Presentation</vt:lpstr>
      <vt:lpstr>Hypertension</vt:lpstr>
      <vt:lpstr>Hypertension</vt:lpstr>
      <vt:lpstr>Heart diseases</vt:lpstr>
      <vt:lpstr>Gestational Diabetes Mellitus (GDM)</vt:lpstr>
      <vt:lpstr>Weight  </vt:lpstr>
      <vt:lpstr>Depression</vt:lpstr>
      <vt:lpstr>Alcohol use</vt:lpstr>
      <vt:lpstr> Fetal alcohol spectrum disorders </vt:lpstr>
      <vt:lpstr>PowerPoint Presentation</vt:lpstr>
      <vt:lpstr>Smoking </vt:lpstr>
      <vt:lpstr>Nutrition</vt:lpstr>
      <vt:lpstr>Nutrition</vt:lpstr>
      <vt:lpstr>Sexually Transmitted Diseases</vt:lpstr>
      <vt:lpstr>1-Perinatal HIV/AIDS</vt:lpstr>
      <vt:lpstr>PowerPoint Presentation</vt:lpstr>
      <vt:lpstr>PowerPoint Presentation</vt:lpstr>
      <vt:lpstr>Hepatitis  Acute viral hepatitis is the most common cause of jaundice in pregnancy. </vt:lpstr>
      <vt:lpstr>Hepatitis </vt:lpstr>
      <vt:lpstr>Hepatitis  </vt:lpstr>
      <vt:lpstr>Hepatitis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أحمد</cp:lastModifiedBy>
  <cp:revision>107</cp:revision>
  <dcterms:created xsi:type="dcterms:W3CDTF">2013-07-15T20:24:02Z</dcterms:created>
  <dcterms:modified xsi:type="dcterms:W3CDTF">2017-12-20T09:55:56Z</dcterms:modified>
</cp:coreProperties>
</file>