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72" r:id="rId9"/>
    <p:sldId id="275" r:id="rId10"/>
    <p:sldId id="258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78" autoAdjust="0"/>
    <p:restoredTop sz="94125" autoAdjust="0"/>
  </p:normalViewPr>
  <p:slideViewPr>
    <p:cSldViewPr>
      <p:cViewPr>
        <p:scale>
          <a:sx n="50" d="100"/>
          <a:sy n="50" d="100"/>
        </p:scale>
        <p:origin x="500" y="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1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7A384-D552-40EB-B1BA-F0CAE63B1344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2C7B9-865C-46D1-B5AC-4AF3448D5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886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2C7B9-865C-46D1-B5AC-4AF3448D5DF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16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F62D-D2B8-4C32-B23A-9221A2B25B02}" type="datetimeFigureOut">
              <a:rPr lang="ar-SA" smtClean="0"/>
              <a:t>10/03/1436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42BCE-62CE-43FE-8A9D-9C63DE4397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21454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F62D-D2B8-4C32-B23A-9221A2B25B02}" type="datetimeFigureOut">
              <a:rPr lang="ar-SA" smtClean="0"/>
              <a:t>10/03/1436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42BCE-62CE-43FE-8A9D-9C63DE4397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6063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F62D-D2B8-4C32-B23A-9221A2B25B02}" type="datetimeFigureOut">
              <a:rPr lang="ar-SA" smtClean="0"/>
              <a:t>10/03/1436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42BCE-62CE-43FE-8A9D-9C63DE4397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5133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F62D-D2B8-4C32-B23A-9221A2B25B02}" type="datetimeFigureOut">
              <a:rPr lang="ar-SA" smtClean="0"/>
              <a:t>10/03/1436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42BCE-62CE-43FE-8A9D-9C63DE4397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9305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F62D-D2B8-4C32-B23A-9221A2B25B02}" type="datetimeFigureOut">
              <a:rPr lang="ar-SA" smtClean="0"/>
              <a:t>10/03/1436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42BCE-62CE-43FE-8A9D-9C63DE4397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33355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F62D-D2B8-4C32-B23A-9221A2B25B02}" type="datetimeFigureOut">
              <a:rPr lang="ar-SA" smtClean="0"/>
              <a:t>10/03/1436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42BCE-62CE-43FE-8A9D-9C63DE4397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53604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F62D-D2B8-4C32-B23A-9221A2B25B02}" type="datetimeFigureOut">
              <a:rPr lang="ar-SA" smtClean="0"/>
              <a:t>10/03/1436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42BCE-62CE-43FE-8A9D-9C63DE4397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55971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F62D-D2B8-4C32-B23A-9221A2B25B02}" type="datetimeFigureOut">
              <a:rPr lang="ar-SA" smtClean="0"/>
              <a:t>10/03/1436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42BCE-62CE-43FE-8A9D-9C63DE4397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55460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F62D-D2B8-4C32-B23A-9221A2B25B02}" type="datetimeFigureOut">
              <a:rPr lang="ar-SA" smtClean="0"/>
              <a:t>10/03/1436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42BCE-62CE-43FE-8A9D-9C63DE4397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0017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F62D-D2B8-4C32-B23A-9221A2B25B02}" type="datetimeFigureOut">
              <a:rPr lang="ar-SA" smtClean="0"/>
              <a:t>10/03/1436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42BCE-62CE-43FE-8A9D-9C63DE4397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34888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F62D-D2B8-4C32-B23A-9221A2B25B02}" type="datetimeFigureOut">
              <a:rPr lang="ar-SA" smtClean="0"/>
              <a:t>10/03/1436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42BCE-62CE-43FE-8A9D-9C63DE4397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8110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8F62D-D2B8-4C32-B23A-9221A2B25B02}" type="datetimeFigureOut">
              <a:rPr lang="ar-SA" smtClean="0"/>
              <a:t>10/03/1436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42BCE-62CE-43FE-8A9D-9C63DE4397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017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404004"/>
            <a:ext cx="7772400" cy="1470025"/>
          </a:xfrm>
        </p:spPr>
        <p:txBody>
          <a:bodyPr>
            <a:normAutofit/>
          </a:bodyPr>
          <a:lstStyle/>
          <a:p>
            <a:endParaRPr lang="ar-SA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/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Dr</a:t>
            </a:r>
            <a:r>
              <a:rPr lang="en-US" sz="2400" b="1" dirty="0" smtClean="0">
                <a:solidFill>
                  <a:schemeClr val="tx1"/>
                </a:solidFill>
              </a:rPr>
              <a:t> Abdulaziz Al Odhayani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Assistant Professor, Family Medicine and HHC Consultant</a:t>
            </a:r>
            <a:endParaRPr lang="ar-SA" sz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7216" y="852563"/>
            <a:ext cx="73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 Health Care Service in KSUMC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2143686"/>
            <a:ext cx="2668252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16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/>
          </a:bodyPr>
          <a:lstStyle/>
          <a:p>
            <a:endParaRPr lang="ar-S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&amp;Q</a:t>
            </a:r>
            <a:endParaRPr lang="ar-S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29000"/>
            <a:ext cx="2664296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467" y="1385662"/>
            <a:ext cx="1963683" cy="161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4274" y="1359186"/>
            <a:ext cx="1976140" cy="1513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32731"/>
            <a:ext cx="2188158" cy="1819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173" y="1438464"/>
            <a:ext cx="1823637" cy="1434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00" y="1537153"/>
            <a:ext cx="2056071" cy="1447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99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470025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What's HHC?</a:t>
            </a:r>
            <a:endParaRPr lang="ar-S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988840"/>
            <a:ext cx="8710736" cy="2952328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It’s a provision of clinically-appropriate home health care services as an integral component of </a:t>
            </a:r>
            <a:r>
              <a:rPr lang="en-US" sz="1800" dirty="0" smtClean="0">
                <a:solidFill>
                  <a:srgbClr val="C00000"/>
                </a:solidFill>
              </a:rPr>
              <a:t>medical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smtClean="0">
                <a:solidFill>
                  <a:srgbClr val="C00000"/>
                </a:solidFill>
              </a:rPr>
              <a:t>rehabilitative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smtClean="0">
                <a:solidFill>
                  <a:srgbClr val="C00000"/>
                </a:solidFill>
              </a:rPr>
              <a:t>social</a:t>
            </a:r>
            <a:r>
              <a:rPr lang="en-US" sz="1800" dirty="0" smtClean="0">
                <a:solidFill>
                  <a:schemeClr val="tx1"/>
                </a:solidFill>
              </a:rPr>
              <a:t> , </a:t>
            </a:r>
            <a:r>
              <a:rPr lang="en-US" sz="1800" dirty="0" smtClean="0">
                <a:solidFill>
                  <a:srgbClr val="C00000"/>
                </a:solidFill>
              </a:rPr>
              <a:t>respite care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smtClean="0">
                <a:solidFill>
                  <a:srgbClr val="C00000"/>
                </a:solidFill>
              </a:rPr>
              <a:t>hospice </a:t>
            </a:r>
            <a:r>
              <a:rPr lang="en-US" sz="1800" dirty="0" smtClean="0">
                <a:solidFill>
                  <a:schemeClr val="tx1"/>
                </a:solidFill>
              </a:rPr>
              <a:t>and </a:t>
            </a:r>
            <a:r>
              <a:rPr lang="en-US" sz="1800" dirty="0" smtClean="0">
                <a:solidFill>
                  <a:srgbClr val="C00000"/>
                </a:solidFill>
              </a:rPr>
              <a:t>palliative care services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3086100" lvl="6" indent="-3429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It enhances a comprehensive care  and </a:t>
            </a:r>
            <a:r>
              <a:rPr lang="en-US" sz="1800" dirty="0" smtClean="0">
                <a:solidFill>
                  <a:srgbClr val="C00000"/>
                </a:solidFill>
              </a:rPr>
              <a:t>short- term </a:t>
            </a:r>
            <a:r>
              <a:rPr lang="en-US" sz="1800" dirty="0" smtClean="0">
                <a:solidFill>
                  <a:schemeClr val="tx1"/>
                </a:solidFill>
              </a:rPr>
              <a:t>or </a:t>
            </a:r>
            <a:r>
              <a:rPr lang="en-US" sz="1800" dirty="0" smtClean="0">
                <a:solidFill>
                  <a:srgbClr val="C00000"/>
                </a:solidFill>
              </a:rPr>
              <a:t>long-term care </a:t>
            </a:r>
            <a:r>
              <a:rPr lang="en-US" sz="1800" dirty="0" smtClean="0">
                <a:solidFill>
                  <a:schemeClr val="tx1"/>
                </a:solidFill>
              </a:rPr>
              <a:t>needs of enrolled patients.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0459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1470025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we need the HHC program?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492896"/>
            <a:ext cx="7846640" cy="3096344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KSUMC as academic and scientific leader and reference.</a:t>
            </a:r>
          </a:p>
          <a:p>
            <a:pPr algn="l"/>
            <a:endParaRPr lang="en-US" sz="3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Home is the best environment to provide health care when appropriate.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Increasing the Hospital cost due to preventable events.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Proper utilization of resources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Increasing number of : bedridden, oncology, elderly, wound care  patients and others.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Special privileges for KSU staff and relatives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Difficult accessibility to KSUMC health care: e.g.:  long waiting appointment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93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Proven Effectiveness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056" y="1844823"/>
            <a:ext cx="8496944" cy="3384377"/>
          </a:xfrm>
        </p:spPr>
        <p:txBody>
          <a:bodyPr>
            <a:normAutofit/>
          </a:bodyPr>
          <a:lstStyle/>
          <a:p>
            <a:pPr lvl="1" algn="l"/>
            <a:r>
              <a:rPr lang="en-US" sz="1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Evidence </a:t>
            </a:r>
            <a:r>
              <a:rPr lang="en-US" sz="1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shows effective HHC in: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1" algn="l"/>
            <a:endParaRPr lang="en-US" sz="1800" dirty="0" smtClean="0">
              <a:solidFill>
                <a:schemeClr val="tx1"/>
              </a:solidFill>
            </a:endParaRPr>
          </a:p>
          <a:p>
            <a:pPr lvl="1" algn="l"/>
            <a:r>
              <a:rPr lang="en-US" sz="1800" dirty="0" smtClean="0">
                <a:solidFill>
                  <a:schemeClr val="tx1"/>
                </a:solidFill>
              </a:rPr>
              <a:t>Decreases </a:t>
            </a:r>
            <a:r>
              <a:rPr lang="en-US" sz="1800" dirty="0">
                <a:solidFill>
                  <a:schemeClr val="tx1"/>
                </a:solidFill>
              </a:rPr>
              <a:t>the hospital expense and </a:t>
            </a:r>
            <a:r>
              <a:rPr lang="en-US" sz="1800" dirty="0" smtClean="0">
                <a:solidFill>
                  <a:schemeClr val="tx1"/>
                </a:solidFill>
              </a:rPr>
              <a:t>cost</a:t>
            </a:r>
          </a:p>
          <a:p>
            <a:pPr lvl="1" algn="l"/>
            <a:r>
              <a:rPr lang="en-US" sz="1800" dirty="0">
                <a:solidFill>
                  <a:schemeClr val="tx1"/>
                </a:solidFill>
              </a:rPr>
              <a:t>	Decrease the hospital  re-admission</a:t>
            </a:r>
          </a:p>
          <a:p>
            <a:pPr lvl="1" algn="l"/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proper bed </a:t>
            </a:r>
            <a:r>
              <a:rPr lang="en-US" sz="1800" dirty="0">
                <a:solidFill>
                  <a:schemeClr val="tx1"/>
                </a:solidFill>
              </a:rPr>
              <a:t>utilization</a:t>
            </a:r>
          </a:p>
          <a:p>
            <a:pPr lvl="1" algn="l"/>
            <a:r>
              <a:rPr lang="en-US" sz="1800" dirty="0">
                <a:solidFill>
                  <a:schemeClr val="tx1"/>
                </a:solidFill>
              </a:rPr>
              <a:t>	Improve the </a:t>
            </a:r>
            <a:r>
              <a:rPr lang="en-US" sz="1800" dirty="0" smtClean="0">
                <a:solidFill>
                  <a:schemeClr val="tx1"/>
                </a:solidFill>
              </a:rPr>
              <a:t>quality of patients care</a:t>
            </a:r>
            <a:endParaRPr lang="en-US" sz="1800" dirty="0">
              <a:solidFill>
                <a:schemeClr val="tx1"/>
              </a:solidFill>
            </a:endParaRPr>
          </a:p>
          <a:p>
            <a:pPr lvl="1" algn="l"/>
            <a:r>
              <a:rPr lang="en-US" sz="1800" dirty="0">
                <a:solidFill>
                  <a:schemeClr val="tx1"/>
                </a:solidFill>
              </a:rPr>
              <a:t>	Good End of life care and support</a:t>
            </a:r>
          </a:p>
          <a:p>
            <a:pPr lvl="1" algn="l"/>
            <a:r>
              <a:rPr lang="en-US" sz="1800" dirty="0">
                <a:solidFill>
                  <a:schemeClr val="tx1"/>
                </a:solidFill>
              </a:rPr>
              <a:t>	Improved patient's satisfaction toward </a:t>
            </a:r>
            <a:r>
              <a:rPr lang="en-US" sz="1800" dirty="0" smtClean="0">
                <a:solidFill>
                  <a:schemeClr val="tx1"/>
                </a:solidFill>
              </a:rPr>
              <a:t>the KSUMC  </a:t>
            </a:r>
            <a:r>
              <a:rPr lang="en-US" sz="1800" dirty="0">
                <a:solidFill>
                  <a:schemeClr val="tx1"/>
                </a:solidFill>
              </a:rPr>
              <a:t>health </a:t>
            </a:r>
            <a:r>
              <a:rPr lang="en-US" sz="1800" dirty="0" smtClean="0">
                <a:solidFill>
                  <a:schemeClr val="tx1"/>
                </a:solidFill>
              </a:rPr>
              <a:t>System.</a:t>
            </a:r>
            <a:endParaRPr lang="en-US" sz="1800" dirty="0">
              <a:solidFill>
                <a:schemeClr val="tx1"/>
              </a:solidFill>
            </a:endParaRPr>
          </a:p>
          <a:p>
            <a:pPr lvl="1" algn="l"/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Proper utilization of KSUMC resources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58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88641"/>
            <a:ext cx="7772400" cy="1152128"/>
          </a:xfrm>
        </p:spPr>
        <p:txBody>
          <a:bodyPr>
            <a:normAutofit/>
          </a:bodyPr>
          <a:lstStyle/>
          <a:p>
            <a:r>
              <a:rPr lang="en-US" sz="2800" dirty="0"/>
              <a:t>Target population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340769"/>
            <a:ext cx="8201000" cy="5082703"/>
          </a:xfrm>
        </p:spPr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</a:rPr>
              <a:t>Over stages!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1</a:t>
            </a:r>
          </a:p>
          <a:p>
            <a:pPr algn="l"/>
            <a:endParaRPr lang="en-US" sz="1800" b="1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KSU staff and relatives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Oncology patients who need special care   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Wound care patients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Short-term care Home service (&lt;3 weeks) 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09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305961"/>
            <a:ext cx="7630616" cy="1080119"/>
          </a:xfrm>
        </p:spPr>
        <p:txBody>
          <a:bodyPr>
            <a:normAutofit/>
          </a:bodyPr>
          <a:lstStyle/>
          <a:p>
            <a:pPr algn="l"/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</a:t>
            </a:r>
            <a:r>
              <a:rPr lang="en-US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1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354963"/>
            <a:ext cx="7344816" cy="256984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Bedridden patients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Stroke patients with disabilities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Pediatrics with special care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Patients with mechanical disabilities</a:t>
            </a:r>
          </a:p>
          <a:p>
            <a:pPr lvl="1" algn="l"/>
            <a:r>
              <a:rPr lang="en-US" dirty="0" smtClean="0">
                <a:solidFill>
                  <a:schemeClr val="tx1"/>
                </a:solidFill>
              </a:rPr>
              <a:t>Patients who has difficulties in accessing the proper care: </a:t>
            </a:r>
            <a:r>
              <a:rPr lang="en-US" dirty="0" err="1" smtClean="0">
                <a:solidFill>
                  <a:schemeClr val="tx1"/>
                </a:solidFill>
              </a:rPr>
              <a:t>e.g</a:t>
            </a:r>
            <a:r>
              <a:rPr lang="en-US" dirty="0" smtClean="0">
                <a:solidFill>
                  <a:schemeClr val="tx1"/>
                </a:solidFill>
              </a:rPr>
              <a:t> Insulin adjustment care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Including 5 km around KSU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8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3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708920"/>
            <a:ext cx="7700392" cy="936104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Includes all HHC eligible patients  in KSUMC catchment area</a:t>
            </a:r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69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HHC Team Members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946697"/>
            <a:ext cx="6942584" cy="2755999"/>
          </a:xfrm>
        </p:spPr>
        <p:txBody>
          <a:bodyPr>
            <a:normAutofit fontScale="47500" lnSpcReduction="20000"/>
          </a:bodyPr>
          <a:lstStyle/>
          <a:p>
            <a:pPr algn="l"/>
            <a:endParaRPr lang="en-US" sz="3400" dirty="0"/>
          </a:p>
          <a:p>
            <a:pPr lvl="1" algn="l"/>
            <a:r>
              <a:rPr lang="en-US" sz="3400" dirty="0">
                <a:solidFill>
                  <a:schemeClr val="tx1"/>
                </a:solidFill>
              </a:rPr>
              <a:t>Head of </a:t>
            </a:r>
            <a:r>
              <a:rPr lang="en-US" sz="3400" dirty="0" smtClean="0">
                <a:solidFill>
                  <a:schemeClr val="tx1"/>
                </a:solidFill>
              </a:rPr>
              <a:t>HHC Unit/program                          </a:t>
            </a:r>
          </a:p>
          <a:p>
            <a:pPr lvl="1" algn="l"/>
            <a:r>
              <a:rPr lang="en-US" sz="3400" dirty="0" smtClean="0">
                <a:solidFill>
                  <a:schemeClr val="tx1"/>
                </a:solidFill>
              </a:rPr>
              <a:t>Physicians                                              </a:t>
            </a:r>
          </a:p>
          <a:p>
            <a:pPr lvl="1" algn="l"/>
            <a:r>
              <a:rPr lang="en-US" sz="3400" dirty="0" smtClean="0">
                <a:solidFill>
                  <a:schemeClr val="tx1"/>
                </a:solidFill>
              </a:rPr>
              <a:t>Registered nurses</a:t>
            </a:r>
            <a:endParaRPr lang="en-US" sz="3400" dirty="0">
              <a:solidFill>
                <a:schemeClr val="tx1"/>
              </a:solidFill>
            </a:endParaRPr>
          </a:p>
          <a:p>
            <a:pPr lvl="1" algn="l"/>
            <a:r>
              <a:rPr lang="en-US" sz="3400" dirty="0">
                <a:solidFill>
                  <a:schemeClr val="tx1"/>
                </a:solidFill>
              </a:rPr>
              <a:t>	Occupational </a:t>
            </a:r>
            <a:r>
              <a:rPr lang="en-US" sz="3400" dirty="0" smtClean="0">
                <a:solidFill>
                  <a:schemeClr val="tx1"/>
                </a:solidFill>
              </a:rPr>
              <a:t>specialist</a:t>
            </a:r>
            <a:endParaRPr lang="en-US" sz="3400" dirty="0">
              <a:solidFill>
                <a:schemeClr val="tx1"/>
              </a:solidFill>
            </a:endParaRPr>
          </a:p>
          <a:p>
            <a:pPr lvl="1" algn="l"/>
            <a:r>
              <a:rPr lang="en-US" sz="3400" dirty="0">
                <a:solidFill>
                  <a:schemeClr val="tx1"/>
                </a:solidFill>
              </a:rPr>
              <a:t>	Nutritionists</a:t>
            </a:r>
          </a:p>
          <a:p>
            <a:pPr lvl="1" algn="l"/>
            <a:r>
              <a:rPr lang="en-US" sz="3400" dirty="0">
                <a:solidFill>
                  <a:schemeClr val="tx1"/>
                </a:solidFill>
              </a:rPr>
              <a:t>	Respiratory therapists</a:t>
            </a:r>
          </a:p>
          <a:p>
            <a:pPr lvl="1" algn="l"/>
            <a:r>
              <a:rPr lang="en-US" sz="3400" dirty="0">
                <a:solidFill>
                  <a:schemeClr val="tx1"/>
                </a:solidFill>
              </a:rPr>
              <a:t>	Physiotherapist</a:t>
            </a:r>
          </a:p>
          <a:p>
            <a:pPr lvl="1" algn="l"/>
            <a:r>
              <a:rPr lang="en-US" sz="3400" dirty="0">
                <a:solidFill>
                  <a:schemeClr val="tx1"/>
                </a:solidFill>
              </a:rPr>
              <a:t>	Social workers</a:t>
            </a:r>
          </a:p>
          <a:p>
            <a:pPr lvl="1" algn="l"/>
            <a:r>
              <a:rPr lang="en-US" sz="3400" dirty="0">
                <a:solidFill>
                  <a:schemeClr val="tx1"/>
                </a:solidFill>
              </a:rPr>
              <a:t>	Health educators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17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HHC Services examples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2193" y="1689074"/>
            <a:ext cx="4402832" cy="3951288"/>
          </a:xfrm>
        </p:spPr>
        <p:txBody>
          <a:bodyPr>
            <a:normAutofit fontScale="62500" lnSpcReduction="20000"/>
          </a:bodyPr>
          <a:lstStyle/>
          <a:p>
            <a:pPr marL="0" indent="0" algn="l">
              <a:buNone/>
            </a:pPr>
            <a:r>
              <a:rPr lang="en-US" b="1" dirty="0" smtClean="0">
                <a:solidFill>
                  <a:srgbClr val="C00000"/>
                </a:solidFill>
              </a:rPr>
              <a:t>Maintaining </a:t>
            </a:r>
            <a:r>
              <a:rPr lang="en-US" b="1" dirty="0">
                <a:solidFill>
                  <a:srgbClr val="C00000"/>
                </a:solidFill>
              </a:rPr>
              <a:t>Mobility</a:t>
            </a:r>
          </a:p>
          <a:p>
            <a:pPr marL="0" indent="0" algn="l">
              <a:buNone/>
            </a:pPr>
            <a:r>
              <a:rPr lang="en-US" dirty="0" smtClean="0"/>
              <a:t>Positioning  </a:t>
            </a:r>
            <a:endParaRPr lang="en-US" dirty="0"/>
          </a:p>
          <a:p>
            <a:pPr marL="0" indent="0" algn="l">
              <a:buNone/>
            </a:pPr>
            <a:r>
              <a:rPr lang="en-US" dirty="0" smtClean="0"/>
              <a:t>Transfers/Ambulation</a:t>
            </a:r>
            <a:endParaRPr lang="en-US" dirty="0"/>
          </a:p>
          <a:p>
            <a:pPr marL="0" indent="0" algn="l">
              <a:buNone/>
            </a:pPr>
            <a:r>
              <a:rPr lang="en-US" dirty="0" smtClean="0"/>
              <a:t>Range </a:t>
            </a:r>
            <a:r>
              <a:rPr lang="en-US" dirty="0"/>
              <a:t>of Motion Exercises  </a:t>
            </a:r>
          </a:p>
          <a:p>
            <a:pPr marL="0" indent="0" algn="l">
              <a:buNone/>
            </a:pPr>
            <a:r>
              <a:rPr lang="en-US" b="1" dirty="0" smtClean="0">
                <a:solidFill>
                  <a:srgbClr val="C00000"/>
                </a:solidFill>
              </a:rPr>
              <a:t>Personal </a:t>
            </a:r>
            <a:r>
              <a:rPr lang="en-US" b="1" dirty="0">
                <a:solidFill>
                  <a:srgbClr val="C00000"/>
                </a:solidFill>
              </a:rPr>
              <a:t>Care Procedures  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0" indent="0" algn="l">
              <a:buNone/>
            </a:pPr>
            <a:r>
              <a:rPr lang="en-US" dirty="0" smtClean="0"/>
              <a:t>Bathing  </a:t>
            </a:r>
          </a:p>
          <a:p>
            <a:pPr marL="0" indent="0" algn="l">
              <a:buNone/>
            </a:pPr>
            <a:r>
              <a:rPr lang="en-US" dirty="0" smtClean="0"/>
              <a:t>Oral Care  </a:t>
            </a:r>
          </a:p>
          <a:p>
            <a:pPr marL="0" indent="0" algn="l">
              <a:buNone/>
            </a:pPr>
            <a:r>
              <a:rPr lang="en-US" dirty="0" smtClean="0"/>
              <a:t>Toileting  </a:t>
            </a:r>
            <a:endParaRPr lang="en-US" dirty="0"/>
          </a:p>
          <a:p>
            <a:pPr marL="0" indent="0" algn="l">
              <a:buNone/>
            </a:pPr>
            <a:r>
              <a:rPr lang="en-US" dirty="0"/>
              <a:t>	Vital Signs  </a:t>
            </a:r>
          </a:p>
          <a:p>
            <a:pPr marL="0" indent="0" algn="l">
              <a:buNone/>
            </a:pPr>
            <a:r>
              <a:rPr lang="en-US" b="1" dirty="0" smtClean="0">
                <a:solidFill>
                  <a:srgbClr val="C00000"/>
                </a:solidFill>
              </a:rPr>
              <a:t>Home </a:t>
            </a:r>
            <a:r>
              <a:rPr lang="en-US" b="1" dirty="0">
                <a:solidFill>
                  <a:srgbClr val="C00000"/>
                </a:solidFill>
              </a:rPr>
              <a:t>modification and maintenance </a:t>
            </a:r>
          </a:p>
          <a:p>
            <a:pPr marL="0" indent="0" algn="l">
              <a:buNone/>
            </a:pPr>
            <a:r>
              <a:rPr lang="en-US" dirty="0" smtClean="0"/>
              <a:t>Counselling</a:t>
            </a:r>
            <a:r>
              <a:rPr lang="en-US" dirty="0"/>
              <a:t>, support, </a:t>
            </a:r>
            <a:r>
              <a:rPr lang="en-US" sz="2000" dirty="0"/>
              <a:t>information</a:t>
            </a:r>
            <a:r>
              <a:rPr lang="en-US" dirty="0"/>
              <a:t> and advocacy </a:t>
            </a:r>
          </a:p>
          <a:p>
            <a:pPr marL="0" indent="0" algn="l">
              <a:buNone/>
            </a:pPr>
            <a:r>
              <a:rPr lang="en-US" dirty="0" smtClean="0"/>
              <a:t>Need </a:t>
            </a:r>
            <a:r>
              <a:rPr lang="en-US" dirty="0"/>
              <a:t>Assessment of service users  </a:t>
            </a:r>
          </a:p>
          <a:p>
            <a:pPr marL="0" indent="0" algn="l">
              <a:buNone/>
            </a:pPr>
            <a:r>
              <a:rPr lang="en-US" b="1" dirty="0" smtClean="0">
                <a:solidFill>
                  <a:srgbClr val="C00000"/>
                </a:solidFill>
              </a:rPr>
              <a:t>Coordination </a:t>
            </a:r>
            <a:r>
              <a:rPr lang="en-US" b="1" dirty="0">
                <a:solidFill>
                  <a:srgbClr val="C00000"/>
                </a:solidFill>
              </a:rPr>
              <a:t>of services</a:t>
            </a:r>
            <a:r>
              <a:rPr lang="en-US" dirty="0"/>
              <a:t>: Emergency coordination, OPD coordination, and access to treating physicians</a:t>
            </a:r>
          </a:p>
          <a:p>
            <a:pPr marL="0" indent="0" algn="l">
              <a:buNone/>
            </a:pPr>
            <a:r>
              <a:rPr lang="en-US" b="1" dirty="0" smtClean="0">
                <a:solidFill>
                  <a:srgbClr val="C00000"/>
                </a:solidFill>
              </a:rPr>
              <a:t>Pain </a:t>
            </a:r>
            <a:r>
              <a:rPr lang="en-US" b="1" dirty="0">
                <a:solidFill>
                  <a:srgbClr val="C00000"/>
                </a:solidFill>
              </a:rPr>
              <a:t>management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032" y="1124744"/>
            <a:ext cx="3679131" cy="4425355"/>
          </a:xfrm>
        </p:spPr>
        <p:txBody>
          <a:bodyPr>
            <a:normAutofit/>
          </a:bodyPr>
          <a:lstStyle/>
          <a:p>
            <a:pPr lvl="1" algn="l"/>
            <a:endParaRPr lang="en-US" b="1" dirty="0" smtClean="0"/>
          </a:p>
          <a:p>
            <a:pPr marL="457200" lvl="1" indent="0" algn="l">
              <a:buNone/>
            </a:pPr>
            <a:r>
              <a:rPr lang="en-US" sz="1600" b="1" dirty="0" smtClean="0">
                <a:solidFill>
                  <a:srgbClr val="C00000"/>
                </a:solidFill>
              </a:rPr>
              <a:t>Special Procedures </a:t>
            </a:r>
          </a:p>
          <a:p>
            <a:pPr marL="457200" lvl="1" indent="0" algn="l">
              <a:buNone/>
            </a:pPr>
            <a:r>
              <a:rPr lang="en-US" sz="1600" dirty="0" smtClean="0"/>
              <a:t>Intake </a:t>
            </a:r>
            <a:r>
              <a:rPr lang="en-US" sz="1600" dirty="0"/>
              <a:t>and Output (</a:t>
            </a:r>
            <a:r>
              <a:rPr lang="en-US" sz="1600" dirty="0" smtClean="0"/>
              <a:t>I&amp;O) Catheter Care </a:t>
            </a:r>
          </a:p>
          <a:p>
            <a:pPr marL="457200" lvl="1" indent="0" algn="l">
              <a:buNone/>
            </a:pPr>
            <a:r>
              <a:rPr lang="en-US" sz="1600" dirty="0"/>
              <a:t>	Ostomy Care  </a:t>
            </a:r>
            <a:endParaRPr lang="en-US" sz="1600" dirty="0" smtClean="0"/>
          </a:p>
          <a:p>
            <a:pPr marL="457200" lvl="1" indent="0" algn="l">
              <a:buNone/>
            </a:pPr>
            <a:r>
              <a:rPr lang="en-US" sz="1600" dirty="0" smtClean="0"/>
              <a:t>Collecting Specimens</a:t>
            </a:r>
          </a:p>
          <a:p>
            <a:pPr marL="457200" lvl="1" indent="0" algn="l">
              <a:buNone/>
            </a:pPr>
            <a:r>
              <a:rPr lang="en-US" sz="1600" dirty="0" smtClean="0"/>
              <a:t>  </a:t>
            </a:r>
            <a:r>
              <a:rPr lang="en-US" sz="1600" dirty="0"/>
              <a:t>	Non-Sterile </a:t>
            </a:r>
            <a:r>
              <a:rPr lang="en-US" sz="1600" dirty="0" smtClean="0"/>
              <a:t>Dressing </a:t>
            </a:r>
            <a:r>
              <a:rPr lang="en-US" sz="1600" dirty="0"/>
              <a:t>	Medications  </a:t>
            </a:r>
            <a:endParaRPr lang="en-US" sz="1600" dirty="0" smtClean="0"/>
          </a:p>
          <a:p>
            <a:pPr marL="457200" lvl="1" indent="0" algn="l">
              <a:buNone/>
            </a:pPr>
            <a:r>
              <a:rPr lang="en-US" sz="1600" dirty="0" smtClean="0"/>
              <a:t>Nutrition- </a:t>
            </a:r>
            <a:r>
              <a:rPr lang="en-US" sz="1600" dirty="0"/>
              <a:t>NG tubes and feeding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38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274</Words>
  <Application>Microsoft Office PowerPoint</Application>
  <PresentationFormat>On-screen Show (4:3)</PresentationFormat>
  <Paragraphs>86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PowerPoint Presentation</vt:lpstr>
      <vt:lpstr>What's HHC?</vt:lpstr>
      <vt:lpstr>Why do we need the HHC program?</vt:lpstr>
      <vt:lpstr>Proven Effectiveness</vt:lpstr>
      <vt:lpstr>Target population </vt:lpstr>
      <vt:lpstr>Stage 2 </vt:lpstr>
      <vt:lpstr>Stage 3</vt:lpstr>
      <vt:lpstr>HHC Team Members</vt:lpstr>
      <vt:lpstr>HHC Services examples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Health Care Service</dc:title>
  <dc:creator>D H</dc:creator>
  <cp:lastModifiedBy>Abdulaziz Al odhayani</cp:lastModifiedBy>
  <cp:revision>22</cp:revision>
  <dcterms:created xsi:type="dcterms:W3CDTF">2014-11-17T20:16:37Z</dcterms:created>
  <dcterms:modified xsi:type="dcterms:W3CDTF">2014-12-31T11:24:33Z</dcterms:modified>
</cp:coreProperties>
</file>