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0"/>
  </p:notesMasterIdLst>
  <p:sldIdLst>
    <p:sldId id="256" r:id="rId2"/>
    <p:sldId id="257" r:id="rId3"/>
    <p:sldId id="258" r:id="rId4"/>
    <p:sldId id="329" r:id="rId5"/>
    <p:sldId id="259" r:id="rId6"/>
    <p:sldId id="261" r:id="rId7"/>
    <p:sldId id="331" r:id="rId8"/>
    <p:sldId id="262" r:id="rId9"/>
    <p:sldId id="332" r:id="rId10"/>
    <p:sldId id="272" r:id="rId11"/>
    <p:sldId id="263" r:id="rId12"/>
    <p:sldId id="333" r:id="rId13"/>
    <p:sldId id="264" r:id="rId14"/>
    <p:sldId id="271" r:id="rId15"/>
    <p:sldId id="337" r:id="rId16"/>
    <p:sldId id="309" r:id="rId17"/>
    <p:sldId id="341" r:id="rId18"/>
    <p:sldId id="310" r:id="rId19"/>
    <p:sldId id="313" r:id="rId20"/>
    <p:sldId id="314" r:id="rId21"/>
    <p:sldId id="315" r:id="rId22"/>
    <p:sldId id="342" r:id="rId23"/>
    <p:sldId id="339" r:id="rId24"/>
    <p:sldId id="277" r:id="rId25"/>
    <p:sldId id="278" r:id="rId26"/>
    <p:sldId id="344" r:id="rId27"/>
    <p:sldId id="316" r:id="rId28"/>
    <p:sldId id="317" r:id="rId29"/>
    <p:sldId id="318" r:id="rId30"/>
    <p:sldId id="319" r:id="rId31"/>
    <p:sldId id="282" r:id="rId32"/>
    <p:sldId id="345" r:id="rId33"/>
    <p:sldId id="284" r:id="rId34"/>
    <p:sldId id="283" r:id="rId35"/>
    <p:sldId id="288" r:id="rId36"/>
    <p:sldId id="346" r:id="rId37"/>
    <p:sldId id="289" r:id="rId38"/>
    <p:sldId id="290" r:id="rId39"/>
    <p:sldId id="347" r:id="rId40"/>
    <p:sldId id="291" r:id="rId41"/>
    <p:sldId id="292" r:id="rId42"/>
    <p:sldId id="296" r:id="rId43"/>
    <p:sldId id="293" r:id="rId44"/>
    <p:sldId id="348" r:id="rId45"/>
    <p:sldId id="298" r:id="rId46"/>
    <p:sldId id="294" r:id="rId47"/>
    <p:sldId id="285" r:id="rId48"/>
    <p:sldId id="295" r:id="rId49"/>
    <p:sldId id="279" r:id="rId50"/>
    <p:sldId id="281" r:id="rId51"/>
    <p:sldId id="301" r:id="rId52"/>
    <p:sldId id="302" r:id="rId53"/>
    <p:sldId id="304" r:id="rId54"/>
    <p:sldId id="305" r:id="rId55"/>
    <p:sldId id="306" r:id="rId56"/>
    <p:sldId id="307" r:id="rId57"/>
    <p:sldId id="312" r:id="rId58"/>
    <p:sldId id="349" r:id="rId59"/>
    <p:sldId id="265" r:id="rId60"/>
    <p:sldId id="308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7736C5E-26D1-5C41-A002-C9B76BCB4B80}">
          <p14:sldIdLst>
            <p14:sldId id="256"/>
            <p14:sldId id="257"/>
            <p14:sldId id="258"/>
            <p14:sldId id="329"/>
            <p14:sldId id="259"/>
            <p14:sldId id="261"/>
            <p14:sldId id="331"/>
            <p14:sldId id="262"/>
            <p14:sldId id="332"/>
            <p14:sldId id="272"/>
            <p14:sldId id="263"/>
            <p14:sldId id="333"/>
            <p14:sldId id="264"/>
            <p14:sldId id="271"/>
            <p14:sldId id="337"/>
            <p14:sldId id="309"/>
            <p14:sldId id="341"/>
            <p14:sldId id="310"/>
            <p14:sldId id="313"/>
            <p14:sldId id="314"/>
            <p14:sldId id="315"/>
            <p14:sldId id="342"/>
            <p14:sldId id="339"/>
            <p14:sldId id="277"/>
            <p14:sldId id="278"/>
            <p14:sldId id="344"/>
            <p14:sldId id="316"/>
            <p14:sldId id="317"/>
            <p14:sldId id="318"/>
            <p14:sldId id="319"/>
            <p14:sldId id="282"/>
            <p14:sldId id="345"/>
            <p14:sldId id="284"/>
            <p14:sldId id="283"/>
            <p14:sldId id="288"/>
            <p14:sldId id="346"/>
            <p14:sldId id="289"/>
            <p14:sldId id="290"/>
            <p14:sldId id="347"/>
            <p14:sldId id="291"/>
            <p14:sldId id="292"/>
            <p14:sldId id="296"/>
            <p14:sldId id="293"/>
            <p14:sldId id="348"/>
            <p14:sldId id="298"/>
            <p14:sldId id="294"/>
            <p14:sldId id="285"/>
            <p14:sldId id="295"/>
            <p14:sldId id="279"/>
            <p14:sldId id="281"/>
            <p14:sldId id="301"/>
            <p14:sldId id="302"/>
            <p14:sldId id="304"/>
            <p14:sldId id="305"/>
            <p14:sldId id="306"/>
            <p14:sldId id="307"/>
            <p14:sldId id="312"/>
            <p14:sldId id="349"/>
            <p14:sldId id="265"/>
            <p14:sldId id="308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4"/>
  </p:normalViewPr>
  <p:slideViewPr>
    <p:cSldViewPr snapToGrid="0" snapToObjects="1">
      <p:cViewPr varScale="1">
        <p:scale>
          <a:sx n="108" d="100"/>
          <a:sy n="108" d="100"/>
        </p:scale>
        <p:origin x="176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9E033-463D-F64C-8D61-4ACAF3494F5C}" type="doc">
      <dgm:prSet loTypeId="urn:microsoft.com/office/officeart/2005/8/layout/vList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888EBB1-6E8F-ED41-95C3-FF43B69D5B5E}">
      <dgm:prSet phldrT="[Text]"/>
      <dgm:spPr/>
      <dgm:t>
        <a:bodyPr/>
        <a:lstStyle/>
        <a:p>
          <a:pPr rtl="1"/>
          <a:r>
            <a:rPr lang="en-US" b="1" dirty="0" smtClean="0"/>
            <a:t>Intimate Partner Violence (IPV)</a:t>
          </a:r>
          <a:endParaRPr lang="en-US" dirty="0"/>
        </a:p>
      </dgm:t>
    </dgm:pt>
    <dgm:pt modelId="{B03951CB-D64B-6440-8203-72D5A44F4804}" type="parTrans" cxnId="{AA5EDBF1-4554-9648-9E43-FE76D3066065}">
      <dgm:prSet/>
      <dgm:spPr/>
      <dgm:t>
        <a:bodyPr/>
        <a:lstStyle/>
        <a:p>
          <a:endParaRPr lang="en-US"/>
        </a:p>
      </dgm:t>
    </dgm:pt>
    <dgm:pt modelId="{C3F072EE-4493-6A4F-9427-195E42B04C7F}" type="sibTrans" cxnId="{AA5EDBF1-4554-9648-9E43-FE76D3066065}">
      <dgm:prSet/>
      <dgm:spPr/>
      <dgm:t>
        <a:bodyPr/>
        <a:lstStyle/>
        <a:p>
          <a:endParaRPr lang="en-US"/>
        </a:p>
      </dgm:t>
    </dgm:pt>
    <dgm:pt modelId="{9C782B87-64F2-FD4D-B031-325F2C7594DB}">
      <dgm:prSet phldrT="[Text]"/>
      <dgm:spPr/>
      <dgm:t>
        <a:bodyPr/>
        <a:lstStyle/>
        <a:p>
          <a:r>
            <a:rPr lang="en-US" altLang="ja-JP" b="0" dirty="0" smtClean="0"/>
            <a:t>Behavior by an intimating partner that causes physical, sexual or psychological harm, including acts of physical aggression, sexual coercion, psychological abuse and controlling behaviors.</a:t>
          </a:r>
          <a:endParaRPr lang="en-US" dirty="0"/>
        </a:p>
      </dgm:t>
    </dgm:pt>
    <dgm:pt modelId="{52540684-0F14-9D44-BF6F-E3EF0F1501C3}" type="parTrans" cxnId="{C3140F02-5EE8-5047-8C59-229AF85CFFBC}">
      <dgm:prSet/>
      <dgm:spPr/>
      <dgm:t>
        <a:bodyPr/>
        <a:lstStyle/>
        <a:p>
          <a:endParaRPr lang="en-US"/>
        </a:p>
      </dgm:t>
    </dgm:pt>
    <dgm:pt modelId="{AC1EB3C0-82A2-7541-ABE4-FAA41FE16BDA}" type="sibTrans" cxnId="{C3140F02-5EE8-5047-8C59-229AF85CFFBC}">
      <dgm:prSet/>
      <dgm:spPr/>
      <dgm:t>
        <a:bodyPr/>
        <a:lstStyle/>
        <a:p>
          <a:endParaRPr lang="en-US"/>
        </a:p>
      </dgm:t>
    </dgm:pt>
    <dgm:pt modelId="{3326B20B-B995-1E44-B62B-A8065CF449F1}">
      <dgm:prSet phldrT="[Text]"/>
      <dgm:spPr/>
      <dgm:t>
        <a:bodyPr/>
        <a:lstStyle/>
        <a:p>
          <a:pPr rtl="1"/>
          <a:r>
            <a:rPr lang="en-US" b="1" dirty="0" smtClean="0">
              <a:latin typeface="+mj-lt"/>
            </a:rPr>
            <a:t>Domestic Violence (DV)</a:t>
          </a:r>
          <a:endParaRPr lang="en-US" dirty="0"/>
        </a:p>
      </dgm:t>
    </dgm:pt>
    <dgm:pt modelId="{A73918CD-B8F2-1543-9D2A-383B5D21F8E7}" type="parTrans" cxnId="{334BDC8C-EE1E-6547-B88A-2B411E637C19}">
      <dgm:prSet/>
      <dgm:spPr/>
      <dgm:t>
        <a:bodyPr/>
        <a:lstStyle/>
        <a:p>
          <a:endParaRPr lang="en-US"/>
        </a:p>
      </dgm:t>
    </dgm:pt>
    <dgm:pt modelId="{D04FCE6A-4DEB-884F-9ACE-80B7116E5113}" type="sibTrans" cxnId="{334BDC8C-EE1E-6547-B88A-2B411E637C19}">
      <dgm:prSet/>
      <dgm:spPr/>
      <dgm:t>
        <a:bodyPr/>
        <a:lstStyle/>
        <a:p>
          <a:endParaRPr lang="en-US"/>
        </a:p>
      </dgm:t>
    </dgm:pt>
    <dgm:pt modelId="{7036085D-20B8-014F-8683-E5A6BEA93E7E}">
      <dgm:prSet phldrT="[Text]"/>
      <dgm:spPr/>
      <dgm:t>
        <a:bodyPr/>
        <a:lstStyle/>
        <a:p>
          <a:r>
            <a:rPr lang="en-US" dirty="0" smtClean="0"/>
            <a:t>All behaviors/actions within the family result in mental or physical injury (or death) to another member of the family</a:t>
          </a:r>
          <a:endParaRPr lang="en-US" dirty="0"/>
        </a:p>
      </dgm:t>
    </dgm:pt>
    <dgm:pt modelId="{A1E901CB-C6E1-3248-A6E2-22677DDDF369}" type="parTrans" cxnId="{3B8683F8-5CB9-E545-8C3C-746843FFA804}">
      <dgm:prSet/>
      <dgm:spPr/>
      <dgm:t>
        <a:bodyPr/>
        <a:lstStyle/>
        <a:p>
          <a:endParaRPr lang="en-US"/>
        </a:p>
      </dgm:t>
    </dgm:pt>
    <dgm:pt modelId="{A8203DF4-789C-ED48-A0AA-A8071F26EB60}" type="sibTrans" cxnId="{3B8683F8-5CB9-E545-8C3C-746843FFA804}">
      <dgm:prSet/>
      <dgm:spPr/>
      <dgm:t>
        <a:bodyPr/>
        <a:lstStyle/>
        <a:p>
          <a:endParaRPr lang="en-US"/>
        </a:p>
      </dgm:t>
    </dgm:pt>
    <dgm:pt modelId="{90CFD647-BBD9-2F41-8B44-35778971F7CB}" type="pres">
      <dgm:prSet presAssocID="{26A9E033-463D-F64C-8D61-4ACAF3494F5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62AC8A1-69C6-164B-93D8-0CDDA8F6D7B7}" type="pres">
      <dgm:prSet presAssocID="{D888EBB1-6E8F-ED41-95C3-FF43B69D5B5E}" presName="linNode" presStyleCnt="0"/>
      <dgm:spPr/>
    </dgm:pt>
    <dgm:pt modelId="{4DBE2F01-361F-9B43-B425-ECFA36301510}" type="pres">
      <dgm:prSet presAssocID="{D888EBB1-6E8F-ED41-95C3-FF43B69D5B5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E5F0F-F2D1-734D-8CB5-0280127E4CE4}" type="pres">
      <dgm:prSet presAssocID="{D888EBB1-6E8F-ED41-95C3-FF43B69D5B5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891C1B-5673-1940-A156-73FEA68A40F8}" type="pres">
      <dgm:prSet presAssocID="{C3F072EE-4493-6A4F-9427-195E42B04C7F}" presName="sp" presStyleCnt="0"/>
      <dgm:spPr/>
    </dgm:pt>
    <dgm:pt modelId="{1DB5D865-63D8-9C41-ABDA-409A1A86B30F}" type="pres">
      <dgm:prSet presAssocID="{3326B20B-B995-1E44-B62B-A8065CF449F1}" presName="linNode" presStyleCnt="0"/>
      <dgm:spPr/>
    </dgm:pt>
    <dgm:pt modelId="{BE014B3D-A9F4-2E4B-A1F1-215B5D8AC640}" type="pres">
      <dgm:prSet presAssocID="{3326B20B-B995-1E44-B62B-A8065CF449F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F52E11-93FA-B842-AA5C-C7CB6B24BB30}" type="pres">
      <dgm:prSet presAssocID="{3326B20B-B995-1E44-B62B-A8065CF449F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C5E35E-2D47-6949-B048-88156E3BB0F7}" type="presOf" srcId="{7036085D-20B8-014F-8683-E5A6BEA93E7E}" destId="{EBF52E11-93FA-B842-AA5C-C7CB6B24BB30}" srcOrd="0" destOrd="0" presId="urn:microsoft.com/office/officeart/2005/8/layout/vList5"/>
    <dgm:cxn modelId="{3B8683F8-5CB9-E545-8C3C-746843FFA804}" srcId="{3326B20B-B995-1E44-B62B-A8065CF449F1}" destId="{7036085D-20B8-014F-8683-E5A6BEA93E7E}" srcOrd="0" destOrd="0" parTransId="{A1E901CB-C6E1-3248-A6E2-22677DDDF369}" sibTransId="{A8203DF4-789C-ED48-A0AA-A8071F26EB60}"/>
    <dgm:cxn modelId="{C3140F02-5EE8-5047-8C59-229AF85CFFBC}" srcId="{D888EBB1-6E8F-ED41-95C3-FF43B69D5B5E}" destId="{9C782B87-64F2-FD4D-B031-325F2C7594DB}" srcOrd="0" destOrd="0" parTransId="{52540684-0F14-9D44-BF6F-E3EF0F1501C3}" sibTransId="{AC1EB3C0-82A2-7541-ABE4-FAA41FE16BDA}"/>
    <dgm:cxn modelId="{70727198-FFAF-C84D-98A1-5F384F5FD030}" type="presOf" srcId="{D888EBB1-6E8F-ED41-95C3-FF43B69D5B5E}" destId="{4DBE2F01-361F-9B43-B425-ECFA36301510}" srcOrd="0" destOrd="0" presId="urn:microsoft.com/office/officeart/2005/8/layout/vList5"/>
    <dgm:cxn modelId="{752F7479-5D2D-7D44-84D3-56AA3A3E5E3F}" type="presOf" srcId="{9C782B87-64F2-FD4D-B031-325F2C7594DB}" destId="{BA8E5F0F-F2D1-734D-8CB5-0280127E4CE4}" srcOrd="0" destOrd="0" presId="urn:microsoft.com/office/officeart/2005/8/layout/vList5"/>
    <dgm:cxn modelId="{334BDC8C-EE1E-6547-B88A-2B411E637C19}" srcId="{26A9E033-463D-F64C-8D61-4ACAF3494F5C}" destId="{3326B20B-B995-1E44-B62B-A8065CF449F1}" srcOrd="1" destOrd="0" parTransId="{A73918CD-B8F2-1543-9D2A-383B5D21F8E7}" sibTransId="{D04FCE6A-4DEB-884F-9ACE-80B7116E5113}"/>
    <dgm:cxn modelId="{AA5EDBF1-4554-9648-9E43-FE76D3066065}" srcId="{26A9E033-463D-F64C-8D61-4ACAF3494F5C}" destId="{D888EBB1-6E8F-ED41-95C3-FF43B69D5B5E}" srcOrd="0" destOrd="0" parTransId="{B03951CB-D64B-6440-8203-72D5A44F4804}" sibTransId="{C3F072EE-4493-6A4F-9427-195E42B04C7F}"/>
    <dgm:cxn modelId="{7772AB77-D59A-9849-AE22-90331E5139B2}" type="presOf" srcId="{26A9E033-463D-F64C-8D61-4ACAF3494F5C}" destId="{90CFD647-BBD9-2F41-8B44-35778971F7CB}" srcOrd="0" destOrd="0" presId="urn:microsoft.com/office/officeart/2005/8/layout/vList5"/>
    <dgm:cxn modelId="{47540425-5984-E443-8D8D-45901264414F}" type="presOf" srcId="{3326B20B-B995-1E44-B62B-A8065CF449F1}" destId="{BE014B3D-A9F4-2E4B-A1F1-215B5D8AC640}" srcOrd="0" destOrd="0" presId="urn:microsoft.com/office/officeart/2005/8/layout/vList5"/>
    <dgm:cxn modelId="{667D4A79-5C8B-944B-A268-DE7C95050ACB}" type="presParOf" srcId="{90CFD647-BBD9-2F41-8B44-35778971F7CB}" destId="{562AC8A1-69C6-164B-93D8-0CDDA8F6D7B7}" srcOrd="0" destOrd="0" presId="urn:microsoft.com/office/officeart/2005/8/layout/vList5"/>
    <dgm:cxn modelId="{0D390575-BB21-FE45-B735-8AA585DEC3F9}" type="presParOf" srcId="{562AC8A1-69C6-164B-93D8-0CDDA8F6D7B7}" destId="{4DBE2F01-361F-9B43-B425-ECFA36301510}" srcOrd="0" destOrd="0" presId="urn:microsoft.com/office/officeart/2005/8/layout/vList5"/>
    <dgm:cxn modelId="{03C6ABF5-8A24-5941-835E-4F3AFB01C299}" type="presParOf" srcId="{562AC8A1-69C6-164B-93D8-0CDDA8F6D7B7}" destId="{BA8E5F0F-F2D1-734D-8CB5-0280127E4CE4}" srcOrd="1" destOrd="0" presId="urn:microsoft.com/office/officeart/2005/8/layout/vList5"/>
    <dgm:cxn modelId="{771918D7-851A-ED41-9266-E88D4293336E}" type="presParOf" srcId="{90CFD647-BBD9-2F41-8B44-35778971F7CB}" destId="{87891C1B-5673-1940-A156-73FEA68A40F8}" srcOrd="1" destOrd="0" presId="urn:microsoft.com/office/officeart/2005/8/layout/vList5"/>
    <dgm:cxn modelId="{C968062A-B6D2-464B-BDF6-99085D4EE914}" type="presParOf" srcId="{90CFD647-BBD9-2F41-8B44-35778971F7CB}" destId="{1DB5D865-63D8-9C41-ABDA-409A1A86B30F}" srcOrd="2" destOrd="0" presId="urn:microsoft.com/office/officeart/2005/8/layout/vList5"/>
    <dgm:cxn modelId="{0A5F5EF0-A4A7-034B-8B84-44308A93DE8B}" type="presParOf" srcId="{1DB5D865-63D8-9C41-ABDA-409A1A86B30F}" destId="{BE014B3D-A9F4-2E4B-A1F1-215B5D8AC640}" srcOrd="0" destOrd="0" presId="urn:microsoft.com/office/officeart/2005/8/layout/vList5"/>
    <dgm:cxn modelId="{0504CB2A-514D-9641-8CBC-9367EE595F88}" type="presParOf" srcId="{1DB5D865-63D8-9C41-ABDA-409A1A86B30F}" destId="{EBF52E11-93FA-B842-AA5C-C7CB6B24BB3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8E5F0F-F2D1-734D-8CB5-0280127E4CE4}">
      <dsp:nvSpPr>
        <dsp:cNvPr id="0" name=""/>
        <dsp:cNvSpPr/>
      </dsp:nvSpPr>
      <dsp:spPr>
        <a:xfrm rot="5400000">
          <a:off x="4586264" y="-1642865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ja-JP" sz="1700" b="0" kern="1200" dirty="0" smtClean="0"/>
            <a:t>Behavior by an intimating partner that causes physical, sexual or psychological harm, including acts of physical aggression, sexual coercion, psychological abuse and controlling behaviors.</a:t>
          </a:r>
          <a:endParaRPr lang="en-US" sz="1700" kern="1200" dirty="0"/>
        </a:p>
      </dsp:txBody>
      <dsp:txXfrm rot="-5400000">
        <a:off x="2778062" y="229890"/>
        <a:ext cx="4874223" cy="1193264"/>
      </dsp:txXfrm>
    </dsp:sp>
    <dsp:sp modelId="{4DBE2F01-361F-9B43-B425-ECFA36301510}">
      <dsp:nvSpPr>
        <dsp:cNvPr id="0" name=""/>
        <dsp:cNvSpPr/>
      </dsp:nvSpPr>
      <dsp:spPr>
        <a:xfrm>
          <a:off x="0" y="41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/>
            <a:t>Intimate Partner Violence (IPV)</a:t>
          </a:r>
          <a:endParaRPr lang="en-US" sz="2700" kern="1200" dirty="0"/>
        </a:p>
      </dsp:txBody>
      <dsp:txXfrm>
        <a:off x="80691" y="80732"/>
        <a:ext cx="2616679" cy="1491581"/>
      </dsp:txXfrm>
    </dsp:sp>
    <dsp:sp modelId="{EBF52E11-93FA-B842-AA5C-C7CB6B24BB30}">
      <dsp:nvSpPr>
        <dsp:cNvPr id="0" name=""/>
        <dsp:cNvSpPr/>
      </dsp:nvSpPr>
      <dsp:spPr>
        <a:xfrm rot="5400000">
          <a:off x="4586264" y="92746"/>
          <a:ext cx="1322370" cy="4938776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All behaviors/actions within the family result in mental or physical injury (or death) to another member of the family</a:t>
          </a:r>
          <a:endParaRPr lang="en-US" sz="1700" kern="1200" dirty="0"/>
        </a:p>
      </dsp:txBody>
      <dsp:txXfrm rot="-5400000">
        <a:off x="2778062" y="1965502"/>
        <a:ext cx="4874223" cy="1193264"/>
      </dsp:txXfrm>
    </dsp:sp>
    <dsp:sp modelId="{BE014B3D-A9F4-2E4B-A1F1-215B5D8AC640}">
      <dsp:nvSpPr>
        <dsp:cNvPr id="0" name=""/>
        <dsp:cNvSpPr/>
      </dsp:nvSpPr>
      <dsp:spPr>
        <a:xfrm>
          <a:off x="0" y="1735653"/>
          <a:ext cx="2778061" cy="16529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30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4400000" scaled="1"/>
        </a:gradFill>
        <a:ln>
          <a:noFill/>
        </a:ln>
        <a:effectLst>
          <a:outerShdw blurRad="88900" dist="63500" dir="3000000" algn="br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lvl="0" algn="ctr" defTabSz="12001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b="1" kern="1200" dirty="0" smtClean="0">
              <a:latin typeface="+mj-lt"/>
            </a:rPr>
            <a:t>Domestic Violence (DV)</a:t>
          </a:r>
          <a:endParaRPr lang="en-US" sz="2700" kern="1200" dirty="0"/>
        </a:p>
      </dsp:txBody>
      <dsp:txXfrm>
        <a:off x="80691" y="1816344"/>
        <a:ext cx="2616679" cy="14915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92FF75-E17C-EB45-85BD-F841A6477CD0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86FFA-8A0C-4E43-8B69-EA341C0B9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6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12/25/17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Domestic Violence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Dr. Haytham AlSaif</a:t>
            </a:r>
          </a:p>
          <a:p>
            <a:r>
              <a:rPr lang="en-US" dirty="0" smtClean="0"/>
              <a:t>MBBS,MPH,SBFM,ABFM.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8919">
            <a:off x="2600174" y="212898"/>
            <a:ext cx="2553702" cy="32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171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of </a:t>
            </a:r>
            <a:r>
              <a:rPr lang="en-US" dirty="0" smtClean="0"/>
              <a:t>Domestic violence in KSA*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21413" y="2819399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History of abuse during childhood.</a:t>
            </a:r>
          </a:p>
          <a:p>
            <a:pPr marL="457200" indent="-457200">
              <a:buFont typeface="+mj-lt"/>
              <a:buAutoNum type="arabicPeriod" startAt="13"/>
            </a:pPr>
            <a:r>
              <a:rPr lang="en-US" sz="2000" dirty="0" smtClean="0"/>
              <a:t>Psychiatric illness.</a:t>
            </a:r>
            <a:endParaRPr lang="en-US" sz="2000" dirty="0"/>
          </a:p>
          <a:p>
            <a:pPr marL="457200" indent="-457200">
              <a:buFont typeface="+mj-lt"/>
              <a:buAutoNum type="arabicPeriod" startAt="13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589048" y="6187682"/>
            <a:ext cx="50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العنف </a:t>
            </a:r>
            <a:r>
              <a:rPr lang="x-none" sz="1200" dirty="0" smtClean="0"/>
              <a:t>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Violence 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6798" y="2818272"/>
            <a:ext cx="4548225" cy="401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7"/>
            </a:pPr>
            <a:r>
              <a:rPr lang="en-US" sz="2000" dirty="0"/>
              <a:t>Father married to &gt;1 wife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Crowded house.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Suspicion </a:t>
            </a:r>
            <a:r>
              <a:rPr lang="en-US" sz="2000" dirty="0"/>
              <a:t>on wife’s fidelity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Conflicts (financial…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Violent </a:t>
            </a:r>
            <a:r>
              <a:rPr lang="en-US" sz="2000" dirty="0"/>
              <a:t>&amp; explicit content in the media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 startAt="7"/>
            </a:pPr>
            <a:r>
              <a:rPr lang="en-US" sz="2000" dirty="0" smtClean="0"/>
              <a:t>Culture (male predominance).</a:t>
            </a:r>
          </a:p>
          <a:p>
            <a:pPr marL="457200" indent="-457200">
              <a:buFont typeface="+mj-lt"/>
              <a:buAutoNum type="arabicPeriod" startAt="7"/>
            </a:pPr>
            <a:endParaRPr lang="en-US" sz="2000" dirty="0"/>
          </a:p>
          <a:p>
            <a:pPr marL="457200" indent="-457200">
              <a:buFont typeface="+mj-lt"/>
              <a:buAutoNum type="arabicPeriod" startAt="7"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5823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members are vulnerable the most to DV in KSA?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21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44" y="1371600"/>
            <a:ext cx="8599756" cy="1447800"/>
          </a:xfrm>
        </p:spPr>
        <p:txBody>
          <a:bodyPr/>
          <a:lstStyle/>
          <a:p>
            <a:r>
              <a:rPr lang="en-US" sz="4000" dirty="0" smtClean="0"/>
              <a:t>Which family members are vulnerable the most to DV in KSA?</a:t>
            </a:r>
            <a:endParaRPr lang="en-US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4589" y="3012142"/>
            <a:ext cx="4366824" cy="3728970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Daughters.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Husband’s mother.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Elderly in the family.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58634" y="3011015"/>
            <a:ext cx="4366824" cy="3728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6"/>
            </a:pPr>
            <a:r>
              <a:rPr lang="en-US" dirty="0"/>
              <a:t>Wife’s mother.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/>
              <a:t>The Father</a:t>
            </a:r>
            <a:r>
              <a:rPr lang="en-US" dirty="0" smtClean="0"/>
              <a:t>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Husband’s siblings.</a:t>
            </a:r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Wife’s siblings.</a:t>
            </a:r>
            <a:endParaRPr lang="en-US" dirty="0"/>
          </a:p>
          <a:p>
            <a:pPr marL="457200" indent="-457200">
              <a:buFont typeface="+mj-lt"/>
              <a:buAutoNum type="arabicPeriod" startAt="6"/>
            </a:pP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65657" y="6163872"/>
            <a:ext cx="407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dirty="0"/>
              <a:t>العنف </a:t>
            </a:r>
            <a:r>
              <a:rPr lang="x-none" dirty="0" smtClean="0"/>
              <a:t>ا</a:t>
            </a:r>
            <a:r>
              <a:rPr lang="en-US" dirty="0" err="1" smtClean="0"/>
              <a:t>لأ</a:t>
            </a:r>
            <a:r>
              <a:rPr lang="x-none" dirty="0" smtClean="0"/>
              <a:t>سري </a:t>
            </a:r>
            <a:r>
              <a:rPr lang="x-none" dirty="0"/>
              <a:t>في </a:t>
            </a:r>
            <a:r>
              <a:rPr lang="x-none" dirty="0" smtClean="0"/>
              <a:t>المجتمع السعودى أسبابه </a:t>
            </a:r>
            <a:r>
              <a:rPr lang="x-none" dirty="0"/>
              <a:t>وآثاره </a:t>
            </a:r>
            <a:r>
              <a:rPr lang="x-none" dirty="0" smtClean="0"/>
              <a:t>ا</a:t>
            </a:r>
            <a:r>
              <a:rPr lang="en-US" dirty="0" err="1" smtClean="0"/>
              <a:t>لإجتما</a:t>
            </a:r>
            <a:r>
              <a:rPr lang="x-none" dirty="0" smtClean="0"/>
              <a:t>عية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53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is committing the DV in KSA?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5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Reactions of women after DV in KSA?*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6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of women after DV in KSA?*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965" y="3012141"/>
            <a:ext cx="8526492" cy="367314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Seeking separation or divorce </a:t>
            </a:r>
            <a:r>
              <a:rPr lang="en-US" dirty="0" smtClean="0"/>
              <a:t>(</a:t>
            </a:r>
            <a:r>
              <a:rPr lang="en-US" dirty="0"/>
              <a:t>55.9%)</a:t>
            </a:r>
          </a:p>
          <a:p>
            <a:r>
              <a:rPr lang="en-US" dirty="0"/>
              <a:t>Doing nothing </a:t>
            </a:r>
            <a:r>
              <a:rPr lang="en-US" dirty="0" smtClean="0"/>
              <a:t>(</a:t>
            </a:r>
            <a:r>
              <a:rPr lang="en-US" dirty="0"/>
              <a:t>40.6%)</a:t>
            </a:r>
          </a:p>
          <a:p>
            <a:r>
              <a:rPr lang="hu-HU" dirty="0"/>
              <a:t>Visit a doctor </a:t>
            </a:r>
            <a:r>
              <a:rPr lang="hu-HU" dirty="0" smtClean="0"/>
              <a:t>(</a:t>
            </a:r>
            <a:r>
              <a:rPr lang="hu-HU" dirty="0"/>
              <a:t>7.0%)</a:t>
            </a:r>
          </a:p>
          <a:p>
            <a:r>
              <a:rPr lang="en-US" dirty="0"/>
              <a:t>Did not visit a doctor while needed </a:t>
            </a:r>
            <a:r>
              <a:rPr lang="en-US" dirty="0" smtClean="0"/>
              <a:t>(</a:t>
            </a:r>
            <a:r>
              <a:rPr lang="en-US" dirty="0"/>
              <a:t>7.0%)</a:t>
            </a:r>
          </a:p>
          <a:p>
            <a:r>
              <a:rPr lang="en-US" dirty="0"/>
              <a:t>Left home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en-US" dirty="0"/>
              <a:t>Contact human rights </a:t>
            </a:r>
            <a:r>
              <a:rPr lang="en-US" dirty="0" smtClean="0"/>
              <a:t>(</a:t>
            </a:r>
            <a:r>
              <a:rPr lang="en-US" dirty="0"/>
              <a:t>3.5%)</a:t>
            </a:r>
          </a:p>
          <a:p>
            <a:r>
              <a:rPr lang="da-DK" dirty="0"/>
              <a:t>Call police </a:t>
            </a:r>
            <a:r>
              <a:rPr lang="da-DK" dirty="0" smtClean="0"/>
              <a:t>(</a:t>
            </a:r>
            <a:r>
              <a:rPr lang="da-DK" dirty="0"/>
              <a:t>2.8%)</a:t>
            </a:r>
          </a:p>
          <a:p>
            <a:r>
              <a:rPr lang="en-US" dirty="0"/>
              <a:t>Other action </a:t>
            </a:r>
            <a:r>
              <a:rPr lang="en-US" dirty="0" smtClean="0"/>
              <a:t>(</a:t>
            </a:r>
            <a:r>
              <a:rPr lang="en-US" dirty="0"/>
              <a:t>1.4%)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1960" y="6223619"/>
            <a:ext cx="603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Prevalence and </a:t>
            </a:r>
            <a:r>
              <a:rPr lang="en-US" sz="1200" b="1" dirty="0" smtClean="0"/>
              <a:t>Risk Factors </a:t>
            </a:r>
            <a:r>
              <a:rPr lang="en-US" sz="1200" b="1" dirty="0"/>
              <a:t>of </a:t>
            </a:r>
            <a:r>
              <a:rPr lang="en-US" sz="1200" b="1" dirty="0" smtClean="0"/>
              <a:t>Domestic Violence </a:t>
            </a:r>
            <a:r>
              <a:rPr lang="en-US" sz="1200" b="1" dirty="0"/>
              <a:t>Against </a:t>
            </a:r>
            <a:r>
              <a:rPr lang="en-US" sz="1200" b="1" dirty="0" smtClean="0"/>
              <a:t>Women Attending </a:t>
            </a:r>
            <a:r>
              <a:rPr lang="en-US" sz="1200" b="1" dirty="0"/>
              <a:t>a </a:t>
            </a:r>
            <a:r>
              <a:rPr lang="en-US" sz="1200" b="1" dirty="0" smtClean="0"/>
              <a:t>Primary Care </a:t>
            </a:r>
            <a:r>
              <a:rPr lang="en-US" sz="1200" b="1" dirty="0"/>
              <a:t>Center in Riyadh</a:t>
            </a:r>
            <a:r>
              <a:rPr lang="en-US" sz="1200" b="1" dirty="0" smtClean="0"/>
              <a:t>, Saudi </a:t>
            </a:r>
            <a:r>
              <a:rPr lang="en-US" sz="1200" b="1" dirty="0"/>
              <a:t>Arabia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3111960" y="5757917"/>
            <a:ext cx="552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*ranked from most to least common.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037" y="3461657"/>
            <a:ext cx="7716837" cy="1447800"/>
          </a:xfrm>
        </p:spPr>
        <p:txBody>
          <a:bodyPr/>
          <a:lstStyle/>
          <a:p>
            <a:r>
              <a:rPr lang="en-US" smtClean="0"/>
              <a:t>What are the </a:t>
            </a:r>
            <a:r>
              <a:rPr lang="en-US" dirty="0" smtClean="0"/>
              <a:t>Signs </a:t>
            </a:r>
            <a:r>
              <a:rPr lang="en-US" dirty="0"/>
              <a:t>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>
                <a:effectLst/>
              </a:rPr>
              <a:t>Injuries that point to a defensive position over the face (bruises and marks on the inside of the </a:t>
            </a:r>
            <a:r>
              <a:rPr lang="en-US" dirty="0" smtClean="0">
                <a:effectLst/>
              </a:rPr>
              <a:t>forearms, </a:t>
            </a:r>
            <a:r>
              <a:rPr lang="en-US" dirty="0">
                <a:effectLst/>
              </a:rPr>
              <a:t>back</a:t>
            </a:r>
            <a:r>
              <a:rPr lang="en-US" dirty="0" smtClean="0">
                <a:effectLst/>
              </a:rPr>
              <a:t>).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to the chest and stomach, reproductive organs, and </a:t>
            </a:r>
            <a:r>
              <a:rPr lang="en-US" dirty="0" smtClean="0">
                <a:effectLst/>
              </a:rPr>
              <a:t>anus.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The illness or injuries do not match the cause </a:t>
            </a:r>
            <a:r>
              <a:rPr lang="en-US" dirty="0" smtClean="0">
                <a:effectLst/>
              </a:rPr>
              <a:t>given.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Delay in requesting medical </a:t>
            </a:r>
            <a:r>
              <a:rPr lang="en-US" dirty="0" smtClean="0">
                <a:effectLst/>
              </a:rPr>
              <a:t>care.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Injuries and bruises of various colors, indicating injuries occurring regularly over a period of </a:t>
            </a:r>
            <a:r>
              <a:rPr lang="en-US" dirty="0" smtClean="0">
                <a:effectLst/>
              </a:rPr>
              <a:t>time.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 injuries, someone who is ‘accident prone</a:t>
            </a:r>
            <a:r>
              <a:rPr lang="en-US" dirty="0" smtClean="0">
                <a:effectLst/>
              </a:rPr>
              <a:t>’.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2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Signs and symptoms suggestive of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</a:rPr>
              <a:t>Injuries during </a:t>
            </a:r>
            <a:r>
              <a:rPr lang="en-US" dirty="0" smtClean="0">
                <a:effectLst/>
              </a:rPr>
              <a:t>pregnancy.</a:t>
            </a:r>
            <a:endParaRPr lang="en-US" dirty="0">
              <a:effectLst/>
            </a:endParaRPr>
          </a:p>
          <a:p>
            <a:r>
              <a:rPr lang="en-US" dirty="0">
                <a:effectLst/>
              </a:rPr>
              <a:t>Repeated reproductive health problems: repeat miscarriage, early delivery, sexually transmitted </a:t>
            </a:r>
            <a:r>
              <a:rPr lang="en-US" dirty="0" smtClean="0">
                <a:effectLst/>
              </a:rPr>
              <a:t>diseases.</a:t>
            </a:r>
            <a:endParaRPr lang="en-US" dirty="0">
              <a:effectLst/>
            </a:endParaRPr>
          </a:p>
          <a:p>
            <a:r>
              <a:rPr lang="en-US" dirty="0" smtClean="0">
                <a:effectLst/>
              </a:rPr>
              <a:t>Behavioral </a:t>
            </a:r>
            <a:r>
              <a:rPr lang="en-US" dirty="0">
                <a:effectLst/>
              </a:rPr>
              <a:t>signs: multiple visits, lack of commitment to appointments, not displaying </a:t>
            </a:r>
            <a:r>
              <a:rPr lang="en-US" dirty="0" smtClean="0">
                <a:effectLst/>
              </a:rPr>
              <a:t>emotion, crying easily, or poor eye contact.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92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2391"/>
          <a:stretch/>
        </p:blipFill>
        <p:spPr>
          <a:xfrm>
            <a:off x="1251004" y="429243"/>
            <a:ext cx="5268550" cy="46141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Impact </a:t>
            </a:r>
            <a:r>
              <a:rPr lang="en-US" b="1" dirty="0">
                <a:solidFill>
                  <a:schemeClr val="bg1"/>
                </a:solidFill>
              </a:rPr>
              <a:t>with a </a:t>
            </a:r>
            <a:r>
              <a:rPr lang="en-US" b="1" dirty="0" smtClean="0">
                <a:solidFill>
                  <a:schemeClr val="bg1"/>
                </a:solidFill>
              </a:rPr>
              <a:t>bat </a:t>
            </a:r>
            <a:r>
              <a:rPr lang="en-US" b="1" dirty="0">
                <a:solidFill>
                  <a:schemeClr val="bg1"/>
                </a:solidFill>
              </a:rPr>
              <a:t>will result in an area of central clearing surrounded by two parallel lines. The blood directly beneath the area of impact is forced upward and outward around a linear object, resulting in rupture </a:t>
            </a:r>
            <a:r>
              <a:rPr lang="en-US" b="1" dirty="0" smtClean="0">
                <a:solidFill>
                  <a:schemeClr val="bg1"/>
                </a:solidFill>
              </a:rPr>
              <a:t>of the </a:t>
            </a:r>
            <a:r>
              <a:rPr lang="en-US" b="1" dirty="0">
                <a:solidFill>
                  <a:schemeClr val="bg1"/>
                </a:solidFill>
              </a:rPr>
              <a:t>vessel outside the area of impact.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94" y="2819401"/>
            <a:ext cx="8484628" cy="3893798"/>
          </a:xfrm>
        </p:spPr>
        <p:txBody>
          <a:bodyPr>
            <a:normAutofit fontScale="47500" lnSpcReduction="2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Differentiate </a:t>
            </a:r>
            <a:r>
              <a:rPr lang="en-US" dirty="0" smtClean="0"/>
              <a:t>intimate partner violence (IPV) from </a:t>
            </a:r>
            <a:r>
              <a:rPr lang="en-US" dirty="0"/>
              <a:t>domestic violence (DV</a:t>
            </a:r>
            <a:r>
              <a:rPr lang="en-US" dirty="0" smtClean="0"/>
              <a:t>).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 smtClean="0"/>
              <a:t>Epidemiology of DV in Saudi Arabia.</a:t>
            </a:r>
            <a:endParaRPr lang="en-US" dirty="0"/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different types of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different victims of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Recognize sign and symptoms of violence 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Identify risk factors in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List bio-psycho-social consequences of domestic violence</a:t>
            </a:r>
            <a:endParaRPr lang="en-US" b="1" dirty="0"/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en-US" dirty="0"/>
              <a:t>Outline resources of victim support in Saudi </a:t>
            </a:r>
            <a:r>
              <a:rPr lang="en-US" dirty="0" smtClean="0"/>
              <a:t>Arabia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900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88" y="403761"/>
            <a:ext cx="6783937" cy="46427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9392" y="5379522"/>
            <a:ext cx="8134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Blows from a belt can exhibit several different patterns. If the belt impacts on edge, a linear contusion will be produced. If the belt impacts more on its side, a wider contusion may be imprinted. Woven belts will leave a mirror image of the weave imprinted on the skin.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28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44" y="403759"/>
            <a:ext cx="4296104" cy="63062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19500" y="5232638"/>
            <a:ext cx="44057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The hand is the most common 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‘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weapon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 of domestic violence. The slap mark present on this patient</a:t>
            </a:r>
            <a:r>
              <a:rPr lang="en-US" b="1" dirty="0">
                <a:solidFill>
                  <a:schemeClr val="bg1"/>
                </a:solidFill>
                <a:latin typeface="Calibri" charset="0"/>
                <a:ea typeface="Times New Roman" charset="0"/>
                <a:cs typeface="Times New Roman" charset="0"/>
              </a:rPr>
              <a:t>’</a:t>
            </a:r>
            <a:r>
              <a:rPr lang="en-US" b="1" dirty="0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rPr>
              <a:t>s cheek shows areas of central clearing from impact with the extended fingers.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34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" y="308573"/>
            <a:ext cx="6260935" cy="43239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382" y="5232638"/>
            <a:ext cx="6260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Injuries that are associated with falls would include contusions and abrasions to the bony surfaces of the body, including: </a:t>
            </a:r>
            <a:r>
              <a:rPr lang="en-US" b="1" dirty="0" smtClean="0">
                <a:solidFill>
                  <a:schemeClr val="bg1"/>
                </a:solidFill>
              </a:rPr>
              <a:t>extensor </a:t>
            </a:r>
            <a:r>
              <a:rPr lang="en-US" b="1" dirty="0">
                <a:solidFill>
                  <a:schemeClr val="bg1"/>
                </a:solidFill>
              </a:rPr>
              <a:t>surfaces of the arms, elbows, knees and shins. </a:t>
            </a:r>
            <a:r>
              <a:rPr lang="en-US" dirty="0">
                <a:solidFill>
                  <a:schemeClr val="bg1"/>
                </a:solidFill>
              </a:rPr>
              <a:t/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0"/>
            <a:ext cx="7746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6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DV during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women are ready to talk </a:t>
            </a:r>
            <a:r>
              <a:rPr lang="en-US" dirty="0" smtClean="0"/>
              <a:t>about abuse </a:t>
            </a:r>
            <a:r>
              <a:rPr lang="en-US" dirty="0"/>
              <a:t>when </a:t>
            </a:r>
            <a:r>
              <a:rPr lang="en-US" dirty="0" smtClean="0"/>
              <a:t>asked.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3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physician’s role in DV?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95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45" y="3012142"/>
            <a:ext cx="8878855" cy="3617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Identify DV.</a:t>
            </a:r>
          </a:p>
          <a:p>
            <a:r>
              <a:rPr lang="en-US" dirty="0" smtClean="0"/>
              <a:t>Assess the patient and her family level of safety.</a:t>
            </a:r>
          </a:p>
          <a:p>
            <a:r>
              <a:rPr lang="en-US" dirty="0" smtClean="0"/>
              <a:t>Provide ongoing medical care &amp; non-judgmental support.</a:t>
            </a:r>
          </a:p>
          <a:p>
            <a:r>
              <a:rPr lang="en-US" dirty="0" smtClean="0"/>
              <a:t>Ensuring privacy and confidentiality.</a:t>
            </a:r>
          </a:p>
          <a:p>
            <a:r>
              <a:rPr lang="en-US" dirty="0"/>
              <a:t>It is advisable not to discuss DV </a:t>
            </a:r>
            <a:r>
              <a:rPr lang="en-US" dirty="0" smtClean="0"/>
              <a:t>when children or the </a:t>
            </a:r>
            <a:r>
              <a:rPr lang="en-US" dirty="0"/>
              <a:t>partner </a:t>
            </a:r>
            <a:r>
              <a:rPr lang="en-US" dirty="0" smtClean="0"/>
              <a:t>are present.</a:t>
            </a:r>
          </a:p>
        </p:txBody>
      </p:sp>
    </p:spTree>
    <p:extLst>
      <p:ext uri="{BB962C8B-B14F-4D97-AF65-F5344CB8AC3E}">
        <p14:creationId xmlns:p14="http://schemas.microsoft.com/office/powerpoint/2010/main" val="178942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Family physician role in DV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140" y="3010167"/>
            <a:ext cx="8536377" cy="3617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2000"/>
              </a:spcAft>
              <a:buFontTx/>
              <a:buBlip>
                <a:blip r:embed="rId2"/>
              </a:buBlip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3182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196975" indent="-2825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1492250" indent="-295275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Tx/>
              <a:buBlip>
                <a:blip r:embed="rId2"/>
              </a:buBlip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17748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055813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2344738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2625725" indent="-288925" algn="l" defTabSz="914400" rtl="0" eaLnBrk="1" latinLnBrk="0" hangingPunct="1">
              <a:spcBef>
                <a:spcPts val="0"/>
              </a:spcBef>
              <a:spcAft>
                <a:spcPts val="600"/>
              </a:spcAft>
              <a:buFontTx/>
              <a:buBlip>
                <a:blip r:embed="rId2"/>
              </a:buBlip>
              <a:defRPr lang="en-US" sz="180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Counseling about the nature and course of DV.</a:t>
            </a:r>
          </a:p>
          <a:p>
            <a:r>
              <a:rPr lang="en-US" dirty="0" smtClean="0"/>
              <a:t>Educating the patient about the range of available support services.</a:t>
            </a:r>
          </a:p>
          <a:p>
            <a:r>
              <a:rPr lang="en-US" dirty="0" smtClean="0"/>
              <a:t>Documenting findings.</a:t>
            </a:r>
          </a:p>
          <a:p>
            <a:r>
              <a:rPr lang="en-US" dirty="0" smtClean="0"/>
              <a:t>Refer for further management or assistance.</a:t>
            </a:r>
          </a:p>
          <a:p>
            <a:r>
              <a:rPr lang="en-US" dirty="0" smtClean="0"/>
              <a:t>Prevent further incidents of abuse.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0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Screening tools for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HITS (Hurt, Insult, Threaten, Scream).</a:t>
            </a:r>
          </a:p>
          <a:p>
            <a:r>
              <a:rPr lang="en-US" dirty="0" smtClean="0"/>
              <a:t>WAST (Woman Abuse Screening Tool)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431212" cy="1447800"/>
          </a:xfrm>
        </p:spPr>
        <p:txBody>
          <a:bodyPr/>
          <a:lstStyle/>
          <a:p>
            <a:r>
              <a:rPr lang="en-US"/>
              <a:t>HITS (Hurt, Insult, Threaten, Scream)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9895489"/>
              </p:ext>
            </p:extLst>
          </p:nvPr>
        </p:nvGraphicFramePr>
        <p:xfrm>
          <a:off x="534903" y="3645727"/>
          <a:ext cx="8215355" cy="2044288"/>
        </p:xfrm>
        <a:graphic>
          <a:graphicData uri="http://schemas.openxmlformats.org/drawingml/2006/table">
            <a:tbl>
              <a:tblPr/>
              <a:tblGrid>
                <a:gridCol w="8215355"/>
              </a:tblGrid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physically </a:t>
                      </a:r>
                      <a:r>
                        <a:rPr lang="en-US" sz="1900" b="1" u="none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hurt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insult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or talk down to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threaten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you with physical harm?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2041">
                <a:tc>
                  <a:txBody>
                    <a:bodyPr/>
                    <a:lstStyle/>
                    <a:p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How often does your partner </a:t>
                      </a: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scream</a:t>
                      </a:r>
                      <a:r>
                        <a:rPr lang="en-US" sz="1900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 at you? </a:t>
                      </a: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6124">
                <a:tc>
                  <a:txBody>
                    <a:bodyPr/>
                    <a:lstStyle/>
                    <a:p>
                      <a:pPr algn="just"/>
                      <a:r>
                        <a:rPr lang="en-US" sz="1900" i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Scoring: never = 1 point, rarely = 2 points, sometimes = 3 points, fairly often = 4 points, frequently = 5 points. A score of greater than 10 points is a positive screen 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Helvetica" charset="0"/>
                      </a:endParaRPr>
                    </a:p>
                  </a:txBody>
                  <a:tcPr marL="33801" marR="33801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175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025" y="2361249"/>
            <a:ext cx="38100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425" y="4533900"/>
            <a:ext cx="3492500" cy="2324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925" y="227649"/>
            <a:ext cx="38100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05" y="2361249"/>
            <a:ext cx="2677299" cy="24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WAST (Woman Abuse Screening Tool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6982200"/>
              </p:ext>
            </p:extLst>
          </p:nvPr>
        </p:nvGraphicFramePr>
        <p:xfrm>
          <a:off x="427781" y="3066757"/>
          <a:ext cx="8495929" cy="3322167"/>
        </p:xfrm>
        <a:graphic>
          <a:graphicData uri="http://schemas.openxmlformats.org/drawingml/2006/table">
            <a:tbl>
              <a:tblPr/>
              <a:tblGrid>
                <a:gridCol w="8495929"/>
              </a:tblGrid>
              <a:tr h="604031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In general, how would you describe your relationship? No tension, some tension, a lot of tension?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04031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you and your partner work out arguments with no difficulty, some difficulty, or great difficulty?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arguments ever result in you feeling down or bad about yourself?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arguments ever result in hitting, kicking, or pushing?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 you ever feel frightened about what your partner says or does?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physically?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emotionally?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Does your partner ever abuse you sexually? </a:t>
                      </a: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02015">
                <a:tc>
                  <a:txBody>
                    <a:bodyPr/>
                    <a:lstStyle/>
                    <a:p>
                      <a:pPr algn="just"/>
                      <a:r>
                        <a:rPr lang="en-US" i="1" dirty="0">
                          <a:solidFill>
                            <a:schemeClr val="bg1"/>
                          </a:solidFill>
                          <a:effectLst/>
                          <a:latin typeface="Helvetica" charset="0"/>
                        </a:rPr>
                        <a:t>The physician performs scoring subjectively, using clinical judgment 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Helvetica" charset="0"/>
                      </a:endParaRPr>
                    </a:p>
                  </a:txBody>
                  <a:tcPr marL="31750" marR="3175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290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consultation?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9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</a:t>
            </a:r>
            <a:r>
              <a:rPr lang="en-US" smtClean="0"/>
              <a:t>the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Use introductory statements: ‘violence </a:t>
            </a:r>
            <a:r>
              <a:rPr lang="en-US" dirty="0"/>
              <a:t>is so common around here</a:t>
            </a:r>
            <a:r>
              <a:rPr lang="en-US" dirty="0" smtClean="0"/>
              <a:t>, that </a:t>
            </a:r>
            <a:r>
              <a:rPr lang="en-US" dirty="0"/>
              <a:t>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Then a </a:t>
            </a:r>
            <a:r>
              <a:rPr lang="en-US" dirty="0"/>
              <a:t>A </a:t>
            </a:r>
            <a:r>
              <a:rPr lang="en-US" dirty="0" smtClean="0"/>
              <a:t>funneling technique</a:t>
            </a:r>
            <a:r>
              <a:rPr lang="en-US" dirty="0"/>
              <a:t>:</a:t>
            </a:r>
            <a:r>
              <a:rPr lang="en-US" dirty="0" smtClean="0"/>
              <a:t> </a:t>
            </a:r>
          </a:p>
          <a:p>
            <a:r>
              <a:rPr lang="en-US" dirty="0" smtClean="0"/>
              <a:t>1-moving </a:t>
            </a:r>
            <a:r>
              <a:rPr lang="en-US" dirty="0"/>
              <a:t>from the broad less-</a:t>
            </a:r>
            <a:r>
              <a:rPr lang="en-US" dirty="0" smtClean="0"/>
              <a:t>threatening questions</a:t>
            </a:r>
            <a:r>
              <a:rPr lang="en-US" dirty="0"/>
              <a:t> </a:t>
            </a:r>
            <a:r>
              <a:rPr lang="en-US" dirty="0" smtClean="0"/>
              <a:t>:‘married </a:t>
            </a:r>
            <a:r>
              <a:rPr lang="en-US" dirty="0"/>
              <a:t>couples may disagree; </a:t>
            </a:r>
            <a:r>
              <a:rPr lang="en-US" dirty="0" smtClean="0"/>
              <a:t>how do </a:t>
            </a:r>
            <a:r>
              <a:rPr lang="en-US" dirty="0"/>
              <a:t>you resolve conflicts at home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2-to </a:t>
            </a:r>
            <a:r>
              <a:rPr lang="en-US" dirty="0"/>
              <a:t>asking about </a:t>
            </a:r>
            <a:r>
              <a:rPr lang="en-US" dirty="0" smtClean="0"/>
              <a:t>specific behaviors ‘</a:t>
            </a:r>
            <a:r>
              <a:rPr lang="en-US" dirty="0"/>
              <a:t>are you being hit</a:t>
            </a:r>
            <a:r>
              <a:rPr lang="en-US" dirty="0" smtClean="0"/>
              <a:t>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2501900"/>
            <a:ext cx="63500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94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address DV during the consultation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ask </a:t>
            </a:r>
            <a:r>
              <a:rPr lang="en-US" dirty="0"/>
              <a:t>in a </a:t>
            </a:r>
            <a:r>
              <a:rPr lang="en-US" b="1" u="sng" dirty="0"/>
              <a:t>non-judgmental</a:t>
            </a:r>
            <a:r>
              <a:rPr lang="en-US" dirty="0"/>
              <a:t> </a:t>
            </a:r>
            <a:r>
              <a:rPr lang="en-US" dirty="0" smtClean="0"/>
              <a:t>way: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eg</a:t>
            </a:r>
            <a:r>
              <a:rPr lang="en-US" dirty="0" smtClean="0"/>
              <a:t>, </a:t>
            </a:r>
            <a:r>
              <a:rPr lang="en-US" dirty="0"/>
              <a:t>avoid asking ‘what have you done for him to hit</a:t>
            </a:r>
          </a:p>
          <a:p>
            <a:pPr marL="0" indent="0">
              <a:buNone/>
            </a:pPr>
            <a:r>
              <a:rPr lang="en-US" dirty="0" smtClean="0"/>
              <a:t>You’.</a:t>
            </a:r>
          </a:p>
          <a:p>
            <a:r>
              <a:rPr lang="en-US" dirty="0"/>
              <a:t>avoid use of emotionally charged </a:t>
            </a:r>
            <a:r>
              <a:rPr lang="en-US" dirty="0" smtClean="0"/>
              <a:t>words like </a:t>
            </a:r>
            <a:r>
              <a:rPr lang="en-US" dirty="0"/>
              <a:t>‘violence’ or ‘abuse’</a:t>
            </a:r>
            <a:r>
              <a:rPr lang="en-US" dirty="0" smtClean="0"/>
              <a:t>.</a:t>
            </a:r>
          </a:p>
          <a:p>
            <a:r>
              <a:rPr lang="en-US" dirty="0" smtClean="0"/>
              <a:t>Observe</a:t>
            </a:r>
            <a:r>
              <a:rPr lang="en-US" dirty="0"/>
              <a:t> </a:t>
            </a:r>
            <a:r>
              <a:rPr lang="en-US" dirty="0" smtClean="0"/>
              <a:t>the </a:t>
            </a:r>
            <a:r>
              <a:rPr lang="en-US" dirty="0"/>
              <a:t>patient’s non-verbal </a:t>
            </a:r>
            <a:r>
              <a:rPr lang="en-US" dirty="0" smtClean="0"/>
              <a:t>cues.</a:t>
            </a:r>
          </a:p>
          <a:p>
            <a:r>
              <a:rPr lang="en-US" dirty="0" smtClean="0"/>
              <a:t>Don’t pressure her to leave the relationship.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1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0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initial response is to show empathy: ‘I am sorry this is happening to you’.</a:t>
            </a:r>
          </a:p>
          <a:p>
            <a:r>
              <a:rPr lang="en-US" dirty="0" smtClean="0"/>
              <a:t>Acknowledge the difficulty to share the information: ‘this must be hard on you to talk about it’.</a:t>
            </a:r>
          </a:p>
          <a:p>
            <a:r>
              <a:rPr lang="en-US" dirty="0" smtClean="0"/>
              <a:t>Express validation </a:t>
            </a:r>
            <a:r>
              <a:rPr lang="en-US" dirty="0"/>
              <a:t>while alleviating </a:t>
            </a:r>
            <a:r>
              <a:rPr lang="en-US" dirty="0" smtClean="0"/>
              <a:t>guilt: </a:t>
            </a:r>
            <a:r>
              <a:rPr lang="en-US" dirty="0"/>
              <a:t>‘no one </a:t>
            </a:r>
            <a:r>
              <a:rPr lang="en-US" dirty="0" smtClean="0"/>
              <a:t>deserves to </a:t>
            </a:r>
            <a:r>
              <a:rPr lang="en-US" dirty="0"/>
              <a:t>be hit or treated badly, it is not your fault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Offer help </a:t>
            </a:r>
            <a:r>
              <a:rPr lang="en-US" dirty="0"/>
              <a:t>and assurance of continuous assistance in the </a:t>
            </a:r>
            <a:r>
              <a:rPr lang="en-US" dirty="0" smtClean="0"/>
              <a:t>future: ‘you </a:t>
            </a:r>
            <a:r>
              <a:rPr lang="en-US" dirty="0"/>
              <a:t>are not alone in this, we can help you take care </a:t>
            </a:r>
            <a:r>
              <a:rPr lang="en-US" dirty="0" smtClean="0"/>
              <a:t>of your </a:t>
            </a:r>
            <a:r>
              <a:rPr lang="en-US" dirty="0"/>
              <a:t>health and </a:t>
            </a:r>
            <a:r>
              <a:rPr lang="en-US" dirty="0" smtClean="0"/>
              <a:t>support </a:t>
            </a:r>
            <a:r>
              <a:rPr lang="en-US" dirty="0"/>
              <a:t>you while going through </a:t>
            </a:r>
            <a:r>
              <a:rPr lang="en-US" dirty="0" smtClean="0"/>
              <a:t>this problem</a:t>
            </a:r>
            <a:r>
              <a:rPr lang="en-US" dirty="0"/>
              <a:t>’.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discloses abuse?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/>
              <a:t>ask open-</a:t>
            </a:r>
            <a:r>
              <a:rPr lang="en-US" dirty="0" smtClean="0"/>
              <a:t>ended questions </a:t>
            </a:r>
            <a:r>
              <a:rPr lang="en-US" dirty="0"/>
              <a:t>to assess the safety of the </a:t>
            </a:r>
            <a:r>
              <a:rPr lang="en-US" dirty="0" smtClean="0"/>
              <a:t>patient.</a:t>
            </a:r>
          </a:p>
          <a:p>
            <a:r>
              <a:rPr lang="en-US" dirty="0"/>
              <a:t>Violence tends also to </a:t>
            </a:r>
            <a:r>
              <a:rPr lang="en-US" dirty="0" smtClean="0"/>
              <a:t>escalate during </a:t>
            </a:r>
            <a:r>
              <a:rPr lang="en-US" dirty="0"/>
              <a:t>life changes like pregnancy, separation, </a:t>
            </a:r>
            <a:r>
              <a:rPr lang="en-US" dirty="0" smtClean="0"/>
              <a:t>divorce or </a:t>
            </a:r>
            <a:r>
              <a:rPr lang="en-US" dirty="0"/>
              <a:t>unemployment</a:t>
            </a:r>
            <a:r>
              <a:rPr lang="en-US" dirty="0" smtClean="0"/>
              <a:t>.</a:t>
            </a:r>
          </a:p>
          <a:p>
            <a:r>
              <a:rPr lang="en-US" dirty="0"/>
              <a:t>If any of the danger indicators are </a:t>
            </a:r>
            <a:r>
              <a:rPr lang="en-US" dirty="0" smtClean="0"/>
              <a:t>present*, </a:t>
            </a:r>
            <a:r>
              <a:rPr lang="en-US" dirty="0"/>
              <a:t>the </a:t>
            </a:r>
            <a:r>
              <a:rPr lang="en-US" dirty="0" smtClean="0"/>
              <a:t>physician should </a:t>
            </a:r>
            <a:r>
              <a:rPr lang="en-US" dirty="0"/>
              <a:t>discuss a safety plan with the survivor, even </a:t>
            </a:r>
            <a:r>
              <a:rPr lang="en-US" dirty="0" smtClean="0"/>
              <a:t>when survivors </a:t>
            </a:r>
            <a:r>
              <a:rPr lang="en-US" dirty="0"/>
              <a:t>deny danger.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86686" y="6140972"/>
            <a:ext cx="3028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*see next slide.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66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 Indicators of Danger/red flags?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1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Indicators of Danger/red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History of threats of murder or suicide ideation.</a:t>
            </a:r>
          </a:p>
          <a:p>
            <a:r>
              <a:rPr lang="en-US" dirty="0" smtClean="0"/>
              <a:t>Attempts of suicide or homicide. </a:t>
            </a:r>
          </a:p>
          <a:p>
            <a:r>
              <a:rPr lang="en-US" dirty="0" smtClean="0"/>
              <a:t>Increased severity or frequency of the perpetrator’s fits of anger.</a:t>
            </a:r>
          </a:p>
          <a:p>
            <a:r>
              <a:rPr lang="en-US" dirty="0" smtClean="0"/>
              <a:t>Use of weapons or tools in the assault or an attempted strangulation.</a:t>
            </a:r>
          </a:p>
          <a:p>
            <a:r>
              <a:rPr lang="en-US" dirty="0" smtClean="0"/>
              <a:t>Alcohol or substance abuse.</a:t>
            </a:r>
          </a:p>
          <a:p>
            <a:r>
              <a:rPr lang="en-US" dirty="0" smtClean="0"/>
              <a:t>If the survivor acknowledges a </a:t>
            </a:r>
            <a:r>
              <a:rPr lang="en-US" dirty="0"/>
              <a:t>fear for life.</a:t>
            </a:r>
          </a:p>
        </p:txBody>
      </p:sp>
    </p:spTree>
    <p:extLst>
      <p:ext uri="{BB962C8B-B14F-4D97-AF65-F5344CB8AC3E}">
        <p14:creationId xmlns:p14="http://schemas.microsoft.com/office/powerpoint/2010/main" val="8829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032" y="3129148"/>
            <a:ext cx="8431212" cy="1447800"/>
          </a:xfrm>
        </p:spPr>
        <p:txBody>
          <a:bodyPr/>
          <a:lstStyle/>
          <a:p>
            <a:r>
              <a:rPr lang="en-US" dirty="0" smtClean="0"/>
              <a:t>Define domestic violence and intimate partner violence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30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Calling Police, or (Ministry Of Labor &amp; Social Development) MLSD hotline.</a:t>
            </a:r>
          </a:p>
          <a:p>
            <a:r>
              <a:rPr lang="en-US" dirty="0"/>
              <a:t>hiding </a:t>
            </a:r>
            <a:r>
              <a:rPr lang="en-US" dirty="0" smtClean="0"/>
              <a:t>money, a </a:t>
            </a:r>
            <a:r>
              <a:rPr lang="en-US" dirty="0"/>
              <a:t>bag with extra </a:t>
            </a:r>
            <a:r>
              <a:rPr lang="en-US" dirty="0" smtClean="0"/>
              <a:t>clothes, </a:t>
            </a:r>
            <a:r>
              <a:rPr lang="en-US" dirty="0"/>
              <a:t>having important </a:t>
            </a:r>
            <a:r>
              <a:rPr lang="en-US" dirty="0" smtClean="0"/>
              <a:t>documents in </a:t>
            </a:r>
            <a:r>
              <a:rPr lang="en-US" dirty="0"/>
              <a:t>a </a:t>
            </a:r>
            <a:r>
              <a:rPr lang="en-US" dirty="0" smtClean="0"/>
              <a:t>safe place</a:t>
            </a:r>
            <a:r>
              <a:rPr lang="en-US" dirty="0"/>
              <a:t> </a:t>
            </a:r>
            <a:r>
              <a:rPr lang="en-US" dirty="0" smtClean="0"/>
              <a:t>outside </a:t>
            </a:r>
            <a:r>
              <a:rPr lang="en-US" dirty="0"/>
              <a:t>the home in the event of an urgent </a:t>
            </a:r>
            <a:r>
              <a:rPr lang="en-US" dirty="0" smtClean="0"/>
              <a:t>escape. </a:t>
            </a:r>
          </a:p>
          <a:p>
            <a:r>
              <a:rPr lang="en-US" dirty="0" smtClean="0"/>
              <a:t>Agreeing on </a:t>
            </a:r>
            <a:r>
              <a:rPr lang="en-US" dirty="0"/>
              <a:t>a safe place to escape </a:t>
            </a:r>
            <a:r>
              <a:rPr lang="en-US" dirty="0" smtClean="0"/>
              <a:t>to (relatives, neighbors ), ask: </a:t>
            </a:r>
            <a:r>
              <a:rPr lang="en-US" dirty="0"/>
              <a:t>‘If you decided to leave, where you could go?</a:t>
            </a:r>
            <a:r>
              <a:rPr lang="en-US" dirty="0" smtClean="0"/>
              <a:t>’</a:t>
            </a:r>
          </a:p>
          <a:p>
            <a:r>
              <a:rPr lang="en-US" dirty="0" smtClean="0"/>
              <a:t>a </a:t>
            </a:r>
            <a:r>
              <a:rPr lang="en-US" dirty="0"/>
              <a:t>signal to alert </a:t>
            </a:r>
            <a:r>
              <a:rPr lang="en-US" dirty="0" smtClean="0"/>
              <a:t>neighbors to request </a:t>
            </a:r>
            <a:r>
              <a:rPr lang="en-US" dirty="0"/>
              <a:t>their help.</a:t>
            </a:r>
          </a:p>
        </p:txBody>
      </p:sp>
    </p:spTree>
    <p:extLst>
      <p:ext uri="{BB962C8B-B14F-4D97-AF65-F5344CB8AC3E}">
        <p14:creationId xmlns:p14="http://schemas.microsoft.com/office/powerpoint/2010/main" val="330893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the </a:t>
            </a:r>
            <a:r>
              <a:rPr lang="en-US" dirty="0"/>
              <a:t>perpetrator is around, </a:t>
            </a:r>
            <a:r>
              <a:rPr lang="en-US" dirty="0" smtClean="0"/>
              <a:t>stay </a:t>
            </a:r>
            <a:r>
              <a:rPr lang="en-US" dirty="0"/>
              <a:t>away from </a:t>
            </a:r>
            <a:r>
              <a:rPr lang="en-US" dirty="0" smtClean="0"/>
              <a:t>rooms with </a:t>
            </a:r>
            <a:r>
              <a:rPr lang="en-US" dirty="0"/>
              <a:t>weapons, such as the kitchen, or with hard surfaces</a:t>
            </a:r>
            <a:r>
              <a:rPr lang="en-US" dirty="0" smtClean="0"/>
              <a:t>, such </a:t>
            </a:r>
            <a:r>
              <a:rPr lang="en-US" dirty="0"/>
              <a:t>as a </a:t>
            </a:r>
            <a:r>
              <a:rPr lang="en-US" dirty="0" smtClean="0"/>
              <a:t>bathroom.</a:t>
            </a:r>
          </a:p>
          <a:p>
            <a:r>
              <a:rPr lang="en-US" dirty="0" smtClean="0"/>
              <a:t>The </a:t>
            </a:r>
            <a:r>
              <a:rPr lang="en-US" dirty="0"/>
              <a:t>safety plan is to be </a:t>
            </a:r>
            <a:r>
              <a:rPr lang="en-US" dirty="0" smtClean="0"/>
              <a:t>revisited on </a:t>
            </a:r>
            <a:r>
              <a:rPr lang="en-US" dirty="0"/>
              <a:t>later visits and modified according to situation.</a:t>
            </a:r>
          </a:p>
        </p:txBody>
      </p:sp>
    </p:spTree>
    <p:extLst>
      <p:ext uri="{BB962C8B-B14F-4D97-AF65-F5344CB8AC3E}">
        <p14:creationId xmlns:p14="http://schemas.microsoft.com/office/powerpoint/2010/main" val="5454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Counseling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Counseling improves the patient’s self-esteem and </a:t>
            </a:r>
            <a:r>
              <a:rPr lang="en-US" dirty="0" smtClean="0"/>
              <a:t>self-worth and </a:t>
            </a:r>
            <a:r>
              <a:rPr lang="en-US" dirty="0"/>
              <a:t>assists the decision-making process. </a:t>
            </a:r>
            <a:endParaRPr lang="en-US" dirty="0" smtClean="0"/>
          </a:p>
          <a:p>
            <a:r>
              <a:rPr lang="en-US" dirty="0" smtClean="0"/>
              <a:t>Providers</a:t>
            </a:r>
            <a:r>
              <a:rPr lang="en-US" dirty="0"/>
              <a:t> </a:t>
            </a:r>
            <a:r>
              <a:rPr lang="en-US" dirty="0" smtClean="0"/>
              <a:t>are </a:t>
            </a:r>
            <a:r>
              <a:rPr lang="en-US" dirty="0"/>
              <a:t>not supposed to encourage survivors to leave </a:t>
            </a:r>
            <a:r>
              <a:rPr lang="en-US" dirty="0" smtClean="0"/>
              <a:t>the relationship.</a:t>
            </a:r>
          </a:p>
          <a:p>
            <a:r>
              <a:rPr lang="en-US" dirty="0"/>
              <a:t>Counseling of couples </a:t>
            </a:r>
            <a:r>
              <a:rPr lang="en-US" dirty="0" smtClean="0"/>
              <a:t>is to </a:t>
            </a:r>
            <a:r>
              <a:rPr lang="en-US" dirty="0"/>
              <a:t>be avoided when active violence, intimidation, fear</a:t>
            </a:r>
            <a:r>
              <a:rPr lang="en-US" dirty="0" smtClean="0"/>
              <a:t>, or </a:t>
            </a:r>
            <a:r>
              <a:rPr lang="en-US" dirty="0"/>
              <a:t>control is present in the </a:t>
            </a:r>
            <a:r>
              <a:rPr lang="en-US" dirty="0" smtClean="0"/>
              <a:t>relationship. </a:t>
            </a:r>
          </a:p>
          <a:p>
            <a:r>
              <a:rPr lang="en-US" dirty="0" smtClean="0"/>
              <a:t>physicians should also </a:t>
            </a:r>
            <a:r>
              <a:rPr lang="en-US" dirty="0"/>
              <a:t>resist the repeated demands from the survivor </a:t>
            </a:r>
            <a:r>
              <a:rPr lang="en-US" dirty="0" smtClean="0"/>
              <a:t>to confront </a:t>
            </a:r>
            <a:r>
              <a:rPr lang="en-US" dirty="0"/>
              <a:t>the perpetrator as this may endanger the </a:t>
            </a:r>
            <a:r>
              <a:rPr lang="en-US" dirty="0" smtClean="0"/>
              <a:t>patient and </a:t>
            </a:r>
            <a:r>
              <a:rPr lang="en-US" dirty="0"/>
              <a:t>the physician.</a:t>
            </a:r>
          </a:p>
        </p:txBody>
      </p:sp>
    </p:spTree>
    <p:extLst>
      <p:ext uri="{BB962C8B-B14F-4D97-AF65-F5344CB8AC3E}">
        <p14:creationId xmlns:p14="http://schemas.microsoft.com/office/powerpoint/2010/main" val="38330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913" y="3485408"/>
            <a:ext cx="8217456" cy="1447800"/>
          </a:xfrm>
        </p:spPr>
        <p:txBody>
          <a:bodyPr/>
          <a:lstStyle/>
          <a:p>
            <a:r>
              <a:rPr lang="en-US" dirty="0" smtClean="0"/>
              <a:t>What should </a:t>
            </a:r>
            <a:r>
              <a:rPr lang="en-US" smtClean="0"/>
              <a:t>be included in the Documentation of a DV case?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3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/>
              <a:t>occurrence, nature, and time of abuse and </a:t>
            </a:r>
            <a:r>
              <a:rPr lang="en-US" dirty="0" smtClean="0"/>
              <a:t>the perpetrator </a:t>
            </a:r>
            <a:r>
              <a:rPr lang="en-US" dirty="0"/>
              <a:t>identity when possible. </a:t>
            </a:r>
            <a:endParaRPr lang="en-US" dirty="0" smtClean="0"/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Findings </a:t>
            </a:r>
            <a:r>
              <a:rPr lang="en-US" dirty="0"/>
              <a:t>from the physical examination with </a:t>
            </a:r>
            <a:r>
              <a:rPr lang="en-US" dirty="0" smtClean="0"/>
              <a:t>an accurate </a:t>
            </a:r>
            <a:r>
              <a:rPr lang="en-US" dirty="0"/>
              <a:t>recording of injuries:  </a:t>
            </a:r>
            <a:r>
              <a:rPr lang="en-US" dirty="0" smtClean="0"/>
              <a:t>nature</a:t>
            </a:r>
            <a:r>
              <a:rPr lang="en-US" dirty="0"/>
              <a:t>, shape, </a:t>
            </a:r>
            <a:r>
              <a:rPr lang="en-US" dirty="0" smtClean="0"/>
              <a:t>and color.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possible, photographs of any </a:t>
            </a:r>
            <a:r>
              <a:rPr lang="en-US" dirty="0" smtClean="0"/>
              <a:t>physical injuries </a:t>
            </a:r>
            <a:r>
              <a:rPr lang="en-US" dirty="0"/>
              <a:t>may be obtained if the patient </a:t>
            </a:r>
            <a:r>
              <a:rPr lang="en-US" dirty="0" smtClean="0"/>
              <a:t>permits. </a:t>
            </a:r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The </a:t>
            </a:r>
            <a:r>
              <a:rPr lang="en-US" dirty="0"/>
              <a:t>photographs must include the patient’s face </a:t>
            </a:r>
            <a:r>
              <a:rPr lang="en-US" dirty="0" smtClean="0"/>
              <a:t>or identifying </a:t>
            </a:r>
            <a:r>
              <a:rPr lang="en-US" dirty="0"/>
              <a:t>features with the injury to be useful </a:t>
            </a:r>
            <a:r>
              <a:rPr lang="en-US" dirty="0" smtClean="0"/>
              <a:t>as evidence</a:t>
            </a:r>
            <a:r>
              <a:rPr lang="en-US" dirty="0"/>
              <a:t>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-</a:t>
            </a:r>
            <a:r>
              <a:rPr lang="en-US" dirty="0" smtClean="0"/>
              <a:t>If </a:t>
            </a:r>
            <a:r>
              <a:rPr lang="en-US" dirty="0"/>
              <a:t>a camera is not available, the </a:t>
            </a:r>
            <a:r>
              <a:rPr lang="en-US" dirty="0" smtClean="0"/>
              <a:t>physician should </a:t>
            </a:r>
            <a:r>
              <a:rPr lang="en-US" dirty="0"/>
              <a:t>make a sketch of the injuries or use </a:t>
            </a:r>
            <a:r>
              <a:rPr lang="en-US" dirty="0" smtClean="0"/>
              <a:t>body maps </a:t>
            </a:r>
            <a:r>
              <a:rPr lang="en-US" dirty="0"/>
              <a:t>to record injuries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0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The </a:t>
            </a:r>
            <a:r>
              <a:rPr lang="en-US" dirty="0"/>
              <a:t>laboratory or radiological studies ordered</a:t>
            </a:r>
            <a:r>
              <a:rPr lang="en-US" dirty="0" smtClean="0"/>
              <a:t>, the </a:t>
            </a:r>
            <a:r>
              <a:rPr lang="en-US" dirty="0"/>
              <a:t>medications prescribed, and the referral </a:t>
            </a:r>
            <a:r>
              <a:rPr lang="en-US" dirty="0" smtClean="0"/>
              <a:t>when done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Comments </a:t>
            </a:r>
            <a:r>
              <a:rPr lang="en-US" dirty="0"/>
              <a:t>on comorbidities; pregnancy, if present</a:t>
            </a:r>
            <a:r>
              <a:rPr lang="en-US" dirty="0" smtClean="0"/>
              <a:t>; and </a:t>
            </a:r>
            <a:r>
              <a:rPr lang="en-US" dirty="0"/>
              <a:t>degree of disability.</a:t>
            </a:r>
          </a:p>
        </p:txBody>
      </p:sp>
    </p:spTree>
    <p:extLst>
      <p:ext uri="{BB962C8B-B14F-4D97-AF65-F5344CB8AC3E}">
        <p14:creationId xmlns:p14="http://schemas.microsoft.com/office/powerpoint/2010/main" val="378703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Follow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Check </a:t>
            </a:r>
            <a:r>
              <a:rPr lang="en-US" dirty="0" smtClean="0"/>
              <a:t>for barriers </a:t>
            </a:r>
            <a:r>
              <a:rPr lang="en-US" dirty="0"/>
              <a:t>to access and discuss </a:t>
            </a:r>
            <a:r>
              <a:rPr lang="en-US" dirty="0" smtClean="0"/>
              <a:t>solutions.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1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You should </a:t>
            </a:r>
            <a:r>
              <a:rPr lang="en-US" dirty="0"/>
              <a:t>respect </a:t>
            </a:r>
            <a:r>
              <a:rPr lang="en-US" dirty="0" smtClean="0"/>
              <a:t>the patient’s </a:t>
            </a:r>
            <a:r>
              <a:rPr lang="en-US" dirty="0"/>
              <a:t>decision not to disclose violence even </a:t>
            </a:r>
            <a:r>
              <a:rPr lang="en-US" dirty="0" smtClean="0"/>
              <a:t>when there </a:t>
            </a:r>
            <a:r>
              <a:rPr lang="en-US" dirty="0"/>
              <a:t>is clinical suspicion of its presence</a:t>
            </a:r>
            <a:r>
              <a:rPr lang="en-US" dirty="0" smtClean="0"/>
              <a:t>.</a:t>
            </a:r>
          </a:p>
          <a:p>
            <a:r>
              <a:rPr lang="en-US" dirty="0"/>
              <a:t>It is better </a:t>
            </a:r>
            <a:r>
              <a:rPr lang="en-US" dirty="0" smtClean="0"/>
              <a:t>to acknowledge </a:t>
            </a:r>
            <a:r>
              <a:rPr lang="en-US" dirty="0"/>
              <a:t>the relation of the complaints to </a:t>
            </a:r>
            <a:r>
              <a:rPr lang="en-US" dirty="0" smtClean="0"/>
              <a:t>violence: ‘sometimes </a:t>
            </a:r>
            <a:r>
              <a:rPr lang="en-US" dirty="0"/>
              <a:t>patients having symptoms like yours </a:t>
            </a:r>
            <a:r>
              <a:rPr lang="en-US" dirty="0" smtClean="0"/>
              <a:t>turn out </a:t>
            </a:r>
            <a:r>
              <a:rPr lang="en-US" dirty="0"/>
              <a:t>to be abused</a:t>
            </a:r>
            <a:r>
              <a:rPr lang="en-US" dirty="0" smtClean="0"/>
              <a:t>’.</a:t>
            </a:r>
          </a:p>
          <a:p>
            <a:r>
              <a:rPr lang="en-US" dirty="0" smtClean="0"/>
              <a:t>express </a:t>
            </a:r>
            <a:r>
              <a:rPr lang="en-US" dirty="0"/>
              <a:t>readiness to discuss DV </a:t>
            </a:r>
            <a:r>
              <a:rPr lang="en-US" dirty="0" smtClean="0"/>
              <a:t>in future </a:t>
            </a:r>
            <a:r>
              <a:rPr lang="en-US" dirty="0"/>
              <a:t>visits whenever the patient wishes.</a:t>
            </a:r>
          </a:p>
        </p:txBody>
      </p:sp>
    </p:spTree>
    <p:extLst>
      <p:ext uri="{BB962C8B-B14F-4D97-AF65-F5344CB8AC3E}">
        <p14:creationId xmlns:p14="http://schemas.microsoft.com/office/powerpoint/2010/main" val="319992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02128" cy="1447800"/>
          </a:xfrm>
        </p:spPr>
        <p:txBody>
          <a:bodyPr/>
          <a:lstStyle/>
          <a:p>
            <a:r>
              <a:rPr lang="en-US" dirty="0" smtClean="0"/>
              <a:t>What if she denied violence?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190" y="3012141"/>
            <a:ext cx="8763726" cy="3701057"/>
          </a:xfrm>
        </p:spPr>
        <p:txBody>
          <a:bodyPr>
            <a:normAutofit/>
          </a:bodyPr>
          <a:lstStyle/>
          <a:p>
            <a:r>
              <a:rPr lang="en-US" dirty="0" smtClean="0"/>
              <a:t>Providing education </a:t>
            </a:r>
            <a:r>
              <a:rPr lang="en-US" dirty="0"/>
              <a:t>about the impact of violence on the health </a:t>
            </a:r>
            <a:r>
              <a:rPr lang="en-US" dirty="0" smtClean="0"/>
              <a:t>of survivors </a:t>
            </a:r>
            <a:r>
              <a:rPr lang="en-US" dirty="0"/>
              <a:t>and children witnessing </a:t>
            </a:r>
            <a:r>
              <a:rPr lang="en-US" dirty="0" smtClean="0"/>
              <a:t>it.</a:t>
            </a:r>
          </a:p>
          <a:p>
            <a:r>
              <a:rPr lang="en-US" dirty="0"/>
              <a:t>Providing </a:t>
            </a:r>
            <a:r>
              <a:rPr lang="en-US" dirty="0" smtClean="0"/>
              <a:t>a </a:t>
            </a:r>
            <a:r>
              <a:rPr lang="en-US" dirty="0"/>
              <a:t>list of </a:t>
            </a:r>
            <a:r>
              <a:rPr lang="en-US" dirty="0" smtClean="0"/>
              <a:t>resources and </a:t>
            </a:r>
            <a:r>
              <a:rPr lang="en-US" dirty="0"/>
              <a:t>organizations offering support to abused </a:t>
            </a:r>
            <a:r>
              <a:rPr lang="en-US" dirty="0" smtClean="0"/>
              <a:t>women.</a:t>
            </a:r>
          </a:p>
          <a:p>
            <a:r>
              <a:rPr lang="en-US" dirty="0" smtClean="0"/>
              <a:t>A close follow</a:t>
            </a:r>
            <a:r>
              <a:rPr lang="en-US" dirty="0"/>
              <a:t>-up visit is warranted.</a:t>
            </a:r>
          </a:p>
        </p:txBody>
      </p:sp>
    </p:spTree>
    <p:extLst>
      <p:ext uri="{BB962C8B-B14F-4D97-AF65-F5344CB8AC3E}">
        <p14:creationId xmlns:p14="http://schemas.microsoft.com/office/powerpoint/2010/main" val="13796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869524" cy="1447800"/>
          </a:xfrm>
        </p:spPr>
        <p:txBody>
          <a:bodyPr/>
          <a:lstStyle/>
          <a:p>
            <a:r>
              <a:rPr lang="en-US" dirty="0" smtClean="0"/>
              <a:t>Multidisciplinary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Physicians. </a:t>
            </a:r>
          </a:p>
          <a:p>
            <a:r>
              <a:rPr lang="en-US" dirty="0" smtClean="0"/>
              <a:t>social workers. </a:t>
            </a:r>
          </a:p>
          <a:p>
            <a:r>
              <a:rPr lang="en-US" dirty="0" smtClean="0"/>
              <a:t>Psychologists/psychiatrists. </a:t>
            </a:r>
            <a:endParaRPr lang="en-US" dirty="0"/>
          </a:p>
          <a:p>
            <a:r>
              <a:rPr lang="en-US" dirty="0" smtClean="0"/>
              <a:t>community resources (police, MLSD).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0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131409"/>
              </p:ext>
            </p:extLst>
          </p:nvPr>
        </p:nvGraphicFramePr>
        <p:xfrm>
          <a:off x="712788" y="3012142"/>
          <a:ext cx="7716838" cy="3388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2051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Leaflets about DV in Patients’ waiting area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0542" r="-305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4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 in USA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Child abuse is the </a:t>
            </a:r>
            <a:r>
              <a:rPr lang="en-US" b="1" dirty="0" smtClean="0"/>
              <a:t>3</a:t>
            </a:r>
            <a:r>
              <a:rPr lang="en-US" b="1" baseline="30000" dirty="0" smtClean="0"/>
              <a:t>rd</a:t>
            </a:r>
            <a:r>
              <a:rPr lang="en-US" b="1" dirty="0" smtClean="0"/>
              <a:t>  leading </a:t>
            </a:r>
            <a:r>
              <a:rPr lang="en-US" b="1" dirty="0"/>
              <a:t>cause of death in children between one and four years of </a:t>
            </a:r>
            <a:r>
              <a:rPr lang="en-US" b="1" dirty="0" smtClean="0"/>
              <a:t>age. </a:t>
            </a:r>
          </a:p>
          <a:p>
            <a:r>
              <a:rPr lang="en-US" b="1" dirty="0" smtClean="0"/>
              <a:t>20</a:t>
            </a:r>
            <a:r>
              <a:rPr lang="en-US" b="1" dirty="0"/>
              <a:t>% of child homicide victims </a:t>
            </a:r>
            <a:r>
              <a:rPr lang="en-US" b="1" dirty="0" smtClean="0"/>
              <a:t>had a contact </a:t>
            </a:r>
            <a:r>
              <a:rPr lang="en-US" b="1" dirty="0"/>
              <a:t>with a health care professional within a month of their death.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8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Child 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There is an increased </a:t>
            </a:r>
            <a:r>
              <a:rPr lang="en-US" dirty="0"/>
              <a:t>risk of abuse in children with disabilities. </a:t>
            </a:r>
            <a:endParaRPr lang="en-US" dirty="0" smtClean="0"/>
          </a:p>
          <a:p>
            <a:r>
              <a:rPr lang="en-US" dirty="0">
                <a:effectLst/>
              </a:rPr>
              <a:t>When </a:t>
            </a:r>
            <a:r>
              <a:rPr lang="en-US" dirty="0" smtClean="0">
                <a:effectLst/>
              </a:rPr>
              <a:t>a sexually transmitted infection (STI) </a:t>
            </a:r>
            <a:r>
              <a:rPr lang="en-US" dirty="0">
                <a:effectLst/>
              </a:rPr>
              <a:t>is detected in a child, </a:t>
            </a:r>
            <a:r>
              <a:rPr lang="en-US" dirty="0" smtClean="0">
                <a:effectLst/>
              </a:rPr>
              <a:t>evaluation for </a:t>
            </a:r>
            <a:r>
              <a:rPr lang="en-US" dirty="0">
                <a:effectLst/>
              </a:rPr>
              <a:t>sexual abuse is </a:t>
            </a:r>
            <a:r>
              <a:rPr lang="en-US" dirty="0" smtClean="0">
                <a:effectLst/>
              </a:rPr>
              <a:t>mandatory.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7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Abuse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Physicians </a:t>
            </a:r>
            <a:r>
              <a:rPr lang="en-US" dirty="0"/>
              <a:t>must evaluate the consistency of a caregiver’s history with other findings from the history or physical examination. </a:t>
            </a:r>
          </a:p>
          <a:p>
            <a:r>
              <a:rPr lang="en-US" dirty="0"/>
              <a:t>Pregnancy history, including whether the pregnancy was planned or unplanned </a:t>
            </a:r>
          </a:p>
        </p:txBody>
      </p:sp>
    </p:spTree>
    <p:extLst>
      <p:ext uri="{BB962C8B-B14F-4D97-AF65-F5344CB8AC3E}">
        <p14:creationId xmlns:p14="http://schemas.microsoft.com/office/powerpoint/2010/main" val="28658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Historical components that suggest intentional trauma </a:t>
            </a:r>
            <a:r>
              <a:rPr lang="en-US" sz="4000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No explanation or vague explanation for a significant </a:t>
            </a:r>
            <a:r>
              <a:rPr lang="en-US" dirty="0" smtClean="0"/>
              <a:t>injury. </a:t>
            </a:r>
            <a:endParaRPr lang="en-US" dirty="0"/>
          </a:p>
          <a:p>
            <a:r>
              <a:rPr lang="en-US" dirty="0"/>
              <a:t>Significant delay in seeking medical </a:t>
            </a:r>
            <a:r>
              <a:rPr lang="en-US" dirty="0" smtClean="0"/>
              <a:t>attention. </a:t>
            </a:r>
            <a:endParaRPr lang="en-US" dirty="0"/>
          </a:p>
          <a:p>
            <a:r>
              <a:rPr lang="en-US" dirty="0"/>
              <a:t>An important detail of the history changes dramatically over </a:t>
            </a:r>
            <a:r>
              <a:rPr lang="en-US" dirty="0" smtClean="0"/>
              <a:t>time. </a:t>
            </a:r>
            <a:endParaRPr lang="en-US" dirty="0"/>
          </a:p>
          <a:p>
            <a:r>
              <a:rPr lang="en-US" dirty="0"/>
              <a:t>Explanation is inconsistent with the pattern, age, or severity of the </a:t>
            </a:r>
            <a:r>
              <a:rPr lang="en-US" dirty="0" smtClean="0"/>
              <a:t>injury.</a:t>
            </a:r>
            <a:endParaRPr lang="en-US" dirty="0"/>
          </a:p>
          <a:p>
            <a:r>
              <a:rPr lang="en-US" dirty="0"/>
              <a:t>History does not explain the injuries </a:t>
            </a:r>
            <a:r>
              <a:rPr lang="en-US" dirty="0" smtClean="0"/>
              <a:t>identified.</a:t>
            </a:r>
            <a:endParaRPr lang="en-US" dirty="0"/>
          </a:p>
          <a:p>
            <a:r>
              <a:rPr lang="en-US" dirty="0"/>
              <a:t>Explanation is inconsistent with the child’s physical or developmental </a:t>
            </a:r>
            <a:r>
              <a:rPr lang="en-US" dirty="0" smtClean="0"/>
              <a:t>capabilities.</a:t>
            </a:r>
            <a:endParaRPr lang="en-US" dirty="0"/>
          </a:p>
          <a:p>
            <a:r>
              <a:rPr lang="en-US" dirty="0"/>
              <a:t>Different witnesses provide markedly different explanations for the </a:t>
            </a:r>
            <a:r>
              <a:rPr lang="en-US" dirty="0" smtClean="0"/>
              <a:t>injury.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8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Examination for Suspected Child Abuse 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Low weight might be suggestive of neglect.</a:t>
            </a:r>
          </a:p>
          <a:p>
            <a:r>
              <a:rPr lang="en-US" dirty="0" smtClean="0"/>
              <a:t>bruises </a:t>
            </a:r>
            <a:r>
              <a:rPr lang="en-US" dirty="0"/>
              <a:t>on the torso, ear, or neck (TEN) in a child four years or </a:t>
            </a:r>
            <a:r>
              <a:rPr lang="en-US" dirty="0" smtClean="0"/>
              <a:t>younger. </a:t>
            </a:r>
          </a:p>
          <a:p>
            <a:r>
              <a:rPr lang="en-US" dirty="0" smtClean="0"/>
              <a:t>Bruises of </a:t>
            </a:r>
            <a:r>
              <a:rPr lang="en-US" dirty="0"/>
              <a:t>any region in a child younger than four </a:t>
            </a:r>
            <a:r>
              <a:rPr lang="en-US" dirty="0" smtClean="0"/>
              <a:t>months</a:t>
            </a:r>
            <a:r>
              <a:rPr lang="en-US" dirty="0"/>
              <a:t>.</a:t>
            </a:r>
            <a:endParaRPr lang="en-US" dirty="0" smtClean="0"/>
          </a:p>
          <a:p>
            <a:r>
              <a:rPr lang="en-US" dirty="0" smtClean="0"/>
              <a:t>bruises </a:t>
            </a:r>
            <a:r>
              <a:rPr lang="en-US" dirty="0"/>
              <a:t>at different stages of </a:t>
            </a:r>
            <a:r>
              <a:rPr lang="en-US" dirty="0" smtClean="0"/>
              <a:t>resolution. </a:t>
            </a:r>
          </a:p>
          <a:p>
            <a:r>
              <a:rPr lang="en-US" dirty="0" smtClean="0"/>
              <a:t>burn injuries.</a:t>
            </a:r>
          </a:p>
          <a:p>
            <a:r>
              <a:rPr lang="en-US" dirty="0"/>
              <a:t>Palpation for tenderness, especially of the neck, torso, and </a:t>
            </a:r>
            <a:r>
              <a:rPr lang="en-US" dirty="0" smtClean="0"/>
              <a:t>extremities.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38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402095"/>
            <a:ext cx="6096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1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6364"/>
          <a:stretch/>
        </p:blipFill>
        <p:spPr>
          <a:xfrm>
            <a:off x="1493914" y="890649"/>
            <a:ext cx="6108670" cy="573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Sometimes in child abuse cases, you need to admit the child to provide a safe place for the child.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35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8992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0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008" y="3354779"/>
            <a:ext cx="8597735" cy="1447800"/>
          </a:xfrm>
        </p:spPr>
        <p:txBody>
          <a:bodyPr/>
          <a:lstStyle/>
          <a:p>
            <a:r>
              <a:rPr lang="en-US" dirty="0" smtClean="0"/>
              <a:t>Name the Common forms of domestic violence in KSA*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08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236"/>
          <a:stretch/>
        </p:blipFill>
        <p:spPr>
          <a:xfrm>
            <a:off x="1095499" y="486889"/>
            <a:ext cx="6858000" cy="61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9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8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122454" cy="1447800"/>
          </a:xfrm>
        </p:spPr>
        <p:txBody>
          <a:bodyPr/>
          <a:lstStyle/>
          <a:p>
            <a:r>
              <a:rPr lang="en-US" dirty="0" smtClean="0"/>
              <a:t>Appendix: a suggested approach to a victim </a:t>
            </a:r>
            <a:r>
              <a:rPr lang="en-US" smtClean="0"/>
              <a:t>of 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Introductory statement:</a:t>
            </a:r>
          </a:p>
          <a:p>
            <a:r>
              <a:rPr lang="en-US" dirty="0" smtClean="0"/>
              <a:t>‘</a:t>
            </a:r>
            <a:r>
              <a:rPr lang="en-US" dirty="0"/>
              <a:t>violence is so common around here, that we started asking everyone about it</a:t>
            </a:r>
            <a:r>
              <a:rPr lang="en-US" dirty="0" smtClean="0"/>
              <a:t>’</a:t>
            </a:r>
          </a:p>
          <a:p>
            <a:r>
              <a:rPr lang="en-US" dirty="0">
                <a:effectLst/>
              </a:rPr>
              <a:t>‘In general, how would you describe your relationship? No tension, some tension, a lot of tension?’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632534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about disagreements and arguments:</a:t>
            </a:r>
          </a:p>
          <a:p>
            <a:r>
              <a:rPr lang="en-US" dirty="0" smtClean="0"/>
              <a:t>‘</a:t>
            </a:r>
            <a:r>
              <a:rPr lang="en-US" dirty="0"/>
              <a:t>married couples may disagree; how do you resolve conflicts at home</a:t>
            </a:r>
            <a:r>
              <a:rPr lang="en-US" dirty="0" smtClean="0"/>
              <a:t>’.</a:t>
            </a:r>
          </a:p>
          <a:p>
            <a:r>
              <a:rPr lang="en-US" dirty="0">
                <a:effectLst/>
              </a:rPr>
              <a:t>Do you and your partner work out arguments with no difficulty, some difficulty, or great difficulty? 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3832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IPV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Ask directly:</a:t>
            </a:r>
          </a:p>
          <a:p>
            <a:r>
              <a:rPr lang="en-US" dirty="0" smtClean="0"/>
              <a:t>‘does you husband</a:t>
            </a:r>
            <a:r>
              <a:rPr lang="mr-IN" dirty="0" smtClean="0"/>
              <a:t>…</a:t>
            </a:r>
            <a:r>
              <a:rPr lang="en-US" dirty="0" smtClean="0"/>
              <a:t>’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64395"/>
              </p:ext>
            </p:extLst>
          </p:nvPr>
        </p:nvGraphicFramePr>
        <p:xfrm>
          <a:off x="451259" y="4235202"/>
          <a:ext cx="7873344" cy="23583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224"/>
                <a:gridCol w="1312224"/>
                <a:gridCol w="1312224"/>
                <a:gridCol w="1312224"/>
                <a:gridCol w="1312224"/>
                <a:gridCol w="1312224"/>
              </a:tblGrid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abuse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insult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scream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Sexual </a:t>
                      </a:r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Yes/no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786113"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0446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suggested approach to a victim of </a:t>
            </a:r>
            <a:r>
              <a:rPr lang="en-US" dirty="0" smtClean="0"/>
              <a:t>IPV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Ask about risk factors:</a:t>
            </a:r>
          </a:p>
          <a:p>
            <a:r>
              <a:rPr lang="en-US" dirty="0" smtClean="0">
                <a:effectLst/>
              </a:rPr>
              <a:t>Drugs &amp; alcohol abuse.</a:t>
            </a:r>
          </a:p>
          <a:p>
            <a:r>
              <a:rPr lang="en-US" dirty="0" smtClean="0">
                <a:effectLst/>
              </a:rPr>
              <a:t>Unemployment.</a:t>
            </a:r>
          </a:p>
          <a:p>
            <a:r>
              <a:rPr lang="en-US" dirty="0" smtClean="0">
                <a:effectLst/>
              </a:rPr>
              <a:t>Low income.</a:t>
            </a:r>
          </a:p>
          <a:p>
            <a:r>
              <a:rPr lang="en-US" dirty="0" smtClean="0">
                <a:effectLst/>
              </a:rPr>
              <a:t>Low educational level.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3185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 Flags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/>
              </a:rPr>
              <a:t>Suicide ideation or attempts.</a:t>
            </a:r>
          </a:p>
          <a:p>
            <a:r>
              <a:rPr lang="en-US" dirty="0" smtClean="0">
                <a:effectLst/>
              </a:rPr>
              <a:t>Homicide threats or </a:t>
            </a:r>
            <a:r>
              <a:rPr lang="en-US" dirty="0" err="1" smtClean="0">
                <a:effectLst/>
              </a:rPr>
              <a:t>attmepts</a:t>
            </a:r>
            <a:r>
              <a:rPr lang="en-US" dirty="0" smtClean="0">
                <a:effectLst/>
              </a:rPr>
              <a:t>.</a:t>
            </a:r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8587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Don’t forget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 empathetic.</a:t>
            </a:r>
          </a:p>
          <a:p>
            <a:r>
              <a:rPr lang="en-US" dirty="0" smtClean="0">
                <a:effectLst/>
              </a:rPr>
              <a:t>Don’t be judgmental.</a:t>
            </a:r>
          </a:p>
          <a:p>
            <a:r>
              <a:rPr lang="en-US" dirty="0" smtClean="0">
                <a:effectLst/>
              </a:rPr>
              <a:t>Reassure the patient that physicians </a:t>
            </a:r>
            <a:r>
              <a:rPr lang="en-US" dirty="0">
                <a:effectLst/>
              </a:rPr>
              <a:t>can help in cases of domestic violence.</a:t>
            </a:r>
          </a:p>
          <a:p>
            <a:r>
              <a:rPr lang="en-US" dirty="0">
                <a:effectLst/>
              </a:rPr>
              <a:t>Reassure the patient about privacy &amp; confidentiality.</a:t>
            </a:r>
          </a:p>
          <a:p>
            <a:r>
              <a:rPr lang="en-US" dirty="0">
                <a:effectLst/>
              </a:rPr>
              <a:t>Take her consent for involving police, social worker, or calling DV hotline.</a:t>
            </a:r>
          </a:p>
          <a:p>
            <a:endParaRPr lang="en-US" dirty="0">
              <a:effectLst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78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Calling </a:t>
            </a:r>
            <a:r>
              <a:rPr lang="en-US" dirty="0">
                <a:effectLst/>
              </a:rPr>
              <a:t>domestic violence hotline (1919).</a:t>
            </a:r>
          </a:p>
          <a:p>
            <a:r>
              <a:rPr lang="en-US" dirty="0">
                <a:effectLst/>
              </a:rPr>
              <a:t>Offering involvement of social worker, </a:t>
            </a:r>
            <a:r>
              <a:rPr lang="en-US" dirty="0" smtClean="0">
                <a:effectLst/>
              </a:rPr>
              <a:t>and/or </a:t>
            </a:r>
            <a:r>
              <a:rPr lang="en-US" dirty="0">
                <a:effectLst/>
              </a:rPr>
              <a:t>police.</a:t>
            </a:r>
          </a:p>
          <a:p>
            <a:r>
              <a:rPr lang="en-US" dirty="0">
                <a:effectLst/>
              </a:rPr>
              <a:t>Offering referral to a psychologist/psychiatrist.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474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forms of domestic violence in KSA*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335874"/>
              </p:ext>
            </p:extLst>
          </p:nvPr>
        </p:nvGraphicFramePr>
        <p:xfrm>
          <a:off x="471121" y="3022188"/>
          <a:ext cx="8376336" cy="2934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88168"/>
                <a:gridCol w="4188168"/>
              </a:tblGrid>
              <a:tr h="416055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1-Psychological/emotional abuse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6-Neglect (in children)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2-Social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29631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3-Financial abuse</a:t>
                      </a:r>
                      <a:endParaRPr lang="en-US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4-Physical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296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5-Sexual abuse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021" y="6430490"/>
            <a:ext cx="4379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*Ranked from most to least common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93503" y="5956766"/>
            <a:ext cx="4650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١-</a:t>
            </a:r>
            <a:r>
              <a:rPr lang="x-none" sz="1200" dirty="0" smtClean="0"/>
              <a:t>العنف 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2-Prevalence and </a:t>
            </a:r>
            <a:r>
              <a:rPr lang="en-US" sz="1200" dirty="0" smtClean="0"/>
              <a:t>Risk Factors </a:t>
            </a:r>
            <a:r>
              <a:rPr lang="en-US" sz="1200" dirty="0"/>
              <a:t>of </a:t>
            </a:r>
            <a:r>
              <a:rPr lang="en-US" sz="1200" dirty="0" smtClean="0"/>
              <a:t>Domestic Violence </a:t>
            </a:r>
            <a:r>
              <a:rPr lang="en-US" sz="1200" dirty="0"/>
              <a:t>Against </a:t>
            </a:r>
            <a:r>
              <a:rPr lang="en-US" sz="1200" dirty="0" smtClean="0"/>
              <a:t>Women Attending </a:t>
            </a:r>
            <a:r>
              <a:rPr lang="en-US" sz="1200" dirty="0"/>
              <a:t>a </a:t>
            </a:r>
            <a:r>
              <a:rPr lang="en-US" sz="1200" dirty="0" smtClean="0"/>
              <a:t>Primary Care </a:t>
            </a:r>
            <a:r>
              <a:rPr lang="en-US" sz="1200" dirty="0"/>
              <a:t>Center in Riyadh</a:t>
            </a:r>
            <a:r>
              <a:rPr lang="en-US" sz="1200" dirty="0" smtClean="0"/>
              <a:t>, Saudi </a:t>
            </a:r>
            <a:r>
              <a:rPr lang="en-US" sz="1200" dirty="0"/>
              <a:t>Arabia</a:t>
            </a:r>
          </a:p>
        </p:txBody>
      </p:sp>
    </p:spTree>
    <p:extLst>
      <p:ext uri="{BB962C8B-B14F-4D97-AF65-F5344CB8AC3E}">
        <p14:creationId xmlns:p14="http://schemas.microsoft.com/office/powerpoint/2010/main" val="16233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529" y="3046020"/>
            <a:ext cx="8356851" cy="1447800"/>
          </a:xfrm>
        </p:spPr>
        <p:txBody>
          <a:bodyPr/>
          <a:lstStyle/>
          <a:p>
            <a:r>
              <a:rPr lang="en-US" dirty="0" smtClean="0"/>
              <a:t>Name the Risk Factors of Domestic violence in KSA*?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7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8356851" cy="1447800"/>
          </a:xfrm>
        </p:spPr>
        <p:txBody>
          <a:bodyPr/>
          <a:lstStyle/>
          <a:p>
            <a:r>
              <a:rPr lang="en-US" dirty="0" smtClean="0"/>
              <a:t>Risk Factors of Domestic violence in KSA*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588" y="2819400"/>
            <a:ext cx="4701745" cy="3728970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Drug &amp; alcohol abuse.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Unemployment.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educational level.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Low income.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</a:t>
            </a:r>
            <a:r>
              <a:rPr lang="en-US" sz="2000" dirty="0"/>
              <a:t>+ step parent</a:t>
            </a:r>
            <a:r>
              <a:rPr lang="en-US" sz="2000" dirty="0" smtClean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Child Living with one parent.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019035" y="6187682"/>
            <a:ext cx="5050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200" dirty="0"/>
              <a:t>العنف </a:t>
            </a:r>
            <a:r>
              <a:rPr lang="x-none" sz="1200" dirty="0" smtClean="0"/>
              <a:t>ا</a:t>
            </a:r>
            <a:r>
              <a:rPr lang="en-US" sz="1200" dirty="0" err="1" smtClean="0"/>
              <a:t>لأ</a:t>
            </a:r>
            <a:r>
              <a:rPr lang="x-none" sz="1200" dirty="0" smtClean="0"/>
              <a:t>سري </a:t>
            </a:r>
            <a:r>
              <a:rPr lang="x-none" sz="1200" dirty="0"/>
              <a:t>في </a:t>
            </a:r>
            <a:r>
              <a:rPr lang="x-none" sz="1200" dirty="0" smtClean="0"/>
              <a:t>المجتمع السعودى أسبابه </a:t>
            </a:r>
            <a:r>
              <a:rPr lang="x-none" sz="1200" dirty="0"/>
              <a:t>وآثاره </a:t>
            </a:r>
            <a:r>
              <a:rPr lang="x-none" sz="1200" dirty="0" smtClean="0"/>
              <a:t>ا</a:t>
            </a:r>
            <a:r>
              <a:rPr lang="en-US" sz="1200" dirty="0" err="1" smtClean="0"/>
              <a:t>لإجتما</a:t>
            </a:r>
            <a:r>
              <a:rPr lang="x-none" sz="1200" dirty="0" smtClean="0"/>
              <a:t>عية</a:t>
            </a:r>
          </a:p>
          <a:p>
            <a:r>
              <a:rPr lang="en-US" sz="1200" dirty="0"/>
              <a:t>Violence against wives: a silent suffering in </a:t>
            </a:r>
            <a:r>
              <a:rPr lang="en-US" sz="1200" dirty="0" smtClean="0"/>
              <a:t>northern Saudi </a:t>
            </a:r>
            <a:r>
              <a:rPr lang="en-US" sz="1200" dirty="0"/>
              <a:t>community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21" y="6430490"/>
            <a:ext cx="43794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*Ranked from most to least common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3900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39738</TotalTime>
  <Words>2558</Words>
  <Application>Microsoft Macintosh PowerPoint</Application>
  <PresentationFormat>On-screen Show (4:3)</PresentationFormat>
  <Paragraphs>274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Arial Rounded MT Bold</vt:lpstr>
      <vt:lpstr>Calibri</vt:lpstr>
      <vt:lpstr>Helvetica</vt:lpstr>
      <vt:lpstr>Times New Roman</vt:lpstr>
      <vt:lpstr>Wingdings</vt:lpstr>
      <vt:lpstr>Sky</vt:lpstr>
      <vt:lpstr>Domestic Violence</vt:lpstr>
      <vt:lpstr>Objectives</vt:lpstr>
      <vt:lpstr>PowerPoint Presentation</vt:lpstr>
      <vt:lpstr>Define domestic violence and intimate partner violence</vt:lpstr>
      <vt:lpstr>Definitions</vt:lpstr>
      <vt:lpstr>Name the Common forms of domestic violence in KSA*</vt:lpstr>
      <vt:lpstr>Common forms of domestic violence in KSA*</vt:lpstr>
      <vt:lpstr>Name the Risk Factors of Domestic violence in KSA*?</vt:lpstr>
      <vt:lpstr>Risk Factors of Domestic violence in KSA*</vt:lpstr>
      <vt:lpstr>Risk Factors of Domestic violence in KSA*</vt:lpstr>
      <vt:lpstr>Which family members are vulnerable the most to DV in KSA?</vt:lpstr>
      <vt:lpstr>Which family members are vulnerable the most to DV in KSA?</vt:lpstr>
      <vt:lpstr>Who is committing the DV in KSA?</vt:lpstr>
      <vt:lpstr>What are the Reactions of women after DV in KSA?*</vt:lpstr>
      <vt:lpstr>Reaction of women after DV in KSA?*</vt:lpstr>
      <vt:lpstr>What are the Signs and symptoms suggestive of abuse</vt:lpstr>
      <vt:lpstr>Signs and symptoms suggestive of abuse</vt:lpstr>
      <vt:lpstr>Signs and symptoms suggestive of abuse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Addressing DV during consultation</vt:lpstr>
      <vt:lpstr>What is the physician’s role in DV?</vt:lpstr>
      <vt:lpstr>Family physician role in DV</vt:lpstr>
      <vt:lpstr>Family physician role in DV</vt:lpstr>
      <vt:lpstr>Screening tools for IPV</vt:lpstr>
      <vt:lpstr>HITS (Hurt, Insult, Threaten, Scream)</vt:lpstr>
      <vt:lpstr>WAST (Woman Abuse Screening Tool)</vt:lpstr>
      <vt:lpstr>How to address DV during the consultation?</vt:lpstr>
      <vt:lpstr>How to address DV during the consultation</vt:lpstr>
      <vt:lpstr>PowerPoint Presentation</vt:lpstr>
      <vt:lpstr>How to address DV during the consultation</vt:lpstr>
      <vt:lpstr>What if she discloses abuse?</vt:lpstr>
      <vt:lpstr>What if she discloses abuse?</vt:lpstr>
      <vt:lpstr>What if she discloses abuse?</vt:lpstr>
      <vt:lpstr>What are the Indicators of Danger/red flags?</vt:lpstr>
      <vt:lpstr>Indicators of Danger/red flags</vt:lpstr>
      <vt:lpstr>Safety Plan</vt:lpstr>
      <vt:lpstr>Safety Plan</vt:lpstr>
      <vt:lpstr>Counseling</vt:lpstr>
      <vt:lpstr>What should be included in the Documentation of a DV case?</vt:lpstr>
      <vt:lpstr>Documentation</vt:lpstr>
      <vt:lpstr>Documentation</vt:lpstr>
      <vt:lpstr>Follow up</vt:lpstr>
      <vt:lpstr>What if she denied violence?</vt:lpstr>
      <vt:lpstr>What if she denied violence?</vt:lpstr>
      <vt:lpstr>Multidisciplinary Approach</vt:lpstr>
      <vt:lpstr>Leaflets about DV in Patients’ waiting area</vt:lpstr>
      <vt:lpstr>Child Abuse in USA</vt:lpstr>
      <vt:lpstr>Child Abuse</vt:lpstr>
      <vt:lpstr>Child Abuse history</vt:lpstr>
      <vt:lpstr>Historical components that suggest intentional trauma  </vt:lpstr>
      <vt:lpstr>Physical Examination for Suspected Child Abuse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  <vt:lpstr>Appendix: a suggested approach to a victim of IPV</vt:lpstr>
      <vt:lpstr>a suggested approach to a victim of IPV</vt:lpstr>
      <vt:lpstr>a suggested approach to a victim of IPV</vt:lpstr>
      <vt:lpstr>a suggested approach to a victim of IPV</vt:lpstr>
      <vt:lpstr>Red Flags</vt:lpstr>
      <vt:lpstr>Don’t forget</vt:lpstr>
      <vt:lpstr>Management</vt:lpstr>
    </vt:vector>
  </TitlesOfParts>
  <Company>UCLA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Domestic Violence</dc:title>
  <dc:creator>Haytham Alsaif</dc:creator>
  <cp:lastModifiedBy>Microsoft Office User</cp:lastModifiedBy>
  <cp:revision>273</cp:revision>
  <cp:lastPrinted>2017-09-21T06:00:09Z</cp:lastPrinted>
  <dcterms:created xsi:type="dcterms:W3CDTF">2017-06-13T20:05:47Z</dcterms:created>
  <dcterms:modified xsi:type="dcterms:W3CDTF">2017-12-25T17:52:25Z</dcterms:modified>
</cp:coreProperties>
</file>