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1"/>
  </p:notesMasterIdLst>
  <p:handoutMasterIdLst>
    <p:handoutMasterId r:id="rId42"/>
  </p:handoutMasterIdLst>
  <p:sldIdLst>
    <p:sldId id="256" r:id="rId2"/>
    <p:sldId id="343" r:id="rId3"/>
    <p:sldId id="333" r:id="rId4"/>
    <p:sldId id="329" r:id="rId5"/>
    <p:sldId id="330" r:id="rId6"/>
    <p:sldId id="257" r:id="rId7"/>
    <p:sldId id="340" r:id="rId8"/>
    <p:sldId id="331" r:id="rId9"/>
    <p:sldId id="344" r:id="rId10"/>
    <p:sldId id="332" r:id="rId11"/>
    <p:sldId id="345" r:id="rId12"/>
    <p:sldId id="334" r:id="rId13"/>
    <p:sldId id="260" r:id="rId14"/>
    <p:sldId id="258" r:id="rId15"/>
    <p:sldId id="259" r:id="rId16"/>
    <p:sldId id="346" r:id="rId17"/>
    <p:sldId id="335" r:id="rId18"/>
    <p:sldId id="341" r:id="rId19"/>
    <p:sldId id="342" r:id="rId20"/>
    <p:sldId id="339" r:id="rId21"/>
    <p:sldId id="338" r:id="rId22"/>
    <p:sldId id="311" r:id="rId23"/>
    <p:sldId id="312" r:id="rId24"/>
    <p:sldId id="314" r:id="rId25"/>
    <p:sldId id="327" r:id="rId26"/>
    <p:sldId id="328" r:id="rId27"/>
    <p:sldId id="313" r:id="rId28"/>
    <p:sldId id="315" r:id="rId29"/>
    <p:sldId id="316" r:id="rId30"/>
    <p:sldId id="317" r:id="rId31"/>
    <p:sldId id="318" r:id="rId32"/>
    <p:sldId id="319" r:id="rId33"/>
    <p:sldId id="320" r:id="rId34"/>
    <p:sldId id="321" r:id="rId35"/>
    <p:sldId id="322" r:id="rId36"/>
    <p:sldId id="323" r:id="rId37"/>
    <p:sldId id="324" r:id="rId38"/>
    <p:sldId id="325" r:id="rId39"/>
    <p:sldId id="32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2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196D3-1902-461F-8AF3-22BD80F8E754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0D2E2-0E62-404F-824D-5FA1FE4FE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52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C988A-0C63-4CAF-9573-F9DA5C98598A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CF3DC-2559-44A2-B446-5ACA33A2C5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59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CF3DC-2559-44A2-B446-5ACA33A2C58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86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CF3DC-2559-44A2-B446-5ACA33A2C587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62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6B25514-62F3-42E5-8365-ED7D06738D62}" type="datetime1">
              <a:rPr lang="en-US" smtClean="0"/>
              <a:pPr/>
              <a:t>9/18/2017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8D80-C584-41D5-8988-823C8F30C548}" type="datetime1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B7F1F17-8939-44F8-B672-82A58400C398}" type="datetime1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34EB-ECDF-437F-97A9-286F6F17F942}" type="datetime1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2C64-F339-4D5E-80A0-A0C6D31447ED}" type="datetime1">
              <a:rPr lang="en-US" smtClean="0"/>
              <a:pPr/>
              <a:t>9/18/2017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C6E77A9-6488-476D-9BEF-872406BE1DE3}" type="datetime1">
              <a:rPr lang="en-US" smtClean="0"/>
              <a:pPr/>
              <a:t>9/18/2017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7C4032-DDDA-40FF-990C-8939F450F4FF}" type="datetime1">
              <a:rPr lang="en-US" smtClean="0"/>
              <a:pPr/>
              <a:t>9/18/2017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76E2-EDFD-41F5-99DE-5D73499A447B}" type="datetime1">
              <a:rPr lang="en-US" smtClean="0"/>
              <a:pPr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ADB1-4915-44E5-B8B7-1BB52D230C87}" type="datetime1">
              <a:rPr lang="en-US" smtClean="0"/>
              <a:pPr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8BF-50A4-4178-872E-F5FBDC82E9F1}" type="datetime1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6547FA9-CAEA-470A-A519-9B4612BF6201}" type="datetime1">
              <a:rPr lang="en-US" smtClean="0"/>
              <a:pPr/>
              <a:t>9/18/2017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B41C32-AA5D-4E14-99D2-40C84DFDE299}" type="datetime1">
              <a:rPr lang="en-US" smtClean="0"/>
              <a:pPr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hesas.glam.ac.uk/media/files/photos/Prescribing_prescription.jpg&amp;imgrefurl=http://hesas.glam.ac.uk/subjects/prescribing/modules/supplementary-prescribing-for-nurses-and-pharmacists/&amp;usg=__t548fv7bGhrCbQm_nHcW0MZWaTE=&amp;h=284&amp;w=190&amp;sz=11&amp;hl=en&amp;start=118&amp;zoom=1&amp;itbs=1&amp;tbnid=zjcGwZeo2MGGnM:&amp;tbnh=114&amp;tbnw=76&amp;prev=/search?q=rational+prescribing&amp;start=100&amp;hl=en&amp;safe=active&amp;sa=N&amp;gbv=2&amp;ndsp=20&amp;biw=1003&amp;bih=570&amp;tbm=isch&amp;ei=5D_OTZOQKY7ItAbs9MDGCw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manipurhealthservices.files.wordpress.com/2011/04/us-health-medicine-india-ayurvedic-41850.jpg" TargetMode="Externa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1722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Family Practice </a:t>
            </a:r>
          </a:p>
          <a:p>
            <a:pPr algn="ctr"/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Dr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Syed Irfan Karim</a:t>
            </a:r>
          </a:p>
          <a:p>
            <a:pPr algn="ctr"/>
            <a:r>
              <a:rPr lang="en-US" sz="1600" dirty="0" smtClean="0">
                <a:latin typeface="Tahoma" pitchFamily="34" charset="0"/>
                <a:cs typeface="Tahoma" pitchFamily="34" charset="0"/>
              </a:rPr>
              <a:t>Assistant Professor &amp; Consultant  Family Medicine</a:t>
            </a:r>
          </a:p>
          <a:p>
            <a:pPr algn="ctr"/>
            <a:r>
              <a:rPr lang="en-US" sz="1600" dirty="0" smtClean="0">
                <a:latin typeface="Tahoma" pitchFamily="34" charset="0"/>
                <a:cs typeface="Tahoma" pitchFamily="34" charset="0"/>
              </a:rPr>
              <a:t>Deputy  Director Family Med. Residency Training Program</a:t>
            </a:r>
          </a:p>
          <a:p>
            <a:pPr algn="ctr"/>
            <a:r>
              <a:rPr lang="en-US" sz="1600" dirty="0" smtClean="0">
                <a:latin typeface="Tahoma" pitchFamily="34" charset="0"/>
                <a:cs typeface="Tahoma" pitchFamily="34" charset="0"/>
              </a:rPr>
              <a:t>Dept. of Family &amp; Com. Medicine</a:t>
            </a:r>
          </a:p>
          <a:p>
            <a:pPr algn="ctr"/>
            <a:r>
              <a:rPr lang="en-US" sz="1600" dirty="0" smtClean="0">
                <a:latin typeface="Tahoma" pitchFamily="34" charset="0"/>
                <a:cs typeface="Tahoma" pitchFamily="34" charset="0"/>
              </a:rPr>
              <a:t>College of  Medicine</a:t>
            </a:r>
          </a:p>
          <a:p>
            <a:pPr algn="ctr"/>
            <a:r>
              <a:rPr lang="en-US" sz="1600" dirty="0" smtClean="0">
                <a:latin typeface="Tahoma" pitchFamily="34" charset="0"/>
                <a:cs typeface="Tahoma" pitchFamily="34" charset="0"/>
              </a:rPr>
              <a:t>King Saud University</a:t>
            </a:r>
          </a:p>
          <a:p>
            <a:pPr algn="ctr"/>
            <a:endParaRPr lang="en-US" sz="11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7892" name="Picture 4" descr="http://t2.gstatic.com/images?q=tbn:ANd9GcTpUMXBW0PHQVtxVAVRgTKz8epg1i4k3ZGd0C0RaTx7073lDNRkzoYHXN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038600"/>
            <a:ext cx="1676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prescribe Rationally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a drug really required ?</a:t>
            </a:r>
          </a:p>
          <a:p>
            <a:r>
              <a:rPr lang="en-US" dirty="0" smtClean="0"/>
              <a:t>Will it work ?</a:t>
            </a:r>
          </a:p>
          <a:p>
            <a:r>
              <a:rPr lang="en-US" dirty="0" smtClean="0"/>
              <a:t>Will it harm ?</a:t>
            </a:r>
          </a:p>
          <a:p>
            <a:r>
              <a:rPr lang="en-US" dirty="0" smtClean="0"/>
              <a:t>Is it the cost –effective choice ?</a:t>
            </a:r>
          </a:p>
          <a:p>
            <a:r>
              <a:rPr lang="en-US" dirty="0" smtClean="0"/>
              <a:t>Have all alternatives been considered  ?</a:t>
            </a:r>
          </a:p>
          <a:p>
            <a:r>
              <a:rPr lang="en-US" dirty="0" smtClean="0"/>
              <a:t>Is the likely risk-benefit ratio acceptable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143000"/>
            <a:ext cx="8153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Is there any Social </a:t>
            </a:r>
            <a:r>
              <a:rPr lang="en-US" sz="5400" dirty="0"/>
              <a:t>reasons </a:t>
            </a:r>
            <a:r>
              <a:rPr lang="en-US" sz="5400" dirty="0" smtClean="0"/>
              <a:t>for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>prescribing </a:t>
            </a:r>
          </a:p>
        </p:txBody>
      </p:sp>
    </p:spTree>
    <p:extLst>
      <p:ext uri="{BB962C8B-B14F-4D97-AF65-F5344CB8AC3E}">
        <p14:creationId xmlns:p14="http://schemas.microsoft.com/office/powerpoint/2010/main" val="543009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Social reasons for inappropriate</a:t>
            </a:r>
            <a:br>
              <a:rPr lang="en-US" sz="4000" dirty="0" smtClean="0"/>
            </a:br>
            <a:r>
              <a:rPr lang="en-US" sz="4000" dirty="0" smtClean="0"/>
              <a:t>prescribing 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pressure of pharmaceutical advertising.</a:t>
            </a:r>
          </a:p>
          <a:p>
            <a:r>
              <a:rPr lang="en-US" dirty="0" smtClean="0"/>
              <a:t>Patient’s demand.</a:t>
            </a:r>
          </a:p>
          <a:p>
            <a:r>
              <a:rPr lang="en-US" dirty="0" smtClean="0"/>
              <a:t>Habit , peer group recommendation &amp; ignorance.</a:t>
            </a:r>
          </a:p>
          <a:p>
            <a:r>
              <a:rPr lang="en-US" dirty="0" smtClean="0"/>
              <a:t>To  avoid confrontation .</a:t>
            </a:r>
          </a:p>
          <a:p>
            <a:r>
              <a:rPr lang="en-US" dirty="0" smtClean="0"/>
              <a:t>Because of medico legal worries.</a:t>
            </a:r>
          </a:p>
          <a:p>
            <a:r>
              <a:rPr lang="en-US" dirty="0" smtClean="0"/>
              <a:t>To play for time until true picture becomes clearer or natural recovery occurs.</a:t>
            </a:r>
          </a:p>
          <a:p>
            <a:r>
              <a:rPr lang="en-US" dirty="0" smtClean="0"/>
              <a:t>To hasten the conclusion of consultation.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Evidence – Based Prescribing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Failure to do this may:-</a:t>
            </a:r>
          </a:p>
          <a:p>
            <a:pPr algn="l"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Cause patients to suffer unnecessary side 	effects of ineffective drugs.</a:t>
            </a:r>
          </a:p>
          <a:p>
            <a:pPr algn="l"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Deprive patients the chance to benefit from 	effective treatments.</a:t>
            </a:r>
          </a:p>
          <a:p>
            <a:pPr algn="l"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Waste valuable resources.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 descr="http://sundaytimes.lk/080420/images/Graph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419600"/>
            <a:ext cx="2495550" cy="183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85800"/>
            <a:ext cx="8610600" cy="5867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Advantages of Generic </a:t>
            </a:r>
          </a:p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Reduced cost</a:t>
            </a: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Professional convenience; everyone knows it</a:t>
            </a: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Convenient to the patient</a:t>
            </a: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Convenient to the pharmacist</a:t>
            </a:r>
          </a:p>
          <a:p>
            <a:pPr marL="514350" indent="-514350"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23554" name="Picture 2" descr="http://hesas.glam.ac.uk/media/files/photos/Prescribing_prescrip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228600"/>
            <a:ext cx="1809750" cy="2705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en-US" sz="90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Reason for not Prescribing Generically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lnSpc>
                <a:spcPct val="160000"/>
              </a:lnSpc>
              <a:buAutoNum type="arabicPeriod"/>
            </a:pPr>
            <a:endParaRPr lang="en-US" sz="59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lnSpc>
                <a:spcPct val="160000"/>
              </a:lnSpc>
              <a:buAutoNum type="arabicPeriod"/>
            </a:pPr>
            <a:r>
              <a:rPr lang="en-US" sz="5900" dirty="0" smtClean="0">
                <a:latin typeface="Tahoma" pitchFamily="34" charset="0"/>
                <a:cs typeface="Tahoma" pitchFamily="34" charset="0"/>
              </a:rPr>
              <a:t>Drugs with a low therapeutic index e.g. 	Lithium, </a:t>
            </a:r>
            <a:r>
              <a:rPr lang="en-US" sz="5900" dirty="0" err="1" smtClean="0">
                <a:latin typeface="Tahoma" pitchFamily="34" charset="0"/>
                <a:cs typeface="Tahoma" pitchFamily="34" charset="0"/>
              </a:rPr>
              <a:t>Carbamazepine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,  </a:t>
            </a:r>
            <a:r>
              <a:rPr lang="en-US" sz="5900" dirty="0" err="1" smtClean="0">
                <a:latin typeface="Tahoma" pitchFamily="34" charset="0"/>
                <a:cs typeface="Tahoma" pitchFamily="34" charset="0"/>
              </a:rPr>
              <a:t>Phenytoin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 	(small difference in plasma 	concentration can be significant)</a:t>
            </a:r>
          </a:p>
          <a:p>
            <a:pPr marL="514350" indent="-514350" algn="l">
              <a:lnSpc>
                <a:spcPct val="160000"/>
              </a:lnSpc>
              <a:buAutoNum type="arabicPeriod"/>
            </a:pPr>
            <a:r>
              <a:rPr lang="en-US" sz="5900" dirty="0" smtClean="0">
                <a:latin typeface="Tahoma" pitchFamily="34" charset="0"/>
                <a:cs typeface="Tahoma" pitchFamily="34" charset="0"/>
              </a:rPr>
              <a:t>Modified release formulations, difficult </a:t>
            </a:r>
          </a:p>
          <a:p>
            <a:pPr marL="514350" indent="-514350" algn="l">
              <a:lnSpc>
                <a:spcPct val="160000"/>
              </a:lnSpc>
            </a:pPr>
            <a:r>
              <a:rPr lang="en-US" sz="5900" dirty="0" smtClean="0">
                <a:latin typeface="Tahoma" pitchFamily="34" charset="0"/>
                <a:cs typeface="Tahoma" pitchFamily="34" charset="0"/>
              </a:rPr>
              <a:t>	to standardize e.g. </a:t>
            </a:r>
            <a:r>
              <a:rPr lang="en-US" sz="5900" dirty="0" err="1" smtClean="0">
                <a:latin typeface="Tahoma" pitchFamily="34" charset="0"/>
                <a:cs typeface="Tahoma" pitchFamily="34" charset="0"/>
              </a:rPr>
              <a:t>Diltiazem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,   </a:t>
            </a:r>
            <a:r>
              <a:rPr lang="en-US" sz="5900" dirty="0" err="1" smtClean="0">
                <a:latin typeface="Tahoma" pitchFamily="34" charset="0"/>
                <a:cs typeface="Tahoma" pitchFamily="34" charset="0"/>
              </a:rPr>
              <a:t>Nifedipine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marL="514350" indent="-514350" algn="l">
              <a:lnSpc>
                <a:spcPct val="160000"/>
              </a:lnSpc>
              <a:buAutoNum type="arabicPeriod"/>
            </a:pPr>
            <a:r>
              <a:rPr lang="en-US" sz="5900" dirty="0" smtClean="0">
                <a:latin typeface="Tahoma" pitchFamily="34" charset="0"/>
                <a:cs typeface="Tahoma" pitchFamily="34" charset="0"/>
              </a:rPr>
              <a:t>Formulations containing </a:t>
            </a:r>
            <a:r>
              <a:rPr lang="en-US" sz="5900" u="sng" dirty="0" smtClean="0">
                <a:latin typeface="Tahoma" pitchFamily="34" charset="0"/>
                <a:cs typeface="Tahoma" pitchFamily="34" charset="0"/>
              </a:rPr>
              <a:t>&gt;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 2 drugs.</a:t>
            </a:r>
          </a:p>
          <a:p>
            <a:pPr marL="514350" indent="-514350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dirty="0" smtClean="0">
                <a:latin typeface="Tahoma" pitchFamily="34" charset="0"/>
                <a:cs typeface="Tahoma" pitchFamily="34" charset="0"/>
              </a:rPr>
              <a:t>  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34818" name="Picture 2" descr="http://cdn.venturebeat.com/wp-content/uploads/2010/11/dru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505200"/>
            <a:ext cx="1943100" cy="3019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4800" dirty="0" smtClean="0"/>
              <a:t>  What </a:t>
            </a:r>
            <a:r>
              <a:rPr lang="en-US" sz="4800" dirty="0"/>
              <a:t>is a Placebo medication</a:t>
            </a:r>
          </a:p>
        </p:txBody>
      </p:sp>
    </p:spTree>
    <p:extLst>
      <p:ext uri="{BB962C8B-B14F-4D97-AF65-F5344CB8AC3E}">
        <p14:creationId xmlns:p14="http://schemas.microsoft.com/office/powerpoint/2010/main" val="3334166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Placebo medication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2" indent="-274320">
              <a:buClr>
                <a:schemeClr val="accent3"/>
              </a:buClr>
              <a:buSzPct val="95000"/>
            </a:pPr>
            <a:endParaRPr lang="en-US" sz="2400" dirty="0" smtClean="0"/>
          </a:p>
          <a:p>
            <a:pPr marL="274320" lvl="2" indent="-274320">
              <a:buClr>
                <a:schemeClr val="accent3"/>
              </a:buClr>
              <a:buSzPct val="95000"/>
            </a:pPr>
            <a:endParaRPr lang="en-US" sz="2400" dirty="0" smtClean="0"/>
          </a:p>
          <a:p>
            <a:pPr marL="274320" lvl="2" indent="-274320">
              <a:buClr>
                <a:schemeClr val="accent3"/>
              </a:buClr>
              <a:buSzPct val="95000"/>
            </a:pPr>
            <a:r>
              <a:rPr lang="en-US" sz="2800" dirty="0" smtClean="0"/>
              <a:t>A harmless pill, medicine, or procedure prescribed more for the psychological benefit to the patient than for any physiological effect.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reasons to favor placebo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It is effective – does mechanism matters if results are  satisfactory.</a:t>
            </a:r>
          </a:p>
          <a:p>
            <a:r>
              <a:rPr lang="en-US" dirty="0" smtClean="0"/>
              <a:t>Sometimes reassuring.</a:t>
            </a:r>
          </a:p>
          <a:p>
            <a:r>
              <a:rPr lang="en-US" dirty="0" smtClean="0"/>
              <a:t>Helps morale in chronic &amp; incurable diseases.</a:t>
            </a:r>
          </a:p>
          <a:p>
            <a:r>
              <a:rPr lang="en-US" dirty="0" smtClean="0"/>
              <a:t>No significant toxicity.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reasons against placebo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a deception and abuse of a relationship of mutual trust.</a:t>
            </a:r>
          </a:p>
          <a:p>
            <a:r>
              <a:rPr lang="en-US" dirty="0" smtClean="0"/>
              <a:t>It may create an ill-feeling if the deception is uncovered.</a:t>
            </a:r>
          </a:p>
          <a:p>
            <a:r>
              <a:rPr lang="en-US" dirty="0" smtClean="0"/>
              <a:t>It may delay the true diagnosis.</a:t>
            </a:r>
          </a:p>
          <a:p>
            <a:r>
              <a:rPr lang="en-US" dirty="0" smtClean="0"/>
              <a:t>It re-</a:t>
            </a:r>
            <a:r>
              <a:rPr lang="en-US" smtClean="0"/>
              <a:t>inforce </a:t>
            </a:r>
            <a:r>
              <a:rPr lang="en-US" dirty="0" smtClean="0"/>
              <a:t>a </a:t>
            </a:r>
            <a:r>
              <a:rPr lang="en-US" smtClean="0"/>
              <a:t>sick role.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5400" dirty="0" smtClean="0"/>
              <a:t>Who </a:t>
            </a:r>
            <a:r>
              <a:rPr lang="en-US" sz="5400" dirty="0"/>
              <a:t>is a good prescriber?</a:t>
            </a:r>
          </a:p>
        </p:txBody>
      </p:sp>
    </p:spTree>
    <p:extLst>
      <p:ext uri="{BB962C8B-B14F-4D97-AF65-F5344CB8AC3E}">
        <p14:creationId xmlns:p14="http://schemas.microsoft.com/office/powerpoint/2010/main" val="12033857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Placebo side effects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has been reported that40% can also experience side effects like ;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000" dirty="0" smtClean="0"/>
              <a:t>Headache </a:t>
            </a:r>
          </a:p>
          <a:p>
            <a:r>
              <a:rPr lang="en-US" sz="2000" dirty="0" smtClean="0"/>
              <a:t>Anorexia</a:t>
            </a:r>
          </a:p>
          <a:p>
            <a:r>
              <a:rPr lang="en-US" sz="2000" dirty="0" smtClean="0"/>
              <a:t>Diarrhea</a:t>
            </a:r>
          </a:p>
          <a:p>
            <a:r>
              <a:rPr lang="en-US" sz="2000" dirty="0" smtClean="0"/>
              <a:t>Dry mouth</a:t>
            </a:r>
          </a:p>
          <a:p>
            <a:r>
              <a:rPr lang="en-US" sz="2000" dirty="0" smtClean="0"/>
              <a:t>Palpitations </a:t>
            </a:r>
          </a:p>
          <a:p>
            <a:r>
              <a:rPr lang="en-US" sz="2000" dirty="0" smtClean="0"/>
              <a:t>Vertigo.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of self medication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Always risk of drug interaction with prescribed medicine.</a:t>
            </a:r>
          </a:p>
          <a:p>
            <a:r>
              <a:rPr lang="en-US" dirty="0" smtClean="0"/>
              <a:t>Increased risk of self-medication side effects.</a:t>
            </a:r>
          </a:p>
          <a:p>
            <a:r>
              <a:rPr lang="en-US" dirty="0" smtClean="0"/>
              <a:t>Taking wrong preparation &amp; wrong formulations.</a:t>
            </a:r>
          </a:p>
          <a:p>
            <a:r>
              <a:rPr lang="en-US" dirty="0" smtClean="0"/>
              <a:t>Less chances to offer any opportunistic health promotion advice 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9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Prevention of Adverse Drug Reactions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900" dirty="0" smtClean="0">
                <a:latin typeface="Tahoma" pitchFamily="34" charset="0"/>
                <a:cs typeface="Tahoma" pitchFamily="34" charset="0"/>
              </a:rPr>
              <a:t>Never use a drug unless there is a good 	indication.</a:t>
            </a:r>
          </a:p>
          <a:p>
            <a:pPr algn="l">
              <a:buFont typeface="Arial" charset="0"/>
              <a:buChar char="•"/>
            </a:pPr>
            <a:r>
              <a:rPr lang="en-US" sz="1900" dirty="0" smtClean="0">
                <a:latin typeface="Tahoma" pitchFamily="34" charset="0"/>
                <a:cs typeface="Tahoma" pitchFamily="34" charset="0"/>
              </a:rPr>
              <a:t> Do not use a drug in pregnancy, unless the need 	for it is imperative.</a:t>
            </a:r>
          </a:p>
          <a:p>
            <a:pPr algn="l">
              <a:buFont typeface="Arial" charset="0"/>
              <a:buChar char="•"/>
            </a:pPr>
            <a:r>
              <a:rPr lang="en-US" sz="1900" dirty="0" smtClean="0">
                <a:latin typeface="Tahoma" pitchFamily="34" charset="0"/>
                <a:cs typeface="Tahoma" pitchFamily="34" charset="0"/>
              </a:rPr>
              <a:t> Ask if there is H/O allergy/</a:t>
            </a:r>
            <a:r>
              <a:rPr lang="en-US" sz="1900" dirty="0" err="1" smtClean="0">
                <a:latin typeface="Tahoma" pitchFamily="34" charset="0"/>
                <a:cs typeface="Tahoma" pitchFamily="34" charset="0"/>
              </a:rPr>
              <a:t>idiosyncracy</a:t>
            </a:r>
            <a:r>
              <a:rPr lang="en-US" sz="19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algn="l">
              <a:buFont typeface="Arial" charset="0"/>
              <a:buChar char="•"/>
            </a:pPr>
            <a:r>
              <a:rPr lang="en-US" sz="19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900" dirty="0" smtClean="0">
                <a:latin typeface="Tahoma" pitchFamily="34" charset="0"/>
                <a:cs typeface="Tahoma" pitchFamily="34" charset="0"/>
              </a:rPr>
              <a:t>Consider possible drug interaction.</a:t>
            </a:r>
          </a:p>
          <a:p>
            <a:pPr algn="l">
              <a:buFont typeface="Arial" charset="0"/>
              <a:buChar char="•"/>
            </a:pPr>
            <a:r>
              <a:rPr lang="en-US" sz="19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900" dirty="0" smtClean="0">
                <a:latin typeface="Tahoma" pitchFamily="34" charset="0"/>
                <a:cs typeface="Tahoma" pitchFamily="34" charset="0"/>
              </a:rPr>
              <a:t>Age and hepatic or renal impairment may require 	much smaller doses.</a:t>
            </a:r>
            <a:endParaRPr lang="en-US" sz="19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57200"/>
            <a:ext cx="8610600" cy="6096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Prevention of Adverse Drug Reactions Cont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..</a:t>
            </a:r>
          </a:p>
          <a:p>
            <a:pPr algn="l"/>
            <a:endParaRPr lang="en-US" sz="2400" dirty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Prescribe as few drugs as possible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algn="l">
              <a:buFont typeface="Arial" charset="0"/>
              <a:buChar char="•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Give clear instructions, especially in elderly.</a:t>
            </a:r>
          </a:p>
          <a:p>
            <a:pPr algn="l">
              <a:buFont typeface="Arial" charset="0"/>
              <a:buChar char="•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Be particularly alert for adverse reactions or unexpected 	events, when prescribing new drugs.</a:t>
            </a:r>
          </a:p>
          <a:p>
            <a:pPr algn="l">
              <a:buFont typeface="Arial" charset="0"/>
              <a:buChar char="•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Fill the required form in case of suspected adverse reaction.</a:t>
            </a:r>
          </a:p>
          <a:p>
            <a:pPr algn="l">
              <a:buFont typeface="Arial" charset="0"/>
              <a:buChar char="•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 Warn the patient if serious adverse reactions 	are liable to 	occur.</a:t>
            </a:r>
          </a:p>
          <a:p>
            <a:pPr algn="l">
              <a:buFont typeface="Arial" charset="0"/>
              <a:buChar char="•"/>
            </a:pPr>
            <a:endParaRPr lang="en-US" dirty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marL="514350" indent="-514350" algn="ctr"/>
            <a:r>
              <a:rPr lang="en-US" sz="40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Delayed Drug Effects</a:t>
            </a:r>
          </a:p>
          <a:p>
            <a:pPr marL="514350" indent="-514350"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lnSpc>
                <a:spcPct val="200000"/>
              </a:lnSpc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	Some adverse reactions may become manifest months or years after treatment e.g.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chloroquine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retinopathy.</a:t>
            </a:r>
          </a:p>
          <a:p>
            <a:pPr marL="514350" indent="-514350"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Principles for antibiotic selection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Allow for a number of variables: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H/o allergy / sensitivity</a:t>
            </a:r>
          </a:p>
          <a:p>
            <a:r>
              <a:rPr lang="en-US" sz="2800" dirty="0" smtClean="0"/>
              <a:t>State of renal and hepatic function</a:t>
            </a:r>
          </a:p>
          <a:p>
            <a:r>
              <a:rPr lang="en-US" sz="2800" dirty="0" smtClean="0"/>
              <a:t>Increasing resistance</a:t>
            </a:r>
          </a:p>
          <a:p>
            <a:r>
              <a:rPr lang="en-US" sz="2800" dirty="0" smtClean="0"/>
              <a:t>New information on side effects</a:t>
            </a:r>
          </a:p>
          <a:p>
            <a:r>
              <a:rPr lang="en-US" sz="2800" dirty="0" smtClean="0"/>
              <a:t>Age of patient &amp; duration of therapy</a:t>
            </a:r>
          </a:p>
          <a:p>
            <a:r>
              <a:rPr lang="en-US" sz="2800" dirty="0" smtClean="0"/>
              <a:t>Dosage and route of administration</a:t>
            </a:r>
            <a:endParaRPr lang="en-US" sz="2800" dirty="0"/>
          </a:p>
        </p:txBody>
      </p:sp>
      <p:pic>
        <p:nvPicPr>
          <p:cNvPr id="17410" name="Picture 2" descr="http://i1.tribune.com.pk/wp-content/uploads/2011/01/medicine1-640x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600200"/>
            <a:ext cx="2438400" cy="2867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Principles for antibiotic selection </a:t>
            </a:r>
            <a:r>
              <a:rPr lang="en-US" sz="1800" dirty="0" smtClean="0"/>
              <a:t>Cont…..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Site, type and severity of infection</a:t>
            </a:r>
          </a:p>
          <a:p>
            <a:endParaRPr lang="en-US" dirty="0" smtClean="0"/>
          </a:p>
          <a:p>
            <a:r>
              <a:rPr lang="en-US" dirty="0" smtClean="0"/>
              <a:t>Individual response</a:t>
            </a:r>
          </a:p>
          <a:p>
            <a:endParaRPr lang="en-US" dirty="0" smtClean="0"/>
          </a:p>
          <a:p>
            <a:r>
              <a:rPr lang="en-US" dirty="0" smtClean="0"/>
              <a:t>If female, whether pregnant, breast feeding or on oral contraceptives</a:t>
            </a:r>
          </a:p>
          <a:p>
            <a:endParaRPr lang="en-US" dirty="0" smtClean="0"/>
          </a:p>
          <a:p>
            <a:r>
              <a:rPr lang="en-US" dirty="0" smtClean="0"/>
              <a:t>Likely organism and antibacterial sensitivity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Special Problems in Prescribing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Delayed drug effect.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elderly.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children.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hepatic impairment.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renal impairment.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pregnancy.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breast feeding.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palliative care.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Drug inter-actions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15362" name="Picture 2" descr="http://hesas.glam.ac.uk/media/files/photos/Prescribing_prescrip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733800"/>
            <a:ext cx="1825128" cy="2590800"/>
          </a:xfrm>
          <a:prstGeom prst="rect">
            <a:avLst/>
          </a:prstGeom>
          <a:noFill/>
        </p:spPr>
      </p:pic>
      <p:pic>
        <p:nvPicPr>
          <p:cNvPr id="15364" name="Picture 4" descr="http://archive.student.bmj.com/issues/07/05/education/images/view_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066800"/>
            <a:ext cx="20193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for Elderly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Limit range of drugs.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Reduce dose.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Review regularly.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Simplify regimens.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Explain clearly.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Repeats and disposal.</a:t>
            </a:r>
          </a:p>
          <a:p>
            <a:pPr marL="514350" indent="-514350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for Children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Special care needed in neonates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Avoid injections if possible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Actions of drugs and their pharmacokinetics may be different than adults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Suitable formulations may not be available for children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Drugs are not extensively tested in children</a:t>
            </a:r>
          </a:p>
          <a:p>
            <a:pPr marL="514350" indent="-514350" algn="l">
              <a:buAutoNum type="alphaUcPeriod"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Who is a good prescriber?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One, who ensures that diagnosis is correct.</a:t>
            </a:r>
          </a:p>
          <a:p>
            <a:r>
              <a:rPr lang="en-US" dirty="0" smtClean="0"/>
              <a:t>Makes a positive &amp; correct decision that drug is needed.</a:t>
            </a:r>
          </a:p>
          <a:p>
            <a:r>
              <a:rPr lang="en-US" dirty="0" smtClean="0"/>
              <a:t>Chooses a drug appropriate to patients need.</a:t>
            </a:r>
          </a:p>
          <a:p>
            <a:r>
              <a:rPr lang="en-US" dirty="0" smtClean="0"/>
              <a:t>Who consults patient and ensures his/her informed consent.</a:t>
            </a:r>
          </a:p>
          <a:p>
            <a:r>
              <a:rPr lang="en-US" dirty="0" smtClean="0"/>
              <a:t>Who explains patient’s role and secures his/her </a:t>
            </a:r>
          </a:p>
          <a:p>
            <a:pPr>
              <a:buNone/>
            </a:pPr>
            <a:r>
              <a:rPr lang="en-US" dirty="0" smtClean="0"/>
              <a:t>    co-operation.</a:t>
            </a:r>
          </a:p>
          <a:p>
            <a:r>
              <a:rPr lang="en-US" dirty="0" smtClean="0"/>
              <a:t>Who terminates treatment when no longer needed.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Hepatic Impairment</a:t>
            </a:r>
          </a:p>
          <a:p>
            <a:pPr algn="l"/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Impaired drug metabolism</a:t>
            </a:r>
          </a:p>
          <a:p>
            <a:pPr marL="514350" indent="-514350" algn="l">
              <a:buAutoNum type="alphaU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Hypoproteinaemia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Reduced clotting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Hepatic encephalopathy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Fluid overload</a:t>
            </a:r>
          </a:p>
          <a:p>
            <a:pPr marL="514350" indent="-514350" algn="l">
              <a:buAutoNum type="alphaU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Hepato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-toxic drugs</a:t>
            </a:r>
          </a:p>
          <a:p>
            <a:pPr marL="514350" indent="-514350"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28600" y="533400"/>
            <a:ext cx="8382000" cy="6096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Renal Impairment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A. Reduced renal excretion of a drug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B. Increased sensitivity to some drugs even if elimination is not impaired</a:t>
            </a:r>
          </a:p>
          <a:p>
            <a:pPr marL="514350" indent="-514350"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.    C. Many side effects are tolerated poorly</a:t>
            </a:r>
          </a:p>
          <a:p>
            <a:pPr marL="514350" indent="-514350"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     D. Some drugs become ineffective </a:t>
            </a:r>
          </a:p>
          <a:p>
            <a:pPr marL="514350" indent="-514350"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Pregnancy</a:t>
            </a:r>
          </a:p>
          <a:p>
            <a:pPr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Particular care is needed in prescribing for women in child bearing age or men trying to father a child.</a:t>
            </a:r>
          </a:p>
          <a:p>
            <a:pPr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 First trimester – congenital malformations </a:t>
            </a:r>
          </a:p>
          <a:p>
            <a:pPr marL="514350" indent="-514350" algn="l">
              <a:buAutoNum type="alphaUcPeriod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Second and third trimester – effect on the growth or the functional status of fetus, including toxic effect on fetal tissues.</a:t>
            </a:r>
          </a:p>
          <a:p>
            <a:pPr marL="514350" indent="-514350"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     Shortly before term or during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labour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– possible adverse effect on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labour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or neonate, after delivery.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Breast-feeding</a:t>
            </a:r>
          </a:p>
          <a:p>
            <a:pPr algn="l"/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Avoid drugs (if possible) which: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Cause inhibition of sucking reflex (e.g.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phenobarbital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).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Suppress lactation (e.g.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bromocriptine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Appear in a significant quality in the milk (e.g.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fluvastatin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).</a:t>
            </a:r>
          </a:p>
          <a:p>
            <a:pPr marL="514350" indent="-514350" algn="l"/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If not sure, look up at the therapeutic guidelines from a reputable source (e.g. BNF).</a:t>
            </a:r>
          </a:p>
          <a:p>
            <a:pPr marL="514350" indent="-514350" algn="l"/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FC4D231D-7610-4C1D-8197-1A8B9EE32DE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Palliative Care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The importance of pain relief and other symptoms are more important than sticking to the usual drugs or dosages.</a:t>
            </a:r>
          </a:p>
          <a:p>
            <a:pPr marL="514350" indent="-514350" algn="l">
              <a:buAutoNum type="arabicPeriod"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Oral medications are preferable, if possible.</a:t>
            </a:r>
          </a:p>
          <a:p>
            <a:pPr marL="514350" indent="-514350" algn="l">
              <a:buAutoNum type="arabicPeriod"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As few drugs as possible should be prescribed.</a:t>
            </a:r>
          </a:p>
          <a:p>
            <a:pPr marL="514350" indent="-514350" algn="l"/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4. Doctor – patient relationship is usually more effective than the drug.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Drug Interactions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n-US" sz="2800" dirty="0" smtClean="0">
                <a:latin typeface="Tahoma" pitchFamily="34" charset="0"/>
                <a:cs typeface="Tahoma" pitchFamily="34" charset="0"/>
              </a:rPr>
              <a:t>A Family Physician is not expected to know all the possible drug interactions, but awareness of some important categories is imperative:</a:t>
            </a:r>
          </a:p>
          <a:p>
            <a:pPr algn="just"/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Anti-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convulsants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Oral contraceptives</a:t>
            </a:r>
          </a:p>
          <a:p>
            <a:pPr algn="just">
              <a:buFont typeface="Arial" charset="0"/>
              <a:buChar char="•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Warfarin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algn="just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just">
              <a:buFont typeface="Arial" charset="0"/>
              <a:buChar char="•"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just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Factors Related to Poor Compliance</a:t>
            </a:r>
          </a:p>
          <a:p>
            <a:pPr algn="l"/>
            <a:endParaRPr lang="en-US" sz="2600" dirty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dirty="0" smtClean="0">
                <a:latin typeface="Tahoma" pitchFamily="34" charset="0"/>
                <a:cs typeface="Tahoma" pitchFamily="34" charset="0"/>
              </a:rPr>
              <a:t> Purpose of medicine not clear to patient.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Perceived lack of efficacy of medicine.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Real or perceived adverse effects by the patient.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Lack of understanding between the doctor and the patient.</a:t>
            </a:r>
          </a:p>
          <a:p>
            <a:pPr marL="514350" indent="-514350" algn="l">
              <a:buAutoNum type="arabicPeriod"/>
            </a:pPr>
            <a:r>
              <a:rPr lang="en-US" sz="2600" dirty="0" smtClean="0">
                <a:latin typeface="Tahoma" pitchFamily="34" charset="0"/>
                <a:cs typeface="Tahoma" pitchFamily="34" charset="0"/>
              </a:rPr>
              <a:t> Instructions for administration not clear.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Unpleasant taste.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Complicated regimen – poly-pharmacy.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Physical difficulty in taking medicines.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Medicines too costly.</a:t>
            </a:r>
            <a:endParaRPr lang="en-US" sz="2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Practice  Formulary </a:t>
            </a:r>
          </a:p>
          <a:p>
            <a:endParaRPr lang="en-US" b="1" u="sng" dirty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An effective way to limit prescribing and costs of prescribing:</a:t>
            </a:r>
          </a:p>
          <a:p>
            <a:pPr algn="l"/>
            <a:endParaRPr lang="en-US" sz="2800" b="1" dirty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Essential features:</a:t>
            </a:r>
          </a:p>
          <a:p>
            <a:pPr lvl="2" algn="l">
              <a:buFont typeface="Arial" charset="0"/>
              <a:buChar char="•"/>
            </a:pP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Evidence of efficacy</a:t>
            </a:r>
          </a:p>
          <a:p>
            <a:pPr lvl="2" algn="l"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Evidence of safety</a:t>
            </a:r>
          </a:p>
          <a:p>
            <a:pPr lvl="2" algn="l">
              <a:buFont typeface="Arial" charset="0"/>
              <a:buChar char="•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Cost-effectiveness</a:t>
            </a:r>
          </a:p>
          <a:p>
            <a:pPr lvl="2" algn="l">
              <a:buFont typeface="Arial" charset="0"/>
              <a:buChar char="•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Local policy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"/>
            <a:ext cx="7162800" cy="60960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Conclusion</a:t>
            </a:r>
          </a:p>
          <a:p>
            <a:pPr lvl="1" algn="l"/>
            <a:endParaRPr lang="en-US" b="1" u="sng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●	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While prescribing, apply the saying ‘think 	before you 	ink’ – by prescribing this drugs 	are you going to do 	more harm or more 	good?</a:t>
            </a: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●	Factors related to compliance of medications 	by the patient must be considered.</a:t>
            </a: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●	Cost-effective and generic prescribing is 	generally preferable.</a:t>
            </a: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●	Prescribing in special circumstances requires 	special attention.</a:t>
            </a: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2050" name="Picture 2" descr="http://manipurhealthservices.files.wordpress.com/2011/04/us-health-medicine-india-ayurvedic-41850.jpg?w=300&amp;h=44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228600"/>
            <a:ext cx="1600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en-US" sz="72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Thank  You</a:t>
            </a:r>
          </a:p>
          <a:p>
            <a:pPr lvl="1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Is it always Necessary to Prescribe 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Diagnosis is still in doubt 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Value of treatment is debatable (in doubt)  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Why so irrational  ? 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Increased cost of un-necessary prescription to the health care system.</a:t>
            </a:r>
          </a:p>
          <a:p>
            <a:r>
              <a:rPr lang="en-US" dirty="0" smtClean="0"/>
              <a:t>Harmful prescribing fails to meet acceptable standards.</a:t>
            </a:r>
          </a:p>
          <a:p>
            <a:r>
              <a:rPr lang="en-US" dirty="0" smtClean="0"/>
              <a:t>Chances of poly-pharmacy – effecting vulnerable groups like elderly.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82000" cy="4876800"/>
          </a:xfrm>
        </p:spPr>
        <p:txBody>
          <a:bodyPr>
            <a:normAutofit/>
          </a:bodyPr>
          <a:lstStyle/>
          <a:p>
            <a:pPr algn="ctr">
              <a:lnSpc>
                <a:spcPct val="160000"/>
              </a:lnSpc>
            </a:pPr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Why Family Medicine/PHC and Rational Use of Drugs</a:t>
            </a:r>
            <a:r>
              <a:rPr lang="en-US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?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algn="l">
              <a:lnSpc>
                <a:spcPct val="160000"/>
              </a:lnSpc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Barbara Star Field Study related to the practice of Family Medicine and health outcome indicators’ of a country.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4578" name="Picture 2" descr="http://archive.student.bmj.com/issues/07/05/education/images/view_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52400"/>
            <a:ext cx="19812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studies showed relationship b/w more &amp; better primary care &amp; most health outcomes studied.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Evidences shows a positive impact of primary care on prevention of illness &amp; death.</a:t>
            </a:r>
          </a:p>
          <a:p>
            <a:endParaRPr lang="en-US" sz="2400" dirty="0" smtClean="0"/>
          </a:p>
          <a:p>
            <a:r>
              <a:rPr lang="en-US" sz="2400" dirty="0" smtClean="0"/>
              <a:t>Primary care (in contrast to specialty care) is associated with a more equitable distribution of health in populations.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How we can improve prescribing Habits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There is no such thing as </a:t>
            </a:r>
          </a:p>
          <a:p>
            <a:pPr>
              <a:buNone/>
            </a:pPr>
            <a:r>
              <a:rPr lang="en-US" dirty="0" smtClean="0"/>
              <a:t>                GOOD MEDICINE or BAD MEDICINE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“A good prescribing is the prescribing based on the best available evidence &amp; current guidelines “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When should we prescribe ?</a:t>
            </a:r>
          </a:p>
          <a:p>
            <a:pPr marL="0" indent="0">
              <a:buNone/>
            </a:pPr>
            <a:r>
              <a:rPr lang="en-US" sz="4000" dirty="0" smtClean="0"/>
              <a:t>                        or </a:t>
            </a:r>
          </a:p>
          <a:p>
            <a:pPr marL="0" indent="0" algn="ctr">
              <a:buNone/>
            </a:pPr>
            <a:r>
              <a:rPr lang="en-US" sz="4000" dirty="0" smtClean="0"/>
              <a:t>QUALITIES OF BEST PRESCRIPTION EVER WRITTEN  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083987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1514</TotalTime>
  <Words>1265</Words>
  <Application>Microsoft Office PowerPoint</Application>
  <PresentationFormat>On-screen Show (4:3)</PresentationFormat>
  <Paragraphs>321</Paragraphs>
  <Slides>39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Calibri</vt:lpstr>
      <vt:lpstr>Tahoma</vt:lpstr>
      <vt:lpstr>Tw Cen MT</vt:lpstr>
      <vt:lpstr>Wingdings</vt:lpstr>
      <vt:lpstr>Wingdings 2</vt:lpstr>
      <vt:lpstr>Median</vt:lpstr>
      <vt:lpstr>PowerPoint Presentation</vt:lpstr>
      <vt:lpstr>PowerPoint Presentation</vt:lpstr>
      <vt:lpstr>Who is a good prescriber?</vt:lpstr>
      <vt:lpstr>Is it always Necessary to Prescribe ?</vt:lpstr>
      <vt:lpstr>Why so irrational  ? </vt:lpstr>
      <vt:lpstr>PowerPoint Presentation</vt:lpstr>
      <vt:lpstr>PowerPoint Presentation</vt:lpstr>
      <vt:lpstr>How we can improve prescribing Habits</vt:lpstr>
      <vt:lpstr>PowerPoint Presentation</vt:lpstr>
      <vt:lpstr>How to prescribe Rationally </vt:lpstr>
      <vt:lpstr>PowerPoint Presentation</vt:lpstr>
      <vt:lpstr>Social reasons for inappropriate prescribing </vt:lpstr>
      <vt:lpstr>PowerPoint Presentation</vt:lpstr>
      <vt:lpstr>PowerPoint Presentation</vt:lpstr>
      <vt:lpstr>PowerPoint Presentation</vt:lpstr>
      <vt:lpstr>PowerPoint Presentation</vt:lpstr>
      <vt:lpstr>What is a Placebo medication</vt:lpstr>
      <vt:lpstr>Ethical reasons to favor placebo</vt:lpstr>
      <vt:lpstr>Ethical reasons against placebo</vt:lpstr>
      <vt:lpstr>Placebo side effects</vt:lpstr>
      <vt:lpstr>Risks of self medication</vt:lpstr>
      <vt:lpstr>PowerPoint Presentation</vt:lpstr>
      <vt:lpstr>PowerPoint Presentation</vt:lpstr>
      <vt:lpstr>PowerPoint Presentation</vt:lpstr>
      <vt:lpstr>Principles for antibiotic selection</vt:lpstr>
      <vt:lpstr>Principles for antibiotic selection Cont…..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Mahwish Shaukat Khan</dc:creator>
  <cp:lastModifiedBy>IRFAN</cp:lastModifiedBy>
  <cp:revision>160</cp:revision>
  <dcterms:created xsi:type="dcterms:W3CDTF">2011-04-30T08:32:18Z</dcterms:created>
  <dcterms:modified xsi:type="dcterms:W3CDTF">2017-09-18T05:41:15Z</dcterms:modified>
</cp:coreProperties>
</file>