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57"/>
  </p:notesMasterIdLst>
  <p:sldIdLst>
    <p:sldId id="256" r:id="rId2"/>
    <p:sldId id="262" r:id="rId3"/>
    <p:sldId id="308" r:id="rId4"/>
    <p:sldId id="309" r:id="rId5"/>
    <p:sldId id="310" r:id="rId6"/>
    <p:sldId id="311" r:id="rId7"/>
    <p:sldId id="312" r:id="rId8"/>
    <p:sldId id="257" r:id="rId9"/>
    <p:sldId id="258" r:id="rId10"/>
    <p:sldId id="259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300" r:id="rId23"/>
    <p:sldId id="275" r:id="rId24"/>
    <p:sldId id="276" r:id="rId25"/>
    <p:sldId id="277" r:id="rId26"/>
    <p:sldId id="278" r:id="rId27"/>
    <p:sldId id="315" r:id="rId28"/>
    <p:sldId id="316" r:id="rId29"/>
    <p:sldId id="29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01" r:id="rId39"/>
    <p:sldId id="279" r:id="rId40"/>
    <p:sldId id="289" r:id="rId41"/>
    <p:sldId id="290" r:id="rId42"/>
    <p:sldId id="291" r:id="rId43"/>
    <p:sldId id="292" r:id="rId44"/>
    <p:sldId id="293" r:id="rId45"/>
    <p:sldId id="295" r:id="rId46"/>
    <p:sldId id="296" r:id="rId47"/>
    <p:sldId id="297" r:id="rId48"/>
    <p:sldId id="298" r:id="rId49"/>
    <p:sldId id="302" r:id="rId50"/>
    <p:sldId id="303" r:id="rId51"/>
    <p:sldId id="304" r:id="rId52"/>
    <p:sldId id="305" r:id="rId53"/>
    <p:sldId id="306" r:id="rId54"/>
    <p:sldId id="307" r:id="rId55"/>
    <p:sldId id="3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3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C77BB9-030A-4C67-964B-40AC1922BDFE}" type="datetimeFigureOut">
              <a:rPr lang="ar-SA" smtClean="0"/>
              <a:t>06/04/39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66CE0B-4A28-4C71-A64B-DB8380F5E3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42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3577-55AB-4B79-B255-4B731DE601C9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8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4A219F-E2F7-E344-9F9B-7233D7615BE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29BCBF-E9A0-AF49-9602-AAD954D01D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Back</a:t>
            </a:r>
            <a:r>
              <a:rPr lang="en-US" dirty="0" smtClean="0"/>
              <a:t> </a:t>
            </a:r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606"/>
            <a:ext cx="10363200" cy="136679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Done By: </a:t>
            </a:r>
          </a:p>
          <a:p>
            <a:pPr algn="l" rtl="0"/>
            <a:r>
              <a:rPr lang="en-US" dirty="0" smtClean="0"/>
              <a:t>Abdulrahman </a:t>
            </a:r>
            <a:r>
              <a:rPr lang="en-US" dirty="0" err="1" smtClean="0"/>
              <a:t>Alfowzan</a:t>
            </a:r>
            <a:endParaRPr lang="en-US" dirty="0" smtClean="0"/>
          </a:p>
          <a:p>
            <a:pPr algn="l" rtl="0"/>
            <a:r>
              <a:rPr lang="en-US" dirty="0" smtClean="0"/>
              <a:t>Sultan </a:t>
            </a:r>
            <a:r>
              <a:rPr lang="en-US" dirty="0" err="1" smtClean="0"/>
              <a:t>Alzahrani</a:t>
            </a:r>
            <a:endParaRPr lang="en-US" dirty="0" smtClean="0"/>
          </a:p>
          <a:p>
            <a:pPr algn="l" rtl="0"/>
            <a:r>
              <a:rPr lang="en-US" dirty="0" err="1" smtClean="0"/>
              <a:t>Nawaf</a:t>
            </a:r>
            <a:r>
              <a:rPr lang="en-US" dirty="0" smtClean="0"/>
              <a:t> </a:t>
            </a:r>
            <a:r>
              <a:rPr lang="en-US" dirty="0" err="1" smtClean="0"/>
              <a:t>Alzahrani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57300"/>
            <a:ext cx="12087225" cy="53721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A low back sprain or strain can happen suddenly, or can develop slowly over time from repetitive movements. </a:t>
            </a:r>
          </a:p>
          <a:p>
            <a:pPr algn="l" rtl="0"/>
            <a:r>
              <a:rPr lang="en-US" dirty="0" smtClean="0"/>
              <a:t>Strains occur when a </a:t>
            </a:r>
            <a:r>
              <a:rPr lang="en-US" dirty="0" smtClean="0">
                <a:solidFill>
                  <a:srgbClr val="C00000"/>
                </a:solidFill>
              </a:rPr>
              <a:t>muscle</a:t>
            </a:r>
            <a:r>
              <a:rPr lang="en-US" dirty="0" smtClean="0"/>
              <a:t> is stretched too far and tears, damaging the muscle itself.</a:t>
            </a:r>
          </a:p>
          <a:p>
            <a:pPr marL="0" indent="0" algn="l" rtl="0">
              <a:buNone/>
            </a:pPr>
            <a:r>
              <a:rPr lang="en-US" dirty="0" smtClean="0"/>
              <a:t> </a:t>
            </a:r>
          </a:p>
          <a:p>
            <a:pPr algn="l" rtl="0"/>
            <a:r>
              <a:rPr lang="en-US" dirty="0" smtClean="0"/>
              <a:t>Sprains happen when over-stretching and tearing affects </a:t>
            </a:r>
            <a:r>
              <a:rPr lang="en-US" dirty="0" smtClean="0">
                <a:solidFill>
                  <a:srgbClr val="C00000"/>
                </a:solidFill>
              </a:rPr>
              <a:t>ligaments</a:t>
            </a:r>
            <a:r>
              <a:rPr lang="en-US" dirty="0" smtClean="0"/>
              <a:t>, which connect the bones together.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fact, back muscle pain is the most common source of back </a:t>
            </a:r>
            <a:r>
              <a:rPr lang="en-US" dirty="0" smtClean="0"/>
              <a:t>pain but do not sound serious and do not typically cause long-lasting pain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888"/>
            <a:ext cx="10515600" cy="124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Muscle Strain and Ligament Sprain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(Soft tissue injury)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Lifting a heavy object, or twisting the spine while lifting</a:t>
            </a:r>
          </a:p>
          <a:p>
            <a:pPr algn="l" rtl="0">
              <a:buFont typeface="Wingdings" charset="2"/>
              <a:buChar char="q"/>
            </a:pPr>
            <a:r>
              <a:rPr lang="en-US" dirty="0" smtClean="0"/>
              <a:t>Sudden movements that place too much stress on the low back, such as a fall</a:t>
            </a:r>
          </a:p>
          <a:p>
            <a:pPr algn="l" rtl="0">
              <a:buFont typeface="Wingdings" charset="2"/>
              <a:buChar char="q"/>
            </a:pPr>
            <a:r>
              <a:rPr lang="en-US" dirty="0" smtClean="0"/>
              <a:t>Poor posture over time</a:t>
            </a:r>
          </a:p>
          <a:p>
            <a:pPr algn="l" rtl="0">
              <a:buFont typeface="Wingdings" charset="2"/>
              <a:buChar char="q"/>
            </a:pPr>
            <a:r>
              <a:rPr lang="en-US" dirty="0" smtClean="0"/>
              <a:t>Sports injuries, especially in sports that involve twisting or large forces of impact</a:t>
            </a:r>
          </a:p>
          <a:p>
            <a:pPr algn="l" rtl="0">
              <a:buFont typeface="Wingdings" charset="2"/>
              <a:buChar char="q"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Could treat it simply by </a:t>
            </a:r>
            <a:r>
              <a:rPr lang="en-US" dirty="0" smtClean="0">
                <a:solidFill>
                  <a:srgbClr val="C00000"/>
                </a:solidFill>
              </a:rPr>
              <a:t>pain </a:t>
            </a:r>
            <a:r>
              <a:rPr lang="en-US" dirty="0">
                <a:solidFill>
                  <a:srgbClr val="C00000"/>
                </a:solidFill>
              </a:rPr>
              <a:t>medicines</a:t>
            </a:r>
            <a:r>
              <a:rPr lang="en-US" b="1" dirty="0"/>
              <a:t>,</a:t>
            </a:r>
            <a:r>
              <a:rPr lang="en-US" dirty="0"/>
              <a:t> such as acetaminophen, </a:t>
            </a:r>
            <a:r>
              <a:rPr lang="en-US" dirty="0" smtClean="0">
                <a:solidFill>
                  <a:srgbClr val="C00000"/>
                </a:solidFill>
              </a:rPr>
              <a:t>muscle relaxant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C00000"/>
                </a:solidFill>
              </a:rPr>
              <a:t>Ice </a:t>
            </a:r>
            <a:r>
              <a:rPr lang="en-US" dirty="0" smtClean="0">
                <a:solidFill>
                  <a:srgbClr val="C00000"/>
                </a:solidFill>
              </a:rPr>
              <a:t>packs.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Common causes of sprain and strain include: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3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757238"/>
            <a:ext cx="11758612" cy="5886449"/>
          </a:xfrm>
        </p:spPr>
        <p:txBody>
          <a:bodyPr>
            <a:normAutofit/>
          </a:bodyPr>
          <a:lstStyle/>
          <a:p>
            <a:pPr algn="l" rtl="0">
              <a:buFont typeface="Wingdings" charset="2"/>
              <a:buChar char="q"/>
            </a:pPr>
            <a:r>
              <a:rPr lang="en-US" dirty="0"/>
              <a:t>Degeneration: “deterioration of a tissue or an organ in which its function is diminished or its structure is impaired</a:t>
            </a:r>
            <a:r>
              <a:rPr lang="en-US" dirty="0" smtClean="0"/>
              <a:t>”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Types:</a:t>
            </a:r>
            <a:endParaRPr lang="en-US" dirty="0">
              <a:solidFill>
                <a:srgbClr val="7030A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Degenerative disc disease 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Facet osteoarthritis.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Risk </a:t>
            </a:r>
            <a:r>
              <a:rPr lang="en-US" dirty="0">
                <a:solidFill>
                  <a:srgbClr val="FF0000"/>
                </a:solidFill>
              </a:rPr>
              <a:t>factors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1- Non-Modifiable : </a:t>
            </a:r>
          </a:p>
          <a:p>
            <a:pPr algn="l" rtl="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Age-related</a:t>
            </a:r>
            <a:r>
              <a:rPr lang="en-US" dirty="0"/>
              <a:t>.</a:t>
            </a:r>
          </a:p>
          <a:p>
            <a:pPr algn="l" rtl="0">
              <a:buClrTx/>
              <a:buFont typeface="Arial" panose="020B0604020202020204" pitchFamily="34" charset="0"/>
              <a:buChar char="•"/>
            </a:pPr>
            <a:r>
              <a:rPr lang="en-US" dirty="0"/>
              <a:t>Genetic </a:t>
            </a:r>
            <a:r>
              <a:rPr lang="en-US" dirty="0" smtClean="0"/>
              <a:t>predisposition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72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Degenerative Spinal </a:t>
            </a:r>
            <a:r>
              <a:rPr lang="en-US" b="1" dirty="0" smtClean="0"/>
              <a:t>Disorders (</a:t>
            </a:r>
            <a:r>
              <a:rPr lang="en-US" b="1" dirty="0"/>
              <a:t>spondylosis)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4645" y="3956288"/>
            <a:ext cx="4949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 Modifiable: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Smoking.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Obesity.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Previous injury, fracture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Subluxation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Deformity.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8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80" y="1417638"/>
            <a:ext cx="4445000" cy="4500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1224"/>
            <a:ext cx="70151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1- Mechanical pain: due to joint degeneration or instability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Activity </a:t>
            </a:r>
            <a:r>
              <a:rPr lang="en-US" sz="2800" dirty="0"/>
              <a:t>related-not present at rest.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Associated with movement: 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Sitting</a:t>
            </a:r>
            <a:r>
              <a:rPr lang="en-US" sz="2400" dirty="0"/>
              <a:t>, bending forward (flexion): apply pressure </a:t>
            </a:r>
            <a:r>
              <a:rPr lang="en-US" sz="2400" dirty="0" smtClean="0"/>
              <a:t>on the </a:t>
            </a:r>
            <a:r>
              <a:rPr lang="en-US" sz="2400" dirty="0"/>
              <a:t>disc </a:t>
            </a:r>
            <a:r>
              <a:rPr lang="en-US" sz="2400" dirty="0" smtClean="0"/>
              <a:t>“ </a:t>
            </a:r>
            <a:r>
              <a:rPr lang="en-US" sz="2400" dirty="0" err="1" smtClean="0"/>
              <a:t>discogenic</a:t>
            </a:r>
            <a:r>
              <a:rPr lang="en-US" sz="2400" dirty="0" smtClean="0"/>
              <a:t> </a:t>
            </a:r>
            <a:r>
              <a:rPr lang="en-US" sz="2400" dirty="0"/>
              <a:t>pain”.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Standing</a:t>
            </a:r>
            <a:r>
              <a:rPr lang="en-US" sz="2400" dirty="0"/>
              <a:t>, bending backward (extension): apply pressure on the facet joints “Facet syndrome”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2- </a:t>
            </a:r>
            <a:r>
              <a:rPr lang="en-US" sz="2800" b="1" dirty="0">
                <a:solidFill>
                  <a:srgbClr val="FF0000"/>
                </a:solidFill>
              </a:rPr>
              <a:t>Neurologic symptoms: due to neurologic impingement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Can present even at rest.</a:t>
            </a:r>
          </a:p>
        </p:txBody>
      </p:sp>
    </p:spTree>
    <p:extLst>
      <p:ext uri="{BB962C8B-B14F-4D97-AF65-F5344CB8AC3E}">
        <p14:creationId xmlns:p14="http://schemas.microsoft.com/office/powerpoint/2010/main" val="3692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972502"/>
            <a:ext cx="11801475" cy="5386387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condition occurs when one vertebra slips over the adjacent one</a:t>
            </a:r>
            <a:r>
              <a:rPr lang="en-US" dirty="0" smtClean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Due to: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Defect or fracture of the pars (between the facet joints)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Mechanical instability of the facet joints (degenerative).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Joint damaged by an infection or arthritis </a:t>
            </a:r>
          </a:p>
          <a:p>
            <a:pPr marL="109728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l" rtl="0"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pain can be caused by instability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back pain) </a:t>
            </a:r>
            <a:endParaRPr lang="en-US" dirty="0" smtClean="0"/>
          </a:p>
          <a:p>
            <a:pPr lvl="0" algn="l" rtl="0"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dirty="0"/>
              <a:t>C</a:t>
            </a:r>
            <a:r>
              <a:rPr lang="en-US" dirty="0" smtClean="0"/>
              <a:t>ompression </a:t>
            </a:r>
            <a:r>
              <a:rPr lang="en-US" dirty="0"/>
              <a:t>of the nerves </a:t>
            </a:r>
            <a:r>
              <a:rPr lang="en-US" dirty="0" smtClean="0">
                <a:solidFill>
                  <a:srgbClr val="C00000"/>
                </a:solidFill>
              </a:rPr>
              <a:t>(Radiculopathy)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ggravated</a:t>
            </a:r>
            <a:r>
              <a:rPr lang="en-US" dirty="0" smtClean="0"/>
              <a:t> </a:t>
            </a:r>
            <a:r>
              <a:rPr lang="en-US" dirty="0"/>
              <a:t>by: prolonged standing, walking and exercise.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5863"/>
          </a:xfrm>
        </p:spPr>
        <p:txBody>
          <a:bodyPr/>
          <a:lstStyle/>
          <a:p>
            <a:pPr algn="ctr"/>
            <a:r>
              <a:rPr lang="en-US" b="1"/>
              <a:t>Spondylolisthesis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5836920" cy="4465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3"/>
            <a:ext cx="10515600" cy="99218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Ankylosing spondylitis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48" y="1144587"/>
            <a:ext cx="5897472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sz="2800" b="1" dirty="0"/>
              <a:t>Spine fusion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sz="2800" dirty="0"/>
              <a:t>Many genes can cause it but the major gene that causes this disease is </a:t>
            </a:r>
            <a:r>
              <a:rPr lang="en-US" sz="2800" dirty="0">
                <a:solidFill>
                  <a:srgbClr val="FF0000"/>
                </a:solidFill>
              </a:rPr>
              <a:t>HLA-B27</a:t>
            </a:r>
            <a:r>
              <a:rPr lang="en-US" sz="2800" dirty="0"/>
              <a:t>.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sz="2800" dirty="0"/>
              <a:t>Age &lt;40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sz="2800" dirty="0"/>
              <a:t>Improved with </a:t>
            </a:r>
            <a:r>
              <a:rPr lang="en-US" sz="2800" dirty="0">
                <a:solidFill>
                  <a:srgbClr val="C00000"/>
                </a:solidFill>
              </a:rPr>
              <a:t>exercise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sz="2800" dirty="0"/>
              <a:t>Pain at </a:t>
            </a:r>
            <a:r>
              <a:rPr lang="en-US" sz="2800" dirty="0">
                <a:solidFill>
                  <a:srgbClr val="C00000"/>
                </a:solidFill>
              </a:rPr>
              <a:t>night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C00000"/>
                </a:solidFill>
              </a:rPr>
              <a:t>morning stiffness</a:t>
            </a:r>
          </a:p>
        </p:txBody>
      </p:sp>
    </p:spTree>
    <p:extLst>
      <p:ext uri="{BB962C8B-B14F-4D97-AF65-F5344CB8AC3E}">
        <p14:creationId xmlns:p14="http://schemas.microsoft.com/office/powerpoint/2010/main" val="12137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Deformities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1" y="414922"/>
            <a:ext cx="3810000" cy="4674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956678"/>
            <a:ext cx="5586413" cy="4133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118" y="5225832"/>
            <a:ext cx="47433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C00000"/>
                </a:solidFill>
              </a:rPr>
              <a:t>Scoliosis</a:t>
            </a:r>
            <a:r>
              <a:rPr lang="en-US" sz="2400" dirty="0" smtClean="0"/>
              <a:t>: Abnormal </a:t>
            </a:r>
            <a:r>
              <a:rPr lang="en-US" sz="2400" dirty="0"/>
              <a:t>lateral </a:t>
            </a:r>
            <a:r>
              <a:rPr lang="en-US" sz="2400" dirty="0" smtClean="0"/>
              <a:t>curvature</a:t>
            </a:r>
          </a:p>
          <a:p>
            <a:pPr marL="0" lvl="1"/>
            <a:r>
              <a:rPr lang="en-US" sz="2400" dirty="0" smtClean="0"/>
              <a:t> </a:t>
            </a:r>
            <a:r>
              <a:rPr lang="en-US" sz="2400" dirty="0"/>
              <a:t>of the spine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8124" y="5229960"/>
            <a:ext cx="3495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C00000"/>
                </a:solidFill>
              </a:rPr>
              <a:t>Kyphosis: </a:t>
            </a:r>
            <a:r>
              <a:rPr lang="en-US" sz="2400" dirty="0" smtClean="0"/>
              <a:t>Anterior </a:t>
            </a:r>
            <a:r>
              <a:rPr lang="en-US" sz="2400" dirty="0"/>
              <a:t>wedging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9" y="911543"/>
            <a:ext cx="11772900" cy="5486400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</a:pPr>
            <a:r>
              <a:rPr lang="en-US" dirty="0"/>
              <a:t>Most tumors in the spine are metastatic.</a:t>
            </a:r>
          </a:p>
          <a:p>
            <a:pPr algn="l" rtl="0">
              <a:spcBef>
                <a:spcPts val="0"/>
              </a:spcBef>
            </a:pPr>
            <a:r>
              <a:rPr lang="en-US" dirty="0"/>
              <a:t>It is important to detect early as possible because of the effect of a delayed diagnosis on treatment and prognosis.</a:t>
            </a:r>
          </a:p>
          <a:p>
            <a:pPr algn="l" rtl="0">
              <a:spcBef>
                <a:spcPts val="0"/>
              </a:spcBef>
            </a:pPr>
            <a:r>
              <a:rPr lang="en-US" dirty="0"/>
              <a:t>The neurological signs will be </a:t>
            </a:r>
            <a:r>
              <a:rPr lang="en-US" dirty="0">
                <a:solidFill>
                  <a:srgbClr val="FF0000"/>
                </a:solidFill>
              </a:rPr>
              <a:t>progressive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spcBef>
                <a:spcPts val="0"/>
              </a:spcBef>
            </a:pPr>
            <a:r>
              <a:rPr lang="en-US" dirty="0"/>
              <a:t>history of malignancy, six main primary malignancies that metastasize to the spine from (</a:t>
            </a:r>
            <a:r>
              <a:rPr lang="en-US" dirty="0">
                <a:solidFill>
                  <a:srgbClr val="FF0000"/>
                </a:solidFill>
              </a:rPr>
              <a:t>prostate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breast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lung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thyroid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kidney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melanoma</a:t>
            </a:r>
            <a:r>
              <a:rPr lang="en-US" dirty="0"/>
              <a:t>).</a:t>
            </a:r>
          </a:p>
          <a:p>
            <a:pPr algn="l" rtl="0">
              <a:spcBef>
                <a:spcPts val="0"/>
              </a:spcBef>
            </a:pPr>
            <a:r>
              <a:rPr lang="en-US" dirty="0"/>
              <a:t>Symptoms include:-</a:t>
            </a:r>
          </a:p>
          <a:p>
            <a:pPr marL="365760" lvl="4" indent="-256032" algn="l" rtl="0">
              <a:spcBef>
                <a:spcPts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rgbClr val="FF0000"/>
                </a:solidFill>
              </a:rPr>
              <a:t>Gradually Worsening back pain.</a:t>
            </a:r>
          </a:p>
          <a:p>
            <a:pPr marL="365760" lvl="4" indent="-256032" algn="l" rtl="0">
              <a:spcBef>
                <a:spcPts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rgbClr val="FF0000"/>
                </a:solidFill>
              </a:rPr>
              <a:t>Aggravated by lying down.</a:t>
            </a:r>
          </a:p>
          <a:p>
            <a:pPr marL="365760" lvl="4" indent="-256032" algn="l" rtl="0">
              <a:spcBef>
                <a:spcPts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rgbClr val="FF0000"/>
                </a:solidFill>
              </a:rPr>
              <a:t>Limb paresthesia or weakness. </a:t>
            </a:r>
          </a:p>
          <a:p>
            <a:pPr marL="365760" lvl="4" indent="-256032" algn="l" rtl="0">
              <a:spcBef>
                <a:spcPts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rgbClr val="FF0000"/>
                </a:solidFill>
              </a:rPr>
              <a:t>Fever, weight loss.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1563"/>
          </a:xfrm>
        </p:spPr>
        <p:txBody>
          <a:bodyPr/>
          <a:lstStyle/>
          <a:p>
            <a:pPr algn="ctr"/>
            <a:r>
              <a:rPr lang="en-US" b="1"/>
              <a:t>Tumors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9248"/>
            <a:ext cx="11787188" cy="53435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Causes: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Trauma </a:t>
            </a:r>
            <a:endParaRPr lang="en-US" dirty="0">
              <a:solidFill>
                <a:srgbClr val="C00000"/>
              </a:solidFill>
            </a:endParaRP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athological </a:t>
            </a:r>
            <a:r>
              <a:rPr lang="en-US" dirty="0">
                <a:solidFill>
                  <a:srgbClr val="C00000"/>
                </a:solidFill>
              </a:rPr>
              <a:t>causes</a:t>
            </a:r>
            <a:r>
              <a:rPr lang="en-US" dirty="0" smtClean="0">
                <a:solidFill>
                  <a:srgbClr val="C00000"/>
                </a:solidFill>
              </a:rPr>
              <a:t>( infections , tumors, </a:t>
            </a:r>
            <a:r>
              <a:rPr lang="en-US" b="1" u="sng" dirty="0" smtClean="0">
                <a:solidFill>
                  <a:srgbClr val="C00000"/>
                </a:solidFill>
              </a:rPr>
              <a:t>osteoporosis</a:t>
            </a:r>
            <a:r>
              <a:rPr lang="en-US" dirty="0" smtClean="0">
                <a:solidFill>
                  <a:srgbClr val="C00000"/>
                </a:solidFill>
              </a:rPr>
              <a:t> )</a:t>
            </a:r>
          </a:p>
          <a:p>
            <a:pPr marL="0" indent="0" algn="l" rtl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1575"/>
          </a:xfrm>
        </p:spPr>
        <p:txBody>
          <a:bodyPr/>
          <a:lstStyle/>
          <a:p>
            <a:pPr algn="ctr"/>
            <a:r>
              <a:rPr lang="en-US" b="1"/>
              <a:t>Vertebral Fractures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856"/>
            <a:ext cx="3309257" cy="4463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8" y="2394857"/>
            <a:ext cx="3308568" cy="446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5" y="2394858"/>
            <a:ext cx="3338286" cy="4463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25" y="2394856"/>
            <a:ext cx="2235890" cy="44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2613" r="4948" b="6281"/>
          <a:stretch/>
        </p:blipFill>
        <p:spPr>
          <a:xfrm>
            <a:off x="542925" y="1071564"/>
            <a:ext cx="10915650" cy="55552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589"/>
            <a:ext cx="10515600" cy="942974"/>
          </a:xfrm>
        </p:spPr>
        <p:txBody>
          <a:bodyPr/>
          <a:lstStyle/>
          <a:p>
            <a:pPr algn="ctr"/>
            <a:r>
              <a:rPr lang="en-US"/>
              <a:t>mechanical and inflammatory back pain</a:t>
            </a:r>
          </a:p>
        </p:txBody>
      </p:sp>
    </p:spTree>
    <p:extLst>
      <p:ext uri="{BB962C8B-B14F-4D97-AF65-F5344CB8AC3E}">
        <p14:creationId xmlns:p14="http://schemas.microsoft.com/office/powerpoint/2010/main" val="9300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709057"/>
            <a:ext cx="11139487" cy="5033963"/>
          </a:xfrm>
        </p:spPr>
        <p:txBody>
          <a:bodyPr/>
          <a:lstStyle/>
          <a:p>
            <a:pPr lvl="0" algn="l" rtl="0"/>
            <a:r>
              <a:rPr lang="en-US" dirty="0" smtClean="0"/>
              <a:t>Common causes </a:t>
            </a:r>
          </a:p>
          <a:p>
            <a:pPr lvl="0" algn="l" rtl="0"/>
            <a:r>
              <a:rPr lang="en-US" dirty="0" smtClean="0"/>
              <a:t>Diagnosis including history, Red Flags, Examination</a:t>
            </a:r>
          </a:p>
          <a:p>
            <a:pPr lvl="0" algn="l" rtl="0"/>
            <a:r>
              <a:rPr lang="en-US" dirty="0" smtClean="0"/>
              <a:t>Brief comment on Mechanical, Inflammatory, Root nerve compression, Malignancy</a:t>
            </a:r>
          </a:p>
          <a:p>
            <a:pPr lvl="0" algn="l" rtl="0"/>
            <a:r>
              <a:rPr lang="en-US" dirty="0" smtClean="0"/>
              <a:t>Role of primary health care in management</a:t>
            </a:r>
          </a:p>
          <a:p>
            <a:pPr lvl="0" algn="l" rtl="0"/>
            <a:r>
              <a:rPr lang="en-US" dirty="0" smtClean="0"/>
              <a:t>When to refer to specialist</a:t>
            </a:r>
          </a:p>
          <a:p>
            <a:pPr algn="l" rtl="0"/>
            <a:r>
              <a:rPr lang="en-US" dirty="0" smtClean="0"/>
              <a:t>Prevention</a:t>
            </a:r>
            <a:r>
              <a:rPr lang="en-US" b="1" dirty="0" smtClean="0"/>
              <a:t> </a:t>
            </a:r>
            <a:r>
              <a:rPr lang="en-US" dirty="0" smtClean="0"/>
              <a:t>and Education</a:t>
            </a:r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14401"/>
            <a:ext cx="11437620" cy="531495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A compressed nerve results when the nerve roots in the spinal cord are </a:t>
            </a:r>
            <a:r>
              <a:rPr lang="en-US" dirty="0">
                <a:solidFill>
                  <a:srgbClr val="C00000"/>
                </a:solidFill>
              </a:rPr>
              <a:t>irritated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pinched</a:t>
            </a:r>
            <a:r>
              <a:rPr lang="en-US" dirty="0"/>
              <a:t>. 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Sciatica</a:t>
            </a:r>
            <a:r>
              <a:rPr lang="en-US" dirty="0"/>
              <a:t> is </a:t>
            </a:r>
            <a:r>
              <a:rPr lang="en-US" dirty="0" smtClean="0"/>
              <a:t>the term </a:t>
            </a:r>
            <a:r>
              <a:rPr lang="en-US" dirty="0"/>
              <a:t>usually used to describe the pain caused by compression of the spinal nerves,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Radiculopathy</a:t>
            </a:r>
            <a:r>
              <a:rPr lang="en-US" dirty="0"/>
              <a:t> and radicular pain are the terms usually used by clinicians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low back, the nerves most often compressed are at </a:t>
            </a:r>
            <a:r>
              <a:rPr lang="en-US" dirty="0" smtClean="0">
                <a:solidFill>
                  <a:srgbClr val="C00000"/>
                </a:solidFill>
              </a:rPr>
              <a:t>L5-S1.</a:t>
            </a:r>
          </a:p>
          <a:p>
            <a:pPr algn="l" rtl="0"/>
            <a:endParaRPr lang="en-US" dirty="0">
              <a:solidFill>
                <a:srgbClr val="C00000"/>
              </a:solidFill>
            </a:endParaRPr>
          </a:p>
          <a:p>
            <a:pPr algn="l" rtl="0"/>
            <a:r>
              <a:rPr lang="en-US" dirty="0" smtClean="0"/>
              <a:t>The compression of </a:t>
            </a:r>
            <a:r>
              <a:rPr lang="en-US" dirty="0"/>
              <a:t>nerve root causes pain to radiate into the buttocks and back of the thigh and calf, and may extend down to the foot</a:t>
            </a:r>
            <a:r>
              <a:rPr lang="en-US" dirty="0" smtClean="0"/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Root nerve compression</a:t>
            </a:r>
          </a:p>
        </p:txBody>
      </p:sp>
    </p:spTree>
    <p:extLst>
      <p:ext uri="{BB962C8B-B14F-4D97-AF65-F5344CB8AC3E}">
        <p14:creationId xmlns:p14="http://schemas.microsoft.com/office/powerpoint/2010/main" val="17447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825625"/>
            <a:ext cx="11558587" cy="4718050"/>
          </a:xfrm>
        </p:spPr>
        <p:txBody>
          <a:bodyPr/>
          <a:lstStyle/>
          <a:p>
            <a:pPr algn="l" rtl="0"/>
            <a:r>
              <a:rPr lang="en-US" dirty="0" smtClean="0"/>
              <a:t>lumbar </a:t>
            </a:r>
            <a:r>
              <a:rPr lang="en-US" dirty="0"/>
              <a:t>disc </a:t>
            </a:r>
            <a:r>
              <a:rPr lang="en-US" dirty="0" smtClean="0"/>
              <a:t>herniation: </a:t>
            </a: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most common cause of radiculopathy</a:t>
            </a:r>
            <a:endParaRPr lang="en-US" dirty="0" smtClean="0">
              <a:solidFill>
                <a:srgbClr val="7030A0"/>
              </a:solidFill>
            </a:endParaRPr>
          </a:p>
          <a:p>
            <a:pPr algn="l" rtl="0"/>
            <a:r>
              <a:rPr lang="en-US" dirty="0" smtClean="0"/>
              <a:t>spinal stenosis: </a:t>
            </a:r>
            <a:r>
              <a:rPr lang="en-US" dirty="0" smtClean="0">
                <a:solidFill>
                  <a:srgbClr val="7030A0"/>
                </a:solidFill>
              </a:rPr>
              <a:t>a </a:t>
            </a:r>
            <a:r>
              <a:rPr lang="en-US" dirty="0">
                <a:solidFill>
                  <a:srgbClr val="7030A0"/>
                </a:solidFill>
              </a:rPr>
              <a:t>narrowing of the spaces within your spine</a:t>
            </a:r>
            <a:endParaRPr lang="en-US" dirty="0" smtClean="0">
              <a:solidFill>
                <a:srgbClr val="7030A0"/>
              </a:solidFill>
            </a:endParaRPr>
          </a:p>
          <a:p>
            <a:pPr algn="l" rtl="0"/>
            <a:r>
              <a:rPr lang="en-US" dirty="0" err="1" smtClean="0"/>
              <a:t>Spondylolithesis</a:t>
            </a:r>
            <a:endParaRPr lang="en-US" dirty="0" smtClean="0"/>
          </a:p>
          <a:p>
            <a:pPr algn="l" rtl="0"/>
            <a:r>
              <a:rPr lang="en-US" dirty="0" err="1" smtClean="0"/>
              <a:t>forminal</a:t>
            </a:r>
            <a:r>
              <a:rPr lang="en-US" dirty="0" smtClean="0"/>
              <a:t> stenosis: </a:t>
            </a:r>
            <a:r>
              <a:rPr lang="en-US" dirty="0">
                <a:solidFill>
                  <a:srgbClr val="7030A0"/>
                </a:solidFill>
              </a:rPr>
              <a:t>(narrowing of the hole through which the spinal nerve exits due to bone spurs or arthritis) – more common in elderly adults</a:t>
            </a:r>
            <a:endParaRPr lang="en-US" dirty="0" smtClean="0">
              <a:solidFill>
                <a:srgbClr val="7030A0"/>
              </a:solidFill>
            </a:endParaRPr>
          </a:p>
          <a:p>
            <a:pPr algn="l" rtl="0"/>
            <a:r>
              <a:rPr lang="en-US" dirty="0" smtClean="0"/>
              <a:t>degenerative </a:t>
            </a:r>
            <a:r>
              <a:rPr lang="en-US" dirty="0"/>
              <a:t>disorders.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root nerve compression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History</a:t>
            </a:r>
            <a:endParaRPr lang="ar-SA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00124"/>
            <a:ext cx="11787188" cy="5857876"/>
          </a:xfrm>
        </p:spPr>
        <p:txBody>
          <a:bodyPr>
            <a:normAutofit/>
          </a:bodyPr>
          <a:lstStyle/>
          <a:p>
            <a:pPr marL="0" indent="0" algn="l" rtl="0">
              <a:buClr>
                <a:schemeClr val="tx1"/>
              </a:buClr>
              <a:buNone/>
            </a:pPr>
            <a:r>
              <a:rPr lang="en-US" dirty="0"/>
              <a:t>Start to analyze of chief complain &gt; </a:t>
            </a:r>
            <a:r>
              <a:rPr lang="en-US" dirty="0">
                <a:solidFill>
                  <a:srgbClr val="FF0000"/>
                </a:solidFill>
              </a:rPr>
              <a:t>Back pain </a:t>
            </a:r>
            <a:r>
              <a:rPr lang="en-US" dirty="0"/>
              <a:t>!!!</a:t>
            </a:r>
          </a:p>
          <a:p>
            <a:pPr marL="0" indent="0" algn="l" rtl="0">
              <a:buClr>
                <a:schemeClr val="tx1"/>
              </a:buClr>
              <a:buNone/>
            </a:pPr>
            <a:endParaRPr lang="en-US" dirty="0"/>
          </a:p>
          <a:p>
            <a:pPr marL="0" indent="0" algn="l" rtl="0">
              <a:buClr>
                <a:schemeClr val="tx1"/>
              </a:buClr>
              <a:buNone/>
            </a:pPr>
            <a:r>
              <a:rPr lang="en-US" b="1" dirty="0"/>
              <a:t>1-Character</a:t>
            </a:r>
          </a:p>
          <a:p>
            <a:pPr marL="438912" indent="-457200" algn="l" rtl="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Aching throbbing pain 	= </a:t>
            </a:r>
            <a:r>
              <a:rPr lang="en-US" dirty="0">
                <a:solidFill>
                  <a:srgbClr val="FF0000"/>
                </a:solidFill>
              </a:rPr>
              <a:t>Inflammation</a:t>
            </a:r>
            <a:r>
              <a:rPr lang="en-US" dirty="0"/>
              <a:t> </a:t>
            </a:r>
          </a:p>
          <a:p>
            <a:pPr marL="438912" indent="-457200" algn="l" rtl="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Intense sharp or stabbing = </a:t>
            </a:r>
            <a:r>
              <a:rPr lang="en-US" dirty="0">
                <a:solidFill>
                  <a:srgbClr val="FF0000"/>
                </a:solidFill>
              </a:rPr>
              <a:t>Radicular pain </a:t>
            </a:r>
            <a:r>
              <a:rPr lang="en-US" dirty="0"/>
              <a:t>(e.g. </a:t>
            </a:r>
            <a:r>
              <a:rPr lang="en-US" dirty="0">
                <a:solidFill>
                  <a:srgbClr val="FF0000"/>
                </a:solidFill>
              </a:rPr>
              <a:t>Sciatica</a:t>
            </a:r>
            <a:r>
              <a:rPr lang="en-US" dirty="0"/>
              <a:t>) </a:t>
            </a:r>
          </a:p>
          <a:p>
            <a:pPr algn="l" rtl="0">
              <a:buFont typeface="Arial" charset="0"/>
              <a:buChar char="•"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2-Time</a:t>
            </a:r>
          </a:p>
          <a:p>
            <a:pPr marL="438912" indent="-457200" algn="l" rtl="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Night, early morning = </a:t>
            </a:r>
            <a:r>
              <a:rPr lang="en-US" dirty="0">
                <a:solidFill>
                  <a:srgbClr val="FF0000"/>
                </a:solidFill>
              </a:rPr>
              <a:t>Inflammatory back pain </a:t>
            </a:r>
          </a:p>
          <a:p>
            <a:pPr marL="438912" indent="-457200" algn="l" rtl="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End of day, following activity = </a:t>
            </a:r>
            <a:r>
              <a:rPr lang="en-US" dirty="0">
                <a:solidFill>
                  <a:srgbClr val="FF0000"/>
                </a:solidFill>
              </a:rPr>
              <a:t>Mechanical pain</a:t>
            </a:r>
          </a:p>
          <a:p>
            <a:pPr marL="438912" indent="-457200" algn="l" rtl="0"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6" y="138566"/>
            <a:ext cx="11926253" cy="6192838"/>
          </a:xfrm>
        </p:spPr>
        <p:txBody>
          <a:bodyPr/>
          <a:lstStyle/>
          <a:p>
            <a:pPr marL="0" indent="0" algn="l" rtl="0">
              <a:buClr>
                <a:schemeClr val="tx1"/>
              </a:buClr>
              <a:buNone/>
            </a:pPr>
            <a:endParaRPr lang="en-US" sz="3200" dirty="0" smtClean="0">
              <a:latin typeface="Times" charset="0"/>
              <a:ea typeface="Times" charset="0"/>
              <a:cs typeface="Times" charset="0"/>
            </a:endParaRPr>
          </a:p>
          <a:p>
            <a:pPr marL="0" indent="0" algn="l" rtl="0">
              <a:buClr>
                <a:schemeClr val="tx1"/>
              </a:buClr>
              <a:buNone/>
            </a:pPr>
            <a:r>
              <a:rPr lang="en-US" b="1" dirty="0"/>
              <a:t>3- aggravating and relieving factor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Aggravated by </a:t>
            </a:r>
            <a:r>
              <a:rPr lang="en-US" b="1" dirty="0"/>
              <a:t>activity</a:t>
            </a:r>
            <a:r>
              <a:rPr lang="en-US" dirty="0"/>
              <a:t> and relieved by </a:t>
            </a:r>
            <a:r>
              <a:rPr lang="en-US" dirty="0" smtClean="0"/>
              <a:t>rest= </a:t>
            </a:r>
            <a:r>
              <a:rPr lang="en-US" dirty="0" smtClean="0">
                <a:solidFill>
                  <a:srgbClr val="FF0000"/>
                </a:solidFill>
              </a:rPr>
              <a:t>Mechanical dysfunction</a:t>
            </a:r>
            <a:r>
              <a:rPr lang="en-US" dirty="0"/>
              <a:t>.</a:t>
            </a:r>
          </a:p>
          <a:p>
            <a:pPr algn="l" rtl="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Worse at </a:t>
            </a:r>
            <a:r>
              <a:rPr lang="en-US" b="1" dirty="0"/>
              <a:t>rest</a:t>
            </a:r>
            <a:r>
              <a:rPr lang="en-US" dirty="0"/>
              <a:t> and relieved by moderate activity = </a:t>
            </a:r>
            <a:r>
              <a:rPr lang="en-US" dirty="0">
                <a:solidFill>
                  <a:srgbClr val="FF0000"/>
                </a:solidFill>
              </a:rPr>
              <a:t>Inflammation</a:t>
            </a:r>
            <a:r>
              <a:rPr lang="en-US" dirty="0"/>
              <a:t>.</a:t>
            </a:r>
          </a:p>
          <a:p>
            <a:pPr marL="285750" indent="-184150" algn="l" rtl="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 Pain </a:t>
            </a:r>
            <a:r>
              <a:rPr lang="en-US" dirty="0"/>
              <a:t>aggravated by </a:t>
            </a:r>
            <a:r>
              <a:rPr lang="en-US" b="1" dirty="0"/>
              <a:t>standing or walking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Spondylolisthesis</a:t>
            </a:r>
            <a:r>
              <a:rPr lang="en-US" dirty="0"/>
              <a:t>.</a:t>
            </a:r>
          </a:p>
          <a:p>
            <a:pPr marL="285750" indent="-184150" algn="l" rtl="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 Pain </a:t>
            </a:r>
            <a:r>
              <a:rPr lang="en-US" dirty="0"/>
              <a:t>aggravated by </a:t>
            </a:r>
            <a:r>
              <a:rPr lang="en-US" b="1" dirty="0"/>
              <a:t>sitting</a:t>
            </a:r>
            <a:r>
              <a:rPr lang="en-US" dirty="0"/>
              <a:t> and improved with standing = </a:t>
            </a:r>
            <a:r>
              <a:rPr lang="en-US" dirty="0" err="1">
                <a:solidFill>
                  <a:srgbClr val="FF0000"/>
                </a:solidFill>
              </a:rPr>
              <a:t>Discogenic</a:t>
            </a:r>
            <a:r>
              <a:rPr lang="en-US" dirty="0">
                <a:solidFill>
                  <a:srgbClr val="FF0000"/>
                </a:solidFill>
              </a:rPr>
              <a:t> problem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Degenerative Spinal Disorders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11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228600"/>
            <a:ext cx="11787187" cy="64722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 smtClean="0"/>
              <a:t>4-Course</a:t>
            </a:r>
            <a:r>
              <a:rPr lang="en-US" b="1" dirty="0"/>
              <a:t>:</a:t>
            </a:r>
          </a:p>
          <a:p>
            <a:pPr algn="l" rtl="0"/>
            <a:r>
              <a:rPr lang="en-US" dirty="0"/>
              <a:t>Continuous pain, present day and night= </a:t>
            </a:r>
            <a:r>
              <a:rPr lang="en-US" dirty="0">
                <a:solidFill>
                  <a:srgbClr val="FF0000"/>
                </a:solidFill>
              </a:rPr>
              <a:t>neoplasia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infection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5-history of psoriasis, diarrhea, penile discharge, eye trouble or severe pain in your joints</a:t>
            </a:r>
            <a:r>
              <a:rPr lang="en-US" dirty="0"/>
              <a:t>:</a:t>
            </a:r>
          </a:p>
          <a:p>
            <a:pPr marL="438912" indent="-457200" algn="l" rtl="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Most common inflammatory disease that affect the back is </a:t>
            </a:r>
            <a:r>
              <a:rPr lang="en-US" dirty="0" err="1">
                <a:solidFill>
                  <a:srgbClr val="FF0000"/>
                </a:solidFill>
              </a:rPr>
              <a:t>spondyloarthropathies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Ankylosing Spondylitis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2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2875"/>
            <a:ext cx="11239500" cy="60340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6) </a:t>
            </a:r>
            <a:r>
              <a:rPr lang="en-US" b="1" dirty="0"/>
              <a:t>Ask about constitutional symptoms:</a:t>
            </a:r>
          </a:p>
          <a:p>
            <a:pPr marL="0" indent="0" algn="l" rtl="0">
              <a:buNone/>
            </a:pPr>
            <a:r>
              <a:rPr lang="en-US" dirty="0" smtClean="0"/>
              <a:t>(Fever, </a:t>
            </a:r>
            <a:r>
              <a:rPr lang="en-US" dirty="0"/>
              <a:t>weight loss ,night sweats and loss of appetite  ) and history of malignancy = </a:t>
            </a:r>
            <a:r>
              <a:rPr lang="en-US" dirty="0">
                <a:solidFill>
                  <a:srgbClr val="FF0000"/>
                </a:solidFill>
              </a:rPr>
              <a:t>Spinal tumors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 smtClean="0"/>
              <a:t>7) </a:t>
            </a:r>
            <a:r>
              <a:rPr lang="en-US" b="1" dirty="0"/>
              <a:t>Related </a:t>
            </a:r>
            <a:r>
              <a:rPr lang="en-US" b="1" dirty="0" smtClean="0"/>
              <a:t>symptoms</a:t>
            </a:r>
            <a:r>
              <a:rPr lang="en-US" dirty="0" smtClean="0"/>
              <a:t>: such </a:t>
            </a:r>
            <a:r>
              <a:rPr lang="en-US" dirty="0"/>
              <a:t>as </a:t>
            </a:r>
          </a:p>
          <a:p>
            <a:pPr marL="109728" indent="0" algn="l" rtl="0">
              <a:buNone/>
            </a:pPr>
            <a:r>
              <a:rPr lang="en-US" dirty="0" smtClean="0"/>
              <a:t>-leg </a:t>
            </a:r>
            <a:r>
              <a:rPr lang="en-US" dirty="0"/>
              <a:t>pain, weakness, and numbness; </a:t>
            </a:r>
          </a:p>
          <a:p>
            <a:pPr marL="109728" indent="0" algn="l">
              <a:buNone/>
            </a:pPr>
            <a:r>
              <a:rPr lang="en-US" dirty="0" smtClean="0"/>
              <a:t>-Saddle </a:t>
            </a:r>
            <a:r>
              <a:rPr lang="en-US" dirty="0"/>
              <a:t>anesthesia (S2-S5)</a:t>
            </a:r>
          </a:p>
          <a:p>
            <a:pPr marL="109728" indent="0" algn="l">
              <a:buNone/>
            </a:pPr>
            <a:r>
              <a:rPr lang="en-US" dirty="0" smtClean="0"/>
              <a:t>-Urinary retention</a:t>
            </a:r>
            <a:endParaRPr lang="en-US" dirty="0"/>
          </a:p>
          <a:p>
            <a:pPr marL="109728" indent="0" algn="l">
              <a:buNone/>
            </a:pPr>
            <a:r>
              <a:rPr lang="en-US" dirty="0" smtClean="0"/>
              <a:t>-fecal </a:t>
            </a:r>
            <a:r>
              <a:rPr lang="en-US" dirty="0"/>
              <a:t>incontinence</a:t>
            </a:r>
          </a:p>
          <a:p>
            <a:pPr marL="109728" indent="0" algn="l" rtl="0">
              <a:buNone/>
            </a:pPr>
            <a:r>
              <a:rPr lang="en-US" dirty="0" smtClean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Equina</a:t>
            </a:r>
            <a:r>
              <a:rPr lang="en-US" dirty="0">
                <a:solidFill>
                  <a:srgbClr val="FF0000"/>
                </a:solidFill>
              </a:rPr>
              <a:t> Syndrome</a:t>
            </a:r>
            <a:r>
              <a:rPr lang="en-US" dirty="0"/>
              <a:t>!!!!!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dirty="0"/>
              <a:t>8</a:t>
            </a:r>
            <a:r>
              <a:rPr lang="en-US" sz="2400" b="1" dirty="0"/>
              <a:t>) Do you have any urinary symptoms? </a:t>
            </a:r>
          </a:p>
          <a:p>
            <a:pPr marL="0" indent="0" algn="l" rtl="0">
              <a:buNone/>
            </a:pPr>
            <a:r>
              <a:rPr lang="en-US" dirty="0"/>
              <a:t>- UTI (</a:t>
            </a:r>
            <a:r>
              <a:rPr lang="en-US" sz="2400" dirty="0"/>
              <a:t>Especially in pregnant women with low back pain)</a:t>
            </a:r>
            <a:endParaRPr lang="en-US" dirty="0">
              <a:solidFill>
                <a:srgbClr val="FF0000"/>
              </a:solidFill>
            </a:endParaRPr>
          </a:p>
          <a:p>
            <a:pPr marL="109728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2875"/>
            <a:ext cx="11239500" cy="60340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</a:rPr>
              <a:t>			</a:t>
            </a:r>
            <a:r>
              <a:rPr lang="en-GB" dirty="0" smtClean="0">
                <a:solidFill>
                  <a:srgbClr val="C00000"/>
                </a:solidFill>
              </a:rPr>
              <a:t>Referred Pain           </a:t>
            </a:r>
            <a:endParaRPr lang="en-US" dirty="0"/>
          </a:p>
        </p:txBody>
      </p:sp>
      <p:pic>
        <p:nvPicPr>
          <p:cNvPr id="5" name="Picture 4" descr="referred back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434" y="188640"/>
            <a:ext cx="3656012" cy="579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17425" y="1609897"/>
            <a:ext cx="4751388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GB" sz="2800" dirty="0" err="1"/>
              <a:t>Pleuritic</a:t>
            </a:r>
            <a:r>
              <a:rPr lang="en-GB" sz="2800" dirty="0"/>
              <a:t> pain</a:t>
            </a:r>
            <a:endParaRPr lang="en-US" sz="2800" dirty="0"/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GB" sz="2800" dirty="0"/>
              <a:t>Upper UTI / renal calculus</a:t>
            </a:r>
            <a:endParaRPr lang="en-US" sz="2800" dirty="0"/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800" dirty="0"/>
              <a:t>Abdominal aortic aneurysm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GB" sz="2800" dirty="0"/>
              <a:t>Uterine pathology (fibroids)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GB" sz="2800" dirty="0"/>
              <a:t>Irritable bowel (SI pain)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GB" sz="2800" dirty="0"/>
              <a:t>Hip pathology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09600" y="1186249"/>
            <a:ext cx="10972800" cy="482104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/>
              <a:t>Weight loss, fever, night </a:t>
            </a:r>
            <a:r>
              <a:rPr lang="en-US" sz="2400" dirty="0" smtClean="0"/>
              <a:t>sweats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History of </a:t>
            </a:r>
            <a:r>
              <a:rPr lang="en-US" sz="2400" dirty="0" smtClean="0"/>
              <a:t>malignancy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Acute onset in the </a:t>
            </a:r>
            <a:r>
              <a:rPr lang="en-US" sz="2400" dirty="0" smtClean="0"/>
              <a:t>elderly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Possible </a:t>
            </a:r>
            <a:r>
              <a:rPr lang="en-US" sz="2400" dirty="0" err="1"/>
              <a:t>cauda</a:t>
            </a:r>
            <a:r>
              <a:rPr lang="en-US" sz="2400" dirty="0"/>
              <a:t> </a:t>
            </a:r>
            <a:r>
              <a:rPr lang="en-US" sz="2400" dirty="0" err="1"/>
              <a:t>equina</a:t>
            </a:r>
            <a:r>
              <a:rPr lang="en-US" sz="2400" dirty="0"/>
              <a:t> syndrome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Immunosuppression (steroid)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Infection (current/recent</a:t>
            </a:r>
            <a:r>
              <a:rPr lang="en-US" sz="2400" dirty="0" smtClean="0"/>
              <a:t>)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Claudication or signs of peripheral </a:t>
            </a:r>
            <a:r>
              <a:rPr lang="en-US" sz="2400" dirty="0" err="1" smtClean="0"/>
              <a:t>ischaemia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Examination</a:t>
            </a:r>
            <a:endParaRPr lang="ar-SA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ClrTx/>
              <a:buNone/>
            </a:pPr>
            <a:r>
              <a:rPr lang="en-US" b="1" dirty="0" smtClean="0"/>
              <a:t>Q1. </a:t>
            </a:r>
            <a:r>
              <a:rPr lang="en-US" b="1" dirty="0"/>
              <a:t>The two most affected nerve roots in Radiculopathy</a:t>
            </a:r>
            <a:r>
              <a:rPr lang="en-US" b="1" dirty="0" smtClean="0"/>
              <a:t>?</a:t>
            </a:r>
          </a:p>
          <a:p>
            <a:pPr marL="109728" indent="0" algn="l" rtl="0">
              <a:buClrTx/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L4 and L5.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L5 and S1.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S1 and S2.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L4 and S2.</a:t>
            </a:r>
          </a:p>
        </p:txBody>
      </p:sp>
    </p:spTree>
    <p:extLst>
      <p:ext uri="{BB962C8B-B14F-4D97-AF65-F5344CB8AC3E}">
        <p14:creationId xmlns:p14="http://schemas.microsoft.com/office/powerpoint/2010/main" val="5329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138" y="2407201"/>
            <a:ext cx="9924902" cy="39925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A. Look : </a:t>
            </a:r>
          </a:p>
          <a:p>
            <a:pPr algn="l" rtl="0"/>
            <a:r>
              <a:rPr lang="en-GB" dirty="0"/>
              <a:t>Expose the trunk and lower limbs properly.</a:t>
            </a:r>
          </a:p>
          <a:p>
            <a:pPr algn="l" rtl="0"/>
            <a:r>
              <a:rPr lang="en-GB" dirty="0"/>
              <a:t>Any deformity, swelling, or skin changes. </a:t>
            </a:r>
          </a:p>
          <a:p>
            <a:pPr algn="l" rtl="0"/>
            <a:r>
              <a:rPr lang="en-GB" dirty="0"/>
              <a:t>Are shoulders &amp; pelvis level. </a:t>
            </a:r>
          </a:p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Gait: </a:t>
            </a:r>
          </a:p>
          <a:p>
            <a:pPr algn="l" rtl="0">
              <a:buNone/>
            </a:pPr>
            <a:r>
              <a:rPr lang="en-GB" dirty="0"/>
              <a:t>   1. Abnormal types: Antalgic, </a:t>
            </a:r>
            <a:r>
              <a:rPr lang="en-GB" dirty="0" err="1"/>
              <a:t>Trendelenberg</a:t>
            </a:r>
            <a:r>
              <a:rPr lang="en-GB" dirty="0"/>
              <a:t>, waddling. </a:t>
            </a:r>
          </a:p>
          <a:p>
            <a:pPr algn="l" rtl="0">
              <a:buNone/>
            </a:pPr>
            <a:r>
              <a:rPr lang="en-GB" dirty="0"/>
              <a:t>   2. Heel and toe walking: unable to heel walk= </a:t>
            </a:r>
            <a:r>
              <a:rPr lang="en-GB" dirty="0">
                <a:solidFill>
                  <a:srgbClr val="FF0000"/>
                </a:solidFill>
              </a:rPr>
              <a:t>L4</a:t>
            </a:r>
            <a:r>
              <a:rPr lang="en-GB" dirty="0"/>
              <a:t> weakness, unable to toe walk= </a:t>
            </a:r>
            <a:r>
              <a:rPr lang="en-GB" dirty="0">
                <a:solidFill>
                  <a:srgbClr val="FF0000"/>
                </a:solidFill>
              </a:rPr>
              <a:t>S1</a:t>
            </a:r>
            <a:r>
              <a:rPr lang="en-GB" dirty="0"/>
              <a:t> weakness .</a:t>
            </a:r>
            <a:endParaRPr lang="en-GB" dirty="0">
              <a:solidFill>
                <a:srgbClr val="FF0000"/>
              </a:solidFill>
            </a:endParaRPr>
          </a:p>
          <a:p>
            <a:pPr algn="l" rt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6768" y="1811550"/>
            <a:ext cx="599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First: standing/walking position:</a:t>
            </a:r>
          </a:p>
        </p:txBody>
      </p:sp>
    </p:spTree>
    <p:extLst>
      <p:ext uri="{BB962C8B-B14F-4D97-AF65-F5344CB8AC3E}">
        <p14:creationId xmlns:p14="http://schemas.microsoft.com/office/powerpoint/2010/main" val="33021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/>
              <a:t>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85" y="1788000"/>
            <a:ext cx="11432116" cy="4893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B. Feel:</a:t>
            </a:r>
          </a:p>
          <a:p>
            <a:pPr marL="514350" indent="-514350" algn="l" rtl="0">
              <a:buAutoNum type="romanLcPeriod"/>
            </a:pPr>
            <a:r>
              <a:rPr lang="en-GB" dirty="0"/>
              <a:t>Palpate spinous processes for tenderness, steps or gaps. </a:t>
            </a:r>
          </a:p>
          <a:p>
            <a:pPr marL="514350" indent="-514350" algn="l" rtl="0">
              <a:buAutoNum type="romanLcPeriod"/>
            </a:pPr>
            <a:r>
              <a:rPr lang="en-GB" dirty="0"/>
              <a:t>Soft tissues: temperature, tenderness.</a:t>
            </a:r>
          </a:p>
          <a:p>
            <a:pPr marL="514350" indent="-514350" algn="l" rtl="0">
              <a:buNone/>
            </a:pPr>
            <a:r>
              <a:rPr lang="en-GB" dirty="0">
                <a:solidFill>
                  <a:srgbClr val="FF0000"/>
                </a:solidFill>
              </a:rPr>
              <a:t>C. Move: </a:t>
            </a:r>
          </a:p>
          <a:p>
            <a:pPr marL="514350" indent="-514350" algn="l" rtl="0">
              <a:buAutoNum type="arabicPeriod"/>
            </a:pPr>
            <a:r>
              <a:rPr lang="en-GB" dirty="0"/>
              <a:t>Flexion.</a:t>
            </a:r>
          </a:p>
          <a:p>
            <a:pPr marL="514350" indent="-514350" algn="l" rtl="0">
              <a:buAutoNum type="arabicPeriod"/>
            </a:pPr>
            <a:r>
              <a:rPr lang="en-GB" dirty="0"/>
              <a:t> Extension</a:t>
            </a:r>
          </a:p>
          <a:p>
            <a:pPr marL="514350" indent="-514350" algn="l" rtl="0">
              <a:buAutoNum type="arabicPeriod"/>
            </a:pPr>
            <a:r>
              <a:rPr lang="en-GB" dirty="0"/>
              <a:t> Lateral bending</a:t>
            </a:r>
          </a:p>
          <a:p>
            <a:pPr marL="514350" indent="-514350" algn="l" rtl="0">
              <a:buAutoNum type="arabicPeriod"/>
            </a:pPr>
            <a:r>
              <a:rPr lang="en-GB" dirty="0"/>
              <a:t> Rotation</a:t>
            </a:r>
            <a:endParaRPr lang="en-GB" dirty="0">
              <a:solidFill>
                <a:srgbClr val="FF0000"/>
              </a:solidFill>
            </a:endParaRPr>
          </a:p>
          <a:p>
            <a:pPr algn="l" rtl="0"/>
            <a:endParaRPr lang="en-GB" dirty="0"/>
          </a:p>
        </p:txBody>
      </p:sp>
      <p:pic>
        <p:nvPicPr>
          <p:cNvPr id="25602" name="Picture 2" descr="نتيجة بحث الصور عن ‪back range of motio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212" y="3322320"/>
            <a:ext cx="7929789" cy="3185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8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538" y="2076001"/>
            <a:ext cx="9435663" cy="3992563"/>
          </a:xfrm>
        </p:spPr>
        <p:txBody>
          <a:bodyPr/>
          <a:lstStyle/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Special test : </a:t>
            </a:r>
          </a:p>
          <a:p>
            <a:pPr algn="l" rtl="0"/>
            <a:r>
              <a:rPr lang="en-GB" dirty="0"/>
              <a:t>Adams Forward bending test</a:t>
            </a:r>
            <a:endParaRPr lang="en-GB" dirty="0">
              <a:solidFill>
                <a:srgbClr val="FF0000"/>
              </a:solidFill>
            </a:endParaRPr>
          </a:p>
          <a:p>
            <a:pPr algn="l" rtl="0"/>
            <a:endParaRPr lang="en-GB" dirty="0"/>
          </a:p>
        </p:txBody>
      </p:sp>
      <p:pic>
        <p:nvPicPr>
          <p:cNvPr id="4" name="Picture 2" descr="نتيجة بحث الصور عن ‪rib hump scoliosi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368" y="3155305"/>
            <a:ext cx="50800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55984" y="609765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Rib hump </a:t>
            </a:r>
          </a:p>
        </p:txBody>
      </p:sp>
    </p:spTree>
    <p:extLst>
      <p:ext uri="{BB962C8B-B14F-4D97-AF65-F5344CB8AC3E}">
        <p14:creationId xmlns:p14="http://schemas.microsoft.com/office/powerpoint/2010/main" val="34540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110" y="2666401"/>
            <a:ext cx="9435663" cy="3992563"/>
          </a:xfrm>
        </p:spPr>
        <p:txBody>
          <a:bodyPr/>
          <a:lstStyle/>
          <a:p>
            <a:pPr algn="l" rtl="0"/>
            <a:r>
              <a:rPr lang="en-GB" dirty="0"/>
              <a:t>Look:</a:t>
            </a:r>
          </a:p>
          <a:p>
            <a:pPr lvl="1" algn="l" rtl="0"/>
            <a:r>
              <a:rPr lang="en-GB" dirty="0"/>
              <a:t>Any muscle </a:t>
            </a:r>
            <a:r>
              <a:rPr lang="en-GB" dirty="0" smtClean="0"/>
              <a:t>wasting </a:t>
            </a:r>
            <a:r>
              <a:rPr lang="en-GB" dirty="0"/>
              <a:t>in the lower limbs.</a:t>
            </a:r>
          </a:p>
          <a:p>
            <a:pPr marL="393192" lvl="1" indent="0" algn="l" rtl="0">
              <a:buNone/>
            </a:pPr>
            <a:endParaRPr lang="en-GB" dirty="0"/>
          </a:p>
          <a:p>
            <a:pPr lvl="1" algn="l" rtl="0"/>
            <a:endParaRPr lang="en-GB" dirty="0"/>
          </a:p>
          <a:p>
            <a:pPr algn="l" rtl="0"/>
            <a:r>
              <a:rPr lang="en-GB" dirty="0"/>
              <a:t>Feel:</a:t>
            </a:r>
          </a:p>
          <a:p>
            <a:pPr lvl="1" algn="l" rtl="0"/>
            <a:r>
              <a:rPr lang="en-GB" dirty="0"/>
              <a:t>Check for LLD</a:t>
            </a:r>
          </a:p>
          <a:p>
            <a:pPr lvl="1" algn="l" rtl="0"/>
            <a:r>
              <a:rPr lang="en-GB" dirty="0"/>
              <a:t>(ASIS </a:t>
            </a:r>
            <a:r>
              <a:rPr lang="en-GB" dirty="0" smtClean="0"/>
              <a:t>to </a:t>
            </a:r>
            <a:r>
              <a:rPr lang="en-GB" dirty="0"/>
              <a:t>medial malleolus).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8400" y="2008801"/>
            <a:ext cx="68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Second: Supine position</a:t>
            </a:r>
          </a:p>
        </p:txBody>
      </p:sp>
    </p:spTree>
    <p:extLst>
      <p:ext uri="{BB962C8B-B14F-4D97-AF65-F5344CB8AC3E}">
        <p14:creationId xmlns:p14="http://schemas.microsoft.com/office/powerpoint/2010/main" val="16098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38" y="1996801"/>
            <a:ext cx="9435663" cy="3992563"/>
          </a:xfrm>
        </p:spPr>
        <p:txBody>
          <a:bodyPr/>
          <a:lstStyle/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Special tests:</a:t>
            </a:r>
          </a:p>
          <a:p>
            <a:pPr algn="l" rtl="0"/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Straight leg raising test (SLRT):</a:t>
            </a:r>
          </a:p>
          <a:p>
            <a:pPr marL="684213" indent="-255588" algn="l" rtl="0">
              <a:buFont typeface="Wingdings" panose="05000000000000000000" pitchFamily="2" charset="2"/>
              <a:buChar char="ü"/>
            </a:pPr>
            <a:r>
              <a:rPr lang="en-GB" dirty="0"/>
              <a:t>A positive test is reproduction of </a:t>
            </a:r>
            <a:r>
              <a:rPr lang="en-GB" dirty="0">
                <a:solidFill>
                  <a:srgbClr val="FF0000"/>
                </a:solidFill>
              </a:rPr>
              <a:t>sciatica</a:t>
            </a:r>
            <a:r>
              <a:rPr lang="en-GB" dirty="0"/>
              <a:t> .</a:t>
            </a:r>
          </a:p>
          <a:p>
            <a:pPr marL="684213" indent="-255588" algn="l" rtl="0">
              <a:buFont typeface="Wingdings" panose="05000000000000000000" pitchFamily="2" charset="2"/>
              <a:buChar char="ü"/>
            </a:pPr>
            <a:r>
              <a:rPr lang="en-GB" dirty="0"/>
              <a:t>The pain is </a:t>
            </a:r>
            <a:r>
              <a:rPr lang="en-GB" dirty="0">
                <a:solidFill>
                  <a:srgbClr val="FF0000"/>
                </a:solidFill>
              </a:rPr>
              <a:t>aggravated</a:t>
            </a:r>
            <a:r>
              <a:rPr lang="en-GB" dirty="0"/>
              <a:t> with </a:t>
            </a:r>
            <a:r>
              <a:rPr lang="en-GB" dirty="0" smtClean="0"/>
              <a:t>dorsiflexion and </a:t>
            </a:r>
            <a:r>
              <a:rPr lang="en-GB" dirty="0">
                <a:solidFill>
                  <a:srgbClr val="FF0000"/>
                </a:solidFill>
              </a:rPr>
              <a:t>relieved</a:t>
            </a:r>
            <a:r>
              <a:rPr lang="en-GB" dirty="0"/>
              <a:t> with knee flexion.</a:t>
            </a:r>
            <a:endParaRPr lang="en-GB" dirty="0">
              <a:solidFill>
                <a:srgbClr val="FF0000"/>
              </a:solidFill>
            </a:endParaRPr>
          </a:p>
          <a:p>
            <a:pPr algn="l" rtl="0"/>
            <a:endParaRPr lang="en-GB" dirty="0"/>
          </a:p>
        </p:txBody>
      </p:sp>
      <p:pic>
        <p:nvPicPr>
          <p:cNvPr id="4" name="Picture 2" descr="نتيجة بحث الصور عن ‪Straight leg raising test (SLRT):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800" y="4843585"/>
            <a:ext cx="5590200" cy="1911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6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138" y="2061601"/>
            <a:ext cx="9435663" cy="39925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Neurologic examination:</a:t>
            </a:r>
          </a:p>
          <a:p>
            <a:pPr algn="l" rtl="0"/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/>
              <a:t>Motor: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lvl="1" algn="l" rtl="0"/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/>
              <a:t>Hip </a:t>
            </a:r>
            <a:r>
              <a:rPr lang="en-GB" dirty="0" smtClean="0"/>
              <a:t>flexion=L2 </a:t>
            </a:r>
            <a:endParaRPr lang="en-GB" dirty="0"/>
          </a:p>
          <a:p>
            <a:pPr lvl="1" algn="l" rtl="0"/>
            <a:r>
              <a:rPr lang="en-GB" dirty="0"/>
              <a:t>  </a:t>
            </a:r>
            <a:r>
              <a:rPr lang="en-GB" dirty="0" smtClean="0"/>
              <a:t>Knee extension=L3</a:t>
            </a:r>
            <a:endParaRPr lang="en-GB" dirty="0"/>
          </a:p>
          <a:p>
            <a:pPr lvl="1" algn="l" rtl="0"/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/>
              <a:t>Ankle </a:t>
            </a:r>
            <a:r>
              <a:rPr lang="en-GB" dirty="0" smtClean="0"/>
              <a:t>dorsiflexion=L4</a:t>
            </a:r>
            <a:endParaRPr lang="en-GB" dirty="0"/>
          </a:p>
          <a:p>
            <a:pPr lvl="1" algn="l" rtl="0"/>
            <a:r>
              <a:rPr lang="en-US" smtClean="0"/>
              <a:t>  EHL (Big Toe) </a:t>
            </a:r>
            <a:r>
              <a:rPr lang="en-GB" dirty="0" smtClean="0"/>
              <a:t>=L5</a:t>
            </a:r>
          </a:p>
          <a:p>
            <a:pPr lvl="1" algn="l" rtl="0"/>
            <a:r>
              <a:rPr lang="en-GB" dirty="0" smtClean="0"/>
              <a:t>  </a:t>
            </a:r>
            <a:r>
              <a:rPr lang="en-GB" dirty="0" smtClean="0"/>
              <a:t>Ankle </a:t>
            </a:r>
            <a:r>
              <a:rPr lang="en-GB" dirty="0"/>
              <a:t>plantar </a:t>
            </a:r>
            <a:r>
              <a:rPr lang="en-GB" dirty="0" smtClean="0"/>
              <a:t>flexion=S1</a:t>
            </a:r>
            <a:endParaRPr lang="en-GB" dirty="0"/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9" y="1917601"/>
            <a:ext cx="4447982" cy="3992563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GB" dirty="0" smtClean="0"/>
              <a:t>Sensory </a:t>
            </a:r>
            <a:r>
              <a:rPr lang="en-GB" sz="1800" dirty="0" smtClean="0"/>
              <a:t>dermatomes.</a:t>
            </a:r>
          </a:p>
          <a:p>
            <a:pPr marL="109728" indent="0" algn="l" rtl="0">
              <a:buNone/>
            </a:pPr>
            <a:endParaRPr lang="en-GB" sz="1800" dirty="0" smtClean="0"/>
          </a:p>
          <a:p>
            <a:pPr marL="109728" indent="0" algn="l" rtl="0">
              <a:buNone/>
            </a:pPr>
            <a:endParaRPr lang="en-GB" sz="1800" dirty="0" smtClean="0"/>
          </a:p>
          <a:p>
            <a:pPr marL="109728" indent="0" algn="l">
              <a:buNone/>
            </a:pPr>
            <a:r>
              <a:rPr lang="en-GB" dirty="0" smtClean="0"/>
              <a:t>Tone </a:t>
            </a:r>
            <a:r>
              <a:rPr lang="en-US" sz="1800" dirty="0"/>
              <a:t>normal, flaccid or rigid </a:t>
            </a:r>
            <a:endParaRPr lang="en-GB" sz="1800" dirty="0"/>
          </a:p>
          <a:p>
            <a:pPr marL="109728" indent="0" algn="l" rtl="0">
              <a:buNone/>
            </a:pPr>
            <a:endParaRPr lang="en-GB" dirty="0"/>
          </a:p>
          <a:p>
            <a:pPr marL="109728" indent="0" algn="l">
              <a:buNone/>
            </a:pPr>
            <a:r>
              <a:rPr lang="en-GB" dirty="0"/>
              <a:t>Reflexes</a:t>
            </a:r>
            <a:r>
              <a:rPr lang="en-GB" dirty="0" smtClean="0"/>
              <a:t> </a:t>
            </a:r>
            <a:r>
              <a:rPr lang="en-US" sz="1800" dirty="0" smtClean="0"/>
              <a:t>knee </a:t>
            </a:r>
            <a:r>
              <a:rPr lang="en-US" sz="1800" dirty="0"/>
              <a:t>&amp; ankle </a:t>
            </a:r>
            <a:r>
              <a:rPr lang="en-US" sz="1800" dirty="0" smtClean="0"/>
              <a:t>jerks </a:t>
            </a:r>
            <a:endParaRPr lang="en-GB" sz="1800" dirty="0"/>
          </a:p>
        </p:txBody>
      </p:sp>
      <p:pic>
        <p:nvPicPr>
          <p:cNvPr id="4" name="Picture 2" descr="نتيجة بحث الصور عن ‪lower limbs dermatom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00" y="1515466"/>
            <a:ext cx="6043171" cy="495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9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738" y="1982401"/>
            <a:ext cx="9435663" cy="3992563"/>
          </a:xfrm>
        </p:spPr>
        <p:txBody>
          <a:bodyPr/>
          <a:lstStyle/>
          <a:p>
            <a:pPr algn="l" rtl="0"/>
            <a:r>
              <a:rPr lang="en-GB" dirty="0">
                <a:solidFill>
                  <a:srgbClr val="FF0000"/>
                </a:solidFill>
              </a:rPr>
              <a:t>Vascular examination:</a:t>
            </a:r>
          </a:p>
          <a:p>
            <a:pPr lvl="1" algn="l" rtl="0"/>
            <a:r>
              <a:rPr lang="en-GB" dirty="0"/>
              <a:t>Pedal pulses </a:t>
            </a:r>
            <a:r>
              <a:rPr lang="en-GB" dirty="0" smtClean="0"/>
              <a:t>(</a:t>
            </a:r>
            <a:r>
              <a:rPr lang="en-US" sz="2400" dirty="0" err="1"/>
              <a:t>dorsalis</a:t>
            </a:r>
            <a:r>
              <a:rPr lang="en-US" sz="2400" dirty="0"/>
              <a:t> </a:t>
            </a:r>
            <a:r>
              <a:rPr lang="en-US" sz="2400" dirty="0" err="1"/>
              <a:t>pedis</a:t>
            </a:r>
            <a:r>
              <a:rPr lang="en-US" sz="2400" dirty="0"/>
              <a:t> &amp; posterior </a:t>
            </a:r>
            <a:r>
              <a:rPr lang="en-US" sz="2400" dirty="0" err="1"/>
              <a:t>tibial</a:t>
            </a:r>
            <a:r>
              <a:rPr lang="en-GB" dirty="0" smtClean="0"/>
              <a:t>).</a:t>
            </a:r>
            <a:endParaRPr lang="en-GB" dirty="0"/>
          </a:p>
          <a:p>
            <a:pPr lvl="1" algn="l" rtl="0"/>
            <a:r>
              <a:rPr lang="en-GB" dirty="0"/>
              <a:t>Capillary </a:t>
            </a:r>
            <a:r>
              <a:rPr lang="en-GB" dirty="0" smtClean="0"/>
              <a:t>refill (</a:t>
            </a:r>
            <a:r>
              <a:rPr lang="en-US" sz="2400" dirty="0"/>
              <a:t>normal &lt; </a:t>
            </a:r>
            <a:r>
              <a:rPr lang="en-US" sz="2400"/>
              <a:t>2 </a:t>
            </a:r>
            <a:r>
              <a:rPr lang="en-US" sz="2400" smtClean="0"/>
              <a:t>seconds</a:t>
            </a:r>
            <a:r>
              <a:rPr lang="en-GB" smtClean="0"/>
              <a:t>)</a:t>
            </a:r>
            <a:endParaRPr lang="en-GB" dirty="0">
              <a:solidFill>
                <a:srgbClr val="FF0000"/>
              </a:solidFill>
            </a:endParaRPr>
          </a:p>
          <a:p>
            <a:pPr lvl="1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sz="530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Role of primary health care in management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37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200150"/>
            <a:ext cx="11182350" cy="4976813"/>
          </a:xfrm>
        </p:spPr>
        <p:txBody>
          <a:bodyPr>
            <a:normAutofit lnSpcReduction="10000"/>
          </a:bodyPr>
          <a:lstStyle/>
          <a:p>
            <a:pPr algn="l" rtl="0">
              <a:buFont typeface="Wingdings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Educate</a:t>
            </a:r>
            <a:r>
              <a:rPr lang="en-US" sz="3200" dirty="0"/>
              <a:t> patient about the natural history of back </a:t>
            </a:r>
            <a:r>
              <a:rPr lang="en-US" sz="3200" dirty="0" smtClean="0"/>
              <a:t>pain</a:t>
            </a:r>
          </a:p>
          <a:p>
            <a:pPr algn="l" rtl="0">
              <a:buFont typeface="Wingdings" charset="2"/>
              <a:buChar char="ü"/>
            </a:pPr>
            <a:r>
              <a:rPr lang="en-US" sz="3200" dirty="0" smtClean="0"/>
              <a:t>Ask </a:t>
            </a:r>
            <a:r>
              <a:rPr lang="en-US" sz="3200" dirty="0"/>
              <a:t>about and address the </a:t>
            </a:r>
            <a:r>
              <a:rPr lang="en-US" sz="3200" dirty="0">
                <a:solidFill>
                  <a:srgbClr val="C00000"/>
                </a:solidFill>
              </a:rPr>
              <a:t>patient’s concerns and </a:t>
            </a:r>
            <a:r>
              <a:rPr lang="en-US" sz="3200" dirty="0" smtClean="0">
                <a:solidFill>
                  <a:srgbClr val="C00000"/>
                </a:solidFill>
              </a:rPr>
              <a:t>goals</a:t>
            </a:r>
          </a:p>
          <a:p>
            <a:pPr algn="l" rtl="0">
              <a:buFont typeface="Wingdings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Maximize</a:t>
            </a:r>
            <a:r>
              <a:rPr lang="en-US" sz="3200" dirty="0" smtClean="0"/>
              <a:t> </a:t>
            </a:r>
            <a:r>
              <a:rPr lang="en-US" sz="3200" dirty="0"/>
              <a:t>functional status</a:t>
            </a:r>
            <a:r>
              <a:rPr lang="en-US" sz="3200" dirty="0" smtClean="0"/>
              <a:t>.</a:t>
            </a:r>
          </a:p>
          <a:p>
            <a:pPr algn="l" rtl="0">
              <a:buFont typeface="Wingdings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Relief</a:t>
            </a:r>
            <a:r>
              <a:rPr lang="en-US" sz="3200" dirty="0" smtClean="0"/>
              <a:t> </a:t>
            </a:r>
            <a:r>
              <a:rPr lang="en-US" sz="3200" dirty="0"/>
              <a:t>the pain</a:t>
            </a:r>
            <a:r>
              <a:rPr lang="en-US" sz="3200" dirty="0" smtClean="0"/>
              <a:t>.</a:t>
            </a:r>
          </a:p>
          <a:p>
            <a:pPr algn="l" rtl="0">
              <a:buFont typeface="Wingdings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Improve</a:t>
            </a:r>
            <a:r>
              <a:rPr lang="en-US" sz="3200" dirty="0" smtClean="0"/>
              <a:t> </a:t>
            </a:r>
            <a:r>
              <a:rPr lang="en-US" sz="3200" dirty="0"/>
              <a:t>associated symptoms, such as sleep or mood disturbances or fatigue</a:t>
            </a:r>
            <a:r>
              <a:rPr lang="en-US" sz="3200" dirty="0" smtClean="0"/>
              <a:t>.</a:t>
            </a:r>
          </a:p>
          <a:p>
            <a:pPr algn="l" rtl="0">
              <a:buFont typeface="Wingdings" charset="2"/>
              <a:buChar char="ü"/>
            </a:pPr>
            <a:r>
              <a:rPr lang="en-US" sz="3200" dirty="0" smtClean="0"/>
              <a:t>Referral </a:t>
            </a:r>
            <a:r>
              <a:rPr lang="en-US" sz="3200" dirty="0"/>
              <a:t>of </a:t>
            </a:r>
            <a:r>
              <a:rPr lang="en-US" sz="3200" dirty="0">
                <a:solidFill>
                  <a:srgbClr val="C00000"/>
                </a:solidFill>
              </a:rPr>
              <a:t>complicated cases</a:t>
            </a:r>
            <a:r>
              <a:rPr lang="en-US" sz="3200" dirty="0" smtClean="0"/>
              <a:t>.</a:t>
            </a:r>
          </a:p>
          <a:p>
            <a:pPr algn="l" rtl="0">
              <a:buFont typeface="Wingdings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Prevention</a:t>
            </a:r>
            <a:r>
              <a:rPr lang="en-US" sz="32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ClrTx/>
              <a:buNone/>
            </a:pPr>
            <a:r>
              <a:rPr lang="en-US" b="1" dirty="0"/>
              <a:t>Q2. Patient came to the clinic complaining of low back pain, in examination the big toe extension is weak, which nerve root you think is involved?</a:t>
            </a:r>
          </a:p>
          <a:p>
            <a:pPr marL="457200" indent="-457200" algn="l" rtl="0">
              <a:buClrTx/>
              <a:buFont typeface="+mj-lt"/>
              <a:buAutoNum type="alphaUcPeriod"/>
            </a:pPr>
            <a:r>
              <a:rPr lang="en-US" dirty="0"/>
              <a:t>L3</a:t>
            </a:r>
          </a:p>
          <a:p>
            <a:pPr marL="457200" indent="-457200" algn="l" rtl="0">
              <a:buClrTx/>
              <a:buFont typeface="+mj-lt"/>
              <a:buAutoNum type="alphaUcPeriod"/>
            </a:pPr>
            <a:r>
              <a:rPr lang="en-US" dirty="0"/>
              <a:t>L4</a:t>
            </a:r>
          </a:p>
          <a:p>
            <a:pPr marL="457200" indent="-457200" algn="l" rtl="0">
              <a:buClrTx/>
              <a:buFont typeface="+mj-lt"/>
              <a:buAutoNum type="alphaUcPeriod"/>
            </a:pPr>
            <a:r>
              <a:rPr lang="en-US" dirty="0"/>
              <a:t>L5	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26027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10363200" cy="1265883"/>
          </a:xfrm>
        </p:spPr>
        <p:txBody>
          <a:bodyPr/>
          <a:lstStyle/>
          <a:p>
            <a:pPr algn="ctr" rtl="0"/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When</a:t>
            </a:r>
            <a:r>
              <a:rPr lang="en-US" dirty="0"/>
              <a:t> </a:t>
            </a:r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to</a:t>
            </a:r>
            <a:r>
              <a:rPr lang="en-US" dirty="0"/>
              <a:t> </a:t>
            </a:r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refer?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AutoShape 2" descr="https://i.imgflip.com/3vtg9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2104082"/>
            <a:ext cx="6598920" cy="30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95400"/>
            <a:ext cx="11379200" cy="5181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800" dirty="0"/>
          </a:p>
          <a:p>
            <a:pPr marL="342900" indent="-342900" algn="l" rtl="0"/>
            <a:r>
              <a:rPr lang="en-US" sz="2800" b="1" dirty="0" err="1" smtClean="0"/>
              <a:t>Cauda</a:t>
            </a:r>
            <a:r>
              <a:rPr lang="en-US" sz="2800" b="1" dirty="0" smtClean="0"/>
              <a:t> </a:t>
            </a:r>
            <a:r>
              <a:rPr lang="en-US" sz="2800" b="1" dirty="0" err="1"/>
              <a:t>Equina</a:t>
            </a:r>
            <a:r>
              <a:rPr lang="en-US" sz="2800" b="1" dirty="0"/>
              <a:t> Syndrome 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EMERGENCY </a:t>
            </a:r>
            <a:r>
              <a:rPr lang="en-US" sz="2800" dirty="0"/>
              <a:t>referral to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ER</a:t>
            </a:r>
            <a:r>
              <a:rPr lang="en-US" sz="2800" dirty="0" smtClean="0"/>
              <a:t>. </a:t>
            </a:r>
          </a:p>
          <a:p>
            <a:pPr marL="342900" indent="-342900" algn="l" rtl="0"/>
            <a:r>
              <a:rPr lang="en-US" sz="2800" b="1" dirty="0" smtClean="0"/>
              <a:t>Severe </a:t>
            </a:r>
            <a:r>
              <a:rPr lang="en-US" sz="2800" b="1" dirty="0"/>
              <a:t>unremitting </a:t>
            </a:r>
            <a:r>
              <a:rPr lang="en-US" sz="2800" b="1" dirty="0" smtClean="0"/>
              <a:t>worsening </a:t>
            </a:r>
            <a:r>
              <a:rPr lang="en-US" sz="2800" dirty="0"/>
              <a:t>of pain (at night and pain when laying down), consider infection/tumor – </a:t>
            </a:r>
            <a:r>
              <a:rPr lang="en-US" sz="2800" dirty="0">
                <a:solidFill>
                  <a:srgbClr val="FF0000"/>
                </a:solidFill>
              </a:rPr>
              <a:t>URGENT </a:t>
            </a:r>
            <a:r>
              <a:rPr lang="en-US" sz="2800" dirty="0"/>
              <a:t>referral to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ER</a:t>
            </a:r>
            <a:r>
              <a:rPr lang="en-US" sz="2800" dirty="0"/>
              <a:t> for pain control – will need prompt </a:t>
            </a:r>
            <a:r>
              <a:rPr lang="en-US" sz="2800" dirty="0" smtClean="0"/>
              <a:t>investigation.</a:t>
            </a:r>
          </a:p>
          <a:p>
            <a:pPr marL="342900" indent="-342900" algn="l" rtl="0"/>
            <a:r>
              <a:rPr lang="en-US" sz="2800" b="1" dirty="0" smtClean="0"/>
              <a:t>Significant </a:t>
            </a:r>
            <a:r>
              <a:rPr lang="en-US" sz="2800" b="1" dirty="0"/>
              <a:t>trauma </a:t>
            </a:r>
            <a:r>
              <a:rPr lang="en-US" sz="2800" dirty="0"/>
              <a:t>– consider fractures – check for instability and refer </a:t>
            </a:r>
            <a:r>
              <a:rPr lang="en-US" sz="2800" dirty="0">
                <a:solidFill>
                  <a:srgbClr val="FF0000"/>
                </a:solidFill>
              </a:rPr>
              <a:t>URGENTLY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spinal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surgery</a:t>
            </a:r>
            <a:r>
              <a:rPr lang="en-US" sz="2800" dirty="0" smtClean="0"/>
              <a:t>. </a:t>
            </a:r>
          </a:p>
          <a:p>
            <a:pPr marL="342900" indent="-342900" algn="l" rtl="0"/>
            <a:r>
              <a:rPr lang="en-US" sz="2800" b="1" dirty="0" smtClean="0"/>
              <a:t>Weight </a:t>
            </a:r>
            <a:r>
              <a:rPr lang="en-US" sz="2800" b="1" dirty="0"/>
              <a:t>loss, fever, history of cancer/HIV </a:t>
            </a:r>
            <a:r>
              <a:rPr lang="en-US" sz="2800" dirty="0"/>
              <a:t>– consider infection/tumor – refer </a:t>
            </a:r>
            <a:r>
              <a:rPr lang="en-US" sz="2800" dirty="0">
                <a:solidFill>
                  <a:srgbClr val="FF0000"/>
                </a:solidFill>
              </a:rPr>
              <a:t>URGENTLY </a:t>
            </a:r>
            <a:r>
              <a:rPr lang="en-US" sz="2800" dirty="0"/>
              <a:t>for MRI Scan and to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spinal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surgery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22438"/>
            <a:ext cx="11379200" cy="4525963"/>
          </a:xfrm>
        </p:spPr>
        <p:txBody>
          <a:bodyPr>
            <a:normAutofit/>
          </a:bodyPr>
          <a:lstStyle/>
          <a:p>
            <a:pPr marL="342900" indent="-342900" algn="l" rtl="0"/>
            <a:r>
              <a:rPr lang="en-US" sz="2800" b="1" dirty="0"/>
              <a:t>Use of IV drugs or steroids </a:t>
            </a:r>
            <a:r>
              <a:rPr lang="en-US" sz="2800" dirty="0"/>
              <a:t>– </a:t>
            </a:r>
            <a:r>
              <a:rPr lang="en-US" sz="2800" dirty="0" smtClean="0"/>
              <a:t>consider infection /compression </a:t>
            </a:r>
            <a:r>
              <a:rPr lang="en-US" sz="2800" dirty="0"/>
              <a:t>fracture – </a:t>
            </a:r>
            <a:r>
              <a:rPr lang="en-US" sz="2800" dirty="0">
                <a:solidFill>
                  <a:srgbClr val="FF0000"/>
                </a:solidFill>
              </a:rPr>
              <a:t>URGENT </a:t>
            </a:r>
            <a:r>
              <a:rPr lang="en-US" sz="2800" dirty="0"/>
              <a:t>referral to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spinal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surgery</a:t>
            </a:r>
            <a:r>
              <a:rPr lang="en-US" sz="2800" dirty="0" smtClean="0"/>
              <a:t>. </a:t>
            </a:r>
            <a:endParaRPr lang="en-US" sz="2800" dirty="0"/>
          </a:p>
          <a:p>
            <a:pPr marL="342900" indent="-342900" algn="l" rtl="0"/>
            <a:r>
              <a:rPr lang="en-US" sz="2800" b="1" dirty="0" smtClean="0"/>
              <a:t>Patient </a:t>
            </a:r>
            <a:r>
              <a:rPr lang="en-US" sz="2800" b="1" dirty="0"/>
              <a:t>over 50 </a:t>
            </a:r>
            <a:r>
              <a:rPr lang="en-US" sz="2800" dirty="0"/>
              <a:t>(if first ever episode of serious back pain) – refer </a:t>
            </a:r>
            <a:r>
              <a:rPr lang="en-US" sz="2800" dirty="0">
                <a:solidFill>
                  <a:srgbClr val="FF0000"/>
                </a:solidFill>
              </a:rPr>
              <a:t>SOON </a:t>
            </a:r>
            <a:r>
              <a:rPr lang="en-US" sz="2800" dirty="0"/>
              <a:t>for prompt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investigation/spinal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surgery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 algn="l" rtl="0"/>
            <a:r>
              <a:rPr lang="en-US" sz="2800" b="1" dirty="0" smtClean="0"/>
              <a:t>Widespread </a:t>
            </a:r>
            <a:r>
              <a:rPr lang="en-US" sz="2800" b="1" dirty="0"/>
              <a:t>neurological signs </a:t>
            </a:r>
            <a:r>
              <a:rPr lang="en-US" sz="2800" dirty="0"/>
              <a:t>– consider infection/tumor/neurological disease – refer </a:t>
            </a:r>
            <a:r>
              <a:rPr lang="en-US" sz="2800" dirty="0">
                <a:solidFill>
                  <a:srgbClr val="FF0000"/>
                </a:solidFill>
              </a:rPr>
              <a:t>SOON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neurology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spinal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surgery/investigate further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1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10363200" cy="1235403"/>
          </a:xfrm>
        </p:spPr>
        <p:txBody>
          <a:bodyPr/>
          <a:lstStyle/>
          <a:p>
            <a:pPr algn="ctr" rtl="0"/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Prevention</a:t>
            </a:r>
            <a:r>
              <a:rPr lang="en-US" dirty="0"/>
              <a:t> </a:t>
            </a:r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and</a:t>
            </a:r>
            <a:r>
              <a:rPr lang="en-US" dirty="0"/>
              <a:t> </a:t>
            </a:r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education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996441"/>
            <a:ext cx="699516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63882"/>
            <a:ext cx="10972800" cy="6126480"/>
          </a:xfrm>
        </p:spPr>
        <p:txBody>
          <a:bodyPr>
            <a:noAutofit/>
          </a:bodyPr>
          <a:lstStyle/>
          <a:p>
            <a:pPr marL="109728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1- Lose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weight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pPr marL="109728" indent="0" algn="l" rtl="0">
              <a:buNone/>
            </a:pPr>
            <a:r>
              <a:rPr lang="en-US" sz="2400" dirty="0" smtClean="0"/>
              <a:t>too </a:t>
            </a:r>
            <a:r>
              <a:rPr lang="en-US" sz="2400" dirty="0"/>
              <a:t>much upper body weight can strain the lower back; you can use the healthy </a:t>
            </a:r>
            <a:r>
              <a:rPr lang="en-US" sz="2400" dirty="0" smtClean="0"/>
              <a:t>weight calculator </a:t>
            </a:r>
            <a:r>
              <a:rPr lang="en-US" sz="2400" dirty="0"/>
              <a:t>to find out whether you need to lose weight or not.</a:t>
            </a:r>
          </a:p>
          <a:p>
            <a:pPr marL="109728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2- Wear proper shoes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109728" indent="0" algn="l" rtl="0">
              <a:buNone/>
            </a:pPr>
            <a:r>
              <a:rPr lang="en-US" sz="2400" dirty="0"/>
              <a:t>they can help reduce the pressure on your back.</a:t>
            </a:r>
          </a:p>
          <a:p>
            <a:pPr marL="109728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3- Avoid sudden movements.</a:t>
            </a:r>
          </a:p>
          <a:p>
            <a:pPr marL="109728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4- Try to reduce any stress, anxiety and tension, which can all</a:t>
            </a:r>
          </a:p>
          <a:p>
            <a:pPr marL="109728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cause or worsen back pain.</a:t>
            </a:r>
          </a:p>
          <a:p>
            <a:pPr marL="109728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5- Stay active with regular exercise:</a:t>
            </a:r>
          </a:p>
          <a:p>
            <a:pPr marL="109728" indent="0" algn="l" rtl="0">
              <a:buNone/>
            </a:pPr>
            <a:r>
              <a:rPr lang="en-US" sz="2400" dirty="0"/>
              <a:t>Exercise is both an excellent way of preventing back pain and of reducing it, but should </a:t>
            </a:r>
            <a:r>
              <a:rPr lang="en-US" sz="2400" dirty="0" smtClean="0"/>
              <a:t>seek medical </a:t>
            </a:r>
            <a:r>
              <a:rPr lang="en-US" sz="2400" dirty="0"/>
              <a:t>advice before starting an exercise programs if you've had back pain for six weeks </a:t>
            </a:r>
            <a:r>
              <a:rPr lang="en-US" sz="2400" dirty="0" smtClean="0"/>
              <a:t>or more</a:t>
            </a:r>
            <a:r>
              <a:rPr lang="en-US" sz="2400" dirty="0"/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191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9113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 Posture: </a:t>
            </a:r>
          </a:p>
          <a:p>
            <a:pPr marL="0" indent="0" algn="l" rtl="0">
              <a:buNone/>
            </a:pPr>
            <a:r>
              <a:rPr lang="en-US" sz="2000" dirty="0"/>
              <a:t>How you sit, stand and lie down can have an important effect on your back. The following tips should </a:t>
            </a:r>
            <a:r>
              <a:rPr lang="en-US" sz="2000" dirty="0" smtClean="0"/>
              <a:t>help </a:t>
            </a:r>
            <a:r>
              <a:rPr lang="en-US" sz="2000" dirty="0"/>
              <a:t>you maintain a good posture</a:t>
            </a:r>
            <a:r>
              <a:rPr lang="en-US" sz="2000" dirty="0" smtClean="0"/>
              <a:t>.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 Standing: </a:t>
            </a:r>
          </a:p>
          <a:p>
            <a:pPr marL="0" indent="0" algn="l" rtl="0">
              <a:buNone/>
            </a:pPr>
            <a:r>
              <a:rPr lang="en-US" sz="2000" dirty="0"/>
              <a:t>Stand upright, with your head facing forward and your back straight. Balance your weight evenly on both feet and keep your legs straight</a:t>
            </a:r>
            <a:r>
              <a:rPr lang="en-US" sz="2000" dirty="0" smtClean="0"/>
              <a:t>.</a:t>
            </a:r>
          </a:p>
          <a:p>
            <a:pPr marL="0" indent="0" algn="l" rtl="0">
              <a:buNone/>
            </a:pPr>
            <a:endParaRPr lang="ar-SA" sz="2000" dirty="0"/>
          </a:p>
        </p:txBody>
      </p:sp>
      <p:pic>
        <p:nvPicPr>
          <p:cNvPr id="1026" name="Picture 2" descr="C:\Users\HP\Downloads\posture1a_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29" y="3791331"/>
            <a:ext cx="7620067" cy="268567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261600" cy="1981200"/>
          </a:xfrm>
        </p:spPr>
        <p:txBody>
          <a:bodyPr/>
          <a:lstStyle/>
          <a:p>
            <a:pPr marL="36576" indent="0" algn="l" rtl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8- Sitting and driving: 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400" dirty="0" smtClean="0"/>
              <a:t>Make </a:t>
            </a:r>
            <a:r>
              <a:rPr lang="en-US" sz="2400" dirty="0"/>
              <a:t>sure you sit upright with support in the small of your back. Your knees and hips should be level and your feet should be flat </a:t>
            </a:r>
            <a:r>
              <a:rPr lang="en-US" sz="2400" dirty="0" smtClean="0"/>
              <a:t>on </a:t>
            </a:r>
            <a:r>
              <a:rPr lang="en-US" sz="2400" dirty="0"/>
              <a:t>the </a:t>
            </a:r>
            <a:r>
              <a:rPr lang="en-US" sz="2400" dirty="0" smtClean="0"/>
              <a:t>floor.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2050" name="Picture 2" descr="C:\Users\HP\Downloads\correct-bad-sitting-position-vector-medical-infographics-sit-right-sit-incorrect-spine-person-sit-73081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84" y="3352801"/>
            <a:ext cx="5615515" cy="256381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352801"/>
            <a:ext cx="5763571" cy="256381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956800" cy="1752600"/>
          </a:xfrm>
        </p:spPr>
        <p:txBody>
          <a:bodyPr/>
          <a:lstStyle/>
          <a:p>
            <a:pPr marL="36576" indent="0" algn="l" rtl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9- Sleeping: </a:t>
            </a:r>
          </a:p>
          <a:p>
            <a:pPr marL="36576" indent="0" algn="l" rtl="0">
              <a:buNone/>
            </a:pPr>
            <a:r>
              <a:rPr lang="en-US" sz="2400" dirty="0"/>
              <a:t>Your mattress should be firm enough to support your body while supporting the weight of your shoulders and buttocks, keeping your spine straight</a:t>
            </a:r>
            <a:r>
              <a:rPr lang="en-US" sz="2400" dirty="0" smtClean="0"/>
              <a:t>. </a:t>
            </a:r>
            <a:endParaRPr lang="en-US" sz="2400" b="1" dirty="0"/>
          </a:p>
          <a:p>
            <a:pPr algn="l" rtl="0"/>
            <a:endParaRPr lang="ar-SA" dirty="0"/>
          </a:p>
        </p:txBody>
      </p:sp>
      <p:pic>
        <p:nvPicPr>
          <p:cNvPr id="3075" name="Picture 3" descr="C:\Users\HP\Downloads\pillow-sup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0" y="3352801"/>
            <a:ext cx="10177131" cy="25908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0"/>
            <a:ext cx="11176000" cy="5029200"/>
          </a:xfrm>
        </p:spPr>
        <p:txBody>
          <a:bodyPr>
            <a:normAutofit/>
          </a:bodyPr>
          <a:lstStyle/>
          <a:p>
            <a:pPr marL="36576" indent="0" algn="l" rtl="0">
              <a:buNone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10- Lifting 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carrying: </a:t>
            </a:r>
            <a:endParaRPr lang="en-US" sz="2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200" dirty="0"/>
              <a:t>One of the biggest causes of back injury, particularly at work, is lifting or handling objects incorrectly</a:t>
            </a:r>
            <a:r>
              <a:rPr lang="en-US" sz="2200" dirty="0" smtClean="0"/>
              <a:t>. </a:t>
            </a:r>
          </a:p>
          <a:p>
            <a:pPr algn="l" rtl="0"/>
            <a:r>
              <a:rPr lang="en-US" sz="2200" dirty="0" smtClean="0"/>
              <a:t>Think </a:t>
            </a:r>
            <a:r>
              <a:rPr lang="en-US" sz="2200" dirty="0"/>
              <a:t>before you </a:t>
            </a:r>
            <a:r>
              <a:rPr lang="en-US" sz="2200" dirty="0" smtClean="0"/>
              <a:t>lift</a:t>
            </a:r>
            <a:r>
              <a:rPr lang="en-US" sz="2200" dirty="0"/>
              <a:t>:</a:t>
            </a:r>
            <a:endParaRPr lang="en-US" sz="2200" dirty="0" smtClean="0"/>
          </a:p>
          <a:p>
            <a:pPr algn="l" rtl="0"/>
            <a:r>
              <a:rPr lang="en-US" sz="2200" dirty="0" smtClean="0"/>
              <a:t>can </a:t>
            </a:r>
            <a:r>
              <a:rPr lang="en-US" sz="2200" dirty="0"/>
              <a:t>you </a:t>
            </a:r>
            <a:r>
              <a:rPr lang="en-US" sz="2200" dirty="0" smtClean="0"/>
              <a:t>manage the lift?</a:t>
            </a:r>
          </a:p>
          <a:p>
            <a:pPr marL="342900" indent="-227013" algn="l" rtl="0"/>
            <a:r>
              <a:rPr lang="en-US" sz="2200" dirty="0" smtClean="0"/>
              <a:t>Push </a:t>
            </a:r>
            <a:r>
              <a:rPr lang="en-US" sz="2200" dirty="0"/>
              <a:t>rather than pull – if </a:t>
            </a:r>
            <a:r>
              <a:rPr lang="en-US" sz="2200" dirty="0" smtClean="0"/>
              <a:t>you</a:t>
            </a:r>
          </a:p>
          <a:p>
            <a:pPr marL="0" indent="0" algn="l" rtl="0">
              <a:buNone/>
            </a:pPr>
            <a:r>
              <a:rPr lang="en-US" sz="2200" dirty="0" smtClean="0"/>
              <a:t>have </a:t>
            </a:r>
            <a:r>
              <a:rPr lang="en-US" sz="2200" dirty="0"/>
              <a:t>to move </a:t>
            </a:r>
            <a:r>
              <a:rPr lang="en-US" sz="2200" dirty="0" smtClean="0"/>
              <a:t>a heavy </a:t>
            </a:r>
            <a:r>
              <a:rPr lang="en-US" sz="2200" dirty="0"/>
              <a:t>object </a:t>
            </a:r>
            <a:r>
              <a:rPr lang="en-US" sz="2200" dirty="0" smtClean="0"/>
              <a:t>across </a:t>
            </a:r>
          </a:p>
          <a:p>
            <a:pPr marL="0" indent="0" algn="l" rtl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floor</a:t>
            </a:r>
            <a:r>
              <a:rPr lang="en-US" sz="2200" dirty="0" smtClean="0"/>
              <a:t>, </a:t>
            </a:r>
            <a:r>
              <a:rPr lang="en-US" sz="2200" dirty="0"/>
              <a:t>it is better to push it </a:t>
            </a:r>
            <a:endParaRPr lang="en-US" sz="2200" dirty="0" smtClean="0"/>
          </a:p>
          <a:p>
            <a:pPr marL="0" indent="0" algn="l" rtl="0">
              <a:buNone/>
            </a:pPr>
            <a:r>
              <a:rPr lang="en-US" sz="2200" dirty="0" smtClean="0"/>
              <a:t>rather </a:t>
            </a:r>
            <a:r>
              <a:rPr lang="en-US" sz="2200" dirty="0"/>
              <a:t>than pull it</a:t>
            </a:r>
            <a:r>
              <a:rPr lang="en-US" sz="2200" dirty="0" smtClean="0"/>
              <a:t>.</a:t>
            </a:r>
          </a:p>
          <a:p>
            <a:pPr marL="0" indent="0" algn="l" rtl="0">
              <a:buNone/>
            </a:pPr>
            <a:endParaRPr lang="en-US" sz="2200" dirty="0"/>
          </a:p>
          <a:p>
            <a:pPr marL="0" indent="0" algn="l" rtl="0">
              <a:buNone/>
            </a:pPr>
            <a:r>
              <a:rPr lang="en-US" sz="2200" dirty="0" smtClean="0"/>
              <a:t>.</a:t>
            </a:r>
            <a:endParaRPr lang="en-US" sz="2200" dirty="0"/>
          </a:p>
          <a:p>
            <a:pPr marL="0" indent="0" algn="l" rtl="0">
              <a:buNone/>
            </a:pPr>
            <a:endParaRPr lang="en-US" sz="2400" dirty="0"/>
          </a:p>
        </p:txBody>
      </p:sp>
      <p:pic>
        <p:nvPicPr>
          <p:cNvPr id="4098" name="Picture 2" descr="C:\Users\HP\Download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3087231"/>
            <a:ext cx="4572000" cy="271920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Quiz</a:t>
            </a:r>
            <a:endParaRPr lang="ar-SA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9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ClrTx/>
              <a:buNone/>
            </a:pPr>
            <a:r>
              <a:rPr lang="en-US" b="1" dirty="0"/>
              <a:t>Q3. Which one of the following is do you think is appropriate to referral ?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 smtClean="0"/>
              <a:t>Fractures </a:t>
            </a:r>
            <a:endParaRPr lang="en-US" dirty="0"/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 err="1"/>
              <a:t>Caude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A+B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Undiagnosed back pain 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8154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ClrTx/>
              <a:buNone/>
            </a:pPr>
            <a:r>
              <a:rPr lang="en-US" b="1" dirty="0" smtClean="0"/>
              <a:t>Q1. </a:t>
            </a:r>
            <a:r>
              <a:rPr lang="en-US" b="1" dirty="0"/>
              <a:t>The two most affected nerve roots in Radiculopathy</a:t>
            </a:r>
            <a:r>
              <a:rPr lang="en-US" b="1" dirty="0" smtClean="0"/>
              <a:t>?</a:t>
            </a:r>
          </a:p>
          <a:p>
            <a:pPr marL="109728" indent="0" algn="l" rtl="0">
              <a:buClrTx/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L4 and L5.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L5 and S1.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S1 and S2.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L4 and S2.</a:t>
            </a:r>
          </a:p>
        </p:txBody>
      </p:sp>
    </p:spTree>
    <p:extLst>
      <p:ext uri="{BB962C8B-B14F-4D97-AF65-F5344CB8AC3E}">
        <p14:creationId xmlns:p14="http://schemas.microsoft.com/office/powerpoint/2010/main" val="40018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ClrTx/>
              <a:buNone/>
            </a:pPr>
            <a:r>
              <a:rPr lang="en-US" b="1" dirty="0"/>
              <a:t>Q2. Patient came to the clinic complaining of low back pain, in examination the big toe extension is weak, which nerve root you think is involved?</a:t>
            </a:r>
          </a:p>
          <a:p>
            <a:pPr marL="457200" indent="-457200" algn="l" rtl="0">
              <a:buClrTx/>
              <a:buFont typeface="+mj-lt"/>
              <a:buAutoNum type="alphaUcPeriod"/>
            </a:pPr>
            <a:r>
              <a:rPr lang="en-US" dirty="0"/>
              <a:t>L3</a:t>
            </a:r>
          </a:p>
          <a:p>
            <a:pPr marL="457200" indent="-457200" algn="l" rtl="0">
              <a:buClrTx/>
              <a:buFont typeface="+mj-lt"/>
              <a:buAutoNum type="alphaUcPeriod"/>
            </a:pPr>
            <a:r>
              <a:rPr lang="en-US" dirty="0"/>
              <a:t>L4</a:t>
            </a:r>
          </a:p>
          <a:p>
            <a:pPr marL="457200" indent="-457200" algn="l" rtl="0">
              <a:buClrTx/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L5</a:t>
            </a:r>
            <a:r>
              <a:rPr lang="en-US" dirty="0"/>
              <a:t>	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5700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ClrTx/>
              <a:buNone/>
            </a:pPr>
            <a:r>
              <a:rPr lang="en-US" b="1" dirty="0"/>
              <a:t>Q3. Which one of the following is do you think is appropriate to referral ?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 smtClean="0"/>
              <a:t>Fractures </a:t>
            </a:r>
            <a:endParaRPr lang="en-US" dirty="0"/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 err="1"/>
              <a:t>Caude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A+B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Undiagnosed back pain 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7898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b="1" dirty="0"/>
              <a:t>Q4. What is the most likely diagnosis?</a:t>
            </a:r>
          </a:p>
          <a:p>
            <a:pPr algn="l" rtl="0"/>
            <a:endParaRPr lang="en-US" dirty="0"/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Disc herniation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Vertebral fracture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Spondylolisthesis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Ankylosing spondylitis</a:t>
            </a:r>
          </a:p>
          <a:p>
            <a:pPr marL="109728" indent="0" algn="l" rtl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2"/>
          <a:stretch>
            <a:fillRect/>
          </a:stretch>
        </p:blipFill>
        <p:spPr bwMode="auto">
          <a:xfrm>
            <a:off x="7401232" y="1873044"/>
            <a:ext cx="3952568" cy="402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b="1" dirty="0"/>
              <a:t>Q5: Which of the following is considered as a red flag in patients with back pain:</a:t>
            </a:r>
          </a:p>
          <a:p>
            <a:pPr algn="l" rtl="0"/>
            <a:endParaRPr lang="en-US" dirty="0"/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History of DM</a:t>
            </a:r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Family history of back pain</a:t>
            </a:r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Focal neurologic deficit</a:t>
            </a:r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Young age</a:t>
            </a:r>
          </a:p>
        </p:txBody>
      </p:sp>
    </p:spTree>
    <p:extLst>
      <p:ext uri="{BB962C8B-B14F-4D97-AF65-F5344CB8AC3E}">
        <p14:creationId xmlns:p14="http://schemas.microsoft.com/office/powerpoint/2010/main" val="27816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THANK YOU </a:t>
            </a:r>
            <a:r>
              <a:rPr lang="en-US" dirty="0" smtClean="0">
                <a:latin typeface="Times New Roman"/>
                <a:cs typeface="Times New Roman"/>
              </a:rPr>
              <a:t>☺ !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330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b="1" dirty="0"/>
              <a:t>Q4. What is the most likely diagnosis?</a:t>
            </a:r>
          </a:p>
          <a:p>
            <a:pPr algn="l" rtl="0"/>
            <a:endParaRPr lang="en-US" dirty="0"/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Disc herniation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Vertebral fracture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Spondylolisthesis</a:t>
            </a:r>
          </a:p>
          <a:p>
            <a:pPr marL="514350" indent="-514350" algn="l" rtl="0">
              <a:buClrTx/>
              <a:buFont typeface="+mj-lt"/>
              <a:buAutoNum type="alphaUcPeriod"/>
            </a:pPr>
            <a:r>
              <a:rPr lang="en-US" dirty="0"/>
              <a:t>Ankylosing spondylitis</a:t>
            </a:r>
          </a:p>
          <a:p>
            <a:pPr marL="109728" indent="0" algn="l" rtl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2"/>
          <a:stretch>
            <a:fillRect/>
          </a:stretch>
        </p:blipFill>
        <p:spPr bwMode="auto">
          <a:xfrm>
            <a:off x="7401232" y="1873044"/>
            <a:ext cx="3952568" cy="402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b="1" dirty="0"/>
              <a:t>Q5: Which of the following is considered as a red flag in patients with back pain:</a:t>
            </a:r>
          </a:p>
          <a:p>
            <a:pPr algn="l" rtl="0"/>
            <a:endParaRPr lang="en-US" dirty="0"/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History of DM</a:t>
            </a:r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Family history of back pain</a:t>
            </a:r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Focal neurologic deficit</a:t>
            </a:r>
          </a:p>
          <a:p>
            <a:pPr marL="624078" indent="-514350" algn="l" rtl="0">
              <a:buClrTx/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/>
              <a:t>Young age</a:t>
            </a:r>
          </a:p>
        </p:txBody>
      </p:sp>
    </p:spTree>
    <p:extLst>
      <p:ext uri="{BB962C8B-B14F-4D97-AF65-F5344CB8AC3E}">
        <p14:creationId xmlns:p14="http://schemas.microsoft.com/office/powerpoint/2010/main" val="2998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1128713"/>
            <a:ext cx="11972925" cy="5543550"/>
          </a:xfrm>
        </p:spPr>
        <p:txBody>
          <a:bodyPr/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dirty="0"/>
              <a:t>B</a:t>
            </a:r>
            <a:r>
              <a:rPr lang="en-US" dirty="0" smtClean="0"/>
              <a:t>ack pain is one of the most common condition among all ages regardless of the etiology.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fact, 8 out of 10 adults will experience an acute episode of back pain at some point in their lifetime. </a:t>
            </a:r>
            <a:endParaRPr lang="en-US" dirty="0" smtClean="0"/>
          </a:p>
          <a:p>
            <a:pPr lvl="0" algn="l" rtl="0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dirty="0"/>
              <a:t>Fortunately, most episodes of back pain resolve with time: approximately </a:t>
            </a:r>
            <a:r>
              <a:rPr lang="en-US" dirty="0">
                <a:solidFill>
                  <a:srgbClr val="C00000"/>
                </a:solidFill>
              </a:rPr>
              <a:t>50% </a:t>
            </a:r>
            <a:r>
              <a:rPr lang="en-US" dirty="0"/>
              <a:t>of patients will experience back pain </a:t>
            </a:r>
            <a:r>
              <a:rPr lang="en-US" dirty="0">
                <a:solidFill>
                  <a:srgbClr val="C00000"/>
                </a:solidFill>
              </a:rPr>
              <a:t>relief within two weeks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90% within three months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dirty="0" smtClean="0"/>
              <a:t>In USA it is the commonest cause of </a:t>
            </a:r>
            <a:r>
              <a:rPr lang="en-US" dirty="0" smtClean="0">
                <a:solidFill>
                  <a:srgbClr val="C00000"/>
                </a:solidFill>
              </a:rPr>
              <a:t>limitation</a:t>
            </a:r>
            <a:r>
              <a:rPr lang="en-US" dirty="0" smtClean="0"/>
              <a:t> of activity in those under the age of 45.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Saudi Arabia </a:t>
            </a:r>
            <a:r>
              <a:rPr lang="en-US" dirty="0" smtClean="0">
                <a:solidFill>
                  <a:schemeClr val="tx1"/>
                </a:solidFill>
              </a:rPr>
              <a:t>Seven studies were cross-sectional found a prevalence and pattern ranging from </a:t>
            </a:r>
            <a:r>
              <a:rPr lang="en-US" dirty="0" smtClean="0">
                <a:solidFill>
                  <a:srgbClr val="C00000"/>
                </a:solidFill>
              </a:rPr>
              <a:t>53.2%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rgbClr val="C00000"/>
                </a:solidFill>
              </a:rPr>
              <a:t>79.17%. 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pple Color Emoji" charset="0"/>
                <a:ea typeface="Apple Color Emoji" charset="0"/>
                <a:cs typeface="Apple Color Emoji" charset="0"/>
              </a:rPr>
              <a:t>Introduction </a:t>
            </a:r>
            <a:endParaRPr lang="en-US" sz="4800" dirty="0">
              <a:latin typeface="Apple Color Emoji" charset="0"/>
              <a:ea typeface="Apple Color Emoji" charset="0"/>
              <a:cs typeface="Apple Color Emoj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871788"/>
            <a:ext cx="10515600" cy="1325563"/>
          </a:xfrm>
        </p:spPr>
        <p:txBody>
          <a:bodyPr>
            <a:normAutofit/>
          </a:bodyPr>
          <a:lstStyle/>
          <a:p>
            <a:pPr algn="ctr" rtl="0"/>
            <a:r>
              <a:rPr lang="en-US" sz="480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Common causes of back pain</a:t>
            </a:r>
          </a:p>
        </p:txBody>
      </p:sp>
    </p:spTree>
    <p:extLst>
      <p:ext uri="{BB962C8B-B14F-4D97-AF65-F5344CB8AC3E}">
        <p14:creationId xmlns:p14="http://schemas.microsoft.com/office/powerpoint/2010/main" val="12303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</TotalTime>
  <Words>1742</Words>
  <Application>Microsoft Office PowerPoint</Application>
  <PresentationFormat>مخصص</PresentationFormat>
  <Paragraphs>324</Paragraphs>
  <Slides>55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Concourse</vt:lpstr>
      <vt:lpstr>Back Pain </vt:lpstr>
      <vt:lpstr>Objectives 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Introduction </vt:lpstr>
      <vt:lpstr>Common causes of back pain</vt:lpstr>
      <vt:lpstr>Muscle Strain and Ligament Sprain (Soft tissue injury) </vt:lpstr>
      <vt:lpstr>Common causes of sprain and strain include:</vt:lpstr>
      <vt:lpstr>Degenerative Spinal Disorders (spondylosis)</vt:lpstr>
      <vt:lpstr> </vt:lpstr>
      <vt:lpstr>Spondylolisthesis</vt:lpstr>
      <vt:lpstr>Ankylosing spondylitis</vt:lpstr>
      <vt:lpstr>Deformities</vt:lpstr>
      <vt:lpstr>Tumors</vt:lpstr>
      <vt:lpstr>Vertebral Fractures</vt:lpstr>
      <vt:lpstr>mechanical and inflammatory back pain</vt:lpstr>
      <vt:lpstr>Root nerve compression</vt:lpstr>
      <vt:lpstr>Causes of root nerve compression </vt:lpstr>
      <vt:lpstr>History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Referred Pain           </vt:lpstr>
      <vt:lpstr>RED FLAGS</vt:lpstr>
      <vt:lpstr>Examination</vt:lpstr>
      <vt:lpstr>عرض تقديمي في PowerPoint</vt:lpstr>
      <vt:lpstr>Examination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Role of primary health care in management </vt:lpstr>
      <vt:lpstr>عرض تقديمي في PowerPoint</vt:lpstr>
      <vt:lpstr>When to refer? </vt:lpstr>
      <vt:lpstr>عرض تقديمي في PowerPoint</vt:lpstr>
      <vt:lpstr>عرض تقديمي في PowerPoint</vt:lpstr>
      <vt:lpstr>Prevention and education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Quiz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☺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Pain</dc:title>
  <dc:creator>Ar.alfowzan</dc:creator>
  <cp:lastModifiedBy>ASUS</cp:lastModifiedBy>
  <cp:revision>22</cp:revision>
  <dcterms:created xsi:type="dcterms:W3CDTF">2017-12-23T00:41:12Z</dcterms:created>
  <dcterms:modified xsi:type="dcterms:W3CDTF">2017-12-23T23:07:30Z</dcterms:modified>
</cp:coreProperties>
</file>