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85"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8"/>
    <p:restoredTop sz="94718"/>
  </p:normalViewPr>
  <p:slideViewPr>
    <p:cSldViewPr snapToGrid="0" snapToObjects="1">
      <p:cViewPr varScale="1">
        <p:scale>
          <a:sx n="68" d="100"/>
          <a:sy n="68" d="100"/>
        </p:scale>
        <p:origin x="-128"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0049C-98FA-AF42-AA56-4E323060AA6C}"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0268E11B-C924-2B49-9FF3-F2012871D098}">
      <dgm:prSet phldrT="[Text]"/>
      <dgm:spPr/>
      <dgm:t>
        <a:bodyPr/>
        <a:lstStyle/>
        <a:p>
          <a:r>
            <a:rPr lang="en-US" dirty="0" smtClean="0"/>
            <a:t>Dietary and lifestyle</a:t>
          </a:r>
          <a:endParaRPr lang="en-US" dirty="0"/>
        </a:p>
      </dgm:t>
    </dgm:pt>
    <dgm:pt modelId="{A36923C2-66B7-B247-A261-B737E5E2E9B7}" type="parTrans" cxnId="{69F37252-DA24-B542-BC10-FE080CC2E7F8}">
      <dgm:prSet/>
      <dgm:spPr/>
      <dgm:t>
        <a:bodyPr/>
        <a:lstStyle/>
        <a:p>
          <a:endParaRPr lang="en-US"/>
        </a:p>
      </dgm:t>
    </dgm:pt>
    <dgm:pt modelId="{C7B02A43-6C5A-5C42-B290-9C5757CAC110}" type="sibTrans" cxnId="{69F37252-DA24-B542-BC10-FE080CC2E7F8}">
      <dgm:prSet/>
      <dgm:spPr/>
      <dgm:t>
        <a:bodyPr/>
        <a:lstStyle/>
        <a:p>
          <a:endParaRPr lang="en-US"/>
        </a:p>
      </dgm:t>
    </dgm:pt>
    <dgm:pt modelId="{10F3FA17-1A02-434D-A4FB-DC69790A5ECF}">
      <dgm:prSet phldrT="[Text]" phldr="1"/>
      <dgm:spPr/>
      <dgm:t>
        <a:bodyPr/>
        <a:lstStyle/>
        <a:p>
          <a:endParaRPr lang="en-US"/>
        </a:p>
      </dgm:t>
    </dgm:pt>
    <dgm:pt modelId="{B8A74D4B-5B21-B340-81F1-D5E890986C55}" type="parTrans" cxnId="{60036853-6CF9-A347-8514-F21403C9A674}">
      <dgm:prSet/>
      <dgm:spPr/>
      <dgm:t>
        <a:bodyPr/>
        <a:lstStyle/>
        <a:p>
          <a:endParaRPr lang="en-US"/>
        </a:p>
      </dgm:t>
    </dgm:pt>
    <dgm:pt modelId="{98A56292-B367-CF46-9B2B-2D7AF73FCF23}" type="sibTrans" cxnId="{60036853-6CF9-A347-8514-F21403C9A674}">
      <dgm:prSet/>
      <dgm:spPr/>
      <dgm:t>
        <a:bodyPr/>
        <a:lstStyle/>
        <a:p>
          <a:endParaRPr lang="en-US"/>
        </a:p>
      </dgm:t>
    </dgm:pt>
    <dgm:pt modelId="{AF0CF462-9832-B746-A989-E5CE9A2D843E}">
      <dgm:prSet phldrT="[Text]"/>
      <dgm:spPr/>
      <dgm:t>
        <a:bodyPr/>
        <a:lstStyle/>
        <a:p>
          <a:r>
            <a:rPr lang="en-US" dirty="0" smtClean="0"/>
            <a:t>Pharmacological</a:t>
          </a:r>
          <a:endParaRPr lang="en-US" dirty="0"/>
        </a:p>
      </dgm:t>
    </dgm:pt>
    <dgm:pt modelId="{ECF8D2F8-115D-6F4D-84D9-2151436CFB7D}" type="parTrans" cxnId="{0CA23206-581F-FD4C-8AF9-17D23F91B2B3}">
      <dgm:prSet/>
      <dgm:spPr/>
      <dgm:t>
        <a:bodyPr/>
        <a:lstStyle/>
        <a:p>
          <a:endParaRPr lang="en-US"/>
        </a:p>
      </dgm:t>
    </dgm:pt>
    <dgm:pt modelId="{C68831E2-4229-1A42-855C-4101257C5C65}" type="sibTrans" cxnId="{0CA23206-581F-FD4C-8AF9-17D23F91B2B3}">
      <dgm:prSet/>
      <dgm:spPr/>
      <dgm:t>
        <a:bodyPr/>
        <a:lstStyle/>
        <a:p>
          <a:endParaRPr lang="en-US"/>
        </a:p>
      </dgm:t>
    </dgm:pt>
    <dgm:pt modelId="{A7C4278D-6F76-7349-ACE1-218DBB36A599}">
      <dgm:prSet phldrT="[Text]" phldr="1"/>
      <dgm:spPr/>
      <dgm:t>
        <a:bodyPr/>
        <a:lstStyle/>
        <a:p>
          <a:endParaRPr lang="en-US"/>
        </a:p>
      </dgm:t>
    </dgm:pt>
    <dgm:pt modelId="{F1AA0ABD-AD0F-9343-9D3A-93467EA9AE33}" type="parTrans" cxnId="{5E335553-CACA-844D-99C5-9FBAD56C3BC6}">
      <dgm:prSet/>
      <dgm:spPr/>
      <dgm:t>
        <a:bodyPr/>
        <a:lstStyle/>
        <a:p>
          <a:endParaRPr lang="en-US"/>
        </a:p>
      </dgm:t>
    </dgm:pt>
    <dgm:pt modelId="{B94C603A-E402-2747-8A05-C3E4A5607CEB}" type="sibTrans" cxnId="{5E335553-CACA-844D-99C5-9FBAD56C3BC6}">
      <dgm:prSet/>
      <dgm:spPr/>
      <dgm:t>
        <a:bodyPr/>
        <a:lstStyle/>
        <a:p>
          <a:endParaRPr lang="en-US"/>
        </a:p>
      </dgm:t>
    </dgm:pt>
    <dgm:pt modelId="{2EE98FFA-1A66-CD40-BE65-D81F706F3642}">
      <dgm:prSet phldrT="[Text]"/>
      <dgm:spPr/>
      <dgm:t>
        <a:bodyPr/>
        <a:lstStyle/>
        <a:p>
          <a:r>
            <a:rPr lang="en-US" dirty="0" smtClean="0"/>
            <a:t>Psychological</a:t>
          </a:r>
          <a:endParaRPr lang="en-US" dirty="0"/>
        </a:p>
      </dgm:t>
    </dgm:pt>
    <dgm:pt modelId="{990BA645-E3E7-354C-B7DC-3BCD8D692318}" type="parTrans" cxnId="{776E4C25-C262-EB45-9A10-C2CA39090B9F}">
      <dgm:prSet/>
      <dgm:spPr/>
      <dgm:t>
        <a:bodyPr/>
        <a:lstStyle/>
        <a:p>
          <a:endParaRPr lang="en-US"/>
        </a:p>
      </dgm:t>
    </dgm:pt>
    <dgm:pt modelId="{707207D6-B052-124C-9F75-0C661D6A7FCB}" type="sibTrans" cxnId="{776E4C25-C262-EB45-9A10-C2CA39090B9F}">
      <dgm:prSet/>
      <dgm:spPr/>
      <dgm:t>
        <a:bodyPr/>
        <a:lstStyle/>
        <a:p>
          <a:endParaRPr lang="en-US"/>
        </a:p>
      </dgm:t>
    </dgm:pt>
    <dgm:pt modelId="{8C69F54B-A11B-9342-875A-81EB28AC05EC}">
      <dgm:prSet phldrT="[Text]" phldr="1"/>
      <dgm:spPr/>
      <dgm:t>
        <a:bodyPr/>
        <a:lstStyle/>
        <a:p>
          <a:endParaRPr lang="en-US"/>
        </a:p>
      </dgm:t>
    </dgm:pt>
    <dgm:pt modelId="{F24AF744-C3F5-3949-97EE-BDA7E1189C36}" type="parTrans" cxnId="{045FB05E-17C2-5741-8A98-55144EC6ED42}">
      <dgm:prSet/>
      <dgm:spPr/>
      <dgm:t>
        <a:bodyPr/>
        <a:lstStyle/>
        <a:p>
          <a:endParaRPr lang="en-US"/>
        </a:p>
      </dgm:t>
    </dgm:pt>
    <dgm:pt modelId="{3F33084F-AD84-DC49-82AC-52B62CFCBC47}" type="sibTrans" cxnId="{045FB05E-17C2-5741-8A98-55144EC6ED42}">
      <dgm:prSet/>
      <dgm:spPr/>
      <dgm:t>
        <a:bodyPr/>
        <a:lstStyle/>
        <a:p>
          <a:endParaRPr lang="en-US"/>
        </a:p>
      </dgm:t>
    </dgm:pt>
    <dgm:pt modelId="{9310034B-FEA2-9B44-9CE1-78331BC7E4D7}" type="pres">
      <dgm:prSet presAssocID="{C310049C-98FA-AF42-AA56-4E323060AA6C}" presName="rootnode" presStyleCnt="0">
        <dgm:presLayoutVars>
          <dgm:chMax/>
          <dgm:chPref/>
          <dgm:dir/>
          <dgm:animLvl val="lvl"/>
        </dgm:presLayoutVars>
      </dgm:prSet>
      <dgm:spPr/>
    </dgm:pt>
    <dgm:pt modelId="{ECA83313-0CE2-8D4B-8336-09881D0F5EBF}" type="pres">
      <dgm:prSet presAssocID="{0268E11B-C924-2B49-9FF3-F2012871D098}" presName="composite" presStyleCnt="0"/>
      <dgm:spPr/>
    </dgm:pt>
    <dgm:pt modelId="{255AB00B-8549-E342-ACA3-74DEC50AB900}" type="pres">
      <dgm:prSet presAssocID="{0268E11B-C924-2B49-9FF3-F2012871D098}" presName="bentUpArrow1" presStyleLbl="alignImgPlace1" presStyleIdx="0" presStyleCnt="2"/>
      <dgm:spPr/>
    </dgm:pt>
    <dgm:pt modelId="{B7258260-8E6B-6746-AEA4-15BAFA09CEA6}" type="pres">
      <dgm:prSet presAssocID="{0268E11B-C924-2B49-9FF3-F2012871D098}" presName="ParentText" presStyleLbl="node1" presStyleIdx="0" presStyleCnt="3">
        <dgm:presLayoutVars>
          <dgm:chMax val="1"/>
          <dgm:chPref val="1"/>
          <dgm:bulletEnabled val="1"/>
        </dgm:presLayoutVars>
      </dgm:prSet>
      <dgm:spPr/>
      <dgm:t>
        <a:bodyPr/>
        <a:lstStyle/>
        <a:p>
          <a:endParaRPr lang="en-US"/>
        </a:p>
      </dgm:t>
    </dgm:pt>
    <dgm:pt modelId="{BDCC8B2F-721B-794D-B2B5-52C44A7B4CB7}" type="pres">
      <dgm:prSet presAssocID="{0268E11B-C924-2B49-9FF3-F2012871D098}" presName="ChildText" presStyleLbl="revTx" presStyleIdx="0" presStyleCnt="3">
        <dgm:presLayoutVars>
          <dgm:chMax val="0"/>
          <dgm:chPref val="0"/>
          <dgm:bulletEnabled val="1"/>
        </dgm:presLayoutVars>
      </dgm:prSet>
      <dgm:spPr/>
    </dgm:pt>
    <dgm:pt modelId="{A37ED5D2-3EC4-8841-BADA-5B0BE2BB32BF}" type="pres">
      <dgm:prSet presAssocID="{C7B02A43-6C5A-5C42-B290-9C5757CAC110}" presName="sibTrans" presStyleCnt="0"/>
      <dgm:spPr/>
    </dgm:pt>
    <dgm:pt modelId="{F2063486-6CD4-3445-8622-4F230AAE3474}" type="pres">
      <dgm:prSet presAssocID="{AF0CF462-9832-B746-A989-E5CE9A2D843E}" presName="composite" presStyleCnt="0"/>
      <dgm:spPr/>
    </dgm:pt>
    <dgm:pt modelId="{0F787B51-4DA9-4347-96DA-741FABADE67F}" type="pres">
      <dgm:prSet presAssocID="{AF0CF462-9832-B746-A989-E5CE9A2D843E}" presName="bentUpArrow1" presStyleLbl="alignImgPlace1" presStyleIdx="1" presStyleCnt="2"/>
      <dgm:spPr/>
    </dgm:pt>
    <dgm:pt modelId="{A35A47FE-7CD6-D14C-8595-A5325B8CBF2B}" type="pres">
      <dgm:prSet presAssocID="{AF0CF462-9832-B746-A989-E5CE9A2D843E}" presName="ParentText" presStyleLbl="node1" presStyleIdx="1" presStyleCnt="3">
        <dgm:presLayoutVars>
          <dgm:chMax val="1"/>
          <dgm:chPref val="1"/>
          <dgm:bulletEnabled val="1"/>
        </dgm:presLayoutVars>
      </dgm:prSet>
      <dgm:spPr/>
      <dgm:t>
        <a:bodyPr/>
        <a:lstStyle/>
        <a:p>
          <a:endParaRPr lang="en-US"/>
        </a:p>
      </dgm:t>
    </dgm:pt>
    <dgm:pt modelId="{1DCC554F-A10B-1A49-B44F-44F1CFC8411C}" type="pres">
      <dgm:prSet presAssocID="{AF0CF462-9832-B746-A989-E5CE9A2D843E}" presName="ChildText" presStyleLbl="revTx" presStyleIdx="1" presStyleCnt="3">
        <dgm:presLayoutVars>
          <dgm:chMax val="0"/>
          <dgm:chPref val="0"/>
          <dgm:bulletEnabled val="1"/>
        </dgm:presLayoutVars>
      </dgm:prSet>
      <dgm:spPr/>
    </dgm:pt>
    <dgm:pt modelId="{8D2FE2C8-1C7E-1744-81B7-442666548DCF}" type="pres">
      <dgm:prSet presAssocID="{C68831E2-4229-1A42-855C-4101257C5C65}" presName="sibTrans" presStyleCnt="0"/>
      <dgm:spPr/>
    </dgm:pt>
    <dgm:pt modelId="{C8FFC937-8799-1746-92F4-ED4F831C67A9}" type="pres">
      <dgm:prSet presAssocID="{2EE98FFA-1A66-CD40-BE65-D81F706F3642}" presName="composite" presStyleCnt="0"/>
      <dgm:spPr/>
    </dgm:pt>
    <dgm:pt modelId="{17F47107-DC49-A04F-B18D-01076E500A33}" type="pres">
      <dgm:prSet presAssocID="{2EE98FFA-1A66-CD40-BE65-D81F706F3642}" presName="ParentText" presStyleLbl="node1" presStyleIdx="2" presStyleCnt="3">
        <dgm:presLayoutVars>
          <dgm:chMax val="1"/>
          <dgm:chPref val="1"/>
          <dgm:bulletEnabled val="1"/>
        </dgm:presLayoutVars>
      </dgm:prSet>
      <dgm:spPr/>
      <dgm:t>
        <a:bodyPr/>
        <a:lstStyle/>
        <a:p>
          <a:endParaRPr lang="en-US"/>
        </a:p>
      </dgm:t>
    </dgm:pt>
    <dgm:pt modelId="{A5CCB349-3F0E-8E40-A88D-F01A59120AC5}" type="pres">
      <dgm:prSet presAssocID="{2EE98FFA-1A66-CD40-BE65-D81F706F3642}" presName="FinalChildText" presStyleLbl="revTx" presStyleIdx="2" presStyleCnt="3">
        <dgm:presLayoutVars>
          <dgm:chMax val="0"/>
          <dgm:chPref val="0"/>
          <dgm:bulletEnabled val="1"/>
        </dgm:presLayoutVars>
      </dgm:prSet>
      <dgm:spPr/>
    </dgm:pt>
  </dgm:ptLst>
  <dgm:cxnLst>
    <dgm:cxn modelId="{045FB05E-17C2-5741-8A98-55144EC6ED42}" srcId="{2EE98FFA-1A66-CD40-BE65-D81F706F3642}" destId="{8C69F54B-A11B-9342-875A-81EB28AC05EC}" srcOrd="0" destOrd="0" parTransId="{F24AF744-C3F5-3949-97EE-BDA7E1189C36}" sibTransId="{3F33084F-AD84-DC49-82AC-52B62CFCBC47}"/>
    <dgm:cxn modelId="{0F3491D3-155E-7942-84BD-B2F2AC9415C4}" type="presOf" srcId="{10F3FA17-1A02-434D-A4FB-DC69790A5ECF}" destId="{BDCC8B2F-721B-794D-B2B5-52C44A7B4CB7}" srcOrd="0" destOrd="0" presId="urn:microsoft.com/office/officeart/2005/8/layout/StepDownProcess"/>
    <dgm:cxn modelId="{5E335553-CACA-844D-99C5-9FBAD56C3BC6}" srcId="{AF0CF462-9832-B746-A989-E5CE9A2D843E}" destId="{A7C4278D-6F76-7349-ACE1-218DBB36A599}" srcOrd="0" destOrd="0" parTransId="{F1AA0ABD-AD0F-9343-9D3A-93467EA9AE33}" sibTransId="{B94C603A-E402-2747-8A05-C3E4A5607CEB}"/>
    <dgm:cxn modelId="{FFCA3740-85DC-1F47-8D43-5BD436D67849}" type="presOf" srcId="{AF0CF462-9832-B746-A989-E5CE9A2D843E}" destId="{A35A47FE-7CD6-D14C-8595-A5325B8CBF2B}" srcOrd="0" destOrd="0" presId="urn:microsoft.com/office/officeart/2005/8/layout/StepDownProcess"/>
    <dgm:cxn modelId="{FF165C83-C455-9D48-837E-78A65292147C}" type="presOf" srcId="{0268E11B-C924-2B49-9FF3-F2012871D098}" destId="{B7258260-8E6B-6746-AEA4-15BAFA09CEA6}" srcOrd="0" destOrd="0" presId="urn:microsoft.com/office/officeart/2005/8/layout/StepDownProcess"/>
    <dgm:cxn modelId="{5441AC2A-60E8-B641-9406-093B4E0BC2A9}" type="presOf" srcId="{A7C4278D-6F76-7349-ACE1-218DBB36A599}" destId="{1DCC554F-A10B-1A49-B44F-44F1CFC8411C}" srcOrd="0" destOrd="0" presId="urn:microsoft.com/office/officeart/2005/8/layout/StepDownProcess"/>
    <dgm:cxn modelId="{776E4C25-C262-EB45-9A10-C2CA39090B9F}" srcId="{C310049C-98FA-AF42-AA56-4E323060AA6C}" destId="{2EE98FFA-1A66-CD40-BE65-D81F706F3642}" srcOrd="2" destOrd="0" parTransId="{990BA645-E3E7-354C-B7DC-3BCD8D692318}" sibTransId="{707207D6-B052-124C-9F75-0C661D6A7FCB}"/>
    <dgm:cxn modelId="{60036853-6CF9-A347-8514-F21403C9A674}" srcId="{0268E11B-C924-2B49-9FF3-F2012871D098}" destId="{10F3FA17-1A02-434D-A4FB-DC69790A5ECF}" srcOrd="0" destOrd="0" parTransId="{B8A74D4B-5B21-B340-81F1-D5E890986C55}" sibTransId="{98A56292-B367-CF46-9B2B-2D7AF73FCF23}"/>
    <dgm:cxn modelId="{0CA23206-581F-FD4C-8AF9-17D23F91B2B3}" srcId="{C310049C-98FA-AF42-AA56-4E323060AA6C}" destId="{AF0CF462-9832-B746-A989-E5CE9A2D843E}" srcOrd="1" destOrd="0" parTransId="{ECF8D2F8-115D-6F4D-84D9-2151436CFB7D}" sibTransId="{C68831E2-4229-1A42-855C-4101257C5C65}"/>
    <dgm:cxn modelId="{69F37252-DA24-B542-BC10-FE080CC2E7F8}" srcId="{C310049C-98FA-AF42-AA56-4E323060AA6C}" destId="{0268E11B-C924-2B49-9FF3-F2012871D098}" srcOrd="0" destOrd="0" parTransId="{A36923C2-66B7-B247-A261-B737E5E2E9B7}" sibTransId="{C7B02A43-6C5A-5C42-B290-9C5757CAC110}"/>
    <dgm:cxn modelId="{74FFB223-E850-9B44-8D08-793CCE4D3294}" type="presOf" srcId="{8C69F54B-A11B-9342-875A-81EB28AC05EC}" destId="{A5CCB349-3F0E-8E40-A88D-F01A59120AC5}" srcOrd="0" destOrd="0" presId="urn:microsoft.com/office/officeart/2005/8/layout/StepDownProcess"/>
    <dgm:cxn modelId="{9FB55087-E624-6A44-A200-341894D9C822}" type="presOf" srcId="{2EE98FFA-1A66-CD40-BE65-D81F706F3642}" destId="{17F47107-DC49-A04F-B18D-01076E500A33}" srcOrd="0" destOrd="0" presId="urn:microsoft.com/office/officeart/2005/8/layout/StepDownProcess"/>
    <dgm:cxn modelId="{D5F30730-6D72-1445-AD79-9BBC713220F0}" type="presOf" srcId="{C310049C-98FA-AF42-AA56-4E323060AA6C}" destId="{9310034B-FEA2-9B44-9CE1-78331BC7E4D7}" srcOrd="0" destOrd="0" presId="urn:microsoft.com/office/officeart/2005/8/layout/StepDownProcess"/>
    <dgm:cxn modelId="{90124A0A-23CE-534E-9C33-F609B212C1A4}" type="presParOf" srcId="{9310034B-FEA2-9B44-9CE1-78331BC7E4D7}" destId="{ECA83313-0CE2-8D4B-8336-09881D0F5EBF}" srcOrd="0" destOrd="0" presId="urn:microsoft.com/office/officeart/2005/8/layout/StepDownProcess"/>
    <dgm:cxn modelId="{FF4A4FD3-A054-F446-B617-C34EDEC0F1E0}" type="presParOf" srcId="{ECA83313-0CE2-8D4B-8336-09881D0F5EBF}" destId="{255AB00B-8549-E342-ACA3-74DEC50AB900}" srcOrd="0" destOrd="0" presId="urn:microsoft.com/office/officeart/2005/8/layout/StepDownProcess"/>
    <dgm:cxn modelId="{5869982F-7F75-E046-8C3F-F6C937019186}" type="presParOf" srcId="{ECA83313-0CE2-8D4B-8336-09881D0F5EBF}" destId="{B7258260-8E6B-6746-AEA4-15BAFA09CEA6}" srcOrd="1" destOrd="0" presId="urn:microsoft.com/office/officeart/2005/8/layout/StepDownProcess"/>
    <dgm:cxn modelId="{68E88394-0392-344E-8AE5-383F1B32CF93}" type="presParOf" srcId="{ECA83313-0CE2-8D4B-8336-09881D0F5EBF}" destId="{BDCC8B2F-721B-794D-B2B5-52C44A7B4CB7}" srcOrd="2" destOrd="0" presId="urn:microsoft.com/office/officeart/2005/8/layout/StepDownProcess"/>
    <dgm:cxn modelId="{4CA52ADC-3110-D544-98BB-3013A36EF908}" type="presParOf" srcId="{9310034B-FEA2-9B44-9CE1-78331BC7E4D7}" destId="{A37ED5D2-3EC4-8841-BADA-5B0BE2BB32BF}" srcOrd="1" destOrd="0" presId="urn:microsoft.com/office/officeart/2005/8/layout/StepDownProcess"/>
    <dgm:cxn modelId="{D5524628-36A9-974C-872A-C4578DAF6901}" type="presParOf" srcId="{9310034B-FEA2-9B44-9CE1-78331BC7E4D7}" destId="{F2063486-6CD4-3445-8622-4F230AAE3474}" srcOrd="2" destOrd="0" presId="urn:microsoft.com/office/officeart/2005/8/layout/StepDownProcess"/>
    <dgm:cxn modelId="{92CCC655-6EF8-B841-A2ED-E445607C2220}" type="presParOf" srcId="{F2063486-6CD4-3445-8622-4F230AAE3474}" destId="{0F787B51-4DA9-4347-96DA-741FABADE67F}" srcOrd="0" destOrd="0" presId="urn:microsoft.com/office/officeart/2005/8/layout/StepDownProcess"/>
    <dgm:cxn modelId="{5BFE3D4A-A7DC-A14B-A0D5-6C1A885354A2}" type="presParOf" srcId="{F2063486-6CD4-3445-8622-4F230AAE3474}" destId="{A35A47FE-7CD6-D14C-8595-A5325B8CBF2B}" srcOrd="1" destOrd="0" presId="urn:microsoft.com/office/officeart/2005/8/layout/StepDownProcess"/>
    <dgm:cxn modelId="{8B9D5C7A-08CF-F54F-81D7-5E474FCCCFA8}" type="presParOf" srcId="{F2063486-6CD4-3445-8622-4F230AAE3474}" destId="{1DCC554F-A10B-1A49-B44F-44F1CFC8411C}" srcOrd="2" destOrd="0" presId="urn:microsoft.com/office/officeart/2005/8/layout/StepDownProcess"/>
    <dgm:cxn modelId="{85320AC9-2F32-E74D-9621-24213CEEC28E}" type="presParOf" srcId="{9310034B-FEA2-9B44-9CE1-78331BC7E4D7}" destId="{8D2FE2C8-1C7E-1744-81B7-442666548DCF}" srcOrd="3" destOrd="0" presId="urn:microsoft.com/office/officeart/2005/8/layout/StepDownProcess"/>
    <dgm:cxn modelId="{6A5B899E-2F76-404B-A493-5FEEC717408F}" type="presParOf" srcId="{9310034B-FEA2-9B44-9CE1-78331BC7E4D7}" destId="{C8FFC937-8799-1746-92F4-ED4F831C67A9}" srcOrd="4" destOrd="0" presId="urn:microsoft.com/office/officeart/2005/8/layout/StepDownProcess"/>
    <dgm:cxn modelId="{D53A1853-13F8-1A44-87A7-EEAEDB41FDD5}" type="presParOf" srcId="{C8FFC937-8799-1746-92F4-ED4F831C67A9}" destId="{17F47107-DC49-A04F-B18D-01076E500A33}" srcOrd="0" destOrd="0" presId="urn:microsoft.com/office/officeart/2005/8/layout/StepDownProcess"/>
    <dgm:cxn modelId="{1DCADC64-BA1B-B84F-823C-D6426B7424B4}" type="presParOf" srcId="{C8FFC937-8799-1746-92F4-ED4F831C67A9}" destId="{A5CCB349-3F0E-8E40-A88D-F01A59120AC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AB00B-8549-E342-ACA3-74DEC50AB900}">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7258260-8E6B-6746-AEA4-15BAFA09CEA6}">
      <dsp:nvSpPr>
        <dsp:cNvPr id="0" name=""/>
        <dsp:cNvSpPr/>
      </dsp:nvSpPr>
      <dsp:spPr>
        <a:xfrm>
          <a:off x="74048" y="31045"/>
          <a:ext cx="2357070" cy="1649872"/>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Dietary and lifestyle</a:t>
          </a:r>
          <a:endParaRPr lang="en-US" sz="2300" kern="1200" dirty="0"/>
        </a:p>
      </dsp:txBody>
      <dsp:txXfrm>
        <a:off x="154603" y="111600"/>
        <a:ext cx="2195960" cy="1488762"/>
      </dsp:txXfrm>
    </dsp:sp>
    <dsp:sp modelId="{BDCC8B2F-721B-794D-B2B5-52C44A7B4CB7}">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a:p>
      </dsp:txBody>
      <dsp:txXfrm>
        <a:off x="2431119" y="188398"/>
        <a:ext cx="1714308" cy="1333500"/>
      </dsp:txXfrm>
    </dsp:sp>
    <dsp:sp modelId="{0F787B51-4DA9-4347-96DA-741FABADE67F}">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35A47FE-7CD6-D14C-8595-A5325B8CBF2B}">
      <dsp:nvSpPr>
        <dsp:cNvPr id="0" name=""/>
        <dsp:cNvSpPr/>
      </dsp:nvSpPr>
      <dsp:spPr>
        <a:xfrm>
          <a:off x="2028310" y="1884397"/>
          <a:ext cx="2357070" cy="1649872"/>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Pharmacological</a:t>
          </a:r>
          <a:endParaRPr lang="en-US" sz="2300" kern="1200" dirty="0"/>
        </a:p>
      </dsp:txBody>
      <dsp:txXfrm>
        <a:off x="2108865" y="1964952"/>
        <a:ext cx="2195960" cy="1488762"/>
      </dsp:txXfrm>
    </dsp:sp>
    <dsp:sp modelId="{1DCC554F-A10B-1A49-B44F-44F1CFC8411C}">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endParaRPr lang="en-US" sz="1800" kern="1200"/>
        </a:p>
      </dsp:txBody>
      <dsp:txXfrm>
        <a:off x="4385381" y="2041750"/>
        <a:ext cx="1714308" cy="1333500"/>
      </dsp:txXfrm>
    </dsp:sp>
    <dsp:sp modelId="{17F47107-DC49-A04F-B18D-01076E500A33}">
      <dsp:nvSpPr>
        <dsp:cNvPr id="0" name=""/>
        <dsp:cNvSpPr/>
      </dsp:nvSpPr>
      <dsp:spPr>
        <a:xfrm>
          <a:off x="3982572" y="3737748"/>
          <a:ext cx="2357070" cy="1649872"/>
        </a:xfrm>
        <a:prstGeom prst="roundRect">
          <a:avLst>
            <a:gd name="adj" fmla="val 1667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Psychological</a:t>
          </a:r>
          <a:endParaRPr lang="en-US" sz="2300" kern="1200" dirty="0"/>
        </a:p>
      </dsp:txBody>
      <dsp:txXfrm>
        <a:off x="4063127" y="3818303"/>
        <a:ext cx="2195960" cy="1488762"/>
      </dsp:txXfrm>
    </dsp:sp>
    <dsp:sp modelId="{A5CCB349-3F0E-8E40-A88D-F01A59120AC5}">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dsp:txBody>
      <dsp:txXfrm>
        <a:off x="6339643" y="3895101"/>
        <a:ext cx="1714308" cy="133350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1/02/18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659567"/>
            <a:ext cx="10058400" cy="1484027"/>
          </a:xfrm>
        </p:spPr>
        <p:txBody>
          <a:bodyPr>
            <a:normAutofit fontScale="90000"/>
          </a:bodyPr>
          <a:lstStyle/>
          <a:p>
            <a:r>
              <a:rPr lang="en-US" dirty="0" smtClean="0"/>
              <a:t>Change In Bowel Habits</a:t>
            </a:r>
            <a:endParaRPr lang="en-US" dirty="0"/>
          </a:p>
        </p:txBody>
      </p:sp>
      <p:sp>
        <p:nvSpPr>
          <p:cNvPr id="3" name="Subtitle 2"/>
          <p:cNvSpPr>
            <a:spLocks noGrp="1"/>
          </p:cNvSpPr>
          <p:nvPr>
            <p:ph type="subTitle" idx="1"/>
          </p:nvPr>
        </p:nvSpPr>
        <p:spPr>
          <a:xfrm>
            <a:off x="1097280" y="4620512"/>
            <a:ext cx="10058400" cy="1143000"/>
          </a:xfrm>
        </p:spPr>
        <p:txBody>
          <a:bodyPr>
            <a:normAutofit/>
          </a:bodyPr>
          <a:lstStyle/>
          <a:p>
            <a:r>
              <a:rPr lang="en-US" sz="3600" cap="none" dirty="0" smtClean="0">
                <a:solidFill>
                  <a:schemeClr val="tx1"/>
                </a:solidFill>
              </a:rPr>
              <a:t>Sultan Al-</a:t>
            </a:r>
            <a:r>
              <a:rPr lang="en-US" sz="3600" cap="none" dirty="0" err="1" smtClean="0">
                <a:solidFill>
                  <a:schemeClr val="tx1"/>
                </a:solidFill>
              </a:rPr>
              <a:t>otaibi</a:t>
            </a:r>
            <a:r>
              <a:rPr lang="en-US" sz="3600" cap="none" dirty="0" smtClean="0">
                <a:solidFill>
                  <a:schemeClr val="tx1"/>
                </a:solidFill>
              </a:rPr>
              <a:t>, </a:t>
            </a:r>
            <a:r>
              <a:rPr lang="en-US" sz="3600" cap="none" dirty="0">
                <a:solidFill>
                  <a:schemeClr val="tx1"/>
                </a:solidFill>
              </a:rPr>
              <a:t>A</a:t>
            </a:r>
            <a:r>
              <a:rPr lang="en-US" sz="3600" cap="none" dirty="0" smtClean="0">
                <a:solidFill>
                  <a:schemeClr val="tx1"/>
                </a:solidFill>
              </a:rPr>
              <a:t>lwaleed </a:t>
            </a:r>
            <a:r>
              <a:rPr lang="en-US" sz="3600" cap="none" dirty="0">
                <a:solidFill>
                  <a:schemeClr val="tx1"/>
                </a:solidFill>
              </a:rPr>
              <a:t>A</a:t>
            </a:r>
            <a:r>
              <a:rPr lang="en-US" sz="3600" cap="none" dirty="0" smtClean="0">
                <a:solidFill>
                  <a:schemeClr val="tx1"/>
                </a:solidFill>
              </a:rPr>
              <a:t>lsuliman and </a:t>
            </a:r>
            <a:r>
              <a:rPr lang="en-US" sz="3600" cap="none" dirty="0">
                <a:solidFill>
                  <a:schemeClr val="tx1"/>
                </a:solidFill>
              </a:rPr>
              <a:t>A</a:t>
            </a:r>
            <a:r>
              <a:rPr lang="en-US" sz="3600" cap="none" dirty="0" smtClean="0">
                <a:solidFill>
                  <a:schemeClr val="tx1"/>
                </a:solidFill>
              </a:rPr>
              <a:t>bdullah </a:t>
            </a:r>
            <a:r>
              <a:rPr lang="en-US" sz="3600" cap="none" dirty="0">
                <a:solidFill>
                  <a:schemeClr val="tx1"/>
                </a:solidFill>
              </a:rPr>
              <a:t>A</a:t>
            </a:r>
            <a:r>
              <a:rPr lang="en-US" sz="3600" cap="none" dirty="0" smtClean="0">
                <a:solidFill>
                  <a:schemeClr val="tx1"/>
                </a:solidFill>
              </a:rPr>
              <a:t>lsultan</a:t>
            </a:r>
            <a:endParaRPr lang="en-US" sz="3600" cap="none" dirty="0">
              <a:solidFill>
                <a:schemeClr val="tx1"/>
              </a:solidFill>
            </a:endParaRPr>
          </a:p>
        </p:txBody>
      </p:sp>
    </p:spTree>
    <p:extLst>
      <p:ext uri="{BB962C8B-B14F-4D97-AF65-F5344CB8AC3E}">
        <p14:creationId xmlns:p14="http://schemas.microsoft.com/office/powerpoint/2010/main" val="9497926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Initial assessment</a:t>
            </a:r>
            <a:endParaRPr lang="en-US" dirty="0">
              <a:solidFill>
                <a:srgbClr val="E48312"/>
              </a:solidFill>
            </a:endParaRPr>
          </a:p>
        </p:txBody>
      </p:sp>
      <p:sp>
        <p:nvSpPr>
          <p:cNvPr id="3" name="Content Placeholder 2"/>
          <p:cNvSpPr>
            <a:spLocks noGrp="1"/>
          </p:cNvSpPr>
          <p:nvPr>
            <p:ph idx="1"/>
          </p:nvPr>
        </p:nvSpPr>
        <p:spPr/>
        <p:txBody>
          <a:bodyPr>
            <a:normAutofit/>
          </a:bodyPr>
          <a:lstStyle/>
          <a:p>
            <a:pPr marL="457200" lvl="0" indent="-342900">
              <a:spcBef>
                <a:spcPts val="0"/>
              </a:spcBef>
              <a:buSzPts val="1800"/>
              <a:buChar char="●"/>
            </a:pPr>
            <a:r>
              <a:rPr lang="en-US" sz="3200" dirty="0"/>
              <a:t>Abdominal pain or discomfort</a:t>
            </a:r>
          </a:p>
          <a:p>
            <a:pPr marL="0" lvl="0" indent="0">
              <a:spcBef>
                <a:spcPts val="0"/>
              </a:spcBef>
              <a:buNone/>
            </a:pPr>
            <a:endParaRPr lang="en-US" sz="3200" dirty="0"/>
          </a:p>
          <a:p>
            <a:pPr marL="457200" lvl="0" indent="-342900">
              <a:spcBef>
                <a:spcPts val="0"/>
              </a:spcBef>
              <a:buSzPts val="1800"/>
              <a:buChar char="●"/>
            </a:pPr>
            <a:r>
              <a:rPr lang="en-US" sz="3200" dirty="0"/>
              <a:t>Bloating</a:t>
            </a:r>
          </a:p>
          <a:p>
            <a:pPr marL="0" lvl="0" indent="0">
              <a:spcBef>
                <a:spcPts val="0"/>
              </a:spcBef>
              <a:buNone/>
            </a:pPr>
            <a:endParaRPr lang="en-US" sz="3200" dirty="0"/>
          </a:p>
          <a:p>
            <a:pPr marL="457200" lvl="0" indent="-342900">
              <a:spcBef>
                <a:spcPts val="0"/>
              </a:spcBef>
              <a:buSzPts val="1800"/>
              <a:buChar char="●"/>
            </a:pPr>
            <a:r>
              <a:rPr lang="en-US" sz="3200" dirty="0"/>
              <a:t>Change in bowel habit.</a:t>
            </a:r>
          </a:p>
        </p:txBody>
      </p:sp>
    </p:spTree>
    <p:extLst>
      <p:ext uri="{BB962C8B-B14F-4D97-AF65-F5344CB8AC3E}">
        <p14:creationId xmlns:p14="http://schemas.microsoft.com/office/powerpoint/2010/main" val="7560396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Diagnosis criteria: (NICE)</a:t>
            </a:r>
            <a:endParaRPr lang="en-US" dirty="0">
              <a:solidFill>
                <a:srgbClr val="E48312"/>
              </a:solidFill>
            </a:endParaRPr>
          </a:p>
        </p:txBody>
      </p:sp>
      <p:sp>
        <p:nvSpPr>
          <p:cNvPr id="3" name="Content Placeholder 2"/>
          <p:cNvSpPr>
            <a:spLocks noGrp="1"/>
          </p:cNvSpPr>
          <p:nvPr>
            <p:ph idx="1"/>
          </p:nvPr>
        </p:nvSpPr>
        <p:spPr/>
        <p:txBody>
          <a:bodyPr/>
          <a:lstStyle/>
          <a:p>
            <a:pPr marL="0" lvl="0" indent="-69850">
              <a:spcBef>
                <a:spcPts val="0"/>
              </a:spcBef>
              <a:buClr>
                <a:schemeClr val="dk1"/>
              </a:buClr>
              <a:buSzPts val="1100"/>
              <a:buFont typeface="Arial"/>
              <a:buNone/>
            </a:pPr>
            <a:r>
              <a:rPr lang="ar" sz="2800" dirty="0"/>
              <a:t>abdominal pain or discomfort that is either relieved by defection or associated with altered bowel frequency or stool form. This should be accompanied by at least 2 of the following 4 symptoms:</a:t>
            </a:r>
          </a:p>
          <a:p>
            <a:pPr marL="457200" lvl="0" indent="-342900">
              <a:spcBef>
                <a:spcPts val="0"/>
              </a:spcBef>
              <a:spcAft>
                <a:spcPts val="0"/>
              </a:spcAft>
              <a:buSzPts val="1800"/>
              <a:buChar char="●"/>
            </a:pPr>
            <a:r>
              <a:rPr lang="ar" sz="2800" dirty="0"/>
              <a:t>altered stool passage (straining, urgency, incomplete evacuation)</a:t>
            </a:r>
          </a:p>
          <a:p>
            <a:pPr marL="457200" lvl="0" indent="-342900">
              <a:spcBef>
                <a:spcPts val="0"/>
              </a:spcBef>
              <a:spcAft>
                <a:spcPts val="0"/>
              </a:spcAft>
              <a:buSzPts val="1800"/>
              <a:buChar char="●"/>
            </a:pPr>
            <a:r>
              <a:rPr lang="ar" sz="2800" dirty="0"/>
              <a:t>abdominal bloating (more common in women than men)</a:t>
            </a:r>
          </a:p>
          <a:p>
            <a:pPr marL="457200" lvl="0" indent="-342900">
              <a:spcBef>
                <a:spcPts val="0"/>
              </a:spcBef>
              <a:spcAft>
                <a:spcPts val="0"/>
              </a:spcAft>
              <a:buSzPts val="1800"/>
              <a:buChar char="●"/>
            </a:pPr>
            <a:r>
              <a:rPr lang="ar" sz="2800" dirty="0"/>
              <a:t>symptoms made worse by eating</a:t>
            </a:r>
          </a:p>
          <a:p>
            <a:pPr marL="457200" lvl="0" indent="-342900">
              <a:spcBef>
                <a:spcPts val="0"/>
              </a:spcBef>
              <a:buSzPts val="1800"/>
              <a:buChar char="●"/>
            </a:pPr>
            <a:r>
              <a:rPr lang="ar" sz="2800" dirty="0"/>
              <a:t>passage of mucus. </a:t>
            </a:r>
          </a:p>
          <a:p>
            <a:pPr marL="0" lvl="0" indent="0">
              <a:spcBef>
                <a:spcPts val="0"/>
              </a:spcBef>
              <a:buNone/>
            </a:pPr>
            <a:r>
              <a:rPr lang="ar" sz="2800" dirty="0"/>
              <a:t>Other features such as lethargy, nausea, backache and bladder symptoms are common in people with IBS, and may be used to support the diagnosis</a:t>
            </a:r>
          </a:p>
          <a:p>
            <a:endParaRPr lang="en-US" dirty="0"/>
          </a:p>
        </p:txBody>
      </p:sp>
    </p:spTree>
    <p:extLst>
      <p:ext uri="{BB962C8B-B14F-4D97-AF65-F5344CB8AC3E}">
        <p14:creationId xmlns:p14="http://schemas.microsoft.com/office/powerpoint/2010/main" val="19985639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Rome IV Ibs Criteria</a:t>
            </a:r>
            <a:endParaRPr lang="en-US" dirty="0">
              <a:solidFill>
                <a:srgbClr val="E48312"/>
              </a:solidFill>
            </a:endParaRPr>
          </a:p>
        </p:txBody>
      </p:sp>
      <p:sp>
        <p:nvSpPr>
          <p:cNvPr id="3" name="Content Placeholder 2"/>
          <p:cNvSpPr>
            <a:spLocks noGrp="1"/>
          </p:cNvSpPr>
          <p:nvPr>
            <p:ph idx="1"/>
          </p:nvPr>
        </p:nvSpPr>
        <p:spPr/>
        <p:txBody>
          <a:bodyPr/>
          <a:lstStyle/>
          <a:p>
            <a:pPr marL="0" lvl="0" indent="-69850">
              <a:spcBef>
                <a:spcPts val="0"/>
              </a:spcBef>
              <a:buClr>
                <a:schemeClr val="dk1"/>
              </a:buClr>
              <a:buSzPts val="1100"/>
              <a:buFont typeface="Arial"/>
              <a:buNone/>
            </a:pPr>
            <a:r>
              <a:rPr lang="ar" sz="3200" dirty="0"/>
              <a:t>According to the Rome IV criteria, IBS is defined as recurrent abdominal pain, on average, at least 1 day/week in the last three months, associated with two or more of the following criteria:</a:t>
            </a:r>
          </a:p>
          <a:p>
            <a:pPr marL="457200" lvl="0" indent="-342900">
              <a:spcBef>
                <a:spcPts val="0"/>
              </a:spcBef>
              <a:spcAft>
                <a:spcPts val="0"/>
              </a:spcAft>
              <a:buSzPts val="1800"/>
              <a:buChar char="●"/>
            </a:pPr>
            <a:r>
              <a:rPr lang="ar" sz="3200" dirty="0"/>
              <a:t>Related to defecation</a:t>
            </a:r>
          </a:p>
          <a:p>
            <a:pPr marL="457200" lvl="0" indent="-342900">
              <a:spcBef>
                <a:spcPts val="0"/>
              </a:spcBef>
              <a:spcAft>
                <a:spcPts val="0"/>
              </a:spcAft>
              <a:buSzPts val="1800"/>
              <a:buChar char="●"/>
            </a:pPr>
            <a:r>
              <a:rPr lang="ar" sz="3200" dirty="0"/>
              <a:t>Associated with a change in stool frequency</a:t>
            </a:r>
          </a:p>
          <a:p>
            <a:pPr marL="457200" lvl="0" indent="-342900">
              <a:spcBef>
                <a:spcPts val="0"/>
              </a:spcBef>
              <a:buSzPts val="1800"/>
              <a:buChar char="●"/>
            </a:pPr>
            <a:r>
              <a:rPr lang="ar" sz="3200" dirty="0"/>
              <a:t>Associated with a change in stool form (appearance)</a:t>
            </a:r>
          </a:p>
          <a:p>
            <a:endParaRPr lang="en-US" dirty="0"/>
          </a:p>
        </p:txBody>
      </p:sp>
    </p:spTree>
    <p:extLst>
      <p:ext uri="{BB962C8B-B14F-4D97-AF65-F5344CB8AC3E}">
        <p14:creationId xmlns:p14="http://schemas.microsoft.com/office/powerpoint/2010/main" val="11274736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Alarming symptoms</a:t>
            </a:r>
            <a:endParaRPr lang="en-US" dirty="0">
              <a:solidFill>
                <a:srgbClr val="E48312"/>
              </a:solidFill>
            </a:endParaRPr>
          </a:p>
        </p:txBody>
      </p:sp>
      <p:sp>
        <p:nvSpPr>
          <p:cNvPr id="3" name="Content Placeholder 2"/>
          <p:cNvSpPr>
            <a:spLocks noGrp="1"/>
          </p:cNvSpPr>
          <p:nvPr>
            <p:ph idx="1"/>
          </p:nvPr>
        </p:nvSpPr>
        <p:spPr/>
        <p:txBody>
          <a:bodyPr>
            <a:normAutofit/>
          </a:bodyPr>
          <a:lstStyle/>
          <a:p>
            <a:pPr marL="457200" lvl="0" indent="-342900">
              <a:lnSpc>
                <a:spcPct val="150000"/>
              </a:lnSpc>
              <a:spcBef>
                <a:spcPts val="0"/>
              </a:spcBef>
              <a:spcAft>
                <a:spcPts val="0"/>
              </a:spcAft>
              <a:buSzPts val="1800"/>
              <a:buChar char="●"/>
            </a:pPr>
            <a:r>
              <a:rPr lang="ar" sz="2600" dirty="0"/>
              <a:t>Age</a:t>
            </a:r>
          </a:p>
          <a:p>
            <a:pPr marL="457200" lvl="0" indent="-342900">
              <a:lnSpc>
                <a:spcPct val="150000"/>
              </a:lnSpc>
              <a:spcBef>
                <a:spcPts val="0"/>
              </a:spcBef>
              <a:spcAft>
                <a:spcPts val="0"/>
              </a:spcAft>
              <a:buSzPts val="1800"/>
              <a:buChar char="●"/>
            </a:pPr>
            <a:r>
              <a:rPr lang="ar" sz="2600" dirty="0"/>
              <a:t>symptoms and sings indicating malignancy</a:t>
            </a:r>
            <a:r>
              <a:rPr lang="ar" sz="2600" dirty="0" smtClean="0"/>
              <a:t>:</a:t>
            </a:r>
            <a:r>
              <a:rPr lang="en-US" sz="2600" dirty="0" smtClean="0"/>
              <a:t>  </a:t>
            </a:r>
            <a:r>
              <a:rPr lang="ar" sz="2600" dirty="0" smtClean="0"/>
              <a:t>abdominal mass</a:t>
            </a:r>
            <a:r>
              <a:rPr lang="en-US" sz="2600" dirty="0" smtClean="0"/>
              <a:t>, </a:t>
            </a:r>
            <a:r>
              <a:rPr lang="ar" sz="2600" dirty="0" smtClean="0"/>
              <a:t>unintentional </a:t>
            </a:r>
            <a:r>
              <a:rPr lang="ar" sz="2600" dirty="0"/>
              <a:t>weight </a:t>
            </a:r>
            <a:r>
              <a:rPr lang="ar" sz="2600" dirty="0" smtClean="0"/>
              <a:t>loss</a:t>
            </a:r>
            <a:r>
              <a:rPr lang="en-US" sz="2600" dirty="0" smtClean="0"/>
              <a:t>, A</a:t>
            </a:r>
            <a:r>
              <a:rPr lang="ar" sz="2600" dirty="0" smtClean="0"/>
              <a:t>nemia</a:t>
            </a:r>
            <a:r>
              <a:rPr lang="en-US" sz="2600" dirty="0" smtClean="0"/>
              <a:t>, </a:t>
            </a:r>
            <a:r>
              <a:rPr lang="ar" sz="2600" dirty="0" smtClean="0"/>
              <a:t>rectal bleeding</a:t>
            </a:r>
            <a:r>
              <a:rPr lang="en-US" sz="2600" dirty="0" smtClean="0"/>
              <a:t>, </a:t>
            </a:r>
            <a:r>
              <a:rPr lang="ar" sz="2600" dirty="0" smtClean="0"/>
              <a:t>family </a:t>
            </a:r>
            <a:r>
              <a:rPr lang="ar" sz="2600" dirty="0"/>
              <a:t>history</a:t>
            </a:r>
          </a:p>
          <a:p>
            <a:pPr marL="457200" lvl="0" indent="-342900">
              <a:lnSpc>
                <a:spcPct val="150000"/>
              </a:lnSpc>
              <a:spcBef>
                <a:spcPts val="0"/>
              </a:spcBef>
              <a:spcAft>
                <a:spcPts val="0"/>
              </a:spcAft>
              <a:buSzPts val="1800"/>
              <a:buChar char="●"/>
            </a:pPr>
            <a:r>
              <a:rPr lang="ar" sz="2600" dirty="0"/>
              <a:t>Fever</a:t>
            </a:r>
          </a:p>
          <a:p>
            <a:pPr marL="457200" lvl="0" indent="-342900">
              <a:lnSpc>
                <a:spcPct val="150000"/>
              </a:lnSpc>
              <a:spcBef>
                <a:spcPts val="0"/>
              </a:spcBef>
              <a:spcAft>
                <a:spcPts val="0"/>
              </a:spcAft>
              <a:buSzPts val="1800"/>
              <a:buChar char="●"/>
            </a:pPr>
            <a:r>
              <a:rPr lang="ar" sz="2600" dirty="0"/>
              <a:t>signs and symptoms of IBD</a:t>
            </a:r>
          </a:p>
          <a:p>
            <a:pPr marL="457200" lvl="0" indent="-342900">
              <a:lnSpc>
                <a:spcPct val="150000"/>
              </a:lnSpc>
              <a:spcBef>
                <a:spcPts val="0"/>
              </a:spcBef>
              <a:buSzPts val="1800"/>
              <a:buChar char="●"/>
            </a:pPr>
            <a:r>
              <a:rPr lang="ar" sz="2600" dirty="0"/>
              <a:t>related to certain food</a:t>
            </a:r>
          </a:p>
          <a:p>
            <a:endParaRPr lang="en-US" dirty="0"/>
          </a:p>
        </p:txBody>
      </p:sp>
    </p:spTree>
    <p:extLst>
      <p:ext uri="{BB962C8B-B14F-4D97-AF65-F5344CB8AC3E}">
        <p14:creationId xmlns:p14="http://schemas.microsoft.com/office/powerpoint/2010/main" val="2318580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Differential diagnosis</a:t>
            </a:r>
            <a:endParaRPr lang="en-US" dirty="0">
              <a:solidFill>
                <a:srgbClr val="E48312"/>
              </a:solidFill>
            </a:endParaRPr>
          </a:p>
        </p:txBody>
      </p:sp>
      <p:sp>
        <p:nvSpPr>
          <p:cNvPr id="3" name="Content Placeholder 2"/>
          <p:cNvSpPr>
            <a:spLocks noGrp="1"/>
          </p:cNvSpPr>
          <p:nvPr>
            <p:ph idx="1"/>
          </p:nvPr>
        </p:nvSpPr>
        <p:spPr/>
        <p:txBody>
          <a:bodyPr>
            <a:noAutofit/>
          </a:bodyPr>
          <a:lstStyle/>
          <a:p>
            <a:pPr marL="457200" lvl="0" indent="-342900">
              <a:lnSpc>
                <a:spcPct val="150000"/>
              </a:lnSpc>
              <a:spcBef>
                <a:spcPts val="0"/>
              </a:spcBef>
              <a:spcAft>
                <a:spcPts val="0"/>
              </a:spcAft>
              <a:buSzPts val="1800"/>
              <a:buChar char="●"/>
            </a:pPr>
            <a:r>
              <a:rPr lang="ar" sz="2800" dirty="0"/>
              <a:t>Colonic carcinoma</a:t>
            </a:r>
          </a:p>
          <a:p>
            <a:pPr marL="457200" lvl="0" indent="-342900">
              <a:lnSpc>
                <a:spcPct val="150000"/>
              </a:lnSpc>
              <a:spcBef>
                <a:spcPts val="0"/>
              </a:spcBef>
              <a:spcAft>
                <a:spcPts val="0"/>
              </a:spcAft>
              <a:buSzPts val="1800"/>
              <a:buChar char="●"/>
            </a:pPr>
            <a:r>
              <a:rPr lang="ar" sz="2800" dirty="0"/>
              <a:t>Coeliac disease</a:t>
            </a:r>
          </a:p>
          <a:p>
            <a:pPr marL="457200" lvl="0" indent="-342900">
              <a:lnSpc>
                <a:spcPct val="150000"/>
              </a:lnSpc>
              <a:spcBef>
                <a:spcPts val="0"/>
              </a:spcBef>
              <a:spcAft>
                <a:spcPts val="0"/>
              </a:spcAft>
              <a:buSzPts val="1800"/>
              <a:buChar char="●"/>
            </a:pPr>
            <a:r>
              <a:rPr lang="ar" sz="2800" dirty="0"/>
              <a:t>Inflammatory bowel disease(Crohn’s disease or UC)</a:t>
            </a:r>
          </a:p>
          <a:p>
            <a:pPr marL="457200" lvl="0" indent="-342900">
              <a:lnSpc>
                <a:spcPct val="150000"/>
              </a:lnSpc>
              <a:spcBef>
                <a:spcPts val="0"/>
              </a:spcBef>
              <a:spcAft>
                <a:spcPts val="0"/>
              </a:spcAft>
              <a:buSzPts val="1800"/>
              <a:buChar char="●"/>
            </a:pPr>
            <a:r>
              <a:rPr lang="ar" sz="2800" dirty="0"/>
              <a:t>Pelvic inflammatory disease</a:t>
            </a:r>
          </a:p>
          <a:p>
            <a:pPr marL="457200" lvl="0" indent="-342900">
              <a:lnSpc>
                <a:spcPct val="150000"/>
              </a:lnSpc>
              <a:spcBef>
                <a:spcPts val="0"/>
              </a:spcBef>
              <a:spcAft>
                <a:spcPts val="0"/>
              </a:spcAft>
              <a:buSzPts val="1800"/>
              <a:buChar char="●"/>
            </a:pPr>
            <a:r>
              <a:rPr lang="ar" sz="2800" dirty="0"/>
              <a:t>Endometriosis</a:t>
            </a:r>
          </a:p>
          <a:p>
            <a:pPr marL="457200" lvl="0" indent="-342900">
              <a:lnSpc>
                <a:spcPct val="150000"/>
              </a:lnSpc>
              <a:spcBef>
                <a:spcPts val="0"/>
              </a:spcBef>
              <a:spcAft>
                <a:spcPts val="0"/>
              </a:spcAft>
              <a:buSzPts val="1800"/>
              <a:buChar char="●"/>
            </a:pPr>
            <a:r>
              <a:rPr lang="ar" sz="2800" dirty="0"/>
              <a:t>GI infection</a:t>
            </a:r>
          </a:p>
          <a:p>
            <a:pPr marL="457200" lvl="0" indent="-342900">
              <a:lnSpc>
                <a:spcPct val="150000"/>
              </a:lnSpc>
              <a:spcBef>
                <a:spcPts val="0"/>
              </a:spcBef>
              <a:buSzPts val="1800"/>
              <a:buChar char="●"/>
            </a:pPr>
            <a:r>
              <a:rPr lang="ar" sz="2800" dirty="0"/>
              <a:t>Thyrotoxicosis</a:t>
            </a:r>
            <a:endParaRPr lang="ar" sz="2800" dirty="0"/>
          </a:p>
        </p:txBody>
      </p:sp>
    </p:spTree>
    <p:extLst>
      <p:ext uri="{BB962C8B-B14F-4D97-AF65-F5344CB8AC3E}">
        <p14:creationId xmlns:p14="http://schemas.microsoft.com/office/powerpoint/2010/main" val="15519010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solidFill>
                  <a:srgbClr val="E48312"/>
                </a:solidFill>
              </a:rPr>
              <a:t>INVESTIGATION</a:t>
            </a:r>
            <a:endParaRPr lang="en-US" dirty="0">
              <a:solidFill>
                <a:srgbClr val="E48312"/>
              </a:solidFill>
            </a:endParaRPr>
          </a:p>
        </p:txBody>
      </p:sp>
      <p:sp>
        <p:nvSpPr>
          <p:cNvPr id="3" name="Content Placeholder 2"/>
          <p:cNvSpPr>
            <a:spLocks noGrp="1"/>
          </p:cNvSpPr>
          <p:nvPr>
            <p:ph idx="1"/>
          </p:nvPr>
        </p:nvSpPr>
        <p:spPr/>
        <p:txBody>
          <a:bodyPr>
            <a:normAutofit fontScale="92500" lnSpcReduction="20000"/>
          </a:bodyPr>
          <a:lstStyle/>
          <a:p>
            <a:pPr marL="0" lvl="0" indent="-69850">
              <a:lnSpc>
                <a:spcPct val="150000"/>
              </a:lnSpc>
              <a:spcBef>
                <a:spcPts val="0"/>
              </a:spcBef>
              <a:buClr>
                <a:schemeClr val="dk1"/>
              </a:buClr>
              <a:buSzPts val="1100"/>
              <a:buFont typeface="Arial"/>
              <a:buNone/>
            </a:pPr>
            <a:r>
              <a:rPr lang="ar" sz="2800" dirty="0"/>
              <a:t>In people who meet the IBS diagnostic criteria, the following tests should be undertaken to exclude other diagnoses:</a:t>
            </a:r>
          </a:p>
          <a:p>
            <a:pPr marL="457200" lvl="0" indent="-342900">
              <a:lnSpc>
                <a:spcPct val="150000"/>
              </a:lnSpc>
              <a:spcBef>
                <a:spcPts val="0"/>
              </a:spcBef>
              <a:spcAft>
                <a:spcPts val="0"/>
              </a:spcAft>
              <a:buSzPts val="1800"/>
              <a:buChar char="●"/>
            </a:pPr>
            <a:r>
              <a:rPr lang="ar" sz="2800" dirty="0"/>
              <a:t>full blood count (FBC)</a:t>
            </a:r>
          </a:p>
          <a:p>
            <a:pPr marL="457200" lvl="0" indent="-342900">
              <a:lnSpc>
                <a:spcPct val="150000"/>
              </a:lnSpc>
              <a:spcBef>
                <a:spcPts val="0"/>
              </a:spcBef>
              <a:spcAft>
                <a:spcPts val="0"/>
              </a:spcAft>
              <a:buSzPts val="1800"/>
              <a:buChar char="●"/>
            </a:pPr>
            <a:r>
              <a:rPr lang="ar" sz="2800" dirty="0"/>
              <a:t>erythrocyte sedimentation rate (ESR) or plasma viscosity</a:t>
            </a:r>
          </a:p>
          <a:p>
            <a:pPr marL="457200" lvl="0" indent="-342900">
              <a:lnSpc>
                <a:spcPct val="150000"/>
              </a:lnSpc>
              <a:spcBef>
                <a:spcPts val="0"/>
              </a:spcBef>
              <a:spcAft>
                <a:spcPts val="0"/>
              </a:spcAft>
              <a:buSzPts val="1800"/>
              <a:buChar char="●"/>
            </a:pPr>
            <a:r>
              <a:rPr lang="ar" sz="2800" dirty="0"/>
              <a:t>c-reactive protein (CRP)</a:t>
            </a:r>
          </a:p>
          <a:p>
            <a:pPr marL="457200" lvl="0" indent="-342900">
              <a:lnSpc>
                <a:spcPct val="150000"/>
              </a:lnSpc>
              <a:spcBef>
                <a:spcPts val="0"/>
              </a:spcBef>
              <a:buSzPts val="1800"/>
              <a:buChar char="●"/>
            </a:pPr>
            <a:r>
              <a:rPr lang="ar" sz="2800" dirty="0"/>
              <a:t>antibody testing for coeliac disease (endomysial antibodies [EMA] or tissue transglutaminase [TTG])</a:t>
            </a:r>
          </a:p>
          <a:p>
            <a:endParaRPr lang="en-US" dirty="0"/>
          </a:p>
        </p:txBody>
      </p:sp>
    </p:spTree>
    <p:extLst>
      <p:ext uri="{BB962C8B-B14F-4D97-AF65-F5344CB8AC3E}">
        <p14:creationId xmlns:p14="http://schemas.microsoft.com/office/powerpoint/2010/main" val="14900945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479028"/>
          </a:xfrm>
        </p:spPr>
        <p:txBody>
          <a:bodyPr>
            <a:normAutofit fontScale="90000"/>
          </a:bodyPr>
          <a:lstStyle/>
          <a:p>
            <a:endParaRPr lang="en-US" dirty="0"/>
          </a:p>
        </p:txBody>
      </p:sp>
      <p:sp>
        <p:nvSpPr>
          <p:cNvPr id="3" name="Content Placeholder 2"/>
          <p:cNvSpPr>
            <a:spLocks noGrp="1"/>
          </p:cNvSpPr>
          <p:nvPr>
            <p:ph idx="1"/>
          </p:nvPr>
        </p:nvSpPr>
        <p:spPr>
          <a:xfrm>
            <a:off x="1097280" y="765632"/>
            <a:ext cx="10058400" cy="5103462"/>
          </a:xfrm>
        </p:spPr>
        <p:txBody>
          <a:bodyPr>
            <a:normAutofit/>
          </a:bodyPr>
          <a:lstStyle/>
          <a:p>
            <a:pPr marL="0" lvl="0" indent="-69850">
              <a:lnSpc>
                <a:spcPct val="150000"/>
              </a:lnSpc>
              <a:spcBef>
                <a:spcPts val="0"/>
              </a:spcBef>
              <a:buClr>
                <a:schemeClr val="dk1"/>
              </a:buClr>
              <a:buSzPts val="1100"/>
              <a:buFont typeface="Arial"/>
              <a:buNone/>
            </a:pPr>
            <a:r>
              <a:rPr lang="ar" dirty="0"/>
              <a:t>The following tests are not necessary to confirm diagnosis in people who meet</a:t>
            </a:r>
          </a:p>
          <a:p>
            <a:pPr marL="0" lvl="0" indent="-69850">
              <a:lnSpc>
                <a:spcPct val="150000"/>
              </a:lnSpc>
              <a:spcBef>
                <a:spcPts val="0"/>
              </a:spcBef>
              <a:buClr>
                <a:schemeClr val="dk1"/>
              </a:buClr>
              <a:buSzPts val="1100"/>
              <a:buFont typeface="Arial"/>
              <a:buNone/>
            </a:pPr>
            <a:r>
              <a:rPr lang="ar" dirty="0"/>
              <a:t>the IBS diagnostic criteria:</a:t>
            </a:r>
          </a:p>
          <a:p>
            <a:pPr marL="457200" lvl="0" indent="-342900">
              <a:lnSpc>
                <a:spcPct val="150000"/>
              </a:lnSpc>
              <a:spcBef>
                <a:spcPts val="0"/>
              </a:spcBef>
              <a:spcAft>
                <a:spcPts val="0"/>
              </a:spcAft>
              <a:buSzPts val="1800"/>
              <a:buChar char="●"/>
            </a:pPr>
            <a:r>
              <a:rPr lang="ar" dirty="0"/>
              <a:t>ultrasound</a:t>
            </a:r>
          </a:p>
          <a:p>
            <a:pPr marL="457200" lvl="0" indent="-342900">
              <a:lnSpc>
                <a:spcPct val="150000"/>
              </a:lnSpc>
              <a:spcBef>
                <a:spcPts val="0"/>
              </a:spcBef>
              <a:spcAft>
                <a:spcPts val="0"/>
              </a:spcAft>
              <a:buSzPts val="1800"/>
              <a:buChar char="●"/>
            </a:pPr>
            <a:r>
              <a:rPr lang="ar" dirty="0"/>
              <a:t>rigid/flexible sigmoidoscopy</a:t>
            </a:r>
          </a:p>
          <a:p>
            <a:pPr marL="457200" lvl="0" indent="-342900">
              <a:lnSpc>
                <a:spcPct val="150000"/>
              </a:lnSpc>
              <a:spcBef>
                <a:spcPts val="0"/>
              </a:spcBef>
              <a:spcAft>
                <a:spcPts val="0"/>
              </a:spcAft>
              <a:buSzPts val="1800"/>
              <a:buChar char="●"/>
            </a:pPr>
            <a:r>
              <a:rPr lang="ar" dirty="0"/>
              <a:t>colonoscopy; barium enema</a:t>
            </a:r>
          </a:p>
          <a:p>
            <a:pPr marL="457200" lvl="0" indent="-342900">
              <a:lnSpc>
                <a:spcPct val="150000"/>
              </a:lnSpc>
              <a:spcBef>
                <a:spcPts val="0"/>
              </a:spcBef>
              <a:spcAft>
                <a:spcPts val="0"/>
              </a:spcAft>
              <a:buSzPts val="1800"/>
              <a:buChar char="●"/>
            </a:pPr>
            <a:r>
              <a:rPr lang="ar" dirty="0"/>
              <a:t>thyroid function test</a:t>
            </a:r>
          </a:p>
          <a:p>
            <a:pPr marL="457200" lvl="0" indent="-342900">
              <a:lnSpc>
                <a:spcPct val="150000"/>
              </a:lnSpc>
              <a:spcBef>
                <a:spcPts val="0"/>
              </a:spcBef>
              <a:spcAft>
                <a:spcPts val="0"/>
              </a:spcAft>
              <a:buSzPts val="1800"/>
              <a:buChar char="●"/>
            </a:pPr>
            <a:r>
              <a:rPr lang="ar" dirty="0"/>
              <a:t>faecal ova and parasite test</a:t>
            </a:r>
          </a:p>
          <a:p>
            <a:pPr marL="457200" lvl="0" indent="-342900">
              <a:lnSpc>
                <a:spcPct val="150000"/>
              </a:lnSpc>
              <a:spcBef>
                <a:spcPts val="0"/>
              </a:spcBef>
              <a:spcAft>
                <a:spcPts val="0"/>
              </a:spcAft>
              <a:buSzPts val="1800"/>
              <a:buChar char="●"/>
            </a:pPr>
            <a:r>
              <a:rPr lang="ar" dirty="0"/>
              <a:t>faecal occult blood</a:t>
            </a:r>
          </a:p>
          <a:p>
            <a:pPr marL="457200" lvl="0" indent="-342900">
              <a:lnSpc>
                <a:spcPct val="150000"/>
              </a:lnSpc>
              <a:spcBef>
                <a:spcPts val="0"/>
              </a:spcBef>
              <a:spcAft>
                <a:spcPts val="0"/>
              </a:spcAft>
              <a:buSzPts val="1800"/>
              <a:buChar char="●"/>
            </a:pPr>
            <a:r>
              <a:rPr lang="ar" dirty="0"/>
              <a:t>hydrogen breath test (for lactose intolerance and bacterial overgrowth</a:t>
            </a:r>
          </a:p>
          <a:p>
            <a:pPr marL="457200" lvl="0" indent="-342900">
              <a:lnSpc>
                <a:spcPct val="150000"/>
              </a:lnSpc>
              <a:spcBef>
                <a:spcPts val="0"/>
              </a:spcBef>
              <a:buSzPts val="1800"/>
              <a:buChar char="●"/>
            </a:pPr>
            <a:r>
              <a:rPr lang="ar" dirty="0"/>
              <a:t>CA125 measured (for ovarian cancer)</a:t>
            </a:r>
            <a:endParaRPr lang="en-US" dirty="0"/>
          </a:p>
        </p:txBody>
      </p:sp>
    </p:spTree>
    <p:extLst>
      <p:ext uri="{BB962C8B-B14F-4D97-AF65-F5344CB8AC3E}">
        <p14:creationId xmlns:p14="http://schemas.microsoft.com/office/powerpoint/2010/main" val="28109643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management of IBS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88123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r>
              <a:rPr lang="en-US" sz="2800" dirty="0"/>
              <a:t>management of irritable bowel syndrome (IBS) can be frustrating, both for people presenting with IBS symptoms and for clinicians. Both parties need to understand the limitations of current knowledge about IBS and to </a:t>
            </a:r>
            <a:r>
              <a:rPr lang="en-US" sz="2800" dirty="0" err="1"/>
              <a:t>recognise</a:t>
            </a:r>
            <a:r>
              <a:rPr lang="en-US" sz="2800" dirty="0"/>
              <a:t> the chronic nature of the condition.</a:t>
            </a:r>
          </a:p>
          <a:p>
            <a:pPr marL="0" indent="0">
              <a:buNone/>
            </a:pPr>
            <a:r>
              <a:rPr lang="en-US" sz="2800" dirty="0"/>
              <a:t> </a:t>
            </a:r>
            <a:r>
              <a:rPr lang="en-US" sz="2800" dirty="0" smtClean="0"/>
              <a:t>People </a:t>
            </a:r>
            <a:r>
              <a:rPr lang="en-US" sz="2800" dirty="0"/>
              <a:t>with IBS should be given information that explains the importance of self‑help in effectively managing their IBS. </a:t>
            </a:r>
            <a:endParaRPr lang="en-US" sz="2800" dirty="0" smtClean="0"/>
          </a:p>
          <a:p>
            <a:r>
              <a:rPr lang="en-US" sz="2800" dirty="0" smtClean="0"/>
              <a:t>This </a:t>
            </a:r>
            <a:r>
              <a:rPr lang="en-US" sz="2800" dirty="0"/>
              <a:t>should include information on general lifestyle, physical activity, diet and symptom‑targeted medication.</a:t>
            </a:r>
          </a:p>
          <a:p>
            <a:endParaRPr lang="en-US" dirty="0"/>
          </a:p>
        </p:txBody>
      </p:sp>
    </p:spTree>
    <p:extLst>
      <p:ext uri="{BB962C8B-B14F-4D97-AF65-F5344CB8AC3E}">
        <p14:creationId xmlns:p14="http://schemas.microsoft.com/office/powerpoint/2010/main" val="41988703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889890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42854690"/>
              </p:ext>
            </p:extLst>
          </p:nvPr>
        </p:nvGraphicFramePr>
        <p:xfrm>
          <a:off x="7956786" y="719665"/>
          <a:ext cx="2203214" cy="1689271"/>
        </p:xfrm>
        <a:graphic>
          <a:graphicData uri="http://schemas.openxmlformats.org/drawingml/2006/table">
            <a:tbl>
              <a:tblPr firstRow="1" bandRow="1">
                <a:tableStyleId>{5C22544A-7EE6-4342-B048-85BDC9FD1C3A}</a:tableStyleId>
              </a:tblPr>
              <a:tblGrid>
                <a:gridCol w="2203214"/>
              </a:tblGrid>
              <a:tr h="1689271">
                <a:tc>
                  <a:txBody>
                    <a:bodyPr/>
                    <a:lstStyle/>
                    <a:p>
                      <a:endParaRPr lang="en-US" sz="3600" dirty="0" smtClean="0"/>
                    </a:p>
                    <a:p>
                      <a:pPr algn="ctr"/>
                      <a:r>
                        <a:rPr lang="en-US" sz="4400" dirty="0" smtClean="0"/>
                        <a:t>IBS</a:t>
                      </a:r>
                      <a:endParaRPr lang="en-US" sz="4400" dirty="0"/>
                    </a:p>
                  </a:txBody>
                  <a:tcPr/>
                </a:tc>
              </a:tr>
            </a:tbl>
          </a:graphicData>
        </a:graphic>
      </p:graphicFrame>
    </p:spTree>
    <p:extLst>
      <p:ext uri="{BB962C8B-B14F-4D97-AF65-F5344CB8AC3E}">
        <p14:creationId xmlns:p14="http://schemas.microsoft.com/office/powerpoint/2010/main" val="4081548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8312"/>
                </a:solidFill>
              </a:rPr>
              <a:t>Seminar's Objectives</a:t>
            </a:r>
            <a:endParaRPr lang="en-US" dirty="0">
              <a:solidFill>
                <a:srgbClr val="E48312"/>
              </a:solidFill>
            </a:endParaRPr>
          </a:p>
        </p:txBody>
      </p:sp>
      <p:sp>
        <p:nvSpPr>
          <p:cNvPr id="3" name="Content Placeholder 2"/>
          <p:cNvSpPr>
            <a:spLocks noGrp="1"/>
          </p:cNvSpPr>
          <p:nvPr>
            <p:ph idx="1"/>
          </p:nvPr>
        </p:nvSpPr>
        <p:spPr>
          <a:xfrm>
            <a:off x="1097280" y="2070587"/>
            <a:ext cx="10625028" cy="3670646"/>
          </a:xfrm>
        </p:spPr>
        <p:txBody>
          <a:bodyPr>
            <a:normAutofit/>
          </a:bodyPr>
          <a:lstStyle/>
          <a:p>
            <a:pPr>
              <a:buFont typeface="Wingdings" charset="2"/>
              <a:buChar char="Ø"/>
            </a:pPr>
            <a:r>
              <a:rPr lang="en-US" dirty="0" smtClean="0"/>
              <a:t> </a:t>
            </a:r>
            <a:r>
              <a:rPr lang="en-US" sz="2300" dirty="0" smtClean="0">
                <a:solidFill>
                  <a:schemeClr val="tx1"/>
                </a:solidFill>
              </a:rPr>
              <a:t>Define constipation and diarrhea.</a:t>
            </a:r>
          </a:p>
          <a:p>
            <a:pPr>
              <a:buFont typeface="Wingdings" charset="2"/>
              <a:buChar char="Ø"/>
            </a:pPr>
            <a:r>
              <a:rPr lang="en-US" sz="2300" dirty="0">
                <a:solidFill>
                  <a:schemeClr val="tx1"/>
                </a:solidFill>
              </a:rPr>
              <a:t> D</a:t>
            </a:r>
            <a:r>
              <a:rPr lang="en-US" sz="2300" dirty="0" smtClean="0">
                <a:solidFill>
                  <a:schemeClr val="tx1"/>
                </a:solidFill>
              </a:rPr>
              <a:t>iscuss the definition, etiology and classification of irritable bowel syndrome (IBS)</a:t>
            </a:r>
          </a:p>
          <a:p>
            <a:pPr>
              <a:buFont typeface="Wingdings" charset="2"/>
              <a:buChar char="Ø"/>
            </a:pPr>
            <a:r>
              <a:rPr lang="en-US" sz="2300" dirty="0" smtClean="0">
                <a:solidFill>
                  <a:schemeClr val="tx1"/>
                </a:solidFill>
              </a:rPr>
              <a:t> Explain how to diagnose IBS</a:t>
            </a:r>
          </a:p>
          <a:p>
            <a:pPr>
              <a:buFont typeface="Wingdings" charset="2"/>
              <a:buChar char="Ø"/>
            </a:pPr>
            <a:r>
              <a:rPr lang="en-US" sz="2300" dirty="0">
                <a:solidFill>
                  <a:schemeClr val="tx1"/>
                </a:solidFill>
              </a:rPr>
              <a:t> </a:t>
            </a:r>
            <a:r>
              <a:rPr lang="en-US" sz="2300" dirty="0" smtClean="0">
                <a:solidFill>
                  <a:schemeClr val="tx1"/>
                </a:solidFill>
              </a:rPr>
              <a:t>List the alarm symptoms and differential diagnosis </a:t>
            </a:r>
          </a:p>
          <a:p>
            <a:pPr>
              <a:buFont typeface="Wingdings" charset="2"/>
              <a:buChar char="Ø"/>
            </a:pPr>
            <a:r>
              <a:rPr lang="en-US" sz="2300" dirty="0">
                <a:solidFill>
                  <a:schemeClr val="tx1"/>
                </a:solidFill>
              </a:rPr>
              <a:t> </a:t>
            </a:r>
            <a:r>
              <a:rPr lang="en-US" sz="2300" dirty="0" smtClean="0">
                <a:solidFill>
                  <a:schemeClr val="tx1"/>
                </a:solidFill>
              </a:rPr>
              <a:t>Provide a comprehensive management plan and follow up for patients with IBS</a:t>
            </a:r>
          </a:p>
          <a:p>
            <a:pPr>
              <a:buFont typeface="Wingdings" charset="2"/>
              <a:buChar char="Ø"/>
            </a:pPr>
            <a:r>
              <a:rPr lang="en-US" sz="2300" dirty="0">
                <a:solidFill>
                  <a:schemeClr val="tx1"/>
                </a:solidFill>
              </a:rPr>
              <a:t> </a:t>
            </a:r>
            <a:r>
              <a:rPr lang="en-US" sz="2300" dirty="0" smtClean="0">
                <a:solidFill>
                  <a:schemeClr val="tx1"/>
                </a:solidFill>
              </a:rPr>
              <a:t>Recognize when to refer to a specialist </a:t>
            </a:r>
          </a:p>
          <a:p>
            <a:pPr>
              <a:buFont typeface="Wingdings" charset="2"/>
              <a:buChar char="Ø"/>
            </a:pPr>
            <a:r>
              <a:rPr lang="en-US" sz="2300" dirty="0">
                <a:solidFill>
                  <a:schemeClr val="tx1"/>
                </a:solidFill>
              </a:rPr>
              <a:t> </a:t>
            </a:r>
            <a:r>
              <a:rPr lang="en-US" sz="2300" dirty="0" smtClean="0">
                <a:solidFill>
                  <a:schemeClr val="tx1"/>
                </a:solidFill>
              </a:rPr>
              <a:t>A role play of a focused abdominal examination </a:t>
            </a:r>
            <a:endParaRPr lang="en-US" sz="2300" dirty="0">
              <a:solidFill>
                <a:schemeClr val="tx1"/>
              </a:solidFill>
            </a:endParaRPr>
          </a:p>
        </p:txBody>
      </p:sp>
    </p:spTree>
    <p:extLst>
      <p:ext uri="{BB962C8B-B14F-4D97-AF65-F5344CB8AC3E}">
        <p14:creationId xmlns:p14="http://schemas.microsoft.com/office/powerpoint/2010/main" val="10433603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48312"/>
                </a:solidFill>
              </a:rPr>
              <a:t>Dietary and lifestyle advice</a:t>
            </a:r>
            <a:br>
              <a:rPr lang="en-US" b="1" dirty="0">
                <a:solidFill>
                  <a:srgbClr val="E48312"/>
                </a:solidFill>
              </a:rPr>
            </a:br>
            <a:endParaRPr lang="en-US" dirty="0">
              <a:solidFill>
                <a:srgbClr val="E48312"/>
              </a:solidFill>
            </a:endParaRPr>
          </a:p>
        </p:txBody>
      </p:sp>
      <p:sp>
        <p:nvSpPr>
          <p:cNvPr id="3" name="Content Placeholder 2"/>
          <p:cNvSpPr>
            <a:spLocks noGrp="1"/>
          </p:cNvSpPr>
          <p:nvPr>
            <p:ph idx="1"/>
          </p:nvPr>
        </p:nvSpPr>
        <p:spPr/>
        <p:txBody>
          <a:bodyPr>
            <a:normAutofit/>
          </a:bodyPr>
          <a:lstStyle/>
          <a:p>
            <a:pPr>
              <a:buFont typeface="Arial"/>
              <a:buChar char="•"/>
            </a:pPr>
            <a:r>
              <a:rPr lang="en-US" sz="2400" dirty="0"/>
              <a:t>make the most of their available leisure time and to create relaxation time.</a:t>
            </a:r>
          </a:p>
          <a:p>
            <a:pPr>
              <a:buFont typeface="Arial"/>
              <a:buChar char="•"/>
            </a:pPr>
            <a:r>
              <a:rPr lang="en-US" sz="2400" dirty="0"/>
              <a:t>Have regular meals and take time to eat.</a:t>
            </a:r>
          </a:p>
          <a:p>
            <a:pPr>
              <a:buFont typeface="Arial"/>
              <a:buChar char="•"/>
            </a:pPr>
            <a:r>
              <a:rPr lang="en-US" sz="2400" dirty="0"/>
              <a:t>Avoid missing meals or leaving long gaps between eating.</a:t>
            </a:r>
          </a:p>
          <a:p>
            <a:pPr>
              <a:buFont typeface="Arial"/>
              <a:buChar char="•"/>
            </a:pPr>
            <a:r>
              <a:rPr lang="en-US" sz="2400" dirty="0"/>
              <a:t>Drink at least 8 cups of fluid per day, especially water</a:t>
            </a:r>
            <a:endParaRPr lang="en-US" sz="2400" dirty="0"/>
          </a:p>
        </p:txBody>
      </p:sp>
    </p:spTree>
    <p:extLst>
      <p:ext uri="{BB962C8B-B14F-4D97-AF65-F5344CB8AC3E}">
        <p14:creationId xmlns:p14="http://schemas.microsoft.com/office/powerpoint/2010/main" val="32364924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Arial"/>
              <a:buChar char="•"/>
            </a:pPr>
            <a:r>
              <a:rPr lang="en-US" sz="2400" b="1" dirty="0"/>
              <a:t>High-fiber </a:t>
            </a:r>
            <a:r>
              <a:rPr lang="en-US" sz="2400" b="1" dirty="0" smtClean="0"/>
              <a:t>diet</a:t>
            </a:r>
            <a:r>
              <a:rPr lang="en-US" sz="2400" dirty="0" smtClean="0"/>
              <a:t>: Fiber</a:t>
            </a:r>
            <a:r>
              <a:rPr lang="en-US" sz="2400" dirty="0"/>
              <a:t>-rich foods are nutritious and help prevent </a:t>
            </a:r>
            <a:r>
              <a:rPr lang="en-US" sz="2400" dirty="0" smtClean="0"/>
              <a:t>constipation.</a:t>
            </a:r>
          </a:p>
          <a:p>
            <a:pPr>
              <a:buFont typeface="Arial"/>
              <a:buChar char="•"/>
            </a:pPr>
            <a:r>
              <a:rPr lang="en-US" sz="2400" b="1" dirty="0" smtClean="0"/>
              <a:t>Low</a:t>
            </a:r>
            <a:r>
              <a:rPr lang="en-US" sz="2400" b="1" dirty="0"/>
              <a:t>-fiber </a:t>
            </a:r>
            <a:r>
              <a:rPr lang="en-US" sz="2400" b="1" dirty="0" smtClean="0"/>
              <a:t>diet</a:t>
            </a:r>
            <a:r>
              <a:rPr lang="en-US" sz="2400" dirty="0" smtClean="0"/>
              <a:t>: While </a:t>
            </a:r>
            <a:r>
              <a:rPr lang="en-US" sz="2400" dirty="0"/>
              <a:t>fiber can help some people with IBS, increasing fiber intake can worsen symptoms if you frequently have gas and </a:t>
            </a:r>
            <a:r>
              <a:rPr lang="en-US" sz="2400" dirty="0" err="1"/>
              <a:t>diarrhoea</a:t>
            </a:r>
            <a:r>
              <a:rPr lang="en-US" sz="2400" dirty="0" smtClean="0"/>
              <a:t>.</a:t>
            </a:r>
          </a:p>
          <a:p>
            <a:pPr marL="0" indent="0">
              <a:buNone/>
            </a:pPr>
            <a:r>
              <a:rPr lang="en-US" sz="2400" dirty="0" smtClean="0"/>
              <a:t>And remember soluble fibers are better for IBS patients.</a:t>
            </a:r>
          </a:p>
          <a:p>
            <a:pPr>
              <a:buFont typeface="Arial"/>
              <a:buChar char="•"/>
            </a:pPr>
            <a:r>
              <a:rPr lang="en-US" sz="2400" b="1" dirty="0"/>
              <a:t>Low-fat diet </a:t>
            </a:r>
            <a:r>
              <a:rPr lang="en-US" sz="2400" b="1" dirty="0" smtClean="0"/>
              <a:t>in </a:t>
            </a:r>
            <a:r>
              <a:rPr lang="en-US" sz="2400" b="1" dirty="0"/>
              <a:t>people with mixed </a:t>
            </a:r>
            <a:r>
              <a:rPr lang="en-US" sz="2400" b="1" dirty="0" smtClean="0"/>
              <a:t>IBS</a:t>
            </a:r>
          </a:p>
          <a:p>
            <a:pPr>
              <a:buFont typeface="Arial"/>
              <a:buChar char="•"/>
            </a:pPr>
            <a:r>
              <a:rPr lang="en-US" sz="2400" b="1" dirty="0"/>
              <a:t>Low FODMAP </a:t>
            </a:r>
            <a:r>
              <a:rPr lang="en-US" sz="2400" b="1" dirty="0" smtClean="0"/>
              <a:t>diet</a:t>
            </a:r>
            <a:r>
              <a:rPr lang="en-US" sz="2400" b="1" dirty="0"/>
              <a:t> </a:t>
            </a:r>
            <a:r>
              <a:rPr lang="en-US" sz="2400" b="1" dirty="0" smtClean="0"/>
              <a:t>in IBS-D</a:t>
            </a:r>
          </a:p>
          <a:p>
            <a:pPr>
              <a:buFont typeface="Arial"/>
              <a:buChar char="•"/>
            </a:pPr>
            <a:r>
              <a:rPr lang="en-US" sz="2400" b="1" dirty="0"/>
              <a:t>probiotics</a:t>
            </a:r>
            <a:r>
              <a:rPr lang="en-US" sz="2400" dirty="0"/>
              <a:t>: which increase growth of “good” bacteria and to some extent relieve IBS symptoms it should be taken for 4 weeks</a:t>
            </a:r>
            <a:endParaRPr lang="en-US" sz="2400" b="1" dirty="0" smtClean="0"/>
          </a:p>
          <a:p>
            <a:pPr marL="0" indent="0">
              <a:buNone/>
            </a:pPr>
            <a:endParaRPr lang="en-US" sz="2400" dirty="0" smtClean="0"/>
          </a:p>
        </p:txBody>
      </p:sp>
    </p:spTree>
    <p:extLst>
      <p:ext uri="{BB962C8B-B14F-4D97-AF65-F5344CB8AC3E}">
        <p14:creationId xmlns:p14="http://schemas.microsoft.com/office/powerpoint/2010/main" val="30065384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48312"/>
                </a:solidFill>
              </a:rPr>
              <a:t>Pharmacological therapy</a:t>
            </a:r>
            <a:br>
              <a:rPr lang="en-US" b="1" dirty="0">
                <a:solidFill>
                  <a:srgbClr val="E48312"/>
                </a:solidFill>
              </a:rPr>
            </a:br>
            <a:endParaRPr lang="en-US" dirty="0">
              <a:solidFill>
                <a:srgbClr val="E48312"/>
              </a:solidFill>
            </a:endParaRPr>
          </a:p>
        </p:txBody>
      </p:sp>
      <p:sp>
        <p:nvSpPr>
          <p:cNvPr id="3" name="Content Placeholder 2"/>
          <p:cNvSpPr>
            <a:spLocks noGrp="1"/>
          </p:cNvSpPr>
          <p:nvPr>
            <p:ph idx="1"/>
          </p:nvPr>
        </p:nvSpPr>
        <p:spPr/>
        <p:txBody>
          <a:bodyPr>
            <a:normAutofit/>
          </a:bodyPr>
          <a:lstStyle/>
          <a:p>
            <a:r>
              <a:rPr lang="en-US" sz="2800" dirty="0"/>
              <a:t>Decisions about pharmacological management should be based on the nature and severity of </a:t>
            </a:r>
            <a:r>
              <a:rPr lang="en-US" sz="2800" dirty="0" smtClean="0"/>
              <a:t>symptoms.</a:t>
            </a:r>
          </a:p>
          <a:p>
            <a:r>
              <a:rPr lang="en-US" sz="2800" dirty="0" smtClean="0"/>
              <a:t> </a:t>
            </a:r>
            <a:r>
              <a:rPr lang="en-US" sz="2800" dirty="0"/>
              <a:t>The recommendations made below assume that the choice of single or combination medication is determined by the predominant symptom(s)</a:t>
            </a:r>
            <a:r>
              <a:rPr lang="en-US" sz="2800" dirty="0" smtClean="0"/>
              <a:t>.</a:t>
            </a:r>
          </a:p>
          <a:p>
            <a:endParaRPr lang="en-US" sz="2800" dirty="0" smtClean="0"/>
          </a:p>
          <a:p>
            <a:pPr>
              <a:buFont typeface="Arial"/>
              <a:buChar char="•"/>
            </a:pPr>
            <a:r>
              <a:rPr lang="en-US" sz="2800" dirty="0"/>
              <a:t> </a:t>
            </a:r>
            <a:r>
              <a:rPr lang="en-US" sz="2800" dirty="0" smtClean="0"/>
              <a:t>  </a:t>
            </a:r>
            <a:r>
              <a:rPr lang="en-US" sz="2800" b="1" dirty="0" smtClean="0"/>
              <a:t>antispasmodic</a:t>
            </a:r>
            <a:r>
              <a:rPr lang="en-US" sz="2800" dirty="0" smtClean="0"/>
              <a:t> </a:t>
            </a:r>
            <a:r>
              <a:rPr lang="en-US" sz="2800" dirty="0"/>
              <a:t>as required for pain </a:t>
            </a:r>
            <a:r>
              <a:rPr lang="en-US" sz="2800" dirty="0"/>
              <a:t>relieve (</a:t>
            </a:r>
            <a:r>
              <a:rPr lang="en-US" sz="2800" dirty="0" err="1"/>
              <a:t>dicyclomine</a:t>
            </a:r>
            <a:r>
              <a:rPr lang="en-US" sz="2800" dirty="0"/>
              <a:t> and </a:t>
            </a:r>
            <a:r>
              <a:rPr lang="en-US" sz="2800" dirty="0" err="1" smtClean="0"/>
              <a:t>hyoscyamine</a:t>
            </a:r>
            <a:r>
              <a:rPr lang="en-US" sz="2800" dirty="0" smtClean="0"/>
              <a:t>)</a:t>
            </a:r>
            <a:endParaRPr lang="en-US" sz="2800" dirty="0"/>
          </a:p>
          <a:p>
            <a:endParaRPr lang="en-US" sz="2800" dirty="0" smtClean="0"/>
          </a:p>
        </p:txBody>
      </p:sp>
    </p:spTree>
    <p:extLst>
      <p:ext uri="{BB962C8B-B14F-4D97-AF65-F5344CB8AC3E}">
        <p14:creationId xmlns:p14="http://schemas.microsoft.com/office/powerpoint/2010/main" val="28891509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92289"/>
          </a:xfrm>
        </p:spPr>
        <p:txBody>
          <a:bodyPr>
            <a:normAutofit fontScale="90000"/>
          </a:bodyPr>
          <a:lstStyle/>
          <a:p>
            <a:endParaRPr lang="en-US" dirty="0"/>
          </a:p>
        </p:txBody>
      </p:sp>
      <p:sp>
        <p:nvSpPr>
          <p:cNvPr id="3" name="Content Placeholder 2"/>
          <p:cNvSpPr>
            <a:spLocks noGrp="1"/>
          </p:cNvSpPr>
          <p:nvPr>
            <p:ph idx="1"/>
          </p:nvPr>
        </p:nvSpPr>
        <p:spPr>
          <a:xfrm>
            <a:off x="1097280" y="578892"/>
            <a:ext cx="10058400" cy="5290202"/>
          </a:xfrm>
        </p:spPr>
        <p:txBody>
          <a:bodyPr/>
          <a:lstStyle/>
          <a:p>
            <a:r>
              <a:rPr lang="en-US" dirty="0" smtClean="0"/>
              <a:t>constipation (IBS-C) : </a:t>
            </a:r>
            <a:r>
              <a:rPr lang="en-US" b="1" dirty="0" smtClean="0"/>
              <a:t>Laxatives</a:t>
            </a:r>
            <a:r>
              <a:rPr lang="en-US" dirty="0" smtClean="0"/>
              <a:t> should be considered for the treatment of constipation in people with IBS.</a:t>
            </a:r>
            <a:endParaRPr lang="en-US" dirty="0"/>
          </a:p>
        </p:txBody>
      </p:sp>
      <p:pic>
        <p:nvPicPr>
          <p:cNvPr id="4" name="Picture 3"/>
          <p:cNvPicPr>
            <a:picLocks noChangeAspect="1"/>
          </p:cNvPicPr>
          <p:nvPr/>
        </p:nvPicPr>
        <p:blipFill>
          <a:blip r:embed="rId2"/>
          <a:stretch>
            <a:fillRect/>
          </a:stretch>
        </p:blipFill>
        <p:spPr>
          <a:xfrm>
            <a:off x="709760" y="1269827"/>
            <a:ext cx="10665082" cy="5218412"/>
          </a:xfrm>
          <a:prstGeom prst="rect">
            <a:avLst/>
          </a:prstGeom>
        </p:spPr>
      </p:pic>
    </p:spTree>
    <p:extLst>
      <p:ext uri="{BB962C8B-B14F-4D97-AF65-F5344CB8AC3E}">
        <p14:creationId xmlns:p14="http://schemas.microsoft.com/office/powerpoint/2010/main" val="17674105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Consider </a:t>
            </a:r>
            <a:r>
              <a:rPr lang="en-US" sz="3200" b="1" dirty="0" err="1"/>
              <a:t>linaclotide</a:t>
            </a:r>
            <a:r>
              <a:rPr lang="en-US" sz="3200" dirty="0"/>
              <a:t> for people with IBS only if:</a:t>
            </a:r>
          </a:p>
          <a:p>
            <a:pPr>
              <a:buFont typeface="Arial"/>
              <a:buChar char="•"/>
            </a:pPr>
            <a:r>
              <a:rPr lang="en-US" sz="3200" dirty="0" smtClean="0"/>
              <a:t> optimal </a:t>
            </a:r>
            <a:r>
              <a:rPr lang="en-US" sz="3200" dirty="0"/>
              <a:t>or maximum tolerated doses of previous laxatives from different classes have not helped </a:t>
            </a:r>
            <a:r>
              <a:rPr lang="en-US" sz="3200" b="1" dirty="0"/>
              <a:t>and</a:t>
            </a:r>
            <a:endParaRPr lang="en-US" sz="3200" dirty="0"/>
          </a:p>
          <a:p>
            <a:pPr>
              <a:buFont typeface="Arial"/>
              <a:buChar char="•"/>
            </a:pPr>
            <a:r>
              <a:rPr lang="en-US" sz="3200" dirty="0"/>
              <a:t> </a:t>
            </a:r>
            <a:r>
              <a:rPr lang="en-US" sz="3200" dirty="0" smtClean="0"/>
              <a:t>they </a:t>
            </a:r>
            <a:r>
              <a:rPr lang="en-US" sz="3200" dirty="0"/>
              <a:t>have had constipation for at least 12 months. </a:t>
            </a:r>
            <a:r>
              <a:rPr lang="en-US" sz="3200" dirty="0" smtClean="0"/>
              <a:t> </a:t>
            </a:r>
          </a:p>
          <a:p>
            <a:r>
              <a:rPr lang="en-US" sz="3200" dirty="0" smtClean="0"/>
              <a:t>Follow </a:t>
            </a:r>
            <a:r>
              <a:rPr lang="en-US" sz="3200" dirty="0"/>
              <a:t>up people taking </a:t>
            </a:r>
            <a:r>
              <a:rPr lang="en-US" sz="3200" dirty="0" err="1"/>
              <a:t>linaclotide</a:t>
            </a:r>
            <a:r>
              <a:rPr lang="en-US" sz="3200" dirty="0"/>
              <a:t> after 3 months.</a:t>
            </a:r>
          </a:p>
          <a:p>
            <a:endParaRPr lang="en-US" sz="3200" dirty="0"/>
          </a:p>
        </p:txBody>
      </p:sp>
    </p:spTree>
    <p:extLst>
      <p:ext uri="{BB962C8B-B14F-4D97-AF65-F5344CB8AC3E}">
        <p14:creationId xmlns:p14="http://schemas.microsoft.com/office/powerpoint/2010/main" val="3702757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54941"/>
          </a:xfrm>
        </p:spPr>
        <p:txBody>
          <a:bodyPr>
            <a:normAutofit fontScale="90000"/>
          </a:bodyPr>
          <a:lstStyle/>
          <a:p>
            <a:endParaRPr lang="en-US" dirty="0"/>
          </a:p>
        </p:txBody>
      </p:sp>
      <p:sp>
        <p:nvSpPr>
          <p:cNvPr id="3" name="Content Placeholder 2"/>
          <p:cNvSpPr>
            <a:spLocks noGrp="1"/>
          </p:cNvSpPr>
          <p:nvPr>
            <p:ph idx="1"/>
          </p:nvPr>
        </p:nvSpPr>
        <p:spPr>
          <a:xfrm>
            <a:off x="1097280" y="709609"/>
            <a:ext cx="10058400" cy="5159485"/>
          </a:xfrm>
        </p:spPr>
        <p:txBody>
          <a:bodyPr>
            <a:normAutofit/>
          </a:bodyPr>
          <a:lstStyle/>
          <a:p>
            <a:r>
              <a:rPr lang="en-US" sz="3200" dirty="0" err="1"/>
              <a:t>Diarrhoea</a:t>
            </a:r>
            <a:r>
              <a:rPr lang="en-US" sz="3200" dirty="0"/>
              <a:t> (IBS-D) </a:t>
            </a:r>
            <a:r>
              <a:rPr lang="en-US" sz="3200" dirty="0" smtClean="0"/>
              <a:t>: </a:t>
            </a:r>
            <a:r>
              <a:rPr lang="en-US" sz="3200" b="1" dirty="0" err="1" smtClean="0"/>
              <a:t>Loperamide</a:t>
            </a:r>
            <a:r>
              <a:rPr lang="en-US" sz="3200" dirty="0" smtClean="0"/>
              <a:t> </a:t>
            </a:r>
            <a:r>
              <a:rPr lang="en-US" sz="3200" dirty="0"/>
              <a:t>should be the first choice of </a:t>
            </a:r>
            <a:r>
              <a:rPr lang="en-US" sz="3200" b="1" dirty="0" err="1"/>
              <a:t>antimotility</a:t>
            </a:r>
            <a:r>
              <a:rPr lang="en-US" sz="3200" dirty="0"/>
              <a:t> agent for </a:t>
            </a:r>
            <a:r>
              <a:rPr lang="en-US" sz="3200" dirty="0" err="1"/>
              <a:t>diarrhoea</a:t>
            </a:r>
            <a:r>
              <a:rPr lang="en-US" sz="3200" dirty="0"/>
              <a:t> in people with IBS</a:t>
            </a:r>
            <a:r>
              <a:rPr lang="en-US" sz="3200" dirty="0" smtClean="0"/>
              <a:t>.</a:t>
            </a:r>
            <a:endParaRPr lang="en-US" sz="3200" dirty="0"/>
          </a:p>
          <a:p>
            <a:endParaRPr lang="en-US" sz="3200" dirty="0" smtClean="0"/>
          </a:p>
          <a:p>
            <a:r>
              <a:rPr lang="en-US" sz="3200" dirty="0" smtClean="0"/>
              <a:t>People </a:t>
            </a:r>
            <a:r>
              <a:rPr lang="en-US" sz="3200" dirty="0"/>
              <a:t>with IBS should be advised how to adjust their doses of laxative or </a:t>
            </a:r>
            <a:r>
              <a:rPr lang="en-US" sz="3200" dirty="0" err="1"/>
              <a:t>antimotility</a:t>
            </a:r>
            <a:r>
              <a:rPr lang="en-US" sz="3200" dirty="0"/>
              <a:t> agent according to the clinical response</a:t>
            </a:r>
            <a:r>
              <a:rPr lang="en-US" sz="3200" dirty="0" smtClean="0"/>
              <a:t>.</a:t>
            </a:r>
          </a:p>
          <a:p>
            <a:r>
              <a:rPr lang="en-US" sz="3200" dirty="0" smtClean="0"/>
              <a:t> </a:t>
            </a:r>
            <a:r>
              <a:rPr lang="en-US" sz="3200" dirty="0"/>
              <a:t>The dose should be titrated according to stool consistency, with the aim of achieving a soft, well‑formed stool (corresponding to Bristol Stool Form Scale type 4).</a:t>
            </a:r>
            <a:endParaRPr lang="en-US" sz="3200" dirty="0"/>
          </a:p>
        </p:txBody>
      </p:sp>
    </p:spTree>
    <p:extLst>
      <p:ext uri="{BB962C8B-B14F-4D97-AF65-F5344CB8AC3E}">
        <p14:creationId xmlns:p14="http://schemas.microsoft.com/office/powerpoint/2010/main" val="11419100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441680"/>
          </a:xfrm>
        </p:spPr>
        <p:txBody>
          <a:bodyPr>
            <a:normAutofit fontScale="90000"/>
          </a:bodyPr>
          <a:lstStyle/>
          <a:p>
            <a:endParaRPr lang="en-US" dirty="0"/>
          </a:p>
        </p:txBody>
      </p:sp>
      <p:pic>
        <p:nvPicPr>
          <p:cNvPr id="4" name="Content Placeholder 3"/>
          <p:cNvPicPr>
            <a:picLocks noGrp="1" noChangeAspect="1"/>
          </p:cNvPicPr>
          <p:nvPr>
            <p:ph idx="1"/>
          </p:nvPr>
        </p:nvPicPr>
        <p:blipFill rotWithShape="1">
          <a:blip r:embed="rId2"/>
          <a:srcRect l="-2975" r="-3608"/>
          <a:stretch/>
        </p:blipFill>
        <p:spPr>
          <a:xfrm>
            <a:off x="635049" y="728284"/>
            <a:ext cx="10889216" cy="5359415"/>
          </a:xfrm>
        </p:spPr>
      </p:pic>
    </p:spTree>
    <p:extLst>
      <p:ext uri="{BB962C8B-B14F-4D97-AF65-F5344CB8AC3E}">
        <p14:creationId xmlns:p14="http://schemas.microsoft.com/office/powerpoint/2010/main" val="3060027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Consider </a:t>
            </a:r>
            <a:r>
              <a:rPr lang="en-US" sz="3200" b="1" dirty="0"/>
              <a:t>tricyclic antidepressants (TCAs)</a:t>
            </a:r>
            <a:r>
              <a:rPr lang="en-US" sz="3200" dirty="0"/>
              <a:t> as second‑line treatment for people with IBS if laxatives, </a:t>
            </a:r>
            <a:r>
              <a:rPr lang="en-US" sz="3200" dirty="0" err="1"/>
              <a:t>loperamide</a:t>
            </a:r>
            <a:r>
              <a:rPr lang="en-US" sz="3200" dirty="0"/>
              <a:t> or antispasmodics have not helped.</a:t>
            </a:r>
          </a:p>
          <a:p>
            <a:endParaRPr lang="en-US" sz="3200" dirty="0"/>
          </a:p>
          <a:p>
            <a:r>
              <a:rPr lang="en-US" sz="3200" dirty="0"/>
              <a:t>Consider</a:t>
            </a:r>
            <a:r>
              <a:rPr lang="en-US" sz="3200" b="1" dirty="0"/>
              <a:t> selective serotonin reuptake inhibitors (SSRIs)</a:t>
            </a:r>
            <a:r>
              <a:rPr lang="en-US" sz="3200" dirty="0"/>
              <a:t> for people with IBS only if TCAs are ineffective.</a:t>
            </a:r>
            <a:endParaRPr lang="en-US" sz="3200" dirty="0"/>
          </a:p>
        </p:txBody>
      </p:sp>
    </p:spTree>
    <p:extLst>
      <p:ext uri="{BB962C8B-B14F-4D97-AF65-F5344CB8AC3E}">
        <p14:creationId xmlns:p14="http://schemas.microsoft.com/office/powerpoint/2010/main" val="27246074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48312"/>
                </a:solidFill>
              </a:rPr>
              <a:t>Psychological interventions</a:t>
            </a:r>
            <a:endParaRPr lang="en-US" b="1" dirty="0">
              <a:solidFill>
                <a:srgbClr val="E48312"/>
              </a:solidFill>
            </a:endParaRPr>
          </a:p>
        </p:txBody>
      </p:sp>
      <p:sp>
        <p:nvSpPr>
          <p:cNvPr id="3" name="Content Placeholder 2"/>
          <p:cNvSpPr>
            <a:spLocks noGrp="1"/>
          </p:cNvSpPr>
          <p:nvPr>
            <p:ph idx="1"/>
          </p:nvPr>
        </p:nvSpPr>
        <p:spPr/>
        <p:txBody>
          <a:bodyPr/>
          <a:lstStyle/>
          <a:p>
            <a:r>
              <a:rPr lang="en-US" sz="3200" dirty="0"/>
              <a:t>Referral for psychological interventions (</a:t>
            </a:r>
            <a:r>
              <a:rPr lang="en-US" sz="3200" b="1" dirty="0"/>
              <a:t>cognitive </a:t>
            </a:r>
            <a:r>
              <a:rPr lang="en-US" sz="3200" b="1" dirty="0" err="1"/>
              <a:t>behavioural</a:t>
            </a:r>
            <a:r>
              <a:rPr lang="en-US" sz="3200" b="1" dirty="0"/>
              <a:t> therapy [CBT], hypnotherapy and/or psychological therapy) </a:t>
            </a:r>
            <a:r>
              <a:rPr lang="en-US" sz="3200" dirty="0"/>
              <a:t>should be considered for people with IBS who </a:t>
            </a:r>
            <a:r>
              <a:rPr lang="en-US" sz="3200" b="1" dirty="0"/>
              <a:t>do not </a:t>
            </a:r>
            <a:r>
              <a:rPr lang="en-US" sz="3200" dirty="0"/>
              <a:t>respond to pharmacological treatments after 12 months and who develop a continuing symptom profile (described as refractory IBS)</a:t>
            </a:r>
            <a:r>
              <a:rPr lang="en-US" dirty="0"/>
              <a:t>.</a:t>
            </a:r>
          </a:p>
          <a:p>
            <a:endParaRPr lang="en-US" dirty="0"/>
          </a:p>
        </p:txBody>
      </p:sp>
    </p:spTree>
    <p:extLst>
      <p:ext uri="{BB962C8B-B14F-4D97-AF65-F5344CB8AC3E}">
        <p14:creationId xmlns:p14="http://schemas.microsoft.com/office/powerpoint/2010/main" val="13383115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ea typeface="Impact"/>
                <a:cs typeface="Impact"/>
              </a:rPr>
              <a:t>When to Refer to a specialist?</a:t>
            </a:r>
            <a:endParaRPr lang="en-US" b="1" dirty="0">
              <a:solidFill>
                <a:schemeClr val="accent1"/>
              </a:solidFill>
            </a:endParaRPr>
          </a:p>
        </p:txBody>
      </p:sp>
      <p:sp>
        <p:nvSpPr>
          <p:cNvPr id="3" name="Content Placeholder 2"/>
          <p:cNvSpPr>
            <a:spLocks noGrp="1"/>
          </p:cNvSpPr>
          <p:nvPr>
            <p:ph idx="1"/>
          </p:nvPr>
        </p:nvSpPr>
        <p:spPr/>
        <p:txBody>
          <a:bodyPr/>
          <a:lstStyle/>
          <a:p>
            <a:r>
              <a:rPr lang="en-US" sz="3200" b="1" dirty="0"/>
              <a:t>Refer when there is:</a:t>
            </a:r>
          </a:p>
          <a:p>
            <a:pPr marL="285750" indent="-285750">
              <a:buFont typeface="Arial" pitchFamily="34" charset="0"/>
              <a:buChar char="•"/>
            </a:pPr>
            <a:r>
              <a:rPr lang="en-US" sz="2800" dirty="0"/>
              <a:t>More than minimal rectal bleeding</a:t>
            </a:r>
          </a:p>
          <a:p>
            <a:pPr marL="285750" indent="-285750">
              <a:buFont typeface="Arial" pitchFamily="34" charset="0"/>
              <a:buChar char="•"/>
            </a:pPr>
            <a:r>
              <a:rPr lang="en-US" sz="2800" dirty="0"/>
              <a:t>Weight loss</a:t>
            </a:r>
          </a:p>
          <a:p>
            <a:pPr marL="285750" indent="-285750">
              <a:buFont typeface="Arial" pitchFamily="34" charset="0"/>
              <a:buChar char="•"/>
            </a:pPr>
            <a:r>
              <a:rPr lang="en-US" sz="2800" dirty="0"/>
              <a:t>Unexplained iron deficiency anemia</a:t>
            </a:r>
          </a:p>
          <a:p>
            <a:pPr marL="285750" indent="-285750">
              <a:buFont typeface="Arial" pitchFamily="34" charset="0"/>
              <a:buChar char="•"/>
            </a:pPr>
            <a:r>
              <a:rPr lang="en-US" sz="2800" dirty="0"/>
              <a:t>Nocturnal symptoms</a:t>
            </a:r>
          </a:p>
          <a:p>
            <a:pPr marL="285750" indent="-285750">
              <a:buFont typeface="Arial" pitchFamily="34" charset="0"/>
              <a:buChar char="•"/>
            </a:pPr>
            <a:r>
              <a:rPr lang="en-US" sz="2800" dirty="0"/>
              <a:t>Family history of Colorectal cancer IBD  Celiac disease</a:t>
            </a:r>
          </a:p>
          <a:p>
            <a:endParaRPr lang="en-US" dirty="0"/>
          </a:p>
        </p:txBody>
      </p:sp>
    </p:spTree>
    <p:extLst>
      <p:ext uri="{BB962C8B-B14F-4D97-AF65-F5344CB8AC3E}">
        <p14:creationId xmlns:p14="http://schemas.microsoft.com/office/powerpoint/2010/main" val="31919676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22668"/>
          </a:xfrm>
        </p:spPr>
        <p:txBody>
          <a:bodyPr/>
          <a:lstStyle/>
          <a:p>
            <a:r>
              <a:rPr lang="en-US" dirty="0" smtClean="0">
                <a:solidFill>
                  <a:srgbClr val="E48312"/>
                </a:solidFill>
              </a:rPr>
              <a:t>Quiz </a:t>
            </a:r>
            <a:endParaRPr lang="en-US" dirty="0">
              <a:solidFill>
                <a:srgbClr val="E48312"/>
              </a:solidFill>
            </a:endParaRPr>
          </a:p>
        </p:txBody>
      </p:sp>
      <p:sp>
        <p:nvSpPr>
          <p:cNvPr id="3" name="Content Placeholder 2"/>
          <p:cNvSpPr>
            <a:spLocks noGrp="1"/>
          </p:cNvSpPr>
          <p:nvPr>
            <p:ph idx="1"/>
          </p:nvPr>
        </p:nvSpPr>
        <p:spPr/>
        <p:txBody>
          <a:bodyPr>
            <a:normAutofit lnSpcReduction="10000"/>
          </a:bodyPr>
          <a:lstStyle/>
          <a:p>
            <a:r>
              <a:rPr lang="en-US" sz="2800" b="1" dirty="0" smtClean="0"/>
              <a:t>1- what causes Irritable bowel syndrome ?</a:t>
            </a:r>
          </a:p>
          <a:p>
            <a:r>
              <a:rPr lang="en-US" sz="2800" dirty="0"/>
              <a:t>A</a:t>
            </a:r>
            <a:r>
              <a:rPr lang="en-US" sz="2800" dirty="0" smtClean="0"/>
              <a:t>- Nervous </a:t>
            </a:r>
            <a:r>
              <a:rPr lang="en-US" sz="2800" dirty="0" smtClean="0"/>
              <a:t>system. </a:t>
            </a:r>
          </a:p>
          <a:p>
            <a:r>
              <a:rPr lang="en-US" sz="2800" dirty="0" smtClean="0"/>
              <a:t>B</a:t>
            </a:r>
            <a:r>
              <a:rPr lang="en-US" sz="2800" dirty="0" smtClean="0"/>
              <a:t>- </a:t>
            </a:r>
            <a:r>
              <a:rPr lang="en-US" sz="2800" dirty="0" err="1" smtClean="0"/>
              <a:t>Microflora</a:t>
            </a:r>
            <a:r>
              <a:rPr lang="en-US" sz="2800" dirty="0" smtClean="0"/>
              <a:t> </a:t>
            </a:r>
            <a:r>
              <a:rPr lang="en-US" sz="2800" dirty="0" smtClean="0"/>
              <a:t>changes. </a:t>
            </a:r>
          </a:p>
          <a:p>
            <a:r>
              <a:rPr lang="en-US" sz="2800" dirty="0" smtClean="0"/>
              <a:t>C</a:t>
            </a:r>
            <a:r>
              <a:rPr lang="en-US" sz="2800" dirty="0" smtClean="0"/>
              <a:t>- Severe </a:t>
            </a:r>
            <a:r>
              <a:rPr lang="en-US" sz="2800" dirty="0" smtClean="0"/>
              <a:t>infections. </a:t>
            </a:r>
          </a:p>
          <a:p>
            <a:r>
              <a:rPr lang="en-US" sz="2800" dirty="0" smtClean="0"/>
              <a:t>D</a:t>
            </a:r>
            <a:r>
              <a:rPr lang="en-US" sz="2800" dirty="0" smtClean="0"/>
              <a:t>- A,B,C</a:t>
            </a:r>
          </a:p>
          <a:p>
            <a:r>
              <a:rPr lang="en-US" sz="2800" b="1" dirty="0" smtClean="0"/>
              <a:t>2- Diarrhea is the first cause of death in children below 5 years old ?</a:t>
            </a:r>
          </a:p>
          <a:p>
            <a:r>
              <a:rPr lang="en-US" sz="2800" dirty="0" smtClean="0"/>
              <a:t>A- </a:t>
            </a:r>
            <a:r>
              <a:rPr lang="en-US" sz="2800" dirty="0" smtClean="0"/>
              <a:t>True.             B</a:t>
            </a:r>
            <a:r>
              <a:rPr lang="en-US" sz="2800" dirty="0" smtClean="0"/>
              <a:t>- False</a:t>
            </a:r>
          </a:p>
          <a:p>
            <a:endParaRPr lang="en-US" dirty="0" smtClean="0"/>
          </a:p>
          <a:p>
            <a:endParaRPr lang="en-US" dirty="0"/>
          </a:p>
        </p:txBody>
      </p:sp>
    </p:spTree>
    <p:extLst>
      <p:ext uri="{BB962C8B-B14F-4D97-AF65-F5344CB8AC3E}">
        <p14:creationId xmlns:p14="http://schemas.microsoft.com/office/powerpoint/2010/main" val="9612430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E48312"/>
                </a:solidFill>
                <a:ea typeface="Impact"/>
                <a:cs typeface="Impact"/>
              </a:rPr>
              <a:t>Follow up</a:t>
            </a:r>
            <a:endParaRPr lang="en-US" b="1" dirty="0">
              <a:solidFill>
                <a:srgbClr val="E48312"/>
              </a:solidFill>
            </a:endParaRPr>
          </a:p>
        </p:txBody>
      </p:sp>
      <p:sp>
        <p:nvSpPr>
          <p:cNvPr id="3" name="Content Placeholder 2"/>
          <p:cNvSpPr>
            <a:spLocks noGrp="1"/>
          </p:cNvSpPr>
          <p:nvPr>
            <p:ph idx="1"/>
          </p:nvPr>
        </p:nvSpPr>
        <p:spPr/>
        <p:txBody>
          <a:bodyPr/>
          <a:lstStyle/>
          <a:p>
            <a:pPr marL="285750" indent="-285750">
              <a:buFont typeface="Arial" pitchFamily="34" charset="0"/>
              <a:buChar char="•"/>
            </a:pPr>
            <a:r>
              <a:rPr lang="en-US" sz="3200" dirty="0"/>
              <a:t>Agreed between physician and patient.</a:t>
            </a:r>
          </a:p>
          <a:p>
            <a:pPr marL="285750" indent="-285750">
              <a:buFont typeface="Arial" pitchFamily="34" charset="0"/>
              <a:buChar char="•"/>
            </a:pPr>
            <a:r>
              <a:rPr lang="en-US" sz="3200" dirty="0"/>
              <a:t>Depends on response of the person’s symptoms to intervention.</a:t>
            </a:r>
          </a:p>
          <a:p>
            <a:pPr marL="285750" indent="-285750">
              <a:buFont typeface="Arial" pitchFamily="34" charset="0"/>
              <a:buChar char="•"/>
            </a:pPr>
            <a:r>
              <a:rPr lang="en-US" sz="3200" dirty="0">
                <a:solidFill>
                  <a:srgbClr val="C00000"/>
                </a:solidFill>
              </a:rPr>
              <a:t>‘Red flag’ </a:t>
            </a:r>
            <a:r>
              <a:rPr lang="en-US" sz="3200" dirty="0"/>
              <a:t>symptoms should </a:t>
            </a:r>
            <a:r>
              <a:rPr lang="en-US" sz="3200" dirty="0" smtClean="0"/>
              <a:t>be ruled out and </a:t>
            </a:r>
            <a:r>
              <a:rPr lang="en-US" sz="3200" u="sng" dirty="0"/>
              <a:t>further investigation and/or referral to secondary </a:t>
            </a:r>
            <a:r>
              <a:rPr lang="en-US" sz="3200" u="sng" dirty="0" smtClean="0"/>
              <a:t>care if present.</a:t>
            </a:r>
            <a:endParaRPr lang="en-US" sz="3200" u="sng" dirty="0"/>
          </a:p>
          <a:p>
            <a:endParaRPr lang="en-US" dirty="0"/>
          </a:p>
        </p:txBody>
      </p:sp>
    </p:spTree>
    <p:extLst>
      <p:ext uri="{BB962C8B-B14F-4D97-AF65-F5344CB8AC3E}">
        <p14:creationId xmlns:p14="http://schemas.microsoft.com/office/powerpoint/2010/main" val="26858317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800" b="1" dirty="0"/>
              <a:t>1- what causes Irritable bowel syndrome ?</a:t>
            </a:r>
          </a:p>
          <a:p>
            <a:r>
              <a:rPr lang="en-US" sz="2800" dirty="0"/>
              <a:t>A- Nervous system. </a:t>
            </a:r>
          </a:p>
          <a:p>
            <a:r>
              <a:rPr lang="en-US" sz="2800" dirty="0"/>
              <a:t>B- </a:t>
            </a:r>
            <a:r>
              <a:rPr lang="en-US" sz="2800" dirty="0" err="1"/>
              <a:t>Microflora</a:t>
            </a:r>
            <a:r>
              <a:rPr lang="en-US" sz="2800" dirty="0"/>
              <a:t> changes. </a:t>
            </a:r>
          </a:p>
          <a:p>
            <a:r>
              <a:rPr lang="en-US" sz="2800" dirty="0"/>
              <a:t>C- Severe infections. </a:t>
            </a:r>
          </a:p>
          <a:p>
            <a:r>
              <a:rPr lang="en-US" sz="2800" dirty="0"/>
              <a:t>D- A,B,C</a:t>
            </a:r>
          </a:p>
          <a:p>
            <a:r>
              <a:rPr lang="en-US" sz="2800" b="1" dirty="0"/>
              <a:t>2- Diarrhea is the first cause of death in children below 5 years old ?</a:t>
            </a:r>
          </a:p>
          <a:p>
            <a:r>
              <a:rPr lang="en-US" sz="2800" dirty="0"/>
              <a:t>A- True.             </a:t>
            </a:r>
            <a:endParaRPr lang="en-US" sz="2800" dirty="0" smtClean="0"/>
          </a:p>
          <a:p>
            <a:r>
              <a:rPr lang="en-US" sz="2800" dirty="0" smtClean="0"/>
              <a:t>B</a:t>
            </a:r>
            <a:r>
              <a:rPr lang="en-US" sz="2800" dirty="0"/>
              <a:t>- False</a:t>
            </a:r>
          </a:p>
          <a:p>
            <a:endParaRPr lang="en-US" dirty="0"/>
          </a:p>
        </p:txBody>
      </p:sp>
    </p:spTree>
    <p:extLst>
      <p:ext uri="{BB962C8B-B14F-4D97-AF65-F5344CB8AC3E}">
        <p14:creationId xmlns:p14="http://schemas.microsoft.com/office/powerpoint/2010/main" val="2395326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300" fill="hold"/>
                                        <p:tgtEl>
                                          <p:spTgt spid="3">
                                            <p:txEl>
                                              <p:pRg st="4" end="4"/>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300" fill="hold"/>
                                        <p:tgtEl>
                                          <p:spTgt spid="3">
                                            <p:txEl>
                                              <p:pRg st="6" end="6"/>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69850">
              <a:spcBef>
                <a:spcPts val="0"/>
              </a:spcBef>
              <a:buClr>
                <a:schemeClr val="dk1"/>
              </a:buClr>
              <a:buSzPts val="1100"/>
              <a:buFont typeface="Arial"/>
              <a:buNone/>
            </a:pPr>
            <a:r>
              <a:rPr lang="en-US" sz="2800" b="1" dirty="0"/>
              <a:t>3-</a:t>
            </a:r>
            <a:r>
              <a:rPr lang="ar" sz="2800" b="1" dirty="0"/>
              <a:t>which of the following is alarming symptoms?</a:t>
            </a:r>
          </a:p>
          <a:p>
            <a:pPr marL="0" lvl="0" indent="-69850">
              <a:spcBef>
                <a:spcPts val="0"/>
              </a:spcBef>
              <a:buClr>
                <a:schemeClr val="dk1"/>
              </a:buClr>
              <a:buSzPts val="1100"/>
              <a:buFont typeface="Arial"/>
              <a:buNone/>
            </a:pPr>
            <a:r>
              <a:rPr lang="en-US" sz="2800" dirty="0"/>
              <a:t>A-</a:t>
            </a:r>
            <a:r>
              <a:rPr lang="ar" sz="2800" dirty="0"/>
              <a:t>backache</a:t>
            </a:r>
          </a:p>
          <a:p>
            <a:pPr marL="0" lvl="0" indent="-69850">
              <a:spcBef>
                <a:spcPts val="0"/>
              </a:spcBef>
              <a:buClr>
                <a:schemeClr val="dk1"/>
              </a:buClr>
              <a:buSzPts val="1100"/>
              <a:buFont typeface="Arial"/>
              <a:buNone/>
            </a:pPr>
            <a:r>
              <a:rPr lang="en-US" sz="2800" dirty="0"/>
              <a:t>B-</a:t>
            </a:r>
            <a:r>
              <a:rPr lang="ar" sz="2800" dirty="0"/>
              <a:t>rectal bleeding</a:t>
            </a:r>
          </a:p>
          <a:p>
            <a:pPr marL="0" lvl="0" indent="-69850">
              <a:spcBef>
                <a:spcPts val="0"/>
              </a:spcBef>
              <a:buClr>
                <a:schemeClr val="dk1"/>
              </a:buClr>
              <a:buSzPts val="1100"/>
              <a:buFont typeface="Arial"/>
              <a:buNone/>
            </a:pPr>
            <a:r>
              <a:rPr lang="en-US" sz="2800" dirty="0"/>
              <a:t>C-</a:t>
            </a:r>
            <a:r>
              <a:rPr lang="ar" sz="2800" dirty="0"/>
              <a:t>urinery symptoms</a:t>
            </a:r>
          </a:p>
          <a:p>
            <a:pPr marL="0" lvl="0" indent="-69850">
              <a:spcBef>
                <a:spcPts val="0"/>
              </a:spcBef>
              <a:buClr>
                <a:schemeClr val="dk1"/>
              </a:buClr>
              <a:buSzPts val="1100"/>
              <a:buFont typeface="Arial"/>
              <a:buNone/>
            </a:pPr>
            <a:r>
              <a:rPr lang="en-US" sz="2800" dirty="0"/>
              <a:t>D-</a:t>
            </a:r>
            <a:r>
              <a:rPr lang="ar" sz="2800" dirty="0"/>
              <a:t>mucous in stool</a:t>
            </a:r>
            <a:endParaRPr lang="en-US" sz="2800" dirty="0"/>
          </a:p>
          <a:p>
            <a:pPr marL="0" lvl="0" indent="-69850">
              <a:spcBef>
                <a:spcPts val="0"/>
              </a:spcBef>
              <a:buClr>
                <a:schemeClr val="dk1"/>
              </a:buClr>
              <a:buSzPts val="1100"/>
              <a:buFont typeface="Arial"/>
              <a:buNone/>
            </a:pPr>
            <a:endParaRPr lang="en-US" sz="2800" dirty="0"/>
          </a:p>
          <a:p>
            <a:pPr marL="0" lvl="0" indent="-69850">
              <a:spcBef>
                <a:spcPts val="0"/>
              </a:spcBef>
              <a:buClr>
                <a:schemeClr val="dk1"/>
              </a:buClr>
              <a:buSzPts val="1100"/>
              <a:buFont typeface="Arial"/>
              <a:buNone/>
            </a:pPr>
            <a:r>
              <a:rPr lang="en-US" sz="2800" b="1" dirty="0"/>
              <a:t>4-Laxatives are the first line of  treatment in IBS </a:t>
            </a:r>
            <a:r>
              <a:rPr lang="en-US" sz="2800" b="1" dirty="0" err="1"/>
              <a:t>diarrhoea</a:t>
            </a:r>
            <a:r>
              <a:rPr lang="en-US" sz="2800" b="1" dirty="0"/>
              <a:t> predominant: </a:t>
            </a:r>
            <a:endParaRPr lang="ar" sz="2800" b="1" dirty="0"/>
          </a:p>
          <a:p>
            <a:r>
              <a:rPr lang="en-US" sz="2800" dirty="0"/>
              <a:t>A- true.     </a:t>
            </a:r>
            <a:endParaRPr lang="en-US" sz="2800" dirty="0" smtClean="0"/>
          </a:p>
          <a:p>
            <a:r>
              <a:rPr lang="en-US" sz="2800" dirty="0" smtClean="0"/>
              <a:t> </a:t>
            </a:r>
            <a:r>
              <a:rPr lang="en-US" sz="2800" dirty="0"/>
              <a:t>B- false</a:t>
            </a:r>
          </a:p>
        </p:txBody>
      </p:sp>
    </p:spTree>
    <p:extLst>
      <p:ext uri="{BB962C8B-B14F-4D97-AF65-F5344CB8AC3E}">
        <p14:creationId xmlns:p14="http://schemas.microsoft.com/office/powerpoint/2010/main" val="805222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300" fill="hold"/>
                                        <p:tgtEl>
                                          <p:spTgt spid="3">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200" fill="hold"/>
                                        <p:tgtEl>
                                          <p:spTgt spid="3">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vx7YCXkAInDMJ.png"/>
          <p:cNvPicPr>
            <a:picLocks noGrp="1" noChangeAspect="1"/>
          </p:cNvPicPr>
          <p:nvPr>
            <p:ph idx="1"/>
          </p:nvPr>
        </p:nvPicPr>
        <p:blipFill>
          <a:blip r:embed="rId2">
            <a:extLst>
              <a:ext uri="{28A0092B-C50C-407E-A947-70E740481C1C}">
                <a14:useLocalDpi xmlns:a14="http://schemas.microsoft.com/office/drawing/2010/main" val="0"/>
              </a:ext>
            </a:extLst>
          </a:blip>
          <a:srcRect t="10006" b="10006"/>
          <a:stretch>
            <a:fillRect/>
          </a:stretch>
        </p:blipFill>
        <p:spPr>
          <a:xfrm>
            <a:off x="728438" y="286603"/>
            <a:ext cx="10427242" cy="5582491"/>
          </a:xfrm>
        </p:spPr>
      </p:pic>
    </p:spTree>
    <p:extLst>
      <p:ext uri="{BB962C8B-B14F-4D97-AF65-F5344CB8AC3E}">
        <p14:creationId xmlns:p14="http://schemas.microsoft.com/office/powerpoint/2010/main" val="12503828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7811"/>
          </a:xfrm>
        </p:spPr>
        <p:txBody>
          <a:bodyPr/>
          <a:lstStyle/>
          <a:p>
            <a:r>
              <a:rPr lang="en-US" dirty="0" smtClean="0">
                <a:solidFill>
                  <a:srgbClr val="E48312"/>
                </a:solidFill>
              </a:rPr>
              <a:t>Quiz</a:t>
            </a:r>
            <a:endParaRPr lang="en-US" dirty="0">
              <a:solidFill>
                <a:srgbClr val="E48312"/>
              </a:solidFill>
            </a:endParaRPr>
          </a:p>
        </p:txBody>
      </p:sp>
      <p:sp>
        <p:nvSpPr>
          <p:cNvPr id="3" name="Content Placeholder 2"/>
          <p:cNvSpPr>
            <a:spLocks noGrp="1"/>
          </p:cNvSpPr>
          <p:nvPr>
            <p:ph idx="1"/>
          </p:nvPr>
        </p:nvSpPr>
        <p:spPr/>
        <p:txBody>
          <a:bodyPr/>
          <a:lstStyle/>
          <a:p>
            <a:pPr marL="0" lvl="0" indent="-69850">
              <a:spcBef>
                <a:spcPts val="0"/>
              </a:spcBef>
              <a:buClr>
                <a:schemeClr val="dk1"/>
              </a:buClr>
              <a:buSzPts val="1100"/>
              <a:buFont typeface="Arial"/>
              <a:buNone/>
            </a:pPr>
            <a:r>
              <a:rPr lang="en-US" sz="2800" b="1" dirty="0" smtClean="0"/>
              <a:t>3-</a:t>
            </a:r>
            <a:r>
              <a:rPr lang="ar" sz="2800" b="1" dirty="0" smtClean="0"/>
              <a:t>which of the following is alarming symptoms?</a:t>
            </a:r>
            <a:endParaRPr lang="ar" sz="2800" b="1" dirty="0"/>
          </a:p>
          <a:p>
            <a:pPr marL="0" lvl="0" indent="-69850">
              <a:spcBef>
                <a:spcPts val="0"/>
              </a:spcBef>
              <a:buClr>
                <a:schemeClr val="dk1"/>
              </a:buClr>
              <a:buSzPts val="1100"/>
              <a:buFont typeface="Arial"/>
              <a:buNone/>
            </a:pPr>
            <a:r>
              <a:rPr lang="en-US" sz="2800" dirty="0" smtClean="0"/>
              <a:t>A-</a:t>
            </a:r>
            <a:r>
              <a:rPr lang="ar" sz="2800" dirty="0" smtClean="0">
                <a:solidFill>
                  <a:schemeClr val="tx1"/>
                </a:solidFill>
              </a:rPr>
              <a:t>backache</a:t>
            </a:r>
            <a:endParaRPr lang="ar" sz="2800" dirty="0">
              <a:solidFill>
                <a:schemeClr val="tx1"/>
              </a:solidFill>
            </a:endParaRPr>
          </a:p>
          <a:p>
            <a:pPr marL="0" lvl="0" indent="-69850">
              <a:spcBef>
                <a:spcPts val="0"/>
              </a:spcBef>
              <a:buClr>
                <a:schemeClr val="dk1"/>
              </a:buClr>
              <a:buSzPts val="1100"/>
              <a:buFont typeface="Arial"/>
              <a:buNone/>
            </a:pPr>
            <a:r>
              <a:rPr lang="en-US" sz="2800" dirty="0" smtClean="0">
                <a:solidFill>
                  <a:schemeClr val="tx1"/>
                </a:solidFill>
              </a:rPr>
              <a:t>B-</a:t>
            </a:r>
            <a:r>
              <a:rPr lang="ar" sz="2800" dirty="0" smtClean="0">
                <a:solidFill>
                  <a:schemeClr val="tx1"/>
                </a:solidFill>
              </a:rPr>
              <a:t>rectal </a:t>
            </a:r>
            <a:r>
              <a:rPr lang="ar" sz="2800" dirty="0">
                <a:solidFill>
                  <a:schemeClr val="tx1"/>
                </a:solidFill>
              </a:rPr>
              <a:t>bleeding</a:t>
            </a:r>
          </a:p>
          <a:p>
            <a:pPr marL="0" lvl="0" indent="-69850">
              <a:spcBef>
                <a:spcPts val="0"/>
              </a:spcBef>
              <a:buClr>
                <a:schemeClr val="dk1"/>
              </a:buClr>
              <a:buSzPts val="1100"/>
              <a:buFont typeface="Arial"/>
              <a:buNone/>
            </a:pPr>
            <a:r>
              <a:rPr lang="en-US" sz="2800" dirty="0" smtClean="0">
                <a:solidFill>
                  <a:schemeClr val="tx1"/>
                </a:solidFill>
              </a:rPr>
              <a:t>C-</a:t>
            </a:r>
            <a:r>
              <a:rPr lang="ar" sz="2800" dirty="0" smtClean="0">
                <a:solidFill>
                  <a:schemeClr val="tx1"/>
                </a:solidFill>
              </a:rPr>
              <a:t>urinery </a:t>
            </a:r>
            <a:r>
              <a:rPr lang="ar" sz="2800" dirty="0">
                <a:solidFill>
                  <a:schemeClr val="tx1"/>
                </a:solidFill>
              </a:rPr>
              <a:t>symptoms</a:t>
            </a:r>
          </a:p>
          <a:p>
            <a:pPr marL="0" lvl="0" indent="-69850">
              <a:spcBef>
                <a:spcPts val="0"/>
              </a:spcBef>
              <a:buClr>
                <a:schemeClr val="dk1"/>
              </a:buClr>
              <a:buSzPts val="1100"/>
              <a:buFont typeface="Arial"/>
              <a:buNone/>
            </a:pPr>
            <a:r>
              <a:rPr lang="en-US" sz="2800" dirty="0" smtClean="0">
                <a:solidFill>
                  <a:schemeClr val="tx1"/>
                </a:solidFill>
              </a:rPr>
              <a:t>D-</a:t>
            </a:r>
            <a:r>
              <a:rPr lang="ar" sz="2800" dirty="0" smtClean="0">
                <a:solidFill>
                  <a:schemeClr val="tx1"/>
                </a:solidFill>
              </a:rPr>
              <a:t>mucous </a:t>
            </a:r>
            <a:r>
              <a:rPr lang="ar" sz="2800" dirty="0">
                <a:solidFill>
                  <a:schemeClr val="tx1"/>
                </a:solidFill>
              </a:rPr>
              <a:t>in </a:t>
            </a:r>
            <a:r>
              <a:rPr lang="ar" sz="2800" dirty="0" smtClean="0">
                <a:solidFill>
                  <a:schemeClr val="tx1"/>
                </a:solidFill>
              </a:rPr>
              <a:t>stool</a:t>
            </a:r>
            <a:endParaRPr lang="en-US" sz="2800" dirty="0" smtClean="0">
              <a:solidFill>
                <a:schemeClr val="tx1"/>
              </a:solidFill>
            </a:endParaRPr>
          </a:p>
          <a:p>
            <a:pPr marL="0" lvl="0" indent="-69850">
              <a:spcBef>
                <a:spcPts val="0"/>
              </a:spcBef>
              <a:buClr>
                <a:schemeClr val="dk1"/>
              </a:buClr>
              <a:buSzPts val="1100"/>
              <a:buFont typeface="Arial"/>
              <a:buNone/>
            </a:pPr>
            <a:endParaRPr lang="en-US" sz="2800" dirty="0" smtClean="0"/>
          </a:p>
          <a:p>
            <a:pPr marL="0" lvl="0" indent="-69850">
              <a:spcBef>
                <a:spcPts val="0"/>
              </a:spcBef>
              <a:buClr>
                <a:schemeClr val="dk1"/>
              </a:buClr>
              <a:buSzPts val="1100"/>
              <a:buFont typeface="Arial"/>
              <a:buNone/>
            </a:pPr>
            <a:r>
              <a:rPr lang="en-US" sz="2800" b="1" dirty="0" smtClean="0"/>
              <a:t>4-Laxatives are the first line of  treatment in IBS </a:t>
            </a:r>
            <a:r>
              <a:rPr lang="en-US" sz="2800" b="1" dirty="0" err="1" smtClean="0"/>
              <a:t>diarrhoea</a:t>
            </a:r>
            <a:r>
              <a:rPr lang="en-US" sz="2800" b="1" dirty="0" smtClean="0"/>
              <a:t> predominant: </a:t>
            </a:r>
            <a:endParaRPr lang="ar" sz="2800" b="1" dirty="0"/>
          </a:p>
          <a:p>
            <a:r>
              <a:rPr lang="en-US" sz="2800" dirty="0" smtClean="0"/>
              <a:t>A- true.      B- false.</a:t>
            </a:r>
          </a:p>
        </p:txBody>
      </p:sp>
      <p:sp>
        <p:nvSpPr>
          <p:cNvPr id="5" name="TextBox 4"/>
          <p:cNvSpPr txBox="1"/>
          <p:nvPr/>
        </p:nvSpPr>
        <p:spPr>
          <a:xfrm>
            <a:off x="3100532" y="9336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39836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7482"/>
          </a:xfrm>
        </p:spPr>
        <p:txBody>
          <a:bodyPr/>
          <a:lstStyle/>
          <a:p>
            <a:r>
              <a:rPr lang="en-US" dirty="0" smtClean="0">
                <a:solidFill>
                  <a:srgbClr val="E48312"/>
                </a:solidFill>
              </a:rPr>
              <a:t>Definitions</a:t>
            </a:r>
            <a:endParaRPr lang="en-US" dirty="0">
              <a:solidFill>
                <a:srgbClr val="E48312"/>
              </a:solidFill>
            </a:endParaRPr>
          </a:p>
        </p:txBody>
      </p:sp>
      <p:sp>
        <p:nvSpPr>
          <p:cNvPr id="3" name="Content Placeholder 2"/>
          <p:cNvSpPr>
            <a:spLocks noGrp="1"/>
          </p:cNvSpPr>
          <p:nvPr>
            <p:ph idx="1"/>
          </p:nvPr>
        </p:nvSpPr>
        <p:spPr>
          <a:xfrm>
            <a:off x="1097280" y="1843790"/>
            <a:ext cx="10058400" cy="4452079"/>
          </a:xfrm>
        </p:spPr>
        <p:txBody>
          <a:bodyPr>
            <a:noAutofit/>
          </a:bodyPr>
          <a:lstStyle/>
          <a:p>
            <a:r>
              <a:rPr lang="en-US" sz="2900" dirty="0" smtClean="0">
                <a:solidFill>
                  <a:schemeClr val="tx1">
                    <a:lumMod val="95000"/>
                    <a:lumOff val="5000"/>
                  </a:schemeClr>
                </a:solidFill>
              </a:rPr>
              <a:t>Diarrhea : </a:t>
            </a:r>
            <a:r>
              <a:rPr lang="en-US" sz="2900" dirty="0">
                <a:solidFill>
                  <a:schemeClr val="tx1">
                    <a:lumMod val="95000"/>
                    <a:lumOff val="5000"/>
                  </a:schemeClr>
                </a:solidFill>
              </a:rPr>
              <a:t>the passage of three or more loose or liquid stools per day </a:t>
            </a:r>
            <a:r>
              <a:rPr lang="en-US" sz="2900" dirty="0"/>
              <a:t>(</a:t>
            </a:r>
            <a:r>
              <a:rPr lang="en-US" sz="2900" dirty="0">
                <a:solidFill>
                  <a:srgbClr val="FF0000"/>
                </a:solidFill>
              </a:rPr>
              <a:t>or more frequent passage than is normal for the individual</a:t>
            </a:r>
            <a:r>
              <a:rPr lang="en-US" sz="2900" dirty="0" smtClean="0"/>
              <a:t>)</a:t>
            </a:r>
          </a:p>
          <a:p>
            <a:r>
              <a:rPr lang="en-US" sz="2900" dirty="0" smtClean="0">
                <a:solidFill>
                  <a:schemeClr val="tx1">
                    <a:lumMod val="95000"/>
                    <a:lumOff val="5000"/>
                  </a:schemeClr>
                </a:solidFill>
              </a:rPr>
              <a:t>Clinical types: </a:t>
            </a:r>
          </a:p>
          <a:p>
            <a:pPr fontAlgn="base"/>
            <a:r>
              <a:rPr lang="en-US" sz="2900" dirty="0">
                <a:solidFill>
                  <a:schemeClr val="tx1">
                    <a:lumMod val="95000"/>
                    <a:lumOff val="5000"/>
                  </a:schemeClr>
                </a:solidFill>
              </a:rPr>
              <a:t>acute watery </a:t>
            </a:r>
            <a:r>
              <a:rPr lang="en-US" sz="2900" dirty="0" smtClean="0">
                <a:solidFill>
                  <a:schemeClr val="tx1">
                    <a:lumMod val="95000"/>
                    <a:lumOff val="5000"/>
                  </a:schemeClr>
                </a:solidFill>
              </a:rPr>
              <a:t>diarrhea </a:t>
            </a:r>
            <a:r>
              <a:rPr lang="en-US" sz="2900" dirty="0">
                <a:solidFill>
                  <a:schemeClr val="tx1">
                    <a:lumMod val="95000"/>
                    <a:lumOff val="5000"/>
                  </a:schemeClr>
                </a:solidFill>
              </a:rPr>
              <a:t>– lasts several hours or </a:t>
            </a:r>
            <a:r>
              <a:rPr lang="en-US" sz="2900" dirty="0" smtClean="0">
                <a:solidFill>
                  <a:schemeClr val="tx1">
                    <a:lumMod val="95000"/>
                    <a:lumOff val="5000"/>
                  </a:schemeClr>
                </a:solidFill>
              </a:rPr>
              <a:t>days</a:t>
            </a:r>
          </a:p>
          <a:p>
            <a:pPr fontAlgn="base"/>
            <a:r>
              <a:rPr lang="en-US" sz="2900" dirty="0" smtClean="0">
                <a:solidFill>
                  <a:schemeClr val="tx1">
                    <a:lumMod val="95000"/>
                    <a:lumOff val="5000"/>
                  </a:schemeClr>
                </a:solidFill>
              </a:rPr>
              <a:t>acute </a:t>
            </a:r>
            <a:r>
              <a:rPr lang="en-US" sz="2900" dirty="0">
                <a:solidFill>
                  <a:schemeClr val="tx1">
                    <a:lumMod val="95000"/>
                    <a:lumOff val="5000"/>
                  </a:schemeClr>
                </a:solidFill>
              </a:rPr>
              <a:t>bloody </a:t>
            </a:r>
            <a:r>
              <a:rPr lang="en-US" sz="2900" dirty="0" smtClean="0">
                <a:solidFill>
                  <a:schemeClr val="tx1">
                    <a:lumMod val="95000"/>
                    <a:lumOff val="5000"/>
                  </a:schemeClr>
                </a:solidFill>
              </a:rPr>
              <a:t>diarrhea</a:t>
            </a:r>
            <a:endParaRPr lang="en-US" sz="2900" dirty="0">
              <a:solidFill>
                <a:schemeClr val="tx1">
                  <a:lumMod val="95000"/>
                  <a:lumOff val="5000"/>
                </a:schemeClr>
              </a:solidFill>
            </a:endParaRPr>
          </a:p>
          <a:p>
            <a:pPr fontAlgn="base"/>
            <a:r>
              <a:rPr lang="en-US" sz="2900" dirty="0" smtClean="0">
                <a:solidFill>
                  <a:schemeClr val="tx1">
                    <a:lumMod val="95000"/>
                    <a:lumOff val="5000"/>
                  </a:schemeClr>
                </a:solidFill>
              </a:rPr>
              <a:t>persistent diarrhea </a:t>
            </a:r>
            <a:r>
              <a:rPr lang="en-US" sz="2900" dirty="0">
                <a:solidFill>
                  <a:schemeClr val="tx1">
                    <a:lumMod val="95000"/>
                    <a:lumOff val="5000"/>
                  </a:schemeClr>
                </a:solidFill>
              </a:rPr>
              <a:t>– lasts 14 days or </a:t>
            </a:r>
            <a:r>
              <a:rPr lang="en-US" sz="2900" dirty="0" smtClean="0">
                <a:solidFill>
                  <a:schemeClr val="tx1">
                    <a:lumMod val="95000"/>
                    <a:lumOff val="5000"/>
                  </a:schemeClr>
                </a:solidFill>
              </a:rPr>
              <a:t>longer</a:t>
            </a:r>
            <a:endParaRPr lang="en-US" sz="2900" dirty="0">
              <a:solidFill>
                <a:schemeClr val="tx1">
                  <a:lumMod val="95000"/>
                  <a:lumOff val="5000"/>
                </a:schemeClr>
              </a:solidFill>
            </a:endParaRPr>
          </a:p>
          <a:p>
            <a:r>
              <a:rPr lang="en-US" sz="3200" dirty="0">
                <a:solidFill>
                  <a:schemeClr val="tx1">
                    <a:lumMod val="95000"/>
                    <a:lumOff val="5000"/>
                  </a:schemeClr>
                </a:solidFill>
              </a:rPr>
              <a:t/>
            </a:r>
            <a:br>
              <a:rPr lang="en-US" sz="3200" dirty="0">
                <a:solidFill>
                  <a:schemeClr val="tx1">
                    <a:lumMod val="95000"/>
                    <a:lumOff val="5000"/>
                  </a:schemeClr>
                </a:solidFill>
              </a:rPr>
            </a:br>
            <a:endParaRPr lang="en-US" sz="3200" dirty="0">
              <a:solidFill>
                <a:schemeClr val="tx1">
                  <a:lumMod val="95000"/>
                  <a:lumOff val="5000"/>
                </a:schemeClr>
              </a:solidFill>
            </a:endParaRPr>
          </a:p>
        </p:txBody>
      </p:sp>
    </p:spTree>
    <p:extLst>
      <p:ext uri="{BB962C8B-B14F-4D97-AF65-F5344CB8AC3E}">
        <p14:creationId xmlns:p14="http://schemas.microsoft.com/office/powerpoint/2010/main" val="14615053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8312"/>
                </a:solidFill>
              </a:rPr>
              <a:t>Cont. Definitions</a:t>
            </a:r>
            <a:endParaRPr lang="en-US" dirty="0">
              <a:solidFill>
                <a:srgbClr val="E48312"/>
              </a:solidFill>
            </a:endParaRPr>
          </a:p>
        </p:txBody>
      </p:sp>
      <p:sp>
        <p:nvSpPr>
          <p:cNvPr id="3" name="Content Placeholder 2"/>
          <p:cNvSpPr>
            <a:spLocks noGrp="1"/>
          </p:cNvSpPr>
          <p:nvPr>
            <p:ph idx="1"/>
          </p:nvPr>
        </p:nvSpPr>
        <p:spPr>
          <a:xfrm>
            <a:off x="1097280" y="1858779"/>
            <a:ext cx="10058400" cy="4227227"/>
          </a:xfrm>
        </p:spPr>
        <p:txBody>
          <a:bodyPr>
            <a:normAutofit/>
          </a:bodyPr>
          <a:lstStyle/>
          <a:p>
            <a:pPr marL="0" lvl="0" indent="0">
              <a:lnSpc>
                <a:spcPct val="100000"/>
              </a:lnSpc>
              <a:spcBef>
                <a:spcPts val="0"/>
              </a:spcBef>
              <a:spcAft>
                <a:spcPts val="0"/>
              </a:spcAft>
              <a:buClrTx/>
              <a:buSzTx/>
              <a:buNone/>
            </a:pPr>
            <a:r>
              <a:rPr lang="en-US" sz="2900" dirty="0" smtClean="0">
                <a:solidFill>
                  <a:schemeClr val="tx1">
                    <a:lumMod val="95000"/>
                    <a:lumOff val="5000"/>
                  </a:schemeClr>
                </a:solidFill>
              </a:rPr>
              <a:t>Constipation : </a:t>
            </a:r>
            <a:r>
              <a:rPr lang="en-US" sz="3000" dirty="0">
                <a:solidFill>
                  <a:schemeClr val="tx1">
                    <a:lumMod val="95000"/>
                    <a:lumOff val="5000"/>
                  </a:schemeClr>
                </a:solidFill>
              </a:rPr>
              <a:t>infrequent bowel </a:t>
            </a:r>
            <a:r>
              <a:rPr lang="en-US" sz="3000" dirty="0" smtClean="0">
                <a:solidFill>
                  <a:schemeClr val="tx1">
                    <a:lumMod val="95000"/>
                    <a:lumOff val="5000"/>
                  </a:schemeClr>
                </a:solidFill>
              </a:rPr>
              <a:t>movements</a:t>
            </a:r>
            <a:r>
              <a:rPr lang="en-US" sz="3000" dirty="0">
                <a:solidFill>
                  <a:schemeClr val="tx1">
                    <a:lumMod val="95000"/>
                    <a:lumOff val="5000"/>
                  </a:schemeClr>
                </a:solidFill>
              </a:rPr>
              <a:t>,</a:t>
            </a:r>
            <a:r>
              <a:rPr lang="en-US" sz="3000" dirty="0" smtClean="0">
                <a:solidFill>
                  <a:srgbClr val="FF0000"/>
                </a:solidFill>
              </a:rPr>
              <a:t> usually </a:t>
            </a:r>
            <a:r>
              <a:rPr lang="en-US" sz="3000" dirty="0">
                <a:solidFill>
                  <a:srgbClr val="FF0000"/>
                </a:solidFill>
              </a:rPr>
              <a:t>less than 3 stools per week</a:t>
            </a:r>
            <a:r>
              <a:rPr lang="en-US" sz="3200" dirty="0" smtClean="0">
                <a:solidFill>
                  <a:srgbClr val="FF0000"/>
                </a:solidFill>
              </a:rPr>
              <a:t>.</a:t>
            </a:r>
          </a:p>
          <a:p>
            <a:pPr marL="0" lvl="0" indent="0">
              <a:lnSpc>
                <a:spcPct val="100000"/>
              </a:lnSpc>
              <a:spcBef>
                <a:spcPts val="0"/>
              </a:spcBef>
              <a:spcAft>
                <a:spcPts val="0"/>
              </a:spcAft>
              <a:buClrTx/>
              <a:buSzTx/>
              <a:buNone/>
            </a:pPr>
            <a:endParaRPr lang="en-US" sz="3200" dirty="0" smtClean="0">
              <a:solidFill>
                <a:srgbClr val="FF0000"/>
              </a:solidFill>
            </a:endParaRPr>
          </a:p>
          <a:p>
            <a:pPr marL="0" lvl="0" indent="0">
              <a:lnSpc>
                <a:spcPct val="100000"/>
              </a:lnSpc>
              <a:spcBef>
                <a:spcPts val="0"/>
              </a:spcBef>
              <a:spcAft>
                <a:spcPts val="0"/>
              </a:spcAft>
              <a:buClrTx/>
              <a:buSzTx/>
              <a:buNone/>
            </a:pPr>
            <a:r>
              <a:rPr lang="en-US" sz="3200" dirty="0" smtClean="0">
                <a:solidFill>
                  <a:schemeClr val="tx1">
                    <a:lumMod val="95000"/>
                    <a:lumOff val="5000"/>
                  </a:schemeClr>
                </a:solidFill>
              </a:rPr>
              <a:t>Other complaints : Hard Stool - Straining - Abdominal pain and bloating - sensation of incomplete bowel evacuation</a:t>
            </a:r>
          </a:p>
          <a:p>
            <a:pPr marL="0" lvl="0" indent="0">
              <a:lnSpc>
                <a:spcPct val="100000"/>
              </a:lnSpc>
              <a:spcBef>
                <a:spcPts val="0"/>
              </a:spcBef>
              <a:spcAft>
                <a:spcPts val="0"/>
              </a:spcAft>
              <a:buClrTx/>
              <a:buSzTx/>
              <a:buNone/>
            </a:pPr>
            <a:endParaRPr lang="en-US" sz="3200" dirty="0">
              <a:solidFill>
                <a:schemeClr val="tx1">
                  <a:lumMod val="95000"/>
                  <a:lumOff val="5000"/>
                </a:schemeClr>
              </a:solidFill>
            </a:endParaRPr>
          </a:p>
          <a:p>
            <a:pPr marL="0" lvl="0" indent="0">
              <a:lnSpc>
                <a:spcPct val="100000"/>
              </a:lnSpc>
              <a:spcBef>
                <a:spcPts val="0"/>
              </a:spcBef>
              <a:spcAft>
                <a:spcPts val="0"/>
              </a:spcAft>
              <a:buClrTx/>
              <a:buSzTx/>
              <a:buNone/>
            </a:pPr>
            <a:r>
              <a:rPr lang="en-US" sz="3200" dirty="0" smtClean="0">
                <a:solidFill>
                  <a:schemeClr val="tx1">
                    <a:lumMod val="95000"/>
                    <a:lumOff val="5000"/>
                  </a:schemeClr>
                </a:solidFill>
              </a:rPr>
              <a:t>Causes : </a:t>
            </a:r>
            <a:r>
              <a:rPr lang="en-US" sz="3200" dirty="0" smtClean="0">
                <a:solidFill>
                  <a:srgbClr val="FF0000"/>
                </a:solidFill>
              </a:rPr>
              <a:t>Diet </a:t>
            </a:r>
            <a:r>
              <a:rPr lang="en-US" sz="3200" dirty="0">
                <a:solidFill>
                  <a:schemeClr val="tx1">
                    <a:lumMod val="95000"/>
                    <a:lumOff val="5000"/>
                  </a:schemeClr>
                </a:solidFill>
              </a:rPr>
              <a:t>-</a:t>
            </a:r>
            <a:r>
              <a:rPr lang="en-US" sz="3200" dirty="0" smtClean="0">
                <a:solidFill>
                  <a:schemeClr val="tx1">
                    <a:lumMod val="95000"/>
                    <a:lumOff val="5000"/>
                  </a:schemeClr>
                </a:solidFill>
              </a:rPr>
              <a:t> Medications ( Antispasmodics, Anticholinergics ) - Diabetes - Hypothyroidism</a:t>
            </a:r>
          </a:p>
          <a:p>
            <a:pPr marL="0" lvl="0" indent="0">
              <a:lnSpc>
                <a:spcPct val="100000"/>
              </a:lnSpc>
              <a:spcBef>
                <a:spcPts val="0"/>
              </a:spcBef>
              <a:spcAft>
                <a:spcPts val="0"/>
              </a:spcAft>
              <a:buClrTx/>
              <a:buSzTx/>
              <a:buNone/>
            </a:pPr>
            <a:endParaRPr lang="en-US" sz="3200" dirty="0" smtClean="0">
              <a:solidFill>
                <a:schemeClr val="tx1">
                  <a:lumMod val="95000"/>
                  <a:lumOff val="5000"/>
                </a:schemeClr>
              </a:solidFill>
            </a:endParaRPr>
          </a:p>
          <a:p>
            <a:pPr marL="0" lvl="0" indent="0">
              <a:lnSpc>
                <a:spcPct val="100000"/>
              </a:lnSpc>
              <a:spcBef>
                <a:spcPts val="0"/>
              </a:spcBef>
              <a:spcAft>
                <a:spcPts val="0"/>
              </a:spcAft>
              <a:buClrTx/>
              <a:buSzTx/>
              <a:buNone/>
            </a:pPr>
            <a:endParaRPr lang="en-US" sz="3200" dirty="0">
              <a:solidFill>
                <a:srgbClr val="FF0000"/>
              </a:solidFill>
            </a:endParaRPr>
          </a:p>
        </p:txBody>
      </p:sp>
    </p:spTree>
    <p:extLst>
      <p:ext uri="{BB962C8B-B14F-4D97-AF65-F5344CB8AC3E}">
        <p14:creationId xmlns:p14="http://schemas.microsoft.com/office/powerpoint/2010/main" val="9725249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
                                        <p:tgtEl>
                                          <p:spTgt spid="3">
                                            <p:txEl>
                                              <p:pRg st="4" end="4"/>
                                            </p:txEl>
                                          </p:spTgt>
                                        </p:tgtEl>
                                      </p:cBhvr>
                                    </p:animEffect>
                                    <p:anim calcmode="lin" valueType="num">
                                      <p:cBhvr>
                                        <p:cTn id="2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842" y="179882"/>
            <a:ext cx="11842229" cy="6041036"/>
          </a:xfrm>
        </p:spPr>
      </p:pic>
    </p:spTree>
    <p:extLst>
      <p:ext uri="{BB962C8B-B14F-4D97-AF65-F5344CB8AC3E}">
        <p14:creationId xmlns:p14="http://schemas.microsoft.com/office/powerpoint/2010/main" val="4355096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8312"/>
                </a:solidFill>
              </a:rPr>
              <a:t>Irritable Bowel Syndrome</a:t>
            </a:r>
            <a:endParaRPr lang="en-US" dirty="0">
              <a:solidFill>
                <a:srgbClr val="E48312"/>
              </a:solidFill>
            </a:endParaRPr>
          </a:p>
        </p:txBody>
      </p:sp>
      <p:sp>
        <p:nvSpPr>
          <p:cNvPr id="3" name="Content Placeholder 2"/>
          <p:cNvSpPr>
            <a:spLocks noGrp="1"/>
          </p:cNvSpPr>
          <p:nvPr>
            <p:ph idx="1"/>
          </p:nvPr>
        </p:nvSpPr>
        <p:spPr>
          <a:xfrm>
            <a:off x="1097280" y="1873770"/>
            <a:ext cx="10058400" cy="4437088"/>
          </a:xfrm>
        </p:spPr>
        <p:txBody>
          <a:bodyPr>
            <a:normAutofit/>
          </a:bodyPr>
          <a:lstStyle/>
          <a:p>
            <a:r>
              <a:rPr lang="en-US" sz="2800" dirty="0" smtClean="0">
                <a:solidFill>
                  <a:schemeClr val="tx1">
                    <a:lumMod val="95000"/>
                    <a:lumOff val="5000"/>
                  </a:schemeClr>
                </a:solidFill>
              </a:rPr>
              <a:t>Definition : </a:t>
            </a:r>
            <a:r>
              <a:rPr lang="en-US" sz="2800" dirty="0">
                <a:solidFill>
                  <a:schemeClr val="tx1">
                    <a:lumMod val="95000"/>
                    <a:lumOff val="5000"/>
                  </a:schemeClr>
                </a:solidFill>
              </a:rPr>
              <a:t>group of symptoms that occur </a:t>
            </a:r>
            <a:r>
              <a:rPr lang="en-US" sz="2800" dirty="0" smtClean="0">
                <a:solidFill>
                  <a:schemeClr val="tx1">
                    <a:lumMod val="95000"/>
                    <a:lumOff val="5000"/>
                  </a:schemeClr>
                </a:solidFill>
              </a:rPr>
              <a:t>together</a:t>
            </a:r>
            <a:r>
              <a:rPr lang="en-US" sz="2800" dirty="0">
                <a:solidFill>
                  <a:schemeClr val="tx1">
                    <a:lumMod val="95000"/>
                    <a:lumOff val="5000"/>
                  </a:schemeClr>
                </a:solidFill>
              </a:rPr>
              <a:t>, including repeated pain </a:t>
            </a:r>
            <a:r>
              <a:rPr lang="en-US" sz="2800" dirty="0" smtClean="0">
                <a:solidFill>
                  <a:schemeClr val="tx1">
                    <a:lumMod val="95000"/>
                    <a:lumOff val="5000"/>
                  </a:schemeClr>
                </a:solidFill>
              </a:rPr>
              <a:t>in your</a:t>
            </a:r>
            <a:r>
              <a:rPr lang="en-US" sz="2800" dirty="0">
                <a:solidFill>
                  <a:schemeClr val="tx1">
                    <a:lumMod val="95000"/>
                    <a:lumOff val="5000"/>
                  </a:schemeClr>
                </a:solidFill>
              </a:rPr>
              <a:t> </a:t>
            </a:r>
            <a:r>
              <a:rPr lang="en-US" sz="2800" dirty="0" smtClean="0">
                <a:solidFill>
                  <a:schemeClr val="tx1">
                    <a:lumMod val="95000"/>
                    <a:lumOff val="5000"/>
                  </a:schemeClr>
                </a:solidFill>
              </a:rPr>
              <a:t>abdomen</a:t>
            </a:r>
            <a:r>
              <a:rPr lang="en-US" sz="2800" dirty="0">
                <a:solidFill>
                  <a:schemeClr val="tx1">
                    <a:lumMod val="95000"/>
                    <a:lumOff val="5000"/>
                  </a:schemeClr>
                </a:solidFill>
              </a:rPr>
              <a:t> </a:t>
            </a:r>
            <a:r>
              <a:rPr lang="en-US" sz="2800" dirty="0" smtClean="0">
                <a:solidFill>
                  <a:schemeClr val="tx1">
                    <a:lumMod val="95000"/>
                    <a:lumOff val="5000"/>
                  </a:schemeClr>
                </a:solidFill>
              </a:rPr>
              <a:t>and </a:t>
            </a:r>
            <a:r>
              <a:rPr lang="en-US" sz="2800" dirty="0">
                <a:solidFill>
                  <a:schemeClr val="tx1">
                    <a:lumMod val="95000"/>
                    <a:lumOff val="5000"/>
                  </a:schemeClr>
                </a:solidFill>
              </a:rPr>
              <a:t>changes in your </a:t>
            </a:r>
            <a:r>
              <a:rPr lang="en-US" sz="2800" dirty="0" smtClean="0">
                <a:solidFill>
                  <a:schemeClr val="tx1">
                    <a:lumMod val="95000"/>
                    <a:lumOff val="5000"/>
                  </a:schemeClr>
                </a:solidFill>
              </a:rPr>
              <a:t>bowel movements, </a:t>
            </a:r>
            <a:r>
              <a:rPr lang="en-US" sz="2800" dirty="0">
                <a:solidFill>
                  <a:schemeClr val="tx1">
                    <a:lumMod val="95000"/>
                    <a:lumOff val="5000"/>
                  </a:schemeClr>
                </a:solidFill>
              </a:rPr>
              <a:t>which may be </a:t>
            </a:r>
            <a:r>
              <a:rPr lang="en-US" sz="2800" dirty="0" smtClean="0">
                <a:solidFill>
                  <a:schemeClr val="tx1">
                    <a:lumMod val="95000"/>
                    <a:lumOff val="5000"/>
                  </a:schemeClr>
                </a:solidFill>
              </a:rPr>
              <a:t>diarrhea,</a:t>
            </a:r>
            <a:r>
              <a:rPr lang="en-US" sz="2800" dirty="0">
                <a:solidFill>
                  <a:schemeClr val="tx1">
                    <a:lumMod val="95000"/>
                    <a:lumOff val="5000"/>
                  </a:schemeClr>
                </a:solidFill>
              </a:rPr>
              <a:t> </a:t>
            </a:r>
            <a:r>
              <a:rPr lang="en-US" sz="2800" dirty="0" smtClean="0">
                <a:solidFill>
                  <a:schemeClr val="tx1">
                    <a:lumMod val="95000"/>
                    <a:lumOff val="5000"/>
                  </a:schemeClr>
                </a:solidFill>
              </a:rPr>
              <a:t>constipation or both.</a:t>
            </a:r>
          </a:p>
          <a:p>
            <a:r>
              <a:rPr lang="en-US" sz="2800" dirty="0" smtClean="0">
                <a:solidFill>
                  <a:schemeClr val="tx1">
                    <a:lumMod val="95000"/>
                    <a:lumOff val="5000"/>
                  </a:schemeClr>
                </a:solidFill>
              </a:rPr>
              <a:t>IBS Classifications : </a:t>
            </a:r>
          </a:p>
          <a:p>
            <a:r>
              <a:rPr lang="en-US" sz="2800" dirty="0" smtClean="0">
                <a:solidFill>
                  <a:srgbClr val="FF0000"/>
                </a:solidFill>
              </a:rPr>
              <a:t>IBS-C</a:t>
            </a:r>
            <a:r>
              <a:rPr lang="en-US" sz="2800" dirty="0" smtClean="0"/>
              <a:t> : </a:t>
            </a:r>
            <a:r>
              <a:rPr lang="en-US" sz="2800" dirty="0" smtClean="0">
                <a:solidFill>
                  <a:schemeClr val="tx1">
                    <a:lumMod val="95000"/>
                    <a:lumOff val="5000"/>
                  </a:schemeClr>
                </a:solidFill>
              </a:rPr>
              <a:t>more </a:t>
            </a:r>
            <a:r>
              <a:rPr lang="en-US" sz="2800" dirty="0">
                <a:solidFill>
                  <a:schemeClr val="tx1">
                    <a:lumMod val="95000"/>
                    <a:lumOff val="5000"/>
                  </a:schemeClr>
                </a:solidFill>
              </a:rPr>
              <a:t>than a quarter of your </a:t>
            </a:r>
            <a:r>
              <a:rPr lang="en-US" sz="2800" dirty="0" smtClean="0">
                <a:solidFill>
                  <a:schemeClr val="tx1">
                    <a:lumMod val="95000"/>
                    <a:lumOff val="5000"/>
                  </a:schemeClr>
                </a:solidFill>
              </a:rPr>
              <a:t>stools</a:t>
            </a:r>
            <a:r>
              <a:rPr lang="en-US" sz="2800" dirty="0">
                <a:solidFill>
                  <a:schemeClr val="tx1">
                    <a:lumMod val="95000"/>
                    <a:lumOff val="5000"/>
                  </a:schemeClr>
                </a:solidFill>
              </a:rPr>
              <a:t> are hard or </a:t>
            </a:r>
            <a:r>
              <a:rPr lang="en-US" sz="2800" dirty="0" smtClean="0">
                <a:solidFill>
                  <a:schemeClr val="tx1">
                    <a:lumMod val="95000"/>
                    <a:lumOff val="5000"/>
                  </a:schemeClr>
                </a:solidFill>
              </a:rPr>
              <a:t>lumpy, and less </a:t>
            </a:r>
            <a:r>
              <a:rPr lang="en-US" sz="2800" dirty="0">
                <a:solidFill>
                  <a:schemeClr val="tx1">
                    <a:lumMod val="95000"/>
                    <a:lumOff val="5000"/>
                  </a:schemeClr>
                </a:solidFill>
              </a:rPr>
              <a:t>than a quarter of your stools are loose or </a:t>
            </a:r>
            <a:r>
              <a:rPr lang="en-US" sz="2800" dirty="0" smtClean="0">
                <a:solidFill>
                  <a:schemeClr val="tx1">
                    <a:lumMod val="95000"/>
                    <a:lumOff val="5000"/>
                  </a:schemeClr>
                </a:solidFill>
              </a:rPr>
              <a:t>watery</a:t>
            </a:r>
          </a:p>
          <a:p>
            <a:r>
              <a:rPr lang="en-US" sz="2800" dirty="0" smtClean="0">
                <a:solidFill>
                  <a:srgbClr val="FF0000"/>
                </a:solidFill>
              </a:rPr>
              <a:t>IBS-D </a:t>
            </a:r>
            <a:r>
              <a:rPr lang="en-US" sz="2800" dirty="0" smtClean="0">
                <a:solidFill>
                  <a:schemeClr val="tx1">
                    <a:lumMod val="95000"/>
                    <a:lumOff val="5000"/>
                  </a:schemeClr>
                </a:solidFill>
              </a:rPr>
              <a:t>: </a:t>
            </a:r>
            <a:r>
              <a:rPr lang="en-US" sz="2800" dirty="0">
                <a:solidFill>
                  <a:schemeClr val="tx1">
                    <a:lumMod val="95000"/>
                    <a:lumOff val="5000"/>
                  </a:schemeClr>
                </a:solidFill>
              </a:rPr>
              <a:t>more than a quarter of your stools are loose or </a:t>
            </a:r>
            <a:r>
              <a:rPr lang="en-US" sz="2800" dirty="0" smtClean="0">
                <a:solidFill>
                  <a:schemeClr val="tx1">
                    <a:lumMod val="95000"/>
                    <a:lumOff val="5000"/>
                  </a:schemeClr>
                </a:solidFill>
              </a:rPr>
              <a:t>watery, and less </a:t>
            </a:r>
            <a:r>
              <a:rPr lang="en-US" sz="2800" dirty="0">
                <a:solidFill>
                  <a:schemeClr val="tx1">
                    <a:lumMod val="95000"/>
                    <a:lumOff val="5000"/>
                  </a:schemeClr>
                </a:solidFill>
              </a:rPr>
              <a:t>than a quarter of your stools are hard or </a:t>
            </a:r>
            <a:r>
              <a:rPr lang="en-US" sz="2800" dirty="0" smtClean="0">
                <a:solidFill>
                  <a:schemeClr val="tx1">
                    <a:lumMod val="95000"/>
                    <a:lumOff val="5000"/>
                  </a:schemeClr>
                </a:solidFill>
              </a:rPr>
              <a:t>lumpy</a:t>
            </a:r>
          </a:p>
          <a:p>
            <a:r>
              <a:rPr lang="en-US" sz="2800" dirty="0" smtClean="0">
                <a:solidFill>
                  <a:srgbClr val="FF0000"/>
                </a:solidFill>
              </a:rPr>
              <a:t>IBS-M</a:t>
            </a:r>
            <a:endParaRPr lang="en-US" sz="2800" dirty="0">
              <a:solidFill>
                <a:srgbClr val="FF0000"/>
              </a:solidFill>
            </a:endParaRPr>
          </a:p>
          <a:p>
            <a:endParaRPr lang="en-US" sz="2400" dirty="0">
              <a:solidFill>
                <a:srgbClr val="FF0000"/>
              </a:solidFill>
            </a:endParaRPr>
          </a:p>
          <a:p>
            <a:endParaRPr lang="en-US" sz="2400" dirty="0" smtClean="0"/>
          </a:p>
        </p:txBody>
      </p:sp>
    </p:spTree>
    <p:extLst>
      <p:ext uri="{BB962C8B-B14F-4D97-AF65-F5344CB8AC3E}">
        <p14:creationId xmlns:p14="http://schemas.microsoft.com/office/powerpoint/2010/main" val="175727812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
                                        <p:tgtEl>
                                          <p:spTgt spid="3">
                                            <p:txEl>
                                              <p:pRg st="1" end="1"/>
                                            </p:txEl>
                                          </p:spTgt>
                                        </p:tgtEl>
                                      </p:cBhvr>
                                    </p:animEffect>
                                    <p:anim calcmode="lin" valueType="num">
                                      <p:cBhvr>
                                        <p:cTn id="1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
                                        <p:tgtEl>
                                          <p:spTgt spid="3">
                                            <p:txEl>
                                              <p:pRg st="2" end="2"/>
                                            </p:txEl>
                                          </p:spTgt>
                                        </p:tgtEl>
                                      </p:cBhvr>
                                    </p:animEffect>
                                    <p:anim calcmode="lin" valueType="num">
                                      <p:cBhvr>
                                        <p:cTn id="24"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
                                        <p:tgtEl>
                                          <p:spTgt spid="3">
                                            <p:txEl>
                                              <p:pRg st="3" end="3"/>
                                            </p:txEl>
                                          </p:spTgt>
                                        </p:tgtEl>
                                      </p:cBhvr>
                                    </p:animEffect>
                                    <p:anim calcmode="lin" valueType="num">
                                      <p:cBhvr>
                                        <p:cTn id="33"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
                                        <p:tgtEl>
                                          <p:spTgt spid="3">
                                            <p:txEl>
                                              <p:pRg st="4" end="4"/>
                                            </p:txEl>
                                          </p:spTgt>
                                        </p:tgtEl>
                                      </p:cBhvr>
                                    </p:animEffect>
                                    <p:anim calcmode="lin" valueType="num">
                                      <p:cBhvr>
                                        <p:cTn id="4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90705"/>
            <a:ext cx="10325225" cy="4270252"/>
          </a:xfrm>
        </p:spPr>
        <p:txBody>
          <a:bodyPr/>
          <a:lstStyle/>
          <a:p>
            <a:r>
              <a:rPr lang="en-US" dirty="0" smtClean="0">
                <a:solidFill>
                  <a:schemeClr val="tx1">
                    <a:lumMod val="95000"/>
                    <a:lumOff val="5000"/>
                  </a:schemeClr>
                </a:solidFill>
              </a:rPr>
              <a:t>Etiology : </a:t>
            </a:r>
            <a:r>
              <a:rPr lang="en-US" dirty="0">
                <a:solidFill>
                  <a:schemeClr val="tx1">
                    <a:lumMod val="95000"/>
                    <a:lumOff val="5000"/>
                  </a:schemeClr>
                </a:solidFill>
              </a:rPr>
              <a:t>The precise cause of IBS isn't </a:t>
            </a:r>
            <a:r>
              <a:rPr lang="en-US" dirty="0" smtClean="0">
                <a:solidFill>
                  <a:schemeClr val="tx1">
                    <a:lumMod val="95000"/>
                    <a:lumOff val="5000"/>
                  </a:schemeClr>
                </a:solidFill>
              </a:rPr>
              <a:t>known. </a:t>
            </a:r>
            <a:r>
              <a:rPr lang="en-US" dirty="0">
                <a:solidFill>
                  <a:schemeClr val="tx1">
                    <a:lumMod val="95000"/>
                    <a:lumOff val="5000"/>
                  </a:schemeClr>
                </a:solidFill>
              </a:rPr>
              <a:t>M</a:t>
            </a:r>
            <a:r>
              <a:rPr lang="en-US" dirty="0" smtClean="0">
                <a:solidFill>
                  <a:schemeClr val="tx1">
                    <a:lumMod val="95000"/>
                    <a:lumOff val="5000"/>
                  </a:schemeClr>
                </a:solidFill>
              </a:rPr>
              <a:t>ultiple factors play a role in IBS.</a:t>
            </a:r>
          </a:p>
          <a:p>
            <a:r>
              <a:rPr lang="en-US" b="1" dirty="0" smtClean="0">
                <a:solidFill>
                  <a:schemeClr val="tx1">
                    <a:lumMod val="95000"/>
                    <a:lumOff val="5000"/>
                  </a:schemeClr>
                </a:solidFill>
              </a:rPr>
              <a:t>1- Nervous system</a:t>
            </a:r>
          </a:p>
          <a:p>
            <a:r>
              <a:rPr lang="en-US" b="1" dirty="0" smtClean="0">
                <a:solidFill>
                  <a:schemeClr val="tx1">
                    <a:lumMod val="95000"/>
                    <a:lumOff val="5000"/>
                  </a:schemeClr>
                </a:solidFill>
              </a:rPr>
              <a:t>2- Muscle </a:t>
            </a:r>
            <a:r>
              <a:rPr lang="en-US" b="1" dirty="0">
                <a:solidFill>
                  <a:schemeClr val="tx1">
                    <a:lumMod val="95000"/>
                    <a:lumOff val="5000"/>
                  </a:schemeClr>
                </a:solidFill>
              </a:rPr>
              <a:t>contractions in the </a:t>
            </a:r>
            <a:r>
              <a:rPr lang="en-US" b="1" dirty="0" smtClean="0">
                <a:solidFill>
                  <a:schemeClr val="tx1">
                    <a:lumMod val="95000"/>
                    <a:lumOff val="5000"/>
                  </a:schemeClr>
                </a:solidFill>
              </a:rPr>
              <a:t>intestine.</a:t>
            </a:r>
          </a:p>
          <a:p>
            <a:r>
              <a:rPr lang="en-US" b="1" dirty="0" smtClean="0">
                <a:solidFill>
                  <a:schemeClr val="tx1">
                    <a:lumMod val="95000"/>
                    <a:lumOff val="5000"/>
                  </a:schemeClr>
                </a:solidFill>
              </a:rPr>
              <a:t>3- </a:t>
            </a:r>
            <a:r>
              <a:rPr lang="en-US" b="1" dirty="0">
                <a:solidFill>
                  <a:schemeClr val="tx1">
                    <a:lumMod val="95000"/>
                    <a:lumOff val="5000"/>
                  </a:schemeClr>
                </a:solidFill>
              </a:rPr>
              <a:t>Inflammation in the </a:t>
            </a:r>
            <a:r>
              <a:rPr lang="en-US" b="1" dirty="0" smtClean="0">
                <a:solidFill>
                  <a:schemeClr val="tx1">
                    <a:lumMod val="95000"/>
                    <a:lumOff val="5000"/>
                  </a:schemeClr>
                </a:solidFill>
              </a:rPr>
              <a:t>intestines.</a:t>
            </a:r>
          </a:p>
          <a:p>
            <a:r>
              <a:rPr lang="en-US" b="1" dirty="0" smtClean="0">
                <a:solidFill>
                  <a:schemeClr val="tx1">
                    <a:lumMod val="95000"/>
                    <a:lumOff val="5000"/>
                  </a:schemeClr>
                </a:solidFill>
              </a:rPr>
              <a:t>4- </a:t>
            </a:r>
            <a:r>
              <a:rPr lang="en-US" b="1" dirty="0">
                <a:solidFill>
                  <a:schemeClr val="tx1">
                    <a:lumMod val="95000"/>
                    <a:lumOff val="5000"/>
                  </a:schemeClr>
                </a:solidFill>
              </a:rPr>
              <a:t>Severe </a:t>
            </a:r>
            <a:r>
              <a:rPr lang="en-US" b="1" dirty="0" smtClean="0">
                <a:solidFill>
                  <a:schemeClr val="tx1">
                    <a:lumMod val="95000"/>
                    <a:lumOff val="5000"/>
                  </a:schemeClr>
                </a:solidFill>
              </a:rPr>
              <a:t>infection.</a:t>
            </a:r>
          </a:p>
          <a:p>
            <a:r>
              <a:rPr lang="en-US" b="1" dirty="0" smtClean="0">
                <a:solidFill>
                  <a:schemeClr val="tx1">
                    <a:lumMod val="95000"/>
                    <a:lumOff val="5000"/>
                  </a:schemeClr>
                </a:solidFill>
              </a:rPr>
              <a:t>5- </a:t>
            </a:r>
            <a:r>
              <a:rPr lang="en-US" b="1" dirty="0">
                <a:solidFill>
                  <a:schemeClr val="tx1">
                    <a:lumMod val="95000"/>
                    <a:lumOff val="5000"/>
                  </a:schemeClr>
                </a:solidFill>
              </a:rPr>
              <a:t>Changes in </a:t>
            </a:r>
            <a:r>
              <a:rPr lang="en-US" b="1" dirty="0" smtClean="0">
                <a:solidFill>
                  <a:schemeClr val="tx1">
                    <a:lumMod val="95000"/>
                    <a:lumOff val="5000"/>
                  </a:schemeClr>
                </a:solidFill>
              </a:rPr>
              <a:t>microflora.</a:t>
            </a:r>
          </a:p>
          <a:p>
            <a:r>
              <a:rPr lang="en-US" dirty="0" smtClean="0"/>
              <a:t>Complications : Mood disturbance and </a:t>
            </a:r>
            <a:r>
              <a:rPr lang="en-US" dirty="0" smtClean="0">
                <a:solidFill>
                  <a:srgbClr val="FF0000"/>
                </a:solidFill>
              </a:rPr>
              <a:t>Poor quality of life </a:t>
            </a:r>
          </a:p>
          <a:p>
            <a:r>
              <a:rPr lang="en-US" dirty="0" smtClean="0"/>
              <a:t>Many </a:t>
            </a:r>
            <a:r>
              <a:rPr lang="en-US" dirty="0"/>
              <a:t>people with moderate to severe IBS report poor quality of life. Research indicates that people with IBS miss three times as many days from work as do those without bowel symptoms</a:t>
            </a:r>
            <a:endParaRPr lang="en-US" dirty="0" smtClean="0"/>
          </a:p>
        </p:txBody>
      </p:sp>
    </p:spTree>
    <p:extLst>
      <p:ext uri="{BB962C8B-B14F-4D97-AF65-F5344CB8AC3E}">
        <p14:creationId xmlns:p14="http://schemas.microsoft.com/office/powerpoint/2010/main" val="7223801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438</TotalTime>
  <Words>1208</Words>
  <Application>Microsoft Macintosh PowerPoint</Application>
  <PresentationFormat>Custom</PresentationFormat>
  <Paragraphs>169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Retrospect</vt:lpstr>
      <vt:lpstr>Change In Bowel Habits</vt:lpstr>
      <vt:lpstr>Seminar's Objectives</vt:lpstr>
      <vt:lpstr>Quiz </vt:lpstr>
      <vt:lpstr>Quiz</vt:lpstr>
      <vt:lpstr>Definitions</vt:lpstr>
      <vt:lpstr>Cont. Definitions</vt:lpstr>
      <vt:lpstr>PowerPoint Presentation</vt:lpstr>
      <vt:lpstr>Irritable Bowel Syndrome</vt:lpstr>
      <vt:lpstr>PowerPoint Presentation</vt:lpstr>
      <vt:lpstr>Initial assessment</vt:lpstr>
      <vt:lpstr>Diagnosis criteria: (NICE)</vt:lpstr>
      <vt:lpstr>Rome IV Ibs Criteria</vt:lpstr>
      <vt:lpstr>Alarming symptoms</vt:lpstr>
      <vt:lpstr>Differential diagnosis</vt:lpstr>
      <vt:lpstr>INVESTIGATION</vt:lpstr>
      <vt:lpstr>PowerPoint Presentation</vt:lpstr>
      <vt:lpstr>management of IBS </vt:lpstr>
      <vt:lpstr>PowerPoint Presentation</vt:lpstr>
      <vt:lpstr>PowerPoint Presentation</vt:lpstr>
      <vt:lpstr>Dietary and lifestyle advice </vt:lpstr>
      <vt:lpstr>PowerPoint Presentation</vt:lpstr>
      <vt:lpstr>Pharmacological therapy </vt:lpstr>
      <vt:lpstr>PowerPoint Presentation</vt:lpstr>
      <vt:lpstr>PowerPoint Presentation</vt:lpstr>
      <vt:lpstr>PowerPoint Presentation</vt:lpstr>
      <vt:lpstr>PowerPoint Presentation</vt:lpstr>
      <vt:lpstr>PowerPoint Presentation</vt:lpstr>
      <vt:lpstr>Psychological interventions</vt:lpstr>
      <vt:lpstr>When to Refer to a specialist?</vt:lpstr>
      <vt:lpstr>Follow up</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In Bowel Habits</dc:title>
  <dc:creator>سلطان</dc:creator>
  <cp:lastModifiedBy>Abdullah Alsultan</cp:lastModifiedBy>
  <cp:revision>19</cp:revision>
  <dcterms:created xsi:type="dcterms:W3CDTF">2017-12-29T23:25:40Z</dcterms:created>
  <dcterms:modified xsi:type="dcterms:W3CDTF">2018-01-02T09:38:14Z</dcterms:modified>
</cp:coreProperties>
</file>