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8" r:id="rId1"/>
  </p:sldMasterIdLst>
  <p:notesMasterIdLst>
    <p:notesMasterId r:id="rId71"/>
  </p:notesMasterIdLst>
  <p:sldIdLst>
    <p:sldId id="256" r:id="rId2"/>
    <p:sldId id="257" r:id="rId3"/>
    <p:sldId id="335" r:id="rId4"/>
    <p:sldId id="336" r:id="rId5"/>
    <p:sldId id="337" r:id="rId6"/>
    <p:sldId id="338" r:id="rId7"/>
    <p:sldId id="339" r:id="rId8"/>
    <p:sldId id="348" r:id="rId9"/>
    <p:sldId id="349" r:id="rId10"/>
    <p:sldId id="350" r:id="rId11"/>
    <p:sldId id="351" r:id="rId12"/>
    <p:sldId id="352" r:id="rId13"/>
    <p:sldId id="355" r:id="rId14"/>
    <p:sldId id="356" r:id="rId15"/>
    <p:sldId id="357" r:id="rId16"/>
    <p:sldId id="358" r:id="rId17"/>
    <p:sldId id="359" r:id="rId18"/>
    <p:sldId id="360" r:id="rId19"/>
    <p:sldId id="361" r:id="rId20"/>
    <p:sldId id="362" r:id="rId21"/>
    <p:sldId id="363" r:id="rId22"/>
    <p:sldId id="364" r:id="rId23"/>
    <p:sldId id="365" r:id="rId24"/>
    <p:sldId id="366" r:id="rId25"/>
    <p:sldId id="367" r:id="rId26"/>
    <p:sldId id="368" r:id="rId27"/>
    <p:sldId id="369" r:id="rId28"/>
    <p:sldId id="370" r:id="rId29"/>
    <p:sldId id="371" r:id="rId30"/>
    <p:sldId id="372" r:id="rId31"/>
    <p:sldId id="373" r:id="rId32"/>
    <p:sldId id="374" r:id="rId33"/>
    <p:sldId id="375" r:id="rId34"/>
    <p:sldId id="377" r:id="rId35"/>
    <p:sldId id="378" r:id="rId36"/>
    <p:sldId id="379" r:id="rId37"/>
    <p:sldId id="380" r:id="rId38"/>
    <p:sldId id="381" r:id="rId39"/>
    <p:sldId id="382" r:id="rId40"/>
    <p:sldId id="383" r:id="rId41"/>
    <p:sldId id="395" r:id="rId42"/>
    <p:sldId id="258" r:id="rId43"/>
    <p:sldId id="259" r:id="rId44"/>
    <p:sldId id="268" r:id="rId45"/>
    <p:sldId id="333" r:id="rId46"/>
    <p:sldId id="332" r:id="rId47"/>
    <p:sldId id="330" r:id="rId48"/>
    <p:sldId id="331" r:id="rId49"/>
    <p:sldId id="346" r:id="rId50"/>
    <p:sldId id="269" r:id="rId51"/>
    <p:sldId id="389" r:id="rId52"/>
    <p:sldId id="390" r:id="rId53"/>
    <p:sldId id="391" r:id="rId54"/>
    <p:sldId id="392" r:id="rId55"/>
    <p:sldId id="393" r:id="rId56"/>
    <p:sldId id="271" r:id="rId57"/>
    <p:sldId id="272" r:id="rId58"/>
    <p:sldId id="277" r:id="rId59"/>
    <p:sldId id="276" r:id="rId60"/>
    <p:sldId id="275" r:id="rId61"/>
    <p:sldId id="324" r:id="rId62"/>
    <p:sldId id="394" r:id="rId63"/>
    <p:sldId id="340" r:id="rId64"/>
    <p:sldId id="341" r:id="rId65"/>
    <p:sldId id="342" r:id="rId66"/>
    <p:sldId id="343" r:id="rId67"/>
    <p:sldId id="344" r:id="rId68"/>
    <p:sldId id="345" r:id="rId69"/>
    <p:sldId id="327"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47" autoAdjust="0"/>
    <p:restoredTop sz="94660"/>
  </p:normalViewPr>
  <p:slideViewPr>
    <p:cSldViewPr snapToGrid="0">
      <p:cViewPr varScale="1">
        <p:scale>
          <a:sx n="88" d="100"/>
          <a:sy n="88" d="100"/>
        </p:scale>
        <p:origin x="176"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99"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4.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1" Type="http://schemas.openxmlformats.org/officeDocument/2006/relationships/image" Target="../media/image13.jpg"/><Relationship Id="rId2" Type="http://schemas.openxmlformats.org/officeDocument/2006/relationships/image" Target="../media/image1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1" Type="http://schemas.openxmlformats.org/officeDocument/2006/relationships/image" Target="../media/image13.jpg"/><Relationship Id="rId2"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5C734F-4806-0A43-B5E6-6A51AD139B62}"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E12AEE8A-7D48-D24A-89EC-7FAF3D6A701D}">
      <dgm:prSet phldrT="[Text]" custT="1"/>
      <dgm:spPr/>
      <dgm:t>
        <a:bodyPr/>
        <a:lstStyle/>
        <a:p>
          <a:r>
            <a:rPr lang="en-US" sz="2000" dirty="0" smtClean="0">
              <a:latin typeface="Franklin Gothic Demi Cond" charset="0"/>
              <a:ea typeface="Franklin Gothic Demi Cond" charset="0"/>
              <a:cs typeface="Franklin Gothic Demi Cond" charset="0"/>
            </a:rPr>
            <a:t>Maternal mortality ratio</a:t>
          </a:r>
          <a:endParaRPr lang="en-US" sz="2000" dirty="0">
            <a:latin typeface="Franklin Gothic Demi Cond" charset="0"/>
            <a:ea typeface="Franklin Gothic Demi Cond" charset="0"/>
            <a:cs typeface="Franklin Gothic Demi Cond" charset="0"/>
          </a:endParaRPr>
        </a:p>
      </dgm:t>
    </dgm:pt>
    <dgm:pt modelId="{13E26DEC-1A98-E645-9D03-682B34AA8FBC}" type="parTrans" cxnId="{F3732B5C-EAC2-8948-B6CE-BCB62E912851}">
      <dgm:prSet/>
      <dgm:spPr/>
      <dgm:t>
        <a:bodyPr/>
        <a:lstStyle/>
        <a:p>
          <a:endParaRPr lang="en-US" sz="2000"/>
        </a:p>
      </dgm:t>
    </dgm:pt>
    <dgm:pt modelId="{4802F4C2-4651-6B40-89C1-2129D463911D}" type="sibTrans" cxnId="{F3732B5C-EAC2-8948-B6CE-BCB62E912851}">
      <dgm:prSet/>
      <dgm:spPr/>
      <dgm:t>
        <a:bodyPr/>
        <a:lstStyle/>
        <a:p>
          <a:endParaRPr lang="en-US" sz="2000"/>
        </a:p>
      </dgm:t>
    </dgm:pt>
    <dgm:pt modelId="{5601BD33-0426-294F-92AA-0CFB37197CA3}">
      <dgm:prSet phldrT="[Text]" custT="1"/>
      <dgm:spPr/>
      <dgm:t>
        <a:bodyPr/>
        <a:lstStyle/>
        <a:p>
          <a:r>
            <a:rPr lang="en-US" sz="2000" dirty="0" smtClean="0">
              <a:latin typeface="Franklin Gothic Demi Cond" charset="0"/>
              <a:ea typeface="Franklin Gothic Demi Cond" charset="0"/>
              <a:cs typeface="Franklin Gothic Demi Cond" charset="0"/>
            </a:rPr>
            <a:t>Under-five child mortality, with the proportion of newborn deaths</a:t>
          </a:r>
          <a:endParaRPr lang="en-US" sz="2000" dirty="0">
            <a:latin typeface="Franklin Gothic Demi Cond" charset="0"/>
            <a:ea typeface="Franklin Gothic Demi Cond" charset="0"/>
            <a:cs typeface="Franklin Gothic Demi Cond" charset="0"/>
          </a:endParaRPr>
        </a:p>
      </dgm:t>
    </dgm:pt>
    <dgm:pt modelId="{661295D3-FFFD-8148-AD0D-63C1F2EDE69B}" type="parTrans" cxnId="{6DF5BD9C-257C-BA43-8E75-1E01253F2270}">
      <dgm:prSet/>
      <dgm:spPr/>
      <dgm:t>
        <a:bodyPr/>
        <a:lstStyle/>
        <a:p>
          <a:endParaRPr lang="en-US" sz="2000"/>
        </a:p>
      </dgm:t>
    </dgm:pt>
    <dgm:pt modelId="{9BC7F0C7-25B6-0C41-B50A-10533984182A}" type="sibTrans" cxnId="{6DF5BD9C-257C-BA43-8E75-1E01253F2270}">
      <dgm:prSet/>
      <dgm:spPr/>
      <dgm:t>
        <a:bodyPr/>
        <a:lstStyle/>
        <a:p>
          <a:endParaRPr lang="en-US" sz="2000"/>
        </a:p>
      </dgm:t>
    </dgm:pt>
    <dgm:pt modelId="{F8EF72F3-8C08-334D-8575-F2F008017E88}">
      <dgm:prSet custT="1"/>
      <dgm:spPr/>
      <dgm:t>
        <a:bodyPr/>
        <a:lstStyle/>
        <a:p>
          <a:r>
            <a:rPr lang="en-US" sz="2000" dirty="0" smtClean="0">
              <a:latin typeface="Franklin Gothic Demi Cond" charset="0"/>
              <a:ea typeface="Franklin Gothic Demi Cond" charset="0"/>
              <a:cs typeface="Franklin Gothic Demi Cond" charset="0"/>
            </a:rPr>
            <a:t>Children under five who are stunted</a:t>
          </a:r>
          <a:endParaRPr lang="en-US" sz="2000" dirty="0">
            <a:latin typeface="Franklin Gothic Demi Cond" charset="0"/>
            <a:ea typeface="Franklin Gothic Demi Cond" charset="0"/>
            <a:cs typeface="Franklin Gothic Demi Cond" charset="0"/>
          </a:endParaRPr>
        </a:p>
      </dgm:t>
    </dgm:pt>
    <dgm:pt modelId="{1B16C4E9-DFEA-5E48-9397-65CCCCB10EEA}" type="parTrans" cxnId="{4D37D6AA-05BD-A541-9202-B4A5C92C364A}">
      <dgm:prSet/>
      <dgm:spPr/>
      <dgm:t>
        <a:bodyPr/>
        <a:lstStyle/>
        <a:p>
          <a:endParaRPr lang="en-US" sz="2000"/>
        </a:p>
      </dgm:t>
    </dgm:pt>
    <dgm:pt modelId="{EBD37C16-1935-9649-827B-2ECBBC6A104A}" type="sibTrans" cxnId="{4D37D6AA-05BD-A541-9202-B4A5C92C364A}">
      <dgm:prSet/>
      <dgm:spPr/>
      <dgm:t>
        <a:bodyPr/>
        <a:lstStyle/>
        <a:p>
          <a:endParaRPr lang="en-US" sz="2000"/>
        </a:p>
      </dgm:t>
    </dgm:pt>
    <dgm:pt modelId="{793C929C-BB51-8341-866B-82BC9F7B80D7}">
      <dgm:prSet custT="1"/>
      <dgm:spPr/>
      <dgm:t>
        <a:bodyPr/>
        <a:lstStyle/>
        <a:p>
          <a:r>
            <a:rPr lang="en-US" sz="2000" dirty="0" smtClean="0">
              <a:latin typeface="Franklin Gothic Demi Cond" charset="0"/>
              <a:ea typeface="Franklin Gothic Demi Cond" charset="0"/>
              <a:cs typeface="Franklin Gothic Demi Cond" charset="0"/>
            </a:rPr>
            <a:t>Proportion of demand for family planning satisfied</a:t>
          </a:r>
          <a:endParaRPr lang="en-US" sz="2000" dirty="0">
            <a:latin typeface="Franklin Gothic Demi Cond" charset="0"/>
            <a:ea typeface="Franklin Gothic Demi Cond" charset="0"/>
            <a:cs typeface="Franklin Gothic Demi Cond" charset="0"/>
          </a:endParaRPr>
        </a:p>
      </dgm:t>
    </dgm:pt>
    <dgm:pt modelId="{7F41AFE4-C27C-7241-A9C6-B163D0238074}" type="parTrans" cxnId="{0A612693-B2DB-014F-B1B7-E0C8158F3EA8}">
      <dgm:prSet/>
      <dgm:spPr/>
      <dgm:t>
        <a:bodyPr/>
        <a:lstStyle/>
        <a:p>
          <a:endParaRPr lang="en-US" sz="2000"/>
        </a:p>
      </dgm:t>
    </dgm:pt>
    <dgm:pt modelId="{C50CD870-9766-6049-82A7-D3C4FDE1C635}" type="sibTrans" cxnId="{0A612693-B2DB-014F-B1B7-E0C8158F3EA8}">
      <dgm:prSet/>
      <dgm:spPr/>
      <dgm:t>
        <a:bodyPr/>
        <a:lstStyle/>
        <a:p>
          <a:endParaRPr lang="en-US" sz="2000"/>
        </a:p>
      </dgm:t>
    </dgm:pt>
    <dgm:pt modelId="{AABB1D4C-7646-214F-BE5F-6B3517CEDE00}">
      <dgm:prSet custT="1"/>
      <dgm:spPr/>
      <dgm:t>
        <a:bodyPr/>
        <a:lstStyle/>
        <a:p>
          <a:r>
            <a:rPr lang="en-US" sz="2000" dirty="0" smtClean="0">
              <a:latin typeface="Franklin Gothic Demi Cond" charset="0"/>
              <a:ea typeface="Franklin Gothic Demi Cond" charset="0"/>
              <a:cs typeface="Franklin Gothic Demi Cond" charset="0"/>
            </a:rPr>
            <a:t>Antenatal care coverage (at least four times during pregnancy)</a:t>
          </a:r>
          <a:endParaRPr lang="en-US" sz="2000" dirty="0">
            <a:latin typeface="Franklin Gothic Demi Cond" charset="0"/>
            <a:ea typeface="Franklin Gothic Demi Cond" charset="0"/>
            <a:cs typeface="Franklin Gothic Demi Cond" charset="0"/>
          </a:endParaRPr>
        </a:p>
      </dgm:t>
    </dgm:pt>
    <dgm:pt modelId="{E3AAF9EC-11A5-B84F-AFA4-ACCD1BA169F0}" type="parTrans" cxnId="{890B2E95-BBD7-5B4A-AF53-E1434F799707}">
      <dgm:prSet/>
      <dgm:spPr/>
      <dgm:t>
        <a:bodyPr/>
        <a:lstStyle/>
        <a:p>
          <a:endParaRPr lang="en-US" sz="2000"/>
        </a:p>
      </dgm:t>
    </dgm:pt>
    <dgm:pt modelId="{569F7A10-1A95-3147-89DB-1A166B7754F6}" type="sibTrans" cxnId="{890B2E95-BBD7-5B4A-AF53-E1434F799707}">
      <dgm:prSet/>
      <dgm:spPr/>
      <dgm:t>
        <a:bodyPr/>
        <a:lstStyle/>
        <a:p>
          <a:endParaRPr lang="en-US" sz="2000"/>
        </a:p>
      </dgm:t>
    </dgm:pt>
    <dgm:pt modelId="{335E1D8A-AC27-C44F-8D5D-7301E050F57E}">
      <dgm:prSet custT="1"/>
      <dgm:spPr/>
      <dgm:t>
        <a:bodyPr/>
        <a:lstStyle/>
        <a:p>
          <a:r>
            <a:rPr lang="en-US" sz="2000" dirty="0" smtClean="0">
              <a:latin typeface="Franklin Gothic Demi Cond" charset="0"/>
              <a:ea typeface="Franklin Gothic Demi Cond" charset="0"/>
              <a:cs typeface="Franklin Gothic Demi Cond" charset="0"/>
            </a:rPr>
            <a:t>Antiretroviral (ARV) prophylaxis among HIV positive pregnant women to prevent HIV transmission and antiretroviral therapy for [pregnant] women who are treatment-eligible</a:t>
          </a:r>
          <a:r>
            <a:rPr lang="en-US" sz="2000" dirty="0" smtClean="0"/>
            <a:t>
</a:t>
          </a:r>
          <a:endParaRPr lang="en-US" sz="2000" dirty="0"/>
        </a:p>
      </dgm:t>
    </dgm:pt>
    <dgm:pt modelId="{F4181846-14D7-404C-8C2F-3864FE04E6F8}" type="parTrans" cxnId="{37E5529E-B0E7-3F4E-95CB-1BD41E0906A5}">
      <dgm:prSet/>
      <dgm:spPr/>
      <dgm:t>
        <a:bodyPr/>
        <a:lstStyle/>
        <a:p>
          <a:endParaRPr lang="en-US" sz="2000"/>
        </a:p>
      </dgm:t>
    </dgm:pt>
    <dgm:pt modelId="{3692AD3C-9988-F64C-A058-25055CC37377}" type="sibTrans" cxnId="{37E5529E-B0E7-3F4E-95CB-1BD41E0906A5}">
      <dgm:prSet/>
      <dgm:spPr/>
      <dgm:t>
        <a:bodyPr/>
        <a:lstStyle/>
        <a:p>
          <a:endParaRPr lang="en-US" sz="2000"/>
        </a:p>
      </dgm:t>
    </dgm:pt>
    <dgm:pt modelId="{43B86602-577F-4742-BA2D-7E554EA249A5}" type="pres">
      <dgm:prSet presAssocID="{F45C734F-4806-0A43-B5E6-6A51AD139B62}" presName="linear" presStyleCnt="0">
        <dgm:presLayoutVars>
          <dgm:animLvl val="lvl"/>
          <dgm:resizeHandles val="exact"/>
        </dgm:presLayoutVars>
      </dgm:prSet>
      <dgm:spPr/>
      <dgm:t>
        <a:bodyPr/>
        <a:lstStyle/>
        <a:p>
          <a:endParaRPr lang="en-US"/>
        </a:p>
      </dgm:t>
    </dgm:pt>
    <dgm:pt modelId="{B794FE1C-56C4-9143-B5DB-5863D8E01F27}" type="pres">
      <dgm:prSet presAssocID="{E12AEE8A-7D48-D24A-89EC-7FAF3D6A701D}" presName="parentText" presStyleLbl="node1" presStyleIdx="0" presStyleCnt="6" custScaleY="137761">
        <dgm:presLayoutVars>
          <dgm:chMax val="0"/>
          <dgm:bulletEnabled val="1"/>
        </dgm:presLayoutVars>
      </dgm:prSet>
      <dgm:spPr/>
      <dgm:t>
        <a:bodyPr/>
        <a:lstStyle/>
        <a:p>
          <a:endParaRPr lang="en-US"/>
        </a:p>
      </dgm:t>
    </dgm:pt>
    <dgm:pt modelId="{CF515FC6-414B-A64F-9C83-ACE24DC1EE99}" type="pres">
      <dgm:prSet presAssocID="{4802F4C2-4651-6B40-89C1-2129D463911D}" presName="spacer" presStyleCnt="0"/>
      <dgm:spPr/>
    </dgm:pt>
    <dgm:pt modelId="{B22E344A-DBED-2B4F-877F-68A4D5923C9D}" type="pres">
      <dgm:prSet presAssocID="{5601BD33-0426-294F-92AA-0CFB37197CA3}" presName="parentText" presStyleLbl="node1" presStyleIdx="1" presStyleCnt="6">
        <dgm:presLayoutVars>
          <dgm:chMax val="0"/>
          <dgm:bulletEnabled val="1"/>
        </dgm:presLayoutVars>
      </dgm:prSet>
      <dgm:spPr/>
      <dgm:t>
        <a:bodyPr/>
        <a:lstStyle/>
        <a:p>
          <a:endParaRPr lang="en-US"/>
        </a:p>
      </dgm:t>
    </dgm:pt>
    <dgm:pt modelId="{46CF871A-648D-6A4E-A651-D35959F48C52}" type="pres">
      <dgm:prSet presAssocID="{9BC7F0C7-25B6-0C41-B50A-10533984182A}" presName="spacer" presStyleCnt="0"/>
      <dgm:spPr/>
    </dgm:pt>
    <dgm:pt modelId="{0428384B-EE9B-C846-920E-45EA695FD46B}" type="pres">
      <dgm:prSet presAssocID="{F8EF72F3-8C08-334D-8575-F2F008017E88}" presName="parentText" presStyleLbl="node1" presStyleIdx="2" presStyleCnt="6">
        <dgm:presLayoutVars>
          <dgm:chMax val="0"/>
          <dgm:bulletEnabled val="1"/>
        </dgm:presLayoutVars>
      </dgm:prSet>
      <dgm:spPr/>
      <dgm:t>
        <a:bodyPr/>
        <a:lstStyle/>
        <a:p>
          <a:endParaRPr lang="en-US"/>
        </a:p>
      </dgm:t>
    </dgm:pt>
    <dgm:pt modelId="{B214F3F6-35FE-B844-B4CC-0B6D1B719566}" type="pres">
      <dgm:prSet presAssocID="{EBD37C16-1935-9649-827B-2ECBBC6A104A}" presName="spacer" presStyleCnt="0"/>
      <dgm:spPr/>
    </dgm:pt>
    <dgm:pt modelId="{2E0393B4-C429-F049-9098-F923B9C1A152}" type="pres">
      <dgm:prSet presAssocID="{793C929C-BB51-8341-866B-82BC9F7B80D7}" presName="parentText" presStyleLbl="node1" presStyleIdx="3" presStyleCnt="6">
        <dgm:presLayoutVars>
          <dgm:chMax val="0"/>
          <dgm:bulletEnabled val="1"/>
        </dgm:presLayoutVars>
      </dgm:prSet>
      <dgm:spPr/>
      <dgm:t>
        <a:bodyPr/>
        <a:lstStyle/>
        <a:p>
          <a:endParaRPr lang="en-US"/>
        </a:p>
      </dgm:t>
    </dgm:pt>
    <dgm:pt modelId="{FF42D450-C128-2D4B-AEE0-A26CA187DE41}" type="pres">
      <dgm:prSet presAssocID="{C50CD870-9766-6049-82A7-D3C4FDE1C635}" presName="spacer" presStyleCnt="0"/>
      <dgm:spPr/>
    </dgm:pt>
    <dgm:pt modelId="{C37977A5-BA11-5A49-B830-D5BD7228BF9C}" type="pres">
      <dgm:prSet presAssocID="{AABB1D4C-7646-214F-BE5F-6B3517CEDE00}" presName="parentText" presStyleLbl="node1" presStyleIdx="4" presStyleCnt="6">
        <dgm:presLayoutVars>
          <dgm:chMax val="0"/>
          <dgm:bulletEnabled val="1"/>
        </dgm:presLayoutVars>
      </dgm:prSet>
      <dgm:spPr/>
      <dgm:t>
        <a:bodyPr/>
        <a:lstStyle/>
        <a:p>
          <a:endParaRPr lang="en-US"/>
        </a:p>
      </dgm:t>
    </dgm:pt>
    <dgm:pt modelId="{08B15C24-B09D-D64D-A163-05A6DC0A1470}" type="pres">
      <dgm:prSet presAssocID="{569F7A10-1A95-3147-89DB-1A166B7754F6}" presName="spacer" presStyleCnt="0"/>
      <dgm:spPr/>
    </dgm:pt>
    <dgm:pt modelId="{025539DD-60A2-D042-B996-E0C688FF559A}" type="pres">
      <dgm:prSet presAssocID="{335E1D8A-AC27-C44F-8D5D-7301E050F57E}" presName="parentText" presStyleLbl="node1" presStyleIdx="5" presStyleCnt="6">
        <dgm:presLayoutVars>
          <dgm:chMax val="0"/>
          <dgm:bulletEnabled val="1"/>
        </dgm:presLayoutVars>
      </dgm:prSet>
      <dgm:spPr/>
      <dgm:t>
        <a:bodyPr/>
        <a:lstStyle/>
        <a:p>
          <a:endParaRPr lang="en-US"/>
        </a:p>
      </dgm:t>
    </dgm:pt>
  </dgm:ptLst>
  <dgm:cxnLst>
    <dgm:cxn modelId="{0A612693-B2DB-014F-B1B7-E0C8158F3EA8}" srcId="{F45C734F-4806-0A43-B5E6-6A51AD139B62}" destId="{793C929C-BB51-8341-866B-82BC9F7B80D7}" srcOrd="3" destOrd="0" parTransId="{7F41AFE4-C27C-7241-A9C6-B163D0238074}" sibTransId="{C50CD870-9766-6049-82A7-D3C4FDE1C635}"/>
    <dgm:cxn modelId="{6DF5BD9C-257C-BA43-8E75-1E01253F2270}" srcId="{F45C734F-4806-0A43-B5E6-6A51AD139B62}" destId="{5601BD33-0426-294F-92AA-0CFB37197CA3}" srcOrd="1" destOrd="0" parTransId="{661295D3-FFFD-8148-AD0D-63C1F2EDE69B}" sibTransId="{9BC7F0C7-25B6-0C41-B50A-10533984182A}"/>
    <dgm:cxn modelId="{819902DD-C483-480A-9246-B63D9FBF823D}" type="presOf" srcId="{E12AEE8A-7D48-D24A-89EC-7FAF3D6A701D}" destId="{B794FE1C-56C4-9143-B5DB-5863D8E01F27}" srcOrd="0" destOrd="0" presId="urn:microsoft.com/office/officeart/2005/8/layout/vList2"/>
    <dgm:cxn modelId="{062283A8-1AC2-414D-B775-801BBE87F56D}" type="presOf" srcId="{335E1D8A-AC27-C44F-8D5D-7301E050F57E}" destId="{025539DD-60A2-D042-B996-E0C688FF559A}" srcOrd="0" destOrd="0" presId="urn:microsoft.com/office/officeart/2005/8/layout/vList2"/>
    <dgm:cxn modelId="{890B2E95-BBD7-5B4A-AF53-E1434F799707}" srcId="{F45C734F-4806-0A43-B5E6-6A51AD139B62}" destId="{AABB1D4C-7646-214F-BE5F-6B3517CEDE00}" srcOrd="4" destOrd="0" parTransId="{E3AAF9EC-11A5-B84F-AFA4-ACCD1BA169F0}" sibTransId="{569F7A10-1A95-3147-89DB-1A166B7754F6}"/>
    <dgm:cxn modelId="{10FB6641-59B7-4041-B11E-7B90D08C194E}" type="presOf" srcId="{F8EF72F3-8C08-334D-8575-F2F008017E88}" destId="{0428384B-EE9B-C846-920E-45EA695FD46B}" srcOrd="0" destOrd="0" presId="urn:microsoft.com/office/officeart/2005/8/layout/vList2"/>
    <dgm:cxn modelId="{37E5529E-B0E7-3F4E-95CB-1BD41E0906A5}" srcId="{F45C734F-4806-0A43-B5E6-6A51AD139B62}" destId="{335E1D8A-AC27-C44F-8D5D-7301E050F57E}" srcOrd="5" destOrd="0" parTransId="{F4181846-14D7-404C-8C2F-3864FE04E6F8}" sibTransId="{3692AD3C-9988-F64C-A058-25055CC37377}"/>
    <dgm:cxn modelId="{24AD17E0-3D95-4ED3-837D-85891521620F}" type="presOf" srcId="{5601BD33-0426-294F-92AA-0CFB37197CA3}" destId="{B22E344A-DBED-2B4F-877F-68A4D5923C9D}" srcOrd="0" destOrd="0" presId="urn:microsoft.com/office/officeart/2005/8/layout/vList2"/>
    <dgm:cxn modelId="{F5B96C45-1FAB-4094-9030-C98337AA420F}" type="presOf" srcId="{F45C734F-4806-0A43-B5E6-6A51AD139B62}" destId="{43B86602-577F-4742-BA2D-7E554EA249A5}" srcOrd="0" destOrd="0" presId="urn:microsoft.com/office/officeart/2005/8/layout/vList2"/>
    <dgm:cxn modelId="{F3732B5C-EAC2-8948-B6CE-BCB62E912851}" srcId="{F45C734F-4806-0A43-B5E6-6A51AD139B62}" destId="{E12AEE8A-7D48-D24A-89EC-7FAF3D6A701D}" srcOrd="0" destOrd="0" parTransId="{13E26DEC-1A98-E645-9D03-682B34AA8FBC}" sibTransId="{4802F4C2-4651-6B40-89C1-2129D463911D}"/>
    <dgm:cxn modelId="{4D37D6AA-05BD-A541-9202-B4A5C92C364A}" srcId="{F45C734F-4806-0A43-B5E6-6A51AD139B62}" destId="{F8EF72F3-8C08-334D-8575-F2F008017E88}" srcOrd="2" destOrd="0" parTransId="{1B16C4E9-DFEA-5E48-9397-65CCCCB10EEA}" sibTransId="{EBD37C16-1935-9649-827B-2ECBBC6A104A}"/>
    <dgm:cxn modelId="{B83843BE-9A4E-448D-B718-3FFE3012DDDD}" type="presOf" srcId="{AABB1D4C-7646-214F-BE5F-6B3517CEDE00}" destId="{C37977A5-BA11-5A49-B830-D5BD7228BF9C}" srcOrd="0" destOrd="0" presId="urn:microsoft.com/office/officeart/2005/8/layout/vList2"/>
    <dgm:cxn modelId="{82F97F6D-A883-46C2-B526-EA66037C7579}" type="presOf" srcId="{793C929C-BB51-8341-866B-82BC9F7B80D7}" destId="{2E0393B4-C429-F049-9098-F923B9C1A152}" srcOrd="0" destOrd="0" presId="urn:microsoft.com/office/officeart/2005/8/layout/vList2"/>
    <dgm:cxn modelId="{F96E9CE2-58B2-46DF-938D-828425112470}" type="presParOf" srcId="{43B86602-577F-4742-BA2D-7E554EA249A5}" destId="{B794FE1C-56C4-9143-B5DB-5863D8E01F27}" srcOrd="0" destOrd="0" presId="urn:microsoft.com/office/officeart/2005/8/layout/vList2"/>
    <dgm:cxn modelId="{78A0FBE6-B0FA-485A-8FA8-F81A5D22E613}" type="presParOf" srcId="{43B86602-577F-4742-BA2D-7E554EA249A5}" destId="{CF515FC6-414B-A64F-9C83-ACE24DC1EE99}" srcOrd="1" destOrd="0" presId="urn:microsoft.com/office/officeart/2005/8/layout/vList2"/>
    <dgm:cxn modelId="{EB89E625-2774-42A2-9F9D-C9EB30B2BCED}" type="presParOf" srcId="{43B86602-577F-4742-BA2D-7E554EA249A5}" destId="{B22E344A-DBED-2B4F-877F-68A4D5923C9D}" srcOrd="2" destOrd="0" presId="urn:microsoft.com/office/officeart/2005/8/layout/vList2"/>
    <dgm:cxn modelId="{6FBD368E-277A-45B2-AF27-18FC142C86FA}" type="presParOf" srcId="{43B86602-577F-4742-BA2D-7E554EA249A5}" destId="{46CF871A-648D-6A4E-A651-D35959F48C52}" srcOrd="3" destOrd="0" presId="urn:microsoft.com/office/officeart/2005/8/layout/vList2"/>
    <dgm:cxn modelId="{79A785FD-5CDB-4E7F-AEE0-29C3E118F272}" type="presParOf" srcId="{43B86602-577F-4742-BA2D-7E554EA249A5}" destId="{0428384B-EE9B-C846-920E-45EA695FD46B}" srcOrd="4" destOrd="0" presId="urn:microsoft.com/office/officeart/2005/8/layout/vList2"/>
    <dgm:cxn modelId="{062B72B7-E854-4E0D-BAD5-512A99CD9168}" type="presParOf" srcId="{43B86602-577F-4742-BA2D-7E554EA249A5}" destId="{B214F3F6-35FE-B844-B4CC-0B6D1B719566}" srcOrd="5" destOrd="0" presId="urn:microsoft.com/office/officeart/2005/8/layout/vList2"/>
    <dgm:cxn modelId="{A3CECF16-1558-439F-A608-AD505CEE52FF}" type="presParOf" srcId="{43B86602-577F-4742-BA2D-7E554EA249A5}" destId="{2E0393B4-C429-F049-9098-F923B9C1A152}" srcOrd="6" destOrd="0" presId="urn:microsoft.com/office/officeart/2005/8/layout/vList2"/>
    <dgm:cxn modelId="{52B46C55-72C2-4691-8803-49A8176C122E}" type="presParOf" srcId="{43B86602-577F-4742-BA2D-7E554EA249A5}" destId="{FF42D450-C128-2D4B-AEE0-A26CA187DE41}" srcOrd="7" destOrd="0" presId="urn:microsoft.com/office/officeart/2005/8/layout/vList2"/>
    <dgm:cxn modelId="{DD95F1AD-5C5A-48E1-ADB5-8BC7699E06CE}" type="presParOf" srcId="{43B86602-577F-4742-BA2D-7E554EA249A5}" destId="{C37977A5-BA11-5A49-B830-D5BD7228BF9C}" srcOrd="8" destOrd="0" presId="urn:microsoft.com/office/officeart/2005/8/layout/vList2"/>
    <dgm:cxn modelId="{389C13F9-0952-44FC-8FCE-97F525B8D6B9}" type="presParOf" srcId="{43B86602-577F-4742-BA2D-7E554EA249A5}" destId="{08B15C24-B09D-D64D-A163-05A6DC0A1470}" srcOrd="9" destOrd="0" presId="urn:microsoft.com/office/officeart/2005/8/layout/vList2"/>
    <dgm:cxn modelId="{6A81D912-AD55-4998-AB2E-E3CD944B067B}" type="presParOf" srcId="{43B86602-577F-4742-BA2D-7E554EA249A5}" destId="{025539DD-60A2-D042-B996-E0C688FF559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5C734F-4806-0A43-B5E6-6A51AD139B62}"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E12AEE8A-7D48-D24A-89EC-7FAF3D6A701D}">
      <dgm:prSet phldrT="[Text]"/>
      <dgm:spPr/>
      <dgm:t>
        <a:bodyPr/>
        <a:lstStyle/>
        <a:p>
          <a:r>
            <a:rPr lang="en-US" dirty="0" smtClean="0">
              <a:latin typeface="Franklin Gothic Demi Cond" charset="0"/>
              <a:ea typeface="Franklin Gothic Demi Cond" charset="0"/>
              <a:cs typeface="Franklin Gothic Demi Cond" charset="0"/>
            </a:rPr>
            <a:t>Skilled attendant at birth</a:t>
          </a:r>
          <a:endParaRPr lang="en-US" dirty="0">
            <a:latin typeface="Franklin Gothic Demi Cond" charset="0"/>
            <a:ea typeface="Franklin Gothic Demi Cond" charset="0"/>
            <a:cs typeface="Franklin Gothic Demi Cond" charset="0"/>
          </a:endParaRPr>
        </a:p>
      </dgm:t>
    </dgm:pt>
    <dgm:pt modelId="{13E26DEC-1A98-E645-9D03-682B34AA8FBC}" type="parTrans" cxnId="{F3732B5C-EAC2-8948-B6CE-BCB62E912851}">
      <dgm:prSet/>
      <dgm:spPr/>
      <dgm:t>
        <a:bodyPr/>
        <a:lstStyle/>
        <a:p>
          <a:endParaRPr lang="en-US"/>
        </a:p>
      </dgm:t>
    </dgm:pt>
    <dgm:pt modelId="{4802F4C2-4651-6B40-89C1-2129D463911D}" type="sibTrans" cxnId="{F3732B5C-EAC2-8948-B6CE-BCB62E912851}">
      <dgm:prSet/>
      <dgm:spPr/>
      <dgm:t>
        <a:bodyPr/>
        <a:lstStyle/>
        <a:p>
          <a:endParaRPr lang="en-US"/>
        </a:p>
      </dgm:t>
    </dgm:pt>
    <dgm:pt modelId="{5601BD33-0426-294F-92AA-0CFB37197CA3}">
      <dgm:prSet phldrT="[Text]"/>
      <dgm:spPr/>
      <dgm:t>
        <a:bodyPr/>
        <a:lstStyle/>
        <a:p>
          <a:r>
            <a:rPr lang="en-US" dirty="0" smtClean="0">
              <a:latin typeface="Franklin Gothic Demi Cond" charset="0"/>
              <a:ea typeface="Franklin Gothic Demi Cond" charset="0"/>
              <a:cs typeface="Franklin Gothic Demi Cond" charset="0"/>
            </a:rPr>
            <a:t>Postnatal care for mothers and babies within two days of birth</a:t>
          </a:r>
          <a:endParaRPr lang="en-US" dirty="0">
            <a:latin typeface="Franklin Gothic Demi Cond" charset="0"/>
            <a:ea typeface="Franklin Gothic Demi Cond" charset="0"/>
            <a:cs typeface="Franklin Gothic Demi Cond" charset="0"/>
          </a:endParaRPr>
        </a:p>
      </dgm:t>
    </dgm:pt>
    <dgm:pt modelId="{661295D3-FFFD-8148-AD0D-63C1F2EDE69B}" type="parTrans" cxnId="{6DF5BD9C-257C-BA43-8E75-1E01253F2270}">
      <dgm:prSet/>
      <dgm:spPr/>
      <dgm:t>
        <a:bodyPr/>
        <a:lstStyle/>
        <a:p>
          <a:endParaRPr lang="en-US"/>
        </a:p>
      </dgm:t>
    </dgm:pt>
    <dgm:pt modelId="{9BC7F0C7-25B6-0C41-B50A-10533984182A}" type="sibTrans" cxnId="{6DF5BD9C-257C-BA43-8E75-1E01253F2270}">
      <dgm:prSet/>
      <dgm:spPr/>
      <dgm:t>
        <a:bodyPr/>
        <a:lstStyle/>
        <a:p>
          <a:endParaRPr lang="en-US"/>
        </a:p>
      </dgm:t>
    </dgm:pt>
    <dgm:pt modelId="{F8EF72F3-8C08-334D-8575-F2F008017E88}">
      <dgm:prSet/>
      <dgm:spPr/>
      <dgm:t>
        <a:bodyPr/>
        <a:lstStyle/>
        <a:p>
          <a:r>
            <a:rPr lang="en-US" b="1" dirty="0" smtClean="0">
              <a:latin typeface="Franklin Gothic Demi Cond" charset="0"/>
              <a:ea typeface="Franklin Gothic Demi Cond" charset="0"/>
              <a:cs typeface="Franklin Gothic Demi Cond" charset="0"/>
            </a:rPr>
            <a:t>Exclusive breastfeeding for six months (0–5 months)</a:t>
          </a:r>
          <a:endParaRPr lang="en-US" b="1" dirty="0">
            <a:latin typeface="Franklin Gothic Demi Cond" charset="0"/>
            <a:ea typeface="Franklin Gothic Demi Cond" charset="0"/>
            <a:cs typeface="Franklin Gothic Demi Cond" charset="0"/>
          </a:endParaRPr>
        </a:p>
      </dgm:t>
    </dgm:pt>
    <dgm:pt modelId="{1B16C4E9-DFEA-5E48-9397-65CCCCB10EEA}" type="parTrans" cxnId="{4D37D6AA-05BD-A541-9202-B4A5C92C364A}">
      <dgm:prSet/>
      <dgm:spPr/>
      <dgm:t>
        <a:bodyPr/>
        <a:lstStyle/>
        <a:p>
          <a:endParaRPr lang="en-US"/>
        </a:p>
      </dgm:t>
    </dgm:pt>
    <dgm:pt modelId="{EBD37C16-1935-9649-827B-2ECBBC6A104A}" type="sibTrans" cxnId="{4D37D6AA-05BD-A541-9202-B4A5C92C364A}">
      <dgm:prSet/>
      <dgm:spPr/>
      <dgm:t>
        <a:bodyPr/>
        <a:lstStyle/>
        <a:p>
          <a:endParaRPr lang="en-US"/>
        </a:p>
      </dgm:t>
    </dgm:pt>
    <dgm:pt modelId="{793C929C-BB51-8341-866B-82BC9F7B80D7}">
      <dgm:prSet/>
      <dgm:spPr/>
      <dgm:t>
        <a:bodyPr/>
        <a:lstStyle/>
        <a:p>
          <a:r>
            <a:rPr lang="en-US" dirty="0" smtClean="0">
              <a:latin typeface="Franklin Gothic Demi Cond" charset="0"/>
              <a:ea typeface="Franklin Gothic Demi Cond" charset="0"/>
              <a:cs typeface="Franklin Gothic Demi Cond" charset="0"/>
            </a:rPr>
            <a:t>Three doses of combined diphtheria-tetanus-pertussis (DTP3) immunization coverage (12–23 months)</a:t>
          </a:r>
          <a:endParaRPr lang="en-US" dirty="0">
            <a:latin typeface="Franklin Gothic Demi Cond" charset="0"/>
            <a:ea typeface="Franklin Gothic Demi Cond" charset="0"/>
            <a:cs typeface="Franklin Gothic Demi Cond" charset="0"/>
          </a:endParaRPr>
        </a:p>
      </dgm:t>
    </dgm:pt>
    <dgm:pt modelId="{7F41AFE4-C27C-7241-A9C6-B163D0238074}" type="parTrans" cxnId="{0A612693-B2DB-014F-B1B7-E0C8158F3EA8}">
      <dgm:prSet/>
      <dgm:spPr/>
      <dgm:t>
        <a:bodyPr/>
        <a:lstStyle/>
        <a:p>
          <a:endParaRPr lang="en-US"/>
        </a:p>
      </dgm:t>
    </dgm:pt>
    <dgm:pt modelId="{C50CD870-9766-6049-82A7-D3C4FDE1C635}" type="sibTrans" cxnId="{0A612693-B2DB-014F-B1B7-E0C8158F3EA8}">
      <dgm:prSet/>
      <dgm:spPr/>
      <dgm:t>
        <a:bodyPr/>
        <a:lstStyle/>
        <a:p>
          <a:endParaRPr lang="en-US"/>
        </a:p>
      </dgm:t>
    </dgm:pt>
    <dgm:pt modelId="{AABB1D4C-7646-214F-BE5F-6B3517CEDE00}">
      <dgm:prSet/>
      <dgm:spPr/>
      <dgm:t>
        <a:bodyPr/>
        <a:lstStyle/>
        <a:p>
          <a:r>
            <a:rPr lang="en-US" dirty="0" smtClean="0">
              <a:latin typeface="Franklin Gothic Demi Cond" charset="0"/>
              <a:ea typeface="Franklin Gothic Demi Cond" charset="0"/>
              <a:cs typeface="Franklin Gothic Demi Cond" charset="0"/>
            </a:rPr>
            <a:t>Antibiotic treatment for suspected pneumonia</a:t>
          </a:r>
          <a:endParaRPr lang="en-US" dirty="0">
            <a:latin typeface="Franklin Gothic Demi Cond" charset="0"/>
            <a:ea typeface="Franklin Gothic Demi Cond" charset="0"/>
            <a:cs typeface="Franklin Gothic Demi Cond" charset="0"/>
          </a:endParaRPr>
        </a:p>
      </dgm:t>
    </dgm:pt>
    <dgm:pt modelId="{E3AAF9EC-11A5-B84F-AFA4-ACCD1BA169F0}" type="parTrans" cxnId="{890B2E95-BBD7-5B4A-AF53-E1434F799707}">
      <dgm:prSet/>
      <dgm:spPr/>
      <dgm:t>
        <a:bodyPr/>
        <a:lstStyle/>
        <a:p>
          <a:endParaRPr lang="en-US"/>
        </a:p>
      </dgm:t>
    </dgm:pt>
    <dgm:pt modelId="{569F7A10-1A95-3147-89DB-1A166B7754F6}" type="sibTrans" cxnId="{890B2E95-BBD7-5B4A-AF53-E1434F799707}">
      <dgm:prSet/>
      <dgm:spPr/>
      <dgm:t>
        <a:bodyPr/>
        <a:lstStyle/>
        <a:p>
          <a:endParaRPr lang="en-US"/>
        </a:p>
      </dgm:t>
    </dgm:pt>
    <dgm:pt modelId="{43B86602-577F-4742-BA2D-7E554EA249A5}" type="pres">
      <dgm:prSet presAssocID="{F45C734F-4806-0A43-B5E6-6A51AD139B62}" presName="linear" presStyleCnt="0">
        <dgm:presLayoutVars>
          <dgm:animLvl val="lvl"/>
          <dgm:resizeHandles val="exact"/>
        </dgm:presLayoutVars>
      </dgm:prSet>
      <dgm:spPr/>
      <dgm:t>
        <a:bodyPr/>
        <a:lstStyle/>
        <a:p>
          <a:endParaRPr lang="en-US"/>
        </a:p>
      </dgm:t>
    </dgm:pt>
    <dgm:pt modelId="{B794FE1C-56C4-9143-B5DB-5863D8E01F27}" type="pres">
      <dgm:prSet presAssocID="{E12AEE8A-7D48-D24A-89EC-7FAF3D6A701D}" presName="parentText" presStyleLbl="node1" presStyleIdx="0" presStyleCnt="5" custLinFactNeighborX="103" custLinFactNeighborY="28707">
        <dgm:presLayoutVars>
          <dgm:chMax val="0"/>
          <dgm:bulletEnabled val="1"/>
        </dgm:presLayoutVars>
      </dgm:prSet>
      <dgm:spPr/>
      <dgm:t>
        <a:bodyPr/>
        <a:lstStyle/>
        <a:p>
          <a:endParaRPr lang="en-US"/>
        </a:p>
      </dgm:t>
    </dgm:pt>
    <dgm:pt modelId="{CF515FC6-414B-A64F-9C83-ACE24DC1EE99}" type="pres">
      <dgm:prSet presAssocID="{4802F4C2-4651-6B40-89C1-2129D463911D}" presName="spacer" presStyleCnt="0"/>
      <dgm:spPr/>
    </dgm:pt>
    <dgm:pt modelId="{B22E344A-DBED-2B4F-877F-68A4D5923C9D}" type="pres">
      <dgm:prSet presAssocID="{5601BD33-0426-294F-92AA-0CFB37197CA3}" presName="parentText" presStyleLbl="node1" presStyleIdx="1" presStyleCnt="5">
        <dgm:presLayoutVars>
          <dgm:chMax val="0"/>
          <dgm:bulletEnabled val="1"/>
        </dgm:presLayoutVars>
      </dgm:prSet>
      <dgm:spPr/>
      <dgm:t>
        <a:bodyPr/>
        <a:lstStyle/>
        <a:p>
          <a:endParaRPr lang="en-US"/>
        </a:p>
      </dgm:t>
    </dgm:pt>
    <dgm:pt modelId="{46CF871A-648D-6A4E-A651-D35959F48C52}" type="pres">
      <dgm:prSet presAssocID="{9BC7F0C7-25B6-0C41-B50A-10533984182A}" presName="spacer" presStyleCnt="0"/>
      <dgm:spPr/>
    </dgm:pt>
    <dgm:pt modelId="{0428384B-EE9B-C846-920E-45EA695FD46B}" type="pres">
      <dgm:prSet presAssocID="{F8EF72F3-8C08-334D-8575-F2F008017E88}" presName="parentText" presStyleLbl="node1" presStyleIdx="2" presStyleCnt="5">
        <dgm:presLayoutVars>
          <dgm:chMax val="0"/>
          <dgm:bulletEnabled val="1"/>
        </dgm:presLayoutVars>
      </dgm:prSet>
      <dgm:spPr/>
      <dgm:t>
        <a:bodyPr/>
        <a:lstStyle/>
        <a:p>
          <a:endParaRPr lang="en-US"/>
        </a:p>
      </dgm:t>
    </dgm:pt>
    <dgm:pt modelId="{B214F3F6-35FE-B844-B4CC-0B6D1B719566}" type="pres">
      <dgm:prSet presAssocID="{EBD37C16-1935-9649-827B-2ECBBC6A104A}" presName="spacer" presStyleCnt="0"/>
      <dgm:spPr/>
    </dgm:pt>
    <dgm:pt modelId="{2E0393B4-C429-F049-9098-F923B9C1A152}" type="pres">
      <dgm:prSet presAssocID="{793C929C-BB51-8341-866B-82BC9F7B80D7}" presName="parentText" presStyleLbl="node1" presStyleIdx="3" presStyleCnt="5">
        <dgm:presLayoutVars>
          <dgm:chMax val="0"/>
          <dgm:bulletEnabled val="1"/>
        </dgm:presLayoutVars>
      </dgm:prSet>
      <dgm:spPr/>
      <dgm:t>
        <a:bodyPr/>
        <a:lstStyle/>
        <a:p>
          <a:endParaRPr lang="en-US"/>
        </a:p>
      </dgm:t>
    </dgm:pt>
    <dgm:pt modelId="{FF42D450-C128-2D4B-AEE0-A26CA187DE41}" type="pres">
      <dgm:prSet presAssocID="{C50CD870-9766-6049-82A7-D3C4FDE1C635}" presName="spacer" presStyleCnt="0"/>
      <dgm:spPr/>
    </dgm:pt>
    <dgm:pt modelId="{C37977A5-BA11-5A49-B830-D5BD7228BF9C}" type="pres">
      <dgm:prSet presAssocID="{AABB1D4C-7646-214F-BE5F-6B3517CEDE00}" presName="parentText" presStyleLbl="node1" presStyleIdx="4" presStyleCnt="5">
        <dgm:presLayoutVars>
          <dgm:chMax val="0"/>
          <dgm:bulletEnabled val="1"/>
        </dgm:presLayoutVars>
      </dgm:prSet>
      <dgm:spPr/>
      <dgm:t>
        <a:bodyPr/>
        <a:lstStyle/>
        <a:p>
          <a:endParaRPr lang="en-US"/>
        </a:p>
      </dgm:t>
    </dgm:pt>
  </dgm:ptLst>
  <dgm:cxnLst>
    <dgm:cxn modelId="{0A612693-B2DB-014F-B1B7-E0C8158F3EA8}" srcId="{F45C734F-4806-0A43-B5E6-6A51AD139B62}" destId="{793C929C-BB51-8341-866B-82BC9F7B80D7}" srcOrd="3" destOrd="0" parTransId="{7F41AFE4-C27C-7241-A9C6-B163D0238074}" sibTransId="{C50CD870-9766-6049-82A7-D3C4FDE1C635}"/>
    <dgm:cxn modelId="{0B06CC2A-C099-49E6-BCDB-35A596AAD462}" type="presOf" srcId="{5601BD33-0426-294F-92AA-0CFB37197CA3}" destId="{B22E344A-DBED-2B4F-877F-68A4D5923C9D}" srcOrd="0" destOrd="0" presId="urn:microsoft.com/office/officeart/2005/8/layout/vList2"/>
    <dgm:cxn modelId="{890B2E95-BBD7-5B4A-AF53-E1434F799707}" srcId="{F45C734F-4806-0A43-B5E6-6A51AD139B62}" destId="{AABB1D4C-7646-214F-BE5F-6B3517CEDE00}" srcOrd="4" destOrd="0" parTransId="{E3AAF9EC-11A5-B84F-AFA4-ACCD1BA169F0}" sibTransId="{569F7A10-1A95-3147-89DB-1A166B7754F6}"/>
    <dgm:cxn modelId="{6DF5BD9C-257C-BA43-8E75-1E01253F2270}" srcId="{F45C734F-4806-0A43-B5E6-6A51AD139B62}" destId="{5601BD33-0426-294F-92AA-0CFB37197CA3}" srcOrd="1" destOrd="0" parTransId="{661295D3-FFFD-8148-AD0D-63C1F2EDE69B}" sibTransId="{9BC7F0C7-25B6-0C41-B50A-10533984182A}"/>
    <dgm:cxn modelId="{988CBBAE-A16C-4963-A9EF-AE6ABE567B0B}" type="presOf" srcId="{AABB1D4C-7646-214F-BE5F-6B3517CEDE00}" destId="{C37977A5-BA11-5A49-B830-D5BD7228BF9C}" srcOrd="0" destOrd="0" presId="urn:microsoft.com/office/officeart/2005/8/layout/vList2"/>
    <dgm:cxn modelId="{72F496D1-D601-4BB5-97EA-BCB63D8B058F}" type="presOf" srcId="{F45C734F-4806-0A43-B5E6-6A51AD139B62}" destId="{43B86602-577F-4742-BA2D-7E554EA249A5}" srcOrd="0" destOrd="0" presId="urn:microsoft.com/office/officeart/2005/8/layout/vList2"/>
    <dgm:cxn modelId="{8067BB2D-0446-46F0-88BB-9D15BC51756C}" type="presOf" srcId="{E12AEE8A-7D48-D24A-89EC-7FAF3D6A701D}" destId="{B794FE1C-56C4-9143-B5DB-5863D8E01F27}" srcOrd="0" destOrd="0" presId="urn:microsoft.com/office/officeart/2005/8/layout/vList2"/>
    <dgm:cxn modelId="{4D37D6AA-05BD-A541-9202-B4A5C92C364A}" srcId="{F45C734F-4806-0A43-B5E6-6A51AD139B62}" destId="{F8EF72F3-8C08-334D-8575-F2F008017E88}" srcOrd="2" destOrd="0" parTransId="{1B16C4E9-DFEA-5E48-9397-65CCCCB10EEA}" sibTransId="{EBD37C16-1935-9649-827B-2ECBBC6A104A}"/>
    <dgm:cxn modelId="{F3732B5C-EAC2-8948-B6CE-BCB62E912851}" srcId="{F45C734F-4806-0A43-B5E6-6A51AD139B62}" destId="{E12AEE8A-7D48-D24A-89EC-7FAF3D6A701D}" srcOrd="0" destOrd="0" parTransId="{13E26DEC-1A98-E645-9D03-682B34AA8FBC}" sibTransId="{4802F4C2-4651-6B40-89C1-2129D463911D}"/>
    <dgm:cxn modelId="{3485508E-1B0F-45C7-9E2E-43EAC4A19D51}" type="presOf" srcId="{793C929C-BB51-8341-866B-82BC9F7B80D7}" destId="{2E0393B4-C429-F049-9098-F923B9C1A152}" srcOrd="0" destOrd="0" presId="urn:microsoft.com/office/officeart/2005/8/layout/vList2"/>
    <dgm:cxn modelId="{4B6B84FC-0614-4B69-BF4C-92AD09E722F5}" type="presOf" srcId="{F8EF72F3-8C08-334D-8575-F2F008017E88}" destId="{0428384B-EE9B-C846-920E-45EA695FD46B}" srcOrd="0" destOrd="0" presId="urn:microsoft.com/office/officeart/2005/8/layout/vList2"/>
    <dgm:cxn modelId="{D22AB91B-C376-40AD-A483-745510EB0B97}" type="presParOf" srcId="{43B86602-577F-4742-BA2D-7E554EA249A5}" destId="{B794FE1C-56C4-9143-B5DB-5863D8E01F27}" srcOrd="0" destOrd="0" presId="urn:microsoft.com/office/officeart/2005/8/layout/vList2"/>
    <dgm:cxn modelId="{BE2D9ABB-11C7-42D5-9D20-8D28C44032CC}" type="presParOf" srcId="{43B86602-577F-4742-BA2D-7E554EA249A5}" destId="{CF515FC6-414B-A64F-9C83-ACE24DC1EE99}" srcOrd="1" destOrd="0" presId="urn:microsoft.com/office/officeart/2005/8/layout/vList2"/>
    <dgm:cxn modelId="{2BB7BFC2-0FE2-4EEF-80F8-6D1965101035}" type="presParOf" srcId="{43B86602-577F-4742-BA2D-7E554EA249A5}" destId="{B22E344A-DBED-2B4F-877F-68A4D5923C9D}" srcOrd="2" destOrd="0" presId="urn:microsoft.com/office/officeart/2005/8/layout/vList2"/>
    <dgm:cxn modelId="{88F3BCC6-1B8E-4C8D-B485-41F0B7536456}" type="presParOf" srcId="{43B86602-577F-4742-BA2D-7E554EA249A5}" destId="{46CF871A-648D-6A4E-A651-D35959F48C52}" srcOrd="3" destOrd="0" presId="urn:microsoft.com/office/officeart/2005/8/layout/vList2"/>
    <dgm:cxn modelId="{DBED545B-077D-4EF0-9A40-4F35415E4EC8}" type="presParOf" srcId="{43B86602-577F-4742-BA2D-7E554EA249A5}" destId="{0428384B-EE9B-C846-920E-45EA695FD46B}" srcOrd="4" destOrd="0" presId="urn:microsoft.com/office/officeart/2005/8/layout/vList2"/>
    <dgm:cxn modelId="{A7615ABB-BD2D-4294-99E8-60F5CDCF55E6}" type="presParOf" srcId="{43B86602-577F-4742-BA2D-7E554EA249A5}" destId="{B214F3F6-35FE-B844-B4CC-0B6D1B719566}" srcOrd="5" destOrd="0" presId="urn:microsoft.com/office/officeart/2005/8/layout/vList2"/>
    <dgm:cxn modelId="{9E3F814A-2F09-47D2-9B7F-A0413E761DF0}" type="presParOf" srcId="{43B86602-577F-4742-BA2D-7E554EA249A5}" destId="{2E0393B4-C429-F049-9098-F923B9C1A152}" srcOrd="6" destOrd="0" presId="urn:microsoft.com/office/officeart/2005/8/layout/vList2"/>
    <dgm:cxn modelId="{250856A1-C2E9-4058-B92D-FEB2D17D7345}" type="presParOf" srcId="{43B86602-577F-4742-BA2D-7E554EA249A5}" destId="{FF42D450-C128-2D4B-AEE0-A26CA187DE41}" srcOrd="7" destOrd="0" presId="urn:microsoft.com/office/officeart/2005/8/layout/vList2"/>
    <dgm:cxn modelId="{4A940B1A-28B9-427F-BAD7-72F64F48BFBA}" type="presParOf" srcId="{43B86602-577F-4742-BA2D-7E554EA249A5}" destId="{C37977A5-BA11-5A49-B830-D5BD7228BF9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6E3DDF-848E-9D41-871B-0F902A4FAECF}"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577781E7-147A-9F47-9B92-17F6DC21DC9B}">
      <dgm:prSet phldrT="[Text]" custT="1"/>
      <dgm:spPr/>
      <dgm:t>
        <a:bodyPr/>
        <a:lstStyle/>
        <a:p>
          <a:r>
            <a:rPr lang="en-US" sz="3400" b="1" dirty="0">
              <a:latin typeface="Franklin Gothic Demi Cond" charset="0"/>
              <a:ea typeface="Franklin Gothic Demi Cond" charset="0"/>
              <a:cs typeface="Franklin Gothic Demi Cond" charset="0"/>
            </a:rPr>
            <a:t>Prenatal care</a:t>
          </a:r>
        </a:p>
        <a:p>
          <a:r>
            <a:rPr lang="en-US" sz="2000" b="1" dirty="0">
              <a:latin typeface="Franklin Gothic Demi Cond" charset="0"/>
              <a:ea typeface="Franklin Gothic Demi Cond" charset="0"/>
              <a:cs typeface="Franklin Gothic Demi Cond" charset="0"/>
            </a:rPr>
            <a:t>(antenatal care)</a:t>
          </a:r>
          <a:endParaRPr lang="en-US" sz="2000" dirty="0">
            <a:latin typeface="Franklin Gothic Demi Cond" charset="0"/>
            <a:ea typeface="Franklin Gothic Demi Cond" charset="0"/>
            <a:cs typeface="Franklin Gothic Demi Cond" charset="0"/>
          </a:endParaRPr>
        </a:p>
      </dgm:t>
    </dgm:pt>
    <dgm:pt modelId="{F620C3BB-6AB7-2242-B083-D33E44484572}" type="parTrans" cxnId="{A545BAC4-7062-DE40-A2C7-6983157F1CB5}">
      <dgm:prSet/>
      <dgm:spPr/>
      <dgm:t>
        <a:bodyPr/>
        <a:lstStyle/>
        <a:p>
          <a:endParaRPr lang="en-US"/>
        </a:p>
      </dgm:t>
    </dgm:pt>
    <dgm:pt modelId="{72526D51-BA17-DA48-A4F9-CA2E87971E10}" type="sibTrans" cxnId="{A545BAC4-7062-DE40-A2C7-6983157F1CB5}">
      <dgm:prSet/>
      <dgm:spPr/>
      <dgm:t>
        <a:bodyPr/>
        <a:lstStyle/>
        <a:p>
          <a:endParaRPr lang="en-US"/>
        </a:p>
      </dgm:t>
    </dgm:pt>
    <dgm:pt modelId="{3F3BE444-E31C-9D46-B48B-923DDE547D28}">
      <dgm:prSet phldrT="[Text]" custT="1"/>
      <dgm:spPr/>
      <dgm:t>
        <a:bodyPr/>
        <a:lstStyle/>
        <a:p>
          <a:r>
            <a:rPr lang="en-US" sz="1800" dirty="0">
              <a:latin typeface="Franklin Gothic Demi Cond" charset="0"/>
              <a:ea typeface="Franklin Gothic Demi Cond" charset="0"/>
              <a:cs typeface="Franklin Gothic Demi Cond" charset="0"/>
            </a:rPr>
            <a:t>Is the care a woman gets during pregnancy. </a:t>
          </a:r>
        </a:p>
      </dgm:t>
    </dgm:pt>
    <dgm:pt modelId="{252DC526-1580-6B4E-A409-8FF3FD597BAC}" type="parTrans" cxnId="{F5D76B65-20EB-E54D-98F4-8E23E4148960}">
      <dgm:prSet/>
      <dgm:spPr/>
      <dgm:t>
        <a:bodyPr/>
        <a:lstStyle/>
        <a:p>
          <a:endParaRPr lang="en-US"/>
        </a:p>
      </dgm:t>
    </dgm:pt>
    <dgm:pt modelId="{2C897C11-E370-B64F-9AB5-02C742A83D93}" type="sibTrans" cxnId="{F5D76B65-20EB-E54D-98F4-8E23E4148960}">
      <dgm:prSet/>
      <dgm:spPr/>
      <dgm:t>
        <a:bodyPr/>
        <a:lstStyle/>
        <a:p>
          <a:endParaRPr lang="en-US"/>
        </a:p>
      </dgm:t>
    </dgm:pt>
    <dgm:pt modelId="{C2CAE98A-4CCD-FB4E-AE83-74B5EEEB37E6}">
      <dgm:prSet phldrT="[Text]" custT="1"/>
      <dgm:spPr/>
      <dgm:t>
        <a:bodyPr/>
        <a:lstStyle/>
        <a:p>
          <a:r>
            <a:rPr lang="en-US" sz="1800" dirty="0">
              <a:latin typeface="Franklin Gothic Demi Cond" charset="0"/>
              <a:ea typeface="Franklin Gothic Demi Cond" charset="0"/>
              <a:cs typeface="Franklin Gothic Demi Cond" charset="0"/>
            </a:rPr>
            <a:t> Ideally start at least 3 month before pregnancy.</a:t>
          </a:r>
        </a:p>
      </dgm:t>
    </dgm:pt>
    <dgm:pt modelId="{A8F9C9A7-21F0-3A48-8B8A-5BF3C7D5CC32}" type="parTrans" cxnId="{910A0B4F-1DA0-E642-AB0F-13AC308BD12B}">
      <dgm:prSet/>
      <dgm:spPr/>
      <dgm:t>
        <a:bodyPr/>
        <a:lstStyle/>
        <a:p>
          <a:endParaRPr lang="en-US"/>
        </a:p>
      </dgm:t>
    </dgm:pt>
    <dgm:pt modelId="{BDF464CA-6C39-AD49-B8D3-40DCA2448668}" type="sibTrans" cxnId="{910A0B4F-1DA0-E642-AB0F-13AC308BD12B}">
      <dgm:prSet/>
      <dgm:spPr/>
      <dgm:t>
        <a:bodyPr/>
        <a:lstStyle/>
        <a:p>
          <a:endParaRPr lang="en-US"/>
        </a:p>
      </dgm:t>
    </dgm:pt>
    <dgm:pt modelId="{A9DDF5AD-E407-A345-ADDC-CA96F011844C}">
      <dgm:prSet phldrT="[Text]" custT="1"/>
      <dgm:spPr/>
      <dgm:t>
        <a:bodyPr/>
        <a:lstStyle/>
        <a:p>
          <a:r>
            <a:rPr lang="en-US" sz="3600" b="1" dirty="0">
              <a:latin typeface="Franklin Gothic Demi Cond" charset="0"/>
              <a:ea typeface="Franklin Gothic Demi Cond" charset="0"/>
              <a:cs typeface="Franklin Gothic Demi Cond" charset="0"/>
            </a:rPr>
            <a:t>Perinatal care</a:t>
          </a:r>
          <a:endParaRPr lang="en-US" sz="3600" dirty="0">
            <a:latin typeface="Franklin Gothic Demi Cond" charset="0"/>
            <a:ea typeface="Franklin Gothic Demi Cond" charset="0"/>
            <a:cs typeface="Franklin Gothic Demi Cond" charset="0"/>
          </a:endParaRPr>
        </a:p>
      </dgm:t>
    </dgm:pt>
    <dgm:pt modelId="{A3A8EA4D-D383-5344-A685-D74D0F01506D}" type="parTrans" cxnId="{DD787649-4720-9842-B540-30C5645477F3}">
      <dgm:prSet/>
      <dgm:spPr/>
      <dgm:t>
        <a:bodyPr/>
        <a:lstStyle/>
        <a:p>
          <a:endParaRPr lang="en-US"/>
        </a:p>
      </dgm:t>
    </dgm:pt>
    <dgm:pt modelId="{B54C2DE4-D273-3845-94EC-036E9D10FD1B}" type="sibTrans" cxnId="{DD787649-4720-9842-B540-30C5645477F3}">
      <dgm:prSet/>
      <dgm:spPr/>
      <dgm:t>
        <a:bodyPr/>
        <a:lstStyle/>
        <a:p>
          <a:endParaRPr lang="en-US"/>
        </a:p>
      </dgm:t>
    </dgm:pt>
    <dgm:pt modelId="{4CAC55A5-17E4-4742-80BD-64D10DBD3003}">
      <dgm:prSet phldrT="[Text]"/>
      <dgm:spPr/>
      <dgm:t>
        <a:bodyPr/>
        <a:lstStyle/>
        <a:p>
          <a:r>
            <a:rPr lang="en-US" dirty="0">
              <a:latin typeface="Franklin Gothic Demi Cond" charset="0"/>
              <a:ea typeface="Franklin Gothic Demi Cond" charset="0"/>
              <a:cs typeface="Franklin Gothic Demi Cond" charset="0"/>
            </a:rPr>
            <a:t>The period immediately before and after birth.</a:t>
          </a:r>
        </a:p>
      </dgm:t>
    </dgm:pt>
    <dgm:pt modelId="{41C5C0A9-1879-5E4A-9F7C-FB141394738C}" type="parTrans" cxnId="{7798D76F-3AEF-6A4A-A1D1-40AE37012B06}">
      <dgm:prSet/>
      <dgm:spPr/>
      <dgm:t>
        <a:bodyPr/>
        <a:lstStyle/>
        <a:p>
          <a:endParaRPr lang="en-US"/>
        </a:p>
      </dgm:t>
    </dgm:pt>
    <dgm:pt modelId="{8DDD4A5D-A7F4-8849-9A6E-AE03A9AEFD66}" type="sibTrans" cxnId="{7798D76F-3AEF-6A4A-A1D1-40AE37012B06}">
      <dgm:prSet/>
      <dgm:spPr/>
      <dgm:t>
        <a:bodyPr/>
        <a:lstStyle/>
        <a:p>
          <a:endParaRPr lang="en-US"/>
        </a:p>
      </dgm:t>
    </dgm:pt>
    <dgm:pt modelId="{7B037E1E-B334-B54B-BD2C-65FAFA2EBA72}">
      <dgm:prSet phldrT="[Text]"/>
      <dgm:spPr/>
      <dgm:t>
        <a:bodyPr/>
        <a:lstStyle/>
        <a:p>
          <a:r>
            <a:rPr lang="en-US" dirty="0">
              <a:latin typeface="Franklin Gothic Demi Cond" charset="0"/>
              <a:ea typeface="Franklin Gothic Demi Cond" charset="0"/>
              <a:cs typeface="Franklin Gothic Demi Cond" charset="0"/>
            </a:rPr>
            <a:t>It starts at 20</a:t>
          </a:r>
          <a:r>
            <a:rPr lang="en-US" baseline="30000" dirty="0">
              <a:latin typeface="Franklin Gothic Demi Cond" charset="0"/>
              <a:ea typeface="Franklin Gothic Demi Cond" charset="0"/>
              <a:cs typeface="Franklin Gothic Demi Cond" charset="0"/>
            </a:rPr>
            <a:t>th</a:t>
          </a:r>
          <a:r>
            <a:rPr lang="en-US" dirty="0">
              <a:latin typeface="Franklin Gothic Demi Cond" charset="0"/>
              <a:ea typeface="Franklin Gothic Demi Cond" charset="0"/>
              <a:cs typeface="Franklin Gothic Demi Cond" charset="0"/>
            </a:rPr>
            <a:t> to 28</a:t>
          </a:r>
          <a:r>
            <a:rPr lang="en-US" baseline="30000" dirty="0">
              <a:latin typeface="Franklin Gothic Demi Cond" charset="0"/>
              <a:ea typeface="Franklin Gothic Demi Cond" charset="0"/>
              <a:cs typeface="Franklin Gothic Demi Cond" charset="0"/>
            </a:rPr>
            <a:t>th</a:t>
          </a:r>
          <a:r>
            <a:rPr lang="en-US" dirty="0">
              <a:latin typeface="Franklin Gothic Demi Cond" charset="0"/>
              <a:ea typeface="Franklin Gothic Demi Cond" charset="0"/>
              <a:cs typeface="Franklin Gothic Demi Cond" charset="0"/>
            </a:rPr>
            <a:t> week of gestation and ends 1 to 4 weeks after birth.</a:t>
          </a:r>
        </a:p>
      </dgm:t>
    </dgm:pt>
    <dgm:pt modelId="{B5BE0160-8189-7241-B5ED-4AEEA45C89C8}" type="parTrans" cxnId="{73E8CA86-CDD9-B44A-AB2D-FBD721BE25EB}">
      <dgm:prSet/>
      <dgm:spPr/>
      <dgm:t>
        <a:bodyPr/>
        <a:lstStyle/>
        <a:p>
          <a:endParaRPr lang="en-US"/>
        </a:p>
      </dgm:t>
    </dgm:pt>
    <dgm:pt modelId="{EC3730DC-82AB-CF4D-B53C-06235E3B6EEB}" type="sibTrans" cxnId="{73E8CA86-CDD9-B44A-AB2D-FBD721BE25EB}">
      <dgm:prSet/>
      <dgm:spPr/>
      <dgm:t>
        <a:bodyPr/>
        <a:lstStyle/>
        <a:p>
          <a:endParaRPr lang="en-US"/>
        </a:p>
      </dgm:t>
    </dgm:pt>
    <dgm:pt modelId="{E524E4CE-0120-A142-ACB7-E631CC5149CC}">
      <dgm:prSet phldrT="[Text]" custT="1"/>
      <dgm:spPr/>
      <dgm:t>
        <a:bodyPr/>
        <a:lstStyle/>
        <a:p>
          <a:r>
            <a:rPr lang="en-US" sz="3600" b="1" dirty="0">
              <a:latin typeface="Franklin Gothic Demi Cond" charset="0"/>
              <a:ea typeface="Franklin Gothic Demi Cond" charset="0"/>
              <a:cs typeface="Franklin Gothic Demi Cond" charset="0"/>
            </a:rPr>
            <a:t>Postnatal care</a:t>
          </a:r>
        </a:p>
      </dgm:t>
    </dgm:pt>
    <dgm:pt modelId="{823953D0-6CA2-0E48-9845-59A756058725}" type="parTrans" cxnId="{C322B13B-5133-E443-A829-EC3273296B7B}">
      <dgm:prSet/>
      <dgm:spPr/>
      <dgm:t>
        <a:bodyPr/>
        <a:lstStyle/>
        <a:p>
          <a:endParaRPr lang="en-US"/>
        </a:p>
      </dgm:t>
    </dgm:pt>
    <dgm:pt modelId="{03E3814F-BAC7-4446-A2AB-CA4478FD266B}" type="sibTrans" cxnId="{C322B13B-5133-E443-A829-EC3273296B7B}">
      <dgm:prSet/>
      <dgm:spPr/>
      <dgm:t>
        <a:bodyPr/>
        <a:lstStyle/>
        <a:p>
          <a:endParaRPr lang="en-US"/>
        </a:p>
      </dgm:t>
    </dgm:pt>
    <dgm:pt modelId="{60FCA40C-8DBA-0448-8F34-7D2DDCD7A762}">
      <dgm:prSet phldrT="[Text]"/>
      <dgm:spPr/>
      <dgm:t>
        <a:bodyPr/>
        <a:lstStyle/>
        <a:p>
          <a:r>
            <a:rPr lang="en-US" dirty="0">
              <a:latin typeface="Franklin Gothic Demi Cond" charset="0"/>
              <a:ea typeface="Franklin Gothic Demi Cond" charset="0"/>
              <a:cs typeface="Franklin Gothic Demi Cond" charset="0"/>
            </a:rPr>
            <a:t>Is the care given to the mother and her newborn baby immediately after the birth and for the first six weeks of life.</a:t>
          </a:r>
        </a:p>
      </dgm:t>
    </dgm:pt>
    <dgm:pt modelId="{F9C492B4-9C83-D741-A38F-413097DF1A9F}" type="parTrans" cxnId="{1EEBF2EC-0A71-6049-965C-0A7BE9275B42}">
      <dgm:prSet/>
      <dgm:spPr/>
      <dgm:t>
        <a:bodyPr/>
        <a:lstStyle/>
        <a:p>
          <a:endParaRPr lang="en-US"/>
        </a:p>
      </dgm:t>
    </dgm:pt>
    <dgm:pt modelId="{7D6B5F84-5F71-5E49-8CEC-CBA90277180F}" type="sibTrans" cxnId="{1EEBF2EC-0A71-6049-965C-0A7BE9275B42}">
      <dgm:prSet/>
      <dgm:spPr/>
      <dgm:t>
        <a:bodyPr/>
        <a:lstStyle/>
        <a:p>
          <a:endParaRPr lang="en-US"/>
        </a:p>
      </dgm:t>
    </dgm:pt>
    <dgm:pt modelId="{8812FA56-8711-2746-81C0-5D2AB136ED05}">
      <dgm:prSet phldrT="[Text]" custT="1"/>
      <dgm:spPr/>
      <dgm:t>
        <a:bodyPr/>
        <a:lstStyle/>
        <a:p>
          <a:r>
            <a:rPr lang="en-US" sz="1800" dirty="0">
              <a:latin typeface="Franklin Gothic Demi Cond" charset="0"/>
              <a:ea typeface="Franklin Gothic Demi Cond" charset="0"/>
              <a:cs typeface="Franklin Gothic Demi Cond" charset="0"/>
            </a:rPr>
            <a:t>Generally the first visit will be by the 8</a:t>
          </a:r>
          <a:r>
            <a:rPr lang="en-US" sz="1800" baseline="30000" dirty="0">
              <a:latin typeface="Franklin Gothic Demi Cond" charset="0"/>
              <a:ea typeface="Franklin Gothic Demi Cond" charset="0"/>
              <a:cs typeface="Franklin Gothic Demi Cond" charset="0"/>
            </a:rPr>
            <a:t>th</a:t>
          </a:r>
          <a:r>
            <a:rPr lang="en-US" sz="1800" dirty="0">
              <a:latin typeface="Franklin Gothic Demi Cond" charset="0"/>
              <a:ea typeface="Franklin Gothic Demi Cond" charset="0"/>
              <a:cs typeface="Franklin Gothic Demi Cond" charset="0"/>
            </a:rPr>
            <a:t> week after last period.</a:t>
          </a:r>
        </a:p>
      </dgm:t>
    </dgm:pt>
    <dgm:pt modelId="{C61648C1-AE55-9743-8A23-415C6AF8B243}" type="parTrans" cxnId="{76DDB914-6737-7A4A-ADB6-691B5F88986F}">
      <dgm:prSet/>
      <dgm:spPr/>
      <dgm:t>
        <a:bodyPr/>
        <a:lstStyle/>
        <a:p>
          <a:endParaRPr lang="en-US"/>
        </a:p>
      </dgm:t>
    </dgm:pt>
    <dgm:pt modelId="{7B8AE9CB-79A7-FC45-8CD3-4F389FA5E46A}" type="sibTrans" cxnId="{76DDB914-6737-7A4A-ADB6-691B5F88986F}">
      <dgm:prSet/>
      <dgm:spPr/>
      <dgm:t>
        <a:bodyPr/>
        <a:lstStyle/>
        <a:p>
          <a:endParaRPr lang="en-US"/>
        </a:p>
      </dgm:t>
    </dgm:pt>
    <dgm:pt modelId="{DA7DE314-08EE-D641-B394-C5424EE38549}" type="pres">
      <dgm:prSet presAssocID="{436E3DDF-848E-9D41-871B-0F902A4FAECF}" presName="Name0" presStyleCnt="0">
        <dgm:presLayoutVars>
          <dgm:dir/>
          <dgm:animLvl val="lvl"/>
          <dgm:resizeHandles val="exact"/>
        </dgm:presLayoutVars>
      </dgm:prSet>
      <dgm:spPr/>
      <dgm:t>
        <a:bodyPr/>
        <a:lstStyle/>
        <a:p>
          <a:endParaRPr lang="en-US"/>
        </a:p>
      </dgm:t>
    </dgm:pt>
    <dgm:pt modelId="{146F213E-7A3D-3F49-945B-20E110EAC917}" type="pres">
      <dgm:prSet presAssocID="{577781E7-147A-9F47-9B92-17F6DC21DC9B}" presName="linNode" presStyleCnt="0"/>
      <dgm:spPr/>
    </dgm:pt>
    <dgm:pt modelId="{1C41CD30-8179-AF46-A808-8AF792EB027F}" type="pres">
      <dgm:prSet presAssocID="{577781E7-147A-9F47-9B92-17F6DC21DC9B}" presName="parentText" presStyleLbl="node1" presStyleIdx="0" presStyleCnt="3">
        <dgm:presLayoutVars>
          <dgm:chMax val="1"/>
          <dgm:bulletEnabled val="1"/>
        </dgm:presLayoutVars>
      </dgm:prSet>
      <dgm:spPr/>
      <dgm:t>
        <a:bodyPr/>
        <a:lstStyle/>
        <a:p>
          <a:endParaRPr lang="en-US"/>
        </a:p>
      </dgm:t>
    </dgm:pt>
    <dgm:pt modelId="{C4D05911-B7D4-5D40-8F33-8CAEF38AA676}" type="pres">
      <dgm:prSet presAssocID="{577781E7-147A-9F47-9B92-17F6DC21DC9B}" presName="descendantText" presStyleLbl="alignAccFollowNode1" presStyleIdx="0" presStyleCnt="3">
        <dgm:presLayoutVars>
          <dgm:bulletEnabled val="1"/>
        </dgm:presLayoutVars>
      </dgm:prSet>
      <dgm:spPr/>
      <dgm:t>
        <a:bodyPr/>
        <a:lstStyle/>
        <a:p>
          <a:endParaRPr lang="en-US"/>
        </a:p>
      </dgm:t>
    </dgm:pt>
    <dgm:pt modelId="{4E7AAC90-800F-3D4D-92B9-02010086867A}" type="pres">
      <dgm:prSet presAssocID="{72526D51-BA17-DA48-A4F9-CA2E87971E10}" presName="sp" presStyleCnt="0"/>
      <dgm:spPr/>
    </dgm:pt>
    <dgm:pt modelId="{2FB0DE25-D31B-A840-8AD3-2FA28B86D3EB}" type="pres">
      <dgm:prSet presAssocID="{A9DDF5AD-E407-A345-ADDC-CA96F011844C}" presName="linNode" presStyleCnt="0"/>
      <dgm:spPr/>
    </dgm:pt>
    <dgm:pt modelId="{FF7848F6-A088-3E4B-AC3C-8B624CE2693E}" type="pres">
      <dgm:prSet presAssocID="{A9DDF5AD-E407-A345-ADDC-CA96F011844C}" presName="parentText" presStyleLbl="node1" presStyleIdx="1" presStyleCnt="3">
        <dgm:presLayoutVars>
          <dgm:chMax val="1"/>
          <dgm:bulletEnabled val="1"/>
        </dgm:presLayoutVars>
      </dgm:prSet>
      <dgm:spPr/>
      <dgm:t>
        <a:bodyPr/>
        <a:lstStyle/>
        <a:p>
          <a:endParaRPr lang="en-US"/>
        </a:p>
      </dgm:t>
    </dgm:pt>
    <dgm:pt modelId="{8B09CEEA-8B05-D14B-B144-EF2385112B0D}" type="pres">
      <dgm:prSet presAssocID="{A9DDF5AD-E407-A345-ADDC-CA96F011844C}" presName="descendantText" presStyleLbl="alignAccFollowNode1" presStyleIdx="1" presStyleCnt="3">
        <dgm:presLayoutVars>
          <dgm:bulletEnabled val="1"/>
        </dgm:presLayoutVars>
      </dgm:prSet>
      <dgm:spPr/>
      <dgm:t>
        <a:bodyPr/>
        <a:lstStyle/>
        <a:p>
          <a:endParaRPr lang="en-US"/>
        </a:p>
      </dgm:t>
    </dgm:pt>
    <dgm:pt modelId="{BB04C857-7284-0548-A132-3D4571D6AD23}" type="pres">
      <dgm:prSet presAssocID="{B54C2DE4-D273-3845-94EC-036E9D10FD1B}" presName="sp" presStyleCnt="0"/>
      <dgm:spPr/>
    </dgm:pt>
    <dgm:pt modelId="{255710CE-B098-024F-8131-8B52DCE1FE50}" type="pres">
      <dgm:prSet presAssocID="{E524E4CE-0120-A142-ACB7-E631CC5149CC}" presName="linNode" presStyleCnt="0"/>
      <dgm:spPr/>
    </dgm:pt>
    <dgm:pt modelId="{325A4A09-CA78-B443-A58A-6CD6AB2BE477}" type="pres">
      <dgm:prSet presAssocID="{E524E4CE-0120-A142-ACB7-E631CC5149CC}" presName="parentText" presStyleLbl="node1" presStyleIdx="2" presStyleCnt="3">
        <dgm:presLayoutVars>
          <dgm:chMax val="1"/>
          <dgm:bulletEnabled val="1"/>
        </dgm:presLayoutVars>
      </dgm:prSet>
      <dgm:spPr/>
      <dgm:t>
        <a:bodyPr/>
        <a:lstStyle/>
        <a:p>
          <a:endParaRPr lang="en-US"/>
        </a:p>
      </dgm:t>
    </dgm:pt>
    <dgm:pt modelId="{52EFFFCD-E880-5941-9F30-66AD457C9AD0}" type="pres">
      <dgm:prSet presAssocID="{E524E4CE-0120-A142-ACB7-E631CC5149CC}" presName="descendantText" presStyleLbl="alignAccFollowNode1" presStyleIdx="2" presStyleCnt="3">
        <dgm:presLayoutVars>
          <dgm:bulletEnabled val="1"/>
        </dgm:presLayoutVars>
      </dgm:prSet>
      <dgm:spPr/>
      <dgm:t>
        <a:bodyPr/>
        <a:lstStyle/>
        <a:p>
          <a:endParaRPr lang="en-US"/>
        </a:p>
      </dgm:t>
    </dgm:pt>
  </dgm:ptLst>
  <dgm:cxnLst>
    <dgm:cxn modelId="{73E8CA86-CDD9-B44A-AB2D-FBD721BE25EB}" srcId="{A9DDF5AD-E407-A345-ADDC-CA96F011844C}" destId="{7B037E1E-B334-B54B-BD2C-65FAFA2EBA72}" srcOrd="1" destOrd="0" parTransId="{B5BE0160-8189-7241-B5ED-4AEEA45C89C8}" sibTransId="{EC3730DC-82AB-CF4D-B53C-06235E3B6EEB}"/>
    <dgm:cxn modelId="{3E06A168-0361-4882-99FA-B1F6AA5A427E}" type="presOf" srcId="{3F3BE444-E31C-9D46-B48B-923DDE547D28}" destId="{C4D05911-B7D4-5D40-8F33-8CAEF38AA676}" srcOrd="0" destOrd="0" presId="urn:microsoft.com/office/officeart/2005/8/layout/vList5"/>
    <dgm:cxn modelId="{A545BAC4-7062-DE40-A2C7-6983157F1CB5}" srcId="{436E3DDF-848E-9D41-871B-0F902A4FAECF}" destId="{577781E7-147A-9F47-9B92-17F6DC21DC9B}" srcOrd="0" destOrd="0" parTransId="{F620C3BB-6AB7-2242-B083-D33E44484572}" sibTransId="{72526D51-BA17-DA48-A4F9-CA2E87971E10}"/>
    <dgm:cxn modelId="{7798D76F-3AEF-6A4A-A1D1-40AE37012B06}" srcId="{A9DDF5AD-E407-A345-ADDC-CA96F011844C}" destId="{4CAC55A5-17E4-4742-80BD-64D10DBD3003}" srcOrd="0" destOrd="0" parTransId="{41C5C0A9-1879-5E4A-9F7C-FB141394738C}" sibTransId="{8DDD4A5D-A7F4-8849-9A6E-AE03A9AEFD66}"/>
    <dgm:cxn modelId="{F293F73A-9AE5-4FE8-B820-E13CB3F83291}" type="presOf" srcId="{436E3DDF-848E-9D41-871B-0F902A4FAECF}" destId="{DA7DE314-08EE-D641-B394-C5424EE38549}" srcOrd="0" destOrd="0" presId="urn:microsoft.com/office/officeart/2005/8/layout/vList5"/>
    <dgm:cxn modelId="{ACCF9006-A099-4089-A5D4-606502333F54}" type="presOf" srcId="{C2CAE98A-4CCD-FB4E-AE83-74B5EEEB37E6}" destId="{C4D05911-B7D4-5D40-8F33-8CAEF38AA676}" srcOrd="0" destOrd="1" presId="urn:microsoft.com/office/officeart/2005/8/layout/vList5"/>
    <dgm:cxn modelId="{A9D48FE0-331C-4DA0-8B1D-279CBDEFDCB8}" type="presOf" srcId="{577781E7-147A-9F47-9B92-17F6DC21DC9B}" destId="{1C41CD30-8179-AF46-A808-8AF792EB027F}" srcOrd="0" destOrd="0" presId="urn:microsoft.com/office/officeart/2005/8/layout/vList5"/>
    <dgm:cxn modelId="{F5D76B65-20EB-E54D-98F4-8E23E4148960}" srcId="{577781E7-147A-9F47-9B92-17F6DC21DC9B}" destId="{3F3BE444-E31C-9D46-B48B-923DDE547D28}" srcOrd="0" destOrd="0" parTransId="{252DC526-1580-6B4E-A409-8FF3FD597BAC}" sibTransId="{2C897C11-E370-B64F-9AB5-02C742A83D93}"/>
    <dgm:cxn modelId="{BB6C9457-6B47-4809-AEBE-FD86C366EA34}" type="presOf" srcId="{7B037E1E-B334-B54B-BD2C-65FAFA2EBA72}" destId="{8B09CEEA-8B05-D14B-B144-EF2385112B0D}" srcOrd="0" destOrd="1" presId="urn:microsoft.com/office/officeart/2005/8/layout/vList5"/>
    <dgm:cxn modelId="{910A0B4F-1DA0-E642-AB0F-13AC308BD12B}" srcId="{577781E7-147A-9F47-9B92-17F6DC21DC9B}" destId="{C2CAE98A-4CCD-FB4E-AE83-74B5EEEB37E6}" srcOrd="1" destOrd="0" parTransId="{A8F9C9A7-21F0-3A48-8B8A-5BF3C7D5CC32}" sibTransId="{BDF464CA-6C39-AD49-B8D3-40DCA2448668}"/>
    <dgm:cxn modelId="{B6799EC7-3536-447F-8317-13FCB8851C85}" type="presOf" srcId="{E524E4CE-0120-A142-ACB7-E631CC5149CC}" destId="{325A4A09-CA78-B443-A58A-6CD6AB2BE477}" srcOrd="0" destOrd="0" presId="urn:microsoft.com/office/officeart/2005/8/layout/vList5"/>
    <dgm:cxn modelId="{F747428B-31BB-427F-8F4D-5C3F053C43DA}" type="presOf" srcId="{A9DDF5AD-E407-A345-ADDC-CA96F011844C}" destId="{FF7848F6-A088-3E4B-AC3C-8B624CE2693E}" srcOrd="0" destOrd="0" presId="urn:microsoft.com/office/officeart/2005/8/layout/vList5"/>
    <dgm:cxn modelId="{740E765E-EB8D-4B37-8942-40D4E2EC0A2E}" type="presOf" srcId="{4CAC55A5-17E4-4742-80BD-64D10DBD3003}" destId="{8B09CEEA-8B05-D14B-B144-EF2385112B0D}" srcOrd="0" destOrd="0" presId="urn:microsoft.com/office/officeart/2005/8/layout/vList5"/>
    <dgm:cxn modelId="{76DDB914-6737-7A4A-ADB6-691B5F88986F}" srcId="{577781E7-147A-9F47-9B92-17F6DC21DC9B}" destId="{8812FA56-8711-2746-81C0-5D2AB136ED05}" srcOrd="2" destOrd="0" parTransId="{C61648C1-AE55-9743-8A23-415C6AF8B243}" sibTransId="{7B8AE9CB-79A7-FC45-8CD3-4F389FA5E46A}"/>
    <dgm:cxn modelId="{C322B13B-5133-E443-A829-EC3273296B7B}" srcId="{436E3DDF-848E-9D41-871B-0F902A4FAECF}" destId="{E524E4CE-0120-A142-ACB7-E631CC5149CC}" srcOrd="2" destOrd="0" parTransId="{823953D0-6CA2-0E48-9845-59A756058725}" sibTransId="{03E3814F-BAC7-4446-A2AB-CA4478FD266B}"/>
    <dgm:cxn modelId="{1EEBF2EC-0A71-6049-965C-0A7BE9275B42}" srcId="{E524E4CE-0120-A142-ACB7-E631CC5149CC}" destId="{60FCA40C-8DBA-0448-8F34-7D2DDCD7A762}" srcOrd="0" destOrd="0" parTransId="{F9C492B4-9C83-D741-A38F-413097DF1A9F}" sibTransId="{7D6B5F84-5F71-5E49-8CEC-CBA90277180F}"/>
    <dgm:cxn modelId="{B0DEB825-8491-409B-9643-017A471B25BF}" type="presOf" srcId="{8812FA56-8711-2746-81C0-5D2AB136ED05}" destId="{C4D05911-B7D4-5D40-8F33-8CAEF38AA676}" srcOrd="0" destOrd="2" presId="urn:microsoft.com/office/officeart/2005/8/layout/vList5"/>
    <dgm:cxn modelId="{DD787649-4720-9842-B540-30C5645477F3}" srcId="{436E3DDF-848E-9D41-871B-0F902A4FAECF}" destId="{A9DDF5AD-E407-A345-ADDC-CA96F011844C}" srcOrd="1" destOrd="0" parTransId="{A3A8EA4D-D383-5344-A685-D74D0F01506D}" sibTransId="{B54C2DE4-D273-3845-94EC-036E9D10FD1B}"/>
    <dgm:cxn modelId="{4DAC0C0D-F0B7-4EA7-A1D8-734344629F50}" type="presOf" srcId="{60FCA40C-8DBA-0448-8F34-7D2DDCD7A762}" destId="{52EFFFCD-E880-5941-9F30-66AD457C9AD0}" srcOrd="0" destOrd="0" presId="urn:microsoft.com/office/officeart/2005/8/layout/vList5"/>
    <dgm:cxn modelId="{115124F0-3BA9-461C-B2C9-F51D28F7743F}" type="presParOf" srcId="{DA7DE314-08EE-D641-B394-C5424EE38549}" destId="{146F213E-7A3D-3F49-945B-20E110EAC917}" srcOrd="0" destOrd="0" presId="urn:microsoft.com/office/officeart/2005/8/layout/vList5"/>
    <dgm:cxn modelId="{A85815B0-AD59-452A-96FC-3BA5B73EE3F8}" type="presParOf" srcId="{146F213E-7A3D-3F49-945B-20E110EAC917}" destId="{1C41CD30-8179-AF46-A808-8AF792EB027F}" srcOrd="0" destOrd="0" presId="urn:microsoft.com/office/officeart/2005/8/layout/vList5"/>
    <dgm:cxn modelId="{8D1873DB-4722-40DB-81AB-DD8D5132D68F}" type="presParOf" srcId="{146F213E-7A3D-3F49-945B-20E110EAC917}" destId="{C4D05911-B7D4-5D40-8F33-8CAEF38AA676}" srcOrd="1" destOrd="0" presId="urn:microsoft.com/office/officeart/2005/8/layout/vList5"/>
    <dgm:cxn modelId="{94727D46-97C2-4732-BFDA-A846F7B4C8F9}" type="presParOf" srcId="{DA7DE314-08EE-D641-B394-C5424EE38549}" destId="{4E7AAC90-800F-3D4D-92B9-02010086867A}" srcOrd="1" destOrd="0" presId="urn:microsoft.com/office/officeart/2005/8/layout/vList5"/>
    <dgm:cxn modelId="{2257B74D-A6AC-43BD-AD3B-33A091C07733}" type="presParOf" srcId="{DA7DE314-08EE-D641-B394-C5424EE38549}" destId="{2FB0DE25-D31B-A840-8AD3-2FA28B86D3EB}" srcOrd="2" destOrd="0" presId="urn:microsoft.com/office/officeart/2005/8/layout/vList5"/>
    <dgm:cxn modelId="{C100F382-FBDF-42B5-BD6F-BBC8B29700F8}" type="presParOf" srcId="{2FB0DE25-D31B-A840-8AD3-2FA28B86D3EB}" destId="{FF7848F6-A088-3E4B-AC3C-8B624CE2693E}" srcOrd="0" destOrd="0" presId="urn:microsoft.com/office/officeart/2005/8/layout/vList5"/>
    <dgm:cxn modelId="{2FB872F3-E173-4791-B18E-838996AFF195}" type="presParOf" srcId="{2FB0DE25-D31B-A840-8AD3-2FA28B86D3EB}" destId="{8B09CEEA-8B05-D14B-B144-EF2385112B0D}" srcOrd="1" destOrd="0" presId="urn:microsoft.com/office/officeart/2005/8/layout/vList5"/>
    <dgm:cxn modelId="{D3E80E73-E91C-4CD8-82BC-8D855B9C215F}" type="presParOf" srcId="{DA7DE314-08EE-D641-B394-C5424EE38549}" destId="{BB04C857-7284-0548-A132-3D4571D6AD23}" srcOrd="3" destOrd="0" presId="urn:microsoft.com/office/officeart/2005/8/layout/vList5"/>
    <dgm:cxn modelId="{474D555A-970A-45CC-AF9A-D6233D6AA8E1}" type="presParOf" srcId="{DA7DE314-08EE-D641-B394-C5424EE38549}" destId="{255710CE-B098-024F-8131-8B52DCE1FE50}" srcOrd="4" destOrd="0" presId="urn:microsoft.com/office/officeart/2005/8/layout/vList5"/>
    <dgm:cxn modelId="{7A132483-B4BD-4514-8098-79EC78132BD0}" type="presParOf" srcId="{255710CE-B098-024F-8131-8B52DCE1FE50}" destId="{325A4A09-CA78-B443-A58A-6CD6AB2BE477}" srcOrd="0" destOrd="0" presId="urn:microsoft.com/office/officeart/2005/8/layout/vList5"/>
    <dgm:cxn modelId="{CC0BB1F1-D616-4D40-8204-FE26CB2B34B2}" type="presParOf" srcId="{255710CE-B098-024F-8131-8B52DCE1FE50}" destId="{52EFFFCD-E880-5941-9F30-66AD457C9AD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A35BE1-3AB8-41F1-B601-30D443E6A216}" type="doc">
      <dgm:prSet loTypeId="urn:microsoft.com/office/officeart/2008/layout/PictureStrips" loCatId="" qsTypeId="urn:microsoft.com/office/officeart/2005/8/quickstyle/simple2" qsCatId="simple" csTypeId="urn:microsoft.com/office/officeart/2005/8/colors/accent1_1" csCatId="accent1" phldr="1"/>
      <dgm:spPr/>
      <dgm:t>
        <a:bodyPr/>
        <a:lstStyle/>
        <a:p>
          <a:pPr rtl="1"/>
          <a:endParaRPr lang="ar-SA"/>
        </a:p>
      </dgm:t>
    </dgm:pt>
    <dgm:pt modelId="{D5FFDF19-EBDF-4735-8CF8-5C7F677DDC6F}">
      <dgm:prSet phldrT="[نص]"/>
      <dgm:spPr/>
      <dgm:t>
        <a:bodyPr/>
        <a:lstStyle/>
        <a:p>
          <a:pPr algn="l" rtl="1"/>
          <a:r>
            <a:rPr lang="en-US" dirty="0">
              <a:latin typeface="Franklin Gothic Demi Cond" charset="0"/>
              <a:ea typeface="Franklin Gothic Demi Cond" charset="0"/>
              <a:cs typeface="Franklin Gothic Demi Cond" charset="0"/>
            </a:rPr>
            <a:t> </a:t>
          </a:r>
          <a:r>
            <a:rPr lang="en-US" b="1" dirty="0">
              <a:latin typeface="Franklin Gothic Demi Cond" charset="0"/>
              <a:ea typeface="Franklin Gothic Demi Cond" charset="0"/>
              <a:cs typeface="Franklin Gothic Demi Cond" charset="0"/>
            </a:rPr>
            <a:t>Urine sample for infection and to confirm pregnancy.</a:t>
          </a:r>
          <a:endParaRPr lang="ar-SA" dirty="0">
            <a:latin typeface="Franklin Gothic Demi Cond" charset="0"/>
            <a:ea typeface="Franklin Gothic Demi Cond" charset="0"/>
            <a:cs typeface="Franklin Gothic Demi Cond" charset="0"/>
          </a:endParaRPr>
        </a:p>
      </dgm:t>
    </dgm:pt>
    <dgm:pt modelId="{32AFD9BC-DDCD-415E-B1D1-86CEF43B0A7D}" type="parTrans" cxnId="{2116C00A-296E-468E-B7B9-F65ECDEA914D}">
      <dgm:prSet/>
      <dgm:spPr/>
      <dgm:t>
        <a:bodyPr/>
        <a:lstStyle/>
        <a:p>
          <a:pPr rtl="1"/>
          <a:endParaRPr lang="ar-SA"/>
        </a:p>
      </dgm:t>
    </dgm:pt>
    <dgm:pt modelId="{11E4C34F-E81C-4FCE-8DFE-34A279F129D6}" type="sibTrans" cxnId="{2116C00A-296E-468E-B7B9-F65ECDEA914D}">
      <dgm:prSet/>
      <dgm:spPr/>
      <dgm:t>
        <a:bodyPr/>
        <a:lstStyle/>
        <a:p>
          <a:pPr rtl="1"/>
          <a:endParaRPr lang="ar-SA"/>
        </a:p>
      </dgm:t>
    </dgm:pt>
    <dgm:pt modelId="{1B3D4AC7-1C0A-4FF4-B00B-C25DF7B21600}">
      <dgm:prSet phldrT="[نص]"/>
      <dgm:spPr/>
      <dgm:t>
        <a:bodyPr/>
        <a:lstStyle/>
        <a:p>
          <a:pPr algn="l" rtl="1"/>
          <a:r>
            <a:rPr lang="en-US" b="1" dirty="0">
              <a:latin typeface="Franklin Gothic Demi Cond" charset="0"/>
              <a:ea typeface="Franklin Gothic Demi Cond" charset="0"/>
              <a:cs typeface="Franklin Gothic Demi Cond" charset="0"/>
            </a:rPr>
            <a:t>Blood pressure, weight, and height.</a:t>
          </a:r>
          <a:endParaRPr lang="ar-SA" dirty="0">
            <a:latin typeface="Franklin Gothic Demi Cond" charset="0"/>
            <a:ea typeface="Franklin Gothic Demi Cond" charset="0"/>
            <a:cs typeface="Franklin Gothic Demi Cond" charset="0"/>
          </a:endParaRPr>
        </a:p>
      </dgm:t>
    </dgm:pt>
    <dgm:pt modelId="{A8FC6D04-615B-400F-AA9A-98C66F4DD340}" type="parTrans" cxnId="{9AE06D39-3D97-4722-8CC7-3F070E2E16CC}">
      <dgm:prSet/>
      <dgm:spPr/>
      <dgm:t>
        <a:bodyPr/>
        <a:lstStyle/>
        <a:p>
          <a:pPr rtl="1"/>
          <a:endParaRPr lang="ar-SA"/>
        </a:p>
      </dgm:t>
    </dgm:pt>
    <dgm:pt modelId="{61E0A2DE-2687-49D2-908B-3C8F6F48AE45}" type="sibTrans" cxnId="{9AE06D39-3D97-4722-8CC7-3F070E2E16CC}">
      <dgm:prSet/>
      <dgm:spPr/>
      <dgm:t>
        <a:bodyPr/>
        <a:lstStyle/>
        <a:p>
          <a:pPr rtl="1"/>
          <a:endParaRPr lang="ar-SA"/>
        </a:p>
      </dgm:t>
    </dgm:pt>
    <dgm:pt modelId="{4D09AFA5-AB30-4B5E-AF25-073D5FC6F6C9}">
      <dgm:prSet phldrT="[نص]"/>
      <dgm:spPr/>
      <dgm:t>
        <a:bodyPr/>
        <a:lstStyle/>
        <a:p>
          <a:pPr algn="l" rtl="1"/>
          <a:r>
            <a:rPr lang="en-US" b="1" dirty="0">
              <a:latin typeface="Franklin Gothic Demi Cond" charset="0"/>
              <a:ea typeface="Franklin Gothic Demi Cond" charset="0"/>
              <a:cs typeface="Franklin Gothic Demi Cond" charset="0"/>
            </a:rPr>
            <a:t>Prenatal blood tests</a:t>
          </a:r>
          <a:endParaRPr lang="ar-SA" dirty="0">
            <a:latin typeface="Franklin Gothic Demi Cond" charset="0"/>
            <a:ea typeface="Franklin Gothic Demi Cond" charset="0"/>
            <a:cs typeface="Franklin Gothic Demi Cond" charset="0"/>
          </a:endParaRPr>
        </a:p>
      </dgm:t>
    </dgm:pt>
    <dgm:pt modelId="{E95693ED-5DFF-4AD4-A2AC-300F5008BAC0}" type="parTrans" cxnId="{B3577F58-C97A-4E61-9C87-08FE2386D8C5}">
      <dgm:prSet/>
      <dgm:spPr/>
      <dgm:t>
        <a:bodyPr/>
        <a:lstStyle/>
        <a:p>
          <a:pPr rtl="1"/>
          <a:endParaRPr lang="ar-SA"/>
        </a:p>
      </dgm:t>
    </dgm:pt>
    <dgm:pt modelId="{35EBDC66-511F-4895-9AC3-A33723DA1064}" type="sibTrans" cxnId="{B3577F58-C97A-4E61-9C87-08FE2386D8C5}">
      <dgm:prSet/>
      <dgm:spPr/>
      <dgm:t>
        <a:bodyPr/>
        <a:lstStyle/>
        <a:p>
          <a:pPr rtl="1"/>
          <a:endParaRPr lang="ar-SA"/>
        </a:p>
      </dgm:t>
    </dgm:pt>
    <dgm:pt modelId="{D35BAE27-21F5-4956-8EEE-A23B18846FA8}">
      <dgm:prSet phldrT="[نص]"/>
      <dgm:spPr/>
      <dgm:t>
        <a:bodyPr/>
        <a:lstStyle/>
        <a:p>
          <a:pPr algn="l" rtl="1"/>
          <a:r>
            <a:rPr lang="en-US" b="1" dirty="0">
              <a:latin typeface="Franklin Gothic Demi Cond" charset="0"/>
              <a:ea typeface="Franklin Gothic Demi Cond" charset="0"/>
              <a:cs typeface="Franklin Gothic Demi Cond" charset="0"/>
            </a:rPr>
            <a:t>Gonorrhea and </a:t>
          </a:r>
          <a:r>
            <a:rPr lang="en-US" b="1" dirty="0" err="1">
              <a:latin typeface="Franklin Gothic Demi Cond" charset="0"/>
              <a:ea typeface="Franklin Gothic Demi Cond" charset="0"/>
              <a:cs typeface="Franklin Gothic Demi Cond" charset="0"/>
            </a:rPr>
            <a:t>chlamydia</a:t>
          </a:r>
          <a:r>
            <a:rPr lang="en-US" b="1" dirty="0">
              <a:latin typeface="Franklin Gothic Demi Cond" charset="0"/>
              <a:ea typeface="Franklin Gothic Demi Cond" charset="0"/>
              <a:cs typeface="Franklin Gothic Demi Cond" charset="0"/>
            </a:rPr>
            <a:t> cultures, and Pap test to screen for cervical cancer.</a:t>
          </a:r>
          <a:endParaRPr lang="ar-SA" dirty="0">
            <a:latin typeface="Franklin Gothic Demi Cond" charset="0"/>
            <a:ea typeface="Franklin Gothic Demi Cond" charset="0"/>
            <a:cs typeface="Franklin Gothic Demi Cond" charset="0"/>
          </a:endParaRPr>
        </a:p>
      </dgm:t>
    </dgm:pt>
    <dgm:pt modelId="{9A22B49D-45AD-43B5-ACE4-C32F51645CDC}" type="parTrans" cxnId="{88CAD60D-4CF4-4A17-BCDF-2DA353E264A2}">
      <dgm:prSet/>
      <dgm:spPr/>
      <dgm:t>
        <a:bodyPr/>
        <a:lstStyle/>
        <a:p>
          <a:pPr rtl="1"/>
          <a:endParaRPr lang="ar-SA"/>
        </a:p>
      </dgm:t>
    </dgm:pt>
    <dgm:pt modelId="{BE06C187-24F6-4031-8DBF-4557759AE5D4}" type="sibTrans" cxnId="{88CAD60D-4CF4-4A17-BCDF-2DA353E264A2}">
      <dgm:prSet/>
      <dgm:spPr/>
      <dgm:t>
        <a:bodyPr/>
        <a:lstStyle/>
        <a:p>
          <a:pPr rtl="1"/>
          <a:endParaRPr lang="ar-SA"/>
        </a:p>
      </dgm:t>
    </dgm:pt>
    <dgm:pt modelId="{DF41FF0F-9F05-4F7D-8903-A1C050B4D6D9}">
      <dgm:prSet phldrT="[نص]"/>
      <dgm:spPr/>
      <dgm:t>
        <a:bodyPr/>
        <a:lstStyle/>
        <a:p>
          <a:pPr algn="l" rtl="1"/>
          <a:r>
            <a:rPr lang="en-US" b="1" dirty="0">
              <a:latin typeface="Franklin Gothic Demi Cond" charset="0"/>
              <a:ea typeface="Franklin Gothic Demi Cond" charset="0"/>
              <a:cs typeface="Franklin Gothic Demi Cond" charset="0"/>
            </a:rPr>
            <a:t> Ultrasound test.</a:t>
          </a:r>
          <a:endParaRPr lang="ar-SA" dirty="0">
            <a:latin typeface="Franklin Gothic Demi Cond" charset="0"/>
            <a:ea typeface="Franklin Gothic Demi Cond" charset="0"/>
            <a:cs typeface="Franklin Gothic Demi Cond" charset="0"/>
          </a:endParaRPr>
        </a:p>
      </dgm:t>
    </dgm:pt>
    <dgm:pt modelId="{4F55059A-BCE7-4D80-B835-2D78AD637435}" type="parTrans" cxnId="{2EC47EAC-D563-4BC4-86B8-A25B3CEE8371}">
      <dgm:prSet/>
      <dgm:spPr/>
      <dgm:t>
        <a:bodyPr/>
        <a:lstStyle/>
        <a:p>
          <a:pPr rtl="1"/>
          <a:endParaRPr lang="ar-SA"/>
        </a:p>
      </dgm:t>
    </dgm:pt>
    <dgm:pt modelId="{084DBC98-EB25-4818-BD1D-F3EA1C9A5F00}" type="sibTrans" cxnId="{2EC47EAC-D563-4BC4-86B8-A25B3CEE8371}">
      <dgm:prSet/>
      <dgm:spPr/>
      <dgm:t>
        <a:bodyPr/>
        <a:lstStyle/>
        <a:p>
          <a:pPr rtl="1"/>
          <a:endParaRPr lang="ar-SA"/>
        </a:p>
      </dgm:t>
    </dgm:pt>
    <dgm:pt modelId="{71A106B6-86B0-4DB7-9C8B-BAED0D566181}">
      <dgm:prSet phldrT="[نص]"/>
      <dgm:spPr/>
      <dgm:t>
        <a:bodyPr/>
        <a:lstStyle/>
        <a:p>
          <a:pPr algn="l" rtl="1"/>
          <a:r>
            <a:rPr lang="en-US" b="1" dirty="0">
              <a:latin typeface="Franklin Gothic Demi Cond" charset="0"/>
              <a:ea typeface="Franklin Gothic Demi Cond" charset="0"/>
              <a:cs typeface="Franklin Gothic Demi Cond" charset="0"/>
            </a:rPr>
            <a:t>Complete physical exam, including a pelvic exam.</a:t>
          </a:r>
          <a:endParaRPr lang="ar-SA" dirty="0">
            <a:latin typeface="Franklin Gothic Demi Cond" charset="0"/>
            <a:ea typeface="Franklin Gothic Demi Cond" charset="0"/>
            <a:cs typeface="Franklin Gothic Demi Cond" charset="0"/>
          </a:endParaRPr>
        </a:p>
      </dgm:t>
    </dgm:pt>
    <dgm:pt modelId="{8011C5FE-804A-4B80-B52C-BE4C8C1697EB}" type="sibTrans" cxnId="{23B338D9-7E04-4AD4-8137-89E641F2185F}">
      <dgm:prSet/>
      <dgm:spPr/>
      <dgm:t>
        <a:bodyPr/>
        <a:lstStyle/>
        <a:p>
          <a:pPr rtl="1"/>
          <a:endParaRPr lang="ar-SA"/>
        </a:p>
      </dgm:t>
    </dgm:pt>
    <dgm:pt modelId="{5B7E3D96-1B3C-41DC-9602-6A5BB47EFA84}" type="parTrans" cxnId="{23B338D9-7E04-4AD4-8137-89E641F2185F}">
      <dgm:prSet/>
      <dgm:spPr/>
      <dgm:t>
        <a:bodyPr/>
        <a:lstStyle/>
        <a:p>
          <a:pPr rtl="1"/>
          <a:endParaRPr lang="ar-SA"/>
        </a:p>
      </dgm:t>
    </dgm:pt>
    <dgm:pt modelId="{C09AEBD6-4A5C-8549-8E73-3F14E23CBC54}" type="pres">
      <dgm:prSet presAssocID="{8DA35BE1-3AB8-41F1-B601-30D443E6A216}" presName="Name0" presStyleCnt="0">
        <dgm:presLayoutVars>
          <dgm:dir/>
          <dgm:resizeHandles val="exact"/>
        </dgm:presLayoutVars>
      </dgm:prSet>
      <dgm:spPr/>
      <dgm:t>
        <a:bodyPr/>
        <a:lstStyle/>
        <a:p>
          <a:endParaRPr lang="en-US"/>
        </a:p>
      </dgm:t>
    </dgm:pt>
    <dgm:pt modelId="{047B4F8C-45E5-2045-BF38-2D364FA55DAB}" type="pres">
      <dgm:prSet presAssocID="{D5FFDF19-EBDF-4735-8CF8-5C7F677DDC6F}" presName="composite" presStyleCnt="0"/>
      <dgm:spPr/>
    </dgm:pt>
    <dgm:pt modelId="{9049DABF-B7C7-8746-A228-6C89FD4407E9}" type="pres">
      <dgm:prSet presAssocID="{D5FFDF19-EBDF-4735-8CF8-5C7F677DDC6F}" presName="rect1" presStyleLbl="trAlignAcc1" presStyleIdx="0" presStyleCnt="6">
        <dgm:presLayoutVars>
          <dgm:bulletEnabled val="1"/>
        </dgm:presLayoutVars>
      </dgm:prSet>
      <dgm:spPr/>
      <dgm:t>
        <a:bodyPr/>
        <a:lstStyle/>
        <a:p>
          <a:endParaRPr lang="en-US"/>
        </a:p>
      </dgm:t>
    </dgm:pt>
    <dgm:pt modelId="{079A875C-7DA6-9F49-B072-1E15EB15E37C}" type="pres">
      <dgm:prSet presAssocID="{D5FFDF19-EBDF-4735-8CF8-5C7F677DDC6F}"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60000" r="-60000"/>
          </a:stretch>
        </a:blipFill>
      </dgm:spPr>
    </dgm:pt>
    <dgm:pt modelId="{51AA4754-C010-694E-B451-9E66AF140F0F}" type="pres">
      <dgm:prSet presAssocID="{11E4C34F-E81C-4FCE-8DFE-34A279F129D6}" presName="sibTrans" presStyleCnt="0"/>
      <dgm:spPr/>
    </dgm:pt>
    <dgm:pt modelId="{A61B899D-3138-7A4D-8EA0-8568DB978B02}" type="pres">
      <dgm:prSet presAssocID="{1B3D4AC7-1C0A-4FF4-B00B-C25DF7B21600}" presName="composite" presStyleCnt="0"/>
      <dgm:spPr/>
    </dgm:pt>
    <dgm:pt modelId="{C1AAF7F2-1C76-7842-ADE3-4950B6A31544}" type="pres">
      <dgm:prSet presAssocID="{1B3D4AC7-1C0A-4FF4-B00B-C25DF7B21600}" presName="rect1" presStyleLbl="trAlignAcc1" presStyleIdx="1" presStyleCnt="6">
        <dgm:presLayoutVars>
          <dgm:bulletEnabled val="1"/>
        </dgm:presLayoutVars>
      </dgm:prSet>
      <dgm:spPr/>
      <dgm:t>
        <a:bodyPr/>
        <a:lstStyle/>
        <a:p>
          <a:endParaRPr lang="en-US"/>
        </a:p>
      </dgm:t>
    </dgm:pt>
    <dgm:pt modelId="{06024781-C5FB-3641-B643-B65C054B8A68}" type="pres">
      <dgm:prSet presAssocID="{1B3D4AC7-1C0A-4FF4-B00B-C25DF7B21600}"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62000" r="-62000"/>
          </a:stretch>
        </a:blipFill>
      </dgm:spPr>
    </dgm:pt>
    <dgm:pt modelId="{6EEB84E0-344E-7D45-BE04-DFF5BE828CFA}" type="pres">
      <dgm:prSet presAssocID="{61E0A2DE-2687-49D2-908B-3C8F6F48AE45}" presName="sibTrans" presStyleCnt="0"/>
      <dgm:spPr/>
    </dgm:pt>
    <dgm:pt modelId="{F2039AE2-D667-0C43-8A38-1836A3BA86D7}" type="pres">
      <dgm:prSet presAssocID="{4D09AFA5-AB30-4B5E-AF25-073D5FC6F6C9}" presName="composite" presStyleCnt="0"/>
      <dgm:spPr/>
    </dgm:pt>
    <dgm:pt modelId="{C53136E1-B404-E543-9561-55DCD0CBF7EB}" type="pres">
      <dgm:prSet presAssocID="{4D09AFA5-AB30-4B5E-AF25-073D5FC6F6C9}" presName="rect1" presStyleLbl="trAlignAcc1" presStyleIdx="2" presStyleCnt="6">
        <dgm:presLayoutVars>
          <dgm:bulletEnabled val="1"/>
        </dgm:presLayoutVars>
      </dgm:prSet>
      <dgm:spPr/>
      <dgm:t>
        <a:bodyPr/>
        <a:lstStyle/>
        <a:p>
          <a:endParaRPr lang="en-US"/>
        </a:p>
      </dgm:t>
    </dgm:pt>
    <dgm:pt modelId="{289E6760-11F4-E34F-A6AF-F0DC9133C0E5}" type="pres">
      <dgm:prSet presAssocID="{4D09AFA5-AB30-4B5E-AF25-073D5FC6F6C9}"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50000" r="-50000"/>
          </a:stretch>
        </a:blipFill>
      </dgm:spPr>
    </dgm:pt>
    <dgm:pt modelId="{02574540-6812-6349-A4CC-CADD592A533B}" type="pres">
      <dgm:prSet presAssocID="{35EBDC66-511F-4895-9AC3-A33723DA1064}" presName="sibTrans" presStyleCnt="0"/>
      <dgm:spPr/>
    </dgm:pt>
    <dgm:pt modelId="{C9B11A6D-741A-9C44-A07B-1B2E2B59ADA5}" type="pres">
      <dgm:prSet presAssocID="{71A106B6-86B0-4DB7-9C8B-BAED0D566181}" presName="composite" presStyleCnt="0"/>
      <dgm:spPr/>
    </dgm:pt>
    <dgm:pt modelId="{E5218B3F-688E-BA4A-A348-0B74B1B39617}" type="pres">
      <dgm:prSet presAssocID="{71A106B6-86B0-4DB7-9C8B-BAED0D566181}" presName="rect1" presStyleLbl="trAlignAcc1" presStyleIdx="3" presStyleCnt="6">
        <dgm:presLayoutVars>
          <dgm:bulletEnabled val="1"/>
        </dgm:presLayoutVars>
      </dgm:prSet>
      <dgm:spPr/>
      <dgm:t>
        <a:bodyPr/>
        <a:lstStyle/>
        <a:p>
          <a:endParaRPr lang="en-US"/>
        </a:p>
      </dgm:t>
    </dgm:pt>
    <dgm:pt modelId="{0FA598FB-B5D0-594F-BEC5-C4078736D3F7}" type="pres">
      <dgm:prSet presAssocID="{71A106B6-86B0-4DB7-9C8B-BAED0D566181}"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63000" r="-63000"/>
          </a:stretch>
        </a:blipFill>
      </dgm:spPr>
    </dgm:pt>
    <dgm:pt modelId="{304AD2C1-100C-3B48-8780-3D55C5DB902E}" type="pres">
      <dgm:prSet presAssocID="{8011C5FE-804A-4B80-B52C-BE4C8C1697EB}" presName="sibTrans" presStyleCnt="0"/>
      <dgm:spPr/>
    </dgm:pt>
    <dgm:pt modelId="{8FA98811-ECA0-144C-9258-6CE61306269F}" type="pres">
      <dgm:prSet presAssocID="{D35BAE27-21F5-4956-8EEE-A23B18846FA8}" presName="composite" presStyleCnt="0"/>
      <dgm:spPr/>
    </dgm:pt>
    <dgm:pt modelId="{23399CC9-28F8-624E-9AF7-997DB806BDAF}" type="pres">
      <dgm:prSet presAssocID="{D35BAE27-21F5-4956-8EEE-A23B18846FA8}" presName="rect1" presStyleLbl="trAlignAcc1" presStyleIdx="4" presStyleCnt="6">
        <dgm:presLayoutVars>
          <dgm:bulletEnabled val="1"/>
        </dgm:presLayoutVars>
      </dgm:prSet>
      <dgm:spPr/>
      <dgm:t>
        <a:bodyPr/>
        <a:lstStyle/>
        <a:p>
          <a:endParaRPr lang="en-US"/>
        </a:p>
      </dgm:t>
    </dgm:pt>
    <dgm:pt modelId="{D0CA2478-49B9-2D42-8F4B-0188455E9ED6}" type="pres">
      <dgm:prSet presAssocID="{D35BAE27-21F5-4956-8EEE-A23B18846FA8}"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40000" r="-40000"/>
          </a:stretch>
        </a:blipFill>
      </dgm:spPr>
    </dgm:pt>
    <dgm:pt modelId="{5719C8DB-0A21-D946-B654-CAD8DC74F5C5}" type="pres">
      <dgm:prSet presAssocID="{BE06C187-24F6-4031-8DBF-4557759AE5D4}" presName="sibTrans" presStyleCnt="0"/>
      <dgm:spPr/>
    </dgm:pt>
    <dgm:pt modelId="{6918B64A-E6A4-B240-829B-AF44D4967E08}" type="pres">
      <dgm:prSet presAssocID="{DF41FF0F-9F05-4F7D-8903-A1C050B4D6D9}" presName="composite" presStyleCnt="0"/>
      <dgm:spPr/>
    </dgm:pt>
    <dgm:pt modelId="{FFF0B7D6-35C3-8445-A39D-1AC036BC000C}" type="pres">
      <dgm:prSet presAssocID="{DF41FF0F-9F05-4F7D-8903-A1C050B4D6D9}" presName="rect1" presStyleLbl="trAlignAcc1" presStyleIdx="5" presStyleCnt="6">
        <dgm:presLayoutVars>
          <dgm:bulletEnabled val="1"/>
        </dgm:presLayoutVars>
      </dgm:prSet>
      <dgm:spPr/>
      <dgm:t>
        <a:bodyPr/>
        <a:lstStyle/>
        <a:p>
          <a:endParaRPr lang="en-US"/>
        </a:p>
      </dgm:t>
    </dgm:pt>
    <dgm:pt modelId="{95847730-CDA2-E347-8AA4-1D3B1083DABF}" type="pres">
      <dgm:prSet presAssocID="{DF41FF0F-9F05-4F7D-8903-A1C050B4D6D9}"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63000" r="-63000"/>
          </a:stretch>
        </a:blipFill>
      </dgm:spPr>
    </dgm:pt>
  </dgm:ptLst>
  <dgm:cxnLst>
    <dgm:cxn modelId="{E19847E1-45C5-4AC1-B47C-2DB0AF092BB7}" type="presOf" srcId="{D35BAE27-21F5-4956-8EEE-A23B18846FA8}" destId="{23399CC9-28F8-624E-9AF7-997DB806BDAF}" srcOrd="0" destOrd="0" presId="urn:microsoft.com/office/officeart/2008/layout/PictureStrips"/>
    <dgm:cxn modelId="{2116C00A-296E-468E-B7B9-F65ECDEA914D}" srcId="{8DA35BE1-3AB8-41F1-B601-30D443E6A216}" destId="{D5FFDF19-EBDF-4735-8CF8-5C7F677DDC6F}" srcOrd="0" destOrd="0" parTransId="{32AFD9BC-DDCD-415E-B1D1-86CEF43B0A7D}" sibTransId="{11E4C34F-E81C-4FCE-8DFE-34A279F129D6}"/>
    <dgm:cxn modelId="{EFBB62D2-49F1-4A46-8EA0-01F2E4F43AA8}" type="presOf" srcId="{1B3D4AC7-1C0A-4FF4-B00B-C25DF7B21600}" destId="{C1AAF7F2-1C76-7842-ADE3-4950B6A31544}" srcOrd="0" destOrd="0" presId="urn:microsoft.com/office/officeart/2008/layout/PictureStrips"/>
    <dgm:cxn modelId="{9AE06D39-3D97-4722-8CC7-3F070E2E16CC}" srcId="{8DA35BE1-3AB8-41F1-B601-30D443E6A216}" destId="{1B3D4AC7-1C0A-4FF4-B00B-C25DF7B21600}" srcOrd="1" destOrd="0" parTransId="{A8FC6D04-615B-400F-AA9A-98C66F4DD340}" sibTransId="{61E0A2DE-2687-49D2-908B-3C8F6F48AE45}"/>
    <dgm:cxn modelId="{7F3608EA-73EB-44A6-A1CB-EB0C2B213023}" type="presOf" srcId="{8DA35BE1-3AB8-41F1-B601-30D443E6A216}" destId="{C09AEBD6-4A5C-8549-8E73-3F14E23CBC54}" srcOrd="0" destOrd="0" presId="urn:microsoft.com/office/officeart/2008/layout/PictureStrips"/>
    <dgm:cxn modelId="{DDD6B2D8-EF49-4CB1-B2D7-BD97A9CA5C06}" type="presOf" srcId="{4D09AFA5-AB30-4B5E-AF25-073D5FC6F6C9}" destId="{C53136E1-B404-E543-9561-55DCD0CBF7EB}" srcOrd="0" destOrd="0" presId="urn:microsoft.com/office/officeart/2008/layout/PictureStrips"/>
    <dgm:cxn modelId="{23B338D9-7E04-4AD4-8137-89E641F2185F}" srcId="{8DA35BE1-3AB8-41F1-B601-30D443E6A216}" destId="{71A106B6-86B0-4DB7-9C8B-BAED0D566181}" srcOrd="3" destOrd="0" parTransId="{5B7E3D96-1B3C-41DC-9602-6A5BB47EFA84}" sibTransId="{8011C5FE-804A-4B80-B52C-BE4C8C1697EB}"/>
    <dgm:cxn modelId="{C2F410FC-C206-4CB0-BD9B-43FB43EACEF5}" type="presOf" srcId="{71A106B6-86B0-4DB7-9C8B-BAED0D566181}" destId="{E5218B3F-688E-BA4A-A348-0B74B1B39617}" srcOrd="0" destOrd="0" presId="urn:microsoft.com/office/officeart/2008/layout/PictureStrips"/>
    <dgm:cxn modelId="{908A7589-3AA8-47F6-BD1C-A7C9C50282CC}" type="presOf" srcId="{DF41FF0F-9F05-4F7D-8903-A1C050B4D6D9}" destId="{FFF0B7D6-35C3-8445-A39D-1AC036BC000C}" srcOrd="0" destOrd="0" presId="urn:microsoft.com/office/officeart/2008/layout/PictureStrips"/>
    <dgm:cxn modelId="{2EC47EAC-D563-4BC4-86B8-A25B3CEE8371}" srcId="{8DA35BE1-3AB8-41F1-B601-30D443E6A216}" destId="{DF41FF0F-9F05-4F7D-8903-A1C050B4D6D9}" srcOrd="5" destOrd="0" parTransId="{4F55059A-BCE7-4D80-B835-2D78AD637435}" sibTransId="{084DBC98-EB25-4818-BD1D-F3EA1C9A5F00}"/>
    <dgm:cxn modelId="{88CAD60D-4CF4-4A17-BCDF-2DA353E264A2}" srcId="{8DA35BE1-3AB8-41F1-B601-30D443E6A216}" destId="{D35BAE27-21F5-4956-8EEE-A23B18846FA8}" srcOrd="4" destOrd="0" parTransId="{9A22B49D-45AD-43B5-ACE4-C32F51645CDC}" sibTransId="{BE06C187-24F6-4031-8DBF-4557759AE5D4}"/>
    <dgm:cxn modelId="{A24314CC-046E-43DC-BADE-B81669144F2D}" type="presOf" srcId="{D5FFDF19-EBDF-4735-8CF8-5C7F677DDC6F}" destId="{9049DABF-B7C7-8746-A228-6C89FD4407E9}" srcOrd="0" destOrd="0" presId="urn:microsoft.com/office/officeart/2008/layout/PictureStrips"/>
    <dgm:cxn modelId="{B3577F58-C97A-4E61-9C87-08FE2386D8C5}" srcId="{8DA35BE1-3AB8-41F1-B601-30D443E6A216}" destId="{4D09AFA5-AB30-4B5E-AF25-073D5FC6F6C9}" srcOrd="2" destOrd="0" parTransId="{E95693ED-5DFF-4AD4-A2AC-300F5008BAC0}" sibTransId="{35EBDC66-511F-4895-9AC3-A33723DA1064}"/>
    <dgm:cxn modelId="{56D67DCE-D4BC-4F18-9D14-A9518AAEA3F5}" type="presParOf" srcId="{C09AEBD6-4A5C-8549-8E73-3F14E23CBC54}" destId="{047B4F8C-45E5-2045-BF38-2D364FA55DAB}" srcOrd="0" destOrd="0" presId="urn:microsoft.com/office/officeart/2008/layout/PictureStrips"/>
    <dgm:cxn modelId="{6B7AD5C1-0477-4B75-9A64-C1D1AE23AF40}" type="presParOf" srcId="{047B4F8C-45E5-2045-BF38-2D364FA55DAB}" destId="{9049DABF-B7C7-8746-A228-6C89FD4407E9}" srcOrd="0" destOrd="0" presId="urn:microsoft.com/office/officeart/2008/layout/PictureStrips"/>
    <dgm:cxn modelId="{4550266F-2327-4D0A-8EE4-1AEDD1F7D880}" type="presParOf" srcId="{047B4F8C-45E5-2045-BF38-2D364FA55DAB}" destId="{079A875C-7DA6-9F49-B072-1E15EB15E37C}" srcOrd="1" destOrd="0" presId="urn:microsoft.com/office/officeart/2008/layout/PictureStrips"/>
    <dgm:cxn modelId="{BEFD05A4-8313-4F6B-9C6C-4839AE7436F9}" type="presParOf" srcId="{C09AEBD6-4A5C-8549-8E73-3F14E23CBC54}" destId="{51AA4754-C010-694E-B451-9E66AF140F0F}" srcOrd="1" destOrd="0" presId="urn:microsoft.com/office/officeart/2008/layout/PictureStrips"/>
    <dgm:cxn modelId="{DCEB882C-78CC-42D8-8B88-CB3D1CFFFD2D}" type="presParOf" srcId="{C09AEBD6-4A5C-8549-8E73-3F14E23CBC54}" destId="{A61B899D-3138-7A4D-8EA0-8568DB978B02}" srcOrd="2" destOrd="0" presId="urn:microsoft.com/office/officeart/2008/layout/PictureStrips"/>
    <dgm:cxn modelId="{DA20E1A6-01AD-48E1-BAF0-7F06CDC92F1F}" type="presParOf" srcId="{A61B899D-3138-7A4D-8EA0-8568DB978B02}" destId="{C1AAF7F2-1C76-7842-ADE3-4950B6A31544}" srcOrd="0" destOrd="0" presId="urn:microsoft.com/office/officeart/2008/layout/PictureStrips"/>
    <dgm:cxn modelId="{F89363B3-A42E-4265-9C74-C7DBB0A3442C}" type="presParOf" srcId="{A61B899D-3138-7A4D-8EA0-8568DB978B02}" destId="{06024781-C5FB-3641-B643-B65C054B8A68}" srcOrd="1" destOrd="0" presId="urn:microsoft.com/office/officeart/2008/layout/PictureStrips"/>
    <dgm:cxn modelId="{059E4797-E351-43CF-9B93-9C72DBF2613F}" type="presParOf" srcId="{C09AEBD6-4A5C-8549-8E73-3F14E23CBC54}" destId="{6EEB84E0-344E-7D45-BE04-DFF5BE828CFA}" srcOrd="3" destOrd="0" presId="urn:microsoft.com/office/officeart/2008/layout/PictureStrips"/>
    <dgm:cxn modelId="{3978E764-8826-4F36-9F08-13EFCE8DB1DB}" type="presParOf" srcId="{C09AEBD6-4A5C-8549-8E73-3F14E23CBC54}" destId="{F2039AE2-D667-0C43-8A38-1836A3BA86D7}" srcOrd="4" destOrd="0" presId="urn:microsoft.com/office/officeart/2008/layout/PictureStrips"/>
    <dgm:cxn modelId="{E2170069-F63D-4679-9755-FDEBA99AD982}" type="presParOf" srcId="{F2039AE2-D667-0C43-8A38-1836A3BA86D7}" destId="{C53136E1-B404-E543-9561-55DCD0CBF7EB}" srcOrd="0" destOrd="0" presId="urn:microsoft.com/office/officeart/2008/layout/PictureStrips"/>
    <dgm:cxn modelId="{B6B6B610-38D5-49AF-A874-F27506E36F9B}" type="presParOf" srcId="{F2039AE2-D667-0C43-8A38-1836A3BA86D7}" destId="{289E6760-11F4-E34F-A6AF-F0DC9133C0E5}" srcOrd="1" destOrd="0" presId="urn:microsoft.com/office/officeart/2008/layout/PictureStrips"/>
    <dgm:cxn modelId="{0D406681-8E61-438F-AD92-38EEE3F7F1B1}" type="presParOf" srcId="{C09AEBD6-4A5C-8549-8E73-3F14E23CBC54}" destId="{02574540-6812-6349-A4CC-CADD592A533B}" srcOrd="5" destOrd="0" presId="urn:microsoft.com/office/officeart/2008/layout/PictureStrips"/>
    <dgm:cxn modelId="{6B0D69E8-D02E-40E3-A3D3-AFED302CCC4D}" type="presParOf" srcId="{C09AEBD6-4A5C-8549-8E73-3F14E23CBC54}" destId="{C9B11A6D-741A-9C44-A07B-1B2E2B59ADA5}" srcOrd="6" destOrd="0" presId="urn:microsoft.com/office/officeart/2008/layout/PictureStrips"/>
    <dgm:cxn modelId="{F917DD12-72F2-4118-8779-6B2BDC7CB8FD}" type="presParOf" srcId="{C9B11A6D-741A-9C44-A07B-1B2E2B59ADA5}" destId="{E5218B3F-688E-BA4A-A348-0B74B1B39617}" srcOrd="0" destOrd="0" presId="urn:microsoft.com/office/officeart/2008/layout/PictureStrips"/>
    <dgm:cxn modelId="{B470B604-EDBB-4D72-85D4-2F0CE4B06C62}" type="presParOf" srcId="{C9B11A6D-741A-9C44-A07B-1B2E2B59ADA5}" destId="{0FA598FB-B5D0-594F-BEC5-C4078736D3F7}" srcOrd="1" destOrd="0" presId="urn:microsoft.com/office/officeart/2008/layout/PictureStrips"/>
    <dgm:cxn modelId="{0A94C004-02D2-4C12-B488-ED700B44D669}" type="presParOf" srcId="{C09AEBD6-4A5C-8549-8E73-3F14E23CBC54}" destId="{304AD2C1-100C-3B48-8780-3D55C5DB902E}" srcOrd="7" destOrd="0" presId="urn:microsoft.com/office/officeart/2008/layout/PictureStrips"/>
    <dgm:cxn modelId="{6E6BEF2C-0475-49F6-AA46-590F61134671}" type="presParOf" srcId="{C09AEBD6-4A5C-8549-8E73-3F14E23CBC54}" destId="{8FA98811-ECA0-144C-9258-6CE61306269F}" srcOrd="8" destOrd="0" presId="urn:microsoft.com/office/officeart/2008/layout/PictureStrips"/>
    <dgm:cxn modelId="{7F708F50-C94F-4CF9-85BF-B19FF8639B7D}" type="presParOf" srcId="{8FA98811-ECA0-144C-9258-6CE61306269F}" destId="{23399CC9-28F8-624E-9AF7-997DB806BDAF}" srcOrd="0" destOrd="0" presId="urn:microsoft.com/office/officeart/2008/layout/PictureStrips"/>
    <dgm:cxn modelId="{CA2B88B7-12D1-4472-BE0D-6EDF11FF331C}" type="presParOf" srcId="{8FA98811-ECA0-144C-9258-6CE61306269F}" destId="{D0CA2478-49B9-2D42-8F4B-0188455E9ED6}" srcOrd="1" destOrd="0" presId="urn:microsoft.com/office/officeart/2008/layout/PictureStrips"/>
    <dgm:cxn modelId="{6C6787A4-56A6-4133-961E-ABF4C858BD32}" type="presParOf" srcId="{C09AEBD6-4A5C-8549-8E73-3F14E23CBC54}" destId="{5719C8DB-0A21-D946-B654-CAD8DC74F5C5}" srcOrd="9" destOrd="0" presId="urn:microsoft.com/office/officeart/2008/layout/PictureStrips"/>
    <dgm:cxn modelId="{1253D785-DBCC-4DC9-83EC-896EFA339E3E}" type="presParOf" srcId="{C09AEBD6-4A5C-8549-8E73-3F14E23CBC54}" destId="{6918B64A-E6A4-B240-829B-AF44D4967E08}" srcOrd="10" destOrd="0" presId="urn:microsoft.com/office/officeart/2008/layout/PictureStrips"/>
    <dgm:cxn modelId="{3DF99311-883E-4EE9-853A-3124FFA48934}" type="presParOf" srcId="{6918B64A-E6A4-B240-829B-AF44D4967E08}" destId="{FFF0B7D6-35C3-8445-A39D-1AC036BC000C}" srcOrd="0" destOrd="0" presId="urn:microsoft.com/office/officeart/2008/layout/PictureStrips"/>
    <dgm:cxn modelId="{ED58A89A-43A0-4864-A540-1304B33F7924}" type="presParOf" srcId="{6918B64A-E6A4-B240-829B-AF44D4967E08}" destId="{95847730-CDA2-E347-8AA4-1D3B1083DAB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4FE1C-56C4-9143-B5DB-5863D8E01F27}">
      <dsp:nvSpPr>
        <dsp:cNvPr id="0" name=""/>
        <dsp:cNvSpPr/>
      </dsp:nvSpPr>
      <dsp:spPr>
        <a:xfrm>
          <a:off x="0" y="1082"/>
          <a:ext cx="11457432" cy="1240018"/>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Franklin Gothic Demi Cond" charset="0"/>
              <a:ea typeface="Franklin Gothic Demi Cond" charset="0"/>
              <a:cs typeface="Franklin Gothic Demi Cond" charset="0"/>
            </a:rPr>
            <a:t>Maternal mortality ratio</a:t>
          </a:r>
          <a:endParaRPr lang="en-US" sz="2000" kern="1200" dirty="0">
            <a:latin typeface="Franklin Gothic Demi Cond" charset="0"/>
            <a:ea typeface="Franklin Gothic Demi Cond" charset="0"/>
            <a:cs typeface="Franklin Gothic Demi Cond" charset="0"/>
          </a:endParaRPr>
        </a:p>
      </dsp:txBody>
      <dsp:txXfrm>
        <a:off x="60533" y="61615"/>
        <a:ext cx="11336366" cy="1118952"/>
      </dsp:txXfrm>
    </dsp:sp>
    <dsp:sp modelId="{B22E344A-DBED-2B4F-877F-68A4D5923C9D}">
      <dsp:nvSpPr>
        <dsp:cNvPr id="0" name=""/>
        <dsp:cNvSpPr/>
      </dsp:nvSpPr>
      <dsp:spPr>
        <a:xfrm>
          <a:off x="0" y="1252463"/>
          <a:ext cx="11457432" cy="900123"/>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Franklin Gothic Demi Cond" charset="0"/>
              <a:ea typeface="Franklin Gothic Demi Cond" charset="0"/>
              <a:cs typeface="Franklin Gothic Demi Cond" charset="0"/>
            </a:rPr>
            <a:t>Under-five child mortality, with the proportion of newborn deaths</a:t>
          </a:r>
          <a:endParaRPr lang="en-US" sz="2000" kern="1200" dirty="0">
            <a:latin typeface="Franklin Gothic Demi Cond" charset="0"/>
            <a:ea typeface="Franklin Gothic Demi Cond" charset="0"/>
            <a:cs typeface="Franklin Gothic Demi Cond" charset="0"/>
          </a:endParaRPr>
        </a:p>
      </dsp:txBody>
      <dsp:txXfrm>
        <a:off x="43940" y="1296403"/>
        <a:ext cx="11369552" cy="812243"/>
      </dsp:txXfrm>
    </dsp:sp>
    <dsp:sp modelId="{0428384B-EE9B-C846-920E-45EA695FD46B}">
      <dsp:nvSpPr>
        <dsp:cNvPr id="0" name=""/>
        <dsp:cNvSpPr/>
      </dsp:nvSpPr>
      <dsp:spPr>
        <a:xfrm>
          <a:off x="0" y="2163948"/>
          <a:ext cx="11457432" cy="900123"/>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Franklin Gothic Demi Cond" charset="0"/>
              <a:ea typeface="Franklin Gothic Demi Cond" charset="0"/>
              <a:cs typeface="Franklin Gothic Demi Cond" charset="0"/>
            </a:rPr>
            <a:t>Children under five who are stunted</a:t>
          </a:r>
          <a:endParaRPr lang="en-US" sz="2000" kern="1200" dirty="0">
            <a:latin typeface="Franklin Gothic Demi Cond" charset="0"/>
            <a:ea typeface="Franklin Gothic Demi Cond" charset="0"/>
            <a:cs typeface="Franklin Gothic Demi Cond" charset="0"/>
          </a:endParaRPr>
        </a:p>
      </dsp:txBody>
      <dsp:txXfrm>
        <a:off x="43940" y="2207888"/>
        <a:ext cx="11369552" cy="812243"/>
      </dsp:txXfrm>
    </dsp:sp>
    <dsp:sp modelId="{2E0393B4-C429-F049-9098-F923B9C1A152}">
      <dsp:nvSpPr>
        <dsp:cNvPr id="0" name=""/>
        <dsp:cNvSpPr/>
      </dsp:nvSpPr>
      <dsp:spPr>
        <a:xfrm>
          <a:off x="0" y="3075434"/>
          <a:ext cx="11457432" cy="900123"/>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Franklin Gothic Demi Cond" charset="0"/>
              <a:ea typeface="Franklin Gothic Demi Cond" charset="0"/>
              <a:cs typeface="Franklin Gothic Demi Cond" charset="0"/>
            </a:rPr>
            <a:t>Proportion of demand for family planning satisfied</a:t>
          </a:r>
          <a:endParaRPr lang="en-US" sz="2000" kern="1200" dirty="0">
            <a:latin typeface="Franklin Gothic Demi Cond" charset="0"/>
            <a:ea typeface="Franklin Gothic Demi Cond" charset="0"/>
            <a:cs typeface="Franklin Gothic Demi Cond" charset="0"/>
          </a:endParaRPr>
        </a:p>
      </dsp:txBody>
      <dsp:txXfrm>
        <a:off x="43940" y="3119374"/>
        <a:ext cx="11369552" cy="812243"/>
      </dsp:txXfrm>
    </dsp:sp>
    <dsp:sp modelId="{C37977A5-BA11-5A49-B830-D5BD7228BF9C}">
      <dsp:nvSpPr>
        <dsp:cNvPr id="0" name=""/>
        <dsp:cNvSpPr/>
      </dsp:nvSpPr>
      <dsp:spPr>
        <a:xfrm>
          <a:off x="0" y="3986920"/>
          <a:ext cx="11457432" cy="900123"/>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Franklin Gothic Demi Cond" charset="0"/>
              <a:ea typeface="Franklin Gothic Demi Cond" charset="0"/>
              <a:cs typeface="Franklin Gothic Demi Cond" charset="0"/>
            </a:rPr>
            <a:t>Antenatal care coverage (at least four times during pregnancy)</a:t>
          </a:r>
          <a:endParaRPr lang="en-US" sz="2000" kern="1200" dirty="0">
            <a:latin typeface="Franklin Gothic Demi Cond" charset="0"/>
            <a:ea typeface="Franklin Gothic Demi Cond" charset="0"/>
            <a:cs typeface="Franklin Gothic Demi Cond" charset="0"/>
          </a:endParaRPr>
        </a:p>
      </dsp:txBody>
      <dsp:txXfrm>
        <a:off x="43940" y="4030860"/>
        <a:ext cx="11369552" cy="812243"/>
      </dsp:txXfrm>
    </dsp:sp>
    <dsp:sp modelId="{025539DD-60A2-D042-B996-E0C688FF559A}">
      <dsp:nvSpPr>
        <dsp:cNvPr id="0" name=""/>
        <dsp:cNvSpPr/>
      </dsp:nvSpPr>
      <dsp:spPr>
        <a:xfrm>
          <a:off x="0" y="4898405"/>
          <a:ext cx="11457432" cy="900123"/>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Franklin Gothic Demi Cond" charset="0"/>
              <a:ea typeface="Franklin Gothic Demi Cond" charset="0"/>
              <a:cs typeface="Franklin Gothic Demi Cond" charset="0"/>
            </a:rPr>
            <a:t>Antiretroviral (ARV) prophylaxis among HIV positive pregnant women to prevent HIV transmission and antiretroviral therapy for [pregnant] women who are treatment-eligible</a:t>
          </a:r>
          <a:r>
            <a:rPr lang="en-US" sz="2000" kern="1200" dirty="0" smtClean="0"/>
            <a:t>
</a:t>
          </a:r>
          <a:endParaRPr lang="en-US" sz="2000" kern="1200" dirty="0"/>
        </a:p>
      </dsp:txBody>
      <dsp:txXfrm>
        <a:off x="43940" y="4942345"/>
        <a:ext cx="11369552" cy="8122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4FE1C-56C4-9143-B5DB-5863D8E01F27}">
      <dsp:nvSpPr>
        <dsp:cNvPr id="0" name=""/>
        <dsp:cNvSpPr/>
      </dsp:nvSpPr>
      <dsp:spPr>
        <a:xfrm>
          <a:off x="0" y="29660"/>
          <a:ext cx="11210544" cy="1095832"/>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latin typeface="Franklin Gothic Demi Cond" charset="0"/>
              <a:ea typeface="Franklin Gothic Demi Cond" charset="0"/>
              <a:cs typeface="Franklin Gothic Demi Cond" charset="0"/>
            </a:rPr>
            <a:t>Skilled attendant at birth</a:t>
          </a:r>
          <a:endParaRPr lang="en-US" sz="2900" kern="1200" dirty="0">
            <a:latin typeface="Franklin Gothic Demi Cond" charset="0"/>
            <a:ea typeface="Franklin Gothic Demi Cond" charset="0"/>
            <a:cs typeface="Franklin Gothic Demi Cond" charset="0"/>
          </a:endParaRPr>
        </a:p>
      </dsp:txBody>
      <dsp:txXfrm>
        <a:off x="53494" y="83154"/>
        <a:ext cx="11103556" cy="988844"/>
      </dsp:txXfrm>
    </dsp:sp>
    <dsp:sp modelId="{B22E344A-DBED-2B4F-877F-68A4D5923C9D}">
      <dsp:nvSpPr>
        <dsp:cNvPr id="0" name=""/>
        <dsp:cNvSpPr/>
      </dsp:nvSpPr>
      <dsp:spPr>
        <a:xfrm>
          <a:off x="0" y="1185037"/>
          <a:ext cx="11210544" cy="1095832"/>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latin typeface="Franklin Gothic Demi Cond" charset="0"/>
              <a:ea typeface="Franklin Gothic Demi Cond" charset="0"/>
              <a:cs typeface="Franklin Gothic Demi Cond" charset="0"/>
            </a:rPr>
            <a:t>Postnatal care for mothers and babies within two days of birth</a:t>
          </a:r>
          <a:endParaRPr lang="en-US" sz="2900" kern="1200" dirty="0">
            <a:latin typeface="Franklin Gothic Demi Cond" charset="0"/>
            <a:ea typeface="Franklin Gothic Demi Cond" charset="0"/>
            <a:cs typeface="Franklin Gothic Demi Cond" charset="0"/>
          </a:endParaRPr>
        </a:p>
      </dsp:txBody>
      <dsp:txXfrm>
        <a:off x="53494" y="1238531"/>
        <a:ext cx="11103556" cy="988844"/>
      </dsp:txXfrm>
    </dsp:sp>
    <dsp:sp modelId="{0428384B-EE9B-C846-920E-45EA695FD46B}">
      <dsp:nvSpPr>
        <dsp:cNvPr id="0" name=""/>
        <dsp:cNvSpPr/>
      </dsp:nvSpPr>
      <dsp:spPr>
        <a:xfrm>
          <a:off x="0" y="2364390"/>
          <a:ext cx="11210544" cy="1095832"/>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smtClean="0">
              <a:latin typeface="Franklin Gothic Demi Cond" charset="0"/>
              <a:ea typeface="Franklin Gothic Demi Cond" charset="0"/>
              <a:cs typeface="Franklin Gothic Demi Cond" charset="0"/>
            </a:rPr>
            <a:t>Exclusive breastfeeding for six months (0–5 months)</a:t>
          </a:r>
          <a:endParaRPr lang="en-US" sz="2900" b="1" kern="1200" dirty="0">
            <a:latin typeface="Franklin Gothic Demi Cond" charset="0"/>
            <a:ea typeface="Franklin Gothic Demi Cond" charset="0"/>
            <a:cs typeface="Franklin Gothic Demi Cond" charset="0"/>
          </a:endParaRPr>
        </a:p>
      </dsp:txBody>
      <dsp:txXfrm>
        <a:off x="53494" y="2417884"/>
        <a:ext cx="11103556" cy="988844"/>
      </dsp:txXfrm>
    </dsp:sp>
    <dsp:sp modelId="{2E0393B4-C429-F049-9098-F923B9C1A152}">
      <dsp:nvSpPr>
        <dsp:cNvPr id="0" name=""/>
        <dsp:cNvSpPr/>
      </dsp:nvSpPr>
      <dsp:spPr>
        <a:xfrm>
          <a:off x="0" y="3543742"/>
          <a:ext cx="11210544" cy="1095832"/>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latin typeface="Franklin Gothic Demi Cond" charset="0"/>
              <a:ea typeface="Franklin Gothic Demi Cond" charset="0"/>
              <a:cs typeface="Franklin Gothic Demi Cond" charset="0"/>
            </a:rPr>
            <a:t>Three doses of combined diphtheria-tetanus-pertussis (DTP3) immunization coverage (12–23 months)</a:t>
          </a:r>
          <a:endParaRPr lang="en-US" sz="2900" kern="1200" dirty="0">
            <a:latin typeface="Franklin Gothic Demi Cond" charset="0"/>
            <a:ea typeface="Franklin Gothic Demi Cond" charset="0"/>
            <a:cs typeface="Franklin Gothic Demi Cond" charset="0"/>
          </a:endParaRPr>
        </a:p>
      </dsp:txBody>
      <dsp:txXfrm>
        <a:off x="53494" y="3597236"/>
        <a:ext cx="11103556" cy="988844"/>
      </dsp:txXfrm>
    </dsp:sp>
    <dsp:sp modelId="{C37977A5-BA11-5A49-B830-D5BD7228BF9C}">
      <dsp:nvSpPr>
        <dsp:cNvPr id="0" name=""/>
        <dsp:cNvSpPr/>
      </dsp:nvSpPr>
      <dsp:spPr>
        <a:xfrm>
          <a:off x="0" y="4723095"/>
          <a:ext cx="11210544" cy="1095832"/>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latin typeface="Franklin Gothic Demi Cond" charset="0"/>
              <a:ea typeface="Franklin Gothic Demi Cond" charset="0"/>
              <a:cs typeface="Franklin Gothic Demi Cond" charset="0"/>
            </a:rPr>
            <a:t>Antibiotic treatment for suspected pneumonia</a:t>
          </a:r>
          <a:endParaRPr lang="en-US" sz="2900" kern="1200" dirty="0">
            <a:latin typeface="Franklin Gothic Demi Cond" charset="0"/>
            <a:ea typeface="Franklin Gothic Demi Cond" charset="0"/>
            <a:cs typeface="Franklin Gothic Demi Cond" charset="0"/>
          </a:endParaRPr>
        </a:p>
      </dsp:txBody>
      <dsp:txXfrm>
        <a:off x="53494" y="4776589"/>
        <a:ext cx="11103556" cy="988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05911-B7D4-5D40-8F33-8CAEF38AA676}">
      <dsp:nvSpPr>
        <dsp:cNvPr id="0" name=""/>
        <dsp:cNvSpPr/>
      </dsp:nvSpPr>
      <dsp:spPr>
        <a:xfrm rot="5400000">
          <a:off x="6589693" y="-2661723"/>
          <a:ext cx="1121829" cy="67299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83820" rIns="167640" bIns="8382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Franklin Gothic Demi Cond" charset="0"/>
              <a:ea typeface="Franklin Gothic Demi Cond" charset="0"/>
              <a:cs typeface="Franklin Gothic Demi Cond" charset="0"/>
            </a:rPr>
            <a:t>Is the care a woman gets during pregnancy. </a:t>
          </a:r>
        </a:p>
        <a:p>
          <a:pPr marL="171450" lvl="1" indent="-171450" algn="l" defTabSz="800100">
            <a:lnSpc>
              <a:spcPct val="90000"/>
            </a:lnSpc>
            <a:spcBef>
              <a:spcPct val="0"/>
            </a:spcBef>
            <a:spcAft>
              <a:spcPct val="15000"/>
            </a:spcAft>
            <a:buChar char="•"/>
          </a:pPr>
          <a:r>
            <a:rPr lang="en-US" sz="1800" kern="1200" dirty="0">
              <a:latin typeface="Franklin Gothic Demi Cond" charset="0"/>
              <a:ea typeface="Franklin Gothic Demi Cond" charset="0"/>
              <a:cs typeface="Franklin Gothic Demi Cond" charset="0"/>
            </a:rPr>
            <a:t> Ideally start at least 3 month before pregnancy.</a:t>
          </a:r>
        </a:p>
        <a:p>
          <a:pPr marL="171450" lvl="1" indent="-171450" algn="l" defTabSz="800100">
            <a:lnSpc>
              <a:spcPct val="90000"/>
            </a:lnSpc>
            <a:spcBef>
              <a:spcPct val="0"/>
            </a:spcBef>
            <a:spcAft>
              <a:spcPct val="15000"/>
            </a:spcAft>
            <a:buChar char="•"/>
          </a:pPr>
          <a:r>
            <a:rPr lang="en-US" sz="1800" kern="1200" dirty="0">
              <a:latin typeface="Franklin Gothic Demi Cond" charset="0"/>
              <a:ea typeface="Franklin Gothic Demi Cond" charset="0"/>
              <a:cs typeface="Franklin Gothic Demi Cond" charset="0"/>
            </a:rPr>
            <a:t>Generally the first visit will be by the 8</a:t>
          </a:r>
          <a:r>
            <a:rPr lang="en-US" sz="1800" kern="1200" baseline="30000" dirty="0">
              <a:latin typeface="Franklin Gothic Demi Cond" charset="0"/>
              <a:ea typeface="Franklin Gothic Demi Cond" charset="0"/>
              <a:cs typeface="Franklin Gothic Demi Cond" charset="0"/>
            </a:rPr>
            <a:t>th</a:t>
          </a:r>
          <a:r>
            <a:rPr lang="en-US" sz="1800" kern="1200" dirty="0">
              <a:latin typeface="Franklin Gothic Demi Cond" charset="0"/>
              <a:ea typeface="Franklin Gothic Demi Cond" charset="0"/>
              <a:cs typeface="Franklin Gothic Demi Cond" charset="0"/>
            </a:rPr>
            <a:t> week after last period.</a:t>
          </a:r>
        </a:p>
      </dsp:txBody>
      <dsp:txXfrm rot="-5400000">
        <a:off x="3785616" y="197117"/>
        <a:ext cx="6675221" cy="1012303"/>
      </dsp:txXfrm>
    </dsp:sp>
    <dsp:sp modelId="{1C41CD30-8179-AF46-A808-8AF792EB027F}">
      <dsp:nvSpPr>
        <dsp:cNvPr id="0" name=""/>
        <dsp:cNvSpPr/>
      </dsp:nvSpPr>
      <dsp:spPr>
        <a:xfrm>
          <a:off x="0" y="2124"/>
          <a:ext cx="3785616" cy="1402286"/>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b="1" kern="1200" dirty="0">
              <a:latin typeface="Franklin Gothic Demi Cond" charset="0"/>
              <a:ea typeface="Franklin Gothic Demi Cond" charset="0"/>
              <a:cs typeface="Franklin Gothic Demi Cond" charset="0"/>
            </a:rPr>
            <a:t>Prenatal care</a:t>
          </a:r>
        </a:p>
        <a:p>
          <a:pPr lvl="0" algn="ctr" defTabSz="1511300">
            <a:lnSpc>
              <a:spcPct val="90000"/>
            </a:lnSpc>
            <a:spcBef>
              <a:spcPct val="0"/>
            </a:spcBef>
            <a:spcAft>
              <a:spcPct val="35000"/>
            </a:spcAft>
          </a:pPr>
          <a:r>
            <a:rPr lang="en-US" sz="2000" b="1" kern="1200" dirty="0">
              <a:latin typeface="Franklin Gothic Demi Cond" charset="0"/>
              <a:ea typeface="Franklin Gothic Demi Cond" charset="0"/>
              <a:cs typeface="Franklin Gothic Demi Cond" charset="0"/>
            </a:rPr>
            <a:t>(antenatal care)</a:t>
          </a:r>
          <a:endParaRPr lang="en-US" sz="2000" kern="1200" dirty="0">
            <a:latin typeface="Franklin Gothic Demi Cond" charset="0"/>
            <a:ea typeface="Franklin Gothic Demi Cond" charset="0"/>
            <a:cs typeface="Franklin Gothic Demi Cond" charset="0"/>
          </a:endParaRPr>
        </a:p>
      </dsp:txBody>
      <dsp:txXfrm>
        <a:off x="68454" y="70578"/>
        <a:ext cx="3648708" cy="1265378"/>
      </dsp:txXfrm>
    </dsp:sp>
    <dsp:sp modelId="{8B09CEEA-8B05-D14B-B144-EF2385112B0D}">
      <dsp:nvSpPr>
        <dsp:cNvPr id="0" name=""/>
        <dsp:cNvSpPr/>
      </dsp:nvSpPr>
      <dsp:spPr>
        <a:xfrm rot="5400000">
          <a:off x="6589693" y="-1189323"/>
          <a:ext cx="1121829" cy="67299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latin typeface="Franklin Gothic Demi Cond" charset="0"/>
              <a:ea typeface="Franklin Gothic Demi Cond" charset="0"/>
              <a:cs typeface="Franklin Gothic Demi Cond" charset="0"/>
            </a:rPr>
            <a:t>The period immediately before and after birth.</a:t>
          </a:r>
        </a:p>
        <a:p>
          <a:pPr marL="228600" lvl="1" indent="-228600" algn="l" defTabSz="977900">
            <a:lnSpc>
              <a:spcPct val="90000"/>
            </a:lnSpc>
            <a:spcBef>
              <a:spcPct val="0"/>
            </a:spcBef>
            <a:spcAft>
              <a:spcPct val="15000"/>
            </a:spcAft>
            <a:buChar char="•"/>
          </a:pPr>
          <a:r>
            <a:rPr lang="en-US" sz="2200" kern="1200" dirty="0">
              <a:latin typeface="Franklin Gothic Demi Cond" charset="0"/>
              <a:ea typeface="Franklin Gothic Demi Cond" charset="0"/>
              <a:cs typeface="Franklin Gothic Demi Cond" charset="0"/>
            </a:rPr>
            <a:t>It starts at 20</a:t>
          </a:r>
          <a:r>
            <a:rPr lang="en-US" sz="2200" kern="1200" baseline="30000" dirty="0">
              <a:latin typeface="Franklin Gothic Demi Cond" charset="0"/>
              <a:ea typeface="Franklin Gothic Demi Cond" charset="0"/>
              <a:cs typeface="Franklin Gothic Demi Cond" charset="0"/>
            </a:rPr>
            <a:t>th</a:t>
          </a:r>
          <a:r>
            <a:rPr lang="en-US" sz="2200" kern="1200" dirty="0">
              <a:latin typeface="Franklin Gothic Demi Cond" charset="0"/>
              <a:ea typeface="Franklin Gothic Demi Cond" charset="0"/>
              <a:cs typeface="Franklin Gothic Demi Cond" charset="0"/>
            </a:rPr>
            <a:t> to 28</a:t>
          </a:r>
          <a:r>
            <a:rPr lang="en-US" sz="2200" kern="1200" baseline="30000" dirty="0">
              <a:latin typeface="Franklin Gothic Demi Cond" charset="0"/>
              <a:ea typeface="Franklin Gothic Demi Cond" charset="0"/>
              <a:cs typeface="Franklin Gothic Demi Cond" charset="0"/>
            </a:rPr>
            <a:t>th</a:t>
          </a:r>
          <a:r>
            <a:rPr lang="en-US" sz="2200" kern="1200" dirty="0">
              <a:latin typeface="Franklin Gothic Demi Cond" charset="0"/>
              <a:ea typeface="Franklin Gothic Demi Cond" charset="0"/>
              <a:cs typeface="Franklin Gothic Demi Cond" charset="0"/>
            </a:rPr>
            <a:t> week of gestation and ends 1 to 4 weeks after birth.</a:t>
          </a:r>
        </a:p>
      </dsp:txBody>
      <dsp:txXfrm rot="-5400000">
        <a:off x="3785616" y="1669517"/>
        <a:ext cx="6675221" cy="1012303"/>
      </dsp:txXfrm>
    </dsp:sp>
    <dsp:sp modelId="{FF7848F6-A088-3E4B-AC3C-8B624CE2693E}">
      <dsp:nvSpPr>
        <dsp:cNvPr id="0" name=""/>
        <dsp:cNvSpPr/>
      </dsp:nvSpPr>
      <dsp:spPr>
        <a:xfrm>
          <a:off x="0" y="1474525"/>
          <a:ext cx="3785616" cy="1402286"/>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1" kern="1200" dirty="0">
              <a:latin typeface="Franklin Gothic Demi Cond" charset="0"/>
              <a:ea typeface="Franklin Gothic Demi Cond" charset="0"/>
              <a:cs typeface="Franklin Gothic Demi Cond" charset="0"/>
            </a:rPr>
            <a:t>Perinatal care</a:t>
          </a:r>
          <a:endParaRPr lang="en-US" sz="3600" kern="1200" dirty="0">
            <a:latin typeface="Franklin Gothic Demi Cond" charset="0"/>
            <a:ea typeface="Franklin Gothic Demi Cond" charset="0"/>
            <a:cs typeface="Franklin Gothic Demi Cond" charset="0"/>
          </a:endParaRPr>
        </a:p>
      </dsp:txBody>
      <dsp:txXfrm>
        <a:off x="68454" y="1542979"/>
        <a:ext cx="3648708" cy="1265378"/>
      </dsp:txXfrm>
    </dsp:sp>
    <dsp:sp modelId="{52EFFFCD-E880-5941-9F30-66AD457C9AD0}">
      <dsp:nvSpPr>
        <dsp:cNvPr id="0" name=""/>
        <dsp:cNvSpPr/>
      </dsp:nvSpPr>
      <dsp:spPr>
        <a:xfrm rot="5400000">
          <a:off x="6589693" y="283077"/>
          <a:ext cx="1121829" cy="672998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latin typeface="Franklin Gothic Demi Cond" charset="0"/>
              <a:ea typeface="Franklin Gothic Demi Cond" charset="0"/>
              <a:cs typeface="Franklin Gothic Demi Cond" charset="0"/>
            </a:rPr>
            <a:t>Is the care given to the mother and her newborn baby immediately after the birth and for the first six weeks of life.</a:t>
          </a:r>
        </a:p>
      </dsp:txBody>
      <dsp:txXfrm rot="-5400000">
        <a:off x="3785616" y="3141918"/>
        <a:ext cx="6675221" cy="1012303"/>
      </dsp:txXfrm>
    </dsp:sp>
    <dsp:sp modelId="{325A4A09-CA78-B443-A58A-6CD6AB2BE477}">
      <dsp:nvSpPr>
        <dsp:cNvPr id="0" name=""/>
        <dsp:cNvSpPr/>
      </dsp:nvSpPr>
      <dsp:spPr>
        <a:xfrm>
          <a:off x="0" y="2946926"/>
          <a:ext cx="3785616" cy="1402286"/>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1" kern="1200" dirty="0">
              <a:latin typeface="Franklin Gothic Demi Cond" charset="0"/>
              <a:ea typeface="Franklin Gothic Demi Cond" charset="0"/>
              <a:cs typeface="Franklin Gothic Demi Cond" charset="0"/>
            </a:rPr>
            <a:t>Postnatal care</a:t>
          </a:r>
        </a:p>
      </dsp:txBody>
      <dsp:txXfrm>
        <a:off x="68454" y="3015380"/>
        <a:ext cx="3648708" cy="1265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9DABF-B7C7-8746-A228-6C89FD4407E9}">
      <dsp:nvSpPr>
        <dsp:cNvPr id="0" name=""/>
        <dsp:cNvSpPr/>
      </dsp:nvSpPr>
      <dsp:spPr>
        <a:xfrm>
          <a:off x="762794" y="287534"/>
          <a:ext cx="4669228" cy="1459133"/>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8320" tIns="106680" rIns="106680" bIns="106680" numCol="1" spcCol="1270" anchor="ctr" anchorCtr="0">
          <a:noAutofit/>
        </a:bodyPr>
        <a:lstStyle/>
        <a:p>
          <a:pPr lvl="0" algn="l" defTabSz="1244600" rtl="1">
            <a:lnSpc>
              <a:spcPct val="90000"/>
            </a:lnSpc>
            <a:spcBef>
              <a:spcPct val="0"/>
            </a:spcBef>
            <a:spcAft>
              <a:spcPct val="35000"/>
            </a:spcAft>
          </a:pPr>
          <a:r>
            <a:rPr lang="en-US" sz="2800" kern="1200" dirty="0">
              <a:latin typeface="Franklin Gothic Demi Cond" charset="0"/>
              <a:ea typeface="Franklin Gothic Demi Cond" charset="0"/>
              <a:cs typeface="Franklin Gothic Demi Cond" charset="0"/>
            </a:rPr>
            <a:t> </a:t>
          </a:r>
          <a:r>
            <a:rPr lang="en-US" sz="2800" b="1" kern="1200" dirty="0">
              <a:latin typeface="Franklin Gothic Demi Cond" charset="0"/>
              <a:ea typeface="Franklin Gothic Demi Cond" charset="0"/>
              <a:cs typeface="Franklin Gothic Demi Cond" charset="0"/>
            </a:rPr>
            <a:t>Urine sample for infection and to confirm pregnancy.</a:t>
          </a:r>
          <a:endParaRPr lang="ar-SA" sz="2800" kern="1200" dirty="0">
            <a:latin typeface="Franklin Gothic Demi Cond" charset="0"/>
            <a:ea typeface="Franklin Gothic Demi Cond" charset="0"/>
            <a:cs typeface="Franklin Gothic Demi Cond" charset="0"/>
          </a:endParaRPr>
        </a:p>
      </dsp:txBody>
      <dsp:txXfrm>
        <a:off x="762794" y="287534"/>
        <a:ext cx="4669228" cy="1459133"/>
      </dsp:txXfrm>
    </dsp:sp>
    <dsp:sp modelId="{079A875C-7DA6-9F49-B072-1E15EB15E37C}">
      <dsp:nvSpPr>
        <dsp:cNvPr id="0" name=""/>
        <dsp:cNvSpPr/>
      </dsp:nvSpPr>
      <dsp:spPr>
        <a:xfrm>
          <a:off x="568242" y="76770"/>
          <a:ext cx="1021393" cy="153209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0" r="-60000"/>
          </a:stretch>
        </a:blip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C1AAF7F2-1C76-7842-ADE3-4950B6A31544}">
      <dsp:nvSpPr>
        <dsp:cNvPr id="0" name=""/>
        <dsp:cNvSpPr/>
      </dsp:nvSpPr>
      <dsp:spPr>
        <a:xfrm>
          <a:off x="5867344" y="287534"/>
          <a:ext cx="4669228" cy="1459133"/>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8320" tIns="106680" rIns="106680" bIns="106680" numCol="1" spcCol="1270" anchor="ctr" anchorCtr="0">
          <a:noAutofit/>
        </a:bodyPr>
        <a:lstStyle/>
        <a:p>
          <a:pPr lvl="0" algn="l" defTabSz="1244600" rtl="1">
            <a:lnSpc>
              <a:spcPct val="90000"/>
            </a:lnSpc>
            <a:spcBef>
              <a:spcPct val="0"/>
            </a:spcBef>
            <a:spcAft>
              <a:spcPct val="35000"/>
            </a:spcAft>
          </a:pPr>
          <a:r>
            <a:rPr lang="en-US" sz="2800" b="1" kern="1200" dirty="0">
              <a:latin typeface="Franklin Gothic Demi Cond" charset="0"/>
              <a:ea typeface="Franklin Gothic Demi Cond" charset="0"/>
              <a:cs typeface="Franklin Gothic Demi Cond" charset="0"/>
            </a:rPr>
            <a:t>Blood pressure, weight, and height.</a:t>
          </a:r>
          <a:endParaRPr lang="ar-SA" sz="2800" kern="1200" dirty="0">
            <a:latin typeface="Franklin Gothic Demi Cond" charset="0"/>
            <a:ea typeface="Franklin Gothic Demi Cond" charset="0"/>
            <a:cs typeface="Franklin Gothic Demi Cond" charset="0"/>
          </a:endParaRPr>
        </a:p>
      </dsp:txBody>
      <dsp:txXfrm>
        <a:off x="5867344" y="287534"/>
        <a:ext cx="4669228" cy="1459133"/>
      </dsp:txXfrm>
    </dsp:sp>
    <dsp:sp modelId="{06024781-C5FB-3641-B643-B65C054B8A68}">
      <dsp:nvSpPr>
        <dsp:cNvPr id="0" name=""/>
        <dsp:cNvSpPr/>
      </dsp:nvSpPr>
      <dsp:spPr>
        <a:xfrm>
          <a:off x="5672793" y="76770"/>
          <a:ext cx="1021393" cy="153209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2000" r="-62000"/>
          </a:stretch>
        </a:blip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C53136E1-B404-E543-9561-55DCD0CBF7EB}">
      <dsp:nvSpPr>
        <dsp:cNvPr id="0" name=""/>
        <dsp:cNvSpPr/>
      </dsp:nvSpPr>
      <dsp:spPr>
        <a:xfrm>
          <a:off x="762794" y="2124421"/>
          <a:ext cx="4669228" cy="1459133"/>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8320" tIns="106680" rIns="106680" bIns="106680" numCol="1" spcCol="1270" anchor="ctr" anchorCtr="0">
          <a:noAutofit/>
        </a:bodyPr>
        <a:lstStyle/>
        <a:p>
          <a:pPr lvl="0" algn="l" defTabSz="1244600" rtl="1">
            <a:lnSpc>
              <a:spcPct val="90000"/>
            </a:lnSpc>
            <a:spcBef>
              <a:spcPct val="0"/>
            </a:spcBef>
            <a:spcAft>
              <a:spcPct val="35000"/>
            </a:spcAft>
          </a:pPr>
          <a:r>
            <a:rPr lang="en-US" sz="2800" b="1" kern="1200" dirty="0">
              <a:latin typeface="Franklin Gothic Demi Cond" charset="0"/>
              <a:ea typeface="Franklin Gothic Demi Cond" charset="0"/>
              <a:cs typeface="Franklin Gothic Demi Cond" charset="0"/>
            </a:rPr>
            <a:t>Prenatal blood tests</a:t>
          </a:r>
          <a:endParaRPr lang="ar-SA" sz="2800" kern="1200" dirty="0">
            <a:latin typeface="Franklin Gothic Demi Cond" charset="0"/>
            <a:ea typeface="Franklin Gothic Demi Cond" charset="0"/>
            <a:cs typeface="Franklin Gothic Demi Cond" charset="0"/>
          </a:endParaRPr>
        </a:p>
      </dsp:txBody>
      <dsp:txXfrm>
        <a:off x="762794" y="2124421"/>
        <a:ext cx="4669228" cy="1459133"/>
      </dsp:txXfrm>
    </dsp:sp>
    <dsp:sp modelId="{289E6760-11F4-E34F-A6AF-F0DC9133C0E5}">
      <dsp:nvSpPr>
        <dsp:cNvPr id="0" name=""/>
        <dsp:cNvSpPr/>
      </dsp:nvSpPr>
      <dsp:spPr>
        <a:xfrm>
          <a:off x="568242" y="1913658"/>
          <a:ext cx="1021393" cy="153209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0" r="-50000"/>
          </a:stretch>
        </a:blip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E5218B3F-688E-BA4A-A348-0B74B1B39617}">
      <dsp:nvSpPr>
        <dsp:cNvPr id="0" name=""/>
        <dsp:cNvSpPr/>
      </dsp:nvSpPr>
      <dsp:spPr>
        <a:xfrm>
          <a:off x="5867344" y="2124421"/>
          <a:ext cx="4669228" cy="1459133"/>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8320" tIns="106680" rIns="106680" bIns="106680" numCol="1" spcCol="1270" anchor="ctr" anchorCtr="0">
          <a:noAutofit/>
        </a:bodyPr>
        <a:lstStyle/>
        <a:p>
          <a:pPr lvl="0" algn="l" defTabSz="1244600" rtl="1">
            <a:lnSpc>
              <a:spcPct val="90000"/>
            </a:lnSpc>
            <a:spcBef>
              <a:spcPct val="0"/>
            </a:spcBef>
            <a:spcAft>
              <a:spcPct val="35000"/>
            </a:spcAft>
          </a:pPr>
          <a:r>
            <a:rPr lang="en-US" sz="2800" b="1" kern="1200" dirty="0">
              <a:latin typeface="Franklin Gothic Demi Cond" charset="0"/>
              <a:ea typeface="Franklin Gothic Demi Cond" charset="0"/>
              <a:cs typeface="Franklin Gothic Demi Cond" charset="0"/>
            </a:rPr>
            <a:t>Complete physical exam, including a pelvic exam.</a:t>
          </a:r>
          <a:endParaRPr lang="ar-SA" sz="2800" kern="1200" dirty="0">
            <a:latin typeface="Franklin Gothic Demi Cond" charset="0"/>
            <a:ea typeface="Franklin Gothic Demi Cond" charset="0"/>
            <a:cs typeface="Franklin Gothic Demi Cond" charset="0"/>
          </a:endParaRPr>
        </a:p>
      </dsp:txBody>
      <dsp:txXfrm>
        <a:off x="5867344" y="2124421"/>
        <a:ext cx="4669228" cy="1459133"/>
      </dsp:txXfrm>
    </dsp:sp>
    <dsp:sp modelId="{0FA598FB-B5D0-594F-BEC5-C4078736D3F7}">
      <dsp:nvSpPr>
        <dsp:cNvPr id="0" name=""/>
        <dsp:cNvSpPr/>
      </dsp:nvSpPr>
      <dsp:spPr>
        <a:xfrm>
          <a:off x="5672793" y="1913658"/>
          <a:ext cx="1021393" cy="153209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3000" r="-63000"/>
          </a:stretch>
        </a:blip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23399CC9-28F8-624E-9AF7-997DB806BDAF}">
      <dsp:nvSpPr>
        <dsp:cNvPr id="0" name=""/>
        <dsp:cNvSpPr/>
      </dsp:nvSpPr>
      <dsp:spPr>
        <a:xfrm>
          <a:off x="762794" y="3961309"/>
          <a:ext cx="4669228" cy="1459133"/>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8320" tIns="106680" rIns="106680" bIns="106680" numCol="1" spcCol="1270" anchor="ctr" anchorCtr="0">
          <a:noAutofit/>
        </a:bodyPr>
        <a:lstStyle/>
        <a:p>
          <a:pPr lvl="0" algn="l" defTabSz="1244600" rtl="1">
            <a:lnSpc>
              <a:spcPct val="90000"/>
            </a:lnSpc>
            <a:spcBef>
              <a:spcPct val="0"/>
            </a:spcBef>
            <a:spcAft>
              <a:spcPct val="35000"/>
            </a:spcAft>
          </a:pPr>
          <a:r>
            <a:rPr lang="en-US" sz="2800" b="1" kern="1200" dirty="0">
              <a:latin typeface="Franklin Gothic Demi Cond" charset="0"/>
              <a:ea typeface="Franklin Gothic Demi Cond" charset="0"/>
              <a:cs typeface="Franklin Gothic Demi Cond" charset="0"/>
            </a:rPr>
            <a:t>Gonorrhea and </a:t>
          </a:r>
          <a:r>
            <a:rPr lang="en-US" sz="2800" b="1" kern="1200" dirty="0" err="1">
              <a:latin typeface="Franklin Gothic Demi Cond" charset="0"/>
              <a:ea typeface="Franklin Gothic Demi Cond" charset="0"/>
              <a:cs typeface="Franklin Gothic Demi Cond" charset="0"/>
            </a:rPr>
            <a:t>chlamydia</a:t>
          </a:r>
          <a:r>
            <a:rPr lang="en-US" sz="2800" b="1" kern="1200" dirty="0">
              <a:latin typeface="Franklin Gothic Demi Cond" charset="0"/>
              <a:ea typeface="Franklin Gothic Demi Cond" charset="0"/>
              <a:cs typeface="Franklin Gothic Demi Cond" charset="0"/>
            </a:rPr>
            <a:t> cultures, and Pap test to screen for cervical cancer.</a:t>
          </a:r>
          <a:endParaRPr lang="ar-SA" sz="2800" kern="1200" dirty="0">
            <a:latin typeface="Franklin Gothic Demi Cond" charset="0"/>
            <a:ea typeface="Franklin Gothic Demi Cond" charset="0"/>
            <a:cs typeface="Franklin Gothic Demi Cond" charset="0"/>
          </a:endParaRPr>
        </a:p>
      </dsp:txBody>
      <dsp:txXfrm>
        <a:off x="762794" y="3961309"/>
        <a:ext cx="4669228" cy="1459133"/>
      </dsp:txXfrm>
    </dsp:sp>
    <dsp:sp modelId="{D0CA2478-49B9-2D42-8F4B-0188455E9ED6}">
      <dsp:nvSpPr>
        <dsp:cNvPr id="0" name=""/>
        <dsp:cNvSpPr/>
      </dsp:nvSpPr>
      <dsp:spPr>
        <a:xfrm>
          <a:off x="568242" y="3750545"/>
          <a:ext cx="1021393" cy="153209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40000" r="-40000"/>
          </a:stretch>
        </a:blip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FFF0B7D6-35C3-8445-A39D-1AC036BC000C}">
      <dsp:nvSpPr>
        <dsp:cNvPr id="0" name=""/>
        <dsp:cNvSpPr/>
      </dsp:nvSpPr>
      <dsp:spPr>
        <a:xfrm>
          <a:off x="5867344" y="3961309"/>
          <a:ext cx="4669228" cy="1459133"/>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8320" tIns="106680" rIns="106680" bIns="106680" numCol="1" spcCol="1270" anchor="ctr" anchorCtr="0">
          <a:noAutofit/>
        </a:bodyPr>
        <a:lstStyle/>
        <a:p>
          <a:pPr lvl="0" algn="l" defTabSz="1244600" rtl="1">
            <a:lnSpc>
              <a:spcPct val="90000"/>
            </a:lnSpc>
            <a:spcBef>
              <a:spcPct val="0"/>
            </a:spcBef>
            <a:spcAft>
              <a:spcPct val="35000"/>
            </a:spcAft>
          </a:pPr>
          <a:r>
            <a:rPr lang="en-US" sz="2800" b="1" kern="1200" dirty="0">
              <a:latin typeface="Franklin Gothic Demi Cond" charset="0"/>
              <a:ea typeface="Franklin Gothic Demi Cond" charset="0"/>
              <a:cs typeface="Franklin Gothic Demi Cond" charset="0"/>
            </a:rPr>
            <a:t> Ultrasound test.</a:t>
          </a:r>
          <a:endParaRPr lang="ar-SA" sz="2800" kern="1200" dirty="0">
            <a:latin typeface="Franklin Gothic Demi Cond" charset="0"/>
            <a:ea typeface="Franklin Gothic Demi Cond" charset="0"/>
            <a:cs typeface="Franklin Gothic Demi Cond" charset="0"/>
          </a:endParaRPr>
        </a:p>
      </dsp:txBody>
      <dsp:txXfrm>
        <a:off x="5867344" y="3961309"/>
        <a:ext cx="4669228" cy="1459133"/>
      </dsp:txXfrm>
    </dsp:sp>
    <dsp:sp modelId="{95847730-CDA2-E347-8AA4-1D3B1083DABF}">
      <dsp:nvSpPr>
        <dsp:cNvPr id="0" name=""/>
        <dsp:cNvSpPr/>
      </dsp:nvSpPr>
      <dsp:spPr>
        <a:xfrm>
          <a:off x="5672793" y="3750545"/>
          <a:ext cx="1021393" cy="1532090"/>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3000" r="-63000"/>
          </a:stretch>
        </a:blip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74DB2D52-10B4-4051-A03A-0F90ACE476CA}" type="datetimeFigureOut">
              <a:rPr lang="en-US" smtClean="0"/>
              <a:t>12/25/17</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BA97BEE2-A70C-4F44-9E40-2A64991EE1A3}" type="slidenum">
              <a:rPr lang="en-US" smtClean="0"/>
              <a:t>‹#›</a:t>
            </a:fld>
            <a:endParaRPr lang="en-US"/>
          </a:p>
        </p:txBody>
      </p:sp>
    </p:spTree>
    <p:extLst>
      <p:ext uri="{BB962C8B-B14F-4D97-AF65-F5344CB8AC3E}">
        <p14:creationId xmlns:p14="http://schemas.microsoft.com/office/powerpoint/2010/main" val="272755136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EAC6FA-B984-F04D-82DA-C315C26D0633}" type="slidenum">
              <a:rPr lang="en-US" smtClean="0"/>
              <a:t>34</a:t>
            </a:fld>
            <a:endParaRPr lang="en-US"/>
          </a:p>
        </p:txBody>
      </p:sp>
    </p:spTree>
    <p:extLst>
      <p:ext uri="{BB962C8B-B14F-4D97-AF65-F5344CB8AC3E}">
        <p14:creationId xmlns:p14="http://schemas.microsoft.com/office/powerpoint/2010/main" val="4018356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61BEF0D-F0BB-DE4B-95CE-6DB70DBA9567}" type="datetimeFigureOut">
              <a:rPr lang="en-US" smtClean="0"/>
              <a:pPr/>
              <a:t>12/25/17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12/25/17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12/25/17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12/25/17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12/25/17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61BEF0D-F0BB-DE4B-95CE-6DB70DBA9567}" type="datetimeFigureOut">
              <a:rPr lang="en-US" smtClean="0"/>
              <a:pPr/>
              <a:t>12/25/17</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57F1E4F-1CFF-5643-939E-217C01CDF565}"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364177"/>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youtube.com/watch?v=q0NRngqwqEg&amp;t=53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09175" y="5533838"/>
            <a:ext cx="6670623" cy="461665"/>
          </a:xfrm>
          <a:prstGeom prst="rect">
            <a:avLst/>
          </a:prstGeom>
          <a:noFill/>
        </p:spPr>
        <p:txBody>
          <a:bodyPr wrap="square" rtlCol="0">
            <a:spAutoFit/>
          </a:bodyPr>
          <a:lstStyle/>
          <a:p>
            <a:r>
              <a:rPr lang="en-US" sz="2400" b="1" dirty="0" smtClean="0"/>
              <a:t>GHANEM ALGHAMDI      OMAR ALRAHBINI</a:t>
            </a:r>
            <a:endParaRPr lang="en-US" sz="2400" b="1" dirty="0"/>
          </a:p>
        </p:txBody>
      </p:sp>
      <p:sp>
        <p:nvSpPr>
          <p:cNvPr id="5" name="Rectangle 4"/>
          <p:cNvSpPr/>
          <p:nvPr/>
        </p:nvSpPr>
        <p:spPr>
          <a:xfrm>
            <a:off x="2280214" y="1446835"/>
            <a:ext cx="7616140" cy="1689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85327" y="1863524"/>
            <a:ext cx="7211027" cy="646331"/>
          </a:xfrm>
          <a:prstGeom prst="rect">
            <a:avLst/>
          </a:prstGeom>
          <a:noFill/>
        </p:spPr>
        <p:txBody>
          <a:bodyPr wrap="square" rtlCol="0">
            <a:spAutoFit/>
          </a:bodyPr>
          <a:lstStyle/>
          <a:p>
            <a:r>
              <a:rPr lang="en-US" sz="3600" b="1" dirty="0" smtClean="0"/>
              <a:t>  MATERNAL</a:t>
            </a:r>
            <a:r>
              <a:rPr lang="en-US" sz="3600" dirty="0" smtClean="0">
                <a:latin typeface="Franklin Gothic Demi Cond" charset="0"/>
                <a:ea typeface="Franklin Gothic Demi Cond" charset="0"/>
                <a:cs typeface="Franklin Gothic Demi Cond" charset="0"/>
              </a:rPr>
              <a:t> </a:t>
            </a:r>
            <a:r>
              <a:rPr lang="en-US" sz="3600" b="1" dirty="0" smtClean="0"/>
              <a:t>AND CHILD HEALTH</a:t>
            </a:r>
            <a:endParaRPr lang="en-US" sz="3600" b="1" dirty="0"/>
          </a:p>
        </p:txBody>
      </p:sp>
    </p:spTree>
    <p:extLst>
      <p:ext uri="{BB962C8B-B14F-4D97-AF65-F5344CB8AC3E}">
        <p14:creationId xmlns:p14="http://schemas.microsoft.com/office/powerpoint/2010/main" val="2979223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68680" y="151598"/>
            <a:ext cx="10451592" cy="1077218"/>
          </a:xfrm>
          <a:prstGeom prst="rect">
            <a:avLst/>
          </a:prstGeom>
          <a:noFill/>
        </p:spPr>
        <p:txBody>
          <a:bodyPr wrap="square" rtlCol="0">
            <a:spAutoFit/>
          </a:bodyPr>
          <a:lstStyle/>
          <a:p>
            <a:pPr algn="ctr"/>
            <a:r>
              <a:rPr lang="en-US" sz="3200" b="1" dirty="0">
                <a:latin typeface="Franklin Gothic Demi Cond" charset="0"/>
                <a:ea typeface="Franklin Gothic Demi Cond" charset="0"/>
                <a:cs typeface="Franklin Gothic Demi Cond" charset="0"/>
              </a:rPr>
              <a:t>The 11 indicators of maternal, newborn and child health</a:t>
            </a:r>
            <a:br>
              <a:rPr lang="en-US" sz="3200" b="1" dirty="0">
                <a:latin typeface="Franklin Gothic Demi Cond" charset="0"/>
                <a:ea typeface="Franklin Gothic Demi Cond" charset="0"/>
                <a:cs typeface="Franklin Gothic Demi Cond" charset="0"/>
              </a:rPr>
            </a:br>
            <a:endParaRPr lang="en-US" sz="3200" dirty="0">
              <a:latin typeface="Franklin Gothic Demi Cond" charset="0"/>
              <a:ea typeface="Franklin Gothic Demi Cond" charset="0"/>
              <a:cs typeface="Franklin Gothic Demi Cond" charset="0"/>
            </a:endParaRPr>
          </a:p>
        </p:txBody>
      </p:sp>
      <p:graphicFrame>
        <p:nvGraphicFramePr>
          <p:cNvPr id="13" name="Diagram 12"/>
          <p:cNvGraphicFramePr/>
          <p:nvPr>
            <p:extLst>
              <p:ext uri="{D42A27DB-BD31-4B8C-83A1-F6EECF244321}">
                <p14:modId xmlns:p14="http://schemas.microsoft.com/office/powerpoint/2010/main" val="1771578540"/>
              </p:ext>
            </p:extLst>
          </p:nvPr>
        </p:nvGraphicFramePr>
        <p:xfrm>
          <a:off x="365760" y="729205"/>
          <a:ext cx="11457432" cy="5799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53121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4992" y="151598"/>
            <a:ext cx="10451592" cy="1077218"/>
          </a:xfrm>
          <a:prstGeom prst="rect">
            <a:avLst/>
          </a:prstGeom>
          <a:noFill/>
        </p:spPr>
        <p:txBody>
          <a:bodyPr wrap="square" rtlCol="0">
            <a:spAutoFit/>
          </a:bodyPr>
          <a:lstStyle/>
          <a:p>
            <a:pPr algn="ctr"/>
            <a:r>
              <a:rPr lang="en-US" sz="3200" b="1" dirty="0">
                <a:latin typeface="Franklin Gothic Demi Cond" charset="0"/>
                <a:ea typeface="Franklin Gothic Demi Cond" charset="0"/>
                <a:cs typeface="Franklin Gothic Demi Cond" charset="0"/>
              </a:rPr>
              <a:t>The 11 indicators of maternal, newborn and child health</a:t>
            </a:r>
            <a:br>
              <a:rPr lang="en-US" sz="3200" b="1" dirty="0">
                <a:latin typeface="Franklin Gothic Demi Cond" charset="0"/>
                <a:ea typeface="Franklin Gothic Demi Cond" charset="0"/>
                <a:cs typeface="Franklin Gothic Demi Cond" charset="0"/>
              </a:rPr>
            </a:br>
            <a:endParaRPr lang="en-US" sz="3200" dirty="0">
              <a:latin typeface="Franklin Gothic Demi Cond" charset="0"/>
              <a:ea typeface="Franklin Gothic Demi Cond" charset="0"/>
              <a:cs typeface="Franklin Gothic Demi Cond" charset="0"/>
            </a:endParaRPr>
          </a:p>
        </p:txBody>
      </p:sp>
      <p:graphicFrame>
        <p:nvGraphicFramePr>
          <p:cNvPr id="13" name="Diagram 12"/>
          <p:cNvGraphicFramePr/>
          <p:nvPr>
            <p:extLst>
              <p:ext uri="{D42A27DB-BD31-4B8C-83A1-F6EECF244321}">
                <p14:modId xmlns:p14="http://schemas.microsoft.com/office/powerpoint/2010/main" val="327843585"/>
              </p:ext>
            </p:extLst>
          </p:nvPr>
        </p:nvGraphicFramePr>
        <p:xfrm>
          <a:off x="365760" y="740780"/>
          <a:ext cx="11210544" cy="5824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42382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tx2">
                    <a:lumMod val="90000"/>
                    <a:lumOff val="10000"/>
                  </a:schemeClr>
                </a:solidFill>
                <a:latin typeface="Franklin Gothic Demi Cond" charset="0"/>
                <a:ea typeface="Franklin Gothic Demi Cond" charset="0"/>
                <a:cs typeface="Franklin Gothic Demi Cond" charset="0"/>
              </a:rPr>
              <a:t>Maternal mortality ratio</a:t>
            </a:r>
            <a:br>
              <a:rPr lang="en-US" sz="4800" b="1" dirty="0">
                <a:solidFill>
                  <a:schemeClr val="tx2">
                    <a:lumMod val="90000"/>
                    <a:lumOff val="10000"/>
                  </a:schemeClr>
                </a:solidFill>
                <a:latin typeface="Franklin Gothic Demi Cond" charset="0"/>
                <a:ea typeface="Franklin Gothic Demi Cond" charset="0"/>
                <a:cs typeface="Franklin Gothic Demi Cond" charset="0"/>
              </a:rPr>
            </a:br>
            <a:endParaRPr lang="en-US" sz="4800" b="1" dirty="0">
              <a:solidFill>
                <a:schemeClr val="tx2">
                  <a:lumMod val="90000"/>
                  <a:lumOff val="10000"/>
                </a:schemeClr>
              </a:solidFill>
              <a:latin typeface="Franklin Gothic Demi Cond" charset="0"/>
              <a:ea typeface="Franklin Gothic Demi Cond" charset="0"/>
              <a:cs typeface="Franklin Gothic Demi Cond" charset="0"/>
            </a:endParaRPr>
          </a:p>
        </p:txBody>
      </p:sp>
      <p:sp>
        <p:nvSpPr>
          <p:cNvPr id="3" name="Content Placeholder 2"/>
          <p:cNvSpPr>
            <a:spLocks noGrp="1"/>
          </p:cNvSpPr>
          <p:nvPr>
            <p:ph idx="1"/>
          </p:nvPr>
        </p:nvSpPr>
        <p:spPr>
          <a:xfrm>
            <a:off x="1094874" y="2298031"/>
            <a:ext cx="9601200" cy="3581400"/>
          </a:xfrm>
        </p:spPr>
        <p:txBody>
          <a:bodyPr>
            <a:normAutofit fontScale="77500" lnSpcReduction="20000"/>
          </a:bodyPr>
          <a:lstStyle/>
          <a:p>
            <a:pPr algn="l" rtl="0">
              <a:buFont typeface="Arial" panose="020B0604020202020204" pitchFamily="34" charset="0"/>
              <a:buChar char="•"/>
            </a:pPr>
            <a:r>
              <a:rPr lang="en-US" sz="3000" b="1" dirty="0">
                <a:latin typeface="Franklin Gothic Demi Cond" charset="0"/>
                <a:ea typeface="Franklin Gothic Demi Cond" charset="0"/>
                <a:cs typeface="Franklin Gothic Demi Cond" charset="0"/>
              </a:rPr>
              <a:t>Maternal death</a:t>
            </a:r>
            <a:r>
              <a:rPr lang="en-US" sz="3000" dirty="0">
                <a:latin typeface="Franklin Gothic Demi Cond" charset="0"/>
                <a:ea typeface="Franklin Gothic Demi Cond" charset="0"/>
                <a:cs typeface="Franklin Gothic Demi Cond" charset="0"/>
              </a:rPr>
              <a:t> is the death of a woman while pregnant or within 42 days of termination of pregnancy, irrespective of the duration and site of the pregnancy, from any cause related to or aggravated by the pregnancy or its management but not from accidental or incidental causes.</a:t>
            </a:r>
          </a:p>
          <a:p>
            <a:pPr algn="l" rtl="0">
              <a:buFont typeface="Arial" panose="020B0604020202020204" pitchFamily="34" charset="0"/>
              <a:buChar char="•"/>
            </a:pPr>
            <a:endParaRPr lang="en-US" sz="3000" dirty="0">
              <a:latin typeface="Franklin Gothic Demi Cond" charset="0"/>
              <a:ea typeface="Franklin Gothic Demi Cond" charset="0"/>
              <a:cs typeface="Franklin Gothic Demi Cond" charset="0"/>
            </a:endParaRPr>
          </a:p>
          <a:p>
            <a:pPr algn="l" rtl="0">
              <a:buFont typeface="Arial" panose="020B0604020202020204" pitchFamily="34" charset="0"/>
              <a:buChar char="•"/>
            </a:pPr>
            <a:r>
              <a:rPr lang="en-US" sz="3000" dirty="0">
                <a:latin typeface="Franklin Gothic Demi Cond" charset="0"/>
                <a:ea typeface="Franklin Gothic Demi Cond" charset="0"/>
                <a:cs typeface="Franklin Gothic Demi Cond" charset="0"/>
              </a:rPr>
              <a:t>The </a:t>
            </a:r>
            <a:r>
              <a:rPr lang="en-US" sz="3000" b="1" dirty="0">
                <a:latin typeface="Franklin Gothic Demi Cond" charset="0"/>
                <a:ea typeface="Franklin Gothic Demi Cond" charset="0"/>
                <a:cs typeface="Franklin Gothic Demi Cond" charset="0"/>
              </a:rPr>
              <a:t>maternal mortality ratio</a:t>
            </a:r>
            <a:r>
              <a:rPr lang="en-US" sz="3000" dirty="0">
                <a:latin typeface="Franklin Gothic Demi Cond" charset="0"/>
                <a:ea typeface="Franklin Gothic Demi Cond" charset="0"/>
                <a:cs typeface="Franklin Gothic Demi Cond" charset="0"/>
              </a:rPr>
              <a:t> (MMR) is the </a:t>
            </a:r>
            <a:r>
              <a:rPr lang="en-US" sz="3000" b="1" dirty="0">
                <a:latin typeface="Franklin Gothic Demi Cond" charset="0"/>
                <a:ea typeface="Franklin Gothic Demi Cond" charset="0"/>
                <a:cs typeface="Franklin Gothic Demi Cond" charset="0"/>
              </a:rPr>
              <a:t>ratio</a:t>
            </a:r>
            <a:r>
              <a:rPr lang="en-US" sz="3000" dirty="0">
                <a:latin typeface="Franklin Gothic Demi Cond" charset="0"/>
                <a:ea typeface="Franklin Gothic Demi Cond" charset="0"/>
                <a:cs typeface="Franklin Gothic Demi Cond" charset="0"/>
              </a:rPr>
              <a:t> of the number of </a:t>
            </a:r>
            <a:r>
              <a:rPr lang="en-US" sz="3000" b="1" dirty="0">
                <a:latin typeface="Franklin Gothic Demi Cond" charset="0"/>
                <a:ea typeface="Franklin Gothic Demi Cond" charset="0"/>
                <a:cs typeface="Franklin Gothic Demi Cond" charset="0"/>
              </a:rPr>
              <a:t>maternal deaths </a:t>
            </a:r>
            <a:r>
              <a:rPr lang="en-US" sz="3000" dirty="0">
                <a:latin typeface="Franklin Gothic Demi Cond" charset="0"/>
                <a:ea typeface="Franklin Gothic Demi Cond" charset="0"/>
                <a:cs typeface="Franklin Gothic Demi Cond" charset="0"/>
              </a:rPr>
              <a:t>during a given time period per 100,000 live births during the same time-period.</a:t>
            </a:r>
          </a:p>
          <a:p>
            <a:pPr marL="0" indent="0" algn="ctr" rtl="0">
              <a:buNone/>
            </a:pPr>
            <a:r>
              <a:rPr lang="en-US" dirty="0">
                <a:latin typeface="Adobe Arabic" panose="02040503050201020203" pitchFamily="18" charset="-78"/>
                <a:cs typeface="Adobe Arabic" panose="02040503050201020203" pitchFamily="18" charset="-78"/>
              </a:rPr>
              <a:t> </a:t>
            </a:r>
          </a:p>
          <a:p>
            <a:pPr algn="ctr" rtl="0">
              <a:buFont typeface="Arial" panose="020B0604020202020204" pitchFamily="34" charset="0"/>
              <a:buChar char="•"/>
            </a:pPr>
            <a:r>
              <a:rPr lang="en-US" sz="3100" dirty="0">
                <a:latin typeface="Franklin Gothic Demi Cond" charset="0"/>
                <a:ea typeface="Franklin Gothic Demi Cond" charset="0"/>
                <a:cs typeface="Franklin Gothic Demi Cond" charset="0"/>
              </a:rPr>
              <a:t>   </a:t>
            </a:r>
            <a:r>
              <a:rPr lang="en-US" sz="3100" b="1" dirty="0">
                <a:solidFill>
                  <a:srgbClr val="FF0000"/>
                </a:solidFill>
                <a:latin typeface="Franklin Gothic Demi Cond" charset="0"/>
                <a:ea typeface="Franklin Gothic Demi Cond" charset="0"/>
                <a:cs typeface="Franklin Gothic Demi Cond" charset="0"/>
              </a:rPr>
              <a:t>All maternal deaths occurring within a reference period (usually 1 year) </a:t>
            </a:r>
            <a:br>
              <a:rPr lang="en-US" sz="3100" b="1" dirty="0">
                <a:solidFill>
                  <a:srgbClr val="FF0000"/>
                </a:solidFill>
                <a:latin typeface="Franklin Gothic Demi Cond" charset="0"/>
                <a:ea typeface="Franklin Gothic Demi Cond" charset="0"/>
                <a:cs typeface="Franklin Gothic Demi Cond" charset="0"/>
              </a:rPr>
            </a:br>
            <a:r>
              <a:rPr lang="en-US" sz="3100" b="1" dirty="0">
                <a:solidFill>
                  <a:srgbClr val="FF0000"/>
                </a:solidFill>
                <a:latin typeface="Franklin Gothic Demi Cond" charset="0"/>
                <a:ea typeface="Franklin Gothic Demi Cond" charset="0"/>
                <a:cs typeface="Franklin Gothic Demi Cond" charset="0"/>
              </a:rPr>
              <a:t>______________________________________________________</a:t>
            </a:r>
            <a:br>
              <a:rPr lang="en-US" sz="3100" b="1" dirty="0">
                <a:solidFill>
                  <a:srgbClr val="FF0000"/>
                </a:solidFill>
                <a:latin typeface="Franklin Gothic Demi Cond" charset="0"/>
                <a:ea typeface="Franklin Gothic Demi Cond" charset="0"/>
                <a:cs typeface="Franklin Gothic Demi Cond" charset="0"/>
              </a:rPr>
            </a:br>
            <a:r>
              <a:rPr lang="en-US" sz="3100" b="1" dirty="0">
                <a:solidFill>
                  <a:srgbClr val="FF0000"/>
                </a:solidFill>
                <a:latin typeface="Franklin Gothic Demi Cond" charset="0"/>
                <a:ea typeface="Franklin Gothic Demi Cond" charset="0"/>
                <a:cs typeface="Franklin Gothic Demi Cond" charset="0"/>
              </a:rPr>
              <a:t>Total number of live births occurring within the reference period</a:t>
            </a:r>
          </a:p>
          <a:p>
            <a:pPr algn="l" rtl="0">
              <a:buFont typeface="Arial" panose="020B0604020202020204" pitchFamily="34" charset="0"/>
              <a:buChar char="•"/>
            </a:pPr>
            <a:endParaRPr lang="en-US" sz="2400" dirty="0">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endParaRPr lang="en-US" sz="2400" dirty="0">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endParaRPr lang="en-US" sz="2400" dirty="0">
              <a:latin typeface="Adobe Arabic" panose="02040503050201020203" pitchFamily="18" charset="-78"/>
              <a:cs typeface="Adobe Arabic" panose="02040503050201020203" pitchFamily="18" charset="-78"/>
            </a:endParaRPr>
          </a:p>
        </p:txBody>
      </p:sp>
      <p:sp>
        <p:nvSpPr>
          <p:cNvPr id="5" name="TextBox 4"/>
          <p:cNvSpPr txBox="1"/>
          <p:nvPr/>
        </p:nvSpPr>
        <p:spPr>
          <a:xfrm>
            <a:off x="10280733" y="5176136"/>
            <a:ext cx="1704975" cy="954107"/>
          </a:xfrm>
          <a:prstGeom prst="rect">
            <a:avLst/>
          </a:prstGeom>
          <a:noFill/>
        </p:spPr>
        <p:txBody>
          <a:bodyPr wrap="square" rtlCol="0">
            <a:spAutoFit/>
          </a:bodyPr>
          <a:lstStyle/>
          <a:p>
            <a:r>
              <a:rPr lang="en-US" sz="2800" b="1" dirty="0">
                <a:solidFill>
                  <a:srgbClr val="FF0000"/>
                </a:solidFill>
                <a:latin typeface="Franklin Gothic Demi Cond" charset="0"/>
                <a:ea typeface="Franklin Gothic Demi Cond" charset="0"/>
                <a:cs typeface="Franklin Gothic Demi Cond" charset="0"/>
              </a:rPr>
              <a:t>x100,000</a:t>
            </a:r>
            <a:r>
              <a:rPr lang="en-US" sz="2800" b="1" dirty="0">
                <a:solidFill>
                  <a:srgbClr val="FF0000"/>
                </a:solidFill>
                <a:latin typeface="Adobe Arabic" panose="02040503050201020203" pitchFamily="18" charset="-78"/>
                <a:cs typeface="Adobe Arabic" panose="02040503050201020203" pitchFamily="18" charset="-78"/>
              </a:rPr>
              <a:t/>
            </a:r>
            <a:br>
              <a:rPr lang="en-US" sz="2800" b="1" dirty="0">
                <a:solidFill>
                  <a:srgbClr val="FF0000"/>
                </a:solidFill>
                <a:latin typeface="Adobe Arabic" panose="02040503050201020203" pitchFamily="18" charset="-78"/>
                <a:cs typeface="Adobe Arabic" panose="02040503050201020203" pitchFamily="18" charset="-78"/>
              </a:rPr>
            </a:br>
            <a:endParaRPr lang="en-US" sz="2800"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777014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625" y="185738"/>
            <a:ext cx="11304784" cy="6386512"/>
          </a:xfrm>
        </p:spPr>
      </p:pic>
      <p:sp>
        <p:nvSpPr>
          <p:cNvPr id="3" name="Rectangle 2"/>
          <p:cNvSpPr/>
          <p:nvPr/>
        </p:nvSpPr>
        <p:spPr>
          <a:xfrm>
            <a:off x="1371600" y="4182256"/>
            <a:ext cx="8776741" cy="2871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923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392" y="391629"/>
            <a:ext cx="7229312" cy="1692794"/>
          </a:xfrm>
        </p:spPr>
        <p:txBody>
          <a:bodyPr>
            <a:noAutofit/>
          </a:bodyPr>
          <a:lstStyle/>
          <a:p>
            <a:pPr algn="l" rtl="0"/>
            <a:r>
              <a:rPr lang="en-US" sz="4000" b="1" dirty="0">
                <a:solidFill>
                  <a:schemeClr val="tx2">
                    <a:lumMod val="90000"/>
                    <a:lumOff val="10000"/>
                  </a:schemeClr>
                </a:solidFill>
                <a:latin typeface="Franklin Gothic Demi Cond" charset="0"/>
                <a:ea typeface="Franklin Gothic Demi Cond" charset="0"/>
                <a:cs typeface="Franklin Gothic Demi Cond" charset="0"/>
              </a:rPr>
              <a:t>Factors affecting pregnancy </a:t>
            </a:r>
            <a:br>
              <a:rPr lang="en-US" sz="4000" b="1" dirty="0">
                <a:solidFill>
                  <a:schemeClr val="tx2">
                    <a:lumMod val="90000"/>
                    <a:lumOff val="10000"/>
                  </a:schemeClr>
                </a:solidFill>
                <a:latin typeface="Franklin Gothic Demi Cond" charset="0"/>
                <a:ea typeface="Franklin Gothic Demi Cond" charset="0"/>
                <a:cs typeface="Franklin Gothic Demi Cond" charset="0"/>
              </a:rPr>
            </a:br>
            <a:r>
              <a:rPr lang="en-US" sz="4000" b="1" dirty="0">
                <a:solidFill>
                  <a:schemeClr val="tx2">
                    <a:lumMod val="90000"/>
                    <a:lumOff val="10000"/>
                  </a:schemeClr>
                </a:solidFill>
                <a:latin typeface="Franklin Gothic Demi Cond" charset="0"/>
                <a:ea typeface="Franklin Gothic Demi Cond" charset="0"/>
                <a:cs typeface="Franklin Gothic Demi Cond" charset="0"/>
              </a:rPr>
              <a:t>and childbirth </a:t>
            </a:r>
            <a:r>
              <a:rPr lang="en-US" sz="4000" b="1" dirty="0">
                <a:solidFill>
                  <a:schemeClr val="tx2">
                    <a:lumMod val="90000"/>
                    <a:lumOff val="10000"/>
                  </a:schemeClr>
                </a:solidFill>
                <a:latin typeface="Adobe Arabic" panose="02040503050201020203" pitchFamily="18" charset="-78"/>
                <a:cs typeface="Adobe Arabic" panose="02040503050201020203" pitchFamily="18" charset="-78"/>
              </a:rPr>
              <a:t/>
            </a:r>
            <a:br>
              <a:rPr lang="en-US" sz="4000" b="1" dirty="0">
                <a:solidFill>
                  <a:schemeClr val="tx2">
                    <a:lumMod val="90000"/>
                    <a:lumOff val="10000"/>
                  </a:schemeClr>
                </a:solidFill>
                <a:latin typeface="Adobe Arabic" panose="02040503050201020203" pitchFamily="18" charset="-78"/>
                <a:cs typeface="Adobe Arabic" panose="02040503050201020203" pitchFamily="18" charset="-78"/>
              </a:rPr>
            </a:br>
            <a:endParaRPr lang="en-US" sz="4000" b="1"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3" name="Content Placeholder 2"/>
          <p:cNvSpPr>
            <a:spLocks noGrp="1"/>
          </p:cNvSpPr>
          <p:nvPr>
            <p:ph idx="1"/>
          </p:nvPr>
        </p:nvSpPr>
        <p:spPr>
          <a:xfrm>
            <a:off x="655321" y="2575042"/>
            <a:ext cx="6702742" cy="3462220"/>
          </a:xfrm>
        </p:spPr>
        <p:txBody>
          <a:bodyPr>
            <a:normAutofit fontScale="92500" lnSpcReduction="10000"/>
          </a:bodyPr>
          <a:lstStyle/>
          <a:p>
            <a:pPr marL="514350" indent="-514350" algn="l" rtl="0">
              <a:buFont typeface="+mj-lt"/>
              <a:buAutoNum type="arabicPeriod"/>
            </a:pPr>
            <a:r>
              <a:rPr lang="en-US" sz="3600" dirty="0">
                <a:latin typeface="Franklin Gothic Demi Cond" charset="0"/>
                <a:ea typeface="Franklin Gothic Demi Cond" charset="0"/>
                <a:cs typeface="Franklin Gothic Demi Cond" charset="0"/>
              </a:rPr>
              <a:t>preconception health status.</a:t>
            </a:r>
          </a:p>
          <a:p>
            <a:pPr marL="514350" indent="-514350" algn="l" rtl="0">
              <a:buFont typeface="+mj-lt"/>
              <a:buAutoNum type="arabicPeriod"/>
            </a:pPr>
            <a:r>
              <a:rPr lang="en-US" sz="3600" dirty="0">
                <a:latin typeface="Franklin Gothic Demi Cond" charset="0"/>
                <a:ea typeface="Franklin Gothic Demi Cond" charset="0"/>
                <a:cs typeface="Franklin Gothic Demi Cond" charset="0"/>
              </a:rPr>
              <a:t>Age. </a:t>
            </a:r>
          </a:p>
          <a:p>
            <a:pPr marL="514350" indent="-514350" algn="l" rtl="0">
              <a:buFont typeface="+mj-lt"/>
              <a:buAutoNum type="arabicPeriod"/>
            </a:pPr>
            <a:r>
              <a:rPr lang="en-US" sz="3600" dirty="0">
                <a:latin typeface="Franklin Gothic Demi Cond" charset="0"/>
                <a:ea typeface="Franklin Gothic Demi Cond" charset="0"/>
                <a:cs typeface="Franklin Gothic Demi Cond" charset="0"/>
              </a:rPr>
              <a:t>access to appropriate preconception and </a:t>
            </a:r>
            <a:r>
              <a:rPr lang="en-US" sz="3600" dirty="0" smtClean="0">
                <a:latin typeface="Franklin Gothic Demi Cond" charset="0"/>
                <a:ea typeface="Franklin Gothic Demi Cond" charset="0"/>
                <a:cs typeface="Franklin Gothic Demi Cond" charset="0"/>
              </a:rPr>
              <a:t>interconnection </a:t>
            </a:r>
            <a:r>
              <a:rPr lang="en-US" sz="3600" dirty="0">
                <a:latin typeface="Franklin Gothic Demi Cond" charset="0"/>
                <a:ea typeface="Franklin Gothic Demi Cond" charset="0"/>
                <a:cs typeface="Franklin Gothic Demi Cond" charset="0"/>
              </a:rPr>
              <a:t>health care.</a:t>
            </a:r>
          </a:p>
          <a:p>
            <a:pPr marL="514350" indent="-514350" algn="l" rtl="0">
              <a:buFont typeface="+mj-lt"/>
              <a:buAutoNum type="arabicPeriod"/>
            </a:pPr>
            <a:r>
              <a:rPr lang="en-US" sz="3600" dirty="0">
                <a:latin typeface="Franklin Gothic Demi Cond" charset="0"/>
                <a:ea typeface="Franklin Gothic Demi Cond" charset="0"/>
                <a:cs typeface="Franklin Gothic Demi Cond" charset="0"/>
              </a:rPr>
              <a:t>poverty.</a:t>
            </a:r>
          </a:p>
          <a:p>
            <a:pPr marL="0" indent="0" algn="l" rtl="0">
              <a:buNone/>
            </a:pPr>
            <a:r>
              <a:rPr lang="en-US" sz="3200" dirty="0">
                <a:solidFill>
                  <a:schemeClr val="tx2">
                    <a:lumMod val="90000"/>
                    <a:lumOff val="10000"/>
                  </a:schemeClr>
                </a:solidFill>
                <a:latin typeface="Adobe Arabic" panose="02040503050201020203" pitchFamily="18" charset="-78"/>
                <a:cs typeface="Adobe Arabic" panose="02040503050201020203" pitchFamily="18" charset="-78"/>
              </a:rPr>
              <a:t> </a:t>
            </a:r>
          </a:p>
          <a:p>
            <a:pPr marL="514350" indent="-514350" algn="l" rtl="0">
              <a:buFont typeface="+mj-lt"/>
              <a:buAutoNum type="arabicPeriod"/>
            </a:pPr>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endParaRPr lang="en-US" sz="3200" dirty="0">
              <a:solidFill>
                <a:schemeClr val="tx2">
                  <a:lumMod val="90000"/>
                  <a:lumOff val="10000"/>
                </a:schemeClr>
              </a:solidFill>
              <a:latin typeface="Adobe Arabic" panose="02040503050201020203" pitchFamily="18" charset="-78"/>
              <a:cs typeface="Adobe Arabic" panose="02040503050201020203" pitchFamily="18" charset="-78"/>
            </a:endParaRPr>
          </a:p>
        </p:txBody>
      </p:sp>
      <p:pic>
        <p:nvPicPr>
          <p:cNvPr id="8" name="Picture 7"/>
          <p:cNvPicPr>
            <a:picLocks noChangeAspect="1"/>
          </p:cNvPicPr>
          <p:nvPr/>
        </p:nvPicPr>
        <p:blipFill rotWithShape="1">
          <a:blip r:embed="rId2"/>
          <a:srcRect t="1" r="54126" b="-16"/>
          <a:stretch/>
        </p:blipFill>
        <p:spPr>
          <a:xfrm>
            <a:off x="8090704" y="0"/>
            <a:ext cx="4101296" cy="6858000"/>
          </a:xfrm>
          <a:prstGeom prst="rect">
            <a:avLst/>
          </a:prstGeom>
        </p:spPr>
      </p:pic>
    </p:spTree>
    <p:extLst>
      <p:ext uri="{BB962C8B-B14F-4D97-AF65-F5344CB8AC3E}">
        <p14:creationId xmlns:p14="http://schemas.microsoft.com/office/powerpoint/2010/main" val="2464587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rtl="0">
              <a:buFont typeface="Arial" panose="020B0604020202020204" pitchFamily="34" charset="0"/>
              <a:buChar char="•"/>
            </a:pPr>
            <a:r>
              <a:rPr lang="en-US" sz="2800" b="1" dirty="0">
                <a:latin typeface="Franklin Gothic Demi Cond" charset="0"/>
                <a:ea typeface="Franklin Gothic Demi Cond" charset="0"/>
                <a:cs typeface="Franklin Gothic Demi Cond" charset="0"/>
              </a:rPr>
              <a:t>Preconception health</a:t>
            </a:r>
            <a:r>
              <a:rPr lang="en-US" sz="2800" dirty="0">
                <a:latin typeface="Franklin Gothic Demi Cond" charset="0"/>
                <a:ea typeface="Franklin Gothic Demi Cond" charset="0"/>
                <a:cs typeface="Franklin Gothic Demi Cond" charset="0"/>
              </a:rPr>
              <a:t> refers to the health of women and men during their reproductive years.</a:t>
            </a:r>
          </a:p>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 It focuses on taking steps now to protect the health of a baby they might have sometime in the future.</a:t>
            </a:r>
          </a:p>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All women can benefit from preconception health, whether or not they plan to have a baby one day. This is because part of preconception health is about people getting and staying healthy overall, throughout their lives.</a:t>
            </a:r>
          </a:p>
          <a:p>
            <a:pPr algn="l" rtl="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4" name="TextBox 3"/>
          <p:cNvSpPr txBox="1"/>
          <p:nvPr/>
        </p:nvSpPr>
        <p:spPr>
          <a:xfrm>
            <a:off x="2423886" y="362857"/>
            <a:ext cx="7576457" cy="707886"/>
          </a:xfrm>
          <a:prstGeom prst="rect">
            <a:avLst/>
          </a:prstGeom>
          <a:noFill/>
        </p:spPr>
        <p:txBody>
          <a:bodyPr wrap="square" rtlCol="0">
            <a:spAutoFit/>
          </a:bodyPr>
          <a:lstStyle/>
          <a:p>
            <a:r>
              <a:rPr lang="en-US" sz="4000" b="1" dirty="0">
                <a:solidFill>
                  <a:schemeClr val="tx2">
                    <a:lumMod val="90000"/>
                    <a:lumOff val="10000"/>
                  </a:schemeClr>
                </a:solidFill>
                <a:latin typeface="Franklin Gothic Demi Cond" charset="0"/>
                <a:ea typeface="Franklin Gothic Demi Cond" charset="0"/>
                <a:cs typeface="Franklin Gothic Demi Cond" charset="0"/>
              </a:rPr>
              <a:t>1- preconception health status </a:t>
            </a:r>
            <a:endParaRPr lang="en-US" sz="4000" dirty="0"/>
          </a:p>
        </p:txBody>
      </p:sp>
    </p:spTree>
    <p:extLst>
      <p:ext uri="{BB962C8B-B14F-4D97-AF65-F5344CB8AC3E}">
        <p14:creationId xmlns:p14="http://schemas.microsoft.com/office/powerpoint/2010/main" val="52862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a:stretch/>
        </p:blipFill>
        <p:spPr>
          <a:xfrm>
            <a:off x="9785820" y="2467127"/>
            <a:ext cx="1071150" cy="1516921"/>
          </a:xfrm>
          <a:prstGeom prst="rect">
            <a:avLst/>
          </a:prstGeom>
        </p:spPr>
      </p:pic>
      <p:pic>
        <p:nvPicPr>
          <p:cNvPr id="8" name="Picture 7"/>
          <p:cNvPicPr>
            <a:picLocks noChangeAspect="1"/>
          </p:cNvPicPr>
          <p:nvPr/>
        </p:nvPicPr>
        <p:blipFill rotWithShape="1">
          <a:blip r:embed="rId3"/>
          <a:srcRect/>
          <a:stretch/>
        </p:blipFill>
        <p:spPr>
          <a:xfrm>
            <a:off x="8959408" y="321732"/>
            <a:ext cx="2723974" cy="1811443"/>
          </a:xfrm>
          <a:prstGeom prst="rect">
            <a:avLst/>
          </a:prstGeom>
        </p:spPr>
      </p:pic>
      <p:sp>
        <p:nvSpPr>
          <p:cNvPr id="2" name="Title 1"/>
          <p:cNvSpPr>
            <a:spLocks noGrp="1"/>
          </p:cNvSpPr>
          <p:nvPr>
            <p:ph type="title"/>
          </p:nvPr>
        </p:nvSpPr>
        <p:spPr>
          <a:xfrm>
            <a:off x="838200" y="365125"/>
            <a:ext cx="7226508" cy="1430837"/>
          </a:xfrm>
        </p:spPr>
        <p:txBody>
          <a:bodyPr>
            <a:normAutofit/>
          </a:bodyPr>
          <a:lstStyle/>
          <a:p>
            <a:pPr algn="l" rtl="0"/>
            <a:r>
              <a:rPr lang="en-US" sz="3600" b="1" dirty="0">
                <a:solidFill>
                  <a:schemeClr val="tx2">
                    <a:lumMod val="90000"/>
                    <a:lumOff val="10000"/>
                  </a:schemeClr>
                </a:solidFill>
                <a:latin typeface="Franklin Gothic Demi Cond" charset="0"/>
                <a:ea typeface="Franklin Gothic Demi Cond" charset="0"/>
                <a:cs typeface="Franklin Gothic Demi Cond" charset="0"/>
              </a:rPr>
              <a:t>Preconception health recommendations by CDC</a:t>
            </a:r>
            <a:r>
              <a:rPr lang="en-US" b="1" dirty="0">
                <a:solidFill>
                  <a:schemeClr val="tx2">
                    <a:lumMod val="90000"/>
                    <a:lumOff val="10000"/>
                  </a:schemeClr>
                </a:solidFill>
                <a:latin typeface="Adobe Arabic" panose="02040503050201020203" pitchFamily="18" charset="-78"/>
                <a:cs typeface="Adobe Arabic" panose="02040503050201020203" pitchFamily="18" charset="-78"/>
              </a:rPr>
              <a:t>.</a:t>
            </a:r>
          </a:p>
        </p:txBody>
      </p:sp>
      <p:sp>
        <p:nvSpPr>
          <p:cNvPr id="3" name="Content Placeholder 2"/>
          <p:cNvSpPr>
            <a:spLocks noGrp="1"/>
          </p:cNvSpPr>
          <p:nvPr>
            <p:ph idx="1"/>
          </p:nvPr>
        </p:nvSpPr>
        <p:spPr>
          <a:xfrm>
            <a:off x="838200" y="1795962"/>
            <a:ext cx="7606895" cy="5062038"/>
          </a:xfrm>
        </p:spPr>
        <p:txBody>
          <a:bodyPr>
            <a:noAutofit/>
          </a:bodyPr>
          <a:lstStyle/>
          <a:p>
            <a:pPr marL="0" indent="0" algn="l" rtl="0">
              <a:buNone/>
            </a:pPr>
            <a:r>
              <a:rPr lang="en-US" b="1" dirty="0">
                <a:latin typeface="Franklin Gothic Demi Cond" charset="0"/>
                <a:ea typeface="Franklin Gothic Demi Cond" charset="0"/>
                <a:cs typeface="Franklin Gothic Demi Cond" charset="0"/>
              </a:rPr>
              <a:t>1-</a:t>
            </a:r>
            <a:r>
              <a:rPr lang="en-US" dirty="0">
                <a:latin typeface="Franklin Gothic Demi Cond" charset="0"/>
                <a:ea typeface="Franklin Gothic Demi Cond" charset="0"/>
                <a:cs typeface="Franklin Gothic Demi Cond" charset="0"/>
              </a:rPr>
              <a:t> </a:t>
            </a:r>
            <a:r>
              <a:rPr lang="en-US" b="1" dirty="0">
                <a:latin typeface="Franklin Gothic Demi Cond" charset="0"/>
                <a:ea typeface="Franklin Gothic Demi Cond" charset="0"/>
                <a:cs typeface="Franklin Gothic Demi Cond" charset="0"/>
              </a:rPr>
              <a:t>See Your Doctor:</a:t>
            </a:r>
          </a:p>
          <a:p>
            <a:pPr lvl="1" algn="l" rtl="0"/>
            <a:r>
              <a:rPr lang="en-US" i="0" dirty="0">
                <a:latin typeface="Franklin Gothic Demi Cond" charset="0"/>
                <a:ea typeface="Franklin Gothic Demi Cond" charset="0"/>
                <a:cs typeface="Franklin Gothic Demi Cond" charset="0"/>
              </a:rPr>
              <a:t>To control any current </a:t>
            </a:r>
            <a:r>
              <a:rPr lang="en-US" b="1" i="0" dirty="0">
                <a:latin typeface="Franklin Gothic Demi Cond" charset="0"/>
                <a:ea typeface="Franklin Gothic Demi Cond" charset="0"/>
                <a:cs typeface="Franklin Gothic Demi Cond" charset="0"/>
              </a:rPr>
              <a:t>medical condition </a:t>
            </a:r>
            <a:r>
              <a:rPr lang="en-US" i="0" dirty="0">
                <a:latin typeface="Franklin Gothic Demi Cond" charset="0"/>
                <a:ea typeface="Franklin Gothic Demi Cond" charset="0"/>
                <a:cs typeface="Franklin Gothic Demi Cond" charset="0"/>
              </a:rPr>
              <a:t>e.g. DM, HTN, STDs.</a:t>
            </a:r>
          </a:p>
          <a:p>
            <a:pPr lvl="1" algn="l" rtl="0"/>
            <a:r>
              <a:rPr lang="en-US" i="0" dirty="0">
                <a:latin typeface="Franklin Gothic Demi Cond" charset="0"/>
                <a:ea typeface="Franklin Gothic Demi Cond" charset="0"/>
                <a:cs typeface="Franklin Gothic Demi Cond" charset="0"/>
              </a:rPr>
              <a:t>To discuss </a:t>
            </a:r>
            <a:r>
              <a:rPr lang="en-US" b="1" i="0" dirty="0">
                <a:latin typeface="Franklin Gothic Demi Cond" charset="0"/>
                <a:ea typeface="Franklin Gothic Demi Cond" charset="0"/>
                <a:cs typeface="Franklin Gothic Demi Cond" charset="0"/>
              </a:rPr>
              <a:t>Lifestyle </a:t>
            </a:r>
            <a:r>
              <a:rPr lang="en-US" i="0" dirty="0">
                <a:latin typeface="Franklin Gothic Demi Cond" charset="0"/>
                <a:ea typeface="Franklin Gothic Demi Cond" charset="0"/>
                <a:cs typeface="Franklin Gothic Demi Cond" charset="0"/>
              </a:rPr>
              <a:t>and </a:t>
            </a:r>
            <a:r>
              <a:rPr lang="en-US" b="1" i="0" dirty="0">
                <a:latin typeface="Franklin Gothic Demi Cond" charset="0"/>
                <a:ea typeface="Franklin Gothic Demi Cond" charset="0"/>
                <a:cs typeface="Franklin Gothic Demi Cond" charset="0"/>
              </a:rPr>
              <a:t>Behaviors</a:t>
            </a:r>
            <a:r>
              <a:rPr lang="en-US" i="0" dirty="0">
                <a:latin typeface="Franklin Gothic Demi Cond" charset="0"/>
                <a:ea typeface="Franklin Gothic Demi Cond" charset="0"/>
                <a:cs typeface="Franklin Gothic Demi Cond" charset="0"/>
              </a:rPr>
              <a:t> e.g. smoking, drinking or live around toxic substances.</a:t>
            </a:r>
          </a:p>
          <a:p>
            <a:pPr lvl="1" algn="l" rtl="0"/>
            <a:r>
              <a:rPr lang="en-US" i="0" dirty="0">
                <a:latin typeface="Franklin Gothic Demi Cond" charset="0"/>
                <a:ea typeface="Franklin Gothic Demi Cond" charset="0"/>
                <a:cs typeface="Franklin Gothic Demi Cond" charset="0"/>
              </a:rPr>
              <a:t>To check </a:t>
            </a:r>
            <a:r>
              <a:rPr lang="en-US" b="1" i="0" dirty="0">
                <a:latin typeface="Franklin Gothic Demi Cond" charset="0"/>
                <a:ea typeface="Franklin Gothic Demi Cond" charset="0"/>
                <a:cs typeface="Franklin Gothic Demi Cond" charset="0"/>
              </a:rPr>
              <a:t>Vaccinations</a:t>
            </a:r>
            <a:r>
              <a:rPr lang="en-US" i="0" dirty="0">
                <a:latin typeface="Franklin Gothic Demi Cond" charset="0"/>
                <a:ea typeface="Franklin Gothic Demi Cond" charset="0"/>
                <a:cs typeface="Franklin Gothic Demi Cond" charset="0"/>
              </a:rPr>
              <a:t>.</a:t>
            </a:r>
          </a:p>
          <a:p>
            <a:pPr marL="0" indent="0" algn="l" rtl="0">
              <a:buNone/>
            </a:pPr>
            <a:endParaRPr lang="en-US" dirty="0">
              <a:latin typeface="Franklin Gothic Demi Cond" charset="0"/>
              <a:ea typeface="Franklin Gothic Demi Cond" charset="0"/>
              <a:cs typeface="Franklin Gothic Demi Cond" charset="0"/>
            </a:endParaRPr>
          </a:p>
          <a:p>
            <a:pPr marL="0" indent="0" algn="l" rtl="0">
              <a:buNone/>
            </a:pPr>
            <a:r>
              <a:rPr lang="en-US" b="1" dirty="0">
                <a:latin typeface="Franklin Gothic Demi Cond" charset="0"/>
                <a:ea typeface="Franklin Gothic Demi Cond" charset="0"/>
                <a:cs typeface="Franklin Gothic Demi Cond" charset="0"/>
              </a:rPr>
              <a:t>2- Take 400 Micrograms of Folic Acid Every Day:</a:t>
            </a:r>
          </a:p>
          <a:p>
            <a:pPr lvl="1" algn="l" rtl="0"/>
            <a:r>
              <a:rPr lang="en-US" i="0" dirty="0">
                <a:latin typeface="Franklin Gothic Demi Cond" charset="0"/>
                <a:ea typeface="Franklin Gothic Demi Cond" charset="0"/>
                <a:cs typeface="Franklin Gothic Demi Cond" charset="0"/>
              </a:rPr>
              <a:t>Folic acid also is important to help prevent major birth defects of the baby’s brain and spine .</a:t>
            </a:r>
          </a:p>
          <a:p>
            <a:pPr lvl="1" algn="l" rtl="0"/>
            <a:r>
              <a:rPr lang="en-US" i="0" dirty="0">
                <a:latin typeface="Franklin Gothic Demi Cond" charset="0"/>
                <a:ea typeface="Franklin Gothic Demi Cond" charset="0"/>
                <a:cs typeface="Franklin Gothic Demi Cond" charset="0"/>
              </a:rPr>
              <a:t>Helps skin, hair, and nails to regenerate. </a:t>
            </a:r>
            <a:endParaRPr lang="en-US" dirty="0">
              <a:latin typeface="Franklin Gothic Demi Cond" charset="0"/>
              <a:ea typeface="Franklin Gothic Demi Cond" charset="0"/>
              <a:cs typeface="Franklin Gothic Demi Cond" charset="0"/>
            </a:endParaRPr>
          </a:p>
          <a:p>
            <a:pPr marL="0" indent="0" algn="l" rtl="0">
              <a:buNone/>
            </a:pPr>
            <a:r>
              <a:rPr lang="en-US" b="1" dirty="0">
                <a:latin typeface="Franklin Gothic Demi Cond" charset="0"/>
                <a:ea typeface="Franklin Gothic Demi Cond" charset="0"/>
                <a:cs typeface="Franklin Gothic Demi Cond" charset="0"/>
              </a:rPr>
              <a:t>3- Stop Smoking, Using “Street” Drugs, and Drinking Excessive Amounts of Alcohol</a:t>
            </a:r>
          </a:p>
          <a:p>
            <a:pPr algn="l" rtl="0"/>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marL="0" indent="0" algn="l" rtl="0">
              <a:buNone/>
            </a:pPr>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marL="0" indent="0" algn="l" rtl="0">
              <a:buNone/>
            </a:pPr>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marL="0" indent="0" algn="l" rtl="0">
              <a:buNone/>
            </a:pPr>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p:txBody>
      </p:sp>
      <p:pic>
        <p:nvPicPr>
          <p:cNvPr id="6" name="Picture 5"/>
          <p:cNvPicPr>
            <a:picLocks noChangeAspect="1"/>
          </p:cNvPicPr>
          <p:nvPr/>
        </p:nvPicPr>
        <p:blipFill>
          <a:blip r:embed="rId4"/>
          <a:stretch>
            <a:fillRect/>
          </a:stretch>
        </p:blipFill>
        <p:spPr>
          <a:xfrm>
            <a:off x="8588311" y="4318000"/>
            <a:ext cx="3466168" cy="2290387"/>
          </a:xfrm>
          <a:prstGeom prst="rect">
            <a:avLst/>
          </a:prstGeom>
        </p:spPr>
      </p:pic>
    </p:spTree>
    <p:extLst>
      <p:ext uri="{BB962C8B-B14F-4D97-AF65-F5344CB8AC3E}">
        <p14:creationId xmlns:p14="http://schemas.microsoft.com/office/powerpoint/2010/main" val="19535365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a:stretch/>
        </p:blipFill>
        <p:spPr>
          <a:xfrm>
            <a:off x="9752502" y="5108053"/>
            <a:ext cx="1850684" cy="1388013"/>
          </a:xfrm>
          <a:prstGeom prst="rect">
            <a:avLst/>
          </a:prstGeom>
        </p:spPr>
      </p:pic>
      <p:pic>
        <p:nvPicPr>
          <p:cNvPr id="13" name="Picture 12"/>
          <p:cNvPicPr>
            <a:picLocks noChangeAspect="1"/>
          </p:cNvPicPr>
          <p:nvPr/>
        </p:nvPicPr>
        <p:blipFill>
          <a:blip r:embed="rId3"/>
          <a:stretch>
            <a:fillRect/>
          </a:stretch>
        </p:blipFill>
        <p:spPr>
          <a:xfrm>
            <a:off x="9546871" y="48937"/>
            <a:ext cx="2176092" cy="1701001"/>
          </a:xfrm>
          <a:prstGeom prst="rect">
            <a:avLst/>
          </a:prstGeom>
        </p:spPr>
      </p:pic>
      <p:pic>
        <p:nvPicPr>
          <p:cNvPr id="7" name="Picture 6"/>
          <p:cNvPicPr>
            <a:picLocks noChangeAspect="1"/>
          </p:cNvPicPr>
          <p:nvPr/>
        </p:nvPicPr>
        <p:blipFill rotWithShape="1">
          <a:blip r:embed="rId4"/>
          <a:srcRect/>
          <a:stretch/>
        </p:blipFill>
        <p:spPr>
          <a:xfrm>
            <a:off x="9523777" y="3428999"/>
            <a:ext cx="2079409" cy="1388006"/>
          </a:xfrm>
          <a:prstGeom prst="rect">
            <a:avLst/>
          </a:prstGeom>
        </p:spPr>
      </p:pic>
      <p:pic>
        <p:nvPicPr>
          <p:cNvPr id="6" name="Picture 5"/>
          <p:cNvPicPr>
            <a:picLocks noChangeAspect="1"/>
          </p:cNvPicPr>
          <p:nvPr/>
        </p:nvPicPr>
        <p:blipFill rotWithShape="1">
          <a:blip r:embed="rId5"/>
          <a:srcRect/>
          <a:stretch/>
        </p:blipFill>
        <p:spPr>
          <a:xfrm>
            <a:off x="9546871" y="1895462"/>
            <a:ext cx="2056315" cy="1388013"/>
          </a:xfrm>
          <a:prstGeom prst="rect">
            <a:avLst/>
          </a:prstGeom>
        </p:spPr>
      </p:pic>
      <p:sp>
        <p:nvSpPr>
          <p:cNvPr id="4" name="TextBox 3"/>
          <p:cNvSpPr txBox="1"/>
          <p:nvPr/>
        </p:nvSpPr>
        <p:spPr>
          <a:xfrm>
            <a:off x="6815138" y="2528888"/>
            <a:ext cx="184731" cy="369332"/>
          </a:xfrm>
          <a:prstGeom prst="rect">
            <a:avLst/>
          </a:prstGeom>
          <a:noFill/>
        </p:spPr>
        <p:txBody>
          <a:bodyPr wrap="none" rtlCol="0">
            <a:spAutoFit/>
          </a:bodyPr>
          <a:lstStyle/>
          <a:p>
            <a:endParaRPr lang="en-US" dirty="0"/>
          </a:p>
        </p:txBody>
      </p:sp>
      <p:sp>
        <p:nvSpPr>
          <p:cNvPr id="2" name="Title 1"/>
          <p:cNvSpPr>
            <a:spLocks noGrp="1"/>
          </p:cNvSpPr>
          <p:nvPr>
            <p:ph type="title"/>
          </p:nvPr>
        </p:nvSpPr>
        <p:spPr>
          <a:xfrm>
            <a:off x="838200" y="365125"/>
            <a:ext cx="7566511" cy="1973341"/>
          </a:xfrm>
        </p:spPr>
        <p:txBody>
          <a:bodyPr>
            <a:noAutofit/>
          </a:bodyPr>
          <a:lstStyle/>
          <a:p>
            <a:r>
              <a:rPr lang="en-US" sz="3600" b="1" dirty="0">
                <a:solidFill>
                  <a:schemeClr val="tx2">
                    <a:lumMod val="90000"/>
                    <a:lumOff val="10000"/>
                  </a:schemeClr>
                </a:solidFill>
                <a:latin typeface="Franklin Gothic Demi Cond" charset="0"/>
                <a:ea typeface="Franklin Gothic Demi Cond" charset="0"/>
                <a:cs typeface="Franklin Gothic Demi Cond" charset="0"/>
              </a:rPr>
              <a:t>Preconception health recommendations by CDC.</a:t>
            </a:r>
          </a:p>
        </p:txBody>
      </p:sp>
      <p:sp>
        <p:nvSpPr>
          <p:cNvPr id="3" name="Content Placeholder 2"/>
          <p:cNvSpPr>
            <a:spLocks noGrp="1"/>
          </p:cNvSpPr>
          <p:nvPr>
            <p:ph idx="1"/>
          </p:nvPr>
        </p:nvSpPr>
        <p:spPr>
          <a:xfrm>
            <a:off x="1151867" y="2528888"/>
            <a:ext cx="6415996" cy="4155713"/>
          </a:xfrm>
        </p:spPr>
        <p:txBody>
          <a:bodyPr>
            <a:normAutofit fontScale="92500" lnSpcReduction="10000"/>
          </a:bodyPr>
          <a:lstStyle/>
          <a:p>
            <a:pPr marL="0" indent="0" algn="l" rtl="0">
              <a:buNone/>
            </a:pPr>
            <a:r>
              <a:rPr lang="en-US" sz="2400" b="1" dirty="0">
                <a:latin typeface="Adobe Arabic" panose="02040503050201020203" pitchFamily="18" charset="-78"/>
                <a:cs typeface="Adobe Arabic" panose="02040503050201020203" pitchFamily="18" charset="-78"/>
              </a:rPr>
              <a:t>4- </a:t>
            </a:r>
            <a:r>
              <a:rPr lang="en-US" sz="2400" b="1" dirty="0">
                <a:latin typeface="Franklin Gothic Demi Cond" charset="0"/>
                <a:ea typeface="Franklin Gothic Demi Cond" charset="0"/>
                <a:cs typeface="Franklin Gothic Demi Cond" charset="0"/>
              </a:rPr>
              <a:t>Avoid Toxic Substances:</a:t>
            </a:r>
          </a:p>
          <a:p>
            <a:pPr marL="457200" lvl="1" indent="0" algn="l" rtl="0">
              <a:buNone/>
            </a:pPr>
            <a:r>
              <a:rPr lang="en-US" sz="2400" i="0" dirty="0">
                <a:latin typeface="Franklin Gothic Demi Cond" charset="0"/>
                <a:ea typeface="Franklin Gothic Demi Cond" charset="0"/>
                <a:cs typeface="Franklin Gothic Demi Cond" charset="0"/>
              </a:rPr>
              <a:t>Exposure to toxic substances and other harmful materials at work or at home, such as synthetic chemicals, metals, fertilizer, bug spray, and cat or rodent feces, can hurt the reproductive systems of men and women.</a:t>
            </a:r>
          </a:p>
          <a:p>
            <a:pPr marL="457200" lvl="1" indent="0" algn="l" rtl="0">
              <a:buNone/>
            </a:pPr>
            <a:endParaRPr lang="en-US" sz="2400" i="0" dirty="0">
              <a:latin typeface="Franklin Gothic Demi Cond" charset="0"/>
              <a:ea typeface="Franklin Gothic Demi Cond" charset="0"/>
              <a:cs typeface="Franklin Gothic Demi Cond" charset="0"/>
            </a:endParaRPr>
          </a:p>
          <a:p>
            <a:pPr marL="0" indent="0" algn="l" rtl="0">
              <a:buNone/>
            </a:pPr>
            <a:r>
              <a:rPr lang="en-US" sz="2400" b="1" dirty="0">
                <a:latin typeface="Franklin Gothic Demi Cond" charset="0"/>
                <a:ea typeface="Franklin Gothic Demi Cond" charset="0"/>
                <a:cs typeface="Franklin Gothic Demi Cond" charset="0"/>
              </a:rPr>
              <a:t>5- Reach and Maintain a Healthy Weight.</a:t>
            </a:r>
          </a:p>
          <a:p>
            <a:pPr marL="0" indent="0" algn="l" rtl="0">
              <a:buNone/>
            </a:pPr>
            <a:r>
              <a:rPr lang="en-US" sz="2400" b="1" dirty="0">
                <a:latin typeface="Franklin Gothic Demi Cond" charset="0"/>
                <a:ea typeface="Franklin Gothic Demi Cond" charset="0"/>
                <a:cs typeface="Franklin Gothic Demi Cond" charset="0"/>
              </a:rPr>
              <a:t>6- Get Help for Violence if present.</a:t>
            </a:r>
          </a:p>
          <a:p>
            <a:pPr marL="0" indent="0" algn="l" rtl="0">
              <a:buNone/>
            </a:pPr>
            <a:r>
              <a:rPr lang="en-US" sz="2400" b="1" dirty="0">
                <a:latin typeface="Franklin Gothic Demi Cond" charset="0"/>
                <a:ea typeface="Franklin Gothic Demi Cond" charset="0"/>
                <a:cs typeface="Franklin Gothic Demi Cond" charset="0"/>
              </a:rPr>
              <a:t>7-Check Family History for inherited disorders.</a:t>
            </a:r>
          </a:p>
          <a:p>
            <a:pPr marL="0" indent="0" algn="l" rtl="0">
              <a:buNone/>
            </a:pPr>
            <a:r>
              <a:rPr lang="en-US" sz="2400" b="1" dirty="0">
                <a:latin typeface="Franklin Gothic Demi Cond" charset="0"/>
                <a:ea typeface="Franklin Gothic Demi Cond" charset="0"/>
                <a:cs typeface="Franklin Gothic Demi Cond" charset="0"/>
              </a:rPr>
              <a:t>8- Maintain mental health and stress relieving.</a:t>
            </a:r>
          </a:p>
          <a:p>
            <a:pPr marL="0" indent="0" algn="l" rtl="0">
              <a:buNone/>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0" indent="0" algn="l" rtl="0">
              <a:buNone/>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marL="0" indent="0" algn="l" rtl="0">
              <a:buNone/>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211075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2005" r="2" b="17882"/>
          <a:stretch/>
        </p:blipFill>
        <p:spPr>
          <a:xfrm>
            <a:off x="6886575" y="10"/>
            <a:ext cx="530542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itle 3"/>
          <p:cNvSpPr>
            <a:spLocks noGrp="1"/>
          </p:cNvSpPr>
          <p:nvPr>
            <p:ph type="title"/>
          </p:nvPr>
        </p:nvSpPr>
        <p:spPr/>
        <p:txBody>
          <a:bodyPr/>
          <a:lstStyle/>
          <a:p>
            <a:pPr algn="l"/>
            <a:r>
              <a:rPr lang="en-US" b="1" dirty="0">
                <a:solidFill>
                  <a:schemeClr val="tx2">
                    <a:lumMod val="90000"/>
                    <a:lumOff val="10000"/>
                  </a:schemeClr>
                </a:solidFill>
                <a:latin typeface="Franklin Gothic Demi Cond" charset="0"/>
                <a:ea typeface="Franklin Gothic Demi Cond" charset="0"/>
                <a:cs typeface="Franklin Gothic Demi Cond" charset="0"/>
              </a:rPr>
              <a:t>2- Age</a:t>
            </a:r>
            <a:endParaRPr lang="en-US" dirty="0">
              <a:latin typeface="Franklin Gothic Demi Cond" charset="0"/>
              <a:ea typeface="Franklin Gothic Demi Cond" charset="0"/>
              <a:cs typeface="Franklin Gothic Demi Cond" charset="0"/>
            </a:endParaRPr>
          </a:p>
        </p:txBody>
      </p:sp>
      <p:sp>
        <p:nvSpPr>
          <p:cNvPr id="3" name="Content Placeholder 2"/>
          <p:cNvSpPr>
            <a:spLocks noGrp="1"/>
          </p:cNvSpPr>
          <p:nvPr>
            <p:ph idx="1"/>
          </p:nvPr>
        </p:nvSpPr>
        <p:spPr>
          <a:xfrm>
            <a:off x="655321" y="2575034"/>
            <a:ext cx="6231254" cy="3462228"/>
          </a:xfrm>
        </p:spPr>
        <p:txBody>
          <a:bodyPr>
            <a:normAutofit fontScale="77500" lnSpcReduction="20000"/>
          </a:bodyPr>
          <a:lstStyle/>
          <a:p>
            <a:pPr algn="l" rtl="0" fontAlgn="base">
              <a:buFont typeface="Arial" panose="020B0604020202020204" pitchFamily="34" charset="0"/>
              <a:buChar char="•"/>
            </a:pPr>
            <a:r>
              <a:rPr lang="en-US" sz="3800" b="1" dirty="0">
                <a:latin typeface="Franklin Gothic Demi Cond" charset="0"/>
                <a:ea typeface="Franklin Gothic Demi Cond" charset="0"/>
                <a:cs typeface="Franklin Gothic Demi Cond" charset="0"/>
              </a:rPr>
              <a:t>Adolescent Females:</a:t>
            </a:r>
          </a:p>
          <a:p>
            <a:pPr algn="l" rtl="0" fontAlgn="base">
              <a:buFont typeface="Arial" panose="020B0604020202020204" pitchFamily="34" charset="0"/>
              <a:buChar char="•"/>
            </a:pPr>
            <a:endParaRPr lang="en-US" sz="1600" b="1" dirty="0">
              <a:latin typeface="Franklin Gothic Demi Cond" charset="0"/>
              <a:ea typeface="Franklin Gothic Demi Cond" charset="0"/>
              <a:cs typeface="Franklin Gothic Demi Cond" charset="0"/>
            </a:endParaRPr>
          </a:p>
          <a:p>
            <a:pPr algn="l" rtl="0" fontAlgn="base">
              <a:buFont typeface="Arial" panose="020B0604020202020204" pitchFamily="34" charset="0"/>
              <a:buChar char="•"/>
            </a:pPr>
            <a:r>
              <a:rPr lang="en-US" sz="2600" dirty="0">
                <a:latin typeface="Franklin Gothic Demi Cond" charset="0"/>
                <a:ea typeface="Franklin Gothic Demi Cond" charset="0"/>
                <a:cs typeface="Franklin Gothic Demi Cond" charset="0"/>
              </a:rPr>
              <a:t>Complications during pregnancy and childbirth are the second cause of death for 15-19 year-old girls globally.</a:t>
            </a:r>
          </a:p>
          <a:p>
            <a:pPr algn="l" rtl="0">
              <a:buFont typeface="Arial" panose="020B0604020202020204" pitchFamily="34" charset="0"/>
              <a:buChar char="•"/>
            </a:pPr>
            <a:r>
              <a:rPr lang="en-US" sz="2600" dirty="0">
                <a:latin typeface="Franklin Gothic Demi Cond" charset="0"/>
                <a:ea typeface="Franklin Gothic Demi Cond" charset="0"/>
                <a:cs typeface="Franklin Gothic Demi Cond" charset="0"/>
              </a:rPr>
              <a:t>Babies born to adolescent mothers face a substantially higher risk of dying than those born to women aged 20 to 24.</a:t>
            </a:r>
          </a:p>
          <a:p>
            <a:pPr algn="l" rtl="0">
              <a:buFont typeface="Arial" panose="020B0604020202020204" pitchFamily="34" charset="0"/>
              <a:buChar char="•"/>
            </a:pPr>
            <a:r>
              <a:rPr lang="en-US" sz="2600" dirty="0">
                <a:latin typeface="Franklin Gothic Demi Cond" charset="0"/>
                <a:ea typeface="Franklin Gothic Demi Cond" charset="0"/>
                <a:cs typeface="Franklin Gothic Demi Cond" charset="0"/>
              </a:rPr>
              <a:t>The most favorable survival rates were among first births to mothers aged 20-24 and among first and second births to mothers aged 25-29. </a:t>
            </a:r>
            <a:r>
              <a:rPr lang="en-US" dirty="0">
                <a:solidFill>
                  <a:schemeClr val="tx2">
                    <a:lumMod val="90000"/>
                    <a:lumOff val="10000"/>
                  </a:schemeClr>
                </a:solidFill>
                <a:latin typeface="Adobe Arabic" panose="02040503050201020203" pitchFamily="18" charset="-78"/>
                <a:cs typeface="Adobe Arabic" panose="02040503050201020203" pitchFamily="18" charset="-78"/>
              </a:rPr>
              <a:t/>
            </a:r>
            <a:br>
              <a:rPr lang="en-US" dirty="0">
                <a:solidFill>
                  <a:schemeClr val="tx2">
                    <a:lumMod val="90000"/>
                    <a:lumOff val="10000"/>
                  </a:schemeClr>
                </a:solidFill>
                <a:latin typeface="Adobe Arabic" panose="02040503050201020203" pitchFamily="18" charset="-78"/>
                <a:cs typeface="Adobe Arabic" panose="02040503050201020203" pitchFamily="18" charset="-78"/>
              </a:rPr>
            </a:br>
            <a:r>
              <a:rPr lang="en-US" dirty="0">
                <a:solidFill>
                  <a:schemeClr val="tx2">
                    <a:lumMod val="90000"/>
                    <a:lumOff val="10000"/>
                  </a:schemeClr>
                </a:solidFill>
                <a:latin typeface="Adobe Arabic" panose="02040503050201020203" pitchFamily="18" charset="-78"/>
                <a:cs typeface="Adobe Arabic" panose="02040503050201020203" pitchFamily="18" charset="-78"/>
              </a:rPr>
              <a:t/>
            </a:r>
            <a:br>
              <a:rPr lang="en-US" dirty="0">
                <a:solidFill>
                  <a:schemeClr val="tx2">
                    <a:lumMod val="90000"/>
                    <a:lumOff val="10000"/>
                  </a:schemeClr>
                </a:solidFill>
                <a:latin typeface="Adobe Arabic" panose="02040503050201020203" pitchFamily="18" charset="-78"/>
                <a:cs typeface="Adobe Arabic" panose="02040503050201020203" pitchFamily="18" charset="-78"/>
              </a:rPr>
            </a:br>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91473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32221"/>
            <a:ext cx="11091863" cy="5229225"/>
          </a:xfrm>
        </p:spPr>
        <p:txBody>
          <a:bodyPr>
            <a:normAutofit fontScale="25000" lnSpcReduction="20000"/>
          </a:bodyPr>
          <a:lstStyle/>
          <a:p>
            <a:pPr marL="0" indent="0" algn="l" rtl="0">
              <a:buNone/>
            </a:pPr>
            <a:r>
              <a:rPr lang="en-US" sz="14400" b="1" dirty="0">
                <a:solidFill>
                  <a:schemeClr val="tx2">
                    <a:lumMod val="90000"/>
                    <a:lumOff val="10000"/>
                  </a:schemeClr>
                </a:solidFill>
                <a:latin typeface="Franklin Gothic Demi Cond" charset="0"/>
                <a:ea typeface="Franklin Gothic Demi Cond" charset="0"/>
                <a:cs typeface="Franklin Gothic Demi Cond" charset="0"/>
              </a:rPr>
              <a:t>Older Aged Females :</a:t>
            </a:r>
          </a:p>
          <a:p>
            <a:pPr marL="0" indent="0" algn="l" rtl="0">
              <a:buNone/>
            </a:pPr>
            <a:endParaRPr lang="en-US" sz="4000" b="1" dirty="0">
              <a:latin typeface="Franklin Gothic Demi Cond" charset="0"/>
              <a:ea typeface="Franklin Gothic Demi Cond" charset="0"/>
              <a:cs typeface="Franklin Gothic Demi Cond" charset="0"/>
            </a:endParaRPr>
          </a:p>
          <a:p>
            <a:pPr marL="514350" indent="-514350" algn="l" rtl="0">
              <a:buFont typeface="+mj-lt"/>
              <a:buAutoNum type="arabicPeriod"/>
            </a:pPr>
            <a:r>
              <a:rPr lang="en-US" sz="9600" dirty="0">
                <a:latin typeface="Franklin Gothic Demi Cond" charset="0"/>
                <a:ea typeface="Franklin Gothic Demi Cond" charset="0"/>
                <a:cs typeface="Franklin Gothic Demi Cond" charset="0"/>
              </a:rPr>
              <a:t>both miscarriage and ectopic pregnancy are more common in older women.</a:t>
            </a:r>
          </a:p>
          <a:p>
            <a:pPr marL="514350" indent="-514350" algn="l" rtl="0">
              <a:buFont typeface="+mj-lt"/>
              <a:buAutoNum type="arabicPeriod"/>
            </a:pPr>
            <a:r>
              <a:rPr lang="en-US" sz="9600" dirty="0">
                <a:latin typeface="Franklin Gothic Demi Cond" charset="0"/>
                <a:ea typeface="Franklin Gothic Demi Cond" charset="0"/>
                <a:cs typeface="Franklin Gothic Demi Cond" charset="0"/>
              </a:rPr>
              <a:t>by the age of 45, woman have about a one-in-two risk of miscarrying.</a:t>
            </a:r>
          </a:p>
          <a:p>
            <a:pPr marL="514350" indent="-514350" algn="l" rtl="0">
              <a:buFont typeface="+mj-lt"/>
              <a:buAutoNum type="arabicPeriod"/>
            </a:pPr>
            <a:r>
              <a:rPr lang="en-US" sz="9600" dirty="0">
                <a:latin typeface="Franklin Gothic Demi Cond" charset="0"/>
                <a:ea typeface="Franklin Gothic Demi Cond" charset="0"/>
                <a:cs typeface="Franklin Gothic Demi Cond" charset="0"/>
              </a:rPr>
              <a:t>The risk of Down's syndrome, according to age, is: </a:t>
            </a:r>
          </a:p>
          <a:p>
            <a:pPr marL="914400" lvl="2" indent="0" algn="l" rtl="0">
              <a:buNone/>
            </a:pPr>
            <a:r>
              <a:rPr lang="en-US" sz="6400" u="sng" dirty="0">
                <a:solidFill>
                  <a:srgbClr val="C00000"/>
                </a:solidFill>
                <a:latin typeface="Franklin Gothic Demi Cond" charset="0"/>
                <a:ea typeface="Franklin Gothic Demi Cond" charset="0"/>
                <a:cs typeface="Franklin Gothic Demi Cond" charset="0"/>
              </a:rPr>
              <a:t>age 20: one in 1,500</a:t>
            </a:r>
          </a:p>
          <a:p>
            <a:pPr marL="914400" lvl="2" indent="0" algn="l" rtl="0">
              <a:buNone/>
            </a:pPr>
            <a:r>
              <a:rPr lang="en-US" sz="6400" dirty="0">
                <a:solidFill>
                  <a:srgbClr val="C00000"/>
                </a:solidFill>
                <a:latin typeface="Franklin Gothic Demi Cond" charset="0"/>
                <a:ea typeface="Franklin Gothic Demi Cond" charset="0"/>
                <a:cs typeface="Franklin Gothic Demi Cond" charset="0"/>
              </a:rPr>
              <a:t>age 30: one in 900</a:t>
            </a:r>
          </a:p>
          <a:p>
            <a:pPr marL="914400" lvl="2" indent="0" algn="l" rtl="0">
              <a:buNone/>
            </a:pPr>
            <a:r>
              <a:rPr lang="en-US" sz="6400" dirty="0">
                <a:solidFill>
                  <a:srgbClr val="C00000"/>
                </a:solidFill>
                <a:latin typeface="Franklin Gothic Demi Cond" charset="0"/>
                <a:ea typeface="Franklin Gothic Demi Cond" charset="0"/>
                <a:cs typeface="Franklin Gothic Demi Cond" charset="0"/>
              </a:rPr>
              <a:t>age 40: one in 100</a:t>
            </a:r>
          </a:p>
          <a:p>
            <a:pPr marL="914400" lvl="2" indent="0" algn="l" rtl="0">
              <a:buNone/>
            </a:pPr>
            <a:r>
              <a:rPr lang="en-US" sz="6400" u="sng" dirty="0">
                <a:solidFill>
                  <a:srgbClr val="C00000"/>
                </a:solidFill>
                <a:latin typeface="Franklin Gothic Demi Cond" charset="0"/>
                <a:ea typeface="Franklin Gothic Demi Cond" charset="0"/>
                <a:cs typeface="Franklin Gothic Demi Cond" charset="0"/>
              </a:rPr>
              <a:t>age 45: one in 50 or greater</a:t>
            </a:r>
            <a:r>
              <a:rPr lang="en-US" sz="6400" u="sng" dirty="0">
                <a:latin typeface="Franklin Gothic Demi Cond" charset="0"/>
                <a:ea typeface="Franklin Gothic Demi Cond" charset="0"/>
                <a:cs typeface="Franklin Gothic Demi Cond" charset="0"/>
              </a:rPr>
              <a:t/>
            </a:r>
            <a:br>
              <a:rPr lang="en-US" sz="6400" u="sng" dirty="0">
                <a:latin typeface="Franklin Gothic Demi Cond" charset="0"/>
                <a:ea typeface="Franklin Gothic Demi Cond" charset="0"/>
                <a:cs typeface="Franklin Gothic Demi Cond" charset="0"/>
              </a:rPr>
            </a:br>
            <a:endParaRPr lang="en-US" sz="7200" u="sng" dirty="0">
              <a:latin typeface="Franklin Gothic Demi Cond" charset="0"/>
              <a:ea typeface="Franklin Gothic Demi Cond" charset="0"/>
              <a:cs typeface="Franklin Gothic Demi Cond" charset="0"/>
            </a:endParaRPr>
          </a:p>
          <a:p>
            <a:pPr marL="514350" indent="-514350" algn="l" rtl="0">
              <a:buFont typeface="+mj-lt"/>
              <a:buAutoNum type="arabicPeriod"/>
            </a:pPr>
            <a:r>
              <a:rPr lang="en-US" sz="9600" dirty="0">
                <a:latin typeface="Franklin Gothic Demi Cond" charset="0"/>
                <a:ea typeface="Franklin Gothic Demi Cond" charset="0"/>
                <a:cs typeface="Franklin Gothic Demi Cond" charset="0"/>
              </a:rPr>
              <a:t>more likely to give birth by caesarean and this increases the older </a:t>
            </a:r>
            <a:r>
              <a:rPr lang="en-US" sz="9600" dirty="0" smtClean="0">
                <a:latin typeface="Franklin Gothic Demi Cond" charset="0"/>
                <a:ea typeface="Franklin Gothic Demi Cond" charset="0"/>
                <a:cs typeface="Franklin Gothic Demi Cond" charset="0"/>
              </a:rPr>
              <a:t>the woman is. </a:t>
            </a:r>
          </a:p>
          <a:p>
            <a:pPr marL="514350" indent="-514350" algn="l" rtl="0">
              <a:buFont typeface="+mj-lt"/>
              <a:buAutoNum type="arabicPeriod"/>
            </a:pPr>
            <a:r>
              <a:rPr lang="en-US" sz="9600" dirty="0" smtClean="0">
                <a:latin typeface="Franklin Gothic Demi Cond" charset="0"/>
                <a:ea typeface="Franklin Gothic Demi Cond" charset="0"/>
                <a:cs typeface="Franklin Gothic Demi Cond" charset="0"/>
              </a:rPr>
              <a:t>Reasons </a:t>
            </a:r>
            <a:r>
              <a:rPr lang="en-US" sz="9600" dirty="0">
                <a:latin typeface="Franklin Gothic Demi Cond" charset="0"/>
                <a:ea typeface="Franklin Gothic Demi Cond" charset="0"/>
                <a:cs typeface="Franklin Gothic Demi Cond" charset="0"/>
              </a:rPr>
              <a:t>why caesarean may be more likely include</a:t>
            </a:r>
            <a:r>
              <a:rPr lang="en-US" sz="9600" dirty="0" smtClean="0">
                <a:latin typeface="Franklin Gothic Demi Cond" charset="0"/>
                <a:ea typeface="Franklin Gothic Demi Cond" charset="0"/>
                <a:cs typeface="Franklin Gothic Demi Cond" charset="0"/>
              </a:rPr>
              <a:t>:</a:t>
            </a:r>
            <a:endParaRPr lang="en-US" sz="9600" dirty="0">
              <a:latin typeface="Franklin Gothic Demi Cond" charset="0"/>
              <a:ea typeface="Franklin Gothic Demi Cond" charset="0"/>
              <a:cs typeface="Franklin Gothic Demi Cond" charset="0"/>
            </a:endParaRPr>
          </a:p>
          <a:p>
            <a:pPr lvl="1" algn="l" rtl="0"/>
            <a:r>
              <a:rPr lang="en-US" sz="5600" i="0" dirty="0">
                <a:latin typeface="Franklin Gothic Demi Cond" charset="0"/>
                <a:ea typeface="Franklin Gothic Demi Cond" charset="0"/>
                <a:cs typeface="Franklin Gothic Demi Cond" charset="0"/>
              </a:rPr>
              <a:t> </a:t>
            </a:r>
            <a:r>
              <a:rPr lang="en-US" sz="7200" i="0" dirty="0">
                <a:latin typeface="Franklin Gothic Demi Cond" charset="0"/>
                <a:ea typeface="Franklin Gothic Demi Cond" charset="0"/>
                <a:cs typeface="Franklin Gothic Demi Cond" charset="0"/>
              </a:rPr>
              <a:t>baby is in an abnormal position at birth, particularly in women over 40 and expecting first baby.</a:t>
            </a:r>
          </a:p>
          <a:p>
            <a:pPr lvl="1" algn="l" rtl="0"/>
            <a:r>
              <a:rPr lang="en-US" sz="7200" i="0" dirty="0">
                <a:latin typeface="Franklin Gothic Demi Cond" charset="0"/>
                <a:ea typeface="Franklin Gothic Demi Cond" charset="0"/>
                <a:cs typeface="Franklin Gothic Demi Cond" charset="0"/>
              </a:rPr>
              <a:t>increased risk of fetal distress during </a:t>
            </a:r>
            <a:r>
              <a:rPr lang="en-US" sz="7200" i="0" dirty="0" smtClean="0">
                <a:latin typeface="Franklin Gothic Demi Cond" charset="0"/>
                <a:ea typeface="Franklin Gothic Demi Cond" charset="0"/>
                <a:cs typeface="Franklin Gothic Demi Cond" charset="0"/>
              </a:rPr>
              <a:t>labor, </a:t>
            </a:r>
            <a:r>
              <a:rPr lang="en-US" sz="7200" i="0" dirty="0">
                <a:latin typeface="Franklin Gothic Demi Cond" charset="0"/>
                <a:ea typeface="Franklin Gothic Demi Cond" charset="0"/>
                <a:cs typeface="Franklin Gothic Demi Cond" charset="0"/>
              </a:rPr>
              <a:t>particularly for first-time pregnancies in women aged over 40.</a:t>
            </a:r>
          </a:p>
          <a:p>
            <a:pPr lvl="1" algn="l" rtl="0"/>
            <a:r>
              <a:rPr lang="en-US" sz="7200" i="0" dirty="0">
                <a:latin typeface="Franklin Gothic Demi Cond" charset="0"/>
                <a:ea typeface="Franklin Gothic Demi Cond" charset="0"/>
                <a:cs typeface="Franklin Gothic Demi Cond" charset="0"/>
              </a:rPr>
              <a:t> greater likelihood of long </a:t>
            </a:r>
            <a:r>
              <a:rPr lang="en-US" sz="7200" i="0" dirty="0" smtClean="0">
                <a:latin typeface="Franklin Gothic Demi Cond" charset="0"/>
                <a:ea typeface="Franklin Gothic Demi Cond" charset="0"/>
                <a:cs typeface="Franklin Gothic Demi Cond" charset="0"/>
              </a:rPr>
              <a:t>labor, </a:t>
            </a:r>
            <a:r>
              <a:rPr lang="en-US" sz="7200" i="0" dirty="0">
                <a:latin typeface="Franklin Gothic Demi Cond" charset="0"/>
                <a:ea typeface="Franklin Gothic Demi Cond" charset="0"/>
                <a:cs typeface="Franklin Gothic Demi Cond" charset="0"/>
              </a:rPr>
              <a:t>because the muscles of womb work less efficiently when women are older</a:t>
            </a:r>
          </a:p>
        </p:txBody>
      </p:sp>
    </p:spTree>
    <p:extLst>
      <p:ext uri="{BB962C8B-B14F-4D97-AF65-F5344CB8AC3E}">
        <p14:creationId xmlns:p14="http://schemas.microsoft.com/office/powerpoint/2010/main" val="2911497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 xmlns:a16="http://schemas.microsoft.com/office/drawing/2014/main" id="{54FE3B20-E50F-4905-AF28-4481CC7670B4}"/>
              </a:ext>
            </a:extLst>
          </p:cNvPr>
          <p:cNvSpPr txBox="1"/>
          <p:nvPr/>
        </p:nvSpPr>
        <p:spPr>
          <a:xfrm>
            <a:off x="1338470" y="543339"/>
            <a:ext cx="10429460" cy="5078313"/>
          </a:xfrm>
          <a:prstGeom prst="rect">
            <a:avLst/>
          </a:prstGeom>
          <a:noFill/>
        </p:spPr>
        <p:txBody>
          <a:bodyPr wrap="square" rtlCol="0">
            <a:spAutoFit/>
          </a:bodyPr>
          <a:lstStyle/>
          <a:p>
            <a:r>
              <a:rPr lang="en-US" sz="4400" b="1" dirty="0">
                <a:latin typeface="Franklin Gothic Demi Cond" charset="0"/>
                <a:ea typeface="Franklin Gothic Demi Cond" charset="0"/>
                <a:cs typeface="Franklin Gothic Demi Cond" charset="0"/>
              </a:rPr>
              <a:t>Objectives:-</a:t>
            </a:r>
          </a:p>
          <a:p>
            <a:endParaRPr lang="en-US" sz="1600" dirty="0">
              <a:latin typeface="Franklin Gothic Demi Cond" charset="0"/>
              <a:ea typeface="Franklin Gothic Demi Cond" charset="0"/>
              <a:cs typeface="Franklin Gothic Demi Cond" charset="0"/>
            </a:endParaRPr>
          </a:p>
          <a:p>
            <a:pPr marL="342900" indent="-342900">
              <a:buFont typeface="+mj-lt"/>
              <a:buAutoNum type="arabicPeriod"/>
            </a:pPr>
            <a:r>
              <a:rPr lang="en-US" sz="2400" dirty="0">
                <a:latin typeface="Franklin Gothic Demi Cond" charset="0"/>
                <a:ea typeface="Franklin Gothic Demi Cond" charset="0"/>
                <a:cs typeface="Franklin Gothic Demi Cond" charset="0"/>
              </a:rPr>
              <a:t>Health behaviors and health systems indicators that affect the health, wellness, and quality of life of women, children, and families. </a:t>
            </a:r>
          </a:p>
          <a:p>
            <a:pPr marL="342900" indent="-342900">
              <a:buFont typeface="+mj-lt"/>
              <a:buAutoNum type="arabicPeriod"/>
            </a:pPr>
            <a:r>
              <a:rPr lang="en-US" sz="2400" dirty="0">
                <a:latin typeface="Franklin Gothic Demi Cond" charset="0"/>
                <a:ea typeface="Franklin Gothic Demi Cond" charset="0"/>
                <a:cs typeface="Franklin Gothic Demi Cond" charset="0"/>
              </a:rPr>
              <a:t>Factors affecting pregnancy and childbirth, including preconception health status, Age, access to appropriate preconception </a:t>
            </a:r>
            <a:r>
              <a:rPr lang="en-US" sz="2400">
                <a:latin typeface="Franklin Gothic Demi Cond" charset="0"/>
                <a:ea typeface="Franklin Gothic Demi Cond" charset="0"/>
                <a:cs typeface="Franklin Gothic Demi Cond" charset="0"/>
              </a:rPr>
              <a:t>and </a:t>
            </a:r>
            <a:r>
              <a:rPr lang="en-US" sz="2400" smtClean="0">
                <a:latin typeface="Franklin Gothic Demi Cond" charset="0"/>
                <a:ea typeface="Franklin Gothic Demi Cond" charset="0"/>
                <a:cs typeface="Franklin Gothic Demi Cond" charset="0"/>
              </a:rPr>
              <a:t>interconnection </a:t>
            </a:r>
            <a:r>
              <a:rPr lang="en-US" sz="2400" dirty="0">
                <a:latin typeface="Franklin Gothic Demi Cond" charset="0"/>
                <a:ea typeface="Franklin Gothic Demi Cond" charset="0"/>
                <a:cs typeface="Franklin Gothic Demi Cond" charset="0"/>
              </a:rPr>
              <a:t>health care, and poverty.</a:t>
            </a:r>
          </a:p>
          <a:p>
            <a:pPr marL="342900" indent="-342900">
              <a:buFont typeface="+mj-lt"/>
              <a:buAutoNum type="arabicPeriod"/>
            </a:pPr>
            <a:r>
              <a:rPr lang="en-US" sz="2400" dirty="0">
                <a:latin typeface="Franklin Gothic Demi Cond" charset="0"/>
                <a:ea typeface="Franklin Gothic Demi Cond" charset="0"/>
                <a:cs typeface="Franklin Gothic Demi Cond" charset="0"/>
              </a:rPr>
              <a:t>Health risks that include hypertension and heart disease, diabetes, depression, genetic conditions, sexually transmitted diseases (STDs), inadequate nutrition, unhealthy weight, tobacco use and alcohol abuse.</a:t>
            </a:r>
          </a:p>
          <a:p>
            <a:pPr marL="342900" indent="-342900">
              <a:buFont typeface="+mj-lt"/>
              <a:buAutoNum type="arabicPeriod"/>
            </a:pPr>
            <a:r>
              <a:rPr lang="en-US" sz="2400" dirty="0">
                <a:latin typeface="Franklin Gothic Demi Cond" charset="0"/>
                <a:ea typeface="Franklin Gothic Demi Cond" charset="0"/>
                <a:cs typeface="Franklin Gothic Demi Cond" charset="0"/>
              </a:rPr>
              <a:t>Social and physical determinants of maternal health.</a:t>
            </a:r>
          </a:p>
          <a:p>
            <a:pPr marL="342900" indent="-342900">
              <a:buFont typeface="+mj-lt"/>
              <a:buAutoNum type="arabicPeriod"/>
            </a:pPr>
            <a:r>
              <a:rPr lang="en-US" sz="2400" dirty="0">
                <a:latin typeface="Franklin Gothic Demi Cond" charset="0"/>
                <a:ea typeface="Franklin Gothic Demi Cond" charset="0"/>
                <a:cs typeface="Franklin Gothic Demi Cond" charset="0"/>
              </a:rPr>
              <a:t>Social and physical determinants of infant and child health.</a:t>
            </a:r>
          </a:p>
          <a:p>
            <a:pPr marL="342900" indent="-342900">
              <a:buFont typeface="+mj-lt"/>
              <a:buAutoNum type="arabicPeriod"/>
            </a:pPr>
            <a:r>
              <a:rPr lang="en-US" sz="2400" dirty="0">
                <a:latin typeface="Franklin Gothic Demi Cond" charset="0"/>
                <a:ea typeface="Franklin Gothic Demi Cond" charset="0"/>
                <a:cs typeface="Franklin Gothic Demi Cond" charset="0"/>
              </a:rPr>
              <a:t>How to improve the health and well-being of women, infants, children, and families.</a:t>
            </a:r>
          </a:p>
        </p:txBody>
      </p:sp>
    </p:spTree>
    <p:extLst>
      <p:ext uri="{BB962C8B-B14F-4D97-AF65-F5344CB8AC3E}">
        <p14:creationId xmlns:p14="http://schemas.microsoft.com/office/powerpoint/2010/main" val="3995848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07504"/>
            <a:ext cx="10896600" cy="1485900"/>
          </a:xfrm>
        </p:spPr>
        <p:txBody>
          <a:bodyPr>
            <a:noAutofit/>
          </a:bodyPr>
          <a:lstStyle/>
          <a:p>
            <a:pPr algn="l" rtl="0"/>
            <a:r>
              <a:rPr lang="en-US" sz="3200" b="1" dirty="0" smtClean="0">
                <a:solidFill>
                  <a:schemeClr val="tx2">
                    <a:lumMod val="90000"/>
                    <a:lumOff val="10000"/>
                  </a:schemeClr>
                </a:solidFill>
                <a:latin typeface="Franklin Gothic Demi Cond" charset="0"/>
                <a:ea typeface="Franklin Gothic Demi Cond" charset="0"/>
                <a:cs typeface="Franklin Gothic Demi Cond" charset="0"/>
              </a:rPr>
              <a:t>3-access </a:t>
            </a:r>
            <a:r>
              <a:rPr lang="en-US" sz="3200" b="1" dirty="0">
                <a:solidFill>
                  <a:schemeClr val="tx2">
                    <a:lumMod val="90000"/>
                    <a:lumOff val="10000"/>
                  </a:schemeClr>
                </a:solidFill>
                <a:latin typeface="Franklin Gothic Demi Cond" charset="0"/>
                <a:ea typeface="Franklin Gothic Demi Cond" charset="0"/>
                <a:cs typeface="Franklin Gothic Demi Cond" charset="0"/>
              </a:rPr>
              <a:t>to appropriate Preconception and </a:t>
            </a:r>
            <a:r>
              <a:rPr lang="en-US" sz="3200" b="1" dirty="0" smtClean="0">
                <a:solidFill>
                  <a:schemeClr val="tx2">
                    <a:lumMod val="90000"/>
                    <a:lumOff val="10000"/>
                  </a:schemeClr>
                </a:solidFill>
                <a:latin typeface="Franklin Gothic Demi Cond" charset="0"/>
                <a:ea typeface="Franklin Gothic Demi Cond" charset="0"/>
                <a:cs typeface="Franklin Gothic Demi Cond" charset="0"/>
              </a:rPr>
              <a:t>interconnection </a:t>
            </a:r>
            <a:r>
              <a:rPr lang="en-US" sz="3200" b="1" dirty="0">
                <a:solidFill>
                  <a:schemeClr val="tx2">
                    <a:lumMod val="90000"/>
                    <a:lumOff val="10000"/>
                  </a:schemeClr>
                </a:solidFill>
                <a:latin typeface="Franklin Gothic Demi Cond" charset="0"/>
                <a:ea typeface="Franklin Gothic Demi Cond" charset="0"/>
                <a:cs typeface="Franklin Gothic Demi Cond" charset="0"/>
              </a:rPr>
              <a:t>health care</a:t>
            </a:r>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
            </a:r>
            <a:br>
              <a:rPr lang="en-US" sz="4800" b="1" dirty="0">
                <a:solidFill>
                  <a:schemeClr val="tx2">
                    <a:lumMod val="90000"/>
                    <a:lumOff val="10000"/>
                  </a:schemeClr>
                </a:solidFill>
                <a:latin typeface="Adobe Arabic" panose="02040503050201020203" pitchFamily="18" charset="-78"/>
                <a:cs typeface="Adobe Arabic" panose="02040503050201020203" pitchFamily="18" charset="-78"/>
              </a:rPr>
            </a:br>
            <a:endParaRPr lang="en-US" sz="4800" b="1"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3" name="Content Placeholder 2"/>
          <p:cNvSpPr>
            <a:spLocks noGrp="1"/>
          </p:cNvSpPr>
          <p:nvPr>
            <p:ph idx="1"/>
          </p:nvPr>
        </p:nvSpPr>
        <p:spPr>
          <a:xfrm>
            <a:off x="1295400" y="2286000"/>
            <a:ext cx="9448801" cy="4023360"/>
          </a:xfrm>
        </p:spPr>
        <p:txBody>
          <a:bodyPr>
            <a:normAutofit fontScale="92500" lnSpcReduction="10000"/>
          </a:bodyPr>
          <a:lstStyle/>
          <a:p>
            <a:pPr lvl="0" algn="l" rtl="0">
              <a:buFont typeface="Arial" panose="020B0604020202020204" pitchFamily="34" charset="0"/>
              <a:buChar char="•"/>
            </a:pPr>
            <a:r>
              <a:rPr lang="en-US" sz="3200" b="1" dirty="0">
                <a:latin typeface="Franklin Gothic Demi Cond" charset="0"/>
                <a:ea typeface="Franklin Gothic Demi Cond" charset="0"/>
                <a:cs typeface="Franklin Gothic Demi Cond" charset="0"/>
              </a:rPr>
              <a:t>Preconception health care :</a:t>
            </a:r>
            <a:endParaRPr lang="en-US" sz="3200" dirty="0">
              <a:latin typeface="Franklin Gothic Demi Cond" charset="0"/>
              <a:ea typeface="Franklin Gothic Demi Cond" charset="0"/>
              <a:cs typeface="Franklin Gothic Demi Cond" charset="0"/>
            </a:endParaRPr>
          </a:p>
          <a:p>
            <a:pPr lvl="1" algn="l" rtl="0">
              <a:buFont typeface="Arial" panose="020B0604020202020204" pitchFamily="34" charset="0"/>
              <a:buChar char="•"/>
            </a:pPr>
            <a:r>
              <a:rPr lang="en-US" sz="3200" i="0" dirty="0">
                <a:latin typeface="Franklin Gothic Demi Cond" charset="0"/>
                <a:ea typeface="Franklin Gothic Demi Cond" charset="0"/>
                <a:cs typeface="Franklin Gothic Demi Cond" charset="0"/>
              </a:rPr>
              <a:t>Is the medical care of a woman or man receives from the doctor or other health professionals that aimed to </a:t>
            </a:r>
            <a:r>
              <a:rPr lang="en-US" sz="3200" i="0" dirty="0">
                <a:solidFill>
                  <a:srgbClr val="FF0000"/>
                </a:solidFill>
                <a:latin typeface="Franklin Gothic Demi Cond" charset="0"/>
                <a:ea typeface="Franklin Gothic Demi Cond" charset="0"/>
                <a:cs typeface="Franklin Gothic Demi Cond" charset="0"/>
              </a:rPr>
              <a:t>increase</a:t>
            </a:r>
            <a:r>
              <a:rPr lang="en-US" sz="3200" i="0" dirty="0">
                <a:latin typeface="Franklin Gothic Demi Cond" charset="0"/>
                <a:ea typeface="Franklin Gothic Demi Cond" charset="0"/>
                <a:cs typeface="Franklin Gothic Demi Cond" charset="0"/>
              </a:rPr>
              <a:t> the chance </a:t>
            </a:r>
            <a:r>
              <a:rPr lang="en-US" sz="3200" i="0" dirty="0">
                <a:solidFill>
                  <a:srgbClr val="FF0000"/>
                </a:solidFill>
                <a:latin typeface="Franklin Gothic Demi Cond" charset="0"/>
                <a:ea typeface="Franklin Gothic Demi Cond" charset="0"/>
                <a:cs typeface="Franklin Gothic Demi Cond" charset="0"/>
              </a:rPr>
              <a:t>of having a healthy baby</a:t>
            </a:r>
            <a:r>
              <a:rPr lang="en-US" sz="3200" i="0" dirty="0">
                <a:latin typeface="Franklin Gothic Demi Cond" charset="0"/>
                <a:ea typeface="Franklin Gothic Demi Cond" charset="0"/>
                <a:cs typeface="Franklin Gothic Demi Cond" charset="0"/>
              </a:rPr>
              <a:t>. </a:t>
            </a:r>
            <a:r>
              <a:rPr lang="en-US" sz="3200" b="1" i="0" dirty="0">
                <a:latin typeface="Franklin Gothic Demi Cond" charset="0"/>
                <a:ea typeface="Franklin Gothic Demi Cond" charset="0"/>
                <a:cs typeface="Franklin Gothic Demi Cond" charset="0"/>
              </a:rPr>
              <a:t> </a:t>
            </a:r>
            <a:r>
              <a:rPr lang="en-US" sz="3200" b="1" dirty="0">
                <a:latin typeface="Franklin Gothic Demi Cond" charset="0"/>
                <a:ea typeface="Franklin Gothic Demi Cond" charset="0"/>
                <a:cs typeface="Franklin Gothic Demi Cond" charset="0"/>
              </a:rPr>
              <a:t> </a:t>
            </a:r>
            <a:r>
              <a:rPr lang="en-US" sz="3200" b="1" dirty="0" smtClean="0">
                <a:latin typeface="Franklin Gothic Demi Cond" charset="0"/>
                <a:ea typeface="Franklin Gothic Demi Cond" charset="0"/>
                <a:cs typeface="Franklin Gothic Demi Cond" charset="0"/>
              </a:rPr>
              <a:t> </a:t>
            </a:r>
            <a:endParaRPr lang="en-US" sz="3200" i="0" dirty="0">
              <a:latin typeface="Franklin Gothic Demi Cond" charset="0"/>
              <a:ea typeface="Franklin Gothic Demi Cond" charset="0"/>
              <a:cs typeface="Franklin Gothic Demi Cond" charset="0"/>
            </a:endParaRPr>
          </a:p>
          <a:p>
            <a:pPr lvl="0">
              <a:buFont typeface="Arial" panose="020B0604020202020204" pitchFamily="34" charset="0"/>
              <a:buChar char="•"/>
            </a:pPr>
            <a:r>
              <a:rPr lang="en-US" sz="3200" b="1" dirty="0" smtClean="0">
                <a:latin typeface="Franklin Gothic Demi Cond" charset="0"/>
                <a:ea typeface="Franklin Gothic Demi Cond" charset="0"/>
                <a:cs typeface="Franklin Gothic Demi Cond" charset="0"/>
              </a:rPr>
              <a:t>  interconnection health </a:t>
            </a:r>
            <a:r>
              <a:rPr lang="en-US" sz="3200" b="1" dirty="0">
                <a:latin typeface="Franklin Gothic Demi Cond" charset="0"/>
                <a:ea typeface="Franklin Gothic Demi Cond" charset="0"/>
                <a:cs typeface="Franklin Gothic Demi Cond" charset="0"/>
              </a:rPr>
              <a:t>care: </a:t>
            </a:r>
            <a:endParaRPr lang="en-US" sz="3200" dirty="0">
              <a:latin typeface="Franklin Gothic Demi Cond" charset="0"/>
              <a:ea typeface="Franklin Gothic Demi Cond" charset="0"/>
              <a:cs typeface="Franklin Gothic Demi Cond" charset="0"/>
            </a:endParaRPr>
          </a:p>
          <a:p>
            <a:pPr lvl="1" algn="l" rtl="0">
              <a:buFont typeface="Arial" panose="020B0604020202020204" pitchFamily="34" charset="0"/>
              <a:buChar char="•"/>
            </a:pPr>
            <a:r>
              <a:rPr lang="en-US" sz="3200" b="1" i="0" dirty="0" smtClean="0">
                <a:latin typeface="Franklin Gothic Demi Cond" charset="0"/>
                <a:ea typeface="Franklin Gothic Demi Cond" charset="0"/>
                <a:cs typeface="Franklin Gothic Demi Cond" charset="0"/>
              </a:rPr>
              <a:t>interconnection </a:t>
            </a:r>
            <a:r>
              <a:rPr lang="en-US" sz="3200" b="1" i="0" dirty="0">
                <a:latin typeface="Franklin Gothic Demi Cond" charset="0"/>
                <a:ea typeface="Franklin Gothic Demi Cond" charset="0"/>
                <a:cs typeface="Franklin Gothic Demi Cond" charset="0"/>
              </a:rPr>
              <a:t>health </a:t>
            </a:r>
            <a:r>
              <a:rPr lang="en-US" sz="3200" i="0" dirty="0">
                <a:latin typeface="Franklin Gothic Demi Cond" charset="0"/>
                <a:ea typeface="Franklin Gothic Demi Cond" charset="0"/>
                <a:cs typeface="Franklin Gothic Demi Cond" charset="0"/>
              </a:rPr>
              <a:t>involves helping a woman </a:t>
            </a:r>
            <a:r>
              <a:rPr lang="en-US" sz="3200" i="0" dirty="0">
                <a:solidFill>
                  <a:srgbClr val="FF0000"/>
                </a:solidFill>
                <a:latin typeface="Franklin Gothic Demi Cond" charset="0"/>
                <a:ea typeface="Franklin Gothic Demi Cond" charset="0"/>
                <a:cs typeface="Franklin Gothic Demi Cond" charset="0"/>
              </a:rPr>
              <a:t>understand the importance of being healthy between pregnancies</a:t>
            </a:r>
            <a:r>
              <a:rPr lang="en-US" sz="3200" i="0" dirty="0">
                <a:latin typeface="Franklin Gothic Demi Cond" charset="0"/>
                <a:ea typeface="Franklin Gothic Demi Cond" charset="0"/>
                <a:cs typeface="Franklin Gothic Demi Cond" charset="0"/>
              </a:rPr>
              <a:t> and the need to wait at least 18 months before becoming pregnant again to help optimize birth outcome.</a:t>
            </a:r>
          </a:p>
          <a:p>
            <a:pPr algn="l" rtl="0">
              <a:buFont typeface="Arial" panose="020B0604020202020204" pitchFamily="34" charset="0"/>
              <a:buChar char="•"/>
            </a:pPr>
            <a:endParaRPr lang="en-US"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5448080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8728" y="787400"/>
            <a:ext cx="9720073" cy="4023360"/>
          </a:xfrm>
        </p:spPr>
        <p:txBody>
          <a:bodyPr>
            <a:normAutofit/>
          </a:bodyPr>
          <a:lstStyle/>
          <a:p>
            <a:pPr algn="l" rtl="0">
              <a:buFont typeface="Arial" panose="020B0604020202020204" pitchFamily="34" charset="0"/>
              <a:buChar char="•"/>
            </a:pPr>
            <a:r>
              <a:rPr lang="en-US" sz="2800" dirty="0" smtClean="0">
                <a:latin typeface="Franklin Gothic Demi Cond" charset="0"/>
                <a:ea typeface="Franklin Gothic Demi Cond" charset="0"/>
                <a:cs typeface="Franklin Gothic Demi Cond" charset="0"/>
              </a:rPr>
              <a:t> </a:t>
            </a:r>
            <a:r>
              <a:rPr lang="en-US" sz="2800" dirty="0">
                <a:latin typeface="Franklin Gothic Demi Cond" charset="0"/>
                <a:ea typeface="Franklin Gothic Demi Cond" charset="0"/>
                <a:cs typeface="Franklin Gothic Demi Cond" charset="0"/>
              </a:rPr>
              <a:t>Talking to a health-care provider before becoming pregnant at least 6 months.</a:t>
            </a:r>
          </a:p>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Why?</a:t>
            </a:r>
          </a:p>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Because a woman might have a subsequent pregnancy, services in the postpartum period </a:t>
            </a:r>
          </a:p>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(e.g., Accessing services such as the Special Supplemental Nutrition Program for Women, Infants, and Children.) So the women can </a:t>
            </a:r>
            <a:r>
              <a:rPr lang="en-US" sz="2800" dirty="0">
                <a:solidFill>
                  <a:srgbClr val="FF0000"/>
                </a:solidFill>
                <a:latin typeface="Franklin Gothic Demi Cond" charset="0"/>
                <a:ea typeface="Franklin Gothic Demi Cond" charset="0"/>
                <a:cs typeface="Franklin Gothic Demi Cond" charset="0"/>
              </a:rPr>
              <a:t>maintain or regain good health.</a:t>
            </a:r>
          </a:p>
          <a:p>
            <a:pPr algn="l" rtl="0">
              <a:buFont typeface="Arial" panose="020B0604020202020204" pitchFamily="34" charset="0"/>
              <a:buChar char="•"/>
            </a:pPr>
            <a:endParaRPr lang="en-US" sz="2800"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40814911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tx2">
                    <a:lumMod val="90000"/>
                    <a:lumOff val="10000"/>
                  </a:schemeClr>
                </a:solidFill>
                <a:latin typeface="Franklin Gothic Demi Cond" charset="0"/>
                <a:ea typeface="Franklin Gothic Demi Cond" charset="0"/>
                <a:cs typeface="Franklin Gothic Demi Cond" charset="0"/>
              </a:rPr>
              <a:t>4-</a:t>
            </a:r>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 </a:t>
            </a:r>
            <a:r>
              <a:rPr lang="en-US" sz="4800" b="1" dirty="0">
                <a:solidFill>
                  <a:schemeClr val="tx2">
                    <a:lumMod val="90000"/>
                    <a:lumOff val="10000"/>
                  </a:schemeClr>
                </a:solidFill>
                <a:latin typeface="Franklin Gothic Demi Cond" charset="0"/>
                <a:ea typeface="Franklin Gothic Demi Cond" charset="0"/>
                <a:cs typeface="Franklin Gothic Demi Cond" charset="0"/>
              </a:rPr>
              <a:t>poverty</a:t>
            </a:r>
          </a:p>
        </p:txBody>
      </p:sp>
      <p:sp>
        <p:nvSpPr>
          <p:cNvPr id="3" name="Content Placeholder 2"/>
          <p:cNvSpPr>
            <a:spLocks noGrp="1"/>
          </p:cNvSpPr>
          <p:nvPr>
            <p:ph idx="1"/>
          </p:nvPr>
        </p:nvSpPr>
        <p:spPr>
          <a:xfrm>
            <a:off x="1371600" y="1900990"/>
            <a:ext cx="9601200" cy="4291263"/>
          </a:xfrm>
        </p:spPr>
        <p:txBody>
          <a:bodyPr>
            <a:normAutofit fontScale="85000" lnSpcReduction="20000"/>
          </a:bodyPr>
          <a:lstStyle/>
          <a:p>
            <a:pPr algn="l" rtl="0">
              <a:buFont typeface="Arial" panose="020B0604020202020204" pitchFamily="34" charset="0"/>
              <a:buChar char="•"/>
            </a:pPr>
            <a:r>
              <a:rPr lang="en-US" sz="4100" b="1" dirty="0">
                <a:solidFill>
                  <a:schemeClr val="tx2">
                    <a:lumMod val="90000"/>
                    <a:lumOff val="10000"/>
                  </a:schemeClr>
                </a:solidFill>
                <a:latin typeface="Franklin Gothic Demi Cond" charset="0"/>
                <a:ea typeface="Franklin Gothic Demi Cond" charset="0"/>
                <a:cs typeface="Franklin Gothic Demi Cond" charset="0"/>
              </a:rPr>
              <a:t>According to a study titled </a:t>
            </a:r>
            <a:r>
              <a:rPr lang="en-US" sz="4100" b="1" i="1" dirty="0">
                <a:solidFill>
                  <a:schemeClr val="tx2">
                    <a:lumMod val="90000"/>
                    <a:lumOff val="10000"/>
                  </a:schemeClr>
                </a:solidFill>
                <a:latin typeface="Franklin Gothic Demi Cond" charset="0"/>
                <a:ea typeface="Franklin Gothic Demi Cond" charset="0"/>
                <a:cs typeface="Franklin Gothic Demi Cond" charset="0"/>
              </a:rPr>
              <a:t>Poverty during pregnancy: Its effects on child health outcomes</a:t>
            </a:r>
            <a:r>
              <a:rPr lang="en-US" sz="4100" b="1" dirty="0" smtClean="0">
                <a:solidFill>
                  <a:schemeClr val="tx2">
                    <a:lumMod val="90000"/>
                    <a:lumOff val="10000"/>
                  </a:schemeClr>
                </a:solidFill>
                <a:latin typeface="Franklin Gothic Demi Cond" charset="0"/>
                <a:ea typeface="Franklin Gothic Demi Cond" charset="0"/>
                <a:cs typeface="Franklin Gothic Demi Cond" charset="0"/>
              </a:rPr>
              <a:t>:</a:t>
            </a:r>
          </a:p>
          <a:p>
            <a:pPr algn="l" rtl="0">
              <a:buFont typeface="Arial" panose="020B0604020202020204" pitchFamily="34" charset="0"/>
              <a:buChar char="•"/>
            </a:pPr>
            <a:endParaRPr lang="en-US" sz="4100" b="1" dirty="0">
              <a:solidFill>
                <a:schemeClr val="tx2">
                  <a:lumMod val="90000"/>
                  <a:lumOff val="10000"/>
                </a:schemeClr>
              </a:solidFill>
              <a:latin typeface="Franklin Gothic Demi Cond" charset="0"/>
              <a:ea typeface="Franklin Gothic Demi Cond" charset="0"/>
              <a:cs typeface="Franklin Gothic Demi Cond" charset="0"/>
            </a:endParaRPr>
          </a:p>
          <a:p>
            <a:pPr algn="l" rtl="0">
              <a:buFont typeface="Arial" panose="020B0604020202020204" pitchFamily="34" charset="0"/>
              <a:buChar char="•"/>
            </a:pPr>
            <a:r>
              <a:rPr lang="en-US" sz="2600" dirty="0">
                <a:latin typeface="Franklin Gothic Demi Cond" charset="0"/>
                <a:ea typeface="Franklin Gothic Demi Cond" charset="0"/>
                <a:cs typeface="Franklin Gothic Demi Cond" charset="0"/>
              </a:rPr>
              <a:t>mothers living in poverty are likely to face multiple stressful life events, including lone-mother and teenage pregnancies, unemployment, more crowded or polluted physical environments, and far fewer resources to deal with these exposures.</a:t>
            </a:r>
          </a:p>
          <a:p>
            <a:pPr algn="l" rtl="0">
              <a:buFont typeface="Arial" panose="020B0604020202020204" pitchFamily="34" charset="0"/>
              <a:buChar char="•"/>
            </a:pPr>
            <a:r>
              <a:rPr lang="en-US" sz="2600" dirty="0">
                <a:latin typeface="Franklin Gothic Demi Cond" charset="0"/>
                <a:ea typeface="Franklin Gothic Demi Cond" charset="0"/>
                <a:cs typeface="Franklin Gothic Demi Cond" charset="0"/>
              </a:rPr>
              <a:t>And for their fetuses there are increased risks for preterm birth, intrauterine growth restriction, and neonatal or infant death.</a:t>
            </a:r>
          </a:p>
          <a:p>
            <a:pPr algn="l" rtl="0">
              <a:buFont typeface="Arial" panose="020B0604020202020204" pitchFamily="34" charset="0"/>
              <a:buChar char="•"/>
            </a:pPr>
            <a:r>
              <a:rPr lang="en-US" sz="2600" dirty="0">
                <a:latin typeface="Franklin Gothic Demi Cond" charset="0"/>
                <a:ea typeface="Franklin Gothic Demi Cond" charset="0"/>
                <a:cs typeface="Franklin Gothic Demi Cond" charset="0"/>
              </a:rPr>
              <a:t>Poverty has consistently been found to be a powerful determinant of delayed cognitive development and poor school performance.</a:t>
            </a:r>
          </a:p>
          <a:p>
            <a:pPr algn="l" rtl="0">
              <a:buFont typeface="Arial" panose="020B0604020202020204" pitchFamily="34" charset="0"/>
              <a:buChar char="•"/>
            </a:pPr>
            <a:r>
              <a:rPr lang="en-US" sz="2600" dirty="0">
                <a:latin typeface="Franklin Gothic Demi Cond" charset="0"/>
                <a:ea typeface="Franklin Gothic Demi Cond" charset="0"/>
                <a:cs typeface="Franklin Gothic Demi Cond" charset="0"/>
              </a:rPr>
              <a:t> Behavior problems among young children and adolescents are strongly associated with maternal poverty.</a:t>
            </a:r>
          </a:p>
        </p:txBody>
      </p:sp>
    </p:spTree>
    <p:extLst>
      <p:ext uri="{BB962C8B-B14F-4D97-AF65-F5344CB8AC3E}">
        <p14:creationId xmlns:p14="http://schemas.microsoft.com/office/powerpoint/2010/main" val="862469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dirty="0">
                <a:solidFill>
                  <a:schemeClr val="tx2">
                    <a:lumMod val="90000"/>
                    <a:lumOff val="10000"/>
                  </a:schemeClr>
                </a:solidFill>
                <a:latin typeface="Franklin Gothic Demi Cond" charset="0"/>
                <a:ea typeface="Franklin Gothic Demi Cond" charset="0"/>
                <a:cs typeface="Franklin Gothic Demi Cond" charset="0"/>
              </a:rPr>
              <a:t>Maternal and Child Care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720561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7566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3"/>
          <p:cNvGraphicFramePr/>
          <p:nvPr>
            <p:extLst>
              <p:ext uri="{D42A27DB-BD31-4B8C-83A1-F6EECF244321}">
                <p14:modId xmlns:p14="http://schemas.microsoft.com/office/powerpoint/2010/main" val="682731378"/>
              </p:ext>
            </p:extLst>
          </p:nvPr>
        </p:nvGraphicFramePr>
        <p:xfrm>
          <a:off x="471488" y="1100138"/>
          <a:ext cx="11104816" cy="5497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585913" y="272673"/>
            <a:ext cx="9115425" cy="830997"/>
          </a:xfrm>
          <a:prstGeom prst="rect">
            <a:avLst/>
          </a:prstGeom>
          <a:noFill/>
        </p:spPr>
        <p:txBody>
          <a:bodyPr wrap="square" rtlCol="0">
            <a:spAutoFit/>
          </a:bodyPr>
          <a:lstStyle/>
          <a:p>
            <a:pPr algn="ctr"/>
            <a:r>
              <a:rPr lang="en-US" sz="4800" b="1" dirty="0">
                <a:solidFill>
                  <a:schemeClr val="tx2">
                    <a:lumMod val="90000"/>
                    <a:lumOff val="10000"/>
                  </a:schemeClr>
                </a:solidFill>
                <a:latin typeface="Franklin Gothic Demi Cond" charset="0"/>
                <a:ea typeface="Franklin Gothic Demi Cond" charset="0"/>
                <a:cs typeface="Franklin Gothic Demi Cond" charset="0"/>
              </a:rPr>
              <a:t>Routine PRENATAL Tests</a:t>
            </a:r>
          </a:p>
        </p:txBody>
      </p:sp>
    </p:spTree>
    <p:extLst>
      <p:ext uri="{BB962C8B-B14F-4D97-AF65-F5344CB8AC3E}">
        <p14:creationId xmlns:p14="http://schemas.microsoft.com/office/powerpoint/2010/main" val="37600118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9027" y="780595"/>
            <a:ext cx="7866744" cy="1077232"/>
          </a:xfrm>
        </p:spPr>
        <p:txBody>
          <a:bodyPr>
            <a:noAutofit/>
          </a:bodyPr>
          <a:lstStyle/>
          <a:p>
            <a:pPr marL="0" indent="0" algn="ctr" rtl="0">
              <a:buNone/>
            </a:pPr>
            <a:r>
              <a:rPr lang="en-US" sz="4800" b="1" dirty="0">
                <a:solidFill>
                  <a:schemeClr val="tx2">
                    <a:lumMod val="90000"/>
                    <a:lumOff val="10000"/>
                  </a:schemeClr>
                </a:solidFill>
                <a:latin typeface="Franklin Gothic Demi Cond" charset="0"/>
                <a:ea typeface="Franklin Gothic Demi Cond" charset="0"/>
                <a:cs typeface="Franklin Gothic Demi Cond" charset="0"/>
              </a:rPr>
              <a:t>High risk Factor in maternal and child health</a:t>
            </a:r>
          </a:p>
        </p:txBody>
      </p:sp>
      <p:sp>
        <p:nvSpPr>
          <p:cNvPr id="5" name="TextBox 4"/>
          <p:cNvSpPr txBox="1"/>
          <p:nvPr/>
        </p:nvSpPr>
        <p:spPr>
          <a:xfrm>
            <a:off x="1139891" y="1857827"/>
            <a:ext cx="4231287" cy="5632311"/>
          </a:xfrm>
          <a:prstGeom prst="rect">
            <a:avLst/>
          </a:prstGeom>
          <a:noFill/>
        </p:spPr>
        <p:txBody>
          <a:bodyPr wrap="none" rtlCol="0">
            <a:spAutoFit/>
          </a:bodyPr>
          <a:lstStyle/>
          <a:p>
            <a:pPr marL="342900" indent="-342900" algn="l" rtl="0">
              <a:buFont typeface="Arial" pitchFamily="34" charset="0"/>
              <a:buChar char="•"/>
            </a:pPr>
            <a:r>
              <a:rPr lang="en-US" sz="3200" dirty="0">
                <a:latin typeface="Franklin Gothic Demi Cond" charset="0"/>
                <a:ea typeface="Franklin Gothic Demi Cond" charset="0"/>
                <a:cs typeface="Franklin Gothic Demi Cond" charset="0"/>
              </a:rPr>
              <a:t>HTN</a:t>
            </a:r>
          </a:p>
          <a:p>
            <a:pPr marL="342900" indent="-342900" algn="l" rtl="0">
              <a:buFont typeface="Arial" pitchFamily="34" charset="0"/>
              <a:buChar char="•"/>
            </a:pPr>
            <a:r>
              <a:rPr lang="en-US" sz="3200" dirty="0">
                <a:latin typeface="Franklin Gothic Demi Cond" charset="0"/>
                <a:ea typeface="Franklin Gothic Demi Cond" charset="0"/>
                <a:cs typeface="Franklin Gothic Demi Cond" charset="0"/>
              </a:rPr>
              <a:t>Heart </a:t>
            </a:r>
            <a:r>
              <a:rPr lang="en-US" sz="3200" dirty="0" smtClean="0">
                <a:latin typeface="Franklin Gothic Demi Cond" charset="0"/>
                <a:ea typeface="Franklin Gothic Demi Cond" charset="0"/>
                <a:cs typeface="Franklin Gothic Demi Cond" charset="0"/>
              </a:rPr>
              <a:t>Disease</a:t>
            </a:r>
          </a:p>
          <a:p>
            <a:pPr marL="342900" indent="-342900">
              <a:buFont typeface="Arial" pitchFamily="34" charset="0"/>
              <a:buChar char="•"/>
            </a:pPr>
            <a:r>
              <a:rPr lang="en-US" sz="3200" dirty="0">
                <a:latin typeface="Franklin Gothic Demi Cond" charset="0"/>
                <a:ea typeface="Franklin Gothic Demi Cond" charset="0"/>
                <a:cs typeface="Franklin Gothic Demi Cond" charset="0"/>
              </a:rPr>
              <a:t>GDM</a:t>
            </a:r>
            <a:endParaRPr lang="en-US" sz="3200" dirty="0" smtClean="0">
              <a:latin typeface="Franklin Gothic Demi Cond" charset="0"/>
              <a:ea typeface="Franklin Gothic Demi Cond" charset="0"/>
              <a:cs typeface="Franklin Gothic Demi Cond" charset="0"/>
            </a:endParaRPr>
          </a:p>
          <a:p>
            <a:pPr marL="342900" indent="-342900" algn="l" rtl="0">
              <a:buFont typeface="Arial" pitchFamily="34" charset="0"/>
              <a:buChar char="•"/>
            </a:pPr>
            <a:r>
              <a:rPr lang="en-US" sz="3200" dirty="0" smtClean="0">
                <a:latin typeface="Franklin Gothic Demi Cond" charset="0"/>
                <a:ea typeface="Franklin Gothic Demi Cond" charset="0"/>
                <a:cs typeface="Franklin Gothic Demi Cond" charset="0"/>
              </a:rPr>
              <a:t>Tobacco </a:t>
            </a:r>
            <a:r>
              <a:rPr lang="en-US" sz="3200" dirty="0">
                <a:latin typeface="Franklin Gothic Demi Cond" charset="0"/>
                <a:ea typeface="Franklin Gothic Demi Cond" charset="0"/>
                <a:cs typeface="Franklin Gothic Demi Cond" charset="0"/>
              </a:rPr>
              <a:t>&amp;alcohol use</a:t>
            </a:r>
          </a:p>
          <a:p>
            <a:pPr marL="342900" indent="-342900" algn="l" rtl="0">
              <a:buFont typeface="Arial" pitchFamily="34" charset="0"/>
              <a:buChar char="•"/>
            </a:pPr>
            <a:r>
              <a:rPr lang="en-US" sz="3200" dirty="0">
                <a:latin typeface="Franklin Gothic Demi Cond" charset="0"/>
                <a:ea typeface="Franklin Gothic Demi Cond" charset="0"/>
                <a:cs typeface="Franklin Gothic Demi Cond" charset="0"/>
              </a:rPr>
              <a:t>STDs</a:t>
            </a:r>
          </a:p>
          <a:p>
            <a:pPr marL="342900" indent="-342900" algn="l" rtl="0">
              <a:buFont typeface="Arial" pitchFamily="34" charset="0"/>
              <a:buChar char="•"/>
            </a:pPr>
            <a:r>
              <a:rPr lang="en-US" sz="3200" dirty="0">
                <a:latin typeface="Franklin Gothic Demi Cond" charset="0"/>
                <a:ea typeface="Franklin Gothic Demi Cond" charset="0"/>
                <a:cs typeface="Franklin Gothic Demi Cond" charset="0"/>
              </a:rPr>
              <a:t>Nutrition</a:t>
            </a:r>
          </a:p>
          <a:p>
            <a:pPr marL="342900" indent="-342900" algn="l" rtl="0">
              <a:buFont typeface="Arial" pitchFamily="34" charset="0"/>
              <a:buChar char="•"/>
            </a:pPr>
            <a:r>
              <a:rPr lang="en-US" sz="3200" dirty="0">
                <a:latin typeface="Franklin Gothic Demi Cond" charset="0"/>
                <a:ea typeface="Franklin Gothic Demi Cond" charset="0"/>
                <a:cs typeface="Franklin Gothic Demi Cond" charset="0"/>
              </a:rPr>
              <a:t>Unhealthy weight</a:t>
            </a:r>
          </a:p>
          <a:p>
            <a:pPr marL="342900" indent="-342900" algn="l" rtl="0">
              <a:buFont typeface="Arial" pitchFamily="34" charset="0"/>
              <a:buChar char="•"/>
            </a:pPr>
            <a:r>
              <a:rPr lang="en-US" sz="3200" dirty="0">
                <a:latin typeface="Franklin Gothic Demi Cond" charset="0"/>
                <a:ea typeface="Franklin Gothic Demi Cond" charset="0"/>
                <a:cs typeface="Franklin Gothic Demi Cond" charset="0"/>
              </a:rPr>
              <a:t>Genetic factor</a:t>
            </a:r>
          </a:p>
          <a:p>
            <a:pPr marL="342900" indent="-342900" algn="l" rtl="0">
              <a:buFont typeface="Arial" pitchFamily="34" charset="0"/>
              <a:buChar char="•"/>
            </a:pPr>
            <a:r>
              <a:rPr lang="en-US" sz="3200" dirty="0">
                <a:latin typeface="Franklin Gothic Demi Cond" charset="0"/>
                <a:ea typeface="Franklin Gothic Demi Cond" charset="0"/>
                <a:cs typeface="Franklin Gothic Demi Cond" charset="0"/>
              </a:rPr>
              <a:t>Post partum depression</a:t>
            </a:r>
          </a:p>
          <a:p>
            <a:pPr algn="l" rtl="0"/>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pPr algn="l" rtl="0"/>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pic>
        <p:nvPicPr>
          <p:cNvPr id="3074" name="Picture 2" descr="C:\Users\User\Desktop\imag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235" y="286203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065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90000"/>
                    <a:lumOff val="10000"/>
                  </a:schemeClr>
                </a:solidFill>
                <a:latin typeface="Franklin Gothic Demi Cond" charset="0"/>
                <a:ea typeface="Franklin Gothic Demi Cond" charset="0"/>
                <a:cs typeface="Franklin Gothic Demi Cond" charset="0"/>
              </a:rPr>
              <a:t>Hypertension</a:t>
            </a:r>
          </a:p>
        </p:txBody>
      </p:sp>
      <p:sp>
        <p:nvSpPr>
          <p:cNvPr id="3" name="Content Placeholder 2"/>
          <p:cNvSpPr>
            <a:spLocks noGrp="1"/>
          </p:cNvSpPr>
          <p:nvPr>
            <p:ph idx="1"/>
          </p:nvPr>
        </p:nvSpPr>
        <p:spPr>
          <a:xfrm>
            <a:off x="838199" y="1653346"/>
            <a:ext cx="10942984" cy="4098097"/>
          </a:xfrm>
        </p:spPr>
        <p:txBody>
          <a:bodyPr>
            <a:noAutofit/>
          </a:bodyPr>
          <a:lstStyle/>
          <a:p>
            <a:pPr algn="l" rtl="0">
              <a:buFont typeface="Arial" panose="020B0604020202020204" pitchFamily="34" charset="0"/>
              <a:buChar char="•"/>
            </a:pPr>
            <a:r>
              <a:rPr lang="en-US" dirty="0">
                <a:latin typeface="Franklin Gothic Demi Cond" charset="0"/>
                <a:ea typeface="Franklin Gothic Demi Cond" charset="0"/>
                <a:cs typeface="Franklin Gothic Demi Cond" charset="0"/>
              </a:rPr>
              <a:t>Most common medical problem encountered during pregnancy, complicating 2-3% of pregnancies.</a:t>
            </a:r>
          </a:p>
          <a:p>
            <a:pPr algn="l" rtl="0">
              <a:buFont typeface="Arial" panose="020B0604020202020204" pitchFamily="34" charset="0"/>
              <a:buChar char="•"/>
            </a:pPr>
            <a:r>
              <a:rPr lang="en-US" dirty="0">
                <a:latin typeface="Franklin Gothic Demi Cond" charset="0"/>
                <a:ea typeface="Franklin Gothic Demi Cond" charset="0"/>
                <a:cs typeface="Franklin Gothic Demi Cond" charset="0"/>
              </a:rPr>
              <a:t>Chronic poorly-controlled high blood pressure before and during pregnancy puts a pregnant woman and her baby at risk for problems.</a:t>
            </a:r>
          </a:p>
          <a:p>
            <a:pPr algn="l" rtl="0">
              <a:buFont typeface="Arial" panose="020B0604020202020204" pitchFamily="34" charset="0"/>
              <a:buChar char="•"/>
            </a:pPr>
            <a:r>
              <a:rPr lang="en-US" dirty="0">
                <a:latin typeface="Franklin Gothic Demi Cond" charset="0"/>
                <a:ea typeface="Franklin Gothic Demi Cond" charset="0"/>
                <a:cs typeface="Franklin Gothic Demi Cond" charset="0"/>
              </a:rPr>
              <a:t>It is associated with an increased risk for maternal complications such as:    </a:t>
            </a:r>
          </a:p>
          <a:p>
            <a:pPr marL="742950" lvl="1" indent="-285750" algn="l" rtl="0">
              <a:buFont typeface="Arial" panose="020B0604020202020204" pitchFamily="34" charset="0"/>
              <a:buChar char="•"/>
            </a:pPr>
            <a:r>
              <a:rPr lang="en-US" i="0" dirty="0">
                <a:latin typeface="Franklin Gothic Demi Cond" charset="0"/>
                <a:ea typeface="Franklin Gothic Demi Cond" charset="0"/>
                <a:cs typeface="Franklin Gothic Demi Cond" charset="0"/>
              </a:rPr>
              <a:t>preeclampsia.</a:t>
            </a:r>
          </a:p>
          <a:p>
            <a:pPr marL="742950" lvl="1" indent="-285750" algn="l" rtl="0">
              <a:buFont typeface="Arial" panose="020B0604020202020204" pitchFamily="34" charset="0"/>
              <a:buChar char="•"/>
            </a:pPr>
            <a:r>
              <a:rPr lang="en-US" i="0" dirty="0">
                <a:latin typeface="Franklin Gothic Demi Cond" charset="0"/>
                <a:ea typeface="Franklin Gothic Demi Cond" charset="0"/>
                <a:cs typeface="Franklin Gothic Demi Cond" charset="0"/>
              </a:rPr>
              <a:t>placental abruption.</a:t>
            </a:r>
          </a:p>
          <a:p>
            <a:pPr marL="742950" lvl="1" indent="-285750" algn="l" rtl="0">
              <a:buFont typeface="Arial" panose="020B0604020202020204" pitchFamily="34" charset="0"/>
              <a:buChar char="•"/>
            </a:pPr>
            <a:r>
              <a:rPr lang="en-US" i="0" dirty="0">
                <a:latin typeface="Franklin Gothic Demi Cond" charset="0"/>
                <a:ea typeface="Franklin Gothic Demi Cond" charset="0"/>
                <a:cs typeface="Franklin Gothic Demi Cond" charset="0"/>
              </a:rPr>
              <a:t>gestational diabetes.</a:t>
            </a:r>
          </a:p>
          <a:p>
            <a:pPr marL="742950" lvl="1" indent="-285750" algn="l" rtl="0">
              <a:buFont typeface="Arial" panose="020B0604020202020204" pitchFamily="34" charset="0"/>
              <a:buChar char="•"/>
            </a:pPr>
            <a:r>
              <a:rPr lang="en-US" i="0" dirty="0">
                <a:latin typeface="Franklin Gothic Demi Cond" charset="0"/>
                <a:ea typeface="Franklin Gothic Demi Cond" charset="0"/>
                <a:cs typeface="Franklin Gothic Demi Cond" charset="0"/>
              </a:rPr>
              <a:t>Future cardiovascular disease.</a:t>
            </a:r>
          </a:p>
          <a:p>
            <a:pPr algn="l" rtl="0">
              <a:buFont typeface="Arial" panose="020B0604020202020204" pitchFamily="34" charset="0"/>
              <a:buChar char="•"/>
            </a:pPr>
            <a:r>
              <a:rPr lang="en-US" dirty="0">
                <a:latin typeface="Franklin Gothic Demi Cond" charset="0"/>
                <a:ea typeface="Franklin Gothic Demi Cond" charset="0"/>
                <a:cs typeface="Franklin Gothic Demi Cond" charset="0"/>
              </a:rPr>
              <a:t>poor birth outcomes such as :</a:t>
            </a:r>
          </a:p>
          <a:p>
            <a:pPr marL="742950" lvl="1" indent="-285750" algn="l" rtl="0">
              <a:buFont typeface="Arial" panose="020B0604020202020204" pitchFamily="34" charset="0"/>
              <a:buChar char="•"/>
            </a:pPr>
            <a:r>
              <a:rPr lang="en-US" i="0" dirty="0">
                <a:latin typeface="Franklin Gothic Demi Cond" charset="0"/>
                <a:ea typeface="Franklin Gothic Demi Cond" charset="0"/>
                <a:cs typeface="Franklin Gothic Demi Cond" charset="0"/>
              </a:rPr>
              <a:t>preterm delivery, </a:t>
            </a:r>
          </a:p>
          <a:p>
            <a:pPr marL="742950" lvl="1" indent="-285750" algn="l" rtl="0">
              <a:buFont typeface="Arial" panose="020B0604020202020204" pitchFamily="34" charset="0"/>
              <a:buChar char="•"/>
            </a:pPr>
            <a:r>
              <a:rPr lang="en-US" i="0" dirty="0">
                <a:latin typeface="Franklin Gothic Demi Cond" charset="0"/>
                <a:ea typeface="Franklin Gothic Demi Cond" charset="0"/>
                <a:cs typeface="Franklin Gothic Demi Cond" charset="0"/>
              </a:rPr>
              <a:t>small infant.</a:t>
            </a:r>
          </a:p>
          <a:p>
            <a:pPr marL="742950" lvl="1" indent="-285750" algn="l" rtl="0">
              <a:buFont typeface="Arial" panose="020B0604020202020204" pitchFamily="34" charset="0"/>
              <a:buChar char="•"/>
            </a:pPr>
            <a:r>
              <a:rPr lang="en-US" i="0" dirty="0">
                <a:latin typeface="Franklin Gothic Demi Cond" charset="0"/>
                <a:ea typeface="Franklin Gothic Demi Cond" charset="0"/>
                <a:cs typeface="Franklin Gothic Demi Cond" charset="0"/>
              </a:rPr>
              <a:t> infant death</a:t>
            </a:r>
            <a:r>
              <a:rPr lang="en-US" i="0" dirty="0" smtClean="0">
                <a:latin typeface="Franklin Gothic Demi Cond" charset="0"/>
                <a:ea typeface="Franklin Gothic Demi Cond" charset="0"/>
                <a:cs typeface="Franklin Gothic Demi Cond" charset="0"/>
              </a:rPr>
              <a:t>.</a:t>
            </a:r>
            <a:endParaRPr lang="en-US" i="0" dirty="0">
              <a:latin typeface="Franklin Gothic Demi Cond" charset="0"/>
              <a:ea typeface="Franklin Gothic Demi Cond" charset="0"/>
              <a:cs typeface="Franklin Gothic Demi Cond" charset="0"/>
            </a:endParaRPr>
          </a:p>
        </p:txBody>
      </p:sp>
      <p:pic>
        <p:nvPicPr>
          <p:cNvPr id="6" name="Picture 5"/>
          <p:cNvPicPr>
            <a:picLocks noChangeAspect="1"/>
          </p:cNvPicPr>
          <p:nvPr/>
        </p:nvPicPr>
        <p:blipFill>
          <a:blip r:embed="rId2"/>
          <a:stretch>
            <a:fillRect/>
          </a:stretch>
        </p:blipFill>
        <p:spPr>
          <a:xfrm>
            <a:off x="7772399" y="3350720"/>
            <a:ext cx="4008784" cy="3468853"/>
          </a:xfrm>
          <a:prstGeom prst="rect">
            <a:avLst/>
          </a:prstGeom>
        </p:spPr>
      </p:pic>
    </p:spTree>
    <p:extLst>
      <p:ext uri="{BB962C8B-B14F-4D97-AF65-F5344CB8AC3E}">
        <p14:creationId xmlns:p14="http://schemas.microsoft.com/office/powerpoint/2010/main" val="1448896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tx2">
                    <a:lumMod val="90000"/>
                    <a:lumOff val="10000"/>
                  </a:schemeClr>
                </a:solidFill>
                <a:latin typeface="Franklin Gothic Demi Cond" charset="0"/>
                <a:ea typeface="Franklin Gothic Demi Cond" charset="0"/>
                <a:cs typeface="Franklin Gothic Demi Cond" charset="0"/>
              </a:rPr>
              <a:t>Hypertension</a:t>
            </a:r>
          </a:p>
        </p:txBody>
      </p:sp>
      <p:sp>
        <p:nvSpPr>
          <p:cNvPr id="3" name="Content Placeholder 2"/>
          <p:cNvSpPr>
            <a:spLocks noGrp="1"/>
          </p:cNvSpPr>
          <p:nvPr>
            <p:ph idx="1"/>
          </p:nvPr>
        </p:nvSpPr>
        <p:spPr/>
        <p:txBody>
          <a:bodyPr>
            <a:normAutofit/>
          </a:bodyPr>
          <a:lstStyle/>
          <a:p>
            <a:pPr marL="0" indent="0" algn="l" rtl="0">
              <a:buNone/>
            </a:pPr>
            <a:r>
              <a:rPr lang="en-US" sz="2800" b="1" dirty="0">
                <a:latin typeface="Franklin Gothic Demi Cond" charset="0"/>
                <a:ea typeface="Franklin Gothic Demi Cond" charset="0"/>
                <a:cs typeface="Franklin Gothic Demi Cond" charset="0"/>
              </a:rPr>
              <a:t>Preeclampsia:</a:t>
            </a:r>
          </a:p>
          <a:p>
            <a:pPr algn="l" rtl="0">
              <a:buFont typeface="Arial" panose="020B0604020202020204" pitchFamily="34" charset="0"/>
              <a:buChar char="•"/>
            </a:pPr>
            <a:r>
              <a:rPr lang="en-US" sz="2400" dirty="0">
                <a:latin typeface="Franklin Gothic Demi Cond" charset="0"/>
                <a:ea typeface="Franklin Gothic Demi Cond" charset="0"/>
                <a:cs typeface="Franklin Gothic Demi Cond" charset="0"/>
              </a:rPr>
              <a:t>Preeclampsia AKA pregnancy-induced hypertension (PIH) is a complication of pregnancy marked by hypertension and proteinuria.</a:t>
            </a:r>
          </a:p>
          <a:p>
            <a:pPr algn="l" rtl="0">
              <a:buFont typeface="Arial" panose="020B0604020202020204" pitchFamily="34" charset="0"/>
              <a:buChar char="•"/>
            </a:pPr>
            <a:r>
              <a:rPr lang="en-US" sz="2400" dirty="0">
                <a:latin typeface="Franklin Gothic Demi Cond" charset="0"/>
                <a:ea typeface="Franklin Gothic Demi Cond" charset="0"/>
                <a:cs typeface="Franklin Gothic Demi Cond" charset="0"/>
              </a:rPr>
              <a:t>Usually appears in the latter part of the second trimester or in the third trimester, but it can occur earlier or postpartum.</a:t>
            </a:r>
          </a:p>
          <a:p>
            <a:pPr algn="l" rtl="0">
              <a:buFont typeface="Arial" panose="020B0604020202020204" pitchFamily="34" charset="0"/>
              <a:buChar char="•"/>
            </a:pPr>
            <a:r>
              <a:rPr lang="en-US" sz="2400" dirty="0">
                <a:latin typeface="Franklin Gothic Demi Cond" charset="0"/>
                <a:ea typeface="Franklin Gothic Demi Cond" charset="0"/>
                <a:cs typeface="Franklin Gothic Demi Cond" charset="0"/>
              </a:rPr>
              <a:t>Approximately 5-8% of all pregnancies are affected by preeclampsia.</a:t>
            </a:r>
          </a:p>
          <a:p>
            <a:pPr algn="l" rtl="0">
              <a:buFont typeface="Arial" panose="020B0604020202020204" pitchFamily="34" charset="0"/>
              <a:buChar char="•"/>
            </a:pPr>
            <a:r>
              <a:rPr lang="en-US" sz="2400" dirty="0">
                <a:latin typeface="Franklin Gothic Demi Cond" charset="0"/>
                <a:ea typeface="Franklin Gothic Demi Cond" charset="0"/>
                <a:cs typeface="Franklin Gothic Demi Cond" charset="0"/>
              </a:rPr>
              <a:t>If preeclampsia is left untreated, eclampsia can develop. </a:t>
            </a:r>
            <a:r>
              <a:rPr lang="en-US" sz="2400" b="1" dirty="0">
                <a:latin typeface="Franklin Gothic Demi Cond" charset="0"/>
                <a:ea typeface="Franklin Gothic Demi Cond" charset="0"/>
                <a:cs typeface="Franklin Gothic Demi Cond" charset="0"/>
              </a:rPr>
              <a:t>Eclampsia</a:t>
            </a:r>
            <a:r>
              <a:rPr lang="en-US" sz="2400" dirty="0">
                <a:latin typeface="Franklin Gothic Demi Cond" charset="0"/>
                <a:ea typeface="Franklin Gothic Demi Cond" charset="0"/>
                <a:cs typeface="Franklin Gothic Demi Cond" charset="0"/>
              </a:rPr>
              <a:t> is a very serious condition in which the woman experiences seizures due to hypertension.</a:t>
            </a:r>
          </a:p>
        </p:txBody>
      </p:sp>
    </p:spTree>
    <p:extLst>
      <p:ext uri="{BB962C8B-B14F-4D97-AF65-F5344CB8AC3E}">
        <p14:creationId xmlns:p14="http://schemas.microsoft.com/office/powerpoint/2010/main" val="1066292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tx2">
                    <a:lumMod val="90000"/>
                    <a:lumOff val="10000"/>
                  </a:schemeClr>
                </a:solidFill>
                <a:latin typeface="Franklin Gothic Demi Cond" charset="0"/>
                <a:ea typeface="Franklin Gothic Demi Cond" charset="0"/>
                <a:cs typeface="Franklin Gothic Demi Cond" charset="0"/>
              </a:rPr>
              <a:t>Heart diseases</a:t>
            </a:r>
            <a:endParaRPr lang="en-US" sz="4800" dirty="0">
              <a:solidFill>
                <a:schemeClr val="tx2">
                  <a:lumMod val="90000"/>
                  <a:lumOff val="10000"/>
                </a:schemeClr>
              </a:solidFill>
              <a:latin typeface="Franklin Gothic Demi Cond" charset="0"/>
              <a:ea typeface="Franklin Gothic Demi Cond" charset="0"/>
              <a:cs typeface="Franklin Gothic Demi Cond" charset="0"/>
            </a:endParaRPr>
          </a:p>
        </p:txBody>
      </p:sp>
      <p:sp>
        <p:nvSpPr>
          <p:cNvPr id="3" name="Content Placeholder 2"/>
          <p:cNvSpPr>
            <a:spLocks noGrp="1"/>
          </p:cNvSpPr>
          <p:nvPr>
            <p:ph idx="1"/>
          </p:nvPr>
        </p:nvSpPr>
        <p:spPr>
          <a:xfrm>
            <a:off x="1371600" y="2286000"/>
            <a:ext cx="10078278" cy="3581400"/>
          </a:xfrm>
        </p:spPr>
        <p:txBody>
          <a:bodyPr>
            <a:normAutofit fontScale="85000" lnSpcReduction="20000"/>
          </a:bodyPr>
          <a:lstStyle/>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Cardiovascular disease (CVD) complicates 1% to 4% of pregnancies</a:t>
            </a:r>
          </a:p>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Congenital heart disease (CHD) being the most common preexisting condition and hypertension the most common acquired condition.</a:t>
            </a:r>
          </a:p>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The incidence of maternal CVD appears to be growing, likely due to increasing maternal age, cardiovascular risk factors (i.e., obesity, diabetes, and hypertension,) and lifespan of patients with CHD</a:t>
            </a:r>
          </a:p>
          <a:p>
            <a:pPr algn="l" rtl="0">
              <a:buFont typeface="Arial" panose="020B0604020202020204" pitchFamily="34" charset="0"/>
              <a:buChar char="•"/>
            </a:pPr>
            <a:endParaRPr lang="en-US" sz="2800" dirty="0">
              <a:latin typeface="Franklin Gothic Demi Cond" charset="0"/>
              <a:ea typeface="Franklin Gothic Demi Cond" charset="0"/>
              <a:cs typeface="Franklin Gothic Demi Cond" charset="0"/>
            </a:endParaRPr>
          </a:p>
          <a:p>
            <a:pPr algn="l" rtl="0">
              <a:buFont typeface="Arial" panose="020B0604020202020204" pitchFamily="34" charset="0"/>
              <a:buChar char="•"/>
            </a:pPr>
            <a:endParaRPr lang="en-US" sz="2800" dirty="0">
              <a:latin typeface="Franklin Gothic Demi Cond" charset="0"/>
              <a:ea typeface="Franklin Gothic Demi Cond" charset="0"/>
              <a:cs typeface="Franklin Gothic Demi Cond" charset="0"/>
            </a:endParaRPr>
          </a:p>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Successful pregnancies can be achieved when cardiac complications are managed during pregnancy.</a:t>
            </a:r>
            <a:r>
              <a:rPr lang="en-US" sz="2800" dirty="0">
                <a:solidFill>
                  <a:schemeClr val="tx2">
                    <a:lumMod val="90000"/>
                    <a:lumOff val="10000"/>
                  </a:schemeClr>
                </a:solidFill>
                <a:latin typeface="Franklin Gothic Demi Cond" charset="0"/>
                <a:ea typeface="Franklin Gothic Demi Cond" charset="0"/>
                <a:cs typeface="Franklin Gothic Demi Cond" charset="0"/>
              </a:rPr>
              <a:t> </a:t>
            </a:r>
          </a:p>
        </p:txBody>
      </p:sp>
      <p:pic>
        <p:nvPicPr>
          <p:cNvPr id="4" name="Picture 3"/>
          <p:cNvPicPr>
            <a:picLocks noChangeAspect="1"/>
          </p:cNvPicPr>
          <p:nvPr/>
        </p:nvPicPr>
        <p:blipFill>
          <a:blip r:embed="rId2"/>
          <a:stretch>
            <a:fillRect/>
          </a:stretch>
        </p:blipFill>
        <p:spPr>
          <a:xfrm>
            <a:off x="9128125" y="-19844"/>
            <a:ext cx="2794000" cy="2095500"/>
          </a:xfrm>
          <a:prstGeom prst="rect">
            <a:avLst/>
          </a:prstGeom>
        </p:spPr>
      </p:pic>
    </p:spTree>
    <p:extLst>
      <p:ext uri="{BB962C8B-B14F-4D97-AF65-F5344CB8AC3E}">
        <p14:creationId xmlns:p14="http://schemas.microsoft.com/office/powerpoint/2010/main" val="17544032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10178716" cy="1485900"/>
          </a:xfrm>
        </p:spPr>
        <p:txBody>
          <a:bodyPr>
            <a:normAutofit/>
          </a:bodyPr>
          <a:lstStyle/>
          <a:p>
            <a:pPr algn="l" rtl="0"/>
            <a:r>
              <a:rPr lang="en-US" sz="3200" b="1" dirty="0">
                <a:solidFill>
                  <a:schemeClr val="tx2">
                    <a:lumMod val="90000"/>
                    <a:lumOff val="10000"/>
                  </a:schemeClr>
                </a:solidFill>
                <a:latin typeface="Franklin Gothic Demi Cond" charset="0"/>
                <a:ea typeface="Franklin Gothic Demi Cond" charset="0"/>
                <a:cs typeface="Franklin Gothic Demi Cond" charset="0"/>
              </a:rPr>
              <a:t>Gestational Diabetes Mellitus (GDM)</a:t>
            </a:r>
          </a:p>
        </p:txBody>
      </p:sp>
      <p:sp>
        <p:nvSpPr>
          <p:cNvPr id="3" name="Content Placeholder 2"/>
          <p:cNvSpPr>
            <a:spLocks noGrp="1"/>
          </p:cNvSpPr>
          <p:nvPr>
            <p:ph idx="1"/>
          </p:nvPr>
        </p:nvSpPr>
        <p:spPr>
          <a:xfrm>
            <a:off x="1207169" y="1633287"/>
            <a:ext cx="9601200" cy="3581400"/>
          </a:xfrm>
        </p:spPr>
        <p:txBody>
          <a:bodyPr>
            <a:noAutofit/>
          </a:bodyPr>
          <a:lstStyle/>
          <a:p>
            <a:pPr algn="l" rtl="0">
              <a:buFont typeface="Arial" panose="020B0604020202020204" pitchFamily="34" charset="0"/>
              <a:buChar char="•"/>
            </a:pPr>
            <a:r>
              <a:rPr lang="en-US" sz="1800" dirty="0">
                <a:latin typeface="Franklin Gothic Demi Cond" charset="0"/>
                <a:ea typeface="Franklin Gothic Demi Cond" charset="0"/>
                <a:cs typeface="Franklin Gothic Demi Cond" charset="0"/>
              </a:rPr>
              <a:t>Is when a woman </a:t>
            </a:r>
            <a:r>
              <a:rPr lang="en-US" sz="1800" b="1" u="sng" dirty="0">
                <a:latin typeface="Franklin Gothic Demi Cond" charset="0"/>
                <a:ea typeface="Franklin Gothic Demi Cond" charset="0"/>
                <a:cs typeface="Franklin Gothic Demi Cond" charset="0"/>
              </a:rPr>
              <a:t>without</a:t>
            </a:r>
            <a:r>
              <a:rPr lang="en-US" sz="1800" dirty="0">
                <a:latin typeface="Franklin Gothic Demi Cond" charset="0"/>
                <a:ea typeface="Franklin Gothic Demi Cond" charset="0"/>
                <a:cs typeface="Franklin Gothic Demi Cond" charset="0"/>
              </a:rPr>
              <a:t> diabetes,  develops high blood sugar levels </a:t>
            </a:r>
            <a:r>
              <a:rPr lang="en-US" sz="1800" b="1" u="sng" dirty="0">
                <a:latin typeface="Franklin Gothic Demi Cond" charset="0"/>
                <a:ea typeface="Franklin Gothic Demi Cond" charset="0"/>
                <a:cs typeface="Franklin Gothic Demi Cond" charset="0"/>
              </a:rPr>
              <a:t>during</a:t>
            </a:r>
            <a:r>
              <a:rPr lang="en-US" sz="1800" dirty="0">
                <a:latin typeface="Franklin Gothic Demi Cond" charset="0"/>
                <a:ea typeface="Franklin Gothic Demi Cond" charset="0"/>
                <a:cs typeface="Franklin Gothic Demi Cond" charset="0"/>
              </a:rPr>
              <a:t> pregnancy.</a:t>
            </a:r>
          </a:p>
          <a:p>
            <a:pPr algn="l" rtl="0">
              <a:buFont typeface="Arial" panose="020B0604020202020204" pitchFamily="34" charset="0"/>
              <a:buChar char="•"/>
            </a:pPr>
            <a:r>
              <a:rPr lang="en-US" sz="1800" dirty="0">
                <a:latin typeface="Franklin Gothic Demi Cond" charset="0"/>
                <a:ea typeface="Franklin Gothic Demi Cond" charset="0"/>
                <a:cs typeface="Franklin Gothic Demi Cond" charset="0"/>
              </a:rPr>
              <a:t>Approximately 7% of all pregnancies are complicated by GDM more than 200,000 annually.</a:t>
            </a:r>
          </a:p>
          <a:p>
            <a:pPr algn="l" rtl="0">
              <a:buFont typeface="Arial" panose="020B0604020202020204" pitchFamily="34" charset="0"/>
              <a:buChar char="•"/>
            </a:pPr>
            <a:r>
              <a:rPr lang="en-US" sz="1800" dirty="0">
                <a:latin typeface="Franklin Gothic Demi Cond" charset="0"/>
                <a:ea typeface="Franklin Gothic Demi Cond" charset="0"/>
                <a:cs typeface="Franklin Gothic Demi Cond" charset="0"/>
              </a:rPr>
              <a:t>in gestational diabetes, blood sugar usually returns to normal soon after delivery. But </a:t>
            </a:r>
            <a:r>
              <a:rPr lang="en-US" sz="1800" dirty="0" smtClean="0">
                <a:latin typeface="Franklin Gothic Demi Cond" charset="0"/>
                <a:ea typeface="Franklin Gothic Demi Cond" charset="0"/>
                <a:cs typeface="Franklin Gothic Demi Cond" charset="0"/>
              </a:rPr>
              <a:t>still at </a:t>
            </a:r>
            <a:r>
              <a:rPr lang="en-US" sz="1800" dirty="0">
                <a:latin typeface="Franklin Gothic Demi Cond" charset="0"/>
                <a:ea typeface="Franklin Gothic Demi Cond" charset="0"/>
                <a:cs typeface="Franklin Gothic Demi Cond" charset="0"/>
              </a:rPr>
              <a:t>risk for </a:t>
            </a:r>
            <a:r>
              <a:rPr lang="en-US" sz="1800" dirty="0" smtClean="0">
                <a:latin typeface="Franklin Gothic Demi Cond" charset="0"/>
                <a:ea typeface="Franklin Gothic Demi Cond" charset="0"/>
                <a:cs typeface="Franklin Gothic Demi Cond" charset="0"/>
              </a:rPr>
              <a:t>type 2 </a:t>
            </a:r>
            <a:r>
              <a:rPr lang="en-US" sz="1800" dirty="0">
                <a:latin typeface="Franklin Gothic Demi Cond" charset="0"/>
                <a:ea typeface="Franklin Gothic Demi Cond" charset="0"/>
                <a:cs typeface="Franklin Gothic Demi Cond" charset="0"/>
              </a:rPr>
              <a:t>diabetes.</a:t>
            </a:r>
          </a:p>
          <a:p>
            <a:pPr algn="l" rtl="0">
              <a:buFont typeface="Arial" panose="020B0604020202020204" pitchFamily="34" charset="0"/>
              <a:buChar char="•"/>
            </a:pPr>
            <a:r>
              <a:rPr lang="en-US" sz="1800" dirty="0">
                <a:latin typeface="Franklin Gothic Demi Cond" charset="0"/>
                <a:ea typeface="Franklin Gothic Demi Cond" charset="0"/>
                <a:cs typeface="Franklin Gothic Demi Cond" charset="0"/>
              </a:rPr>
              <a:t>RISK FACTORS :</a:t>
            </a:r>
          </a:p>
          <a:p>
            <a:pPr marL="800100" lvl="1" indent="-342900" algn="l" rtl="0">
              <a:buFont typeface="Arial" panose="020B0604020202020204" pitchFamily="34" charset="0"/>
              <a:buChar char="•"/>
            </a:pPr>
            <a:r>
              <a:rPr lang="en-US" sz="1800" i="0" dirty="0">
                <a:latin typeface="Franklin Gothic Demi Cond" charset="0"/>
                <a:ea typeface="Franklin Gothic Demi Cond" charset="0"/>
                <a:cs typeface="Franklin Gothic Demi Cond" charset="0"/>
              </a:rPr>
              <a:t>Age greater than 25</a:t>
            </a:r>
          </a:p>
          <a:p>
            <a:pPr marL="800100" lvl="1" indent="-342900" algn="l" rtl="0">
              <a:buFont typeface="Arial" panose="020B0604020202020204" pitchFamily="34" charset="0"/>
              <a:buChar char="•"/>
            </a:pPr>
            <a:r>
              <a:rPr lang="en-US" sz="1800" i="0" dirty="0">
                <a:latin typeface="Franklin Gothic Demi Cond" charset="0"/>
                <a:ea typeface="Franklin Gothic Demi Cond" charset="0"/>
                <a:cs typeface="Franklin Gothic Demi Cond" charset="0"/>
              </a:rPr>
              <a:t>Family history</a:t>
            </a:r>
          </a:p>
          <a:p>
            <a:pPr marL="800100" lvl="1" indent="-342900" algn="l" rtl="0">
              <a:buFont typeface="Arial" panose="020B0604020202020204" pitchFamily="34" charset="0"/>
              <a:buChar char="•"/>
            </a:pPr>
            <a:r>
              <a:rPr lang="en-US" sz="1800" i="0" dirty="0">
                <a:latin typeface="Franklin Gothic Demi Cond" charset="0"/>
                <a:ea typeface="Franklin Gothic Demi Cond" charset="0"/>
                <a:cs typeface="Franklin Gothic Demi Cond" charset="0"/>
              </a:rPr>
              <a:t>Excess weight (30 or higher BMI) </a:t>
            </a:r>
          </a:p>
          <a:p>
            <a:pPr algn="l" rtl="0">
              <a:buFont typeface="Arial" panose="020B0604020202020204" pitchFamily="34" charset="0"/>
              <a:buChar char="•"/>
            </a:pPr>
            <a:endParaRPr lang="en-US" sz="1800" dirty="0">
              <a:latin typeface="Franklin Gothic Demi Cond" charset="0"/>
              <a:ea typeface="Franklin Gothic Demi Cond" charset="0"/>
              <a:cs typeface="Franklin Gothic Demi Cond" charset="0"/>
            </a:endParaRPr>
          </a:p>
          <a:p>
            <a:pPr algn="l" rtl="0">
              <a:buFont typeface="Arial" panose="020B0604020202020204" pitchFamily="34" charset="0"/>
              <a:buChar char="•"/>
            </a:pPr>
            <a:r>
              <a:rPr lang="en-US" sz="1800" b="1" dirty="0">
                <a:latin typeface="Franklin Gothic Demi Cond" charset="0"/>
                <a:ea typeface="Franklin Gothic Demi Cond" charset="0"/>
                <a:cs typeface="Franklin Gothic Demi Cond" charset="0"/>
              </a:rPr>
              <a:t>Complication;</a:t>
            </a:r>
          </a:p>
          <a:p>
            <a:pPr marL="742950" lvl="1" indent="-285750" algn="l" rtl="0">
              <a:buFont typeface="Arial" panose="020B0604020202020204" pitchFamily="34" charset="0"/>
              <a:buChar char="•"/>
            </a:pPr>
            <a:r>
              <a:rPr lang="en-US" sz="1800" b="1" dirty="0">
                <a:latin typeface="Franklin Gothic Demi Cond" charset="0"/>
                <a:ea typeface="Franklin Gothic Demi Cond" charset="0"/>
                <a:cs typeface="Franklin Gothic Demi Cond" charset="0"/>
              </a:rPr>
              <a:t>Mother : </a:t>
            </a:r>
            <a:r>
              <a:rPr lang="en-US" sz="1800" dirty="0">
                <a:latin typeface="Franklin Gothic Demi Cond" charset="0"/>
                <a:ea typeface="Franklin Gothic Demi Cond" charset="0"/>
                <a:cs typeface="Franklin Gothic Demi Cond" charset="0"/>
              </a:rPr>
              <a:t>Future DM, preeclampsia, Cesarean birth.</a:t>
            </a:r>
          </a:p>
          <a:p>
            <a:pPr marL="742950" lvl="1" indent="-285750" algn="l" rtl="0">
              <a:buFont typeface="Arial" panose="020B0604020202020204" pitchFamily="34" charset="0"/>
              <a:buChar char="•"/>
            </a:pPr>
            <a:r>
              <a:rPr lang="en-US" sz="1800" b="1" dirty="0">
                <a:latin typeface="Franklin Gothic Demi Cond" charset="0"/>
                <a:ea typeface="Franklin Gothic Demi Cond" charset="0"/>
                <a:cs typeface="Franklin Gothic Demi Cond" charset="0"/>
              </a:rPr>
              <a:t>Baby :   </a:t>
            </a:r>
            <a:r>
              <a:rPr lang="en-US" sz="1800" dirty="0">
                <a:latin typeface="Franklin Gothic Demi Cond" charset="0"/>
                <a:ea typeface="Franklin Gothic Demi Cond" charset="0"/>
                <a:cs typeface="Franklin Gothic Demi Cond" charset="0"/>
              </a:rPr>
              <a:t>high birth weight, low blood sugar, Preterm birth with respiratory distress syndrome</a:t>
            </a:r>
          </a:p>
        </p:txBody>
      </p:sp>
    </p:spTree>
    <p:extLst>
      <p:ext uri="{BB962C8B-B14F-4D97-AF65-F5344CB8AC3E}">
        <p14:creationId xmlns:p14="http://schemas.microsoft.com/office/powerpoint/2010/main" val="2526397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E45B3C21-76FC-49F7-BB9C-3B9D862AE374}"/>
              </a:ext>
            </a:extLst>
          </p:cNvPr>
          <p:cNvSpPr txBox="1"/>
          <p:nvPr/>
        </p:nvSpPr>
        <p:spPr>
          <a:xfrm>
            <a:off x="1213069" y="425256"/>
            <a:ext cx="10536071" cy="4524315"/>
          </a:xfrm>
          <a:prstGeom prst="rect">
            <a:avLst/>
          </a:prstGeom>
          <a:noFill/>
        </p:spPr>
        <p:txBody>
          <a:bodyPr wrap="square" rtlCol="0">
            <a:spAutoFit/>
          </a:bodyPr>
          <a:lstStyle/>
          <a:p>
            <a:endParaRPr lang="en-US" sz="3600" b="1" dirty="0">
              <a:solidFill>
                <a:schemeClr val="tx2">
                  <a:lumMod val="90000"/>
                  <a:lumOff val="10000"/>
                </a:schemeClr>
              </a:solidFill>
              <a:latin typeface="Adobe Arabic" panose="02040503050201020203" pitchFamily="18" charset="-78"/>
              <a:cs typeface="Adobe Arabic" panose="02040503050201020203" pitchFamily="18" charset="-78"/>
            </a:endParaRPr>
          </a:p>
          <a:p>
            <a:pPr marL="285750" indent="-285750">
              <a:buFont typeface="Arial" panose="020B0604020202020204" pitchFamily="34" charset="0"/>
              <a:buChar char="•"/>
            </a:pPr>
            <a:r>
              <a:rPr lang="en-US" sz="3600" b="1" dirty="0" smtClean="0">
                <a:solidFill>
                  <a:schemeClr val="tx2">
                    <a:lumMod val="90000"/>
                    <a:lumOff val="10000"/>
                  </a:schemeClr>
                </a:solidFill>
                <a:latin typeface="Franklin Gothic Demi Cond" charset="0"/>
                <a:ea typeface="Franklin Gothic Demi Cond" charset="0"/>
                <a:cs typeface="Franklin Gothic Demi Cond" charset="0"/>
              </a:rPr>
              <a:t>  Which </a:t>
            </a:r>
            <a:r>
              <a:rPr lang="en-US" sz="3600" b="1" dirty="0">
                <a:solidFill>
                  <a:schemeClr val="tx2">
                    <a:lumMod val="90000"/>
                    <a:lumOff val="10000"/>
                  </a:schemeClr>
                </a:solidFill>
                <a:latin typeface="Franklin Gothic Demi Cond" charset="0"/>
                <a:ea typeface="Franklin Gothic Demi Cond" charset="0"/>
                <a:cs typeface="Franklin Gothic Demi Cond" charset="0"/>
              </a:rPr>
              <a:t>one of the following nutrient deficiency in </a:t>
            </a:r>
            <a:r>
              <a:rPr lang="en-US" sz="3600" b="1" dirty="0" smtClean="0">
                <a:solidFill>
                  <a:schemeClr val="tx2">
                    <a:lumMod val="90000"/>
                    <a:lumOff val="10000"/>
                  </a:schemeClr>
                </a:solidFill>
                <a:latin typeface="Franklin Gothic Demi Cond" charset="0"/>
                <a:ea typeface="Franklin Gothic Demi Cond" charset="0"/>
                <a:cs typeface="Franklin Gothic Demi Cond" charset="0"/>
              </a:rPr>
              <a:t>a pregnant woman can </a:t>
            </a:r>
            <a:r>
              <a:rPr lang="en-US" sz="3600" b="1" dirty="0">
                <a:solidFill>
                  <a:schemeClr val="tx2">
                    <a:lumMod val="90000"/>
                    <a:lumOff val="10000"/>
                  </a:schemeClr>
                </a:solidFill>
                <a:latin typeface="Franklin Gothic Demi Cond" charset="0"/>
                <a:ea typeface="Franklin Gothic Demi Cond" charset="0"/>
                <a:cs typeface="Franklin Gothic Demi Cond" charset="0"/>
              </a:rPr>
              <a:t>lead to neural defect in her child?</a:t>
            </a:r>
          </a:p>
          <a:p>
            <a:endParaRPr lang="en-US" sz="3600" b="1" dirty="0">
              <a:solidFill>
                <a:schemeClr val="tx2">
                  <a:lumMod val="90000"/>
                  <a:lumOff val="10000"/>
                </a:schemeClr>
              </a:solidFill>
              <a:latin typeface="Franklin Gothic Demi Cond" charset="0"/>
              <a:ea typeface="Franklin Gothic Demi Cond" charset="0"/>
              <a:cs typeface="Franklin Gothic Demi Cond" charset="0"/>
            </a:endParaRPr>
          </a:p>
          <a:p>
            <a:r>
              <a:rPr lang="en-US" sz="3600" b="1" dirty="0">
                <a:latin typeface="Franklin Gothic Demi Cond" charset="0"/>
                <a:ea typeface="Franklin Gothic Demi Cond" charset="0"/>
                <a:cs typeface="Franklin Gothic Demi Cond" charset="0"/>
              </a:rPr>
              <a:t>A) Iron</a:t>
            </a:r>
          </a:p>
          <a:p>
            <a:r>
              <a:rPr lang="en-US" sz="3600" b="1" dirty="0">
                <a:latin typeface="Franklin Gothic Demi Cond" charset="0"/>
                <a:ea typeface="Franklin Gothic Demi Cond" charset="0"/>
                <a:cs typeface="Franklin Gothic Demi Cond" charset="0"/>
              </a:rPr>
              <a:t>B) Folate</a:t>
            </a:r>
          </a:p>
          <a:p>
            <a:r>
              <a:rPr lang="en-US" sz="3600" b="1" dirty="0">
                <a:latin typeface="Franklin Gothic Demi Cond" charset="0"/>
                <a:ea typeface="Franklin Gothic Demi Cond" charset="0"/>
                <a:cs typeface="Franklin Gothic Demi Cond" charset="0"/>
              </a:rPr>
              <a:t>C) Calcium</a:t>
            </a:r>
          </a:p>
          <a:p>
            <a:r>
              <a:rPr lang="en-US" sz="3600" b="1" dirty="0">
                <a:latin typeface="Franklin Gothic Demi Cond" charset="0"/>
                <a:ea typeface="Franklin Gothic Demi Cond" charset="0"/>
                <a:cs typeface="Franklin Gothic Demi Cond" charset="0"/>
              </a:rPr>
              <a:t>D) Omega 3</a:t>
            </a:r>
          </a:p>
        </p:txBody>
      </p:sp>
    </p:spTree>
    <p:extLst>
      <p:ext uri="{BB962C8B-B14F-4D97-AF65-F5344CB8AC3E}">
        <p14:creationId xmlns:p14="http://schemas.microsoft.com/office/powerpoint/2010/main" val="239674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44" r="7107" b="2"/>
          <a:stretch/>
        </p:blipFill>
        <p:spPr>
          <a:xfrm>
            <a:off x="6090613" y="640082"/>
            <a:ext cx="5461724" cy="5577837"/>
          </a:xfrm>
          <a:prstGeom prst="rect">
            <a:avLst/>
          </a:prstGeom>
          <a:effectLst/>
        </p:spPr>
      </p:pic>
      <p:sp>
        <p:nvSpPr>
          <p:cNvPr id="2" name="Title 1"/>
          <p:cNvSpPr>
            <a:spLocks noGrp="1"/>
          </p:cNvSpPr>
          <p:nvPr>
            <p:ph type="title"/>
          </p:nvPr>
        </p:nvSpPr>
        <p:spPr>
          <a:xfrm>
            <a:off x="963582" y="523249"/>
            <a:ext cx="5127031" cy="1676603"/>
          </a:xfrm>
        </p:spPr>
        <p:txBody>
          <a:bodyPr>
            <a:normAutofit/>
          </a:bodyPr>
          <a:lstStyle/>
          <a:p>
            <a:pPr algn="l" rtl="0"/>
            <a:r>
              <a:rPr lang="en-US" sz="4800" b="1" dirty="0">
                <a:solidFill>
                  <a:schemeClr val="tx2">
                    <a:lumMod val="90000"/>
                    <a:lumOff val="10000"/>
                  </a:schemeClr>
                </a:solidFill>
                <a:latin typeface="Franklin Gothic Demi Cond" charset="0"/>
                <a:ea typeface="Franklin Gothic Demi Cond" charset="0"/>
                <a:cs typeface="Franklin Gothic Demi Cond" charset="0"/>
              </a:rPr>
              <a:t>Weight</a:t>
            </a:r>
            <a:r>
              <a:rPr lang="en-US" sz="4800" b="1" dirty="0">
                <a:solidFill>
                  <a:schemeClr val="tx2">
                    <a:lumMod val="90000"/>
                    <a:lumOff val="10000"/>
                  </a:schemeClr>
                </a:solidFill>
                <a:latin typeface="Adobe Arabic" panose="02040503050201020203" pitchFamily="18" charset="-78"/>
                <a:cs typeface="Adobe Arabic" panose="02040503050201020203" pitchFamily="18" charset="-78"/>
              </a:rPr>
              <a:t> </a:t>
            </a:r>
            <a:r>
              <a:rPr lang="en-US" sz="4800" b="1" dirty="0">
                <a:solidFill>
                  <a:schemeClr val="tx2">
                    <a:lumMod val="90000"/>
                    <a:lumOff val="10000"/>
                  </a:schemeClr>
                </a:solidFill>
                <a:effectLst/>
                <a:latin typeface="Adobe Arabic" panose="02040503050201020203" pitchFamily="18" charset="-78"/>
                <a:cs typeface="Adobe Arabic" panose="02040503050201020203" pitchFamily="18" charset="-78"/>
              </a:rPr>
              <a:t/>
            </a:r>
            <a:br>
              <a:rPr lang="en-US" sz="4800" b="1" dirty="0">
                <a:solidFill>
                  <a:schemeClr val="tx2">
                    <a:lumMod val="90000"/>
                    <a:lumOff val="10000"/>
                  </a:schemeClr>
                </a:solidFill>
                <a:effectLst/>
                <a:latin typeface="Adobe Arabic" panose="02040503050201020203" pitchFamily="18" charset="-78"/>
                <a:cs typeface="Adobe Arabic" panose="02040503050201020203" pitchFamily="18" charset="-78"/>
              </a:rPr>
            </a:br>
            <a:endParaRPr lang="en-US" sz="4800" b="1"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3" name="Content Placeholder 2"/>
          <p:cNvSpPr>
            <a:spLocks noGrp="1"/>
          </p:cNvSpPr>
          <p:nvPr>
            <p:ph idx="1"/>
          </p:nvPr>
        </p:nvSpPr>
        <p:spPr>
          <a:xfrm>
            <a:off x="768200" y="1536290"/>
            <a:ext cx="5127029" cy="3785419"/>
          </a:xfrm>
        </p:spPr>
        <p:txBody>
          <a:bodyPr>
            <a:normAutofit/>
          </a:bodyPr>
          <a:lstStyle/>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Recent studies suggest that heavier women have greater risk of pregnancy complications including:</a:t>
            </a:r>
          </a:p>
          <a:p>
            <a:pPr lvl="1" algn="l" rtl="0">
              <a:buFont typeface="Arial" panose="020B0604020202020204" pitchFamily="34" charset="0"/>
              <a:buChar char="•"/>
            </a:pPr>
            <a:r>
              <a:rPr lang="en-US" sz="2800" i="0" dirty="0">
                <a:latin typeface="Franklin Gothic Demi Cond" charset="0"/>
                <a:ea typeface="Franklin Gothic Demi Cond" charset="0"/>
                <a:cs typeface="Franklin Gothic Demi Cond" charset="0"/>
              </a:rPr>
              <a:t>Preeclampsia.</a:t>
            </a:r>
          </a:p>
          <a:p>
            <a:pPr lvl="1" algn="l" rtl="0">
              <a:buFont typeface="Arial" panose="020B0604020202020204" pitchFamily="34" charset="0"/>
              <a:buChar char="•"/>
            </a:pPr>
            <a:r>
              <a:rPr lang="en-US" sz="2800" i="0" dirty="0">
                <a:latin typeface="Franklin Gothic Demi Cond" charset="0"/>
                <a:ea typeface="Franklin Gothic Demi Cond" charset="0"/>
                <a:cs typeface="Franklin Gothic Demi Cond" charset="0"/>
              </a:rPr>
              <a:t>GDM.</a:t>
            </a:r>
          </a:p>
          <a:p>
            <a:pPr lvl="1" algn="l" rtl="0">
              <a:buFont typeface="Arial" panose="020B0604020202020204" pitchFamily="34" charset="0"/>
              <a:buChar char="•"/>
            </a:pPr>
            <a:r>
              <a:rPr lang="en-US" sz="2800" i="0" dirty="0">
                <a:latin typeface="Franklin Gothic Demi Cond" charset="0"/>
                <a:ea typeface="Franklin Gothic Demi Cond" charset="0"/>
                <a:cs typeface="Franklin Gothic Demi Cond" charset="0"/>
              </a:rPr>
              <a:t>Stillbirth.</a:t>
            </a:r>
          </a:p>
          <a:p>
            <a:pPr lvl="1" algn="l" rtl="0">
              <a:buFont typeface="Arial" panose="020B0604020202020204" pitchFamily="34" charset="0"/>
              <a:buChar char="•"/>
            </a:pPr>
            <a:r>
              <a:rPr lang="en-US" sz="2800" i="0" dirty="0">
                <a:latin typeface="Franklin Gothic Demi Cond" charset="0"/>
                <a:ea typeface="Franklin Gothic Demi Cond" charset="0"/>
                <a:cs typeface="Franklin Gothic Demi Cond" charset="0"/>
              </a:rPr>
              <a:t>cesarean delivery.</a:t>
            </a:r>
          </a:p>
          <a:p>
            <a:pPr marL="800100" lvl="1" indent="-342900" algn="l" rtl="0">
              <a:buFont typeface="Arial" panose="020B0604020202020204" pitchFamily="34" charset="0"/>
              <a:buChar char="•"/>
            </a:pPr>
            <a:endParaRPr lang="en-US" sz="2800" i="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9971116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tx2">
                    <a:lumMod val="90000"/>
                    <a:lumOff val="10000"/>
                  </a:schemeClr>
                </a:solidFill>
                <a:latin typeface="Franklin Gothic Demi Cond" charset="0"/>
                <a:ea typeface="Franklin Gothic Demi Cond" charset="0"/>
                <a:cs typeface="Franklin Gothic Demi Cond" charset="0"/>
              </a:rPr>
              <a:t>Depression</a:t>
            </a:r>
          </a:p>
        </p:txBody>
      </p:sp>
      <p:sp>
        <p:nvSpPr>
          <p:cNvPr id="3" name="Content Placeholder 2"/>
          <p:cNvSpPr>
            <a:spLocks noGrp="1"/>
          </p:cNvSpPr>
          <p:nvPr>
            <p:ph idx="1"/>
          </p:nvPr>
        </p:nvSpPr>
        <p:spPr>
          <a:xfrm>
            <a:off x="671512" y="1825625"/>
            <a:ext cx="11058526" cy="4351338"/>
          </a:xfrm>
        </p:spPr>
        <p:txBody>
          <a:bodyPr>
            <a:normAutofit/>
          </a:bodyPr>
          <a:lstStyle/>
          <a:p>
            <a:pPr algn="l" rtl="0">
              <a:buFont typeface="Arial" panose="020B0604020202020204" pitchFamily="34" charset="0"/>
              <a:buChar char="•"/>
            </a:pPr>
            <a:r>
              <a:rPr lang="en-US" sz="2400" b="1" dirty="0">
                <a:latin typeface="Franklin Gothic Demi Cond" charset="0"/>
                <a:ea typeface="Franklin Gothic Demi Cond" charset="0"/>
                <a:cs typeface="Franklin Gothic Demi Cond" charset="0"/>
              </a:rPr>
              <a:t>Depression</a:t>
            </a:r>
            <a:r>
              <a:rPr lang="en-US" sz="2400" dirty="0">
                <a:latin typeface="Franklin Gothic Demi Cond" charset="0"/>
                <a:ea typeface="Franklin Gothic Demi Cond" charset="0"/>
                <a:cs typeface="Franklin Gothic Demi Cond" charset="0"/>
              </a:rPr>
              <a:t> – Extreme sadness during pregnancy or after birth (postpartum).</a:t>
            </a:r>
          </a:p>
          <a:p>
            <a:pPr algn="l" rtl="0">
              <a:buFont typeface="Arial" panose="020B0604020202020204" pitchFamily="34" charset="0"/>
              <a:buChar char="•"/>
            </a:pPr>
            <a:r>
              <a:rPr lang="en-US" sz="2400" dirty="0">
                <a:latin typeface="Franklin Gothic Demi Cond" charset="0"/>
                <a:ea typeface="Franklin Gothic Demi Cond" charset="0"/>
                <a:cs typeface="Franklin Gothic Demi Cond" charset="0"/>
              </a:rPr>
              <a:t>Postpartum depression It can start any time during baby’s first year, but it’s most common to start to feel its effects during the first 3 weeks after birth.</a:t>
            </a:r>
          </a:p>
          <a:p>
            <a:pPr algn="l" rtl="0">
              <a:buFont typeface="Arial" panose="020B0604020202020204" pitchFamily="34" charset="0"/>
              <a:buChar char="•"/>
            </a:pPr>
            <a:endParaRPr lang="en-US" sz="2400" dirty="0">
              <a:latin typeface="Franklin Gothic Demi Cond" charset="0"/>
              <a:ea typeface="Franklin Gothic Demi Cond" charset="0"/>
              <a:cs typeface="Franklin Gothic Demi Cond" charset="0"/>
            </a:endParaRPr>
          </a:p>
          <a:p>
            <a:pPr algn="l" rtl="0">
              <a:buFont typeface="Arial" panose="020B0604020202020204" pitchFamily="34" charset="0"/>
              <a:buChar char="•"/>
            </a:pPr>
            <a:r>
              <a:rPr lang="en-US" sz="2400" dirty="0">
                <a:latin typeface="Franklin Gothic Demi Cond" charset="0"/>
                <a:ea typeface="Franklin Gothic Demi Cond" charset="0"/>
                <a:cs typeface="Franklin Gothic Demi Cond" charset="0"/>
              </a:rPr>
              <a:t>Symptoms:</a:t>
            </a:r>
          </a:p>
          <a:p>
            <a:pPr lvl="1" algn="l" rtl="0">
              <a:buFont typeface="Arial" panose="020B0604020202020204" pitchFamily="34" charset="0"/>
              <a:buChar char="•"/>
            </a:pPr>
            <a:r>
              <a:rPr lang="en-US" sz="2400" i="0" dirty="0">
                <a:latin typeface="Franklin Gothic Demi Cond" charset="0"/>
                <a:ea typeface="Franklin Gothic Demi Cond" charset="0"/>
                <a:cs typeface="Franklin Gothic Demi Cond" charset="0"/>
              </a:rPr>
              <a:t>Intense sadness</a:t>
            </a:r>
          </a:p>
          <a:p>
            <a:pPr lvl="1" algn="l" rtl="0">
              <a:buFont typeface="Arial" panose="020B0604020202020204" pitchFamily="34" charset="0"/>
              <a:buChar char="•"/>
            </a:pPr>
            <a:r>
              <a:rPr lang="en-US" sz="2400" i="0" dirty="0">
                <a:latin typeface="Franklin Gothic Demi Cond" charset="0"/>
                <a:ea typeface="Franklin Gothic Demi Cond" charset="0"/>
                <a:cs typeface="Franklin Gothic Demi Cond" charset="0"/>
              </a:rPr>
              <a:t>Helplessness and irritability</a:t>
            </a:r>
          </a:p>
          <a:p>
            <a:pPr lvl="1" algn="l" rtl="0">
              <a:buFont typeface="Arial" panose="020B0604020202020204" pitchFamily="34" charset="0"/>
              <a:buChar char="•"/>
            </a:pPr>
            <a:r>
              <a:rPr lang="en-US" sz="2400" i="0" dirty="0">
                <a:latin typeface="Franklin Gothic Demi Cond" charset="0"/>
                <a:ea typeface="Franklin Gothic Demi Cond" charset="0"/>
                <a:cs typeface="Franklin Gothic Demi Cond" charset="0"/>
              </a:rPr>
              <a:t>Appetite changes</a:t>
            </a:r>
          </a:p>
          <a:p>
            <a:pPr lvl="1" algn="l" rtl="0">
              <a:buFont typeface="Arial" panose="020B0604020202020204" pitchFamily="34" charset="0"/>
              <a:buChar char="•"/>
            </a:pPr>
            <a:r>
              <a:rPr lang="en-US" sz="2400" i="0" dirty="0">
                <a:latin typeface="Franklin Gothic Demi Cond" charset="0"/>
                <a:ea typeface="Franklin Gothic Demi Cond" charset="0"/>
                <a:cs typeface="Franklin Gothic Demi Cond" charset="0"/>
              </a:rPr>
              <a:t>Thoughts of harming self or baby</a:t>
            </a:r>
          </a:p>
          <a:p>
            <a:pPr algn="l" rtl="0">
              <a:buFont typeface="Arial" panose="020B0604020202020204" pitchFamily="34" charset="0"/>
              <a:buChar char="•"/>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pic>
        <p:nvPicPr>
          <p:cNvPr id="5" name="Picture 4"/>
          <p:cNvPicPr>
            <a:picLocks noChangeAspect="1"/>
          </p:cNvPicPr>
          <p:nvPr/>
        </p:nvPicPr>
        <p:blipFill>
          <a:blip r:embed="rId2"/>
          <a:stretch>
            <a:fillRect/>
          </a:stretch>
        </p:blipFill>
        <p:spPr>
          <a:xfrm>
            <a:off x="7358063" y="3171826"/>
            <a:ext cx="3743324" cy="2898774"/>
          </a:xfrm>
          <a:prstGeom prst="rect">
            <a:avLst/>
          </a:prstGeom>
        </p:spPr>
      </p:pic>
    </p:spTree>
    <p:extLst>
      <p:ext uri="{BB962C8B-B14F-4D97-AF65-F5344CB8AC3E}">
        <p14:creationId xmlns:p14="http://schemas.microsoft.com/office/powerpoint/2010/main" val="35746497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6784"/>
            <a:ext cx="10515600" cy="1325563"/>
          </a:xfrm>
        </p:spPr>
        <p:txBody>
          <a:bodyPr>
            <a:normAutofit/>
          </a:bodyPr>
          <a:lstStyle/>
          <a:p>
            <a:pPr algn="ctr"/>
            <a:r>
              <a:rPr lang="en-US" sz="4800" b="1" dirty="0">
                <a:solidFill>
                  <a:schemeClr val="tx2">
                    <a:lumMod val="90000"/>
                    <a:lumOff val="10000"/>
                  </a:schemeClr>
                </a:solidFill>
                <a:latin typeface="Franklin Gothic Demi Cond" charset="0"/>
                <a:ea typeface="Franklin Gothic Demi Cond" charset="0"/>
                <a:cs typeface="Franklin Gothic Demi Cond" charset="0"/>
              </a:rPr>
              <a:t>Alcohol use</a:t>
            </a:r>
            <a:endParaRPr lang="en-US" sz="4800" dirty="0">
              <a:solidFill>
                <a:schemeClr val="tx2">
                  <a:lumMod val="90000"/>
                  <a:lumOff val="10000"/>
                </a:schemeClr>
              </a:solidFill>
              <a:latin typeface="Franklin Gothic Demi Cond" charset="0"/>
              <a:ea typeface="Franklin Gothic Demi Cond" charset="0"/>
              <a:cs typeface="Franklin Gothic Demi Cond" charset="0"/>
            </a:endParaRPr>
          </a:p>
        </p:txBody>
      </p:sp>
      <p:sp>
        <p:nvSpPr>
          <p:cNvPr id="3" name="Content Placeholder 2"/>
          <p:cNvSpPr>
            <a:spLocks noGrp="1"/>
          </p:cNvSpPr>
          <p:nvPr>
            <p:ph idx="1"/>
          </p:nvPr>
        </p:nvSpPr>
        <p:spPr>
          <a:xfrm>
            <a:off x="1237694" y="2224578"/>
            <a:ext cx="10237694" cy="806413"/>
          </a:xfrm>
        </p:spPr>
        <p:txBody>
          <a:bodyPr>
            <a:normAutofit/>
          </a:bodyPr>
          <a:lstStyle/>
          <a:p>
            <a:pPr algn="l" rtl="0">
              <a:buFont typeface="Arial" panose="020B0604020202020204" pitchFamily="34" charset="0"/>
              <a:buChar char="•"/>
            </a:pPr>
            <a:r>
              <a:rPr lang="en-US" sz="3200" dirty="0">
                <a:solidFill>
                  <a:srgbClr val="C00000"/>
                </a:solidFill>
                <a:latin typeface="Franklin Gothic Demi Cond" charset="0"/>
                <a:ea typeface="Franklin Gothic Demi Cond" charset="0"/>
                <a:cs typeface="Franklin Gothic Demi Cond" charset="0"/>
              </a:rPr>
              <a:t>There is </a:t>
            </a:r>
            <a:r>
              <a:rPr lang="en-US" sz="3200" b="1" u="sng" dirty="0">
                <a:solidFill>
                  <a:srgbClr val="C00000"/>
                </a:solidFill>
                <a:latin typeface="Franklin Gothic Demi Cond" charset="0"/>
                <a:ea typeface="Franklin Gothic Demi Cond" charset="0"/>
                <a:cs typeface="Franklin Gothic Demi Cond" charset="0"/>
              </a:rPr>
              <a:t>No </a:t>
            </a:r>
            <a:r>
              <a:rPr lang="en-US" sz="3200" dirty="0">
                <a:solidFill>
                  <a:srgbClr val="C00000"/>
                </a:solidFill>
                <a:latin typeface="Franklin Gothic Demi Cond" charset="0"/>
                <a:ea typeface="Franklin Gothic Demi Cond" charset="0"/>
                <a:cs typeface="Franklin Gothic Demi Cond" charset="0"/>
              </a:rPr>
              <a:t>known safe amount of alcohol use during pregnancy.</a:t>
            </a:r>
          </a:p>
        </p:txBody>
      </p:sp>
      <p:pic>
        <p:nvPicPr>
          <p:cNvPr id="7" name="Picture 6"/>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621433" y="4410575"/>
            <a:ext cx="1464733" cy="2339849"/>
          </a:xfrm>
          <a:prstGeom prst="rect">
            <a:avLst/>
          </a:prstGeom>
        </p:spPr>
      </p:pic>
      <p:sp>
        <p:nvSpPr>
          <p:cNvPr id="11" name="TextBox 10"/>
          <p:cNvSpPr txBox="1"/>
          <p:nvPr/>
        </p:nvSpPr>
        <p:spPr>
          <a:xfrm>
            <a:off x="679159" y="1196541"/>
            <a:ext cx="11773525" cy="584775"/>
          </a:xfrm>
          <a:prstGeom prst="rect">
            <a:avLst/>
          </a:prstGeom>
          <a:noFill/>
        </p:spPr>
        <p:txBody>
          <a:bodyPr wrap="square" rtlCol="0">
            <a:spAutoFit/>
          </a:bodyPr>
          <a:lstStyle/>
          <a:p>
            <a:r>
              <a:rPr lang="en-US" sz="3200" b="1" dirty="0">
                <a:solidFill>
                  <a:schemeClr val="tx2">
                    <a:lumMod val="90000"/>
                    <a:lumOff val="10000"/>
                  </a:schemeClr>
                </a:solidFill>
                <a:latin typeface="Franklin Gothic Demi Cond" charset="0"/>
                <a:ea typeface="Franklin Gothic Demi Cond" charset="0"/>
                <a:cs typeface="Franklin Gothic Demi Cond" charset="0"/>
              </a:rPr>
              <a:t>Can pregnant women drink small amount of alcohol or beer? Why?</a:t>
            </a:r>
          </a:p>
        </p:txBody>
      </p:sp>
      <p:sp>
        <p:nvSpPr>
          <p:cNvPr id="12" name="TextBox 11"/>
          <p:cNvSpPr txBox="1"/>
          <p:nvPr/>
        </p:nvSpPr>
        <p:spPr>
          <a:xfrm>
            <a:off x="838199" y="2925488"/>
            <a:ext cx="5252484" cy="584775"/>
          </a:xfrm>
          <a:prstGeom prst="rect">
            <a:avLst/>
          </a:prstGeom>
          <a:noFill/>
        </p:spPr>
        <p:txBody>
          <a:bodyPr wrap="square" rtlCol="0">
            <a:spAutoFit/>
          </a:bodyPr>
          <a:lstStyle/>
          <a:p>
            <a:r>
              <a:rPr lang="en-US" sz="3200" b="1" dirty="0">
                <a:latin typeface="Franklin Gothic Demi Cond" charset="0"/>
                <a:ea typeface="Franklin Gothic Demi Cond" charset="0"/>
                <a:cs typeface="Franklin Gothic Demi Cond" charset="0"/>
              </a:rPr>
              <a:t>Why Alcohol is Dangerous?</a:t>
            </a:r>
            <a:r>
              <a:rPr lang="en-US" sz="3200" b="1" dirty="0">
                <a:latin typeface="Adobe Arabic" panose="02040503050201020203" pitchFamily="18" charset="-78"/>
                <a:cs typeface="Adobe Arabic" panose="02040503050201020203" pitchFamily="18" charset="-78"/>
              </a:rPr>
              <a:t>	</a:t>
            </a:r>
          </a:p>
        </p:txBody>
      </p:sp>
      <p:sp>
        <p:nvSpPr>
          <p:cNvPr id="13" name="TextBox 12"/>
          <p:cNvSpPr txBox="1"/>
          <p:nvPr/>
        </p:nvSpPr>
        <p:spPr>
          <a:xfrm>
            <a:off x="567024" y="3451305"/>
            <a:ext cx="11047318" cy="1077218"/>
          </a:xfrm>
          <a:prstGeom prst="rect">
            <a:avLst/>
          </a:prstGeom>
          <a:noFill/>
        </p:spPr>
        <p:txBody>
          <a:bodyPr wrap="square" rtlCol="0">
            <a:spAutoFit/>
          </a:bodyPr>
          <a:lstStyle/>
          <a:p>
            <a:pPr marL="914400" lvl="1" indent="-457200">
              <a:buFont typeface="Arial" panose="020B0604020202020204" pitchFamily="34" charset="0"/>
              <a:buChar char="•"/>
            </a:pPr>
            <a:r>
              <a:rPr lang="en-US" sz="3200" dirty="0">
                <a:latin typeface="Franklin Gothic Demi Cond" charset="0"/>
                <a:ea typeface="Franklin Gothic Demi Cond" charset="0"/>
                <a:cs typeface="Franklin Gothic Demi Cond" charset="0"/>
              </a:rPr>
              <a:t>Alcohol in the mother's blood passes to the baby through the umbilical cord</a:t>
            </a:r>
          </a:p>
        </p:txBody>
      </p:sp>
      <p:sp>
        <p:nvSpPr>
          <p:cNvPr id="14" name="TextBox 13"/>
          <p:cNvSpPr txBox="1"/>
          <p:nvPr/>
        </p:nvSpPr>
        <p:spPr>
          <a:xfrm>
            <a:off x="838199" y="5052600"/>
            <a:ext cx="8676973"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Franklin Gothic Demi Cond" charset="0"/>
                <a:ea typeface="Franklin Gothic Demi Cond" charset="0"/>
                <a:cs typeface="Franklin Gothic Demi Cond" charset="0"/>
              </a:rPr>
              <a:t>Miscarriage, stillbirth</a:t>
            </a:r>
          </a:p>
          <a:p>
            <a:pPr marL="457200" indent="-457200">
              <a:buFont typeface="Arial" panose="020B0604020202020204" pitchFamily="34" charset="0"/>
              <a:buChar char="•"/>
            </a:pPr>
            <a:r>
              <a:rPr lang="en-US" sz="3200" dirty="0">
                <a:latin typeface="Franklin Gothic Demi Cond" charset="0"/>
                <a:ea typeface="Franklin Gothic Demi Cond" charset="0"/>
                <a:cs typeface="Franklin Gothic Demi Cond" charset="0"/>
              </a:rPr>
              <a:t>Abnormal facial features</a:t>
            </a:r>
          </a:p>
          <a:p>
            <a:pPr marL="457200" indent="-457200">
              <a:buFont typeface="Arial" panose="020B0604020202020204" pitchFamily="34" charset="0"/>
              <a:buChar char="•"/>
            </a:pPr>
            <a:r>
              <a:rPr lang="en-US" sz="3200" dirty="0">
                <a:latin typeface="Franklin Gothic Demi Cond" charset="0"/>
                <a:ea typeface="Franklin Gothic Demi Cond" charset="0"/>
                <a:cs typeface="Franklin Gothic Demi Cond" charset="0"/>
              </a:rPr>
              <a:t>Growth and central nervous system problems</a:t>
            </a:r>
          </a:p>
        </p:txBody>
      </p:sp>
      <p:sp>
        <p:nvSpPr>
          <p:cNvPr id="15" name="TextBox 14"/>
          <p:cNvSpPr txBox="1"/>
          <p:nvPr/>
        </p:nvSpPr>
        <p:spPr>
          <a:xfrm>
            <a:off x="838199" y="4426149"/>
            <a:ext cx="9220736" cy="584775"/>
          </a:xfrm>
          <a:prstGeom prst="rect">
            <a:avLst/>
          </a:prstGeom>
          <a:noFill/>
        </p:spPr>
        <p:txBody>
          <a:bodyPr wrap="square" rtlCol="0">
            <a:spAutoFit/>
          </a:bodyPr>
          <a:lstStyle/>
          <a:p>
            <a:r>
              <a:rPr lang="en-US" sz="3200" b="1" dirty="0">
                <a:latin typeface="Franklin Gothic Demi Cond" charset="0"/>
                <a:ea typeface="Franklin Gothic Demi Cond" charset="0"/>
                <a:cs typeface="Franklin Gothic Demi Cond" charset="0"/>
              </a:rPr>
              <a:t>Complication of drinking alcohol during:</a:t>
            </a:r>
          </a:p>
        </p:txBody>
      </p:sp>
    </p:spTree>
    <p:extLst>
      <p:ext uri="{BB962C8B-B14F-4D97-AF65-F5344CB8AC3E}">
        <p14:creationId xmlns:p14="http://schemas.microsoft.com/office/powerpoint/2010/main" val="25105603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871625"/>
          </a:xfrm>
        </p:spPr>
        <p:txBody>
          <a:bodyPr>
            <a:normAutofit fontScale="90000"/>
          </a:bodyPr>
          <a:lstStyle/>
          <a:p>
            <a:pPr algn="l" rtl="0"/>
            <a:r>
              <a:rPr lang="en-US" sz="4800" dirty="0">
                <a:solidFill>
                  <a:schemeClr val="tx2">
                    <a:lumMod val="90000"/>
                    <a:lumOff val="10000"/>
                  </a:schemeClr>
                </a:solidFill>
                <a:latin typeface="Adobe Arabic" panose="02040503050201020203" pitchFamily="18" charset="-78"/>
                <a:cs typeface="Adobe Arabic" panose="02040503050201020203" pitchFamily="18" charset="-78"/>
              </a:rPr>
              <a:t> </a:t>
            </a:r>
            <a:r>
              <a:rPr lang="en-US" sz="4800" dirty="0">
                <a:solidFill>
                  <a:schemeClr val="tx2">
                    <a:lumMod val="90000"/>
                    <a:lumOff val="10000"/>
                  </a:schemeClr>
                </a:solidFill>
                <a:latin typeface="Franklin Gothic Demi Cond" charset="0"/>
                <a:ea typeface="Franklin Gothic Demi Cond" charset="0"/>
                <a:cs typeface="Franklin Gothic Demi Cond" charset="0"/>
              </a:rPr>
              <a:t>Fetal alcohol spectrum disorders</a:t>
            </a:r>
            <a:r>
              <a:rPr lang="en-US" sz="4800" dirty="0">
                <a:solidFill>
                  <a:schemeClr val="tx2">
                    <a:lumMod val="90000"/>
                    <a:lumOff val="10000"/>
                  </a:schemeClr>
                </a:solidFill>
                <a:latin typeface="Adobe Arabic" panose="02040503050201020203" pitchFamily="18" charset="-78"/>
                <a:cs typeface="Adobe Arabic" panose="02040503050201020203" pitchFamily="18" charset="-78"/>
              </a:rPr>
              <a:t> </a:t>
            </a:r>
          </a:p>
        </p:txBody>
      </p:sp>
      <p:sp>
        <p:nvSpPr>
          <p:cNvPr id="3" name="Content Placeholder 2"/>
          <p:cNvSpPr>
            <a:spLocks noGrp="1"/>
          </p:cNvSpPr>
          <p:nvPr>
            <p:ph idx="1"/>
          </p:nvPr>
        </p:nvSpPr>
        <p:spPr>
          <a:xfrm>
            <a:off x="1391093" y="1616371"/>
            <a:ext cx="10515600" cy="4351338"/>
          </a:xfrm>
        </p:spPr>
        <p:txBody>
          <a:bodyPr>
            <a:normAutofit/>
          </a:bodyPr>
          <a:lstStyle/>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FASD is a group of disorders caused by prenatal exposure to alcohol.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051" y="2200467"/>
            <a:ext cx="10037135" cy="4657534"/>
          </a:xfrm>
          <a:prstGeom prst="rect">
            <a:avLst/>
          </a:prstGeom>
        </p:spPr>
      </p:pic>
    </p:spTree>
    <p:extLst>
      <p:ext uri="{BB962C8B-B14F-4D97-AF65-F5344CB8AC3E}">
        <p14:creationId xmlns:p14="http://schemas.microsoft.com/office/powerpoint/2010/main" val="18740193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chemeClr val="tx2">
                    <a:lumMod val="90000"/>
                    <a:lumOff val="10000"/>
                  </a:schemeClr>
                </a:solidFill>
                <a:latin typeface="Franklin Gothic Demi Cond" charset="0"/>
                <a:ea typeface="Franklin Gothic Demi Cond" charset="0"/>
                <a:cs typeface="Franklin Gothic Demi Cond" charset="0"/>
              </a:rPr>
              <a:t>Smoking </a:t>
            </a:r>
          </a:p>
        </p:txBody>
      </p:sp>
      <p:sp>
        <p:nvSpPr>
          <p:cNvPr id="3" name="Content Placeholder 2"/>
          <p:cNvSpPr>
            <a:spLocks noGrp="1"/>
          </p:cNvSpPr>
          <p:nvPr>
            <p:ph idx="1"/>
          </p:nvPr>
        </p:nvSpPr>
        <p:spPr>
          <a:xfrm>
            <a:off x="769678" y="1748680"/>
            <a:ext cx="10949763" cy="5032375"/>
          </a:xfrm>
        </p:spPr>
        <p:txBody>
          <a:bodyPr>
            <a:normAutofit/>
          </a:bodyPr>
          <a:lstStyle/>
          <a:p>
            <a:pPr indent="-457200" defTabSz="457200">
              <a:buFont typeface="Arial" charset="0"/>
              <a:buChar char="•"/>
            </a:pPr>
            <a:r>
              <a:rPr lang="en-US" sz="2800" b="1" dirty="0">
                <a:latin typeface="Franklin Gothic Demi Cond" charset="0"/>
                <a:ea typeface="Franklin Gothic Demi Cond" charset="0"/>
                <a:cs typeface="Franklin Gothic Demi Cond" charset="0"/>
              </a:rPr>
              <a:t>Smoking effect:</a:t>
            </a:r>
          </a:p>
          <a:p>
            <a:pPr lvl="1" indent="-457200" defTabSz="457200">
              <a:buFont typeface="Arial" charset="0"/>
              <a:buChar char="•"/>
            </a:pPr>
            <a:r>
              <a:rPr lang="en-US" sz="2800" b="1" dirty="0">
                <a:latin typeface="Franklin Gothic Demi Cond" charset="0"/>
                <a:ea typeface="Franklin Gothic Demi Cond" charset="0"/>
                <a:cs typeface="Franklin Gothic Demi Cond" charset="0"/>
              </a:rPr>
              <a:t>harder for a woman to get pregnant.</a:t>
            </a:r>
          </a:p>
          <a:p>
            <a:pPr lvl="1" indent="-457200" defTabSz="457200">
              <a:buFont typeface="Arial" charset="0"/>
              <a:buChar char="•"/>
            </a:pPr>
            <a:r>
              <a:rPr lang="en-US" sz="2800" b="1" dirty="0">
                <a:latin typeface="Franklin Gothic Demi Cond" charset="0"/>
                <a:ea typeface="Franklin Gothic Demi Cond" charset="0"/>
                <a:cs typeface="Franklin Gothic Demi Cond" charset="0"/>
              </a:rPr>
              <a:t>placenta can separate.</a:t>
            </a:r>
          </a:p>
          <a:p>
            <a:pPr lvl="1" indent="-457200" defTabSz="457200">
              <a:buFont typeface="Arial" charset="0"/>
              <a:buChar char="•"/>
            </a:pPr>
            <a:r>
              <a:rPr lang="en-US" sz="2800" b="1" dirty="0">
                <a:latin typeface="Franklin Gothic Demi Cond" charset="0"/>
                <a:ea typeface="Franklin Gothic Demi Cond" charset="0"/>
                <a:cs typeface="Franklin Gothic Demi Cond" charset="0"/>
              </a:rPr>
              <a:t>Pre-term birth. </a:t>
            </a:r>
          </a:p>
          <a:p>
            <a:pPr lvl="1" indent="-457200" defTabSz="457200">
              <a:buFont typeface="Arial" charset="0"/>
              <a:buChar char="•"/>
            </a:pPr>
            <a:r>
              <a:rPr lang="en-US" sz="2800" b="1" dirty="0">
                <a:latin typeface="Franklin Gothic Demi Cond" charset="0"/>
                <a:ea typeface="Franklin Gothic Demi Cond" charset="0"/>
                <a:cs typeface="Franklin Gothic Demi Cond" charset="0"/>
              </a:rPr>
              <a:t>Sudden Infant Death Syndrome </a:t>
            </a:r>
          </a:p>
          <a:p>
            <a:pPr lvl="1" indent="-457200" defTabSz="457200">
              <a:buFont typeface="Arial" charset="0"/>
              <a:buChar char="•"/>
            </a:pPr>
            <a:r>
              <a:rPr lang="en-US" sz="2800" b="1" dirty="0">
                <a:latin typeface="Franklin Gothic Demi Cond" charset="0"/>
                <a:ea typeface="Franklin Gothic Demi Cond" charset="0"/>
                <a:cs typeface="Franklin Gothic Demi Cond" charset="0"/>
              </a:rPr>
              <a:t>Cleft lip or cleft palate</a:t>
            </a:r>
          </a:p>
          <a:p>
            <a:pPr algn="l" rtl="0">
              <a:buFont typeface="Arial" panose="020B0604020202020204" pitchFamily="34" charset="0"/>
              <a:buChar char="•"/>
            </a:pPr>
            <a:endParaRPr lang="en-US" dirty="0">
              <a:solidFill>
                <a:schemeClr val="tx2">
                  <a:lumMod val="90000"/>
                  <a:lumOff val="10000"/>
                </a:schemeClr>
              </a:solidFill>
            </a:endParaRPr>
          </a:p>
          <a:p>
            <a:pPr algn="l" rtl="0">
              <a:buFont typeface="Arial" panose="020B0604020202020204" pitchFamily="34" charset="0"/>
              <a:buChar char="•"/>
            </a:pPr>
            <a:endParaRPr lang="en-US" b="1" dirty="0">
              <a:solidFill>
                <a:schemeClr val="tx2">
                  <a:lumMod val="90000"/>
                  <a:lumOff val="1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5804" y="1825625"/>
            <a:ext cx="3553637" cy="3766855"/>
          </a:xfrm>
          <a:prstGeom prst="rect">
            <a:avLst/>
          </a:prstGeom>
        </p:spPr>
      </p:pic>
      <p:sp>
        <p:nvSpPr>
          <p:cNvPr id="5" name="Rectangle 4"/>
          <p:cNvSpPr/>
          <p:nvPr/>
        </p:nvSpPr>
        <p:spPr>
          <a:xfrm>
            <a:off x="8774674" y="5729671"/>
            <a:ext cx="2536272" cy="369332"/>
          </a:xfrm>
          <a:prstGeom prst="rect">
            <a:avLst/>
          </a:prstGeom>
        </p:spPr>
        <p:txBody>
          <a:bodyPr wrap="none">
            <a:spAutoFit/>
          </a:bodyPr>
          <a:lstStyle/>
          <a:p>
            <a:pPr algn="l" rtl="0"/>
            <a:r>
              <a:rPr lang="en-US" b="1" dirty="0"/>
              <a:t> cleft lip and  cleft palate</a:t>
            </a:r>
          </a:p>
        </p:txBody>
      </p:sp>
      <p:sp>
        <p:nvSpPr>
          <p:cNvPr id="8" name="TextBox 7"/>
          <p:cNvSpPr txBox="1"/>
          <p:nvPr/>
        </p:nvSpPr>
        <p:spPr>
          <a:xfrm>
            <a:off x="769678" y="4729397"/>
            <a:ext cx="6124354" cy="2000548"/>
          </a:xfrm>
          <a:prstGeom prst="rect">
            <a:avLst/>
          </a:prstGeom>
          <a:noFill/>
        </p:spPr>
        <p:txBody>
          <a:bodyPr wrap="square" rtlCol="0">
            <a:spAutoFit/>
          </a:bodyPr>
          <a:lstStyle/>
          <a:p>
            <a:pPr marL="457200" indent="-457200">
              <a:buFont typeface="Arial" charset="0"/>
              <a:buChar char="•"/>
            </a:pPr>
            <a:r>
              <a:rPr lang="en-US" sz="2800" b="1" dirty="0">
                <a:latin typeface="Franklin Gothic Demi Cond" charset="0"/>
                <a:ea typeface="Franklin Gothic Demi Cond" charset="0"/>
                <a:cs typeface="Franklin Gothic Demi Cond" charset="0"/>
              </a:rPr>
              <a:t>Second smoke effect:</a:t>
            </a:r>
          </a:p>
          <a:p>
            <a:pPr marL="914400" lvl="1" indent="-457200">
              <a:buFont typeface="Arial" charset="0"/>
              <a:buChar char="•"/>
            </a:pPr>
            <a:r>
              <a:rPr lang="en-US" sz="2400" dirty="0" smtClean="0">
                <a:latin typeface="Franklin Gothic Demi Cond" charset="0"/>
                <a:ea typeface="Franklin Gothic Demi Cond" charset="0"/>
                <a:cs typeface="Franklin Gothic Demi Cond" charset="0"/>
              </a:rPr>
              <a:t>Low birth weight.</a:t>
            </a:r>
            <a:endParaRPr lang="en-US" sz="2400" dirty="0">
              <a:latin typeface="Franklin Gothic Demi Cond" charset="0"/>
              <a:ea typeface="Franklin Gothic Demi Cond" charset="0"/>
              <a:cs typeface="Franklin Gothic Demi Cond" charset="0"/>
            </a:endParaRPr>
          </a:p>
          <a:p>
            <a:pPr marL="914400" lvl="1" indent="-457200">
              <a:buFont typeface="Arial" charset="0"/>
              <a:buChar char="•"/>
            </a:pPr>
            <a:r>
              <a:rPr lang="en-US" sz="2400" dirty="0">
                <a:latin typeface="Franklin Gothic Demi Cond" charset="0"/>
                <a:ea typeface="Franklin Gothic Demi Cond" charset="0"/>
                <a:cs typeface="Franklin Gothic Demi Cond" charset="0"/>
              </a:rPr>
              <a:t>Ear infections  AND asthma attacks.</a:t>
            </a:r>
          </a:p>
          <a:p>
            <a:pPr marL="914400" lvl="1" indent="-457200">
              <a:buFont typeface="Arial" charset="0"/>
              <a:buChar char="•"/>
            </a:pPr>
            <a:r>
              <a:rPr lang="en-US" sz="2400" dirty="0">
                <a:latin typeface="Franklin Gothic Demi Cond" charset="0"/>
                <a:ea typeface="Franklin Gothic Demi Cond" charset="0"/>
                <a:cs typeface="Franklin Gothic Demi Cond" charset="0"/>
              </a:rPr>
              <a:t>Sudden Infant Death Syndrome </a:t>
            </a:r>
          </a:p>
          <a:p>
            <a:pPr marL="914400" lvl="1" indent="-457200">
              <a:buFont typeface="Arial" charset="0"/>
              <a:buChar char="•"/>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4897997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tx2">
                    <a:lumMod val="90000"/>
                    <a:lumOff val="10000"/>
                  </a:schemeClr>
                </a:solidFill>
                <a:latin typeface="Franklin Gothic Demi Cond" charset="0"/>
                <a:ea typeface="Franklin Gothic Demi Cond" charset="0"/>
                <a:cs typeface="Franklin Gothic Demi Cond" charset="0"/>
              </a:rPr>
              <a:t>Nutrition</a:t>
            </a:r>
          </a:p>
        </p:txBody>
      </p:sp>
      <p:sp>
        <p:nvSpPr>
          <p:cNvPr id="3" name="Content Placeholder 2"/>
          <p:cNvSpPr>
            <a:spLocks noGrp="1"/>
          </p:cNvSpPr>
          <p:nvPr>
            <p:ph idx="1"/>
          </p:nvPr>
        </p:nvSpPr>
        <p:spPr>
          <a:xfrm>
            <a:off x="1371600" y="2034209"/>
            <a:ext cx="9601200" cy="3581400"/>
          </a:xfrm>
        </p:spPr>
        <p:txBody>
          <a:bodyPr>
            <a:normAutofit lnSpcReduction="10000"/>
          </a:bodyPr>
          <a:lstStyle/>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Poor nutrition during </a:t>
            </a:r>
            <a:r>
              <a:rPr lang="en-US" sz="2800" b="1" dirty="0">
                <a:latin typeface="Franklin Gothic Demi Cond" charset="0"/>
                <a:ea typeface="Franklin Gothic Demi Cond" charset="0"/>
                <a:cs typeface="Franklin Gothic Demi Cond" charset="0"/>
              </a:rPr>
              <a:t>pregnancy</a:t>
            </a:r>
            <a:r>
              <a:rPr lang="en-US" sz="2800" dirty="0">
                <a:latin typeface="Franklin Gothic Demi Cond" charset="0"/>
                <a:ea typeface="Franklin Gothic Demi Cond" charset="0"/>
                <a:cs typeface="Franklin Gothic Demi Cond" charset="0"/>
              </a:rPr>
              <a:t> may </a:t>
            </a:r>
            <a:r>
              <a:rPr lang="en-US" sz="2800" dirty="0" smtClean="0">
                <a:latin typeface="Franklin Gothic Demi Cond" charset="0"/>
                <a:ea typeface="Franklin Gothic Demi Cond" charset="0"/>
                <a:cs typeface="Franklin Gothic Demi Cond" charset="0"/>
              </a:rPr>
              <a:t>put children </a:t>
            </a:r>
            <a:r>
              <a:rPr lang="en-US" sz="2800" dirty="0">
                <a:latin typeface="Franklin Gothic Demi Cond" charset="0"/>
                <a:ea typeface="Franklin Gothic Demi Cond" charset="0"/>
                <a:cs typeface="Franklin Gothic Demi Cond" charset="0"/>
              </a:rPr>
              <a:t>at risk of developing long term, irreversible health issues including:</a:t>
            </a:r>
          </a:p>
          <a:p>
            <a:pPr lvl="1" algn="l" rtl="0">
              <a:buFont typeface="Arial" panose="020B0604020202020204" pitchFamily="34" charset="0"/>
              <a:buChar char="•"/>
            </a:pPr>
            <a:r>
              <a:rPr lang="en-US" sz="2800" i="0" dirty="0">
                <a:latin typeface="Franklin Gothic Demi Cond" charset="0"/>
                <a:ea typeface="Franklin Gothic Demi Cond" charset="0"/>
                <a:cs typeface="Franklin Gothic Demi Cond" charset="0"/>
              </a:rPr>
              <a:t>Obesity</a:t>
            </a:r>
          </a:p>
          <a:p>
            <a:pPr lvl="1" algn="l" rtl="0">
              <a:buFont typeface="Arial" panose="020B0604020202020204" pitchFamily="34" charset="0"/>
              <a:buChar char="•"/>
            </a:pPr>
            <a:r>
              <a:rPr lang="en-US" sz="2800" i="0" dirty="0">
                <a:latin typeface="Franklin Gothic Demi Cond" charset="0"/>
                <a:ea typeface="Franklin Gothic Demi Cond" charset="0"/>
                <a:cs typeface="Franklin Gothic Demi Cond" charset="0"/>
              </a:rPr>
              <a:t>Raised levels of cholesterol and blood sugar</a:t>
            </a:r>
          </a:p>
          <a:p>
            <a:pPr lvl="1" algn="l" rtl="0">
              <a:buFont typeface="Arial" panose="020B0604020202020204" pitchFamily="34" charset="0"/>
              <a:buChar char="•"/>
            </a:pPr>
            <a:r>
              <a:rPr lang="en-US" sz="2800" i="0" dirty="0">
                <a:latin typeface="Franklin Gothic Demi Cond" charset="0"/>
                <a:ea typeface="Franklin Gothic Demi Cond" charset="0"/>
                <a:cs typeface="Franklin Gothic Demi Cond" charset="0"/>
              </a:rPr>
              <a:t>Heart disease</a:t>
            </a:r>
          </a:p>
          <a:p>
            <a:pPr lvl="1" algn="l" rtl="0">
              <a:buFont typeface="Arial" panose="020B0604020202020204" pitchFamily="34" charset="0"/>
              <a:buChar char="•"/>
            </a:pPr>
            <a:r>
              <a:rPr lang="en-US" sz="2800" i="0" dirty="0">
                <a:latin typeface="Franklin Gothic Demi Cond" charset="0"/>
                <a:ea typeface="Franklin Gothic Demi Cond" charset="0"/>
                <a:cs typeface="Franklin Gothic Demi Cond" charset="0"/>
              </a:rPr>
              <a:t>Hypertension</a:t>
            </a:r>
          </a:p>
          <a:p>
            <a:pPr lvl="1" algn="l" rtl="0">
              <a:buFont typeface="Arial" panose="020B0604020202020204" pitchFamily="34" charset="0"/>
              <a:buChar char="•"/>
            </a:pPr>
            <a:r>
              <a:rPr lang="en-US" sz="2800" i="0" dirty="0">
                <a:latin typeface="Franklin Gothic Demi Cond" charset="0"/>
                <a:ea typeface="Franklin Gothic Demi Cond" charset="0"/>
                <a:cs typeface="Franklin Gothic Demi Cond" charset="0"/>
              </a:rPr>
              <a:t>Neural Tube Defects</a:t>
            </a:r>
          </a:p>
          <a:p>
            <a:pPr lvl="1" algn="l" rtl="0">
              <a:buFont typeface="Arial" panose="020B0604020202020204" pitchFamily="34" charset="0"/>
              <a:buChar char="•"/>
            </a:pPr>
            <a:r>
              <a:rPr lang="en-US" sz="2800" i="0" dirty="0">
                <a:latin typeface="Franklin Gothic Demi Cond" charset="0"/>
                <a:ea typeface="Franklin Gothic Demi Cond" charset="0"/>
                <a:cs typeface="Franklin Gothic Demi Cond" charset="0"/>
              </a:rPr>
              <a:t>Low IQ.</a:t>
            </a:r>
          </a:p>
          <a:p>
            <a:pPr lvl="1" algn="l" rtl="0">
              <a:buFont typeface="Arial" panose="020B0604020202020204" pitchFamily="34" charset="0"/>
              <a:buChar char="•"/>
            </a:pPr>
            <a:endParaRPr lang="en-US" sz="2800" i="0" dirty="0">
              <a:solidFill>
                <a:schemeClr val="tx2">
                  <a:lumMod val="90000"/>
                  <a:lumOff val="10000"/>
                </a:schemeClr>
              </a:solidFill>
              <a:latin typeface="Adobe Arabic" panose="02040503050201020203" pitchFamily="18" charset="-78"/>
              <a:cs typeface="Adobe Arabic" panose="02040503050201020203" pitchFamily="18" charset="-78"/>
            </a:endParaRPr>
          </a:p>
          <a:p>
            <a:pPr lvl="1" algn="l" rtl="0">
              <a:buFont typeface="Arial" panose="020B0604020202020204" pitchFamily="34" charset="0"/>
              <a:buChar char="•"/>
            </a:pPr>
            <a:endParaRPr lang="en-US" sz="2800" i="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0855622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700" y="396854"/>
            <a:ext cx="10515600" cy="1325563"/>
          </a:xfrm>
        </p:spPr>
        <p:txBody>
          <a:bodyPr>
            <a:normAutofit/>
          </a:bodyPr>
          <a:lstStyle/>
          <a:p>
            <a:pPr algn="l" rtl="0"/>
            <a:r>
              <a:rPr lang="en-US" sz="4800" b="1" dirty="0">
                <a:solidFill>
                  <a:schemeClr val="tx2">
                    <a:lumMod val="90000"/>
                    <a:lumOff val="10000"/>
                  </a:schemeClr>
                </a:solidFill>
                <a:latin typeface="Franklin Gothic Demi Cond" charset="0"/>
                <a:ea typeface="Franklin Gothic Demi Cond" charset="0"/>
                <a:cs typeface="Franklin Gothic Demi Cond" charset="0"/>
              </a:rPr>
              <a:t>Nutrition</a:t>
            </a:r>
          </a:p>
        </p:txBody>
      </p:sp>
      <p:sp>
        <p:nvSpPr>
          <p:cNvPr id="5" name="Rounded Rectangle 4"/>
          <p:cNvSpPr/>
          <p:nvPr/>
        </p:nvSpPr>
        <p:spPr>
          <a:xfrm>
            <a:off x="7167612" y="2879774"/>
            <a:ext cx="4738688" cy="198098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0614" y="3079709"/>
            <a:ext cx="3709734" cy="1631216"/>
          </a:xfrm>
          <a:prstGeom prst="rect">
            <a:avLst/>
          </a:prstGeom>
        </p:spPr>
        <p:txBody>
          <a:bodyPr wrap="none">
            <a:spAutoFit/>
          </a:bodyPr>
          <a:lstStyle/>
          <a:p>
            <a:pPr algn="ctr"/>
            <a:r>
              <a:rPr lang="en-US" sz="2000" b="1" dirty="0">
                <a:solidFill>
                  <a:schemeClr val="bg1"/>
                </a:solidFill>
                <a:latin typeface="Franklin Gothic Demi Cond" charset="0"/>
                <a:ea typeface="Franklin Gothic Demi Cond" charset="0"/>
                <a:cs typeface="Franklin Gothic Demi Cond" charset="0"/>
              </a:rPr>
              <a:t>Baby</a:t>
            </a:r>
          </a:p>
          <a:p>
            <a:r>
              <a:rPr lang="en-US" sz="2000" b="1" dirty="0">
                <a:solidFill>
                  <a:srgbClr val="FF0000"/>
                </a:solidFill>
                <a:latin typeface="Franklin Gothic Demi Cond" charset="0"/>
                <a:ea typeface="Franklin Gothic Demi Cond" charset="0"/>
                <a:cs typeface="Franklin Gothic Demi Cond" charset="0"/>
              </a:rPr>
              <a:t>Folate : </a:t>
            </a:r>
            <a:r>
              <a:rPr lang="en-US" sz="2000" b="1" dirty="0">
                <a:latin typeface="Franklin Gothic Demi Cond" charset="0"/>
                <a:ea typeface="Franklin Gothic Demi Cond" charset="0"/>
                <a:cs typeface="Franklin Gothic Demi Cond" charset="0"/>
              </a:rPr>
              <a:t>neutral tube defect</a:t>
            </a:r>
          </a:p>
          <a:p>
            <a:r>
              <a:rPr lang="en-US" sz="2000" b="1" dirty="0">
                <a:solidFill>
                  <a:srgbClr val="FF0000"/>
                </a:solidFill>
                <a:latin typeface="Franklin Gothic Demi Cond" charset="0"/>
                <a:ea typeface="Franklin Gothic Demi Cond" charset="0"/>
                <a:cs typeface="Franklin Gothic Demi Cond" charset="0"/>
              </a:rPr>
              <a:t>Calcium</a:t>
            </a:r>
            <a:r>
              <a:rPr lang="en-US" sz="2000" b="1" dirty="0">
                <a:latin typeface="Franklin Gothic Demi Cond" charset="0"/>
                <a:ea typeface="Franklin Gothic Demi Cond" charset="0"/>
                <a:cs typeface="Franklin Gothic Demi Cond" charset="0"/>
              </a:rPr>
              <a:t> </a:t>
            </a:r>
            <a:r>
              <a:rPr lang="en-US" sz="2000" b="1" dirty="0">
                <a:solidFill>
                  <a:srgbClr val="FF0000"/>
                </a:solidFill>
                <a:latin typeface="Franklin Gothic Demi Cond" charset="0"/>
                <a:ea typeface="Franklin Gothic Demi Cond" charset="0"/>
                <a:cs typeface="Franklin Gothic Demi Cond" charset="0"/>
              </a:rPr>
              <a:t>: </a:t>
            </a:r>
            <a:r>
              <a:rPr lang="en-US" sz="2000" b="1" dirty="0">
                <a:latin typeface="Franklin Gothic Demi Cond" charset="0"/>
                <a:ea typeface="Franklin Gothic Demi Cond" charset="0"/>
                <a:cs typeface="Franklin Gothic Demi Cond" charset="0"/>
              </a:rPr>
              <a:t>poor</a:t>
            </a:r>
            <a:r>
              <a:rPr lang="en-US" sz="2000" b="1" dirty="0">
                <a:solidFill>
                  <a:srgbClr val="FF0000"/>
                </a:solidFill>
                <a:latin typeface="Franklin Gothic Demi Cond" charset="0"/>
                <a:ea typeface="Franklin Gothic Demi Cond" charset="0"/>
                <a:cs typeface="Franklin Gothic Demi Cond" charset="0"/>
              </a:rPr>
              <a:t> </a:t>
            </a:r>
            <a:r>
              <a:rPr lang="en-US" sz="2000" b="1" dirty="0">
                <a:latin typeface="Franklin Gothic Demi Cond" charset="0"/>
                <a:ea typeface="Franklin Gothic Demi Cond" charset="0"/>
                <a:cs typeface="Franklin Gothic Demi Cond" charset="0"/>
              </a:rPr>
              <a:t>skeletal development</a:t>
            </a:r>
          </a:p>
          <a:p>
            <a:r>
              <a:rPr lang="en-US" sz="2000" b="1" dirty="0">
                <a:solidFill>
                  <a:srgbClr val="FF0000"/>
                </a:solidFill>
                <a:latin typeface="Franklin Gothic Demi Cond" charset="0"/>
                <a:ea typeface="Franklin Gothic Demi Cond" charset="0"/>
                <a:cs typeface="Franklin Gothic Demi Cond" charset="0"/>
              </a:rPr>
              <a:t>Iron: </a:t>
            </a:r>
            <a:r>
              <a:rPr lang="en-US" sz="2000" b="1" dirty="0">
                <a:latin typeface="Franklin Gothic Demi Cond" charset="0"/>
                <a:ea typeface="Franklin Gothic Demi Cond" charset="0"/>
                <a:cs typeface="Franklin Gothic Demi Cond" charset="0"/>
              </a:rPr>
              <a:t>low birth weight</a:t>
            </a:r>
            <a:r>
              <a:rPr lang="en-US" sz="2000" b="1" dirty="0">
                <a:latin typeface="Adobe Arabic" panose="02040503050201020203" pitchFamily="18" charset="-78"/>
                <a:cs typeface="Adobe Arabic" panose="02040503050201020203" pitchFamily="18" charset="-78"/>
              </a:rPr>
              <a:t> </a:t>
            </a:r>
          </a:p>
          <a:p>
            <a:endParaRPr lang="en-US" sz="2000" b="1" dirty="0">
              <a:latin typeface="Adobe Arabic" panose="02040503050201020203" pitchFamily="18" charset="-78"/>
              <a:cs typeface="Adobe Arabic" panose="02040503050201020203" pitchFamily="18" charset="-78"/>
            </a:endParaRPr>
          </a:p>
        </p:txBody>
      </p:sp>
      <p:sp>
        <p:nvSpPr>
          <p:cNvPr id="8" name="Rounded Rectangle 7"/>
          <p:cNvSpPr/>
          <p:nvPr/>
        </p:nvSpPr>
        <p:spPr>
          <a:xfrm>
            <a:off x="1390700" y="2879774"/>
            <a:ext cx="4456647" cy="198098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8763" y="2879774"/>
            <a:ext cx="3495626" cy="2554545"/>
          </a:xfrm>
          <a:prstGeom prst="rect">
            <a:avLst/>
          </a:prstGeom>
        </p:spPr>
        <p:txBody>
          <a:bodyPr wrap="square">
            <a:spAutoFit/>
          </a:bodyPr>
          <a:lstStyle/>
          <a:p>
            <a:pPr algn="ctr"/>
            <a:r>
              <a:rPr lang="en-US" sz="2000" b="1" dirty="0">
                <a:solidFill>
                  <a:schemeClr val="bg1"/>
                </a:solidFill>
                <a:latin typeface="Franklin Gothic Demi Cond" charset="0"/>
                <a:ea typeface="Franklin Gothic Demi Cond" charset="0"/>
                <a:cs typeface="Franklin Gothic Demi Cond" charset="0"/>
              </a:rPr>
              <a:t>Mother</a:t>
            </a:r>
          </a:p>
          <a:p>
            <a:r>
              <a:rPr lang="en-US" sz="2000" b="1" dirty="0">
                <a:solidFill>
                  <a:srgbClr val="FF0000"/>
                </a:solidFill>
                <a:latin typeface="Franklin Gothic Demi Cond" charset="0"/>
                <a:ea typeface="Franklin Gothic Demi Cond" charset="0"/>
                <a:cs typeface="Franklin Gothic Demi Cond" charset="0"/>
              </a:rPr>
              <a:t>Iron : </a:t>
            </a:r>
            <a:r>
              <a:rPr lang="en-US" sz="2000" b="1" dirty="0">
                <a:latin typeface="Franklin Gothic Demi Cond" charset="0"/>
                <a:ea typeface="Franklin Gothic Demi Cond" charset="0"/>
                <a:cs typeface="Franklin Gothic Demi Cond" charset="0"/>
              </a:rPr>
              <a:t>Preterm birth </a:t>
            </a:r>
          </a:p>
          <a:p>
            <a:r>
              <a:rPr lang="en-US" sz="2000" b="1" dirty="0">
                <a:latin typeface="Franklin Gothic Demi Cond" charset="0"/>
                <a:ea typeface="Franklin Gothic Demi Cond" charset="0"/>
                <a:cs typeface="Franklin Gothic Demi Cond" charset="0"/>
              </a:rPr>
              <a:t> Neurological  </a:t>
            </a:r>
            <a:r>
              <a:rPr lang="en-US" sz="2000" b="1" dirty="0" smtClean="0">
                <a:latin typeface="Franklin Gothic Demi Cond" charset="0"/>
                <a:ea typeface="Franklin Gothic Demi Cond" charset="0"/>
                <a:cs typeface="Franklin Gothic Demi Cond" charset="0"/>
              </a:rPr>
              <a:t>dysfunction</a:t>
            </a:r>
            <a:endParaRPr lang="en-US" sz="2000" b="1" dirty="0">
              <a:latin typeface="Franklin Gothic Demi Cond" charset="0"/>
              <a:ea typeface="Franklin Gothic Demi Cond" charset="0"/>
              <a:cs typeface="Franklin Gothic Demi Cond" charset="0"/>
            </a:endParaRPr>
          </a:p>
          <a:p>
            <a:r>
              <a:rPr lang="en-US" sz="2000" b="1" dirty="0">
                <a:latin typeface="Franklin Gothic Demi Cond" charset="0"/>
                <a:ea typeface="Franklin Gothic Demi Cond" charset="0"/>
                <a:cs typeface="Franklin Gothic Demi Cond" charset="0"/>
              </a:rPr>
              <a:t>risk of death from bleeding </a:t>
            </a:r>
          </a:p>
          <a:p>
            <a:r>
              <a:rPr lang="en-US" sz="2000" b="1" dirty="0">
                <a:latin typeface="Franklin Gothic Demi Cond" charset="0"/>
                <a:ea typeface="Franklin Gothic Demi Cond" charset="0"/>
                <a:cs typeface="Franklin Gothic Demi Cond" charset="0"/>
              </a:rPr>
              <a:t>during childbirth</a:t>
            </a:r>
          </a:p>
          <a:p>
            <a:r>
              <a:rPr lang="en-US" sz="2000" b="1" dirty="0" err="1">
                <a:solidFill>
                  <a:srgbClr val="FF0000"/>
                </a:solidFill>
                <a:latin typeface="Franklin Gothic Demi Cond" charset="0"/>
                <a:ea typeface="Franklin Gothic Demi Cond" charset="0"/>
                <a:cs typeface="Franklin Gothic Demi Cond" charset="0"/>
              </a:rPr>
              <a:t>Vit</a:t>
            </a:r>
            <a:r>
              <a:rPr lang="en-US" sz="2000" b="1" dirty="0">
                <a:solidFill>
                  <a:srgbClr val="FF0000"/>
                </a:solidFill>
                <a:latin typeface="Franklin Gothic Demi Cond" charset="0"/>
                <a:ea typeface="Franklin Gothic Demi Cond" charset="0"/>
                <a:cs typeface="Franklin Gothic Demi Cond" charset="0"/>
              </a:rPr>
              <a:t> A: </a:t>
            </a:r>
            <a:r>
              <a:rPr lang="en-US" sz="2000" b="1" dirty="0">
                <a:latin typeface="Franklin Gothic Demi Cond" charset="0"/>
                <a:ea typeface="Franklin Gothic Demi Cond" charset="0"/>
                <a:cs typeface="Franklin Gothic Demi Cond" charset="0"/>
              </a:rPr>
              <a:t>night blindness</a:t>
            </a:r>
          </a:p>
          <a:p>
            <a:endParaRPr lang="en-US" sz="2000" b="1" dirty="0">
              <a:latin typeface="Adobe Arabic" panose="02040503050201020203" pitchFamily="18" charset="-78"/>
              <a:cs typeface="Adobe Arabic" panose="02040503050201020203" pitchFamily="18" charset="-78"/>
            </a:endParaRPr>
          </a:p>
          <a:p>
            <a:pPr algn="ctr"/>
            <a:endParaRPr lang="en-US" sz="2000" b="1" dirty="0">
              <a:latin typeface="Adobe Arabic" panose="02040503050201020203" pitchFamily="18" charset="-78"/>
              <a:cs typeface="Adobe Arabic" panose="02040503050201020203" pitchFamily="18" charset="-78"/>
            </a:endParaRPr>
          </a:p>
        </p:txBody>
      </p:sp>
      <p:sp>
        <p:nvSpPr>
          <p:cNvPr id="10" name="TextBox 9"/>
          <p:cNvSpPr txBox="1"/>
          <p:nvPr/>
        </p:nvSpPr>
        <p:spPr>
          <a:xfrm>
            <a:off x="1685923" y="1722417"/>
            <a:ext cx="8468729" cy="584775"/>
          </a:xfrm>
          <a:prstGeom prst="rect">
            <a:avLst/>
          </a:prstGeom>
          <a:noFill/>
        </p:spPr>
        <p:txBody>
          <a:bodyPr wrap="square" rtlCol="0">
            <a:spAutoFit/>
          </a:bodyPr>
          <a:lstStyle/>
          <a:p>
            <a:pPr marL="285750" indent="-285750">
              <a:buFont typeface="Arial" charset="0"/>
              <a:buChar char="•"/>
            </a:pPr>
            <a:r>
              <a:rPr lang="en-US" sz="3200" b="1" dirty="0">
                <a:solidFill>
                  <a:schemeClr val="tx2">
                    <a:lumMod val="90000"/>
                    <a:lumOff val="10000"/>
                  </a:schemeClr>
                </a:solidFill>
                <a:latin typeface="Franklin Gothic Demi Cond" charset="0"/>
                <a:ea typeface="Franklin Gothic Demi Cond" charset="0"/>
                <a:cs typeface="Franklin Gothic Demi Cond" charset="0"/>
              </a:rPr>
              <a:t>Important nutrients for the mother and child </a:t>
            </a:r>
          </a:p>
        </p:txBody>
      </p:sp>
    </p:spTree>
    <p:extLst>
      <p:ext uri="{BB962C8B-B14F-4D97-AF65-F5344CB8AC3E}">
        <p14:creationId xmlns:p14="http://schemas.microsoft.com/office/powerpoint/2010/main" val="2667658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342" y="2286691"/>
            <a:ext cx="10515600" cy="1325563"/>
          </a:xfrm>
        </p:spPr>
        <p:txBody>
          <a:bodyPr>
            <a:noAutofit/>
          </a:bodyPr>
          <a:lstStyle/>
          <a:p>
            <a:pPr algn="ctr"/>
            <a:r>
              <a:rPr lang="en-US" sz="6600" b="1" dirty="0">
                <a:solidFill>
                  <a:schemeClr val="tx2">
                    <a:lumMod val="90000"/>
                    <a:lumOff val="10000"/>
                  </a:schemeClr>
                </a:solidFill>
                <a:latin typeface="Franklin Gothic Demi Cond" charset="0"/>
                <a:ea typeface="Franklin Gothic Demi Cond" charset="0"/>
                <a:cs typeface="Franklin Gothic Demi Cond" charset="0"/>
              </a:rPr>
              <a:t>Sexually Transmitted Diseases</a:t>
            </a:r>
            <a:endParaRPr lang="en-US" sz="6600" dirty="0">
              <a:solidFill>
                <a:schemeClr val="tx2">
                  <a:lumMod val="90000"/>
                  <a:lumOff val="10000"/>
                </a:schemeClr>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17154208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852991" cy="1485900"/>
          </a:xfrm>
        </p:spPr>
        <p:txBody>
          <a:bodyPr>
            <a:normAutofit/>
          </a:bodyPr>
          <a:lstStyle/>
          <a:p>
            <a:pPr algn="l" rtl="0"/>
            <a:r>
              <a:rPr lang="en-US" sz="4800" b="1" dirty="0">
                <a:solidFill>
                  <a:schemeClr val="tx2">
                    <a:lumMod val="90000"/>
                    <a:lumOff val="10000"/>
                  </a:schemeClr>
                </a:solidFill>
                <a:latin typeface="Franklin Gothic Demi Cond" charset="0"/>
                <a:ea typeface="Franklin Gothic Demi Cond" charset="0"/>
                <a:cs typeface="Franklin Gothic Demi Cond" charset="0"/>
              </a:rPr>
              <a:t>1-Perinatal</a:t>
            </a:r>
            <a:r>
              <a:rPr lang="en-US" sz="4800" b="1" dirty="0">
                <a:solidFill>
                  <a:srgbClr val="002060"/>
                </a:solidFill>
                <a:latin typeface="Franklin Gothic Demi Cond" charset="0"/>
                <a:ea typeface="Franklin Gothic Demi Cond" charset="0"/>
                <a:cs typeface="Franklin Gothic Demi Cond" charset="0"/>
              </a:rPr>
              <a:t> HIV/AIDS</a:t>
            </a:r>
          </a:p>
        </p:txBody>
      </p:sp>
      <p:sp>
        <p:nvSpPr>
          <p:cNvPr id="3" name="Content Placeholder 2"/>
          <p:cNvSpPr>
            <a:spLocks noGrp="1"/>
          </p:cNvSpPr>
          <p:nvPr>
            <p:ph idx="1"/>
          </p:nvPr>
        </p:nvSpPr>
        <p:spPr>
          <a:xfrm>
            <a:off x="1187302" y="1781300"/>
            <a:ext cx="10395097" cy="3581400"/>
          </a:xfrm>
        </p:spPr>
        <p:txBody>
          <a:bodyPr>
            <a:normAutofit/>
          </a:bodyPr>
          <a:lstStyle/>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It recommends  that all women who are pregnant or planning to </a:t>
            </a:r>
            <a:r>
              <a:rPr lang="en-US" sz="2800" u="sng" dirty="0">
                <a:latin typeface="Franklin Gothic Demi Cond" charset="0"/>
                <a:ea typeface="Franklin Gothic Demi Cond" charset="0"/>
                <a:cs typeface="Franklin Gothic Demi Cond" charset="0"/>
              </a:rPr>
              <a:t>get pregnant</a:t>
            </a:r>
            <a:r>
              <a:rPr lang="en-US" sz="2800" dirty="0">
                <a:latin typeface="Franklin Gothic Demi Cond" charset="0"/>
                <a:ea typeface="Franklin Gothic Demi Cond" charset="0"/>
                <a:cs typeface="Franklin Gothic Demi Cond" charset="0"/>
              </a:rPr>
              <a:t> should get tested for HIV as early as possible.</a:t>
            </a:r>
          </a:p>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If a woman is treated for HIV early in her pregnancy, the risk of transmitting HIV to her baby can be 1% or less</a:t>
            </a:r>
            <a:r>
              <a:rPr lang="en-US" sz="2800" dirty="0">
                <a:solidFill>
                  <a:schemeClr val="tx2">
                    <a:lumMod val="90000"/>
                    <a:lumOff val="10000"/>
                  </a:schemeClr>
                </a:solidFill>
                <a:latin typeface="Adobe Arabic" panose="02040503050201020203" pitchFamily="18" charset="-78"/>
                <a:cs typeface="Adobe Arabic" panose="02040503050201020203" pitchFamily="18" charset="-78"/>
              </a:rPr>
              <a:t>.</a:t>
            </a:r>
          </a:p>
          <a:p>
            <a:pPr algn="l" rtl="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
        <p:nvSpPr>
          <p:cNvPr id="4" name="Rectangle 3"/>
          <p:cNvSpPr/>
          <p:nvPr/>
        </p:nvSpPr>
        <p:spPr>
          <a:xfrm>
            <a:off x="776175" y="3928129"/>
            <a:ext cx="10806224" cy="1077218"/>
          </a:xfrm>
          <a:prstGeom prst="rect">
            <a:avLst/>
          </a:prstGeom>
        </p:spPr>
        <p:txBody>
          <a:bodyPr wrap="square">
            <a:spAutoFit/>
          </a:bodyPr>
          <a:lstStyle/>
          <a:p>
            <a:pPr algn="l" rtl="0"/>
            <a:r>
              <a:rPr lang="en-US" sz="3200" b="1" dirty="0">
                <a:latin typeface="Franklin Gothic Demi Cond" charset="0"/>
                <a:ea typeface="Franklin Gothic Demi Cond" charset="0"/>
                <a:cs typeface="Franklin Gothic Demi Cond" charset="0"/>
              </a:rPr>
              <a:t>How to lower the risk of transmitting HIV from the </a:t>
            </a:r>
            <a:r>
              <a:rPr lang="en-US" sz="3200" b="1" dirty="0" smtClean="0">
                <a:latin typeface="Franklin Gothic Demi Cond" charset="0"/>
                <a:ea typeface="Franklin Gothic Demi Cond" charset="0"/>
                <a:cs typeface="Franklin Gothic Demi Cond" charset="0"/>
              </a:rPr>
              <a:t>mothers  </a:t>
            </a:r>
            <a:r>
              <a:rPr lang="en-US" sz="3200" b="1" dirty="0">
                <a:latin typeface="Franklin Gothic Demi Cond" charset="0"/>
                <a:ea typeface="Franklin Gothic Demi Cond" charset="0"/>
                <a:cs typeface="Franklin Gothic Demi Cond" charset="0"/>
              </a:rPr>
              <a:t>to their babies?</a:t>
            </a:r>
            <a:endParaRPr lang="en-US" sz="3200" dirty="0">
              <a:latin typeface="Franklin Gothic Demi Cond" charset="0"/>
              <a:ea typeface="Franklin Gothic Demi Cond" charset="0"/>
              <a:cs typeface="Franklin Gothic Demi Cond" charset="0"/>
            </a:endParaRPr>
          </a:p>
        </p:txBody>
      </p:sp>
      <p:sp>
        <p:nvSpPr>
          <p:cNvPr id="6" name="Rounded Rectangle 5"/>
          <p:cNvSpPr/>
          <p:nvPr/>
        </p:nvSpPr>
        <p:spPr>
          <a:xfrm>
            <a:off x="1219199" y="5124893"/>
            <a:ext cx="3161415" cy="6379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Franklin Gothic Demi Cond" charset="0"/>
                <a:ea typeface="Franklin Gothic Demi Cond" charset="0"/>
                <a:cs typeface="Franklin Gothic Demi Cond" charset="0"/>
              </a:rPr>
              <a:t>HIV medicines</a:t>
            </a:r>
          </a:p>
        </p:txBody>
      </p:sp>
      <p:sp>
        <p:nvSpPr>
          <p:cNvPr id="8" name="Rounded Rectangle 7"/>
          <p:cNvSpPr/>
          <p:nvPr/>
        </p:nvSpPr>
        <p:spPr>
          <a:xfrm>
            <a:off x="1219199" y="6010386"/>
            <a:ext cx="3161415" cy="6379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Franklin Gothic Demi Cond" charset="0"/>
                <a:ea typeface="Franklin Gothic Demi Cond" charset="0"/>
                <a:cs typeface="Franklin Gothic Demi Cond" charset="0"/>
              </a:rPr>
              <a:t>Cesarean delivery</a:t>
            </a:r>
            <a:endParaRPr lang="en-US" sz="2000" b="1" dirty="0">
              <a:latin typeface="Franklin Gothic Demi Cond" charset="0"/>
              <a:ea typeface="Franklin Gothic Demi Cond" charset="0"/>
              <a:cs typeface="Franklin Gothic Demi Cond" charset="0"/>
            </a:endParaRPr>
          </a:p>
        </p:txBody>
      </p:sp>
      <p:sp>
        <p:nvSpPr>
          <p:cNvPr id="9" name="Rounded Rectangle 8"/>
          <p:cNvSpPr/>
          <p:nvPr/>
        </p:nvSpPr>
        <p:spPr>
          <a:xfrm>
            <a:off x="5890436" y="5986539"/>
            <a:ext cx="3161415" cy="6379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Franklin Gothic Demi Cond" charset="0"/>
                <a:ea typeface="Franklin Gothic Demi Cond" charset="0"/>
                <a:cs typeface="Franklin Gothic Demi Cond" charset="0"/>
              </a:rPr>
              <a:t>No pre-chewing her baby’s food.</a:t>
            </a:r>
          </a:p>
        </p:txBody>
      </p:sp>
      <p:sp>
        <p:nvSpPr>
          <p:cNvPr id="10" name="Rounded Rectangle 9"/>
          <p:cNvSpPr/>
          <p:nvPr/>
        </p:nvSpPr>
        <p:spPr>
          <a:xfrm>
            <a:off x="5890436" y="5124893"/>
            <a:ext cx="3161415" cy="6379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Franklin Gothic Demi Cond" charset="0"/>
                <a:ea typeface="Franklin Gothic Demi Cond" charset="0"/>
                <a:cs typeface="Franklin Gothic Demi Cond" charset="0"/>
              </a:rPr>
              <a:t>No breastfeeding</a:t>
            </a:r>
          </a:p>
        </p:txBody>
      </p:sp>
    </p:spTree>
    <p:extLst>
      <p:ext uri="{BB962C8B-B14F-4D97-AF65-F5344CB8AC3E}">
        <p14:creationId xmlns:p14="http://schemas.microsoft.com/office/powerpoint/2010/main" val="4830151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53417"/>
            <a:ext cx="10515600" cy="1931366"/>
          </a:xfrm>
        </p:spPr>
        <p:txBody>
          <a:bodyPr>
            <a:noAutofit/>
          </a:bodyPr>
          <a:lstStyle/>
          <a:p>
            <a:pPr marL="0" indent="0" algn="l" rtl="0">
              <a:buNone/>
            </a:pPr>
            <a:r>
              <a:rPr lang="en-US" sz="3600" b="1" dirty="0">
                <a:solidFill>
                  <a:schemeClr val="tx2">
                    <a:lumMod val="90000"/>
                    <a:lumOff val="10000"/>
                  </a:schemeClr>
                </a:solidFill>
                <a:latin typeface="Franklin Gothic Demi Cond" charset="0"/>
                <a:ea typeface="Franklin Gothic Demi Cond" charset="0"/>
                <a:cs typeface="Franklin Gothic Demi Cond" charset="0"/>
              </a:rPr>
              <a:t>2-</a:t>
            </a:r>
            <a:r>
              <a:rPr lang="en-US" sz="2800" b="1" dirty="0">
                <a:solidFill>
                  <a:schemeClr val="tx2">
                    <a:lumMod val="90000"/>
                    <a:lumOff val="10000"/>
                  </a:schemeClr>
                </a:solidFill>
                <a:latin typeface="Franklin Gothic Demi Cond" charset="0"/>
                <a:ea typeface="Franklin Gothic Demi Cond" charset="0"/>
                <a:cs typeface="Franklin Gothic Demi Cond" charset="0"/>
              </a:rPr>
              <a:t> </a:t>
            </a:r>
            <a:r>
              <a:rPr lang="en-US" sz="3600" b="1" dirty="0">
                <a:solidFill>
                  <a:schemeClr val="tx2">
                    <a:lumMod val="90000"/>
                    <a:lumOff val="10000"/>
                  </a:schemeClr>
                </a:solidFill>
                <a:latin typeface="Franklin Gothic Demi Cond" charset="0"/>
                <a:ea typeface="Franklin Gothic Demi Cond" charset="0"/>
                <a:cs typeface="Franklin Gothic Demi Cond" charset="0"/>
              </a:rPr>
              <a:t>Chlamydia</a:t>
            </a:r>
            <a:r>
              <a:rPr lang="en-US" sz="2800" dirty="0">
                <a:solidFill>
                  <a:schemeClr val="tx2">
                    <a:lumMod val="90000"/>
                    <a:lumOff val="10000"/>
                  </a:schemeClr>
                </a:solidFill>
                <a:latin typeface="Franklin Gothic Demi Cond" charset="0"/>
                <a:ea typeface="Franklin Gothic Demi Cond" charset="0"/>
                <a:cs typeface="Franklin Gothic Demi Cond" charset="0"/>
              </a:rPr>
              <a:t> : </a:t>
            </a:r>
          </a:p>
          <a:p>
            <a:pPr marL="457200" lvl="1" indent="0" algn="l" rtl="0">
              <a:buNone/>
            </a:pPr>
            <a:r>
              <a:rPr lang="en-US" sz="2400" dirty="0">
                <a:latin typeface="Franklin Gothic Demi Cond" charset="0"/>
                <a:ea typeface="Franklin Gothic Demi Cond" charset="0"/>
                <a:cs typeface="Franklin Gothic Demi Cond" charset="0"/>
              </a:rPr>
              <a:t>Most women have NO symptoms and it is Easy to cure</a:t>
            </a:r>
          </a:p>
          <a:p>
            <a:pPr marL="457200" lvl="1" indent="0" algn="l" rtl="0">
              <a:buNone/>
            </a:pPr>
            <a:r>
              <a:rPr lang="en-US" sz="2400" dirty="0">
                <a:latin typeface="Franklin Gothic Demi Cond" charset="0"/>
                <a:ea typeface="Franklin Gothic Demi Cond" charset="0"/>
                <a:cs typeface="Franklin Gothic Demi Cond" charset="0"/>
              </a:rPr>
              <a:t>Chlamydia lesions on genitals are highly contagious and infect the baby during </a:t>
            </a:r>
            <a:r>
              <a:rPr lang="en-US" sz="2400" b="1" u="sng" dirty="0">
                <a:latin typeface="Franklin Gothic Demi Cond" charset="0"/>
                <a:ea typeface="Franklin Gothic Demi Cond" charset="0"/>
                <a:cs typeface="Franklin Gothic Demi Cond" charset="0"/>
              </a:rPr>
              <a:t>labor</a:t>
            </a:r>
          </a:p>
          <a:p>
            <a:pPr marL="457200" lvl="1" indent="0" algn="l" rtl="0">
              <a:buNone/>
            </a:pPr>
            <a:r>
              <a:rPr lang="en-US" sz="2400" b="1" dirty="0">
                <a:latin typeface="Franklin Gothic Demi Cond" charset="0"/>
                <a:ea typeface="Franklin Gothic Demi Cond" charset="0"/>
                <a:cs typeface="Franklin Gothic Demi Cond" charset="0"/>
              </a:rPr>
              <a:t>Complications </a:t>
            </a:r>
            <a:r>
              <a:rPr lang="en-US" sz="2400" b="1" u="sng" dirty="0" smtClean="0">
                <a:latin typeface="Franklin Gothic Demi Cond" charset="0"/>
                <a:ea typeface="Franklin Gothic Demi Cond" charset="0"/>
                <a:cs typeface="Franklin Gothic Demi Cond" charset="0"/>
              </a:rPr>
              <a:t>during</a:t>
            </a:r>
            <a:r>
              <a:rPr lang="en-US" sz="2400" b="1" dirty="0" smtClean="0">
                <a:latin typeface="Franklin Gothic Demi Cond" charset="0"/>
                <a:ea typeface="Franklin Gothic Demi Cond" charset="0"/>
                <a:cs typeface="Franklin Gothic Demi Cond" charset="0"/>
              </a:rPr>
              <a:t> </a:t>
            </a:r>
            <a:r>
              <a:rPr lang="en-US" sz="2400" b="1" dirty="0">
                <a:latin typeface="Franklin Gothic Demi Cond" charset="0"/>
                <a:ea typeface="Franklin Gothic Demi Cond" charset="0"/>
                <a:cs typeface="Franklin Gothic Demi Cond" charset="0"/>
              </a:rPr>
              <a:t>Pregnancy </a:t>
            </a:r>
            <a:r>
              <a:rPr lang="en-US" sz="2400" dirty="0">
                <a:latin typeface="Franklin Gothic Demi Cond" charset="0"/>
                <a:ea typeface="Franklin Gothic Demi Cond" charset="0"/>
                <a:cs typeface="Franklin Gothic Demi Cond" charset="0"/>
              </a:rPr>
              <a:t>: early delivery, eye infection or ectopic pregnancy. </a:t>
            </a:r>
            <a:r>
              <a:rPr lang="en-US" sz="2400" dirty="0">
                <a:latin typeface="Adobe Arabic" panose="02040503050201020203" pitchFamily="18" charset="-78"/>
                <a:cs typeface="Adobe Arabic" panose="02040503050201020203" pitchFamily="18" charset="-78"/>
              </a:rPr>
              <a:t> </a:t>
            </a:r>
          </a:p>
          <a:p>
            <a:pPr algn="l" rtl="0"/>
            <a:endParaRPr lang="en-US" sz="2400" dirty="0">
              <a:latin typeface="Adobe Arabic" panose="02040503050201020203" pitchFamily="18" charset="-78"/>
              <a:cs typeface="Adobe Arabic" panose="02040503050201020203" pitchFamily="18" charset="-78"/>
            </a:endParaRPr>
          </a:p>
          <a:p>
            <a:pPr algn="l" rtl="0"/>
            <a:endParaRPr lang="en-US" sz="2400" dirty="0">
              <a:latin typeface="Adobe Arabic" panose="02040503050201020203" pitchFamily="18" charset="-78"/>
              <a:cs typeface="Adobe Arabic" panose="02040503050201020203" pitchFamily="18" charset="-78"/>
            </a:endParaRPr>
          </a:p>
          <a:p>
            <a:pPr algn="l" rtl="0"/>
            <a:endParaRPr lang="en-US" sz="2400" b="1" dirty="0">
              <a:solidFill>
                <a:srgbClr val="0070C0"/>
              </a:solidFill>
              <a:latin typeface="Adobe Arabic" panose="02040503050201020203" pitchFamily="18" charset="-78"/>
              <a:cs typeface="Adobe Arabic" panose="02040503050201020203" pitchFamily="18" charset="-78"/>
            </a:endParaRPr>
          </a:p>
          <a:p>
            <a:pPr algn="l" rtl="0"/>
            <a:endParaRPr lang="en-US" sz="2400" b="1" dirty="0">
              <a:solidFill>
                <a:srgbClr val="0070C0"/>
              </a:solidFill>
              <a:latin typeface="Adobe Arabic" panose="02040503050201020203" pitchFamily="18" charset="-78"/>
              <a:cs typeface="Adobe Arabic" panose="02040503050201020203" pitchFamily="18" charset="-78"/>
            </a:endParaRPr>
          </a:p>
          <a:p>
            <a:pPr algn="l" rtl="0"/>
            <a:endParaRPr lang="en-US" sz="2400" dirty="0">
              <a:latin typeface="Adobe Arabic" panose="02040503050201020203" pitchFamily="18" charset="-78"/>
              <a:cs typeface="Adobe Arabic" panose="02040503050201020203" pitchFamily="18" charset="-78"/>
            </a:endParaRPr>
          </a:p>
          <a:p>
            <a:pPr algn="l" rtl="0"/>
            <a:endParaRPr lang="en-US" sz="2400" dirty="0">
              <a:latin typeface="Adobe Arabic" panose="02040503050201020203" pitchFamily="18" charset="-78"/>
              <a:cs typeface="Adobe Arabic" panose="02040503050201020203" pitchFamily="18" charset="-78"/>
            </a:endParaRPr>
          </a:p>
          <a:p>
            <a:pPr algn="l" rtl="0"/>
            <a:endParaRPr lang="en-US" sz="2400" dirty="0">
              <a:latin typeface="Adobe Arabic" panose="02040503050201020203" pitchFamily="18" charset="-78"/>
              <a:cs typeface="Adobe Arabic" panose="02040503050201020203" pitchFamily="18" charset="-78"/>
            </a:endParaRPr>
          </a:p>
        </p:txBody>
      </p:sp>
      <p:sp>
        <p:nvSpPr>
          <p:cNvPr id="5" name="TextBox 4"/>
          <p:cNvSpPr txBox="1"/>
          <p:nvPr/>
        </p:nvSpPr>
        <p:spPr>
          <a:xfrm>
            <a:off x="838200" y="3650975"/>
            <a:ext cx="10515600" cy="2462213"/>
          </a:xfrm>
          <a:prstGeom prst="rect">
            <a:avLst/>
          </a:prstGeom>
          <a:noFill/>
        </p:spPr>
        <p:txBody>
          <a:bodyPr wrap="square" rtlCol="0">
            <a:spAutoFit/>
          </a:bodyPr>
          <a:lstStyle/>
          <a:p>
            <a:r>
              <a:rPr lang="en-US" sz="4000" b="1" dirty="0">
                <a:solidFill>
                  <a:schemeClr val="tx2">
                    <a:lumMod val="90000"/>
                    <a:lumOff val="10000"/>
                  </a:schemeClr>
                </a:solidFill>
                <a:latin typeface="Franklin Gothic Demi Cond" charset="0"/>
                <a:ea typeface="Franklin Gothic Demi Cond" charset="0"/>
                <a:cs typeface="Franklin Gothic Demi Cond" charset="0"/>
              </a:rPr>
              <a:t>3-Gonorrhea</a:t>
            </a:r>
          </a:p>
          <a:p>
            <a:pPr lvl="1"/>
            <a:r>
              <a:rPr lang="en-US" sz="2400" b="1" dirty="0" smtClean="0">
                <a:latin typeface="Franklin Gothic Demi Cond" charset="0"/>
                <a:ea typeface="Franklin Gothic Demi Cond" charset="0"/>
                <a:cs typeface="Franklin Gothic Demi Cond" charset="0"/>
              </a:rPr>
              <a:t>complications </a:t>
            </a:r>
            <a:r>
              <a:rPr lang="en-US" sz="2400" b="1" dirty="0">
                <a:latin typeface="Franklin Gothic Demi Cond" charset="0"/>
                <a:ea typeface="Franklin Gothic Demi Cond" charset="0"/>
                <a:cs typeface="Franklin Gothic Demi Cond" charset="0"/>
              </a:rPr>
              <a:t>during </a:t>
            </a:r>
            <a:r>
              <a:rPr lang="en-US" sz="2400" b="1" dirty="0" smtClean="0">
                <a:latin typeface="Franklin Gothic Demi Cond" charset="0"/>
                <a:ea typeface="Franklin Gothic Demi Cond" charset="0"/>
                <a:cs typeface="Franklin Gothic Demi Cond" charset="0"/>
              </a:rPr>
              <a:t>Pregnancy </a:t>
            </a:r>
            <a:r>
              <a:rPr lang="en-US" sz="2400" dirty="0" smtClean="0">
                <a:latin typeface="Franklin Gothic Demi Cond" charset="0"/>
                <a:ea typeface="Franklin Gothic Demi Cond" charset="0"/>
                <a:cs typeface="Franklin Gothic Demi Cond" charset="0"/>
              </a:rPr>
              <a:t>:</a:t>
            </a:r>
            <a:r>
              <a:rPr lang="en-US" sz="2400" dirty="0">
                <a:latin typeface="Franklin Gothic Demi Cond" charset="0"/>
                <a:ea typeface="Franklin Gothic Demi Cond" charset="0"/>
                <a:cs typeface="Franklin Gothic Demi Cond" charset="0"/>
              </a:rPr>
              <a:t>miscarriage,  preterm birth</a:t>
            </a:r>
          </a:p>
          <a:p>
            <a:pPr lvl="1"/>
            <a:r>
              <a:rPr lang="en-US" sz="2400" dirty="0">
                <a:latin typeface="Franklin Gothic Demi Cond" charset="0"/>
                <a:ea typeface="Franklin Gothic Demi Cond" charset="0"/>
                <a:cs typeface="Franklin Gothic Demi Cond" charset="0"/>
              </a:rPr>
              <a:t>The </a:t>
            </a:r>
            <a:r>
              <a:rPr lang="en-US" sz="2400" b="1" dirty="0">
                <a:latin typeface="Franklin Gothic Demi Cond" charset="0"/>
                <a:ea typeface="Franklin Gothic Demi Cond" charset="0"/>
                <a:cs typeface="Franklin Gothic Demi Cond" charset="0"/>
              </a:rPr>
              <a:t>complications </a:t>
            </a:r>
            <a:r>
              <a:rPr lang="en-US" sz="2400" b="1" dirty="0" smtClean="0">
                <a:latin typeface="Franklin Gothic Demi Cond" charset="0"/>
                <a:ea typeface="Franklin Gothic Demi Cond" charset="0"/>
                <a:cs typeface="Franklin Gothic Demi Cond" charset="0"/>
              </a:rPr>
              <a:t> before</a:t>
            </a:r>
            <a:r>
              <a:rPr lang="en-US" sz="2400" dirty="0" smtClean="0">
                <a:latin typeface="Franklin Gothic Demi Cond" charset="0"/>
                <a:ea typeface="Franklin Gothic Demi Cond" charset="0"/>
                <a:cs typeface="Franklin Gothic Demi Cond" charset="0"/>
              </a:rPr>
              <a:t> </a:t>
            </a:r>
            <a:r>
              <a:rPr lang="en-US" sz="2400" dirty="0">
                <a:latin typeface="Franklin Gothic Demi Cond" charset="0"/>
                <a:ea typeface="Franklin Gothic Demi Cond" charset="0"/>
                <a:cs typeface="Franklin Gothic Demi Cond" charset="0"/>
              </a:rPr>
              <a:t>and </a:t>
            </a:r>
            <a:r>
              <a:rPr lang="en-US" sz="2400" b="1" dirty="0">
                <a:latin typeface="Franklin Gothic Demi Cond" charset="0"/>
                <a:ea typeface="Franklin Gothic Demi Cond" charset="0"/>
                <a:cs typeface="Franklin Gothic Demi Cond" charset="0"/>
              </a:rPr>
              <a:t>after</a:t>
            </a:r>
            <a:r>
              <a:rPr lang="en-US" sz="2400" dirty="0">
                <a:latin typeface="Franklin Gothic Demi Cond" charset="0"/>
                <a:ea typeface="Franklin Gothic Demi Cond" charset="0"/>
                <a:cs typeface="Franklin Gothic Demi Cond" charset="0"/>
              </a:rPr>
              <a:t> pregnancy if untreated : cause </a:t>
            </a:r>
            <a:r>
              <a:rPr lang="en-US" sz="2400" b="1" u="sng" dirty="0">
                <a:latin typeface="Franklin Gothic Demi Cond" charset="0"/>
                <a:ea typeface="Franklin Gothic Demi Cond" charset="0"/>
                <a:cs typeface="Franklin Gothic Demi Cond" charset="0"/>
              </a:rPr>
              <a:t>pelvic inflammatory disease </a:t>
            </a:r>
          </a:p>
          <a:p>
            <a:pPr lvl="1"/>
            <a:r>
              <a:rPr lang="en-US" sz="2400" dirty="0">
                <a:latin typeface="Franklin Gothic Demi Cond" charset="0"/>
                <a:ea typeface="Franklin Gothic Demi Cond" charset="0"/>
                <a:cs typeface="Franklin Gothic Demi Cond" charset="0"/>
              </a:rPr>
              <a:t>Gonorrhea in newborns most commonly affects the </a:t>
            </a:r>
            <a:r>
              <a:rPr lang="en-US" sz="2400" b="1" dirty="0">
                <a:latin typeface="Franklin Gothic Demi Cond" charset="0"/>
                <a:ea typeface="Franklin Gothic Demi Cond" charset="0"/>
                <a:cs typeface="Franklin Gothic Demi Cond" charset="0"/>
              </a:rPr>
              <a:t>eyes</a:t>
            </a:r>
          </a:p>
          <a:p>
            <a:endParaRPr lang="en-US"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596794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BDF0ED40-CDFA-4EA6-958A-889B329AF59F}"/>
              </a:ext>
            </a:extLst>
          </p:cNvPr>
          <p:cNvSpPr txBox="1"/>
          <p:nvPr/>
        </p:nvSpPr>
        <p:spPr>
          <a:xfrm>
            <a:off x="1192696" y="1046921"/>
            <a:ext cx="10641496" cy="3970318"/>
          </a:xfrm>
          <a:prstGeom prst="rect">
            <a:avLst/>
          </a:prstGeom>
          <a:noFill/>
        </p:spPr>
        <p:txBody>
          <a:bodyPr wrap="square" rtlCol="0">
            <a:spAutoFit/>
          </a:bodyPr>
          <a:lstStyle/>
          <a:p>
            <a:r>
              <a:rPr lang="en-US" sz="3600" b="1" dirty="0">
                <a:solidFill>
                  <a:schemeClr val="tx2">
                    <a:lumMod val="90000"/>
                    <a:lumOff val="10000"/>
                  </a:schemeClr>
                </a:solidFill>
                <a:latin typeface="Franklin Gothic Demi Cond" charset="0"/>
                <a:ea typeface="Franklin Gothic Demi Cond" charset="0"/>
                <a:cs typeface="Franklin Gothic Demi Cond" charset="0"/>
              </a:rPr>
              <a:t>Which one of the following is the major cause of maternal mortality in Saudi Arabia ?</a:t>
            </a:r>
          </a:p>
          <a:p>
            <a:pPr marL="742950" indent="-742950">
              <a:buFont typeface="+mj-lt"/>
              <a:buAutoNum type="alphaLcParenR"/>
            </a:pPr>
            <a:r>
              <a:rPr lang="en-US" sz="3600" b="1" dirty="0">
                <a:latin typeface="Franklin Gothic Demi Cond" charset="0"/>
                <a:ea typeface="Franklin Gothic Demi Cond" charset="0"/>
                <a:cs typeface="Franklin Gothic Demi Cond" charset="0"/>
              </a:rPr>
              <a:t>Infection </a:t>
            </a:r>
          </a:p>
          <a:p>
            <a:pPr marL="742950" indent="-742950">
              <a:buFont typeface="+mj-lt"/>
              <a:buAutoNum type="alphaLcParenR"/>
            </a:pPr>
            <a:r>
              <a:rPr lang="en-US" sz="3600" b="1" dirty="0">
                <a:latin typeface="Franklin Gothic Demi Cond" charset="0"/>
                <a:ea typeface="Franklin Gothic Demi Cond" charset="0"/>
                <a:cs typeface="Franklin Gothic Demi Cond" charset="0"/>
              </a:rPr>
              <a:t>Hemorrhage </a:t>
            </a:r>
          </a:p>
          <a:p>
            <a:pPr marL="742950" indent="-742950">
              <a:buFont typeface="+mj-lt"/>
              <a:buAutoNum type="alphaLcParenR"/>
            </a:pPr>
            <a:r>
              <a:rPr lang="en-US" sz="3600" b="1" dirty="0">
                <a:latin typeface="Franklin Gothic Demi Cond" charset="0"/>
                <a:ea typeface="Franklin Gothic Demi Cond" charset="0"/>
                <a:cs typeface="Franklin Gothic Demi Cond" charset="0"/>
              </a:rPr>
              <a:t>High blood pressure </a:t>
            </a:r>
          </a:p>
          <a:p>
            <a:pPr marL="742950" indent="-742950">
              <a:buFont typeface="+mj-lt"/>
              <a:buAutoNum type="alphaLcParenR"/>
            </a:pPr>
            <a:r>
              <a:rPr lang="en-US" sz="3600" b="1" dirty="0">
                <a:latin typeface="Franklin Gothic Demi Cond" charset="0"/>
                <a:ea typeface="Franklin Gothic Demi Cond" charset="0"/>
                <a:cs typeface="Franklin Gothic Demi Cond" charset="0"/>
              </a:rPr>
              <a:t>Unsafe abortion</a:t>
            </a:r>
          </a:p>
          <a:p>
            <a:pPr marL="571500" indent="-571500">
              <a:buFont typeface="Arial" panose="020B0604020202020204" pitchFamily="34" charset="0"/>
              <a:buChar char="•"/>
            </a:pPr>
            <a:endParaRPr lang="en-US" sz="3600" b="1" dirty="0">
              <a:solidFill>
                <a:schemeClr val="tx2">
                  <a:lumMod val="90000"/>
                  <a:lumOff val="10000"/>
                </a:schemeClr>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1390394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59220"/>
            <a:ext cx="8433391" cy="6198780"/>
          </a:xfrm>
        </p:spPr>
        <p:txBody>
          <a:bodyPr>
            <a:normAutofit/>
          </a:bodyPr>
          <a:lstStyle/>
          <a:p>
            <a:pPr algn="l" rtl="0">
              <a:buFont typeface="Arial" panose="020B0604020202020204" pitchFamily="34" charset="0"/>
              <a:buChar char="•"/>
            </a:pPr>
            <a:r>
              <a:rPr lang="en-US" sz="3200" b="1" dirty="0">
                <a:solidFill>
                  <a:schemeClr val="tx2">
                    <a:lumMod val="90000"/>
                    <a:lumOff val="10000"/>
                  </a:schemeClr>
                </a:solidFill>
                <a:latin typeface="Franklin Gothic Demi Cond" charset="0"/>
                <a:ea typeface="Franklin Gothic Demi Cond" charset="0"/>
                <a:cs typeface="Franklin Gothic Demi Cond" charset="0"/>
              </a:rPr>
              <a:t>4-Syphilis</a:t>
            </a:r>
            <a:r>
              <a:rPr lang="en-US" sz="3200" b="1" dirty="0">
                <a:solidFill>
                  <a:srgbClr val="0070C0"/>
                </a:solidFill>
                <a:latin typeface="Franklin Gothic Demi Cond" charset="0"/>
                <a:ea typeface="Franklin Gothic Demi Cond" charset="0"/>
                <a:cs typeface="Franklin Gothic Demi Cond" charset="0"/>
              </a:rPr>
              <a:t>:</a:t>
            </a:r>
          </a:p>
          <a:p>
            <a:pPr lvl="1" algn="l" rtl="0">
              <a:buFont typeface="Arial" panose="020B0604020202020204" pitchFamily="34" charset="0"/>
              <a:buChar char="•"/>
            </a:pPr>
            <a:r>
              <a:rPr lang="en-US" sz="2200" i="0" dirty="0">
                <a:latin typeface="Franklin Gothic Demi Cond" charset="0"/>
                <a:ea typeface="Franklin Gothic Demi Cond" charset="0"/>
                <a:cs typeface="Franklin Gothic Demi Cond" charset="0"/>
              </a:rPr>
              <a:t> Typically occurs during </a:t>
            </a:r>
            <a:r>
              <a:rPr lang="en-US" sz="2200" b="1" i="0" u="sng" dirty="0">
                <a:latin typeface="Franklin Gothic Demi Cond" charset="0"/>
                <a:ea typeface="Franklin Gothic Demi Cond" charset="0"/>
                <a:cs typeface="Franklin Gothic Demi Cond" charset="0"/>
              </a:rPr>
              <a:t>second half </a:t>
            </a:r>
            <a:r>
              <a:rPr lang="en-US" sz="2200" i="0" dirty="0">
                <a:latin typeface="Franklin Gothic Demi Cond" charset="0"/>
                <a:ea typeface="Franklin Gothic Demi Cond" charset="0"/>
                <a:cs typeface="Franklin Gothic Demi Cond" charset="0"/>
              </a:rPr>
              <a:t>of pregnancy</a:t>
            </a:r>
          </a:p>
          <a:p>
            <a:pPr lvl="1" algn="l" rtl="0">
              <a:buFont typeface="Arial" panose="020B0604020202020204" pitchFamily="34" charset="0"/>
              <a:buChar char="•"/>
            </a:pPr>
            <a:r>
              <a:rPr lang="en-US" sz="2200" i="0" dirty="0">
                <a:latin typeface="Franklin Gothic Demi Cond" charset="0"/>
                <a:ea typeface="Franklin Gothic Demi Cond" charset="0"/>
                <a:cs typeface="Franklin Gothic Demi Cond" charset="0"/>
              </a:rPr>
              <a:t>May be transmitted to baby by infected mother.</a:t>
            </a:r>
          </a:p>
          <a:p>
            <a:pPr lvl="1" algn="l" rtl="0">
              <a:buFont typeface="Arial" panose="020B0604020202020204" pitchFamily="34" charset="0"/>
              <a:buChar char="•"/>
            </a:pPr>
            <a:r>
              <a:rPr lang="en-US" sz="2200" i="0" dirty="0">
                <a:latin typeface="Franklin Gothic Demi Cond" charset="0"/>
                <a:ea typeface="Franklin Gothic Demi Cond" charset="0"/>
                <a:cs typeface="Franklin Gothic Demi Cond" charset="0"/>
              </a:rPr>
              <a:t>It </a:t>
            </a:r>
            <a:r>
              <a:rPr lang="en-US" sz="2200" i="0" dirty="0" smtClean="0">
                <a:latin typeface="Franklin Gothic Demi Cond" charset="0"/>
                <a:ea typeface="Franklin Gothic Demi Cond" charset="0"/>
                <a:cs typeface="Franklin Gothic Demi Cond" charset="0"/>
              </a:rPr>
              <a:t>is linked </a:t>
            </a:r>
            <a:r>
              <a:rPr lang="en-US" sz="2200" i="0" dirty="0">
                <a:latin typeface="Franklin Gothic Demi Cond" charset="0"/>
                <a:ea typeface="Franklin Gothic Demi Cond" charset="0"/>
                <a:cs typeface="Franklin Gothic Demi Cond" charset="0"/>
              </a:rPr>
              <a:t>to premature birth, stillbirth.</a:t>
            </a:r>
          </a:p>
          <a:p>
            <a:pPr lvl="1" algn="l" rtl="0">
              <a:buFont typeface="Arial" panose="020B0604020202020204" pitchFamily="34" charset="0"/>
              <a:buChar char="•"/>
            </a:pPr>
            <a:r>
              <a:rPr lang="en-US" sz="2200" i="0" dirty="0">
                <a:latin typeface="Franklin Gothic Demi Cond" charset="0"/>
                <a:ea typeface="Franklin Gothic Demi Cond" charset="0"/>
                <a:cs typeface="Franklin Gothic Demi Cond" charset="0"/>
              </a:rPr>
              <a:t>death in some cases</a:t>
            </a:r>
          </a:p>
          <a:p>
            <a:pPr algn="l" rtl="0">
              <a:buFont typeface="Arial" panose="020B0604020202020204" pitchFamily="34" charset="0"/>
              <a:buChar char="•"/>
            </a:pPr>
            <a:endParaRPr lang="en-US" dirty="0">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endParaRPr lang="en-US" dirty="0">
              <a:latin typeface="Adobe Arabic" panose="02040503050201020203" pitchFamily="18" charset="-78"/>
              <a:cs typeface="Adobe Arabic" panose="02040503050201020203" pitchFamily="18" charset="-78"/>
            </a:endParaRPr>
          </a:p>
          <a:p>
            <a:pPr algn="l" rtl="0">
              <a:buFont typeface="Arial" panose="020B0604020202020204" pitchFamily="34" charset="0"/>
              <a:buChar char="•"/>
            </a:pPr>
            <a:endParaRPr lang="en-US" dirty="0">
              <a:latin typeface="Franklin Gothic Demi Cond" charset="0"/>
              <a:ea typeface="Franklin Gothic Demi Cond" charset="0"/>
              <a:cs typeface="Franklin Gothic Demi Cond" charset="0"/>
            </a:endParaRPr>
          </a:p>
          <a:p>
            <a:pPr algn="l" rtl="0">
              <a:buFont typeface="Arial" panose="020B0604020202020204" pitchFamily="34" charset="0"/>
              <a:buChar char="•"/>
            </a:pPr>
            <a:r>
              <a:rPr lang="en-US" sz="3200" b="1" dirty="0">
                <a:solidFill>
                  <a:schemeClr val="tx2">
                    <a:lumMod val="90000"/>
                    <a:lumOff val="10000"/>
                  </a:schemeClr>
                </a:solidFill>
                <a:latin typeface="Franklin Gothic Demi Cond" charset="0"/>
                <a:ea typeface="Franklin Gothic Demi Cond" charset="0"/>
                <a:cs typeface="Franklin Gothic Demi Cond" charset="0"/>
              </a:rPr>
              <a:t>5-Herpes simplex virus:</a:t>
            </a:r>
          </a:p>
          <a:p>
            <a:pPr lvl="1" algn="l" rtl="0">
              <a:buFont typeface="Arial" panose="020B0604020202020204" pitchFamily="34" charset="0"/>
              <a:buChar char="•"/>
            </a:pPr>
            <a:r>
              <a:rPr lang="en-US" sz="2200" i="0" dirty="0">
                <a:latin typeface="Franklin Gothic Demi Cond" charset="0"/>
                <a:ea typeface="Franklin Gothic Demi Cond" charset="0"/>
                <a:cs typeface="Franklin Gothic Demi Cond" charset="0"/>
              </a:rPr>
              <a:t>Herpes is safe in pregnant women until she get ready to deliver.</a:t>
            </a:r>
          </a:p>
          <a:p>
            <a:pPr lvl="1" algn="l" rtl="0">
              <a:buFont typeface="Arial" panose="020B0604020202020204" pitchFamily="34" charset="0"/>
              <a:buChar char="•"/>
            </a:pPr>
            <a:r>
              <a:rPr lang="en-US" sz="2200" i="0" dirty="0">
                <a:latin typeface="Franklin Gothic Demi Cond" charset="0"/>
                <a:ea typeface="Franklin Gothic Demi Cond" charset="0"/>
                <a:cs typeface="Franklin Gothic Demi Cond" charset="0"/>
              </a:rPr>
              <a:t>Herpes lesions on genitals are highly contagious and infect the baby during labor</a:t>
            </a:r>
          </a:p>
          <a:p>
            <a:pPr algn="l" rtl="0">
              <a:buFont typeface="Arial" panose="020B0604020202020204" pitchFamily="34" charset="0"/>
              <a:buChar char="•"/>
            </a:pPr>
            <a:endParaRPr lang="en-US" dirty="0">
              <a:latin typeface="Adobe Arabic" panose="02040503050201020203" pitchFamily="18" charset="-78"/>
              <a:cs typeface="Adobe Arabic" panose="02040503050201020203" pitchFamily="18"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9302" y="893135"/>
            <a:ext cx="2622698" cy="233916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302" y="4401879"/>
            <a:ext cx="2622698" cy="2083981"/>
          </a:xfrm>
          <a:prstGeom prst="rect">
            <a:avLst/>
          </a:prstGeom>
        </p:spPr>
      </p:pic>
    </p:spTree>
    <p:extLst>
      <p:ext uri="{BB962C8B-B14F-4D97-AF65-F5344CB8AC3E}">
        <p14:creationId xmlns:p14="http://schemas.microsoft.com/office/powerpoint/2010/main" val="8224218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solidFill>
                  <a:schemeClr val="tx2"/>
                </a:solidFill>
              </a:rPr>
              <a:t>Other conditions </a:t>
            </a:r>
            <a:br>
              <a:rPr lang="en-US" sz="5400" b="1" dirty="0">
                <a:solidFill>
                  <a:schemeClr val="tx2"/>
                </a:solidFill>
              </a:rPr>
            </a:br>
            <a:endParaRPr lang="en-US" dirty="0"/>
          </a:p>
        </p:txBody>
      </p:sp>
      <p:sp>
        <p:nvSpPr>
          <p:cNvPr id="3" name="Content Placeholder 2"/>
          <p:cNvSpPr>
            <a:spLocks noGrp="1"/>
          </p:cNvSpPr>
          <p:nvPr>
            <p:ph idx="1"/>
          </p:nvPr>
        </p:nvSpPr>
        <p:spPr/>
        <p:txBody>
          <a:bodyPr/>
          <a:lstStyle/>
          <a:p>
            <a:r>
              <a:rPr lang="en-US" sz="4000" b="1" dirty="0" smtClean="0">
                <a:latin typeface="Abadi MT Condensed Extra Bold" charset="0"/>
                <a:ea typeface="Abadi MT Condensed Extra Bold" charset="0"/>
                <a:cs typeface="Abadi MT Condensed Extra Bold" charset="0"/>
              </a:rPr>
              <a:t>Hepatitis.</a:t>
            </a:r>
            <a:endParaRPr lang="en-US" sz="4000" b="1" dirty="0">
              <a:latin typeface="Abadi MT Condensed Extra Bold" charset="0"/>
              <a:ea typeface="Abadi MT Condensed Extra Bold" charset="0"/>
              <a:cs typeface="Abadi MT Condensed Extra Bold" charset="0"/>
            </a:endParaRPr>
          </a:p>
          <a:p>
            <a:r>
              <a:rPr lang="en-US" sz="4000" b="1" dirty="0" smtClean="0">
                <a:latin typeface="Abadi MT Condensed Extra Bold" charset="0"/>
                <a:ea typeface="Abadi MT Condensed Extra Bold" charset="0"/>
                <a:cs typeface="Abadi MT Condensed Extra Bold" charset="0"/>
              </a:rPr>
              <a:t>Genetic conditions.</a:t>
            </a:r>
            <a:endParaRPr lang="en-US" sz="4000" b="1" dirty="0">
              <a:latin typeface="Abadi MT Condensed Extra Bold" charset="0"/>
              <a:ea typeface="Abadi MT Condensed Extra Bold" charset="0"/>
              <a:cs typeface="Abadi MT Condensed Extra Bold" charset="0"/>
            </a:endParaRPr>
          </a:p>
          <a:p>
            <a:endParaRPr lang="en-US" dirty="0"/>
          </a:p>
        </p:txBody>
      </p:sp>
    </p:spTree>
    <p:extLst>
      <p:ext uri="{BB962C8B-B14F-4D97-AF65-F5344CB8AC3E}">
        <p14:creationId xmlns:p14="http://schemas.microsoft.com/office/powerpoint/2010/main" val="4474045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 xmlns:a16="http://schemas.microsoft.com/office/drawing/2014/main" id="{47F3F050-7980-4B35-A856-0EE58D2526A9}"/>
              </a:ext>
            </a:extLst>
          </p:cNvPr>
          <p:cNvSpPr txBox="1"/>
          <p:nvPr/>
        </p:nvSpPr>
        <p:spPr>
          <a:xfrm>
            <a:off x="4578625" y="2845027"/>
            <a:ext cx="4187687" cy="1015663"/>
          </a:xfrm>
          <a:prstGeom prst="rect">
            <a:avLst/>
          </a:prstGeom>
          <a:noFill/>
        </p:spPr>
        <p:txBody>
          <a:bodyPr wrap="square" rtlCol="0">
            <a:spAutoFit/>
          </a:bodyPr>
          <a:lstStyle/>
          <a:p>
            <a:r>
              <a:rPr lang="en-US" sz="6000" b="1" dirty="0">
                <a:solidFill>
                  <a:schemeClr val="tx2">
                    <a:lumMod val="90000"/>
                    <a:lumOff val="10000"/>
                  </a:schemeClr>
                </a:solidFill>
                <a:latin typeface="Franklin Gothic Demi Cond" charset="0"/>
                <a:ea typeface="Franklin Gothic Demi Cond" charset="0"/>
                <a:cs typeface="Franklin Gothic Demi Cond" charset="0"/>
              </a:rPr>
              <a:t>child health</a:t>
            </a:r>
            <a:endParaRPr lang="en-US" sz="6000" dirty="0">
              <a:solidFill>
                <a:schemeClr val="tx2">
                  <a:lumMod val="90000"/>
                  <a:lumOff val="10000"/>
                </a:schemeClr>
              </a:solidFill>
              <a:latin typeface="Franklin Gothic Demi Cond" charset="0"/>
              <a:ea typeface="Franklin Gothic Demi Cond" charset="0"/>
              <a:cs typeface="Franklin Gothic Demi Cond" charset="0"/>
            </a:endParaRPr>
          </a:p>
        </p:txBody>
      </p:sp>
      <p:sp>
        <p:nvSpPr>
          <p:cNvPr id="7" name="مخطط انسيابي: معالجة متعاقبة 6">
            <a:extLst>
              <a:ext uri="{FF2B5EF4-FFF2-40B4-BE49-F238E27FC236}">
                <a16:creationId xmlns="" xmlns:a16="http://schemas.microsoft.com/office/drawing/2014/main" id="{70125EFB-F50B-47BF-B750-E072A00F4EB8}"/>
              </a:ext>
            </a:extLst>
          </p:cNvPr>
          <p:cNvSpPr/>
          <p:nvPr/>
        </p:nvSpPr>
        <p:spPr>
          <a:xfrm>
            <a:off x="7765773" y="683725"/>
            <a:ext cx="2570922" cy="169627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مربع نص 7">
            <a:extLst>
              <a:ext uri="{FF2B5EF4-FFF2-40B4-BE49-F238E27FC236}">
                <a16:creationId xmlns="" xmlns:a16="http://schemas.microsoft.com/office/drawing/2014/main" id="{71E83BEF-27C7-4788-A7E9-8477B0E7FDEC}"/>
              </a:ext>
            </a:extLst>
          </p:cNvPr>
          <p:cNvSpPr txBox="1"/>
          <p:nvPr/>
        </p:nvSpPr>
        <p:spPr>
          <a:xfrm>
            <a:off x="8249477" y="1239476"/>
            <a:ext cx="2087218" cy="584775"/>
          </a:xfrm>
          <a:prstGeom prst="rect">
            <a:avLst/>
          </a:prstGeom>
          <a:noFill/>
        </p:spPr>
        <p:txBody>
          <a:bodyPr wrap="square" rtlCol="0">
            <a:spAutoFit/>
          </a:bodyPr>
          <a:lstStyle/>
          <a:p>
            <a:r>
              <a:rPr lang="en-US" sz="3200" b="1" dirty="0">
                <a:solidFill>
                  <a:schemeClr val="bg1"/>
                </a:solidFill>
                <a:latin typeface="Franklin Gothic Demi Cond" charset="0"/>
                <a:ea typeface="Franklin Gothic Demi Cond" charset="0"/>
                <a:cs typeface="Franklin Gothic Demi Cond" charset="0"/>
              </a:rPr>
              <a:t>Physical </a:t>
            </a:r>
          </a:p>
        </p:txBody>
      </p:sp>
      <p:sp>
        <p:nvSpPr>
          <p:cNvPr id="9" name="مخطط انسيابي: معالجة متعاقبة 8">
            <a:extLst>
              <a:ext uri="{FF2B5EF4-FFF2-40B4-BE49-F238E27FC236}">
                <a16:creationId xmlns="" xmlns:a16="http://schemas.microsoft.com/office/drawing/2014/main" id="{8CB85927-E447-4446-B354-BD46ACEFE0B1}"/>
              </a:ext>
            </a:extLst>
          </p:cNvPr>
          <p:cNvSpPr/>
          <p:nvPr/>
        </p:nvSpPr>
        <p:spPr>
          <a:xfrm>
            <a:off x="2385391" y="683724"/>
            <a:ext cx="2570922" cy="169627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مربع نص 9">
            <a:extLst>
              <a:ext uri="{FF2B5EF4-FFF2-40B4-BE49-F238E27FC236}">
                <a16:creationId xmlns="" xmlns:a16="http://schemas.microsoft.com/office/drawing/2014/main" id="{285B4C07-6D2C-4C44-B6D2-2FFD0869D6BB}"/>
              </a:ext>
            </a:extLst>
          </p:cNvPr>
          <p:cNvSpPr txBox="1"/>
          <p:nvPr/>
        </p:nvSpPr>
        <p:spPr>
          <a:xfrm>
            <a:off x="2975112" y="1239475"/>
            <a:ext cx="1603513" cy="646331"/>
          </a:xfrm>
          <a:prstGeom prst="rect">
            <a:avLst/>
          </a:prstGeom>
          <a:noFill/>
        </p:spPr>
        <p:txBody>
          <a:bodyPr wrap="square" rtlCol="0">
            <a:spAutoFit/>
          </a:bodyPr>
          <a:lstStyle/>
          <a:p>
            <a:r>
              <a:rPr lang="en-US" sz="3600" b="1" dirty="0">
                <a:solidFill>
                  <a:schemeClr val="bg1"/>
                </a:solidFill>
                <a:latin typeface="Franklin Gothic Demi Cond" charset="0"/>
                <a:ea typeface="Franklin Gothic Demi Cond" charset="0"/>
                <a:cs typeface="Franklin Gothic Demi Cond" charset="0"/>
              </a:rPr>
              <a:t>Mental</a:t>
            </a:r>
          </a:p>
        </p:txBody>
      </p:sp>
      <p:sp>
        <p:nvSpPr>
          <p:cNvPr id="11" name="مخطط انسيابي: معالجة متعاقبة 10">
            <a:extLst>
              <a:ext uri="{FF2B5EF4-FFF2-40B4-BE49-F238E27FC236}">
                <a16:creationId xmlns="" xmlns:a16="http://schemas.microsoft.com/office/drawing/2014/main" id="{337DCA03-7C7B-4B16-853A-1CB694AC048B}"/>
              </a:ext>
            </a:extLst>
          </p:cNvPr>
          <p:cNvSpPr/>
          <p:nvPr/>
        </p:nvSpPr>
        <p:spPr>
          <a:xfrm>
            <a:off x="2385391" y="4477997"/>
            <a:ext cx="2570922" cy="169627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2" name="مربع نص 11">
            <a:extLst>
              <a:ext uri="{FF2B5EF4-FFF2-40B4-BE49-F238E27FC236}">
                <a16:creationId xmlns="" xmlns:a16="http://schemas.microsoft.com/office/drawing/2014/main" id="{C3925611-C754-40CA-A3F2-99E771AC80C1}"/>
              </a:ext>
            </a:extLst>
          </p:cNvPr>
          <p:cNvSpPr txBox="1"/>
          <p:nvPr/>
        </p:nvSpPr>
        <p:spPr>
          <a:xfrm>
            <a:off x="2498248" y="4695193"/>
            <a:ext cx="2539641" cy="1323439"/>
          </a:xfrm>
          <a:prstGeom prst="rect">
            <a:avLst/>
          </a:prstGeom>
          <a:noFill/>
        </p:spPr>
        <p:txBody>
          <a:bodyPr wrap="square" rtlCol="0">
            <a:spAutoFit/>
          </a:bodyPr>
          <a:lstStyle/>
          <a:p>
            <a:r>
              <a:rPr lang="en-US" sz="4000" b="1" dirty="0">
                <a:solidFill>
                  <a:schemeClr val="bg1"/>
                </a:solidFill>
                <a:latin typeface="Franklin Gothic Demi Cond" charset="0"/>
                <a:ea typeface="Franklin Gothic Demi Cond" charset="0"/>
                <a:cs typeface="Franklin Gothic Demi Cond" charset="0"/>
              </a:rPr>
              <a:t>Social well-being</a:t>
            </a:r>
          </a:p>
        </p:txBody>
      </p:sp>
      <p:sp>
        <p:nvSpPr>
          <p:cNvPr id="13" name="مخطط انسيابي: معالجة متعاقبة 12">
            <a:extLst>
              <a:ext uri="{FF2B5EF4-FFF2-40B4-BE49-F238E27FC236}">
                <a16:creationId xmlns="" xmlns:a16="http://schemas.microsoft.com/office/drawing/2014/main" id="{79C39C08-26E9-4EF0-BB0F-D810152865C3}"/>
              </a:ext>
            </a:extLst>
          </p:cNvPr>
          <p:cNvSpPr/>
          <p:nvPr/>
        </p:nvSpPr>
        <p:spPr>
          <a:xfrm>
            <a:off x="7765773" y="4477997"/>
            <a:ext cx="2570922" cy="169627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مربع نص 13">
            <a:extLst>
              <a:ext uri="{FF2B5EF4-FFF2-40B4-BE49-F238E27FC236}">
                <a16:creationId xmlns="" xmlns:a16="http://schemas.microsoft.com/office/drawing/2014/main" id="{615ADBDE-ADF3-43F8-89F4-A9B28521629D}"/>
              </a:ext>
            </a:extLst>
          </p:cNvPr>
          <p:cNvSpPr txBox="1"/>
          <p:nvPr/>
        </p:nvSpPr>
        <p:spPr>
          <a:xfrm>
            <a:off x="7966129" y="5033748"/>
            <a:ext cx="2423573" cy="523220"/>
          </a:xfrm>
          <a:prstGeom prst="rect">
            <a:avLst/>
          </a:prstGeom>
          <a:noFill/>
        </p:spPr>
        <p:txBody>
          <a:bodyPr wrap="square" rtlCol="0">
            <a:spAutoFit/>
          </a:bodyPr>
          <a:lstStyle/>
          <a:p>
            <a:r>
              <a:rPr lang="en-US" sz="2800" b="1" dirty="0">
                <a:solidFill>
                  <a:schemeClr val="bg1"/>
                </a:solidFill>
                <a:latin typeface="Franklin Gothic Demi Cond" charset="0"/>
                <a:ea typeface="Franklin Gothic Demi Cond" charset="0"/>
                <a:cs typeface="Franklin Gothic Demi Cond" charset="0"/>
              </a:rPr>
              <a:t>Environmental</a:t>
            </a:r>
          </a:p>
        </p:txBody>
      </p:sp>
    </p:spTree>
    <p:extLst>
      <p:ext uri="{BB962C8B-B14F-4D97-AF65-F5344CB8AC3E}">
        <p14:creationId xmlns:p14="http://schemas.microsoft.com/office/powerpoint/2010/main" val="20901144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 xmlns:a16="http://schemas.microsoft.com/office/drawing/2014/main" id="{CDD38762-F339-4DF5-AA64-D529C31F7CE4}"/>
              </a:ext>
            </a:extLst>
          </p:cNvPr>
          <p:cNvSpPr txBox="1"/>
          <p:nvPr/>
        </p:nvSpPr>
        <p:spPr>
          <a:xfrm>
            <a:off x="1470990" y="1232452"/>
            <a:ext cx="9621078" cy="5632311"/>
          </a:xfrm>
          <a:prstGeom prst="rect">
            <a:avLst/>
          </a:prstGeom>
          <a:noFill/>
        </p:spPr>
        <p:txBody>
          <a:bodyPr wrap="square" rtlCol="0">
            <a:spAutoFit/>
          </a:bodyPr>
          <a:lstStyle/>
          <a:p>
            <a:r>
              <a:rPr lang="en-US" sz="3200" dirty="0">
                <a:latin typeface="Franklin Gothic Demi Cond" charset="0"/>
                <a:ea typeface="Franklin Gothic Demi Cond" charset="0"/>
                <a:cs typeface="Franklin Gothic Demi Cond" charset="0"/>
              </a:rPr>
              <a:t>Child health is started even before pregnancy, both mother and father preconception health is important to give a health baby, even healthy family history is crucial for a healthy life for the child.</a:t>
            </a:r>
          </a:p>
          <a:p>
            <a:endParaRPr lang="en-US" sz="3200" dirty="0">
              <a:latin typeface="Franklin Gothic Demi Cond" charset="0"/>
              <a:ea typeface="Franklin Gothic Demi Cond" charset="0"/>
              <a:cs typeface="Franklin Gothic Demi Cond" charset="0"/>
            </a:endParaRPr>
          </a:p>
          <a:p>
            <a:endParaRPr lang="en-US" sz="3200" dirty="0">
              <a:latin typeface="Franklin Gothic Demi Cond" charset="0"/>
              <a:ea typeface="Franklin Gothic Demi Cond" charset="0"/>
              <a:cs typeface="Franklin Gothic Demi Cond" charset="0"/>
            </a:endParaRPr>
          </a:p>
          <a:p>
            <a:r>
              <a:rPr lang="en-US" sz="4000" b="1" dirty="0">
                <a:solidFill>
                  <a:schemeClr val="tx2">
                    <a:lumMod val="60000"/>
                    <a:lumOff val="40000"/>
                  </a:schemeClr>
                </a:solidFill>
                <a:latin typeface="Franklin Gothic Demi Cond" charset="0"/>
                <a:ea typeface="Franklin Gothic Demi Cond" charset="0"/>
                <a:cs typeface="Franklin Gothic Demi Cond" charset="0"/>
              </a:rPr>
              <a:t>Child</a:t>
            </a:r>
            <a:r>
              <a:rPr lang="en-US" sz="4000" dirty="0">
                <a:solidFill>
                  <a:schemeClr val="tx2">
                    <a:lumMod val="60000"/>
                    <a:lumOff val="40000"/>
                  </a:schemeClr>
                </a:solidFill>
                <a:latin typeface="Franklin Gothic Demi Cond" charset="0"/>
                <a:ea typeface="Franklin Gothic Demi Cond" charset="0"/>
                <a:cs typeface="Franklin Gothic Demi Cond" charset="0"/>
              </a:rPr>
              <a:t> </a:t>
            </a:r>
            <a:r>
              <a:rPr lang="en-US" sz="4000" b="1" dirty="0">
                <a:solidFill>
                  <a:schemeClr val="tx2">
                    <a:lumMod val="60000"/>
                    <a:lumOff val="40000"/>
                  </a:schemeClr>
                </a:solidFill>
                <a:latin typeface="Franklin Gothic Demi Cond" charset="0"/>
                <a:ea typeface="Franklin Gothic Demi Cond" charset="0"/>
                <a:cs typeface="Franklin Gothic Demi Cond" charset="0"/>
              </a:rPr>
              <a:t>health care includes:-</a:t>
            </a:r>
          </a:p>
          <a:p>
            <a:endParaRPr lang="en-US" sz="3200" dirty="0">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r>
              <a:rPr lang="en-US" sz="3200" dirty="0">
                <a:latin typeface="Franklin Gothic Demi Cond" charset="0"/>
                <a:ea typeface="Franklin Gothic Demi Cond" charset="0"/>
                <a:cs typeface="Franklin Gothic Demi Cond" charset="0"/>
              </a:rPr>
              <a:t>Preconception care</a:t>
            </a:r>
          </a:p>
          <a:p>
            <a:pPr marL="342900" indent="-342900">
              <a:buFont typeface="Arial" panose="020B0604020202020204" pitchFamily="34" charset="0"/>
              <a:buChar char="•"/>
            </a:pPr>
            <a:r>
              <a:rPr lang="en-US" sz="3200" dirty="0">
                <a:latin typeface="Franklin Gothic Demi Cond" charset="0"/>
                <a:ea typeface="Franklin Gothic Demi Cond" charset="0"/>
                <a:cs typeface="Franklin Gothic Demi Cond" charset="0"/>
              </a:rPr>
              <a:t>Conception care</a:t>
            </a:r>
          </a:p>
          <a:p>
            <a:pPr marL="342900" indent="-342900">
              <a:buFont typeface="Arial" panose="020B0604020202020204" pitchFamily="34" charset="0"/>
              <a:buChar char="•"/>
            </a:pPr>
            <a:r>
              <a:rPr lang="en-US" sz="3200" dirty="0" smtClean="0">
                <a:latin typeface="Franklin Gothic Demi Cond" charset="0"/>
                <a:ea typeface="Franklin Gothic Demi Cond" charset="0"/>
                <a:cs typeface="Franklin Gothic Demi Cond" charset="0"/>
              </a:rPr>
              <a:t>Postconceptional </a:t>
            </a:r>
            <a:r>
              <a:rPr lang="en-US" sz="3200" dirty="0">
                <a:latin typeface="Franklin Gothic Demi Cond" charset="0"/>
                <a:ea typeface="Franklin Gothic Demi Cond" charset="0"/>
                <a:cs typeface="Franklin Gothic Demi Cond" charset="0"/>
              </a:rPr>
              <a:t>care including delivery</a:t>
            </a:r>
          </a:p>
        </p:txBody>
      </p:sp>
      <p:sp>
        <p:nvSpPr>
          <p:cNvPr id="5" name="مربع نص 4">
            <a:extLst>
              <a:ext uri="{FF2B5EF4-FFF2-40B4-BE49-F238E27FC236}">
                <a16:creationId xmlns="" xmlns:a16="http://schemas.microsoft.com/office/drawing/2014/main" id="{19A2F66B-A3AE-4F6B-8DF3-8293F8009611}"/>
              </a:ext>
            </a:extLst>
          </p:cNvPr>
          <p:cNvSpPr txBox="1"/>
          <p:nvPr/>
        </p:nvSpPr>
        <p:spPr>
          <a:xfrm>
            <a:off x="1470990" y="490330"/>
            <a:ext cx="7222435" cy="584775"/>
          </a:xfrm>
          <a:prstGeom prst="rect">
            <a:avLst/>
          </a:prstGeom>
          <a:noFill/>
        </p:spPr>
        <p:txBody>
          <a:bodyPr wrap="square" rtlCol="0">
            <a:spAutoFit/>
          </a:bodyPr>
          <a:lstStyle/>
          <a:p>
            <a:r>
              <a:rPr lang="en-US" sz="3200" b="1" dirty="0">
                <a:solidFill>
                  <a:schemeClr val="tx2">
                    <a:lumMod val="90000"/>
                    <a:lumOff val="10000"/>
                  </a:schemeClr>
                </a:solidFill>
                <a:latin typeface="Franklin Gothic Demi Cond" charset="0"/>
                <a:ea typeface="Franklin Gothic Demi Cond" charset="0"/>
                <a:cs typeface="Franklin Gothic Demi Cond" charset="0"/>
              </a:rPr>
              <a:t>When to start taking care of the child?</a:t>
            </a:r>
          </a:p>
        </p:txBody>
      </p:sp>
    </p:spTree>
    <p:extLst>
      <p:ext uri="{BB962C8B-B14F-4D97-AF65-F5344CB8AC3E}">
        <p14:creationId xmlns:p14="http://schemas.microsoft.com/office/powerpoint/2010/main" val="38350439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608F6E18-CD98-439A-878F-ECB60AA59103}"/>
              </a:ext>
            </a:extLst>
          </p:cNvPr>
          <p:cNvSpPr txBox="1"/>
          <p:nvPr/>
        </p:nvSpPr>
        <p:spPr>
          <a:xfrm>
            <a:off x="1200149" y="485775"/>
            <a:ext cx="10186989" cy="7478970"/>
          </a:xfrm>
          <a:prstGeom prst="rect">
            <a:avLst/>
          </a:prstGeom>
          <a:noFill/>
        </p:spPr>
        <p:txBody>
          <a:bodyPr wrap="square" rtlCol="0">
            <a:spAutoFit/>
          </a:bodyPr>
          <a:lstStyle/>
          <a:p>
            <a:r>
              <a:rPr lang="en-US" sz="4800" b="1" dirty="0">
                <a:solidFill>
                  <a:schemeClr val="tx2">
                    <a:lumMod val="90000"/>
                    <a:lumOff val="10000"/>
                  </a:schemeClr>
                </a:solidFill>
                <a:latin typeface="Franklin Gothic Demi Cond" charset="0"/>
                <a:ea typeface="Franklin Gothic Demi Cond" charset="0"/>
                <a:cs typeface="Franklin Gothic Demi Cond" charset="0"/>
              </a:rPr>
              <a:t>Breastfeeding</a:t>
            </a:r>
            <a:endParaRPr lang="en-US" sz="3200" b="1" dirty="0">
              <a:solidFill>
                <a:schemeClr val="tx2">
                  <a:lumMod val="90000"/>
                  <a:lumOff val="10000"/>
                </a:schemeClr>
              </a:solidFill>
              <a:latin typeface="Franklin Gothic Demi Cond" charset="0"/>
              <a:ea typeface="Franklin Gothic Demi Cond" charset="0"/>
              <a:cs typeface="Franklin Gothic Demi Cond" charset="0"/>
            </a:endParaRPr>
          </a:p>
          <a:p>
            <a:endParaRPr lang="en-US" dirty="0">
              <a:solidFill>
                <a:schemeClr val="tx2">
                  <a:lumMod val="90000"/>
                  <a:lumOff val="10000"/>
                </a:schemeClr>
              </a:solidFill>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Antenatal classes usually cover the most important aspects of breastfeeding, such as positioning and attachment, expressing, common breastfeeding problems and how to tackle them.</a:t>
            </a:r>
          </a:p>
          <a:p>
            <a:pPr marL="342900" indent="-342900">
              <a:buFont typeface="Arial" panose="020B0604020202020204" pitchFamily="34" charset="0"/>
              <a:buChar char="•"/>
            </a:pPr>
            <a:endParaRPr lang="en-US" sz="2400" dirty="0">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Skin-to-skin contact</a:t>
            </a:r>
          </a:p>
          <a:p>
            <a:pPr marL="34290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Having skin-to-skin contact with the baby straight after the birth will help to keep them warm and calm, and steady their breathing. </a:t>
            </a:r>
          </a:p>
          <a:p>
            <a:pPr marL="342900" indent="-342900">
              <a:buFont typeface="Arial" panose="020B0604020202020204" pitchFamily="34" charset="0"/>
              <a:buChar char="•"/>
            </a:pPr>
            <a:endParaRPr lang="en-US" sz="2400" dirty="0">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It is estimated that sub-optimal breastfeeding, especially non-exclusive breastfeeding in the first 6 months of life, results in 1.4 million deaths and 10% of the disease burden in children younger than 5 years. </a:t>
            </a:r>
          </a:p>
          <a:p>
            <a:pPr marL="342900" indent="-342900">
              <a:buFont typeface="Arial" panose="020B0604020202020204" pitchFamily="34" charset="0"/>
              <a:buChar char="•"/>
            </a:pP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dirty="0">
                <a:solidFill>
                  <a:schemeClr val="tx2">
                    <a:lumMod val="90000"/>
                    <a:lumOff val="10000"/>
                  </a:schemeClr>
                </a:solidFill>
                <a:latin typeface="Adobe Arabic" panose="02040503050201020203" pitchFamily="18" charset="-78"/>
                <a:cs typeface="Adobe Arabic" panose="02040503050201020203" pitchFamily="18" charset="-78"/>
              </a:rPr>
              <a:t>World Health Organization. The global burden of disease: 2004 update. Geneva, World Health Organization, 2008.</a:t>
            </a: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254390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899D0590-6FDC-487A-AC05-C3362F88C731}"/>
              </a:ext>
            </a:extLst>
          </p:cNvPr>
          <p:cNvSpPr txBox="1"/>
          <p:nvPr/>
        </p:nvSpPr>
        <p:spPr>
          <a:xfrm>
            <a:off x="876138" y="128104"/>
            <a:ext cx="10758488" cy="6278642"/>
          </a:xfrm>
          <a:prstGeom prst="rect">
            <a:avLst/>
          </a:prstGeom>
          <a:noFill/>
        </p:spPr>
        <p:txBody>
          <a:bodyPr wrap="square" rtlCol="0">
            <a:spAutoFit/>
          </a:bodyPr>
          <a:lstStyle/>
          <a:p>
            <a:r>
              <a:rPr lang="en-US" sz="3200" b="1" dirty="0">
                <a:solidFill>
                  <a:schemeClr val="tx2">
                    <a:lumMod val="90000"/>
                    <a:lumOff val="10000"/>
                  </a:schemeClr>
                </a:solidFill>
                <a:latin typeface="Franklin Gothic Demi Cond" charset="0"/>
                <a:ea typeface="Franklin Gothic Demi Cond" charset="0"/>
                <a:cs typeface="Franklin Gothic Demi Cond" charset="0"/>
              </a:rPr>
              <a:t>Colostrum = Baby’s first vaccination</a:t>
            </a:r>
          </a:p>
          <a:p>
            <a:pPr marL="34290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Is the special milk that is secreted in the first 2–3 days after delivery. </a:t>
            </a:r>
          </a:p>
          <a:p>
            <a:pPr marL="34290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It is produced in small amounts, about 40–50 ml on the first day, but is all that an infant normally needs at this time. </a:t>
            </a:r>
          </a:p>
          <a:p>
            <a:pPr marL="34290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Colostrum is rich in </a:t>
            </a:r>
            <a:r>
              <a:rPr lang="en-US" sz="2400" b="1" dirty="0">
                <a:latin typeface="Franklin Gothic Demi Cond" charset="0"/>
                <a:ea typeface="Franklin Gothic Demi Cond" charset="0"/>
                <a:cs typeface="Franklin Gothic Demi Cond" charset="0"/>
              </a:rPr>
              <a:t>white cells and antibodies</a:t>
            </a:r>
            <a:r>
              <a:rPr lang="en-US" sz="2400" dirty="0">
                <a:latin typeface="Franklin Gothic Demi Cond" charset="0"/>
                <a:ea typeface="Franklin Gothic Demi Cond" charset="0"/>
                <a:cs typeface="Franklin Gothic Demi Cond" charset="0"/>
              </a:rPr>
              <a:t>, especially </a:t>
            </a:r>
            <a:r>
              <a:rPr lang="en-US" sz="2400" b="1" dirty="0">
                <a:latin typeface="Franklin Gothic Demi Cond" charset="0"/>
                <a:ea typeface="Franklin Gothic Demi Cond" charset="0"/>
                <a:cs typeface="Franklin Gothic Demi Cond" charset="0"/>
              </a:rPr>
              <a:t>IgA</a:t>
            </a:r>
            <a:r>
              <a:rPr lang="en-US" sz="2400" dirty="0">
                <a:latin typeface="Franklin Gothic Demi Cond" charset="0"/>
                <a:ea typeface="Franklin Gothic Demi Cond" charset="0"/>
                <a:cs typeface="Franklin Gothic Demi Cond" charset="0"/>
              </a:rPr>
              <a:t>, and it contains a larger percentage of protein, minerals and fat-soluble vitamins </a:t>
            </a:r>
            <a:r>
              <a:rPr lang="en-US" sz="2400" b="1" dirty="0">
                <a:latin typeface="Franklin Gothic Demi Cond" charset="0"/>
                <a:ea typeface="Franklin Gothic Demi Cond" charset="0"/>
                <a:cs typeface="Franklin Gothic Demi Cond" charset="0"/>
              </a:rPr>
              <a:t>(A, E and K) </a:t>
            </a:r>
            <a:r>
              <a:rPr lang="en-US" sz="2400" dirty="0">
                <a:latin typeface="Franklin Gothic Demi Cond" charset="0"/>
                <a:ea typeface="Franklin Gothic Demi Cond" charset="0"/>
                <a:cs typeface="Franklin Gothic Demi Cond" charset="0"/>
              </a:rPr>
              <a:t>than later milk.</a:t>
            </a:r>
          </a:p>
          <a:p>
            <a:pPr marL="342900" indent="-342900">
              <a:buFont typeface="Arial" panose="020B0604020202020204" pitchFamily="34" charset="0"/>
              <a:buChar char="•"/>
            </a:pPr>
            <a:endParaRPr lang="en-US" sz="2400" dirty="0">
              <a:solidFill>
                <a:schemeClr val="tx2">
                  <a:lumMod val="90000"/>
                  <a:lumOff val="10000"/>
                </a:schemeClr>
              </a:solidFill>
              <a:latin typeface="Franklin Gothic Demi Cond" charset="0"/>
              <a:ea typeface="Franklin Gothic Demi Cond" charset="0"/>
              <a:cs typeface="Franklin Gothic Demi Cond" charset="0"/>
            </a:endParaRPr>
          </a:p>
          <a:p>
            <a:r>
              <a:rPr lang="en-US" sz="3200" b="1" dirty="0">
                <a:solidFill>
                  <a:schemeClr val="tx2">
                    <a:lumMod val="90000"/>
                    <a:lumOff val="10000"/>
                  </a:schemeClr>
                </a:solidFill>
                <a:latin typeface="Franklin Gothic Demi Cond" charset="0"/>
                <a:ea typeface="Franklin Gothic Demi Cond" charset="0"/>
                <a:cs typeface="Franklin Gothic Demi Cond" charset="0"/>
              </a:rPr>
              <a:t>Anti-microbial activity of breast milk</a:t>
            </a:r>
          </a:p>
          <a:p>
            <a:r>
              <a:rPr lang="en-US" sz="2400" dirty="0">
                <a:latin typeface="Franklin Gothic Demi Cond" charset="0"/>
                <a:ea typeface="Franklin Gothic Demi Cond" charset="0"/>
                <a:cs typeface="Franklin Gothic Demi Cond" charset="0"/>
              </a:rPr>
              <a:t>Breast milk contains many factors that help to protect an infant against infection including:</a:t>
            </a:r>
          </a:p>
          <a:p>
            <a:pPr marL="34290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Immunoglobulin, principally (IgA), which coats the intestinal mucosa and prevents bacteria from entering the cells.</a:t>
            </a:r>
          </a:p>
          <a:p>
            <a:pPr marL="34290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White blood cells which can kill micro-organisms.</a:t>
            </a:r>
          </a:p>
          <a:p>
            <a:pPr marL="34290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Whey proteins (lysozyme and lactoferrin) which can kill bacteria, viruses and fungi.</a:t>
            </a:r>
          </a:p>
          <a:p>
            <a:pPr marL="34290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Oligosaccharides which prevent bacteria from attaching to mucosal surfaces</a:t>
            </a:r>
            <a:endParaRPr lang="en-US" sz="3200" b="1" dirty="0">
              <a:latin typeface="Franklin Gothic Demi Cond" charset="0"/>
              <a:ea typeface="Franklin Gothic Demi Cond" charset="0"/>
              <a:cs typeface="Franklin Gothic Demi Cond" charset="0"/>
            </a:endParaRPr>
          </a:p>
          <a:p>
            <a:endParaRPr lang="en-US" sz="3200" b="1"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7615498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954BDE8B-B11F-4A70-A34A-2F7A9A5EE1BA}"/>
              </a:ext>
            </a:extLst>
          </p:cNvPr>
          <p:cNvSpPr txBox="1"/>
          <p:nvPr/>
        </p:nvSpPr>
        <p:spPr>
          <a:xfrm>
            <a:off x="1015583" y="0"/>
            <a:ext cx="10129838" cy="7909858"/>
          </a:xfrm>
          <a:prstGeom prst="rect">
            <a:avLst/>
          </a:prstGeom>
          <a:noFill/>
        </p:spPr>
        <p:txBody>
          <a:bodyPr wrap="square" rtlCol="0">
            <a:spAutoFit/>
          </a:bodyPr>
          <a:lstStyle/>
          <a:p>
            <a:r>
              <a:rPr lang="en-US" sz="4800" b="1" dirty="0">
                <a:solidFill>
                  <a:schemeClr val="tx2">
                    <a:lumMod val="90000"/>
                    <a:lumOff val="10000"/>
                  </a:schemeClr>
                </a:solidFill>
                <a:latin typeface="Franklin Gothic Demi Cond" charset="0"/>
                <a:ea typeface="Franklin Gothic Demi Cond" charset="0"/>
                <a:cs typeface="Franklin Gothic Demi Cond" charset="0"/>
              </a:rPr>
              <a:t>Why is breastfeeding important?</a:t>
            </a:r>
          </a:p>
          <a:p>
            <a:endParaRPr lang="en-US" dirty="0">
              <a:solidFill>
                <a:schemeClr val="tx2">
                  <a:lumMod val="90000"/>
                  <a:lumOff val="10000"/>
                </a:schemeClr>
              </a:solidFill>
              <a:latin typeface="Franklin Gothic Demi Cond" charset="0"/>
              <a:ea typeface="Franklin Gothic Demi Cond" charset="0"/>
              <a:cs typeface="Franklin Gothic Demi Cond" charset="0"/>
            </a:endParaRPr>
          </a:p>
          <a:p>
            <a:pPr marL="285750" indent="-285750">
              <a:buFont typeface="Arial" panose="020B0604020202020204" pitchFamily="34" charset="0"/>
              <a:buChar char="•"/>
            </a:pPr>
            <a:r>
              <a:rPr lang="en-US" sz="2800" b="1" dirty="0">
                <a:solidFill>
                  <a:schemeClr val="tx2">
                    <a:lumMod val="60000"/>
                    <a:lumOff val="40000"/>
                  </a:schemeClr>
                </a:solidFill>
                <a:latin typeface="Franklin Gothic Demi Cond" charset="0"/>
                <a:ea typeface="Franklin Gothic Demi Cond" charset="0"/>
                <a:cs typeface="Franklin Gothic Demi Cond" charset="0"/>
              </a:rPr>
              <a:t>Protein</a:t>
            </a:r>
            <a:r>
              <a:rPr lang="en-US" sz="2400" dirty="0">
                <a:latin typeface="Franklin Gothic Demi Cond" charset="0"/>
                <a:ea typeface="Franklin Gothic Demi Cond" charset="0"/>
                <a:cs typeface="Franklin Gothic Demi Cond" charset="0"/>
              </a:rPr>
              <a:t>: The concentration of protein in breast milk (0.9 g per 100 ml) is lower than in animal milks.</a:t>
            </a:r>
          </a:p>
          <a:p>
            <a:pPr marL="285750" indent="-285750">
              <a:buFont typeface="Arial" panose="020B0604020202020204" pitchFamily="34" charset="0"/>
              <a:buChar char="•"/>
            </a:pPr>
            <a:r>
              <a:rPr lang="en-US" sz="2800" b="1" dirty="0">
                <a:solidFill>
                  <a:schemeClr val="tx2">
                    <a:lumMod val="60000"/>
                    <a:lumOff val="40000"/>
                  </a:schemeClr>
                </a:solidFill>
                <a:latin typeface="Franklin Gothic Demi Cond" charset="0"/>
                <a:ea typeface="Franklin Gothic Demi Cond" charset="0"/>
                <a:cs typeface="Franklin Gothic Demi Cond" charset="0"/>
              </a:rPr>
              <a:t>Fat</a:t>
            </a:r>
            <a:r>
              <a:rPr lang="en-US" sz="2400" dirty="0">
                <a:latin typeface="Franklin Gothic Demi Cond" charset="0"/>
                <a:ea typeface="Franklin Gothic Demi Cond" charset="0"/>
                <a:cs typeface="Franklin Gothic Demi Cond" charset="0"/>
              </a:rPr>
              <a:t>: (3.5 g per 100ml) provides up to 50% of caloric needs, cholesterol levels constant,  lipolytic enzymes aid in fat digestion.</a:t>
            </a:r>
          </a:p>
          <a:p>
            <a:pPr marL="285750" indent="-285750">
              <a:buFont typeface="Arial" panose="020B0604020202020204" pitchFamily="34" charset="0"/>
              <a:buChar char="•"/>
            </a:pPr>
            <a:r>
              <a:rPr lang="en-US" sz="2800" b="1" dirty="0">
                <a:solidFill>
                  <a:schemeClr val="tx2">
                    <a:lumMod val="60000"/>
                    <a:lumOff val="40000"/>
                  </a:schemeClr>
                </a:solidFill>
                <a:latin typeface="Franklin Gothic Demi Cond" charset="0"/>
                <a:ea typeface="Franklin Gothic Demi Cond" charset="0"/>
                <a:cs typeface="Franklin Gothic Demi Cond" charset="0"/>
              </a:rPr>
              <a:t>Carbohydrates</a:t>
            </a:r>
            <a:r>
              <a:rPr lang="en-US" sz="2400" dirty="0">
                <a:solidFill>
                  <a:schemeClr val="tx2">
                    <a:lumMod val="60000"/>
                    <a:lumOff val="40000"/>
                  </a:schemeClr>
                </a:solidFill>
                <a:latin typeface="Franklin Gothic Demi Cond" charset="0"/>
                <a:ea typeface="Franklin Gothic Demi Cond" charset="0"/>
                <a:cs typeface="Franklin Gothic Demi Cond" charset="0"/>
              </a:rPr>
              <a:t>:</a:t>
            </a:r>
            <a:r>
              <a:rPr lang="en-US" sz="2400" dirty="0">
                <a:latin typeface="Franklin Gothic Demi Cond" charset="0"/>
                <a:ea typeface="Franklin Gothic Demi Cond" charset="0"/>
                <a:cs typeface="Franklin Gothic Demi Cond" charset="0"/>
              </a:rPr>
              <a:t> (lactose = milk sugar) predominantly in human milk (7 g per 100 ml) provides up to 40% caloric needs, essential for development of CNS, enhances calcium &amp; iron absorption)</a:t>
            </a:r>
          </a:p>
          <a:p>
            <a:pPr marL="285750" indent="-285750">
              <a:buFont typeface="Arial" panose="020B0604020202020204" pitchFamily="34" charset="0"/>
              <a:buChar char="•"/>
            </a:pPr>
            <a:endParaRPr lang="en-US" sz="2400" dirty="0">
              <a:latin typeface="Franklin Gothic Demi Cond" charset="0"/>
              <a:ea typeface="Franklin Gothic Demi Cond" charset="0"/>
              <a:cs typeface="Franklin Gothic Demi Cond" charset="0"/>
            </a:endParaRPr>
          </a:p>
          <a:p>
            <a:pPr marL="285750" indent="-285750">
              <a:buFont typeface="Arial" panose="020B0604020202020204" pitchFamily="34" charset="0"/>
              <a:buChar char="•"/>
            </a:pPr>
            <a:r>
              <a:rPr lang="en-US" sz="2800" b="1" dirty="0">
                <a:solidFill>
                  <a:schemeClr val="tx2">
                    <a:lumMod val="60000"/>
                    <a:lumOff val="40000"/>
                  </a:schemeClr>
                </a:solidFill>
                <a:latin typeface="Franklin Gothic Demi Cond" charset="0"/>
                <a:ea typeface="Franklin Gothic Demi Cond" charset="0"/>
                <a:cs typeface="Franklin Gothic Demi Cond" charset="0"/>
              </a:rPr>
              <a:t>Vitamins and minerals</a:t>
            </a:r>
            <a:r>
              <a:rPr lang="en-US" sz="2400" dirty="0">
                <a:latin typeface="Franklin Gothic Demi Cond" charset="0"/>
                <a:ea typeface="Franklin Gothic Demi Cond" charset="0"/>
                <a:cs typeface="Franklin Gothic Demi Cond" charset="0"/>
              </a:rPr>
              <a:t>: Breast milk normally contains sufficient vitamins for an infant, unless the mother herself is deficient. The exception is vitamin D. The infant needs exposure to sunlight to generate endogenous vitamin D or, if this is not possible, a supplement.</a:t>
            </a:r>
          </a:p>
          <a:p>
            <a:pPr marL="285750" indent="-285750">
              <a:buFont typeface="Arial" panose="020B0604020202020204" pitchFamily="34" charset="0"/>
              <a:buChar char="•"/>
            </a:pPr>
            <a:endParaRPr lang="en-US" sz="2400" dirty="0">
              <a:latin typeface="Franklin Gothic Demi Cond" charset="0"/>
              <a:ea typeface="Franklin Gothic Demi Cond" charset="0"/>
              <a:cs typeface="Franklin Gothic Demi Cond" charset="0"/>
            </a:endParaRPr>
          </a:p>
          <a:p>
            <a:pPr marL="285750" indent="-285750">
              <a:buFont typeface="Arial" panose="020B0604020202020204" pitchFamily="34" charset="0"/>
              <a:buChar char="•"/>
            </a:pPr>
            <a:r>
              <a:rPr lang="en-US" sz="2400" dirty="0">
                <a:latin typeface="Franklin Gothic Demi Cond" charset="0"/>
                <a:ea typeface="Franklin Gothic Demi Cond" charset="0"/>
                <a:cs typeface="Franklin Gothic Demi Cond" charset="0"/>
              </a:rPr>
              <a:t>The minerals iron and zinc are present in relatively low concentration, but their bioavailability and absorption is high</a:t>
            </a:r>
            <a:r>
              <a:rPr lang="en-US" sz="2400" dirty="0">
                <a:latin typeface="Adobe Arabic" panose="02040503050201020203" pitchFamily="18" charset="-78"/>
                <a:cs typeface="Adobe Arabic" panose="02040503050201020203" pitchFamily="18" charset="-78"/>
              </a:rPr>
              <a:t>.</a:t>
            </a: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2166415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B248F485-2909-4123-AEC5-21049F084F7A}"/>
              </a:ext>
            </a:extLst>
          </p:cNvPr>
          <p:cNvSpPr txBox="1"/>
          <p:nvPr/>
        </p:nvSpPr>
        <p:spPr>
          <a:xfrm>
            <a:off x="1158765" y="188201"/>
            <a:ext cx="8786813" cy="5940088"/>
          </a:xfrm>
          <a:prstGeom prst="rect">
            <a:avLst/>
          </a:prstGeom>
          <a:noFill/>
        </p:spPr>
        <p:txBody>
          <a:bodyPr wrap="square" rtlCol="0">
            <a:spAutoFit/>
          </a:bodyPr>
          <a:lstStyle/>
          <a:p>
            <a:r>
              <a:rPr lang="en-US" sz="4400" b="1" dirty="0">
                <a:solidFill>
                  <a:schemeClr val="tx2">
                    <a:lumMod val="90000"/>
                    <a:lumOff val="10000"/>
                  </a:schemeClr>
                </a:solidFill>
                <a:latin typeface="Franklin Gothic Demi Cond" charset="0"/>
                <a:ea typeface="Franklin Gothic Demi Cond" charset="0"/>
                <a:cs typeface="Franklin Gothic Demi Cond" charset="0"/>
              </a:rPr>
              <a:t>WHO recommendations for breastfeeding</a:t>
            </a:r>
          </a:p>
          <a:p>
            <a:pPr marL="342900" indent="-342900">
              <a:buFont typeface="Arial" panose="020B0604020202020204" pitchFamily="34" charset="0"/>
              <a:buChar char="•"/>
            </a:pPr>
            <a:r>
              <a:rPr lang="en-US" sz="2800" dirty="0">
                <a:latin typeface="Franklin Gothic Demi Cond" charset="0"/>
                <a:ea typeface="Franklin Gothic Demi Cond" charset="0"/>
                <a:cs typeface="Franklin Gothic Demi Cond" charset="0"/>
              </a:rPr>
              <a:t>Exclusive breastfeeding until 6 months of age</a:t>
            </a:r>
          </a:p>
          <a:p>
            <a:pPr marL="342900" indent="-342900">
              <a:buFont typeface="Arial" panose="020B0604020202020204" pitchFamily="34" charset="0"/>
              <a:buChar char="•"/>
            </a:pPr>
            <a:r>
              <a:rPr lang="en-US" sz="2800" dirty="0">
                <a:latin typeface="Franklin Gothic Demi Cond" charset="0"/>
                <a:ea typeface="Franklin Gothic Demi Cond" charset="0"/>
                <a:cs typeface="Franklin Gothic Demi Cond" charset="0"/>
              </a:rPr>
              <a:t>Introduce complimentary foods with continued breastfeeding</a:t>
            </a:r>
          </a:p>
          <a:p>
            <a:pPr marL="342900" indent="-342900">
              <a:buFont typeface="Arial" panose="020B0604020202020204" pitchFamily="34" charset="0"/>
              <a:buChar char="•"/>
            </a:pPr>
            <a:r>
              <a:rPr lang="en-US" sz="2800" dirty="0">
                <a:latin typeface="Franklin Gothic Demi Cond" charset="0"/>
                <a:ea typeface="Franklin Gothic Demi Cond" charset="0"/>
                <a:cs typeface="Franklin Gothic Demi Cond" charset="0"/>
              </a:rPr>
              <a:t>Optimum to breastfeed for 2 years or </a:t>
            </a:r>
            <a:r>
              <a:rPr lang="en-US" sz="2800" dirty="0" smtClean="0">
                <a:latin typeface="Franklin Gothic Demi Cond" charset="0"/>
                <a:ea typeface="Franklin Gothic Demi Cond" charset="0"/>
                <a:cs typeface="Franklin Gothic Demi Cond" charset="0"/>
              </a:rPr>
              <a:t>longer.</a:t>
            </a:r>
            <a:endParaRPr lang="en-US" sz="2800" dirty="0">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endParaRPr lang="en-US" sz="2800" dirty="0">
              <a:solidFill>
                <a:schemeClr val="tx2">
                  <a:lumMod val="90000"/>
                  <a:lumOff val="10000"/>
                </a:schemeClr>
              </a:solidFill>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endParaRPr lang="en-US" sz="2800" dirty="0">
              <a:solidFill>
                <a:schemeClr val="tx2">
                  <a:lumMod val="90000"/>
                  <a:lumOff val="10000"/>
                </a:schemeClr>
              </a:solidFill>
              <a:latin typeface="Franklin Gothic Demi Cond" charset="0"/>
              <a:ea typeface="Franklin Gothic Demi Cond" charset="0"/>
              <a:cs typeface="Franklin Gothic Demi Cond" charset="0"/>
            </a:endParaRPr>
          </a:p>
          <a:p>
            <a:r>
              <a:rPr lang="en-US" sz="4800" b="1" dirty="0">
                <a:solidFill>
                  <a:schemeClr val="tx2">
                    <a:lumMod val="90000"/>
                    <a:lumOff val="10000"/>
                  </a:schemeClr>
                </a:solidFill>
                <a:latin typeface="Franklin Gothic Demi Cond" charset="0"/>
                <a:ea typeface="Franklin Gothic Demi Cond" charset="0"/>
                <a:cs typeface="Franklin Gothic Demi Cond" charset="0"/>
              </a:rPr>
              <a:t>How to know if the baby is </a:t>
            </a:r>
            <a:r>
              <a:rPr lang="en-US" sz="4800" b="1" dirty="0" smtClean="0">
                <a:solidFill>
                  <a:schemeClr val="tx2">
                    <a:lumMod val="90000"/>
                    <a:lumOff val="10000"/>
                  </a:schemeClr>
                </a:solidFill>
                <a:latin typeface="Franklin Gothic Demi Cond" charset="0"/>
                <a:ea typeface="Franklin Gothic Demi Cond" charset="0"/>
                <a:cs typeface="Franklin Gothic Demi Cond" charset="0"/>
              </a:rPr>
              <a:t>hungry?</a:t>
            </a:r>
            <a:endParaRPr lang="en-US" sz="4800" b="1" dirty="0">
              <a:solidFill>
                <a:schemeClr val="tx2">
                  <a:lumMod val="90000"/>
                  <a:lumOff val="10000"/>
                </a:schemeClr>
              </a:solidFill>
              <a:latin typeface="Franklin Gothic Demi Cond" charset="0"/>
              <a:ea typeface="Franklin Gothic Demi Cond" charset="0"/>
              <a:cs typeface="Franklin Gothic Demi Cond" charset="0"/>
            </a:endParaRPr>
          </a:p>
          <a:p>
            <a:pPr marL="457200" indent="-457200">
              <a:buFont typeface="Arial" panose="020B0604020202020204" pitchFamily="34" charset="0"/>
              <a:buChar char="•"/>
            </a:pPr>
            <a:r>
              <a:rPr lang="en-US" sz="2000" dirty="0">
                <a:latin typeface="Franklin Gothic Demi Cond" charset="0"/>
                <a:ea typeface="Franklin Gothic Demi Cond" charset="0"/>
                <a:cs typeface="Franklin Gothic Demi Cond" charset="0"/>
              </a:rPr>
              <a:t>Waking up from sleep.</a:t>
            </a:r>
          </a:p>
          <a:p>
            <a:pPr marL="457200" indent="-457200">
              <a:buFont typeface="Arial" panose="020B0604020202020204" pitchFamily="34" charset="0"/>
              <a:buChar char="•"/>
            </a:pPr>
            <a:r>
              <a:rPr lang="en-US" sz="2000" dirty="0">
                <a:latin typeface="Franklin Gothic Demi Cond" charset="0"/>
                <a:ea typeface="Franklin Gothic Demi Cond" charset="0"/>
                <a:cs typeface="Franklin Gothic Demi Cond" charset="0"/>
              </a:rPr>
              <a:t>Moving the head around as if he or she is looking for the breast.</a:t>
            </a:r>
          </a:p>
          <a:p>
            <a:pPr marL="457200" indent="-457200">
              <a:buFont typeface="Arial" panose="020B0604020202020204" pitchFamily="34" charset="0"/>
              <a:buChar char="•"/>
            </a:pPr>
            <a:r>
              <a:rPr lang="en-US" sz="2000" dirty="0">
                <a:latin typeface="Franklin Gothic Demi Cond" charset="0"/>
                <a:ea typeface="Franklin Gothic Demi Cond" charset="0"/>
                <a:cs typeface="Franklin Gothic Demi Cond" charset="0"/>
              </a:rPr>
              <a:t>Sucking on his or her hands, lips, or tongue.</a:t>
            </a:r>
          </a:p>
          <a:p>
            <a:endParaRPr lang="en-US" sz="20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4915132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23AC4AEC-2231-4A20-A81D-90FB48B4928B}"/>
              </a:ext>
            </a:extLst>
          </p:cNvPr>
          <p:cNvSpPr txBox="1"/>
          <p:nvPr/>
        </p:nvSpPr>
        <p:spPr>
          <a:xfrm>
            <a:off x="1200150" y="557213"/>
            <a:ext cx="10558463" cy="4154984"/>
          </a:xfrm>
          <a:prstGeom prst="rect">
            <a:avLst/>
          </a:prstGeom>
          <a:noFill/>
        </p:spPr>
        <p:txBody>
          <a:bodyPr wrap="square" rtlCol="0">
            <a:spAutoFit/>
          </a:bodyPr>
          <a:lstStyle/>
          <a:p>
            <a:r>
              <a:rPr lang="en-US" sz="4800" b="1" dirty="0">
                <a:solidFill>
                  <a:schemeClr val="tx2">
                    <a:lumMod val="90000"/>
                    <a:lumOff val="10000"/>
                  </a:schemeClr>
                </a:solidFill>
                <a:latin typeface="Franklin Gothic Demi Cond" charset="0"/>
                <a:ea typeface="Franklin Gothic Demi Cond" charset="0"/>
                <a:cs typeface="Franklin Gothic Demi Cond" charset="0"/>
              </a:rPr>
              <a:t>How to know if the baby is getting enough nutrients</a:t>
            </a:r>
            <a:r>
              <a:rPr lang="en-US" sz="4800" b="1" dirty="0" smtClean="0">
                <a:solidFill>
                  <a:schemeClr val="tx2">
                    <a:lumMod val="90000"/>
                    <a:lumOff val="10000"/>
                  </a:schemeClr>
                </a:solidFill>
                <a:latin typeface="Franklin Gothic Demi Cond" charset="0"/>
                <a:ea typeface="Franklin Gothic Demi Cond" charset="0"/>
                <a:cs typeface="Franklin Gothic Demi Cond" charset="0"/>
              </a:rPr>
              <a:t>?</a:t>
            </a:r>
          </a:p>
          <a:p>
            <a:endParaRPr lang="en-US" sz="4800" b="1" dirty="0">
              <a:solidFill>
                <a:schemeClr val="tx2">
                  <a:lumMod val="90000"/>
                  <a:lumOff val="10000"/>
                </a:schemeClr>
              </a:solidFill>
              <a:latin typeface="Franklin Gothic Demi Cond" charset="0"/>
              <a:ea typeface="Franklin Gothic Demi Cond" charset="0"/>
              <a:cs typeface="Franklin Gothic Demi Cond" charset="0"/>
            </a:endParaRPr>
          </a:p>
          <a:p>
            <a:endParaRPr lang="en-US" dirty="0">
              <a:solidFill>
                <a:schemeClr val="tx2">
                  <a:lumMod val="90000"/>
                  <a:lumOff val="10000"/>
                </a:schemeClr>
              </a:solidFill>
              <a:latin typeface="Franklin Gothic Demi Cond" charset="0"/>
              <a:ea typeface="Franklin Gothic Demi Cond" charset="0"/>
              <a:cs typeface="Franklin Gothic Demi Cond" charset="0"/>
            </a:endParaRPr>
          </a:p>
          <a:p>
            <a:pPr marL="285750" indent="-285750">
              <a:buFont typeface="Arial" panose="020B0604020202020204" pitchFamily="34" charset="0"/>
              <a:buChar char="•"/>
            </a:pPr>
            <a:r>
              <a:rPr lang="en-US" sz="2800" dirty="0">
                <a:latin typeface="Franklin Gothic Demi Cond" charset="0"/>
                <a:ea typeface="Franklin Gothic Demi Cond" charset="0"/>
                <a:cs typeface="Franklin Gothic Demi Cond" charset="0"/>
              </a:rPr>
              <a:t>Checking his or her bowel movements – By day 4 after birth, babies should have 4 or more bowel movements a day. </a:t>
            </a:r>
          </a:p>
          <a:p>
            <a:pPr marL="285750" indent="-285750">
              <a:buFont typeface="Arial" panose="020B0604020202020204" pitchFamily="34" charset="0"/>
              <a:buChar char="•"/>
            </a:pPr>
            <a:r>
              <a:rPr lang="en-US" sz="2800" dirty="0">
                <a:latin typeface="Franklin Gothic Demi Cond" charset="0"/>
                <a:ea typeface="Franklin Gothic Demi Cond" charset="0"/>
                <a:cs typeface="Franklin Gothic Demi Cond" charset="0"/>
              </a:rPr>
              <a:t>Having your doctor or nurse check to see if your baby is gaining weight</a:t>
            </a:r>
            <a:r>
              <a:rPr lang="en-US" sz="2800" dirty="0">
                <a:latin typeface="Adobe Arabic" panose="02040503050201020203" pitchFamily="18" charset="-78"/>
                <a:cs typeface="Adobe Arabic" panose="02040503050201020203" pitchFamily="18" charset="-78"/>
              </a:rPr>
              <a:t>.</a:t>
            </a:r>
          </a:p>
          <a:p>
            <a:r>
              <a:rPr lang="en-US" dirty="0">
                <a:solidFill>
                  <a:schemeClr val="tx2">
                    <a:lumMod val="90000"/>
                    <a:lumOff val="10000"/>
                  </a:schemeClr>
                </a:solidFill>
                <a:latin typeface="Adobe Arabic" panose="02040503050201020203" pitchFamily="18" charset="-78"/>
                <a:cs typeface="Adobe Arabic" panose="02040503050201020203" pitchFamily="18" charset="-78"/>
              </a:rPr>
              <a:t> </a:t>
            </a:r>
          </a:p>
        </p:txBody>
      </p:sp>
    </p:spTree>
    <p:extLst>
      <p:ext uri="{BB962C8B-B14F-4D97-AF65-F5344CB8AC3E}">
        <p14:creationId xmlns:p14="http://schemas.microsoft.com/office/powerpoint/2010/main" val="4327712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A2DF09CD-EF7E-40AC-B1FC-CB6569717944}"/>
              </a:ext>
            </a:extLst>
          </p:cNvPr>
          <p:cNvSpPr txBox="1"/>
          <p:nvPr/>
        </p:nvSpPr>
        <p:spPr>
          <a:xfrm>
            <a:off x="1200150" y="928688"/>
            <a:ext cx="10644188" cy="5509200"/>
          </a:xfrm>
          <a:prstGeom prst="rect">
            <a:avLst/>
          </a:prstGeom>
          <a:noFill/>
        </p:spPr>
        <p:txBody>
          <a:bodyPr wrap="square" rtlCol="0">
            <a:spAutoFit/>
          </a:bodyPr>
          <a:lstStyle/>
          <a:p>
            <a:r>
              <a:rPr lang="en-US" sz="4000" b="1" dirty="0">
                <a:solidFill>
                  <a:schemeClr val="tx2">
                    <a:lumMod val="90000"/>
                    <a:lumOff val="10000"/>
                  </a:schemeClr>
                </a:solidFill>
                <a:latin typeface="Franklin Gothic Demi Cond" charset="0"/>
                <a:ea typeface="Franklin Gothic Demi Cond" charset="0"/>
                <a:cs typeface="Franklin Gothic Demi Cond" charset="0"/>
              </a:rPr>
              <a:t>Vaccinations</a:t>
            </a:r>
            <a:endParaRPr lang="en-US" sz="2800" b="1" dirty="0">
              <a:solidFill>
                <a:schemeClr val="tx2">
                  <a:lumMod val="90000"/>
                  <a:lumOff val="10000"/>
                </a:schemeClr>
              </a:solidFill>
              <a:latin typeface="Franklin Gothic Demi Cond" charset="0"/>
              <a:ea typeface="Franklin Gothic Demi Cond" charset="0"/>
              <a:cs typeface="Franklin Gothic Demi Cond" charset="0"/>
            </a:endParaRPr>
          </a:p>
          <a:p>
            <a:endParaRPr lang="en-US" dirty="0">
              <a:latin typeface="Franklin Gothic Demi Cond" charset="0"/>
              <a:ea typeface="Franklin Gothic Demi Cond" charset="0"/>
              <a:cs typeface="Franklin Gothic Demi Cond" charset="0"/>
            </a:endParaRPr>
          </a:p>
          <a:p>
            <a:endParaRPr lang="en-US" sz="2400" dirty="0">
              <a:solidFill>
                <a:schemeClr val="tx2">
                  <a:lumMod val="90000"/>
                  <a:lumOff val="10000"/>
                </a:schemeClr>
              </a:solidFill>
              <a:latin typeface="Franklin Gothic Demi Cond" charset="0"/>
              <a:ea typeface="Franklin Gothic Demi Cond" charset="0"/>
              <a:cs typeface="Franklin Gothic Demi Cond" charset="0"/>
            </a:endParaRPr>
          </a:p>
          <a:p>
            <a:pPr marL="285750" indent="-285750">
              <a:buFont typeface="Arial" panose="020B0604020202020204" pitchFamily="34" charset="0"/>
              <a:buChar char="•"/>
            </a:pPr>
            <a:r>
              <a:rPr lang="en-US" sz="2800" dirty="0">
                <a:latin typeface="Franklin Gothic Demi Cond" charset="0"/>
                <a:ea typeface="Franklin Gothic Demi Cond" charset="0"/>
                <a:cs typeface="Franklin Gothic Demi Cond" charset="0"/>
              </a:rPr>
              <a:t>Before pregnancy: measles (pregnancy is a risk factor to develop measles)</a:t>
            </a:r>
          </a:p>
          <a:p>
            <a:r>
              <a:rPr lang="en-US" sz="2800" dirty="0">
                <a:latin typeface="Franklin Gothic Demi Cond" charset="0"/>
                <a:ea typeface="Franklin Gothic Demi Cond" charset="0"/>
                <a:cs typeface="Franklin Gothic Demi Cond" charset="0"/>
              </a:rPr>
              <a:t>    Rubella </a:t>
            </a:r>
          </a:p>
          <a:p>
            <a:pPr marL="514350" indent="-514350">
              <a:buFont typeface="+mj-lt"/>
              <a:buAutoNum type="arabicParenR"/>
            </a:pPr>
            <a:r>
              <a:rPr lang="en-US" sz="2800" dirty="0">
                <a:latin typeface="Franklin Gothic Demi Cond" charset="0"/>
                <a:ea typeface="Franklin Gothic Demi Cond" charset="0"/>
                <a:cs typeface="Franklin Gothic Demi Cond" charset="0"/>
              </a:rPr>
              <a:t>Sensorineural deafness (58% of patients)</a:t>
            </a:r>
          </a:p>
          <a:p>
            <a:pPr marL="514350" indent="-514350">
              <a:buFont typeface="+mj-lt"/>
              <a:buAutoNum type="arabicParenR"/>
            </a:pPr>
            <a:r>
              <a:rPr lang="en-US" sz="2800" dirty="0">
                <a:latin typeface="Franklin Gothic Demi Cond" charset="0"/>
                <a:ea typeface="Franklin Gothic Demi Cond" charset="0"/>
                <a:cs typeface="Franklin Gothic Demi Cond" charset="0"/>
              </a:rPr>
              <a:t>Eye abnormalities—especially retinopathy, cataract, and microphthalmia (43% of patients)</a:t>
            </a:r>
          </a:p>
          <a:p>
            <a:pPr marL="514350" indent="-514350">
              <a:buFont typeface="+mj-lt"/>
              <a:buAutoNum type="arabicParenR"/>
            </a:pPr>
            <a:r>
              <a:rPr lang="en-US" sz="2800" dirty="0">
                <a:latin typeface="Franklin Gothic Demi Cond" charset="0"/>
                <a:ea typeface="Franklin Gothic Demi Cond" charset="0"/>
                <a:cs typeface="Franklin Gothic Demi Cond" charset="0"/>
              </a:rPr>
              <a:t>Congenital heart disease—especially pulmonary artery stenosis and patent ductus arteriosus (50% of patients)</a:t>
            </a:r>
          </a:p>
          <a:p>
            <a:pPr marL="285750" indent="-285750">
              <a:buFont typeface="Arial" panose="020B0604020202020204" pitchFamily="34" charset="0"/>
              <a:buChar char="•"/>
            </a:pPr>
            <a:r>
              <a:rPr lang="en-US" sz="2800" dirty="0">
                <a:latin typeface="Franklin Gothic Demi Cond" charset="0"/>
                <a:ea typeface="Franklin Gothic Demi Cond" charset="0"/>
                <a:cs typeface="Franklin Gothic Demi Cond" charset="0"/>
              </a:rPr>
              <a:t>During pregnancy: Tdap vaccine to protect against whooping cough </a:t>
            </a:r>
          </a:p>
          <a:p>
            <a:pPr marL="285750" indent="-285750">
              <a:buFont typeface="Arial" panose="020B0604020202020204" pitchFamily="34" charset="0"/>
              <a:buChar char="•"/>
            </a:pPr>
            <a:r>
              <a:rPr lang="en-US" sz="2800" dirty="0">
                <a:latin typeface="Franklin Gothic Demi Cond" charset="0"/>
                <a:ea typeface="Franklin Gothic Demi Cond" charset="0"/>
                <a:cs typeface="Franklin Gothic Demi Cond" charset="0"/>
              </a:rPr>
              <a:t>For infants: hepatitis B, TB, Chickenpox </a:t>
            </a:r>
          </a:p>
          <a:p>
            <a:endParaRPr lang="en-US"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876827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F4356555-B0A7-4854-A310-C67E4A89D998}"/>
              </a:ext>
            </a:extLst>
          </p:cNvPr>
          <p:cNvSpPr txBox="1"/>
          <p:nvPr/>
        </p:nvSpPr>
        <p:spPr>
          <a:xfrm>
            <a:off x="1484243" y="874643"/>
            <a:ext cx="10893287" cy="3970318"/>
          </a:xfrm>
          <a:prstGeom prst="rect">
            <a:avLst/>
          </a:prstGeom>
          <a:noFill/>
        </p:spPr>
        <p:txBody>
          <a:bodyPr wrap="square" rtlCol="0">
            <a:spAutoFit/>
          </a:bodyPr>
          <a:lstStyle/>
          <a:p>
            <a:pPr marL="571500" indent="-571500">
              <a:buFont typeface="Arial" panose="020B0604020202020204" pitchFamily="34" charset="0"/>
              <a:buChar char="•"/>
            </a:pPr>
            <a:r>
              <a:rPr lang="en-US" sz="3600" b="1" dirty="0" smtClean="0">
                <a:solidFill>
                  <a:schemeClr val="tx2">
                    <a:lumMod val="90000"/>
                    <a:lumOff val="10000"/>
                  </a:schemeClr>
                </a:solidFill>
                <a:latin typeface="Franklin Gothic Demi Cond" charset="0"/>
                <a:ea typeface="Franklin Gothic Demi Cond" charset="0"/>
                <a:cs typeface="Franklin Gothic Demi Cond" charset="0"/>
              </a:rPr>
              <a:t>Which </a:t>
            </a:r>
            <a:r>
              <a:rPr lang="en-US" sz="3600" b="1" dirty="0">
                <a:solidFill>
                  <a:schemeClr val="tx2">
                    <a:lumMod val="90000"/>
                    <a:lumOff val="10000"/>
                  </a:schemeClr>
                </a:solidFill>
                <a:latin typeface="Franklin Gothic Demi Cond" charset="0"/>
                <a:ea typeface="Franklin Gothic Demi Cond" charset="0"/>
                <a:cs typeface="Franklin Gothic Demi Cond" charset="0"/>
              </a:rPr>
              <a:t>of the following side effects are associated with </a:t>
            </a:r>
            <a:r>
              <a:rPr lang="en-US" sz="3600" b="1" dirty="0" smtClean="0">
                <a:solidFill>
                  <a:schemeClr val="tx2">
                    <a:lumMod val="90000"/>
                    <a:lumOff val="10000"/>
                  </a:schemeClr>
                </a:solidFill>
                <a:latin typeface="Franklin Gothic Demi Cond" charset="0"/>
                <a:ea typeface="Franklin Gothic Demi Cond" charset="0"/>
                <a:cs typeface="Franklin Gothic Demi Cond" charset="0"/>
              </a:rPr>
              <a:t>maternal smoking </a:t>
            </a:r>
            <a:r>
              <a:rPr lang="en-US" sz="3600" b="1" dirty="0">
                <a:solidFill>
                  <a:schemeClr val="tx2">
                    <a:lumMod val="90000"/>
                    <a:lumOff val="10000"/>
                  </a:schemeClr>
                </a:solidFill>
                <a:latin typeface="Franklin Gothic Demi Cond" charset="0"/>
                <a:ea typeface="Franklin Gothic Demi Cond" charset="0"/>
                <a:cs typeface="Franklin Gothic Demi Cond" charset="0"/>
              </a:rPr>
              <a:t>during pregnancy?</a:t>
            </a:r>
          </a:p>
          <a:p>
            <a:endParaRPr lang="en-US" sz="3600" b="1" dirty="0">
              <a:latin typeface="Franklin Gothic Demi Cond" charset="0"/>
              <a:ea typeface="Franklin Gothic Demi Cond" charset="0"/>
              <a:cs typeface="Franklin Gothic Demi Cond" charset="0"/>
            </a:endParaRPr>
          </a:p>
          <a:p>
            <a:r>
              <a:rPr lang="en-US" sz="3600" b="1" dirty="0">
                <a:latin typeface="Franklin Gothic Demi Cond" charset="0"/>
                <a:ea typeface="Franklin Gothic Demi Cond" charset="0"/>
                <a:cs typeface="Franklin Gothic Demi Cond" charset="0"/>
              </a:rPr>
              <a:t>A) Cleft lip</a:t>
            </a:r>
          </a:p>
          <a:p>
            <a:r>
              <a:rPr lang="en-US" sz="3600" b="1" dirty="0">
                <a:latin typeface="Franklin Gothic Demi Cond" charset="0"/>
                <a:ea typeface="Franklin Gothic Demi Cond" charset="0"/>
                <a:cs typeface="Franklin Gothic Demi Cond" charset="0"/>
              </a:rPr>
              <a:t>B) cleft palate</a:t>
            </a:r>
          </a:p>
          <a:p>
            <a:r>
              <a:rPr lang="en-US" sz="3600" b="1" dirty="0">
                <a:latin typeface="Franklin Gothic Demi Cond" charset="0"/>
                <a:ea typeface="Franklin Gothic Demi Cond" charset="0"/>
                <a:cs typeface="Franklin Gothic Demi Cond" charset="0"/>
              </a:rPr>
              <a:t>C) Sudden infant death syndrome</a:t>
            </a:r>
          </a:p>
          <a:p>
            <a:r>
              <a:rPr lang="en-US" sz="3600" b="1" dirty="0">
                <a:latin typeface="Franklin Gothic Demi Cond" charset="0"/>
                <a:ea typeface="Franklin Gothic Demi Cond" charset="0"/>
                <a:cs typeface="Franklin Gothic Demi Cond" charset="0"/>
              </a:rPr>
              <a:t>D) All of them</a:t>
            </a:r>
          </a:p>
        </p:txBody>
      </p:sp>
    </p:spTree>
    <p:extLst>
      <p:ext uri="{BB962C8B-B14F-4D97-AF65-F5344CB8AC3E}">
        <p14:creationId xmlns:p14="http://schemas.microsoft.com/office/powerpoint/2010/main" val="993594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5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6850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1014E8D7-5C39-432C-97D0-D27432CEBE52}"/>
              </a:ext>
            </a:extLst>
          </p:cNvPr>
          <p:cNvSpPr txBox="1"/>
          <p:nvPr/>
        </p:nvSpPr>
        <p:spPr>
          <a:xfrm>
            <a:off x="3869635" y="2584174"/>
            <a:ext cx="8322365" cy="1446550"/>
          </a:xfrm>
          <a:prstGeom prst="rect">
            <a:avLst/>
          </a:prstGeom>
          <a:noFill/>
        </p:spPr>
        <p:txBody>
          <a:bodyPr wrap="square" rtlCol="0">
            <a:spAutoFit/>
          </a:bodyPr>
          <a:lstStyle/>
          <a:p>
            <a:r>
              <a:rPr lang="en-US" sz="8800" b="1" dirty="0">
                <a:solidFill>
                  <a:schemeClr val="tx2">
                    <a:lumMod val="90000"/>
                    <a:lumOff val="10000"/>
                  </a:schemeClr>
                </a:solidFill>
                <a:latin typeface="Franklin Gothic Demi Cond" charset="0"/>
                <a:ea typeface="Franklin Gothic Demi Cond" charset="0"/>
                <a:cs typeface="Franklin Gothic Demi Cond" charset="0"/>
              </a:rPr>
              <a:t>Milestones</a:t>
            </a:r>
          </a:p>
        </p:txBody>
      </p:sp>
    </p:spTree>
    <p:extLst>
      <p:ext uri="{BB962C8B-B14F-4D97-AF65-F5344CB8AC3E}">
        <p14:creationId xmlns:p14="http://schemas.microsoft.com/office/powerpoint/2010/main" val="4686840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54D70710-A48A-4DD0-9291-589CF1119041}"/>
              </a:ext>
            </a:extLst>
          </p:cNvPr>
          <p:cNvSpPr txBox="1"/>
          <p:nvPr/>
        </p:nvSpPr>
        <p:spPr>
          <a:xfrm>
            <a:off x="993913" y="357809"/>
            <a:ext cx="10893287" cy="7848302"/>
          </a:xfrm>
          <a:prstGeom prst="rect">
            <a:avLst/>
          </a:prstGeom>
          <a:noFill/>
        </p:spPr>
        <p:txBody>
          <a:bodyPr wrap="square" rtlCol="0">
            <a:spAutoFit/>
          </a:bodyPr>
          <a:lstStyle/>
          <a:p>
            <a:r>
              <a:rPr lang="en-US" sz="2800" dirty="0">
                <a:solidFill>
                  <a:schemeClr val="tx2">
                    <a:lumMod val="90000"/>
                    <a:lumOff val="10000"/>
                  </a:schemeClr>
                </a:solidFill>
                <a:latin typeface="Franklin Gothic Demi Cond" charset="0"/>
                <a:ea typeface="Franklin Gothic Demi Cond" charset="0"/>
                <a:cs typeface="Franklin Gothic Demi Cond" charset="0"/>
              </a:rPr>
              <a:t>1</a:t>
            </a:r>
            <a:r>
              <a:rPr lang="en-US" sz="2800" baseline="30000" dirty="0">
                <a:solidFill>
                  <a:schemeClr val="tx2">
                    <a:lumMod val="90000"/>
                    <a:lumOff val="10000"/>
                  </a:schemeClr>
                </a:solidFill>
                <a:latin typeface="Franklin Gothic Demi Cond" charset="0"/>
                <a:ea typeface="Franklin Gothic Demi Cond" charset="0"/>
                <a:cs typeface="Franklin Gothic Demi Cond" charset="0"/>
              </a:rPr>
              <a:t>st</a:t>
            </a:r>
            <a:r>
              <a:rPr lang="en-US" sz="2800" dirty="0">
                <a:solidFill>
                  <a:schemeClr val="tx2">
                    <a:lumMod val="90000"/>
                    <a:lumOff val="10000"/>
                  </a:schemeClr>
                </a:solidFill>
                <a:latin typeface="Franklin Gothic Demi Cond" charset="0"/>
                <a:ea typeface="Franklin Gothic Demi Cond" charset="0"/>
                <a:cs typeface="Franklin Gothic Demi Cond" charset="0"/>
              </a:rPr>
              <a:t> – 2</a:t>
            </a:r>
            <a:r>
              <a:rPr lang="en-US" sz="2800" baseline="30000" dirty="0">
                <a:solidFill>
                  <a:schemeClr val="tx2">
                    <a:lumMod val="90000"/>
                    <a:lumOff val="10000"/>
                  </a:schemeClr>
                </a:solidFill>
                <a:latin typeface="Franklin Gothic Demi Cond" charset="0"/>
                <a:ea typeface="Franklin Gothic Demi Cond" charset="0"/>
                <a:cs typeface="Franklin Gothic Demi Cond" charset="0"/>
              </a:rPr>
              <a:t>nd</a:t>
            </a:r>
            <a:r>
              <a:rPr lang="en-US" sz="2800" dirty="0">
                <a:solidFill>
                  <a:schemeClr val="tx2">
                    <a:lumMod val="90000"/>
                    <a:lumOff val="10000"/>
                  </a:schemeClr>
                </a:solidFill>
                <a:latin typeface="Franklin Gothic Demi Cond" charset="0"/>
                <a:ea typeface="Franklin Gothic Demi Cond" charset="0"/>
                <a:cs typeface="Franklin Gothic Demi Cond" charset="0"/>
              </a:rPr>
              <a:t> month milestones</a:t>
            </a:r>
          </a:p>
          <a:p>
            <a:pPr marL="457200" lvl="0" indent="-457200">
              <a:buFont typeface="Arial" panose="020B0604020202020204" pitchFamily="34" charset="0"/>
              <a:buChar char="•"/>
            </a:pPr>
            <a:r>
              <a:rPr lang="en-US" sz="2800" dirty="0">
                <a:latin typeface="Franklin Gothic Demi Cond" charset="0"/>
                <a:ea typeface="Franklin Gothic Demi Cond" charset="0"/>
                <a:cs typeface="Franklin Gothic Demi Cond" charset="0"/>
              </a:rPr>
              <a:t>Begins to smile at people</a:t>
            </a:r>
          </a:p>
          <a:p>
            <a:pPr marL="457200" lvl="0" indent="-457200">
              <a:buFont typeface="Arial" panose="020B0604020202020204" pitchFamily="34" charset="0"/>
              <a:buChar char="•"/>
            </a:pPr>
            <a:r>
              <a:rPr lang="en-US" sz="2800" dirty="0">
                <a:latin typeface="Franklin Gothic Demi Cond" charset="0"/>
                <a:ea typeface="Franklin Gothic Demi Cond" charset="0"/>
                <a:cs typeface="Franklin Gothic Demi Cond" charset="0"/>
              </a:rPr>
              <a:t>Turns head toward sounds</a:t>
            </a:r>
          </a:p>
          <a:p>
            <a:pPr marL="457200" lvl="0" indent="-457200">
              <a:buFont typeface="Arial" panose="020B0604020202020204" pitchFamily="34" charset="0"/>
              <a:buChar char="•"/>
            </a:pPr>
            <a:r>
              <a:rPr lang="en-US" sz="2800" dirty="0">
                <a:latin typeface="Franklin Gothic Demi Cond" charset="0"/>
                <a:ea typeface="Franklin Gothic Demi Cond" charset="0"/>
                <a:cs typeface="Franklin Gothic Demi Cond" charset="0"/>
              </a:rPr>
              <a:t>Begins to follow things with eyes and recognize people at a distance</a:t>
            </a:r>
          </a:p>
          <a:p>
            <a:pPr marL="457200" lvl="0" indent="-457200">
              <a:buFont typeface="Arial" panose="020B0604020202020204" pitchFamily="34" charset="0"/>
              <a:buChar char="•"/>
            </a:pPr>
            <a:r>
              <a:rPr lang="en-US" sz="2800" dirty="0">
                <a:latin typeface="Franklin Gothic Demi Cond" charset="0"/>
                <a:ea typeface="Franklin Gothic Demi Cond" charset="0"/>
                <a:cs typeface="Franklin Gothic Demi Cond" charset="0"/>
              </a:rPr>
              <a:t>Makes smoother movements with arms and legs </a:t>
            </a:r>
          </a:p>
          <a:p>
            <a:endParaRPr lang="en-US" sz="2800" dirty="0">
              <a:solidFill>
                <a:schemeClr val="tx2">
                  <a:lumMod val="90000"/>
                  <a:lumOff val="10000"/>
                </a:schemeClr>
              </a:solidFill>
              <a:latin typeface="Franklin Gothic Demi Cond" charset="0"/>
              <a:ea typeface="Franklin Gothic Demi Cond" charset="0"/>
              <a:cs typeface="Franklin Gothic Demi Cond" charset="0"/>
            </a:endParaRPr>
          </a:p>
          <a:p>
            <a:r>
              <a:rPr lang="en-US" sz="2800" dirty="0">
                <a:solidFill>
                  <a:schemeClr val="tx2">
                    <a:lumMod val="90000"/>
                    <a:lumOff val="10000"/>
                  </a:schemeClr>
                </a:solidFill>
                <a:latin typeface="Franklin Gothic Demi Cond" charset="0"/>
                <a:ea typeface="Franklin Gothic Demi Cond" charset="0"/>
                <a:cs typeface="Franklin Gothic Demi Cond" charset="0"/>
              </a:rPr>
              <a:t>3</a:t>
            </a:r>
            <a:r>
              <a:rPr lang="en-US" sz="2800" baseline="30000" dirty="0">
                <a:solidFill>
                  <a:schemeClr val="tx2">
                    <a:lumMod val="90000"/>
                    <a:lumOff val="10000"/>
                  </a:schemeClr>
                </a:solidFill>
                <a:latin typeface="Franklin Gothic Demi Cond" charset="0"/>
                <a:ea typeface="Franklin Gothic Demi Cond" charset="0"/>
                <a:cs typeface="Franklin Gothic Demi Cond" charset="0"/>
              </a:rPr>
              <a:t>rd</a:t>
            </a:r>
            <a:r>
              <a:rPr lang="en-US" sz="2800" dirty="0">
                <a:solidFill>
                  <a:schemeClr val="tx2">
                    <a:lumMod val="90000"/>
                    <a:lumOff val="10000"/>
                  </a:schemeClr>
                </a:solidFill>
                <a:latin typeface="Franklin Gothic Demi Cond" charset="0"/>
                <a:ea typeface="Franklin Gothic Demi Cond" charset="0"/>
                <a:cs typeface="Franklin Gothic Demi Cond" charset="0"/>
              </a:rPr>
              <a:t> – 5</a:t>
            </a:r>
            <a:r>
              <a:rPr lang="en-US" sz="2800" baseline="30000" dirty="0">
                <a:solidFill>
                  <a:schemeClr val="tx2">
                    <a:lumMod val="90000"/>
                    <a:lumOff val="10000"/>
                  </a:schemeClr>
                </a:solidFill>
                <a:latin typeface="Franklin Gothic Demi Cond" charset="0"/>
                <a:ea typeface="Franklin Gothic Demi Cond" charset="0"/>
                <a:cs typeface="Franklin Gothic Demi Cond" charset="0"/>
              </a:rPr>
              <a:t>th</a:t>
            </a:r>
            <a:r>
              <a:rPr lang="en-US" sz="2800" dirty="0">
                <a:solidFill>
                  <a:schemeClr val="tx2">
                    <a:lumMod val="90000"/>
                    <a:lumOff val="10000"/>
                  </a:schemeClr>
                </a:solidFill>
                <a:latin typeface="Franklin Gothic Demi Cond" charset="0"/>
                <a:ea typeface="Franklin Gothic Demi Cond" charset="0"/>
                <a:cs typeface="Franklin Gothic Demi Cond" charset="0"/>
              </a:rPr>
              <a:t> month milestones</a:t>
            </a:r>
          </a:p>
          <a:p>
            <a:pPr marL="457200" lvl="0" indent="-457200">
              <a:buFont typeface="Arial" panose="020B0604020202020204" pitchFamily="34" charset="0"/>
              <a:buChar char="•"/>
            </a:pPr>
            <a:r>
              <a:rPr lang="en-US" sz="2800" dirty="0">
                <a:latin typeface="Franklin Gothic Demi Cond" charset="0"/>
                <a:ea typeface="Franklin Gothic Demi Cond" charset="0"/>
                <a:cs typeface="Franklin Gothic Demi Cond" charset="0"/>
              </a:rPr>
              <a:t>Smiles spontaneously, especially at people , like to play </a:t>
            </a:r>
          </a:p>
          <a:p>
            <a:pPr marL="457200" lvl="0" indent="-457200">
              <a:buFont typeface="Arial" panose="020B0604020202020204" pitchFamily="34" charset="0"/>
              <a:buChar char="•"/>
            </a:pPr>
            <a:r>
              <a:rPr lang="en-US" sz="2800" dirty="0">
                <a:latin typeface="Franklin Gothic Demi Cond" charset="0"/>
                <a:ea typeface="Franklin Gothic Demi Cond" charset="0"/>
                <a:cs typeface="Franklin Gothic Demi Cond" charset="0"/>
              </a:rPr>
              <a:t>Cries in different ways to show hunger, pain, or being tired </a:t>
            </a:r>
          </a:p>
          <a:p>
            <a:pPr marL="457200" lvl="0" indent="-457200">
              <a:buFont typeface="Arial" panose="020B0604020202020204" pitchFamily="34" charset="0"/>
              <a:buChar char="•"/>
            </a:pPr>
            <a:r>
              <a:rPr lang="en-US" sz="2800" dirty="0">
                <a:latin typeface="Franklin Gothic Demi Cond" charset="0"/>
                <a:ea typeface="Franklin Gothic Demi Cond" charset="0"/>
                <a:cs typeface="Franklin Gothic Demi Cond" charset="0"/>
              </a:rPr>
              <a:t>Uses hands and eyes together, such as seeing a toy and reaching for it </a:t>
            </a:r>
          </a:p>
          <a:p>
            <a:pPr marL="457200" lvl="0" indent="-457200">
              <a:buFont typeface="Arial" panose="020B0604020202020204" pitchFamily="34" charset="0"/>
              <a:buChar char="•"/>
            </a:pPr>
            <a:r>
              <a:rPr lang="en-US" sz="2800" dirty="0">
                <a:latin typeface="Franklin Gothic Demi Cond" charset="0"/>
                <a:ea typeface="Franklin Gothic Demi Cond" charset="0"/>
                <a:cs typeface="Franklin Gothic Demi Cond" charset="0"/>
              </a:rPr>
              <a:t>Recognizes familiar people and things at a distance</a:t>
            </a:r>
          </a:p>
          <a:p>
            <a:pPr marL="457200" lvl="0" indent="-457200">
              <a:buFont typeface="Arial" panose="020B0604020202020204" pitchFamily="34" charset="0"/>
              <a:buChar char="•"/>
            </a:pPr>
            <a:r>
              <a:rPr lang="en-US" sz="2800" dirty="0">
                <a:latin typeface="Franklin Gothic Demi Cond" charset="0"/>
                <a:ea typeface="Franklin Gothic Demi Cond" charset="0"/>
                <a:cs typeface="Franklin Gothic Demi Cond" charset="0"/>
              </a:rPr>
              <a:t>Holds head steady, unsupported </a:t>
            </a:r>
          </a:p>
          <a:p>
            <a:pPr marL="457200" lvl="0" indent="-457200">
              <a:buFont typeface="Arial" panose="020B0604020202020204" pitchFamily="34" charset="0"/>
              <a:buChar char="•"/>
            </a:pPr>
            <a:r>
              <a:rPr lang="en-US" sz="2800" dirty="0">
                <a:latin typeface="Franklin Gothic Demi Cond" charset="0"/>
                <a:ea typeface="Franklin Gothic Demi Cond" charset="0"/>
                <a:cs typeface="Franklin Gothic Demi Cond" charset="0"/>
              </a:rPr>
              <a:t>May be able to roll over from tummy to back</a:t>
            </a:r>
          </a:p>
          <a:p>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a:t>
            </a:r>
          </a:p>
          <a:p>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a:t>
            </a:r>
          </a:p>
          <a:p>
            <a:r>
              <a:rPr lang="en-US" sz="2800" dirty="0">
                <a:solidFill>
                  <a:schemeClr val="tx2">
                    <a:lumMod val="90000"/>
                    <a:lumOff val="10000"/>
                  </a:schemeClr>
                </a:solidFill>
                <a:latin typeface="Adobe Arabic" panose="02040503050201020203" pitchFamily="18" charset="-78"/>
                <a:cs typeface="Adobe Arabic" panose="02040503050201020203" pitchFamily="18" charset="-78"/>
              </a:rPr>
              <a:t> </a:t>
            </a:r>
          </a:p>
          <a:p>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023909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2BC344AB-8692-42A4-B315-172EA3EB2FAD}"/>
              </a:ext>
            </a:extLst>
          </p:cNvPr>
          <p:cNvSpPr txBox="1"/>
          <p:nvPr/>
        </p:nvSpPr>
        <p:spPr>
          <a:xfrm>
            <a:off x="1007165" y="185531"/>
            <a:ext cx="10694505" cy="7109639"/>
          </a:xfrm>
          <a:prstGeom prst="rect">
            <a:avLst/>
          </a:prstGeom>
          <a:noFill/>
        </p:spPr>
        <p:txBody>
          <a:bodyPr wrap="square" rtlCol="0">
            <a:spAutoFit/>
          </a:bodyPr>
          <a:lstStyle/>
          <a:p>
            <a:r>
              <a:rPr lang="en-US" sz="2400" dirty="0">
                <a:solidFill>
                  <a:schemeClr val="tx2">
                    <a:lumMod val="90000"/>
                    <a:lumOff val="10000"/>
                  </a:schemeClr>
                </a:solidFill>
                <a:latin typeface="Franklin Gothic Demi Cond" charset="0"/>
                <a:ea typeface="Franklin Gothic Demi Cond" charset="0"/>
                <a:cs typeface="Franklin Gothic Demi Cond" charset="0"/>
              </a:rPr>
              <a:t>6</a:t>
            </a:r>
            <a:r>
              <a:rPr lang="en-US" sz="2400" baseline="30000" dirty="0">
                <a:solidFill>
                  <a:schemeClr val="tx2">
                    <a:lumMod val="90000"/>
                    <a:lumOff val="10000"/>
                  </a:schemeClr>
                </a:solidFill>
                <a:latin typeface="Franklin Gothic Demi Cond" charset="0"/>
                <a:ea typeface="Franklin Gothic Demi Cond" charset="0"/>
                <a:cs typeface="Franklin Gothic Demi Cond" charset="0"/>
              </a:rPr>
              <a:t>th</a:t>
            </a:r>
            <a:r>
              <a:rPr lang="en-US" sz="2400" dirty="0">
                <a:solidFill>
                  <a:schemeClr val="tx2">
                    <a:lumMod val="90000"/>
                    <a:lumOff val="10000"/>
                  </a:schemeClr>
                </a:solidFill>
                <a:latin typeface="Franklin Gothic Demi Cond" charset="0"/>
                <a:ea typeface="Franklin Gothic Demi Cond" charset="0"/>
                <a:cs typeface="Franklin Gothic Demi Cond" charset="0"/>
              </a:rPr>
              <a:t> – 8</a:t>
            </a:r>
            <a:r>
              <a:rPr lang="en-US" sz="2400" baseline="30000" dirty="0">
                <a:solidFill>
                  <a:schemeClr val="tx2">
                    <a:lumMod val="90000"/>
                    <a:lumOff val="10000"/>
                  </a:schemeClr>
                </a:solidFill>
                <a:latin typeface="Franklin Gothic Demi Cond" charset="0"/>
                <a:ea typeface="Franklin Gothic Demi Cond" charset="0"/>
                <a:cs typeface="Franklin Gothic Demi Cond" charset="0"/>
              </a:rPr>
              <a:t>th</a:t>
            </a:r>
            <a:r>
              <a:rPr lang="en-US" sz="2400" dirty="0">
                <a:solidFill>
                  <a:schemeClr val="tx2">
                    <a:lumMod val="90000"/>
                    <a:lumOff val="10000"/>
                  </a:schemeClr>
                </a:solidFill>
                <a:latin typeface="Franklin Gothic Demi Cond" charset="0"/>
                <a:ea typeface="Franklin Gothic Demi Cond" charset="0"/>
                <a:cs typeface="Franklin Gothic Demi Cond" charset="0"/>
              </a:rPr>
              <a:t> month milestones </a:t>
            </a:r>
          </a:p>
          <a:p>
            <a:pPr marL="457200" lvl="0" indent="-457200">
              <a:buFont typeface="Arial" panose="020B0604020202020204" pitchFamily="34" charset="0"/>
              <a:buChar char="•"/>
            </a:pPr>
            <a:r>
              <a:rPr lang="en-US" sz="2400" dirty="0">
                <a:latin typeface="Franklin Gothic Demi Cond" charset="0"/>
                <a:ea typeface="Franklin Gothic Demi Cond" charset="0"/>
                <a:cs typeface="Franklin Gothic Demi Cond" charset="0"/>
              </a:rPr>
              <a:t>Knows familiar faces and begins to know if someone is a stranger </a:t>
            </a:r>
          </a:p>
          <a:p>
            <a:pPr marL="457200" lvl="0" indent="-457200">
              <a:buFont typeface="Arial" panose="020B0604020202020204" pitchFamily="34" charset="0"/>
              <a:buChar char="•"/>
            </a:pPr>
            <a:r>
              <a:rPr lang="en-US" sz="2400" dirty="0">
                <a:latin typeface="Franklin Gothic Demi Cond" charset="0"/>
                <a:ea typeface="Franklin Gothic Demi Cond" charset="0"/>
                <a:cs typeface="Franklin Gothic Demi Cond" charset="0"/>
              </a:rPr>
              <a:t>Responds to sounds by making sounds</a:t>
            </a:r>
          </a:p>
          <a:p>
            <a:pPr marL="457200" lvl="0" indent="-457200">
              <a:buFont typeface="Arial" panose="020B0604020202020204" pitchFamily="34" charset="0"/>
              <a:buChar char="•"/>
            </a:pPr>
            <a:r>
              <a:rPr lang="en-US" sz="2400" dirty="0">
                <a:latin typeface="Franklin Gothic Demi Cond" charset="0"/>
                <a:ea typeface="Franklin Gothic Demi Cond" charset="0"/>
                <a:cs typeface="Franklin Gothic Demi Cond" charset="0"/>
              </a:rPr>
              <a:t>Responds to own name</a:t>
            </a:r>
          </a:p>
          <a:p>
            <a:pPr marL="457200" lvl="0" indent="-457200">
              <a:buFont typeface="Arial" panose="020B0604020202020204" pitchFamily="34" charset="0"/>
              <a:buChar char="•"/>
            </a:pPr>
            <a:r>
              <a:rPr lang="en-US" sz="2400" dirty="0">
                <a:latin typeface="Franklin Gothic Demi Cond" charset="0"/>
                <a:ea typeface="Franklin Gothic Demi Cond" charset="0"/>
                <a:cs typeface="Franklin Gothic Demi Cond" charset="0"/>
              </a:rPr>
              <a:t>Rolls over in both directions (front to back, back to front) </a:t>
            </a:r>
          </a:p>
          <a:p>
            <a:pPr marL="457200" indent="-457200">
              <a:buFont typeface="Arial" panose="020B0604020202020204" pitchFamily="34" charset="0"/>
              <a:buChar char="•"/>
            </a:pPr>
            <a:r>
              <a:rPr lang="en-US" sz="2400" dirty="0">
                <a:latin typeface="Franklin Gothic Demi Cond" charset="0"/>
                <a:ea typeface="Franklin Gothic Demi Cond" charset="0"/>
                <a:cs typeface="Franklin Gothic Demi Cond" charset="0"/>
              </a:rPr>
              <a:t>Begins to sit without support </a:t>
            </a:r>
          </a:p>
          <a:p>
            <a:endParaRPr lang="en-US" sz="2400" dirty="0">
              <a:solidFill>
                <a:schemeClr val="tx2">
                  <a:lumMod val="90000"/>
                  <a:lumOff val="10000"/>
                </a:schemeClr>
              </a:solidFill>
              <a:latin typeface="Franklin Gothic Demi Cond" charset="0"/>
              <a:ea typeface="Franklin Gothic Demi Cond" charset="0"/>
              <a:cs typeface="Franklin Gothic Demi Cond" charset="0"/>
            </a:endParaRPr>
          </a:p>
          <a:p>
            <a:r>
              <a:rPr lang="en-US" sz="2400" dirty="0">
                <a:solidFill>
                  <a:schemeClr val="tx2">
                    <a:lumMod val="90000"/>
                    <a:lumOff val="10000"/>
                  </a:schemeClr>
                </a:solidFill>
                <a:latin typeface="Franklin Gothic Demi Cond" charset="0"/>
                <a:ea typeface="Franklin Gothic Demi Cond" charset="0"/>
                <a:cs typeface="Franklin Gothic Demi Cond" charset="0"/>
              </a:rPr>
              <a:t>9</a:t>
            </a:r>
            <a:r>
              <a:rPr lang="en-US" sz="2400" baseline="30000" dirty="0">
                <a:solidFill>
                  <a:schemeClr val="tx2">
                    <a:lumMod val="90000"/>
                    <a:lumOff val="10000"/>
                  </a:schemeClr>
                </a:solidFill>
                <a:latin typeface="Franklin Gothic Demi Cond" charset="0"/>
                <a:ea typeface="Franklin Gothic Demi Cond" charset="0"/>
                <a:cs typeface="Franklin Gothic Demi Cond" charset="0"/>
              </a:rPr>
              <a:t>th</a:t>
            </a:r>
            <a:r>
              <a:rPr lang="en-US" sz="2400" dirty="0">
                <a:solidFill>
                  <a:schemeClr val="tx2">
                    <a:lumMod val="90000"/>
                    <a:lumOff val="10000"/>
                  </a:schemeClr>
                </a:solidFill>
                <a:latin typeface="Franklin Gothic Demi Cond" charset="0"/>
                <a:ea typeface="Franklin Gothic Demi Cond" charset="0"/>
                <a:cs typeface="Franklin Gothic Demi Cond" charset="0"/>
              </a:rPr>
              <a:t> – 12</a:t>
            </a:r>
            <a:r>
              <a:rPr lang="en-US" sz="2400" baseline="30000" dirty="0">
                <a:solidFill>
                  <a:schemeClr val="tx2">
                    <a:lumMod val="90000"/>
                    <a:lumOff val="10000"/>
                  </a:schemeClr>
                </a:solidFill>
                <a:latin typeface="Franklin Gothic Demi Cond" charset="0"/>
                <a:ea typeface="Franklin Gothic Demi Cond" charset="0"/>
                <a:cs typeface="Franklin Gothic Demi Cond" charset="0"/>
              </a:rPr>
              <a:t>th</a:t>
            </a:r>
            <a:r>
              <a:rPr lang="en-US" sz="2400" dirty="0">
                <a:solidFill>
                  <a:schemeClr val="tx2">
                    <a:lumMod val="90000"/>
                    <a:lumOff val="10000"/>
                  </a:schemeClr>
                </a:solidFill>
                <a:latin typeface="Franklin Gothic Demi Cond" charset="0"/>
                <a:ea typeface="Franklin Gothic Demi Cond" charset="0"/>
                <a:cs typeface="Franklin Gothic Demi Cond" charset="0"/>
              </a:rPr>
              <a:t> month milestones</a:t>
            </a:r>
          </a:p>
          <a:p>
            <a:pPr marL="457200" lvl="0" indent="-457200">
              <a:buFont typeface="Arial" panose="020B0604020202020204" pitchFamily="34" charset="0"/>
              <a:buChar char="•"/>
            </a:pPr>
            <a:r>
              <a:rPr lang="en-US" sz="2400" dirty="0">
                <a:latin typeface="Franklin Gothic Demi Cond" charset="0"/>
                <a:ea typeface="Franklin Gothic Demi Cond" charset="0"/>
                <a:cs typeface="Franklin Gothic Demi Cond" charset="0"/>
              </a:rPr>
              <a:t>May be afraid of strangers</a:t>
            </a:r>
          </a:p>
          <a:p>
            <a:pPr marL="457200" lvl="0" indent="-457200">
              <a:buFont typeface="Arial" panose="020B0604020202020204" pitchFamily="34" charset="0"/>
              <a:buChar char="•"/>
            </a:pPr>
            <a:r>
              <a:rPr lang="en-US" sz="2400" dirty="0">
                <a:latin typeface="Franklin Gothic Demi Cond" charset="0"/>
                <a:ea typeface="Franklin Gothic Demi Cond" charset="0"/>
                <a:cs typeface="Franklin Gothic Demi Cond" charset="0"/>
              </a:rPr>
              <a:t>Understands “no’’</a:t>
            </a:r>
          </a:p>
          <a:p>
            <a:pPr marL="457200" lvl="0" indent="-457200">
              <a:buFont typeface="Arial" panose="020B0604020202020204" pitchFamily="34" charset="0"/>
              <a:buChar char="•"/>
            </a:pPr>
            <a:r>
              <a:rPr lang="en-US" sz="2400" dirty="0">
                <a:latin typeface="Franklin Gothic Demi Cond" charset="0"/>
                <a:ea typeface="Franklin Gothic Demi Cond" charset="0"/>
                <a:cs typeface="Franklin Gothic Demi Cond" charset="0"/>
              </a:rPr>
              <a:t>Makes a lot of different sounds like “</a:t>
            </a:r>
            <a:r>
              <a:rPr lang="en-US" sz="2400" dirty="0" err="1">
                <a:latin typeface="Franklin Gothic Demi Cond" charset="0"/>
                <a:ea typeface="Franklin Gothic Demi Cond" charset="0"/>
                <a:cs typeface="Franklin Gothic Demi Cond" charset="0"/>
              </a:rPr>
              <a:t>mamamama</a:t>
            </a:r>
            <a:r>
              <a:rPr lang="en-US" sz="2400" dirty="0">
                <a:latin typeface="Franklin Gothic Demi Cond" charset="0"/>
                <a:ea typeface="Franklin Gothic Demi Cond" charset="0"/>
                <a:cs typeface="Franklin Gothic Demi Cond" charset="0"/>
              </a:rPr>
              <a:t>” and “</a:t>
            </a:r>
            <a:r>
              <a:rPr lang="en-US" sz="2400" dirty="0" err="1">
                <a:latin typeface="Franklin Gothic Demi Cond" charset="0"/>
                <a:ea typeface="Franklin Gothic Demi Cond" charset="0"/>
                <a:cs typeface="Franklin Gothic Demi Cond" charset="0"/>
              </a:rPr>
              <a:t>bababababa</a:t>
            </a:r>
            <a:r>
              <a:rPr lang="en-US" sz="2400" dirty="0">
                <a:latin typeface="Franklin Gothic Demi Cond" charset="0"/>
                <a:ea typeface="Franklin Gothic Demi Cond" charset="0"/>
                <a:cs typeface="Franklin Gothic Demi Cond" charset="0"/>
              </a:rPr>
              <a:t>” </a:t>
            </a:r>
          </a:p>
          <a:p>
            <a:pPr marL="457200" lvl="0" indent="-457200">
              <a:buFont typeface="Arial" panose="020B0604020202020204" pitchFamily="34" charset="0"/>
              <a:buChar char="•"/>
            </a:pPr>
            <a:r>
              <a:rPr lang="en-US" sz="2400" dirty="0">
                <a:latin typeface="Franklin Gothic Demi Cond" charset="0"/>
                <a:ea typeface="Franklin Gothic Demi Cond" charset="0"/>
                <a:cs typeface="Franklin Gothic Demi Cond" charset="0"/>
              </a:rPr>
              <a:t>Uses fingers to point at things </a:t>
            </a:r>
          </a:p>
          <a:p>
            <a:pPr marL="457200" lvl="0" indent="-457200">
              <a:buFont typeface="Arial" panose="020B0604020202020204" pitchFamily="34" charset="0"/>
              <a:buChar char="•"/>
            </a:pPr>
            <a:r>
              <a:rPr lang="en-US" sz="2400" dirty="0">
                <a:latin typeface="Franklin Gothic Demi Cond" charset="0"/>
                <a:ea typeface="Franklin Gothic Demi Cond" charset="0"/>
                <a:cs typeface="Franklin Gothic Demi Cond" charset="0"/>
              </a:rPr>
              <a:t>Stands, holding on </a:t>
            </a:r>
          </a:p>
          <a:p>
            <a:pPr marL="457200" lvl="0" indent="-457200">
              <a:buFont typeface="Arial" panose="020B0604020202020204" pitchFamily="34" charset="0"/>
              <a:buChar char="•"/>
            </a:pPr>
            <a:r>
              <a:rPr lang="en-US" sz="2400" dirty="0">
                <a:latin typeface="Franklin Gothic Demi Cond" charset="0"/>
                <a:ea typeface="Franklin Gothic Demi Cond" charset="0"/>
                <a:cs typeface="Franklin Gothic Demi Cond" charset="0"/>
              </a:rPr>
              <a:t>Can get into sitting position </a:t>
            </a:r>
          </a:p>
          <a:p>
            <a:pPr marL="457200" lvl="0" indent="-457200">
              <a:buFont typeface="Arial" panose="020B0604020202020204" pitchFamily="34" charset="0"/>
              <a:buChar char="•"/>
            </a:pPr>
            <a:r>
              <a:rPr lang="en-US" sz="2400" dirty="0">
                <a:latin typeface="Franklin Gothic Demi Cond" charset="0"/>
                <a:ea typeface="Franklin Gothic Demi Cond" charset="0"/>
                <a:cs typeface="Franklin Gothic Demi Cond" charset="0"/>
              </a:rPr>
              <a:t>Crawls</a:t>
            </a:r>
          </a:p>
          <a:p>
            <a:r>
              <a:rPr lang="en-US" sz="2400" dirty="0">
                <a:solidFill>
                  <a:schemeClr val="tx2">
                    <a:lumMod val="90000"/>
                    <a:lumOff val="10000"/>
                  </a:schemeClr>
                </a:solidFill>
                <a:latin typeface="Adobe Arabic" panose="02040503050201020203" pitchFamily="18" charset="-78"/>
                <a:cs typeface="Adobe Arabic" panose="02040503050201020203" pitchFamily="18" charset="-78"/>
              </a:rPr>
              <a:t> </a:t>
            </a: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1185708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6B2F9962-5C82-4933-9B31-AAC277134279}"/>
              </a:ext>
            </a:extLst>
          </p:cNvPr>
          <p:cNvSpPr txBox="1"/>
          <p:nvPr/>
        </p:nvSpPr>
        <p:spPr>
          <a:xfrm>
            <a:off x="1007165" y="132522"/>
            <a:ext cx="10721009" cy="8217634"/>
          </a:xfrm>
          <a:prstGeom prst="rect">
            <a:avLst/>
          </a:prstGeom>
          <a:noFill/>
        </p:spPr>
        <p:txBody>
          <a:bodyPr wrap="square" rtlCol="0">
            <a:spAutoFit/>
          </a:bodyPr>
          <a:lstStyle/>
          <a:p>
            <a:r>
              <a:rPr lang="en-US" sz="2400" dirty="0">
                <a:solidFill>
                  <a:schemeClr val="tx2">
                    <a:lumMod val="90000"/>
                    <a:lumOff val="10000"/>
                  </a:schemeClr>
                </a:solidFill>
                <a:latin typeface="Franklin Gothic Demi Cond" charset="0"/>
                <a:ea typeface="Franklin Gothic Demi Cond" charset="0"/>
                <a:cs typeface="Franklin Gothic Demi Cond" charset="0"/>
              </a:rPr>
              <a:t>18</a:t>
            </a:r>
            <a:r>
              <a:rPr lang="en-US" sz="2400" baseline="30000" dirty="0">
                <a:solidFill>
                  <a:schemeClr val="tx2">
                    <a:lumMod val="90000"/>
                    <a:lumOff val="10000"/>
                  </a:schemeClr>
                </a:solidFill>
                <a:latin typeface="Franklin Gothic Demi Cond" charset="0"/>
                <a:ea typeface="Franklin Gothic Demi Cond" charset="0"/>
                <a:cs typeface="Franklin Gothic Demi Cond" charset="0"/>
              </a:rPr>
              <a:t>th</a:t>
            </a:r>
            <a:r>
              <a:rPr lang="en-US" sz="2400" dirty="0">
                <a:solidFill>
                  <a:schemeClr val="tx2">
                    <a:lumMod val="90000"/>
                    <a:lumOff val="10000"/>
                  </a:schemeClr>
                </a:solidFill>
                <a:latin typeface="Franklin Gothic Demi Cond" charset="0"/>
                <a:ea typeface="Franklin Gothic Demi Cond" charset="0"/>
                <a:cs typeface="Franklin Gothic Demi Cond" charset="0"/>
              </a:rPr>
              <a:t> month milestone  </a:t>
            </a:r>
          </a:p>
          <a:p>
            <a:pPr marL="342900" lvl="0" indent="-342900">
              <a:buFont typeface="Arial" panose="020B0604020202020204" pitchFamily="34" charset="0"/>
              <a:buChar char="•"/>
            </a:pPr>
            <a:r>
              <a:rPr lang="en-GB" sz="2400" dirty="0">
                <a:latin typeface="Franklin Gothic Demi Cond" charset="0"/>
                <a:ea typeface="Franklin Gothic Demi Cond" charset="0"/>
                <a:cs typeface="Franklin Gothic Demi Cond" charset="0"/>
              </a:rPr>
              <a:t>Says several single words</a:t>
            </a:r>
            <a:endParaRPr lang="en-US" sz="2400" dirty="0">
              <a:latin typeface="Franklin Gothic Demi Cond" charset="0"/>
              <a:ea typeface="Franklin Gothic Demi Cond" charset="0"/>
              <a:cs typeface="Franklin Gothic Demi Cond" charset="0"/>
            </a:endParaRPr>
          </a:p>
          <a:p>
            <a:pPr marL="342900" lvl="0" indent="-342900">
              <a:buFont typeface="Arial" panose="020B0604020202020204" pitchFamily="34" charset="0"/>
              <a:buChar char="•"/>
            </a:pPr>
            <a:r>
              <a:rPr lang="en-GB" sz="2400" dirty="0">
                <a:latin typeface="Franklin Gothic Demi Cond" charset="0"/>
                <a:ea typeface="Franklin Gothic Demi Cond" charset="0"/>
                <a:cs typeface="Franklin Gothic Demi Cond" charset="0"/>
              </a:rPr>
              <a:t>Points to show someone what he wants</a:t>
            </a:r>
            <a:endParaRPr lang="en-US" sz="2400" dirty="0">
              <a:latin typeface="Franklin Gothic Demi Cond" charset="0"/>
              <a:ea typeface="Franklin Gothic Demi Cond" charset="0"/>
              <a:cs typeface="Franklin Gothic Demi Cond" charset="0"/>
            </a:endParaRPr>
          </a:p>
          <a:p>
            <a:pPr marL="342900" lvl="0" indent="-342900">
              <a:buFont typeface="Arial" panose="020B0604020202020204" pitchFamily="34" charset="0"/>
              <a:buChar char="•"/>
            </a:pPr>
            <a:r>
              <a:rPr lang="en-GB" sz="2400" dirty="0">
                <a:latin typeface="Franklin Gothic Demi Cond" charset="0"/>
                <a:ea typeface="Franklin Gothic Demi Cond" charset="0"/>
                <a:cs typeface="Franklin Gothic Demi Cond" charset="0"/>
              </a:rPr>
              <a:t>Knows what ordinary things are for; for example telephone</a:t>
            </a:r>
            <a:endParaRPr lang="en-US" sz="2400" dirty="0">
              <a:latin typeface="Franklin Gothic Demi Cond" charset="0"/>
              <a:ea typeface="Franklin Gothic Demi Cond" charset="0"/>
              <a:cs typeface="Franklin Gothic Demi Cond" charset="0"/>
            </a:endParaRPr>
          </a:p>
          <a:p>
            <a:pPr marL="342900" lvl="0" indent="-342900">
              <a:buFont typeface="Arial" panose="020B0604020202020204" pitchFamily="34" charset="0"/>
              <a:buChar char="•"/>
            </a:pPr>
            <a:r>
              <a:rPr lang="en-GB" sz="2400" dirty="0">
                <a:latin typeface="Franklin Gothic Demi Cond" charset="0"/>
                <a:ea typeface="Franklin Gothic Demi Cond" charset="0"/>
                <a:cs typeface="Franklin Gothic Demi Cond" charset="0"/>
              </a:rPr>
              <a:t>Walks alone</a:t>
            </a:r>
            <a:endParaRPr lang="en-US" sz="2400" dirty="0">
              <a:latin typeface="Franklin Gothic Demi Cond" charset="0"/>
              <a:ea typeface="Franklin Gothic Demi Cond" charset="0"/>
              <a:cs typeface="Franklin Gothic Demi Cond" charset="0"/>
            </a:endParaRPr>
          </a:p>
          <a:p>
            <a:pPr marL="342900" lvl="0" indent="-342900">
              <a:buFont typeface="Arial" panose="020B0604020202020204" pitchFamily="34" charset="0"/>
              <a:buChar char="•"/>
            </a:pPr>
            <a:r>
              <a:rPr lang="en-GB" sz="2400" dirty="0">
                <a:latin typeface="Franklin Gothic Demi Cond" charset="0"/>
                <a:ea typeface="Franklin Gothic Demi Cond" charset="0"/>
                <a:cs typeface="Franklin Gothic Demi Cond" charset="0"/>
              </a:rPr>
              <a:t>Can help undress herself </a:t>
            </a:r>
            <a:endParaRPr lang="en-US" sz="2400" dirty="0">
              <a:latin typeface="Franklin Gothic Demi Cond" charset="0"/>
              <a:ea typeface="Franklin Gothic Demi Cond" charset="0"/>
              <a:cs typeface="Franklin Gothic Demi Cond" charset="0"/>
            </a:endParaRPr>
          </a:p>
          <a:p>
            <a:pPr marL="342900" lvl="0" indent="-342900">
              <a:buFont typeface="Arial" panose="020B0604020202020204" pitchFamily="34" charset="0"/>
              <a:buChar char="•"/>
            </a:pPr>
            <a:r>
              <a:rPr lang="en-GB" sz="2400" dirty="0">
                <a:latin typeface="Franklin Gothic Demi Cond" charset="0"/>
                <a:ea typeface="Franklin Gothic Demi Cond" charset="0"/>
                <a:cs typeface="Franklin Gothic Demi Cond" charset="0"/>
              </a:rPr>
              <a:t>Drinks from a cup</a:t>
            </a:r>
            <a:r>
              <a:rPr lang="en-GB" sz="2400" dirty="0">
                <a:solidFill>
                  <a:schemeClr val="tx2">
                    <a:lumMod val="90000"/>
                    <a:lumOff val="10000"/>
                  </a:schemeClr>
                </a:solidFill>
                <a:latin typeface="Franklin Gothic Demi Cond" charset="0"/>
                <a:ea typeface="Franklin Gothic Demi Cond" charset="0"/>
                <a:cs typeface="Franklin Gothic Demi Cond" charset="0"/>
              </a:rPr>
              <a:t> </a:t>
            </a:r>
            <a:endParaRPr lang="en-US" sz="2400" dirty="0">
              <a:solidFill>
                <a:schemeClr val="tx2">
                  <a:lumMod val="90000"/>
                  <a:lumOff val="10000"/>
                </a:schemeClr>
              </a:solidFill>
              <a:latin typeface="Franklin Gothic Demi Cond" charset="0"/>
              <a:ea typeface="Franklin Gothic Demi Cond" charset="0"/>
              <a:cs typeface="Franklin Gothic Demi Cond" charset="0"/>
            </a:endParaRPr>
          </a:p>
          <a:p>
            <a:pPr lvl="0"/>
            <a:endParaRPr lang="en-US" sz="2400" dirty="0">
              <a:solidFill>
                <a:schemeClr val="tx2">
                  <a:lumMod val="90000"/>
                  <a:lumOff val="10000"/>
                </a:schemeClr>
              </a:solidFill>
              <a:latin typeface="Franklin Gothic Demi Cond" charset="0"/>
              <a:ea typeface="Franklin Gothic Demi Cond" charset="0"/>
              <a:cs typeface="Franklin Gothic Demi Cond" charset="0"/>
            </a:endParaRPr>
          </a:p>
          <a:p>
            <a:r>
              <a:rPr lang="en-US" sz="2400" dirty="0">
                <a:solidFill>
                  <a:schemeClr val="tx2">
                    <a:lumMod val="90000"/>
                    <a:lumOff val="10000"/>
                  </a:schemeClr>
                </a:solidFill>
                <a:latin typeface="Franklin Gothic Demi Cond" charset="0"/>
                <a:ea typeface="Franklin Gothic Demi Cond" charset="0"/>
                <a:cs typeface="Franklin Gothic Demi Cond" charset="0"/>
              </a:rPr>
              <a:t>2 year milestones </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Shows more and more independence</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Knows names of familiar people and body parts</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Says sentences with 2 to 4 words</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Kicks a ball </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Begins to run and climb </a:t>
            </a: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a:p>
            <a:r>
              <a:rPr lang="en-GB" sz="2400" dirty="0">
                <a:solidFill>
                  <a:schemeClr val="tx2">
                    <a:lumMod val="90000"/>
                    <a:lumOff val="10000"/>
                  </a:schemeClr>
                </a:solidFill>
                <a:latin typeface="Adobe Arabic" panose="02040503050201020203" pitchFamily="18" charset="-78"/>
                <a:cs typeface="Adobe Arabic" panose="02040503050201020203" pitchFamily="18" charset="-78"/>
              </a:rPr>
              <a:t> </a:t>
            </a:r>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5414423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1E86027D-ACA8-4453-837B-833D2835079B}"/>
              </a:ext>
            </a:extLst>
          </p:cNvPr>
          <p:cNvSpPr txBox="1"/>
          <p:nvPr/>
        </p:nvSpPr>
        <p:spPr>
          <a:xfrm>
            <a:off x="848139" y="145775"/>
            <a:ext cx="11118574" cy="7109639"/>
          </a:xfrm>
          <a:prstGeom prst="rect">
            <a:avLst/>
          </a:prstGeom>
          <a:noFill/>
        </p:spPr>
        <p:txBody>
          <a:bodyPr wrap="square" rtlCol="0">
            <a:spAutoFit/>
          </a:bodyPr>
          <a:lstStyle/>
          <a:p>
            <a:r>
              <a:rPr lang="en-GB" sz="2400" dirty="0">
                <a:solidFill>
                  <a:schemeClr val="tx2">
                    <a:lumMod val="90000"/>
                    <a:lumOff val="10000"/>
                  </a:schemeClr>
                </a:solidFill>
                <a:latin typeface="Franklin Gothic Demi Cond" charset="0"/>
                <a:ea typeface="Franklin Gothic Demi Cond" charset="0"/>
                <a:cs typeface="Franklin Gothic Demi Cond" charset="0"/>
              </a:rPr>
              <a:t> </a:t>
            </a:r>
            <a:r>
              <a:rPr lang="en-US" sz="2400" dirty="0">
                <a:solidFill>
                  <a:schemeClr val="tx2">
                    <a:lumMod val="90000"/>
                    <a:lumOff val="10000"/>
                  </a:schemeClr>
                </a:solidFill>
                <a:latin typeface="Franklin Gothic Demi Cond" charset="0"/>
                <a:ea typeface="Franklin Gothic Demi Cond" charset="0"/>
                <a:cs typeface="Franklin Gothic Demi Cond" charset="0"/>
              </a:rPr>
              <a:t>3</a:t>
            </a:r>
            <a:r>
              <a:rPr lang="en-US" sz="2400" baseline="30000" dirty="0">
                <a:solidFill>
                  <a:schemeClr val="tx2">
                    <a:lumMod val="90000"/>
                    <a:lumOff val="10000"/>
                  </a:schemeClr>
                </a:solidFill>
                <a:latin typeface="Franklin Gothic Demi Cond" charset="0"/>
                <a:ea typeface="Franklin Gothic Demi Cond" charset="0"/>
                <a:cs typeface="Franklin Gothic Demi Cond" charset="0"/>
              </a:rPr>
              <a:t>rd</a:t>
            </a:r>
            <a:r>
              <a:rPr lang="en-US" sz="2400" dirty="0">
                <a:solidFill>
                  <a:schemeClr val="tx2">
                    <a:lumMod val="90000"/>
                    <a:lumOff val="10000"/>
                  </a:schemeClr>
                </a:solidFill>
                <a:latin typeface="Franklin Gothic Demi Cond" charset="0"/>
                <a:ea typeface="Franklin Gothic Demi Cond" charset="0"/>
                <a:cs typeface="Franklin Gothic Demi Cond" charset="0"/>
              </a:rPr>
              <a:t> year milestones  </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Shows a wide range of emotions </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Dresses and undresses self</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Says first name, age, and sex  </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Climbs well, Runs easily</a:t>
            </a:r>
          </a:p>
          <a:p>
            <a:pPr marL="342900" indent="-342900">
              <a:buFont typeface="Arial" panose="020B0604020202020204" pitchFamily="34" charset="0"/>
              <a:buChar char="•"/>
            </a:pPr>
            <a:r>
              <a:rPr lang="en-US" sz="2400" dirty="0">
                <a:solidFill>
                  <a:schemeClr val="tx2">
                    <a:lumMod val="90000"/>
                    <a:lumOff val="10000"/>
                  </a:schemeClr>
                </a:solidFill>
                <a:latin typeface="Franklin Gothic Demi Cond" charset="0"/>
                <a:ea typeface="Franklin Gothic Demi Cond" charset="0"/>
                <a:cs typeface="Franklin Gothic Demi Cond" charset="0"/>
              </a:rPr>
              <a:t> </a:t>
            </a:r>
          </a:p>
          <a:p>
            <a:r>
              <a:rPr lang="en-GB" sz="2400" dirty="0">
                <a:solidFill>
                  <a:schemeClr val="tx2">
                    <a:lumMod val="90000"/>
                    <a:lumOff val="10000"/>
                  </a:schemeClr>
                </a:solidFill>
                <a:latin typeface="Franklin Gothic Demi Cond" charset="0"/>
                <a:ea typeface="Franklin Gothic Demi Cond" charset="0"/>
                <a:cs typeface="Franklin Gothic Demi Cond" charset="0"/>
              </a:rPr>
              <a:t> </a:t>
            </a:r>
            <a:endParaRPr lang="en-US" sz="2400" dirty="0">
              <a:solidFill>
                <a:schemeClr val="tx2">
                  <a:lumMod val="90000"/>
                  <a:lumOff val="10000"/>
                </a:schemeClr>
              </a:solidFill>
              <a:latin typeface="Franklin Gothic Demi Cond" charset="0"/>
              <a:ea typeface="Franklin Gothic Demi Cond" charset="0"/>
              <a:cs typeface="Franklin Gothic Demi Cond" charset="0"/>
            </a:endParaRPr>
          </a:p>
          <a:p>
            <a:r>
              <a:rPr lang="en-US" sz="2400" dirty="0">
                <a:solidFill>
                  <a:schemeClr val="tx2">
                    <a:lumMod val="90000"/>
                    <a:lumOff val="10000"/>
                  </a:schemeClr>
                </a:solidFill>
                <a:latin typeface="Franklin Gothic Demi Cond" charset="0"/>
                <a:ea typeface="Franklin Gothic Demi Cond" charset="0"/>
                <a:cs typeface="Franklin Gothic Demi Cond" charset="0"/>
              </a:rPr>
              <a:t>4</a:t>
            </a:r>
            <a:r>
              <a:rPr lang="en-US" sz="2400" baseline="30000" dirty="0">
                <a:solidFill>
                  <a:schemeClr val="tx2">
                    <a:lumMod val="90000"/>
                    <a:lumOff val="10000"/>
                  </a:schemeClr>
                </a:solidFill>
                <a:latin typeface="Franklin Gothic Demi Cond" charset="0"/>
                <a:ea typeface="Franklin Gothic Demi Cond" charset="0"/>
                <a:cs typeface="Franklin Gothic Demi Cond" charset="0"/>
              </a:rPr>
              <a:t>th</a:t>
            </a:r>
            <a:r>
              <a:rPr lang="en-US" sz="2400" dirty="0">
                <a:solidFill>
                  <a:schemeClr val="tx2">
                    <a:lumMod val="90000"/>
                    <a:lumOff val="10000"/>
                  </a:schemeClr>
                </a:solidFill>
                <a:latin typeface="Franklin Gothic Demi Cond" charset="0"/>
                <a:ea typeface="Franklin Gothic Demi Cond" charset="0"/>
                <a:cs typeface="Franklin Gothic Demi Cond" charset="0"/>
              </a:rPr>
              <a:t> year milestones</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Talks about what she likes and what she is interested in </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Tells stories </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Names some colors and some numbers</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 cuts and mashes own food with supervision</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Jump </a:t>
            </a:r>
          </a:p>
          <a:p>
            <a:r>
              <a:rPr lang="en-GB" sz="2400" dirty="0">
                <a:solidFill>
                  <a:schemeClr val="tx2">
                    <a:lumMod val="90000"/>
                    <a:lumOff val="10000"/>
                  </a:schemeClr>
                </a:solidFill>
                <a:latin typeface="Franklin Gothic Demi Cond" charset="0"/>
                <a:ea typeface="Franklin Gothic Demi Cond" charset="0"/>
                <a:cs typeface="Franklin Gothic Demi Cond" charset="0"/>
              </a:rPr>
              <a:t> </a:t>
            </a:r>
            <a:endParaRPr lang="en-US" sz="2400" dirty="0">
              <a:solidFill>
                <a:schemeClr val="tx2">
                  <a:lumMod val="90000"/>
                  <a:lumOff val="10000"/>
                </a:schemeClr>
              </a:solidFill>
              <a:latin typeface="Franklin Gothic Demi Cond" charset="0"/>
              <a:ea typeface="Franklin Gothic Demi Cond" charset="0"/>
              <a:cs typeface="Franklin Gothic Demi Cond" charset="0"/>
            </a:endParaRPr>
          </a:p>
          <a:p>
            <a:r>
              <a:rPr lang="en-US" sz="2400" dirty="0">
                <a:solidFill>
                  <a:schemeClr val="tx2">
                    <a:lumMod val="90000"/>
                    <a:lumOff val="10000"/>
                  </a:schemeClr>
                </a:solidFill>
                <a:latin typeface="Franklin Gothic Demi Cond" charset="0"/>
                <a:ea typeface="Franklin Gothic Demi Cond" charset="0"/>
                <a:cs typeface="Franklin Gothic Demi Cond" charset="0"/>
              </a:rPr>
              <a:t>5</a:t>
            </a:r>
            <a:r>
              <a:rPr lang="en-US" sz="2400" baseline="30000" dirty="0">
                <a:solidFill>
                  <a:schemeClr val="tx2">
                    <a:lumMod val="90000"/>
                    <a:lumOff val="10000"/>
                  </a:schemeClr>
                </a:solidFill>
                <a:latin typeface="Franklin Gothic Demi Cond" charset="0"/>
                <a:ea typeface="Franklin Gothic Demi Cond" charset="0"/>
                <a:cs typeface="Franklin Gothic Demi Cond" charset="0"/>
              </a:rPr>
              <a:t>th</a:t>
            </a:r>
            <a:r>
              <a:rPr lang="en-US" sz="2400" dirty="0">
                <a:solidFill>
                  <a:schemeClr val="tx2">
                    <a:lumMod val="90000"/>
                    <a:lumOff val="10000"/>
                  </a:schemeClr>
                </a:solidFill>
                <a:latin typeface="Franklin Gothic Demi Cond" charset="0"/>
                <a:ea typeface="Franklin Gothic Demi Cond" charset="0"/>
                <a:cs typeface="Franklin Gothic Demi Cond" charset="0"/>
              </a:rPr>
              <a:t> year milestones</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More likely to agree with rules </a:t>
            </a:r>
          </a:p>
          <a:p>
            <a:pPr marL="342900" lvl="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Speaks very clearly </a:t>
            </a:r>
          </a:p>
          <a:p>
            <a:pPr marL="342900" indent="-342900">
              <a:buFont typeface="Arial" panose="020B0604020202020204" pitchFamily="34" charset="0"/>
              <a:buChar char="•"/>
            </a:pPr>
            <a:r>
              <a:rPr lang="en-US" sz="2400" dirty="0">
                <a:latin typeface="Franklin Gothic Demi Cond" charset="0"/>
                <a:ea typeface="Franklin Gothic Demi Cond" charset="0"/>
                <a:cs typeface="Franklin Gothic Demi Cond" charset="0"/>
              </a:rPr>
              <a:t>Can use the toilet on her own</a:t>
            </a:r>
          </a:p>
          <a:p>
            <a:endParaRPr lang="en-US" sz="24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9255695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099A1B50-7BE3-4595-BB17-1FD97446B025}"/>
              </a:ext>
            </a:extLst>
          </p:cNvPr>
          <p:cNvSpPr txBox="1"/>
          <p:nvPr/>
        </p:nvSpPr>
        <p:spPr>
          <a:xfrm>
            <a:off x="1071563" y="471488"/>
            <a:ext cx="10615612" cy="646331"/>
          </a:xfrm>
          <a:prstGeom prst="rect">
            <a:avLst/>
          </a:prstGeom>
          <a:noFill/>
        </p:spPr>
        <p:txBody>
          <a:bodyPr wrap="square" rtlCol="0">
            <a:spAutoFit/>
          </a:bodyPr>
          <a:lstStyle/>
          <a:p>
            <a:r>
              <a:rPr lang="en-US" sz="3600" b="1" dirty="0">
                <a:solidFill>
                  <a:schemeClr val="tx2">
                    <a:lumMod val="90000"/>
                    <a:lumOff val="10000"/>
                  </a:schemeClr>
                </a:solidFill>
                <a:latin typeface="Franklin Gothic Demi Cond" charset="0"/>
                <a:ea typeface="Franklin Gothic Demi Cond" charset="0"/>
                <a:cs typeface="Franklin Gothic Demi Cond" charset="0"/>
              </a:rPr>
              <a:t>Social and physical determinants of maternal </a:t>
            </a:r>
            <a:r>
              <a:rPr lang="en-US" sz="3600" b="1" dirty="0" smtClean="0">
                <a:solidFill>
                  <a:schemeClr val="tx2">
                    <a:lumMod val="90000"/>
                    <a:lumOff val="10000"/>
                  </a:schemeClr>
                </a:solidFill>
                <a:latin typeface="Franklin Gothic Demi Cond" charset="0"/>
                <a:ea typeface="Franklin Gothic Demi Cond" charset="0"/>
                <a:cs typeface="Franklin Gothic Demi Cond" charset="0"/>
              </a:rPr>
              <a:t>health</a:t>
            </a:r>
          </a:p>
        </p:txBody>
      </p:sp>
      <p:sp>
        <p:nvSpPr>
          <p:cNvPr id="3" name="مربع نص 2">
            <a:extLst>
              <a:ext uri="{FF2B5EF4-FFF2-40B4-BE49-F238E27FC236}">
                <a16:creationId xmlns="" xmlns:a16="http://schemas.microsoft.com/office/drawing/2014/main" id="{D4C4FC8A-3187-4F80-8172-FD1D9FA15D26}"/>
              </a:ext>
            </a:extLst>
          </p:cNvPr>
          <p:cNvSpPr txBox="1"/>
          <p:nvPr/>
        </p:nvSpPr>
        <p:spPr>
          <a:xfrm>
            <a:off x="385011" y="1302485"/>
            <a:ext cx="11630777" cy="3539430"/>
          </a:xfrm>
          <a:prstGeom prst="rect">
            <a:avLst/>
          </a:prstGeom>
          <a:noFill/>
        </p:spPr>
        <p:txBody>
          <a:bodyPr wrap="square" rtlCol="0">
            <a:spAutoFit/>
          </a:bodyPr>
          <a:lstStyle/>
          <a:p>
            <a:endParaRPr lang="en-US" sz="2800" dirty="0" smtClean="0">
              <a:latin typeface="Franklin Gothic Demi Cond" charset="0"/>
              <a:ea typeface="Franklin Gothic Demi Cond" charset="0"/>
              <a:cs typeface="Franklin Gothic Demi Cond" charset="0"/>
            </a:endParaRPr>
          </a:p>
          <a:p>
            <a:endParaRPr lang="en-US" sz="2800" dirty="0">
              <a:latin typeface="Franklin Gothic Demi Cond" charset="0"/>
              <a:ea typeface="Franklin Gothic Demi Cond" charset="0"/>
              <a:cs typeface="Franklin Gothic Demi Cond" charset="0"/>
            </a:endParaRPr>
          </a:p>
          <a:p>
            <a:endParaRPr lang="en-US" sz="2800" dirty="0" smtClean="0">
              <a:latin typeface="Franklin Gothic Demi Cond" charset="0"/>
              <a:ea typeface="Franklin Gothic Demi Cond" charset="0"/>
              <a:cs typeface="Franklin Gothic Demi Cond" charset="0"/>
            </a:endParaRPr>
          </a:p>
          <a:p>
            <a:r>
              <a:rPr lang="en-US" sz="2800" dirty="0" smtClean="0">
                <a:latin typeface="Franklin Gothic Demi Cond" charset="0"/>
                <a:ea typeface="Franklin Gothic Demi Cond" charset="0"/>
                <a:cs typeface="Franklin Gothic Demi Cond" charset="0"/>
              </a:rPr>
              <a:t>It </a:t>
            </a:r>
            <a:r>
              <a:rPr lang="en-US" sz="2800" dirty="0">
                <a:latin typeface="Franklin Gothic Demi Cond" charset="0"/>
                <a:ea typeface="Franklin Gothic Demi Cond" charset="0"/>
                <a:cs typeface="Franklin Gothic Demi Cond" charset="0"/>
              </a:rPr>
              <a:t>is increasingly being recognized that health outcomes are a result not only of biological and individual risk factors but also of other factors like </a:t>
            </a:r>
            <a:r>
              <a:rPr lang="en-US" sz="2800" dirty="0">
                <a:solidFill>
                  <a:schemeClr val="accent4">
                    <a:lumMod val="60000"/>
                    <a:lumOff val="40000"/>
                  </a:schemeClr>
                </a:solidFill>
                <a:latin typeface="Franklin Gothic Demi Cond" charset="0"/>
                <a:ea typeface="Franklin Gothic Demi Cond" charset="0"/>
                <a:cs typeface="Franklin Gothic Demi Cond" charset="0"/>
              </a:rPr>
              <a:t>wealth</a:t>
            </a:r>
            <a:r>
              <a:rPr lang="en-US" sz="2800" dirty="0">
                <a:latin typeface="Franklin Gothic Demi Cond" charset="0"/>
                <a:ea typeface="Franklin Gothic Demi Cond" charset="0"/>
                <a:cs typeface="Franklin Gothic Demi Cond" charset="0"/>
              </a:rPr>
              <a:t>, </a:t>
            </a:r>
            <a:r>
              <a:rPr lang="en-US" sz="2800" dirty="0">
                <a:solidFill>
                  <a:schemeClr val="accent4">
                    <a:lumMod val="60000"/>
                    <a:lumOff val="40000"/>
                  </a:schemeClr>
                </a:solidFill>
                <a:latin typeface="Franklin Gothic Demi Cond" charset="0"/>
                <a:ea typeface="Franklin Gothic Demi Cond" charset="0"/>
                <a:cs typeface="Franklin Gothic Demi Cond" charset="0"/>
              </a:rPr>
              <a:t>ethnic</a:t>
            </a:r>
            <a:r>
              <a:rPr lang="en-US" sz="2800" dirty="0">
                <a:latin typeface="Franklin Gothic Demi Cond" charset="0"/>
                <a:ea typeface="Franklin Gothic Demi Cond" charset="0"/>
                <a:cs typeface="Franklin Gothic Demi Cond" charset="0"/>
              </a:rPr>
              <a:t> </a:t>
            </a:r>
            <a:r>
              <a:rPr lang="en-US" sz="2800" dirty="0">
                <a:solidFill>
                  <a:schemeClr val="accent4">
                    <a:lumMod val="60000"/>
                    <a:lumOff val="40000"/>
                  </a:schemeClr>
                </a:solidFill>
                <a:latin typeface="Franklin Gothic Demi Cond" charset="0"/>
                <a:ea typeface="Franklin Gothic Demi Cond" charset="0"/>
                <a:cs typeface="Franklin Gothic Demi Cond" charset="0"/>
              </a:rPr>
              <a:t>background</a:t>
            </a:r>
            <a:r>
              <a:rPr lang="en-US" sz="2800" dirty="0">
                <a:latin typeface="Franklin Gothic Demi Cond" charset="0"/>
                <a:ea typeface="Franklin Gothic Demi Cond" charset="0"/>
                <a:cs typeface="Franklin Gothic Demi Cond" charset="0"/>
              </a:rPr>
              <a:t>, </a:t>
            </a:r>
            <a:r>
              <a:rPr lang="en-US" sz="2800" dirty="0">
                <a:solidFill>
                  <a:schemeClr val="accent4">
                    <a:lumMod val="60000"/>
                    <a:lumOff val="40000"/>
                  </a:schemeClr>
                </a:solidFill>
                <a:latin typeface="Franklin Gothic Demi Cond" charset="0"/>
                <a:ea typeface="Franklin Gothic Demi Cond" charset="0"/>
                <a:cs typeface="Franklin Gothic Demi Cond" charset="0"/>
              </a:rPr>
              <a:t>gender</a:t>
            </a:r>
            <a:r>
              <a:rPr lang="en-US" sz="2800" dirty="0">
                <a:latin typeface="Franklin Gothic Demi Cond" charset="0"/>
                <a:ea typeface="Franklin Gothic Demi Cond" charset="0"/>
                <a:cs typeface="Franklin Gothic Demi Cond" charset="0"/>
              </a:rPr>
              <a:t>, </a:t>
            </a:r>
            <a:r>
              <a:rPr lang="en-US" sz="2800" dirty="0">
                <a:solidFill>
                  <a:schemeClr val="accent4">
                    <a:lumMod val="60000"/>
                    <a:lumOff val="40000"/>
                  </a:schemeClr>
                </a:solidFill>
                <a:latin typeface="Franklin Gothic Demi Cond" charset="0"/>
                <a:ea typeface="Franklin Gothic Demi Cond" charset="0"/>
                <a:cs typeface="Franklin Gothic Demi Cond" charset="0"/>
              </a:rPr>
              <a:t>education</a:t>
            </a:r>
            <a:r>
              <a:rPr lang="en-US" sz="2800" dirty="0">
                <a:latin typeface="Franklin Gothic Demi Cond" charset="0"/>
                <a:ea typeface="Franklin Gothic Demi Cond" charset="0"/>
                <a:cs typeface="Franklin Gothic Demi Cond" charset="0"/>
              </a:rPr>
              <a:t> and so on and these are considered as </a:t>
            </a:r>
            <a:r>
              <a:rPr lang="en-US" sz="2800" dirty="0" smtClean="0">
                <a:latin typeface="Franklin Gothic Demi Cond" charset="0"/>
                <a:ea typeface="Franklin Gothic Demi Cond" charset="0"/>
                <a:cs typeface="Franklin Gothic Demi Cond" charset="0"/>
              </a:rPr>
              <a:t>socioeconomic </a:t>
            </a:r>
            <a:r>
              <a:rPr lang="en-US" sz="2800" dirty="0">
                <a:latin typeface="Franklin Gothic Demi Cond" charset="0"/>
                <a:ea typeface="Franklin Gothic Demi Cond" charset="0"/>
                <a:cs typeface="Franklin Gothic Demi Cond" charset="0"/>
              </a:rPr>
              <a:t>determinants of maternal health where as </a:t>
            </a:r>
            <a:r>
              <a:rPr lang="en-US" sz="2800" dirty="0">
                <a:solidFill>
                  <a:schemeClr val="accent4">
                    <a:lumMod val="60000"/>
                    <a:lumOff val="40000"/>
                  </a:schemeClr>
                </a:solidFill>
                <a:latin typeface="Franklin Gothic Demi Cond" charset="0"/>
                <a:ea typeface="Franklin Gothic Demi Cond" charset="0"/>
                <a:cs typeface="Franklin Gothic Demi Cond" charset="0"/>
              </a:rPr>
              <a:t>age</a:t>
            </a:r>
            <a:r>
              <a:rPr lang="en-US" sz="2800" dirty="0">
                <a:latin typeface="Franklin Gothic Demi Cond" charset="0"/>
                <a:ea typeface="Franklin Gothic Demi Cond" charset="0"/>
                <a:cs typeface="Franklin Gothic Demi Cond" charset="0"/>
              </a:rPr>
              <a:t>, </a:t>
            </a:r>
            <a:r>
              <a:rPr lang="en-US" sz="2800" dirty="0">
                <a:solidFill>
                  <a:schemeClr val="accent4">
                    <a:lumMod val="60000"/>
                    <a:lumOff val="40000"/>
                  </a:schemeClr>
                </a:solidFill>
                <a:latin typeface="Franklin Gothic Demi Cond" charset="0"/>
                <a:ea typeface="Franklin Gothic Demi Cond" charset="0"/>
                <a:cs typeface="Franklin Gothic Demi Cond" charset="0"/>
              </a:rPr>
              <a:t>parity</a:t>
            </a:r>
            <a:r>
              <a:rPr lang="en-US" sz="2800" dirty="0">
                <a:latin typeface="Franklin Gothic Demi Cond" charset="0"/>
                <a:ea typeface="Franklin Gothic Demi Cond" charset="0"/>
                <a:cs typeface="Franklin Gothic Demi Cond" charset="0"/>
              </a:rPr>
              <a:t> </a:t>
            </a:r>
            <a:r>
              <a:rPr lang="en-US" sz="2800" dirty="0">
                <a:solidFill>
                  <a:schemeClr val="accent4">
                    <a:lumMod val="60000"/>
                    <a:lumOff val="40000"/>
                  </a:schemeClr>
                </a:solidFill>
                <a:latin typeface="Franklin Gothic Demi Cond" charset="0"/>
                <a:ea typeface="Franklin Gothic Demi Cond" charset="0"/>
                <a:cs typeface="Franklin Gothic Demi Cond" charset="0"/>
              </a:rPr>
              <a:t>knowledge of services</a:t>
            </a:r>
            <a:r>
              <a:rPr lang="en-US" sz="2800" dirty="0">
                <a:latin typeface="Franklin Gothic Demi Cond" charset="0"/>
                <a:ea typeface="Franklin Gothic Demi Cond" charset="0"/>
                <a:cs typeface="Franklin Gothic Demi Cond" charset="0"/>
              </a:rPr>
              <a:t>, </a:t>
            </a:r>
            <a:r>
              <a:rPr lang="en-US" sz="2800" dirty="0">
                <a:solidFill>
                  <a:schemeClr val="accent4">
                    <a:lumMod val="60000"/>
                    <a:lumOff val="40000"/>
                  </a:schemeClr>
                </a:solidFill>
                <a:latin typeface="Franklin Gothic Demi Cond" charset="0"/>
                <a:ea typeface="Franklin Gothic Demi Cond" charset="0"/>
                <a:cs typeface="Franklin Gothic Demi Cond" charset="0"/>
              </a:rPr>
              <a:t>previous obstetric history </a:t>
            </a:r>
            <a:r>
              <a:rPr lang="en-US" sz="2800" dirty="0">
                <a:latin typeface="Franklin Gothic Demi Cond" charset="0"/>
                <a:ea typeface="Franklin Gothic Demi Cond" charset="0"/>
                <a:cs typeface="Franklin Gothic Demi Cond" charset="0"/>
              </a:rPr>
              <a:t>are considered as physical determinants </a:t>
            </a:r>
            <a:r>
              <a:rPr lang="en-US" sz="2800" dirty="0" smtClean="0">
                <a:latin typeface="Franklin Gothic Demi Cond" charset="0"/>
                <a:ea typeface="Franklin Gothic Demi Cond" charset="0"/>
                <a:cs typeface="Franklin Gothic Demi Cond" charset="0"/>
              </a:rPr>
              <a:t>.</a:t>
            </a:r>
            <a:endParaRPr lang="en-US" sz="2800" dirty="0">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19682550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30E77E96-AD05-43F6-96A8-9F7E1B7E3D2D}"/>
              </a:ext>
            </a:extLst>
          </p:cNvPr>
          <p:cNvSpPr txBox="1"/>
          <p:nvPr/>
        </p:nvSpPr>
        <p:spPr>
          <a:xfrm>
            <a:off x="1028700" y="328611"/>
            <a:ext cx="11449050" cy="646331"/>
          </a:xfrm>
          <a:prstGeom prst="rect">
            <a:avLst/>
          </a:prstGeom>
          <a:noFill/>
        </p:spPr>
        <p:txBody>
          <a:bodyPr wrap="square" rtlCol="0">
            <a:spAutoFit/>
          </a:bodyPr>
          <a:lstStyle/>
          <a:p>
            <a:r>
              <a:rPr lang="en-US" sz="3600" b="1" dirty="0">
                <a:solidFill>
                  <a:schemeClr val="tx2">
                    <a:lumMod val="90000"/>
                    <a:lumOff val="10000"/>
                  </a:schemeClr>
                </a:solidFill>
                <a:latin typeface="Franklin Gothic Demi Cond" charset="0"/>
                <a:ea typeface="Franklin Gothic Demi Cond" charset="0"/>
                <a:cs typeface="Franklin Gothic Demi Cond" charset="0"/>
              </a:rPr>
              <a:t>Social and physical determinants of infant and child health</a:t>
            </a:r>
          </a:p>
        </p:txBody>
      </p:sp>
      <p:sp>
        <p:nvSpPr>
          <p:cNvPr id="4" name="مخطط انسيابي: معالجة متعاقبة 3">
            <a:extLst>
              <a:ext uri="{FF2B5EF4-FFF2-40B4-BE49-F238E27FC236}">
                <a16:creationId xmlns="" xmlns:a16="http://schemas.microsoft.com/office/drawing/2014/main" id="{CC056193-B7FA-4B5E-B72D-79B16F9137DC}"/>
              </a:ext>
            </a:extLst>
          </p:cNvPr>
          <p:cNvSpPr/>
          <p:nvPr/>
        </p:nvSpPr>
        <p:spPr>
          <a:xfrm>
            <a:off x="4780722" y="2944023"/>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مربع نص 4">
            <a:extLst>
              <a:ext uri="{FF2B5EF4-FFF2-40B4-BE49-F238E27FC236}">
                <a16:creationId xmlns="" xmlns:a16="http://schemas.microsoft.com/office/drawing/2014/main" id="{0253132B-2083-450C-A23E-9BBED640A78D}"/>
              </a:ext>
            </a:extLst>
          </p:cNvPr>
          <p:cNvSpPr txBox="1"/>
          <p:nvPr/>
        </p:nvSpPr>
        <p:spPr>
          <a:xfrm>
            <a:off x="5344975" y="3382833"/>
            <a:ext cx="2146852" cy="461665"/>
          </a:xfrm>
          <a:prstGeom prst="rect">
            <a:avLst/>
          </a:prstGeom>
          <a:noFill/>
        </p:spPr>
        <p:txBody>
          <a:bodyPr wrap="square" rtlCol="0">
            <a:spAutoFit/>
          </a:bodyPr>
          <a:lstStyle/>
          <a:p>
            <a:r>
              <a:rPr lang="en-US" sz="2400" b="1" dirty="0">
                <a:solidFill>
                  <a:srgbClr val="C00000"/>
                </a:solidFill>
                <a:latin typeface="Franklin Gothic Demi Cond" charset="0"/>
                <a:ea typeface="Franklin Gothic Demi Cond" charset="0"/>
                <a:cs typeface="Franklin Gothic Demi Cond" charset="0"/>
              </a:rPr>
              <a:t>Biological</a:t>
            </a:r>
          </a:p>
        </p:txBody>
      </p:sp>
      <p:sp>
        <p:nvSpPr>
          <p:cNvPr id="6" name="مخطط انسيابي: معالجة متعاقبة 5">
            <a:extLst>
              <a:ext uri="{FF2B5EF4-FFF2-40B4-BE49-F238E27FC236}">
                <a16:creationId xmlns="" xmlns:a16="http://schemas.microsoft.com/office/drawing/2014/main" id="{BD010065-71C5-45AA-B8B9-1A6796F6C9FB}"/>
              </a:ext>
            </a:extLst>
          </p:cNvPr>
          <p:cNvSpPr/>
          <p:nvPr/>
        </p:nvSpPr>
        <p:spPr>
          <a:xfrm>
            <a:off x="4780722" y="1066506"/>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مخطط انسيابي: معالجة متعاقبة 7">
            <a:extLst>
              <a:ext uri="{FF2B5EF4-FFF2-40B4-BE49-F238E27FC236}">
                <a16:creationId xmlns="" xmlns:a16="http://schemas.microsoft.com/office/drawing/2014/main" id="{0BB84264-F701-4D82-8E6F-4463FC44D3FB}"/>
              </a:ext>
            </a:extLst>
          </p:cNvPr>
          <p:cNvSpPr/>
          <p:nvPr/>
        </p:nvSpPr>
        <p:spPr>
          <a:xfrm>
            <a:off x="1156253" y="1593883"/>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مخطط انسيابي: معالجة متعاقبة 8">
            <a:extLst>
              <a:ext uri="{FF2B5EF4-FFF2-40B4-BE49-F238E27FC236}">
                <a16:creationId xmlns="" xmlns:a16="http://schemas.microsoft.com/office/drawing/2014/main" id="{5B8727EC-C8BC-410A-B8D8-FD372EF130B1}"/>
              </a:ext>
            </a:extLst>
          </p:cNvPr>
          <p:cNvSpPr/>
          <p:nvPr/>
        </p:nvSpPr>
        <p:spPr>
          <a:xfrm>
            <a:off x="1156253" y="3924831"/>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مخطط انسيابي: معالجة متعاقبة 9">
            <a:extLst>
              <a:ext uri="{FF2B5EF4-FFF2-40B4-BE49-F238E27FC236}">
                <a16:creationId xmlns="" xmlns:a16="http://schemas.microsoft.com/office/drawing/2014/main" id="{49281615-EFA7-4A93-ACDB-C3B6C3BF2CD9}"/>
              </a:ext>
            </a:extLst>
          </p:cNvPr>
          <p:cNvSpPr/>
          <p:nvPr/>
        </p:nvSpPr>
        <p:spPr>
          <a:xfrm>
            <a:off x="4780722" y="5121851"/>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 name="مخطط انسيابي: معالجة متعاقبة 10">
            <a:extLst>
              <a:ext uri="{FF2B5EF4-FFF2-40B4-BE49-F238E27FC236}">
                <a16:creationId xmlns="" xmlns:a16="http://schemas.microsoft.com/office/drawing/2014/main" id="{F01ADBD4-E31E-4493-A398-8D5599667FD6}"/>
              </a:ext>
            </a:extLst>
          </p:cNvPr>
          <p:cNvSpPr/>
          <p:nvPr/>
        </p:nvSpPr>
        <p:spPr>
          <a:xfrm>
            <a:off x="8405191" y="3798332"/>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مخطط انسيابي: معالجة متعاقبة 11">
            <a:extLst>
              <a:ext uri="{FF2B5EF4-FFF2-40B4-BE49-F238E27FC236}">
                <a16:creationId xmlns="" xmlns:a16="http://schemas.microsoft.com/office/drawing/2014/main" id="{7E86E687-1140-4FAA-8FE3-609392646AB7}"/>
              </a:ext>
            </a:extLst>
          </p:cNvPr>
          <p:cNvSpPr/>
          <p:nvPr/>
        </p:nvSpPr>
        <p:spPr>
          <a:xfrm>
            <a:off x="8405191" y="1593883"/>
            <a:ext cx="2630556" cy="1339286"/>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مربع نص 12">
            <a:extLst>
              <a:ext uri="{FF2B5EF4-FFF2-40B4-BE49-F238E27FC236}">
                <a16:creationId xmlns="" xmlns:a16="http://schemas.microsoft.com/office/drawing/2014/main" id="{00780A53-B137-44DB-8F9D-8BEEE2E7B70F}"/>
              </a:ext>
            </a:extLst>
          </p:cNvPr>
          <p:cNvSpPr txBox="1"/>
          <p:nvPr/>
        </p:nvSpPr>
        <p:spPr>
          <a:xfrm>
            <a:off x="1278422" y="1582590"/>
            <a:ext cx="2411895" cy="1323439"/>
          </a:xfrm>
          <a:prstGeom prst="rect">
            <a:avLst/>
          </a:prstGeom>
          <a:noFill/>
        </p:spPr>
        <p:txBody>
          <a:bodyPr wrap="square" rtlCol="0">
            <a:spAutoFit/>
          </a:bodyPr>
          <a:lstStyle/>
          <a:p>
            <a:r>
              <a:rPr lang="en-US" sz="2000" b="1" dirty="0">
                <a:solidFill>
                  <a:schemeClr val="bg1"/>
                </a:solidFill>
                <a:latin typeface="Franklin Gothic Demi Cond" charset="0"/>
                <a:ea typeface="Franklin Gothic Demi Cond" charset="0"/>
                <a:cs typeface="Franklin Gothic Demi Cond" charset="0"/>
              </a:rPr>
              <a:t>Birth Weight: </a:t>
            </a:r>
          </a:p>
          <a:p>
            <a:r>
              <a:rPr lang="en-US" sz="2000" b="1" dirty="0">
                <a:solidFill>
                  <a:schemeClr val="bg1"/>
                </a:solidFill>
                <a:latin typeface="Franklin Gothic Demi Cond" charset="0"/>
                <a:ea typeface="Franklin Gothic Demi Cond" charset="0"/>
                <a:cs typeface="Franklin Gothic Demi Cond" charset="0"/>
              </a:rPr>
              <a:t>low birth weight (&lt; 2.5 kg) &amp; high birth weight (&gt; 4 kg) </a:t>
            </a:r>
          </a:p>
        </p:txBody>
      </p:sp>
      <p:sp>
        <p:nvSpPr>
          <p:cNvPr id="14" name="مربع نص 13">
            <a:extLst>
              <a:ext uri="{FF2B5EF4-FFF2-40B4-BE49-F238E27FC236}">
                <a16:creationId xmlns="" xmlns:a16="http://schemas.microsoft.com/office/drawing/2014/main" id="{3A46AB48-CC7E-42EB-9AA3-BCAF4AF7EB4C}"/>
              </a:ext>
            </a:extLst>
          </p:cNvPr>
          <p:cNvSpPr txBox="1"/>
          <p:nvPr/>
        </p:nvSpPr>
        <p:spPr>
          <a:xfrm>
            <a:off x="5035826" y="1364974"/>
            <a:ext cx="2160104" cy="707886"/>
          </a:xfrm>
          <a:prstGeom prst="rect">
            <a:avLst/>
          </a:prstGeom>
          <a:noFill/>
        </p:spPr>
        <p:txBody>
          <a:bodyPr wrap="square" rtlCol="0">
            <a:spAutoFit/>
          </a:bodyPr>
          <a:lstStyle/>
          <a:p>
            <a:r>
              <a:rPr lang="en-US" sz="2000" b="1" dirty="0">
                <a:solidFill>
                  <a:schemeClr val="bg1"/>
                </a:solidFill>
                <a:latin typeface="Franklin Gothic Demi Cond" charset="0"/>
                <a:ea typeface="Franklin Gothic Demi Cond" charset="0"/>
                <a:cs typeface="Franklin Gothic Demi Cond" charset="0"/>
              </a:rPr>
              <a:t>Age of The Mother : over 30 years</a:t>
            </a:r>
          </a:p>
        </p:txBody>
      </p:sp>
      <p:sp>
        <p:nvSpPr>
          <p:cNvPr id="15" name="مربع نص 14">
            <a:extLst>
              <a:ext uri="{FF2B5EF4-FFF2-40B4-BE49-F238E27FC236}">
                <a16:creationId xmlns="" xmlns:a16="http://schemas.microsoft.com/office/drawing/2014/main" id="{A5F5B0B1-C00C-4F60-A475-0D4B44DAB551}"/>
              </a:ext>
            </a:extLst>
          </p:cNvPr>
          <p:cNvSpPr txBox="1"/>
          <p:nvPr/>
        </p:nvSpPr>
        <p:spPr>
          <a:xfrm>
            <a:off x="8684314" y="1736149"/>
            <a:ext cx="2072309" cy="1015663"/>
          </a:xfrm>
          <a:prstGeom prst="rect">
            <a:avLst/>
          </a:prstGeom>
          <a:noFill/>
        </p:spPr>
        <p:txBody>
          <a:bodyPr wrap="square" rtlCol="0">
            <a:spAutoFit/>
          </a:bodyPr>
          <a:lstStyle/>
          <a:p>
            <a:r>
              <a:rPr lang="en-US" sz="2000" b="1" dirty="0">
                <a:solidFill>
                  <a:schemeClr val="bg1"/>
                </a:solidFill>
                <a:latin typeface="Franklin Gothic Demi Cond" charset="0"/>
                <a:ea typeface="Franklin Gothic Demi Cond" charset="0"/>
                <a:cs typeface="Franklin Gothic Demi Cond" charset="0"/>
              </a:rPr>
              <a:t>Repeated pregnancies : risk of miscarriage </a:t>
            </a:r>
          </a:p>
        </p:txBody>
      </p:sp>
      <p:sp>
        <p:nvSpPr>
          <p:cNvPr id="16" name="مربع نص 15">
            <a:extLst>
              <a:ext uri="{FF2B5EF4-FFF2-40B4-BE49-F238E27FC236}">
                <a16:creationId xmlns="" xmlns:a16="http://schemas.microsoft.com/office/drawing/2014/main" id="{D7B572EB-4AAD-4259-AAE4-36D6E0FE4890}"/>
              </a:ext>
            </a:extLst>
          </p:cNvPr>
          <p:cNvSpPr txBox="1"/>
          <p:nvPr/>
        </p:nvSpPr>
        <p:spPr>
          <a:xfrm>
            <a:off x="1457739" y="3940678"/>
            <a:ext cx="2027583" cy="1015663"/>
          </a:xfrm>
          <a:prstGeom prst="rect">
            <a:avLst/>
          </a:prstGeom>
          <a:noFill/>
        </p:spPr>
        <p:txBody>
          <a:bodyPr wrap="square" rtlCol="0">
            <a:spAutoFit/>
          </a:bodyPr>
          <a:lstStyle/>
          <a:p>
            <a:r>
              <a:rPr lang="en-US" sz="2000" b="1" dirty="0">
                <a:solidFill>
                  <a:schemeClr val="bg1"/>
                </a:solidFill>
                <a:latin typeface="Franklin Gothic Demi Cond" charset="0"/>
                <a:ea typeface="Franklin Gothic Demi Cond" charset="0"/>
                <a:cs typeface="Franklin Gothic Demi Cond" charset="0"/>
              </a:rPr>
              <a:t>Birth Spacing: &lt; 1 year = 2-4 times risk of mortality </a:t>
            </a:r>
          </a:p>
        </p:txBody>
      </p:sp>
      <p:sp>
        <p:nvSpPr>
          <p:cNvPr id="17" name="مربع نص 16">
            <a:extLst>
              <a:ext uri="{FF2B5EF4-FFF2-40B4-BE49-F238E27FC236}">
                <a16:creationId xmlns="" xmlns:a16="http://schemas.microsoft.com/office/drawing/2014/main" id="{5B30B60B-1CE3-45CD-A2F3-C4F861CF0BEE}"/>
              </a:ext>
            </a:extLst>
          </p:cNvPr>
          <p:cNvSpPr txBox="1"/>
          <p:nvPr/>
        </p:nvSpPr>
        <p:spPr>
          <a:xfrm>
            <a:off x="5015948" y="5191329"/>
            <a:ext cx="2160104" cy="1015663"/>
          </a:xfrm>
          <a:prstGeom prst="rect">
            <a:avLst/>
          </a:prstGeom>
          <a:noFill/>
        </p:spPr>
        <p:txBody>
          <a:bodyPr wrap="square" rtlCol="0">
            <a:spAutoFit/>
          </a:bodyPr>
          <a:lstStyle/>
          <a:p>
            <a:r>
              <a:rPr lang="en-US" sz="2000" b="1" dirty="0">
                <a:solidFill>
                  <a:schemeClr val="bg1"/>
                </a:solidFill>
                <a:latin typeface="Franklin Gothic Demi Cond" charset="0"/>
                <a:ea typeface="Franklin Gothic Demi Cond" charset="0"/>
                <a:cs typeface="Franklin Gothic Demi Cond" charset="0"/>
              </a:rPr>
              <a:t>Multiple Births: more risk due to low birth weight </a:t>
            </a:r>
          </a:p>
        </p:txBody>
      </p:sp>
      <p:sp>
        <p:nvSpPr>
          <p:cNvPr id="18" name="مربع نص 17">
            <a:extLst>
              <a:ext uri="{FF2B5EF4-FFF2-40B4-BE49-F238E27FC236}">
                <a16:creationId xmlns="" xmlns:a16="http://schemas.microsoft.com/office/drawing/2014/main" id="{7C1932E2-B6A8-4232-84C1-2B2759ABAEEB}"/>
              </a:ext>
            </a:extLst>
          </p:cNvPr>
          <p:cNvSpPr txBox="1"/>
          <p:nvPr/>
        </p:nvSpPr>
        <p:spPr>
          <a:xfrm>
            <a:off x="8725314" y="3806255"/>
            <a:ext cx="2173356" cy="1323439"/>
          </a:xfrm>
          <a:prstGeom prst="rect">
            <a:avLst/>
          </a:prstGeom>
          <a:noFill/>
        </p:spPr>
        <p:txBody>
          <a:bodyPr wrap="square" rtlCol="0">
            <a:spAutoFit/>
          </a:bodyPr>
          <a:lstStyle/>
          <a:p>
            <a:r>
              <a:rPr lang="en-US" sz="2000" b="1" dirty="0">
                <a:solidFill>
                  <a:schemeClr val="bg1"/>
                </a:solidFill>
                <a:latin typeface="Franklin Gothic Demi Cond" charset="0"/>
                <a:ea typeface="Franklin Gothic Demi Cond" charset="0"/>
                <a:cs typeface="Franklin Gothic Demi Cond" charset="0"/>
              </a:rPr>
              <a:t>Birth Order: Mortality risk increased after the third birth.</a:t>
            </a:r>
          </a:p>
        </p:txBody>
      </p:sp>
    </p:spTree>
    <p:extLst>
      <p:ext uri="{BB962C8B-B14F-4D97-AF65-F5344CB8AC3E}">
        <p14:creationId xmlns:p14="http://schemas.microsoft.com/office/powerpoint/2010/main" val="30707663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معالجة متعاقبة 1">
            <a:extLst>
              <a:ext uri="{FF2B5EF4-FFF2-40B4-BE49-F238E27FC236}">
                <a16:creationId xmlns="" xmlns:a16="http://schemas.microsoft.com/office/drawing/2014/main" id="{EE26BEC7-F5C0-44B1-9777-447049F2973E}"/>
              </a:ext>
            </a:extLst>
          </p:cNvPr>
          <p:cNvSpPr/>
          <p:nvPr/>
        </p:nvSpPr>
        <p:spPr>
          <a:xfrm>
            <a:off x="4605124" y="2800498"/>
            <a:ext cx="3200400"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مربع نص 2">
            <a:extLst>
              <a:ext uri="{FF2B5EF4-FFF2-40B4-BE49-F238E27FC236}">
                <a16:creationId xmlns="" xmlns:a16="http://schemas.microsoft.com/office/drawing/2014/main" id="{E98E2A2A-9179-42C1-8E7E-C09D91C3A572}"/>
              </a:ext>
            </a:extLst>
          </p:cNvPr>
          <p:cNvSpPr txBox="1"/>
          <p:nvPr/>
        </p:nvSpPr>
        <p:spPr>
          <a:xfrm>
            <a:off x="4797287" y="2831141"/>
            <a:ext cx="3001616" cy="954107"/>
          </a:xfrm>
          <a:prstGeom prst="rect">
            <a:avLst/>
          </a:prstGeom>
          <a:noFill/>
        </p:spPr>
        <p:txBody>
          <a:bodyPr wrap="square" rtlCol="0">
            <a:spAutoFit/>
          </a:bodyPr>
          <a:lstStyle/>
          <a:p>
            <a:r>
              <a:rPr lang="en-US" sz="2800" b="1" dirty="0">
                <a:solidFill>
                  <a:srgbClr val="C00000"/>
                </a:solidFill>
                <a:latin typeface="Franklin Gothic Demi Cond" charset="0"/>
                <a:ea typeface="Franklin Gothic Demi Cond" charset="0"/>
                <a:cs typeface="Franklin Gothic Demi Cond" charset="0"/>
              </a:rPr>
              <a:t>Socio-economic factors</a:t>
            </a:r>
          </a:p>
        </p:txBody>
      </p:sp>
      <p:sp>
        <p:nvSpPr>
          <p:cNvPr id="4" name="مخطط انسيابي: معالجة متعاقبة 3">
            <a:extLst>
              <a:ext uri="{FF2B5EF4-FFF2-40B4-BE49-F238E27FC236}">
                <a16:creationId xmlns="" xmlns:a16="http://schemas.microsoft.com/office/drawing/2014/main" id="{A2FD06AF-252F-433A-9423-843B7CDBE437}"/>
              </a:ext>
            </a:extLst>
          </p:cNvPr>
          <p:cNvSpPr/>
          <p:nvPr/>
        </p:nvSpPr>
        <p:spPr>
          <a:xfrm>
            <a:off x="4598502" y="689117"/>
            <a:ext cx="3200401"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مربع نص 4">
            <a:extLst>
              <a:ext uri="{FF2B5EF4-FFF2-40B4-BE49-F238E27FC236}">
                <a16:creationId xmlns="" xmlns:a16="http://schemas.microsoft.com/office/drawing/2014/main" id="{960500E5-A11D-4CB3-B733-4C7F06D6A437}"/>
              </a:ext>
            </a:extLst>
          </p:cNvPr>
          <p:cNvSpPr txBox="1"/>
          <p:nvPr/>
        </p:nvSpPr>
        <p:spPr>
          <a:xfrm>
            <a:off x="5360503" y="864756"/>
            <a:ext cx="2438400" cy="954107"/>
          </a:xfrm>
          <a:prstGeom prst="rect">
            <a:avLst/>
          </a:prstGeom>
          <a:noFill/>
        </p:spPr>
        <p:txBody>
          <a:bodyPr wrap="square" rtlCol="0">
            <a:spAutoFit/>
          </a:bodyPr>
          <a:lstStyle/>
          <a:p>
            <a:r>
              <a:rPr lang="en-US" sz="2800" b="1" dirty="0">
                <a:solidFill>
                  <a:schemeClr val="bg1"/>
                </a:solidFill>
                <a:latin typeface="Franklin Gothic Demi Cond" charset="0"/>
                <a:ea typeface="Franklin Gothic Demi Cond" charset="0"/>
                <a:cs typeface="Franklin Gothic Demi Cond" charset="0"/>
              </a:rPr>
              <a:t>Low income countries</a:t>
            </a:r>
          </a:p>
        </p:txBody>
      </p:sp>
      <p:sp>
        <p:nvSpPr>
          <p:cNvPr id="6" name="مخطط انسيابي: معالجة متعاقبة 5">
            <a:extLst>
              <a:ext uri="{FF2B5EF4-FFF2-40B4-BE49-F238E27FC236}">
                <a16:creationId xmlns="" xmlns:a16="http://schemas.microsoft.com/office/drawing/2014/main" id="{F59D3D5A-7AE3-4ABB-B4D6-EBACB231AC57}"/>
              </a:ext>
            </a:extLst>
          </p:cNvPr>
          <p:cNvSpPr/>
          <p:nvPr/>
        </p:nvSpPr>
        <p:spPr>
          <a:xfrm>
            <a:off x="974033" y="1429509"/>
            <a:ext cx="3200402"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مربع نص 6">
            <a:extLst>
              <a:ext uri="{FF2B5EF4-FFF2-40B4-BE49-F238E27FC236}">
                <a16:creationId xmlns="" xmlns:a16="http://schemas.microsoft.com/office/drawing/2014/main" id="{CB1DF6C7-FE7D-4B9B-BFFC-DD7F970EB395}"/>
              </a:ext>
            </a:extLst>
          </p:cNvPr>
          <p:cNvSpPr txBox="1"/>
          <p:nvPr/>
        </p:nvSpPr>
        <p:spPr>
          <a:xfrm>
            <a:off x="1643266" y="1762539"/>
            <a:ext cx="2292626" cy="523220"/>
          </a:xfrm>
          <a:prstGeom prst="rect">
            <a:avLst/>
          </a:prstGeom>
          <a:noFill/>
        </p:spPr>
        <p:txBody>
          <a:bodyPr wrap="square" rtlCol="0">
            <a:spAutoFit/>
          </a:bodyPr>
          <a:lstStyle/>
          <a:p>
            <a:r>
              <a:rPr lang="en-US" sz="2800" b="1" dirty="0">
                <a:solidFill>
                  <a:schemeClr val="bg1"/>
                </a:solidFill>
                <a:latin typeface="Franklin Gothic Demi Cond" charset="0"/>
                <a:ea typeface="Franklin Gothic Demi Cond" charset="0"/>
                <a:cs typeface="Franklin Gothic Demi Cond" charset="0"/>
              </a:rPr>
              <a:t>Rural</a:t>
            </a:r>
            <a:r>
              <a:rPr lang="en-US" sz="2800" b="1" dirty="0">
                <a:solidFill>
                  <a:schemeClr val="accent1">
                    <a:lumMod val="50000"/>
                  </a:schemeClr>
                </a:solidFill>
                <a:latin typeface="Adobe Arabic" panose="02040503050201020203" pitchFamily="18" charset="-78"/>
                <a:cs typeface="Adobe Arabic" panose="02040503050201020203" pitchFamily="18" charset="-78"/>
              </a:rPr>
              <a:t> </a:t>
            </a:r>
            <a:r>
              <a:rPr lang="en-US" sz="2800" b="1" dirty="0">
                <a:solidFill>
                  <a:schemeClr val="bg1"/>
                </a:solidFill>
                <a:latin typeface="Franklin Gothic Demi Cond" charset="0"/>
                <a:ea typeface="Franklin Gothic Demi Cond" charset="0"/>
                <a:cs typeface="Franklin Gothic Demi Cond" charset="0"/>
              </a:rPr>
              <a:t>areas</a:t>
            </a:r>
          </a:p>
        </p:txBody>
      </p:sp>
      <p:sp>
        <p:nvSpPr>
          <p:cNvPr id="9" name="مخطط انسيابي: معالجة متعاقبة 8">
            <a:extLst>
              <a:ext uri="{FF2B5EF4-FFF2-40B4-BE49-F238E27FC236}">
                <a16:creationId xmlns="" xmlns:a16="http://schemas.microsoft.com/office/drawing/2014/main" id="{4B620306-FADF-40F6-AD2D-62770E1D0C2E}"/>
              </a:ext>
            </a:extLst>
          </p:cNvPr>
          <p:cNvSpPr/>
          <p:nvPr/>
        </p:nvSpPr>
        <p:spPr>
          <a:xfrm>
            <a:off x="974033" y="3543231"/>
            <a:ext cx="3200402"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مربع نص 9">
            <a:extLst>
              <a:ext uri="{FF2B5EF4-FFF2-40B4-BE49-F238E27FC236}">
                <a16:creationId xmlns="" xmlns:a16="http://schemas.microsoft.com/office/drawing/2014/main" id="{4CBB5317-1DCD-4466-B4F1-12619276C638}"/>
              </a:ext>
            </a:extLst>
          </p:cNvPr>
          <p:cNvSpPr txBox="1"/>
          <p:nvPr/>
        </p:nvSpPr>
        <p:spPr>
          <a:xfrm>
            <a:off x="1523996" y="3864737"/>
            <a:ext cx="2531165" cy="523220"/>
          </a:xfrm>
          <a:prstGeom prst="rect">
            <a:avLst/>
          </a:prstGeom>
          <a:noFill/>
        </p:spPr>
        <p:txBody>
          <a:bodyPr wrap="square" rtlCol="0">
            <a:spAutoFit/>
          </a:bodyPr>
          <a:lstStyle/>
          <a:p>
            <a:r>
              <a:rPr lang="en-US" sz="2800" b="1" dirty="0">
                <a:solidFill>
                  <a:schemeClr val="bg1"/>
                </a:solidFill>
                <a:latin typeface="Franklin Gothic Demi Cond" charset="0"/>
                <a:ea typeface="Franklin Gothic Demi Cond" charset="0"/>
                <a:cs typeface="Franklin Gothic Demi Cond" charset="0"/>
              </a:rPr>
              <a:t>Low education</a:t>
            </a:r>
          </a:p>
        </p:txBody>
      </p:sp>
      <p:sp>
        <p:nvSpPr>
          <p:cNvPr id="11" name="مخطط انسيابي: معالجة متعاقبة 10">
            <a:extLst>
              <a:ext uri="{FF2B5EF4-FFF2-40B4-BE49-F238E27FC236}">
                <a16:creationId xmlns="" xmlns:a16="http://schemas.microsoft.com/office/drawing/2014/main" id="{EB2ECDD2-7B9E-4577-9CB9-9AE45C596D11}"/>
              </a:ext>
            </a:extLst>
          </p:cNvPr>
          <p:cNvSpPr/>
          <p:nvPr/>
        </p:nvSpPr>
        <p:spPr>
          <a:xfrm>
            <a:off x="4598502" y="5002693"/>
            <a:ext cx="3405808"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مربع نص 11">
            <a:extLst>
              <a:ext uri="{FF2B5EF4-FFF2-40B4-BE49-F238E27FC236}">
                <a16:creationId xmlns="" xmlns:a16="http://schemas.microsoft.com/office/drawing/2014/main" id="{E58880EF-3F41-4BAD-9000-E844AFA815AE}"/>
              </a:ext>
            </a:extLst>
          </p:cNvPr>
          <p:cNvSpPr txBox="1"/>
          <p:nvPr/>
        </p:nvSpPr>
        <p:spPr>
          <a:xfrm>
            <a:off x="5088834" y="5148415"/>
            <a:ext cx="2915475" cy="954107"/>
          </a:xfrm>
          <a:prstGeom prst="rect">
            <a:avLst/>
          </a:prstGeom>
          <a:noFill/>
        </p:spPr>
        <p:txBody>
          <a:bodyPr wrap="square" rtlCol="0">
            <a:spAutoFit/>
          </a:bodyPr>
          <a:lstStyle/>
          <a:p>
            <a:r>
              <a:rPr lang="en-US" sz="2800" b="1" dirty="0">
                <a:solidFill>
                  <a:schemeClr val="bg1"/>
                </a:solidFill>
                <a:latin typeface="Franklin Gothic Demi Cond" charset="0"/>
                <a:ea typeface="Franklin Gothic Demi Cond" charset="0"/>
                <a:cs typeface="Franklin Gothic Demi Cond" charset="0"/>
              </a:rPr>
              <a:t>Breast &amp; formula milk use </a:t>
            </a:r>
          </a:p>
        </p:txBody>
      </p:sp>
      <p:sp>
        <p:nvSpPr>
          <p:cNvPr id="14" name="مخطط انسيابي: معالجة متعاقبة 13">
            <a:extLst>
              <a:ext uri="{FF2B5EF4-FFF2-40B4-BE49-F238E27FC236}">
                <a16:creationId xmlns="" xmlns:a16="http://schemas.microsoft.com/office/drawing/2014/main" id="{F2CE74AB-A749-4702-8F5C-71C1ECCFFE18}"/>
              </a:ext>
            </a:extLst>
          </p:cNvPr>
          <p:cNvSpPr/>
          <p:nvPr/>
        </p:nvSpPr>
        <p:spPr>
          <a:xfrm>
            <a:off x="8461513" y="1429509"/>
            <a:ext cx="3200400"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5" name="مربع نص 14">
            <a:extLst>
              <a:ext uri="{FF2B5EF4-FFF2-40B4-BE49-F238E27FC236}">
                <a16:creationId xmlns="" xmlns:a16="http://schemas.microsoft.com/office/drawing/2014/main" id="{AB9028FE-0348-46D1-AEA3-56F7BF9D9CF5}"/>
              </a:ext>
            </a:extLst>
          </p:cNvPr>
          <p:cNvSpPr txBox="1"/>
          <p:nvPr/>
        </p:nvSpPr>
        <p:spPr>
          <a:xfrm>
            <a:off x="8560904" y="1597105"/>
            <a:ext cx="3299709" cy="830997"/>
          </a:xfrm>
          <a:prstGeom prst="rect">
            <a:avLst/>
          </a:prstGeom>
          <a:noFill/>
        </p:spPr>
        <p:txBody>
          <a:bodyPr wrap="square" rtlCol="0">
            <a:spAutoFit/>
          </a:bodyPr>
          <a:lstStyle/>
          <a:p>
            <a:r>
              <a:rPr lang="en-US" sz="2400" b="1" dirty="0">
                <a:solidFill>
                  <a:schemeClr val="bg1"/>
                </a:solidFill>
                <a:latin typeface="Franklin Gothic Demi Cond" charset="0"/>
                <a:ea typeface="Franklin Gothic Demi Cond" charset="0"/>
                <a:cs typeface="Franklin Gothic Demi Cond" charset="0"/>
              </a:rPr>
              <a:t>Violence (wife beating, infanticide, child abuse)</a:t>
            </a:r>
          </a:p>
        </p:txBody>
      </p:sp>
      <p:sp>
        <p:nvSpPr>
          <p:cNvPr id="16" name="مخطط انسيابي: معالجة متعاقبة 15">
            <a:extLst>
              <a:ext uri="{FF2B5EF4-FFF2-40B4-BE49-F238E27FC236}">
                <a16:creationId xmlns="" xmlns:a16="http://schemas.microsoft.com/office/drawing/2014/main" id="{2BA82856-1E51-4992-A329-80FE3DA88B89}"/>
              </a:ext>
            </a:extLst>
          </p:cNvPr>
          <p:cNvSpPr/>
          <p:nvPr/>
        </p:nvSpPr>
        <p:spPr>
          <a:xfrm>
            <a:off x="8461513" y="3679207"/>
            <a:ext cx="3200400" cy="11661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مربع نص 16">
            <a:extLst>
              <a:ext uri="{FF2B5EF4-FFF2-40B4-BE49-F238E27FC236}">
                <a16:creationId xmlns="" xmlns:a16="http://schemas.microsoft.com/office/drawing/2014/main" id="{92018821-9E3D-4308-872C-B1EDF81407BF}"/>
              </a:ext>
            </a:extLst>
          </p:cNvPr>
          <p:cNvSpPr txBox="1"/>
          <p:nvPr/>
        </p:nvSpPr>
        <p:spPr>
          <a:xfrm>
            <a:off x="8847483" y="3785248"/>
            <a:ext cx="2690190" cy="954107"/>
          </a:xfrm>
          <a:prstGeom prst="rect">
            <a:avLst/>
          </a:prstGeom>
          <a:noFill/>
        </p:spPr>
        <p:txBody>
          <a:bodyPr wrap="square" rtlCol="0">
            <a:spAutoFit/>
          </a:bodyPr>
          <a:lstStyle/>
          <a:p>
            <a:r>
              <a:rPr lang="en-US" sz="2800" b="1" dirty="0">
                <a:solidFill>
                  <a:schemeClr val="bg1"/>
                </a:solidFill>
                <a:latin typeface="Franklin Gothic Demi Cond" charset="0"/>
                <a:ea typeface="Franklin Gothic Demi Cond" charset="0"/>
                <a:cs typeface="Franklin Gothic Demi Cond" charset="0"/>
              </a:rPr>
              <a:t>Environmental conditions</a:t>
            </a:r>
          </a:p>
        </p:txBody>
      </p:sp>
    </p:spTree>
    <p:extLst>
      <p:ext uri="{BB962C8B-B14F-4D97-AF65-F5344CB8AC3E}">
        <p14:creationId xmlns:p14="http://schemas.microsoft.com/office/powerpoint/2010/main" val="42417841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معالجة متعاقبة 1">
            <a:extLst>
              <a:ext uri="{FF2B5EF4-FFF2-40B4-BE49-F238E27FC236}">
                <a16:creationId xmlns="" xmlns:a16="http://schemas.microsoft.com/office/drawing/2014/main" id="{BC36A0DA-4FC3-4728-882E-DBCDBF807F01}"/>
              </a:ext>
            </a:extLst>
          </p:cNvPr>
          <p:cNvSpPr/>
          <p:nvPr/>
        </p:nvSpPr>
        <p:spPr>
          <a:xfrm>
            <a:off x="4678018" y="2610678"/>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مربع نص 2">
            <a:extLst>
              <a:ext uri="{FF2B5EF4-FFF2-40B4-BE49-F238E27FC236}">
                <a16:creationId xmlns="" xmlns:a16="http://schemas.microsoft.com/office/drawing/2014/main" id="{2078E1FE-D40D-42BD-A313-040416B291EE}"/>
              </a:ext>
            </a:extLst>
          </p:cNvPr>
          <p:cNvSpPr txBox="1"/>
          <p:nvPr/>
        </p:nvSpPr>
        <p:spPr>
          <a:xfrm>
            <a:off x="4845947" y="2912597"/>
            <a:ext cx="3211375" cy="584775"/>
          </a:xfrm>
          <a:prstGeom prst="rect">
            <a:avLst/>
          </a:prstGeom>
          <a:noFill/>
        </p:spPr>
        <p:txBody>
          <a:bodyPr wrap="square" rtlCol="0">
            <a:spAutoFit/>
          </a:bodyPr>
          <a:lstStyle/>
          <a:p>
            <a:r>
              <a:rPr lang="en-US" sz="3200" b="1" dirty="0">
                <a:solidFill>
                  <a:srgbClr val="C00000"/>
                </a:solidFill>
                <a:latin typeface="Franklin Gothic Demi Cond" charset="0"/>
                <a:ea typeface="Franklin Gothic Demi Cond" charset="0"/>
                <a:cs typeface="Franklin Gothic Demi Cond" charset="0"/>
              </a:rPr>
              <a:t>Cultural Factors</a:t>
            </a:r>
          </a:p>
        </p:txBody>
      </p:sp>
      <p:sp>
        <p:nvSpPr>
          <p:cNvPr id="4" name="مخطط انسيابي: معالجة متعاقبة 3">
            <a:extLst>
              <a:ext uri="{FF2B5EF4-FFF2-40B4-BE49-F238E27FC236}">
                <a16:creationId xmlns="" xmlns:a16="http://schemas.microsoft.com/office/drawing/2014/main" id="{F5D8AA11-5FD8-4401-9806-8139D2AD6EFA}"/>
              </a:ext>
            </a:extLst>
          </p:cNvPr>
          <p:cNvSpPr/>
          <p:nvPr/>
        </p:nvSpPr>
        <p:spPr>
          <a:xfrm>
            <a:off x="4678018" y="549966"/>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مربع نص 4">
            <a:extLst>
              <a:ext uri="{FF2B5EF4-FFF2-40B4-BE49-F238E27FC236}">
                <a16:creationId xmlns="" xmlns:a16="http://schemas.microsoft.com/office/drawing/2014/main" id="{E046F7AF-3759-4A03-A406-1722757087D9}"/>
              </a:ext>
            </a:extLst>
          </p:cNvPr>
          <p:cNvSpPr txBox="1"/>
          <p:nvPr/>
        </p:nvSpPr>
        <p:spPr>
          <a:xfrm>
            <a:off x="5724939" y="928517"/>
            <a:ext cx="2716696" cy="584775"/>
          </a:xfrm>
          <a:prstGeom prst="rect">
            <a:avLst/>
          </a:prstGeom>
          <a:noFill/>
        </p:spPr>
        <p:txBody>
          <a:bodyPr wrap="square" rtlCol="0">
            <a:spAutoFit/>
          </a:bodyPr>
          <a:lstStyle/>
          <a:p>
            <a:r>
              <a:rPr lang="en-US" sz="3200" b="1" dirty="0">
                <a:solidFill>
                  <a:schemeClr val="bg1"/>
                </a:solidFill>
                <a:latin typeface="Franklin Gothic Demi Cond" charset="0"/>
                <a:ea typeface="Franklin Gothic Demi Cond" charset="0"/>
                <a:cs typeface="Franklin Gothic Demi Cond" charset="0"/>
              </a:rPr>
              <a:t>Religion</a:t>
            </a:r>
            <a:endParaRPr lang="en-US" sz="2400" b="1" dirty="0">
              <a:solidFill>
                <a:schemeClr val="bg1"/>
              </a:solidFill>
              <a:latin typeface="Franklin Gothic Demi Cond" charset="0"/>
              <a:ea typeface="Franklin Gothic Demi Cond" charset="0"/>
              <a:cs typeface="Franklin Gothic Demi Cond" charset="0"/>
            </a:endParaRPr>
          </a:p>
        </p:txBody>
      </p:sp>
      <p:sp>
        <p:nvSpPr>
          <p:cNvPr id="6" name="مخطط انسيابي: معالجة متعاقبة 5">
            <a:extLst>
              <a:ext uri="{FF2B5EF4-FFF2-40B4-BE49-F238E27FC236}">
                <a16:creationId xmlns="" xmlns:a16="http://schemas.microsoft.com/office/drawing/2014/main" id="{C5425D12-C8CA-4F7B-9565-3F35B0C58B59}"/>
              </a:ext>
            </a:extLst>
          </p:cNvPr>
          <p:cNvSpPr/>
          <p:nvPr/>
        </p:nvSpPr>
        <p:spPr>
          <a:xfrm>
            <a:off x="914401" y="1484243"/>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مخطط انسيابي: معالجة متعاقبة 6">
            <a:extLst>
              <a:ext uri="{FF2B5EF4-FFF2-40B4-BE49-F238E27FC236}">
                <a16:creationId xmlns="" xmlns:a16="http://schemas.microsoft.com/office/drawing/2014/main" id="{D7D06972-D65B-4CE3-8DD4-E450D4623E6F}"/>
              </a:ext>
            </a:extLst>
          </p:cNvPr>
          <p:cNvSpPr/>
          <p:nvPr/>
        </p:nvSpPr>
        <p:spPr>
          <a:xfrm>
            <a:off x="914401" y="3684105"/>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مخطط انسيابي: معالجة متعاقبة 7">
            <a:extLst>
              <a:ext uri="{FF2B5EF4-FFF2-40B4-BE49-F238E27FC236}">
                <a16:creationId xmlns="" xmlns:a16="http://schemas.microsoft.com/office/drawing/2014/main" id="{1C07FD45-B7F6-46D8-BA31-E31DE7497050}"/>
              </a:ext>
            </a:extLst>
          </p:cNvPr>
          <p:cNvSpPr/>
          <p:nvPr/>
        </p:nvSpPr>
        <p:spPr>
          <a:xfrm>
            <a:off x="4678018" y="4896678"/>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مخطط انسيابي: معالجة متعاقبة 8">
            <a:extLst>
              <a:ext uri="{FF2B5EF4-FFF2-40B4-BE49-F238E27FC236}">
                <a16:creationId xmlns="" xmlns:a16="http://schemas.microsoft.com/office/drawing/2014/main" id="{EB4E0865-B434-4C97-B87E-CF79399C1256}"/>
              </a:ext>
            </a:extLst>
          </p:cNvPr>
          <p:cNvSpPr/>
          <p:nvPr/>
        </p:nvSpPr>
        <p:spPr>
          <a:xfrm>
            <a:off x="8653670" y="3684104"/>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مخطط انسيابي: معالجة متعاقبة 9">
            <a:extLst>
              <a:ext uri="{FF2B5EF4-FFF2-40B4-BE49-F238E27FC236}">
                <a16:creationId xmlns="" xmlns:a16="http://schemas.microsoft.com/office/drawing/2014/main" id="{FA4B86A4-5DAA-4221-9D2E-B27FD4A98734}"/>
              </a:ext>
            </a:extLst>
          </p:cNvPr>
          <p:cNvSpPr/>
          <p:nvPr/>
        </p:nvSpPr>
        <p:spPr>
          <a:xfrm>
            <a:off x="8653670" y="1649288"/>
            <a:ext cx="3379304" cy="1126435"/>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 name="مربع نص 10">
            <a:extLst>
              <a:ext uri="{FF2B5EF4-FFF2-40B4-BE49-F238E27FC236}">
                <a16:creationId xmlns="" xmlns:a16="http://schemas.microsoft.com/office/drawing/2014/main" id="{45FDE847-CF5A-4ABB-AC01-BE2866BEE1D0}"/>
              </a:ext>
            </a:extLst>
          </p:cNvPr>
          <p:cNvSpPr txBox="1"/>
          <p:nvPr/>
        </p:nvSpPr>
        <p:spPr>
          <a:xfrm>
            <a:off x="1881810" y="1821566"/>
            <a:ext cx="2796208" cy="584775"/>
          </a:xfrm>
          <a:prstGeom prst="rect">
            <a:avLst/>
          </a:prstGeom>
          <a:noFill/>
        </p:spPr>
        <p:txBody>
          <a:bodyPr wrap="square" rtlCol="0">
            <a:spAutoFit/>
          </a:bodyPr>
          <a:lstStyle/>
          <a:p>
            <a:r>
              <a:rPr lang="en-US" sz="3200" b="1" dirty="0">
                <a:solidFill>
                  <a:schemeClr val="bg1"/>
                </a:solidFill>
                <a:latin typeface="Franklin Gothic Demi Cond" charset="0"/>
                <a:ea typeface="Franklin Gothic Demi Cond" charset="0"/>
                <a:cs typeface="Franklin Gothic Demi Cond" charset="0"/>
              </a:rPr>
              <a:t>Customs</a:t>
            </a:r>
          </a:p>
        </p:txBody>
      </p:sp>
      <p:sp>
        <p:nvSpPr>
          <p:cNvPr id="12" name="مربع نص 11">
            <a:extLst>
              <a:ext uri="{FF2B5EF4-FFF2-40B4-BE49-F238E27FC236}">
                <a16:creationId xmlns="" xmlns:a16="http://schemas.microsoft.com/office/drawing/2014/main" id="{361EFE30-9BFC-46E6-A3EC-A3F08EFEB69B}"/>
              </a:ext>
            </a:extLst>
          </p:cNvPr>
          <p:cNvSpPr txBox="1"/>
          <p:nvPr/>
        </p:nvSpPr>
        <p:spPr>
          <a:xfrm>
            <a:off x="1099930" y="3954933"/>
            <a:ext cx="3193775" cy="584775"/>
          </a:xfrm>
          <a:prstGeom prst="rect">
            <a:avLst/>
          </a:prstGeom>
          <a:noFill/>
        </p:spPr>
        <p:txBody>
          <a:bodyPr wrap="square" rtlCol="0">
            <a:spAutoFit/>
          </a:bodyPr>
          <a:lstStyle/>
          <a:p>
            <a:r>
              <a:rPr lang="en-US" sz="3200" b="1" dirty="0">
                <a:solidFill>
                  <a:schemeClr val="bg1"/>
                </a:solidFill>
                <a:latin typeface="Franklin Gothic Demi Cond" charset="0"/>
                <a:ea typeface="Franklin Gothic Demi Cond" charset="0"/>
                <a:cs typeface="Franklin Gothic Demi Cond" charset="0"/>
              </a:rPr>
              <a:t>Early marriages</a:t>
            </a:r>
          </a:p>
        </p:txBody>
      </p:sp>
      <p:sp>
        <p:nvSpPr>
          <p:cNvPr id="13" name="مربع نص 12">
            <a:extLst>
              <a:ext uri="{FF2B5EF4-FFF2-40B4-BE49-F238E27FC236}">
                <a16:creationId xmlns="" xmlns:a16="http://schemas.microsoft.com/office/drawing/2014/main" id="{C35B57DD-7668-477E-AD7B-92ECE85F7CE4}"/>
              </a:ext>
            </a:extLst>
          </p:cNvPr>
          <p:cNvSpPr txBox="1"/>
          <p:nvPr/>
        </p:nvSpPr>
        <p:spPr>
          <a:xfrm>
            <a:off x="4978038" y="5167507"/>
            <a:ext cx="3193774" cy="584775"/>
          </a:xfrm>
          <a:prstGeom prst="rect">
            <a:avLst/>
          </a:prstGeom>
          <a:noFill/>
        </p:spPr>
        <p:txBody>
          <a:bodyPr wrap="square" rtlCol="0">
            <a:spAutoFit/>
          </a:bodyPr>
          <a:lstStyle/>
          <a:p>
            <a:r>
              <a:rPr lang="en-US" sz="3200" b="1" dirty="0">
                <a:solidFill>
                  <a:schemeClr val="bg1"/>
                </a:solidFill>
                <a:latin typeface="Franklin Gothic Demi Cond" charset="0"/>
                <a:ea typeface="Franklin Gothic Demi Cond" charset="0"/>
                <a:cs typeface="Franklin Gothic Demi Cond" charset="0"/>
              </a:rPr>
              <a:t>Sex of the child</a:t>
            </a:r>
          </a:p>
        </p:txBody>
      </p:sp>
      <p:sp>
        <p:nvSpPr>
          <p:cNvPr id="14" name="مربع نص 13">
            <a:extLst>
              <a:ext uri="{FF2B5EF4-FFF2-40B4-BE49-F238E27FC236}">
                <a16:creationId xmlns="" xmlns:a16="http://schemas.microsoft.com/office/drawing/2014/main" id="{93C855A8-06DD-4532-8A6D-5DB9D95713B6}"/>
              </a:ext>
            </a:extLst>
          </p:cNvPr>
          <p:cNvSpPr txBox="1"/>
          <p:nvPr/>
        </p:nvSpPr>
        <p:spPr>
          <a:xfrm>
            <a:off x="9051236" y="3708712"/>
            <a:ext cx="2849218" cy="1077218"/>
          </a:xfrm>
          <a:prstGeom prst="rect">
            <a:avLst/>
          </a:prstGeom>
          <a:noFill/>
        </p:spPr>
        <p:txBody>
          <a:bodyPr wrap="square" rtlCol="0">
            <a:spAutoFit/>
          </a:bodyPr>
          <a:lstStyle/>
          <a:p>
            <a:r>
              <a:rPr lang="en-US" sz="3200" b="1" dirty="0">
                <a:solidFill>
                  <a:schemeClr val="bg1"/>
                </a:solidFill>
                <a:latin typeface="Franklin Gothic Demi Cond" charset="0"/>
                <a:ea typeface="Franklin Gothic Demi Cond" charset="0"/>
                <a:cs typeface="Franklin Gothic Demi Cond" charset="0"/>
              </a:rPr>
              <a:t>Quality of mothering</a:t>
            </a:r>
          </a:p>
        </p:txBody>
      </p:sp>
      <p:sp>
        <p:nvSpPr>
          <p:cNvPr id="16" name="مربع نص 15">
            <a:extLst>
              <a:ext uri="{FF2B5EF4-FFF2-40B4-BE49-F238E27FC236}">
                <a16:creationId xmlns="" xmlns:a16="http://schemas.microsoft.com/office/drawing/2014/main" id="{25840979-A442-485A-A811-0214D3395615}"/>
              </a:ext>
            </a:extLst>
          </p:cNvPr>
          <p:cNvSpPr txBox="1"/>
          <p:nvPr/>
        </p:nvSpPr>
        <p:spPr>
          <a:xfrm>
            <a:off x="9051235" y="1683066"/>
            <a:ext cx="2584174" cy="1015663"/>
          </a:xfrm>
          <a:prstGeom prst="rect">
            <a:avLst/>
          </a:prstGeom>
          <a:noFill/>
        </p:spPr>
        <p:txBody>
          <a:bodyPr wrap="square" rtlCol="0">
            <a:spAutoFit/>
          </a:bodyPr>
          <a:lstStyle/>
          <a:p>
            <a:r>
              <a:rPr lang="en-US" sz="2000" b="1" dirty="0">
                <a:solidFill>
                  <a:schemeClr val="bg1"/>
                </a:solidFill>
                <a:latin typeface="Franklin Gothic Demi Cond" charset="0"/>
                <a:ea typeface="Franklin Gothic Demi Cond" charset="0"/>
                <a:cs typeface="Franklin Gothic Demi Cond" charset="0"/>
              </a:rPr>
              <a:t>Traditions affecting •</a:t>
            </a:r>
            <a:r>
              <a:rPr lang="en-US" sz="2000" b="1" dirty="0" smtClean="0">
                <a:solidFill>
                  <a:schemeClr val="bg1"/>
                </a:solidFill>
                <a:latin typeface="Franklin Gothic Demi Cond" charset="0"/>
                <a:ea typeface="Franklin Gothic Demi Cond" charset="0"/>
                <a:cs typeface="Franklin Gothic Demi Cond" charset="0"/>
              </a:rPr>
              <a:t>cleanliness </a:t>
            </a:r>
            <a:r>
              <a:rPr lang="en-US" sz="2000" b="1" dirty="0">
                <a:solidFill>
                  <a:schemeClr val="bg1"/>
                </a:solidFill>
                <a:latin typeface="Franklin Gothic Demi Cond" charset="0"/>
                <a:ea typeface="Franklin Gothic Demi Cond" charset="0"/>
                <a:cs typeface="Franklin Gothic Demi Cond" charset="0"/>
              </a:rPr>
              <a:t>•</a:t>
            </a:r>
            <a:r>
              <a:rPr lang="en-US" sz="2000" b="1" dirty="0" smtClean="0">
                <a:solidFill>
                  <a:schemeClr val="bg1"/>
                </a:solidFill>
                <a:latin typeface="Franklin Gothic Demi Cond" charset="0"/>
                <a:ea typeface="Franklin Gothic Demi Cond" charset="0"/>
                <a:cs typeface="Franklin Gothic Demi Cond" charset="0"/>
              </a:rPr>
              <a:t>eating </a:t>
            </a:r>
            <a:r>
              <a:rPr lang="en-US" sz="2000" b="1" dirty="0">
                <a:solidFill>
                  <a:schemeClr val="bg1"/>
                </a:solidFill>
                <a:latin typeface="Franklin Gothic Demi Cond" charset="0"/>
                <a:ea typeface="Franklin Gothic Demi Cond" charset="0"/>
                <a:cs typeface="Franklin Gothic Demi Cond" charset="0"/>
              </a:rPr>
              <a:t>•</a:t>
            </a:r>
            <a:r>
              <a:rPr lang="en-US" sz="2000" b="1" dirty="0" smtClean="0">
                <a:solidFill>
                  <a:schemeClr val="bg1"/>
                </a:solidFill>
                <a:latin typeface="Franklin Gothic Demi Cond" charset="0"/>
                <a:ea typeface="Franklin Gothic Demi Cond" charset="0"/>
                <a:cs typeface="Franklin Gothic Demi Cond" charset="0"/>
              </a:rPr>
              <a:t>clothing </a:t>
            </a:r>
            <a:r>
              <a:rPr lang="en-US" sz="2000" b="1" dirty="0">
                <a:solidFill>
                  <a:schemeClr val="bg1"/>
                </a:solidFill>
                <a:latin typeface="Franklin Gothic Demi Cond" charset="0"/>
                <a:ea typeface="Franklin Gothic Demi Cond" charset="0"/>
                <a:cs typeface="Franklin Gothic Demi Cond" charset="0"/>
              </a:rPr>
              <a:t>•child care</a:t>
            </a:r>
          </a:p>
        </p:txBody>
      </p:sp>
    </p:spTree>
    <p:extLst>
      <p:ext uri="{BB962C8B-B14F-4D97-AF65-F5344CB8AC3E}">
        <p14:creationId xmlns:p14="http://schemas.microsoft.com/office/powerpoint/2010/main" val="1033959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7E9B5EF4-9962-4617-83FF-7599261AFFFF}"/>
              </a:ext>
            </a:extLst>
          </p:cNvPr>
          <p:cNvSpPr txBox="1"/>
          <p:nvPr/>
        </p:nvSpPr>
        <p:spPr>
          <a:xfrm>
            <a:off x="567159" y="1186985"/>
            <a:ext cx="10962233" cy="4716104"/>
          </a:xfrm>
          <a:prstGeom prst="rect">
            <a:avLst/>
          </a:prstGeom>
          <a:noFill/>
        </p:spPr>
        <p:txBody>
          <a:bodyPr wrap="square" rtlCol="0">
            <a:spAutoFit/>
          </a:bodyPr>
          <a:lstStyle/>
          <a:p>
            <a:pPr marL="457200" lvl="0" indent="-457200">
              <a:buFont typeface="Arial" panose="020B0604020202020204" pitchFamily="34" charset="0"/>
              <a:buChar char="•"/>
            </a:pPr>
            <a:r>
              <a:rPr lang="en-US" sz="3600" b="1" smtClean="0">
                <a:solidFill>
                  <a:schemeClr val="tx2">
                    <a:lumMod val="90000"/>
                    <a:lumOff val="10000"/>
                  </a:schemeClr>
                </a:solidFill>
                <a:latin typeface="Franklin Gothic Demi Cond" charset="0"/>
                <a:ea typeface="Franklin Gothic Demi Cond" charset="0"/>
                <a:cs typeface="Franklin Gothic Demi Cond" charset="0"/>
              </a:rPr>
              <a:t>Which </a:t>
            </a:r>
            <a:r>
              <a:rPr lang="en-US" sz="3600" b="1" dirty="0">
                <a:solidFill>
                  <a:schemeClr val="tx2">
                    <a:lumMod val="90000"/>
                    <a:lumOff val="10000"/>
                  </a:schemeClr>
                </a:solidFill>
                <a:latin typeface="Franklin Gothic Demi Cond" charset="0"/>
                <a:ea typeface="Franklin Gothic Demi Cond" charset="0"/>
                <a:cs typeface="Franklin Gothic Demi Cond" charset="0"/>
              </a:rPr>
              <a:t>one of the following is considered as a </a:t>
            </a:r>
            <a:r>
              <a:rPr lang="en-US" sz="3600" b="1" dirty="0" smtClean="0">
                <a:solidFill>
                  <a:schemeClr val="tx2">
                    <a:lumMod val="90000"/>
                    <a:lumOff val="10000"/>
                  </a:schemeClr>
                </a:solidFill>
                <a:latin typeface="Franklin Gothic Demi Cond" charset="0"/>
                <a:ea typeface="Franklin Gothic Demi Cond" charset="0"/>
                <a:cs typeface="Franklin Gothic Demi Cond" charset="0"/>
              </a:rPr>
              <a:t>long-term </a:t>
            </a:r>
            <a:r>
              <a:rPr lang="en-US" sz="3600" b="1" dirty="0">
                <a:solidFill>
                  <a:schemeClr val="tx2">
                    <a:lumMod val="90000"/>
                    <a:lumOff val="10000"/>
                  </a:schemeClr>
                </a:solidFill>
                <a:latin typeface="Franklin Gothic Demi Cond" charset="0"/>
                <a:ea typeface="Franklin Gothic Demi Cond" charset="0"/>
                <a:cs typeface="Franklin Gothic Demi Cond" charset="0"/>
              </a:rPr>
              <a:t>complication of </a:t>
            </a:r>
            <a:r>
              <a:rPr lang="en-US" sz="3600" b="1" dirty="0" smtClean="0">
                <a:solidFill>
                  <a:schemeClr val="tx2">
                    <a:lumMod val="90000"/>
                    <a:lumOff val="10000"/>
                  </a:schemeClr>
                </a:solidFill>
                <a:latin typeface="Franklin Gothic Demi Cond" charset="0"/>
                <a:ea typeface="Franklin Gothic Demi Cond" charset="0"/>
                <a:cs typeface="Franklin Gothic Demi Cond" charset="0"/>
              </a:rPr>
              <a:t>prematurity? </a:t>
            </a:r>
            <a:endParaRPr lang="en-US" sz="3600" b="1" dirty="0">
              <a:solidFill>
                <a:schemeClr val="tx2">
                  <a:lumMod val="90000"/>
                  <a:lumOff val="10000"/>
                </a:schemeClr>
              </a:solidFill>
              <a:latin typeface="Franklin Gothic Demi Cond" charset="0"/>
              <a:ea typeface="Franklin Gothic Demi Cond" charset="0"/>
              <a:cs typeface="Franklin Gothic Demi Cond" charset="0"/>
            </a:endParaRPr>
          </a:p>
          <a:p>
            <a:pPr lvl="0"/>
            <a:endParaRPr lang="en-US" sz="3600" b="1" dirty="0">
              <a:latin typeface="Franklin Gothic Demi Cond" charset="0"/>
              <a:ea typeface="Franklin Gothic Demi Cond" charset="0"/>
              <a:cs typeface="Franklin Gothic Demi Cond" charset="0"/>
            </a:endParaRPr>
          </a:p>
          <a:p>
            <a:pPr lvl="0"/>
            <a:r>
              <a:rPr lang="en-US" sz="3600" b="1" dirty="0">
                <a:latin typeface="Franklin Gothic Demi Cond" charset="0"/>
                <a:ea typeface="Franklin Gothic Demi Cond" charset="0"/>
                <a:cs typeface="Franklin Gothic Demi Cond" charset="0"/>
              </a:rPr>
              <a:t>A) Breathing difficulties </a:t>
            </a:r>
          </a:p>
          <a:p>
            <a:pPr lvl="0"/>
            <a:r>
              <a:rPr lang="en-US" sz="3600" b="1" dirty="0">
                <a:latin typeface="Franklin Gothic Demi Cond" charset="0"/>
                <a:ea typeface="Franklin Gothic Demi Cond" charset="0"/>
                <a:cs typeface="Franklin Gothic Demi Cond" charset="0"/>
              </a:rPr>
              <a:t>B) Infections</a:t>
            </a:r>
          </a:p>
          <a:p>
            <a:pPr lvl="0"/>
            <a:r>
              <a:rPr lang="en-US" sz="3600" b="1" dirty="0">
                <a:latin typeface="Franklin Gothic Demi Cond" charset="0"/>
                <a:ea typeface="Franklin Gothic Demi Cond" charset="0"/>
                <a:cs typeface="Franklin Gothic Demi Cond" charset="0"/>
              </a:rPr>
              <a:t>C) Jaundice</a:t>
            </a:r>
          </a:p>
          <a:p>
            <a:pPr lvl="0"/>
            <a:r>
              <a:rPr lang="en-US" sz="3600" b="1" dirty="0">
                <a:latin typeface="Franklin Gothic Demi Cond" charset="0"/>
                <a:ea typeface="Franklin Gothic Demi Cond" charset="0"/>
                <a:cs typeface="Franklin Gothic Demi Cond" charset="0"/>
              </a:rPr>
              <a:t>D) Retinopathy of prematurity</a:t>
            </a:r>
          </a:p>
          <a:p>
            <a:pPr lvl="0"/>
            <a:endParaRPr lang="en-US" sz="2400" dirty="0">
              <a:solidFill>
                <a:srgbClr val="1A2E40">
                  <a:lumMod val="90000"/>
                  <a:lumOff val="10000"/>
                </a:srgbClr>
              </a:solidFill>
              <a:latin typeface="Adobe Arabic" panose="02040503050201020203" pitchFamily="18" charset="-78"/>
              <a:cs typeface="Adobe Arabic" panose="02040503050201020203" pitchFamily="18" charset="-78"/>
            </a:endParaRPr>
          </a:p>
          <a:p>
            <a:endParaRPr lang="en-US" dirty="0"/>
          </a:p>
        </p:txBody>
      </p:sp>
    </p:spTree>
    <p:extLst>
      <p:ext uri="{BB962C8B-B14F-4D97-AF65-F5344CB8AC3E}">
        <p14:creationId xmlns:p14="http://schemas.microsoft.com/office/powerpoint/2010/main" val="3441830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2F18C432-246B-421B-B1D7-BFE33E9DFEC7}"/>
              </a:ext>
            </a:extLst>
          </p:cNvPr>
          <p:cNvSpPr txBox="1"/>
          <p:nvPr/>
        </p:nvSpPr>
        <p:spPr>
          <a:xfrm>
            <a:off x="942974" y="371475"/>
            <a:ext cx="11249025" cy="4801314"/>
          </a:xfrm>
          <a:prstGeom prst="rect">
            <a:avLst/>
          </a:prstGeom>
          <a:noFill/>
        </p:spPr>
        <p:txBody>
          <a:bodyPr wrap="square" rtlCol="0">
            <a:spAutoFit/>
          </a:bodyPr>
          <a:lstStyle/>
          <a:p>
            <a:r>
              <a:rPr lang="en-US" sz="3600" b="1" dirty="0">
                <a:solidFill>
                  <a:schemeClr val="tx2">
                    <a:lumMod val="90000"/>
                    <a:lumOff val="10000"/>
                  </a:schemeClr>
                </a:solidFill>
                <a:latin typeface="Franklin Gothic Demi Cond" charset="0"/>
                <a:ea typeface="Franklin Gothic Demi Cond" charset="0"/>
                <a:cs typeface="Franklin Gothic Demi Cond" charset="0"/>
              </a:rPr>
              <a:t>How to improve the health and well-being of women, infants, children, and families.</a:t>
            </a:r>
          </a:p>
          <a:p>
            <a:endParaRPr lang="en-US" sz="2400" dirty="0">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r>
              <a:rPr lang="en-US" sz="3200" dirty="0">
                <a:latin typeface="Franklin Gothic Demi Cond" charset="0"/>
                <a:ea typeface="Franklin Gothic Demi Cond" charset="0"/>
                <a:cs typeface="Franklin Gothic Demi Cond" charset="0"/>
              </a:rPr>
              <a:t>Approximately 830 women die every day from causes related to pregnancy and childbirth. </a:t>
            </a:r>
          </a:p>
          <a:p>
            <a:pPr marL="342900" indent="-342900">
              <a:buFont typeface="Arial" panose="020B0604020202020204" pitchFamily="34" charset="0"/>
              <a:buChar char="•"/>
            </a:pPr>
            <a:endParaRPr lang="en-US" sz="3200" dirty="0">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r>
              <a:rPr lang="en-US" sz="3200" dirty="0">
                <a:latin typeface="Franklin Gothic Demi Cond" charset="0"/>
                <a:ea typeface="Franklin Gothic Demi Cond" charset="0"/>
                <a:cs typeface="Franklin Gothic Demi Cond" charset="0"/>
              </a:rPr>
              <a:t>5.9 million children under age five died in 2015, 16000 every day.</a:t>
            </a:r>
          </a:p>
          <a:p>
            <a:pPr marL="342900" indent="-342900">
              <a:buFont typeface="Arial" panose="020B0604020202020204" pitchFamily="34" charset="0"/>
              <a:buChar char="•"/>
            </a:pPr>
            <a:endParaRPr lang="en-US" sz="3200" dirty="0">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r>
              <a:rPr lang="en-US" sz="3200" dirty="0">
                <a:latin typeface="Franklin Gothic Demi Cond" charset="0"/>
                <a:ea typeface="Franklin Gothic Demi Cond" charset="0"/>
                <a:cs typeface="Franklin Gothic Demi Cond" charset="0"/>
              </a:rPr>
              <a:t>With quality health care, many of these deaths could be prevented</a:t>
            </a:r>
            <a:r>
              <a:rPr lang="en-US" sz="3200" dirty="0">
                <a:solidFill>
                  <a:schemeClr val="tx2">
                    <a:lumMod val="90000"/>
                    <a:lumOff val="10000"/>
                  </a:schemeClr>
                </a:solidFill>
                <a:latin typeface="Franklin Gothic Demi Cond" charset="0"/>
                <a:ea typeface="Franklin Gothic Demi Cond" charset="0"/>
                <a:cs typeface="Franklin Gothic Demi Cond" charset="0"/>
              </a:rPr>
              <a:t>.</a:t>
            </a:r>
          </a:p>
          <a:p>
            <a:endParaRPr lang="en-US" dirty="0">
              <a:solidFill>
                <a:schemeClr val="tx2">
                  <a:lumMod val="90000"/>
                  <a:lumOff val="10000"/>
                </a:schemeClr>
              </a:solidFill>
            </a:endParaRPr>
          </a:p>
        </p:txBody>
      </p:sp>
    </p:spTree>
    <p:extLst>
      <p:ext uri="{BB962C8B-B14F-4D97-AF65-F5344CB8AC3E}">
        <p14:creationId xmlns:p14="http://schemas.microsoft.com/office/powerpoint/2010/main" val="6394047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E1F20BE7-A846-4976-B2F7-F5B21BF61FEF}"/>
              </a:ext>
            </a:extLst>
          </p:cNvPr>
          <p:cNvSpPr txBox="1"/>
          <p:nvPr/>
        </p:nvSpPr>
        <p:spPr>
          <a:xfrm>
            <a:off x="1142586" y="327094"/>
            <a:ext cx="10243930" cy="6986528"/>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chemeClr val="accent2">
                    <a:lumMod val="75000"/>
                  </a:schemeClr>
                </a:solidFill>
                <a:latin typeface="Franklin Gothic Demi Cond" charset="0"/>
                <a:ea typeface="Franklin Gothic Demi Cond" charset="0"/>
                <a:cs typeface="Franklin Gothic Demi Cond" charset="0"/>
              </a:rPr>
              <a:t>First 24 hours </a:t>
            </a:r>
            <a:r>
              <a:rPr lang="en-US" sz="2800" dirty="0">
                <a:solidFill>
                  <a:schemeClr val="tx2">
                    <a:lumMod val="90000"/>
                    <a:lumOff val="10000"/>
                  </a:schemeClr>
                </a:solidFill>
                <a:latin typeface="Franklin Gothic Demi Cond" charset="0"/>
                <a:ea typeface="Franklin Gothic Demi Cond" charset="0"/>
                <a:cs typeface="Franklin Gothic Demi Cond" charset="0"/>
              </a:rPr>
              <a:t>: </a:t>
            </a:r>
            <a:r>
              <a:rPr lang="en-US" sz="2800" dirty="0">
                <a:latin typeface="Franklin Gothic Demi Cond" charset="0"/>
                <a:ea typeface="Franklin Gothic Demi Cond" charset="0"/>
                <a:cs typeface="Franklin Gothic Demi Cond" charset="0"/>
              </a:rPr>
              <a:t>assessment of vaginal bleeding, uterine contraction, temperature and heart rate should be done routinely during the first 24 hours</a:t>
            </a:r>
          </a:p>
          <a:p>
            <a:pPr marL="342900" indent="-342900">
              <a:buFont typeface="Arial" panose="020B0604020202020204" pitchFamily="34" charset="0"/>
              <a:buChar char="•"/>
            </a:pPr>
            <a:endParaRPr lang="en-US" sz="2800" dirty="0">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r>
              <a:rPr lang="en-US" sz="2800" dirty="0">
                <a:latin typeface="Franklin Gothic Demi Cond" charset="0"/>
                <a:ea typeface="Franklin Gothic Demi Cond" charset="0"/>
                <a:cs typeface="Franklin Gothic Demi Cond" charset="0"/>
              </a:rPr>
              <a:t>Breastfeeding should be </a:t>
            </a:r>
            <a:r>
              <a:rPr lang="en-US" sz="2800" dirty="0" smtClean="0">
                <a:latin typeface="Franklin Gothic Demi Cond" charset="0"/>
                <a:ea typeface="Franklin Gothic Demi Cond" charset="0"/>
                <a:cs typeface="Franklin Gothic Demi Cond" charset="0"/>
              </a:rPr>
              <a:t>assessed</a:t>
            </a:r>
            <a:r>
              <a:rPr lang="en-US" sz="2800" dirty="0" smtClean="0">
                <a:solidFill>
                  <a:schemeClr val="accent2">
                    <a:lumMod val="75000"/>
                  </a:schemeClr>
                </a:solidFill>
                <a:latin typeface="Franklin Gothic Demi Cond" charset="0"/>
                <a:ea typeface="Franklin Gothic Demi Cond" charset="0"/>
                <a:cs typeface="Franklin Gothic Demi Cond" charset="0"/>
              </a:rPr>
              <a:t>.</a:t>
            </a:r>
            <a:endParaRPr lang="en-US" sz="2800" dirty="0">
              <a:solidFill>
                <a:schemeClr val="accent2">
                  <a:lumMod val="75000"/>
                </a:schemeClr>
              </a:solidFill>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endParaRPr lang="en-US" sz="2800" dirty="0">
              <a:solidFill>
                <a:schemeClr val="tx2">
                  <a:lumMod val="90000"/>
                  <a:lumOff val="10000"/>
                </a:schemeClr>
              </a:solidFill>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r>
              <a:rPr lang="en-US" sz="2800" dirty="0">
                <a:latin typeface="Franklin Gothic Demi Cond" charset="0"/>
                <a:ea typeface="Franklin Gothic Demi Cond" charset="0"/>
                <a:cs typeface="Franklin Gothic Demi Cond" charset="0"/>
              </a:rPr>
              <a:t>women should be asked about their emotional wellbeing, and what family and social support they have.</a:t>
            </a:r>
          </a:p>
          <a:p>
            <a:pPr marL="342900" indent="-342900">
              <a:buFont typeface="Arial" panose="020B0604020202020204" pitchFamily="34" charset="0"/>
              <a:buChar char="•"/>
            </a:pPr>
            <a:endParaRPr lang="en-US" sz="2800" dirty="0">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r>
              <a:rPr lang="en-US" sz="2800" dirty="0">
                <a:latin typeface="Franklin Gothic Demi Cond" charset="0"/>
                <a:ea typeface="Franklin Gothic Demi Cond" charset="0"/>
                <a:cs typeface="Franklin Gothic Demi Cond" charset="0"/>
              </a:rPr>
              <a:t>After 10–14 days, all women should be asked about postpartum depression.</a:t>
            </a:r>
          </a:p>
          <a:p>
            <a:endParaRPr lang="en-US" sz="2800" dirty="0">
              <a:latin typeface="Franklin Gothic Demi Cond" charset="0"/>
              <a:ea typeface="Franklin Gothic Demi Cond" charset="0"/>
              <a:cs typeface="Franklin Gothic Demi Cond" charset="0"/>
            </a:endParaRPr>
          </a:p>
          <a:p>
            <a:pPr marL="342900" indent="-342900">
              <a:buFont typeface="Arial" panose="020B0604020202020204" pitchFamily="34" charset="0"/>
              <a:buChar char="•"/>
            </a:pPr>
            <a:r>
              <a:rPr lang="en-US" sz="2800" dirty="0">
                <a:latin typeface="Franklin Gothic Demi Cond" charset="0"/>
                <a:ea typeface="Franklin Gothic Demi Cond" charset="0"/>
                <a:cs typeface="Franklin Gothic Demi Cond" charset="0"/>
              </a:rPr>
              <a:t>Iron and folic acid supplementation should be provided for at least 3 months after delivery</a:t>
            </a:r>
            <a:r>
              <a:rPr lang="en-US" sz="2400" dirty="0">
                <a:latin typeface="Franklin Gothic Demi Cond" charset="0"/>
                <a:ea typeface="Franklin Gothic Demi Cond" charset="0"/>
                <a:cs typeface="Franklin Gothic Demi Cond" charset="0"/>
              </a:rPr>
              <a:t>. </a:t>
            </a:r>
          </a:p>
          <a:p>
            <a:pPr marL="342900" indent="-3429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a:p>
            <a:pPr marL="342900" indent="-3429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5879117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AC57836C-0A1E-4967-8D12-7211137C3563}"/>
              </a:ext>
            </a:extLst>
          </p:cNvPr>
          <p:cNvSpPr txBox="1"/>
          <p:nvPr/>
        </p:nvSpPr>
        <p:spPr>
          <a:xfrm>
            <a:off x="967408" y="410817"/>
            <a:ext cx="10495722"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2"/>
                </a:solidFill>
                <a:latin typeface="Franklin Gothic Demi Cond" charset="0"/>
                <a:ea typeface="Franklin Gothic Demi Cond" charset="0"/>
                <a:cs typeface="Franklin Gothic Demi Cond" charset="0"/>
              </a:rPr>
              <a:t>Promote early and exclusive breastfeeding (EBF</a:t>
            </a:r>
            <a:r>
              <a:rPr lang="en-US" sz="2800" dirty="0" smtClean="0">
                <a:solidFill>
                  <a:schemeClr val="tx2"/>
                </a:solidFill>
                <a:latin typeface="Franklin Gothic Demi Cond" charset="0"/>
                <a:ea typeface="Franklin Gothic Demi Cond" charset="0"/>
                <a:cs typeface="Franklin Gothic Demi Cond" charset="0"/>
              </a:rPr>
              <a:t>): </a:t>
            </a:r>
            <a:endParaRPr lang="en-US" sz="2800" dirty="0">
              <a:solidFill>
                <a:schemeClr val="tx2"/>
              </a:solidFill>
              <a:latin typeface="Franklin Gothic Demi Cond" charset="0"/>
              <a:ea typeface="Franklin Gothic Demi Cond" charset="0"/>
              <a:cs typeface="Franklin Gothic Demi Cond" charset="0"/>
            </a:endParaRPr>
          </a:p>
          <a:p>
            <a:pPr marL="457200" indent="-457200">
              <a:buFont typeface="Arial" panose="020B0604020202020204" pitchFamily="34" charset="0"/>
              <a:buChar char="•"/>
            </a:pPr>
            <a:r>
              <a:rPr lang="en-US" sz="2800" dirty="0">
                <a:latin typeface="Franklin Gothic Demi Cond" charset="0"/>
                <a:ea typeface="Franklin Gothic Demi Cond" charset="0"/>
                <a:cs typeface="Franklin Gothic Demi Cond" charset="0"/>
              </a:rPr>
              <a:t>Evidence shows EBF reduces the risks of mortality and morbidity and improves post-neonatal outcomes</a:t>
            </a:r>
          </a:p>
          <a:p>
            <a:pPr marL="457200" indent="-457200">
              <a:buFont typeface="Arial" panose="020B0604020202020204" pitchFamily="34" charset="0"/>
              <a:buChar char="•"/>
            </a:pPr>
            <a:endParaRPr lang="en-US" sz="2800" dirty="0">
              <a:latin typeface="Franklin Gothic Demi Cond" charset="0"/>
              <a:ea typeface="Franklin Gothic Demi Cond" charset="0"/>
              <a:cs typeface="Franklin Gothic Demi Cond" charset="0"/>
            </a:endParaRPr>
          </a:p>
          <a:p>
            <a:pPr marL="457200" indent="-457200">
              <a:buFont typeface="Arial" panose="020B0604020202020204" pitchFamily="34" charset="0"/>
              <a:buChar char="•"/>
            </a:pPr>
            <a:r>
              <a:rPr lang="en-US" sz="2800" dirty="0">
                <a:latin typeface="Franklin Gothic Demi Cond" charset="0"/>
                <a:ea typeface="Franklin Gothic Demi Cond" charset="0"/>
                <a:cs typeface="Franklin Gothic Demi Cond" charset="0"/>
              </a:rPr>
              <a:t>Preterm and low-birth-weight babies should be identified as soon as possible and should be provided special care.</a:t>
            </a:r>
          </a:p>
          <a:p>
            <a:pPr marL="457200" indent="-457200">
              <a:buFont typeface="Arial" panose="020B0604020202020204" pitchFamily="34" charset="0"/>
              <a:buChar char="•"/>
            </a:pPr>
            <a:endParaRPr lang="en-US" sz="2800" dirty="0">
              <a:latin typeface="Franklin Gothic Demi Cond" charset="0"/>
              <a:ea typeface="Franklin Gothic Demi Cond" charset="0"/>
              <a:cs typeface="Franklin Gothic Demi Cond" charset="0"/>
            </a:endParaRPr>
          </a:p>
          <a:p>
            <a:pPr marL="457200" indent="-457200">
              <a:buFont typeface="Arial" panose="020B0604020202020204" pitchFamily="34" charset="0"/>
              <a:buChar char="•"/>
            </a:pPr>
            <a:r>
              <a:rPr lang="en-US" sz="2800" dirty="0">
                <a:latin typeface="Franklin Gothic Demi Cond" charset="0"/>
                <a:ea typeface="Franklin Gothic Demi Cond" charset="0"/>
                <a:cs typeface="Franklin Gothic Demi Cond" charset="0"/>
              </a:rPr>
              <a:t>A full clinical examination should be done 1 hour after birth. This includes giving vitamin K prophylaxis and hepatitis B vaccination (within 24 hours).</a:t>
            </a:r>
          </a:p>
          <a:p>
            <a:pPr marL="457200" indent="-457200">
              <a:buFont typeface="Arial" panose="020B0604020202020204" pitchFamily="34" charset="0"/>
              <a:buChar char="•"/>
            </a:pPr>
            <a:endParaRPr lang="en-US" sz="2800"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7890196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E45B3C21-76FC-49F7-BB9C-3B9D862AE374}"/>
              </a:ext>
            </a:extLst>
          </p:cNvPr>
          <p:cNvSpPr txBox="1"/>
          <p:nvPr/>
        </p:nvSpPr>
        <p:spPr>
          <a:xfrm>
            <a:off x="1213069" y="425256"/>
            <a:ext cx="10536071" cy="5078313"/>
          </a:xfrm>
          <a:prstGeom prst="rect">
            <a:avLst/>
          </a:prstGeom>
          <a:noFill/>
        </p:spPr>
        <p:txBody>
          <a:bodyPr wrap="square" rtlCol="0">
            <a:spAutoFit/>
          </a:bodyPr>
          <a:lstStyle/>
          <a:p>
            <a:endParaRPr lang="en-US" sz="3600" b="1" dirty="0">
              <a:solidFill>
                <a:schemeClr val="tx2">
                  <a:lumMod val="90000"/>
                  <a:lumOff val="10000"/>
                </a:schemeClr>
              </a:solidFill>
              <a:latin typeface="Adobe Arabic" panose="02040503050201020203" pitchFamily="18" charset="-78"/>
              <a:cs typeface="Adobe Arabic" panose="02040503050201020203" pitchFamily="18" charset="-78"/>
            </a:endParaRPr>
          </a:p>
          <a:p>
            <a:pPr marL="285750" indent="-285750">
              <a:buFont typeface="Arial" panose="020B0604020202020204" pitchFamily="34" charset="0"/>
              <a:buChar char="•"/>
            </a:pPr>
            <a:r>
              <a:rPr lang="en-US" sz="3600" b="1" dirty="0">
                <a:solidFill>
                  <a:schemeClr val="tx2">
                    <a:lumMod val="90000"/>
                    <a:lumOff val="10000"/>
                  </a:schemeClr>
                </a:solidFill>
                <a:latin typeface="Franklin Gothic Demi Cond" charset="0"/>
                <a:ea typeface="Franklin Gothic Demi Cond" charset="0"/>
                <a:cs typeface="Franklin Gothic Demi Cond" charset="0"/>
              </a:rPr>
              <a:t>Which one of the following nutrient deficiency in a pregnant woman</a:t>
            </a:r>
          </a:p>
          <a:p>
            <a:r>
              <a:rPr lang="en-US" sz="3600" b="1" dirty="0">
                <a:solidFill>
                  <a:schemeClr val="tx2">
                    <a:lumMod val="90000"/>
                    <a:lumOff val="10000"/>
                  </a:schemeClr>
                </a:solidFill>
                <a:latin typeface="Franklin Gothic Demi Cond" charset="0"/>
                <a:ea typeface="Franklin Gothic Demi Cond" charset="0"/>
                <a:cs typeface="Franklin Gothic Demi Cond" charset="0"/>
              </a:rPr>
              <a:t>can lead to neural defect in her child?</a:t>
            </a:r>
          </a:p>
          <a:p>
            <a:endParaRPr lang="en-US" sz="3600" b="1" dirty="0">
              <a:solidFill>
                <a:schemeClr val="tx2">
                  <a:lumMod val="90000"/>
                  <a:lumOff val="10000"/>
                </a:schemeClr>
              </a:solidFill>
              <a:latin typeface="Franklin Gothic Demi Cond" charset="0"/>
              <a:ea typeface="Franklin Gothic Demi Cond" charset="0"/>
              <a:cs typeface="Franklin Gothic Demi Cond" charset="0"/>
            </a:endParaRPr>
          </a:p>
          <a:p>
            <a:r>
              <a:rPr lang="en-US" sz="3600" b="1" dirty="0">
                <a:latin typeface="Franklin Gothic Demi Cond" charset="0"/>
                <a:ea typeface="Franklin Gothic Demi Cond" charset="0"/>
                <a:cs typeface="Franklin Gothic Demi Cond" charset="0"/>
              </a:rPr>
              <a:t>A) Iron</a:t>
            </a:r>
          </a:p>
          <a:p>
            <a:r>
              <a:rPr lang="en-US" sz="3600" b="1" dirty="0">
                <a:solidFill>
                  <a:srgbClr val="C00000"/>
                </a:solidFill>
                <a:latin typeface="Franklin Gothic Demi Cond" charset="0"/>
                <a:ea typeface="Franklin Gothic Demi Cond" charset="0"/>
                <a:cs typeface="Franklin Gothic Demi Cond" charset="0"/>
              </a:rPr>
              <a:t>B) Folate</a:t>
            </a:r>
          </a:p>
          <a:p>
            <a:r>
              <a:rPr lang="en-US" sz="3600" b="1" dirty="0">
                <a:latin typeface="Franklin Gothic Demi Cond" charset="0"/>
                <a:ea typeface="Franklin Gothic Demi Cond" charset="0"/>
                <a:cs typeface="Franklin Gothic Demi Cond" charset="0"/>
              </a:rPr>
              <a:t>C) Calcium</a:t>
            </a:r>
          </a:p>
          <a:p>
            <a:r>
              <a:rPr lang="en-US" sz="3600" b="1" dirty="0">
                <a:latin typeface="Franklin Gothic Demi Cond" charset="0"/>
                <a:ea typeface="Franklin Gothic Demi Cond" charset="0"/>
                <a:cs typeface="Franklin Gothic Demi Cond" charset="0"/>
              </a:rPr>
              <a:t>D) Omega 3</a:t>
            </a:r>
          </a:p>
        </p:txBody>
      </p:sp>
    </p:spTree>
    <p:extLst>
      <p:ext uri="{BB962C8B-B14F-4D97-AF65-F5344CB8AC3E}">
        <p14:creationId xmlns:p14="http://schemas.microsoft.com/office/powerpoint/2010/main" val="22612415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2339" y="619932"/>
            <a:ext cx="9670942" cy="3970318"/>
          </a:xfrm>
          <a:prstGeom prst="rect">
            <a:avLst/>
          </a:prstGeom>
        </p:spPr>
        <p:txBody>
          <a:bodyPr wrap="square">
            <a:spAutoFit/>
          </a:bodyPr>
          <a:lstStyle/>
          <a:p>
            <a:r>
              <a:rPr lang="en-US" sz="3600" b="1" dirty="0">
                <a:solidFill>
                  <a:schemeClr val="tx2">
                    <a:lumMod val="90000"/>
                    <a:lumOff val="10000"/>
                  </a:schemeClr>
                </a:solidFill>
                <a:latin typeface="Franklin Gothic Demi Cond" charset="0"/>
                <a:ea typeface="Franklin Gothic Demi Cond" charset="0"/>
                <a:cs typeface="Franklin Gothic Demi Cond" charset="0"/>
              </a:rPr>
              <a:t>Which one of the following is the major cause of maternal mortality in Saudi Arabia </a:t>
            </a:r>
            <a:r>
              <a:rPr lang="en-US" sz="3600" b="1" dirty="0" smtClean="0">
                <a:solidFill>
                  <a:schemeClr val="tx2">
                    <a:lumMod val="90000"/>
                    <a:lumOff val="10000"/>
                  </a:schemeClr>
                </a:solidFill>
                <a:latin typeface="Franklin Gothic Demi Cond" charset="0"/>
                <a:ea typeface="Franklin Gothic Demi Cond" charset="0"/>
                <a:cs typeface="Franklin Gothic Demi Cond" charset="0"/>
              </a:rPr>
              <a:t>?</a:t>
            </a:r>
          </a:p>
          <a:p>
            <a:endParaRPr lang="en-US" sz="3600" b="1" dirty="0">
              <a:solidFill>
                <a:schemeClr val="tx2">
                  <a:lumMod val="90000"/>
                  <a:lumOff val="10000"/>
                </a:schemeClr>
              </a:solidFill>
              <a:latin typeface="Franklin Gothic Demi Cond" charset="0"/>
              <a:ea typeface="Franklin Gothic Demi Cond" charset="0"/>
              <a:cs typeface="Franklin Gothic Demi Cond" charset="0"/>
            </a:endParaRPr>
          </a:p>
          <a:p>
            <a:pPr marL="742950" indent="-742950">
              <a:buFont typeface="+mj-lt"/>
              <a:buAutoNum type="alphaLcParenR"/>
            </a:pPr>
            <a:r>
              <a:rPr lang="en-US" sz="3600" b="1" dirty="0">
                <a:latin typeface="Franklin Gothic Demi Cond" charset="0"/>
                <a:ea typeface="Franklin Gothic Demi Cond" charset="0"/>
                <a:cs typeface="Franklin Gothic Demi Cond" charset="0"/>
              </a:rPr>
              <a:t>Infection </a:t>
            </a:r>
          </a:p>
          <a:p>
            <a:pPr marL="742950" indent="-742950">
              <a:buFont typeface="+mj-lt"/>
              <a:buAutoNum type="alphaLcParenR"/>
            </a:pPr>
            <a:r>
              <a:rPr lang="en-US" sz="3600" b="1" dirty="0">
                <a:solidFill>
                  <a:srgbClr val="C00000"/>
                </a:solidFill>
                <a:latin typeface="Franklin Gothic Demi Cond" charset="0"/>
                <a:ea typeface="Franklin Gothic Demi Cond" charset="0"/>
                <a:cs typeface="Franklin Gothic Demi Cond" charset="0"/>
              </a:rPr>
              <a:t>Hemorrhage</a:t>
            </a:r>
            <a:r>
              <a:rPr lang="en-US" sz="3600" b="1" dirty="0">
                <a:latin typeface="Franklin Gothic Demi Cond" charset="0"/>
                <a:ea typeface="Franklin Gothic Demi Cond" charset="0"/>
                <a:cs typeface="Franklin Gothic Demi Cond" charset="0"/>
              </a:rPr>
              <a:t> </a:t>
            </a:r>
          </a:p>
          <a:p>
            <a:pPr marL="742950" indent="-742950">
              <a:buFont typeface="+mj-lt"/>
              <a:buAutoNum type="alphaLcParenR"/>
            </a:pPr>
            <a:r>
              <a:rPr lang="en-US" sz="3600" b="1" dirty="0">
                <a:latin typeface="Franklin Gothic Demi Cond" charset="0"/>
                <a:ea typeface="Franklin Gothic Demi Cond" charset="0"/>
                <a:cs typeface="Franklin Gothic Demi Cond" charset="0"/>
              </a:rPr>
              <a:t>High blood pressure </a:t>
            </a:r>
          </a:p>
          <a:p>
            <a:pPr marL="742950" indent="-742950">
              <a:buFont typeface="+mj-lt"/>
              <a:buAutoNum type="alphaLcParenR"/>
            </a:pPr>
            <a:r>
              <a:rPr lang="en-US" sz="3600" b="1" dirty="0">
                <a:latin typeface="Franklin Gothic Demi Cond" charset="0"/>
                <a:ea typeface="Franklin Gothic Demi Cond" charset="0"/>
                <a:cs typeface="Franklin Gothic Demi Cond" charset="0"/>
              </a:rPr>
              <a:t>Unsafe abortion</a:t>
            </a:r>
          </a:p>
        </p:txBody>
      </p:sp>
    </p:spTree>
    <p:extLst>
      <p:ext uri="{BB962C8B-B14F-4D97-AF65-F5344CB8AC3E}">
        <p14:creationId xmlns:p14="http://schemas.microsoft.com/office/powerpoint/2010/main" val="5143110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F4356555-B0A7-4854-A310-C67E4A89D998}"/>
              </a:ext>
            </a:extLst>
          </p:cNvPr>
          <p:cNvSpPr txBox="1"/>
          <p:nvPr/>
        </p:nvSpPr>
        <p:spPr>
          <a:xfrm>
            <a:off x="1484243" y="874643"/>
            <a:ext cx="10893287" cy="4524315"/>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chemeClr val="tx2">
                    <a:lumMod val="90000"/>
                    <a:lumOff val="10000"/>
                  </a:schemeClr>
                </a:solidFill>
                <a:latin typeface="Franklin Gothic Demi Cond" charset="0"/>
                <a:ea typeface="Franklin Gothic Demi Cond" charset="0"/>
                <a:cs typeface="Franklin Gothic Demi Cond" charset="0"/>
              </a:rPr>
              <a:t>Which of the following side effects are associated with maternal</a:t>
            </a:r>
          </a:p>
          <a:p>
            <a:r>
              <a:rPr lang="en-US" sz="3600" b="1" dirty="0">
                <a:solidFill>
                  <a:schemeClr val="tx2">
                    <a:lumMod val="90000"/>
                    <a:lumOff val="10000"/>
                  </a:schemeClr>
                </a:solidFill>
                <a:latin typeface="Franklin Gothic Demi Cond" charset="0"/>
                <a:ea typeface="Franklin Gothic Demi Cond" charset="0"/>
                <a:cs typeface="Franklin Gothic Demi Cond" charset="0"/>
              </a:rPr>
              <a:t>smoking during pregnancy?</a:t>
            </a:r>
          </a:p>
          <a:p>
            <a:endParaRPr lang="en-US" sz="3600" b="1" dirty="0">
              <a:solidFill>
                <a:schemeClr val="tx2">
                  <a:lumMod val="90000"/>
                  <a:lumOff val="10000"/>
                </a:schemeClr>
              </a:solidFill>
              <a:latin typeface="Franklin Gothic Demi Cond" charset="0"/>
              <a:ea typeface="Franklin Gothic Demi Cond" charset="0"/>
              <a:cs typeface="Franklin Gothic Demi Cond" charset="0"/>
            </a:endParaRPr>
          </a:p>
          <a:p>
            <a:r>
              <a:rPr lang="en-US" sz="3600" b="1" dirty="0">
                <a:latin typeface="Franklin Gothic Demi Cond" charset="0"/>
                <a:ea typeface="Franklin Gothic Demi Cond" charset="0"/>
                <a:cs typeface="Franklin Gothic Demi Cond" charset="0"/>
              </a:rPr>
              <a:t>A) Cleft lip</a:t>
            </a:r>
          </a:p>
          <a:p>
            <a:r>
              <a:rPr lang="en-US" sz="3600" b="1" dirty="0">
                <a:latin typeface="Franklin Gothic Demi Cond" charset="0"/>
                <a:ea typeface="Franklin Gothic Demi Cond" charset="0"/>
                <a:cs typeface="Franklin Gothic Demi Cond" charset="0"/>
              </a:rPr>
              <a:t>B) cleft palate</a:t>
            </a:r>
          </a:p>
          <a:p>
            <a:r>
              <a:rPr lang="en-US" sz="3600" b="1" dirty="0">
                <a:latin typeface="Franklin Gothic Demi Cond" charset="0"/>
                <a:ea typeface="Franklin Gothic Demi Cond" charset="0"/>
                <a:cs typeface="Franklin Gothic Demi Cond" charset="0"/>
              </a:rPr>
              <a:t>C) Sudden infant death syndrome</a:t>
            </a:r>
          </a:p>
          <a:p>
            <a:r>
              <a:rPr lang="en-US" sz="3600" b="1" dirty="0">
                <a:solidFill>
                  <a:srgbClr val="C00000"/>
                </a:solidFill>
                <a:latin typeface="Franklin Gothic Demi Cond" charset="0"/>
                <a:ea typeface="Franklin Gothic Demi Cond" charset="0"/>
                <a:cs typeface="Franklin Gothic Demi Cond" charset="0"/>
              </a:rPr>
              <a:t>D) All of them</a:t>
            </a:r>
          </a:p>
        </p:txBody>
      </p:sp>
    </p:spTree>
    <p:extLst>
      <p:ext uri="{BB962C8B-B14F-4D97-AF65-F5344CB8AC3E}">
        <p14:creationId xmlns:p14="http://schemas.microsoft.com/office/powerpoint/2010/main" val="14885320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7E9B5EF4-9962-4617-83FF-7599261AFFFF}"/>
              </a:ext>
            </a:extLst>
          </p:cNvPr>
          <p:cNvSpPr txBox="1"/>
          <p:nvPr/>
        </p:nvSpPr>
        <p:spPr>
          <a:xfrm>
            <a:off x="1457740" y="1186985"/>
            <a:ext cx="10071652" cy="4678204"/>
          </a:xfrm>
          <a:prstGeom prst="rect">
            <a:avLst/>
          </a:prstGeom>
          <a:noFill/>
        </p:spPr>
        <p:txBody>
          <a:bodyPr wrap="square" rtlCol="0">
            <a:spAutoFit/>
          </a:bodyPr>
          <a:lstStyle/>
          <a:p>
            <a:pPr marL="457200" lvl="0" indent="-457200">
              <a:buFont typeface="Arial" panose="020B0604020202020204" pitchFamily="34" charset="0"/>
              <a:buChar char="•"/>
            </a:pPr>
            <a:r>
              <a:rPr lang="en-US" sz="3600" b="1" dirty="0">
                <a:solidFill>
                  <a:schemeClr val="tx2">
                    <a:lumMod val="90000"/>
                    <a:lumOff val="10000"/>
                  </a:schemeClr>
                </a:solidFill>
                <a:latin typeface="Franklin Gothic Demi Cond" charset="0"/>
                <a:ea typeface="Franklin Gothic Demi Cond" charset="0"/>
                <a:cs typeface="Franklin Gothic Demi Cond" charset="0"/>
              </a:rPr>
              <a:t>Which one of the following is considered as a long-term complication of </a:t>
            </a:r>
            <a:r>
              <a:rPr lang="en-US" sz="3600" b="1" dirty="0" smtClean="0">
                <a:solidFill>
                  <a:schemeClr val="tx2">
                    <a:lumMod val="90000"/>
                    <a:lumOff val="10000"/>
                  </a:schemeClr>
                </a:solidFill>
                <a:latin typeface="Franklin Gothic Demi Cond" charset="0"/>
                <a:ea typeface="Franklin Gothic Demi Cond" charset="0"/>
                <a:cs typeface="Franklin Gothic Demi Cond" charset="0"/>
              </a:rPr>
              <a:t>prematurity? </a:t>
            </a:r>
            <a:endParaRPr lang="en-US" sz="3600" b="1" dirty="0">
              <a:solidFill>
                <a:schemeClr val="tx2">
                  <a:lumMod val="90000"/>
                  <a:lumOff val="10000"/>
                </a:schemeClr>
              </a:solidFill>
              <a:latin typeface="Franklin Gothic Demi Cond" charset="0"/>
              <a:ea typeface="Franklin Gothic Demi Cond" charset="0"/>
              <a:cs typeface="Franklin Gothic Demi Cond" charset="0"/>
            </a:endParaRPr>
          </a:p>
          <a:p>
            <a:pPr lvl="0"/>
            <a:endParaRPr lang="en-US" sz="3200" b="1" dirty="0">
              <a:solidFill>
                <a:srgbClr val="1A2E40">
                  <a:lumMod val="90000"/>
                  <a:lumOff val="10000"/>
                </a:srgbClr>
              </a:solidFill>
              <a:latin typeface="Franklin Gothic Demi Cond" charset="0"/>
              <a:ea typeface="Franklin Gothic Demi Cond" charset="0"/>
              <a:cs typeface="Franklin Gothic Demi Cond" charset="0"/>
            </a:endParaRPr>
          </a:p>
          <a:p>
            <a:pPr lvl="0"/>
            <a:r>
              <a:rPr lang="en-US" sz="3600" b="1" dirty="0">
                <a:latin typeface="Franklin Gothic Demi Cond" charset="0"/>
                <a:ea typeface="Franklin Gothic Demi Cond" charset="0"/>
                <a:cs typeface="Franklin Gothic Demi Cond" charset="0"/>
              </a:rPr>
              <a:t>A) Breathing difficulties </a:t>
            </a:r>
          </a:p>
          <a:p>
            <a:pPr lvl="0"/>
            <a:r>
              <a:rPr lang="en-US" sz="3600" b="1" dirty="0">
                <a:latin typeface="Franklin Gothic Demi Cond" charset="0"/>
                <a:ea typeface="Franklin Gothic Demi Cond" charset="0"/>
                <a:cs typeface="Franklin Gothic Demi Cond" charset="0"/>
              </a:rPr>
              <a:t>B) Infections</a:t>
            </a:r>
          </a:p>
          <a:p>
            <a:pPr lvl="0"/>
            <a:r>
              <a:rPr lang="en-US" sz="3600" b="1" dirty="0">
                <a:latin typeface="Franklin Gothic Demi Cond" charset="0"/>
                <a:ea typeface="Franklin Gothic Demi Cond" charset="0"/>
                <a:cs typeface="Franklin Gothic Demi Cond" charset="0"/>
              </a:rPr>
              <a:t>C) Jaundice</a:t>
            </a:r>
          </a:p>
          <a:p>
            <a:pPr lvl="0"/>
            <a:r>
              <a:rPr lang="en-US" sz="3600" b="1" dirty="0">
                <a:solidFill>
                  <a:srgbClr val="C00000"/>
                </a:solidFill>
                <a:latin typeface="Franklin Gothic Demi Cond" charset="0"/>
                <a:ea typeface="Franklin Gothic Demi Cond" charset="0"/>
                <a:cs typeface="Franklin Gothic Demi Cond" charset="0"/>
              </a:rPr>
              <a:t>D) Retinopathy of prematurity</a:t>
            </a:r>
          </a:p>
          <a:p>
            <a:pPr lvl="0"/>
            <a:endParaRPr lang="en-US" sz="2400" dirty="0">
              <a:solidFill>
                <a:srgbClr val="1A2E40">
                  <a:lumMod val="90000"/>
                  <a:lumOff val="10000"/>
                </a:srgbClr>
              </a:solidFill>
              <a:latin typeface="Adobe Arabic" panose="02040503050201020203" pitchFamily="18" charset="-78"/>
              <a:cs typeface="Adobe Arabic" panose="02040503050201020203" pitchFamily="18" charset="-78"/>
            </a:endParaRPr>
          </a:p>
          <a:p>
            <a:endParaRPr lang="en-US" dirty="0"/>
          </a:p>
        </p:txBody>
      </p:sp>
    </p:spTree>
    <p:extLst>
      <p:ext uri="{BB962C8B-B14F-4D97-AF65-F5344CB8AC3E}">
        <p14:creationId xmlns:p14="http://schemas.microsoft.com/office/powerpoint/2010/main" val="10088653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CF05D9CD-3C29-4A1C-BA82-5DFD62AEE6D5}"/>
              </a:ext>
            </a:extLst>
          </p:cNvPr>
          <p:cNvSpPr txBox="1"/>
          <p:nvPr/>
        </p:nvSpPr>
        <p:spPr>
          <a:xfrm>
            <a:off x="867263" y="1202090"/>
            <a:ext cx="10508973" cy="3416320"/>
          </a:xfrm>
          <a:prstGeom prst="rect">
            <a:avLst/>
          </a:prstGeom>
          <a:noFill/>
        </p:spPr>
        <p:txBody>
          <a:bodyPr wrap="square" rtlCol="0">
            <a:spAutoFit/>
          </a:bodyPr>
          <a:lstStyle/>
          <a:p>
            <a:r>
              <a:rPr lang="en-US" sz="3600" b="1" dirty="0">
                <a:solidFill>
                  <a:schemeClr val="tx2"/>
                </a:solidFill>
                <a:latin typeface="Abadi MT Condensed Extra Bold" charset="0"/>
                <a:ea typeface="Abadi MT Condensed Extra Bold" charset="0"/>
                <a:cs typeface="Abadi MT Condensed Extra Bold" charset="0"/>
              </a:rPr>
              <a:t>Which one of the following vaccines should be given immediately after birth ?</a:t>
            </a:r>
          </a:p>
          <a:p>
            <a:pPr marL="742950" indent="-742950">
              <a:buFont typeface="+mj-lt"/>
              <a:buAutoNum type="alphaLcParenR"/>
            </a:pPr>
            <a:r>
              <a:rPr lang="en-US" sz="3600" dirty="0">
                <a:solidFill>
                  <a:srgbClr val="C00000"/>
                </a:solidFill>
                <a:latin typeface="Abadi MT Condensed Extra Bold" charset="0"/>
                <a:ea typeface="Abadi MT Condensed Extra Bold" charset="0"/>
                <a:cs typeface="Abadi MT Condensed Extra Bold" charset="0"/>
              </a:rPr>
              <a:t>Hepatitis B</a:t>
            </a:r>
          </a:p>
          <a:p>
            <a:pPr marL="742950" indent="-742950">
              <a:buFont typeface="+mj-lt"/>
              <a:buAutoNum type="alphaLcParenR"/>
            </a:pPr>
            <a:r>
              <a:rPr lang="en-US" sz="3600" dirty="0">
                <a:latin typeface="Abadi MT Condensed Extra Bold" charset="0"/>
                <a:ea typeface="Abadi MT Condensed Extra Bold" charset="0"/>
                <a:cs typeface="Abadi MT Condensed Extra Bold" charset="0"/>
              </a:rPr>
              <a:t>Varicella </a:t>
            </a:r>
          </a:p>
          <a:p>
            <a:pPr marL="742950" indent="-742950">
              <a:buFont typeface="+mj-lt"/>
              <a:buAutoNum type="alphaLcParenR"/>
            </a:pPr>
            <a:r>
              <a:rPr lang="en-US" sz="3600" dirty="0">
                <a:latin typeface="Abadi MT Condensed Extra Bold" charset="0"/>
                <a:ea typeface="Abadi MT Condensed Extra Bold" charset="0"/>
                <a:cs typeface="Abadi MT Condensed Extra Bold" charset="0"/>
              </a:rPr>
              <a:t>Hepatitis A</a:t>
            </a:r>
          </a:p>
          <a:p>
            <a:pPr marL="742950" indent="-742950">
              <a:buFont typeface="+mj-lt"/>
              <a:buAutoNum type="alphaLcParenR"/>
            </a:pPr>
            <a:r>
              <a:rPr lang="en-US" sz="3600" dirty="0">
                <a:latin typeface="Abadi MT Condensed Extra Bold" charset="0"/>
                <a:ea typeface="Abadi MT Condensed Extra Bold" charset="0"/>
                <a:cs typeface="Abadi MT Condensed Extra Bold" charset="0"/>
              </a:rPr>
              <a:t>IPV</a:t>
            </a:r>
          </a:p>
        </p:txBody>
      </p:sp>
    </p:spTree>
    <p:extLst>
      <p:ext uri="{BB962C8B-B14F-4D97-AF65-F5344CB8AC3E}">
        <p14:creationId xmlns:p14="http://schemas.microsoft.com/office/powerpoint/2010/main" val="180452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B3CBA2C8-DA77-4BE6-813C-5804E482744F}"/>
              </a:ext>
            </a:extLst>
          </p:cNvPr>
          <p:cNvSpPr txBox="1"/>
          <p:nvPr/>
        </p:nvSpPr>
        <p:spPr>
          <a:xfrm>
            <a:off x="1076567" y="908588"/>
            <a:ext cx="10387012" cy="2246769"/>
          </a:xfrm>
          <a:prstGeom prst="rect">
            <a:avLst/>
          </a:prstGeom>
          <a:noFill/>
        </p:spPr>
        <p:txBody>
          <a:bodyPr wrap="square" rtlCol="0">
            <a:spAutoFit/>
          </a:bodyPr>
          <a:lstStyle/>
          <a:p>
            <a:r>
              <a:rPr lang="en-US" sz="4000" b="1" dirty="0" smtClean="0">
                <a:solidFill>
                  <a:schemeClr val="tx2">
                    <a:lumMod val="90000"/>
                    <a:lumOff val="10000"/>
                  </a:schemeClr>
                </a:solidFill>
                <a:latin typeface="Franklin Gothic Demi Cond" charset="0"/>
                <a:ea typeface="Franklin Gothic Demi Cond" charset="0"/>
                <a:cs typeface="Franklin Gothic Demi Cond" charset="0"/>
              </a:rPr>
              <a:t>VEDIO:</a:t>
            </a:r>
            <a:endParaRPr lang="en-US" sz="4000" b="1" dirty="0">
              <a:solidFill>
                <a:schemeClr val="tx2">
                  <a:lumMod val="90000"/>
                  <a:lumOff val="10000"/>
                </a:schemeClr>
              </a:solidFill>
              <a:latin typeface="Franklin Gothic Demi Cond" charset="0"/>
              <a:ea typeface="Franklin Gothic Demi Cond" charset="0"/>
              <a:cs typeface="Franklin Gothic Demi Cond" charset="0"/>
            </a:endParaRPr>
          </a:p>
          <a:p>
            <a:endParaRPr lang="en-US" sz="2800" dirty="0">
              <a:latin typeface="Franklin Gothic Demi Cond" charset="0"/>
              <a:ea typeface="Franklin Gothic Demi Cond" charset="0"/>
              <a:cs typeface="Franklin Gothic Demi Cond" charset="0"/>
            </a:endParaRPr>
          </a:p>
          <a:p>
            <a:r>
              <a:rPr lang="en-US" sz="3600" dirty="0">
                <a:latin typeface="Franklin Gothic Demi Cond" charset="0"/>
                <a:ea typeface="Franklin Gothic Demi Cond" charset="0"/>
                <a:cs typeface="Franklin Gothic Demi Cond" charset="0"/>
                <a:hlinkClick r:id="rId2"/>
              </a:rPr>
              <a:t>Maternal and child health</a:t>
            </a:r>
            <a:endParaRPr lang="en-US" sz="3600" dirty="0">
              <a:latin typeface="Franklin Gothic Demi Cond" charset="0"/>
              <a:ea typeface="Franklin Gothic Demi Cond" charset="0"/>
              <a:cs typeface="Franklin Gothic Demi Cond" charset="0"/>
            </a:endParaRPr>
          </a:p>
          <a:p>
            <a:endParaRPr lang="en-US" sz="3600"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684035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39C7A8D4-487A-4B9B-859C-90D3D9957D99}"/>
              </a:ext>
            </a:extLst>
          </p:cNvPr>
          <p:cNvSpPr txBox="1"/>
          <p:nvPr/>
        </p:nvSpPr>
        <p:spPr>
          <a:xfrm>
            <a:off x="1747597" y="2891350"/>
            <a:ext cx="9051673" cy="2800767"/>
          </a:xfrm>
          <a:prstGeom prst="rect">
            <a:avLst/>
          </a:prstGeom>
          <a:noFill/>
        </p:spPr>
        <p:txBody>
          <a:bodyPr wrap="square" rtlCol="0">
            <a:spAutoFit/>
          </a:bodyPr>
          <a:lstStyle/>
          <a:p>
            <a:pPr algn="ctr"/>
            <a:r>
              <a:rPr lang="en-US" sz="8800" b="1" dirty="0" smtClean="0">
                <a:solidFill>
                  <a:srgbClr val="C00000"/>
                </a:solidFill>
                <a:latin typeface="Franklin Gothic Demi Cond" charset="0"/>
                <a:ea typeface="Franklin Gothic Demi Cond" charset="0"/>
                <a:cs typeface="Franklin Gothic Demi Cond" charset="0"/>
              </a:rPr>
              <a:t>THANK YOU</a:t>
            </a:r>
          </a:p>
          <a:p>
            <a:pPr algn="ctr"/>
            <a:r>
              <a:rPr lang="en-US" sz="8800" b="1" dirty="0" smtClean="0">
                <a:solidFill>
                  <a:schemeClr val="tx2">
                    <a:lumMod val="90000"/>
                    <a:lumOff val="10000"/>
                  </a:schemeClr>
                </a:solidFill>
                <a:latin typeface="Adobe Arabic" panose="02040503050201020203" pitchFamily="18" charset="-78"/>
                <a:cs typeface="Adobe Arabic" panose="02040503050201020203" pitchFamily="18" charset="-78"/>
              </a:rPr>
              <a:t> </a:t>
            </a:r>
            <a:endParaRPr lang="en-US" sz="8800" b="1" dirty="0">
              <a:solidFill>
                <a:schemeClr val="tx2">
                  <a:lumMod val="90000"/>
                  <a:lumOff val="1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148049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 xmlns:a16="http://schemas.microsoft.com/office/drawing/2014/main" id="{CF05D9CD-3C29-4A1C-BA82-5DFD62AEE6D5}"/>
              </a:ext>
            </a:extLst>
          </p:cNvPr>
          <p:cNvSpPr txBox="1"/>
          <p:nvPr/>
        </p:nvSpPr>
        <p:spPr>
          <a:xfrm>
            <a:off x="509287" y="1526181"/>
            <a:ext cx="11445684" cy="3785652"/>
          </a:xfrm>
          <a:prstGeom prst="rect">
            <a:avLst/>
          </a:prstGeom>
          <a:noFill/>
        </p:spPr>
        <p:txBody>
          <a:bodyPr wrap="square" rtlCol="0">
            <a:spAutoFit/>
          </a:bodyPr>
          <a:lstStyle/>
          <a:p>
            <a:r>
              <a:rPr lang="en-US" sz="4000" b="1" dirty="0">
                <a:solidFill>
                  <a:schemeClr val="tx2"/>
                </a:solidFill>
                <a:latin typeface="Abadi MT Condensed Extra Bold" charset="0"/>
                <a:ea typeface="Abadi MT Condensed Extra Bold" charset="0"/>
                <a:cs typeface="Abadi MT Condensed Extra Bold" charset="0"/>
              </a:rPr>
              <a:t>Which one of the following vaccines should be given immediately after birth ?</a:t>
            </a:r>
          </a:p>
          <a:p>
            <a:pPr marL="742950" indent="-742950">
              <a:buFont typeface="+mj-lt"/>
              <a:buAutoNum type="alphaLcParenR"/>
            </a:pPr>
            <a:r>
              <a:rPr lang="en-US" sz="4000" dirty="0">
                <a:latin typeface="Abadi MT Condensed Extra Bold" charset="0"/>
                <a:ea typeface="Abadi MT Condensed Extra Bold" charset="0"/>
                <a:cs typeface="Abadi MT Condensed Extra Bold" charset="0"/>
              </a:rPr>
              <a:t>Hepatitis B</a:t>
            </a:r>
          </a:p>
          <a:p>
            <a:pPr marL="742950" indent="-742950">
              <a:buFont typeface="+mj-lt"/>
              <a:buAutoNum type="alphaLcParenR"/>
            </a:pPr>
            <a:r>
              <a:rPr lang="en-US" sz="4000" dirty="0">
                <a:latin typeface="Abadi MT Condensed Extra Bold" charset="0"/>
                <a:ea typeface="Abadi MT Condensed Extra Bold" charset="0"/>
                <a:cs typeface="Abadi MT Condensed Extra Bold" charset="0"/>
              </a:rPr>
              <a:t>Varicella </a:t>
            </a:r>
          </a:p>
          <a:p>
            <a:pPr marL="742950" indent="-742950">
              <a:buFont typeface="+mj-lt"/>
              <a:buAutoNum type="alphaLcParenR"/>
            </a:pPr>
            <a:r>
              <a:rPr lang="en-US" sz="4000" dirty="0">
                <a:latin typeface="Abadi MT Condensed Extra Bold" charset="0"/>
                <a:ea typeface="Abadi MT Condensed Extra Bold" charset="0"/>
                <a:cs typeface="Abadi MT Condensed Extra Bold" charset="0"/>
              </a:rPr>
              <a:t>Hepatitis A</a:t>
            </a:r>
          </a:p>
          <a:p>
            <a:pPr marL="742950" indent="-742950">
              <a:buFont typeface="+mj-lt"/>
              <a:buAutoNum type="alphaLcParenR"/>
            </a:pPr>
            <a:r>
              <a:rPr lang="en-US" sz="4000" dirty="0">
                <a:latin typeface="Abadi MT Condensed Extra Bold" charset="0"/>
                <a:ea typeface="Abadi MT Condensed Extra Bold" charset="0"/>
                <a:cs typeface="Abadi MT Condensed Extra Bold" charset="0"/>
              </a:rPr>
              <a:t>IPV</a:t>
            </a:r>
          </a:p>
        </p:txBody>
      </p:sp>
    </p:spTree>
    <p:extLst>
      <p:ext uri="{BB962C8B-B14F-4D97-AF65-F5344CB8AC3E}">
        <p14:creationId xmlns:p14="http://schemas.microsoft.com/office/powerpoint/2010/main" val="3836401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6288" y="629268"/>
            <a:ext cx="6965633" cy="1286160"/>
          </a:xfrm>
        </p:spPr>
        <p:txBody>
          <a:bodyPr anchor="b">
            <a:normAutofit/>
          </a:bodyPr>
          <a:lstStyle/>
          <a:p>
            <a:r>
              <a:rPr lang="en-US" sz="4800" dirty="0"/>
              <a:t>What is maternal health?</a:t>
            </a:r>
          </a:p>
        </p:txBody>
      </p:sp>
      <p:sp>
        <p:nvSpPr>
          <p:cNvPr id="3" name="Content Placeholder 2"/>
          <p:cNvSpPr>
            <a:spLocks noGrp="1"/>
          </p:cNvSpPr>
          <p:nvPr>
            <p:ph idx="1"/>
          </p:nvPr>
        </p:nvSpPr>
        <p:spPr>
          <a:xfrm>
            <a:off x="4486275" y="2438400"/>
            <a:ext cx="7065645" cy="3785419"/>
          </a:xfrm>
        </p:spPr>
        <p:txBody>
          <a:bodyPr>
            <a:normAutofit/>
          </a:bodyPr>
          <a:lstStyle/>
          <a:p>
            <a:pPr algn="l" rtl="0"/>
            <a:r>
              <a:rPr lang="en-US" sz="2800" dirty="0"/>
              <a:t>Maternal health refers to the health of women during pregnancy, childbirth and the postpartum period.</a:t>
            </a:r>
          </a:p>
          <a:p>
            <a:pPr marL="0" indent="0">
              <a:buNone/>
            </a:pPr>
            <a:r>
              <a:rPr lang="en-US" sz="2000" dirty="0"/>
              <a:t>      </a:t>
            </a:r>
          </a:p>
          <a:p>
            <a:pPr marL="0" indent="0">
              <a:buNone/>
            </a:pPr>
            <a:r>
              <a:rPr lang="en-US" sz="2000" dirty="0"/>
              <a:t>                                                                               WHO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86275" cy="6858000"/>
          </a:xfrm>
          <a:prstGeom prst="rect">
            <a:avLst/>
          </a:prstGeom>
        </p:spPr>
      </p:pic>
    </p:spTree>
    <p:extLst>
      <p:ext uri="{BB962C8B-B14F-4D97-AF65-F5344CB8AC3E}">
        <p14:creationId xmlns:p14="http://schemas.microsoft.com/office/powerpoint/2010/main" val="3740952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4800" b="1" dirty="0">
                <a:solidFill>
                  <a:schemeClr val="tx2">
                    <a:lumMod val="90000"/>
                    <a:lumOff val="10000"/>
                  </a:schemeClr>
                </a:solidFill>
                <a:latin typeface="Franklin Gothic Demi Cond" charset="0"/>
                <a:ea typeface="Franklin Gothic Demi Cond" charset="0"/>
                <a:cs typeface="Franklin Gothic Demi Cond" charset="0"/>
              </a:rPr>
              <a:t>What is a health indicator?</a:t>
            </a:r>
          </a:p>
        </p:txBody>
      </p:sp>
      <p:sp>
        <p:nvSpPr>
          <p:cNvPr id="3" name="Content Placeholder 2"/>
          <p:cNvSpPr>
            <a:spLocks noGrp="1"/>
          </p:cNvSpPr>
          <p:nvPr>
            <p:ph idx="1"/>
          </p:nvPr>
        </p:nvSpPr>
        <p:spPr/>
        <p:txBody>
          <a:bodyPr>
            <a:normAutofit fontScale="92500"/>
          </a:bodyPr>
          <a:lstStyle/>
          <a:p>
            <a:pPr marL="0" indent="0" algn="l" rtl="0">
              <a:buNone/>
            </a:pPr>
            <a:r>
              <a:rPr lang="en-US" sz="2800" b="1" dirty="0">
                <a:latin typeface="Franklin Gothic Demi Cond" charset="0"/>
                <a:ea typeface="Franklin Gothic Demi Cond" charset="0"/>
                <a:cs typeface="Franklin Gothic Demi Cond" charset="0"/>
              </a:rPr>
              <a:t>A measurable characteristic that describes: </a:t>
            </a:r>
            <a:endParaRPr lang="en-US" sz="2800" dirty="0">
              <a:effectLst/>
              <a:latin typeface="Franklin Gothic Demi Cond" charset="0"/>
              <a:ea typeface="Franklin Gothic Demi Cond" charset="0"/>
              <a:cs typeface="Franklin Gothic Demi Cond" charset="0"/>
            </a:endParaRPr>
          </a:p>
          <a:p>
            <a:pPr algn="l" rtl="0">
              <a:buFont typeface="Arial" panose="020B0604020202020204" pitchFamily="34" charset="0"/>
              <a:buChar char="•"/>
            </a:pPr>
            <a:r>
              <a:rPr lang="en-US" sz="2800" dirty="0">
                <a:latin typeface="Franklin Gothic Demi Cond" charset="0"/>
                <a:ea typeface="Franklin Gothic Demi Cond" charset="0"/>
                <a:cs typeface="Franklin Gothic Demi Cond" charset="0"/>
              </a:rPr>
              <a:t> </a:t>
            </a:r>
            <a:r>
              <a:rPr lang="en-US" sz="3000" dirty="0">
                <a:latin typeface="Franklin Gothic Demi Cond" charset="0"/>
                <a:ea typeface="Franklin Gothic Demi Cond" charset="0"/>
                <a:cs typeface="Franklin Gothic Demi Cond" charset="0"/>
              </a:rPr>
              <a:t>the health of a population (e.g., life expectancy, mortality, disease incidence or prevalence, or other health states); </a:t>
            </a:r>
            <a:endParaRPr lang="en-US" sz="3000" dirty="0">
              <a:effectLst/>
              <a:latin typeface="Franklin Gothic Demi Cond" charset="0"/>
              <a:ea typeface="Franklin Gothic Demi Cond" charset="0"/>
              <a:cs typeface="Franklin Gothic Demi Cond" charset="0"/>
            </a:endParaRPr>
          </a:p>
          <a:p>
            <a:pPr algn="l" rtl="0">
              <a:buFont typeface="Arial" panose="020B0604020202020204" pitchFamily="34" charset="0"/>
              <a:buChar char="•"/>
            </a:pPr>
            <a:r>
              <a:rPr lang="en-US" sz="3000" dirty="0">
                <a:latin typeface="Franklin Gothic Demi Cond" charset="0"/>
                <a:ea typeface="Franklin Gothic Demi Cond" charset="0"/>
                <a:cs typeface="Franklin Gothic Demi Cond" charset="0"/>
              </a:rPr>
              <a:t> determinants of health (e.g., health behaviors, health risk factors, physical environments, and socioeconomic environments); </a:t>
            </a:r>
            <a:endParaRPr lang="en-US" sz="3000" dirty="0">
              <a:effectLst/>
              <a:latin typeface="Franklin Gothic Demi Cond" charset="0"/>
              <a:ea typeface="Franklin Gothic Demi Cond" charset="0"/>
              <a:cs typeface="Franklin Gothic Demi Cond" charset="0"/>
            </a:endParaRPr>
          </a:p>
          <a:p>
            <a:pPr algn="l" rtl="0">
              <a:buFont typeface="Arial" panose="020B0604020202020204" pitchFamily="34" charset="0"/>
              <a:buChar char="•"/>
            </a:pPr>
            <a:r>
              <a:rPr lang="en-US" sz="3000" dirty="0">
                <a:latin typeface="Franklin Gothic Demi Cond" charset="0"/>
                <a:ea typeface="Franklin Gothic Demi Cond" charset="0"/>
                <a:cs typeface="Franklin Gothic Demi Cond" charset="0"/>
              </a:rPr>
              <a:t> health care access, cost, quality, and use.</a:t>
            </a:r>
          </a:p>
          <a:p>
            <a:pPr algn="l" rtl="0"/>
            <a:endParaRPr lang="en-US" sz="2800" dirty="0">
              <a:effectLst/>
              <a:latin typeface="Franklin Gothic Demi Cond" charset="0"/>
              <a:ea typeface="Franklin Gothic Demi Cond" charset="0"/>
              <a:cs typeface="Franklin Gothic Demi Cond" charset="0"/>
            </a:endParaRPr>
          </a:p>
          <a:p>
            <a:pPr marL="0" indent="0" algn="l" rtl="0">
              <a:buNone/>
            </a:pPr>
            <a:r>
              <a:rPr lang="en-US" sz="2800" dirty="0">
                <a:latin typeface="Franklin Gothic Demi Cond" charset="0"/>
                <a:ea typeface="Franklin Gothic Demi Cond" charset="0"/>
                <a:cs typeface="Franklin Gothic Demi Cond" charset="0"/>
              </a:rPr>
              <a:t>CDC</a:t>
            </a:r>
            <a:endParaRPr lang="en-US" sz="2800" dirty="0">
              <a:effectLst/>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10534987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1515</TotalTime>
  <Words>2745</Words>
  <Application>Microsoft Macintosh PowerPoint</Application>
  <PresentationFormat>Widescreen</PresentationFormat>
  <Paragraphs>538</Paragraphs>
  <Slides>69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69</vt:i4>
      </vt:variant>
    </vt:vector>
  </HeadingPairs>
  <TitlesOfParts>
    <vt:vector size="78" baseType="lpstr">
      <vt:lpstr>Abadi MT Condensed Extra Bold</vt:lpstr>
      <vt:lpstr>Adobe Arabic</vt:lpstr>
      <vt:lpstr>Arial</vt:lpstr>
      <vt:lpstr>Calibri</vt:lpstr>
      <vt:lpstr>Franklin Gothic Demi Cond</vt:lpstr>
      <vt:lpstr>Tw Cen MT</vt:lpstr>
      <vt:lpstr>Tw Cen MT Condensed</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maternal health?</vt:lpstr>
      <vt:lpstr>What is a health indicator?</vt:lpstr>
      <vt:lpstr>PowerPoint Presentation</vt:lpstr>
      <vt:lpstr>PowerPoint Presentation</vt:lpstr>
      <vt:lpstr>Maternal mortality ratio </vt:lpstr>
      <vt:lpstr>PowerPoint Presentation</vt:lpstr>
      <vt:lpstr>Factors affecting pregnancy  and childbirth  </vt:lpstr>
      <vt:lpstr>PowerPoint Presentation</vt:lpstr>
      <vt:lpstr>Preconception health recommendations by CDC.</vt:lpstr>
      <vt:lpstr>Preconception health recommendations by CDC.</vt:lpstr>
      <vt:lpstr>2- Age</vt:lpstr>
      <vt:lpstr>PowerPoint Presentation</vt:lpstr>
      <vt:lpstr>3-access to appropriate Preconception and interconnection health care </vt:lpstr>
      <vt:lpstr>PowerPoint Presentation</vt:lpstr>
      <vt:lpstr>4- poverty</vt:lpstr>
      <vt:lpstr>Maternal and Child Care</vt:lpstr>
      <vt:lpstr>PowerPoint Presentation</vt:lpstr>
      <vt:lpstr>PowerPoint Presentation</vt:lpstr>
      <vt:lpstr>Hypertension</vt:lpstr>
      <vt:lpstr>Hypertension</vt:lpstr>
      <vt:lpstr>Heart diseases</vt:lpstr>
      <vt:lpstr>Gestational Diabetes Mellitus (GDM)</vt:lpstr>
      <vt:lpstr>Weight  </vt:lpstr>
      <vt:lpstr>Depression</vt:lpstr>
      <vt:lpstr>Alcohol use</vt:lpstr>
      <vt:lpstr> Fetal alcohol spectrum disorders </vt:lpstr>
      <vt:lpstr>Smoking </vt:lpstr>
      <vt:lpstr>Nutrition</vt:lpstr>
      <vt:lpstr>Nutrition</vt:lpstr>
      <vt:lpstr>Sexually Transmitted Diseases</vt:lpstr>
      <vt:lpstr>1-Perinatal HIV/AIDS</vt:lpstr>
      <vt:lpstr>PowerPoint Presentation</vt:lpstr>
      <vt:lpstr>PowerPoint Presentation</vt:lpstr>
      <vt:lpstr>Other conditions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Microsoft Office User</cp:lastModifiedBy>
  <cp:revision>123</cp:revision>
  <dcterms:created xsi:type="dcterms:W3CDTF">2013-07-15T20:24:02Z</dcterms:created>
  <dcterms:modified xsi:type="dcterms:W3CDTF">2017-12-25T08:11:28Z</dcterms:modified>
</cp:coreProperties>
</file>