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6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80" r:id="rId5"/>
    <p:sldId id="259" r:id="rId6"/>
    <p:sldId id="282" r:id="rId7"/>
    <p:sldId id="271" r:id="rId8"/>
    <p:sldId id="272" r:id="rId9"/>
    <p:sldId id="273" r:id="rId10"/>
    <p:sldId id="274" r:id="rId11"/>
    <p:sldId id="275" r:id="rId12"/>
    <p:sldId id="279" r:id="rId13"/>
    <p:sldId id="276" r:id="rId14"/>
    <p:sldId id="277" r:id="rId15"/>
    <p:sldId id="278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81" r:id="rId24"/>
    <p:sldId id="269" r:id="rId25"/>
    <p:sldId id="260" r:id="rId26"/>
    <p:sldId id="270" r:id="rId27"/>
    <p:sldId id="261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99"/>
    <p:restoredTop sz="76683"/>
  </p:normalViewPr>
  <p:slideViewPr>
    <p:cSldViewPr snapToGrid="0" snapToObjects="1">
      <p:cViewPr varScale="1">
        <p:scale>
          <a:sx n="81" d="100"/>
          <a:sy n="81" d="100"/>
        </p:scale>
        <p:origin x="6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9D9969-8E36-B043-B500-6CC5F0F01246}" type="datetimeFigureOut">
              <a:rPr lang="en-US" smtClean="0"/>
              <a:t>1/1/18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737B7-AACC-3A44-A6F2-84C535D8B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5167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30BAC-C2B8-294D-B9B4-7401C588C6F7}" type="datetimeFigureOut">
              <a:rPr lang="en-US" smtClean="0"/>
              <a:t>1/1/18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DF5A3-304E-FA4E-B918-88F0BB237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31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6B327A-F5C7-6442-A56B-872548791ED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11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Special considerations :</a:t>
            </a:r>
            <a:endParaRPr lang="nb-NO" sz="1200" dirty="0" smtClean="0"/>
          </a:p>
          <a:p>
            <a:r>
              <a:rPr lang="nb-NO" sz="1200" dirty="0" smtClean="0"/>
              <a:t>V</a:t>
            </a:r>
            <a:r>
              <a:rPr lang="en-US" sz="1200" dirty="0" err="1" smtClean="0"/>
              <a:t>ery</a:t>
            </a:r>
            <a:r>
              <a:rPr lang="en-US" sz="1200" dirty="0" smtClean="0"/>
              <a:t> common in </a:t>
            </a:r>
            <a:r>
              <a:rPr lang="en-US" sz="1200" dirty="0" err="1" smtClean="0"/>
              <a:t>saudi</a:t>
            </a:r>
            <a:r>
              <a:rPr lang="en-US" sz="1200" dirty="0" smtClean="0"/>
              <a:t> </a:t>
            </a:r>
            <a:r>
              <a:rPr lang="en-US" sz="1200" dirty="0" err="1" smtClean="0"/>
              <a:t>arabia</a:t>
            </a:r>
            <a:r>
              <a:rPr lang="en-US" sz="1200" dirty="0" smtClean="0"/>
              <a:t>.</a:t>
            </a:r>
          </a:p>
          <a:p>
            <a:r>
              <a:rPr lang="en-US" sz="1200" dirty="0" smtClean="0"/>
              <a:t>Explain complications, insure evaluation(Type 2)</a:t>
            </a:r>
          </a:p>
          <a:p>
            <a:r>
              <a:rPr lang="en-US" sz="1200" dirty="0" smtClean="0"/>
              <a:t>Don’t make him feel abandoned.</a:t>
            </a:r>
          </a:p>
          <a:p>
            <a:r>
              <a:rPr lang="en-US" sz="1200" dirty="0" smtClean="0"/>
              <a:t>Chronic illness </a:t>
            </a:r>
          </a:p>
          <a:p>
            <a:r>
              <a:rPr lang="en-US" sz="1200" dirty="0" smtClean="0"/>
              <a:t>Life style modification risk factors minimization, bariatric surgery all might have a chance in reversal.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6B327A-F5C7-6442-A56B-872548791ED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487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9BA8-14A1-1049-BFEC-E4B13CD6D1D4}" type="datetimeFigureOut">
              <a:rPr lang="en-US" smtClean="0"/>
              <a:t>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8DC0-AB43-064A-9B59-76F5930A2D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9BA8-14A1-1049-BFEC-E4B13CD6D1D4}" type="datetimeFigureOut">
              <a:rPr lang="en-US" smtClean="0"/>
              <a:t>1/1/18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8DC0-AB43-064A-9B59-76F5930A2D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9BA8-14A1-1049-BFEC-E4B13CD6D1D4}" type="datetimeFigureOut">
              <a:rPr lang="en-US" smtClean="0"/>
              <a:t>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8DC0-AB43-064A-9B59-76F5930A2D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9BA8-14A1-1049-BFEC-E4B13CD6D1D4}" type="datetimeFigureOut">
              <a:rPr lang="en-US" smtClean="0"/>
              <a:t>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8DC0-AB43-064A-9B59-76F5930A2D9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9BA8-14A1-1049-BFEC-E4B13CD6D1D4}" type="datetimeFigureOut">
              <a:rPr lang="en-US" smtClean="0"/>
              <a:t>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8DC0-AB43-064A-9B59-76F5930A2D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9BA8-14A1-1049-BFEC-E4B13CD6D1D4}" type="datetimeFigureOut">
              <a:rPr lang="en-US" smtClean="0"/>
              <a:t>1/1/18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8DC0-AB43-064A-9B59-76F5930A2D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9BA8-14A1-1049-BFEC-E4B13CD6D1D4}" type="datetimeFigureOut">
              <a:rPr lang="en-US" smtClean="0"/>
              <a:t>1/1/18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8DC0-AB43-064A-9B59-76F5930A2D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9BA8-14A1-1049-BFEC-E4B13CD6D1D4}" type="datetimeFigureOut">
              <a:rPr lang="en-US" smtClean="0"/>
              <a:t>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8DC0-AB43-064A-9B59-76F5930A2D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9BA8-14A1-1049-BFEC-E4B13CD6D1D4}" type="datetimeFigureOut">
              <a:rPr lang="en-US" smtClean="0"/>
              <a:t>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8DC0-AB43-064A-9B59-76F5930A2D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9BA8-14A1-1049-BFEC-E4B13CD6D1D4}" type="datetimeFigureOut">
              <a:rPr lang="en-US" smtClean="0"/>
              <a:t>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8DC0-AB43-064A-9B59-76F5930A2D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9BA8-14A1-1049-BFEC-E4B13CD6D1D4}" type="datetimeFigureOut">
              <a:rPr lang="en-US" smtClean="0"/>
              <a:t>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8DC0-AB43-064A-9B59-76F5930A2D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9BA8-14A1-1049-BFEC-E4B13CD6D1D4}" type="datetimeFigureOut">
              <a:rPr lang="en-US" smtClean="0"/>
              <a:t>1/1/18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8DC0-AB43-064A-9B59-76F5930A2D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9BA8-14A1-1049-BFEC-E4B13CD6D1D4}" type="datetimeFigureOut">
              <a:rPr lang="en-US" smtClean="0"/>
              <a:t>1/1/18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8DC0-AB43-064A-9B59-76F5930A2D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9BA8-14A1-1049-BFEC-E4B13CD6D1D4}" type="datetimeFigureOut">
              <a:rPr lang="en-US" smtClean="0"/>
              <a:t>1/1/18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8DC0-AB43-064A-9B59-76F5930A2D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9BA8-14A1-1049-BFEC-E4B13CD6D1D4}" type="datetimeFigureOut">
              <a:rPr lang="en-US" smtClean="0"/>
              <a:t>1/1/18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8DC0-AB43-064A-9B59-76F5930A2D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9BA8-14A1-1049-BFEC-E4B13CD6D1D4}" type="datetimeFigureOut">
              <a:rPr lang="en-US" smtClean="0"/>
              <a:t>1/1/18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8DC0-AB43-064A-9B59-76F5930A2D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9BA8-14A1-1049-BFEC-E4B13CD6D1D4}" type="datetimeFigureOut">
              <a:rPr lang="en-US" smtClean="0"/>
              <a:t>1/1/18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8DC0-AB43-064A-9B59-76F5930A2D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E9C9BA8-14A1-1049-BFEC-E4B13CD6D1D4}" type="datetimeFigureOut">
              <a:rPr lang="en-US" smtClean="0"/>
              <a:t>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D8DC0-AB43-064A-9B59-76F5930A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546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59" r:id="rId13"/>
    <p:sldLayoutId id="2147483860" r:id="rId14"/>
    <p:sldLayoutId id="2147483861" r:id="rId15"/>
    <p:sldLayoutId id="2147483862" r:id="rId16"/>
    <p:sldLayoutId id="214748386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afp.org/afp/2001/1215/p1975.pdf" TargetMode="External"/><Relationship Id="rId4" Type="http://schemas.openxmlformats.org/officeDocument/2006/relationships/hyperlink" Target="http://www.aafp.org/fpm/2011/1100/p31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ncbi.nlm.nih.gov/pubmed/16135904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854037"/>
            <a:ext cx="8825658" cy="1535417"/>
          </a:xfrm>
        </p:spPr>
        <p:txBody>
          <a:bodyPr/>
          <a:lstStyle/>
          <a:p>
            <a:pPr algn="ctr"/>
            <a:r>
              <a:rPr lang="en-US" b="1" dirty="0" smtClean="0"/>
              <a:t>Breaking bad news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110" y="4514142"/>
            <a:ext cx="8279990" cy="1304765"/>
          </a:xfrm>
        </p:spPr>
        <p:txBody>
          <a:bodyPr>
            <a:noAutofit/>
          </a:bodyPr>
          <a:lstStyle/>
          <a:p>
            <a:pPr algn="l"/>
            <a:r>
              <a:rPr lang="en-US" sz="1800" dirty="0" smtClean="0"/>
              <a:t>By:  </a:t>
            </a:r>
            <a:r>
              <a:rPr lang="en-US" sz="1800" dirty="0" err="1" smtClean="0"/>
              <a:t>Ouf</a:t>
            </a:r>
            <a:r>
              <a:rPr lang="en-US" sz="1800" dirty="0" smtClean="0"/>
              <a:t> </a:t>
            </a:r>
            <a:r>
              <a:rPr lang="en-US" sz="1800" dirty="0" err="1" smtClean="0"/>
              <a:t>aloofy</a:t>
            </a:r>
            <a:r>
              <a:rPr lang="en-US" sz="1800" dirty="0" smtClean="0"/>
              <a:t> 434103053</a:t>
            </a:r>
          </a:p>
          <a:p>
            <a:pPr algn="l"/>
            <a:r>
              <a:rPr lang="en-US" sz="1800" dirty="0" smtClean="0"/>
              <a:t>Saud </a:t>
            </a:r>
            <a:r>
              <a:rPr lang="en-US" sz="1800" dirty="0" err="1" smtClean="0"/>
              <a:t>alhaidar</a:t>
            </a:r>
            <a:r>
              <a:rPr lang="en-US" sz="1800" dirty="0" smtClean="0"/>
              <a:t> 434101767</a:t>
            </a:r>
          </a:p>
          <a:p>
            <a:pPr algn="l"/>
            <a:r>
              <a:rPr lang="en-US" sz="1800" dirty="0" err="1" smtClean="0"/>
              <a:t>Abdulaziz</a:t>
            </a:r>
            <a:r>
              <a:rPr lang="en-US" sz="1800" dirty="0" smtClean="0"/>
              <a:t> </a:t>
            </a:r>
            <a:r>
              <a:rPr lang="en-US" sz="1800" dirty="0" err="1" smtClean="0"/>
              <a:t>alfraiji</a:t>
            </a:r>
            <a:r>
              <a:rPr lang="en-US" sz="1800" dirty="0" smtClean="0"/>
              <a:t> 434104036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8398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F0A641F5-4B2A-4DD9-9FF9-AE72DEC16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–  ADVANCE </a:t>
            </a:r>
            <a:r>
              <a:rPr lang="en-US" b="1" dirty="0"/>
              <a:t>PREPARATION </a:t>
            </a:r>
            <a:br>
              <a:rPr lang="en-US" b="1" dirty="0"/>
            </a:b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31907AAA-8F8F-4AB4-AB57-13175A55D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Ø"/>
            </a:pPr>
            <a:r>
              <a:rPr lang="en-US" sz="2800" dirty="0"/>
              <a:t>Relevant clinical information.</a:t>
            </a:r>
          </a:p>
          <a:p>
            <a:pPr>
              <a:buFont typeface="Wingdings" charset="2"/>
              <a:buChar char="Ø"/>
            </a:pPr>
            <a:r>
              <a:rPr lang="en-US" sz="2800" dirty="0"/>
              <a:t>Time &amp; place arrangement.</a:t>
            </a:r>
          </a:p>
          <a:p>
            <a:pPr>
              <a:buFont typeface="Wingdings" charset="2"/>
              <a:buChar char="Ø"/>
            </a:pPr>
            <a:r>
              <a:rPr lang="en-US" sz="2800" dirty="0"/>
              <a:t>Mental rehearsal. </a:t>
            </a:r>
          </a:p>
          <a:p>
            <a:pPr>
              <a:buFont typeface="Wingdings" charset="2"/>
              <a:buChar char="Ø"/>
            </a:pPr>
            <a:r>
              <a:rPr lang="en-US" sz="2800" dirty="0"/>
              <a:t>Prepare emotionally</a:t>
            </a:r>
            <a:r>
              <a:rPr lang="en-US" dirty="0"/>
              <a:t>. </a:t>
            </a:r>
          </a:p>
          <a:p>
            <a:pPr>
              <a:buFont typeface="Wingdings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55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AEDA54-A0F7-451F-A1D7-0ED8D9C18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B –  BUILD </a:t>
            </a:r>
            <a:r>
              <a:rPr lang="de-DE" b="1" dirty="0"/>
              <a:t>A THERAPEUTIC ENVIRONMENT/RELATIONSHIP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7019B6-C087-49B4-887D-2131971BD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800" dirty="0"/>
              <a:t>Patient’s preferences.</a:t>
            </a:r>
          </a:p>
          <a:p>
            <a:pPr>
              <a:buFont typeface="Wingdings" charset="2"/>
              <a:buChar char="Ø"/>
            </a:pPr>
            <a:r>
              <a:rPr lang="en-US" sz="2800" dirty="0"/>
              <a:t>Family members or other supportive persons presence?</a:t>
            </a:r>
          </a:p>
          <a:p>
            <a:pPr lvl="1">
              <a:buFont typeface="Wingdings" charset="2"/>
              <a:buChar char="Ø"/>
            </a:pPr>
            <a:r>
              <a:rPr lang="en-US" sz="2400" dirty="0"/>
              <a:t>Introduce yourself to everyone present </a:t>
            </a:r>
          </a:p>
          <a:p>
            <a:pPr>
              <a:buFont typeface="Wingdings" charset="2"/>
              <a:buChar char="Ø"/>
            </a:pPr>
            <a:r>
              <a:rPr lang="en-US" sz="2800" dirty="0"/>
              <a:t>Foreshadow the bad news. </a:t>
            </a:r>
          </a:p>
          <a:p>
            <a:pPr>
              <a:buFont typeface="Wingdings" charset="2"/>
              <a:buChar char="Ø"/>
            </a:pPr>
            <a:r>
              <a:rPr lang="en-US" sz="2800" dirty="0"/>
              <a:t>Assure the patient you will be available. </a:t>
            </a:r>
          </a:p>
          <a:p>
            <a:pPr>
              <a:buFont typeface="Wingdings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 -  Communicate well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800" dirty="0" smtClean="0"/>
              <a:t>Ask if the patient already knows and understand.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Speak frankly but compassionately.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Allow silence and tears.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Have the patient tell you his/her understanding of what you have said.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Summarize and make follow-up plans.</a:t>
            </a:r>
          </a:p>
          <a:p>
            <a:pPr>
              <a:buFont typeface="Wingdings" charset="2"/>
              <a:buChar char="Ø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209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0ED8D2-B8FF-462B-8373-7E73073AC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 –  DEAL </a:t>
            </a:r>
            <a:r>
              <a:rPr lang="en-US" b="1" dirty="0"/>
              <a:t>WITH PATIENT AND FAMILY REACTIONS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55AED9-A848-44BA-B72D-30E42802C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800" dirty="0"/>
              <a:t>Assess and respond to emotional reactions. </a:t>
            </a:r>
          </a:p>
          <a:p>
            <a:pPr>
              <a:buFont typeface="Wingdings" charset="2"/>
              <a:buChar char="Ø"/>
            </a:pPr>
            <a:r>
              <a:rPr lang="en-US" sz="2800" dirty="0"/>
              <a:t>Be empathetic.</a:t>
            </a:r>
          </a:p>
          <a:p>
            <a:pPr>
              <a:buFont typeface="Wingdings" charset="2"/>
              <a:buChar char="Ø"/>
            </a:pPr>
            <a:r>
              <a:rPr lang="en-US" sz="2800" dirty="0"/>
              <a:t>Do not argue with or criticize colleagues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803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296C48-01B1-4EF2-9F00-F76DDB14C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 -  ENCOURAGE </a:t>
            </a:r>
            <a:r>
              <a:rPr lang="en-US" b="1" dirty="0"/>
              <a:t>&amp;VALIDATE EMOTIONS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8C9B5C-92FF-4F61-BDF1-44F068C4A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Ø"/>
            </a:pPr>
            <a:r>
              <a:rPr lang="en-US" sz="2800" dirty="0"/>
              <a:t>Offer realistic hope. </a:t>
            </a:r>
          </a:p>
          <a:p>
            <a:pPr>
              <a:buFont typeface="Wingdings" charset="2"/>
              <a:buChar char="Ø"/>
            </a:pPr>
            <a:r>
              <a:rPr lang="en-US" sz="2800" dirty="0"/>
              <a:t>Explore what the news means to the patient. </a:t>
            </a:r>
          </a:p>
          <a:p>
            <a:pPr>
              <a:buFont typeface="Wingdings" charset="2"/>
              <a:buChar char="Ø"/>
            </a:pPr>
            <a:r>
              <a:rPr lang="en-US" sz="2800" dirty="0"/>
              <a:t>Use interdisciplinary services. </a:t>
            </a:r>
          </a:p>
          <a:p>
            <a:pPr>
              <a:buFont typeface="Wingdings" charset="2"/>
              <a:buChar char="Ø"/>
            </a:pPr>
            <a:r>
              <a:rPr lang="en-US" sz="2800" dirty="0"/>
              <a:t>Attend to your own needs during and following the delivery of bad news. </a:t>
            </a:r>
          </a:p>
          <a:p>
            <a:pPr>
              <a:buFont typeface="Wingdings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44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DDD3B6-1FF1-4F28-8ECE-026F58DE1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SIX-STEP APPROACH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0D136A-FD4E-48EE-8E5E-620E57585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720409"/>
            <a:ext cx="8946541" cy="4943627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Ø"/>
            </a:pPr>
            <a:r>
              <a:rPr lang="en-US" sz="2400" b="1" dirty="0"/>
              <a:t>1. </a:t>
            </a:r>
            <a:r>
              <a:rPr lang="en-US" sz="2400" dirty="0"/>
              <a:t>Assess the patient’s understanding: “What do you know about your condition?” or “What have the doctors told you?”</a:t>
            </a:r>
          </a:p>
          <a:p>
            <a:pPr>
              <a:buFont typeface="Wingdings" charset="2"/>
              <a:buChar char="Ø"/>
            </a:pPr>
            <a:r>
              <a:rPr lang="en-US" sz="2400" b="1" dirty="0"/>
              <a:t>2. </a:t>
            </a:r>
            <a:r>
              <a:rPr lang="en-US" sz="2400" dirty="0"/>
              <a:t>Give a “warning shot”: “I’m sorry. I have bad news.” </a:t>
            </a:r>
          </a:p>
          <a:p>
            <a:pPr>
              <a:buFont typeface="Wingdings" charset="2"/>
              <a:buChar char="Ø"/>
            </a:pPr>
            <a:r>
              <a:rPr lang="en-US" sz="2400" b="1" dirty="0"/>
              <a:t>3. </a:t>
            </a:r>
            <a:r>
              <a:rPr lang="en-US" sz="2400" dirty="0"/>
              <a:t>Present the bad news using words the patient will understand.</a:t>
            </a:r>
          </a:p>
          <a:p>
            <a:pPr>
              <a:buFont typeface="Wingdings" charset="2"/>
              <a:buChar char="Ø"/>
            </a:pPr>
            <a:r>
              <a:rPr lang="en-US" sz="2400" b="1" dirty="0"/>
              <a:t>4. </a:t>
            </a:r>
            <a:r>
              <a:rPr lang="en-US" sz="2400" dirty="0"/>
              <a:t>Be quiet and listen.</a:t>
            </a:r>
          </a:p>
          <a:p>
            <a:pPr>
              <a:buFont typeface="Wingdings" charset="2"/>
              <a:buChar char="Ø"/>
            </a:pPr>
            <a:r>
              <a:rPr lang="en-US" sz="2400" b="1" dirty="0"/>
              <a:t>5. </a:t>
            </a:r>
            <a:r>
              <a:rPr lang="en-US" sz="2400" dirty="0"/>
              <a:t>Give additional information in layers as requested by the patient or family (i.e., “Peel the onion”).</a:t>
            </a:r>
          </a:p>
          <a:p>
            <a:pPr>
              <a:buFont typeface="Wingdings" charset="2"/>
              <a:buChar char="Ø"/>
            </a:pPr>
            <a:r>
              <a:rPr lang="en-US" sz="2400" b="1" dirty="0"/>
              <a:t>6. </a:t>
            </a:r>
            <a:r>
              <a:rPr lang="en-US" sz="2400" dirty="0"/>
              <a:t>Follow up: This is the beginning of a journey with the patient.</a:t>
            </a:r>
          </a:p>
        </p:txBody>
      </p:sp>
    </p:spTree>
    <p:extLst>
      <p:ext uri="{BB962C8B-B14F-4D97-AF65-F5344CB8AC3E}">
        <p14:creationId xmlns:p14="http://schemas.microsoft.com/office/powerpoint/2010/main" val="183714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b="1" dirty="0" smtClean="0"/>
              <a:t>Tips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charset="2"/>
              <a:buChar char="Ø"/>
            </a:pPr>
            <a:r>
              <a:rPr lang="en-US" sz="2800" dirty="0"/>
              <a:t>You can develop rapport with ethnically diverse patients by demonstrating an interest in their culture with a simple statement such as, “I know different people have very different ways of </a:t>
            </a:r>
            <a:r>
              <a:rPr lang="en-US" sz="2800" dirty="0" smtClean="0"/>
              <a:t>understanding </a:t>
            </a:r>
            <a:r>
              <a:rPr lang="en-US" sz="2800" dirty="0"/>
              <a:t>illness and death. Please help me understand how you see </a:t>
            </a:r>
            <a:r>
              <a:rPr lang="en-US" sz="2800" dirty="0" smtClean="0"/>
              <a:t>things”. </a:t>
            </a:r>
          </a:p>
          <a:p>
            <a:pPr>
              <a:buFont typeface="Wingdings" charset="2"/>
              <a:buChar char="Ø"/>
            </a:pPr>
            <a:endParaRPr lang="en-US" sz="2800" dirty="0" smtClean="0"/>
          </a:p>
          <a:p>
            <a:pPr>
              <a:buFont typeface="Wingdings" charset="2"/>
              <a:buChar char="Ø"/>
            </a:pPr>
            <a:r>
              <a:rPr lang="en-US" sz="2800" dirty="0" smtClean="0"/>
              <a:t>Never </a:t>
            </a:r>
            <a:r>
              <a:rPr lang="en-US" sz="2800" dirty="0"/>
              <a:t>try to </a:t>
            </a:r>
            <a:r>
              <a:rPr lang="en-US" sz="2800" dirty="0" smtClean="0"/>
              <a:t>change a patient’s cultural viewpoint.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 smtClean="0"/>
          </a:p>
          <a:p>
            <a:pPr>
              <a:buFont typeface="Wingdings" charset="2"/>
              <a:buChar char="Ø"/>
            </a:pP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1435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03252"/>
            <a:ext cx="10515600" cy="5897045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pPr>
              <a:buFont typeface="Wingdings" charset="2"/>
              <a:buChar char="Ø"/>
            </a:pPr>
            <a:r>
              <a:rPr lang="en-US" sz="2800" dirty="0" smtClean="0"/>
              <a:t>Avoid </a:t>
            </a:r>
            <a:r>
              <a:rPr lang="en-US" sz="2800" dirty="0"/>
              <a:t>saying, “</a:t>
            </a:r>
            <a:r>
              <a:rPr lang="en-US" sz="2800" b="1" dirty="0"/>
              <a:t>I know how you </a:t>
            </a:r>
            <a:r>
              <a:rPr lang="en-US" sz="2800" b="1" dirty="0" smtClean="0"/>
              <a:t>feel</a:t>
            </a:r>
            <a:r>
              <a:rPr lang="en-US" sz="2800" dirty="0" smtClean="0"/>
              <a:t>” </a:t>
            </a:r>
            <a:r>
              <a:rPr lang="en-US" sz="2800" dirty="0"/>
              <a:t>unless you really do. </a:t>
            </a:r>
            <a:endParaRPr lang="en-US" sz="2800" dirty="0" smtClean="0"/>
          </a:p>
          <a:p>
            <a:pPr>
              <a:buFont typeface="Wingdings" charset="2"/>
              <a:buChar char="Ø"/>
            </a:pPr>
            <a:endParaRPr lang="en-US" sz="2800" dirty="0"/>
          </a:p>
          <a:p>
            <a:pPr>
              <a:buFont typeface="Wingdings" charset="2"/>
              <a:buChar char="Ø"/>
            </a:pPr>
            <a:r>
              <a:rPr lang="en-US" sz="2800" dirty="0"/>
              <a:t>If language is a </a:t>
            </a:r>
            <a:r>
              <a:rPr lang="en-US" sz="2800" dirty="0" smtClean="0"/>
              <a:t>barrier, use a </a:t>
            </a:r>
            <a:r>
              <a:rPr lang="en-US" sz="2800" b="1" dirty="0" smtClean="0"/>
              <a:t>translator </a:t>
            </a:r>
            <a:r>
              <a:rPr lang="en-US" sz="2800" dirty="0" smtClean="0"/>
              <a:t>to translate into the cultural words or norms.</a:t>
            </a:r>
            <a:endParaRPr lang="en-US" sz="2800" b="1" dirty="0" smtClean="0"/>
          </a:p>
          <a:p>
            <a:pPr>
              <a:buFont typeface="Wingdings" charset="2"/>
              <a:buChar char="Ø"/>
            </a:pPr>
            <a:endParaRPr lang="en-US" sz="2800" dirty="0" smtClean="0">
              <a:solidFill>
                <a:srgbClr val="FF0000"/>
              </a:solidFill>
            </a:endParaRPr>
          </a:p>
          <a:p>
            <a:pPr>
              <a:buFont typeface="Wingdings" charset="2"/>
              <a:buChar char="Ø"/>
            </a:pPr>
            <a:r>
              <a:rPr lang="en-US" sz="2800" dirty="0" smtClean="0">
                <a:solidFill>
                  <a:srgbClr val="FF0000"/>
                </a:solidFill>
              </a:rPr>
              <a:t>For </a:t>
            </a:r>
            <a:r>
              <a:rPr lang="en-US" sz="2800" dirty="0">
                <a:solidFill>
                  <a:srgbClr val="FF0000"/>
                </a:solidFill>
              </a:rPr>
              <a:t>example</a:t>
            </a:r>
            <a:r>
              <a:rPr lang="en-US" sz="2800" dirty="0"/>
              <a:t>, the word “cancer” may be translated into a more accepted cultural term like “mass” or “growth.”</a:t>
            </a:r>
          </a:p>
        </p:txBody>
      </p:sp>
    </p:spTree>
    <p:extLst>
      <p:ext uri="{BB962C8B-B14F-4D97-AF65-F5344CB8AC3E}">
        <p14:creationId xmlns:p14="http://schemas.microsoft.com/office/powerpoint/2010/main" val="213217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Dilemmas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728454"/>
            <a:ext cx="8946541" cy="4195481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Ø"/>
            </a:pPr>
            <a:r>
              <a:rPr lang="en-US" sz="2800" dirty="0" smtClean="0"/>
              <a:t>Approximately 80 percent of patients now desire complete disclosure about their health and prognosis. However, this means that 20 percent do not want full disclosure.</a:t>
            </a:r>
            <a:endParaRPr lang="en-US" sz="2800" dirty="0" smtClean="0">
              <a:solidFill>
                <a:srgbClr val="FF0000"/>
              </a:solidFill>
            </a:endParaRPr>
          </a:p>
          <a:p>
            <a:pPr>
              <a:buFont typeface="Wingdings" charset="2"/>
              <a:buChar char="Ø"/>
            </a:pPr>
            <a:endParaRPr lang="en-US" sz="2800" dirty="0" smtClean="0"/>
          </a:p>
          <a:p>
            <a:pPr>
              <a:buFont typeface="Wingdings" charset="2"/>
              <a:buChar char="Ø"/>
            </a:pPr>
            <a:r>
              <a:rPr lang="en-US" sz="2800" dirty="0" smtClean="0"/>
              <a:t>It is best to present information at the patient’s pace – giving one layer of information at a time. </a:t>
            </a:r>
          </a:p>
          <a:p>
            <a:pPr>
              <a:buFont typeface="Wingdings" charset="2"/>
              <a:buChar char="Ø"/>
            </a:pPr>
            <a:endParaRPr lang="en-US" sz="2800" dirty="0" smtClean="0"/>
          </a:p>
          <a:p>
            <a:pPr>
              <a:buFont typeface="Wingdings" charset="2"/>
              <a:buChar char="Ø"/>
            </a:pPr>
            <a:r>
              <a:rPr lang="en-US" sz="2800" dirty="0" smtClean="0"/>
              <a:t>“Peeling the onion” is a frequently used analogy that applies here. </a:t>
            </a:r>
          </a:p>
          <a:p>
            <a:pPr>
              <a:buFont typeface="Wingdings" charset="2"/>
              <a:buChar char="Ø"/>
            </a:pP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48532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3935"/>
            <a:ext cx="10515600" cy="5953028"/>
          </a:xfrm>
        </p:spPr>
        <p:txBody>
          <a:bodyPr>
            <a:noAutofit/>
          </a:bodyPr>
          <a:lstStyle/>
          <a:p>
            <a:pPr algn="ctr"/>
            <a:endParaRPr lang="en-US" sz="2800" b="1" dirty="0" smtClean="0"/>
          </a:p>
          <a:p>
            <a:pPr algn="ctr">
              <a:buFont typeface="Wingdings" charset="2"/>
              <a:buChar char="Ø"/>
            </a:pPr>
            <a:r>
              <a:rPr lang="en-US" sz="2800" b="1" dirty="0" smtClean="0"/>
              <a:t>What if the patient’s family asks you not to reveal certain medical facts or the prognosis to the patient? </a:t>
            </a:r>
          </a:p>
          <a:p>
            <a:pPr>
              <a:buFont typeface="Wingdings" charset="2"/>
              <a:buChar char="Ø"/>
            </a:pPr>
            <a:endParaRPr lang="en-US" sz="2800" b="1" dirty="0" smtClean="0"/>
          </a:p>
          <a:p>
            <a:pPr>
              <a:buFont typeface="Wingdings" charset="2"/>
              <a:buChar char="Ø"/>
            </a:pPr>
            <a:r>
              <a:rPr lang="en-US" sz="2800" dirty="0" smtClean="0"/>
              <a:t>What is your responsibility to the patient? </a:t>
            </a:r>
          </a:p>
          <a:p>
            <a:pPr>
              <a:buFont typeface="Wingdings" charset="2"/>
              <a:buChar char="Ø"/>
            </a:pPr>
            <a:r>
              <a:rPr lang="en-US" sz="2800" dirty="0"/>
              <a:t>A</a:t>
            </a:r>
            <a:r>
              <a:rPr lang="en-US" sz="2800" dirty="0" smtClean="0"/>
              <a:t>sk the patient, “How much do you want to know?” If the response is “Talk to my kids,” Then the answer is clear.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 However, it is suitable to tell the family</a:t>
            </a:r>
            <a:r>
              <a:rPr lang="en-US" sz="2800" dirty="0"/>
              <a:t>:</a:t>
            </a:r>
            <a:endParaRPr lang="en-US" sz="2800" dirty="0" smtClean="0"/>
          </a:p>
          <a:p>
            <a:pPr>
              <a:buFont typeface="Wingdings" charset="2"/>
              <a:buChar char="Ø"/>
            </a:pPr>
            <a:r>
              <a:rPr lang="en-US" sz="2800" dirty="0" smtClean="0"/>
              <a:t>“I will respect</a:t>
            </a:r>
            <a:r>
              <a:rPr lang="en-US" sz="2800" dirty="0"/>
              <a:t> </a:t>
            </a:r>
            <a:r>
              <a:rPr lang="en-US" sz="2800" dirty="0" smtClean="0"/>
              <a:t>your </a:t>
            </a:r>
            <a:r>
              <a:rPr lang="en-US" sz="2800" dirty="0"/>
              <a:t>wishes to not reveal this to the patient as long as that is his desire. However, if he asks for more information, I will not lie to him or withhold information that he desires.” </a:t>
            </a: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9622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Objectives: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800" dirty="0" smtClean="0"/>
              <a:t>Reasons communicating bad news is important.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Strategy approaches to deliver bad news.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Examples how to break news.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Role play.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7961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8825658" cy="1089338"/>
          </a:xfrm>
        </p:spPr>
        <p:txBody>
          <a:bodyPr/>
          <a:lstStyle/>
          <a:p>
            <a:pPr algn="ctr"/>
            <a:r>
              <a:rPr lang="en-US" sz="6000" b="1" dirty="0" smtClean="0"/>
              <a:t>Example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3284113"/>
            <a:ext cx="8825658" cy="235468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You just received the lab results for a patient showing a positive HIV test, after confirming the diagnosis.</a:t>
            </a:r>
          </a:p>
          <a:p>
            <a:r>
              <a:rPr lang="en-US" sz="2800" dirty="0">
                <a:solidFill>
                  <a:srgbClr val="FF0000"/>
                </a:solidFill>
              </a:rPr>
              <a:t>How </a:t>
            </a:r>
            <a:r>
              <a:rPr lang="en-US" sz="2800" dirty="0" smtClean="0">
                <a:solidFill>
                  <a:srgbClr val="FF0000"/>
                </a:solidFill>
              </a:rPr>
              <a:t>would you </a:t>
            </a:r>
            <a:r>
              <a:rPr lang="en-US" sz="2800" dirty="0">
                <a:solidFill>
                  <a:srgbClr val="FF0000"/>
                </a:solidFill>
              </a:rPr>
              <a:t>break the news?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3277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2596"/>
            <a:ext cx="10515600" cy="593436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charset="2"/>
              <a:buChar char="q"/>
            </a:pPr>
            <a:r>
              <a:rPr lang="en-US" sz="3200" b="1" dirty="0" smtClean="0"/>
              <a:t>First prepare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charset="2"/>
              <a:buChar char="Ø"/>
            </a:pPr>
            <a:r>
              <a:rPr lang="en-US" sz="2800" dirty="0"/>
              <a:t>S</a:t>
            </a:r>
            <a:r>
              <a:rPr lang="en-US" sz="2800" dirty="0" smtClean="0"/>
              <a:t>ecure </a:t>
            </a:r>
            <a:r>
              <a:rPr lang="en-US" sz="2800" dirty="0"/>
              <a:t>a private, quiet setting where you will be able to meet without interruption. </a:t>
            </a: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charset="2"/>
              <a:buChar char="Ø"/>
            </a:pPr>
            <a:r>
              <a:rPr lang="en-US" sz="2800" dirty="0"/>
              <a:t>R</a:t>
            </a:r>
            <a:r>
              <a:rPr lang="en-US" sz="2800" dirty="0" smtClean="0"/>
              <a:t>eview </a:t>
            </a:r>
            <a:r>
              <a:rPr lang="en-US" sz="2800" dirty="0"/>
              <a:t>the patient’s chart and be </a:t>
            </a:r>
            <a:r>
              <a:rPr lang="en-US" sz="2800" dirty="0" smtClean="0"/>
              <a:t>prepared</a:t>
            </a:r>
            <a:r>
              <a:rPr lang="en-US" sz="2800" dirty="0"/>
              <a:t> </a:t>
            </a:r>
            <a:r>
              <a:rPr lang="en-US" sz="2800" dirty="0" smtClean="0"/>
              <a:t>to </a:t>
            </a:r>
            <a:r>
              <a:rPr lang="en-US" sz="2800" dirty="0"/>
              <a:t>offer at least basic information about the prognosis and therapeutic options. </a:t>
            </a: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charset="2"/>
              <a:buChar char="q"/>
            </a:pPr>
            <a:r>
              <a:rPr lang="en-US" sz="3200" b="1" dirty="0" smtClean="0"/>
              <a:t>(What does he know ?)</a:t>
            </a:r>
            <a:endParaRPr lang="en-US" sz="3200" b="1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charset="2"/>
              <a:buChar char="Ø"/>
            </a:pPr>
            <a:r>
              <a:rPr lang="en-US" sz="2800" dirty="0" smtClean="0"/>
              <a:t>“What </a:t>
            </a:r>
            <a:r>
              <a:rPr lang="en-US" sz="2800" dirty="0"/>
              <a:t>is your under- standing of your present condition </a:t>
            </a:r>
            <a:r>
              <a:rPr lang="en-US" sz="2800" b="1" dirty="0"/>
              <a:t>?</a:t>
            </a:r>
            <a:r>
              <a:rPr lang="en-US" sz="2800" b="1" dirty="0" smtClean="0"/>
              <a:t>”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charset="2"/>
              <a:buChar char="q"/>
            </a:pPr>
            <a:r>
              <a:rPr lang="en-US" sz="3200" b="1" dirty="0" smtClean="0"/>
              <a:t>(Give a warning shot)</a:t>
            </a:r>
            <a:endParaRPr lang="en-US" sz="3200" b="1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charset="2"/>
              <a:buChar char="Ø"/>
            </a:pPr>
            <a:r>
              <a:rPr lang="en-US" sz="2800" dirty="0" smtClean="0"/>
              <a:t>“I’m </a:t>
            </a:r>
            <a:r>
              <a:rPr lang="en-US" sz="2800" dirty="0"/>
              <a:t>sorry. I have some bad news </a:t>
            </a:r>
            <a:r>
              <a:rPr lang="en-US" sz="2800" dirty="0" smtClean="0"/>
              <a:t>“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/>
              <a:t>Pause ! Wait for the emotional response.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charset="2"/>
              <a:buChar char="q"/>
            </a:pPr>
            <a:r>
              <a:rPr lang="en-US" sz="3200" b="1" dirty="0" smtClean="0"/>
              <a:t>(State </a:t>
            </a:r>
            <a:r>
              <a:rPr lang="en-US" sz="3200" b="1" dirty="0"/>
              <a:t>the news or </a:t>
            </a:r>
            <a:r>
              <a:rPr lang="en-US" sz="3200" b="1" dirty="0" smtClean="0"/>
              <a:t>diagnosis)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charset="2"/>
              <a:buChar char="Ø"/>
            </a:pPr>
            <a:r>
              <a:rPr lang="en-US" sz="2800" dirty="0" smtClean="0"/>
              <a:t>”Its confirmed you have HIV”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2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2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1550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2596"/>
            <a:ext cx="10515600" cy="593436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charset="2"/>
              <a:buChar char="q"/>
            </a:pPr>
            <a:r>
              <a:rPr lang="en-US" sz="3200" b="1" dirty="0"/>
              <a:t>(Be quite and listen)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If there is no </a:t>
            </a:r>
            <a:r>
              <a:rPr lang="en-US" sz="2800" dirty="0"/>
              <a:t>response after a prolonged silence </a:t>
            </a:r>
            <a:endParaRPr lang="en-US" sz="2800" dirty="0" smtClean="0"/>
          </a:p>
          <a:p>
            <a:pPr>
              <a:buFont typeface="Wingdings" charset="2"/>
              <a:buChar char="Ø"/>
            </a:pPr>
            <a:r>
              <a:rPr lang="en-US" sz="2800" dirty="0" smtClean="0"/>
              <a:t>“What are you thinking?”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“You must feel shocked at this information”.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Expect any reaction </a:t>
            </a:r>
            <a:r>
              <a:rPr lang="mr-IN" sz="2800" dirty="0" smtClean="0"/>
              <a:t>…</a:t>
            </a:r>
            <a:r>
              <a:rPr lang="en-US" sz="2800" dirty="0" smtClean="0"/>
              <a:t>.</a:t>
            </a:r>
          </a:p>
          <a:p>
            <a:pPr>
              <a:buFont typeface="Wingdings" charset="2"/>
              <a:buChar char="q"/>
            </a:pPr>
            <a:r>
              <a:rPr lang="en-US" sz="3200" b="1" dirty="0" smtClean="0"/>
              <a:t>(Additional information if requested)</a:t>
            </a:r>
          </a:p>
          <a:p>
            <a:pPr>
              <a:buFont typeface="Wingdings" charset="2"/>
              <a:buChar char="Ø"/>
            </a:pPr>
            <a:r>
              <a:rPr lang="en-US" sz="2800" dirty="0"/>
              <a:t>Patients remember very </a:t>
            </a:r>
            <a:r>
              <a:rPr lang="en-US" sz="2800" dirty="0" smtClean="0"/>
              <a:t>little.( </a:t>
            </a:r>
            <a:r>
              <a:rPr lang="en-US" sz="2800" dirty="0"/>
              <a:t>use Pealing the onion analogy</a:t>
            </a:r>
            <a:r>
              <a:rPr lang="en-US" sz="2800" dirty="0" smtClean="0"/>
              <a:t>)</a:t>
            </a:r>
          </a:p>
          <a:p>
            <a:pPr>
              <a:buFont typeface="Arial" charset="0"/>
              <a:buChar char="•"/>
            </a:pPr>
            <a:endParaRPr lang="en-US" sz="2400" dirty="0"/>
          </a:p>
          <a:p>
            <a:pPr>
              <a:buFont typeface="Arial" charset="0"/>
              <a:buChar char="•"/>
            </a:pPr>
            <a:endParaRPr lang="en-US" sz="2400" dirty="0"/>
          </a:p>
          <a:p>
            <a:pPr>
              <a:buFont typeface="Arial" charset="0"/>
              <a:buChar char="•"/>
            </a:pPr>
            <a:endParaRPr lang="en-US" sz="2400" b="1" dirty="0" smtClean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086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2379" y="596651"/>
            <a:ext cx="8946541" cy="4195481"/>
          </a:xfrm>
        </p:spPr>
        <p:txBody>
          <a:bodyPr/>
          <a:lstStyle/>
          <a:p>
            <a:pPr>
              <a:buFont typeface="Wingdings" charset="2"/>
              <a:buChar char="q"/>
            </a:pPr>
            <a:r>
              <a:rPr lang="en-US" sz="3200" b="1" dirty="0"/>
              <a:t>Follow-up care </a:t>
            </a:r>
          </a:p>
          <a:p>
            <a:pPr>
              <a:buFont typeface="Wingdings" charset="2"/>
              <a:buChar char="Ø"/>
            </a:pPr>
            <a:r>
              <a:rPr lang="en-US" sz="2800" dirty="0"/>
              <a:t>Do not let your patient feel abandoned.</a:t>
            </a:r>
          </a:p>
          <a:p>
            <a:pPr>
              <a:buFont typeface="Wingdings" charset="2"/>
              <a:buChar char="Ø"/>
            </a:pPr>
            <a:r>
              <a:rPr lang="en-US" sz="2800" dirty="0"/>
              <a:t>Schedule a follow up appointment or a contact method.</a:t>
            </a:r>
          </a:p>
          <a:p>
            <a:pPr>
              <a:buFont typeface="Wingdings" charset="2"/>
              <a:buChar char="Ø"/>
            </a:pPr>
            <a:r>
              <a:rPr lang="en-US" sz="2800" dirty="0"/>
              <a:t>Give him time to think and read in the internet.</a:t>
            </a:r>
          </a:p>
          <a:p>
            <a:pPr>
              <a:buFont typeface="Wingdings" charset="2"/>
              <a:buChar char="Ø"/>
            </a:pPr>
            <a:r>
              <a:rPr lang="en-US" sz="2800" dirty="0"/>
              <a:t>Assess the patient’s risk of self- harm.</a:t>
            </a:r>
          </a:p>
          <a:p>
            <a:pPr lvl="0">
              <a:buFont typeface="Wingdings" charset="2"/>
              <a:buChar char="Ø"/>
            </a:pPr>
            <a:r>
              <a:rPr lang="en-US" sz="2800" dirty="0"/>
              <a:t>Offer Peer support group.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59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1192369"/>
          </a:xfrm>
        </p:spPr>
        <p:txBody>
          <a:bodyPr/>
          <a:lstStyle/>
          <a:p>
            <a:pPr algn="ctr"/>
            <a:r>
              <a:rPr lang="en-US" sz="6000" b="1" dirty="0" smtClean="0"/>
              <a:t>Exercise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3039414"/>
            <a:ext cx="8825658" cy="2599386"/>
          </a:xfrm>
        </p:spPr>
        <p:txBody>
          <a:bodyPr>
            <a:noAutofit/>
          </a:bodyPr>
          <a:lstStyle/>
          <a:p>
            <a:r>
              <a:rPr lang="en-US" sz="2800" dirty="0"/>
              <a:t>You just </a:t>
            </a:r>
            <a:r>
              <a:rPr lang="en-US" sz="2800" dirty="0" smtClean="0"/>
              <a:t>confirmed that a patient has diabetes mellitus.</a:t>
            </a:r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How would you break the news?</a:t>
            </a:r>
            <a:endParaRPr lang="en-US" sz="2800" dirty="0">
              <a:solidFill>
                <a:srgbClr val="FF0000"/>
              </a:solidFill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6566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b="1" dirty="0" smtClean="0"/>
              <a:t>Role play</a:t>
            </a:r>
            <a:endParaRPr lang="en-US" sz="7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41858" y="2563090"/>
            <a:ext cx="894123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Saudi, a </a:t>
            </a:r>
            <a:r>
              <a:rPr lang="en-US" sz="2800" dirty="0" smtClean="0"/>
              <a:t>50 year old patient presented last week with abdominal pain and constipation for 2 months with blood in stools and weight loss, now he is here for the results…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975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References: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www.ncbi.nlm.nih.gov/pubmed/16135904</a:t>
            </a:r>
            <a:endParaRPr lang="en-US" dirty="0" smtClean="0"/>
          </a:p>
          <a:p>
            <a:r>
              <a:rPr lang="nl-NL" u="sng" dirty="0">
                <a:hlinkClick r:id="rId3"/>
              </a:rPr>
              <a:t>http://</a:t>
            </a:r>
            <a:r>
              <a:rPr lang="nl-NL" u="sng" dirty="0" smtClean="0">
                <a:hlinkClick r:id="rId3"/>
              </a:rPr>
              <a:t>www.aafp.org/afp/2001/1215/p1975.pdf</a:t>
            </a:r>
            <a:endParaRPr lang="nl-NL" dirty="0"/>
          </a:p>
          <a:p>
            <a:r>
              <a:rPr lang="nl-NL" u="sng" dirty="0">
                <a:hlinkClick r:id="rId4"/>
              </a:rPr>
              <a:t>http://www.aafp.org/fpm/2011/1100/p31.pdf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5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505" y="1354239"/>
            <a:ext cx="9404723" cy="3732916"/>
          </a:xfrm>
        </p:spPr>
        <p:txBody>
          <a:bodyPr/>
          <a:lstStyle/>
          <a:p>
            <a:pPr algn="ctr"/>
            <a:r>
              <a:rPr lang="en-US" sz="9600" b="1" dirty="0" smtClean="0"/>
              <a:t>Thank you !</a:t>
            </a:r>
            <a:br>
              <a:rPr lang="en-US" sz="9600" b="1" dirty="0" smtClean="0"/>
            </a:br>
            <a:r>
              <a:rPr lang="en-US" sz="9600" b="1" dirty="0" smtClean="0"/>
              <a:t/>
            </a:r>
            <a:br>
              <a:rPr lang="en-US" sz="9600" b="1" dirty="0" smtClean="0"/>
            </a:br>
            <a:r>
              <a:rPr lang="en-US" sz="6600" b="1" dirty="0" smtClean="0"/>
              <a:t>Questions? 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09225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/>
              <a:t>What Is </a:t>
            </a:r>
            <a:r>
              <a:rPr lang="en-US" b="1" i="1" dirty="0" smtClean="0"/>
              <a:t>“Bad News”? </a:t>
            </a:r>
            <a:endParaRPr lang="en-US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800" dirty="0" smtClean="0"/>
              <a:t>“Any </a:t>
            </a:r>
            <a:r>
              <a:rPr lang="en-US" sz="2800" dirty="0"/>
              <a:t>news that </a:t>
            </a:r>
            <a:r>
              <a:rPr lang="en-US" sz="2800" u="sng" dirty="0" smtClean="0"/>
              <a:t>drastically</a:t>
            </a:r>
            <a:r>
              <a:rPr lang="en-US" sz="2800" dirty="0" smtClean="0"/>
              <a:t> </a:t>
            </a:r>
            <a:r>
              <a:rPr lang="en-US" sz="2800" dirty="0"/>
              <a:t>and </a:t>
            </a:r>
            <a:r>
              <a:rPr lang="en-US" sz="2800" u="sng" dirty="0"/>
              <a:t>negatively</a:t>
            </a:r>
            <a:r>
              <a:rPr lang="en-US" sz="2800" dirty="0"/>
              <a:t> alters the patient’s view of her or his </a:t>
            </a:r>
            <a:r>
              <a:rPr lang="en-US" sz="2800" dirty="0" smtClean="0"/>
              <a:t>future”.</a:t>
            </a:r>
          </a:p>
          <a:p>
            <a:pPr>
              <a:buFont typeface="Wingdings" charset="2"/>
              <a:buChar char="Ø"/>
            </a:pPr>
            <a:endParaRPr lang="en-US" sz="2800" dirty="0"/>
          </a:p>
          <a:p>
            <a:pPr>
              <a:buFont typeface="Wingdings" charset="2"/>
              <a:buChar char="Ø"/>
            </a:pPr>
            <a:endParaRPr lang="en-US" sz="2800" dirty="0" smtClean="0"/>
          </a:p>
          <a:p>
            <a:pPr>
              <a:buFont typeface="Wingdings" charset="2"/>
              <a:buChar char="Ø"/>
            </a:pPr>
            <a:endParaRPr lang="en-US" sz="2800" dirty="0"/>
          </a:p>
          <a:p>
            <a:pPr>
              <a:buFont typeface="Wingdings" charset="2"/>
              <a:buChar char="Ø"/>
            </a:pPr>
            <a:r>
              <a:rPr lang="en-US" sz="2800" dirty="0"/>
              <a:t>Breaking bad news is one of a physician’s most difficult duties.</a:t>
            </a:r>
          </a:p>
          <a:p>
            <a:pPr>
              <a:buFont typeface="Wingdings" charset="2"/>
              <a:buChar char="Ø"/>
            </a:pPr>
            <a:endParaRPr lang="en-US" sz="2800" dirty="0" smtClean="0"/>
          </a:p>
          <a:p>
            <a:pPr>
              <a:buFont typeface="Wingdings" charset="2"/>
              <a:buChar char="Ø"/>
            </a:pPr>
            <a:endParaRPr lang="en-US" dirty="0" smtClean="0"/>
          </a:p>
          <a:p>
            <a:pPr>
              <a:buFont typeface="Wingdings" charset="2"/>
              <a:buChar char="Ø"/>
            </a:pP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6527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2232" y="1239988"/>
            <a:ext cx="8946541" cy="4066303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Ø"/>
            </a:pPr>
            <a:r>
              <a:rPr lang="en-US" sz="2800" dirty="0"/>
              <a:t> Bad news is </a:t>
            </a:r>
            <a:r>
              <a:rPr lang="en-US" sz="2800" u="sng" dirty="0"/>
              <a:t>stereotypically</a:t>
            </a:r>
            <a:r>
              <a:rPr lang="en-US" sz="2800" dirty="0"/>
              <a:t> associated with a </a:t>
            </a:r>
            <a:r>
              <a:rPr lang="en-US" sz="2800" u="sng" dirty="0"/>
              <a:t>terminal diagnosis</a:t>
            </a:r>
            <a:r>
              <a:rPr lang="en-US" sz="2800" dirty="0"/>
              <a:t>, but family physicians encounter many situations that involve imparting bad news; for example, </a:t>
            </a:r>
            <a:r>
              <a:rPr lang="en-US" sz="2800" i="1" dirty="0"/>
              <a:t>a pregnant woman’s ultrasound verifies a fetal demise</a:t>
            </a:r>
            <a:r>
              <a:rPr lang="en-US" sz="2800" dirty="0"/>
              <a:t>, </a:t>
            </a:r>
            <a:r>
              <a:rPr lang="en-US" sz="2800" i="1" dirty="0"/>
              <a:t>a middle-aged woman’s magnetic resonance imaging scan confirms the clinical suspicion of multiple sclerosis</a:t>
            </a:r>
            <a:r>
              <a:rPr lang="en-US" sz="2800" dirty="0"/>
              <a:t>, or an </a:t>
            </a:r>
            <a:r>
              <a:rPr lang="en-US" sz="2800" i="1" dirty="0"/>
              <a:t>adolescent’s polydipsia and weight loss prove to be the onset of diabetes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0176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Communicating bad news is important, why ?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charset="2"/>
              <a:buChar char="Ø"/>
            </a:pPr>
            <a:r>
              <a:rPr lang="en-US" sz="2800" dirty="0" smtClean="0"/>
              <a:t>It’s the </a:t>
            </a:r>
            <a:r>
              <a:rPr lang="en-US" sz="2800" dirty="0"/>
              <a:t>beginning of a patient-physician </a:t>
            </a:r>
            <a:r>
              <a:rPr lang="en-US" sz="2800" dirty="0" smtClean="0"/>
              <a:t>journey.</a:t>
            </a:r>
          </a:p>
          <a:p>
            <a:pPr>
              <a:buFont typeface="Wingdings" charset="2"/>
              <a:buChar char="Ø"/>
            </a:pPr>
            <a:endParaRPr lang="en-US" sz="2800" dirty="0" smtClean="0"/>
          </a:p>
          <a:p>
            <a:pPr>
              <a:buFont typeface="Wingdings" charset="2"/>
              <a:buChar char="Ø"/>
            </a:pPr>
            <a:r>
              <a:rPr lang="en-US" sz="2800" dirty="0" smtClean="0"/>
              <a:t>Most physicians have very little formal training or confidence when it comes to communicating bad news.</a:t>
            </a:r>
          </a:p>
          <a:p>
            <a:pPr>
              <a:buFont typeface="Wingdings" charset="2"/>
              <a:buChar char="Ø"/>
            </a:pPr>
            <a:endParaRPr lang="en-US" sz="2800" dirty="0" smtClean="0"/>
          </a:p>
          <a:p>
            <a:pPr>
              <a:buFont typeface="Wingdings" charset="2"/>
              <a:buChar char="Ø"/>
            </a:pPr>
            <a:r>
              <a:rPr lang="en-US" sz="3000" dirty="0"/>
              <a:t>providing a therapeutic presence </a:t>
            </a:r>
            <a:r>
              <a:rPr lang="en-US" sz="3000" dirty="0" smtClean="0"/>
              <a:t>when communicating bad news to the patient can </a:t>
            </a:r>
            <a:r>
              <a:rPr lang="en-US" sz="3000" dirty="0"/>
              <a:t>be extremely rewarding, both professionally and </a:t>
            </a:r>
            <a:r>
              <a:rPr lang="en-US" sz="3000" dirty="0" smtClean="0"/>
              <a:t>personally.</a:t>
            </a:r>
          </a:p>
          <a:p>
            <a:pPr>
              <a:buFont typeface="Wingdings" charset="2"/>
              <a:buChar char="Ø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16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Ø"/>
            </a:pPr>
            <a:r>
              <a:rPr lang="en-US" sz="2800" dirty="0"/>
              <a:t>Maintaining patient’s hope &amp; minimizing patient’s distress</a:t>
            </a:r>
            <a:r>
              <a:rPr lang="en-US" sz="2800" dirty="0" smtClean="0"/>
              <a:t>.</a:t>
            </a:r>
          </a:p>
          <a:p>
            <a:pPr>
              <a:buFont typeface="Wingdings" charset="2"/>
              <a:buChar char="Ø"/>
            </a:pPr>
            <a:endParaRPr lang="en-US" sz="2800" dirty="0"/>
          </a:p>
          <a:p>
            <a:pPr>
              <a:buFont typeface="Wingdings" charset="2"/>
              <a:buChar char="Ø"/>
            </a:pPr>
            <a:r>
              <a:rPr lang="en-US" sz="2800" dirty="0"/>
              <a:t>Persuade patients to adopt recommendations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pPr>
              <a:buFont typeface="Wingdings" charset="2"/>
              <a:buChar char="Ø"/>
            </a:pPr>
            <a:r>
              <a:rPr lang="en-US" sz="2800" dirty="0" smtClean="0"/>
              <a:t>Patient </a:t>
            </a:r>
            <a:r>
              <a:rPr lang="en-US" sz="2800" dirty="0"/>
              <a:t>satisfaction on the healthcare provided.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588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3AA689E4-18DE-4BE2-B3E1-34C70F811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6" y="1303389"/>
            <a:ext cx="9332935" cy="1915647"/>
          </a:xfrm>
        </p:spPr>
        <p:txBody>
          <a:bodyPr/>
          <a:lstStyle/>
          <a:p>
            <a:r>
              <a:rPr lang="en-US" sz="4400" b="1" dirty="0"/>
              <a:t>Approaches to deliver bad news</a:t>
            </a:r>
          </a:p>
        </p:txBody>
      </p:sp>
    </p:spTree>
    <p:extLst>
      <p:ext uri="{BB962C8B-B14F-4D97-AF65-F5344CB8AC3E}">
        <p14:creationId xmlns:p14="http://schemas.microsoft.com/office/powerpoint/2010/main" val="139348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03E92C75-D30F-4259-BA6C-626453C6C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5301" y="310351"/>
            <a:ext cx="7729728" cy="1188720"/>
          </a:xfrm>
        </p:spPr>
        <p:txBody>
          <a:bodyPr/>
          <a:lstStyle/>
          <a:p>
            <a:r>
              <a:rPr lang="en-US" b="1" dirty="0"/>
              <a:t>Key points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66931B42-7571-4ECE-A551-1553FAF0D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7129" y="1937856"/>
            <a:ext cx="9080021" cy="4045451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800" dirty="0"/>
              <a:t>Attitude. 	</a:t>
            </a:r>
          </a:p>
          <a:p>
            <a:pPr>
              <a:buFont typeface="Wingdings" charset="2"/>
              <a:buChar char="Ø"/>
            </a:pPr>
            <a:r>
              <a:rPr lang="en-US" sz="2800" dirty="0"/>
              <a:t>Sympathy. </a:t>
            </a:r>
          </a:p>
          <a:p>
            <a:pPr>
              <a:buFont typeface="Wingdings" charset="2"/>
              <a:buChar char="Ø"/>
            </a:pPr>
            <a:r>
              <a:rPr lang="en-US" sz="2800" dirty="0"/>
              <a:t>Sincerity. 	</a:t>
            </a:r>
          </a:p>
          <a:p>
            <a:pPr>
              <a:buFont typeface="Wingdings" charset="2"/>
              <a:buChar char="Ø"/>
            </a:pPr>
            <a:r>
              <a:rPr lang="en-US" sz="2800" dirty="0"/>
              <a:t>Clarity of the message. </a:t>
            </a:r>
          </a:p>
          <a:p>
            <a:pPr>
              <a:buFont typeface="Wingdings" charset="2"/>
              <a:buChar char="Ø"/>
            </a:pPr>
            <a:r>
              <a:rPr lang="en-US" sz="2800" dirty="0"/>
              <a:t>Knowledge and ability to answer questions. </a:t>
            </a:r>
          </a:p>
          <a:p>
            <a:pPr>
              <a:buFont typeface="Wingdings" charset="2"/>
              <a:buChar char="Ø"/>
            </a:pPr>
            <a:r>
              <a:rPr lang="en-US" sz="2800" dirty="0"/>
              <a:t>Offer at least basic information about the prognosis and therapeutic options. </a:t>
            </a:r>
          </a:p>
        </p:txBody>
      </p:sp>
    </p:spTree>
    <p:extLst>
      <p:ext uri="{BB962C8B-B14F-4D97-AF65-F5344CB8AC3E}">
        <p14:creationId xmlns:p14="http://schemas.microsoft.com/office/powerpoint/2010/main" val="206925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B379BF-E681-4ACC-8555-A67ABDC51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743" y="276794"/>
            <a:ext cx="7729728" cy="1188720"/>
          </a:xfrm>
        </p:spPr>
        <p:txBody>
          <a:bodyPr/>
          <a:lstStyle/>
          <a:p>
            <a:r>
              <a:rPr lang="en-US" b="1" dirty="0" err="1"/>
              <a:t>Rabow</a:t>
            </a:r>
            <a:r>
              <a:rPr lang="en-US" b="1" dirty="0"/>
              <a:t> and McPhee’s </a:t>
            </a:r>
            <a:r>
              <a:rPr lang="en-US" b="1" i="1" u="sng" dirty="0"/>
              <a:t>ABCDE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095574-4448-4A86-B3EE-4860292D8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743" y="2034037"/>
            <a:ext cx="7981062" cy="35167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i="1" u="sng" dirty="0" smtClean="0"/>
              <a:t>A</a:t>
            </a:r>
            <a:r>
              <a:rPr lang="en-US" sz="2800" dirty="0" smtClean="0"/>
              <a:t> -  Advance preparation.</a:t>
            </a:r>
            <a:endParaRPr lang="en-US" sz="2800" dirty="0"/>
          </a:p>
          <a:p>
            <a:pPr marL="0" indent="0">
              <a:buNone/>
            </a:pPr>
            <a:r>
              <a:rPr lang="de-DE" sz="2800" b="1" i="1" u="sng" dirty="0" smtClean="0"/>
              <a:t>B</a:t>
            </a:r>
            <a:r>
              <a:rPr lang="de-DE" sz="2800" dirty="0" smtClean="0"/>
              <a:t> -  Build a therapeutic environment / relationship. </a:t>
            </a:r>
            <a:endParaRPr lang="de-DE" sz="2800" dirty="0"/>
          </a:p>
          <a:p>
            <a:pPr marL="0" indent="0">
              <a:buNone/>
            </a:pPr>
            <a:r>
              <a:rPr lang="de-DE" sz="2800" b="1" i="1" u="sng" dirty="0" smtClean="0"/>
              <a:t>C</a:t>
            </a:r>
            <a:r>
              <a:rPr lang="de-DE" sz="2800" dirty="0" smtClean="0"/>
              <a:t> -  Communicate well. </a:t>
            </a:r>
            <a:endParaRPr lang="de-DE" sz="2800" dirty="0"/>
          </a:p>
          <a:p>
            <a:pPr marL="0" indent="0">
              <a:buNone/>
            </a:pPr>
            <a:r>
              <a:rPr lang="en-US" sz="2800" b="1" i="1" u="sng" dirty="0" smtClean="0"/>
              <a:t>D</a:t>
            </a:r>
            <a:r>
              <a:rPr lang="en-US" sz="2800" dirty="0" smtClean="0"/>
              <a:t> -  Deal with Patient and family reactions. </a:t>
            </a:r>
            <a:endParaRPr lang="en-US" sz="2800" dirty="0"/>
          </a:p>
          <a:p>
            <a:pPr marL="0" indent="0">
              <a:buNone/>
            </a:pPr>
            <a:r>
              <a:rPr lang="en-US" sz="2800" b="1" i="1" u="sng" dirty="0" smtClean="0"/>
              <a:t>E</a:t>
            </a:r>
            <a:r>
              <a:rPr lang="en-US" sz="2800" dirty="0" smtClean="0"/>
              <a:t> -  Encourage and validate emotions. 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9143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679</TotalTime>
  <Words>1142</Words>
  <Application>Microsoft Macintosh PowerPoint</Application>
  <PresentationFormat>Widescreen</PresentationFormat>
  <Paragraphs>153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Calibri</vt:lpstr>
      <vt:lpstr>Century Gothic</vt:lpstr>
      <vt:lpstr>Mangal</vt:lpstr>
      <vt:lpstr>Wingdings</vt:lpstr>
      <vt:lpstr>Wingdings 3</vt:lpstr>
      <vt:lpstr>Arial</vt:lpstr>
      <vt:lpstr>Ion</vt:lpstr>
      <vt:lpstr>Breaking bad news</vt:lpstr>
      <vt:lpstr>Objectives:</vt:lpstr>
      <vt:lpstr>What Is “Bad News”? </vt:lpstr>
      <vt:lpstr>PowerPoint Presentation</vt:lpstr>
      <vt:lpstr>Communicating bad news is important, why ?</vt:lpstr>
      <vt:lpstr>Continue…</vt:lpstr>
      <vt:lpstr>Approaches to deliver bad news</vt:lpstr>
      <vt:lpstr>Key points</vt:lpstr>
      <vt:lpstr>Rabow and McPhee’s ABCDE </vt:lpstr>
      <vt:lpstr>A –  ADVANCE PREPARATION  </vt:lpstr>
      <vt:lpstr>B –  BUILD A THERAPEUTIC ENVIRONMENT/RELATIONSHIP</vt:lpstr>
      <vt:lpstr>C -  Communicate well</vt:lpstr>
      <vt:lpstr>D –  DEAL WITH PATIENT AND FAMILY REACTIONS</vt:lpstr>
      <vt:lpstr>E -  ENCOURAGE &amp;VALIDATE EMOTIONS</vt:lpstr>
      <vt:lpstr>A SIX-STEP APPROACH</vt:lpstr>
      <vt:lpstr>Tips</vt:lpstr>
      <vt:lpstr>PowerPoint Presentation</vt:lpstr>
      <vt:lpstr>Dilemmas</vt:lpstr>
      <vt:lpstr>PowerPoint Presentation</vt:lpstr>
      <vt:lpstr>Example </vt:lpstr>
      <vt:lpstr>PowerPoint Presentation</vt:lpstr>
      <vt:lpstr>PowerPoint Presentation</vt:lpstr>
      <vt:lpstr>PowerPoint Presentation</vt:lpstr>
      <vt:lpstr>Exercise</vt:lpstr>
      <vt:lpstr>Role play</vt:lpstr>
      <vt:lpstr>References:</vt:lpstr>
      <vt:lpstr>Thank you !  Questions? 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Breaking bad news</dc:title>
  <dc:creator>عوف</dc:creator>
  <cp:lastModifiedBy>عوف</cp:lastModifiedBy>
  <cp:revision>27</cp:revision>
  <dcterms:created xsi:type="dcterms:W3CDTF">2017-12-28T06:53:46Z</dcterms:created>
  <dcterms:modified xsi:type="dcterms:W3CDTF">2018-01-01T07:24:14Z</dcterms:modified>
</cp:coreProperties>
</file>