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73" r:id="rId1"/>
  </p:sldMasterIdLst>
  <p:notesMasterIdLst>
    <p:notesMasterId r:id="rId82"/>
  </p:notesMasterIdLst>
  <p:sldIdLst>
    <p:sldId id="383" r:id="rId2"/>
    <p:sldId id="384" r:id="rId3"/>
    <p:sldId id="385" r:id="rId4"/>
    <p:sldId id="386" r:id="rId5"/>
    <p:sldId id="387" r:id="rId6"/>
    <p:sldId id="388" r:id="rId7"/>
    <p:sldId id="389" r:id="rId8"/>
    <p:sldId id="390" r:id="rId9"/>
    <p:sldId id="391" r:id="rId10"/>
    <p:sldId id="392" r:id="rId11"/>
    <p:sldId id="393" r:id="rId12"/>
    <p:sldId id="394" r:id="rId13"/>
    <p:sldId id="395" r:id="rId14"/>
    <p:sldId id="396" r:id="rId15"/>
    <p:sldId id="397" r:id="rId16"/>
    <p:sldId id="398" r:id="rId17"/>
    <p:sldId id="399" r:id="rId18"/>
    <p:sldId id="400" r:id="rId19"/>
    <p:sldId id="401" r:id="rId20"/>
    <p:sldId id="402" r:id="rId21"/>
    <p:sldId id="403" r:id="rId22"/>
    <p:sldId id="404" r:id="rId23"/>
    <p:sldId id="405" r:id="rId24"/>
    <p:sldId id="406" r:id="rId25"/>
    <p:sldId id="407" r:id="rId26"/>
    <p:sldId id="408" r:id="rId27"/>
    <p:sldId id="409" r:id="rId28"/>
    <p:sldId id="410" r:id="rId29"/>
    <p:sldId id="411" r:id="rId30"/>
    <p:sldId id="412" r:id="rId31"/>
    <p:sldId id="413" r:id="rId32"/>
    <p:sldId id="414" r:id="rId33"/>
    <p:sldId id="415" r:id="rId34"/>
    <p:sldId id="416" r:id="rId35"/>
    <p:sldId id="417" r:id="rId36"/>
    <p:sldId id="418" r:id="rId37"/>
    <p:sldId id="380" r:id="rId38"/>
    <p:sldId id="358" r:id="rId39"/>
    <p:sldId id="359" r:id="rId40"/>
    <p:sldId id="381" r:id="rId41"/>
    <p:sldId id="360" r:id="rId42"/>
    <p:sldId id="361" r:id="rId43"/>
    <p:sldId id="362" r:id="rId44"/>
    <p:sldId id="363" r:id="rId45"/>
    <p:sldId id="364" r:id="rId46"/>
    <p:sldId id="365" r:id="rId47"/>
    <p:sldId id="294" r:id="rId48"/>
    <p:sldId id="296" r:id="rId49"/>
    <p:sldId id="302" r:id="rId50"/>
    <p:sldId id="297" r:id="rId51"/>
    <p:sldId id="299" r:id="rId52"/>
    <p:sldId id="300" r:id="rId53"/>
    <p:sldId id="301" r:id="rId54"/>
    <p:sldId id="303" r:id="rId55"/>
    <p:sldId id="305" r:id="rId56"/>
    <p:sldId id="375" r:id="rId57"/>
    <p:sldId id="298" r:id="rId58"/>
    <p:sldId id="306" r:id="rId59"/>
    <p:sldId id="307" r:id="rId60"/>
    <p:sldId id="328" r:id="rId61"/>
    <p:sldId id="329" r:id="rId62"/>
    <p:sldId id="355" r:id="rId63"/>
    <p:sldId id="331" r:id="rId64"/>
    <p:sldId id="376" r:id="rId65"/>
    <p:sldId id="377" r:id="rId66"/>
    <p:sldId id="332" r:id="rId67"/>
    <p:sldId id="333" r:id="rId68"/>
    <p:sldId id="334" r:id="rId69"/>
    <p:sldId id="335" r:id="rId70"/>
    <p:sldId id="336" r:id="rId71"/>
    <p:sldId id="337" r:id="rId72"/>
    <p:sldId id="338" r:id="rId73"/>
    <p:sldId id="339" r:id="rId74"/>
    <p:sldId id="342" r:id="rId75"/>
    <p:sldId id="343" r:id="rId76"/>
    <p:sldId id="344" r:id="rId77"/>
    <p:sldId id="373" r:id="rId78"/>
    <p:sldId id="374" r:id="rId79"/>
    <p:sldId id="325" r:id="rId80"/>
    <p:sldId id="345"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61" autoAdjust="0"/>
    <p:restoredTop sz="94508" autoAdjust="0"/>
  </p:normalViewPr>
  <p:slideViewPr>
    <p:cSldViewPr snapToGrid="0" snapToObjects="1">
      <p:cViewPr varScale="1">
        <p:scale>
          <a:sx n="110" d="100"/>
          <a:sy n="110" d="100"/>
        </p:scale>
        <p:origin x="-34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ED9908-61D4-C64F-AEA3-149BF5893989}" type="doc">
      <dgm:prSet loTypeId="urn:microsoft.com/office/officeart/2008/layout/LinedList" loCatId="" qsTypeId="urn:microsoft.com/office/officeart/2005/8/quickstyle/simple5" qsCatId="simple" csTypeId="urn:microsoft.com/office/officeart/2005/8/colors/accent1_2" csCatId="accent1" phldr="1"/>
      <dgm:spPr/>
      <dgm:t>
        <a:bodyPr/>
        <a:lstStyle/>
        <a:p>
          <a:endParaRPr lang="en-US"/>
        </a:p>
      </dgm:t>
    </dgm:pt>
    <dgm:pt modelId="{B7627187-9019-284B-84EE-084E4281DA70}">
      <dgm:prSet phldrT="[Text]" custT="1"/>
      <dgm:spPr/>
      <dgm:t>
        <a:bodyPr/>
        <a:lstStyle/>
        <a:p>
          <a:r>
            <a:rPr lang="en-US" sz="3200" b="0" dirty="0" smtClean="0">
              <a:solidFill>
                <a:srgbClr val="3495BA"/>
              </a:solidFill>
            </a:rPr>
            <a:t>Acute Sinusitis</a:t>
          </a:r>
          <a:endParaRPr lang="en-US" sz="3200" b="0" dirty="0">
            <a:solidFill>
              <a:srgbClr val="3495BA"/>
            </a:solidFill>
          </a:endParaRPr>
        </a:p>
      </dgm:t>
    </dgm:pt>
    <dgm:pt modelId="{AB2F4ACB-772F-C94E-966A-00A6B8DB2334}" type="parTrans" cxnId="{ED99B09D-4BF4-9E46-9271-0601A32B5122}">
      <dgm:prSet/>
      <dgm:spPr/>
      <dgm:t>
        <a:bodyPr/>
        <a:lstStyle/>
        <a:p>
          <a:endParaRPr lang="en-US"/>
        </a:p>
      </dgm:t>
    </dgm:pt>
    <dgm:pt modelId="{0C314C68-3BA9-674C-9B11-2B4974C69755}" type="sibTrans" cxnId="{ED99B09D-4BF4-9E46-9271-0601A32B5122}">
      <dgm:prSet/>
      <dgm:spPr/>
      <dgm:t>
        <a:bodyPr/>
        <a:lstStyle/>
        <a:p>
          <a:endParaRPr lang="en-US"/>
        </a:p>
      </dgm:t>
    </dgm:pt>
    <dgm:pt modelId="{605DC570-34FB-7248-9921-50D51C8D2BFA}">
      <dgm:prSet phldrT="[Text]" custT="1"/>
      <dgm:spPr/>
      <dgm:t>
        <a:bodyPr/>
        <a:lstStyle/>
        <a:p>
          <a:r>
            <a:rPr lang="en-US" sz="3200" b="0" dirty="0" smtClean="0">
              <a:solidFill>
                <a:srgbClr val="3495BA"/>
              </a:solidFill>
            </a:rPr>
            <a:t>Chronic sinusitis</a:t>
          </a:r>
          <a:endParaRPr lang="en-US" sz="3200" b="0" dirty="0">
            <a:solidFill>
              <a:srgbClr val="3495BA"/>
            </a:solidFill>
          </a:endParaRPr>
        </a:p>
      </dgm:t>
    </dgm:pt>
    <dgm:pt modelId="{A56E3805-1340-AA44-9826-A0441EE5FD8D}" type="parTrans" cxnId="{D2ADE405-B927-9A4C-A91F-93816767F626}">
      <dgm:prSet/>
      <dgm:spPr/>
      <dgm:t>
        <a:bodyPr/>
        <a:lstStyle/>
        <a:p>
          <a:endParaRPr lang="en-US"/>
        </a:p>
      </dgm:t>
    </dgm:pt>
    <dgm:pt modelId="{3967C1F8-5385-A246-B135-9862F9097B56}" type="sibTrans" cxnId="{D2ADE405-B927-9A4C-A91F-93816767F626}">
      <dgm:prSet/>
      <dgm:spPr/>
      <dgm:t>
        <a:bodyPr/>
        <a:lstStyle/>
        <a:p>
          <a:pPr rtl="0"/>
          <a:endParaRPr lang="en-US"/>
        </a:p>
      </dgm:t>
    </dgm:pt>
    <dgm:pt modelId="{AB34B15F-A2E7-8A40-AE0A-A6EB4298C4E3}">
      <dgm:prSet phldrT="[Text]" custT="1"/>
      <dgm:spPr/>
      <dgm:t>
        <a:bodyPr/>
        <a:lstStyle/>
        <a:p>
          <a:r>
            <a:rPr lang="en-US" sz="3200" b="0" i="0" dirty="0" smtClean="0">
              <a:solidFill>
                <a:srgbClr val="3495BA"/>
              </a:solidFill>
            </a:rPr>
            <a:t>Recurrent acute sinusitis</a:t>
          </a:r>
          <a:endParaRPr lang="en-US" sz="3200" b="0" i="0" dirty="0">
            <a:solidFill>
              <a:srgbClr val="3495BA"/>
            </a:solidFill>
          </a:endParaRPr>
        </a:p>
      </dgm:t>
    </dgm:pt>
    <dgm:pt modelId="{22F35EC9-151C-BD4F-8CA2-4EB2AB10AC08}" type="parTrans" cxnId="{AD12934E-1B16-7A48-B19C-27500D17B040}">
      <dgm:prSet/>
      <dgm:spPr/>
      <dgm:t>
        <a:bodyPr/>
        <a:lstStyle/>
        <a:p>
          <a:endParaRPr lang="en-US"/>
        </a:p>
      </dgm:t>
    </dgm:pt>
    <dgm:pt modelId="{0C64C8B9-13F3-444C-B3D9-94FF33499B91}" type="sibTrans" cxnId="{AD12934E-1B16-7A48-B19C-27500D17B040}">
      <dgm:prSet/>
      <dgm:spPr/>
      <dgm:t>
        <a:bodyPr/>
        <a:lstStyle/>
        <a:p>
          <a:endParaRPr lang="en-US"/>
        </a:p>
      </dgm:t>
    </dgm:pt>
    <dgm:pt modelId="{880BF7E6-E95E-6844-BFAB-02E45DBB2690}">
      <dgm:prSet custT="1"/>
      <dgm:spPr/>
      <dgm:t>
        <a:bodyPr anchor="t"/>
        <a:lstStyle/>
        <a:p>
          <a:r>
            <a:rPr lang="en-US" sz="2400" dirty="0" smtClean="0"/>
            <a:t>Between 4 weeks and 12 weeks.</a:t>
          </a:r>
          <a:endParaRPr lang="en-US" sz="2400" dirty="0"/>
        </a:p>
      </dgm:t>
    </dgm:pt>
    <dgm:pt modelId="{38081465-51BC-754E-B355-76308BEBD730}" type="parTrans" cxnId="{EACD35B0-27A0-B24A-93C9-32C855DFABC3}">
      <dgm:prSet/>
      <dgm:spPr/>
      <dgm:t>
        <a:bodyPr/>
        <a:lstStyle/>
        <a:p>
          <a:endParaRPr lang="en-US"/>
        </a:p>
      </dgm:t>
    </dgm:pt>
    <dgm:pt modelId="{80B17CFD-85E5-0845-9B05-D1CC32AE99D8}" type="sibTrans" cxnId="{EACD35B0-27A0-B24A-93C9-32C855DFABC3}">
      <dgm:prSet/>
      <dgm:spPr/>
      <dgm:t>
        <a:bodyPr/>
        <a:lstStyle/>
        <a:p>
          <a:endParaRPr lang="en-US"/>
        </a:p>
      </dgm:t>
    </dgm:pt>
    <dgm:pt modelId="{86D4E705-040C-DB43-BEB9-F4B45025B1EF}">
      <dgm:prSet phldrT="[Text]" custT="1"/>
      <dgm:spPr/>
      <dgm:t>
        <a:bodyPr anchor="t"/>
        <a:lstStyle/>
        <a:p>
          <a:r>
            <a:rPr lang="en-US" sz="2400" dirty="0" smtClean="0"/>
            <a:t>More than 12 weeks.</a:t>
          </a:r>
          <a:endParaRPr lang="en-US" sz="2400" dirty="0"/>
        </a:p>
      </dgm:t>
    </dgm:pt>
    <dgm:pt modelId="{85B4DCE1-60AD-484D-98E2-B9E1B5F169A2}" type="parTrans" cxnId="{C9E75B32-5BC1-DB46-BDF2-925F58ABFE08}">
      <dgm:prSet/>
      <dgm:spPr/>
      <dgm:t>
        <a:bodyPr/>
        <a:lstStyle/>
        <a:p>
          <a:endParaRPr lang="en-US"/>
        </a:p>
      </dgm:t>
    </dgm:pt>
    <dgm:pt modelId="{BA763B9B-60A0-7F4C-96DA-F834A969619E}" type="sibTrans" cxnId="{C9E75B32-5BC1-DB46-BDF2-925F58ABFE08}">
      <dgm:prSet/>
      <dgm:spPr/>
      <dgm:t>
        <a:bodyPr/>
        <a:lstStyle/>
        <a:p>
          <a:endParaRPr lang="en-US"/>
        </a:p>
      </dgm:t>
    </dgm:pt>
    <dgm:pt modelId="{BA9929D9-172F-2840-AAD7-4C9645E3D98A}">
      <dgm:prSet phldrT="[Text]" custT="1"/>
      <dgm:spPr/>
      <dgm:t>
        <a:bodyPr anchor="t"/>
        <a:lstStyle/>
        <a:p>
          <a:r>
            <a:rPr lang="en-US" sz="2400" dirty="0" smtClean="0"/>
            <a:t>Diagnosed when infection occurs 2-4 times per year.</a:t>
          </a:r>
          <a:endParaRPr lang="en-US" sz="2400" dirty="0"/>
        </a:p>
      </dgm:t>
    </dgm:pt>
    <dgm:pt modelId="{6FBB3321-802D-964C-B865-36DC82635D74}" type="parTrans" cxnId="{3D4C5F12-CFD6-334A-B017-F2205329EFE5}">
      <dgm:prSet/>
      <dgm:spPr/>
      <dgm:t>
        <a:bodyPr/>
        <a:lstStyle/>
        <a:p>
          <a:endParaRPr lang="en-US"/>
        </a:p>
      </dgm:t>
    </dgm:pt>
    <dgm:pt modelId="{788E6653-B988-F44C-8992-9076C4F528CB}" type="sibTrans" cxnId="{3D4C5F12-CFD6-334A-B017-F2205329EFE5}">
      <dgm:prSet/>
      <dgm:spPr/>
      <dgm:t>
        <a:bodyPr/>
        <a:lstStyle/>
        <a:p>
          <a:endParaRPr lang="en-US"/>
        </a:p>
      </dgm:t>
    </dgm:pt>
    <dgm:pt modelId="{235D086A-2656-534D-9956-E2004C025617}">
      <dgm:prSet custT="1"/>
      <dgm:spPr/>
      <dgm:t>
        <a:bodyPr anchor="t"/>
        <a:lstStyle/>
        <a:p>
          <a:r>
            <a:rPr lang="en-US" sz="2400" dirty="0" smtClean="0"/>
            <a:t>Less than 4 Weeks.</a:t>
          </a:r>
        </a:p>
      </dgm:t>
    </dgm:pt>
    <dgm:pt modelId="{D85CDB51-78AC-F648-B661-701C5F548934}" type="parTrans" cxnId="{78750FA4-F2AF-5844-AF9B-8102F356E464}">
      <dgm:prSet/>
      <dgm:spPr/>
      <dgm:t>
        <a:bodyPr/>
        <a:lstStyle/>
        <a:p>
          <a:endParaRPr lang="en-US"/>
        </a:p>
      </dgm:t>
    </dgm:pt>
    <dgm:pt modelId="{95FEDB80-6955-3543-B605-159EED911AC1}" type="sibTrans" cxnId="{78750FA4-F2AF-5844-AF9B-8102F356E464}">
      <dgm:prSet/>
      <dgm:spPr/>
      <dgm:t>
        <a:bodyPr/>
        <a:lstStyle/>
        <a:p>
          <a:endParaRPr lang="en-US"/>
        </a:p>
      </dgm:t>
    </dgm:pt>
    <dgm:pt modelId="{35C87D2E-9FD3-9B49-916A-9D7191F3D00D}">
      <dgm:prSet phldrT="[Text]" custT="1"/>
      <dgm:spPr/>
      <dgm:t>
        <a:bodyPr/>
        <a:lstStyle/>
        <a:p>
          <a:r>
            <a:rPr lang="en-US" sz="3200" b="0" dirty="0" smtClean="0">
              <a:solidFill>
                <a:srgbClr val="3495BA"/>
              </a:solidFill>
            </a:rPr>
            <a:t>Subacute Sinusitis</a:t>
          </a:r>
          <a:endParaRPr lang="en-US" sz="3200" b="0" dirty="0">
            <a:solidFill>
              <a:srgbClr val="3495BA"/>
            </a:solidFill>
          </a:endParaRPr>
        </a:p>
      </dgm:t>
    </dgm:pt>
    <dgm:pt modelId="{00A7CE4D-27F9-DB44-9F30-6BD9B55E933D}" type="sibTrans" cxnId="{4B6E485C-2EC5-6343-B73E-37229120CE8E}">
      <dgm:prSet/>
      <dgm:spPr/>
      <dgm:t>
        <a:bodyPr/>
        <a:lstStyle/>
        <a:p>
          <a:endParaRPr lang="en-US"/>
        </a:p>
      </dgm:t>
    </dgm:pt>
    <dgm:pt modelId="{5D21D0C4-C8C2-A945-A467-710C12E035FB}" type="parTrans" cxnId="{4B6E485C-2EC5-6343-B73E-37229120CE8E}">
      <dgm:prSet/>
      <dgm:spPr/>
      <dgm:t>
        <a:bodyPr/>
        <a:lstStyle/>
        <a:p>
          <a:endParaRPr lang="en-US"/>
        </a:p>
      </dgm:t>
    </dgm:pt>
    <dgm:pt modelId="{57236655-5C6F-984E-B2D6-2DAA24ED0F91}">
      <dgm:prSet phldrT="[Text]"/>
      <dgm:spPr/>
      <dgm:t>
        <a:bodyPr/>
        <a:lstStyle/>
        <a:p>
          <a:r>
            <a:rPr lang="en-US" b="0" dirty="0" smtClean="0">
              <a:solidFill>
                <a:srgbClr val="747472"/>
              </a:solidFill>
            </a:rPr>
            <a:t>Sinusitis</a:t>
          </a:r>
          <a:endParaRPr lang="en-US" b="0" dirty="0">
            <a:solidFill>
              <a:srgbClr val="747472"/>
            </a:solidFill>
          </a:endParaRPr>
        </a:p>
      </dgm:t>
    </dgm:pt>
    <dgm:pt modelId="{5457B1DE-68CF-9E4D-8739-40CF5A044951}" type="sibTrans" cxnId="{5273D48D-A1B1-0946-AD4C-883A69F6F294}">
      <dgm:prSet/>
      <dgm:spPr/>
      <dgm:t>
        <a:bodyPr/>
        <a:lstStyle/>
        <a:p>
          <a:endParaRPr lang="en-US"/>
        </a:p>
      </dgm:t>
    </dgm:pt>
    <dgm:pt modelId="{6D55AC59-88FF-9445-84E9-852DB33EB359}" type="parTrans" cxnId="{5273D48D-A1B1-0946-AD4C-883A69F6F294}">
      <dgm:prSet/>
      <dgm:spPr/>
      <dgm:t>
        <a:bodyPr/>
        <a:lstStyle/>
        <a:p>
          <a:endParaRPr lang="en-US"/>
        </a:p>
      </dgm:t>
    </dgm:pt>
    <dgm:pt modelId="{2555E3C8-16E2-9C4B-A2AB-2DAF61473B88}" type="pres">
      <dgm:prSet presAssocID="{58ED9908-61D4-C64F-AEA3-149BF5893989}" presName="vert0" presStyleCnt="0">
        <dgm:presLayoutVars>
          <dgm:dir/>
          <dgm:animOne val="branch"/>
          <dgm:animLvl val="lvl"/>
        </dgm:presLayoutVars>
      </dgm:prSet>
      <dgm:spPr/>
      <dgm:t>
        <a:bodyPr/>
        <a:lstStyle/>
        <a:p>
          <a:endParaRPr lang="en-US"/>
        </a:p>
      </dgm:t>
    </dgm:pt>
    <dgm:pt modelId="{853C563A-5FD6-AA45-BBD1-D075B01C8652}" type="pres">
      <dgm:prSet presAssocID="{57236655-5C6F-984E-B2D6-2DAA24ED0F91}" presName="thickLine" presStyleLbl="alignNode1" presStyleIdx="0" presStyleCnt="1"/>
      <dgm:spPr/>
    </dgm:pt>
    <dgm:pt modelId="{229E1ADD-D6B2-E349-A5C3-F916BD2B6006}" type="pres">
      <dgm:prSet presAssocID="{57236655-5C6F-984E-B2D6-2DAA24ED0F91}" presName="horz1" presStyleCnt="0"/>
      <dgm:spPr/>
    </dgm:pt>
    <dgm:pt modelId="{966A3487-7EF8-BD41-BE3D-26A00828D4ED}" type="pres">
      <dgm:prSet presAssocID="{57236655-5C6F-984E-B2D6-2DAA24ED0F91}" presName="tx1" presStyleLbl="revTx" presStyleIdx="0" presStyleCnt="9"/>
      <dgm:spPr/>
      <dgm:t>
        <a:bodyPr/>
        <a:lstStyle/>
        <a:p>
          <a:endParaRPr lang="en-US"/>
        </a:p>
      </dgm:t>
    </dgm:pt>
    <dgm:pt modelId="{DD5552F8-690D-824A-A5D7-4B06C657C79A}" type="pres">
      <dgm:prSet presAssocID="{57236655-5C6F-984E-B2D6-2DAA24ED0F91}" presName="vert1" presStyleCnt="0"/>
      <dgm:spPr/>
    </dgm:pt>
    <dgm:pt modelId="{33369AEE-0EF5-5D4A-A455-B8FCF1A1D7AF}" type="pres">
      <dgm:prSet presAssocID="{B7627187-9019-284B-84EE-084E4281DA70}" presName="vertSpace2a" presStyleCnt="0"/>
      <dgm:spPr/>
    </dgm:pt>
    <dgm:pt modelId="{52BC4A8C-6E41-7147-98E2-153CC5956467}" type="pres">
      <dgm:prSet presAssocID="{B7627187-9019-284B-84EE-084E4281DA70}" presName="horz2" presStyleCnt="0"/>
      <dgm:spPr/>
    </dgm:pt>
    <dgm:pt modelId="{BB3B1D7C-77A7-FC4C-BD3E-126844CA73C7}" type="pres">
      <dgm:prSet presAssocID="{B7627187-9019-284B-84EE-084E4281DA70}" presName="horzSpace2" presStyleCnt="0"/>
      <dgm:spPr/>
    </dgm:pt>
    <dgm:pt modelId="{F001830C-630D-544D-B21C-E73D11814B46}" type="pres">
      <dgm:prSet presAssocID="{B7627187-9019-284B-84EE-084E4281DA70}" presName="tx2" presStyleLbl="revTx" presStyleIdx="1" presStyleCnt="9"/>
      <dgm:spPr/>
      <dgm:t>
        <a:bodyPr/>
        <a:lstStyle/>
        <a:p>
          <a:endParaRPr lang="en-US"/>
        </a:p>
      </dgm:t>
    </dgm:pt>
    <dgm:pt modelId="{F858E38B-0141-7949-AD00-F02BF5E54B33}" type="pres">
      <dgm:prSet presAssocID="{B7627187-9019-284B-84EE-084E4281DA70}" presName="vert2" presStyleCnt="0"/>
      <dgm:spPr/>
    </dgm:pt>
    <dgm:pt modelId="{023453E7-5724-7648-93E3-AD15E2B20272}" type="pres">
      <dgm:prSet presAssocID="{235D086A-2656-534D-9956-E2004C025617}" presName="horz3" presStyleCnt="0"/>
      <dgm:spPr/>
    </dgm:pt>
    <dgm:pt modelId="{7131AF28-B5D1-694D-8134-DAB5AA5B541C}" type="pres">
      <dgm:prSet presAssocID="{235D086A-2656-534D-9956-E2004C025617}" presName="horzSpace3" presStyleCnt="0"/>
      <dgm:spPr/>
    </dgm:pt>
    <dgm:pt modelId="{4B003577-0213-AE47-95FD-E688F1CE7F7D}" type="pres">
      <dgm:prSet presAssocID="{235D086A-2656-534D-9956-E2004C025617}" presName="tx3" presStyleLbl="revTx" presStyleIdx="2" presStyleCnt="9"/>
      <dgm:spPr/>
      <dgm:t>
        <a:bodyPr/>
        <a:lstStyle/>
        <a:p>
          <a:endParaRPr lang="en-US"/>
        </a:p>
      </dgm:t>
    </dgm:pt>
    <dgm:pt modelId="{54D33917-FFA0-4F4B-AD6B-F072A21BED01}" type="pres">
      <dgm:prSet presAssocID="{235D086A-2656-534D-9956-E2004C025617}" presName="vert3" presStyleCnt="0"/>
      <dgm:spPr/>
    </dgm:pt>
    <dgm:pt modelId="{0C1711D1-F6A1-2B4A-A64D-FE984B51614A}" type="pres">
      <dgm:prSet presAssocID="{B7627187-9019-284B-84EE-084E4281DA70}" presName="thinLine2b" presStyleLbl="callout" presStyleIdx="0" presStyleCnt="4"/>
      <dgm:spPr/>
    </dgm:pt>
    <dgm:pt modelId="{D00039A4-343C-8E47-B8E9-D7AD02F8C2CD}" type="pres">
      <dgm:prSet presAssocID="{B7627187-9019-284B-84EE-084E4281DA70}" presName="vertSpace2b" presStyleCnt="0"/>
      <dgm:spPr/>
    </dgm:pt>
    <dgm:pt modelId="{11A05BD0-5984-6640-84B3-BC2CED95E759}" type="pres">
      <dgm:prSet presAssocID="{35C87D2E-9FD3-9B49-916A-9D7191F3D00D}" presName="horz2" presStyleCnt="0"/>
      <dgm:spPr/>
    </dgm:pt>
    <dgm:pt modelId="{43E52950-10C3-2E41-AB44-9403E7A1078E}" type="pres">
      <dgm:prSet presAssocID="{35C87D2E-9FD3-9B49-916A-9D7191F3D00D}" presName="horzSpace2" presStyleCnt="0"/>
      <dgm:spPr/>
    </dgm:pt>
    <dgm:pt modelId="{5611004E-1708-944B-877D-FD6FB258F1B5}" type="pres">
      <dgm:prSet presAssocID="{35C87D2E-9FD3-9B49-916A-9D7191F3D00D}" presName="tx2" presStyleLbl="revTx" presStyleIdx="3" presStyleCnt="9"/>
      <dgm:spPr/>
      <dgm:t>
        <a:bodyPr/>
        <a:lstStyle/>
        <a:p>
          <a:endParaRPr lang="en-US"/>
        </a:p>
      </dgm:t>
    </dgm:pt>
    <dgm:pt modelId="{A53EAD89-7C35-1E4C-A7C1-4CF345BFF134}" type="pres">
      <dgm:prSet presAssocID="{35C87D2E-9FD3-9B49-916A-9D7191F3D00D}" presName="vert2" presStyleCnt="0"/>
      <dgm:spPr/>
    </dgm:pt>
    <dgm:pt modelId="{E112056A-8FB7-8E44-B45C-B81E6DED385C}" type="pres">
      <dgm:prSet presAssocID="{880BF7E6-E95E-6844-BFAB-02E45DBB2690}" presName="horz3" presStyleCnt="0"/>
      <dgm:spPr/>
    </dgm:pt>
    <dgm:pt modelId="{9F39B7D0-CA0B-C74E-815B-E34F3D583037}" type="pres">
      <dgm:prSet presAssocID="{880BF7E6-E95E-6844-BFAB-02E45DBB2690}" presName="horzSpace3" presStyleCnt="0"/>
      <dgm:spPr/>
    </dgm:pt>
    <dgm:pt modelId="{4BF65623-EDA9-DC4F-AD01-970161FC6035}" type="pres">
      <dgm:prSet presAssocID="{880BF7E6-E95E-6844-BFAB-02E45DBB2690}" presName="tx3" presStyleLbl="revTx" presStyleIdx="4" presStyleCnt="9"/>
      <dgm:spPr/>
      <dgm:t>
        <a:bodyPr/>
        <a:lstStyle/>
        <a:p>
          <a:endParaRPr lang="en-US"/>
        </a:p>
      </dgm:t>
    </dgm:pt>
    <dgm:pt modelId="{5517AA2E-7DBC-BF4B-80F1-2F0FA09BC820}" type="pres">
      <dgm:prSet presAssocID="{880BF7E6-E95E-6844-BFAB-02E45DBB2690}" presName="vert3" presStyleCnt="0"/>
      <dgm:spPr/>
    </dgm:pt>
    <dgm:pt modelId="{95080681-1A66-9844-BD4D-1F367892DAAC}" type="pres">
      <dgm:prSet presAssocID="{35C87D2E-9FD3-9B49-916A-9D7191F3D00D}" presName="thinLine2b" presStyleLbl="callout" presStyleIdx="1" presStyleCnt="4"/>
      <dgm:spPr/>
    </dgm:pt>
    <dgm:pt modelId="{68E4224A-0AC3-A84B-8401-6B639C4D0754}" type="pres">
      <dgm:prSet presAssocID="{35C87D2E-9FD3-9B49-916A-9D7191F3D00D}" presName="vertSpace2b" presStyleCnt="0"/>
      <dgm:spPr/>
    </dgm:pt>
    <dgm:pt modelId="{B1AB9D96-B363-DA49-BD17-6F7E14D87E32}" type="pres">
      <dgm:prSet presAssocID="{605DC570-34FB-7248-9921-50D51C8D2BFA}" presName="horz2" presStyleCnt="0"/>
      <dgm:spPr/>
    </dgm:pt>
    <dgm:pt modelId="{147D1C3F-FF44-6E4D-8EEF-A3BC3A16EB18}" type="pres">
      <dgm:prSet presAssocID="{605DC570-34FB-7248-9921-50D51C8D2BFA}" presName="horzSpace2" presStyleCnt="0"/>
      <dgm:spPr/>
    </dgm:pt>
    <dgm:pt modelId="{47E4AC74-0FC7-AA4A-9B0D-5BCB51F147EF}" type="pres">
      <dgm:prSet presAssocID="{605DC570-34FB-7248-9921-50D51C8D2BFA}" presName="tx2" presStyleLbl="revTx" presStyleIdx="5" presStyleCnt="9"/>
      <dgm:spPr/>
      <dgm:t>
        <a:bodyPr/>
        <a:lstStyle/>
        <a:p>
          <a:endParaRPr lang="en-US"/>
        </a:p>
      </dgm:t>
    </dgm:pt>
    <dgm:pt modelId="{ECCCFF97-EE54-C44A-8524-508243486D54}" type="pres">
      <dgm:prSet presAssocID="{605DC570-34FB-7248-9921-50D51C8D2BFA}" presName="vert2" presStyleCnt="0"/>
      <dgm:spPr/>
    </dgm:pt>
    <dgm:pt modelId="{B2D04143-C118-B841-A46C-A86320A48AF7}" type="pres">
      <dgm:prSet presAssocID="{86D4E705-040C-DB43-BEB9-F4B45025B1EF}" presName="horz3" presStyleCnt="0"/>
      <dgm:spPr/>
    </dgm:pt>
    <dgm:pt modelId="{9754EE75-829E-5741-980A-BF868DF8B5FA}" type="pres">
      <dgm:prSet presAssocID="{86D4E705-040C-DB43-BEB9-F4B45025B1EF}" presName="horzSpace3" presStyleCnt="0"/>
      <dgm:spPr/>
    </dgm:pt>
    <dgm:pt modelId="{4C3DBCE5-1C48-AA4D-9C4A-B436B9D0522E}" type="pres">
      <dgm:prSet presAssocID="{86D4E705-040C-DB43-BEB9-F4B45025B1EF}" presName="tx3" presStyleLbl="revTx" presStyleIdx="6" presStyleCnt="9"/>
      <dgm:spPr/>
      <dgm:t>
        <a:bodyPr/>
        <a:lstStyle/>
        <a:p>
          <a:endParaRPr lang="en-US"/>
        </a:p>
      </dgm:t>
    </dgm:pt>
    <dgm:pt modelId="{7F0DC5B4-D731-364F-9065-5156C351ECEB}" type="pres">
      <dgm:prSet presAssocID="{86D4E705-040C-DB43-BEB9-F4B45025B1EF}" presName="vert3" presStyleCnt="0"/>
      <dgm:spPr/>
    </dgm:pt>
    <dgm:pt modelId="{28025D45-9EFE-474F-B391-CF6BBE02C610}" type="pres">
      <dgm:prSet presAssocID="{605DC570-34FB-7248-9921-50D51C8D2BFA}" presName="thinLine2b" presStyleLbl="callout" presStyleIdx="2" presStyleCnt="4"/>
      <dgm:spPr/>
    </dgm:pt>
    <dgm:pt modelId="{0228CD57-E94C-D14F-809D-8AC0BF7042C8}" type="pres">
      <dgm:prSet presAssocID="{605DC570-34FB-7248-9921-50D51C8D2BFA}" presName="vertSpace2b" presStyleCnt="0"/>
      <dgm:spPr/>
    </dgm:pt>
    <dgm:pt modelId="{95711826-CFBC-4246-A97B-E22656D6D60D}" type="pres">
      <dgm:prSet presAssocID="{AB34B15F-A2E7-8A40-AE0A-A6EB4298C4E3}" presName="horz2" presStyleCnt="0"/>
      <dgm:spPr/>
    </dgm:pt>
    <dgm:pt modelId="{7B662FEE-07A4-BD4C-8B05-1BF1D6C3B6CA}" type="pres">
      <dgm:prSet presAssocID="{AB34B15F-A2E7-8A40-AE0A-A6EB4298C4E3}" presName="horzSpace2" presStyleCnt="0"/>
      <dgm:spPr/>
    </dgm:pt>
    <dgm:pt modelId="{6E2F0C48-3EFD-3F4F-A467-CA88B715AAE5}" type="pres">
      <dgm:prSet presAssocID="{AB34B15F-A2E7-8A40-AE0A-A6EB4298C4E3}" presName="tx2" presStyleLbl="revTx" presStyleIdx="7" presStyleCnt="9"/>
      <dgm:spPr/>
      <dgm:t>
        <a:bodyPr/>
        <a:lstStyle/>
        <a:p>
          <a:endParaRPr lang="en-US"/>
        </a:p>
      </dgm:t>
    </dgm:pt>
    <dgm:pt modelId="{5DBFD28E-1227-CA4A-8F3D-BE26116EFC88}" type="pres">
      <dgm:prSet presAssocID="{AB34B15F-A2E7-8A40-AE0A-A6EB4298C4E3}" presName="vert2" presStyleCnt="0"/>
      <dgm:spPr/>
    </dgm:pt>
    <dgm:pt modelId="{24963AF7-4E6C-6345-98FD-8E6446D872B0}" type="pres">
      <dgm:prSet presAssocID="{BA9929D9-172F-2840-AAD7-4C9645E3D98A}" presName="horz3" presStyleCnt="0"/>
      <dgm:spPr/>
    </dgm:pt>
    <dgm:pt modelId="{6E83CA80-4417-CB49-BFA1-CDFEE99A3410}" type="pres">
      <dgm:prSet presAssocID="{BA9929D9-172F-2840-AAD7-4C9645E3D98A}" presName="horzSpace3" presStyleCnt="0"/>
      <dgm:spPr/>
    </dgm:pt>
    <dgm:pt modelId="{B9B1019E-4EE8-F64F-81E2-09E3F33C4E9E}" type="pres">
      <dgm:prSet presAssocID="{BA9929D9-172F-2840-AAD7-4C9645E3D98A}" presName="tx3" presStyleLbl="revTx" presStyleIdx="8" presStyleCnt="9"/>
      <dgm:spPr/>
      <dgm:t>
        <a:bodyPr/>
        <a:lstStyle/>
        <a:p>
          <a:endParaRPr lang="en-US"/>
        </a:p>
      </dgm:t>
    </dgm:pt>
    <dgm:pt modelId="{CBA2E908-0AC3-6648-828F-A558CE247A86}" type="pres">
      <dgm:prSet presAssocID="{BA9929D9-172F-2840-AAD7-4C9645E3D98A}" presName="vert3" presStyleCnt="0"/>
      <dgm:spPr/>
    </dgm:pt>
    <dgm:pt modelId="{CC18DB53-7231-7745-8496-E935659B9800}" type="pres">
      <dgm:prSet presAssocID="{AB34B15F-A2E7-8A40-AE0A-A6EB4298C4E3}" presName="thinLine2b" presStyleLbl="callout" presStyleIdx="3" presStyleCnt="4"/>
      <dgm:spPr/>
    </dgm:pt>
    <dgm:pt modelId="{5B548B3D-66C9-4B48-979F-FE49D18A2C24}" type="pres">
      <dgm:prSet presAssocID="{AB34B15F-A2E7-8A40-AE0A-A6EB4298C4E3}" presName="vertSpace2b" presStyleCnt="0"/>
      <dgm:spPr/>
    </dgm:pt>
  </dgm:ptLst>
  <dgm:cxnLst>
    <dgm:cxn modelId="{C9E75B32-5BC1-DB46-BDF2-925F58ABFE08}" srcId="{605DC570-34FB-7248-9921-50D51C8D2BFA}" destId="{86D4E705-040C-DB43-BEB9-F4B45025B1EF}" srcOrd="0" destOrd="0" parTransId="{85B4DCE1-60AD-484D-98E2-B9E1B5F169A2}" sibTransId="{BA763B9B-60A0-7F4C-96DA-F834A969619E}"/>
    <dgm:cxn modelId="{5273D48D-A1B1-0946-AD4C-883A69F6F294}" srcId="{58ED9908-61D4-C64F-AEA3-149BF5893989}" destId="{57236655-5C6F-984E-B2D6-2DAA24ED0F91}" srcOrd="0" destOrd="0" parTransId="{6D55AC59-88FF-9445-84E9-852DB33EB359}" sibTransId="{5457B1DE-68CF-9E4D-8739-40CF5A044951}"/>
    <dgm:cxn modelId="{FA2008BF-1309-436B-8DEE-FD29BE9D6E0D}" type="presOf" srcId="{880BF7E6-E95E-6844-BFAB-02E45DBB2690}" destId="{4BF65623-EDA9-DC4F-AD01-970161FC6035}" srcOrd="0" destOrd="0" presId="urn:microsoft.com/office/officeart/2008/layout/LinedList"/>
    <dgm:cxn modelId="{EACD35B0-27A0-B24A-93C9-32C855DFABC3}" srcId="{35C87D2E-9FD3-9B49-916A-9D7191F3D00D}" destId="{880BF7E6-E95E-6844-BFAB-02E45DBB2690}" srcOrd="0" destOrd="0" parTransId="{38081465-51BC-754E-B355-76308BEBD730}" sibTransId="{80B17CFD-85E5-0845-9B05-D1CC32AE99D8}"/>
    <dgm:cxn modelId="{AD12934E-1B16-7A48-B19C-27500D17B040}" srcId="{57236655-5C6F-984E-B2D6-2DAA24ED0F91}" destId="{AB34B15F-A2E7-8A40-AE0A-A6EB4298C4E3}" srcOrd="3" destOrd="0" parTransId="{22F35EC9-151C-BD4F-8CA2-4EB2AB10AC08}" sibTransId="{0C64C8B9-13F3-444C-B3D9-94FF33499B91}"/>
    <dgm:cxn modelId="{33C5E4E5-D39D-4B5D-ACFC-FA8FBC316336}" type="presOf" srcId="{58ED9908-61D4-C64F-AEA3-149BF5893989}" destId="{2555E3C8-16E2-9C4B-A2AB-2DAF61473B88}" srcOrd="0" destOrd="0" presId="urn:microsoft.com/office/officeart/2008/layout/LinedList"/>
    <dgm:cxn modelId="{F81EB83E-BA04-46C1-A305-AA0211FD9682}" type="presOf" srcId="{605DC570-34FB-7248-9921-50D51C8D2BFA}" destId="{47E4AC74-0FC7-AA4A-9B0D-5BCB51F147EF}" srcOrd="0" destOrd="0" presId="urn:microsoft.com/office/officeart/2008/layout/LinedList"/>
    <dgm:cxn modelId="{ED99B09D-4BF4-9E46-9271-0601A32B5122}" srcId="{57236655-5C6F-984E-B2D6-2DAA24ED0F91}" destId="{B7627187-9019-284B-84EE-084E4281DA70}" srcOrd="0" destOrd="0" parTransId="{AB2F4ACB-772F-C94E-966A-00A6B8DB2334}" sibTransId="{0C314C68-3BA9-674C-9B11-2B4974C69755}"/>
    <dgm:cxn modelId="{8FC91041-AD06-48B2-B76C-19336F26BCF4}" type="presOf" srcId="{B7627187-9019-284B-84EE-084E4281DA70}" destId="{F001830C-630D-544D-B21C-E73D11814B46}" srcOrd="0" destOrd="0" presId="urn:microsoft.com/office/officeart/2008/layout/LinedList"/>
    <dgm:cxn modelId="{D7009389-D807-4151-8FE2-BECD0EA78BB5}" type="presOf" srcId="{86D4E705-040C-DB43-BEB9-F4B45025B1EF}" destId="{4C3DBCE5-1C48-AA4D-9C4A-B436B9D0522E}" srcOrd="0" destOrd="0" presId="urn:microsoft.com/office/officeart/2008/layout/LinedList"/>
    <dgm:cxn modelId="{4B6E485C-2EC5-6343-B73E-37229120CE8E}" srcId="{57236655-5C6F-984E-B2D6-2DAA24ED0F91}" destId="{35C87D2E-9FD3-9B49-916A-9D7191F3D00D}" srcOrd="1" destOrd="0" parTransId="{5D21D0C4-C8C2-A945-A467-710C12E035FB}" sibTransId="{00A7CE4D-27F9-DB44-9F30-6BD9B55E933D}"/>
    <dgm:cxn modelId="{3D4C5F12-CFD6-334A-B017-F2205329EFE5}" srcId="{AB34B15F-A2E7-8A40-AE0A-A6EB4298C4E3}" destId="{BA9929D9-172F-2840-AAD7-4C9645E3D98A}" srcOrd="0" destOrd="0" parTransId="{6FBB3321-802D-964C-B865-36DC82635D74}" sibTransId="{788E6653-B988-F44C-8992-9076C4F528CB}"/>
    <dgm:cxn modelId="{AAC59955-977E-4185-9695-38BF4AF148D2}" type="presOf" srcId="{AB34B15F-A2E7-8A40-AE0A-A6EB4298C4E3}" destId="{6E2F0C48-3EFD-3F4F-A467-CA88B715AAE5}" srcOrd="0" destOrd="0" presId="urn:microsoft.com/office/officeart/2008/layout/LinedList"/>
    <dgm:cxn modelId="{09BD76B3-59C4-4C43-ACD2-B540506480B3}" type="presOf" srcId="{57236655-5C6F-984E-B2D6-2DAA24ED0F91}" destId="{966A3487-7EF8-BD41-BE3D-26A00828D4ED}" srcOrd="0" destOrd="0" presId="urn:microsoft.com/office/officeart/2008/layout/LinedList"/>
    <dgm:cxn modelId="{78750FA4-F2AF-5844-AF9B-8102F356E464}" srcId="{B7627187-9019-284B-84EE-084E4281DA70}" destId="{235D086A-2656-534D-9956-E2004C025617}" srcOrd="0" destOrd="0" parTransId="{D85CDB51-78AC-F648-B661-701C5F548934}" sibTransId="{95FEDB80-6955-3543-B605-159EED911AC1}"/>
    <dgm:cxn modelId="{8EC694D1-01A6-46A9-90DA-C58A59AAF2BB}" type="presOf" srcId="{35C87D2E-9FD3-9B49-916A-9D7191F3D00D}" destId="{5611004E-1708-944B-877D-FD6FB258F1B5}" srcOrd="0" destOrd="0" presId="urn:microsoft.com/office/officeart/2008/layout/LinedList"/>
    <dgm:cxn modelId="{2256DBD0-B88E-4600-B3CA-A571AE020E2D}" type="presOf" srcId="{235D086A-2656-534D-9956-E2004C025617}" destId="{4B003577-0213-AE47-95FD-E688F1CE7F7D}" srcOrd="0" destOrd="0" presId="urn:microsoft.com/office/officeart/2008/layout/LinedList"/>
    <dgm:cxn modelId="{14FB7B92-730B-49CE-AD1A-C00F1A41B22C}" type="presOf" srcId="{BA9929D9-172F-2840-AAD7-4C9645E3D98A}" destId="{B9B1019E-4EE8-F64F-81E2-09E3F33C4E9E}" srcOrd="0" destOrd="0" presId="urn:microsoft.com/office/officeart/2008/layout/LinedList"/>
    <dgm:cxn modelId="{D2ADE405-B927-9A4C-A91F-93816767F626}" srcId="{57236655-5C6F-984E-B2D6-2DAA24ED0F91}" destId="{605DC570-34FB-7248-9921-50D51C8D2BFA}" srcOrd="2" destOrd="0" parTransId="{A56E3805-1340-AA44-9826-A0441EE5FD8D}" sibTransId="{3967C1F8-5385-A246-B135-9862F9097B56}"/>
    <dgm:cxn modelId="{266D2E83-1130-4794-8D4E-87307EB17436}" type="presParOf" srcId="{2555E3C8-16E2-9C4B-A2AB-2DAF61473B88}" destId="{853C563A-5FD6-AA45-BBD1-D075B01C8652}" srcOrd="0" destOrd="0" presId="urn:microsoft.com/office/officeart/2008/layout/LinedList"/>
    <dgm:cxn modelId="{D24C857B-D602-4486-BF3A-25690B43DB0D}" type="presParOf" srcId="{2555E3C8-16E2-9C4B-A2AB-2DAF61473B88}" destId="{229E1ADD-D6B2-E349-A5C3-F916BD2B6006}" srcOrd="1" destOrd="0" presId="urn:microsoft.com/office/officeart/2008/layout/LinedList"/>
    <dgm:cxn modelId="{04D23AD8-449F-4637-BFC6-AE64773B06D3}" type="presParOf" srcId="{229E1ADD-D6B2-E349-A5C3-F916BD2B6006}" destId="{966A3487-7EF8-BD41-BE3D-26A00828D4ED}" srcOrd="0" destOrd="0" presId="urn:microsoft.com/office/officeart/2008/layout/LinedList"/>
    <dgm:cxn modelId="{D96CA646-5B29-467E-9A84-4C94F3BC0C7D}" type="presParOf" srcId="{229E1ADD-D6B2-E349-A5C3-F916BD2B6006}" destId="{DD5552F8-690D-824A-A5D7-4B06C657C79A}" srcOrd="1" destOrd="0" presId="urn:microsoft.com/office/officeart/2008/layout/LinedList"/>
    <dgm:cxn modelId="{FB4E2F8E-A940-476C-80DC-2195ED4991A2}" type="presParOf" srcId="{DD5552F8-690D-824A-A5D7-4B06C657C79A}" destId="{33369AEE-0EF5-5D4A-A455-B8FCF1A1D7AF}" srcOrd="0" destOrd="0" presId="urn:microsoft.com/office/officeart/2008/layout/LinedList"/>
    <dgm:cxn modelId="{617A69D4-4535-465A-9D45-1EDA62FCAF41}" type="presParOf" srcId="{DD5552F8-690D-824A-A5D7-4B06C657C79A}" destId="{52BC4A8C-6E41-7147-98E2-153CC5956467}" srcOrd="1" destOrd="0" presId="urn:microsoft.com/office/officeart/2008/layout/LinedList"/>
    <dgm:cxn modelId="{A304FC21-090F-46F6-8E85-E92B23B6D6D8}" type="presParOf" srcId="{52BC4A8C-6E41-7147-98E2-153CC5956467}" destId="{BB3B1D7C-77A7-FC4C-BD3E-126844CA73C7}" srcOrd="0" destOrd="0" presId="urn:microsoft.com/office/officeart/2008/layout/LinedList"/>
    <dgm:cxn modelId="{201B686B-6F23-45B8-A770-7C49B614F443}" type="presParOf" srcId="{52BC4A8C-6E41-7147-98E2-153CC5956467}" destId="{F001830C-630D-544D-B21C-E73D11814B46}" srcOrd="1" destOrd="0" presId="urn:microsoft.com/office/officeart/2008/layout/LinedList"/>
    <dgm:cxn modelId="{35A597B0-9D8E-4A00-BFA8-8EE74DC8E2A9}" type="presParOf" srcId="{52BC4A8C-6E41-7147-98E2-153CC5956467}" destId="{F858E38B-0141-7949-AD00-F02BF5E54B33}" srcOrd="2" destOrd="0" presId="urn:microsoft.com/office/officeart/2008/layout/LinedList"/>
    <dgm:cxn modelId="{9D89FE2E-67BB-42D9-8B27-0400068321DF}" type="presParOf" srcId="{F858E38B-0141-7949-AD00-F02BF5E54B33}" destId="{023453E7-5724-7648-93E3-AD15E2B20272}" srcOrd="0" destOrd="0" presId="urn:microsoft.com/office/officeart/2008/layout/LinedList"/>
    <dgm:cxn modelId="{6E07E710-10F1-4FE9-AFD1-C9BF778A512B}" type="presParOf" srcId="{023453E7-5724-7648-93E3-AD15E2B20272}" destId="{7131AF28-B5D1-694D-8134-DAB5AA5B541C}" srcOrd="0" destOrd="0" presId="urn:microsoft.com/office/officeart/2008/layout/LinedList"/>
    <dgm:cxn modelId="{5B01AC7B-BEB7-47DC-858C-AA1332B9E389}" type="presParOf" srcId="{023453E7-5724-7648-93E3-AD15E2B20272}" destId="{4B003577-0213-AE47-95FD-E688F1CE7F7D}" srcOrd="1" destOrd="0" presId="urn:microsoft.com/office/officeart/2008/layout/LinedList"/>
    <dgm:cxn modelId="{ED0E46E0-136D-4D82-9F22-9650F0CA7E11}" type="presParOf" srcId="{023453E7-5724-7648-93E3-AD15E2B20272}" destId="{54D33917-FFA0-4F4B-AD6B-F072A21BED01}" srcOrd="2" destOrd="0" presId="urn:microsoft.com/office/officeart/2008/layout/LinedList"/>
    <dgm:cxn modelId="{67E74CAF-C019-47C0-A497-B30516BC280C}" type="presParOf" srcId="{DD5552F8-690D-824A-A5D7-4B06C657C79A}" destId="{0C1711D1-F6A1-2B4A-A64D-FE984B51614A}" srcOrd="2" destOrd="0" presId="urn:microsoft.com/office/officeart/2008/layout/LinedList"/>
    <dgm:cxn modelId="{D8236634-26DD-4712-8301-8F7344A08E74}" type="presParOf" srcId="{DD5552F8-690D-824A-A5D7-4B06C657C79A}" destId="{D00039A4-343C-8E47-B8E9-D7AD02F8C2CD}" srcOrd="3" destOrd="0" presId="urn:microsoft.com/office/officeart/2008/layout/LinedList"/>
    <dgm:cxn modelId="{CED29046-5464-40FA-9F65-6ED5F1588182}" type="presParOf" srcId="{DD5552F8-690D-824A-A5D7-4B06C657C79A}" destId="{11A05BD0-5984-6640-84B3-BC2CED95E759}" srcOrd="4" destOrd="0" presId="urn:microsoft.com/office/officeart/2008/layout/LinedList"/>
    <dgm:cxn modelId="{A30E13BE-42FF-43FA-B943-B04B3D5ADF49}" type="presParOf" srcId="{11A05BD0-5984-6640-84B3-BC2CED95E759}" destId="{43E52950-10C3-2E41-AB44-9403E7A1078E}" srcOrd="0" destOrd="0" presId="urn:microsoft.com/office/officeart/2008/layout/LinedList"/>
    <dgm:cxn modelId="{22626226-01A1-4671-BA26-AB1684A5CEFC}" type="presParOf" srcId="{11A05BD0-5984-6640-84B3-BC2CED95E759}" destId="{5611004E-1708-944B-877D-FD6FB258F1B5}" srcOrd="1" destOrd="0" presId="urn:microsoft.com/office/officeart/2008/layout/LinedList"/>
    <dgm:cxn modelId="{29A1C290-B45F-4B1E-BF24-12C021B94DB0}" type="presParOf" srcId="{11A05BD0-5984-6640-84B3-BC2CED95E759}" destId="{A53EAD89-7C35-1E4C-A7C1-4CF345BFF134}" srcOrd="2" destOrd="0" presId="urn:microsoft.com/office/officeart/2008/layout/LinedList"/>
    <dgm:cxn modelId="{7483C0BE-0DBE-4424-9219-4D0A42E20487}" type="presParOf" srcId="{A53EAD89-7C35-1E4C-A7C1-4CF345BFF134}" destId="{E112056A-8FB7-8E44-B45C-B81E6DED385C}" srcOrd="0" destOrd="0" presId="urn:microsoft.com/office/officeart/2008/layout/LinedList"/>
    <dgm:cxn modelId="{E3F04343-9272-44A7-8233-900D5EBB560D}" type="presParOf" srcId="{E112056A-8FB7-8E44-B45C-B81E6DED385C}" destId="{9F39B7D0-CA0B-C74E-815B-E34F3D583037}" srcOrd="0" destOrd="0" presId="urn:microsoft.com/office/officeart/2008/layout/LinedList"/>
    <dgm:cxn modelId="{8F5F7B29-A77A-4D98-B4FC-2D4AE93BD786}" type="presParOf" srcId="{E112056A-8FB7-8E44-B45C-B81E6DED385C}" destId="{4BF65623-EDA9-DC4F-AD01-970161FC6035}" srcOrd="1" destOrd="0" presId="urn:microsoft.com/office/officeart/2008/layout/LinedList"/>
    <dgm:cxn modelId="{827FF631-8B83-4392-82A1-211236C5CF0C}" type="presParOf" srcId="{E112056A-8FB7-8E44-B45C-B81E6DED385C}" destId="{5517AA2E-7DBC-BF4B-80F1-2F0FA09BC820}" srcOrd="2" destOrd="0" presId="urn:microsoft.com/office/officeart/2008/layout/LinedList"/>
    <dgm:cxn modelId="{998738BD-DD57-4110-9B8D-52DCD11F778F}" type="presParOf" srcId="{DD5552F8-690D-824A-A5D7-4B06C657C79A}" destId="{95080681-1A66-9844-BD4D-1F367892DAAC}" srcOrd="5" destOrd="0" presId="urn:microsoft.com/office/officeart/2008/layout/LinedList"/>
    <dgm:cxn modelId="{CB3C2E46-52D4-4F92-9A77-D0411506B34E}" type="presParOf" srcId="{DD5552F8-690D-824A-A5D7-4B06C657C79A}" destId="{68E4224A-0AC3-A84B-8401-6B639C4D0754}" srcOrd="6" destOrd="0" presId="urn:microsoft.com/office/officeart/2008/layout/LinedList"/>
    <dgm:cxn modelId="{3BB0D59A-8E46-4005-A2AE-02D34F533ABA}" type="presParOf" srcId="{DD5552F8-690D-824A-A5D7-4B06C657C79A}" destId="{B1AB9D96-B363-DA49-BD17-6F7E14D87E32}" srcOrd="7" destOrd="0" presId="urn:microsoft.com/office/officeart/2008/layout/LinedList"/>
    <dgm:cxn modelId="{2447556D-05C7-480D-AC5B-9CED9BCB3252}" type="presParOf" srcId="{B1AB9D96-B363-DA49-BD17-6F7E14D87E32}" destId="{147D1C3F-FF44-6E4D-8EEF-A3BC3A16EB18}" srcOrd="0" destOrd="0" presId="urn:microsoft.com/office/officeart/2008/layout/LinedList"/>
    <dgm:cxn modelId="{3B79E86D-4994-40DB-8AB6-B1BEECE61A77}" type="presParOf" srcId="{B1AB9D96-B363-DA49-BD17-6F7E14D87E32}" destId="{47E4AC74-0FC7-AA4A-9B0D-5BCB51F147EF}" srcOrd="1" destOrd="0" presId="urn:microsoft.com/office/officeart/2008/layout/LinedList"/>
    <dgm:cxn modelId="{265D52FE-529D-4430-B59E-EB468CD5CD3D}" type="presParOf" srcId="{B1AB9D96-B363-DA49-BD17-6F7E14D87E32}" destId="{ECCCFF97-EE54-C44A-8524-508243486D54}" srcOrd="2" destOrd="0" presId="urn:microsoft.com/office/officeart/2008/layout/LinedList"/>
    <dgm:cxn modelId="{A8ED59A4-F88F-4BCF-8188-9D37B2414819}" type="presParOf" srcId="{ECCCFF97-EE54-C44A-8524-508243486D54}" destId="{B2D04143-C118-B841-A46C-A86320A48AF7}" srcOrd="0" destOrd="0" presId="urn:microsoft.com/office/officeart/2008/layout/LinedList"/>
    <dgm:cxn modelId="{194A71DE-03BD-4A72-B2BF-AB7E038F1A1A}" type="presParOf" srcId="{B2D04143-C118-B841-A46C-A86320A48AF7}" destId="{9754EE75-829E-5741-980A-BF868DF8B5FA}" srcOrd="0" destOrd="0" presId="urn:microsoft.com/office/officeart/2008/layout/LinedList"/>
    <dgm:cxn modelId="{209A9B2A-DD8B-4FDF-BE06-DF0A12B0A6B5}" type="presParOf" srcId="{B2D04143-C118-B841-A46C-A86320A48AF7}" destId="{4C3DBCE5-1C48-AA4D-9C4A-B436B9D0522E}" srcOrd="1" destOrd="0" presId="urn:microsoft.com/office/officeart/2008/layout/LinedList"/>
    <dgm:cxn modelId="{71B166CB-6F8C-4B88-8CFB-CE7F3FB0AF58}" type="presParOf" srcId="{B2D04143-C118-B841-A46C-A86320A48AF7}" destId="{7F0DC5B4-D731-364F-9065-5156C351ECEB}" srcOrd="2" destOrd="0" presId="urn:microsoft.com/office/officeart/2008/layout/LinedList"/>
    <dgm:cxn modelId="{6FA0A484-27F4-4E46-A201-00577D189561}" type="presParOf" srcId="{DD5552F8-690D-824A-A5D7-4B06C657C79A}" destId="{28025D45-9EFE-474F-B391-CF6BBE02C610}" srcOrd="8" destOrd="0" presId="urn:microsoft.com/office/officeart/2008/layout/LinedList"/>
    <dgm:cxn modelId="{691A85DC-02CE-4BB4-ADB5-F8E0CA6C6E94}" type="presParOf" srcId="{DD5552F8-690D-824A-A5D7-4B06C657C79A}" destId="{0228CD57-E94C-D14F-809D-8AC0BF7042C8}" srcOrd="9" destOrd="0" presId="urn:microsoft.com/office/officeart/2008/layout/LinedList"/>
    <dgm:cxn modelId="{AE3B9EBB-B203-4447-BE2B-B304C1BDD9EE}" type="presParOf" srcId="{DD5552F8-690D-824A-A5D7-4B06C657C79A}" destId="{95711826-CFBC-4246-A97B-E22656D6D60D}" srcOrd="10" destOrd="0" presId="urn:microsoft.com/office/officeart/2008/layout/LinedList"/>
    <dgm:cxn modelId="{C303700C-BC0E-4DDE-AB94-F49AA3C7DB85}" type="presParOf" srcId="{95711826-CFBC-4246-A97B-E22656D6D60D}" destId="{7B662FEE-07A4-BD4C-8B05-1BF1D6C3B6CA}" srcOrd="0" destOrd="0" presId="urn:microsoft.com/office/officeart/2008/layout/LinedList"/>
    <dgm:cxn modelId="{417D1023-66DB-4A14-B0EA-F2AA9D7A25D4}" type="presParOf" srcId="{95711826-CFBC-4246-A97B-E22656D6D60D}" destId="{6E2F0C48-3EFD-3F4F-A467-CA88B715AAE5}" srcOrd="1" destOrd="0" presId="urn:microsoft.com/office/officeart/2008/layout/LinedList"/>
    <dgm:cxn modelId="{3489C473-0C46-4899-86FD-C5DF3B68F8B4}" type="presParOf" srcId="{95711826-CFBC-4246-A97B-E22656D6D60D}" destId="{5DBFD28E-1227-CA4A-8F3D-BE26116EFC88}" srcOrd="2" destOrd="0" presId="urn:microsoft.com/office/officeart/2008/layout/LinedList"/>
    <dgm:cxn modelId="{EC117591-1670-480B-BA6E-17E42FB76E74}" type="presParOf" srcId="{5DBFD28E-1227-CA4A-8F3D-BE26116EFC88}" destId="{24963AF7-4E6C-6345-98FD-8E6446D872B0}" srcOrd="0" destOrd="0" presId="urn:microsoft.com/office/officeart/2008/layout/LinedList"/>
    <dgm:cxn modelId="{C9A04395-6658-481F-8F27-AB010E71A89C}" type="presParOf" srcId="{24963AF7-4E6C-6345-98FD-8E6446D872B0}" destId="{6E83CA80-4417-CB49-BFA1-CDFEE99A3410}" srcOrd="0" destOrd="0" presId="urn:microsoft.com/office/officeart/2008/layout/LinedList"/>
    <dgm:cxn modelId="{C8AAAD02-8B8D-4B88-A624-5657A3AB2590}" type="presParOf" srcId="{24963AF7-4E6C-6345-98FD-8E6446D872B0}" destId="{B9B1019E-4EE8-F64F-81E2-09E3F33C4E9E}" srcOrd="1" destOrd="0" presId="urn:microsoft.com/office/officeart/2008/layout/LinedList"/>
    <dgm:cxn modelId="{0D9C1D33-312C-401F-935C-1E7783DF003B}" type="presParOf" srcId="{24963AF7-4E6C-6345-98FD-8E6446D872B0}" destId="{CBA2E908-0AC3-6648-828F-A558CE247A86}" srcOrd="2" destOrd="0" presId="urn:microsoft.com/office/officeart/2008/layout/LinedList"/>
    <dgm:cxn modelId="{687A0326-7B13-4F12-8752-1424D1BB453E}" type="presParOf" srcId="{DD5552F8-690D-824A-A5D7-4B06C657C79A}" destId="{CC18DB53-7231-7745-8496-E935659B9800}" srcOrd="11" destOrd="0" presId="urn:microsoft.com/office/officeart/2008/layout/LinedList"/>
    <dgm:cxn modelId="{9241E4B4-F22B-4954-B3C9-C043E784245D}" type="presParOf" srcId="{DD5552F8-690D-824A-A5D7-4B06C657C79A}" destId="{5B548B3D-66C9-4B48-979F-FE49D18A2C24}"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FBB183-87A7-487C-B0E5-3E62A487183A}" type="doc">
      <dgm:prSet loTypeId="urn:microsoft.com/office/officeart/2005/8/layout/default#1" loCatId="list" qsTypeId="urn:microsoft.com/office/officeart/2005/8/quickstyle/simple1" qsCatId="simple" csTypeId="urn:microsoft.com/office/officeart/2005/8/colors/colorful1#3" csCatId="colorful" phldr="1"/>
      <dgm:spPr/>
      <dgm:t>
        <a:bodyPr/>
        <a:lstStyle/>
        <a:p>
          <a:pPr rtl="1"/>
          <a:endParaRPr lang="ar-SA"/>
        </a:p>
      </dgm:t>
    </dgm:pt>
    <dgm:pt modelId="{7D05DF7F-6192-491F-B761-841FF95186F2}">
      <dgm:prSet phldrT="[Text]"/>
      <dgm:spPr>
        <a:solidFill>
          <a:schemeClr val="tx2">
            <a:lumMod val="40000"/>
            <a:lumOff val="60000"/>
          </a:schemeClr>
        </a:solidFill>
      </dgm:spPr>
      <dgm:t>
        <a:bodyPr/>
        <a:lstStyle/>
        <a:p>
          <a:pPr rtl="1"/>
          <a:r>
            <a:rPr lang="en-US" dirty="0" smtClean="0"/>
            <a:t>Streptococcus Pneumoniae</a:t>
          </a:r>
          <a:endParaRPr lang="ar-SA" dirty="0"/>
        </a:p>
      </dgm:t>
    </dgm:pt>
    <dgm:pt modelId="{B2F0AA8D-D7D4-4A1C-A9EB-33360502CA92}" type="parTrans" cxnId="{1E7A8A83-97A3-4F40-A0E5-9CAA62A1F548}">
      <dgm:prSet/>
      <dgm:spPr/>
      <dgm:t>
        <a:bodyPr/>
        <a:lstStyle/>
        <a:p>
          <a:pPr rtl="1"/>
          <a:endParaRPr lang="ar-SA"/>
        </a:p>
      </dgm:t>
    </dgm:pt>
    <dgm:pt modelId="{3328EFD0-0276-49DB-AB80-0644E54BEEF4}" type="sibTrans" cxnId="{1E7A8A83-97A3-4F40-A0E5-9CAA62A1F548}">
      <dgm:prSet/>
      <dgm:spPr/>
      <dgm:t>
        <a:bodyPr/>
        <a:lstStyle/>
        <a:p>
          <a:pPr rtl="1"/>
          <a:endParaRPr lang="ar-SA"/>
        </a:p>
      </dgm:t>
    </dgm:pt>
    <dgm:pt modelId="{776508A8-10F1-4473-91F4-813E555D08CB}">
      <dgm:prSet phldrT="[Text]"/>
      <dgm:spPr>
        <a:solidFill>
          <a:schemeClr val="tx2">
            <a:lumMod val="40000"/>
            <a:lumOff val="60000"/>
          </a:schemeClr>
        </a:solidFill>
      </dgm:spPr>
      <dgm:t>
        <a:bodyPr/>
        <a:lstStyle/>
        <a:p>
          <a:pPr rtl="1"/>
          <a:r>
            <a:rPr lang="en-US" dirty="0" smtClean="0"/>
            <a:t>Haemophilus Influenzae</a:t>
          </a:r>
          <a:endParaRPr lang="ar-SA" dirty="0"/>
        </a:p>
      </dgm:t>
    </dgm:pt>
    <dgm:pt modelId="{6A0F4E5C-7EDD-4AE0-B51D-76BF7E1FDDBE}" type="parTrans" cxnId="{4FAE34B8-F954-49DD-AC35-F2A3B43F6757}">
      <dgm:prSet/>
      <dgm:spPr/>
      <dgm:t>
        <a:bodyPr/>
        <a:lstStyle/>
        <a:p>
          <a:pPr rtl="1"/>
          <a:endParaRPr lang="ar-SA"/>
        </a:p>
      </dgm:t>
    </dgm:pt>
    <dgm:pt modelId="{372A383E-7233-4A3D-B570-287E2E62A7C2}" type="sibTrans" cxnId="{4FAE34B8-F954-49DD-AC35-F2A3B43F6757}">
      <dgm:prSet/>
      <dgm:spPr/>
      <dgm:t>
        <a:bodyPr/>
        <a:lstStyle/>
        <a:p>
          <a:pPr rtl="1"/>
          <a:endParaRPr lang="ar-SA"/>
        </a:p>
      </dgm:t>
    </dgm:pt>
    <dgm:pt modelId="{5E8B209F-F7B4-4014-A3CE-C089B5FB1785}">
      <dgm:prSet phldrT="[Text]"/>
      <dgm:spPr>
        <a:solidFill>
          <a:schemeClr val="tx2">
            <a:lumMod val="40000"/>
            <a:lumOff val="60000"/>
          </a:schemeClr>
        </a:solidFill>
      </dgm:spPr>
      <dgm:t>
        <a:bodyPr/>
        <a:lstStyle/>
        <a:p>
          <a:pPr rtl="1"/>
          <a:r>
            <a:rPr lang="en-US" dirty="0" smtClean="0"/>
            <a:t>Branhamella Catarrhalis</a:t>
          </a:r>
          <a:endParaRPr lang="ar-SA" dirty="0"/>
        </a:p>
      </dgm:t>
    </dgm:pt>
    <dgm:pt modelId="{F39018A1-2A68-475A-9814-6E81BDA07EB6}" type="parTrans" cxnId="{859290FA-AB5A-490C-BF58-362CAE3D48F6}">
      <dgm:prSet/>
      <dgm:spPr/>
      <dgm:t>
        <a:bodyPr/>
        <a:lstStyle/>
        <a:p>
          <a:pPr rtl="1"/>
          <a:endParaRPr lang="ar-SA"/>
        </a:p>
      </dgm:t>
    </dgm:pt>
    <dgm:pt modelId="{4F9E2F79-600C-41A2-9A3B-BF3CFF6679B6}" type="sibTrans" cxnId="{859290FA-AB5A-490C-BF58-362CAE3D48F6}">
      <dgm:prSet/>
      <dgm:spPr/>
      <dgm:t>
        <a:bodyPr/>
        <a:lstStyle/>
        <a:p>
          <a:pPr rtl="1"/>
          <a:endParaRPr lang="ar-SA"/>
        </a:p>
      </dgm:t>
    </dgm:pt>
    <dgm:pt modelId="{DB280A95-67BB-40D2-8D39-8890574C56F0}" type="pres">
      <dgm:prSet presAssocID="{43FBB183-87A7-487C-B0E5-3E62A487183A}" presName="diagram" presStyleCnt="0">
        <dgm:presLayoutVars>
          <dgm:dir/>
          <dgm:resizeHandles val="exact"/>
        </dgm:presLayoutVars>
      </dgm:prSet>
      <dgm:spPr/>
      <dgm:t>
        <a:bodyPr/>
        <a:lstStyle/>
        <a:p>
          <a:pPr rtl="1"/>
          <a:endParaRPr lang="ar-SA"/>
        </a:p>
      </dgm:t>
    </dgm:pt>
    <dgm:pt modelId="{1171DC2C-6B34-4729-AC38-5A94E8EE932C}" type="pres">
      <dgm:prSet presAssocID="{7D05DF7F-6192-491F-B761-841FF95186F2}" presName="node" presStyleLbl="node1" presStyleIdx="0" presStyleCnt="3">
        <dgm:presLayoutVars>
          <dgm:bulletEnabled val="1"/>
        </dgm:presLayoutVars>
      </dgm:prSet>
      <dgm:spPr/>
      <dgm:t>
        <a:bodyPr/>
        <a:lstStyle/>
        <a:p>
          <a:pPr rtl="1"/>
          <a:endParaRPr lang="ar-SA"/>
        </a:p>
      </dgm:t>
    </dgm:pt>
    <dgm:pt modelId="{DA3E0282-908E-4920-9A66-D51D5D6ACB31}" type="pres">
      <dgm:prSet presAssocID="{3328EFD0-0276-49DB-AB80-0644E54BEEF4}" presName="sibTrans" presStyleCnt="0"/>
      <dgm:spPr/>
    </dgm:pt>
    <dgm:pt modelId="{BBCDCF31-1D7C-46F7-B826-AC0E2B2AF141}" type="pres">
      <dgm:prSet presAssocID="{776508A8-10F1-4473-91F4-813E555D08CB}" presName="node" presStyleLbl="node1" presStyleIdx="1" presStyleCnt="3">
        <dgm:presLayoutVars>
          <dgm:bulletEnabled val="1"/>
        </dgm:presLayoutVars>
      </dgm:prSet>
      <dgm:spPr/>
      <dgm:t>
        <a:bodyPr/>
        <a:lstStyle/>
        <a:p>
          <a:pPr rtl="1"/>
          <a:endParaRPr lang="ar-SA"/>
        </a:p>
      </dgm:t>
    </dgm:pt>
    <dgm:pt modelId="{78046BAB-7728-4B53-B460-17ACDBF8B753}" type="pres">
      <dgm:prSet presAssocID="{372A383E-7233-4A3D-B570-287E2E62A7C2}" presName="sibTrans" presStyleCnt="0"/>
      <dgm:spPr/>
    </dgm:pt>
    <dgm:pt modelId="{08D70253-7A00-45AF-8684-BD2634E28B5F}" type="pres">
      <dgm:prSet presAssocID="{5E8B209F-F7B4-4014-A3CE-C089B5FB1785}" presName="node" presStyleLbl="node1" presStyleIdx="2" presStyleCnt="3">
        <dgm:presLayoutVars>
          <dgm:bulletEnabled val="1"/>
        </dgm:presLayoutVars>
      </dgm:prSet>
      <dgm:spPr/>
      <dgm:t>
        <a:bodyPr/>
        <a:lstStyle/>
        <a:p>
          <a:pPr rtl="1"/>
          <a:endParaRPr lang="ar-SA"/>
        </a:p>
      </dgm:t>
    </dgm:pt>
  </dgm:ptLst>
  <dgm:cxnLst>
    <dgm:cxn modelId="{3591F58A-F2C9-4A83-80D0-BDC5ECFACB48}" type="presOf" srcId="{5E8B209F-F7B4-4014-A3CE-C089B5FB1785}" destId="{08D70253-7A00-45AF-8684-BD2634E28B5F}" srcOrd="0" destOrd="0" presId="urn:microsoft.com/office/officeart/2005/8/layout/default#1"/>
    <dgm:cxn modelId="{E3E54E34-A48C-4851-BB08-0036C900F159}" type="presOf" srcId="{7D05DF7F-6192-491F-B761-841FF95186F2}" destId="{1171DC2C-6B34-4729-AC38-5A94E8EE932C}" srcOrd="0" destOrd="0" presId="urn:microsoft.com/office/officeart/2005/8/layout/default#1"/>
    <dgm:cxn modelId="{23481E08-CB3B-48AB-8CC0-31507AB4F670}" type="presOf" srcId="{43FBB183-87A7-487C-B0E5-3E62A487183A}" destId="{DB280A95-67BB-40D2-8D39-8890574C56F0}" srcOrd="0" destOrd="0" presId="urn:microsoft.com/office/officeart/2005/8/layout/default#1"/>
    <dgm:cxn modelId="{859290FA-AB5A-490C-BF58-362CAE3D48F6}" srcId="{43FBB183-87A7-487C-B0E5-3E62A487183A}" destId="{5E8B209F-F7B4-4014-A3CE-C089B5FB1785}" srcOrd="2" destOrd="0" parTransId="{F39018A1-2A68-475A-9814-6E81BDA07EB6}" sibTransId="{4F9E2F79-600C-41A2-9A3B-BF3CFF6679B6}"/>
    <dgm:cxn modelId="{1E7A8A83-97A3-4F40-A0E5-9CAA62A1F548}" srcId="{43FBB183-87A7-487C-B0E5-3E62A487183A}" destId="{7D05DF7F-6192-491F-B761-841FF95186F2}" srcOrd="0" destOrd="0" parTransId="{B2F0AA8D-D7D4-4A1C-A9EB-33360502CA92}" sibTransId="{3328EFD0-0276-49DB-AB80-0644E54BEEF4}"/>
    <dgm:cxn modelId="{4CC577AE-7585-4C15-8DB3-DB6F0327D310}" type="presOf" srcId="{776508A8-10F1-4473-91F4-813E555D08CB}" destId="{BBCDCF31-1D7C-46F7-B826-AC0E2B2AF141}" srcOrd="0" destOrd="0" presId="urn:microsoft.com/office/officeart/2005/8/layout/default#1"/>
    <dgm:cxn modelId="{4FAE34B8-F954-49DD-AC35-F2A3B43F6757}" srcId="{43FBB183-87A7-487C-B0E5-3E62A487183A}" destId="{776508A8-10F1-4473-91F4-813E555D08CB}" srcOrd="1" destOrd="0" parTransId="{6A0F4E5C-7EDD-4AE0-B51D-76BF7E1FDDBE}" sibTransId="{372A383E-7233-4A3D-B570-287E2E62A7C2}"/>
    <dgm:cxn modelId="{E0B40ED6-53C6-47E9-B3C7-E67D9C760DF6}" type="presParOf" srcId="{DB280A95-67BB-40D2-8D39-8890574C56F0}" destId="{1171DC2C-6B34-4729-AC38-5A94E8EE932C}" srcOrd="0" destOrd="0" presId="urn:microsoft.com/office/officeart/2005/8/layout/default#1"/>
    <dgm:cxn modelId="{9C96B33D-73FC-4465-9FD2-FE338D7D7867}" type="presParOf" srcId="{DB280A95-67BB-40D2-8D39-8890574C56F0}" destId="{DA3E0282-908E-4920-9A66-D51D5D6ACB31}" srcOrd="1" destOrd="0" presId="urn:microsoft.com/office/officeart/2005/8/layout/default#1"/>
    <dgm:cxn modelId="{C6FB6F60-5C5D-4934-9285-2F11174FC69D}" type="presParOf" srcId="{DB280A95-67BB-40D2-8D39-8890574C56F0}" destId="{BBCDCF31-1D7C-46F7-B826-AC0E2B2AF141}" srcOrd="2" destOrd="0" presId="urn:microsoft.com/office/officeart/2005/8/layout/default#1"/>
    <dgm:cxn modelId="{A081247C-9CAA-4495-9AA1-E3407B5D8414}" type="presParOf" srcId="{DB280A95-67BB-40D2-8D39-8890574C56F0}" destId="{78046BAB-7728-4B53-B460-17ACDBF8B753}" srcOrd="3" destOrd="0" presId="urn:microsoft.com/office/officeart/2005/8/layout/default#1"/>
    <dgm:cxn modelId="{6CDD7866-4A52-4A37-8502-82DE5F0CFDC4}" type="presParOf" srcId="{DB280A95-67BB-40D2-8D39-8890574C56F0}" destId="{08D70253-7A00-45AF-8684-BD2634E28B5F}" srcOrd="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6B27BA-B250-6E46-8551-BBF5427474F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4F74B15C-AE18-0943-A34F-6BCEA9C7854B}">
      <dgm:prSet phldrT="[Text]"/>
      <dgm:spPr/>
      <dgm:t>
        <a:bodyPr/>
        <a:lstStyle/>
        <a:p>
          <a:r>
            <a:rPr lang="en-US" b="1" dirty="0" smtClean="0">
              <a:solidFill>
                <a:schemeClr val="tx1"/>
              </a:solidFill>
            </a:rPr>
            <a:t>Otalgia</a:t>
          </a:r>
          <a:endParaRPr lang="en-US" dirty="0">
            <a:solidFill>
              <a:schemeClr val="tx1"/>
            </a:solidFill>
          </a:endParaRPr>
        </a:p>
      </dgm:t>
    </dgm:pt>
    <dgm:pt modelId="{6FE988F6-85B7-AB40-A208-4CB4A83C078B}" type="parTrans" cxnId="{4B8EBEC2-7CEF-8A40-959C-AA1CE5F60AFD}">
      <dgm:prSet/>
      <dgm:spPr/>
      <dgm:t>
        <a:bodyPr/>
        <a:lstStyle/>
        <a:p>
          <a:endParaRPr lang="en-US"/>
        </a:p>
      </dgm:t>
    </dgm:pt>
    <dgm:pt modelId="{B56C81E5-003C-0A47-98E2-876C3315B954}" type="sibTrans" cxnId="{4B8EBEC2-7CEF-8A40-959C-AA1CE5F60AFD}">
      <dgm:prSet/>
      <dgm:spPr/>
      <dgm:t>
        <a:bodyPr/>
        <a:lstStyle/>
        <a:p>
          <a:endParaRPr lang="en-US"/>
        </a:p>
      </dgm:t>
    </dgm:pt>
    <dgm:pt modelId="{4DED76E5-BC75-2341-9CCB-667E6A5F9C66}">
      <dgm:prSet phldrT="[Text]"/>
      <dgm:spPr/>
      <dgm:t>
        <a:bodyPr/>
        <a:lstStyle/>
        <a:p>
          <a:r>
            <a:rPr lang="en-US" b="1" dirty="0" err="1" smtClean="0">
              <a:solidFill>
                <a:schemeClr val="tx1"/>
              </a:solidFill>
            </a:rPr>
            <a:t>Otorrhea</a:t>
          </a:r>
          <a:endParaRPr lang="en-US" dirty="0">
            <a:solidFill>
              <a:schemeClr val="tx1"/>
            </a:solidFill>
          </a:endParaRPr>
        </a:p>
      </dgm:t>
    </dgm:pt>
    <dgm:pt modelId="{3E88063B-30A9-A94B-98FF-771FF2CDF235}" type="parTrans" cxnId="{F4F43A11-1B74-5445-9C6A-A8ED7A2C78FB}">
      <dgm:prSet/>
      <dgm:spPr/>
      <dgm:t>
        <a:bodyPr/>
        <a:lstStyle/>
        <a:p>
          <a:endParaRPr lang="en-US"/>
        </a:p>
      </dgm:t>
    </dgm:pt>
    <dgm:pt modelId="{E06C8460-EAD3-D046-8FA7-ABB3F6746927}" type="sibTrans" cxnId="{F4F43A11-1B74-5445-9C6A-A8ED7A2C78FB}">
      <dgm:prSet/>
      <dgm:spPr/>
      <dgm:t>
        <a:bodyPr/>
        <a:lstStyle/>
        <a:p>
          <a:endParaRPr lang="en-US"/>
        </a:p>
      </dgm:t>
    </dgm:pt>
    <dgm:pt modelId="{027A0A09-8F7E-0344-B922-427AAD70A7C1}">
      <dgm:prSet phldrT="[Text]"/>
      <dgm:spPr/>
      <dgm:t>
        <a:bodyPr/>
        <a:lstStyle/>
        <a:p>
          <a:r>
            <a:rPr lang="en-US" b="1" dirty="0" smtClean="0">
              <a:solidFill>
                <a:schemeClr val="tx1"/>
              </a:solidFill>
            </a:rPr>
            <a:t>loss of appetite</a:t>
          </a:r>
          <a:endParaRPr lang="en-US" dirty="0">
            <a:solidFill>
              <a:schemeClr val="tx1"/>
            </a:solidFill>
          </a:endParaRPr>
        </a:p>
      </dgm:t>
    </dgm:pt>
    <dgm:pt modelId="{84AFBCCE-5AA0-194F-815C-DFDF8D355C85}" type="parTrans" cxnId="{32A6F51B-2568-0445-8C93-B69902C49880}">
      <dgm:prSet/>
      <dgm:spPr/>
      <dgm:t>
        <a:bodyPr/>
        <a:lstStyle/>
        <a:p>
          <a:endParaRPr lang="en-US"/>
        </a:p>
      </dgm:t>
    </dgm:pt>
    <dgm:pt modelId="{85292B0D-D1C2-B449-8466-0ED9658B60AF}" type="sibTrans" cxnId="{32A6F51B-2568-0445-8C93-B69902C49880}">
      <dgm:prSet/>
      <dgm:spPr/>
      <dgm:t>
        <a:bodyPr/>
        <a:lstStyle/>
        <a:p>
          <a:endParaRPr lang="en-US"/>
        </a:p>
      </dgm:t>
    </dgm:pt>
    <dgm:pt modelId="{40A8C9E6-4D95-9242-80E4-5A496BBF3DB0}">
      <dgm:prSet phldrT="[Text]"/>
      <dgm:spPr/>
      <dgm:t>
        <a:bodyPr/>
        <a:lstStyle/>
        <a:p>
          <a:r>
            <a:rPr lang="en-US" b="1" dirty="0" smtClean="0">
              <a:solidFill>
                <a:schemeClr val="tx1"/>
              </a:solidFill>
            </a:rPr>
            <a:t>Irritability</a:t>
          </a:r>
          <a:endParaRPr lang="en-US" dirty="0">
            <a:solidFill>
              <a:schemeClr val="tx1"/>
            </a:solidFill>
          </a:endParaRPr>
        </a:p>
      </dgm:t>
    </dgm:pt>
    <dgm:pt modelId="{87110B5C-58A8-A14E-9C2F-3CB2680065BE}" type="parTrans" cxnId="{E3E56B6B-A697-104B-BE32-4C51CA7947CF}">
      <dgm:prSet/>
      <dgm:spPr/>
      <dgm:t>
        <a:bodyPr/>
        <a:lstStyle/>
        <a:p>
          <a:endParaRPr lang="en-US"/>
        </a:p>
      </dgm:t>
    </dgm:pt>
    <dgm:pt modelId="{448DFEA8-6EE8-544E-AC8A-C2371A79AF9F}" type="sibTrans" cxnId="{E3E56B6B-A697-104B-BE32-4C51CA7947CF}">
      <dgm:prSet/>
      <dgm:spPr/>
      <dgm:t>
        <a:bodyPr/>
        <a:lstStyle/>
        <a:p>
          <a:endParaRPr lang="en-US"/>
        </a:p>
      </dgm:t>
    </dgm:pt>
    <dgm:pt modelId="{561F39E1-A9ED-844D-BD9C-644BB60CE17D}">
      <dgm:prSet phldrT="[Text]"/>
      <dgm:spPr/>
      <dgm:t>
        <a:bodyPr/>
        <a:lstStyle/>
        <a:p>
          <a:r>
            <a:rPr lang="en-US" b="1" dirty="0" smtClean="0">
              <a:solidFill>
                <a:schemeClr val="tx1"/>
              </a:solidFill>
            </a:rPr>
            <a:t>Vomiting </a:t>
          </a:r>
          <a:endParaRPr lang="en-US" dirty="0">
            <a:solidFill>
              <a:schemeClr val="tx1"/>
            </a:solidFill>
          </a:endParaRPr>
        </a:p>
      </dgm:t>
    </dgm:pt>
    <dgm:pt modelId="{73062C6A-D4DE-2B45-94AF-90C26A6D3591}" type="parTrans" cxnId="{B94DBFD2-A45E-6741-8478-C520501C0846}">
      <dgm:prSet/>
      <dgm:spPr/>
      <dgm:t>
        <a:bodyPr/>
        <a:lstStyle/>
        <a:p>
          <a:endParaRPr lang="en-US"/>
        </a:p>
      </dgm:t>
    </dgm:pt>
    <dgm:pt modelId="{2B8D8A34-107F-1246-9E6B-59C891278353}" type="sibTrans" cxnId="{B94DBFD2-A45E-6741-8478-C520501C0846}">
      <dgm:prSet/>
      <dgm:spPr/>
      <dgm:t>
        <a:bodyPr/>
        <a:lstStyle/>
        <a:p>
          <a:pPr rtl="0"/>
          <a:endParaRPr lang="en-US"/>
        </a:p>
      </dgm:t>
    </dgm:pt>
    <dgm:pt modelId="{9618250C-32A2-1746-BCCD-B6894A858BE4}">
      <dgm:prSet/>
      <dgm:spPr/>
      <dgm:t>
        <a:bodyPr/>
        <a:lstStyle/>
        <a:p>
          <a:r>
            <a:rPr lang="en-US" b="1" dirty="0" smtClean="0">
              <a:solidFill>
                <a:schemeClr val="tx1"/>
              </a:solidFill>
            </a:rPr>
            <a:t>Deafness</a:t>
          </a:r>
          <a:endParaRPr lang="en-US" b="1" dirty="0">
            <a:solidFill>
              <a:schemeClr val="tx1"/>
            </a:solidFill>
          </a:endParaRPr>
        </a:p>
      </dgm:t>
    </dgm:pt>
    <dgm:pt modelId="{2F047FEF-8CB7-EE46-A78F-66E221CBE1CA}" type="parTrans" cxnId="{B3372AE2-F09E-4041-A129-9290807D49B3}">
      <dgm:prSet/>
      <dgm:spPr/>
      <dgm:t>
        <a:bodyPr/>
        <a:lstStyle/>
        <a:p>
          <a:endParaRPr lang="en-US"/>
        </a:p>
      </dgm:t>
    </dgm:pt>
    <dgm:pt modelId="{FD75BF21-1534-BB46-BA9A-6AD8E84EE286}" type="sibTrans" cxnId="{B3372AE2-F09E-4041-A129-9290807D49B3}">
      <dgm:prSet/>
      <dgm:spPr/>
      <dgm:t>
        <a:bodyPr/>
        <a:lstStyle/>
        <a:p>
          <a:endParaRPr lang="en-US"/>
        </a:p>
      </dgm:t>
    </dgm:pt>
    <dgm:pt modelId="{6EEA091C-2F9B-9345-8A03-EEBCE9D50D7D}">
      <dgm:prSet/>
      <dgm:spPr/>
      <dgm:t>
        <a:bodyPr/>
        <a:lstStyle/>
        <a:p>
          <a:r>
            <a:rPr lang="en-US" b="1" dirty="0" smtClean="0">
              <a:solidFill>
                <a:schemeClr val="tx1"/>
              </a:solidFill>
            </a:rPr>
            <a:t>Fever</a:t>
          </a:r>
          <a:endParaRPr lang="en-US" b="1" dirty="0">
            <a:solidFill>
              <a:schemeClr val="tx1"/>
            </a:solidFill>
          </a:endParaRPr>
        </a:p>
      </dgm:t>
    </dgm:pt>
    <dgm:pt modelId="{B8B41940-DB23-EA40-A6E1-1BB69FDB51AF}" type="parTrans" cxnId="{4A8E2957-2F21-954B-8C12-41B2D3B3C93D}">
      <dgm:prSet/>
      <dgm:spPr/>
      <dgm:t>
        <a:bodyPr/>
        <a:lstStyle/>
        <a:p>
          <a:endParaRPr lang="en-US"/>
        </a:p>
      </dgm:t>
    </dgm:pt>
    <dgm:pt modelId="{EF6EC300-AACB-A14B-BCDC-04F33B41AA36}" type="sibTrans" cxnId="{4A8E2957-2F21-954B-8C12-41B2D3B3C93D}">
      <dgm:prSet/>
      <dgm:spPr/>
      <dgm:t>
        <a:bodyPr/>
        <a:lstStyle/>
        <a:p>
          <a:endParaRPr lang="en-US"/>
        </a:p>
      </dgm:t>
    </dgm:pt>
    <dgm:pt modelId="{3A288920-33C8-D44A-964E-01F6F6058889}">
      <dgm:prSet/>
      <dgm:spPr/>
      <dgm:t>
        <a:bodyPr/>
        <a:lstStyle/>
        <a:p>
          <a:r>
            <a:rPr lang="en-US" b="1" dirty="0" smtClean="0">
              <a:solidFill>
                <a:schemeClr val="tx1"/>
              </a:solidFill>
            </a:rPr>
            <a:t>Headache</a:t>
          </a:r>
          <a:endParaRPr lang="en-US" b="1" dirty="0">
            <a:solidFill>
              <a:schemeClr val="tx1"/>
            </a:solidFill>
          </a:endParaRPr>
        </a:p>
      </dgm:t>
    </dgm:pt>
    <dgm:pt modelId="{A796E163-C449-6B4A-A8AB-E847C66CAD5F}" type="parTrans" cxnId="{6B725518-E4B7-124B-987C-CA2FF18BB65A}">
      <dgm:prSet/>
      <dgm:spPr/>
      <dgm:t>
        <a:bodyPr/>
        <a:lstStyle/>
        <a:p>
          <a:endParaRPr lang="en-US"/>
        </a:p>
      </dgm:t>
    </dgm:pt>
    <dgm:pt modelId="{C97E322F-4839-0240-ADF8-1026640461C5}" type="sibTrans" cxnId="{6B725518-E4B7-124B-987C-CA2FF18BB65A}">
      <dgm:prSet/>
      <dgm:spPr/>
      <dgm:t>
        <a:bodyPr/>
        <a:lstStyle/>
        <a:p>
          <a:endParaRPr lang="en-US"/>
        </a:p>
      </dgm:t>
    </dgm:pt>
    <dgm:pt modelId="{E5C9AEF1-4224-0940-85CA-6D972CB6AC49}" type="pres">
      <dgm:prSet presAssocID="{7F6B27BA-B250-6E46-8551-BBF5427474FE}" presName="diagram" presStyleCnt="0">
        <dgm:presLayoutVars>
          <dgm:dir/>
          <dgm:resizeHandles val="exact"/>
        </dgm:presLayoutVars>
      </dgm:prSet>
      <dgm:spPr/>
      <dgm:t>
        <a:bodyPr/>
        <a:lstStyle/>
        <a:p>
          <a:endParaRPr lang="en-US"/>
        </a:p>
      </dgm:t>
    </dgm:pt>
    <dgm:pt modelId="{7226E8FA-B035-1848-90BB-72D61DBB5569}" type="pres">
      <dgm:prSet presAssocID="{4F74B15C-AE18-0943-A34F-6BCEA9C7854B}" presName="node" presStyleLbl="node1" presStyleIdx="0" presStyleCnt="8">
        <dgm:presLayoutVars>
          <dgm:bulletEnabled val="1"/>
        </dgm:presLayoutVars>
      </dgm:prSet>
      <dgm:spPr/>
      <dgm:t>
        <a:bodyPr/>
        <a:lstStyle/>
        <a:p>
          <a:endParaRPr lang="en-US"/>
        </a:p>
      </dgm:t>
    </dgm:pt>
    <dgm:pt modelId="{9540BB23-D465-2542-854D-5BB61FB548CA}" type="pres">
      <dgm:prSet presAssocID="{B56C81E5-003C-0A47-98E2-876C3315B954}" presName="sibTrans" presStyleCnt="0"/>
      <dgm:spPr/>
    </dgm:pt>
    <dgm:pt modelId="{E75625EE-6F6B-534E-8D5A-ABE7FAD988A0}" type="pres">
      <dgm:prSet presAssocID="{4DED76E5-BC75-2341-9CCB-667E6A5F9C66}" presName="node" presStyleLbl="node1" presStyleIdx="1" presStyleCnt="8">
        <dgm:presLayoutVars>
          <dgm:bulletEnabled val="1"/>
        </dgm:presLayoutVars>
      </dgm:prSet>
      <dgm:spPr/>
      <dgm:t>
        <a:bodyPr/>
        <a:lstStyle/>
        <a:p>
          <a:endParaRPr lang="en-US"/>
        </a:p>
      </dgm:t>
    </dgm:pt>
    <dgm:pt modelId="{92FB6072-7753-1243-A094-5762D24D13CF}" type="pres">
      <dgm:prSet presAssocID="{E06C8460-EAD3-D046-8FA7-ABB3F6746927}" presName="sibTrans" presStyleCnt="0"/>
      <dgm:spPr/>
    </dgm:pt>
    <dgm:pt modelId="{2F6A5AFB-1653-0D47-AEC3-47596C63163A}" type="pres">
      <dgm:prSet presAssocID="{9618250C-32A2-1746-BCCD-B6894A858BE4}" presName="node" presStyleLbl="node1" presStyleIdx="2" presStyleCnt="8">
        <dgm:presLayoutVars>
          <dgm:bulletEnabled val="1"/>
        </dgm:presLayoutVars>
      </dgm:prSet>
      <dgm:spPr/>
      <dgm:t>
        <a:bodyPr/>
        <a:lstStyle/>
        <a:p>
          <a:endParaRPr lang="en-US"/>
        </a:p>
      </dgm:t>
    </dgm:pt>
    <dgm:pt modelId="{275BB746-1489-7E4C-80F1-FAA796EAB907}" type="pres">
      <dgm:prSet presAssocID="{FD75BF21-1534-BB46-BA9A-6AD8E84EE286}" presName="sibTrans" presStyleCnt="0"/>
      <dgm:spPr/>
    </dgm:pt>
    <dgm:pt modelId="{A21A7CDD-4ECF-A949-8ABC-FB56E3B0E341}" type="pres">
      <dgm:prSet presAssocID="{3A288920-33C8-D44A-964E-01F6F6058889}" presName="node" presStyleLbl="node1" presStyleIdx="3" presStyleCnt="8">
        <dgm:presLayoutVars>
          <dgm:bulletEnabled val="1"/>
        </dgm:presLayoutVars>
      </dgm:prSet>
      <dgm:spPr/>
      <dgm:t>
        <a:bodyPr/>
        <a:lstStyle/>
        <a:p>
          <a:endParaRPr lang="en-US"/>
        </a:p>
      </dgm:t>
    </dgm:pt>
    <dgm:pt modelId="{39C8DAE9-1266-7841-9791-E9EEAB4A7690}" type="pres">
      <dgm:prSet presAssocID="{C97E322F-4839-0240-ADF8-1026640461C5}" presName="sibTrans" presStyleCnt="0"/>
      <dgm:spPr/>
    </dgm:pt>
    <dgm:pt modelId="{5FF58445-887F-F847-88E5-462E63771B0D}" type="pres">
      <dgm:prSet presAssocID="{6EEA091C-2F9B-9345-8A03-EEBCE9D50D7D}" presName="node" presStyleLbl="node1" presStyleIdx="4" presStyleCnt="8">
        <dgm:presLayoutVars>
          <dgm:bulletEnabled val="1"/>
        </dgm:presLayoutVars>
      </dgm:prSet>
      <dgm:spPr/>
      <dgm:t>
        <a:bodyPr/>
        <a:lstStyle/>
        <a:p>
          <a:endParaRPr lang="en-US"/>
        </a:p>
      </dgm:t>
    </dgm:pt>
    <dgm:pt modelId="{343A759F-9493-9F4D-8AFA-2CE409A57015}" type="pres">
      <dgm:prSet presAssocID="{EF6EC300-AACB-A14B-BCDC-04F33B41AA36}" presName="sibTrans" presStyleCnt="0"/>
      <dgm:spPr/>
    </dgm:pt>
    <dgm:pt modelId="{D20FDA5D-3E7C-844F-B780-92BFD93BD104}" type="pres">
      <dgm:prSet presAssocID="{027A0A09-8F7E-0344-B922-427AAD70A7C1}" presName="node" presStyleLbl="node1" presStyleIdx="5" presStyleCnt="8">
        <dgm:presLayoutVars>
          <dgm:bulletEnabled val="1"/>
        </dgm:presLayoutVars>
      </dgm:prSet>
      <dgm:spPr/>
      <dgm:t>
        <a:bodyPr/>
        <a:lstStyle/>
        <a:p>
          <a:endParaRPr lang="en-US"/>
        </a:p>
      </dgm:t>
    </dgm:pt>
    <dgm:pt modelId="{3ECDEF5E-A3AE-8445-B36D-F3316F1CA32A}" type="pres">
      <dgm:prSet presAssocID="{85292B0D-D1C2-B449-8466-0ED9658B60AF}" presName="sibTrans" presStyleCnt="0"/>
      <dgm:spPr/>
    </dgm:pt>
    <dgm:pt modelId="{64D0AD82-97F7-0D45-AB89-2680F535B01E}" type="pres">
      <dgm:prSet presAssocID="{40A8C9E6-4D95-9242-80E4-5A496BBF3DB0}" presName="node" presStyleLbl="node1" presStyleIdx="6" presStyleCnt="8">
        <dgm:presLayoutVars>
          <dgm:bulletEnabled val="1"/>
        </dgm:presLayoutVars>
      </dgm:prSet>
      <dgm:spPr/>
      <dgm:t>
        <a:bodyPr/>
        <a:lstStyle/>
        <a:p>
          <a:endParaRPr lang="en-US"/>
        </a:p>
      </dgm:t>
    </dgm:pt>
    <dgm:pt modelId="{BDFB7C52-F1C7-4B41-8172-3D92E70CBDC5}" type="pres">
      <dgm:prSet presAssocID="{448DFEA8-6EE8-544E-AC8A-C2371A79AF9F}" presName="sibTrans" presStyleCnt="0"/>
      <dgm:spPr/>
    </dgm:pt>
    <dgm:pt modelId="{FA0EFA00-CA0F-7F4B-A078-C1C1C82A2BF3}" type="pres">
      <dgm:prSet presAssocID="{561F39E1-A9ED-844D-BD9C-644BB60CE17D}" presName="node" presStyleLbl="node1" presStyleIdx="7" presStyleCnt="8">
        <dgm:presLayoutVars>
          <dgm:bulletEnabled val="1"/>
        </dgm:presLayoutVars>
      </dgm:prSet>
      <dgm:spPr/>
      <dgm:t>
        <a:bodyPr/>
        <a:lstStyle/>
        <a:p>
          <a:endParaRPr lang="en-US"/>
        </a:p>
      </dgm:t>
    </dgm:pt>
  </dgm:ptLst>
  <dgm:cxnLst>
    <dgm:cxn modelId="{F4F43A11-1B74-5445-9C6A-A8ED7A2C78FB}" srcId="{7F6B27BA-B250-6E46-8551-BBF5427474FE}" destId="{4DED76E5-BC75-2341-9CCB-667E6A5F9C66}" srcOrd="1" destOrd="0" parTransId="{3E88063B-30A9-A94B-98FF-771FF2CDF235}" sibTransId="{E06C8460-EAD3-D046-8FA7-ABB3F6746927}"/>
    <dgm:cxn modelId="{B3372AE2-F09E-4041-A129-9290807D49B3}" srcId="{7F6B27BA-B250-6E46-8551-BBF5427474FE}" destId="{9618250C-32A2-1746-BCCD-B6894A858BE4}" srcOrd="2" destOrd="0" parTransId="{2F047FEF-8CB7-EE46-A78F-66E221CBE1CA}" sibTransId="{FD75BF21-1534-BB46-BA9A-6AD8E84EE286}"/>
    <dgm:cxn modelId="{6B725518-E4B7-124B-987C-CA2FF18BB65A}" srcId="{7F6B27BA-B250-6E46-8551-BBF5427474FE}" destId="{3A288920-33C8-D44A-964E-01F6F6058889}" srcOrd="3" destOrd="0" parTransId="{A796E163-C449-6B4A-A8AB-E847C66CAD5F}" sibTransId="{C97E322F-4839-0240-ADF8-1026640461C5}"/>
    <dgm:cxn modelId="{822FBF2B-FC7F-844C-8ADB-13A48AA493A2}" type="presOf" srcId="{561F39E1-A9ED-844D-BD9C-644BB60CE17D}" destId="{FA0EFA00-CA0F-7F4B-A078-C1C1C82A2BF3}" srcOrd="0" destOrd="0" presId="urn:microsoft.com/office/officeart/2005/8/layout/default"/>
    <dgm:cxn modelId="{6B6546B0-356F-6D4F-BD0C-783F712A5C8F}" type="presOf" srcId="{40A8C9E6-4D95-9242-80E4-5A496BBF3DB0}" destId="{64D0AD82-97F7-0D45-AB89-2680F535B01E}" srcOrd="0" destOrd="0" presId="urn:microsoft.com/office/officeart/2005/8/layout/default"/>
    <dgm:cxn modelId="{32A6F51B-2568-0445-8C93-B69902C49880}" srcId="{7F6B27BA-B250-6E46-8551-BBF5427474FE}" destId="{027A0A09-8F7E-0344-B922-427AAD70A7C1}" srcOrd="5" destOrd="0" parTransId="{84AFBCCE-5AA0-194F-815C-DFDF8D355C85}" sibTransId="{85292B0D-D1C2-B449-8466-0ED9658B60AF}"/>
    <dgm:cxn modelId="{539FB33F-D691-4140-9810-C083932FBEAE}" type="presOf" srcId="{7F6B27BA-B250-6E46-8551-BBF5427474FE}" destId="{E5C9AEF1-4224-0940-85CA-6D972CB6AC49}" srcOrd="0" destOrd="0" presId="urn:microsoft.com/office/officeart/2005/8/layout/default"/>
    <dgm:cxn modelId="{4A8E2957-2F21-954B-8C12-41B2D3B3C93D}" srcId="{7F6B27BA-B250-6E46-8551-BBF5427474FE}" destId="{6EEA091C-2F9B-9345-8A03-EEBCE9D50D7D}" srcOrd="4" destOrd="0" parTransId="{B8B41940-DB23-EA40-A6E1-1BB69FDB51AF}" sibTransId="{EF6EC300-AACB-A14B-BCDC-04F33B41AA36}"/>
    <dgm:cxn modelId="{E3E56B6B-A697-104B-BE32-4C51CA7947CF}" srcId="{7F6B27BA-B250-6E46-8551-BBF5427474FE}" destId="{40A8C9E6-4D95-9242-80E4-5A496BBF3DB0}" srcOrd="6" destOrd="0" parTransId="{87110B5C-58A8-A14E-9C2F-3CB2680065BE}" sibTransId="{448DFEA8-6EE8-544E-AC8A-C2371A79AF9F}"/>
    <dgm:cxn modelId="{373D1DC4-1FCB-B143-886B-1EBD512A10FA}" type="presOf" srcId="{027A0A09-8F7E-0344-B922-427AAD70A7C1}" destId="{D20FDA5D-3E7C-844F-B780-92BFD93BD104}" srcOrd="0" destOrd="0" presId="urn:microsoft.com/office/officeart/2005/8/layout/default"/>
    <dgm:cxn modelId="{811E72B3-91E6-574F-8175-18CBC1C54C70}" type="presOf" srcId="{3A288920-33C8-D44A-964E-01F6F6058889}" destId="{A21A7CDD-4ECF-A949-8ABC-FB56E3B0E341}" srcOrd="0" destOrd="0" presId="urn:microsoft.com/office/officeart/2005/8/layout/default"/>
    <dgm:cxn modelId="{539B83CE-414A-C34B-9F35-3B9329331EC7}" type="presOf" srcId="{4F74B15C-AE18-0943-A34F-6BCEA9C7854B}" destId="{7226E8FA-B035-1848-90BB-72D61DBB5569}" srcOrd="0" destOrd="0" presId="urn:microsoft.com/office/officeart/2005/8/layout/default"/>
    <dgm:cxn modelId="{B94DBFD2-A45E-6741-8478-C520501C0846}" srcId="{7F6B27BA-B250-6E46-8551-BBF5427474FE}" destId="{561F39E1-A9ED-844D-BD9C-644BB60CE17D}" srcOrd="7" destOrd="0" parTransId="{73062C6A-D4DE-2B45-94AF-90C26A6D3591}" sibTransId="{2B8D8A34-107F-1246-9E6B-59C891278353}"/>
    <dgm:cxn modelId="{C2DF55D9-D6CD-DF4D-AA12-4279A66AB26F}" type="presOf" srcId="{4DED76E5-BC75-2341-9CCB-667E6A5F9C66}" destId="{E75625EE-6F6B-534E-8D5A-ABE7FAD988A0}" srcOrd="0" destOrd="0" presId="urn:microsoft.com/office/officeart/2005/8/layout/default"/>
    <dgm:cxn modelId="{81C580ED-B3B1-FA43-B117-492BD933E9CA}" type="presOf" srcId="{9618250C-32A2-1746-BCCD-B6894A858BE4}" destId="{2F6A5AFB-1653-0D47-AEC3-47596C63163A}" srcOrd="0" destOrd="0" presId="urn:microsoft.com/office/officeart/2005/8/layout/default"/>
    <dgm:cxn modelId="{4B8EBEC2-7CEF-8A40-959C-AA1CE5F60AFD}" srcId="{7F6B27BA-B250-6E46-8551-BBF5427474FE}" destId="{4F74B15C-AE18-0943-A34F-6BCEA9C7854B}" srcOrd="0" destOrd="0" parTransId="{6FE988F6-85B7-AB40-A208-4CB4A83C078B}" sibTransId="{B56C81E5-003C-0A47-98E2-876C3315B954}"/>
    <dgm:cxn modelId="{63B8CFA6-5F51-FC47-8A9E-E20845FC1782}" type="presOf" srcId="{6EEA091C-2F9B-9345-8A03-EEBCE9D50D7D}" destId="{5FF58445-887F-F847-88E5-462E63771B0D}" srcOrd="0" destOrd="0" presId="urn:microsoft.com/office/officeart/2005/8/layout/default"/>
    <dgm:cxn modelId="{A6869999-7B42-D647-B3D3-696D437E41A3}" type="presParOf" srcId="{E5C9AEF1-4224-0940-85CA-6D972CB6AC49}" destId="{7226E8FA-B035-1848-90BB-72D61DBB5569}" srcOrd="0" destOrd="0" presId="urn:microsoft.com/office/officeart/2005/8/layout/default"/>
    <dgm:cxn modelId="{1D4FF527-39FF-DA41-9CBE-1E98F73C9285}" type="presParOf" srcId="{E5C9AEF1-4224-0940-85CA-6D972CB6AC49}" destId="{9540BB23-D465-2542-854D-5BB61FB548CA}" srcOrd="1" destOrd="0" presId="urn:microsoft.com/office/officeart/2005/8/layout/default"/>
    <dgm:cxn modelId="{519F71FF-6FEB-874F-B886-4683C8493BFF}" type="presParOf" srcId="{E5C9AEF1-4224-0940-85CA-6D972CB6AC49}" destId="{E75625EE-6F6B-534E-8D5A-ABE7FAD988A0}" srcOrd="2" destOrd="0" presId="urn:microsoft.com/office/officeart/2005/8/layout/default"/>
    <dgm:cxn modelId="{BFAF7C64-8317-1645-A995-DB947A92DA16}" type="presParOf" srcId="{E5C9AEF1-4224-0940-85CA-6D972CB6AC49}" destId="{92FB6072-7753-1243-A094-5762D24D13CF}" srcOrd="3" destOrd="0" presId="urn:microsoft.com/office/officeart/2005/8/layout/default"/>
    <dgm:cxn modelId="{77C49A14-AE1C-BC45-B639-C8E8378F72CD}" type="presParOf" srcId="{E5C9AEF1-4224-0940-85CA-6D972CB6AC49}" destId="{2F6A5AFB-1653-0D47-AEC3-47596C63163A}" srcOrd="4" destOrd="0" presId="urn:microsoft.com/office/officeart/2005/8/layout/default"/>
    <dgm:cxn modelId="{D0FF87B7-701D-1545-8E21-85A56FB01B2A}" type="presParOf" srcId="{E5C9AEF1-4224-0940-85CA-6D972CB6AC49}" destId="{275BB746-1489-7E4C-80F1-FAA796EAB907}" srcOrd="5" destOrd="0" presId="urn:microsoft.com/office/officeart/2005/8/layout/default"/>
    <dgm:cxn modelId="{FC0B65CB-B543-D64C-A703-AC34E5F65EE6}" type="presParOf" srcId="{E5C9AEF1-4224-0940-85CA-6D972CB6AC49}" destId="{A21A7CDD-4ECF-A949-8ABC-FB56E3B0E341}" srcOrd="6" destOrd="0" presId="urn:microsoft.com/office/officeart/2005/8/layout/default"/>
    <dgm:cxn modelId="{83C7FDFA-8784-FA46-BE7C-47A3CA3BC146}" type="presParOf" srcId="{E5C9AEF1-4224-0940-85CA-6D972CB6AC49}" destId="{39C8DAE9-1266-7841-9791-E9EEAB4A7690}" srcOrd="7" destOrd="0" presId="urn:microsoft.com/office/officeart/2005/8/layout/default"/>
    <dgm:cxn modelId="{8B07876B-8586-3B4C-A291-6F6329336EA0}" type="presParOf" srcId="{E5C9AEF1-4224-0940-85CA-6D972CB6AC49}" destId="{5FF58445-887F-F847-88E5-462E63771B0D}" srcOrd="8" destOrd="0" presId="urn:microsoft.com/office/officeart/2005/8/layout/default"/>
    <dgm:cxn modelId="{9BB79E2B-ED94-6E42-9B89-F937A6DA2C12}" type="presParOf" srcId="{E5C9AEF1-4224-0940-85CA-6D972CB6AC49}" destId="{343A759F-9493-9F4D-8AFA-2CE409A57015}" srcOrd="9" destOrd="0" presId="urn:microsoft.com/office/officeart/2005/8/layout/default"/>
    <dgm:cxn modelId="{62ADB2DC-3D16-3D47-8D8A-0D123FE1EFDE}" type="presParOf" srcId="{E5C9AEF1-4224-0940-85CA-6D972CB6AC49}" destId="{D20FDA5D-3E7C-844F-B780-92BFD93BD104}" srcOrd="10" destOrd="0" presId="urn:microsoft.com/office/officeart/2005/8/layout/default"/>
    <dgm:cxn modelId="{6CBC84CC-C1FB-0649-AF21-690773E9C773}" type="presParOf" srcId="{E5C9AEF1-4224-0940-85CA-6D972CB6AC49}" destId="{3ECDEF5E-A3AE-8445-B36D-F3316F1CA32A}" srcOrd="11" destOrd="0" presId="urn:microsoft.com/office/officeart/2005/8/layout/default"/>
    <dgm:cxn modelId="{F98D0F9E-9BD4-2C43-BAEC-CE3D935E1416}" type="presParOf" srcId="{E5C9AEF1-4224-0940-85CA-6D972CB6AC49}" destId="{64D0AD82-97F7-0D45-AB89-2680F535B01E}" srcOrd="12" destOrd="0" presId="urn:microsoft.com/office/officeart/2005/8/layout/default"/>
    <dgm:cxn modelId="{35A1AB2D-9E3A-F848-9A4A-4C43F16E1239}" type="presParOf" srcId="{E5C9AEF1-4224-0940-85CA-6D972CB6AC49}" destId="{BDFB7C52-F1C7-4B41-8172-3D92E70CBDC5}" srcOrd="13" destOrd="0" presId="urn:microsoft.com/office/officeart/2005/8/layout/default"/>
    <dgm:cxn modelId="{0B8830C6-17B8-5147-B668-8722DF6D02EB}" type="presParOf" srcId="{E5C9AEF1-4224-0940-85CA-6D972CB6AC49}" destId="{FA0EFA00-CA0F-7F4B-A078-C1C1C82A2BF3}" srcOrd="1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C563A-5FD6-AA45-BBD1-D075B01C8652}">
      <dsp:nvSpPr>
        <dsp:cNvPr id="0" name=""/>
        <dsp:cNvSpPr/>
      </dsp:nvSpPr>
      <dsp:spPr>
        <a:xfrm>
          <a:off x="0" y="2279"/>
          <a:ext cx="8229600" cy="0"/>
        </a:xfrm>
        <a:prstGeom prst="lin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hueOff val="0"/>
              <a:satOff val="0"/>
              <a:lumOff val="0"/>
              <a:alphaOff val="0"/>
              <a:shade val="30000"/>
              <a:satMod val="130000"/>
            </a:schemeClr>
          </a:contourClr>
        </a:sp3d>
      </dsp:spPr>
      <dsp:style>
        <a:lnRef idx="1">
          <a:scrgbClr r="0" g="0" b="0"/>
        </a:lnRef>
        <a:fillRef idx="3">
          <a:scrgbClr r="0" g="0" b="0"/>
        </a:fillRef>
        <a:effectRef idx="3">
          <a:scrgbClr r="0" g="0" b="0"/>
        </a:effectRef>
        <a:fontRef idx="minor">
          <a:schemeClr val="lt1"/>
        </a:fontRef>
      </dsp:style>
    </dsp:sp>
    <dsp:sp modelId="{966A3487-7EF8-BD41-BE3D-26A00828D4ED}">
      <dsp:nvSpPr>
        <dsp:cNvPr id="0" name=""/>
        <dsp:cNvSpPr/>
      </dsp:nvSpPr>
      <dsp:spPr>
        <a:xfrm>
          <a:off x="0" y="2279"/>
          <a:ext cx="1645920" cy="4664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b="0" kern="1200" dirty="0" smtClean="0">
              <a:solidFill>
                <a:srgbClr val="747472"/>
              </a:solidFill>
            </a:rPr>
            <a:t>Sinusitis</a:t>
          </a:r>
          <a:endParaRPr lang="en-US" sz="2900" b="0" kern="1200" dirty="0">
            <a:solidFill>
              <a:srgbClr val="747472"/>
            </a:solidFill>
          </a:endParaRPr>
        </a:p>
      </dsp:txBody>
      <dsp:txXfrm>
        <a:off x="0" y="2279"/>
        <a:ext cx="1645920" cy="4664279"/>
      </dsp:txXfrm>
    </dsp:sp>
    <dsp:sp modelId="{F001830C-630D-544D-B21C-E73D11814B46}">
      <dsp:nvSpPr>
        <dsp:cNvPr id="0" name=""/>
        <dsp:cNvSpPr/>
      </dsp:nvSpPr>
      <dsp:spPr>
        <a:xfrm>
          <a:off x="1769363" y="57110"/>
          <a:ext cx="3168396" cy="109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0" kern="1200" dirty="0" smtClean="0">
              <a:solidFill>
                <a:srgbClr val="3495BA"/>
              </a:solidFill>
            </a:rPr>
            <a:t>Acute Sinusitis</a:t>
          </a:r>
          <a:endParaRPr lang="en-US" sz="3200" b="0" kern="1200" dirty="0">
            <a:solidFill>
              <a:srgbClr val="3495BA"/>
            </a:solidFill>
          </a:endParaRPr>
        </a:p>
      </dsp:txBody>
      <dsp:txXfrm>
        <a:off x="1769363" y="57110"/>
        <a:ext cx="3168396" cy="1096606"/>
      </dsp:txXfrm>
    </dsp:sp>
    <dsp:sp modelId="{4B003577-0213-AE47-95FD-E688F1CE7F7D}">
      <dsp:nvSpPr>
        <dsp:cNvPr id="0" name=""/>
        <dsp:cNvSpPr/>
      </dsp:nvSpPr>
      <dsp:spPr>
        <a:xfrm>
          <a:off x="5061204" y="57110"/>
          <a:ext cx="3168396" cy="109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Less than 4 Weeks.</a:t>
          </a:r>
        </a:p>
      </dsp:txBody>
      <dsp:txXfrm>
        <a:off x="5061204" y="57110"/>
        <a:ext cx="3168396" cy="1096606"/>
      </dsp:txXfrm>
    </dsp:sp>
    <dsp:sp modelId="{0C1711D1-F6A1-2B4A-A64D-FE984B51614A}">
      <dsp:nvSpPr>
        <dsp:cNvPr id="0" name=""/>
        <dsp:cNvSpPr/>
      </dsp:nvSpPr>
      <dsp:spPr>
        <a:xfrm>
          <a:off x="1645919" y="1153716"/>
          <a:ext cx="6583680" cy="0"/>
        </a:xfrm>
        <a:prstGeom prst="line">
          <a:avLst/>
        </a:prstGeom>
        <a:noFill/>
        <a:ln w="9525" cap="flat"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5611004E-1708-944B-877D-FD6FB258F1B5}">
      <dsp:nvSpPr>
        <dsp:cNvPr id="0" name=""/>
        <dsp:cNvSpPr/>
      </dsp:nvSpPr>
      <dsp:spPr>
        <a:xfrm>
          <a:off x="1769363" y="1208547"/>
          <a:ext cx="3168396" cy="109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0" kern="1200" dirty="0" smtClean="0">
              <a:solidFill>
                <a:srgbClr val="3495BA"/>
              </a:solidFill>
            </a:rPr>
            <a:t>Subacute Sinusitis</a:t>
          </a:r>
          <a:endParaRPr lang="en-US" sz="3200" b="0" kern="1200" dirty="0">
            <a:solidFill>
              <a:srgbClr val="3495BA"/>
            </a:solidFill>
          </a:endParaRPr>
        </a:p>
      </dsp:txBody>
      <dsp:txXfrm>
        <a:off x="1769363" y="1208547"/>
        <a:ext cx="3168396" cy="1096606"/>
      </dsp:txXfrm>
    </dsp:sp>
    <dsp:sp modelId="{4BF65623-EDA9-DC4F-AD01-970161FC6035}">
      <dsp:nvSpPr>
        <dsp:cNvPr id="0" name=""/>
        <dsp:cNvSpPr/>
      </dsp:nvSpPr>
      <dsp:spPr>
        <a:xfrm>
          <a:off x="5061204" y="1208547"/>
          <a:ext cx="3168396" cy="109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Between 4 weeks and 12 weeks.</a:t>
          </a:r>
          <a:endParaRPr lang="en-US" sz="2400" kern="1200" dirty="0"/>
        </a:p>
      </dsp:txBody>
      <dsp:txXfrm>
        <a:off x="5061204" y="1208547"/>
        <a:ext cx="3168396" cy="1096606"/>
      </dsp:txXfrm>
    </dsp:sp>
    <dsp:sp modelId="{95080681-1A66-9844-BD4D-1F367892DAAC}">
      <dsp:nvSpPr>
        <dsp:cNvPr id="0" name=""/>
        <dsp:cNvSpPr/>
      </dsp:nvSpPr>
      <dsp:spPr>
        <a:xfrm>
          <a:off x="1645919" y="2305153"/>
          <a:ext cx="6583680" cy="0"/>
        </a:xfrm>
        <a:prstGeom prst="line">
          <a:avLst/>
        </a:prstGeom>
        <a:noFill/>
        <a:ln w="9525" cap="flat"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47E4AC74-0FC7-AA4A-9B0D-5BCB51F147EF}">
      <dsp:nvSpPr>
        <dsp:cNvPr id="0" name=""/>
        <dsp:cNvSpPr/>
      </dsp:nvSpPr>
      <dsp:spPr>
        <a:xfrm>
          <a:off x="1769363" y="2359984"/>
          <a:ext cx="3168396" cy="109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0" kern="1200" dirty="0" smtClean="0">
              <a:solidFill>
                <a:srgbClr val="3495BA"/>
              </a:solidFill>
            </a:rPr>
            <a:t>Chronic sinusitis</a:t>
          </a:r>
          <a:endParaRPr lang="en-US" sz="3200" b="0" kern="1200" dirty="0">
            <a:solidFill>
              <a:srgbClr val="3495BA"/>
            </a:solidFill>
          </a:endParaRPr>
        </a:p>
      </dsp:txBody>
      <dsp:txXfrm>
        <a:off x="1769363" y="2359984"/>
        <a:ext cx="3168396" cy="1096606"/>
      </dsp:txXfrm>
    </dsp:sp>
    <dsp:sp modelId="{4C3DBCE5-1C48-AA4D-9C4A-B436B9D0522E}">
      <dsp:nvSpPr>
        <dsp:cNvPr id="0" name=""/>
        <dsp:cNvSpPr/>
      </dsp:nvSpPr>
      <dsp:spPr>
        <a:xfrm>
          <a:off x="5061204" y="2359984"/>
          <a:ext cx="3168396" cy="109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More than 12 weeks.</a:t>
          </a:r>
          <a:endParaRPr lang="en-US" sz="2400" kern="1200" dirty="0"/>
        </a:p>
      </dsp:txBody>
      <dsp:txXfrm>
        <a:off x="5061204" y="2359984"/>
        <a:ext cx="3168396" cy="1096606"/>
      </dsp:txXfrm>
    </dsp:sp>
    <dsp:sp modelId="{28025D45-9EFE-474F-B391-CF6BBE02C610}">
      <dsp:nvSpPr>
        <dsp:cNvPr id="0" name=""/>
        <dsp:cNvSpPr/>
      </dsp:nvSpPr>
      <dsp:spPr>
        <a:xfrm>
          <a:off x="1645919" y="3456590"/>
          <a:ext cx="6583680" cy="0"/>
        </a:xfrm>
        <a:prstGeom prst="line">
          <a:avLst/>
        </a:prstGeom>
        <a:noFill/>
        <a:ln w="9525" cap="flat"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6E2F0C48-3EFD-3F4F-A467-CA88B715AAE5}">
      <dsp:nvSpPr>
        <dsp:cNvPr id="0" name=""/>
        <dsp:cNvSpPr/>
      </dsp:nvSpPr>
      <dsp:spPr>
        <a:xfrm>
          <a:off x="1769363" y="3511421"/>
          <a:ext cx="3168396" cy="109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0" i="0" kern="1200" dirty="0" smtClean="0">
              <a:solidFill>
                <a:srgbClr val="3495BA"/>
              </a:solidFill>
            </a:rPr>
            <a:t>Recurrent acute sinusitis</a:t>
          </a:r>
          <a:endParaRPr lang="en-US" sz="3200" b="0" i="0" kern="1200" dirty="0">
            <a:solidFill>
              <a:srgbClr val="3495BA"/>
            </a:solidFill>
          </a:endParaRPr>
        </a:p>
      </dsp:txBody>
      <dsp:txXfrm>
        <a:off x="1769363" y="3511421"/>
        <a:ext cx="3168396" cy="1096606"/>
      </dsp:txXfrm>
    </dsp:sp>
    <dsp:sp modelId="{B9B1019E-4EE8-F64F-81E2-09E3F33C4E9E}">
      <dsp:nvSpPr>
        <dsp:cNvPr id="0" name=""/>
        <dsp:cNvSpPr/>
      </dsp:nvSpPr>
      <dsp:spPr>
        <a:xfrm>
          <a:off x="5061204" y="3511421"/>
          <a:ext cx="3168396" cy="109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Diagnosed when infection occurs 2-4 times per year.</a:t>
          </a:r>
          <a:endParaRPr lang="en-US" sz="2400" kern="1200" dirty="0"/>
        </a:p>
      </dsp:txBody>
      <dsp:txXfrm>
        <a:off x="5061204" y="3511421"/>
        <a:ext cx="3168396" cy="1096606"/>
      </dsp:txXfrm>
    </dsp:sp>
    <dsp:sp modelId="{CC18DB53-7231-7745-8496-E935659B9800}">
      <dsp:nvSpPr>
        <dsp:cNvPr id="0" name=""/>
        <dsp:cNvSpPr/>
      </dsp:nvSpPr>
      <dsp:spPr>
        <a:xfrm>
          <a:off x="1645919" y="4608028"/>
          <a:ext cx="6583680" cy="0"/>
        </a:xfrm>
        <a:prstGeom prst="line">
          <a:avLst/>
        </a:prstGeom>
        <a:noFill/>
        <a:ln w="9525" cap="flat"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1DC2C-6B34-4729-AC38-5A94E8EE932C}">
      <dsp:nvSpPr>
        <dsp:cNvPr id="0" name=""/>
        <dsp:cNvSpPr/>
      </dsp:nvSpPr>
      <dsp:spPr>
        <a:xfrm>
          <a:off x="510171" y="1069"/>
          <a:ext cx="2000105" cy="1200063"/>
        </a:xfrm>
        <a:prstGeom prst="rect">
          <a:avLst/>
        </a:prstGeom>
        <a:solidFill>
          <a:schemeClr val="tx2">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en-US" sz="2200" kern="1200" dirty="0" smtClean="0"/>
            <a:t>Streptococcus Pneumoniae</a:t>
          </a:r>
          <a:endParaRPr lang="ar-SA" sz="2200" kern="1200" dirty="0"/>
        </a:p>
      </dsp:txBody>
      <dsp:txXfrm>
        <a:off x="510171" y="1069"/>
        <a:ext cx="2000105" cy="1200063"/>
      </dsp:txXfrm>
    </dsp:sp>
    <dsp:sp modelId="{BBCDCF31-1D7C-46F7-B826-AC0E2B2AF141}">
      <dsp:nvSpPr>
        <dsp:cNvPr id="0" name=""/>
        <dsp:cNvSpPr/>
      </dsp:nvSpPr>
      <dsp:spPr>
        <a:xfrm>
          <a:off x="2710287" y="1069"/>
          <a:ext cx="2000105" cy="1200063"/>
        </a:xfrm>
        <a:prstGeom prst="rect">
          <a:avLst/>
        </a:prstGeom>
        <a:solidFill>
          <a:schemeClr val="tx2">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en-US" sz="2200" kern="1200" dirty="0" smtClean="0"/>
            <a:t>Haemophilus Influenzae</a:t>
          </a:r>
          <a:endParaRPr lang="ar-SA" sz="2200" kern="1200" dirty="0"/>
        </a:p>
      </dsp:txBody>
      <dsp:txXfrm>
        <a:off x="2710287" y="1069"/>
        <a:ext cx="2000105" cy="1200063"/>
      </dsp:txXfrm>
    </dsp:sp>
    <dsp:sp modelId="{08D70253-7A00-45AF-8684-BD2634E28B5F}">
      <dsp:nvSpPr>
        <dsp:cNvPr id="0" name=""/>
        <dsp:cNvSpPr/>
      </dsp:nvSpPr>
      <dsp:spPr>
        <a:xfrm>
          <a:off x="4910403" y="1069"/>
          <a:ext cx="2000105" cy="1200063"/>
        </a:xfrm>
        <a:prstGeom prst="rect">
          <a:avLst/>
        </a:prstGeom>
        <a:solidFill>
          <a:schemeClr val="tx2">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en-US" sz="2200" kern="1200" dirty="0" smtClean="0"/>
            <a:t>Branhamella Catarrhalis</a:t>
          </a:r>
          <a:endParaRPr lang="ar-SA" sz="2200" kern="1200" dirty="0"/>
        </a:p>
      </dsp:txBody>
      <dsp:txXfrm>
        <a:off x="4910403" y="1069"/>
        <a:ext cx="2000105" cy="12000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6E8FA-B035-1848-90BB-72D61DBB5569}">
      <dsp:nvSpPr>
        <dsp:cNvPr id="0" name=""/>
        <dsp:cNvSpPr/>
      </dsp:nvSpPr>
      <dsp:spPr>
        <a:xfrm>
          <a:off x="56537" y="1053"/>
          <a:ext cx="1378105" cy="826863"/>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Otalgia</a:t>
          </a:r>
          <a:endParaRPr lang="en-US" sz="2000" kern="1200" dirty="0">
            <a:solidFill>
              <a:schemeClr val="tx1"/>
            </a:solidFill>
          </a:endParaRPr>
        </a:p>
      </dsp:txBody>
      <dsp:txXfrm>
        <a:off x="56537" y="1053"/>
        <a:ext cx="1378105" cy="826863"/>
      </dsp:txXfrm>
    </dsp:sp>
    <dsp:sp modelId="{E75625EE-6F6B-534E-8D5A-ABE7FAD988A0}">
      <dsp:nvSpPr>
        <dsp:cNvPr id="0" name=""/>
        <dsp:cNvSpPr/>
      </dsp:nvSpPr>
      <dsp:spPr>
        <a:xfrm>
          <a:off x="1572454" y="1053"/>
          <a:ext cx="1378105" cy="826863"/>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tx1"/>
              </a:solidFill>
            </a:rPr>
            <a:t>Otorrhea</a:t>
          </a:r>
          <a:endParaRPr lang="en-US" sz="2000" kern="1200" dirty="0">
            <a:solidFill>
              <a:schemeClr val="tx1"/>
            </a:solidFill>
          </a:endParaRPr>
        </a:p>
      </dsp:txBody>
      <dsp:txXfrm>
        <a:off x="1572454" y="1053"/>
        <a:ext cx="1378105" cy="826863"/>
      </dsp:txXfrm>
    </dsp:sp>
    <dsp:sp modelId="{2F6A5AFB-1653-0D47-AEC3-47596C63163A}">
      <dsp:nvSpPr>
        <dsp:cNvPr id="0" name=""/>
        <dsp:cNvSpPr/>
      </dsp:nvSpPr>
      <dsp:spPr>
        <a:xfrm>
          <a:off x="3088370" y="1053"/>
          <a:ext cx="1378105" cy="826863"/>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Deafness</a:t>
          </a:r>
          <a:endParaRPr lang="en-US" sz="2000" b="1" kern="1200" dirty="0">
            <a:solidFill>
              <a:schemeClr val="tx1"/>
            </a:solidFill>
          </a:endParaRPr>
        </a:p>
      </dsp:txBody>
      <dsp:txXfrm>
        <a:off x="3088370" y="1053"/>
        <a:ext cx="1378105" cy="826863"/>
      </dsp:txXfrm>
    </dsp:sp>
    <dsp:sp modelId="{A21A7CDD-4ECF-A949-8ABC-FB56E3B0E341}">
      <dsp:nvSpPr>
        <dsp:cNvPr id="0" name=""/>
        <dsp:cNvSpPr/>
      </dsp:nvSpPr>
      <dsp:spPr>
        <a:xfrm>
          <a:off x="56537" y="965727"/>
          <a:ext cx="1378105" cy="826863"/>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Headache</a:t>
          </a:r>
          <a:endParaRPr lang="en-US" sz="2000" b="1" kern="1200" dirty="0">
            <a:solidFill>
              <a:schemeClr val="tx1"/>
            </a:solidFill>
          </a:endParaRPr>
        </a:p>
      </dsp:txBody>
      <dsp:txXfrm>
        <a:off x="56537" y="965727"/>
        <a:ext cx="1378105" cy="826863"/>
      </dsp:txXfrm>
    </dsp:sp>
    <dsp:sp modelId="{5FF58445-887F-F847-88E5-462E63771B0D}">
      <dsp:nvSpPr>
        <dsp:cNvPr id="0" name=""/>
        <dsp:cNvSpPr/>
      </dsp:nvSpPr>
      <dsp:spPr>
        <a:xfrm>
          <a:off x="1572454" y="965727"/>
          <a:ext cx="1378105" cy="826863"/>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Fever</a:t>
          </a:r>
          <a:endParaRPr lang="en-US" sz="2000" b="1" kern="1200" dirty="0">
            <a:solidFill>
              <a:schemeClr val="tx1"/>
            </a:solidFill>
          </a:endParaRPr>
        </a:p>
      </dsp:txBody>
      <dsp:txXfrm>
        <a:off x="1572454" y="965727"/>
        <a:ext cx="1378105" cy="826863"/>
      </dsp:txXfrm>
    </dsp:sp>
    <dsp:sp modelId="{D20FDA5D-3E7C-844F-B780-92BFD93BD104}">
      <dsp:nvSpPr>
        <dsp:cNvPr id="0" name=""/>
        <dsp:cNvSpPr/>
      </dsp:nvSpPr>
      <dsp:spPr>
        <a:xfrm>
          <a:off x="3088370" y="965727"/>
          <a:ext cx="1378105" cy="826863"/>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loss of appetite</a:t>
          </a:r>
          <a:endParaRPr lang="en-US" sz="2000" kern="1200" dirty="0">
            <a:solidFill>
              <a:schemeClr val="tx1"/>
            </a:solidFill>
          </a:endParaRPr>
        </a:p>
      </dsp:txBody>
      <dsp:txXfrm>
        <a:off x="3088370" y="965727"/>
        <a:ext cx="1378105" cy="826863"/>
      </dsp:txXfrm>
    </dsp:sp>
    <dsp:sp modelId="{64D0AD82-97F7-0D45-AB89-2680F535B01E}">
      <dsp:nvSpPr>
        <dsp:cNvPr id="0" name=""/>
        <dsp:cNvSpPr/>
      </dsp:nvSpPr>
      <dsp:spPr>
        <a:xfrm>
          <a:off x="814495" y="1930401"/>
          <a:ext cx="1378105" cy="826863"/>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Irritability</a:t>
          </a:r>
          <a:endParaRPr lang="en-US" sz="2000" kern="1200" dirty="0">
            <a:solidFill>
              <a:schemeClr val="tx1"/>
            </a:solidFill>
          </a:endParaRPr>
        </a:p>
      </dsp:txBody>
      <dsp:txXfrm>
        <a:off x="814495" y="1930401"/>
        <a:ext cx="1378105" cy="826863"/>
      </dsp:txXfrm>
    </dsp:sp>
    <dsp:sp modelId="{FA0EFA00-CA0F-7F4B-A078-C1C1C82A2BF3}">
      <dsp:nvSpPr>
        <dsp:cNvPr id="0" name=""/>
        <dsp:cNvSpPr/>
      </dsp:nvSpPr>
      <dsp:spPr>
        <a:xfrm>
          <a:off x="2330412" y="1930401"/>
          <a:ext cx="1378105" cy="826863"/>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Vomiting </a:t>
          </a:r>
          <a:endParaRPr lang="en-US" sz="2000" kern="1200" dirty="0">
            <a:solidFill>
              <a:schemeClr val="tx1"/>
            </a:solidFill>
          </a:endParaRPr>
        </a:p>
      </dsp:txBody>
      <dsp:txXfrm>
        <a:off x="2330412" y="1930401"/>
        <a:ext cx="1378105" cy="82686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9697E-F478-1143-B9D5-41A8C3F46184}" type="datetimeFigureOut">
              <a:rPr lang="en-US" smtClean="0"/>
              <a:t>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24FA6-069F-644F-B3A8-5EC05A7BECEC}" type="slidenum">
              <a:rPr lang="en-US" smtClean="0"/>
              <a:t>‹#›</a:t>
            </a:fld>
            <a:endParaRPr lang="en-US"/>
          </a:p>
        </p:txBody>
      </p:sp>
    </p:spTree>
    <p:extLst>
      <p:ext uri="{BB962C8B-B14F-4D97-AF65-F5344CB8AC3E}">
        <p14:creationId xmlns:p14="http://schemas.microsoft.com/office/powerpoint/2010/main" val="932510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Most healthy adults may be able to infect other people beginning 1 day </a:t>
            </a:r>
            <a:r>
              <a:rPr lang="en-US" sz="1200" b="1" dirty="0" smtClean="0"/>
              <a:t>before</a:t>
            </a:r>
            <a:r>
              <a:rPr lang="en-US" sz="1200" dirty="0" smtClean="0"/>
              <a:t> symptoms develop and up to 5 to 7 days </a:t>
            </a:r>
            <a:r>
              <a:rPr lang="en-US" sz="1200" b="1" dirty="0" smtClean="0"/>
              <a:t>after</a:t>
            </a:r>
            <a:r>
              <a:rPr lang="en-US" sz="1200" dirty="0" smtClean="0"/>
              <a:t> becoming sick. Children may pass the virus for longer than 7 days. Symptoms start 1 to 4 days after the virus enters the body. </a:t>
            </a:r>
            <a:r>
              <a:rPr lang="en-US" sz="1200" b="1" dirty="0" smtClean="0"/>
              <a:t>That means that you may be able to pass on the flu to someone else before you know you are sick, as well as while you are sick</a:t>
            </a:r>
            <a:r>
              <a:rPr lang="en-US" sz="1200" dirty="0" smtClean="0"/>
              <a:t>. Some people can be infected with the flu virus but have no symptoms. During this time, those persons may still spread the virus to others.</a:t>
            </a:r>
          </a:p>
          <a:p>
            <a:endParaRPr lang="en-US" dirty="0"/>
          </a:p>
        </p:txBody>
      </p:sp>
      <p:sp>
        <p:nvSpPr>
          <p:cNvPr id="4" name="عنصر نائب لرقم الشريحة 3"/>
          <p:cNvSpPr>
            <a:spLocks noGrp="1"/>
          </p:cNvSpPr>
          <p:nvPr>
            <p:ph type="sldNum" sz="quarter" idx="10"/>
          </p:nvPr>
        </p:nvSpPr>
        <p:spPr/>
        <p:txBody>
          <a:bodyPr/>
          <a:lstStyle/>
          <a:p>
            <a:fld id="{F6E0ECA2-9FA7-482A-860B-9F670896B7AC}" type="slidenum">
              <a:rPr lang="en-US" smtClean="0"/>
              <a:t>12</a:t>
            </a:fld>
            <a:endParaRPr lang="en-US" dirty="0"/>
          </a:p>
        </p:txBody>
      </p:sp>
    </p:spTree>
    <p:extLst>
      <p:ext uri="{BB962C8B-B14F-4D97-AF65-F5344CB8AC3E}">
        <p14:creationId xmlns:p14="http://schemas.microsoft.com/office/powerpoint/2010/main" val="1012907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smtClean="0"/>
              <a:t>Influenza</a:t>
            </a:r>
            <a:r>
              <a:rPr lang="en-US" baseline="0" smtClean="0"/>
              <a:t> inactivated vaccine ( IIV )</a:t>
            </a:r>
            <a:endParaRPr lang="en-US" dirty="0"/>
          </a:p>
        </p:txBody>
      </p:sp>
      <p:sp>
        <p:nvSpPr>
          <p:cNvPr id="4" name="عنصر نائب لرقم الشريحة 3"/>
          <p:cNvSpPr>
            <a:spLocks noGrp="1"/>
          </p:cNvSpPr>
          <p:nvPr>
            <p:ph type="sldNum" sz="quarter" idx="10"/>
          </p:nvPr>
        </p:nvSpPr>
        <p:spPr/>
        <p:txBody>
          <a:bodyPr/>
          <a:lstStyle/>
          <a:p>
            <a:fld id="{15924FA6-069F-644F-B3A8-5EC05A7BECEC}" type="slidenum">
              <a:rPr lang="en-US" smtClean="0"/>
              <a:t>36</a:t>
            </a:fld>
            <a:endParaRPr lang="en-US"/>
          </a:p>
        </p:txBody>
      </p:sp>
    </p:spTree>
    <p:extLst>
      <p:ext uri="{BB962C8B-B14F-4D97-AF65-F5344CB8AC3E}">
        <p14:creationId xmlns:p14="http://schemas.microsoft.com/office/powerpoint/2010/main" val="1838652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Th</a:t>
            </a:r>
            <a:r>
              <a:rPr lang="en-US" sz="1200" b="0" i="0" u="none" strike="noStrike" kern="1200" baseline="0" dirty="0" smtClean="0">
                <a:solidFill>
                  <a:schemeClr val="tx1"/>
                </a:solidFill>
                <a:latin typeface="+mn-lt"/>
                <a:ea typeface="+mn-ea"/>
                <a:cs typeface="+mn-cs"/>
              </a:rPr>
              <a:t> e nasal mucosa is at the entrance to the respiratory tract. It is made up of ciliated epithelium and produces a mucus blanket. Allergic rhinitis primarily occurs in atopic individuals. </a:t>
            </a:r>
            <a:r>
              <a:rPr lang="en-US" sz="1200" b="1" i="0" u="none" strike="noStrike" kern="1200" baseline="0" dirty="0" err="1" smtClean="0">
                <a:solidFill>
                  <a:schemeClr val="tx1"/>
                </a:solidFill>
                <a:latin typeface="+mn-lt"/>
                <a:ea typeface="+mn-ea"/>
                <a:cs typeface="+mn-cs"/>
              </a:rPr>
              <a:t>Atopy</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 a general increased sensitivity to the production of Immunoglobulin E in response to </a:t>
            </a:r>
            <a:r>
              <a:rPr lang="en-US" sz="1200" b="0" i="0" u="none" strike="noStrike" kern="1200" baseline="0" dirty="0" err="1" smtClean="0">
                <a:solidFill>
                  <a:schemeClr val="tx1"/>
                </a:solidFill>
                <a:latin typeface="+mn-lt"/>
                <a:ea typeface="+mn-ea"/>
                <a:cs typeface="+mn-cs"/>
              </a:rPr>
              <a:t>smallamounts</a:t>
            </a:r>
            <a:r>
              <a:rPr lang="en-US" sz="1200" b="0" i="0" u="none" strike="noStrike" kern="1200" baseline="0" dirty="0" smtClean="0">
                <a:solidFill>
                  <a:schemeClr val="tx1"/>
                </a:solidFill>
                <a:latin typeface="+mn-lt"/>
                <a:ea typeface="+mn-ea"/>
                <a:cs typeface="+mn-cs"/>
              </a:rPr>
              <a:t> of allergens-typically specific proteins</a:t>
            </a:r>
            <a:endParaRPr lang="en-US" dirty="0"/>
          </a:p>
        </p:txBody>
      </p:sp>
      <p:sp>
        <p:nvSpPr>
          <p:cNvPr id="4" name="Slide Number Placeholder 3"/>
          <p:cNvSpPr>
            <a:spLocks noGrp="1"/>
          </p:cNvSpPr>
          <p:nvPr>
            <p:ph type="sldNum" sz="quarter" idx="10"/>
          </p:nvPr>
        </p:nvSpPr>
        <p:spPr/>
        <p:txBody>
          <a:bodyPr/>
          <a:lstStyle/>
          <a:p>
            <a:fld id="{15924FA6-069F-644F-B3A8-5EC05A7BECEC}" type="slidenum">
              <a:rPr lang="en-US" smtClean="0"/>
              <a:t>38</a:t>
            </a:fld>
            <a:endParaRPr lang="en-US"/>
          </a:p>
        </p:txBody>
      </p:sp>
    </p:spTree>
    <p:extLst>
      <p:ext uri="{BB962C8B-B14F-4D97-AF65-F5344CB8AC3E}">
        <p14:creationId xmlns:p14="http://schemas.microsoft.com/office/powerpoint/2010/main" val="563287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70C0"/>
                </a:solidFill>
              </a:rPr>
              <a:t>exacerbation of coexisting asthma; sleep disturbance; impairment of daily activities, leisure, and/or sport; and impairment of school performance or work.</a:t>
            </a:r>
            <a:endParaRPr lang="en-US" dirty="0" smtClean="0">
              <a:solidFill>
                <a:srgbClr val="0070C0"/>
              </a:solidFill>
            </a:endParaRPr>
          </a:p>
          <a:p>
            <a:endParaRPr lang="en-US" dirty="0"/>
          </a:p>
        </p:txBody>
      </p:sp>
      <p:sp>
        <p:nvSpPr>
          <p:cNvPr id="4" name="Slide Number Placeholder 3"/>
          <p:cNvSpPr>
            <a:spLocks noGrp="1"/>
          </p:cNvSpPr>
          <p:nvPr>
            <p:ph type="sldNum" sz="quarter" idx="10"/>
          </p:nvPr>
        </p:nvSpPr>
        <p:spPr/>
        <p:txBody>
          <a:bodyPr/>
          <a:lstStyle/>
          <a:p>
            <a:fld id="{15924FA6-069F-644F-B3A8-5EC05A7BECEC}" type="slidenum">
              <a:rPr lang="en-US" smtClean="0"/>
              <a:t>41</a:t>
            </a:fld>
            <a:endParaRPr lang="en-US"/>
          </a:p>
        </p:txBody>
      </p:sp>
    </p:spTree>
    <p:extLst>
      <p:ext uri="{BB962C8B-B14F-4D97-AF65-F5344CB8AC3E}">
        <p14:creationId xmlns:p14="http://schemas.microsoft.com/office/powerpoint/2010/main" val="2257180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Blood tests</a:t>
            </a:r>
            <a:endParaRPr lang="en-US" dirty="0"/>
          </a:p>
        </p:txBody>
      </p:sp>
      <p:sp>
        <p:nvSpPr>
          <p:cNvPr id="4" name="Slide Number Placeholder 3"/>
          <p:cNvSpPr>
            <a:spLocks noGrp="1"/>
          </p:cNvSpPr>
          <p:nvPr>
            <p:ph type="sldNum" sz="quarter" idx="10"/>
          </p:nvPr>
        </p:nvSpPr>
        <p:spPr/>
        <p:txBody>
          <a:bodyPr/>
          <a:lstStyle/>
          <a:p>
            <a:fld id="{15924FA6-069F-644F-B3A8-5EC05A7BECEC}" type="slidenum">
              <a:rPr lang="en-US" smtClean="0"/>
              <a:t>44</a:t>
            </a:fld>
            <a:endParaRPr lang="en-US"/>
          </a:p>
        </p:txBody>
      </p:sp>
    </p:spTree>
    <p:extLst>
      <p:ext uri="{BB962C8B-B14F-4D97-AF65-F5344CB8AC3E}">
        <p14:creationId xmlns:p14="http://schemas.microsoft.com/office/powerpoint/2010/main" val="1706651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often associated</a:t>
            </a:r>
          </a:p>
          <a:p>
            <a:r>
              <a:rPr lang="en-US" sz="1200" b="0" i="0" u="none" strike="noStrike" kern="1200" baseline="0" dirty="0" smtClean="0">
                <a:solidFill>
                  <a:schemeClr val="tx1"/>
                </a:solidFill>
                <a:latin typeface="+mn-lt"/>
                <a:ea typeface="+mn-ea"/>
                <a:cs typeface="+mn-cs"/>
              </a:rPr>
              <a:t>with acute </a:t>
            </a:r>
            <a:r>
              <a:rPr lang="en-US" sz="1200" b="0" i="0" u="none" strike="noStrike" kern="1200" baseline="0" dirty="0" err="1" smtClean="0">
                <a:solidFill>
                  <a:schemeClr val="tx1"/>
                </a:solidFill>
                <a:latin typeface="+mn-lt"/>
                <a:ea typeface="+mn-ea"/>
                <a:cs typeface="+mn-cs"/>
              </a:rPr>
              <a:t>rhinosinusitis</a:t>
            </a:r>
            <a:r>
              <a:rPr lang="en-US" sz="1200" b="0" i="0" u="none" strike="noStrike" kern="1200" baseline="0" dirty="0" smtClean="0">
                <a:solidFill>
                  <a:schemeClr val="tx1"/>
                </a:solidFill>
                <a:latin typeface="+mn-lt"/>
                <a:ea typeface="+mn-ea"/>
                <a:cs typeface="+mn-cs"/>
              </a:rPr>
              <a:t> as part of an upper respiratory tract infection</a:t>
            </a:r>
            <a:endParaRPr lang="en-US" dirty="0"/>
          </a:p>
        </p:txBody>
      </p:sp>
      <p:sp>
        <p:nvSpPr>
          <p:cNvPr id="4" name="Slide Number Placeholder 3"/>
          <p:cNvSpPr>
            <a:spLocks noGrp="1"/>
          </p:cNvSpPr>
          <p:nvPr>
            <p:ph type="sldNum" sz="quarter" idx="10"/>
          </p:nvPr>
        </p:nvSpPr>
        <p:spPr/>
        <p:txBody>
          <a:bodyPr/>
          <a:lstStyle/>
          <a:p>
            <a:fld id="{15924FA6-069F-644F-B3A8-5EC05A7BECEC}" type="slidenum">
              <a:rPr lang="en-US" smtClean="0"/>
              <a:t>47</a:t>
            </a:fld>
            <a:endParaRPr lang="en-US"/>
          </a:p>
        </p:txBody>
      </p:sp>
    </p:spTree>
    <p:extLst>
      <p:ext uri="{BB962C8B-B14F-4D97-AF65-F5344CB8AC3E}">
        <p14:creationId xmlns:p14="http://schemas.microsoft.com/office/powerpoint/2010/main" val="430467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fever in babies and young children can result in serious complications such as seizures. A stiff neck together with a sore throat are signs of meningitis.</a:t>
            </a:r>
            <a:r>
              <a:rPr lang="en-US" sz="1200" b="0" i="0" kern="1200" baseline="0" dirty="0" smtClean="0">
                <a:solidFill>
                  <a:schemeClr val="tx1"/>
                </a:solidFill>
                <a:effectLst/>
                <a:latin typeface="+mn-lt"/>
                <a:ea typeface="+mn-ea"/>
                <a:cs typeface="+mn-cs"/>
              </a:rPr>
              <a:t> Drooling </a:t>
            </a:r>
            <a:r>
              <a:rPr lang="en-US" sz="1200" b="0" i="0" kern="1200" dirty="0" smtClean="0">
                <a:solidFill>
                  <a:schemeClr val="tx1"/>
                </a:solidFill>
                <a:effectLst/>
                <a:latin typeface="+mn-lt"/>
                <a:ea typeface="+mn-ea"/>
                <a:cs typeface="+mn-cs"/>
              </a:rPr>
              <a:t>difficulty swallowing</a:t>
            </a:r>
            <a:endParaRPr lang="en-US" dirty="0"/>
          </a:p>
        </p:txBody>
      </p:sp>
      <p:sp>
        <p:nvSpPr>
          <p:cNvPr id="4" name="Slide Number Placeholder 3"/>
          <p:cNvSpPr>
            <a:spLocks noGrp="1"/>
          </p:cNvSpPr>
          <p:nvPr>
            <p:ph type="sldNum" sz="quarter" idx="10"/>
          </p:nvPr>
        </p:nvSpPr>
        <p:spPr/>
        <p:txBody>
          <a:bodyPr/>
          <a:lstStyle/>
          <a:p>
            <a:fld id="{15924FA6-069F-644F-B3A8-5EC05A7BECEC}" type="slidenum">
              <a:rPr lang="en-US" smtClean="0"/>
              <a:t>52</a:t>
            </a:fld>
            <a:endParaRPr lang="en-US"/>
          </a:p>
        </p:txBody>
      </p:sp>
    </p:spTree>
    <p:extLst>
      <p:ext uri="{BB962C8B-B14F-4D97-AF65-F5344CB8AC3E}">
        <p14:creationId xmlns:p14="http://schemas.microsoft.com/office/powerpoint/2010/main" val="3844701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B0B74E74-F56D-46C4-A23C-ACA0B355FA97}" type="slidenum">
              <a:rPr lang="ar-SA" smtClean="0"/>
              <a:pPr/>
              <a:t>60</a:t>
            </a:fld>
            <a:endParaRPr lang="ar-SA"/>
          </a:p>
        </p:txBody>
      </p:sp>
    </p:spTree>
    <p:extLst>
      <p:ext uri="{BB962C8B-B14F-4D97-AF65-F5344CB8AC3E}">
        <p14:creationId xmlns:p14="http://schemas.microsoft.com/office/powerpoint/2010/main" val="199823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993C5EFD-518E-A94C-8E3C-2BBFEC723054}"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000A-65EC-A745-9A02-DF42C21D51C6}"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993C5EFD-518E-A94C-8E3C-2BBFEC723054}"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000A-65EC-A745-9A02-DF42C21D51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993C5EFD-518E-A94C-8E3C-2BBFEC723054}"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000A-65EC-A745-9A02-DF42C21D51C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993C5EFD-518E-A94C-8E3C-2BBFEC723054}"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000A-65EC-A745-9A02-DF42C21D51C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993C5EFD-518E-A94C-8E3C-2BBFEC723054}"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000A-65EC-A745-9A02-DF42C21D51C6}"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993C5EFD-518E-A94C-8E3C-2BBFEC723054}"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9000A-65EC-A745-9A02-DF42C21D51C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993C5EFD-518E-A94C-8E3C-2BBFEC723054}" type="datetimeFigureOut">
              <a:rPr lang="en-US" smtClean="0"/>
              <a:t>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C9000A-65EC-A745-9A02-DF42C21D51C6}"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993C5EFD-518E-A94C-8E3C-2BBFEC723054}" type="datetimeFigureOut">
              <a:rPr lang="en-US" smtClean="0"/>
              <a:t>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C9000A-65EC-A745-9A02-DF42C21D51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C5EFD-518E-A94C-8E3C-2BBFEC723054}" type="datetimeFigureOut">
              <a:rPr lang="en-US" smtClean="0"/>
              <a:t>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C9000A-65EC-A745-9A02-DF42C21D51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93C5EFD-518E-A94C-8E3C-2BBFEC723054}"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9000A-65EC-A745-9A02-DF42C21D51C6}"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93C5EFD-518E-A94C-8E3C-2BBFEC723054}"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9000A-65EC-A745-9A02-DF42C21D51C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993C5EFD-518E-A94C-8E3C-2BBFEC723054}" type="datetimeFigureOut">
              <a:rPr lang="en-US" smtClean="0"/>
              <a:t>1/9/2018</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15C9000A-65EC-A745-9A02-DF42C21D51C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6417" y="915297"/>
            <a:ext cx="9966960" cy="3035808"/>
          </a:xfrm>
        </p:spPr>
        <p:txBody>
          <a:bodyPr>
            <a:normAutofit/>
          </a:bodyPr>
          <a:lstStyle/>
          <a:p>
            <a:pPr rtl="1"/>
            <a:r>
              <a:rPr lang="en-US" sz="4900" b="1" dirty="0"/>
              <a:t>Upper Respiratory Tract Diseases </a:t>
            </a:r>
            <a:r>
              <a:rPr lang="en-US" dirty="0" smtClean="0"/>
              <a:t/>
            </a:r>
            <a:br>
              <a:rPr lang="en-US" dirty="0" smtClean="0"/>
            </a:br>
            <a:endParaRPr lang="en-US" dirty="0"/>
          </a:p>
        </p:txBody>
      </p:sp>
      <p:sp>
        <p:nvSpPr>
          <p:cNvPr id="3" name="Subtitle 2"/>
          <p:cNvSpPr>
            <a:spLocks noGrp="1"/>
          </p:cNvSpPr>
          <p:nvPr>
            <p:ph type="subTitle" idx="1"/>
          </p:nvPr>
        </p:nvSpPr>
        <p:spPr>
          <a:xfrm>
            <a:off x="906417" y="3951105"/>
            <a:ext cx="7891272" cy="1069848"/>
          </a:xfrm>
        </p:spPr>
        <p:txBody>
          <a:bodyPr>
            <a:normAutofit/>
          </a:bodyPr>
          <a:lstStyle/>
          <a:p>
            <a:pPr rtl="1"/>
            <a:r>
              <a:rPr lang="en-US" sz="2000" dirty="0" smtClean="0"/>
              <a:t>Supervised by: </a:t>
            </a:r>
            <a:r>
              <a:rPr lang="en-US" sz="2000" dirty="0" err="1"/>
              <a:t>Dr</a:t>
            </a:r>
            <a:r>
              <a:rPr lang="en-US" sz="2000" dirty="0"/>
              <a:t> </a:t>
            </a:r>
            <a:r>
              <a:rPr lang="en-US" sz="2000" dirty="0" err="1" smtClean="0"/>
              <a:t>Haithum</a:t>
            </a:r>
            <a:r>
              <a:rPr lang="en-US" sz="2000" dirty="0" smtClean="0"/>
              <a:t> </a:t>
            </a:r>
            <a:r>
              <a:rPr lang="en-US" sz="2000" dirty="0" err="1" smtClean="0"/>
              <a:t>Alsaif</a:t>
            </a:r>
            <a:r>
              <a:rPr lang="en-US" sz="2000" dirty="0" smtClean="0"/>
              <a:t> </a:t>
            </a:r>
            <a:endParaRPr lang="en-US" sz="2000" dirty="0"/>
          </a:p>
          <a:p>
            <a:pPr rtl="1"/>
            <a:r>
              <a:rPr lang="en-US" sz="2000" dirty="0" smtClean="0"/>
              <a:t>Done by: </a:t>
            </a:r>
            <a:r>
              <a:rPr lang="en-US" sz="2000" dirty="0" err="1" smtClean="0"/>
              <a:t>Feras</a:t>
            </a:r>
            <a:r>
              <a:rPr lang="en-US" sz="2000" dirty="0" smtClean="0"/>
              <a:t> </a:t>
            </a:r>
            <a:r>
              <a:rPr lang="en-US" sz="2000" dirty="0" err="1" smtClean="0"/>
              <a:t>alsuwaida</a:t>
            </a:r>
            <a:r>
              <a:rPr lang="en-US" sz="2000" dirty="0" smtClean="0"/>
              <a:t>, </a:t>
            </a:r>
            <a:r>
              <a:rPr lang="en-US" sz="2000" dirty="0" err="1" smtClean="0"/>
              <a:t>abdulaziz</a:t>
            </a:r>
            <a:r>
              <a:rPr lang="en-US" sz="2000" dirty="0" smtClean="0"/>
              <a:t> </a:t>
            </a:r>
            <a:r>
              <a:rPr lang="en-US" sz="2000" dirty="0" err="1" smtClean="0"/>
              <a:t>almanie</a:t>
            </a:r>
            <a:r>
              <a:rPr lang="en-US" sz="2000" dirty="0" smtClean="0"/>
              <a:t>, </a:t>
            </a:r>
            <a:r>
              <a:rPr lang="en-US" sz="2000" dirty="0" err="1" smtClean="0"/>
              <a:t>nasser</a:t>
            </a:r>
            <a:r>
              <a:rPr lang="en-US" sz="2000" dirty="0" smtClean="0"/>
              <a:t> </a:t>
            </a:r>
            <a:r>
              <a:rPr lang="en-US" sz="2000" dirty="0" err="1" smtClean="0"/>
              <a:t>alqahtani</a:t>
            </a:r>
            <a:endParaRPr lang="en-US" sz="2000" dirty="0" smtClean="0"/>
          </a:p>
        </p:txBody>
      </p:sp>
    </p:spTree>
    <p:extLst>
      <p:ext uri="{BB962C8B-B14F-4D97-AF65-F5344CB8AC3E}">
        <p14:creationId xmlns:p14="http://schemas.microsoft.com/office/powerpoint/2010/main" val="3506312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0914" y="339775"/>
            <a:ext cx="11771086" cy="1450123"/>
          </a:xfrm>
        </p:spPr>
        <p:txBody>
          <a:bodyPr>
            <a:noAutofit/>
          </a:bodyPr>
          <a:lstStyle/>
          <a:p>
            <a:r>
              <a:rPr lang="en-US" sz="3500" b="1" dirty="0" smtClean="0">
                <a:latin typeface="Raleway"/>
              </a:rPr>
              <a:t>What are other viruses’ families that can cause common cold?</a:t>
            </a:r>
            <a:endParaRPr lang="en-US" sz="3500" b="1" dirty="0">
              <a:latin typeface="Raleway"/>
            </a:endParaRPr>
          </a:p>
        </p:txBody>
      </p:sp>
      <p:sp>
        <p:nvSpPr>
          <p:cNvPr id="3" name="عنصر نائب للمحتوى 2"/>
          <p:cNvSpPr>
            <a:spLocks noGrp="1"/>
          </p:cNvSpPr>
          <p:nvPr>
            <p:ph idx="1"/>
          </p:nvPr>
        </p:nvSpPr>
        <p:spPr>
          <a:xfrm>
            <a:off x="0" y="2121407"/>
            <a:ext cx="10058400" cy="4050792"/>
          </a:xfrm>
        </p:spPr>
        <p:txBody>
          <a:bodyPr>
            <a:normAutofit/>
          </a:bodyPr>
          <a:lstStyle/>
          <a:p>
            <a:r>
              <a:rPr lang="en-US" sz="2800" dirty="0" smtClean="0"/>
              <a:t>Rhinoviruses.</a:t>
            </a:r>
          </a:p>
          <a:p>
            <a:r>
              <a:rPr lang="en-US" sz="2800" dirty="0" smtClean="0"/>
              <a:t>Coronaviruses.</a:t>
            </a:r>
            <a:endParaRPr lang="en-US" sz="2800" i="1" dirty="0" smtClean="0"/>
          </a:p>
          <a:p>
            <a:r>
              <a:rPr lang="en-US" sz="2800" dirty="0" smtClean="0"/>
              <a:t>Adenoviruses.</a:t>
            </a:r>
          </a:p>
          <a:p>
            <a:r>
              <a:rPr lang="en-US" sz="2800" dirty="0"/>
              <a:t>Human respiratory syncytial </a:t>
            </a:r>
            <a:r>
              <a:rPr lang="en-US" sz="2800" dirty="0" smtClean="0"/>
              <a:t>virus(</a:t>
            </a:r>
            <a:r>
              <a:rPr lang="en-US" sz="2800" dirty="0"/>
              <a:t>in </a:t>
            </a:r>
            <a:r>
              <a:rPr lang="en-US" sz="2800" dirty="0" smtClean="0"/>
              <a:t>adults).</a:t>
            </a:r>
          </a:p>
          <a:p>
            <a:r>
              <a:rPr lang="en-US" sz="2800" dirty="0"/>
              <a:t>Parainfluenza </a:t>
            </a:r>
            <a:r>
              <a:rPr lang="en-US" sz="2800" dirty="0" smtClean="0"/>
              <a:t>viruses.</a:t>
            </a:r>
            <a:endParaRPr lang="en-US" sz="2800" dirty="0"/>
          </a:p>
        </p:txBody>
      </p:sp>
    </p:spTree>
    <p:extLst>
      <p:ext uri="{BB962C8B-B14F-4D97-AF65-F5344CB8AC3E}">
        <p14:creationId xmlns:p14="http://schemas.microsoft.com/office/powerpoint/2010/main" val="357762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381000"/>
            <a:ext cx="8229600" cy="1143000"/>
          </a:xfrm>
        </p:spPr>
        <p:txBody>
          <a:bodyPr>
            <a:noAutofit/>
          </a:bodyPr>
          <a:lstStyle/>
          <a:p>
            <a:pPr algn="ctr"/>
            <a:r>
              <a:rPr lang="en-US" sz="4200" b="1" dirty="0">
                <a:latin typeface="Raleway"/>
              </a:rPr>
              <a:t>C</a:t>
            </a:r>
            <a:r>
              <a:rPr lang="en-US" sz="4200" b="1" dirty="0" smtClean="0">
                <a:latin typeface="Raleway"/>
              </a:rPr>
              <a:t>ommon </a:t>
            </a:r>
            <a:r>
              <a:rPr lang="en-US" sz="4200" b="1" dirty="0">
                <a:latin typeface="Raleway"/>
              </a:rPr>
              <a:t>cold and </a:t>
            </a:r>
            <a:r>
              <a:rPr lang="en-US" sz="4200" b="1" dirty="0" smtClean="0">
                <a:latin typeface="Raleway"/>
              </a:rPr>
              <a:t>influenza</a:t>
            </a:r>
            <a:endParaRPr lang="en-US" sz="4200" dirty="0">
              <a:latin typeface="Raleway"/>
            </a:endParaRPr>
          </a:p>
        </p:txBody>
      </p:sp>
      <p:sp>
        <p:nvSpPr>
          <p:cNvPr id="3" name="عنصر نائب للمحتوى 2"/>
          <p:cNvSpPr>
            <a:spLocks noGrp="1"/>
          </p:cNvSpPr>
          <p:nvPr>
            <p:ph idx="1"/>
          </p:nvPr>
        </p:nvSpPr>
        <p:spPr>
          <a:xfrm>
            <a:off x="0" y="1729523"/>
            <a:ext cx="12192000" cy="3422769"/>
          </a:xfrm>
        </p:spPr>
        <p:txBody>
          <a:bodyPr>
            <a:normAutofit/>
          </a:bodyPr>
          <a:lstStyle/>
          <a:p>
            <a:pPr>
              <a:lnSpc>
                <a:spcPct val="150000"/>
              </a:lnSpc>
            </a:pPr>
            <a:r>
              <a:rPr lang="en-US" sz="2000" dirty="0" smtClean="0"/>
              <a:t>They </a:t>
            </a:r>
            <a:r>
              <a:rPr lang="en-US" sz="2000" dirty="0"/>
              <a:t>are caused by different </a:t>
            </a:r>
            <a:r>
              <a:rPr lang="en-US" sz="2000" dirty="0" smtClean="0"/>
              <a:t>viruses.</a:t>
            </a:r>
            <a:endParaRPr lang="en-US" sz="2000" dirty="0"/>
          </a:p>
          <a:p>
            <a:pPr>
              <a:lnSpc>
                <a:spcPct val="150000"/>
              </a:lnSpc>
            </a:pPr>
            <a:r>
              <a:rPr lang="en-US" sz="2000" dirty="0" smtClean="0"/>
              <a:t>influenza </a:t>
            </a:r>
            <a:r>
              <a:rPr lang="en-US" sz="2000" dirty="0"/>
              <a:t>flu is </a:t>
            </a:r>
            <a:r>
              <a:rPr lang="en-US" sz="2000" dirty="0">
                <a:solidFill>
                  <a:srgbClr val="FF0000"/>
                </a:solidFill>
              </a:rPr>
              <a:t>worse than </a:t>
            </a:r>
            <a:r>
              <a:rPr lang="en-US" sz="2000" dirty="0"/>
              <a:t>the common cold, and symptoms are </a:t>
            </a:r>
            <a:r>
              <a:rPr lang="en-US" sz="2000" dirty="0">
                <a:solidFill>
                  <a:srgbClr val="FF0000"/>
                </a:solidFill>
              </a:rPr>
              <a:t>more common and </a:t>
            </a:r>
            <a:r>
              <a:rPr lang="en-US" sz="2000" dirty="0" smtClean="0">
                <a:solidFill>
                  <a:srgbClr val="FF0000"/>
                </a:solidFill>
              </a:rPr>
              <a:t>intense.</a:t>
            </a:r>
            <a:endParaRPr lang="en-US" sz="2000" dirty="0">
              <a:solidFill>
                <a:srgbClr val="FF0000"/>
              </a:solidFill>
            </a:endParaRPr>
          </a:p>
          <a:p>
            <a:pPr>
              <a:lnSpc>
                <a:spcPct val="150000"/>
              </a:lnSpc>
            </a:pPr>
            <a:r>
              <a:rPr lang="en-US" sz="2000" dirty="0"/>
              <a:t>Colds are usually </a:t>
            </a:r>
            <a:r>
              <a:rPr lang="en-US" sz="2000" dirty="0">
                <a:solidFill>
                  <a:srgbClr val="FF0000"/>
                </a:solidFill>
              </a:rPr>
              <a:t>milder than </a:t>
            </a:r>
            <a:r>
              <a:rPr lang="en-US" sz="2000" dirty="0"/>
              <a:t>the flu. People with </a:t>
            </a:r>
            <a:r>
              <a:rPr lang="en-US" sz="2000" dirty="0" smtClean="0"/>
              <a:t>cold </a:t>
            </a:r>
            <a:r>
              <a:rPr lang="en-US" sz="2000" dirty="0"/>
              <a:t>are more likely to have </a:t>
            </a:r>
            <a:r>
              <a:rPr lang="en-US" sz="2000" dirty="0">
                <a:solidFill>
                  <a:srgbClr val="FF0000"/>
                </a:solidFill>
              </a:rPr>
              <a:t>a runny or stuffy nose</a:t>
            </a:r>
            <a:r>
              <a:rPr lang="en-US" sz="2000" dirty="0">
                <a:solidFill>
                  <a:srgbClr val="0070C0"/>
                </a:solidFill>
              </a:rPr>
              <a:t>. </a:t>
            </a:r>
            <a:r>
              <a:rPr lang="en-US" sz="2000" dirty="0" smtClean="0">
                <a:solidFill>
                  <a:srgbClr val="0070C0"/>
                </a:solidFill>
              </a:rPr>
              <a:t> </a:t>
            </a:r>
            <a:r>
              <a:rPr lang="en-US" sz="2000" dirty="0" smtClean="0"/>
              <a:t>Cold </a:t>
            </a:r>
            <a:r>
              <a:rPr lang="en-US" sz="2000" dirty="0"/>
              <a:t>generally </a:t>
            </a:r>
            <a:r>
              <a:rPr lang="en-US" sz="2000" dirty="0">
                <a:solidFill>
                  <a:srgbClr val="FF0000"/>
                </a:solidFill>
              </a:rPr>
              <a:t>do not result in serious health problems</a:t>
            </a:r>
            <a:r>
              <a:rPr lang="en-US" sz="2000" dirty="0">
                <a:solidFill>
                  <a:srgbClr val="0070C0"/>
                </a:solidFill>
              </a:rPr>
              <a:t>, </a:t>
            </a:r>
            <a:r>
              <a:rPr lang="en-US" sz="2000" dirty="0"/>
              <a:t>such as pneumonia, bacterial infections, or hospitalizations. Flu can have </a:t>
            </a:r>
            <a:r>
              <a:rPr lang="en-US" sz="2000" dirty="0">
                <a:solidFill>
                  <a:srgbClr val="FF0000"/>
                </a:solidFill>
              </a:rPr>
              <a:t>very serious associated </a:t>
            </a:r>
            <a:r>
              <a:rPr lang="en-US" sz="2000" dirty="0" smtClean="0">
                <a:solidFill>
                  <a:srgbClr val="FF0000"/>
                </a:solidFill>
              </a:rPr>
              <a:t>complication.</a:t>
            </a:r>
          </a:p>
          <a:p>
            <a:pPr>
              <a:lnSpc>
                <a:spcPct val="150000"/>
              </a:lnSpc>
            </a:pPr>
            <a:r>
              <a:rPr lang="en-US" sz="2000" dirty="0" smtClean="0"/>
              <a:t>The typical incubation period for influenza is </a:t>
            </a:r>
            <a:r>
              <a:rPr lang="en-US" sz="2000" dirty="0" smtClean="0">
                <a:solidFill>
                  <a:srgbClr val="00B050"/>
                </a:solidFill>
              </a:rPr>
              <a:t>1-4 days (average: 2 days).</a:t>
            </a:r>
          </a:p>
        </p:txBody>
      </p:sp>
    </p:spTree>
    <p:extLst>
      <p:ext uri="{BB962C8B-B14F-4D97-AF65-F5344CB8AC3E}">
        <p14:creationId xmlns:p14="http://schemas.microsoft.com/office/powerpoint/2010/main" val="417701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latin typeface="Raleway"/>
              </a:rPr>
              <a:t>Spread of influenza</a:t>
            </a:r>
            <a:endParaRPr lang="en-US" b="1" dirty="0">
              <a:latin typeface="Raleway"/>
            </a:endParaRPr>
          </a:p>
        </p:txBody>
      </p:sp>
      <p:sp>
        <p:nvSpPr>
          <p:cNvPr id="3" name="عنصر نائب للمحتوى 2"/>
          <p:cNvSpPr>
            <a:spLocks noGrp="1"/>
          </p:cNvSpPr>
          <p:nvPr>
            <p:ph idx="1"/>
          </p:nvPr>
        </p:nvSpPr>
        <p:spPr>
          <a:xfrm>
            <a:off x="0" y="1932722"/>
            <a:ext cx="12192000" cy="4925277"/>
          </a:xfrm>
        </p:spPr>
        <p:txBody>
          <a:bodyPr>
            <a:noAutofit/>
          </a:bodyPr>
          <a:lstStyle/>
          <a:p>
            <a:pPr>
              <a:lnSpc>
                <a:spcPct val="100000"/>
              </a:lnSpc>
            </a:pPr>
            <a:r>
              <a:rPr lang="en-US" b="1" dirty="0" smtClean="0">
                <a:solidFill>
                  <a:srgbClr val="00B050"/>
                </a:solidFill>
              </a:rPr>
              <a:t>Person to Person</a:t>
            </a:r>
          </a:p>
          <a:p>
            <a:pPr>
              <a:lnSpc>
                <a:spcPct val="100000"/>
              </a:lnSpc>
            </a:pPr>
            <a:r>
              <a:rPr lang="en-US" b="1" dirty="0">
                <a:solidFill>
                  <a:srgbClr val="00B050"/>
                </a:solidFill>
              </a:rPr>
              <a:t>Contact with contaminated items.</a:t>
            </a:r>
          </a:p>
          <a:p>
            <a:pPr>
              <a:lnSpc>
                <a:spcPct val="100000"/>
              </a:lnSpc>
            </a:pPr>
            <a:r>
              <a:rPr lang="en-US" b="1" dirty="0">
                <a:solidFill>
                  <a:srgbClr val="00B050"/>
                </a:solidFill>
              </a:rPr>
              <a:t>Droplet infection</a:t>
            </a:r>
            <a:r>
              <a:rPr lang="en-US" b="1" dirty="0" smtClean="0">
                <a:solidFill>
                  <a:srgbClr val="00B050"/>
                </a:solidFill>
              </a:rPr>
              <a:t>.</a:t>
            </a:r>
          </a:p>
          <a:p>
            <a:pPr>
              <a:lnSpc>
                <a:spcPct val="100000"/>
              </a:lnSpc>
            </a:pPr>
            <a:endParaRPr lang="en-US" b="1" dirty="0" smtClean="0">
              <a:solidFill>
                <a:srgbClr val="0070C0"/>
              </a:solidFill>
            </a:endParaRPr>
          </a:p>
          <a:p>
            <a:pPr marL="0" indent="0">
              <a:lnSpc>
                <a:spcPct val="100000"/>
              </a:lnSpc>
              <a:buNone/>
            </a:pPr>
            <a:r>
              <a:rPr lang="en-US" dirty="0"/>
              <a:t>People with flu can spread it to others up to about </a:t>
            </a:r>
            <a:r>
              <a:rPr lang="en-US" dirty="0">
                <a:solidFill>
                  <a:srgbClr val="FF0000"/>
                </a:solidFill>
              </a:rPr>
              <a:t>6 feet away</a:t>
            </a:r>
            <a:r>
              <a:rPr lang="en-US" dirty="0"/>
              <a:t>. Most experts think that flu viruses </a:t>
            </a:r>
            <a:r>
              <a:rPr lang="en-US" dirty="0" smtClean="0">
                <a:solidFill>
                  <a:srgbClr val="FF0000"/>
                </a:solidFill>
              </a:rPr>
              <a:t>spread </a:t>
            </a:r>
            <a:r>
              <a:rPr lang="en-US" dirty="0">
                <a:solidFill>
                  <a:srgbClr val="FF0000"/>
                </a:solidFill>
              </a:rPr>
              <a:t>mainly by droplets </a:t>
            </a:r>
            <a:r>
              <a:rPr lang="en-US" dirty="0"/>
              <a:t>made when people with flu cough, sneeze or talk. These droplets can </a:t>
            </a:r>
            <a:r>
              <a:rPr lang="en-US" dirty="0">
                <a:solidFill>
                  <a:srgbClr val="0070C0"/>
                </a:solidFill>
              </a:rPr>
              <a:t>land in the mouths or noses </a:t>
            </a:r>
            <a:r>
              <a:rPr lang="en-US" dirty="0"/>
              <a:t>of people who are nearby or possibly be inhaled into the lungs. Less often, a person might also get flu by touching a surface or object that has flu virus on it and then touching their own mouth or nose.</a:t>
            </a:r>
          </a:p>
          <a:p>
            <a:pPr marL="0" indent="0">
              <a:lnSpc>
                <a:spcPct val="100000"/>
              </a:lnSpc>
              <a:buNone/>
            </a:pPr>
            <a:endParaRPr lang="en-US" b="1" dirty="0">
              <a:solidFill>
                <a:srgbClr val="0070C0"/>
              </a:solidFill>
            </a:endParaRPr>
          </a:p>
          <a:p>
            <a:pPr marL="0" indent="0">
              <a:lnSpc>
                <a:spcPct val="100000"/>
              </a:lnSpc>
              <a:buNone/>
            </a:pPr>
            <a:r>
              <a:rPr lang="en-US" b="1" dirty="0" smtClean="0">
                <a:solidFill>
                  <a:srgbClr val="FF0000"/>
                </a:solidFill>
              </a:rPr>
              <a:t>Patients may </a:t>
            </a:r>
            <a:r>
              <a:rPr lang="en-US" b="1" dirty="0">
                <a:solidFill>
                  <a:srgbClr val="FF0000"/>
                </a:solidFill>
              </a:rPr>
              <a:t>be able to pass on the flu to someone else before </a:t>
            </a:r>
            <a:r>
              <a:rPr lang="en-US" b="1" dirty="0" smtClean="0">
                <a:solidFill>
                  <a:srgbClr val="FF0000"/>
                </a:solidFill>
              </a:rPr>
              <a:t>they </a:t>
            </a:r>
            <a:r>
              <a:rPr lang="en-US" b="1" dirty="0">
                <a:solidFill>
                  <a:srgbClr val="FF0000"/>
                </a:solidFill>
              </a:rPr>
              <a:t>know </a:t>
            </a:r>
            <a:r>
              <a:rPr lang="en-US" b="1" dirty="0" smtClean="0">
                <a:solidFill>
                  <a:srgbClr val="FF0000"/>
                </a:solidFill>
              </a:rPr>
              <a:t>they </a:t>
            </a:r>
            <a:r>
              <a:rPr lang="en-US" b="1" dirty="0">
                <a:solidFill>
                  <a:srgbClr val="FF0000"/>
                </a:solidFill>
              </a:rPr>
              <a:t>are sick, as well as while </a:t>
            </a:r>
            <a:r>
              <a:rPr lang="en-US" b="1" dirty="0" smtClean="0">
                <a:solidFill>
                  <a:srgbClr val="FF0000"/>
                </a:solidFill>
              </a:rPr>
              <a:t>they </a:t>
            </a:r>
            <a:r>
              <a:rPr lang="en-US" b="1" dirty="0">
                <a:solidFill>
                  <a:srgbClr val="FF0000"/>
                </a:solidFill>
              </a:rPr>
              <a:t>are </a:t>
            </a:r>
            <a:r>
              <a:rPr lang="en-US" b="1" dirty="0" smtClean="0">
                <a:solidFill>
                  <a:srgbClr val="FF0000"/>
                </a:solidFill>
              </a:rPr>
              <a:t>sick.</a:t>
            </a:r>
            <a:endParaRPr lang="en-US" dirty="0">
              <a:solidFill>
                <a:srgbClr val="FF0000"/>
              </a:solidFill>
            </a:endParaRPr>
          </a:p>
        </p:txBody>
      </p:sp>
    </p:spTree>
    <p:extLst>
      <p:ext uri="{BB962C8B-B14F-4D97-AF65-F5344CB8AC3E}">
        <p14:creationId xmlns:p14="http://schemas.microsoft.com/office/powerpoint/2010/main" val="63070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9848" y="274769"/>
            <a:ext cx="10058400" cy="1609344"/>
          </a:xfrm>
        </p:spPr>
        <p:txBody>
          <a:bodyPr>
            <a:normAutofit/>
          </a:bodyPr>
          <a:lstStyle/>
          <a:p>
            <a:r>
              <a:rPr lang="en-US" b="1" dirty="0">
                <a:latin typeface="Raleway"/>
              </a:rPr>
              <a:t>What are the diagnostic tests for influenza?</a:t>
            </a:r>
            <a:endParaRPr lang="en-US" dirty="0">
              <a:latin typeface="Raleway"/>
            </a:endParaRPr>
          </a:p>
        </p:txBody>
      </p:sp>
      <p:pic>
        <p:nvPicPr>
          <p:cNvPr id="4" name="table"/>
          <p:cNvPicPr>
            <a:picLocks noGrp="1" noChangeAspect="1"/>
          </p:cNvPicPr>
          <p:nvPr>
            <p:ph idx="1"/>
          </p:nvPr>
        </p:nvPicPr>
        <p:blipFill>
          <a:blip r:embed="rId2"/>
          <a:stretch>
            <a:fillRect/>
          </a:stretch>
        </p:blipFill>
        <p:spPr>
          <a:xfrm>
            <a:off x="1" y="2093976"/>
            <a:ext cx="12192000" cy="4758574"/>
          </a:xfrm>
          <a:prstGeom prst="rect">
            <a:avLst/>
          </a:prstGeom>
          <a:noFill/>
          <a:ln>
            <a:noFill/>
          </a:ln>
        </p:spPr>
      </p:pic>
    </p:spTree>
    <p:extLst>
      <p:ext uri="{BB962C8B-B14F-4D97-AF65-F5344CB8AC3E}">
        <p14:creationId xmlns:p14="http://schemas.microsoft.com/office/powerpoint/2010/main" val="5397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75719" y="360159"/>
            <a:ext cx="10322052" cy="1449059"/>
          </a:xfrm>
        </p:spPr>
        <p:txBody>
          <a:bodyPr>
            <a:noAutofit/>
          </a:bodyPr>
          <a:lstStyle/>
          <a:p>
            <a:r>
              <a:rPr lang="en-US" sz="3000" b="1" dirty="0">
                <a:latin typeface="Raleway"/>
              </a:rPr>
              <a:t>When should you suspect &amp; test for MERS-</a:t>
            </a:r>
            <a:r>
              <a:rPr lang="en-US" sz="3000" b="1" dirty="0" err="1">
                <a:latin typeface="Raleway"/>
              </a:rPr>
              <a:t>CoV</a:t>
            </a:r>
            <a:r>
              <a:rPr lang="en-US" sz="3000" b="1" dirty="0">
                <a:latin typeface="Raleway"/>
              </a:rPr>
              <a:t> for someone with acute </a:t>
            </a:r>
            <a:r>
              <a:rPr lang="en-US" sz="3000" b="1" dirty="0" err="1">
                <a:latin typeface="Raleway"/>
              </a:rPr>
              <a:t>Rhinosinusitits</a:t>
            </a:r>
            <a:r>
              <a:rPr lang="en-US" sz="3000" b="1" dirty="0">
                <a:latin typeface="Raleway"/>
              </a:rPr>
              <a:t>?</a:t>
            </a:r>
            <a:r>
              <a:rPr lang="en-US" sz="3000" dirty="0">
                <a:latin typeface="Raleway"/>
              </a:rPr>
              <a:t/>
            </a:r>
            <a:br>
              <a:rPr lang="en-US" sz="3000" dirty="0">
                <a:latin typeface="Raleway"/>
              </a:rPr>
            </a:br>
            <a:endParaRPr lang="en-US" sz="3000" dirty="0">
              <a:latin typeface="Raleway"/>
            </a:endParaRPr>
          </a:p>
        </p:txBody>
      </p:sp>
      <p:sp>
        <p:nvSpPr>
          <p:cNvPr id="3" name="عنصر نائب للمحتوى 2"/>
          <p:cNvSpPr>
            <a:spLocks noGrp="1"/>
          </p:cNvSpPr>
          <p:nvPr>
            <p:ph idx="1"/>
          </p:nvPr>
        </p:nvSpPr>
        <p:spPr>
          <a:xfrm>
            <a:off x="298938" y="1809218"/>
            <a:ext cx="10329462" cy="4572000"/>
          </a:xfrm>
        </p:spPr>
        <p:txBody>
          <a:bodyPr>
            <a:noAutofit/>
          </a:bodyPr>
          <a:lstStyle/>
          <a:p>
            <a:pPr marL="0" indent="0">
              <a:lnSpc>
                <a:spcPct val="150000"/>
              </a:lnSpc>
              <a:buNone/>
            </a:pPr>
            <a:r>
              <a:rPr lang="en-US" dirty="0"/>
              <a:t>A</a:t>
            </a:r>
            <a:r>
              <a:rPr lang="en-US" sz="2400" dirty="0" smtClean="0"/>
              <a:t>. </a:t>
            </a:r>
            <a:r>
              <a:rPr lang="en-US" sz="2400" dirty="0"/>
              <a:t>History of exposure to a </a:t>
            </a:r>
            <a:r>
              <a:rPr lang="en-US" sz="2400" dirty="0">
                <a:solidFill>
                  <a:srgbClr val="0070C0"/>
                </a:solidFill>
              </a:rPr>
              <a:t>confirmed or suspected </a:t>
            </a:r>
            <a:r>
              <a:rPr lang="en-US" sz="2400" dirty="0"/>
              <a:t>MERS </a:t>
            </a:r>
            <a:r>
              <a:rPr lang="en-US" sz="2400" dirty="0" err="1"/>
              <a:t>CoV</a:t>
            </a:r>
            <a:r>
              <a:rPr lang="en-US" sz="2400" dirty="0"/>
              <a:t> in the </a:t>
            </a:r>
            <a:r>
              <a:rPr lang="en-US" sz="2400" dirty="0" smtClean="0"/>
              <a:t>   </a:t>
            </a:r>
            <a:r>
              <a:rPr lang="en-US" sz="2400" dirty="0" smtClean="0">
                <a:solidFill>
                  <a:srgbClr val="FF0000"/>
                </a:solidFill>
              </a:rPr>
              <a:t>14 </a:t>
            </a:r>
            <a:r>
              <a:rPr lang="en-US" sz="2400" dirty="0">
                <a:solidFill>
                  <a:srgbClr val="FF0000"/>
                </a:solidFill>
              </a:rPr>
              <a:t>days</a:t>
            </a:r>
            <a:r>
              <a:rPr lang="en-US" sz="2400" dirty="0"/>
              <a:t> prior to onset of </a:t>
            </a:r>
            <a:r>
              <a:rPr lang="en-US" sz="2400" dirty="0" smtClean="0"/>
              <a:t>symptoms.</a:t>
            </a:r>
            <a:endParaRPr lang="en-US" sz="2400" dirty="0"/>
          </a:p>
          <a:p>
            <a:pPr marL="0" indent="0">
              <a:lnSpc>
                <a:spcPct val="150000"/>
              </a:lnSpc>
              <a:buNone/>
            </a:pPr>
            <a:r>
              <a:rPr lang="en-US" dirty="0"/>
              <a:t>B</a:t>
            </a:r>
            <a:r>
              <a:rPr lang="en-US" sz="2400" dirty="0" smtClean="0"/>
              <a:t>. </a:t>
            </a:r>
            <a:r>
              <a:rPr lang="en-US" sz="2400" dirty="0"/>
              <a:t>History of contact with </a:t>
            </a:r>
            <a:r>
              <a:rPr lang="en-US" sz="2400" dirty="0">
                <a:solidFill>
                  <a:srgbClr val="0070C0"/>
                </a:solidFill>
              </a:rPr>
              <a:t>camels or camel products </a:t>
            </a:r>
            <a:r>
              <a:rPr lang="en-US" sz="2400" dirty="0"/>
              <a:t>in the </a:t>
            </a:r>
            <a:r>
              <a:rPr lang="en-US" sz="2400" dirty="0">
                <a:solidFill>
                  <a:srgbClr val="FF0000"/>
                </a:solidFill>
              </a:rPr>
              <a:t>14 days </a:t>
            </a:r>
            <a:r>
              <a:rPr lang="en-US" sz="2400" dirty="0"/>
              <a:t>prior to </a:t>
            </a:r>
            <a:r>
              <a:rPr lang="en-US" sz="2400" dirty="0" smtClean="0"/>
              <a:t>onset </a:t>
            </a:r>
            <a:r>
              <a:rPr lang="en-US" sz="2400" dirty="0"/>
              <a:t>of </a:t>
            </a:r>
            <a:r>
              <a:rPr lang="en-US" sz="2400" dirty="0" smtClean="0"/>
              <a:t>symptoms.</a:t>
            </a:r>
            <a:endParaRPr lang="en-US" sz="2400" dirty="0"/>
          </a:p>
          <a:p>
            <a:pPr marL="0" indent="0">
              <a:lnSpc>
                <a:spcPct val="150000"/>
              </a:lnSpc>
              <a:buNone/>
            </a:pPr>
            <a:r>
              <a:rPr lang="en-US" sz="2400" dirty="0" smtClean="0"/>
              <a:t>C. </a:t>
            </a:r>
            <a:r>
              <a:rPr lang="en-US" sz="2400" dirty="0"/>
              <a:t>Unexplained acute febrile (</a:t>
            </a:r>
            <a:r>
              <a:rPr lang="en-US" sz="2400" dirty="0">
                <a:solidFill>
                  <a:srgbClr val="FF0000"/>
                </a:solidFill>
              </a:rPr>
              <a:t>≥38°C</a:t>
            </a:r>
            <a:r>
              <a:rPr lang="en-US" sz="2400" dirty="0"/>
              <a:t>) illness, </a:t>
            </a:r>
            <a:r>
              <a:rPr lang="en-US" sz="2400" dirty="0">
                <a:solidFill>
                  <a:srgbClr val="FF0000"/>
                </a:solidFill>
              </a:rPr>
              <a:t>AND</a:t>
            </a:r>
            <a:r>
              <a:rPr lang="en-US" sz="2400" dirty="0"/>
              <a:t> body aches, headache, diarrhea, or nausea/vomiting, with or without respiratory symptoms, AND leucopenia (WBC).</a:t>
            </a:r>
          </a:p>
        </p:txBody>
      </p:sp>
    </p:spTree>
    <p:extLst>
      <p:ext uri="{BB962C8B-B14F-4D97-AF65-F5344CB8AC3E}">
        <p14:creationId xmlns:p14="http://schemas.microsoft.com/office/powerpoint/2010/main" val="331892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000" b="1" dirty="0">
                <a:latin typeface="Raleway"/>
              </a:rPr>
              <a:t>How to differentiate between bacterial &amp; viral rhinosinusitis?</a:t>
            </a:r>
            <a:r>
              <a:rPr lang="en-US" sz="3000" dirty="0">
                <a:latin typeface="Raleway"/>
              </a:rPr>
              <a:t/>
            </a:r>
            <a:br>
              <a:rPr lang="en-US" sz="3000" dirty="0">
                <a:latin typeface="Raleway"/>
              </a:rPr>
            </a:br>
            <a:endParaRPr lang="en-US" sz="3000" dirty="0">
              <a:latin typeface="Raleway"/>
            </a:endParaRPr>
          </a:p>
        </p:txBody>
      </p:sp>
      <p:sp>
        <p:nvSpPr>
          <p:cNvPr id="3" name="عنصر نائب للمحتوى 2"/>
          <p:cNvSpPr>
            <a:spLocks noGrp="1"/>
          </p:cNvSpPr>
          <p:nvPr>
            <p:ph idx="1"/>
          </p:nvPr>
        </p:nvSpPr>
        <p:spPr>
          <a:xfrm>
            <a:off x="0" y="1888761"/>
            <a:ext cx="11512446" cy="4969239"/>
          </a:xfrm>
        </p:spPr>
        <p:txBody>
          <a:bodyPr>
            <a:normAutofit fontScale="92500"/>
          </a:bodyPr>
          <a:lstStyle/>
          <a:p>
            <a:pPr>
              <a:lnSpc>
                <a:spcPct val="110000"/>
              </a:lnSpc>
            </a:pPr>
            <a:r>
              <a:rPr lang="en-US" dirty="0"/>
              <a:t>The following clinical presentations (</a:t>
            </a:r>
            <a:r>
              <a:rPr lang="en-US" dirty="0">
                <a:solidFill>
                  <a:srgbClr val="0070C0"/>
                </a:solidFill>
              </a:rPr>
              <a:t>any of 3</a:t>
            </a:r>
            <a:r>
              <a:rPr lang="en-US" dirty="0"/>
              <a:t>) are recommended for identifying patients with acute bacterial </a:t>
            </a:r>
            <a:r>
              <a:rPr lang="en-US" dirty="0" smtClean="0"/>
              <a:t> rhinosinusitis:</a:t>
            </a:r>
            <a:endParaRPr lang="en-US" dirty="0"/>
          </a:p>
          <a:p>
            <a:pPr marL="0" indent="0">
              <a:lnSpc>
                <a:spcPct val="110000"/>
              </a:lnSpc>
              <a:buNone/>
            </a:pPr>
            <a:endParaRPr lang="en-US" dirty="0"/>
          </a:p>
          <a:p>
            <a:pPr>
              <a:lnSpc>
                <a:spcPct val="110000"/>
              </a:lnSpc>
            </a:pPr>
            <a:r>
              <a:rPr lang="en-US" dirty="0" smtClean="0"/>
              <a:t>Onset with </a:t>
            </a:r>
            <a:r>
              <a:rPr lang="en-US" dirty="0"/>
              <a:t>persistent symptoms or signs compatible with acute rhinosinusitis, lasting for </a:t>
            </a:r>
            <a:r>
              <a:rPr lang="en-US" dirty="0">
                <a:solidFill>
                  <a:srgbClr val="0070C0"/>
                </a:solidFill>
              </a:rPr>
              <a:t>≥10 days </a:t>
            </a:r>
            <a:r>
              <a:rPr lang="en-US" dirty="0"/>
              <a:t>without any evidence of clinical improvement;</a:t>
            </a:r>
          </a:p>
          <a:p>
            <a:pPr>
              <a:lnSpc>
                <a:spcPct val="110000"/>
              </a:lnSpc>
            </a:pPr>
            <a:r>
              <a:rPr lang="en-US" dirty="0" smtClean="0"/>
              <a:t>Onset </a:t>
            </a:r>
            <a:r>
              <a:rPr lang="en-US" dirty="0"/>
              <a:t>with severe symptoms or signs </a:t>
            </a:r>
            <a:r>
              <a:rPr lang="en-US" dirty="0">
                <a:solidFill>
                  <a:srgbClr val="0070C0"/>
                </a:solidFill>
              </a:rPr>
              <a:t>of high fever </a:t>
            </a:r>
            <a:r>
              <a:rPr lang="en-US" dirty="0"/>
              <a:t>(≥39_C [102_F]) </a:t>
            </a:r>
            <a:r>
              <a:rPr lang="en-US" dirty="0">
                <a:solidFill>
                  <a:srgbClr val="0070C0"/>
                </a:solidFill>
              </a:rPr>
              <a:t>and purulent nasal discharge or facial pain </a:t>
            </a:r>
            <a:r>
              <a:rPr lang="en-US" dirty="0"/>
              <a:t>lasting for at </a:t>
            </a:r>
            <a:r>
              <a:rPr lang="en-US" dirty="0">
                <a:solidFill>
                  <a:srgbClr val="FF0000"/>
                </a:solidFill>
              </a:rPr>
              <a:t>least 3–4 consecutive </a:t>
            </a:r>
            <a:r>
              <a:rPr lang="en-US" dirty="0"/>
              <a:t>days at the beginning of illness</a:t>
            </a:r>
          </a:p>
          <a:p>
            <a:pPr marL="0" indent="0">
              <a:lnSpc>
                <a:spcPct val="110000"/>
              </a:lnSpc>
              <a:buNone/>
            </a:pPr>
            <a:r>
              <a:rPr lang="en-US" dirty="0" smtClean="0"/>
              <a:t>; </a:t>
            </a:r>
            <a:r>
              <a:rPr lang="en-US" dirty="0"/>
              <a:t>or</a:t>
            </a:r>
          </a:p>
          <a:p>
            <a:pPr>
              <a:lnSpc>
                <a:spcPct val="110000"/>
              </a:lnSpc>
            </a:pPr>
            <a:r>
              <a:rPr lang="en-US" dirty="0" smtClean="0"/>
              <a:t>Onset </a:t>
            </a:r>
            <a:r>
              <a:rPr lang="en-US" dirty="0"/>
              <a:t>with worsening symptoms or signs characterized by the </a:t>
            </a:r>
            <a:r>
              <a:rPr lang="en-US" dirty="0">
                <a:solidFill>
                  <a:srgbClr val="00B0F0"/>
                </a:solidFill>
              </a:rPr>
              <a:t>new onset of fever, headache, or increase in nasal discharge </a:t>
            </a:r>
            <a:r>
              <a:rPr lang="en-US" dirty="0">
                <a:solidFill>
                  <a:srgbClr val="FF0000"/>
                </a:solidFill>
              </a:rPr>
              <a:t>following</a:t>
            </a:r>
            <a:r>
              <a:rPr lang="en-US" dirty="0"/>
              <a:t> </a:t>
            </a:r>
            <a:r>
              <a:rPr lang="en-US" dirty="0">
                <a:solidFill>
                  <a:srgbClr val="00B0F0"/>
                </a:solidFill>
              </a:rPr>
              <a:t>a typical viral upper respiratory infection</a:t>
            </a:r>
            <a:r>
              <a:rPr lang="en-US" dirty="0"/>
              <a:t> (URTI) that lasted 5–6 days and were initially improving (‘‘double sickening’’).</a:t>
            </a:r>
          </a:p>
          <a:p>
            <a:pPr marL="457200" indent="-457200">
              <a:lnSpc>
                <a:spcPct val="110000"/>
              </a:lnSpc>
              <a:buFont typeface="+mj-lt"/>
              <a:buAutoNum type="arabicPeriod"/>
            </a:pPr>
            <a:endParaRPr lang="en-US" dirty="0"/>
          </a:p>
        </p:txBody>
      </p:sp>
    </p:spTree>
    <p:extLst>
      <p:ext uri="{BB962C8B-B14F-4D97-AF65-F5344CB8AC3E}">
        <p14:creationId xmlns:p14="http://schemas.microsoft.com/office/powerpoint/2010/main" val="199989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700" y="536574"/>
            <a:ext cx="8191500" cy="6143625"/>
          </a:xfrm>
          <a:prstGeom prst="rect">
            <a:avLst/>
          </a:prstGeom>
        </p:spPr>
      </p:pic>
    </p:spTree>
    <p:extLst>
      <p:ext uri="{BB962C8B-B14F-4D97-AF65-F5344CB8AC3E}">
        <p14:creationId xmlns:p14="http://schemas.microsoft.com/office/powerpoint/2010/main" val="2573582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2556" y="223375"/>
            <a:ext cx="11829143" cy="1344168"/>
          </a:xfrm>
        </p:spPr>
        <p:txBody>
          <a:bodyPr>
            <a:noAutofit/>
          </a:bodyPr>
          <a:lstStyle/>
          <a:p>
            <a:r>
              <a:rPr lang="en-US" sz="2800" b="1" dirty="0" smtClean="0">
                <a:latin typeface="Raleway"/>
              </a:rPr>
              <a:t>Viral </a:t>
            </a:r>
            <a:r>
              <a:rPr lang="en-US" sz="2800" b="1" dirty="0" err="1" smtClean="0">
                <a:latin typeface="Raleway"/>
              </a:rPr>
              <a:t>Rhinosinusitis</a:t>
            </a:r>
            <a:r>
              <a:rPr lang="en-US" sz="2800" b="1" dirty="0" smtClean="0">
                <a:latin typeface="Raleway"/>
              </a:rPr>
              <a:t> complicated </a:t>
            </a:r>
            <a:r>
              <a:rPr lang="en-US" sz="2800" b="1" dirty="0">
                <a:latin typeface="Raleway"/>
              </a:rPr>
              <a:t>by bacterial </a:t>
            </a:r>
            <a:r>
              <a:rPr lang="en-US" sz="2800" b="1" dirty="0" smtClean="0">
                <a:latin typeface="Raleway"/>
              </a:rPr>
              <a:t>infection</a:t>
            </a:r>
            <a:endParaRPr lang="en-US" sz="2800" dirty="0">
              <a:latin typeface="Raleway"/>
            </a:endParaRPr>
          </a:p>
        </p:txBody>
      </p:sp>
      <p:sp>
        <p:nvSpPr>
          <p:cNvPr id="3" name="عنصر نائب للمحتوى 2"/>
          <p:cNvSpPr>
            <a:spLocks noGrp="1"/>
          </p:cNvSpPr>
          <p:nvPr>
            <p:ph idx="1"/>
          </p:nvPr>
        </p:nvSpPr>
        <p:spPr>
          <a:xfrm>
            <a:off x="-1" y="1932722"/>
            <a:ext cx="12191999" cy="4925278"/>
          </a:xfrm>
        </p:spPr>
        <p:txBody>
          <a:bodyPr>
            <a:normAutofit/>
          </a:bodyPr>
          <a:lstStyle/>
          <a:p>
            <a:pPr>
              <a:lnSpc>
                <a:spcPct val="150000"/>
              </a:lnSpc>
            </a:pPr>
            <a:r>
              <a:rPr lang="en-US" sz="2400" dirty="0"/>
              <a:t>Only about </a:t>
            </a:r>
            <a:r>
              <a:rPr lang="en-US" sz="2400" dirty="0">
                <a:solidFill>
                  <a:srgbClr val="FF0000"/>
                </a:solidFill>
              </a:rPr>
              <a:t>0.5 to 2.0% </a:t>
            </a:r>
            <a:r>
              <a:rPr lang="en-US" sz="2400" dirty="0"/>
              <a:t>of VRS episodes are complicated </a:t>
            </a:r>
            <a:r>
              <a:rPr lang="en-US" sz="2400" dirty="0" smtClean="0"/>
              <a:t>by bacterial </a:t>
            </a:r>
            <a:r>
              <a:rPr lang="en-US" sz="2400" dirty="0"/>
              <a:t>infection</a:t>
            </a:r>
            <a:r>
              <a:rPr lang="en-US" sz="2400" dirty="0" smtClean="0"/>
              <a:t>.</a:t>
            </a:r>
            <a:endParaRPr lang="en-US" sz="2400" dirty="0"/>
          </a:p>
          <a:p>
            <a:pPr>
              <a:lnSpc>
                <a:spcPct val="150000"/>
              </a:lnSpc>
            </a:pPr>
            <a:r>
              <a:rPr lang="en-US" sz="2400" dirty="0"/>
              <a:t>Antecedent viral infection can </a:t>
            </a:r>
            <a:r>
              <a:rPr lang="en-US" sz="2400" dirty="0" smtClean="0"/>
              <a:t>promote ABRS </a:t>
            </a:r>
            <a:r>
              <a:rPr lang="en-US" sz="2400" dirty="0"/>
              <a:t>by obstructing sinus drainage during the nasal </a:t>
            </a:r>
            <a:r>
              <a:rPr lang="en-US" sz="2400" dirty="0" smtClean="0"/>
              <a:t>cycle promoting </a:t>
            </a:r>
            <a:r>
              <a:rPr lang="en-US" sz="2400" dirty="0"/>
              <a:t>growth of bacterial pathogens that colonize </a:t>
            </a:r>
            <a:r>
              <a:rPr lang="en-US" sz="2400" dirty="0" smtClean="0"/>
              <a:t>the nose </a:t>
            </a:r>
            <a:r>
              <a:rPr lang="en-US" sz="2400" dirty="0"/>
              <a:t>and nasopharynx,</a:t>
            </a:r>
          </a:p>
        </p:txBody>
      </p:sp>
    </p:spTree>
    <p:extLst>
      <p:ext uri="{BB962C8B-B14F-4D97-AF65-F5344CB8AC3E}">
        <p14:creationId xmlns:p14="http://schemas.microsoft.com/office/powerpoint/2010/main" val="285394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457200"/>
            <a:ext cx="9004300" cy="1143000"/>
          </a:xfrm>
        </p:spPr>
        <p:txBody>
          <a:bodyPr>
            <a:noAutofit/>
          </a:bodyPr>
          <a:lstStyle/>
          <a:p>
            <a:pPr algn="ctr"/>
            <a:r>
              <a:rPr lang="en-US" sz="3400" b="1" dirty="0" smtClean="0">
                <a:latin typeface="Raleway"/>
              </a:rPr>
              <a:t>Bacterial </a:t>
            </a:r>
            <a:r>
              <a:rPr lang="en-US" sz="3400" b="1" dirty="0" err="1" smtClean="0">
                <a:latin typeface="Raleway"/>
              </a:rPr>
              <a:t>Rhinosinusitis</a:t>
            </a:r>
            <a:r>
              <a:rPr lang="en-US" sz="3400" b="1" dirty="0" smtClean="0">
                <a:latin typeface="Raleway"/>
              </a:rPr>
              <a:t> based on duration </a:t>
            </a:r>
            <a:endParaRPr lang="en-US" sz="3400" b="1" dirty="0">
              <a:latin typeface="Raleway"/>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2504822"/>
              </p:ext>
            </p:extLst>
          </p:nvPr>
        </p:nvGraphicFramePr>
        <p:xfrm>
          <a:off x="1981200" y="1457325"/>
          <a:ext cx="8229600" cy="4668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مستطيل 4"/>
          <p:cNvSpPr/>
          <p:nvPr/>
        </p:nvSpPr>
        <p:spPr>
          <a:xfrm>
            <a:off x="3723618" y="2092494"/>
            <a:ext cx="4064548" cy="507831"/>
          </a:xfrm>
          <a:prstGeom prst="rect">
            <a:avLst/>
          </a:prstGeom>
        </p:spPr>
        <p:txBody>
          <a:bodyPr wrap="square">
            <a:spAutoFit/>
          </a:bodyPr>
          <a:lstStyle/>
          <a:p>
            <a:pPr defTabSz="800100">
              <a:lnSpc>
                <a:spcPct val="90000"/>
              </a:lnSpc>
              <a:spcBef>
                <a:spcPct val="0"/>
              </a:spcBef>
              <a:spcAft>
                <a:spcPct val="35000"/>
              </a:spcAft>
            </a:pPr>
            <a:r>
              <a:rPr lang="en-US" sz="1500" dirty="0"/>
              <a:t>Usually starts with cold like symptoms such as a runny, stuffy nose and facial pain.</a:t>
            </a:r>
          </a:p>
        </p:txBody>
      </p:sp>
    </p:spTree>
    <p:extLst>
      <p:ext uri="{BB962C8B-B14F-4D97-AF65-F5344CB8AC3E}">
        <p14:creationId xmlns:p14="http://schemas.microsoft.com/office/powerpoint/2010/main" val="446475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9848" y="368518"/>
            <a:ext cx="10058400" cy="1609344"/>
          </a:xfrm>
        </p:spPr>
        <p:txBody>
          <a:bodyPr>
            <a:normAutofit/>
          </a:bodyPr>
          <a:lstStyle/>
          <a:p>
            <a:pPr algn="ctr"/>
            <a:r>
              <a:rPr lang="en-US" sz="4000" b="1" smtClean="0">
                <a:latin typeface="Raleway"/>
              </a:rPr>
              <a:t>R</a:t>
            </a:r>
            <a:r>
              <a:rPr lang="en-US" b="1" dirty="0">
                <a:latin typeface="Raleway"/>
              </a:rPr>
              <a:t>o</a:t>
            </a:r>
            <a:r>
              <a:rPr lang="en-US" sz="4000" b="1" smtClean="0">
                <a:latin typeface="Raleway"/>
              </a:rPr>
              <a:t>le </a:t>
            </a:r>
            <a:r>
              <a:rPr lang="en-US" sz="4000" b="1" dirty="0">
                <a:latin typeface="Raleway"/>
              </a:rPr>
              <a:t>of imaging in acute </a:t>
            </a:r>
            <a:r>
              <a:rPr lang="en-US" sz="4000" b="1" dirty="0" smtClean="0">
                <a:latin typeface="Raleway"/>
              </a:rPr>
              <a:t>rhinosinusitis</a:t>
            </a:r>
            <a:endParaRPr lang="en-US" sz="4000" dirty="0">
              <a:latin typeface="Raleway"/>
            </a:endParaRPr>
          </a:p>
        </p:txBody>
      </p:sp>
      <p:sp>
        <p:nvSpPr>
          <p:cNvPr id="3" name="عنصر نائب للمحتوى 2"/>
          <p:cNvSpPr>
            <a:spLocks noGrp="1"/>
          </p:cNvSpPr>
          <p:nvPr>
            <p:ph idx="1"/>
          </p:nvPr>
        </p:nvSpPr>
        <p:spPr>
          <a:xfrm>
            <a:off x="0" y="1977862"/>
            <a:ext cx="12192000" cy="4880138"/>
          </a:xfrm>
        </p:spPr>
        <p:txBody>
          <a:bodyPr>
            <a:noAutofit/>
          </a:bodyPr>
          <a:lstStyle/>
          <a:p>
            <a:pPr>
              <a:lnSpc>
                <a:spcPct val="150000"/>
              </a:lnSpc>
            </a:pPr>
            <a:r>
              <a:rPr lang="en-US" sz="2000" dirty="0"/>
              <a:t>Radiographic imaging of the paranasal sinuses is </a:t>
            </a:r>
            <a:r>
              <a:rPr lang="en-US" sz="2000" dirty="0">
                <a:solidFill>
                  <a:srgbClr val="FF0000"/>
                </a:solidFill>
              </a:rPr>
              <a:t>unnecessary </a:t>
            </a:r>
            <a:r>
              <a:rPr lang="en-US" sz="2000" dirty="0"/>
              <a:t>for diagnosis in patients who </a:t>
            </a:r>
            <a:r>
              <a:rPr lang="en-US" sz="2000" dirty="0">
                <a:solidFill>
                  <a:srgbClr val="FF0000"/>
                </a:solidFill>
              </a:rPr>
              <a:t>already meet clinical diagnostic </a:t>
            </a:r>
            <a:r>
              <a:rPr lang="en-US" sz="2000" dirty="0" smtClean="0">
                <a:solidFill>
                  <a:srgbClr val="FF0000"/>
                </a:solidFill>
              </a:rPr>
              <a:t>criteria.</a:t>
            </a:r>
          </a:p>
          <a:p>
            <a:pPr>
              <a:lnSpc>
                <a:spcPct val="150000"/>
              </a:lnSpc>
            </a:pPr>
            <a:endParaRPr lang="en-US" sz="2000" dirty="0">
              <a:solidFill>
                <a:srgbClr val="FF0000"/>
              </a:solidFill>
            </a:endParaRPr>
          </a:p>
          <a:p>
            <a:pPr>
              <a:lnSpc>
                <a:spcPct val="150000"/>
              </a:lnSpc>
            </a:pPr>
            <a:r>
              <a:rPr lang="en-US" sz="2000" dirty="0" smtClean="0"/>
              <a:t>Clinicians </a:t>
            </a:r>
            <a:r>
              <a:rPr lang="en-US" sz="2000" dirty="0"/>
              <a:t>should not obtain radiographic imaging for patients presenting with uncomplicated acute rhinosinusitis (ARS) to distinguish ABRS from VRS</a:t>
            </a:r>
            <a:r>
              <a:rPr lang="en-US" sz="2000" dirty="0">
                <a:solidFill>
                  <a:srgbClr val="0070C0"/>
                </a:solidFill>
              </a:rPr>
              <a:t>, </a:t>
            </a:r>
            <a:r>
              <a:rPr lang="en-US" sz="2000" dirty="0">
                <a:solidFill>
                  <a:srgbClr val="FF0000"/>
                </a:solidFill>
              </a:rPr>
              <a:t>unless a complication </a:t>
            </a:r>
            <a:r>
              <a:rPr lang="en-US" sz="2000" dirty="0" smtClean="0"/>
              <a:t>(Orbital</a:t>
            </a:r>
            <a:r>
              <a:rPr lang="en-US" sz="2000" dirty="0"/>
              <a:t>, intracranial or soft tissue </a:t>
            </a:r>
            <a:r>
              <a:rPr lang="en-US" sz="2000" dirty="0" smtClean="0"/>
              <a:t>involvement) </a:t>
            </a:r>
            <a:r>
              <a:rPr lang="en-US" sz="2000" dirty="0" smtClean="0">
                <a:solidFill>
                  <a:srgbClr val="FF0000"/>
                </a:solidFill>
              </a:rPr>
              <a:t>or </a:t>
            </a:r>
            <a:r>
              <a:rPr lang="en-US" sz="2000" dirty="0">
                <a:solidFill>
                  <a:srgbClr val="FF0000"/>
                </a:solidFill>
              </a:rPr>
              <a:t>alternative </a:t>
            </a:r>
            <a:r>
              <a:rPr lang="en-US" sz="2000" dirty="0" smtClean="0">
                <a:solidFill>
                  <a:srgbClr val="FF0000"/>
                </a:solidFill>
              </a:rPr>
              <a:t>diagnosis </a:t>
            </a:r>
            <a:r>
              <a:rPr lang="en-US" sz="2000" dirty="0" smtClean="0"/>
              <a:t>(malignancy)</a:t>
            </a:r>
            <a:r>
              <a:rPr lang="en-US" sz="2000" dirty="0" smtClean="0">
                <a:solidFill>
                  <a:srgbClr val="FF0000"/>
                </a:solidFill>
              </a:rPr>
              <a:t> </a:t>
            </a:r>
            <a:r>
              <a:rPr lang="en-US" sz="2000" dirty="0">
                <a:solidFill>
                  <a:srgbClr val="FF0000"/>
                </a:solidFill>
              </a:rPr>
              <a:t>is </a:t>
            </a:r>
            <a:r>
              <a:rPr lang="en-US" sz="2000" dirty="0" smtClean="0">
                <a:solidFill>
                  <a:srgbClr val="FF0000"/>
                </a:solidFill>
              </a:rPr>
              <a:t>suspected.</a:t>
            </a:r>
          </a:p>
          <a:p>
            <a:pPr>
              <a:lnSpc>
                <a:spcPct val="150000"/>
              </a:lnSpc>
            </a:pPr>
            <a:endParaRPr lang="en-US" sz="2000" dirty="0" smtClean="0">
              <a:solidFill>
                <a:srgbClr val="FF0000"/>
              </a:solidFill>
            </a:endParaRPr>
          </a:p>
          <a:p>
            <a:pPr>
              <a:lnSpc>
                <a:spcPct val="150000"/>
              </a:lnSpc>
            </a:pPr>
            <a:r>
              <a:rPr lang="en-US" sz="2000" dirty="0" smtClean="0"/>
              <a:t>Radiographic </a:t>
            </a:r>
            <a:r>
              <a:rPr lang="en-US" sz="2000" dirty="0"/>
              <a:t>imaging </a:t>
            </a:r>
            <a:r>
              <a:rPr lang="en-US" sz="2000" dirty="0" smtClean="0"/>
              <a:t>may also be </a:t>
            </a:r>
            <a:r>
              <a:rPr lang="en-US" sz="2000" dirty="0"/>
              <a:t>obtained when the patient has modifying factors or comorbidities that predispose to complications, </a:t>
            </a:r>
            <a:r>
              <a:rPr lang="en-US" sz="2000" dirty="0">
                <a:solidFill>
                  <a:srgbClr val="FF0000"/>
                </a:solidFill>
              </a:rPr>
              <a:t>including diabetes, immune-compromised state, or history of facial trauma or surgery. </a:t>
            </a:r>
          </a:p>
        </p:txBody>
      </p:sp>
    </p:spTree>
    <p:extLst>
      <p:ext uri="{BB962C8B-B14F-4D97-AF65-F5344CB8AC3E}">
        <p14:creationId xmlns:p14="http://schemas.microsoft.com/office/powerpoint/2010/main" val="117811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33" y="216281"/>
            <a:ext cx="10058400" cy="1609344"/>
          </a:xfrm>
        </p:spPr>
        <p:txBody>
          <a:bodyPr/>
          <a:lstStyle/>
          <a:p>
            <a:r>
              <a:rPr lang="en-US" dirty="0" smtClean="0"/>
              <a:t>Objectives </a:t>
            </a:r>
            <a:endParaRPr lang="en-US" dirty="0"/>
          </a:p>
        </p:txBody>
      </p:sp>
      <p:sp>
        <p:nvSpPr>
          <p:cNvPr id="3" name="Content Placeholder 2"/>
          <p:cNvSpPr>
            <a:spLocks noGrp="1"/>
          </p:cNvSpPr>
          <p:nvPr>
            <p:ph idx="1"/>
          </p:nvPr>
        </p:nvSpPr>
        <p:spPr>
          <a:xfrm>
            <a:off x="838200" y="1825625"/>
            <a:ext cx="10515600" cy="4456422"/>
          </a:xfrm>
        </p:spPr>
        <p:txBody>
          <a:bodyPr>
            <a:normAutofit fontScale="85000" lnSpcReduction="20000"/>
          </a:bodyPr>
          <a:lstStyle/>
          <a:p>
            <a:pPr marL="0" indent="0">
              <a:buNone/>
            </a:pPr>
            <a:r>
              <a:rPr lang="en-US" dirty="0" smtClean="0">
                <a:effectLst/>
                <a:latin typeface="Wingdings" charset="2"/>
              </a:rPr>
              <a:t> </a:t>
            </a:r>
            <a:r>
              <a:rPr lang="en-US" dirty="0" smtClean="0"/>
              <a:t>Rhinosinusitis, Pharyngitis, and Otitis Media </a:t>
            </a:r>
          </a:p>
          <a:p>
            <a:pPr marL="0" indent="0">
              <a:buNone/>
            </a:pPr>
            <a:r>
              <a:rPr lang="en-US" dirty="0" smtClean="0">
                <a:effectLst/>
                <a:latin typeface="Wingdings" charset="2"/>
              </a:rPr>
              <a:t> </a:t>
            </a:r>
            <a:r>
              <a:rPr lang="en-US" dirty="0" smtClean="0"/>
              <a:t>Etiology</a:t>
            </a:r>
          </a:p>
          <a:p>
            <a:pPr marL="0" indent="0">
              <a:buNone/>
            </a:pPr>
            <a:r>
              <a:rPr lang="en-US" dirty="0" smtClean="0">
                <a:effectLst/>
                <a:latin typeface="Wingdings" charset="2"/>
              </a:rPr>
              <a:t> </a:t>
            </a:r>
            <a:r>
              <a:rPr lang="en-US" dirty="0" smtClean="0"/>
              <a:t>Risk factors </a:t>
            </a:r>
          </a:p>
          <a:p>
            <a:pPr marL="0" indent="0">
              <a:buNone/>
            </a:pPr>
            <a:r>
              <a:rPr lang="en-US" dirty="0" smtClean="0">
                <a:effectLst/>
                <a:latin typeface="Wingdings" charset="2"/>
              </a:rPr>
              <a:t> </a:t>
            </a:r>
            <a:r>
              <a:rPr lang="en-US" dirty="0" smtClean="0"/>
              <a:t>Relevant microbiology &amp; virology</a:t>
            </a:r>
          </a:p>
          <a:p>
            <a:pPr marL="0" indent="0">
              <a:buNone/>
            </a:pPr>
            <a:r>
              <a:rPr lang="en-US" dirty="0" smtClean="0">
                <a:effectLst/>
                <a:latin typeface="Wingdings" charset="2"/>
              </a:rPr>
              <a:t> </a:t>
            </a:r>
            <a:r>
              <a:rPr lang="en-US" dirty="0" smtClean="0"/>
              <a:t>Important of historical clues and clinical findings</a:t>
            </a:r>
          </a:p>
          <a:p>
            <a:pPr marL="0" indent="0">
              <a:buNone/>
            </a:pPr>
            <a:r>
              <a:rPr lang="en-US" dirty="0" smtClean="0">
                <a:effectLst/>
                <a:latin typeface="Wingdings" charset="2"/>
              </a:rPr>
              <a:t> </a:t>
            </a:r>
            <a:r>
              <a:rPr lang="en-US" dirty="0" smtClean="0"/>
              <a:t>How to differentiate between viral &amp; bacterial etiology</a:t>
            </a:r>
          </a:p>
          <a:p>
            <a:pPr marL="0" indent="0">
              <a:buNone/>
            </a:pPr>
            <a:r>
              <a:rPr lang="en-US" dirty="0" smtClean="0">
                <a:effectLst/>
                <a:latin typeface="Wingdings" charset="2"/>
              </a:rPr>
              <a:t> </a:t>
            </a:r>
            <a:r>
              <a:rPr lang="en-US" dirty="0" smtClean="0"/>
              <a:t>Diagnostic tests and imaging</a:t>
            </a:r>
          </a:p>
          <a:p>
            <a:pPr marL="0" indent="0">
              <a:buNone/>
            </a:pPr>
            <a:r>
              <a:rPr lang="en-US" dirty="0" smtClean="0">
                <a:effectLst/>
                <a:latin typeface="Wingdings" charset="2"/>
              </a:rPr>
              <a:t> </a:t>
            </a:r>
            <a:r>
              <a:rPr lang="en-US" dirty="0" smtClean="0"/>
              <a:t>Management (symptomatic, antibiotic choice, antiviral therapy) </a:t>
            </a:r>
          </a:p>
          <a:p>
            <a:pPr marL="0" indent="0">
              <a:buNone/>
            </a:pPr>
            <a:r>
              <a:rPr lang="en-US" dirty="0" smtClean="0">
                <a:effectLst/>
                <a:latin typeface="Wingdings" charset="2"/>
              </a:rPr>
              <a:t> </a:t>
            </a:r>
            <a:r>
              <a:rPr lang="en-US" dirty="0" smtClean="0"/>
              <a:t>Prevention and complications </a:t>
            </a:r>
          </a:p>
          <a:p>
            <a:pPr marL="0" indent="0">
              <a:buNone/>
            </a:pPr>
            <a:r>
              <a:rPr lang="en-US" dirty="0" smtClean="0">
                <a:effectLst/>
                <a:latin typeface="Wingdings" charset="2"/>
              </a:rPr>
              <a:t> </a:t>
            </a:r>
            <a:r>
              <a:rPr lang="en-US" dirty="0" smtClean="0"/>
              <a:t>Allergic rhinitis </a:t>
            </a:r>
          </a:p>
          <a:p>
            <a:pPr marL="0" indent="0">
              <a:buNone/>
            </a:pPr>
            <a:r>
              <a:rPr lang="en-US" dirty="0" smtClean="0">
                <a:effectLst/>
                <a:latin typeface="Wingdings" charset="2"/>
              </a:rPr>
              <a:t>  </a:t>
            </a:r>
            <a:r>
              <a:rPr lang="en-US" dirty="0" smtClean="0"/>
              <a:t>Definition &amp; classification </a:t>
            </a:r>
            <a:endParaRPr lang="en-US" dirty="0" smtClean="0">
              <a:effectLst/>
            </a:endParaRPr>
          </a:p>
          <a:p>
            <a:pPr marL="0" indent="0">
              <a:buNone/>
            </a:pPr>
            <a:r>
              <a:rPr lang="en-US" dirty="0" smtClean="0">
                <a:effectLst/>
                <a:latin typeface="Wingdings" charset="2"/>
              </a:rPr>
              <a:t>  </a:t>
            </a:r>
            <a:r>
              <a:rPr lang="en-US" dirty="0" smtClean="0"/>
              <a:t>Assessment of severity &amp; triggers </a:t>
            </a:r>
            <a:endParaRPr lang="en-US" dirty="0" smtClean="0">
              <a:effectLst/>
            </a:endParaRPr>
          </a:p>
          <a:p>
            <a:pPr marL="0" indent="0">
              <a:buNone/>
            </a:pPr>
            <a:r>
              <a:rPr lang="en-US" dirty="0" smtClean="0">
                <a:effectLst/>
                <a:latin typeface="Wingdings" charset="2"/>
              </a:rPr>
              <a:t>  </a:t>
            </a:r>
            <a:r>
              <a:rPr lang="en-US" dirty="0" smtClean="0"/>
              <a:t>Allergy testing </a:t>
            </a:r>
            <a:endParaRPr lang="en-US" dirty="0" smtClean="0">
              <a:effectLst/>
            </a:endParaRPr>
          </a:p>
          <a:p>
            <a:pPr marL="0" indent="0">
              <a:buNone/>
            </a:pPr>
            <a:r>
              <a:rPr lang="en-US" dirty="0" smtClean="0">
                <a:effectLst/>
                <a:latin typeface="Wingdings" charset="2"/>
              </a:rPr>
              <a:t>  </a:t>
            </a:r>
            <a:r>
              <a:rPr lang="en-US" dirty="0" smtClean="0"/>
              <a:t>Allergic rhinitis treatment </a:t>
            </a:r>
            <a:endParaRPr lang="en-US" dirty="0" smtClean="0">
              <a:effectLst/>
            </a:endParaRPr>
          </a:p>
          <a:p>
            <a:endParaRPr lang="en-US" dirty="0"/>
          </a:p>
        </p:txBody>
      </p:sp>
    </p:spTree>
    <p:extLst>
      <p:ext uri="{BB962C8B-B14F-4D97-AF65-F5344CB8AC3E}">
        <p14:creationId xmlns:p14="http://schemas.microsoft.com/office/powerpoint/2010/main" val="1191751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Raleway"/>
              </a:rPr>
              <a:t>Cont..</a:t>
            </a:r>
            <a:endParaRPr lang="en-US" dirty="0">
              <a:latin typeface="Raleway"/>
            </a:endParaRPr>
          </a:p>
        </p:txBody>
      </p:sp>
      <p:sp>
        <p:nvSpPr>
          <p:cNvPr id="3" name="عنصر نائب للمحتوى 2"/>
          <p:cNvSpPr>
            <a:spLocks noGrp="1"/>
          </p:cNvSpPr>
          <p:nvPr>
            <p:ph idx="1"/>
          </p:nvPr>
        </p:nvSpPr>
        <p:spPr>
          <a:xfrm>
            <a:off x="0" y="2093976"/>
            <a:ext cx="12192000" cy="4764024"/>
          </a:xfrm>
        </p:spPr>
        <p:txBody>
          <a:bodyPr>
            <a:normAutofit/>
          </a:bodyPr>
          <a:lstStyle/>
          <a:p>
            <a:pPr>
              <a:lnSpc>
                <a:spcPct val="150000"/>
              </a:lnSpc>
            </a:pPr>
            <a:r>
              <a:rPr lang="en-US" sz="2200" dirty="0"/>
              <a:t>CT imaging of the sinuses is </a:t>
            </a:r>
            <a:r>
              <a:rPr lang="en-US" sz="2200" dirty="0">
                <a:solidFill>
                  <a:srgbClr val="FF0000"/>
                </a:solidFill>
              </a:rPr>
              <a:t>appropriate when a complication </a:t>
            </a:r>
            <a:r>
              <a:rPr lang="en-US" sz="2200" dirty="0"/>
              <a:t>of ABRS is suspected based on severe headache, facial swelling, cranial nerve palsies, or forward displacement or bulging of the eye (proptosis); </a:t>
            </a:r>
            <a:endParaRPr lang="en-US" sz="2200" dirty="0" smtClean="0"/>
          </a:p>
          <a:p>
            <a:pPr>
              <a:lnSpc>
                <a:spcPct val="150000"/>
              </a:lnSpc>
            </a:pPr>
            <a:r>
              <a:rPr lang="en-US" sz="2200" dirty="0" smtClean="0"/>
              <a:t>CT </a:t>
            </a:r>
            <a:r>
              <a:rPr lang="en-US" sz="2200" dirty="0"/>
              <a:t>findings that correlate with ABRS include </a:t>
            </a:r>
            <a:r>
              <a:rPr lang="en-US" sz="2200" dirty="0">
                <a:solidFill>
                  <a:srgbClr val="FF0000"/>
                </a:solidFill>
              </a:rPr>
              <a:t>opacification, air-fluid level, and moderate to severe mucosal thickening</a:t>
            </a:r>
            <a:r>
              <a:rPr lang="en-US" sz="2200" dirty="0" smtClean="0">
                <a:solidFill>
                  <a:srgbClr val="0070C0"/>
                </a:solidFill>
              </a:rPr>
              <a:t>.</a:t>
            </a:r>
          </a:p>
          <a:p>
            <a:pPr>
              <a:lnSpc>
                <a:spcPct val="150000"/>
              </a:lnSpc>
            </a:pPr>
            <a:r>
              <a:rPr lang="en-US" sz="2200" dirty="0" smtClean="0">
                <a:solidFill>
                  <a:srgbClr val="0070C0"/>
                </a:solidFill>
              </a:rPr>
              <a:t> </a:t>
            </a:r>
            <a:r>
              <a:rPr lang="en-US" sz="2200" dirty="0"/>
              <a:t>Complications of ABRS are best assessed using </a:t>
            </a:r>
            <a:r>
              <a:rPr lang="en-US" sz="2200" dirty="0">
                <a:solidFill>
                  <a:srgbClr val="0070C0"/>
                </a:solidFill>
              </a:rPr>
              <a:t>iodine contrast-enhanced CT or gadolinium based MR </a:t>
            </a:r>
            <a:r>
              <a:rPr lang="en-US" sz="2200" dirty="0"/>
              <a:t>imaging to identify extra-sinus extension or </a:t>
            </a:r>
            <a:r>
              <a:rPr lang="en-US" sz="2200" dirty="0" smtClean="0"/>
              <a:t>involvement.</a:t>
            </a:r>
            <a:endParaRPr lang="en-US" sz="2200" dirty="0"/>
          </a:p>
        </p:txBody>
      </p:sp>
    </p:spTree>
    <p:extLst>
      <p:ext uri="{BB962C8B-B14F-4D97-AF65-F5344CB8AC3E}">
        <p14:creationId xmlns:p14="http://schemas.microsoft.com/office/powerpoint/2010/main" val="367732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381000"/>
            <a:ext cx="8229600" cy="2835166"/>
          </a:xfrm>
        </p:spPr>
        <p:txBody>
          <a:bodyPr>
            <a:normAutofit/>
          </a:bodyPr>
          <a:lstStyle/>
          <a:p>
            <a:pPr algn="ctr"/>
            <a:r>
              <a:rPr lang="en-US" sz="3000" b="1" dirty="0" smtClean="0">
                <a:latin typeface="Raleway"/>
              </a:rPr>
              <a:t>Management of  </a:t>
            </a:r>
            <a:r>
              <a:rPr lang="en-US" sz="3000" b="1" dirty="0">
                <a:latin typeface="Raleway"/>
              </a:rPr>
              <a:t>viral and bacterial rhinosinusitis </a:t>
            </a:r>
            <a:r>
              <a:rPr lang="en-US" sz="3000" b="1" dirty="0" smtClean="0">
                <a:latin typeface="Raleway"/>
              </a:rPr>
              <a:t>symptomatically</a:t>
            </a:r>
            <a:r>
              <a:rPr lang="en-US" sz="3000" dirty="0">
                <a:latin typeface="Raleway"/>
              </a:rPr>
              <a:t/>
            </a:r>
            <a:br>
              <a:rPr lang="en-US" sz="3000" dirty="0">
                <a:latin typeface="Raleway"/>
              </a:rPr>
            </a:br>
            <a:endParaRPr lang="en-US" sz="3000" dirty="0">
              <a:latin typeface="Raleway"/>
            </a:endParaRPr>
          </a:p>
        </p:txBody>
      </p:sp>
      <p:sp>
        <p:nvSpPr>
          <p:cNvPr id="3" name="عنصر نائب للمحتوى 2"/>
          <p:cNvSpPr>
            <a:spLocks noGrp="1"/>
          </p:cNvSpPr>
          <p:nvPr>
            <p:ph idx="1"/>
          </p:nvPr>
        </p:nvSpPr>
        <p:spPr>
          <a:xfrm>
            <a:off x="7256" y="2424886"/>
            <a:ext cx="12184743" cy="4433114"/>
          </a:xfrm>
        </p:spPr>
        <p:txBody>
          <a:bodyPr>
            <a:normAutofit/>
          </a:bodyPr>
          <a:lstStyle/>
          <a:p>
            <a:pPr>
              <a:lnSpc>
                <a:spcPct val="150000"/>
              </a:lnSpc>
            </a:pPr>
            <a:r>
              <a:rPr lang="en-US" sz="2400" dirty="0" smtClean="0"/>
              <a:t>For symptomatic </a:t>
            </a:r>
            <a:r>
              <a:rPr lang="en-US" sz="2400" dirty="0"/>
              <a:t>relief </a:t>
            </a:r>
            <a:r>
              <a:rPr lang="en-US" sz="2400" dirty="0" smtClean="0"/>
              <a:t>of ABRS and </a:t>
            </a:r>
            <a:r>
              <a:rPr lang="en-US" sz="2400" dirty="0"/>
              <a:t>VRS Clinicians may recommend </a:t>
            </a:r>
            <a:r>
              <a:rPr lang="en-US" sz="2400" dirty="0" smtClean="0">
                <a:solidFill>
                  <a:srgbClr val="0070C0"/>
                </a:solidFill>
              </a:rPr>
              <a:t>rest, fluid, analgesics</a:t>
            </a:r>
            <a:r>
              <a:rPr lang="en-US" sz="2400" dirty="0">
                <a:solidFill>
                  <a:srgbClr val="0070C0"/>
                </a:solidFill>
              </a:rPr>
              <a:t>, topical intranasal steroids, </a:t>
            </a:r>
            <a:r>
              <a:rPr lang="en-US" sz="2400" dirty="0" smtClean="0">
                <a:solidFill>
                  <a:srgbClr val="0070C0"/>
                </a:solidFill>
              </a:rPr>
              <a:t>and/or nasal </a:t>
            </a:r>
            <a:r>
              <a:rPr lang="en-US" sz="2400" dirty="0">
                <a:solidFill>
                  <a:srgbClr val="0070C0"/>
                </a:solidFill>
              </a:rPr>
              <a:t>saline irrigation for symptomatic relief of </a:t>
            </a:r>
            <a:r>
              <a:rPr lang="en-US" sz="2400" dirty="0" smtClean="0">
                <a:solidFill>
                  <a:srgbClr val="0070C0"/>
                </a:solidFill>
              </a:rPr>
              <a:t>VRS.</a:t>
            </a:r>
            <a:endParaRPr lang="en-US" sz="2400" dirty="0" smtClean="0"/>
          </a:p>
          <a:p>
            <a:pPr>
              <a:lnSpc>
                <a:spcPct val="150000"/>
              </a:lnSpc>
            </a:pPr>
            <a:r>
              <a:rPr lang="en-US" dirty="0"/>
              <a:t>Treatment of </a:t>
            </a:r>
            <a:r>
              <a:rPr lang="en-US" dirty="0" smtClean="0"/>
              <a:t>complications (</a:t>
            </a:r>
            <a:r>
              <a:rPr lang="en-US" dirty="0"/>
              <a:t>antibiotics for secondary bacterial </a:t>
            </a:r>
            <a:r>
              <a:rPr lang="en-US" dirty="0" smtClean="0"/>
              <a:t>infection, treatment </a:t>
            </a:r>
            <a:r>
              <a:rPr lang="en-US" dirty="0"/>
              <a:t>of exacerbations of COPD or </a:t>
            </a:r>
            <a:r>
              <a:rPr lang="en-US" dirty="0" smtClean="0"/>
              <a:t>asthma).</a:t>
            </a:r>
          </a:p>
        </p:txBody>
      </p:sp>
    </p:spTree>
    <p:extLst>
      <p:ext uri="{BB962C8B-B14F-4D97-AF65-F5344CB8AC3E}">
        <p14:creationId xmlns:p14="http://schemas.microsoft.com/office/powerpoint/2010/main" val="422698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06401" y="373743"/>
            <a:ext cx="11190514" cy="1513114"/>
          </a:xfrm>
        </p:spPr>
        <p:txBody>
          <a:bodyPr>
            <a:noAutofit/>
          </a:bodyPr>
          <a:lstStyle/>
          <a:p>
            <a:r>
              <a:rPr lang="en-US" sz="3000" b="1" dirty="0">
                <a:latin typeface="Raleway"/>
              </a:rPr>
              <a:t>Besides symptomatic management, how would you initially approach a bacterial rhinosinusitis?</a:t>
            </a:r>
            <a:r>
              <a:rPr lang="en-US" sz="3000" dirty="0">
                <a:latin typeface="Raleway"/>
              </a:rPr>
              <a:t/>
            </a:r>
            <a:br>
              <a:rPr lang="en-US" sz="3000" dirty="0">
                <a:latin typeface="Raleway"/>
              </a:rPr>
            </a:br>
            <a:endParaRPr lang="en-US" sz="3000" dirty="0">
              <a:latin typeface="Raleway"/>
            </a:endParaRPr>
          </a:p>
        </p:txBody>
      </p:sp>
      <p:sp>
        <p:nvSpPr>
          <p:cNvPr id="3" name="عنصر نائب للمحتوى 2"/>
          <p:cNvSpPr>
            <a:spLocks noGrp="1"/>
          </p:cNvSpPr>
          <p:nvPr>
            <p:ph idx="1"/>
          </p:nvPr>
        </p:nvSpPr>
        <p:spPr>
          <a:xfrm>
            <a:off x="0" y="1990778"/>
            <a:ext cx="12192000" cy="4867221"/>
          </a:xfrm>
        </p:spPr>
        <p:txBody>
          <a:bodyPr>
            <a:normAutofit/>
          </a:bodyPr>
          <a:lstStyle/>
          <a:p>
            <a:pPr>
              <a:lnSpc>
                <a:spcPct val="150000"/>
              </a:lnSpc>
            </a:pPr>
            <a:r>
              <a:rPr lang="en-US" sz="2200" dirty="0"/>
              <a:t>Initial management of ABRS Clinicians should either offer </a:t>
            </a:r>
            <a:r>
              <a:rPr lang="en-US" sz="2200" dirty="0">
                <a:solidFill>
                  <a:srgbClr val="FF0000"/>
                </a:solidFill>
              </a:rPr>
              <a:t>watchful </a:t>
            </a:r>
            <a:r>
              <a:rPr lang="en-US" sz="2200" dirty="0"/>
              <a:t>waiting (without antibiotics)</a:t>
            </a:r>
            <a:r>
              <a:rPr lang="en-US" sz="2200" dirty="0">
                <a:solidFill>
                  <a:srgbClr val="0070C0"/>
                </a:solidFill>
              </a:rPr>
              <a:t> </a:t>
            </a:r>
            <a:r>
              <a:rPr lang="en-US" sz="2200" dirty="0">
                <a:solidFill>
                  <a:srgbClr val="FF0000"/>
                </a:solidFill>
              </a:rPr>
              <a:t>or prescribe initial antibiotic therapy for adults with uncomplicated ABRS</a:t>
            </a:r>
            <a:r>
              <a:rPr lang="en-US" sz="2200" dirty="0" smtClean="0">
                <a:solidFill>
                  <a:srgbClr val="0070C0"/>
                </a:solidFill>
              </a:rPr>
              <a:t>.</a:t>
            </a:r>
          </a:p>
          <a:p>
            <a:pPr>
              <a:lnSpc>
                <a:spcPct val="150000"/>
              </a:lnSpc>
            </a:pPr>
            <a:r>
              <a:rPr lang="en-US" sz="2200" dirty="0" smtClean="0">
                <a:solidFill>
                  <a:srgbClr val="0070C0"/>
                </a:solidFill>
              </a:rPr>
              <a:t> </a:t>
            </a:r>
            <a:r>
              <a:rPr lang="en-US" sz="2200" dirty="0"/>
              <a:t>Watchful waiting should be offered only </a:t>
            </a:r>
            <a:r>
              <a:rPr lang="en-US" sz="2200" dirty="0">
                <a:solidFill>
                  <a:srgbClr val="FF0000"/>
                </a:solidFill>
              </a:rPr>
              <a:t>when there is assurance of follow-up</a:t>
            </a:r>
            <a:r>
              <a:rPr lang="en-US" sz="2200" dirty="0">
                <a:solidFill>
                  <a:srgbClr val="0070C0"/>
                </a:solidFill>
              </a:rPr>
              <a:t>, </a:t>
            </a:r>
            <a:r>
              <a:rPr lang="en-US" sz="2200" dirty="0"/>
              <a:t>such that antibiotic therapy is started if the patient’s condition fails to improve </a:t>
            </a:r>
            <a:r>
              <a:rPr lang="en-US" sz="2200" dirty="0">
                <a:solidFill>
                  <a:srgbClr val="FF0000"/>
                </a:solidFill>
              </a:rPr>
              <a:t>by 7 days </a:t>
            </a:r>
            <a:r>
              <a:rPr lang="en-US" sz="2200" dirty="0"/>
              <a:t>after ABRS diagnosis or if it worsens at any time</a:t>
            </a:r>
            <a:r>
              <a:rPr lang="en-US" sz="2200" dirty="0" smtClean="0"/>
              <a:t>.</a:t>
            </a:r>
          </a:p>
          <a:p>
            <a:pPr>
              <a:lnSpc>
                <a:spcPct val="150000"/>
              </a:lnSpc>
            </a:pPr>
            <a:r>
              <a:rPr lang="en-US" sz="2400" dirty="0" smtClean="0"/>
              <a:t>If a decision is made to treat ABRS with an antibiotic agent, the clinician should prescribe </a:t>
            </a:r>
            <a:r>
              <a:rPr lang="en-US" sz="2400" dirty="0" smtClean="0">
                <a:solidFill>
                  <a:srgbClr val="FF0000"/>
                </a:solidFill>
              </a:rPr>
              <a:t>amoxicillin with or without </a:t>
            </a:r>
            <a:r>
              <a:rPr lang="en-US" sz="2400" dirty="0" err="1" smtClean="0">
                <a:solidFill>
                  <a:srgbClr val="FF0000"/>
                </a:solidFill>
              </a:rPr>
              <a:t>clavulanate</a:t>
            </a:r>
            <a:r>
              <a:rPr lang="en-US" sz="2400" dirty="0" smtClean="0">
                <a:solidFill>
                  <a:srgbClr val="FF0000"/>
                </a:solidFill>
              </a:rPr>
              <a:t> as first-line therapy for 5 to 10 days for most adults.</a:t>
            </a:r>
          </a:p>
          <a:p>
            <a:pPr>
              <a:lnSpc>
                <a:spcPct val="150000"/>
              </a:lnSpc>
            </a:pPr>
            <a:endParaRPr lang="en-US" sz="2200" dirty="0">
              <a:solidFill>
                <a:srgbClr val="0070C0"/>
              </a:solidFill>
            </a:endParaRPr>
          </a:p>
        </p:txBody>
      </p:sp>
    </p:spTree>
    <p:extLst>
      <p:ext uri="{BB962C8B-B14F-4D97-AF65-F5344CB8AC3E}">
        <p14:creationId xmlns:p14="http://schemas.microsoft.com/office/powerpoint/2010/main" val="58139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Case</a:t>
            </a:r>
            <a:endParaRPr lang="en-US" dirty="0"/>
          </a:p>
        </p:txBody>
      </p:sp>
      <p:sp>
        <p:nvSpPr>
          <p:cNvPr id="3" name="عنصر نائب للمحتوى 2"/>
          <p:cNvSpPr>
            <a:spLocks noGrp="1"/>
          </p:cNvSpPr>
          <p:nvPr>
            <p:ph idx="1"/>
          </p:nvPr>
        </p:nvSpPr>
        <p:spPr/>
        <p:txBody>
          <a:bodyPr/>
          <a:lstStyle/>
          <a:p>
            <a:r>
              <a:rPr lang="en-US" dirty="0" smtClean="0"/>
              <a:t>24 years old male diagnosed with a bacterial </a:t>
            </a:r>
            <a:r>
              <a:rPr lang="en-US" dirty="0" err="1" smtClean="0"/>
              <a:t>rhinosinusitis</a:t>
            </a:r>
            <a:r>
              <a:rPr lang="en-US" dirty="0" smtClean="0"/>
              <a:t>, he received </a:t>
            </a:r>
            <a:r>
              <a:rPr lang="en-US" dirty="0" smtClean="0">
                <a:solidFill>
                  <a:srgbClr val="FF0000"/>
                </a:solidFill>
              </a:rPr>
              <a:t>amoxicillin </a:t>
            </a:r>
            <a:r>
              <a:rPr lang="en-US" dirty="0" smtClean="0"/>
              <a:t>for 8 days but there is no improvement in his symptoms. </a:t>
            </a:r>
          </a:p>
          <a:p>
            <a:endParaRPr lang="en-US" dirty="0"/>
          </a:p>
          <a:p>
            <a:r>
              <a:rPr lang="en-US" dirty="0" smtClean="0"/>
              <a:t>What is your management plan?</a:t>
            </a:r>
            <a:endParaRPr lang="en-US" dirty="0"/>
          </a:p>
        </p:txBody>
      </p:sp>
    </p:spTree>
    <p:extLst>
      <p:ext uri="{BB962C8B-B14F-4D97-AF65-F5344CB8AC3E}">
        <p14:creationId xmlns:p14="http://schemas.microsoft.com/office/powerpoint/2010/main" val="39979399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533400"/>
            <a:ext cx="8229600" cy="1143000"/>
          </a:xfrm>
        </p:spPr>
        <p:txBody>
          <a:bodyPr>
            <a:noAutofit/>
          </a:bodyPr>
          <a:lstStyle/>
          <a:p>
            <a:pPr algn="ctr"/>
            <a:r>
              <a:rPr lang="en-US" sz="3000" b="1" dirty="0" smtClean="0">
                <a:latin typeface="Raleway"/>
              </a:rPr>
              <a:t>Failure of treatment </a:t>
            </a:r>
            <a:r>
              <a:rPr lang="en-US" sz="3000" b="1" dirty="0">
                <a:latin typeface="Raleway"/>
              </a:rPr>
              <a:t>for acute bacterial </a:t>
            </a:r>
            <a:r>
              <a:rPr lang="en-US" sz="3000" b="1" dirty="0" smtClean="0">
                <a:latin typeface="Raleway"/>
              </a:rPr>
              <a:t>rhinosinusitis</a:t>
            </a:r>
            <a:endParaRPr lang="en-US" sz="3000" dirty="0">
              <a:latin typeface="Raleway"/>
            </a:endParaRPr>
          </a:p>
        </p:txBody>
      </p:sp>
      <p:sp>
        <p:nvSpPr>
          <p:cNvPr id="3" name="عنصر نائب للمحتوى 2"/>
          <p:cNvSpPr>
            <a:spLocks noGrp="1"/>
          </p:cNvSpPr>
          <p:nvPr>
            <p:ph idx="1"/>
          </p:nvPr>
        </p:nvSpPr>
        <p:spPr>
          <a:xfrm>
            <a:off x="0" y="1678722"/>
            <a:ext cx="12191999" cy="5179278"/>
          </a:xfrm>
        </p:spPr>
        <p:txBody>
          <a:bodyPr>
            <a:normAutofit/>
          </a:bodyPr>
          <a:lstStyle/>
          <a:p>
            <a:pPr>
              <a:lnSpc>
                <a:spcPct val="150000"/>
              </a:lnSpc>
            </a:pPr>
            <a:r>
              <a:rPr lang="en-US" sz="2400" dirty="0"/>
              <a:t>If the patient worsens or fails to improve with the initial </a:t>
            </a:r>
            <a:r>
              <a:rPr lang="en-US" sz="2400" dirty="0" smtClean="0"/>
              <a:t>management option </a:t>
            </a:r>
            <a:r>
              <a:rPr lang="en-US" sz="2400" dirty="0"/>
              <a:t>by 7 days after diagnosis or worsens during the </a:t>
            </a:r>
            <a:r>
              <a:rPr lang="en-US" sz="2400" dirty="0" smtClean="0"/>
              <a:t>initial management</a:t>
            </a:r>
            <a:r>
              <a:rPr lang="en-US" sz="2400" dirty="0"/>
              <a:t>, the clinician should reassess the patient </a:t>
            </a:r>
            <a:r>
              <a:rPr lang="en-US" sz="2400" dirty="0">
                <a:solidFill>
                  <a:srgbClr val="FF0000"/>
                </a:solidFill>
              </a:rPr>
              <a:t>to </a:t>
            </a:r>
            <a:r>
              <a:rPr lang="en-US" sz="2400" dirty="0" smtClean="0">
                <a:solidFill>
                  <a:srgbClr val="FF0000"/>
                </a:solidFill>
              </a:rPr>
              <a:t>confirm ABRS</a:t>
            </a:r>
            <a:r>
              <a:rPr lang="en-US" sz="2400" dirty="0"/>
              <a:t>, exclude other causes of illness, and detect </a:t>
            </a:r>
            <a:r>
              <a:rPr lang="en-US" sz="2400" dirty="0">
                <a:solidFill>
                  <a:srgbClr val="FF0000"/>
                </a:solidFill>
              </a:rPr>
              <a:t>complications</a:t>
            </a:r>
            <a:r>
              <a:rPr lang="en-US" sz="2400" dirty="0"/>
              <a:t>. </a:t>
            </a:r>
            <a:r>
              <a:rPr lang="en-US" sz="2400" dirty="0" smtClean="0"/>
              <a:t>If ABRS </a:t>
            </a:r>
            <a:r>
              <a:rPr lang="en-US" sz="2400" dirty="0"/>
              <a:t>is confirmed in the patient initially managed with </a:t>
            </a:r>
            <a:r>
              <a:rPr lang="en-US" sz="2400" dirty="0" smtClean="0"/>
              <a:t>observation, the </a:t>
            </a:r>
            <a:r>
              <a:rPr lang="en-US" sz="2400" dirty="0"/>
              <a:t>clinician should begin antibiotic therapy. If the patient was </a:t>
            </a:r>
            <a:r>
              <a:rPr lang="en-US" sz="2400" dirty="0" smtClean="0"/>
              <a:t>initially managed </a:t>
            </a:r>
            <a:r>
              <a:rPr lang="en-US" sz="2400" dirty="0"/>
              <a:t>with an antibiotic, </a:t>
            </a:r>
            <a:r>
              <a:rPr lang="en-US" sz="2400" dirty="0">
                <a:solidFill>
                  <a:srgbClr val="FF0000"/>
                </a:solidFill>
              </a:rPr>
              <a:t>the clinician should change the antibiotic</a:t>
            </a:r>
            <a:r>
              <a:rPr lang="en-US" sz="2400" dirty="0"/>
              <a:t>.</a:t>
            </a:r>
          </a:p>
        </p:txBody>
      </p:sp>
    </p:spTree>
    <p:extLst>
      <p:ext uri="{BB962C8B-B14F-4D97-AF65-F5344CB8AC3E}">
        <p14:creationId xmlns:p14="http://schemas.microsoft.com/office/powerpoint/2010/main" val="220136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19942" y="565879"/>
            <a:ext cx="8229600" cy="1143000"/>
          </a:xfrm>
        </p:spPr>
        <p:txBody>
          <a:bodyPr>
            <a:noAutofit/>
          </a:bodyPr>
          <a:lstStyle/>
          <a:p>
            <a:r>
              <a:rPr lang="en-US" sz="3500" b="1" dirty="0" smtClean="0">
                <a:latin typeface="Raleway"/>
              </a:rPr>
              <a:t>Who are the candidates for antiviral therapy?</a:t>
            </a:r>
            <a:r>
              <a:rPr lang="en-US" sz="3500" dirty="0" smtClean="0">
                <a:latin typeface="Raleway"/>
              </a:rPr>
              <a:t/>
            </a:r>
            <a:br>
              <a:rPr lang="en-US" sz="3500" dirty="0" smtClean="0">
                <a:latin typeface="Raleway"/>
              </a:rPr>
            </a:br>
            <a:endParaRPr lang="en-US" sz="3500" dirty="0">
              <a:latin typeface="Raleway"/>
            </a:endParaRPr>
          </a:p>
        </p:txBody>
      </p:sp>
      <p:sp>
        <p:nvSpPr>
          <p:cNvPr id="3" name="عنصر نائب للمحتوى 2"/>
          <p:cNvSpPr>
            <a:spLocks noGrp="1"/>
          </p:cNvSpPr>
          <p:nvPr>
            <p:ph idx="1"/>
          </p:nvPr>
        </p:nvSpPr>
        <p:spPr>
          <a:xfrm>
            <a:off x="0" y="1708879"/>
            <a:ext cx="11692328" cy="5149121"/>
          </a:xfrm>
        </p:spPr>
        <p:txBody>
          <a:bodyPr>
            <a:normAutofit/>
          </a:bodyPr>
          <a:lstStyle/>
          <a:p>
            <a:pPr lvl="0">
              <a:lnSpc>
                <a:spcPct val="150000"/>
              </a:lnSpc>
            </a:pPr>
            <a:r>
              <a:rPr lang="en-US" sz="2200" dirty="0"/>
              <a:t>C</a:t>
            </a:r>
            <a:r>
              <a:rPr lang="en-US" sz="2200" dirty="0" smtClean="0"/>
              <a:t>hildren </a:t>
            </a:r>
            <a:r>
              <a:rPr lang="en-US" sz="2200" dirty="0"/>
              <a:t>aged younger </a:t>
            </a:r>
            <a:r>
              <a:rPr lang="en-US" sz="2200" dirty="0">
                <a:solidFill>
                  <a:srgbClr val="0070C0"/>
                </a:solidFill>
              </a:rPr>
              <a:t>than 2 </a:t>
            </a:r>
            <a:r>
              <a:rPr lang="en-US" sz="2200" dirty="0" smtClean="0">
                <a:solidFill>
                  <a:srgbClr val="0070C0"/>
                </a:solidFill>
              </a:rPr>
              <a:t>years</a:t>
            </a:r>
            <a:r>
              <a:rPr lang="en-US" sz="2200" dirty="0" smtClean="0"/>
              <a:t>.</a:t>
            </a:r>
            <a:endParaRPr lang="en-US" sz="2200" dirty="0"/>
          </a:p>
          <a:p>
            <a:pPr lvl="0">
              <a:lnSpc>
                <a:spcPct val="150000"/>
              </a:lnSpc>
            </a:pPr>
            <a:r>
              <a:rPr lang="en-US" sz="2200" dirty="0"/>
              <a:t>A</a:t>
            </a:r>
            <a:r>
              <a:rPr lang="en-US" sz="2200" dirty="0" smtClean="0"/>
              <a:t>dults </a:t>
            </a:r>
            <a:r>
              <a:rPr lang="en-US" sz="2200" dirty="0"/>
              <a:t>aged </a:t>
            </a:r>
            <a:r>
              <a:rPr lang="en-US" sz="2200" dirty="0">
                <a:solidFill>
                  <a:srgbClr val="0070C0"/>
                </a:solidFill>
              </a:rPr>
              <a:t>65 years </a:t>
            </a:r>
            <a:r>
              <a:rPr lang="en-US" sz="2200" dirty="0"/>
              <a:t>and older;</a:t>
            </a:r>
          </a:p>
          <a:p>
            <a:pPr lvl="0">
              <a:lnSpc>
                <a:spcPct val="150000"/>
              </a:lnSpc>
            </a:pPr>
            <a:r>
              <a:rPr lang="en-US" sz="2200" dirty="0"/>
              <a:t>P</a:t>
            </a:r>
            <a:r>
              <a:rPr lang="en-US" sz="2200" dirty="0" smtClean="0"/>
              <a:t>ersons </a:t>
            </a:r>
            <a:r>
              <a:rPr lang="en-US" sz="2200" dirty="0"/>
              <a:t>with </a:t>
            </a:r>
            <a:r>
              <a:rPr lang="en-US" sz="2200" dirty="0">
                <a:solidFill>
                  <a:srgbClr val="0070C0"/>
                </a:solidFill>
              </a:rPr>
              <a:t>chronic pulmonary </a:t>
            </a:r>
            <a:r>
              <a:rPr lang="en-US" sz="2200" dirty="0"/>
              <a:t>(including asthma), </a:t>
            </a:r>
            <a:r>
              <a:rPr lang="en-US" sz="2200" dirty="0">
                <a:solidFill>
                  <a:srgbClr val="0070C0"/>
                </a:solidFill>
              </a:rPr>
              <a:t>cardiovascular</a:t>
            </a:r>
            <a:r>
              <a:rPr lang="en-US" sz="2200" dirty="0"/>
              <a:t> (except hypertension alone), </a:t>
            </a:r>
            <a:r>
              <a:rPr lang="en-US" sz="2200" dirty="0">
                <a:solidFill>
                  <a:srgbClr val="0070C0"/>
                </a:solidFill>
              </a:rPr>
              <a:t>renal, hepatic, hematological </a:t>
            </a:r>
            <a:r>
              <a:rPr lang="en-US" sz="2200" dirty="0"/>
              <a:t>(including sickle cell disease), and </a:t>
            </a:r>
            <a:r>
              <a:rPr lang="en-US" sz="2200" dirty="0">
                <a:solidFill>
                  <a:srgbClr val="0070C0"/>
                </a:solidFill>
              </a:rPr>
              <a:t>metabolic disorders </a:t>
            </a:r>
            <a:r>
              <a:rPr lang="en-US" sz="2200" dirty="0"/>
              <a:t>(including diabetes mellitus), or </a:t>
            </a:r>
            <a:r>
              <a:rPr lang="en-US" sz="2200" dirty="0">
                <a:solidFill>
                  <a:srgbClr val="0070C0"/>
                </a:solidFill>
              </a:rPr>
              <a:t>neurologic and neurodevelopment conditions </a:t>
            </a:r>
            <a:r>
              <a:rPr lang="en-US" sz="2200" dirty="0"/>
              <a:t>(including disorders of the brain, spinal cord, peripheral nerve, and muscle, such as cerebral palsy, epilepsy [seizure disorders], stroke, intellectual disability [mental retardation], moderate to severe developmental delay, muscular dystrophy, or spinal cord injury</a:t>
            </a:r>
            <a:r>
              <a:rPr lang="en-US" sz="2200" dirty="0" smtClean="0"/>
              <a:t>);</a:t>
            </a:r>
            <a:endParaRPr lang="en-US" sz="2200" dirty="0"/>
          </a:p>
        </p:txBody>
      </p:sp>
    </p:spTree>
    <p:extLst>
      <p:ext uri="{BB962C8B-B14F-4D97-AF65-F5344CB8AC3E}">
        <p14:creationId xmlns:p14="http://schemas.microsoft.com/office/powerpoint/2010/main" val="256081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Cont..</a:t>
            </a:r>
            <a:endParaRPr lang="en-US" dirty="0"/>
          </a:p>
        </p:txBody>
      </p:sp>
      <p:sp>
        <p:nvSpPr>
          <p:cNvPr id="3" name="عنصر نائب للمحتوى 2"/>
          <p:cNvSpPr>
            <a:spLocks noGrp="1"/>
          </p:cNvSpPr>
          <p:nvPr>
            <p:ph idx="1"/>
          </p:nvPr>
        </p:nvSpPr>
        <p:spPr>
          <a:xfrm>
            <a:off x="0" y="1600200"/>
            <a:ext cx="11582400" cy="5257800"/>
          </a:xfrm>
        </p:spPr>
        <p:txBody>
          <a:bodyPr/>
          <a:lstStyle/>
          <a:p>
            <a:pPr lvl="0">
              <a:lnSpc>
                <a:spcPct val="150000"/>
              </a:lnSpc>
            </a:pPr>
            <a:r>
              <a:rPr lang="en-US" dirty="0"/>
              <a:t>P</a:t>
            </a:r>
            <a:r>
              <a:rPr lang="en-US" dirty="0" smtClean="0"/>
              <a:t>ersons </a:t>
            </a:r>
            <a:r>
              <a:rPr lang="en-US" dirty="0"/>
              <a:t>with </a:t>
            </a:r>
            <a:r>
              <a:rPr lang="en-US" dirty="0">
                <a:solidFill>
                  <a:srgbClr val="0070C0"/>
                </a:solidFill>
              </a:rPr>
              <a:t>immunosuppression</a:t>
            </a:r>
            <a:r>
              <a:rPr lang="en-US" dirty="0"/>
              <a:t>, including that caused by medications or by HIV infection;</a:t>
            </a:r>
          </a:p>
          <a:p>
            <a:pPr lvl="0">
              <a:lnSpc>
                <a:spcPct val="150000"/>
              </a:lnSpc>
            </a:pPr>
            <a:r>
              <a:rPr lang="en-US" dirty="0"/>
              <a:t>W</a:t>
            </a:r>
            <a:r>
              <a:rPr lang="en-US" dirty="0" smtClean="0"/>
              <a:t>omen </a:t>
            </a:r>
            <a:r>
              <a:rPr lang="en-US" dirty="0"/>
              <a:t>who are </a:t>
            </a:r>
            <a:r>
              <a:rPr lang="en-US" dirty="0">
                <a:solidFill>
                  <a:srgbClr val="0070C0"/>
                </a:solidFill>
              </a:rPr>
              <a:t>pregnant or postpartum </a:t>
            </a:r>
            <a:r>
              <a:rPr lang="en-US" dirty="0"/>
              <a:t>(within </a:t>
            </a:r>
            <a:r>
              <a:rPr lang="en-US" dirty="0">
                <a:solidFill>
                  <a:srgbClr val="FF0000"/>
                </a:solidFill>
              </a:rPr>
              <a:t>2 weeks</a:t>
            </a:r>
            <a:r>
              <a:rPr lang="en-US" dirty="0"/>
              <a:t> after delivery);</a:t>
            </a:r>
          </a:p>
          <a:p>
            <a:pPr lvl="0">
              <a:lnSpc>
                <a:spcPct val="150000"/>
              </a:lnSpc>
            </a:pPr>
            <a:r>
              <a:rPr lang="en-US" dirty="0"/>
              <a:t>P</a:t>
            </a:r>
            <a:r>
              <a:rPr lang="en-US" dirty="0" smtClean="0"/>
              <a:t>ersons </a:t>
            </a:r>
            <a:r>
              <a:rPr lang="en-US" dirty="0"/>
              <a:t>aged </a:t>
            </a:r>
            <a:r>
              <a:rPr lang="en-US" dirty="0">
                <a:solidFill>
                  <a:srgbClr val="0070C0"/>
                </a:solidFill>
              </a:rPr>
              <a:t>younger than 19 </a:t>
            </a:r>
            <a:r>
              <a:rPr lang="en-US" dirty="0"/>
              <a:t>years who are receiving </a:t>
            </a:r>
            <a:r>
              <a:rPr lang="en-US" dirty="0">
                <a:solidFill>
                  <a:srgbClr val="0070C0"/>
                </a:solidFill>
              </a:rPr>
              <a:t>long-term aspirin </a:t>
            </a:r>
            <a:r>
              <a:rPr lang="en-US" dirty="0"/>
              <a:t>therapy;</a:t>
            </a:r>
          </a:p>
          <a:p>
            <a:pPr lvl="0">
              <a:lnSpc>
                <a:spcPct val="150000"/>
              </a:lnSpc>
            </a:pPr>
            <a:r>
              <a:rPr lang="en-US" dirty="0"/>
              <a:t>P</a:t>
            </a:r>
            <a:r>
              <a:rPr lang="en-US" dirty="0" smtClean="0"/>
              <a:t>ersons </a:t>
            </a:r>
            <a:r>
              <a:rPr lang="en-US" dirty="0"/>
              <a:t>who are </a:t>
            </a:r>
            <a:r>
              <a:rPr lang="en-US" dirty="0">
                <a:solidFill>
                  <a:srgbClr val="0070C0"/>
                </a:solidFill>
              </a:rPr>
              <a:t>morbidly obese </a:t>
            </a:r>
            <a:r>
              <a:rPr lang="en-US" dirty="0"/>
              <a:t>(i.e., body mass index is equal to or greater than </a:t>
            </a:r>
            <a:r>
              <a:rPr lang="en-US" dirty="0">
                <a:solidFill>
                  <a:srgbClr val="FF0000"/>
                </a:solidFill>
              </a:rPr>
              <a:t>40</a:t>
            </a:r>
            <a:r>
              <a:rPr lang="en-US" dirty="0"/>
              <a:t>); and</a:t>
            </a:r>
          </a:p>
          <a:p>
            <a:pPr lvl="0">
              <a:lnSpc>
                <a:spcPct val="150000"/>
              </a:lnSpc>
            </a:pPr>
            <a:r>
              <a:rPr lang="en-US" dirty="0"/>
              <a:t>R</a:t>
            </a:r>
            <a:r>
              <a:rPr lang="en-US" dirty="0" smtClean="0"/>
              <a:t>esidents </a:t>
            </a:r>
            <a:r>
              <a:rPr lang="en-US" dirty="0"/>
              <a:t>of nursing homes and other chronic care facilities.</a:t>
            </a:r>
          </a:p>
          <a:p>
            <a:pPr>
              <a:lnSpc>
                <a:spcPct val="150000"/>
              </a:lnSpc>
            </a:pPr>
            <a:r>
              <a:rPr lang="en-US" dirty="0">
                <a:solidFill>
                  <a:srgbClr val="FF0000"/>
                </a:solidFill>
              </a:rPr>
              <a:t>Oral oseltamivir </a:t>
            </a:r>
            <a:r>
              <a:rPr lang="en-US" dirty="0"/>
              <a:t>is preferred for treatment of pregnant women </a:t>
            </a:r>
          </a:p>
        </p:txBody>
      </p:sp>
    </p:spTree>
    <p:extLst>
      <p:ext uri="{BB962C8B-B14F-4D97-AF65-F5344CB8AC3E}">
        <p14:creationId xmlns:p14="http://schemas.microsoft.com/office/powerpoint/2010/main" val="82308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703176"/>
            <a:ext cx="12192000" cy="5154824"/>
          </a:xfrm>
        </p:spPr>
        <p:txBody>
          <a:bodyPr/>
          <a:lstStyle/>
          <a:p>
            <a:r>
              <a:rPr lang="en-US" b="1" dirty="0" smtClean="0"/>
              <a:t> </a:t>
            </a:r>
            <a:r>
              <a:rPr lang="en-US" b="1" dirty="0">
                <a:solidFill>
                  <a:srgbClr val="FF0000"/>
                </a:solidFill>
              </a:rPr>
              <a:t>Vaccination</a:t>
            </a:r>
            <a:r>
              <a:rPr lang="en-US" b="1" dirty="0"/>
              <a:t> is the best way to primarily prevent </a:t>
            </a:r>
            <a:r>
              <a:rPr lang="en-US" b="1" dirty="0" smtClean="0"/>
              <a:t>influenza</a:t>
            </a:r>
          </a:p>
          <a:p>
            <a:endParaRPr lang="en-US" b="1" dirty="0">
              <a:solidFill>
                <a:srgbClr val="0070C0"/>
              </a:solidFill>
            </a:endParaRPr>
          </a:p>
          <a:p>
            <a:r>
              <a:rPr lang="en-US" b="1" dirty="0" smtClean="0">
                <a:solidFill>
                  <a:srgbClr val="0070C0"/>
                </a:solidFill>
              </a:rPr>
              <a:t>Good Health Habits</a:t>
            </a:r>
            <a:r>
              <a:rPr lang="en-US" b="1" dirty="0" smtClean="0"/>
              <a:t>:</a:t>
            </a:r>
          </a:p>
          <a:p>
            <a:pPr marL="514350" indent="-514350">
              <a:buFont typeface="+mj-lt"/>
              <a:buAutoNum type="arabicPeriod"/>
            </a:pPr>
            <a:r>
              <a:rPr lang="en-US" b="1" dirty="0" smtClean="0"/>
              <a:t>Avoid close contact: with sick people</a:t>
            </a:r>
          </a:p>
          <a:p>
            <a:pPr marL="514350" indent="-514350">
              <a:buFont typeface="+mj-lt"/>
              <a:buAutoNum type="arabicPeriod"/>
            </a:pPr>
            <a:r>
              <a:rPr lang="en-US" b="1" dirty="0" smtClean="0"/>
              <a:t>Stay home when you are sick: prevent spread</a:t>
            </a:r>
          </a:p>
          <a:p>
            <a:pPr marL="514350" indent="-514350">
              <a:buFont typeface="+mj-lt"/>
              <a:buAutoNum type="arabicPeriod"/>
            </a:pPr>
            <a:r>
              <a:rPr lang="en-US" b="1" dirty="0" smtClean="0"/>
              <a:t>Cover your mouth and nose.</a:t>
            </a:r>
          </a:p>
          <a:p>
            <a:pPr marL="514350" indent="-514350">
              <a:buFont typeface="+mj-lt"/>
              <a:buAutoNum type="arabicPeriod"/>
            </a:pPr>
            <a:r>
              <a:rPr lang="en-US" b="1" dirty="0" smtClean="0"/>
              <a:t>Clean your hands.</a:t>
            </a:r>
          </a:p>
          <a:p>
            <a:pPr marL="514350" indent="-514350">
              <a:buFont typeface="+mj-lt"/>
              <a:buAutoNum type="arabicPeriod"/>
            </a:pPr>
            <a:r>
              <a:rPr lang="en-US" b="1" dirty="0" smtClean="0"/>
              <a:t>Avoid touching your eyes, nose or mouth.</a:t>
            </a:r>
          </a:p>
          <a:p>
            <a:pPr marL="0" indent="0">
              <a:buNone/>
            </a:pPr>
            <a:endParaRPr lang="en-US" b="1" dirty="0" smtClean="0"/>
          </a:p>
          <a:p>
            <a:pPr marL="0" indent="0">
              <a:buNone/>
            </a:pPr>
            <a:endParaRPr lang="en-US" dirty="0"/>
          </a:p>
        </p:txBody>
      </p:sp>
      <p:sp>
        <p:nvSpPr>
          <p:cNvPr id="2" name="TextBox 1"/>
          <p:cNvSpPr txBox="1"/>
          <p:nvPr/>
        </p:nvSpPr>
        <p:spPr>
          <a:xfrm>
            <a:off x="842829" y="460638"/>
            <a:ext cx="8166538" cy="769441"/>
          </a:xfrm>
          <a:prstGeom prst="rect">
            <a:avLst/>
          </a:prstGeom>
          <a:noFill/>
        </p:spPr>
        <p:txBody>
          <a:bodyPr wrap="square" rtlCol="0">
            <a:spAutoFit/>
          </a:bodyPr>
          <a:lstStyle/>
          <a:p>
            <a:r>
              <a:rPr lang="en-US" sz="4400" dirty="0" smtClean="0">
                <a:solidFill>
                  <a:schemeClr val="tx2"/>
                </a:solidFill>
              </a:rPr>
              <a:t>Prevention </a:t>
            </a:r>
            <a:endParaRPr lang="en-US" sz="4400" dirty="0">
              <a:solidFill>
                <a:schemeClr val="tx2"/>
              </a:solidFill>
            </a:endParaRPr>
          </a:p>
        </p:txBody>
      </p:sp>
    </p:spTree>
    <p:extLst>
      <p:ext uri="{BB962C8B-B14F-4D97-AF65-F5344CB8AC3E}">
        <p14:creationId xmlns:p14="http://schemas.microsoft.com/office/powerpoint/2010/main" val="216189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381000"/>
            <a:ext cx="8229600" cy="1143000"/>
          </a:xfrm>
        </p:spPr>
        <p:txBody>
          <a:bodyPr>
            <a:noAutofit/>
          </a:bodyPr>
          <a:lstStyle/>
          <a:p>
            <a:pPr algn="ctr"/>
            <a:r>
              <a:rPr lang="en-US" sz="3000" b="1" dirty="0"/>
              <a:t>I</a:t>
            </a:r>
            <a:r>
              <a:rPr lang="en-US" sz="3000" b="1" dirty="0" smtClean="0"/>
              <a:t>nfluenza vaccine recommendation  </a:t>
            </a:r>
            <a:endParaRPr lang="en-US" sz="3000" b="1" dirty="0"/>
          </a:p>
        </p:txBody>
      </p:sp>
      <p:sp>
        <p:nvSpPr>
          <p:cNvPr id="3" name="عنصر نائب للمحتوى 2"/>
          <p:cNvSpPr>
            <a:spLocks noGrp="1"/>
          </p:cNvSpPr>
          <p:nvPr>
            <p:ph idx="1"/>
          </p:nvPr>
        </p:nvSpPr>
        <p:spPr>
          <a:xfrm>
            <a:off x="0" y="1831122"/>
            <a:ext cx="12192000" cy="5026878"/>
          </a:xfrm>
        </p:spPr>
        <p:txBody>
          <a:bodyPr>
            <a:normAutofit/>
          </a:bodyPr>
          <a:lstStyle/>
          <a:p>
            <a:pPr>
              <a:lnSpc>
                <a:spcPct val="150000"/>
              </a:lnSpc>
            </a:pPr>
            <a:r>
              <a:rPr lang="en-US" b="1" dirty="0" smtClean="0"/>
              <a:t>All persons aged </a:t>
            </a:r>
            <a:r>
              <a:rPr lang="en-US" b="1" dirty="0" smtClean="0">
                <a:solidFill>
                  <a:srgbClr val="FF0000"/>
                </a:solidFill>
              </a:rPr>
              <a:t>6 months and older </a:t>
            </a:r>
            <a:r>
              <a:rPr lang="en-US" b="1" dirty="0" smtClean="0"/>
              <a:t>are recommended for annual vaccination, with rare exception.</a:t>
            </a:r>
          </a:p>
          <a:p>
            <a:pPr>
              <a:lnSpc>
                <a:spcPct val="150000"/>
              </a:lnSpc>
            </a:pPr>
            <a:r>
              <a:rPr lang="en-US" dirty="0" smtClean="0"/>
              <a:t>(</a:t>
            </a:r>
            <a:r>
              <a:rPr lang="en-US" sz="2200" dirty="0"/>
              <a:t>Children younger than 6 months are too young to get a flu </a:t>
            </a:r>
            <a:r>
              <a:rPr lang="en-US" sz="2200" dirty="0" smtClean="0"/>
              <a:t>shot. People </a:t>
            </a:r>
            <a:r>
              <a:rPr lang="en-US" sz="2200" dirty="0"/>
              <a:t>with severe, life-threatening allergies to flu vaccine or any ingredient in the vaccine. This might include gelatin, antibiotics, or other ingredients ).</a:t>
            </a:r>
            <a:endParaRPr lang="en-US" dirty="0"/>
          </a:p>
        </p:txBody>
      </p:sp>
    </p:spTree>
    <p:extLst>
      <p:ext uri="{BB962C8B-B14F-4D97-AF65-F5344CB8AC3E}">
        <p14:creationId xmlns:p14="http://schemas.microsoft.com/office/powerpoint/2010/main" val="225809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68500" y="668880"/>
            <a:ext cx="8229600" cy="1143000"/>
          </a:xfrm>
        </p:spPr>
        <p:txBody>
          <a:bodyPr>
            <a:noAutofit/>
          </a:bodyPr>
          <a:lstStyle/>
          <a:p>
            <a:r>
              <a:rPr lang="en-US" sz="4000" b="1" dirty="0">
                <a:latin typeface="Raleway"/>
              </a:rPr>
              <a:t>What is the frequency of influenza vaccination?</a:t>
            </a:r>
            <a:r>
              <a:rPr lang="en-US" sz="4000" dirty="0">
                <a:latin typeface="Raleway"/>
              </a:rPr>
              <a:t/>
            </a:r>
            <a:br>
              <a:rPr lang="en-US" sz="4000" dirty="0">
                <a:latin typeface="Raleway"/>
              </a:rPr>
            </a:br>
            <a:endParaRPr lang="en-US" sz="4000" dirty="0">
              <a:latin typeface="Raleway"/>
            </a:endParaRPr>
          </a:p>
        </p:txBody>
      </p:sp>
      <p:sp>
        <p:nvSpPr>
          <p:cNvPr id="3" name="عنصر نائب للمحتوى 2"/>
          <p:cNvSpPr>
            <a:spLocks noGrp="1"/>
          </p:cNvSpPr>
          <p:nvPr>
            <p:ph idx="1"/>
          </p:nvPr>
        </p:nvSpPr>
        <p:spPr>
          <a:xfrm>
            <a:off x="0" y="2484136"/>
            <a:ext cx="12192000" cy="4246448"/>
          </a:xfrm>
        </p:spPr>
        <p:txBody>
          <a:bodyPr/>
          <a:lstStyle/>
          <a:p>
            <a:r>
              <a:rPr lang="en-US" sz="7200" b="1" dirty="0">
                <a:solidFill>
                  <a:srgbClr val="FF0000"/>
                </a:solidFill>
              </a:rPr>
              <a:t>Yearly.</a:t>
            </a:r>
          </a:p>
          <a:p>
            <a:endParaRPr lang="en-US" dirty="0"/>
          </a:p>
        </p:txBody>
      </p:sp>
    </p:spTree>
    <p:extLst>
      <p:ext uri="{BB962C8B-B14F-4D97-AF65-F5344CB8AC3E}">
        <p14:creationId xmlns:p14="http://schemas.microsoft.com/office/powerpoint/2010/main" val="54838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Questions</a:t>
            </a:r>
          </a:p>
        </p:txBody>
      </p:sp>
      <p:sp>
        <p:nvSpPr>
          <p:cNvPr id="3" name="عنصر نائب للمحتوى 2"/>
          <p:cNvSpPr>
            <a:spLocks noGrp="1"/>
          </p:cNvSpPr>
          <p:nvPr>
            <p:ph idx="1"/>
          </p:nvPr>
        </p:nvSpPr>
        <p:spPr/>
        <p:txBody>
          <a:bodyPr>
            <a:normAutofit fontScale="92500" lnSpcReduction="20000"/>
          </a:bodyPr>
          <a:lstStyle/>
          <a:p>
            <a:pPr>
              <a:lnSpc>
                <a:spcPct val="110000"/>
              </a:lnSpc>
            </a:pPr>
            <a:r>
              <a:rPr lang="en-US" sz="1800" dirty="0" smtClean="0"/>
              <a:t>Which type of influenza virus is capable of infecting animals:</a:t>
            </a:r>
            <a:endParaRPr lang="en-US" sz="1800" dirty="0"/>
          </a:p>
          <a:p>
            <a:pPr>
              <a:lnSpc>
                <a:spcPct val="110000"/>
              </a:lnSpc>
            </a:pPr>
            <a:r>
              <a:rPr lang="en-US" sz="1800" dirty="0" smtClean="0"/>
              <a:t>A. Type A.</a:t>
            </a:r>
            <a:endParaRPr lang="en-US" sz="1800" dirty="0"/>
          </a:p>
          <a:p>
            <a:pPr>
              <a:lnSpc>
                <a:spcPct val="110000"/>
              </a:lnSpc>
            </a:pPr>
            <a:r>
              <a:rPr lang="en-US" sz="1800" dirty="0" smtClean="0"/>
              <a:t>B. Type B.</a:t>
            </a:r>
            <a:endParaRPr lang="en-US" sz="1800" dirty="0"/>
          </a:p>
          <a:p>
            <a:pPr>
              <a:lnSpc>
                <a:spcPct val="110000"/>
              </a:lnSpc>
            </a:pPr>
            <a:r>
              <a:rPr lang="en-US" sz="1800" dirty="0" smtClean="0"/>
              <a:t>C. Type C.</a:t>
            </a:r>
            <a:endParaRPr lang="en-US" sz="1800" dirty="0"/>
          </a:p>
          <a:p>
            <a:pPr>
              <a:lnSpc>
                <a:spcPct val="110000"/>
              </a:lnSpc>
            </a:pPr>
            <a:r>
              <a:rPr lang="en-US" sz="1800" dirty="0" smtClean="0"/>
              <a:t>D. All of the above.</a:t>
            </a:r>
            <a:endParaRPr lang="en-US" sz="1800" dirty="0"/>
          </a:p>
          <a:p>
            <a:pPr marL="0" indent="0">
              <a:lnSpc>
                <a:spcPct val="110000"/>
              </a:lnSpc>
              <a:buNone/>
            </a:pPr>
            <a:endParaRPr lang="en-US" sz="1800" dirty="0"/>
          </a:p>
          <a:p>
            <a:pPr>
              <a:lnSpc>
                <a:spcPct val="110000"/>
              </a:lnSpc>
            </a:pPr>
            <a:r>
              <a:rPr lang="en-US" sz="1800" dirty="0" smtClean="0"/>
              <a:t>Which food allergy you should ask about before giving influenza vaccine:</a:t>
            </a:r>
            <a:endParaRPr lang="en-US" sz="1800" dirty="0"/>
          </a:p>
          <a:p>
            <a:pPr>
              <a:lnSpc>
                <a:spcPct val="110000"/>
              </a:lnSpc>
            </a:pPr>
            <a:r>
              <a:rPr lang="en-US" sz="1800" dirty="0" smtClean="0"/>
              <a:t>A. Peanuts.</a:t>
            </a:r>
            <a:endParaRPr lang="en-US" sz="1800" dirty="0"/>
          </a:p>
          <a:p>
            <a:pPr>
              <a:lnSpc>
                <a:spcPct val="110000"/>
              </a:lnSpc>
            </a:pPr>
            <a:r>
              <a:rPr lang="en-US" sz="1800" dirty="0" smtClean="0"/>
              <a:t>B. Sesame seeds.</a:t>
            </a:r>
            <a:endParaRPr lang="en-US" sz="1800" dirty="0"/>
          </a:p>
          <a:p>
            <a:pPr>
              <a:lnSpc>
                <a:spcPct val="110000"/>
              </a:lnSpc>
            </a:pPr>
            <a:r>
              <a:rPr lang="en-US" sz="1800" dirty="0" smtClean="0"/>
              <a:t>C. Eggs.</a:t>
            </a:r>
            <a:endParaRPr lang="en-US" sz="1800" dirty="0"/>
          </a:p>
          <a:p>
            <a:pPr>
              <a:lnSpc>
                <a:spcPct val="110000"/>
              </a:lnSpc>
            </a:pPr>
            <a:r>
              <a:rPr lang="en-US" sz="1800" dirty="0" smtClean="0"/>
              <a:t>D. Milk products.</a:t>
            </a:r>
          </a:p>
          <a:p>
            <a:pPr>
              <a:lnSpc>
                <a:spcPct val="110000"/>
              </a:lnSpc>
            </a:pPr>
            <a:endParaRPr lang="en-US" sz="1800" dirty="0" smtClean="0"/>
          </a:p>
          <a:p>
            <a:r>
              <a:rPr lang="en-US" sz="1800" dirty="0" smtClean="0"/>
              <a:t>Which of the following conditions is associated with allergic rhinitis </a:t>
            </a:r>
            <a:r>
              <a:rPr lang="en-US" sz="1800" dirty="0"/>
              <a:t>:</a:t>
            </a:r>
          </a:p>
          <a:p>
            <a:r>
              <a:rPr lang="en-US" sz="1800" dirty="0" smtClean="0"/>
              <a:t>A. COPD.</a:t>
            </a:r>
            <a:endParaRPr lang="en-US" sz="1800" dirty="0"/>
          </a:p>
          <a:p>
            <a:r>
              <a:rPr lang="en-US" sz="1800" dirty="0" smtClean="0"/>
              <a:t>B. Asthma.</a:t>
            </a:r>
            <a:endParaRPr lang="en-US" sz="1800" dirty="0"/>
          </a:p>
          <a:p>
            <a:r>
              <a:rPr lang="en-US" sz="1800" dirty="0" smtClean="0"/>
              <a:t>C. Dermatitis.</a:t>
            </a:r>
            <a:endParaRPr lang="en-US" sz="1800" dirty="0"/>
          </a:p>
          <a:p>
            <a:r>
              <a:rPr lang="en-US" sz="1800" dirty="0" smtClean="0"/>
              <a:t>D. Bronchiectasis.</a:t>
            </a:r>
            <a:endParaRPr lang="en-US" sz="1800" dirty="0"/>
          </a:p>
          <a:p>
            <a:pPr>
              <a:lnSpc>
                <a:spcPct val="110000"/>
              </a:lnSpc>
            </a:pPr>
            <a:endParaRPr lang="en-US" sz="1800" dirty="0"/>
          </a:p>
          <a:p>
            <a:pPr>
              <a:lnSpc>
                <a:spcPct val="110000"/>
              </a:lnSpc>
            </a:pPr>
            <a:endParaRPr lang="en-US" sz="1800" dirty="0"/>
          </a:p>
        </p:txBody>
      </p:sp>
    </p:spTree>
    <p:extLst>
      <p:ext uri="{BB962C8B-B14F-4D97-AF65-F5344CB8AC3E}">
        <p14:creationId xmlns:p14="http://schemas.microsoft.com/office/powerpoint/2010/main" val="32453110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0" y="21771"/>
            <a:ext cx="9144000" cy="2843048"/>
          </a:xfrm>
        </p:spPr>
        <p:txBody>
          <a:bodyPr>
            <a:normAutofit/>
          </a:bodyPr>
          <a:lstStyle/>
          <a:p>
            <a:r>
              <a:rPr lang="en-US" sz="3000" b="1" dirty="0">
                <a:latin typeface="Raleway"/>
              </a:rPr>
              <a:t>How many doses of influenza vaccine you give to the child when you immunize him for the first time?</a:t>
            </a:r>
            <a:r>
              <a:rPr lang="en-US" sz="3000" dirty="0">
                <a:latin typeface="Raleway"/>
              </a:rPr>
              <a:t/>
            </a:r>
            <a:br>
              <a:rPr lang="en-US" sz="3000" dirty="0">
                <a:latin typeface="Raleway"/>
              </a:rPr>
            </a:br>
            <a:endParaRPr lang="en-US" sz="3000" dirty="0">
              <a:latin typeface="Raleway"/>
            </a:endParaRPr>
          </a:p>
        </p:txBody>
      </p:sp>
      <p:sp>
        <p:nvSpPr>
          <p:cNvPr id="3" name="عنصر نائب للمحتوى 2"/>
          <p:cNvSpPr>
            <a:spLocks noGrp="1"/>
          </p:cNvSpPr>
          <p:nvPr>
            <p:ph idx="1"/>
          </p:nvPr>
        </p:nvSpPr>
        <p:spPr>
          <a:xfrm>
            <a:off x="0" y="2526486"/>
            <a:ext cx="12192000" cy="4331514"/>
          </a:xfrm>
        </p:spPr>
        <p:txBody>
          <a:bodyPr/>
          <a:lstStyle/>
          <a:p>
            <a:pPr>
              <a:lnSpc>
                <a:spcPct val="150000"/>
              </a:lnSpc>
            </a:pPr>
            <a:r>
              <a:rPr lang="en-US" dirty="0"/>
              <a:t>Children six months to eight years of age who have not received influenza vaccination before require </a:t>
            </a:r>
            <a:r>
              <a:rPr lang="en-US" dirty="0">
                <a:solidFill>
                  <a:srgbClr val="FF0000"/>
                </a:solidFill>
              </a:rPr>
              <a:t>two doses </a:t>
            </a:r>
            <a:r>
              <a:rPr lang="en-US" dirty="0"/>
              <a:t>for the first </a:t>
            </a:r>
            <a:r>
              <a:rPr lang="en-US" dirty="0" smtClean="0"/>
              <a:t>season</a:t>
            </a:r>
          </a:p>
          <a:p>
            <a:pPr>
              <a:lnSpc>
                <a:spcPct val="150000"/>
              </a:lnSpc>
            </a:pPr>
            <a:r>
              <a:rPr lang="en-US" dirty="0" smtClean="0"/>
              <a:t>The first dose should be given as soon as vaccine becomes available.</a:t>
            </a:r>
          </a:p>
          <a:p>
            <a:pPr>
              <a:lnSpc>
                <a:spcPct val="150000"/>
              </a:lnSpc>
            </a:pPr>
            <a:r>
              <a:rPr lang="en-US" dirty="0" smtClean="0"/>
              <a:t>The second dose should be given at least 28 days after the first dose</a:t>
            </a:r>
          </a:p>
          <a:p>
            <a:pPr>
              <a:lnSpc>
                <a:spcPct val="150000"/>
              </a:lnSpc>
            </a:pPr>
            <a:r>
              <a:rPr lang="en-US" dirty="0" smtClean="0"/>
              <a:t>If your child needs the two doses, begin the process early. </a:t>
            </a:r>
          </a:p>
          <a:p>
            <a:pPr>
              <a:lnSpc>
                <a:spcPct val="150000"/>
              </a:lnSpc>
            </a:pPr>
            <a:endParaRPr lang="en-US" dirty="0"/>
          </a:p>
        </p:txBody>
      </p:sp>
    </p:spTree>
    <p:extLst>
      <p:ext uri="{BB962C8B-B14F-4D97-AF65-F5344CB8AC3E}">
        <p14:creationId xmlns:p14="http://schemas.microsoft.com/office/powerpoint/2010/main" val="397450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05000" y="596900"/>
            <a:ext cx="8229600" cy="1143000"/>
          </a:xfrm>
        </p:spPr>
        <p:txBody>
          <a:bodyPr>
            <a:noAutofit/>
          </a:bodyPr>
          <a:lstStyle/>
          <a:p>
            <a:r>
              <a:rPr lang="en-US" sz="3000" b="1" dirty="0">
                <a:latin typeface="Raleway"/>
              </a:rPr>
              <a:t>How many strains does the influenza vaccine contain?</a:t>
            </a:r>
            <a:r>
              <a:rPr lang="en-US" sz="3000" dirty="0">
                <a:latin typeface="Raleway"/>
              </a:rPr>
              <a:t/>
            </a:r>
            <a:br>
              <a:rPr lang="en-US" sz="3000" dirty="0">
                <a:latin typeface="Raleway"/>
              </a:rPr>
            </a:br>
            <a:endParaRPr lang="en-US" sz="3000" dirty="0">
              <a:latin typeface="Raleway"/>
            </a:endParaRPr>
          </a:p>
        </p:txBody>
      </p:sp>
      <p:sp>
        <p:nvSpPr>
          <p:cNvPr id="3" name="عنصر نائب للمحتوى 2"/>
          <p:cNvSpPr>
            <a:spLocks noGrp="1"/>
          </p:cNvSpPr>
          <p:nvPr>
            <p:ph idx="1"/>
          </p:nvPr>
        </p:nvSpPr>
        <p:spPr>
          <a:xfrm>
            <a:off x="0" y="1858780"/>
            <a:ext cx="11302584" cy="4999220"/>
          </a:xfrm>
        </p:spPr>
        <p:txBody>
          <a:bodyPr/>
          <a:lstStyle/>
          <a:p>
            <a:pPr>
              <a:lnSpc>
                <a:spcPct val="150000"/>
              </a:lnSpc>
            </a:pPr>
            <a:r>
              <a:rPr lang="en-US" b="1" dirty="0">
                <a:solidFill>
                  <a:srgbClr val="00B050"/>
                </a:solidFill>
              </a:rPr>
              <a:t>3-4</a:t>
            </a:r>
            <a:r>
              <a:rPr lang="en-US" dirty="0"/>
              <a:t> strains. it changes from season to season, with one or more vaccine strains replaced annually to provide protection against viruses that are anticipated to circulate during the upcoming season. </a:t>
            </a:r>
          </a:p>
        </p:txBody>
      </p:sp>
    </p:spTree>
    <p:extLst>
      <p:ext uri="{BB962C8B-B14F-4D97-AF65-F5344CB8AC3E}">
        <p14:creationId xmlns:p14="http://schemas.microsoft.com/office/powerpoint/2010/main" val="425527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4248" y="522265"/>
            <a:ext cx="8229600" cy="1143000"/>
          </a:xfrm>
        </p:spPr>
        <p:txBody>
          <a:bodyPr>
            <a:noAutofit/>
          </a:bodyPr>
          <a:lstStyle/>
          <a:p>
            <a:r>
              <a:rPr lang="en-US" sz="3000" b="1" dirty="0">
                <a:latin typeface="Raleway"/>
              </a:rPr>
              <a:t>When should the influenza vaccine be offered?</a:t>
            </a:r>
            <a:r>
              <a:rPr lang="en-US" sz="3000" dirty="0">
                <a:latin typeface="Raleway"/>
              </a:rPr>
              <a:t/>
            </a:r>
            <a:br>
              <a:rPr lang="en-US" sz="3000" dirty="0">
                <a:latin typeface="Raleway"/>
              </a:rPr>
            </a:br>
            <a:endParaRPr lang="en-US" sz="3000" dirty="0">
              <a:latin typeface="Raleway"/>
            </a:endParaRPr>
          </a:p>
        </p:txBody>
      </p:sp>
      <p:sp>
        <p:nvSpPr>
          <p:cNvPr id="3" name="عنصر نائب للمحتوى 2"/>
          <p:cNvSpPr>
            <a:spLocks noGrp="1"/>
          </p:cNvSpPr>
          <p:nvPr>
            <p:ph idx="1"/>
          </p:nvPr>
        </p:nvSpPr>
        <p:spPr>
          <a:xfrm>
            <a:off x="0" y="1903694"/>
            <a:ext cx="12192000" cy="4954306"/>
          </a:xfrm>
        </p:spPr>
        <p:txBody>
          <a:bodyPr>
            <a:normAutofit/>
          </a:bodyPr>
          <a:lstStyle/>
          <a:p>
            <a:pPr>
              <a:lnSpc>
                <a:spcPct val="150000"/>
              </a:lnSpc>
            </a:pPr>
            <a:r>
              <a:rPr lang="en-US" sz="2200" dirty="0"/>
              <a:t>You should get a flu vaccine </a:t>
            </a:r>
            <a:r>
              <a:rPr lang="en-US" sz="2200" dirty="0">
                <a:solidFill>
                  <a:srgbClr val="FF0000"/>
                </a:solidFill>
              </a:rPr>
              <a:t>before flu begins spreading in your community</a:t>
            </a:r>
            <a:r>
              <a:rPr lang="en-US" sz="2200" dirty="0"/>
              <a:t>. </a:t>
            </a:r>
            <a:endParaRPr lang="en-US" sz="2200" dirty="0" smtClean="0"/>
          </a:p>
          <a:p>
            <a:pPr>
              <a:lnSpc>
                <a:spcPct val="150000"/>
              </a:lnSpc>
            </a:pPr>
            <a:r>
              <a:rPr lang="en-US" sz="2200" dirty="0" smtClean="0"/>
              <a:t>It </a:t>
            </a:r>
            <a:r>
              <a:rPr lang="en-US" sz="2200" dirty="0"/>
              <a:t>takes about </a:t>
            </a:r>
            <a:r>
              <a:rPr lang="en-US" sz="2200" dirty="0">
                <a:solidFill>
                  <a:srgbClr val="FF0000"/>
                </a:solidFill>
              </a:rPr>
              <a:t>two weeks </a:t>
            </a:r>
            <a:r>
              <a:rPr lang="en-US" sz="2200" dirty="0"/>
              <a:t>after vaccination for </a:t>
            </a:r>
            <a:r>
              <a:rPr lang="en-US" sz="2200" dirty="0">
                <a:solidFill>
                  <a:srgbClr val="0070C0"/>
                </a:solidFill>
              </a:rPr>
              <a:t>antibodies to develop </a:t>
            </a:r>
            <a:r>
              <a:rPr lang="en-US" sz="2200" dirty="0"/>
              <a:t>in the body that protect against flu, so make plans to get vaccinated early in fall, before flu season begins</a:t>
            </a:r>
          </a:p>
        </p:txBody>
      </p:sp>
    </p:spTree>
    <p:extLst>
      <p:ext uri="{BB962C8B-B14F-4D97-AF65-F5344CB8AC3E}">
        <p14:creationId xmlns:p14="http://schemas.microsoft.com/office/powerpoint/2010/main" val="33521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80571" y="287031"/>
            <a:ext cx="10547677" cy="1590942"/>
          </a:xfrm>
        </p:spPr>
        <p:txBody>
          <a:bodyPr>
            <a:noAutofit/>
          </a:bodyPr>
          <a:lstStyle/>
          <a:p>
            <a:r>
              <a:rPr lang="en-US" sz="3000" b="1" dirty="0">
                <a:latin typeface="Raleway"/>
              </a:rPr>
              <a:t>Which food allergy you should ask </a:t>
            </a:r>
            <a:r>
              <a:rPr lang="en-US" sz="3000" b="1" dirty="0" smtClean="0">
                <a:latin typeface="Raleway"/>
              </a:rPr>
              <a:t>about </a:t>
            </a:r>
            <a:r>
              <a:rPr lang="en-US" sz="3000" b="1" dirty="0">
                <a:latin typeface="Raleway"/>
              </a:rPr>
              <a:t>before giving influenza vaccine?</a:t>
            </a:r>
            <a:r>
              <a:rPr lang="en-US" sz="3000" dirty="0">
                <a:latin typeface="Raleway"/>
              </a:rPr>
              <a:t/>
            </a:r>
            <a:br>
              <a:rPr lang="en-US" sz="3000" dirty="0">
                <a:latin typeface="Raleway"/>
              </a:rPr>
            </a:br>
            <a:endParaRPr lang="en-US" sz="3000" dirty="0">
              <a:latin typeface="Raleway"/>
            </a:endParaRPr>
          </a:p>
        </p:txBody>
      </p:sp>
      <p:sp>
        <p:nvSpPr>
          <p:cNvPr id="3" name="عنصر نائب للمحتوى 2"/>
          <p:cNvSpPr>
            <a:spLocks noGrp="1"/>
          </p:cNvSpPr>
          <p:nvPr>
            <p:ph idx="1"/>
          </p:nvPr>
        </p:nvSpPr>
        <p:spPr>
          <a:xfrm>
            <a:off x="0" y="1872718"/>
            <a:ext cx="12192000" cy="4985282"/>
          </a:xfrm>
        </p:spPr>
        <p:txBody>
          <a:bodyPr>
            <a:normAutofit/>
          </a:bodyPr>
          <a:lstStyle/>
          <a:p>
            <a:r>
              <a:rPr lang="en-US" sz="7200" dirty="0" smtClean="0">
                <a:solidFill>
                  <a:srgbClr val="FF0000"/>
                </a:solidFill>
              </a:rPr>
              <a:t>Egg.</a:t>
            </a:r>
            <a:endParaRPr lang="en-US" sz="7200" dirty="0">
              <a:solidFill>
                <a:srgbClr val="FF0000"/>
              </a:solidFill>
            </a:endParaRPr>
          </a:p>
        </p:txBody>
      </p:sp>
    </p:spTree>
    <p:extLst>
      <p:ext uri="{BB962C8B-B14F-4D97-AF65-F5344CB8AC3E}">
        <p14:creationId xmlns:p14="http://schemas.microsoft.com/office/powerpoint/2010/main" val="365282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h\Downloads\urticaria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262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h\Downloads\urticaria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200" y="0"/>
            <a:ext cx="5765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3382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0" y="274638"/>
            <a:ext cx="9144000" cy="1249362"/>
          </a:xfrm>
        </p:spPr>
        <p:txBody>
          <a:bodyPr>
            <a:noAutofit/>
          </a:bodyPr>
          <a:lstStyle/>
          <a:p>
            <a:pPr algn="ctr"/>
            <a:r>
              <a:rPr lang="en-US" sz="3000" b="1" dirty="0" smtClean="0">
                <a:latin typeface="Raleway"/>
              </a:rPr>
              <a:t>ACIP </a:t>
            </a:r>
            <a:r>
              <a:rPr lang="en-US" sz="3000" b="1" dirty="0">
                <a:latin typeface="Raleway"/>
              </a:rPr>
              <a:t>recommendations regarding persons with egg allergy and influenza </a:t>
            </a:r>
            <a:r>
              <a:rPr lang="en-US" sz="3000" b="1" dirty="0" smtClean="0">
                <a:latin typeface="Raleway"/>
              </a:rPr>
              <a:t>vaccination</a:t>
            </a:r>
            <a:endParaRPr lang="en-US" sz="3000" dirty="0">
              <a:latin typeface="Raleway"/>
            </a:endParaRPr>
          </a:p>
        </p:txBody>
      </p:sp>
      <p:sp>
        <p:nvSpPr>
          <p:cNvPr id="3" name="عنصر نائب للمحتوى 2"/>
          <p:cNvSpPr>
            <a:spLocks noGrp="1"/>
          </p:cNvSpPr>
          <p:nvPr>
            <p:ph idx="1"/>
          </p:nvPr>
        </p:nvSpPr>
        <p:spPr>
          <a:xfrm>
            <a:off x="0" y="1752601"/>
            <a:ext cx="12192000" cy="5105399"/>
          </a:xfrm>
        </p:spPr>
        <p:txBody>
          <a:bodyPr>
            <a:normAutofit/>
          </a:bodyPr>
          <a:lstStyle/>
          <a:p>
            <a:pPr>
              <a:lnSpc>
                <a:spcPct val="150000"/>
              </a:lnSpc>
            </a:pPr>
            <a:r>
              <a:rPr lang="en-US" dirty="0"/>
              <a:t>P</a:t>
            </a:r>
            <a:r>
              <a:rPr lang="en-US" sz="2400" dirty="0" smtClean="0"/>
              <a:t>ersons </a:t>
            </a:r>
            <a:r>
              <a:rPr lang="en-US" sz="2400" dirty="0"/>
              <a:t>with a history of egg allergy who have experienced only </a:t>
            </a:r>
            <a:r>
              <a:rPr lang="en-US" sz="2400" dirty="0">
                <a:solidFill>
                  <a:srgbClr val="0070C0"/>
                </a:solidFill>
              </a:rPr>
              <a:t>hives </a:t>
            </a:r>
            <a:r>
              <a:rPr lang="en-US" sz="2400" dirty="0"/>
              <a:t>after exposure to egg </a:t>
            </a:r>
            <a:r>
              <a:rPr lang="en-US" sz="2400" dirty="0">
                <a:solidFill>
                  <a:srgbClr val="0070C0"/>
                </a:solidFill>
              </a:rPr>
              <a:t>should receive any </a:t>
            </a:r>
            <a:r>
              <a:rPr lang="en-US" sz="2400" dirty="0"/>
              <a:t>of the recommended influenza vaccines appropriate for the recipient’s age and health status. Persons who have had reactions to egg involving symptoms </a:t>
            </a:r>
            <a:r>
              <a:rPr lang="en-US" sz="2400" dirty="0">
                <a:solidFill>
                  <a:srgbClr val="0070C0"/>
                </a:solidFill>
              </a:rPr>
              <a:t>other than hives </a:t>
            </a:r>
            <a:r>
              <a:rPr lang="en-US" sz="2400" dirty="0"/>
              <a:t>(e.g., angioedema, respiratory distress, lightheadedness, recurrent emesis) or who required epinephrine or another emergency medical intervention </a:t>
            </a:r>
            <a:r>
              <a:rPr lang="en-US" sz="2400" dirty="0">
                <a:solidFill>
                  <a:srgbClr val="0070C0"/>
                </a:solidFill>
              </a:rPr>
              <a:t>may receive the cell culture–based </a:t>
            </a:r>
            <a:r>
              <a:rPr lang="en-US" sz="2400" dirty="0"/>
              <a:t>or</a:t>
            </a:r>
            <a:r>
              <a:rPr lang="en-US" sz="2400" dirty="0">
                <a:solidFill>
                  <a:srgbClr val="00B0F0"/>
                </a:solidFill>
              </a:rPr>
              <a:t> </a:t>
            </a:r>
            <a:r>
              <a:rPr lang="en-US" sz="2400" dirty="0">
                <a:solidFill>
                  <a:srgbClr val="0070C0"/>
                </a:solidFill>
              </a:rPr>
              <a:t>recombinant influenza vaccines</a:t>
            </a:r>
            <a:r>
              <a:rPr lang="en-US" sz="2400" dirty="0">
                <a:solidFill>
                  <a:srgbClr val="00B0F0"/>
                </a:solidFill>
              </a:rPr>
              <a:t> </a:t>
            </a:r>
            <a:r>
              <a:rPr lang="en-US" sz="2400" dirty="0"/>
              <a:t>appropriate for the recipient’s age and health status.</a:t>
            </a:r>
          </a:p>
        </p:txBody>
      </p:sp>
    </p:spTree>
    <p:extLst>
      <p:ext uri="{BB962C8B-B14F-4D97-AF65-F5344CB8AC3E}">
        <p14:creationId xmlns:p14="http://schemas.microsoft.com/office/powerpoint/2010/main" val="42782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304800"/>
            <a:ext cx="8229600" cy="725214"/>
          </a:xfrm>
        </p:spPr>
        <p:txBody>
          <a:bodyPr>
            <a:noAutofit/>
          </a:bodyPr>
          <a:lstStyle/>
          <a:p>
            <a:pPr algn="ctr"/>
            <a:r>
              <a:rPr lang="en-US" sz="3000" b="1" dirty="0">
                <a:latin typeface="Raleway"/>
              </a:rPr>
              <a:t>C</a:t>
            </a:r>
            <a:r>
              <a:rPr lang="en-US" sz="3000" b="1" dirty="0" smtClean="0">
                <a:latin typeface="Raleway"/>
              </a:rPr>
              <a:t>ontraindications </a:t>
            </a:r>
            <a:r>
              <a:rPr lang="en-US" sz="3000" b="1" dirty="0">
                <a:latin typeface="Raleway"/>
              </a:rPr>
              <a:t>to </a:t>
            </a:r>
            <a:r>
              <a:rPr lang="en-US" sz="3000" b="1" dirty="0" smtClean="0">
                <a:latin typeface="Raleway"/>
              </a:rPr>
              <a:t> </a:t>
            </a:r>
            <a:r>
              <a:rPr lang="en-US" sz="3000" b="1" dirty="0">
                <a:latin typeface="Raleway"/>
              </a:rPr>
              <a:t>influenza </a:t>
            </a:r>
            <a:r>
              <a:rPr lang="en-US" sz="3000" b="1" dirty="0" smtClean="0">
                <a:latin typeface="Raleway"/>
              </a:rPr>
              <a:t>vaccine</a:t>
            </a:r>
            <a:endParaRPr lang="en-US" sz="3000" dirty="0">
              <a:latin typeface="Raleway"/>
            </a:endParaRPr>
          </a:p>
        </p:txBody>
      </p:sp>
      <p:sp>
        <p:nvSpPr>
          <p:cNvPr id="3" name="عنصر نائب للمحتوى 2"/>
          <p:cNvSpPr>
            <a:spLocks noGrp="1"/>
          </p:cNvSpPr>
          <p:nvPr>
            <p:ph idx="1"/>
          </p:nvPr>
        </p:nvSpPr>
        <p:spPr>
          <a:xfrm>
            <a:off x="1" y="1233215"/>
            <a:ext cx="11466285" cy="5624785"/>
          </a:xfrm>
        </p:spPr>
        <p:txBody>
          <a:bodyPr>
            <a:noAutofit/>
          </a:bodyPr>
          <a:lstStyle/>
          <a:p>
            <a:pPr>
              <a:lnSpc>
                <a:spcPct val="150000"/>
              </a:lnSpc>
            </a:pPr>
            <a:r>
              <a:rPr lang="en-US" dirty="0"/>
              <a:t>Infants younger than </a:t>
            </a:r>
            <a:r>
              <a:rPr lang="en-US" dirty="0">
                <a:solidFill>
                  <a:srgbClr val="FF0000"/>
                </a:solidFill>
              </a:rPr>
              <a:t>6</a:t>
            </a:r>
            <a:r>
              <a:rPr lang="en-US" dirty="0"/>
              <a:t> months of age.</a:t>
            </a:r>
          </a:p>
          <a:p>
            <a:pPr>
              <a:lnSpc>
                <a:spcPct val="150000"/>
              </a:lnSpc>
            </a:pPr>
            <a:r>
              <a:rPr lang="en-US" dirty="0"/>
              <a:t>People who have experienced a severe (</a:t>
            </a:r>
            <a:r>
              <a:rPr lang="en-US" dirty="0">
                <a:solidFill>
                  <a:srgbClr val="FF0000"/>
                </a:solidFill>
              </a:rPr>
              <a:t>life threatening</a:t>
            </a:r>
            <a:r>
              <a:rPr lang="en-US" dirty="0"/>
              <a:t>) allergy to a prior dose of a seasonal influenza vaccine (</a:t>
            </a:r>
            <a:r>
              <a:rPr lang="en-US" dirty="0" smtClean="0"/>
              <a:t>IIV).</a:t>
            </a:r>
            <a:endParaRPr lang="en-US" dirty="0"/>
          </a:p>
          <a:p>
            <a:pPr>
              <a:lnSpc>
                <a:spcPct val="150000"/>
              </a:lnSpc>
            </a:pPr>
            <a:r>
              <a:rPr lang="en-US" dirty="0"/>
              <a:t>People who have a </a:t>
            </a:r>
            <a:r>
              <a:rPr lang="en-US" dirty="0">
                <a:solidFill>
                  <a:srgbClr val="FF0000"/>
                </a:solidFill>
              </a:rPr>
              <a:t>severe allergy to a component of the IIV vaccine</a:t>
            </a:r>
            <a:r>
              <a:rPr lang="en-US" dirty="0" smtClean="0"/>
              <a:t>.</a:t>
            </a:r>
          </a:p>
          <a:p>
            <a:pPr>
              <a:lnSpc>
                <a:spcPct val="150000"/>
              </a:lnSpc>
            </a:pPr>
            <a:r>
              <a:rPr lang="en-US" dirty="0" smtClean="0"/>
              <a:t> </a:t>
            </a:r>
            <a:r>
              <a:rPr lang="en-US" dirty="0"/>
              <a:t>Health care providers should consult the </a:t>
            </a:r>
            <a:r>
              <a:rPr lang="en-US" dirty="0" smtClean="0"/>
              <a:t>package insert for </a:t>
            </a:r>
            <a:r>
              <a:rPr lang="en-US" dirty="0"/>
              <a:t>vaccine components.</a:t>
            </a:r>
          </a:p>
        </p:txBody>
      </p:sp>
    </p:spTree>
    <p:extLst>
      <p:ext uri="{BB962C8B-B14F-4D97-AF65-F5344CB8AC3E}">
        <p14:creationId xmlns:p14="http://schemas.microsoft.com/office/powerpoint/2010/main" val="63050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1"/>
            <a:r>
              <a:rPr lang="en-US" dirty="0"/>
              <a:t>Allergic rhinitis</a:t>
            </a:r>
            <a:endParaRPr lang="en-US" b="1" dirty="0"/>
          </a:p>
        </p:txBody>
      </p:sp>
      <p:sp>
        <p:nvSpPr>
          <p:cNvPr id="3" name="Subtitle 2"/>
          <p:cNvSpPr>
            <a:spLocks noGrp="1"/>
          </p:cNvSpPr>
          <p:nvPr>
            <p:ph type="subTitle" idx="1"/>
          </p:nvPr>
        </p:nvSpPr>
        <p:spPr>
          <a:xfrm>
            <a:off x="924706" y="3866026"/>
            <a:ext cx="7891272" cy="1069848"/>
          </a:xfrm>
        </p:spPr>
        <p:txBody>
          <a:bodyPr/>
          <a:lstStyle/>
          <a:p>
            <a:pPr>
              <a:lnSpc>
                <a:spcPct val="90000"/>
              </a:lnSpc>
              <a:spcBef>
                <a:spcPts val="1000"/>
              </a:spcBef>
            </a:pPr>
            <a:endParaRPr lang="en-US" dirty="0"/>
          </a:p>
        </p:txBody>
      </p:sp>
    </p:spTree>
    <p:extLst>
      <p:ext uri="{BB962C8B-B14F-4D97-AF65-F5344CB8AC3E}">
        <p14:creationId xmlns:p14="http://schemas.microsoft.com/office/powerpoint/2010/main" val="11519724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Allergic </a:t>
            </a:r>
            <a:r>
              <a:rPr lang="en-US" dirty="0" smtClean="0"/>
              <a:t>rhinitis</a:t>
            </a:r>
            <a:endParaRPr lang="en-US" dirty="0"/>
          </a:p>
        </p:txBody>
      </p:sp>
      <p:sp>
        <p:nvSpPr>
          <p:cNvPr id="3" name="عنصر نائب للمحتوى 2"/>
          <p:cNvSpPr>
            <a:spLocks noGrp="1"/>
          </p:cNvSpPr>
          <p:nvPr>
            <p:ph idx="1"/>
          </p:nvPr>
        </p:nvSpPr>
        <p:spPr>
          <a:xfrm>
            <a:off x="0" y="3099816"/>
            <a:ext cx="12192000" cy="3410712"/>
          </a:xfrm>
        </p:spPr>
        <p:txBody>
          <a:bodyPr/>
          <a:lstStyle/>
          <a:p>
            <a:pPr>
              <a:lnSpc>
                <a:spcPct val="150000"/>
              </a:lnSpc>
            </a:pPr>
            <a:endParaRPr lang="en-US" b="1" dirty="0" smtClean="0">
              <a:solidFill>
                <a:srgbClr val="00B050"/>
              </a:solidFill>
            </a:endParaRPr>
          </a:p>
          <a:p>
            <a:pPr>
              <a:lnSpc>
                <a:spcPct val="150000"/>
              </a:lnSpc>
            </a:pPr>
            <a:r>
              <a:rPr lang="en-US" b="1" dirty="0" smtClean="0">
                <a:solidFill>
                  <a:srgbClr val="00B050"/>
                </a:solidFill>
              </a:rPr>
              <a:t>Definition:</a:t>
            </a:r>
            <a:endParaRPr lang="en-US" dirty="0"/>
          </a:p>
          <a:p>
            <a:pPr marL="0" indent="0">
              <a:lnSpc>
                <a:spcPct val="150000"/>
              </a:lnSpc>
              <a:buNone/>
            </a:pPr>
            <a:r>
              <a:rPr lang="en-US" dirty="0"/>
              <a:t>Disease caused by an </a:t>
            </a:r>
            <a:r>
              <a:rPr lang="en-US" dirty="0" err="1"/>
              <a:t>IgE</a:t>
            </a:r>
            <a:r>
              <a:rPr lang="en-US" dirty="0"/>
              <a:t>-mediated inflammatory response of the nasal mucous membranes after exposure to inhaled allergens. Symptoms include rhinorrhea (anterior or posterior nasal drainage), nasal congestion, nasal itching, and sneezing.</a:t>
            </a:r>
          </a:p>
          <a:p>
            <a:pPr marL="0" indent="0">
              <a:lnSpc>
                <a:spcPct val="150000"/>
              </a:lnSpc>
              <a:buNone/>
            </a:pPr>
            <a:endParaRPr lang="en-US" dirty="0"/>
          </a:p>
        </p:txBody>
      </p:sp>
      <p:pic>
        <p:nvPicPr>
          <p:cNvPr id="1026" name="Picture 2" descr="Image result for Allergic rhinit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3152" y="950403"/>
            <a:ext cx="6761809" cy="3109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0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Classification of  allergic </a:t>
            </a:r>
            <a:r>
              <a:rPr lang="en-US" b="1" dirty="0" smtClean="0"/>
              <a:t>rhinitis</a:t>
            </a:r>
            <a:endParaRPr lang="en-US" dirty="0"/>
          </a:p>
        </p:txBody>
      </p:sp>
      <p:sp>
        <p:nvSpPr>
          <p:cNvPr id="3" name="عنصر نائب للمحتوى 2"/>
          <p:cNvSpPr>
            <a:spLocks noGrp="1"/>
          </p:cNvSpPr>
          <p:nvPr>
            <p:ph idx="1"/>
          </p:nvPr>
        </p:nvSpPr>
        <p:spPr>
          <a:xfrm>
            <a:off x="0" y="1689100"/>
            <a:ext cx="12192000" cy="5168900"/>
          </a:xfrm>
        </p:spPr>
        <p:txBody>
          <a:bodyPr/>
          <a:lstStyle/>
          <a:p>
            <a:pPr marL="0" indent="0">
              <a:buNone/>
            </a:pPr>
            <a:r>
              <a:rPr lang="en-US" dirty="0"/>
              <a:t>AR may be classified </a:t>
            </a:r>
            <a:r>
              <a:rPr lang="en-US" dirty="0" smtClean="0"/>
              <a:t>by:</a:t>
            </a:r>
            <a:endParaRPr lang="en-US" dirty="0"/>
          </a:p>
          <a:p>
            <a:pPr marL="0" indent="0">
              <a:buNone/>
            </a:pPr>
            <a:r>
              <a:rPr lang="en-US" b="1" dirty="0"/>
              <a:t> (1) </a:t>
            </a:r>
            <a:r>
              <a:rPr lang="en-US" b="1" dirty="0">
                <a:solidFill>
                  <a:srgbClr val="FF0000"/>
                </a:solidFill>
              </a:rPr>
              <a:t>the temporal pattern of exposure </a:t>
            </a:r>
            <a:r>
              <a:rPr lang="en-US" dirty="0"/>
              <a:t>to a triggering allergen, such as </a:t>
            </a:r>
            <a:r>
              <a:rPr lang="en-US" b="1" dirty="0">
                <a:solidFill>
                  <a:srgbClr val="0070C0"/>
                </a:solidFill>
              </a:rPr>
              <a:t>seasonal </a:t>
            </a:r>
            <a:r>
              <a:rPr lang="en-US" dirty="0"/>
              <a:t>(</a:t>
            </a:r>
            <a:r>
              <a:rPr lang="en-US" dirty="0" err="1"/>
              <a:t>eg</a:t>
            </a:r>
            <a:r>
              <a:rPr lang="en-US" dirty="0"/>
              <a:t>, pollens), </a:t>
            </a:r>
            <a:r>
              <a:rPr lang="en-US" b="1" dirty="0">
                <a:solidFill>
                  <a:srgbClr val="0070C0"/>
                </a:solidFill>
              </a:rPr>
              <a:t>perennial/ year-round</a:t>
            </a:r>
            <a:r>
              <a:rPr lang="en-US" dirty="0">
                <a:solidFill>
                  <a:srgbClr val="0070C0"/>
                </a:solidFill>
              </a:rPr>
              <a:t> </a:t>
            </a:r>
            <a:r>
              <a:rPr lang="en-US" dirty="0"/>
              <a:t>(</a:t>
            </a:r>
            <a:r>
              <a:rPr lang="en-US" dirty="0" err="1"/>
              <a:t>eg</a:t>
            </a:r>
            <a:r>
              <a:rPr lang="en-US" dirty="0"/>
              <a:t>, dust mites), or </a:t>
            </a:r>
            <a:r>
              <a:rPr lang="en-US" b="1" dirty="0">
                <a:solidFill>
                  <a:srgbClr val="0070C0"/>
                </a:solidFill>
              </a:rPr>
              <a:t>episodic </a:t>
            </a:r>
            <a:r>
              <a:rPr lang="en-US" dirty="0"/>
              <a:t>(environmental from exposures not normally encountered in the patient’s environment, </a:t>
            </a:r>
            <a:r>
              <a:rPr lang="en-US" dirty="0" err="1"/>
              <a:t>eg</a:t>
            </a:r>
            <a:r>
              <a:rPr lang="en-US" dirty="0"/>
              <a:t>, visiting a home with pets); </a:t>
            </a:r>
          </a:p>
          <a:p>
            <a:pPr marL="0" indent="0">
              <a:buNone/>
            </a:pPr>
            <a:r>
              <a:rPr lang="en-US" b="1" dirty="0"/>
              <a:t>(2) </a:t>
            </a:r>
            <a:r>
              <a:rPr lang="en-US" b="1" dirty="0">
                <a:solidFill>
                  <a:srgbClr val="FF0000"/>
                </a:solidFill>
              </a:rPr>
              <a:t>frequency of symptoms</a:t>
            </a:r>
            <a:r>
              <a:rPr lang="en-US" dirty="0"/>
              <a:t>.</a:t>
            </a:r>
          </a:p>
          <a:p>
            <a:pPr marL="0" indent="0">
              <a:buNone/>
            </a:pPr>
            <a:r>
              <a:rPr lang="en-US" b="1" dirty="0" smtClean="0"/>
              <a:t>(</a:t>
            </a:r>
            <a:r>
              <a:rPr lang="en-US" b="1" dirty="0"/>
              <a:t>3) </a:t>
            </a:r>
            <a:r>
              <a:rPr lang="en-US" b="1" dirty="0">
                <a:solidFill>
                  <a:srgbClr val="FF0000"/>
                </a:solidFill>
              </a:rPr>
              <a:t>severity of symptoms</a:t>
            </a:r>
            <a:r>
              <a:rPr lang="en-US" dirty="0"/>
              <a:t>. </a:t>
            </a:r>
            <a:endParaRPr lang="en-US" dirty="0" smtClean="0"/>
          </a:p>
          <a:p>
            <a:pPr marL="0" indent="0">
              <a:buNone/>
            </a:pPr>
            <a:endParaRPr lang="en-US" dirty="0"/>
          </a:p>
          <a:p>
            <a:pPr marL="0" indent="0">
              <a:buNone/>
            </a:pPr>
            <a:r>
              <a:rPr lang="en-US" dirty="0"/>
              <a:t>Classifying AR in this manner may assist in choosing the most appropriate treatment strategies for an individual patient.</a:t>
            </a:r>
          </a:p>
        </p:txBody>
      </p:sp>
    </p:spTree>
    <p:extLst>
      <p:ext uri="{BB962C8B-B14F-4D97-AF65-F5344CB8AC3E}">
        <p14:creationId xmlns:p14="http://schemas.microsoft.com/office/powerpoint/2010/main" val="407478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Cont..</a:t>
            </a:r>
            <a:endParaRPr lang="en-US" dirty="0"/>
          </a:p>
        </p:txBody>
      </p:sp>
      <p:sp>
        <p:nvSpPr>
          <p:cNvPr id="3" name="عنصر نائب للمحتوى 2"/>
          <p:cNvSpPr>
            <a:spLocks noGrp="1"/>
          </p:cNvSpPr>
          <p:nvPr>
            <p:ph idx="1"/>
          </p:nvPr>
        </p:nvSpPr>
        <p:spPr/>
        <p:txBody>
          <a:bodyPr>
            <a:normAutofit/>
          </a:bodyPr>
          <a:lstStyle/>
          <a:p>
            <a:r>
              <a:rPr lang="en-US" sz="1800" dirty="0" smtClean="0"/>
              <a:t>What is the most common organism associated with Pharyngitis</a:t>
            </a:r>
            <a:endParaRPr lang="en-US" sz="1800" dirty="0"/>
          </a:p>
          <a:p>
            <a:r>
              <a:rPr lang="en-US" sz="1800" dirty="0" smtClean="0"/>
              <a:t>A. Group </a:t>
            </a:r>
            <a:r>
              <a:rPr lang="en-US" sz="1800" dirty="0"/>
              <a:t>A </a:t>
            </a:r>
            <a:r>
              <a:rPr lang="en-US" sz="1800" dirty="0" smtClean="0"/>
              <a:t>streptococcus </a:t>
            </a:r>
            <a:r>
              <a:rPr lang="en-US" sz="1800" dirty="0"/>
              <a:t>(GAS</a:t>
            </a:r>
            <a:r>
              <a:rPr lang="en-US" sz="1800" dirty="0" smtClean="0"/>
              <a:t>).</a:t>
            </a:r>
          </a:p>
          <a:p>
            <a:r>
              <a:rPr lang="en-US" sz="1800" dirty="0" smtClean="0"/>
              <a:t>B. Chlamydia pneumoniae.</a:t>
            </a:r>
          </a:p>
          <a:p>
            <a:r>
              <a:rPr lang="en-US" sz="1800" dirty="0" smtClean="0"/>
              <a:t>C</a:t>
            </a:r>
            <a:r>
              <a:rPr lang="en-US" sz="1800" dirty="0"/>
              <a:t>. Mycoplasma </a:t>
            </a:r>
            <a:r>
              <a:rPr lang="en-US" sz="1800" dirty="0" smtClean="0"/>
              <a:t>pneumoniae.</a:t>
            </a:r>
          </a:p>
          <a:p>
            <a:r>
              <a:rPr lang="en-US" sz="1800" dirty="0" smtClean="0"/>
              <a:t>D</a:t>
            </a:r>
            <a:r>
              <a:rPr lang="en-US" sz="1800" dirty="0"/>
              <a:t>. Neisseria </a:t>
            </a:r>
            <a:r>
              <a:rPr lang="en-US" sz="1800" dirty="0" smtClean="0"/>
              <a:t>gonorrhoeae.</a:t>
            </a:r>
          </a:p>
          <a:p>
            <a:endParaRPr lang="en-US" sz="1800" dirty="0" smtClean="0"/>
          </a:p>
          <a:p>
            <a:r>
              <a:rPr lang="en-US" sz="1800" dirty="0" smtClean="0"/>
              <a:t>What is a common side effect of antibiotic treatment in otitis media?</a:t>
            </a:r>
            <a:endParaRPr lang="en-US" sz="1800" dirty="0"/>
          </a:p>
          <a:p>
            <a:r>
              <a:rPr lang="en-US" sz="1800" dirty="0"/>
              <a:t>A. </a:t>
            </a:r>
            <a:r>
              <a:rPr lang="en-US" sz="1800" dirty="0" smtClean="0"/>
              <a:t>Diarrhea.</a:t>
            </a:r>
            <a:endParaRPr lang="en-US" sz="1800" dirty="0"/>
          </a:p>
          <a:p>
            <a:r>
              <a:rPr lang="en-US" sz="1800" dirty="0"/>
              <a:t>B. </a:t>
            </a:r>
            <a:r>
              <a:rPr lang="en-US" sz="1800" dirty="0" smtClean="0"/>
              <a:t>Vomiting.</a:t>
            </a:r>
            <a:endParaRPr lang="en-US" sz="1800" dirty="0"/>
          </a:p>
          <a:p>
            <a:r>
              <a:rPr lang="en-US" sz="1800" dirty="0"/>
              <a:t>C. </a:t>
            </a:r>
            <a:r>
              <a:rPr lang="en-US" sz="1800" dirty="0" err="1" smtClean="0"/>
              <a:t>Otorrhea</a:t>
            </a:r>
            <a:r>
              <a:rPr lang="en-US" sz="1800" dirty="0" smtClean="0"/>
              <a:t>.</a:t>
            </a:r>
            <a:endParaRPr lang="en-US" sz="1800" dirty="0"/>
          </a:p>
          <a:p>
            <a:r>
              <a:rPr lang="en-US" sz="1800" dirty="0"/>
              <a:t>D. </a:t>
            </a:r>
            <a:r>
              <a:rPr lang="en-US" sz="1800" dirty="0" smtClean="0"/>
              <a:t>Drug eruption.</a:t>
            </a:r>
            <a:r>
              <a:rPr lang="en-US" sz="1800" dirty="0"/>
              <a:t> </a:t>
            </a:r>
          </a:p>
          <a:p>
            <a:endParaRPr lang="en-US" sz="1800" dirty="0"/>
          </a:p>
        </p:txBody>
      </p:sp>
    </p:spTree>
    <p:extLst>
      <p:ext uri="{BB962C8B-B14F-4D97-AF65-F5344CB8AC3E}">
        <p14:creationId xmlns:p14="http://schemas.microsoft.com/office/powerpoint/2010/main" val="24947256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WHO CLASSIFICATION OF ALLERGIC RHINITIS</a:t>
            </a:r>
            <a:endParaRPr lang="en-US" dirty="0"/>
          </a:p>
        </p:txBody>
      </p:sp>
      <p:sp>
        <p:nvSpPr>
          <p:cNvPr id="4" name="Content Placeholder 3"/>
          <p:cNvSpPr>
            <a:spLocks noGrp="1"/>
          </p:cNvSpPr>
          <p:nvPr>
            <p:ph idx="1"/>
          </p:nvPr>
        </p:nvSpPr>
        <p:spPr/>
        <p:txBody>
          <a:bodyPr>
            <a:normAutofit/>
          </a:bodyPr>
          <a:lstStyle/>
          <a:p>
            <a:r>
              <a:rPr lang="en-US" b="1" dirty="0"/>
              <a:t>Mild</a:t>
            </a:r>
          </a:p>
          <a:p>
            <a:r>
              <a:rPr lang="en-US" dirty="0"/>
              <a:t>✓ Normal sleep</a:t>
            </a:r>
          </a:p>
          <a:p>
            <a:r>
              <a:rPr lang="en-US" dirty="0"/>
              <a:t>✓ No impairment of </a:t>
            </a:r>
            <a:r>
              <a:rPr lang="en-US" dirty="0" smtClean="0"/>
              <a:t>daily activities</a:t>
            </a:r>
            <a:r>
              <a:rPr lang="en-US" dirty="0"/>
              <a:t>, sport, leisure</a:t>
            </a:r>
          </a:p>
          <a:p>
            <a:r>
              <a:rPr lang="en-US" dirty="0"/>
              <a:t>✓ Normal work and school</a:t>
            </a:r>
          </a:p>
          <a:p>
            <a:r>
              <a:rPr lang="en-US" dirty="0"/>
              <a:t>✓ No troublesome </a:t>
            </a:r>
            <a:r>
              <a:rPr lang="en-US" dirty="0" smtClean="0"/>
              <a:t>symptoms</a:t>
            </a:r>
          </a:p>
          <a:p>
            <a:r>
              <a:rPr lang="en-US" b="1" dirty="0"/>
              <a:t>Moderate </a:t>
            </a:r>
            <a:r>
              <a:rPr lang="en-US" b="1" dirty="0" smtClean="0"/>
              <a:t>– Severe :</a:t>
            </a:r>
            <a:endParaRPr lang="en-US" b="1" dirty="0"/>
          </a:p>
          <a:p>
            <a:r>
              <a:rPr lang="en-US" dirty="0"/>
              <a:t>✓ Abnormal sleep</a:t>
            </a:r>
          </a:p>
          <a:p>
            <a:r>
              <a:rPr lang="en-US" dirty="0"/>
              <a:t>✓ Impairment of daily </a:t>
            </a:r>
            <a:r>
              <a:rPr lang="en-US" dirty="0" smtClean="0"/>
              <a:t>activities, sport, </a:t>
            </a:r>
            <a:r>
              <a:rPr lang="en-US" dirty="0"/>
              <a:t>leisure</a:t>
            </a:r>
          </a:p>
          <a:p>
            <a:r>
              <a:rPr lang="en-US" dirty="0"/>
              <a:t>✓ Abnormal work and school</a:t>
            </a:r>
          </a:p>
          <a:p>
            <a:r>
              <a:rPr lang="en-US" dirty="0"/>
              <a:t>✓ Troublesome symptoms</a:t>
            </a:r>
          </a:p>
        </p:txBody>
      </p:sp>
    </p:spTree>
    <p:extLst>
      <p:ext uri="{BB962C8B-B14F-4D97-AF65-F5344CB8AC3E}">
        <p14:creationId xmlns:p14="http://schemas.microsoft.com/office/powerpoint/2010/main" val="6451171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In order to assess the severity of </a:t>
            </a:r>
            <a:r>
              <a:rPr lang="en-US" b="1" dirty="0" smtClean="0"/>
              <a:t>AR</a:t>
            </a:r>
            <a:endParaRPr lang="en-US" dirty="0"/>
          </a:p>
        </p:txBody>
      </p:sp>
      <p:sp>
        <p:nvSpPr>
          <p:cNvPr id="3" name="عنصر نائب للمحتوى 2"/>
          <p:cNvSpPr>
            <a:spLocks noGrp="1"/>
          </p:cNvSpPr>
          <p:nvPr>
            <p:ph idx="1"/>
          </p:nvPr>
        </p:nvSpPr>
        <p:spPr>
          <a:xfrm>
            <a:off x="0" y="1600200"/>
            <a:ext cx="11582400" cy="4876800"/>
          </a:xfrm>
        </p:spPr>
        <p:txBody>
          <a:bodyPr>
            <a:normAutofit/>
          </a:bodyPr>
          <a:lstStyle/>
          <a:p>
            <a:pPr marL="0" indent="0">
              <a:lnSpc>
                <a:spcPct val="150000"/>
              </a:lnSpc>
              <a:buNone/>
            </a:pPr>
            <a:r>
              <a:rPr lang="en-US" b="1" dirty="0"/>
              <a:t>AR severity can be classified as </a:t>
            </a:r>
            <a:endParaRPr lang="en-US" dirty="0"/>
          </a:p>
          <a:p>
            <a:pPr marL="0" indent="0">
              <a:lnSpc>
                <a:spcPct val="150000"/>
              </a:lnSpc>
              <a:buNone/>
            </a:pPr>
            <a:r>
              <a:rPr lang="en-US" b="1" dirty="0" smtClean="0"/>
              <a:t>1- being </a:t>
            </a:r>
            <a:r>
              <a:rPr lang="en-US" b="1" dirty="0"/>
              <a:t>mild (</a:t>
            </a:r>
            <a:r>
              <a:rPr lang="en-US" b="1" dirty="0">
                <a:solidFill>
                  <a:srgbClr val="FF0000"/>
                </a:solidFill>
              </a:rPr>
              <a:t>when symptoms are present but are not interfering with quality of life</a:t>
            </a:r>
            <a:r>
              <a:rPr lang="en-US" b="1" dirty="0"/>
              <a:t>) or</a:t>
            </a:r>
            <a:endParaRPr lang="en-US" dirty="0"/>
          </a:p>
          <a:p>
            <a:pPr marL="0" indent="0">
              <a:lnSpc>
                <a:spcPct val="150000"/>
              </a:lnSpc>
              <a:buNone/>
            </a:pPr>
            <a:r>
              <a:rPr lang="en-US" b="1" dirty="0"/>
              <a:t>2- </a:t>
            </a:r>
            <a:r>
              <a:rPr lang="en-US" b="1" dirty="0" smtClean="0"/>
              <a:t>more </a:t>
            </a:r>
            <a:r>
              <a:rPr lang="en-US" b="1" dirty="0"/>
              <a:t>severe (</a:t>
            </a:r>
            <a:r>
              <a:rPr lang="en-US" b="1" dirty="0">
                <a:solidFill>
                  <a:srgbClr val="FF0000"/>
                </a:solidFill>
              </a:rPr>
              <a:t>when symptoms are bad enough to interfere with quality of life</a:t>
            </a:r>
            <a:r>
              <a:rPr lang="en-US" b="1" dirty="0" smtClean="0"/>
              <a:t>).</a:t>
            </a:r>
            <a:endParaRPr lang="en-US" dirty="0"/>
          </a:p>
          <a:p>
            <a:pPr marL="0" indent="0">
              <a:lnSpc>
                <a:spcPct val="150000"/>
              </a:lnSpc>
              <a:buNone/>
            </a:pPr>
            <a:endParaRPr lang="en-US" dirty="0"/>
          </a:p>
          <a:p>
            <a:pPr marL="0" indent="0">
              <a:lnSpc>
                <a:spcPct val="150000"/>
              </a:lnSpc>
              <a:buNone/>
            </a:pPr>
            <a:r>
              <a:rPr lang="en-US" b="1" dirty="0"/>
              <a:t>A</a:t>
            </a:r>
            <a:r>
              <a:rPr lang="en-US" b="1" dirty="0" smtClean="0"/>
              <a:t>sking </a:t>
            </a:r>
            <a:r>
              <a:rPr lang="en-US" b="1" dirty="0"/>
              <a:t>the patient about </a:t>
            </a:r>
            <a:r>
              <a:rPr lang="en-US" b="1" dirty="0" smtClean="0"/>
              <a:t>factors </a:t>
            </a:r>
            <a:r>
              <a:rPr lang="en-US" b="1" dirty="0"/>
              <a:t>that may lead to a more severe AR  which </a:t>
            </a:r>
            <a:r>
              <a:rPr lang="en-US" b="1" dirty="0" smtClean="0"/>
              <a:t>include</a:t>
            </a:r>
            <a:endParaRPr lang="en-US" dirty="0">
              <a:solidFill>
                <a:srgbClr val="0070C0"/>
              </a:solidFill>
            </a:endParaRPr>
          </a:p>
        </p:txBody>
      </p:sp>
    </p:spTree>
    <p:extLst>
      <p:ext uri="{BB962C8B-B14F-4D97-AF65-F5344CB8AC3E}">
        <p14:creationId xmlns:p14="http://schemas.microsoft.com/office/powerpoint/2010/main" val="201604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C</a:t>
            </a:r>
            <a:r>
              <a:rPr lang="en-US" b="1" dirty="0" smtClean="0"/>
              <a:t>ommon </a:t>
            </a:r>
            <a:r>
              <a:rPr lang="en-US" b="1" dirty="0"/>
              <a:t>triggers of allergic rhinitis</a:t>
            </a:r>
            <a:endParaRPr lang="en-US" dirty="0"/>
          </a:p>
        </p:txBody>
      </p:sp>
      <p:sp>
        <p:nvSpPr>
          <p:cNvPr id="3" name="عنصر نائب للمحتوى 2"/>
          <p:cNvSpPr>
            <a:spLocks noGrp="1"/>
          </p:cNvSpPr>
          <p:nvPr>
            <p:ph idx="1"/>
          </p:nvPr>
        </p:nvSpPr>
        <p:spPr>
          <a:xfrm>
            <a:off x="12700" y="1587500"/>
            <a:ext cx="11569700" cy="4889500"/>
          </a:xfrm>
        </p:spPr>
        <p:txBody>
          <a:bodyPr>
            <a:normAutofit fontScale="92500"/>
          </a:bodyPr>
          <a:lstStyle/>
          <a:p>
            <a:r>
              <a:rPr lang="en-US" b="1" dirty="0" smtClean="0">
                <a:solidFill>
                  <a:srgbClr val="0070C0"/>
                </a:solidFill>
              </a:rPr>
              <a:t>Aeroallergens</a:t>
            </a:r>
            <a:r>
              <a:rPr lang="en-US" b="1" dirty="0">
                <a:solidFill>
                  <a:srgbClr val="00B0F0"/>
                </a:solidFill>
              </a:rPr>
              <a:t>:</a:t>
            </a:r>
            <a:endParaRPr lang="en-US" sz="2000" dirty="0">
              <a:solidFill>
                <a:srgbClr val="00B0F0"/>
              </a:solidFill>
            </a:endParaRPr>
          </a:p>
          <a:p>
            <a:pPr lvl="0"/>
            <a:r>
              <a:rPr lang="en-US" dirty="0" smtClean="0"/>
              <a:t>Seasonal </a:t>
            </a:r>
            <a:r>
              <a:rPr lang="en-US" dirty="0"/>
              <a:t>allergic rhinitis (SAR, hay fever) </a:t>
            </a:r>
            <a:r>
              <a:rPr lang="en-US" dirty="0" smtClean="0"/>
              <a:t>triggers vary based </a:t>
            </a:r>
            <a:r>
              <a:rPr lang="en-US" dirty="0"/>
              <a:t>on location and climate</a:t>
            </a:r>
            <a:endParaRPr lang="en-US" sz="4000" dirty="0"/>
          </a:p>
          <a:p>
            <a:pPr lvl="0"/>
            <a:r>
              <a:rPr lang="en-US" dirty="0"/>
              <a:t>C</a:t>
            </a:r>
            <a:r>
              <a:rPr lang="en-US" dirty="0" smtClean="0"/>
              <a:t>ommon </a:t>
            </a:r>
            <a:r>
              <a:rPr lang="en-US" dirty="0"/>
              <a:t>triggers in United States </a:t>
            </a:r>
            <a:r>
              <a:rPr lang="en-US" dirty="0" smtClean="0"/>
              <a:t>include:</a:t>
            </a:r>
            <a:endParaRPr lang="en-US" sz="4000" dirty="0"/>
          </a:p>
          <a:p>
            <a:pPr lvl="1"/>
            <a:r>
              <a:rPr lang="en-US" b="1" dirty="0">
                <a:solidFill>
                  <a:srgbClr val="00B050"/>
                </a:solidFill>
              </a:rPr>
              <a:t>grasses</a:t>
            </a:r>
            <a:r>
              <a:rPr lang="en-US" dirty="0"/>
              <a:t> (timothy, Bermuda)</a:t>
            </a:r>
            <a:endParaRPr lang="en-US" sz="3600" dirty="0"/>
          </a:p>
          <a:p>
            <a:pPr lvl="1"/>
            <a:r>
              <a:rPr lang="en-US" b="1" dirty="0">
                <a:solidFill>
                  <a:srgbClr val="00B050"/>
                </a:solidFill>
              </a:rPr>
              <a:t>outdoor</a:t>
            </a:r>
            <a:r>
              <a:rPr lang="en-US" b="1" dirty="0"/>
              <a:t> </a:t>
            </a:r>
            <a:r>
              <a:rPr lang="en-US" b="1" dirty="0">
                <a:solidFill>
                  <a:srgbClr val="00B050"/>
                </a:solidFill>
              </a:rPr>
              <a:t>mold spores</a:t>
            </a:r>
            <a:r>
              <a:rPr lang="en-US" dirty="0">
                <a:solidFill>
                  <a:srgbClr val="00B050"/>
                </a:solidFill>
              </a:rPr>
              <a:t> </a:t>
            </a:r>
            <a:r>
              <a:rPr lang="en-US" dirty="0"/>
              <a:t>(</a:t>
            </a:r>
            <a:r>
              <a:rPr lang="en-US" i="1" dirty="0" err="1"/>
              <a:t>Alternaria</a:t>
            </a:r>
            <a:r>
              <a:rPr lang="en-US" dirty="0"/>
              <a:t>, </a:t>
            </a:r>
            <a:r>
              <a:rPr lang="en-US" i="1" dirty="0" err="1"/>
              <a:t>Aspergillus</a:t>
            </a:r>
            <a:r>
              <a:rPr lang="en-US" dirty="0"/>
              <a:t>, </a:t>
            </a:r>
            <a:r>
              <a:rPr lang="en-US" i="1" dirty="0" err="1"/>
              <a:t>Cladosporium</a:t>
            </a:r>
            <a:r>
              <a:rPr lang="en-US" dirty="0"/>
              <a:t> peak in summer, fall)</a:t>
            </a:r>
            <a:endParaRPr lang="en-US" sz="3600" dirty="0"/>
          </a:p>
          <a:p>
            <a:pPr lvl="1"/>
            <a:r>
              <a:rPr lang="en-US" b="1" dirty="0">
                <a:solidFill>
                  <a:srgbClr val="00B050"/>
                </a:solidFill>
              </a:rPr>
              <a:t>weeds</a:t>
            </a:r>
            <a:r>
              <a:rPr lang="en-US" b="1" i="1" dirty="0"/>
              <a:t> </a:t>
            </a:r>
            <a:r>
              <a:rPr lang="en-US" dirty="0"/>
              <a:t>(ragweed)</a:t>
            </a:r>
            <a:endParaRPr lang="en-US" sz="3600" dirty="0"/>
          </a:p>
          <a:p>
            <a:pPr lvl="1"/>
            <a:r>
              <a:rPr lang="en-US" b="1" dirty="0">
                <a:solidFill>
                  <a:srgbClr val="00B050"/>
                </a:solidFill>
              </a:rPr>
              <a:t>trees</a:t>
            </a:r>
            <a:r>
              <a:rPr lang="en-US" dirty="0">
                <a:solidFill>
                  <a:srgbClr val="00B050"/>
                </a:solidFill>
              </a:rPr>
              <a:t> </a:t>
            </a:r>
            <a:r>
              <a:rPr lang="en-US" dirty="0"/>
              <a:t>(birch, oak, maple, mountain cedar are common triggers)</a:t>
            </a:r>
            <a:endParaRPr lang="en-US" sz="3600" dirty="0"/>
          </a:p>
          <a:p>
            <a:pPr lvl="0"/>
            <a:r>
              <a:rPr lang="en-US" dirty="0"/>
              <a:t>P</a:t>
            </a:r>
            <a:r>
              <a:rPr lang="en-US" dirty="0" smtClean="0"/>
              <a:t>erennial </a:t>
            </a:r>
            <a:r>
              <a:rPr lang="en-US" dirty="0"/>
              <a:t>rhinitis - common triggers </a:t>
            </a:r>
            <a:r>
              <a:rPr lang="en-US" dirty="0" smtClean="0"/>
              <a:t>include:</a:t>
            </a:r>
            <a:endParaRPr lang="en-US" sz="4000" dirty="0"/>
          </a:p>
          <a:p>
            <a:pPr lvl="1"/>
            <a:r>
              <a:rPr lang="en-US" b="1" dirty="0">
                <a:solidFill>
                  <a:srgbClr val="00B050"/>
                </a:solidFill>
              </a:rPr>
              <a:t>dust mite</a:t>
            </a:r>
            <a:endParaRPr lang="en-US" sz="3600" dirty="0">
              <a:solidFill>
                <a:srgbClr val="00B050"/>
              </a:solidFill>
            </a:endParaRPr>
          </a:p>
          <a:p>
            <a:pPr lvl="1"/>
            <a:r>
              <a:rPr lang="en-US" b="1" dirty="0">
                <a:solidFill>
                  <a:srgbClr val="00B050"/>
                </a:solidFill>
              </a:rPr>
              <a:t>indoor molds</a:t>
            </a:r>
            <a:endParaRPr lang="en-US" sz="3600" dirty="0">
              <a:solidFill>
                <a:srgbClr val="00B050"/>
              </a:solidFill>
            </a:endParaRPr>
          </a:p>
          <a:p>
            <a:pPr lvl="1"/>
            <a:r>
              <a:rPr lang="en-US" b="1" dirty="0">
                <a:solidFill>
                  <a:srgbClr val="00B050"/>
                </a:solidFill>
              </a:rPr>
              <a:t>animal dander</a:t>
            </a:r>
            <a:endParaRPr lang="en-US" sz="3600" dirty="0">
              <a:solidFill>
                <a:srgbClr val="00B050"/>
              </a:solidFill>
            </a:endParaRPr>
          </a:p>
          <a:p>
            <a:pPr lvl="1"/>
            <a:r>
              <a:rPr lang="en-US" b="1" dirty="0">
                <a:solidFill>
                  <a:srgbClr val="00B050"/>
                </a:solidFill>
              </a:rPr>
              <a:t>pollen in some climates</a:t>
            </a:r>
            <a:endParaRPr lang="en-US" sz="3600" dirty="0">
              <a:solidFill>
                <a:srgbClr val="00B050"/>
              </a:solidFill>
            </a:endParaRPr>
          </a:p>
          <a:p>
            <a:pPr lvl="1"/>
            <a:r>
              <a:rPr lang="en-US" b="1" dirty="0">
                <a:solidFill>
                  <a:srgbClr val="00B050"/>
                </a:solidFill>
              </a:rPr>
              <a:t>occupational allergens</a:t>
            </a:r>
            <a:endParaRPr lang="en-US" sz="3600" dirty="0">
              <a:solidFill>
                <a:srgbClr val="00B050"/>
              </a:solidFill>
            </a:endParaRPr>
          </a:p>
          <a:p>
            <a:endParaRPr lang="en-US" dirty="0">
              <a:solidFill>
                <a:srgbClr val="00B050"/>
              </a:solidFill>
            </a:endParaRPr>
          </a:p>
        </p:txBody>
      </p:sp>
    </p:spTree>
    <p:extLst>
      <p:ext uri="{BB962C8B-B14F-4D97-AF65-F5344CB8AC3E}">
        <p14:creationId xmlns:p14="http://schemas.microsoft.com/office/powerpoint/2010/main" val="38487026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C</a:t>
            </a:r>
            <a:r>
              <a:rPr lang="en-US" b="1" dirty="0" smtClean="0"/>
              <a:t>onditions </a:t>
            </a:r>
            <a:r>
              <a:rPr lang="en-US" b="1" dirty="0"/>
              <a:t>associated with allergic rhinitis</a:t>
            </a:r>
            <a:endParaRPr lang="en-US" dirty="0"/>
          </a:p>
        </p:txBody>
      </p:sp>
      <p:sp>
        <p:nvSpPr>
          <p:cNvPr id="3" name="عنصر نائب للمحتوى 2"/>
          <p:cNvSpPr>
            <a:spLocks noGrp="1"/>
          </p:cNvSpPr>
          <p:nvPr>
            <p:ph idx="1"/>
          </p:nvPr>
        </p:nvSpPr>
        <p:spPr>
          <a:xfrm>
            <a:off x="0" y="1524000"/>
            <a:ext cx="11582400" cy="5334000"/>
          </a:xfrm>
        </p:spPr>
        <p:txBody>
          <a:bodyPr/>
          <a:lstStyle/>
          <a:p>
            <a:pPr marL="0" indent="0">
              <a:lnSpc>
                <a:spcPct val="150000"/>
              </a:lnSpc>
              <a:buNone/>
            </a:pPr>
            <a:r>
              <a:rPr lang="en-US" dirty="0"/>
              <a:t>-Asthma.</a:t>
            </a:r>
          </a:p>
          <a:p>
            <a:pPr marL="0" indent="0">
              <a:lnSpc>
                <a:spcPct val="150000"/>
              </a:lnSpc>
              <a:buNone/>
            </a:pPr>
            <a:r>
              <a:rPr lang="en-US" dirty="0"/>
              <a:t>-Eczema (contact dermatitis).</a:t>
            </a:r>
          </a:p>
          <a:p>
            <a:pPr marL="0" indent="0">
              <a:lnSpc>
                <a:spcPct val="150000"/>
              </a:lnSpc>
              <a:buNone/>
            </a:pPr>
            <a:r>
              <a:rPr lang="en-US" dirty="0"/>
              <a:t>-Allergic conjunctivitis.</a:t>
            </a:r>
          </a:p>
        </p:txBody>
      </p:sp>
    </p:spTree>
    <p:extLst>
      <p:ext uri="{BB962C8B-B14F-4D97-AF65-F5344CB8AC3E}">
        <p14:creationId xmlns:p14="http://schemas.microsoft.com/office/powerpoint/2010/main" val="363404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t>When should we order allergy testing?</a:t>
            </a:r>
            <a:r>
              <a:rPr lang="en-US" dirty="0"/>
              <a:t/>
            </a:r>
            <a:br>
              <a:rPr lang="en-US" dirty="0"/>
            </a:br>
            <a:endParaRPr lang="en-US" dirty="0"/>
          </a:p>
        </p:txBody>
      </p:sp>
      <p:sp>
        <p:nvSpPr>
          <p:cNvPr id="3" name="عنصر نائب للمحتوى 2"/>
          <p:cNvSpPr>
            <a:spLocks noGrp="1"/>
          </p:cNvSpPr>
          <p:nvPr>
            <p:ph idx="1"/>
          </p:nvPr>
        </p:nvSpPr>
        <p:spPr>
          <a:xfrm>
            <a:off x="0" y="1600200"/>
            <a:ext cx="11582400" cy="5257800"/>
          </a:xfrm>
        </p:spPr>
        <p:txBody>
          <a:bodyPr/>
          <a:lstStyle/>
          <a:p>
            <a:pPr>
              <a:lnSpc>
                <a:spcPct val="150000"/>
              </a:lnSpc>
            </a:pPr>
            <a:r>
              <a:rPr lang="en-US" dirty="0"/>
              <a:t>W</a:t>
            </a:r>
            <a:r>
              <a:rPr lang="en-US" dirty="0" smtClean="0"/>
              <a:t>e </a:t>
            </a:r>
            <a:r>
              <a:rPr lang="en-US" dirty="0"/>
              <a:t>should order allergy testing for patients with a clinical diagnosis of AR who do not respond to empiric treatment, or when the diagnosis is uncertain, or when knowledge of the specific causative allergen is needed to target therapy</a:t>
            </a:r>
            <a:r>
              <a:rPr lang="en-US" dirty="0" smtClean="0"/>
              <a:t>.</a:t>
            </a:r>
          </a:p>
          <a:p>
            <a:pPr>
              <a:lnSpc>
                <a:spcPct val="150000"/>
              </a:lnSpc>
            </a:pPr>
            <a:endParaRPr lang="en-US" dirty="0"/>
          </a:p>
          <a:p>
            <a:pPr>
              <a:lnSpc>
                <a:spcPct val="150000"/>
              </a:lnSpc>
            </a:pPr>
            <a:endParaRPr lang="en-US" dirty="0"/>
          </a:p>
          <a:p>
            <a:pPr marL="0" indent="0">
              <a:lnSpc>
                <a:spcPct val="150000"/>
              </a:lnSpc>
              <a:buNone/>
            </a:pPr>
            <a:endParaRPr lang="en-US" dirty="0"/>
          </a:p>
          <a:p>
            <a:pPr>
              <a:lnSpc>
                <a:spcPct val="150000"/>
              </a:lnSpc>
            </a:pPr>
            <a:endParaRPr lang="en-US" dirty="0"/>
          </a:p>
        </p:txBody>
      </p:sp>
    </p:spTree>
    <p:extLst>
      <p:ext uri="{BB962C8B-B14F-4D97-AF65-F5344CB8AC3E}">
        <p14:creationId xmlns:p14="http://schemas.microsoft.com/office/powerpoint/2010/main" val="102949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Treatment for AR</a:t>
            </a:r>
            <a:endParaRPr lang="en-US" dirty="0"/>
          </a:p>
        </p:txBody>
      </p:sp>
      <p:sp>
        <p:nvSpPr>
          <p:cNvPr id="3" name="عنصر نائب للمحتوى 2"/>
          <p:cNvSpPr>
            <a:spLocks noGrp="1"/>
          </p:cNvSpPr>
          <p:nvPr>
            <p:ph idx="1"/>
          </p:nvPr>
        </p:nvSpPr>
        <p:spPr>
          <a:xfrm>
            <a:off x="0" y="1600200"/>
            <a:ext cx="11582400" cy="5257800"/>
          </a:xfrm>
        </p:spPr>
        <p:txBody>
          <a:bodyPr>
            <a:normAutofit lnSpcReduction="10000"/>
          </a:bodyPr>
          <a:lstStyle/>
          <a:p>
            <a:pPr marL="0" indent="0">
              <a:buNone/>
            </a:pPr>
            <a:r>
              <a:rPr lang="en-US" b="1" dirty="0" smtClean="0"/>
              <a:t>1- Non-pharmacological</a:t>
            </a:r>
            <a:r>
              <a:rPr lang="en-US" b="1" dirty="0"/>
              <a:t>: </a:t>
            </a:r>
            <a:endParaRPr lang="en-US" b="1" dirty="0" smtClean="0"/>
          </a:p>
          <a:p>
            <a:pPr marL="0" indent="0">
              <a:buNone/>
            </a:pPr>
            <a:r>
              <a:rPr lang="en-US" dirty="0" smtClean="0"/>
              <a:t>avoidance </a:t>
            </a:r>
            <a:r>
              <a:rPr lang="en-US" dirty="0"/>
              <a:t>of known allergens or you may advise environmental controls (</a:t>
            </a:r>
            <a:r>
              <a:rPr lang="en-US" dirty="0" err="1"/>
              <a:t>eg</a:t>
            </a:r>
            <a:r>
              <a:rPr lang="en-US" dirty="0"/>
              <a:t>, removal of pets, the use of air filtration systems, bed covers).</a:t>
            </a:r>
            <a:endParaRPr lang="en-US" b="1" dirty="0"/>
          </a:p>
          <a:p>
            <a:endParaRPr lang="en-US" dirty="0"/>
          </a:p>
          <a:p>
            <a:pPr marL="0" indent="0">
              <a:buNone/>
            </a:pPr>
            <a:r>
              <a:rPr lang="en-US" b="1" dirty="0" smtClean="0"/>
              <a:t>2- Pharmacological </a:t>
            </a:r>
            <a:r>
              <a:rPr lang="en-US" b="1" dirty="0"/>
              <a:t>therapy:</a:t>
            </a:r>
          </a:p>
          <a:p>
            <a:r>
              <a:rPr lang="en-US" dirty="0">
                <a:solidFill>
                  <a:srgbClr val="00B050"/>
                </a:solidFill>
              </a:rPr>
              <a:t>ORAL ANTIHISTAMINES </a:t>
            </a:r>
          </a:p>
          <a:p>
            <a:pPr marL="0" indent="0">
              <a:buNone/>
            </a:pPr>
            <a:r>
              <a:rPr lang="en-US" dirty="0"/>
              <a:t>Clinicians should recommend oral second-generation/less sedating antihistamines for patients with AR and primary complaints of sneezing and </a:t>
            </a:r>
            <a:r>
              <a:rPr lang="en-US" dirty="0" smtClean="0"/>
              <a:t>itching e.g. </a:t>
            </a:r>
            <a:r>
              <a:rPr lang="en-US" dirty="0" err="1" smtClean="0"/>
              <a:t>certizine</a:t>
            </a:r>
            <a:r>
              <a:rPr lang="en-US" dirty="0" smtClean="0"/>
              <a:t> </a:t>
            </a:r>
            <a:r>
              <a:rPr lang="en-US" dirty="0"/>
              <a:t>, </a:t>
            </a:r>
            <a:r>
              <a:rPr lang="en-US" dirty="0" err="1" smtClean="0"/>
              <a:t>levocetrizine</a:t>
            </a:r>
            <a:r>
              <a:rPr lang="en-US" dirty="0" smtClean="0"/>
              <a:t>.</a:t>
            </a:r>
            <a:endParaRPr lang="en-US" dirty="0"/>
          </a:p>
          <a:p>
            <a:endParaRPr lang="en-US" dirty="0"/>
          </a:p>
          <a:p>
            <a:r>
              <a:rPr lang="en-US" dirty="0">
                <a:solidFill>
                  <a:srgbClr val="00B050"/>
                </a:solidFill>
              </a:rPr>
              <a:t>TOPICAL STEROIDS </a:t>
            </a:r>
            <a:r>
              <a:rPr lang="en-US" dirty="0"/>
              <a:t>(intra-nasal steroid : for patients with a clinical diagnosis of AR whose symptoms affect their quality of life. ex: triamcinolone  , budesonide , </a:t>
            </a:r>
            <a:r>
              <a:rPr lang="en-US" dirty="0" smtClean="0"/>
              <a:t>fluticasone)</a:t>
            </a:r>
            <a:endParaRPr lang="en-US" dirty="0"/>
          </a:p>
        </p:txBody>
      </p:sp>
    </p:spTree>
    <p:extLst>
      <p:ext uri="{BB962C8B-B14F-4D97-AF65-F5344CB8AC3E}">
        <p14:creationId xmlns:p14="http://schemas.microsoft.com/office/powerpoint/2010/main" val="377690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322384"/>
            <a:ext cx="10972800" cy="990600"/>
          </a:xfrm>
        </p:spPr>
        <p:txBody>
          <a:bodyPr/>
          <a:lstStyle/>
          <a:p>
            <a:r>
              <a:rPr lang="en-US" dirty="0" smtClean="0"/>
              <a:t>Cont..</a:t>
            </a:r>
            <a:endParaRPr lang="en-US" dirty="0"/>
          </a:p>
        </p:txBody>
      </p:sp>
      <p:sp>
        <p:nvSpPr>
          <p:cNvPr id="3" name="عنصر نائب للمحتوى 2"/>
          <p:cNvSpPr>
            <a:spLocks noGrp="1"/>
          </p:cNvSpPr>
          <p:nvPr>
            <p:ph idx="1"/>
          </p:nvPr>
        </p:nvSpPr>
        <p:spPr>
          <a:xfrm>
            <a:off x="0" y="1312984"/>
            <a:ext cx="11582400" cy="5257800"/>
          </a:xfrm>
        </p:spPr>
        <p:txBody>
          <a:bodyPr/>
          <a:lstStyle/>
          <a:p>
            <a:pPr>
              <a:lnSpc>
                <a:spcPct val="150000"/>
              </a:lnSpc>
            </a:pPr>
            <a:r>
              <a:rPr lang="en-US" dirty="0">
                <a:solidFill>
                  <a:srgbClr val="00B050"/>
                </a:solidFill>
              </a:rPr>
              <a:t>INTRANASAL ANTIHISTAMINES </a:t>
            </a:r>
            <a:r>
              <a:rPr lang="en-US" dirty="0"/>
              <a:t>for patients with seasonal, perennial, or </a:t>
            </a:r>
            <a:r>
              <a:rPr lang="en-US" dirty="0" smtClean="0"/>
              <a:t>episodic ex</a:t>
            </a:r>
            <a:r>
              <a:rPr lang="en-US" dirty="0"/>
              <a:t>: </a:t>
            </a:r>
            <a:r>
              <a:rPr lang="en-US" dirty="0" err="1"/>
              <a:t>olopatadine</a:t>
            </a:r>
            <a:r>
              <a:rPr lang="en-US" dirty="0"/>
              <a:t> , </a:t>
            </a:r>
            <a:r>
              <a:rPr lang="en-US" dirty="0" err="1" smtClean="0"/>
              <a:t>azelastine</a:t>
            </a:r>
            <a:endParaRPr lang="en-US" dirty="0"/>
          </a:p>
          <a:p>
            <a:pPr>
              <a:lnSpc>
                <a:spcPct val="150000"/>
              </a:lnSpc>
            </a:pPr>
            <a:r>
              <a:rPr lang="en-US" dirty="0">
                <a:solidFill>
                  <a:srgbClr val="00B050"/>
                </a:solidFill>
              </a:rPr>
              <a:t>ORAL LEUKOTRIENE RECEPTOR ANTAGONISTS (</a:t>
            </a:r>
            <a:r>
              <a:rPr lang="en-US" dirty="0" smtClean="0">
                <a:solidFill>
                  <a:srgbClr val="00B050"/>
                </a:solidFill>
              </a:rPr>
              <a:t>LTRAs)                             </a:t>
            </a:r>
            <a:r>
              <a:rPr lang="en-US" dirty="0" smtClean="0"/>
              <a:t>only AR and asthma patients may </a:t>
            </a:r>
            <a:r>
              <a:rPr lang="en-US" dirty="0"/>
              <a:t>benefit from this </a:t>
            </a:r>
            <a:r>
              <a:rPr lang="en-US" dirty="0" smtClean="0"/>
              <a:t>medication</a:t>
            </a:r>
          </a:p>
          <a:p>
            <a:pPr>
              <a:lnSpc>
                <a:spcPct val="150000"/>
              </a:lnSpc>
            </a:pPr>
            <a:endParaRPr lang="en-US" dirty="0" smtClean="0"/>
          </a:p>
          <a:p>
            <a:r>
              <a:rPr lang="en-US" dirty="0" smtClean="0"/>
              <a:t>If </a:t>
            </a:r>
            <a:r>
              <a:rPr lang="en-US" dirty="0"/>
              <a:t>the treatment </a:t>
            </a:r>
            <a:r>
              <a:rPr lang="en-US" dirty="0" smtClean="0"/>
              <a:t>fails or inadequate then refer the patient for: </a:t>
            </a:r>
          </a:p>
          <a:p>
            <a:r>
              <a:rPr lang="en-US" dirty="0" smtClean="0">
                <a:solidFill>
                  <a:srgbClr val="00B050"/>
                </a:solidFill>
              </a:rPr>
              <a:t>Immunotherapy or </a:t>
            </a:r>
            <a:r>
              <a:rPr lang="en-US" dirty="0">
                <a:solidFill>
                  <a:srgbClr val="00B050"/>
                </a:solidFill>
              </a:rPr>
              <a:t>s</a:t>
            </a:r>
            <a:r>
              <a:rPr lang="en-US" dirty="0" smtClean="0">
                <a:solidFill>
                  <a:srgbClr val="00B050"/>
                </a:solidFill>
              </a:rPr>
              <a:t>urgical </a:t>
            </a:r>
            <a:r>
              <a:rPr lang="en-US" dirty="0">
                <a:solidFill>
                  <a:srgbClr val="00B050"/>
                </a:solidFill>
              </a:rPr>
              <a:t>inferior turbinate reduction.</a:t>
            </a:r>
          </a:p>
          <a:p>
            <a:endParaRPr lang="en-US" dirty="0">
              <a:solidFill>
                <a:srgbClr val="00B050"/>
              </a:solidFill>
            </a:endParaRPr>
          </a:p>
          <a:p>
            <a:pPr>
              <a:lnSpc>
                <a:spcPct val="150000"/>
              </a:lnSpc>
            </a:pPr>
            <a:endParaRPr lang="en-US" dirty="0"/>
          </a:p>
        </p:txBody>
      </p:sp>
      <p:pic>
        <p:nvPicPr>
          <p:cNvPr id="4" name="صورة 3" descr="septoplasty_DNS-IT.jpg"/>
          <p:cNvPicPr>
            <a:picLocks noChangeAspect="1"/>
          </p:cNvPicPr>
          <p:nvPr/>
        </p:nvPicPr>
        <p:blipFill>
          <a:blip r:embed="rId2"/>
          <a:stretch>
            <a:fillRect/>
          </a:stretch>
        </p:blipFill>
        <p:spPr>
          <a:xfrm>
            <a:off x="8546123" y="3721267"/>
            <a:ext cx="3645877" cy="3136733"/>
          </a:xfrm>
          <a:prstGeom prst="rect">
            <a:avLst/>
          </a:prstGeom>
        </p:spPr>
      </p:pic>
    </p:spTree>
    <p:extLst>
      <p:ext uri="{BB962C8B-B14F-4D97-AF65-F5344CB8AC3E}">
        <p14:creationId xmlns:p14="http://schemas.microsoft.com/office/powerpoint/2010/main" val="284443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lnSpc>
                <a:spcPct val="90000"/>
              </a:lnSpc>
            </a:pPr>
            <a:r>
              <a:rPr lang="en-US" sz="4400" b="1" dirty="0">
                <a:sym typeface="Lato"/>
              </a:rPr>
              <a:t>Sore throat </a:t>
            </a:r>
            <a:endParaRPr lang="en-US" sz="4400" b="1" dirty="0"/>
          </a:p>
        </p:txBody>
      </p:sp>
      <p:sp>
        <p:nvSpPr>
          <p:cNvPr id="3" name="Content Placeholder 2"/>
          <p:cNvSpPr>
            <a:spLocks noGrp="1"/>
          </p:cNvSpPr>
          <p:nvPr>
            <p:ph idx="1"/>
          </p:nvPr>
        </p:nvSpPr>
        <p:spPr/>
        <p:txBody>
          <a:bodyPr>
            <a:normAutofit lnSpcReduction="10000"/>
          </a:bodyPr>
          <a:lstStyle/>
          <a:p>
            <a:pPr marL="0" indent="0">
              <a:spcBef>
                <a:spcPts val="0"/>
              </a:spcBef>
              <a:buNone/>
            </a:pPr>
            <a:r>
              <a:rPr lang="en-US" dirty="0"/>
              <a:t>A sore throat refers to pain, itchiness, or irritation of the throat. </a:t>
            </a:r>
            <a:r>
              <a:rPr lang="en-US" dirty="0" smtClean="0"/>
              <a:t>Patients </a:t>
            </a:r>
            <a:r>
              <a:rPr lang="en-US" dirty="0"/>
              <a:t>may have difficulty swallowing food and liquids, and the pain may get worse when </a:t>
            </a:r>
            <a:r>
              <a:rPr lang="en-US" dirty="0" smtClean="0"/>
              <a:t>they </a:t>
            </a:r>
            <a:r>
              <a:rPr lang="en-US" dirty="0"/>
              <a:t>try to </a:t>
            </a:r>
            <a:r>
              <a:rPr lang="en-US" dirty="0" smtClean="0"/>
              <a:t>swallow.</a:t>
            </a:r>
          </a:p>
          <a:p>
            <a:pPr marL="342900" indent="-342900">
              <a:spcBef>
                <a:spcPts val="0"/>
              </a:spcBef>
            </a:pPr>
            <a:endParaRPr lang="en-US" dirty="0"/>
          </a:p>
          <a:p>
            <a:pPr marL="0" indent="0" rtl="1">
              <a:buNone/>
            </a:pPr>
            <a:r>
              <a:rPr lang="en-US" b="1" dirty="0"/>
              <a:t>Pharyngitis is defined as rapid onset of sore throat and pharyngeal </a:t>
            </a:r>
            <a:r>
              <a:rPr lang="en-US" b="1" dirty="0" smtClean="0"/>
              <a:t>inflammation and it is classified into:</a:t>
            </a:r>
          </a:p>
          <a:p>
            <a:pPr marL="0" indent="0" rtl="1">
              <a:buNone/>
            </a:pPr>
            <a:endParaRPr lang="en-US" b="1" dirty="0" smtClean="0"/>
          </a:p>
          <a:p>
            <a:pPr>
              <a:buFont typeface="Wingdings" charset="2"/>
              <a:buChar char="§"/>
            </a:pPr>
            <a:r>
              <a:rPr lang="en-US" dirty="0" smtClean="0"/>
              <a:t>Pharyngitis</a:t>
            </a:r>
          </a:p>
          <a:p>
            <a:pPr>
              <a:buFont typeface="Wingdings" charset="2"/>
              <a:buChar char="§"/>
            </a:pPr>
            <a:r>
              <a:rPr lang="en-US" dirty="0" err="1" smtClean="0"/>
              <a:t>Nasopharyngitis</a:t>
            </a:r>
            <a:r>
              <a:rPr lang="en-US" dirty="0" smtClean="0"/>
              <a:t> </a:t>
            </a:r>
            <a:endParaRPr lang="en-US" dirty="0"/>
          </a:p>
          <a:p>
            <a:r>
              <a:rPr lang="en-US" dirty="0"/>
              <a:t>Retropharyngeal Abscess </a:t>
            </a:r>
          </a:p>
          <a:p>
            <a:r>
              <a:rPr lang="en-US" dirty="0"/>
              <a:t>Tonsillitis:</a:t>
            </a:r>
            <a:endParaRPr lang="en-US" sz="2800" dirty="0"/>
          </a:p>
          <a:p>
            <a:pPr lvl="1"/>
            <a:r>
              <a:rPr lang="en-US" dirty="0" err="1"/>
              <a:t>Peritonsillar</a:t>
            </a:r>
            <a:r>
              <a:rPr lang="en-US" dirty="0"/>
              <a:t> Abscess</a:t>
            </a:r>
          </a:p>
          <a:p>
            <a:pPr algn="ctr"/>
            <a:endParaRPr lang="en-US" b="1" dirty="0" smtClean="0"/>
          </a:p>
          <a:p>
            <a:endParaRPr lang="en-US" dirty="0"/>
          </a:p>
        </p:txBody>
      </p:sp>
    </p:spTree>
    <p:extLst>
      <p:ext uri="{BB962C8B-B14F-4D97-AF65-F5344CB8AC3E}">
        <p14:creationId xmlns:p14="http://schemas.microsoft.com/office/powerpoint/2010/main" val="43554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43675"/>
            <a:ext cx="10515600" cy="1019377"/>
          </a:xfrm>
        </p:spPr>
        <p:txBody>
          <a:bodyPr>
            <a:normAutofit/>
          </a:bodyPr>
          <a:lstStyle/>
          <a:p>
            <a:pPr marL="0" indent="0">
              <a:buNone/>
            </a:pPr>
            <a:r>
              <a:rPr lang="en-US" dirty="0" smtClean="0"/>
              <a:t>The majority of pharyngitis is viral (50-80%) with 15-30% in children and 10% in adults due to GAS. </a:t>
            </a:r>
            <a:r>
              <a:rPr lang="en-US" dirty="0" smtClean="0">
                <a:solidFill>
                  <a:srgbClr val="FF0000"/>
                </a:solidFill>
              </a:rPr>
              <a:t>(also called streptococcus pyogenes). </a:t>
            </a:r>
          </a:p>
        </p:txBody>
      </p:sp>
      <p:sp>
        <p:nvSpPr>
          <p:cNvPr id="6" name="TextBox 5"/>
          <p:cNvSpPr txBox="1"/>
          <p:nvPr/>
        </p:nvSpPr>
        <p:spPr>
          <a:xfrm>
            <a:off x="7601202" y="2863052"/>
            <a:ext cx="4332890" cy="3354765"/>
          </a:xfrm>
          <a:prstGeom prst="rect">
            <a:avLst/>
          </a:prstGeom>
          <a:noFill/>
        </p:spPr>
        <p:txBody>
          <a:bodyPr wrap="square" rtlCol="0">
            <a:spAutoFit/>
          </a:bodyPr>
          <a:lstStyle/>
          <a:p>
            <a:pPr algn="ctr"/>
            <a:r>
              <a:rPr lang="en-US" b="1" dirty="0"/>
              <a:t>Bacterial </a:t>
            </a:r>
            <a:endParaRPr lang="en-US" dirty="0" smtClean="0"/>
          </a:p>
          <a:p>
            <a:pPr algn="ctr"/>
            <a:r>
              <a:rPr lang="en-US" sz="1600" dirty="0" smtClean="0">
                <a:solidFill>
                  <a:srgbClr val="FF0000"/>
                </a:solidFill>
              </a:rPr>
              <a:t>group A β-hemolytic streptococcus (GAS) </a:t>
            </a:r>
          </a:p>
          <a:p>
            <a:pPr algn="ctr"/>
            <a:r>
              <a:rPr lang="en-US" sz="1600" dirty="0" smtClean="0">
                <a:solidFill>
                  <a:srgbClr val="FF0000"/>
                </a:solidFill>
              </a:rPr>
              <a:t>(Most common), </a:t>
            </a:r>
            <a:r>
              <a:rPr lang="en-US" sz="1600" dirty="0" smtClean="0"/>
              <a:t>Chlamydia pneumoniae, Mycoplasma pneumoniae, Neisseria gonorrhoeae, </a:t>
            </a:r>
            <a:r>
              <a:rPr lang="en-US" sz="1600" dirty="0" err="1" smtClean="0"/>
              <a:t>Haemophilus</a:t>
            </a:r>
            <a:r>
              <a:rPr lang="en-US" sz="1600" dirty="0" smtClean="0"/>
              <a:t> in </a:t>
            </a:r>
            <a:r>
              <a:rPr lang="en-US" sz="1600" dirty="0" err="1" smtClean="0"/>
              <a:t>uenzae</a:t>
            </a:r>
            <a:r>
              <a:rPr lang="en-US" sz="1600" dirty="0" smtClean="0"/>
              <a:t> type</a:t>
            </a:r>
            <a:br>
              <a:rPr lang="en-US" sz="1600" dirty="0" smtClean="0"/>
            </a:br>
            <a:r>
              <a:rPr lang="en-US" sz="1600" dirty="0" smtClean="0"/>
              <a:t>b, Corynebacterium </a:t>
            </a:r>
            <a:r>
              <a:rPr lang="en-US" sz="1600" dirty="0" err="1" smtClean="0"/>
              <a:t>diphtheriae</a:t>
            </a:r>
            <a:r>
              <a:rPr lang="en-US" sz="1600" dirty="0" smtClean="0"/>
              <a:t>, Group C streptococcus, Group G streptococcus, </a:t>
            </a:r>
            <a:r>
              <a:rPr lang="en-US" sz="1600" dirty="0" err="1" smtClean="0"/>
              <a:t>Arcanobacterium</a:t>
            </a:r>
            <a:r>
              <a:rPr lang="en-US" sz="1600" dirty="0" smtClean="0"/>
              <a:t> </a:t>
            </a:r>
            <a:r>
              <a:rPr lang="en-US" sz="1600" dirty="0" err="1" smtClean="0"/>
              <a:t>haemolyticum</a:t>
            </a:r>
            <a:r>
              <a:rPr lang="en-US" sz="1600" dirty="0" smtClean="0"/>
              <a:t>, Fusobacterium </a:t>
            </a:r>
            <a:r>
              <a:rPr lang="en-US" sz="1600" dirty="0" err="1" smtClean="0"/>
              <a:t>necrophorum</a:t>
            </a:r>
            <a:r>
              <a:rPr lang="en-US" sz="1600" dirty="0" smtClean="0"/>
              <a:t>, Treponema pallidum, </a:t>
            </a:r>
            <a:r>
              <a:rPr lang="en-US" sz="1600" dirty="0" err="1" smtClean="0"/>
              <a:t>Francisella</a:t>
            </a:r>
            <a:r>
              <a:rPr lang="en-US" sz="1600" dirty="0" smtClean="0"/>
              <a:t> </a:t>
            </a:r>
            <a:r>
              <a:rPr lang="en-US" sz="1600" dirty="0" err="1" smtClean="0"/>
              <a:t>tularensis</a:t>
            </a:r>
            <a:r>
              <a:rPr lang="en-US" sz="1600" dirty="0" smtClean="0"/>
              <a:t>, Yersinia </a:t>
            </a:r>
            <a:r>
              <a:rPr lang="en-US" sz="1600" dirty="0" err="1" smtClean="0"/>
              <a:t>enterocolitica</a:t>
            </a:r>
            <a:r>
              <a:rPr lang="en-US" sz="1600" dirty="0" smtClean="0"/>
              <a:t>, Yersinia </a:t>
            </a:r>
            <a:r>
              <a:rPr lang="en-US" sz="1600" dirty="0" err="1" smtClean="0"/>
              <a:t>pestis</a:t>
            </a:r>
            <a:r>
              <a:rPr lang="en-US" sz="1600" dirty="0" smtClean="0"/>
              <a:t>, </a:t>
            </a:r>
            <a:r>
              <a:rPr lang="en-US" sz="1600" dirty="0" err="1" smtClean="0"/>
              <a:t>Chlamydophila</a:t>
            </a:r>
            <a:r>
              <a:rPr lang="en-US" sz="1600" dirty="0" smtClean="0"/>
              <a:t> </a:t>
            </a:r>
            <a:r>
              <a:rPr lang="en-US" sz="1600" dirty="0" err="1" smtClean="0"/>
              <a:t>psittaci</a:t>
            </a:r>
            <a:r>
              <a:rPr lang="en-US" sz="1600" dirty="0" smtClean="0"/>
              <a:t> </a:t>
            </a:r>
          </a:p>
          <a:p>
            <a:pPr algn="ctr"/>
            <a:endParaRPr lang="en-US" dirty="0"/>
          </a:p>
        </p:txBody>
      </p:sp>
      <p:sp>
        <p:nvSpPr>
          <p:cNvPr id="8" name="TextBox 7"/>
          <p:cNvSpPr txBox="1"/>
          <p:nvPr/>
        </p:nvSpPr>
        <p:spPr>
          <a:xfrm>
            <a:off x="838200" y="2863052"/>
            <a:ext cx="3550722" cy="2893100"/>
          </a:xfrm>
          <a:prstGeom prst="rect">
            <a:avLst/>
          </a:prstGeom>
          <a:noFill/>
        </p:spPr>
        <p:txBody>
          <a:bodyPr wrap="square" rtlCol="0">
            <a:spAutoFit/>
          </a:bodyPr>
          <a:lstStyle/>
          <a:p>
            <a:pPr marL="0" algn="ctr" defTabSz="914400" rtl="1" eaLnBrk="1" latinLnBrk="0" hangingPunct="1"/>
            <a:r>
              <a:rPr lang="en-US" sz="2000" b="1" dirty="0" smtClean="0"/>
              <a:t>Viral</a:t>
            </a:r>
          </a:p>
          <a:p>
            <a:pPr algn="ctr" rtl="1"/>
            <a:r>
              <a:rPr lang="en-US" dirty="0" err="1" smtClean="0"/>
              <a:t>infuenza</a:t>
            </a:r>
            <a:r>
              <a:rPr lang="en-US" dirty="0" smtClean="0"/>
              <a:t> </a:t>
            </a:r>
            <a:r>
              <a:rPr lang="en-US" dirty="0"/>
              <a:t>virus, </a:t>
            </a:r>
            <a:r>
              <a:rPr lang="en-US" dirty="0" err="1" smtClean="0"/>
              <a:t>parainfuenza</a:t>
            </a:r>
            <a:r>
              <a:rPr lang="en-US" dirty="0" smtClean="0"/>
              <a:t> </a:t>
            </a:r>
            <a:r>
              <a:rPr lang="en-US" dirty="0"/>
              <a:t>virus, rhinovirus, </a:t>
            </a:r>
            <a:endParaRPr lang="en-US" dirty="0" smtClean="0"/>
          </a:p>
          <a:p>
            <a:pPr algn="ctr" rtl="1"/>
            <a:r>
              <a:rPr lang="en-US" dirty="0"/>
              <a:t>coronavirus, adenovirus, respiratory syncytial virus, Epstein-Barr virus, </a:t>
            </a:r>
            <a:r>
              <a:rPr lang="en-US" dirty="0" err="1"/>
              <a:t>coxsackievirus</a:t>
            </a:r>
            <a:r>
              <a:rPr lang="en-US" dirty="0"/>
              <a:t>, herpes simplex virus, cytomegalovirus, enteroviruses, HIV primary infection syndrome </a:t>
            </a:r>
            <a:endParaRPr lang="en-US" dirty="0" smtClean="0"/>
          </a:p>
          <a:p>
            <a:pPr marL="0" algn="ctr" defTabSz="914400" rtl="1" eaLnBrk="1" latinLnBrk="0" hangingPunct="1"/>
            <a:endParaRPr lang="en-US" dirty="0"/>
          </a:p>
        </p:txBody>
      </p:sp>
      <p:sp>
        <p:nvSpPr>
          <p:cNvPr id="7" name="Title 1"/>
          <p:cNvSpPr txBox="1">
            <a:spLocks/>
          </p:cNvSpPr>
          <p:nvPr/>
        </p:nvSpPr>
        <p:spPr>
          <a:xfrm>
            <a:off x="609600" y="492369"/>
            <a:ext cx="10972800" cy="112541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rtl="1"/>
            <a:r>
              <a:rPr lang="en-US" sz="4400" b="1" dirty="0"/>
              <a:t>Infectious Etiology </a:t>
            </a:r>
          </a:p>
        </p:txBody>
      </p:sp>
    </p:spTree>
    <p:extLst>
      <p:ext uri="{BB962C8B-B14F-4D97-AF65-F5344CB8AC3E}">
        <p14:creationId xmlns:p14="http://schemas.microsoft.com/office/powerpoint/2010/main" val="125135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500"/>
                                        <p:tgtEl>
                                          <p:spTgt spid="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fade">
                                      <p:cBhvr>
                                        <p:cTn id="35" dur="500"/>
                                        <p:tgtEl>
                                          <p:spTgt spid="6">
                                            <p:txEl>
                                              <p:p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fade">
                                      <p:cBhvr>
                                        <p:cTn id="3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a:t>Which age group is primarily affected by GABHS pharyngitis</a:t>
            </a:r>
            <a:r>
              <a:rPr lang="en-US" sz="4400" b="1" dirty="0" smtClean="0"/>
              <a:t>?</a:t>
            </a:r>
            <a:endParaRPr lang="en-US" sz="4400" dirty="0"/>
          </a:p>
        </p:txBody>
      </p:sp>
      <p:sp>
        <p:nvSpPr>
          <p:cNvPr id="3" name="Content Placeholder 2"/>
          <p:cNvSpPr>
            <a:spLocks noGrp="1"/>
          </p:cNvSpPr>
          <p:nvPr>
            <p:ph idx="1"/>
          </p:nvPr>
        </p:nvSpPr>
        <p:spPr>
          <a:xfrm>
            <a:off x="0" y="2120900"/>
            <a:ext cx="10972800" cy="4876800"/>
          </a:xfrm>
        </p:spPr>
        <p:txBody>
          <a:bodyPr>
            <a:normAutofit/>
          </a:bodyPr>
          <a:lstStyle/>
          <a:p>
            <a:r>
              <a:rPr lang="en-US" sz="2800" dirty="0"/>
              <a:t>Children 5-15.</a:t>
            </a:r>
          </a:p>
          <a:p>
            <a:pPr marL="0" indent="0">
              <a:buNone/>
            </a:pPr>
            <a:endParaRPr lang="en-US" sz="2600" dirty="0"/>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999" y="1749784"/>
            <a:ext cx="6477001" cy="5108216"/>
          </a:xfrm>
          <a:prstGeom prst="rect">
            <a:avLst/>
          </a:prstGeom>
        </p:spPr>
      </p:pic>
    </p:spTree>
    <p:extLst>
      <p:ext uri="{BB962C8B-B14F-4D97-AF65-F5344CB8AC3E}">
        <p14:creationId xmlns:p14="http://schemas.microsoft.com/office/powerpoint/2010/main" val="158578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Rhinosinusitis</a:t>
            </a:r>
            <a:endParaRPr lang="en-US" dirty="0"/>
          </a:p>
        </p:txBody>
      </p:sp>
      <p:sp>
        <p:nvSpPr>
          <p:cNvPr id="3" name="عنوان فرعي 2"/>
          <p:cNvSpPr>
            <a:spLocks noGrp="1"/>
          </p:cNvSpPr>
          <p:nvPr>
            <p:ph type="subTitle" idx="1"/>
          </p:nvPr>
        </p:nvSpPr>
        <p:spPr>
          <a:xfrm>
            <a:off x="881163" y="3434805"/>
            <a:ext cx="7891272" cy="1069848"/>
          </a:xfrm>
        </p:spPr>
        <p:txBody>
          <a:bodyPr/>
          <a:lstStyle/>
          <a:p>
            <a:endParaRPr lang="en-US" dirty="0"/>
          </a:p>
        </p:txBody>
      </p:sp>
    </p:spTree>
    <p:extLst>
      <p:ext uri="{BB962C8B-B14F-4D97-AF65-F5344CB8AC3E}">
        <p14:creationId xmlns:p14="http://schemas.microsoft.com/office/powerpoint/2010/main" val="32160764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defTabSz="914400" rtl="1" eaLnBrk="1" latinLnBrk="0" hangingPunct="1">
              <a:lnSpc>
                <a:spcPct val="90000"/>
              </a:lnSpc>
              <a:spcBef>
                <a:spcPct val="0"/>
              </a:spcBef>
              <a:buNone/>
            </a:pPr>
            <a:r>
              <a:rPr lang="en-US" sz="4400" b="1" dirty="0" smtClean="0"/>
              <a:t>Non-infectious etiology </a:t>
            </a:r>
            <a:endParaRPr lang="en-US" sz="4400" b="1" dirty="0"/>
          </a:p>
        </p:txBody>
      </p:sp>
      <p:sp>
        <p:nvSpPr>
          <p:cNvPr id="3" name="Content Placeholder 2"/>
          <p:cNvSpPr>
            <a:spLocks noGrp="1"/>
          </p:cNvSpPr>
          <p:nvPr>
            <p:ph idx="1"/>
          </p:nvPr>
        </p:nvSpPr>
        <p:spPr>
          <a:xfrm>
            <a:off x="0" y="1562100"/>
            <a:ext cx="11582400" cy="5168900"/>
          </a:xfrm>
        </p:spPr>
        <p:txBody>
          <a:bodyPr/>
          <a:lstStyle/>
          <a:p>
            <a:pPr>
              <a:lnSpc>
                <a:spcPct val="150000"/>
              </a:lnSpc>
            </a:pPr>
            <a:r>
              <a:rPr lang="en-US" dirty="0"/>
              <a:t>P</a:t>
            </a:r>
            <a:r>
              <a:rPr lang="en-US" dirty="0" smtClean="0"/>
              <a:t>ost-nasal </a:t>
            </a:r>
            <a:r>
              <a:rPr lang="en-US" dirty="0"/>
              <a:t>drainage due to allergic rhinitis </a:t>
            </a:r>
            <a:endParaRPr lang="en-US" dirty="0" smtClean="0"/>
          </a:p>
          <a:p>
            <a:pPr>
              <a:lnSpc>
                <a:spcPct val="150000"/>
              </a:lnSpc>
            </a:pPr>
            <a:r>
              <a:rPr lang="en-US" dirty="0" smtClean="0"/>
              <a:t>Sinusitis</a:t>
            </a:r>
          </a:p>
          <a:p>
            <a:pPr>
              <a:lnSpc>
                <a:spcPct val="150000"/>
              </a:lnSpc>
            </a:pPr>
            <a:r>
              <a:rPr lang="en-US" dirty="0" smtClean="0"/>
              <a:t>Gastroesophageal reflux disease</a:t>
            </a:r>
          </a:p>
          <a:p>
            <a:pPr>
              <a:lnSpc>
                <a:spcPct val="150000"/>
              </a:lnSpc>
            </a:pPr>
            <a:r>
              <a:rPr lang="en-US" dirty="0" smtClean="0"/>
              <a:t> </a:t>
            </a:r>
            <a:r>
              <a:rPr lang="en-US" dirty="0"/>
              <a:t>A</a:t>
            </a:r>
            <a:r>
              <a:rPr lang="en-US" dirty="0" smtClean="0"/>
              <a:t>cute thyroiditis</a:t>
            </a:r>
          </a:p>
          <a:p>
            <a:pPr>
              <a:lnSpc>
                <a:spcPct val="150000"/>
              </a:lnSpc>
            </a:pPr>
            <a:r>
              <a:rPr lang="en-US" dirty="0"/>
              <a:t>P</a:t>
            </a:r>
            <a:r>
              <a:rPr lang="en-US" dirty="0" smtClean="0"/>
              <a:t>ersistent </a:t>
            </a:r>
            <a:r>
              <a:rPr lang="en-US" dirty="0"/>
              <a:t>cough </a:t>
            </a:r>
            <a:endParaRPr lang="en-US" dirty="0" smtClean="0"/>
          </a:p>
          <a:p>
            <a:pPr>
              <a:lnSpc>
                <a:spcPct val="150000"/>
              </a:lnSpc>
            </a:pPr>
            <a:endParaRPr lang="en-US" dirty="0"/>
          </a:p>
        </p:txBody>
      </p:sp>
    </p:spTree>
    <p:extLst>
      <p:ext uri="{BB962C8B-B14F-4D97-AF65-F5344CB8AC3E}">
        <p14:creationId xmlns:p14="http://schemas.microsoft.com/office/powerpoint/2010/main" val="129443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S</a:t>
            </a:r>
            <a:r>
              <a:rPr lang="en-US" sz="4000" b="1" dirty="0" smtClean="0"/>
              <a:t>ymptoms </a:t>
            </a:r>
            <a:r>
              <a:rPr lang="en-US" sz="4000" b="1" dirty="0"/>
              <a:t>and findings suggestive of viral etiology of </a:t>
            </a:r>
            <a:r>
              <a:rPr lang="en-US" sz="4000" b="1" dirty="0" smtClean="0"/>
              <a:t>pharyngitis</a:t>
            </a:r>
            <a:endParaRPr lang="en-US" sz="4000" dirty="0"/>
          </a:p>
        </p:txBody>
      </p:sp>
      <p:sp>
        <p:nvSpPr>
          <p:cNvPr id="3" name="Content Placeholder 2"/>
          <p:cNvSpPr>
            <a:spLocks noGrp="1"/>
          </p:cNvSpPr>
          <p:nvPr>
            <p:ph idx="1"/>
          </p:nvPr>
        </p:nvSpPr>
        <p:spPr>
          <a:xfrm>
            <a:off x="0" y="1816100"/>
            <a:ext cx="11582400" cy="4660900"/>
          </a:xfrm>
        </p:spPr>
        <p:txBody>
          <a:bodyPr/>
          <a:lstStyle/>
          <a:p>
            <a:pPr>
              <a:lnSpc>
                <a:spcPct val="150000"/>
              </a:lnSpc>
            </a:pPr>
            <a:r>
              <a:rPr lang="en-US" dirty="0" smtClean="0"/>
              <a:t>Conjunctivitis </a:t>
            </a:r>
            <a:endParaRPr lang="en-US" dirty="0"/>
          </a:p>
          <a:p>
            <a:pPr>
              <a:lnSpc>
                <a:spcPct val="150000"/>
              </a:lnSpc>
            </a:pPr>
            <a:r>
              <a:rPr lang="en-US" dirty="0" err="1"/>
              <a:t>Coryza</a:t>
            </a:r>
            <a:r>
              <a:rPr lang="en-US" dirty="0"/>
              <a:t> </a:t>
            </a:r>
            <a:r>
              <a:rPr lang="en-US" dirty="0" smtClean="0"/>
              <a:t>(inflammation of the mucus membranes of the nose)</a:t>
            </a:r>
            <a:endParaRPr lang="en-US" dirty="0"/>
          </a:p>
          <a:p>
            <a:pPr>
              <a:lnSpc>
                <a:spcPct val="150000"/>
              </a:lnSpc>
            </a:pPr>
            <a:r>
              <a:rPr lang="en-US" dirty="0"/>
              <a:t>Cough </a:t>
            </a:r>
          </a:p>
          <a:p>
            <a:pPr>
              <a:lnSpc>
                <a:spcPct val="150000"/>
              </a:lnSpc>
            </a:pPr>
            <a:r>
              <a:rPr lang="en-US" dirty="0"/>
              <a:t>Diarrhea </a:t>
            </a:r>
          </a:p>
          <a:p>
            <a:pPr>
              <a:lnSpc>
                <a:spcPct val="150000"/>
              </a:lnSpc>
            </a:pPr>
            <a:r>
              <a:rPr lang="en-US" dirty="0"/>
              <a:t>Hoarseness </a:t>
            </a:r>
          </a:p>
          <a:p>
            <a:pPr>
              <a:lnSpc>
                <a:spcPct val="150000"/>
              </a:lnSpc>
            </a:pPr>
            <a:r>
              <a:rPr lang="en-US" dirty="0"/>
              <a:t>Discrete ulcerative stomatitis </a:t>
            </a:r>
          </a:p>
          <a:p>
            <a:pPr>
              <a:lnSpc>
                <a:spcPct val="150000"/>
              </a:lnSpc>
            </a:pPr>
            <a:r>
              <a:rPr lang="en-US" dirty="0"/>
              <a:t>Viral exanthema </a:t>
            </a:r>
          </a:p>
          <a:p>
            <a:pPr>
              <a:lnSpc>
                <a:spcPct val="150000"/>
              </a:lnSpc>
            </a:pPr>
            <a:endParaRPr lang="en-US" dirty="0"/>
          </a:p>
        </p:txBody>
      </p:sp>
      <p:pic>
        <p:nvPicPr>
          <p:cNvPr id="4098" name="Picture 2" descr="Image result for Viral exanth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7937" y="3208590"/>
            <a:ext cx="4106443" cy="2770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40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t>Alarming symptoms </a:t>
            </a:r>
            <a:endParaRPr lang="en-US" sz="4400" dirty="0"/>
          </a:p>
        </p:txBody>
      </p:sp>
      <p:sp>
        <p:nvSpPr>
          <p:cNvPr id="3" name="Content Placeholder 2"/>
          <p:cNvSpPr>
            <a:spLocks noGrp="1"/>
          </p:cNvSpPr>
          <p:nvPr>
            <p:ph idx="1"/>
          </p:nvPr>
        </p:nvSpPr>
        <p:spPr>
          <a:xfrm>
            <a:off x="0" y="1587500"/>
            <a:ext cx="11404600" cy="5270500"/>
          </a:xfrm>
        </p:spPr>
        <p:txBody>
          <a:bodyPr>
            <a:normAutofit/>
          </a:bodyPr>
          <a:lstStyle/>
          <a:p>
            <a:pPr>
              <a:lnSpc>
                <a:spcPct val="150000"/>
              </a:lnSpc>
            </a:pPr>
            <a:r>
              <a:rPr lang="en-US" dirty="0" smtClean="0"/>
              <a:t>Drooling</a:t>
            </a:r>
          </a:p>
          <a:p>
            <a:pPr>
              <a:lnSpc>
                <a:spcPct val="150000"/>
              </a:lnSpc>
            </a:pPr>
            <a:r>
              <a:rPr lang="en-US" dirty="0" smtClean="0"/>
              <a:t>Respiratory distress</a:t>
            </a:r>
            <a:endParaRPr lang="en-US" dirty="0"/>
          </a:p>
          <a:p>
            <a:pPr>
              <a:lnSpc>
                <a:spcPct val="150000"/>
              </a:lnSpc>
            </a:pPr>
            <a:r>
              <a:rPr lang="en-US" dirty="0" smtClean="0"/>
              <a:t>Inability to open mouth fully (trismus) Muffled voice</a:t>
            </a:r>
            <a:endParaRPr lang="en-US" dirty="0"/>
          </a:p>
          <a:p>
            <a:pPr>
              <a:lnSpc>
                <a:spcPct val="150000"/>
              </a:lnSpc>
            </a:pPr>
            <a:r>
              <a:rPr lang="en-US" dirty="0" smtClean="0"/>
              <a:t>Stiff neck</a:t>
            </a:r>
            <a:endParaRPr lang="en-US" dirty="0"/>
          </a:p>
          <a:p>
            <a:pPr>
              <a:lnSpc>
                <a:spcPct val="150000"/>
              </a:lnSpc>
            </a:pPr>
            <a:r>
              <a:rPr lang="en-US" dirty="0" smtClean="0"/>
              <a:t>Erythema of neck</a:t>
            </a:r>
            <a:endParaRPr lang="en-US" dirty="0"/>
          </a:p>
          <a:p>
            <a:pPr>
              <a:lnSpc>
                <a:spcPct val="150000"/>
              </a:lnSpc>
            </a:pPr>
            <a:r>
              <a:rPr lang="en-US" dirty="0" smtClean="0"/>
              <a:t>History </a:t>
            </a:r>
            <a:r>
              <a:rPr lang="en-US" dirty="0"/>
              <a:t>of recent foreign body impaction or oropharyngeal procedure (trauma) </a:t>
            </a:r>
            <a:endParaRPr lang="en-US" dirty="0" smtClean="0"/>
          </a:p>
          <a:p>
            <a:pPr>
              <a:lnSpc>
                <a:spcPct val="150000"/>
              </a:lnSpc>
            </a:pPr>
            <a:r>
              <a:rPr lang="en-US" dirty="0" smtClean="0"/>
              <a:t>Recent </a:t>
            </a:r>
            <a:r>
              <a:rPr lang="en-US" dirty="0"/>
              <a:t>cocaine smoking </a:t>
            </a:r>
            <a:endParaRPr lang="en-US" dirty="0" smtClean="0">
              <a:effectLst/>
            </a:endParaRPr>
          </a:p>
          <a:p>
            <a:pPr>
              <a:lnSpc>
                <a:spcPct val="150000"/>
              </a:lnSpc>
            </a:pPr>
            <a:r>
              <a:rPr lang="en-US" dirty="0"/>
              <a:t>Weight loss, fevers, night sweats </a:t>
            </a:r>
            <a:endParaRPr lang="en-US" dirty="0" smtClean="0">
              <a:effectLst/>
            </a:endParaRPr>
          </a:p>
          <a:p>
            <a:pPr>
              <a:lnSpc>
                <a:spcPct val="150000"/>
              </a:lnSpc>
            </a:pPr>
            <a:endParaRPr lang="en-US" dirty="0">
              <a:effectLst/>
            </a:endParaRPr>
          </a:p>
        </p:txBody>
      </p:sp>
    </p:spTree>
    <p:extLst>
      <p:ext uri="{BB962C8B-B14F-4D97-AF65-F5344CB8AC3E}">
        <p14:creationId xmlns:p14="http://schemas.microsoft.com/office/powerpoint/2010/main" val="146894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Effect transition="in" filter="fade">
                                      <p:cBhvr>
                                        <p:cTn id="47" dur="500"/>
                                        <p:tgtEl>
                                          <p:spTgt spid="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 end="1"/>
                                            </p:txEl>
                                          </p:spTgt>
                                        </p:tgtEl>
                                        <p:attrNameLst>
                                          <p:attrName>style.visibility</p:attrName>
                                        </p:attrNameLst>
                                      </p:cBhvr>
                                      <p:to>
                                        <p:strVal val="visible"/>
                                      </p:to>
                                    </p:set>
                                    <p:animEffect transition="in" filter="fade">
                                      <p:cBhvr>
                                        <p:cTn id="52" dur="500"/>
                                        <p:tgtEl>
                                          <p:spTgt spid="3">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Effect transition="in" filter="fade">
                                      <p:cBhvr>
                                        <p:cTn id="57" dur="500"/>
                                        <p:tgtEl>
                                          <p:spTgt spid="3">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3" end="3"/>
                                            </p:txEl>
                                          </p:spTgt>
                                        </p:tgtEl>
                                        <p:attrNameLst>
                                          <p:attrName>style.visibility</p:attrName>
                                        </p:attrNameLst>
                                      </p:cBhvr>
                                      <p:to>
                                        <p:strVal val="visible"/>
                                      </p:to>
                                    </p:set>
                                    <p:animEffect transition="in" filter="fade">
                                      <p:cBhvr>
                                        <p:cTn id="62" dur="500"/>
                                        <p:tgtEl>
                                          <p:spTgt spid="3">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Effect transition="in" filter="fade">
                                      <p:cBhvr>
                                        <p:cTn id="67" dur="500"/>
                                        <p:tgtEl>
                                          <p:spTgt spid="3">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5" end="5"/>
                                            </p:txEl>
                                          </p:spTgt>
                                        </p:tgtEl>
                                        <p:attrNameLst>
                                          <p:attrName>style.visibility</p:attrName>
                                        </p:attrNameLst>
                                      </p:cBhvr>
                                      <p:to>
                                        <p:strVal val="visible"/>
                                      </p:to>
                                    </p:set>
                                    <p:animEffect transition="in" filter="fade">
                                      <p:cBhvr>
                                        <p:cTn id="72" dur="500"/>
                                        <p:tgtEl>
                                          <p:spTgt spid="3">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6" end="6"/>
                                            </p:txEl>
                                          </p:spTgt>
                                        </p:tgtEl>
                                        <p:attrNameLst>
                                          <p:attrName>style.visibility</p:attrName>
                                        </p:attrNameLst>
                                      </p:cBhvr>
                                      <p:to>
                                        <p:strVal val="visible"/>
                                      </p:to>
                                    </p:set>
                                    <p:animEffect transition="in" filter="fade">
                                      <p:cBhvr>
                                        <p:cTn id="77" dur="500"/>
                                        <p:tgtEl>
                                          <p:spTgt spid="3">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7" end="7"/>
                                            </p:txEl>
                                          </p:spTgt>
                                        </p:tgtEl>
                                        <p:attrNameLst>
                                          <p:attrName>style.visibility</p:attrName>
                                        </p:attrNameLst>
                                      </p:cBhvr>
                                      <p:to>
                                        <p:strVal val="visible"/>
                                      </p:to>
                                    </p:set>
                                    <p:animEffect transition="in" filter="fade">
                                      <p:cBhvr>
                                        <p:cTn id="8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1784"/>
          </a:xfrm>
        </p:spPr>
        <p:txBody>
          <a:bodyPr>
            <a:normAutofit fontScale="90000"/>
          </a:bodyPr>
          <a:lstStyle/>
          <a:p>
            <a:pPr algn="ctr" rtl="1"/>
            <a:r>
              <a:rPr lang="en-US" sz="3600" b="1" dirty="0"/>
              <a:t>C</a:t>
            </a:r>
            <a:r>
              <a:rPr lang="en-US" sz="3600" b="1" dirty="0" smtClean="0"/>
              <a:t>linical </a:t>
            </a:r>
            <a:r>
              <a:rPr lang="en-US" sz="3600" b="1" dirty="0"/>
              <a:t>exam­ination to diagnose group A beta-hemolytic streptococcal </a:t>
            </a:r>
            <a:r>
              <a:rPr lang="en-US" sz="3600" b="1" dirty="0" smtClean="0"/>
              <a:t>pharyngitis</a:t>
            </a:r>
            <a:endParaRPr lang="en-US" sz="3600" dirty="0"/>
          </a:p>
        </p:txBody>
      </p:sp>
      <p:sp>
        <p:nvSpPr>
          <p:cNvPr id="3" name="Content Placeholder 2"/>
          <p:cNvSpPr>
            <a:spLocks noGrp="1"/>
          </p:cNvSpPr>
          <p:nvPr>
            <p:ph idx="1"/>
          </p:nvPr>
        </p:nvSpPr>
        <p:spPr>
          <a:xfrm>
            <a:off x="0" y="1473199"/>
            <a:ext cx="11353800" cy="5384801"/>
          </a:xfrm>
        </p:spPr>
        <p:txBody>
          <a:bodyPr/>
          <a:lstStyle/>
          <a:p>
            <a:pPr marL="0" indent="0" rtl="1">
              <a:buNone/>
            </a:pPr>
            <a:r>
              <a:rPr lang="en-US" b="1" dirty="0" err="1"/>
              <a:t>Centor</a:t>
            </a:r>
            <a:r>
              <a:rPr lang="en-US" b="1" dirty="0"/>
              <a:t> Score (Modified/</a:t>
            </a:r>
            <a:r>
              <a:rPr lang="en-US" b="1" dirty="0" err="1"/>
              <a:t>McIsaac</a:t>
            </a:r>
            <a:r>
              <a:rPr lang="en-US" b="1" dirty="0"/>
              <a:t>) for Strep Pharyngitis</a:t>
            </a:r>
          </a:p>
          <a:p>
            <a:pPr marL="228600" indent="-228600" defTabSz="914400" rtl="1" eaLnBrk="1" latinLnBrk="0" hangingPunct="1">
              <a:lnSpc>
                <a:spcPct val="90000"/>
              </a:lnSpc>
              <a:spcBef>
                <a:spcPts val="1000"/>
              </a:spcBef>
              <a:buFont typeface="Arial"/>
              <a:buChar char="•"/>
            </a:pPr>
            <a:endParaRPr lang="ar-SA" dirty="0" smtClean="0"/>
          </a:p>
          <a:p>
            <a:pPr marL="228600" indent="-228600" defTabSz="914400" rtl="1" eaLnBrk="1" latinLnBrk="0" hangingPunct="1">
              <a:lnSpc>
                <a:spcPct val="90000"/>
              </a:lnSpc>
              <a:spcBef>
                <a:spcPts val="1000"/>
              </a:spcBef>
              <a:buFont typeface="Arial"/>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9318" y="1970087"/>
            <a:ext cx="6638718" cy="4883304"/>
          </a:xfrm>
          <a:prstGeom prst="rect">
            <a:avLst/>
          </a:prstGeom>
        </p:spPr>
      </p:pic>
      <p:sp>
        <p:nvSpPr>
          <p:cNvPr id="5" name="TextBox 4"/>
          <p:cNvSpPr txBox="1"/>
          <p:nvPr/>
        </p:nvSpPr>
        <p:spPr>
          <a:xfrm>
            <a:off x="475013" y="2090057"/>
            <a:ext cx="4061361" cy="1938992"/>
          </a:xfrm>
          <a:prstGeom prst="rect">
            <a:avLst/>
          </a:prstGeom>
          <a:noFill/>
        </p:spPr>
        <p:txBody>
          <a:bodyPr wrap="square" rtlCol="0">
            <a:spAutoFit/>
          </a:bodyPr>
          <a:lstStyle/>
          <a:p>
            <a:r>
              <a:rPr lang="en-US" sz="2400" dirty="0"/>
              <a:t>Can’t be used in &lt;3 years old.</a:t>
            </a:r>
          </a:p>
          <a:p>
            <a:r>
              <a:rPr lang="en-US" sz="2400" dirty="0"/>
              <a:t>Symptoms onset &lt;3 days.</a:t>
            </a:r>
          </a:p>
          <a:p>
            <a:endParaRPr lang="en-US" sz="2400" dirty="0"/>
          </a:p>
          <a:p>
            <a:endParaRPr lang="en-US" sz="2400" dirty="0"/>
          </a:p>
        </p:txBody>
      </p:sp>
      <p:pic>
        <p:nvPicPr>
          <p:cNvPr id="6" name="table"/>
          <p:cNvPicPr>
            <a:picLocks noChangeAspect="1"/>
          </p:cNvPicPr>
          <p:nvPr/>
        </p:nvPicPr>
        <p:blipFill>
          <a:blip r:embed="rId3"/>
          <a:stretch>
            <a:fillRect/>
          </a:stretch>
        </p:blipFill>
        <p:spPr>
          <a:xfrm>
            <a:off x="172116" y="4155711"/>
            <a:ext cx="5115086" cy="1205523"/>
          </a:xfrm>
          <a:prstGeom prst="rect">
            <a:avLst/>
          </a:prstGeom>
        </p:spPr>
      </p:pic>
    </p:spTree>
    <p:extLst>
      <p:ext uri="{BB962C8B-B14F-4D97-AF65-F5344CB8AC3E}">
        <p14:creationId xmlns:p14="http://schemas.microsoft.com/office/powerpoint/2010/main" val="114775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t>Test for  GABHS Pharyngitis</a:t>
            </a:r>
            <a:endParaRPr lang="en-US" sz="4400" dirty="0"/>
          </a:p>
        </p:txBody>
      </p:sp>
      <p:sp>
        <p:nvSpPr>
          <p:cNvPr id="3" name="Content Placeholder 2"/>
          <p:cNvSpPr>
            <a:spLocks noGrp="1"/>
          </p:cNvSpPr>
          <p:nvPr>
            <p:ph idx="1"/>
          </p:nvPr>
        </p:nvSpPr>
        <p:spPr>
          <a:xfrm>
            <a:off x="0" y="1727200"/>
            <a:ext cx="12192000" cy="5130800"/>
          </a:xfrm>
        </p:spPr>
        <p:txBody>
          <a:bodyPr>
            <a:normAutofit fontScale="92500"/>
          </a:bodyPr>
          <a:lstStyle/>
          <a:p>
            <a:pPr>
              <a:lnSpc>
                <a:spcPct val="150000"/>
              </a:lnSpc>
            </a:pPr>
            <a:r>
              <a:rPr lang="en-US" sz="2400" dirty="0"/>
              <a:t>Throat Culture. Culture of a throat swab on a sheep- </a:t>
            </a:r>
            <a:r>
              <a:rPr lang="en-US" sz="2400" dirty="0" smtClean="0"/>
              <a:t>blood </a:t>
            </a:r>
            <a:r>
              <a:rPr lang="en-US" sz="2400" dirty="0"/>
              <a:t>agar plate has been the standard for the documentation of the presence of GAS pharyngitis </a:t>
            </a:r>
            <a:endParaRPr lang="en-US" sz="2400" dirty="0" smtClean="0"/>
          </a:p>
          <a:p>
            <a:pPr>
              <a:lnSpc>
                <a:spcPct val="150000"/>
              </a:lnSpc>
            </a:pPr>
            <a:endParaRPr lang="ar-SA" dirty="0" smtClean="0"/>
          </a:p>
          <a:p>
            <a:pPr>
              <a:lnSpc>
                <a:spcPct val="150000"/>
              </a:lnSpc>
            </a:pPr>
            <a:r>
              <a:rPr lang="en-US" dirty="0"/>
              <a:t>R</a:t>
            </a:r>
            <a:r>
              <a:rPr lang="en-US" sz="2400" dirty="0" smtClean="0"/>
              <a:t>apid </a:t>
            </a:r>
            <a:r>
              <a:rPr lang="en-US" sz="2400" dirty="0"/>
              <a:t>antigen detection test </a:t>
            </a:r>
            <a:r>
              <a:rPr lang="ar-SA" sz="2400" dirty="0" smtClean="0"/>
              <a:t>)</a:t>
            </a:r>
            <a:r>
              <a:rPr lang="en-US" sz="2400" dirty="0" smtClean="0"/>
              <a:t>RADTs</a:t>
            </a:r>
            <a:r>
              <a:rPr lang="ar-SA" sz="2400" dirty="0" smtClean="0"/>
              <a:t>(</a:t>
            </a:r>
            <a:r>
              <a:rPr lang="en-US" sz="2400" dirty="0" smtClean="0"/>
              <a:t>. A major disadvantage of throat cultures is the delay (overnight or longer) in obtaining results. RADTs have been developed for the identification of GAS pharyngitis directly from throat swabs </a:t>
            </a:r>
          </a:p>
          <a:p>
            <a:pPr>
              <a:lnSpc>
                <a:spcPct val="150000"/>
              </a:lnSpc>
            </a:pPr>
            <a:endParaRPr lang="en-US" dirty="0" smtClean="0"/>
          </a:p>
          <a:p>
            <a:pPr>
              <a:lnSpc>
                <a:spcPct val="150000"/>
              </a:lnSpc>
            </a:pPr>
            <a:r>
              <a:rPr lang="en-US" dirty="0" smtClean="0"/>
              <a:t>A negative RADT should be accompanied by a follow-up or back-up throat culture in children and adolescents, while this is not necessary in adults under usual circumstances</a:t>
            </a:r>
            <a:endParaRPr lang="en-US" dirty="0"/>
          </a:p>
        </p:txBody>
      </p:sp>
    </p:spTree>
    <p:extLst>
      <p:ext uri="{BB962C8B-B14F-4D97-AF65-F5344CB8AC3E}">
        <p14:creationId xmlns:p14="http://schemas.microsoft.com/office/powerpoint/2010/main" val="194120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1"/>
            <a:r>
              <a:rPr lang="en-US" sz="4400" b="1" dirty="0"/>
              <a:t>S</a:t>
            </a:r>
            <a:r>
              <a:rPr lang="en-US" sz="4400" b="1" dirty="0" smtClean="0"/>
              <a:t>ymptomatic treatment </a:t>
            </a:r>
            <a:endParaRPr lang="en-US" sz="4400" dirty="0"/>
          </a:p>
        </p:txBody>
      </p:sp>
      <p:sp>
        <p:nvSpPr>
          <p:cNvPr id="3" name="Content Placeholder 2"/>
          <p:cNvSpPr>
            <a:spLocks noGrp="1"/>
          </p:cNvSpPr>
          <p:nvPr>
            <p:ph idx="1"/>
          </p:nvPr>
        </p:nvSpPr>
        <p:spPr>
          <a:xfrm>
            <a:off x="0" y="1701800"/>
            <a:ext cx="12192000" cy="5156200"/>
          </a:xfrm>
        </p:spPr>
        <p:txBody>
          <a:bodyPr>
            <a:normAutofit/>
          </a:bodyPr>
          <a:lstStyle/>
          <a:p>
            <a:pPr marL="0" indent="0">
              <a:lnSpc>
                <a:spcPct val="150000"/>
              </a:lnSpc>
              <a:buNone/>
            </a:pPr>
            <a:r>
              <a:rPr lang="en-US" dirty="0"/>
              <a:t>S</a:t>
            </a:r>
            <a:r>
              <a:rPr lang="en-US" dirty="0" smtClean="0"/>
              <a:t>ymptomatic treatment includes:</a:t>
            </a:r>
          </a:p>
          <a:p>
            <a:pPr>
              <a:lnSpc>
                <a:spcPct val="150000"/>
              </a:lnSpc>
            </a:pPr>
            <a:r>
              <a:rPr lang="en-US" dirty="0" smtClean="0"/>
              <a:t>Paracetamol</a:t>
            </a:r>
            <a:endParaRPr lang="en-US" dirty="0"/>
          </a:p>
          <a:p>
            <a:pPr>
              <a:lnSpc>
                <a:spcPct val="150000"/>
              </a:lnSpc>
            </a:pPr>
            <a:r>
              <a:rPr lang="en-US" dirty="0" smtClean="0"/>
              <a:t>NSAIDs ( be aware </a:t>
            </a:r>
            <a:r>
              <a:rPr lang="en-US" dirty="0"/>
              <a:t>of </a:t>
            </a:r>
            <a:r>
              <a:rPr lang="en-US" dirty="0" smtClean="0"/>
              <a:t>GI and </a:t>
            </a:r>
            <a:r>
              <a:rPr lang="en-US" dirty="0"/>
              <a:t>renal side effects, aspirin should be avoided in children)</a:t>
            </a:r>
          </a:p>
          <a:p>
            <a:pPr>
              <a:lnSpc>
                <a:spcPct val="150000"/>
              </a:lnSpc>
            </a:pPr>
            <a:r>
              <a:rPr lang="en-US" dirty="0"/>
              <a:t>Corticosteroids (short course for selected cases of adults with </a:t>
            </a:r>
            <a:r>
              <a:rPr lang="en-US" dirty="0" err="1"/>
              <a:t>centor</a:t>
            </a:r>
            <a:r>
              <a:rPr lang="en-US" dirty="0"/>
              <a:t> criteria 3-4 with bacterial pharyngitis)</a:t>
            </a:r>
          </a:p>
        </p:txBody>
      </p:sp>
    </p:spTree>
    <p:extLst>
      <p:ext uri="{BB962C8B-B14F-4D97-AF65-F5344CB8AC3E}">
        <p14:creationId xmlns:p14="http://schemas.microsoft.com/office/powerpoint/2010/main" val="16484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Antibiotic therapy</a:t>
            </a:r>
            <a:endParaRPr lang="en-US" dirty="0"/>
          </a:p>
        </p:txBody>
      </p:sp>
      <p:sp>
        <p:nvSpPr>
          <p:cNvPr id="3" name="عنصر نائب للمحتوى 2"/>
          <p:cNvSpPr>
            <a:spLocks noGrp="1"/>
          </p:cNvSpPr>
          <p:nvPr>
            <p:ph idx="1"/>
          </p:nvPr>
        </p:nvSpPr>
        <p:spPr/>
        <p:txBody>
          <a:bodyPr/>
          <a:lstStyle/>
          <a:p>
            <a:pPr>
              <a:lnSpc>
                <a:spcPct val="150000"/>
              </a:lnSpc>
            </a:pPr>
            <a:r>
              <a:rPr lang="en-US" dirty="0" smtClean="0">
                <a:solidFill>
                  <a:srgbClr val="0070C0"/>
                </a:solidFill>
              </a:rPr>
              <a:t>Penicillin </a:t>
            </a:r>
            <a:r>
              <a:rPr lang="en-US" dirty="0">
                <a:solidFill>
                  <a:srgbClr val="0070C0"/>
                </a:solidFill>
              </a:rPr>
              <a:t>or amoxicillin </a:t>
            </a:r>
            <a:r>
              <a:rPr lang="en-US" dirty="0"/>
              <a:t>is the recommended drug of choice for those non-allergic to these agents (strong, high</a:t>
            </a:r>
            <a:r>
              <a:rPr lang="en-US" dirty="0" smtClean="0"/>
              <a:t>).</a:t>
            </a:r>
          </a:p>
          <a:p>
            <a:pPr>
              <a:lnSpc>
                <a:spcPct val="150000"/>
              </a:lnSpc>
            </a:pPr>
            <a:r>
              <a:rPr lang="en-US" dirty="0"/>
              <a:t>Treatment of GAS pharyngitis in penicillin-allergic individuals should include a </a:t>
            </a:r>
            <a:r>
              <a:rPr lang="en-US" dirty="0">
                <a:solidFill>
                  <a:srgbClr val="0070C0"/>
                </a:solidFill>
              </a:rPr>
              <a:t>first generation cephalosporin </a:t>
            </a:r>
            <a:r>
              <a:rPr lang="en-US" dirty="0"/>
              <a:t>(for those not </a:t>
            </a:r>
            <a:r>
              <a:rPr lang="en-US" dirty="0" err="1"/>
              <a:t>anaphylactically</a:t>
            </a:r>
            <a:r>
              <a:rPr lang="en-US" dirty="0"/>
              <a:t> sensitive) for </a:t>
            </a:r>
            <a:r>
              <a:rPr lang="en-US" dirty="0">
                <a:solidFill>
                  <a:srgbClr val="FF0000"/>
                </a:solidFill>
              </a:rPr>
              <a:t>10 days</a:t>
            </a:r>
            <a:r>
              <a:rPr lang="en-US" dirty="0"/>
              <a:t>, </a:t>
            </a:r>
            <a:r>
              <a:rPr lang="en-US" dirty="0">
                <a:solidFill>
                  <a:srgbClr val="0070C0"/>
                </a:solidFill>
              </a:rPr>
              <a:t>clindamycin or clarithromycin </a:t>
            </a:r>
            <a:r>
              <a:rPr lang="en-US" dirty="0">
                <a:solidFill>
                  <a:srgbClr val="FF0000"/>
                </a:solidFill>
              </a:rPr>
              <a:t>for 10 days</a:t>
            </a:r>
            <a:r>
              <a:rPr lang="en-US" dirty="0"/>
              <a:t>, or </a:t>
            </a:r>
            <a:r>
              <a:rPr lang="en-US" dirty="0">
                <a:solidFill>
                  <a:srgbClr val="0070C0"/>
                </a:solidFill>
              </a:rPr>
              <a:t>azithromycin</a:t>
            </a:r>
            <a:r>
              <a:rPr lang="en-US" dirty="0"/>
              <a:t> </a:t>
            </a:r>
            <a:r>
              <a:rPr lang="en-US" dirty="0">
                <a:solidFill>
                  <a:srgbClr val="FF0000"/>
                </a:solidFill>
              </a:rPr>
              <a:t>for 5 days </a:t>
            </a:r>
            <a:r>
              <a:rPr lang="en-US" dirty="0"/>
              <a:t>(strong, moderate). </a:t>
            </a:r>
          </a:p>
          <a:p>
            <a:pPr>
              <a:lnSpc>
                <a:spcPct val="150000"/>
              </a:lnSpc>
            </a:pPr>
            <a:endParaRPr lang="en-US" dirty="0"/>
          </a:p>
        </p:txBody>
      </p:sp>
    </p:spTree>
    <p:extLst>
      <p:ext uri="{BB962C8B-B14F-4D97-AF65-F5344CB8AC3E}">
        <p14:creationId xmlns:p14="http://schemas.microsoft.com/office/powerpoint/2010/main" val="333047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696" y="454194"/>
            <a:ext cx="10515600" cy="1107395"/>
          </a:xfrm>
        </p:spPr>
        <p:txBody>
          <a:bodyPr>
            <a:normAutofit/>
          </a:bodyPr>
          <a:lstStyle/>
          <a:p>
            <a:pPr algn="ctr"/>
            <a:r>
              <a:rPr lang="en-US" sz="4400" b="1" dirty="0"/>
              <a:t>C</a:t>
            </a:r>
            <a:r>
              <a:rPr lang="en-US" sz="4400" b="1" dirty="0" smtClean="0"/>
              <a:t>omplications</a:t>
            </a:r>
            <a:endParaRPr lang="en-US" sz="2000" b="1" dirty="0">
              <a:latin typeface="Rockwell" charset="0"/>
              <a:ea typeface="Rockwell" charset="0"/>
              <a:cs typeface="Rockwell" charset="0"/>
            </a:endParaRPr>
          </a:p>
        </p:txBody>
      </p:sp>
      <p:sp>
        <p:nvSpPr>
          <p:cNvPr id="3" name="Content Placeholder 2"/>
          <p:cNvSpPr>
            <a:spLocks noGrp="1"/>
          </p:cNvSpPr>
          <p:nvPr>
            <p:ph idx="1"/>
          </p:nvPr>
        </p:nvSpPr>
        <p:spPr>
          <a:xfrm>
            <a:off x="333979" y="4303012"/>
            <a:ext cx="10515600" cy="1605420"/>
          </a:xfrm>
        </p:spPr>
        <p:txBody>
          <a:bodyPr>
            <a:norm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lang="en-US" b="1" dirty="0" smtClean="0"/>
              <a:t>Scarlet fever:</a:t>
            </a:r>
            <a:endParaRPr lang="en-US" sz="4400" b="1" dirty="0">
              <a:solidFill>
                <a:srgbClr val="0070C0"/>
              </a:solidFill>
            </a:endParaRPr>
          </a:p>
          <a:p>
            <a:pPr marL="0" indent="0" rtl="1">
              <a:spcBef>
                <a:spcPts val="0"/>
              </a:spcBef>
              <a:buClrTx/>
              <a:buSzTx/>
              <a:buNone/>
              <a:defRPr/>
            </a:pPr>
            <a:endParaRPr lang="en-US" sz="1800" dirty="0" smtClean="0"/>
          </a:p>
          <a:p>
            <a:pPr marL="0" indent="0" rtl="1">
              <a:spcBef>
                <a:spcPts val="0"/>
              </a:spcBef>
              <a:buClrTx/>
              <a:buSzTx/>
              <a:buNone/>
              <a:defRPr/>
            </a:pPr>
            <a:r>
              <a:rPr lang="en-US" sz="1800" dirty="0"/>
              <a:t>A</a:t>
            </a:r>
            <a:r>
              <a:rPr lang="en-US" sz="1800" dirty="0" smtClean="0"/>
              <a:t>cute glomerulonephritis</a:t>
            </a:r>
          </a:p>
        </p:txBody>
      </p:sp>
      <p:sp>
        <p:nvSpPr>
          <p:cNvPr id="4" name="TextBox 3"/>
          <p:cNvSpPr txBox="1"/>
          <p:nvPr/>
        </p:nvSpPr>
        <p:spPr>
          <a:xfrm>
            <a:off x="430695" y="1800890"/>
            <a:ext cx="10322169" cy="2000548"/>
          </a:xfrm>
          <a:prstGeom prst="rect">
            <a:avLst/>
          </a:prstGeom>
          <a:noFill/>
        </p:spPr>
        <p:txBody>
          <a:bodyPr wrap="square" rtlCol="0">
            <a:spAutoFit/>
          </a:bodyPr>
          <a:lstStyle/>
          <a:p>
            <a:r>
              <a:rPr lang="en-US" sz="2400" b="1" dirty="0" smtClean="0"/>
              <a:t>Rheumatic fever and its complications including:</a:t>
            </a:r>
            <a:r>
              <a:rPr lang="ar-SA" sz="2800" dirty="0"/>
              <a:t/>
            </a:r>
            <a:br>
              <a:rPr lang="ar-SA" sz="2800" dirty="0"/>
            </a:br>
            <a:endParaRPr lang="en-US" sz="2800" dirty="0" smtClean="0"/>
          </a:p>
          <a:p>
            <a:r>
              <a:rPr lang="en-US" dirty="0" smtClean="0"/>
              <a:t>60</a:t>
            </a:r>
            <a:r>
              <a:rPr lang="en-US" dirty="0"/>
              <a:t>% develop chronic rheumatic heart disease (70% mitral valve; 40% aortic; 10% tricuspid; 2% pulmonary). Likelihood correlates with severity of initial disease </a:t>
            </a:r>
            <a:br>
              <a:rPr lang="en-US" dirty="0"/>
            </a:br>
            <a:r>
              <a:rPr lang="en-US" dirty="0" smtClean="0"/>
              <a:t>Recurrence </a:t>
            </a:r>
            <a:r>
              <a:rPr lang="en-US" dirty="0"/>
              <a:t>may occur after further streptococcal infection or be precipitated by pregnancy or combined hormonal contraception</a:t>
            </a:r>
          </a:p>
        </p:txBody>
      </p:sp>
    </p:spTree>
    <p:extLst>
      <p:ext uri="{BB962C8B-B14F-4D97-AF65-F5344CB8AC3E}">
        <p14:creationId xmlns:p14="http://schemas.microsoft.com/office/powerpoint/2010/main" val="153855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t>Chronic </a:t>
            </a:r>
            <a:r>
              <a:rPr lang="en-US" sz="4400" b="1" dirty="0"/>
              <a:t>GABHS carriers </a:t>
            </a:r>
            <a:endParaRPr lang="en-US" sz="4400" dirty="0"/>
          </a:p>
        </p:txBody>
      </p:sp>
      <p:sp>
        <p:nvSpPr>
          <p:cNvPr id="3" name="Content Placeholder 2"/>
          <p:cNvSpPr>
            <a:spLocks noGrp="1"/>
          </p:cNvSpPr>
          <p:nvPr>
            <p:ph idx="1"/>
          </p:nvPr>
        </p:nvSpPr>
        <p:spPr>
          <a:xfrm>
            <a:off x="0" y="1638300"/>
            <a:ext cx="12192000" cy="5219700"/>
          </a:xfrm>
        </p:spPr>
        <p:txBody>
          <a:bodyPr/>
          <a:lstStyle/>
          <a:p>
            <a:pPr marL="0" indent="0">
              <a:lnSpc>
                <a:spcPct val="150000"/>
              </a:lnSpc>
              <a:buNone/>
            </a:pPr>
            <a:r>
              <a:rPr lang="en-US" dirty="0"/>
              <a:t>We recommend that GAS carriers do not ordinarily justify efforts to identify them nor do they generally require antimicrobial therapy because GAS carriers are unlikely to spread GAS pharyngitis to their close contacts and are at little or no risk for developing </a:t>
            </a:r>
            <a:r>
              <a:rPr lang="en-US" dirty="0" err="1"/>
              <a:t>suppurative</a:t>
            </a:r>
            <a:r>
              <a:rPr lang="en-US" dirty="0"/>
              <a:t> or </a:t>
            </a:r>
            <a:r>
              <a:rPr lang="en-US" dirty="0" smtClean="0"/>
              <a:t>non-</a:t>
            </a:r>
            <a:r>
              <a:rPr lang="en-US" dirty="0" err="1" smtClean="0"/>
              <a:t>suppurative</a:t>
            </a:r>
            <a:r>
              <a:rPr lang="en-US" dirty="0" smtClean="0"/>
              <a:t> </a:t>
            </a:r>
            <a:r>
              <a:rPr lang="en-US" dirty="0"/>
              <a:t>complications (</a:t>
            </a:r>
            <a:r>
              <a:rPr lang="en-US" dirty="0" smtClean="0"/>
              <a:t>e.g</a:t>
            </a:r>
            <a:r>
              <a:rPr lang="en-US" dirty="0"/>
              <a:t>.</a:t>
            </a:r>
            <a:r>
              <a:rPr lang="en-US" dirty="0" smtClean="0"/>
              <a:t> </a:t>
            </a:r>
            <a:r>
              <a:rPr lang="en-US" dirty="0"/>
              <a:t>acute rheumatic </a:t>
            </a:r>
            <a:r>
              <a:rPr lang="en-US" dirty="0" smtClean="0"/>
              <a:t>fever).</a:t>
            </a:r>
          </a:p>
        </p:txBody>
      </p:sp>
    </p:spTree>
    <p:extLst>
      <p:ext uri="{BB962C8B-B14F-4D97-AF65-F5344CB8AC3E}">
        <p14:creationId xmlns:p14="http://schemas.microsoft.com/office/powerpoint/2010/main" val="114726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en-US" sz="4400" b="1" dirty="0"/>
              <a:t>C</a:t>
            </a:r>
            <a:r>
              <a:rPr lang="en-US" sz="4400" b="1" dirty="0" smtClean="0"/>
              <a:t>ontacts </a:t>
            </a:r>
            <a:r>
              <a:rPr lang="en-US" sz="4400" b="1" dirty="0"/>
              <a:t>of GABHS </a:t>
            </a:r>
            <a:r>
              <a:rPr lang="en-US" sz="4400" b="1" dirty="0" smtClean="0"/>
              <a:t>Pharyngitis</a:t>
            </a:r>
            <a:endParaRPr lang="en-US" sz="4400" dirty="0"/>
          </a:p>
        </p:txBody>
      </p:sp>
      <p:sp>
        <p:nvSpPr>
          <p:cNvPr id="3" name="Content Placeholder 2"/>
          <p:cNvSpPr>
            <a:spLocks noGrp="1"/>
          </p:cNvSpPr>
          <p:nvPr>
            <p:ph idx="1"/>
          </p:nvPr>
        </p:nvSpPr>
        <p:spPr>
          <a:xfrm>
            <a:off x="0" y="1765300"/>
            <a:ext cx="12192000" cy="5092700"/>
          </a:xfrm>
        </p:spPr>
        <p:txBody>
          <a:bodyPr/>
          <a:lstStyle/>
          <a:p>
            <a:pPr marL="0" indent="0" rtl="1">
              <a:lnSpc>
                <a:spcPct val="150000"/>
              </a:lnSpc>
              <a:buNone/>
            </a:pPr>
            <a:r>
              <a:rPr lang="en-US" dirty="0"/>
              <a:t>Diagnostic testing or empiric treatment of </a:t>
            </a:r>
            <a:r>
              <a:rPr lang="en-US" dirty="0" smtClean="0"/>
              <a:t>asymptomatic </a:t>
            </a:r>
            <a:r>
              <a:rPr lang="en-US" dirty="0"/>
              <a:t>household contacts of patients with acute streptococcal pharyngitis is not routinely recommended </a:t>
            </a:r>
            <a:endParaRPr lang="en-US" dirty="0" smtClean="0"/>
          </a:p>
          <a:p>
            <a:pPr marL="228600" indent="-228600" defTabSz="914400" rtl="1" eaLnBrk="1" latinLnBrk="0" hangingPunct="1">
              <a:lnSpc>
                <a:spcPct val="150000"/>
              </a:lnSpc>
              <a:spcBef>
                <a:spcPts val="1000"/>
              </a:spcBef>
              <a:buFont typeface="Arial"/>
              <a:buChar char="•"/>
            </a:pPr>
            <a:endParaRPr lang="en-US" dirty="0"/>
          </a:p>
        </p:txBody>
      </p:sp>
    </p:spTree>
    <p:extLst>
      <p:ext uri="{BB962C8B-B14F-4D97-AF65-F5344CB8AC3E}">
        <p14:creationId xmlns:p14="http://schemas.microsoft.com/office/powerpoint/2010/main" val="196173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84882" y="879513"/>
            <a:ext cx="5707118" cy="5614713"/>
          </a:xfrm>
        </p:spPr>
      </p:pic>
      <p:sp>
        <p:nvSpPr>
          <p:cNvPr id="6" name="Content Placeholder 2"/>
          <p:cNvSpPr>
            <a:spLocks noGrp="1"/>
          </p:cNvSpPr>
          <p:nvPr/>
        </p:nvSpPr>
        <p:spPr>
          <a:xfrm>
            <a:off x="0" y="1563038"/>
            <a:ext cx="6197600" cy="498190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buFont typeface="Arial" charset="0"/>
              <a:buChar char="•"/>
            </a:pPr>
            <a:r>
              <a:rPr lang="en-US" sz="2600" dirty="0"/>
              <a:t> Healthy sinuses are filled with air.</a:t>
            </a:r>
          </a:p>
          <a:p>
            <a:pPr>
              <a:buFont typeface="Arial" charset="0"/>
              <a:buChar char="•"/>
            </a:pPr>
            <a:r>
              <a:rPr lang="en-US" sz="2600" dirty="0"/>
              <a:t> The mucus produced by the sinuses usually drains into the nose through small channels. </a:t>
            </a:r>
          </a:p>
          <a:p>
            <a:pPr>
              <a:buFont typeface="Arial" charset="0"/>
              <a:buChar char="•"/>
            </a:pPr>
            <a:r>
              <a:rPr lang="en-US" sz="2600" dirty="0"/>
              <a:t> When the sinus linings become inflamed, these channels become blocked.</a:t>
            </a:r>
          </a:p>
          <a:p>
            <a:pPr>
              <a:buFont typeface="Arial" charset="0"/>
              <a:buChar char="•"/>
            </a:pPr>
            <a:r>
              <a:rPr lang="en-US" sz="2600" dirty="0"/>
              <a:t> After they become blocked and filled with fluid, germs can grow and cause an infection.</a:t>
            </a:r>
          </a:p>
        </p:txBody>
      </p:sp>
      <p:sp>
        <p:nvSpPr>
          <p:cNvPr id="7" name="TextBox 6"/>
          <p:cNvSpPr txBox="1"/>
          <p:nvPr/>
        </p:nvSpPr>
        <p:spPr>
          <a:xfrm>
            <a:off x="566055" y="371682"/>
            <a:ext cx="4223657" cy="1015663"/>
          </a:xfrm>
          <a:prstGeom prst="rect">
            <a:avLst/>
          </a:prstGeom>
          <a:noFill/>
        </p:spPr>
        <p:txBody>
          <a:bodyPr wrap="square" rtlCol="0">
            <a:spAutoFit/>
          </a:bodyPr>
          <a:lstStyle/>
          <a:p>
            <a:r>
              <a:rPr lang="en-US" sz="6000" b="1" dirty="0" smtClean="0">
                <a:solidFill>
                  <a:schemeClr val="tx2"/>
                </a:solidFill>
              </a:rPr>
              <a:t>	Sinuses</a:t>
            </a:r>
            <a:endParaRPr lang="en-US" sz="6000" b="1" dirty="0">
              <a:solidFill>
                <a:schemeClr val="tx2"/>
              </a:solidFill>
            </a:endParaRPr>
          </a:p>
        </p:txBody>
      </p:sp>
    </p:spTree>
    <p:extLst>
      <p:ext uri="{BB962C8B-B14F-4D97-AF65-F5344CB8AC3E}">
        <p14:creationId xmlns:p14="http://schemas.microsoft.com/office/powerpoint/2010/main" val="249454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ctrTitle"/>
          </p:nvPr>
        </p:nvSpPr>
        <p:spPr>
          <a:xfrm>
            <a:off x="1446186" y="1835129"/>
            <a:ext cx="7772400" cy="857256"/>
          </a:xfrm>
          <a:solidFill>
            <a:schemeClr val="bg1"/>
          </a:solidFill>
        </p:spPr>
        <p:txBody>
          <a:bodyPr/>
          <a:lstStyle/>
          <a:p>
            <a:pPr algn="ctr"/>
            <a:r>
              <a:rPr lang="en-US" sz="4400" b="1" dirty="0" smtClean="0"/>
              <a:t>Otitis media (OM)</a:t>
            </a:r>
            <a:endParaRPr lang="ar-SA" sz="4400" b="1" dirty="0"/>
          </a:p>
        </p:txBody>
      </p:sp>
    </p:spTree>
    <p:extLst>
      <p:ext uri="{BB962C8B-B14F-4D97-AF65-F5344CB8AC3E}">
        <p14:creationId xmlns:p14="http://schemas.microsoft.com/office/powerpoint/2010/main" val="2178651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95400" y="871474"/>
            <a:ext cx="8229600" cy="725470"/>
          </a:xfrm>
          <a:solidFill>
            <a:schemeClr val="bg1"/>
          </a:solidFill>
        </p:spPr>
        <p:txBody>
          <a:bodyPr>
            <a:normAutofit fontScale="90000"/>
          </a:bodyPr>
          <a:lstStyle/>
          <a:p>
            <a:pPr algn="ctr"/>
            <a:r>
              <a:rPr lang="en-US" sz="4400" b="1" dirty="0" smtClean="0"/>
              <a:t>Otitis media (OM)</a:t>
            </a:r>
            <a:endParaRPr lang="ar-SA" sz="4400" b="1" dirty="0"/>
          </a:p>
        </p:txBody>
      </p:sp>
      <p:sp>
        <p:nvSpPr>
          <p:cNvPr id="3" name="عنصر نائب للمحتوى 2"/>
          <p:cNvSpPr>
            <a:spLocks noGrp="1"/>
          </p:cNvSpPr>
          <p:nvPr>
            <p:ph idx="1"/>
          </p:nvPr>
        </p:nvSpPr>
        <p:spPr>
          <a:xfrm>
            <a:off x="114300" y="1833911"/>
            <a:ext cx="10109200" cy="5024089"/>
          </a:xfrm>
          <a:solidFill>
            <a:schemeClr val="bg1"/>
          </a:solidFill>
        </p:spPr>
        <p:txBody>
          <a:bodyPr>
            <a:normAutofit/>
          </a:bodyPr>
          <a:lstStyle/>
          <a:p>
            <a:pPr algn="l">
              <a:buNone/>
            </a:pPr>
            <a:r>
              <a:rPr lang="en-US" b="1" dirty="0"/>
              <a:t>Acute otitis media is diagnosed in patients with acute onset, presence of middle ear effusion, physical evidence of middle ear </a:t>
            </a:r>
            <a:r>
              <a:rPr lang="en-US" b="1" dirty="0" smtClean="0"/>
              <a:t>inflammation.</a:t>
            </a:r>
            <a:endParaRPr lang="ar-SA" b="1" dirty="0"/>
          </a:p>
          <a:p>
            <a:pPr algn="l">
              <a:buNone/>
            </a:pPr>
            <a:r>
              <a:rPr lang="en-US" b="1" dirty="0">
                <a:solidFill>
                  <a:srgbClr val="FF0000"/>
                </a:solidFill>
              </a:rPr>
              <a:t>-children before school age is most common group </a:t>
            </a:r>
            <a:r>
              <a:rPr lang="en-US" b="1" dirty="0" smtClean="0">
                <a:solidFill>
                  <a:srgbClr val="FF0000"/>
                </a:solidFill>
              </a:rPr>
              <a:t>affected.</a:t>
            </a:r>
            <a:endParaRPr lang="en-US" dirty="0">
              <a:solidFill>
                <a:srgbClr val="FF0000"/>
              </a:solidFill>
            </a:endParaRPr>
          </a:p>
          <a:p>
            <a:pPr algn="l">
              <a:buNone/>
            </a:pPr>
            <a:endParaRPr lang="ar-SA" dirty="0"/>
          </a:p>
        </p:txBody>
      </p:sp>
      <p:pic>
        <p:nvPicPr>
          <p:cNvPr id="4" name="Picture 2" descr="https://edc2.healthtap.com/ht-staging/user_answer/avatars/813285/large/Otitis-Media.jpeg?13866413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300" y="3722604"/>
            <a:ext cx="6708804" cy="3021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93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25600" y="417515"/>
            <a:ext cx="8229600" cy="725470"/>
          </a:xfrm>
          <a:solidFill>
            <a:schemeClr val="bg1"/>
          </a:solidFill>
        </p:spPr>
        <p:txBody>
          <a:bodyPr>
            <a:normAutofit/>
          </a:bodyPr>
          <a:lstStyle/>
          <a:p>
            <a:pPr algn="ctr"/>
            <a:r>
              <a:rPr lang="en-US" b="1" dirty="0" smtClean="0"/>
              <a:t>Otitis media (OM)</a:t>
            </a:r>
            <a:endParaRPr lang="ar-SA" b="1" dirty="0"/>
          </a:p>
        </p:txBody>
      </p:sp>
      <p:sp>
        <p:nvSpPr>
          <p:cNvPr id="6" name="عنصر نائب للمحتوى 5"/>
          <p:cNvSpPr>
            <a:spLocks noGrp="1"/>
          </p:cNvSpPr>
          <p:nvPr>
            <p:ph idx="1"/>
          </p:nvPr>
        </p:nvSpPr>
        <p:spPr>
          <a:xfrm>
            <a:off x="3381355" y="3243258"/>
            <a:ext cx="6090557" cy="642942"/>
          </a:xfrm>
          <a:solidFill>
            <a:schemeClr val="bg1"/>
          </a:solidFill>
        </p:spPr>
        <p:txBody>
          <a:bodyPr>
            <a:noAutofit/>
          </a:bodyPr>
          <a:lstStyle/>
          <a:p>
            <a:pPr algn="ctr">
              <a:lnSpc>
                <a:spcPct val="150000"/>
              </a:lnSpc>
              <a:buNone/>
            </a:pPr>
            <a:r>
              <a:rPr lang="en-US" sz="1800" b="1" dirty="0"/>
              <a:t>Symptoms associated </a:t>
            </a:r>
            <a:r>
              <a:rPr lang="en-US" sz="1800" b="1" dirty="0" smtClean="0"/>
              <a:t>with OM </a:t>
            </a:r>
            <a:r>
              <a:rPr lang="ar-SA" sz="1800" b="1" dirty="0" smtClean="0">
                <a:solidFill>
                  <a:srgbClr val="FF0000"/>
                </a:solidFill>
              </a:rPr>
              <a:t>                    </a:t>
            </a:r>
            <a:endParaRPr lang="en-US" sz="1800" b="1" dirty="0" smtClean="0">
              <a:solidFill>
                <a:srgbClr val="FF0000"/>
              </a:solidFill>
            </a:endParaRPr>
          </a:p>
        </p:txBody>
      </p:sp>
      <p:graphicFrame>
        <p:nvGraphicFramePr>
          <p:cNvPr id="4" name="Diagram 1"/>
          <p:cNvGraphicFramePr/>
          <p:nvPr>
            <p:extLst>
              <p:ext uri="{D42A27DB-BD31-4B8C-83A1-F6EECF244321}">
                <p14:modId xmlns:p14="http://schemas.microsoft.com/office/powerpoint/2010/main" val="1343112572"/>
              </p:ext>
            </p:extLst>
          </p:nvPr>
        </p:nvGraphicFramePr>
        <p:xfrm>
          <a:off x="2318656" y="1785928"/>
          <a:ext cx="7420681" cy="1202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مربع نص 6"/>
          <p:cNvSpPr txBox="1"/>
          <p:nvPr/>
        </p:nvSpPr>
        <p:spPr>
          <a:xfrm>
            <a:off x="3381355" y="1142985"/>
            <a:ext cx="5583031" cy="369332"/>
          </a:xfrm>
          <a:prstGeom prst="rect">
            <a:avLst/>
          </a:prstGeom>
          <a:solidFill>
            <a:schemeClr val="bg1"/>
          </a:solidFill>
          <a:ln>
            <a:solidFill>
              <a:schemeClr val="accent1"/>
            </a:solidFill>
          </a:ln>
        </p:spPr>
        <p:txBody>
          <a:bodyPr wrap="square" rtlCol="1">
            <a:spAutoFit/>
          </a:bodyPr>
          <a:lstStyle/>
          <a:p>
            <a:pPr algn="ctr"/>
            <a:r>
              <a:rPr lang="en-US" b="1" dirty="0"/>
              <a:t>The 3 most common </a:t>
            </a:r>
            <a:r>
              <a:rPr lang="en-US" b="1" dirty="0" smtClean="0"/>
              <a:t>organisms causing OM</a:t>
            </a:r>
            <a:endParaRPr lang="ar-SA" dirty="0"/>
          </a:p>
        </p:txBody>
      </p:sp>
      <p:graphicFrame>
        <p:nvGraphicFramePr>
          <p:cNvPr id="3" name="Diagram 2"/>
          <p:cNvGraphicFramePr/>
          <p:nvPr>
            <p:extLst>
              <p:ext uri="{D42A27DB-BD31-4B8C-83A1-F6EECF244321}">
                <p14:modId xmlns:p14="http://schemas.microsoft.com/office/powerpoint/2010/main" val="528156638"/>
              </p:ext>
            </p:extLst>
          </p:nvPr>
        </p:nvGraphicFramePr>
        <p:xfrm>
          <a:off x="3543300" y="3886200"/>
          <a:ext cx="4523014" cy="27583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7186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Graphic spid="3"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solidFill>
            <a:schemeClr val="bg1"/>
          </a:solidFill>
        </p:spPr>
        <p:txBody>
          <a:bodyPr>
            <a:normAutofit/>
          </a:bodyPr>
          <a:lstStyle/>
          <a:p>
            <a:pPr algn="ctr"/>
            <a:r>
              <a:rPr lang="en-US" sz="4400" b="1" dirty="0" smtClean="0"/>
              <a:t>Diagnosis of OM</a:t>
            </a:r>
            <a:endParaRPr lang="ar-SA" sz="4400" b="1" dirty="0"/>
          </a:p>
        </p:txBody>
      </p:sp>
      <p:sp>
        <p:nvSpPr>
          <p:cNvPr id="3" name="عنصر نائب للمحتوى 2"/>
          <p:cNvSpPr>
            <a:spLocks noGrp="1"/>
          </p:cNvSpPr>
          <p:nvPr>
            <p:ph idx="1"/>
          </p:nvPr>
        </p:nvSpPr>
        <p:spPr>
          <a:xfrm>
            <a:off x="0" y="1600200"/>
            <a:ext cx="11582400" cy="5257800"/>
          </a:xfrm>
          <a:solidFill>
            <a:schemeClr val="bg1"/>
          </a:solidFill>
        </p:spPr>
        <p:txBody>
          <a:bodyPr>
            <a:normAutofit/>
          </a:bodyPr>
          <a:lstStyle/>
          <a:p>
            <a:pPr algn="l">
              <a:buNone/>
            </a:pPr>
            <a:r>
              <a:rPr lang="en-US" sz="2400" b="1" dirty="0" smtClean="0">
                <a:solidFill>
                  <a:srgbClr val="FF0000"/>
                </a:solidFill>
              </a:rPr>
              <a:t>An </a:t>
            </a:r>
            <a:r>
              <a:rPr lang="en-US" sz="2400" b="1" dirty="0">
                <a:solidFill>
                  <a:srgbClr val="FF0000"/>
                </a:solidFill>
              </a:rPr>
              <a:t>AOM diagnosis requires : </a:t>
            </a:r>
            <a:endParaRPr lang="en-US" sz="2400" dirty="0">
              <a:solidFill>
                <a:srgbClr val="FF0000"/>
              </a:solidFill>
            </a:endParaRPr>
          </a:p>
          <a:p>
            <a:pPr algn="l">
              <a:buNone/>
            </a:pPr>
            <a:r>
              <a:rPr lang="en-US" sz="2400" b="1" dirty="0" smtClean="0"/>
              <a:t>-Moderate </a:t>
            </a:r>
            <a:r>
              <a:rPr lang="en-US" sz="2400" b="1" dirty="0"/>
              <a:t>to severe bulging of the tympanic membrane</a:t>
            </a:r>
            <a:endParaRPr lang="en-US" sz="2400" dirty="0"/>
          </a:p>
          <a:p>
            <a:pPr algn="l">
              <a:buNone/>
            </a:pPr>
            <a:endParaRPr lang="en-US" sz="2400" b="1" dirty="0"/>
          </a:p>
          <a:p>
            <a:pPr algn="l">
              <a:buNone/>
            </a:pPr>
            <a:r>
              <a:rPr lang="en-US" sz="2400" b="1" dirty="0"/>
              <a:t>- </a:t>
            </a:r>
            <a:r>
              <a:rPr lang="en-US" sz="2400" b="1" dirty="0" smtClean="0"/>
              <a:t>New </a:t>
            </a:r>
            <a:r>
              <a:rPr lang="en-US" sz="2400" b="1" dirty="0"/>
              <a:t>onset of </a:t>
            </a:r>
            <a:r>
              <a:rPr lang="en-US" sz="2400" b="1" dirty="0" err="1"/>
              <a:t>otorrhea</a:t>
            </a:r>
            <a:r>
              <a:rPr lang="en-US" sz="2400" b="1" dirty="0"/>
              <a:t> not caused by otitis externa</a:t>
            </a:r>
            <a:endParaRPr lang="en-US" sz="2400" dirty="0"/>
          </a:p>
          <a:p>
            <a:pPr algn="l">
              <a:buNone/>
            </a:pPr>
            <a:endParaRPr lang="en-US" sz="2400" b="1" dirty="0"/>
          </a:p>
          <a:p>
            <a:pPr algn="l">
              <a:buNone/>
            </a:pPr>
            <a:r>
              <a:rPr lang="en-US" sz="2400" b="1" dirty="0"/>
              <a:t>- </a:t>
            </a:r>
            <a:r>
              <a:rPr lang="en-US" sz="2400" b="1" dirty="0" smtClean="0"/>
              <a:t>Or </a:t>
            </a:r>
            <a:r>
              <a:rPr lang="en-US" sz="2400" b="1" dirty="0"/>
              <a:t>mild bulging of the tympanic membrane associated with recent onset of ear pain (less than 48 hours) or erythema.</a:t>
            </a:r>
            <a:endParaRPr lang="en-US" sz="2400" dirty="0"/>
          </a:p>
          <a:p>
            <a:pPr algn="l">
              <a:buNone/>
            </a:pPr>
            <a:r>
              <a:rPr lang="en-US" sz="2400" dirty="0"/>
              <a:t> </a:t>
            </a:r>
            <a:endParaRPr lang="ar-SA" sz="2400" dirty="0"/>
          </a:p>
        </p:txBody>
      </p:sp>
    </p:spTree>
    <p:extLst>
      <p:ext uri="{BB962C8B-B14F-4D97-AF65-F5344CB8AC3E}">
        <p14:creationId xmlns:p14="http://schemas.microsoft.com/office/powerpoint/2010/main" val="25731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AOM - otits otoscopy.jpg"/>
          <p:cNvPicPr>
            <a:picLocks noChangeAspect="1"/>
          </p:cNvPicPr>
          <p:nvPr/>
        </p:nvPicPr>
        <p:blipFill>
          <a:blip r:embed="rId2"/>
          <a:stretch>
            <a:fillRect/>
          </a:stretch>
        </p:blipFill>
        <p:spPr>
          <a:xfrm>
            <a:off x="495300" y="876300"/>
            <a:ext cx="10934699" cy="4991100"/>
          </a:xfrm>
          <a:prstGeom prst="rect">
            <a:avLst/>
          </a:prstGeom>
        </p:spPr>
      </p:pic>
    </p:spTree>
    <p:extLst>
      <p:ext uri="{BB962C8B-B14F-4D97-AF65-F5344CB8AC3E}">
        <p14:creationId xmlns:p14="http://schemas.microsoft.com/office/powerpoint/2010/main" val="28924583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Otitis media bulging.jpg"/>
          <p:cNvPicPr>
            <a:picLocks noChangeAspect="1"/>
          </p:cNvPicPr>
          <p:nvPr/>
        </p:nvPicPr>
        <p:blipFill>
          <a:blip r:embed="rId2"/>
          <a:stretch>
            <a:fillRect/>
          </a:stretch>
        </p:blipFill>
        <p:spPr>
          <a:xfrm>
            <a:off x="863600" y="828675"/>
            <a:ext cx="10388600" cy="5200650"/>
          </a:xfrm>
          <a:prstGeom prst="rect">
            <a:avLst/>
          </a:prstGeom>
        </p:spPr>
      </p:pic>
    </p:spTree>
    <p:extLst>
      <p:ext uri="{BB962C8B-B14F-4D97-AF65-F5344CB8AC3E}">
        <p14:creationId xmlns:p14="http://schemas.microsoft.com/office/powerpoint/2010/main" val="35811624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bg1"/>
          </a:solidFill>
        </p:spPr>
        <p:txBody>
          <a:bodyPr>
            <a:normAutofit/>
          </a:bodyPr>
          <a:lstStyle/>
          <a:p>
            <a:pPr algn="ctr"/>
            <a:r>
              <a:rPr lang="en-US" sz="4400" b="1" dirty="0" smtClean="0"/>
              <a:t>Risk factors of OM</a:t>
            </a:r>
            <a:endParaRPr lang="ar-SA" sz="4400" b="1" dirty="0"/>
          </a:p>
        </p:txBody>
      </p:sp>
      <p:sp>
        <p:nvSpPr>
          <p:cNvPr id="3" name="عنصر نائب للمحتوى 2"/>
          <p:cNvSpPr>
            <a:spLocks noGrp="1"/>
          </p:cNvSpPr>
          <p:nvPr>
            <p:ph idx="1"/>
          </p:nvPr>
        </p:nvSpPr>
        <p:spPr>
          <a:xfrm>
            <a:off x="0" y="1600200"/>
            <a:ext cx="11582400" cy="5257800"/>
          </a:xfrm>
          <a:solidFill>
            <a:schemeClr val="bg1"/>
          </a:solidFill>
        </p:spPr>
        <p:txBody>
          <a:bodyPr>
            <a:normAutofit lnSpcReduction="10000"/>
          </a:bodyPr>
          <a:lstStyle/>
          <a:p>
            <a:r>
              <a:rPr lang="en-US" b="1" dirty="0">
                <a:solidFill>
                  <a:srgbClr val="00B050"/>
                </a:solidFill>
              </a:rPr>
              <a:t>Pediatrics</a:t>
            </a:r>
            <a:r>
              <a:rPr lang="en-US" b="1" dirty="0"/>
              <a:t>:</a:t>
            </a:r>
          </a:p>
          <a:p>
            <a:r>
              <a:rPr lang="en-US" dirty="0"/>
              <a:t>Age (younger)</a:t>
            </a:r>
          </a:p>
          <a:p>
            <a:r>
              <a:rPr lang="en-US" dirty="0"/>
              <a:t>No breastfeeding</a:t>
            </a:r>
          </a:p>
          <a:p>
            <a:r>
              <a:rPr lang="en-US" dirty="0"/>
              <a:t>Pacifier use</a:t>
            </a:r>
          </a:p>
          <a:p>
            <a:r>
              <a:rPr lang="en-US" dirty="0"/>
              <a:t>Gastroesophageal reflux</a:t>
            </a:r>
          </a:p>
          <a:p>
            <a:r>
              <a:rPr lang="en-US" dirty="0"/>
              <a:t>A</a:t>
            </a:r>
            <a:r>
              <a:rPr lang="en-US" dirty="0" smtClean="0"/>
              <a:t>ttending </a:t>
            </a:r>
            <a:r>
              <a:rPr lang="en-US" dirty="0"/>
              <a:t>group day care</a:t>
            </a:r>
          </a:p>
          <a:p>
            <a:r>
              <a:rPr lang="en-US" b="1" dirty="0">
                <a:solidFill>
                  <a:srgbClr val="00B050"/>
                </a:solidFill>
              </a:rPr>
              <a:t>All age groups:</a:t>
            </a:r>
          </a:p>
          <a:p>
            <a:r>
              <a:rPr lang="en-US" dirty="0"/>
              <a:t>Allergies</a:t>
            </a:r>
          </a:p>
          <a:p>
            <a:r>
              <a:rPr lang="en-US" dirty="0"/>
              <a:t>Craniofacial abnormalities</a:t>
            </a:r>
          </a:p>
          <a:p>
            <a:r>
              <a:rPr lang="en-US" dirty="0"/>
              <a:t>Exposure to environmental smoke or other respiratory irritants</a:t>
            </a:r>
          </a:p>
          <a:p>
            <a:r>
              <a:rPr lang="en-US" dirty="0"/>
              <a:t>Family history of recurrent acute otitis media</a:t>
            </a:r>
          </a:p>
          <a:p>
            <a:r>
              <a:rPr lang="en-US" dirty="0"/>
              <a:t>Immunodeficiency</a:t>
            </a:r>
          </a:p>
          <a:p>
            <a:r>
              <a:rPr lang="en-US" dirty="0"/>
              <a:t>Upper respiratory tract infections</a:t>
            </a:r>
          </a:p>
        </p:txBody>
      </p:sp>
    </p:spTree>
    <p:extLst>
      <p:ext uri="{BB962C8B-B14F-4D97-AF65-F5344CB8AC3E}">
        <p14:creationId xmlns:p14="http://schemas.microsoft.com/office/powerpoint/2010/main" val="178616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fade">
                                      <p:cBhvr>
                                        <p:cTn id="7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1"/>
          <p:cNvSpPr>
            <a:spLocks noGrp="1"/>
          </p:cNvSpPr>
          <p:nvPr>
            <p:ph type="title"/>
          </p:nvPr>
        </p:nvSpPr>
        <p:spPr>
          <a:solidFill>
            <a:schemeClr val="bg1"/>
          </a:solidFill>
        </p:spPr>
        <p:txBody>
          <a:bodyPr>
            <a:normAutofit/>
          </a:bodyPr>
          <a:lstStyle/>
          <a:p>
            <a:pPr algn="ctr"/>
            <a:r>
              <a:rPr lang="en-US" sz="4400" b="1" dirty="0"/>
              <a:t>OM with effusion (OME)</a:t>
            </a:r>
            <a:endParaRPr lang="ar-SA" sz="4400" dirty="0"/>
          </a:p>
        </p:txBody>
      </p:sp>
      <p:sp>
        <p:nvSpPr>
          <p:cNvPr id="3" name="عنصر نائب للمحتوى 2"/>
          <p:cNvSpPr>
            <a:spLocks noGrp="1"/>
          </p:cNvSpPr>
          <p:nvPr>
            <p:ph idx="1"/>
          </p:nvPr>
        </p:nvSpPr>
        <p:spPr>
          <a:xfrm>
            <a:off x="0" y="1778001"/>
            <a:ext cx="10210800" cy="1079496"/>
          </a:xfrm>
          <a:solidFill>
            <a:schemeClr val="bg1"/>
          </a:solidFill>
        </p:spPr>
        <p:txBody>
          <a:bodyPr/>
          <a:lstStyle/>
          <a:p>
            <a:pPr algn="l">
              <a:buNone/>
            </a:pPr>
            <a:r>
              <a:rPr lang="en-US" b="1" dirty="0"/>
              <a:t>OME is defined as middle ear effusion in the absence of </a:t>
            </a:r>
            <a:r>
              <a:rPr lang="en-US" b="1" dirty="0" smtClean="0"/>
              <a:t>acute symptoms</a:t>
            </a:r>
            <a:r>
              <a:rPr lang="en-US" b="1" dirty="0"/>
              <a:t>.</a:t>
            </a:r>
            <a:endParaRPr lang="en-US" dirty="0"/>
          </a:p>
          <a:p>
            <a:pPr algn="l">
              <a:buNone/>
            </a:pPr>
            <a:endParaRPr lang="ar-SA" dirty="0"/>
          </a:p>
        </p:txBody>
      </p:sp>
      <p:sp>
        <p:nvSpPr>
          <p:cNvPr id="7" name="مربع نص 6"/>
          <p:cNvSpPr txBox="1"/>
          <p:nvPr/>
        </p:nvSpPr>
        <p:spPr>
          <a:xfrm>
            <a:off x="0" y="3009900"/>
            <a:ext cx="10239404" cy="461665"/>
          </a:xfrm>
          <a:prstGeom prst="rect">
            <a:avLst/>
          </a:prstGeom>
          <a:solidFill>
            <a:schemeClr val="bg1"/>
          </a:solidFill>
        </p:spPr>
        <p:txBody>
          <a:bodyPr wrap="square" rtlCol="1">
            <a:spAutoFit/>
          </a:bodyPr>
          <a:lstStyle/>
          <a:p>
            <a:pPr algn="l"/>
            <a:r>
              <a:rPr lang="en-US" sz="2400" b="1" dirty="0">
                <a:solidFill>
                  <a:srgbClr val="00B050"/>
                </a:solidFill>
              </a:rPr>
              <a:t>Which instruments can help diagnose OM &amp; OME?</a:t>
            </a:r>
            <a:endParaRPr lang="ar-SA" sz="2400" dirty="0">
              <a:solidFill>
                <a:srgbClr val="00B050"/>
              </a:solidFill>
            </a:endParaRPr>
          </a:p>
        </p:txBody>
      </p:sp>
      <p:sp>
        <p:nvSpPr>
          <p:cNvPr id="1025" name="Rectangle 1"/>
          <p:cNvSpPr>
            <a:spLocks noChangeArrowheads="1"/>
          </p:cNvSpPr>
          <p:nvPr/>
        </p:nvSpPr>
        <p:spPr bwMode="auto">
          <a:xfrm>
            <a:off x="0" y="3748777"/>
            <a:ext cx="10239404" cy="46166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rtl="1" fontAlgn="base">
              <a:spcBef>
                <a:spcPct val="0"/>
              </a:spcBef>
              <a:spcAft>
                <a:spcPct val="0"/>
              </a:spcAft>
            </a:pPr>
            <a:r>
              <a:rPr lang="en-US" sz="2400" b="1" dirty="0">
                <a:solidFill>
                  <a:srgbClr val="000000"/>
                </a:solidFill>
                <a:latin typeface="Times New Roman" pitchFamily="18" charset="0"/>
                <a:ea typeface="Times New Roman" pitchFamily="18" charset="0"/>
                <a:cs typeface="Times New Roman" pitchFamily="18" charset="0"/>
              </a:rPr>
              <a:t>Pneumatic </a:t>
            </a:r>
            <a:r>
              <a:rPr lang="en-US" sz="2400" b="1" dirty="0" err="1">
                <a:solidFill>
                  <a:srgbClr val="000000"/>
                </a:solidFill>
                <a:latin typeface="Times New Roman" pitchFamily="18" charset="0"/>
                <a:ea typeface="Times New Roman" pitchFamily="18" charset="0"/>
                <a:cs typeface="Times New Roman" pitchFamily="18" charset="0"/>
              </a:rPr>
              <a:t>otoscopy</a:t>
            </a:r>
            <a:r>
              <a:rPr lang="en-US" sz="2400" b="1" dirty="0">
                <a:solidFill>
                  <a:srgbClr val="000000"/>
                </a:solidFill>
                <a:latin typeface="Times New Roman" pitchFamily="18" charset="0"/>
                <a:ea typeface="Times New Roman" pitchFamily="18" charset="0"/>
                <a:cs typeface="Times New Roman" pitchFamily="18" charset="0"/>
              </a:rPr>
              <a:t> is a useful technique for the diagnosis of AOM and OME</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47582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5">
                                            <p:txEl>
                                              <p:pRg st="0" end="0"/>
                                            </p:txEl>
                                          </p:spTgt>
                                        </p:tgtEl>
                                        <p:attrNameLst>
                                          <p:attrName>style.visibility</p:attrName>
                                        </p:attrNameLst>
                                      </p:cBhvr>
                                      <p:to>
                                        <p:strVal val="visible"/>
                                      </p:to>
                                    </p:set>
                                    <p:animEffect transition="in" filter="fade">
                                      <p:cBhvr>
                                        <p:cTn id="22" dur="500"/>
                                        <p:tgtEl>
                                          <p:spTgt spid="10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17500" y="559308"/>
            <a:ext cx="10058400" cy="1670304"/>
          </a:xfrm>
          <a:solidFill>
            <a:schemeClr val="bg1"/>
          </a:solidFill>
        </p:spPr>
        <p:txBody>
          <a:bodyPr>
            <a:normAutofit/>
          </a:bodyPr>
          <a:lstStyle/>
          <a:p>
            <a:pPr algn="ctr"/>
            <a:r>
              <a:rPr lang="en-US" sz="4400" b="1" dirty="0" smtClean="0"/>
              <a:t>Treatment of OM</a:t>
            </a:r>
            <a:endParaRPr lang="ar-SA" sz="4400" b="1" dirty="0"/>
          </a:p>
        </p:txBody>
      </p:sp>
      <p:sp>
        <p:nvSpPr>
          <p:cNvPr id="3" name="عنصر نائب للمحتوى 2"/>
          <p:cNvSpPr>
            <a:spLocks noGrp="1"/>
          </p:cNvSpPr>
          <p:nvPr>
            <p:ph idx="1"/>
          </p:nvPr>
        </p:nvSpPr>
        <p:spPr>
          <a:xfrm>
            <a:off x="0" y="2229612"/>
            <a:ext cx="10922000" cy="4514088"/>
          </a:xfrm>
          <a:solidFill>
            <a:schemeClr val="bg1"/>
          </a:solidFill>
        </p:spPr>
        <p:txBody>
          <a:bodyPr/>
          <a:lstStyle/>
          <a:p>
            <a:pPr algn="l">
              <a:lnSpc>
                <a:spcPct val="150000"/>
              </a:lnSpc>
              <a:buNone/>
            </a:pPr>
            <a:r>
              <a:rPr lang="en-US" dirty="0" smtClean="0"/>
              <a:t>1- Symptomatic treatment.</a:t>
            </a:r>
          </a:p>
          <a:p>
            <a:pPr algn="l">
              <a:lnSpc>
                <a:spcPct val="150000"/>
              </a:lnSpc>
              <a:buNone/>
            </a:pPr>
            <a:r>
              <a:rPr lang="en-US" sz="2400" b="1" dirty="0">
                <a:solidFill>
                  <a:srgbClr val="FF0000"/>
                </a:solidFill>
              </a:rPr>
              <a:t>Analgesics </a:t>
            </a:r>
            <a:r>
              <a:rPr lang="en-US" sz="2400" b="1" dirty="0" err="1">
                <a:solidFill>
                  <a:srgbClr val="FF0000"/>
                </a:solidFill>
              </a:rPr>
              <a:t>e.g</a:t>
            </a:r>
            <a:r>
              <a:rPr lang="en-US" sz="2400" b="1" dirty="0">
                <a:solidFill>
                  <a:srgbClr val="FF0000"/>
                </a:solidFill>
              </a:rPr>
              <a:t> Ibuprofen and acetaminophen are recommended for symptoms of ear pain, fever, and irritability.</a:t>
            </a:r>
            <a:endParaRPr lang="en-US" sz="2400" dirty="0">
              <a:solidFill>
                <a:srgbClr val="FF0000"/>
              </a:solidFill>
            </a:endParaRPr>
          </a:p>
          <a:p>
            <a:pPr algn="l">
              <a:lnSpc>
                <a:spcPct val="150000"/>
              </a:lnSpc>
              <a:buNone/>
            </a:pPr>
            <a:r>
              <a:rPr lang="en-US" dirty="0" smtClean="0"/>
              <a:t>2- Treatment with antibiotic.</a:t>
            </a:r>
            <a:endParaRPr lang="ar-SA" dirty="0"/>
          </a:p>
        </p:txBody>
      </p:sp>
    </p:spTree>
    <p:extLst>
      <p:ext uri="{BB962C8B-B14F-4D97-AF65-F5344CB8AC3E}">
        <p14:creationId xmlns:p14="http://schemas.microsoft.com/office/powerpoint/2010/main" val="213009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bg1"/>
          </a:solidFill>
        </p:spPr>
        <p:txBody>
          <a:bodyPr>
            <a:normAutofit fontScale="90000"/>
          </a:bodyPr>
          <a:lstStyle/>
          <a:p>
            <a:pPr algn="ctr"/>
            <a:r>
              <a:rPr lang="en-US" sz="4400" b="1" dirty="0" smtClean="0"/>
              <a:t>Conditions which should be treated with antibiotic </a:t>
            </a:r>
            <a:r>
              <a:rPr lang="ar-SA" sz="4400" b="1" dirty="0"/>
              <a:t>!</a:t>
            </a:r>
          </a:p>
        </p:txBody>
      </p:sp>
      <p:sp>
        <p:nvSpPr>
          <p:cNvPr id="3" name="عنصر نائب للمحتوى 2"/>
          <p:cNvSpPr>
            <a:spLocks noGrp="1"/>
          </p:cNvSpPr>
          <p:nvPr>
            <p:ph idx="1"/>
          </p:nvPr>
        </p:nvSpPr>
        <p:spPr>
          <a:xfrm>
            <a:off x="0" y="2184400"/>
            <a:ext cx="11925300" cy="4673600"/>
          </a:xfrm>
          <a:solidFill>
            <a:schemeClr val="bg1"/>
          </a:solidFill>
        </p:spPr>
        <p:txBody>
          <a:bodyPr>
            <a:normAutofit/>
          </a:bodyPr>
          <a:lstStyle/>
          <a:p>
            <a:pPr lvl="1">
              <a:lnSpc>
                <a:spcPct val="150000"/>
              </a:lnSpc>
              <a:buNone/>
            </a:pPr>
            <a:r>
              <a:rPr lang="en-US" sz="2400" dirty="0"/>
              <a:t>1-Children six months or older with </a:t>
            </a:r>
            <a:r>
              <a:rPr lang="en-US" sz="2400" dirty="0" err="1"/>
              <a:t>otorrhea</a:t>
            </a:r>
            <a:r>
              <a:rPr lang="en-US" sz="2400" dirty="0"/>
              <a:t> or severe signs or symptoms </a:t>
            </a:r>
            <a:r>
              <a:rPr lang="en-US" sz="2400" dirty="0">
                <a:solidFill>
                  <a:srgbClr val="FF0000"/>
                </a:solidFill>
              </a:rPr>
              <a:t>(moderate or severe </a:t>
            </a:r>
            <a:r>
              <a:rPr lang="en-US" sz="2400" dirty="0" err="1">
                <a:solidFill>
                  <a:srgbClr val="FF0000"/>
                </a:solidFill>
              </a:rPr>
              <a:t>otalgia</a:t>
            </a:r>
            <a:r>
              <a:rPr lang="en-US" sz="2400" dirty="0">
                <a:solidFill>
                  <a:srgbClr val="FF0000"/>
                </a:solidFill>
              </a:rPr>
              <a:t>, </a:t>
            </a:r>
            <a:r>
              <a:rPr lang="en-US" sz="2400" dirty="0" err="1">
                <a:solidFill>
                  <a:srgbClr val="FF0000"/>
                </a:solidFill>
              </a:rPr>
              <a:t>otalgia</a:t>
            </a:r>
            <a:r>
              <a:rPr lang="en-US" sz="2400" dirty="0">
                <a:solidFill>
                  <a:srgbClr val="FF0000"/>
                </a:solidFill>
              </a:rPr>
              <a:t> for at least 48 hours, or temperature of 102.2°F [39°C] or higher):  </a:t>
            </a:r>
            <a:r>
              <a:rPr lang="en-US" sz="2400" dirty="0">
                <a:solidFill>
                  <a:srgbClr val="0000FF"/>
                </a:solidFill>
                <a:latin typeface="Aharoni" pitchFamily="2" charset="-79"/>
                <a:cs typeface="Aharoni" pitchFamily="2" charset="-79"/>
              </a:rPr>
              <a:t>antibiotic therapy for 10 days.</a:t>
            </a:r>
          </a:p>
          <a:p>
            <a:pPr lvl="1">
              <a:lnSpc>
                <a:spcPct val="150000"/>
              </a:lnSpc>
              <a:buNone/>
            </a:pPr>
            <a:endParaRPr lang="en-US" sz="2400" dirty="0"/>
          </a:p>
          <a:p>
            <a:pPr lvl="1">
              <a:lnSpc>
                <a:spcPct val="150000"/>
              </a:lnSpc>
              <a:buNone/>
            </a:pPr>
            <a:endParaRPr lang="en-US" sz="2400" dirty="0"/>
          </a:p>
          <a:p>
            <a:pPr lvl="1">
              <a:lnSpc>
                <a:spcPct val="150000"/>
              </a:lnSpc>
              <a:buNone/>
            </a:pPr>
            <a:r>
              <a:rPr lang="en-US" sz="2400" dirty="0"/>
              <a:t>2-Children six to 23 months of age with bilateral acute </a:t>
            </a:r>
            <a:r>
              <a:rPr lang="en-US" sz="2400" dirty="0" err="1"/>
              <a:t>otitis</a:t>
            </a:r>
            <a:r>
              <a:rPr lang="en-US" sz="2400" dirty="0"/>
              <a:t> media without severe signs or symptoms: </a:t>
            </a:r>
            <a:r>
              <a:rPr lang="en-US" sz="2400" dirty="0">
                <a:solidFill>
                  <a:srgbClr val="0000FF"/>
                </a:solidFill>
                <a:latin typeface="Aharoni" pitchFamily="2" charset="-79"/>
                <a:cs typeface="Aharoni" pitchFamily="2" charset="-79"/>
              </a:rPr>
              <a:t>antibiotic therapy for 10 days</a:t>
            </a:r>
          </a:p>
          <a:p>
            <a:pPr lvl="1">
              <a:lnSpc>
                <a:spcPct val="150000"/>
              </a:lnSpc>
              <a:buNone/>
            </a:pPr>
            <a:endParaRPr lang="ar-SA" sz="2400" dirty="0"/>
          </a:p>
        </p:txBody>
      </p:sp>
    </p:spTree>
    <p:extLst>
      <p:ext uri="{BB962C8B-B14F-4D97-AF65-F5344CB8AC3E}">
        <p14:creationId xmlns:p14="http://schemas.microsoft.com/office/powerpoint/2010/main" val="201714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Rhinosinusitis</a:t>
            </a:r>
            <a:endParaRPr lang="en-US" dirty="0"/>
          </a:p>
        </p:txBody>
      </p:sp>
      <p:sp>
        <p:nvSpPr>
          <p:cNvPr id="3" name="عنصر نائب للمحتوى 2"/>
          <p:cNvSpPr>
            <a:spLocks noGrp="1"/>
          </p:cNvSpPr>
          <p:nvPr>
            <p:ph idx="1"/>
          </p:nvPr>
        </p:nvSpPr>
        <p:spPr>
          <a:xfrm>
            <a:off x="169961" y="1903694"/>
            <a:ext cx="6796895" cy="4050792"/>
          </a:xfrm>
        </p:spPr>
        <p:txBody>
          <a:bodyPr>
            <a:normAutofit/>
          </a:bodyPr>
          <a:lstStyle/>
          <a:p>
            <a:pPr marL="0" indent="0" algn="just">
              <a:lnSpc>
                <a:spcPct val="150000"/>
              </a:lnSpc>
              <a:buNone/>
            </a:pPr>
            <a:r>
              <a:rPr lang="en-US" sz="2400" dirty="0"/>
              <a:t>Sinusitis and Rhinosinusitis refer to inflammation in the nasal cavity and paranasal sinuses.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0018" y="318901"/>
            <a:ext cx="3961982" cy="3169586"/>
          </a:xfrm>
          <a:prstGeom prst="rect">
            <a:avLst/>
          </a:prstGeom>
        </p:spPr>
      </p:pic>
      <p:sp>
        <p:nvSpPr>
          <p:cNvPr id="5" name="TextBox 4"/>
          <p:cNvSpPr txBox="1"/>
          <p:nvPr/>
        </p:nvSpPr>
        <p:spPr>
          <a:xfrm>
            <a:off x="169961" y="3464169"/>
            <a:ext cx="6301177" cy="3323987"/>
          </a:xfrm>
          <a:prstGeom prst="rect">
            <a:avLst/>
          </a:prstGeom>
          <a:noFill/>
        </p:spPr>
        <p:txBody>
          <a:bodyPr wrap="square" rtlCol="0">
            <a:spAutoFit/>
          </a:bodyPr>
          <a:lstStyle/>
          <a:p>
            <a:r>
              <a:rPr lang="en-US" sz="2400" dirty="0" smtClean="0"/>
              <a:t>Clinical features of Rhinosinusitis:</a:t>
            </a:r>
          </a:p>
          <a:p>
            <a:endParaRPr lang="en-US" sz="2400" dirty="0" smtClean="0"/>
          </a:p>
          <a:p>
            <a:pPr marL="342900" indent="-342900" algn="just">
              <a:buFont typeface="Arial" panose="020B0604020202020204" pitchFamily="34" charset="0"/>
              <a:buChar char="•"/>
            </a:pPr>
            <a:r>
              <a:rPr lang="en-US" sz="1600" dirty="0"/>
              <a:t>Headache.</a:t>
            </a:r>
            <a:endParaRPr lang="ar-SA" sz="1600" dirty="0"/>
          </a:p>
          <a:p>
            <a:pPr marL="342900" indent="-342900" algn="just">
              <a:buFont typeface="Arial" panose="020B0604020202020204" pitchFamily="34" charset="0"/>
              <a:buChar char="•"/>
            </a:pPr>
            <a:r>
              <a:rPr lang="en-US" sz="1600" dirty="0"/>
              <a:t>Pain. </a:t>
            </a:r>
            <a:r>
              <a:rPr lang="en-US" sz="1600" dirty="0" smtClean="0">
                <a:solidFill>
                  <a:schemeClr val="bg1">
                    <a:lumMod val="50000"/>
                  </a:schemeClr>
                </a:solidFill>
              </a:rPr>
              <a:t>(Increase </a:t>
            </a:r>
            <a:r>
              <a:rPr lang="en-US" sz="1600" dirty="0">
                <a:solidFill>
                  <a:schemeClr val="bg1">
                    <a:lumMod val="50000"/>
                  </a:schemeClr>
                </a:solidFill>
              </a:rPr>
              <a:t>when lying down or bending </a:t>
            </a:r>
            <a:r>
              <a:rPr lang="en-US" sz="1600" dirty="0" smtClean="0">
                <a:solidFill>
                  <a:schemeClr val="bg1">
                    <a:lumMod val="50000"/>
                  </a:schemeClr>
                </a:solidFill>
              </a:rPr>
              <a:t>over)</a:t>
            </a:r>
            <a:endParaRPr lang="en-US" sz="1600" dirty="0">
              <a:solidFill>
                <a:schemeClr val="bg1">
                  <a:lumMod val="50000"/>
                </a:schemeClr>
              </a:solidFill>
            </a:endParaRPr>
          </a:p>
          <a:p>
            <a:pPr marL="342900" indent="-342900" algn="just">
              <a:buFont typeface="Arial" panose="020B0604020202020204" pitchFamily="34" charset="0"/>
              <a:buChar char="•"/>
            </a:pPr>
            <a:r>
              <a:rPr lang="en-US" sz="1600" dirty="0"/>
              <a:t>Obstruction.</a:t>
            </a:r>
          </a:p>
          <a:p>
            <a:pPr marL="342900" indent="-342900" algn="just">
              <a:buFont typeface="Arial" panose="020B0604020202020204" pitchFamily="34" charset="0"/>
              <a:buChar char="•"/>
            </a:pPr>
            <a:r>
              <a:rPr lang="en-US" sz="1600" dirty="0"/>
              <a:t>Discharge.</a:t>
            </a:r>
          </a:p>
          <a:p>
            <a:pPr marL="342900" indent="-342900" algn="just">
              <a:buFont typeface="Arial" panose="020B0604020202020204" pitchFamily="34" charset="0"/>
              <a:buChar char="•"/>
            </a:pPr>
            <a:r>
              <a:rPr lang="en-US" sz="1600" dirty="0"/>
              <a:t>Loss of smell.</a:t>
            </a:r>
          </a:p>
          <a:p>
            <a:pPr marL="342900" indent="-342900" algn="just">
              <a:buFont typeface="Arial" panose="020B0604020202020204" pitchFamily="34" charset="0"/>
              <a:buChar char="•"/>
            </a:pPr>
            <a:r>
              <a:rPr lang="en-US" sz="1600" dirty="0"/>
              <a:t>Fever.</a:t>
            </a:r>
          </a:p>
          <a:p>
            <a:pPr marL="342900" indent="-342900" algn="just">
              <a:buFont typeface="Arial" panose="020B0604020202020204" pitchFamily="34" charset="0"/>
              <a:buChar char="•"/>
            </a:pPr>
            <a:r>
              <a:rPr lang="en-US" sz="1600" dirty="0"/>
              <a:t>Fatigue.</a:t>
            </a:r>
          </a:p>
          <a:p>
            <a:pPr marL="342900" indent="-342900" algn="just">
              <a:buFont typeface="Arial" panose="020B0604020202020204" pitchFamily="34" charset="0"/>
              <a:buChar char="•"/>
            </a:pPr>
            <a:r>
              <a:rPr lang="en-US" sz="1600" dirty="0"/>
              <a:t>Earache.</a:t>
            </a:r>
          </a:p>
          <a:p>
            <a:pPr marL="342900" indent="-342900" algn="just">
              <a:buFont typeface="Arial" panose="020B0604020202020204" pitchFamily="34" charset="0"/>
              <a:buChar char="•"/>
            </a:pPr>
            <a:r>
              <a:rPr lang="en-US" sz="1600" dirty="0"/>
              <a:t>Dental issues.</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8060" y="3700034"/>
            <a:ext cx="4513939" cy="3088122"/>
          </a:xfrm>
          <a:prstGeom prst="rect">
            <a:avLst/>
          </a:prstGeom>
        </p:spPr>
      </p:pic>
    </p:spTree>
    <p:extLst>
      <p:ext uri="{BB962C8B-B14F-4D97-AF65-F5344CB8AC3E}">
        <p14:creationId xmlns:p14="http://schemas.microsoft.com/office/powerpoint/2010/main" val="187896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9848" y="355600"/>
            <a:ext cx="10058400" cy="2093976"/>
          </a:xfrm>
          <a:solidFill>
            <a:schemeClr val="bg1"/>
          </a:solidFill>
        </p:spPr>
        <p:txBody>
          <a:bodyPr>
            <a:noAutofit/>
          </a:bodyPr>
          <a:lstStyle/>
          <a:p>
            <a:pPr algn="ctr"/>
            <a:r>
              <a:rPr lang="en-US" sz="2800" b="1" dirty="0" smtClean="0"/>
              <a:t>We have a choice whether to start antibiotic therapy </a:t>
            </a:r>
            <a:r>
              <a:rPr lang="ar-SA" sz="2800" b="1" dirty="0" smtClean="0"/>
              <a:t> :</a:t>
            </a:r>
            <a:r>
              <a:rPr lang="en-US" sz="2800" b="1" dirty="0" smtClean="0"/>
              <a:t>or observation in </a:t>
            </a:r>
            <a:r>
              <a:rPr lang="en-US" sz="3200" b="1" dirty="0" smtClean="0"/>
              <a:t>the</a:t>
            </a:r>
            <a:r>
              <a:rPr lang="en-US" sz="2800" b="1" dirty="0" smtClean="0"/>
              <a:t> following conditions</a:t>
            </a:r>
            <a:endParaRPr lang="ar-SA" sz="2800" dirty="0"/>
          </a:p>
        </p:txBody>
      </p:sp>
      <p:sp>
        <p:nvSpPr>
          <p:cNvPr id="3" name="عنصر نائب للمحتوى 2"/>
          <p:cNvSpPr>
            <a:spLocks noGrp="1"/>
          </p:cNvSpPr>
          <p:nvPr>
            <p:ph idx="1"/>
          </p:nvPr>
        </p:nvSpPr>
        <p:spPr>
          <a:xfrm>
            <a:off x="254000" y="2449576"/>
            <a:ext cx="11760200" cy="4268724"/>
          </a:xfrm>
          <a:solidFill>
            <a:schemeClr val="bg1"/>
          </a:solidFill>
        </p:spPr>
        <p:txBody>
          <a:bodyPr>
            <a:normAutofit/>
          </a:bodyPr>
          <a:lstStyle/>
          <a:p>
            <a:pPr algn="l">
              <a:buNone/>
            </a:pPr>
            <a:r>
              <a:rPr lang="en-US" sz="2400" b="1" dirty="0"/>
              <a:t>1-Children six to 23 months of age with unilateral acute </a:t>
            </a:r>
            <a:r>
              <a:rPr lang="en-US" sz="2400" b="1" dirty="0" err="1"/>
              <a:t>otitis</a:t>
            </a:r>
            <a:r>
              <a:rPr lang="en-US" sz="2400" b="1" dirty="0"/>
              <a:t> media without severe signs or symptoms.</a:t>
            </a:r>
            <a:endParaRPr lang="en-US" sz="2400" dirty="0"/>
          </a:p>
          <a:p>
            <a:pPr algn="l">
              <a:buNone/>
            </a:pPr>
            <a:endParaRPr lang="en-US" sz="2400" b="1" dirty="0"/>
          </a:p>
          <a:p>
            <a:pPr algn="l">
              <a:buNone/>
            </a:pPr>
            <a:endParaRPr lang="en-US" sz="2400" b="1" dirty="0"/>
          </a:p>
          <a:p>
            <a:pPr algn="l">
              <a:buNone/>
            </a:pPr>
            <a:r>
              <a:rPr lang="en-US" sz="2400" b="1" dirty="0"/>
              <a:t>2-Children two years or older without severe signs or symptoms</a:t>
            </a:r>
            <a:endParaRPr lang="en-US" sz="2400" dirty="0"/>
          </a:p>
          <a:p>
            <a:pPr algn="l">
              <a:buNone/>
            </a:pPr>
            <a:r>
              <a:rPr lang="en-US" sz="2400" b="1" dirty="0"/>
              <a:t> </a:t>
            </a:r>
            <a:endParaRPr lang="en-US" sz="2400" dirty="0"/>
          </a:p>
          <a:p>
            <a:pPr algn="l">
              <a:buNone/>
            </a:pPr>
            <a:endParaRPr lang="ar-SA" sz="2400" dirty="0"/>
          </a:p>
        </p:txBody>
      </p:sp>
    </p:spTree>
    <p:extLst>
      <p:ext uri="{BB962C8B-B14F-4D97-AF65-F5344CB8AC3E}">
        <p14:creationId xmlns:p14="http://schemas.microsoft.com/office/powerpoint/2010/main" val="197070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09720" y="471466"/>
            <a:ext cx="8572560" cy="1714512"/>
          </a:xfrm>
          <a:solidFill>
            <a:schemeClr val="bg1"/>
          </a:solidFill>
        </p:spPr>
        <p:txBody>
          <a:bodyPr>
            <a:noAutofit/>
          </a:bodyPr>
          <a:lstStyle/>
          <a:p>
            <a:pPr algn="ctr"/>
            <a:r>
              <a:rPr lang="en-US" sz="3000" dirty="0"/>
              <a:t>If observation was chosen, what are the mechanisms that must be in place to ensure appropriate treatment if symptoms persist for more than 48 to 72 hours?</a:t>
            </a:r>
            <a:br>
              <a:rPr lang="en-US" sz="3000" dirty="0"/>
            </a:br>
            <a:endParaRPr lang="ar-SA" sz="3000" dirty="0"/>
          </a:p>
        </p:txBody>
      </p:sp>
      <p:sp>
        <p:nvSpPr>
          <p:cNvPr id="3" name="عنصر نائب للمحتوى 2"/>
          <p:cNvSpPr>
            <a:spLocks noGrp="1"/>
          </p:cNvSpPr>
          <p:nvPr>
            <p:ph idx="1"/>
          </p:nvPr>
        </p:nvSpPr>
        <p:spPr>
          <a:xfrm>
            <a:off x="139700" y="2428869"/>
            <a:ext cx="11798300" cy="4187831"/>
          </a:xfrm>
          <a:solidFill>
            <a:schemeClr val="bg1"/>
          </a:solidFill>
        </p:spPr>
        <p:txBody>
          <a:bodyPr>
            <a:normAutofit/>
          </a:bodyPr>
          <a:lstStyle/>
          <a:p>
            <a:pPr algn="l">
              <a:buNone/>
            </a:pPr>
            <a:r>
              <a:rPr lang="en-US" sz="2400" dirty="0"/>
              <a:t>1-Repeat ear examination for signs of </a:t>
            </a:r>
            <a:r>
              <a:rPr lang="en-US" sz="2400" dirty="0" err="1"/>
              <a:t>otitis</a:t>
            </a:r>
            <a:r>
              <a:rPr lang="en-US" sz="2400" dirty="0"/>
              <a:t> media</a:t>
            </a:r>
          </a:p>
          <a:p>
            <a:pPr algn="l">
              <a:buNone/>
            </a:pPr>
            <a:endParaRPr lang="ar-SA" sz="2400" dirty="0"/>
          </a:p>
          <a:p>
            <a:pPr algn="l">
              <a:buNone/>
            </a:pPr>
            <a:r>
              <a:rPr lang="en-US" sz="2400" dirty="0"/>
              <a:t>-If </a:t>
            </a:r>
            <a:r>
              <a:rPr lang="en-US" sz="2400" dirty="0" err="1"/>
              <a:t>otitis</a:t>
            </a:r>
            <a:r>
              <a:rPr lang="en-US" sz="2400" dirty="0"/>
              <a:t> media is present, initiate or change antibiotic therapy</a:t>
            </a:r>
          </a:p>
          <a:p>
            <a:pPr algn="l">
              <a:buNone/>
            </a:pPr>
            <a:endParaRPr lang="en-US" sz="2400" dirty="0"/>
          </a:p>
          <a:p>
            <a:pPr algn="l">
              <a:buNone/>
            </a:pPr>
            <a:r>
              <a:rPr lang="en-US" sz="2400" dirty="0"/>
              <a:t>-If symptoms persist despite appropriate antibiotic therapy, </a:t>
            </a:r>
            <a:endParaRPr lang="en-US" sz="2400" dirty="0" smtClean="0"/>
          </a:p>
          <a:p>
            <a:pPr algn="l">
              <a:buNone/>
            </a:pPr>
            <a:r>
              <a:rPr lang="en-US" sz="2400" dirty="0" smtClean="0">
                <a:solidFill>
                  <a:srgbClr val="FF0000"/>
                </a:solidFill>
                <a:latin typeface="Aharoni" pitchFamily="2" charset="-79"/>
                <a:cs typeface="Aharoni" pitchFamily="2" charset="-79"/>
              </a:rPr>
              <a:t>consider </a:t>
            </a:r>
            <a:r>
              <a:rPr lang="en-US" sz="2400" dirty="0">
                <a:solidFill>
                  <a:srgbClr val="FF0000"/>
                </a:solidFill>
                <a:latin typeface="Aharoni" pitchFamily="2" charset="-79"/>
                <a:cs typeface="Aharoni" pitchFamily="2" charset="-79"/>
              </a:rPr>
              <a:t>intramuscular ceftriaxone (</a:t>
            </a:r>
            <a:r>
              <a:rPr lang="en-US" sz="2400" dirty="0" err="1">
                <a:solidFill>
                  <a:srgbClr val="FF0000"/>
                </a:solidFill>
                <a:latin typeface="Aharoni" pitchFamily="2" charset="-79"/>
                <a:cs typeface="Aharoni" pitchFamily="2" charset="-79"/>
              </a:rPr>
              <a:t>Rocephin</a:t>
            </a:r>
            <a:r>
              <a:rPr lang="en-US" sz="2400" dirty="0">
                <a:solidFill>
                  <a:srgbClr val="FF0000"/>
                </a:solidFill>
                <a:latin typeface="Aharoni" pitchFamily="2" charset="-79"/>
                <a:cs typeface="Aharoni" pitchFamily="2" charset="-79"/>
              </a:rPr>
              <a:t>), clindamycin, or </a:t>
            </a:r>
            <a:r>
              <a:rPr lang="en-US" sz="2400" dirty="0" err="1">
                <a:solidFill>
                  <a:srgbClr val="FF0000"/>
                </a:solidFill>
                <a:latin typeface="Aharoni" pitchFamily="2" charset="-79"/>
                <a:cs typeface="Aharoni" pitchFamily="2" charset="-79"/>
              </a:rPr>
              <a:t>tympanocentesis</a:t>
            </a:r>
            <a:endParaRPr lang="en-US" sz="2400" dirty="0">
              <a:solidFill>
                <a:srgbClr val="FF0000"/>
              </a:solidFill>
              <a:latin typeface="Aharoni" pitchFamily="2" charset="-79"/>
              <a:cs typeface="Aharoni" pitchFamily="2" charset="-79"/>
            </a:endParaRPr>
          </a:p>
          <a:p>
            <a:pPr algn="l">
              <a:buNone/>
            </a:pPr>
            <a:r>
              <a:rPr lang="en-US" sz="2400" dirty="0"/>
              <a:t> </a:t>
            </a:r>
          </a:p>
          <a:p>
            <a:pPr algn="l">
              <a:buNone/>
            </a:pPr>
            <a:endParaRPr lang="ar-SA" sz="2400" dirty="0"/>
          </a:p>
        </p:txBody>
      </p:sp>
    </p:spTree>
    <p:extLst>
      <p:ext uri="{BB962C8B-B14F-4D97-AF65-F5344CB8AC3E}">
        <p14:creationId xmlns:p14="http://schemas.microsoft.com/office/powerpoint/2010/main" val="107490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bg1"/>
          </a:solidFill>
        </p:spPr>
        <p:txBody>
          <a:bodyPr>
            <a:normAutofit/>
          </a:bodyPr>
          <a:lstStyle/>
          <a:p>
            <a:pPr algn="ctr"/>
            <a:r>
              <a:rPr lang="en-US" sz="4400" b="1" dirty="0"/>
              <a:t>Antibiotic selection for OM </a:t>
            </a:r>
            <a:r>
              <a:rPr lang="en-US" sz="4400" b="1" dirty="0" smtClean="0"/>
              <a:t>:</a:t>
            </a:r>
            <a:endParaRPr lang="ar-SA" sz="4400" b="1" dirty="0"/>
          </a:p>
        </p:txBody>
      </p:sp>
      <p:sp>
        <p:nvSpPr>
          <p:cNvPr id="3" name="عنصر نائب للمحتوى 2"/>
          <p:cNvSpPr>
            <a:spLocks noGrp="1"/>
          </p:cNvSpPr>
          <p:nvPr>
            <p:ph idx="1"/>
          </p:nvPr>
        </p:nvSpPr>
        <p:spPr>
          <a:xfrm>
            <a:off x="139700" y="1600200"/>
            <a:ext cx="11887200" cy="5257800"/>
          </a:xfrm>
          <a:solidFill>
            <a:schemeClr val="bg1"/>
          </a:solidFill>
        </p:spPr>
        <p:txBody>
          <a:bodyPr>
            <a:normAutofit/>
          </a:bodyPr>
          <a:lstStyle/>
          <a:p>
            <a:pPr algn="l">
              <a:buNone/>
            </a:pPr>
            <a:r>
              <a:rPr lang="en-US" sz="2400" b="1" dirty="0"/>
              <a:t>High-dose amoxicillin  is </a:t>
            </a:r>
            <a:r>
              <a:rPr lang="en-US" sz="2400" b="1" dirty="0">
                <a:solidFill>
                  <a:srgbClr val="FF0000"/>
                </a:solidFill>
              </a:rPr>
              <a:t>the antibiotic of choice </a:t>
            </a:r>
            <a:r>
              <a:rPr lang="en-US" sz="2400" b="1" dirty="0"/>
              <a:t>for OM.</a:t>
            </a:r>
          </a:p>
          <a:p>
            <a:pPr algn="l">
              <a:buNone/>
            </a:pPr>
            <a:endParaRPr lang="en-US" sz="2400" b="1" dirty="0"/>
          </a:p>
          <a:p>
            <a:pPr algn="l">
              <a:buNone/>
            </a:pPr>
            <a:r>
              <a:rPr lang="en-US" sz="2400" b="1" dirty="0"/>
              <a:t>Oral </a:t>
            </a:r>
            <a:r>
              <a:rPr lang="en-US" sz="2400" b="1" dirty="0" err="1"/>
              <a:t>cephalosporins</a:t>
            </a:r>
            <a:r>
              <a:rPr lang="en-US" sz="2400" b="1" dirty="0"/>
              <a:t>, such as </a:t>
            </a:r>
            <a:r>
              <a:rPr lang="en-US" sz="2400" b="1" dirty="0" err="1"/>
              <a:t>cefuroxime</a:t>
            </a:r>
            <a:r>
              <a:rPr lang="en-US" sz="2400" b="1" dirty="0"/>
              <a:t> (</a:t>
            </a:r>
            <a:r>
              <a:rPr lang="en-US" sz="2400" b="1" dirty="0" err="1"/>
              <a:t>Ceftin</a:t>
            </a:r>
            <a:r>
              <a:rPr lang="en-US" sz="2400" b="1" dirty="0"/>
              <a:t>), may be used in children who are allergic to penicillin.</a:t>
            </a:r>
            <a:endParaRPr lang="en-US" sz="2400" dirty="0"/>
          </a:p>
          <a:p>
            <a:pPr algn="l">
              <a:buNone/>
            </a:pPr>
            <a:endParaRPr lang="en-US" sz="2400" b="1" dirty="0"/>
          </a:p>
          <a:p>
            <a:pPr>
              <a:buNone/>
            </a:pPr>
            <a:r>
              <a:rPr lang="en-US" b="1" dirty="0"/>
              <a:t>a common side effect to antibiotic treatment of </a:t>
            </a:r>
            <a:r>
              <a:rPr lang="en-US" b="1" dirty="0" smtClean="0"/>
              <a:t>OM is diarrhea.</a:t>
            </a:r>
            <a:endParaRPr lang="en-US" sz="2400" dirty="0"/>
          </a:p>
          <a:p>
            <a:pPr algn="l">
              <a:buNone/>
            </a:pPr>
            <a:endParaRPr lang="ar-SA" sz="2400" dirty="0"/>
          </a:p>
        </p:txBody>
      </p:sp>
    </p:spTree>
    <p:extLst>
      <p:ext uri="{BB962C8B-B14F-4D97-AF65-F5344CB8AC3E}">
        <p14:creationId xmlns:p14="http://schemas.microsoft.com/office/powerpoint/2010/main" val="122325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79600" y="430190"/>
            <a:ext cx="8229600" cy="1203348"/>
          </a:xfrm>
          <a:solidFill>
            <a:schemeClr val="bg1"/>
          </a:solidFill>
        </p:spPr>
        <p:txBody>
          <a:bodyPr>
            <a:noAutofit/>
          </a:bodyPr>
          <a:lstStyle/>
          <a:p>
            <a:pPr algn="ctr"/>
            <a:r>
              <a:rPr lang="en-US" sz="4400" dirty="0"/>
              <a:t>I</a:t>
            </a:r>
            <a:r>
              <a:rPr lang="en-US" sz="4400" dirty="0" smtClean="0"/>
              <a:t>f symptoms persist 48-72 hours after initiating therapy :</a:t>
            </a:r>
            <a:endParaRPr lang="ar-SA" sz="4400" dirty="0"/>
          </a:p>
        </p:txBody>
      </p:sp>
      <p:sp>
        <p:nvSpPr>
          <p:cNvPr id="3" name="عنصر نائب للمحتوى 2"/>
          <p:cNvSpPr>
            <a:spLocks noGrp="1"/>
          </p:cNvSpPr>
          <p:nvPr>
            <p:ph idx="1"/>
          </p:nvPr>
        </p:nvSpPr>
        <p:spPr>
          <a:xfrm>
            <a:off x="101600" y="1828800"/>
            <a:ext cx="11899900" cy="5029200"/>
          </a:xfrm>
          <a:solidFill>
            <a:schemeClr val="bg1"/>
          </a:solidFill>
        </p:spPr>
        <p:txBody>
          <a:bodyPr/>
          <a:lstStyle/>
          <a:p>
            <a:pPr algn="l">
              <a:buNone/>
            </a:pPr>
            <a:r>
              <a:rPr lang="en-US" dirty="0" smtClean="0">
                <a:latin typeface="+mj-lt"/>
                <a:cs typeface="Aldhabi" pitchFamily="2" charset="-78"/>
              </a:rPr>
              <a:t>1- Re-examination: If a bulging, inflamed tympanic membrane is observed, therapy should be changed to a second-line agent</a:t>
            </a:r>
            <a:endParaRPr lang="en-US" dirty="0">
              <a:latin typeface="+mj-lt"/>
              <a:cs typeface="Aldhabi" pitchFamily="2" charset="-78"/>
            </a:endParaRPr>
          </a:p>
          <a:p>
            <a:pPr algn="l">
              <a:buNone/>
            </a:pPr>
            <a:endParaRPr lang="en-US" sz="2400" dirty="0"/>
          </a:p>
          <a:p>
            <a:pPr algn="l">
              <a:buNone/>
            </a:pPr>
            <a:r>
              <a:rPr lang="en-US" sz="2400" dirty="0"/>
              <a:t>a- For children initially on amoxicillin, high-dose </a:t>
            </a:r>
            <a:r>
              <a:rPr lang="en-US" sz="2400" b="1" i="1" dirty="0">
                <a:solidFill>
                  <a:srgbClr val="FF0000"/>
                </a:solidFill>
              </a:rPr>
              <a:t>amoxicillin/</a:t>
            </a:r>
            <a:r>
              <a:rPr lang="en-US" sz="2400" b="1" i="1" dirty="0" err="1">
                <a:solidFill>
                  <a:srgbClr val="FF0000"/>
                </a:solidFill>
              </a:rPr>
              <a:t>clavulanate</a:t>
            </a:r>
            <a:r>
              <a:rPr lang="en-US" sz="2400" dirty="0"/>
              <a:t> is recommended.</a:t>
            </a:r>
          </a:p>
          <a:p>
            <a:pPr algn="l">
              <a:buNone/>
            </a:pPr>
            <a:endParaRPr lang="en-US" sz="2400" dirty="0"/>
          </a:p>
          <a:p>
            <a:pPr algn="l">
              <a:buNone/>
            </a:pPr>
            <a:endParaRPr lang="en-US" sz="2400" dirty="0"/>
          </a:p>
          <a:p>
            <a:pPr algn="l">
              <a:buNone/>
            </a:pPr>
            <a:r>
              <a:rPr lang="en-US" sz="2400" dirty="0"/>
              <a:t>b- For children </a:t>
            </a:r>
            <a:r>
              <a:rPr lang="en-US" sz="2400" dirty="0" smtClean="0"/>
              <a:t>initially </a:t>
            </a:r>
            <a:r>
              <a:rPr lang="en-US" sz="2400" dirty="0"/>
              <a:t>on oral cephalosporin, intramuscular </a:t>
            </a:r>
            <a:r>
              <a:rPr lang="en-US" sz="2400" b="1" i="1" dirty="0">
                <a:solidFill>
                  <a:srgbClr val="FF0000"/>
                </a:solidFill>
              </a:rPr>
              <a:t>ceftriaxone, clindamycin, or </a:t>
            </a:r>
            <a:r>
              <a:rPr lang="en-US" sz="2400" b="1" i="1" dirty="0" err="1">
                <a:solidFill>
                  <a:srgbClr val="FF0000"/>
                </a:solidFill>
              </a:rPr>
              <a:t>tympanocentesis</a:t>
            </a:r>
            <a:r>
              <a:rPr lang="en-US" sz="2400" b="1" i="1" dirty="0">
                <a:solidFill>
                  <a:srgbClr val="FF0000"/>
                </a:solidFill>
              </a:rPr>
              <a:t> </a:t>
            </a:r>
            <a:r>
              <a:rPr lang="en-US" sz="2400" dirty="0"/>
              <a:t>may be considered.</a:t>
            </a:r>
            <a:endParaRPr lang="ar-SA" sz="2400" dirty="0"/>
          </a:p>
        </p:txBody>
      </p:sp>
    </p:spTree>
    <p:extLst>
      <p:ext uri="{BB962C8B-B14F-4D97-AF65-F5344CB8AC3E}">
        <p14:creationId xmlns:p14="http://schemas.microsoft.com/office/powerpoint/2010/main" val="141242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bg1"/>
          </a:solidFill>
        </p:spPr>
        <p:txBody>
          <a:bodyPr>
            <a:normAutofit/>
          </a:bodyPr>
          <a:lstStyle/>
          <a:p>
            <a:pPr algn="ctr"/>
            <a:r>
              <a:rPr lang="en-US" b="1" dirty="0" err="1"/>
              <a:t>Tympanostomy</a:t>
            </a:r>
            <a:r>
              <a:rPr lang="en-US" b="1" dirty="0" smtClean="0"/>
              <a:t>:</a:t>
            </a:r>
            <a:endParaRPr lang="ar-SA" b="1" dirty="0"/>
          </a:p>
        </p:txBody>
      </p:sp>
      <p:sp>
        <p:nvSpPr>
          <p:cNvPr id="3" name="عنصر نائب للمحتوى 2"/>
          <p:cNvSpPr>
            <a:spLocks noGrp="1"/>
          </p:cNvSpPr>
          <p:nvPr>
            <p:ph idx="1"/>
          </p:nvPr>
        </p:nvSpPr>
        <p:spPr>
          <a:xfrm>
            <a:off x="0" y="1600200"/>
            <a:ext cx="11582400" cy="5168900"/>
          </a:xfrm>
          <a:solidFill>
            <a:schemeClr val="bg1"/>
          </a:solidFill>
        </p:spPr>
        <p:txBody>
          <a:bodyPr>
            <a:normAutofit/>
          </a:bodyPr>
          <a:lstStyle/>
          <a:p>
            <a:pPr algn="l">
              <a:lnSpc>
                <a:spcPct val="150000"/>
              </a:lnSpc>
              <a:buNone/>
            </a:pPr>
            <a:r>
              <a:rPr lang="en-US" b="1" dirty="0" err="1"/>
              <a:t>Tympanostomy</a:t>
            </a:r>
            <a:r>
              <a:rPr lang="en-US" b="1" dirty="0"/>
              <a:t> tubes can be considered for recurrent OM in the following :</a:t>
            </a:r>
            <a:endParaRPr lang="en-US" dirty="0"/>
          </a:p>
          <a:p>
            <a:pPr>
              <a:lnSpc>
                <a:spcPct val="150000"/>
              </a:lnSpc>
              <a:buNone/>
            </a:pPr>
            <a:r>
              <a:rPr lang="en-US" dirty="0"/>
              <a:t>three or more episodes in six months, or four episodes within 12 months with at least one episode during the preceding six months.</a:t>
            </a:r>
          </a:p>
          <a:p>
            <a:pPr algn="l">
              <a:lnSpc>
                <a:spcPct val="150000"/>
              </a:lnSpc>
              <a:buNone/>
            </a:pPr>
            <a:r>
              <a:rPr lang="en-US" b="1" dirty="0"/>
              <a:t> </a:t>
            </a:r>
            <a:endParaRPr lang="en-US" dirty="0"/>
          </a:p>
          <a:p>
            <a:pPr algn="l">
              <a:lnSpc>
                <a:spcPct val="150000"/>
              </a:lnSpc>
              <a:buNone/>
            </a:pPr>
            <a:endParaRPr lang="ar-SA" dirty="0"/>
          </a:p>
        </p:txBody>
      </p:sp>
    </p:spTree>
    <p:extLst>
      <p:ext uri="{BB962C8B-B14F-4D97-AF65-F5344CB8AC3E}">
        <p14:creationId xmlns:p14="http://schemas.microsoft.com/office/powerpoint/2010/main" val="152584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bg1"/>
          </a:solidFill>
        </p:spPr>
        <p:txBody>
          <a:bodyPr>
            <a:noAutofit/>
          </a:bodyPr>
          <a:lstStyle/>
          <a:p>
            <a:pPr algn="ctr"/>
            <a:r>
              <a:rPr lang="en-US" sz="4400" dirty="0" smtClean="0"/>
              <a:t>Strategies for Preventing Recurrent Otitis Media:</a:t>
            </a:r>
            <a:endParaRPr lang="ar-SA" sz="4400" dirty="0"/>
          </a:p>
        </p:txBody>
      </p:sp>
      <p:sp>
        <p:nvSpPr>
          <p:cNvPr id="3" name="عنصر نائب للمحتوى 2"/>
          <p:cNvSpPr>
            <a:spLocks noGrp="1"/>
          </p:cNvSpPr>
          <p:nvPr>
            <p:ph idx="1"/>
          </p:nvPr>
        </p:nvSpPr>
        <p:spPr>
          <a:xfrm>
            <a:off x="0" y="1689100"/>
            <a:ext cx="11582400" cy="4787900"/>
          </a:xfrm>
          <a:solidFill>
            <a:schemeClr val="bg1"/>
          </a:solidFill>
        </p:spPr>
        <p:txBody>
          <a:bodyPr>
            <a:normAutofit/>
          </a:bodyPr>
          <a:lstStyle/>
          <a:p>
            <a:pPr algn="l">
              <a:lnSpc>
                <a:spcPct val="150000"/>
              </a:lnSpc>
              <a:buNone/>
            </a:pPr>
            <a:r>
              <a:rPr lang="en-US" sz="2400" dirty="0"/>
              <a:t>-Check for undiagnosed allergies leading to chronic </a:t>
            </a:r>
            <a:r>
              <a:rPr lang="en-US" sz="2400" dirty="0" err="1"/>
              <a:t>rhinorrhea</a:t>
            </a:r>
            <a:endParaRPr lang="en-US" sz="2400" dirty="0"/>
          </a:p>
          <a:p>
            <a:pPr algn="l">
              <a:lnSpc>
                <a:spcPct val="150000"/>
              </a:lnSpc>
              <a:buNone/>
            </a:pPr>
            <a:r>
              <a:rPr lang="en-US" sz="2400" dirty="0"/>
              <a:t>-Eliminate bottle propping and pacifiers.</a:t>
            </a:r>
          </a:p>
          <a:p>
            <a:pPr algn="l">
              <a:lnSpc>
                <a:spcPct val="150000"/>
              </a:lnSpc>
              <a:buNone/>
            </a:pPr>
            <a:r>
              <a:rPr lang="en-US" sz="2400" dirty="0"/>
              <a:t>-Eliminate exposure to passive smoke.</a:t>
            </a:r>
          </a:p>
          <a:p>
            <a:pPr algn="l">
              <a:lnSpc>
                <a:spcPct val="150000"/>
              </a:lnSpc>
              <a:buNone/>
            </a:pPr>
            <a:r>
              <a:rPr lang="en-US" sz="2400" dirty="0"/>
              <a:t>-Routinely immunize with the pneumococcal conjugate and influenza vaccines.</a:t>
            </a:r>
          </a:p>
          <a:p>
            <a:pPr algn="l">
              <a:lnSpc>
                <a:spcPct val="150000"/>
              </a:lnSpc>
              <a:buNone/>
            </a:pPr>
            <a:r>
              <a:rPr lang="en-US" sz="2400" dirty="0"/>
              <a:t>-Use </a:t>
            </a:r>
            <a:r>
              <a:rPr lang="en-US" sz="2400" dirty="0" err="1"/>
              <a:t>xylitol</a:t>
            </a:r>
            <a:r>
              <a:rPr lang="en-US" sz="2400" dirty="0"/>
              <a:t> gum in appropriate children (two pieces, five times a day after meals and chewed for at least five minutes).</a:t>
            </a:r>
          </a:p>
          <a:p>
            <a:pPr algn="l">
              <a:lnSpc>
                <a:spcPct val="150000"/>
              </a:lnSpc>
              <a:buNone/>
            </a:pPr>
            <a:r>
              <a:rPr lang="en-US" sz="2400" dirty="0"/>
              <a:t> </a:t>
            </a:r>
          </a:p>
          <a:p>
            <a:pPr algn="l">
              <a:lnSpc>
                <a:spcPct val="150000"/>
              </a:lnSpc>
              <a:buNone/>
            </a:pPr>
            <a:endParaRPr lang="ar-SA" sz="2400" dirty="0"/>
          </a:p>
        </p:txBody>
      </p:sp>
    </p:spTree>
    <p:extLst>
      <p:ext uri="{BB962C8B-B14F-4D97-AF65-F5344CB8AC3E}">
        <p14:creationId xmlns:p14="http://schemas.microsoft.com/office/powerpoint/2010/main" val="180043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9848" y="484632"/>
            <a:ext cx="10058400" cy="807720"/>
          </a:xfrm>
          <a:solidFill>
            <a:schemeClr val="bg1"/>
          </a:solidFill>
        </p:spPr>
        <p:txBody>
          <a:bodyPr>
            <a:normAutofit/>
          </a:bodyPr>
          <a:lstStyle/>
          <a:p>
            <a:pPr algn="ctr"/>
            <a:r>
              <a:rPr lang="en-US" sz="4400" b="1" dirty="0"/>
              <a:t>Important complications of OM</a:t>
            </a:r>
            <a:endParaRPr lang="ar-SA" sz="4400" dirty="0"/>
          </a:p>
        </p:txBody>
      </p:sp>
      <p:sp>
        <p:nvSpPr>
          <p:cNvPr id="4" name="TextBox 3"/>
          <p:cNvSpPr txBox="1"/>
          <p:nvPr/>
        </p:nvSpPr>
        <p:spPr>
          <a:xfrm>
            <a:off x="211015" y="1806331"/>
            <a:ext cx="4536831" cy="2936188"/>
          </a:xfrm>
          <a:prstGeom prst="rect">
            <a:avLst/>
          </a:prstGeom>
          <a:noFill/>
        </p:spPr>
        <p:txBody>
          <a:bodyPr wrap="square" rtlCol="0">
            <a:spAutoFit/>
          </a:bodyPr>
          <a:lstStyle/>
          <a:p>
            <a:pPr>
              <a:lnSpc>
                <a:spcPct val="110000"/>
              </a:lnSpc>
              <a:buNone/>
            </a:pPr>
            <a:r>
              <a:rPr lang="en-US" sz="2400" dirty="0" smtClean="0"/>
              <a:t>-Anatomic </a:t>
            </a:r>
            <a:r>
              <a:rPr lang="en-US" sz="2400" dirty="0"/>
              <a:t>damage </a:t>
            </a:r>
          </a:p>
          <a:p>
            <a:pPr>
              <a:lnSpc>
                <a:spcPct val="110000"/>
              </a:lnSpc>
              <a:buNone/>
            </a:pPr>
            <a:r>
              <a:rPr lang="en-US" sz="2400" dirty="0"/>
              <a:t>- </a:t>
            </a:r>
            <a:r>
              <a:rPr lang="en-US" sz="2400" dirty="0" smtClean="0"/>
              <a:t>Hearing </a:t>
            </a:r>
            <a:r>
              <a:rPr lang="en-US" sz="2400" dirty="0"/>
              <a:t>loss </a:t>
            </a:r>
          </a:p>
          <a:p>
            <a:pPr>
              <a:lnSpc>
                <a:spcPct val="110000"/>
              </a:lnSpc>
              <a:buNone/>
            </a:pPr>
            <a:r>
              <a:rPr lang="en-US" sz="2400" dirty="0"/>
              <a:t> </a:t>
            </a:r>
            <a:r>
              <a:rPr lang="en-US" sz="2400" dirty="0" smtClean="0"/>
              <a:t>-Language </a:t>
            </a:r>
            <a:r>
              <a:rPr lang="en-US" sz="2400" dirty="0"/>
              <a:t>delay</a:t>
            </a:r>
          </a:p>
          <a:p>
            <a:pPr>
              <a:lnSpc>
                <a:spcPct val="110000"/>
              </a:lnSpc>
              <a:buNone/>
            </a:pPr>
            <a:r>
              <a:rPr lang="en-US" sz="2400" dirty="0"/>
              <a:t>-</a:t>
            </a:r>
            <a:r>
              <a:rPr lang="en-US" sz="2400" dirty="0" err="1"/>
              <a:t>Periauricular</a:t>
            </a:r>
            <a:r>
              <a:rPr lang="en-US" sz="2400" dirty="0"/>
              <a:t> abscess</a:t>
            </a:r>
          </a:p>
          <a:p>
            <a:pPr>
              <a:lnSpc>
                <a:spcPct val="110000"/>
              </a:lnSpc>
              <a:buNone/>
            </a:pPr>
            <a:r>
              <a:rPr lang="en-US" sz="2400" dirty="0"/>
              <a:t>-Facial nerve paresis</a:t>
            </a:r>
          </a:p>
          <a:p>
            <a:pPr>
              <a:lnSpc>
                <a:spcPct val="110000"/>
              </a:lnSpc>
              <a:buNone/>
            </a:pPr>
            <a:r>
              <a:rPr lang="en-US" sz="2400" dirty="0"/>
              <a:t>-</a:t>
            </a:r>
            <a:r>
              <a:rPr lang="en-US" sz="2400" dirty="0" err="1"/>
              <a:t>Labyrinthitis</a:t>
            </a:r>
            <a:endParaRPr lang="en-US" sz="2400" dirty="0"/>
          </a:p>
          <a:p>
            <a:pPr>
              <a:lnSpc>
                <a:spcPct val="110000"/>
              </a:lnSpc>
              <a:buNone/>
            </a:pPr>
            <a:r>
              <a:rPr lang="en-US" sz="2400" dirty="0"/>
              <a:t>-Labyrinthine fistula</a:t>
            </a:r>
          </a:p>
        </p:txBody>
      </p:sp>
      <p:sp>
        <p:nvSpPr>
          <p:cNvPr id="5" name="TextBox 4"/>
          <p:cNvSpPr txBox="1"/>
          <p:nvPr/>
        </p:nvSpPr>
        <p:spPr>
          <a:xfrm>
            <a:off x="4466492" y="1806331"/>
            <a:ext cx="7121770" cy="3517886"/>
          </a:xfrm>
          <a:prstGeom prst="rect">
            <a:avLst/>
          </a:prstGeom>
          <a:noFill/>
        </p:spPr>
        <p:txBody>
          <a:bodyPr wrap="square" rtlCol="0">
            <a:spAutoFit/>
          </a:bodyPr>
          <a:lstStyle/>
          <a:p>
            <a:pPr>
              <a:lnSpc>
                <a:spcPct val="110000"/>
              </a:lnSpc>
              <a:buNone/>
            </a:pPr>
            <a:r>
              <a:rPr lang="en-US" sz="2400" dirty="0"/>
              <a:t>-Temporal abscess</a:t>
            </a:r>
          </a:p>
          <a:p>
            <a:pPr>
              <a:lnSpc>
                <a:spcPct val="110000"/>
              </a:lnSpc>
              <a:buNone/>
            </a:pPr>
            <a:r>
              <a:rPr lang="en-US" sz="2400" dirty="0"/>
              <a:t>-Intracranial abscess</a:t>
            </a:r>
          </a:p>
          <a:p>
            <a:pPr>
              <a:lnSpc>
                <a:spcPct val="110000"/>
              </a:lnSpc>
              <a:buNone/>
            </a:pPr>
            <a:r>
              <a:rPr lang="en-US" sz="2400" dirty="0"/>
              <a:t>-Meningitis</a:t>
            </a:r>
          </a:p>
          <a:p>
            <a:pPr>
              <a:lnSpc>
                <a:spcPct val="110000"/>
              </a:lnSpc>
              <a:buNone/>
            </a:pPr>
            <a:r>
              <a:rPr lang="en-US" sz="2400" dirty="0"/>
              <a:t>-Sigmoid sinus thrombosis</a:t>
            </a:r>
          </a:p>
          <a:p>
            <a:pPr>
              <a:lnSpc>
                <a:spcPct val="110000"/>
              </a:lnSpc>
              <a:buNone/>
            </a:pPr>
            <a:r>
              <a:rPr lang="en-US" sz="2400" dirty="0"/>
              <a:t>-Cerebrospinal fluid (CSF) leak</a:t>
            </a:r>
          </a:p>
          <a:p>
            <a:pPr>
              <a:lnSpc>
                <a:spcPct val="110000"/>
              </a:lnSpc>
              <a:buNone/>
            </a:pPr>
            <a:r>
              <a:rPr lang="en-US" sz="2400" dirty="0"/>
              <a:t>Mastoiditis (most common serious complication of AOM in children)</a:t>
            </a:r>
          </a:p>
          <a:p>
            <a:pPr>
              <a:lnSpc>
                <a:spcPct val="110000"/>
              </a:lnSpc>
              <a:buNone/>
            </a:pPr>
            <a:endParaRPr lang="ar-SA" dirty="0"/>
          </a:p>
          <a:p>
            <a:endParaRPr lang="en-US" dirty="0"/>
          </a:p>
        </p:txBody>
      </p:sp>
    </p:spTree>
    <p:extLst>
      <p:ext uri="{BB962C8B-B14F-4D97-AF65-F5344CB8AC3E}">
        <p14:creationId xmlns:p14="http://schemas.microsoft.com/office/powerpoint/2010/main" val="185800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Questions</a:t>
            </a:r>
            <a:endParaRPr lang="en-US" dirty="0"/>
          </a:p>
        </p:txBody>
      </p:sp>
      <p:sp>
        <p:nvSpPr>
          <p:cNvPr id="3" name="عنصر نائب للمحتوى 2"/>
          <p:cNvSpPr>
            <a:spLocks noGrp="1"/>
          </p:cNvSpPr>
          <p:nvPr>
            <p:ph idx="1"/>
          </p:nvPr>
        </p:nvSpPr>
        <p:spPr/>
        <p:txBody>
          <a:bodyPr>
            <a:normAutofit fontScale="92500" lnSpcReduction="20000"/>
          </a:bodyPr>
          <a:lstStyle/>
          <a:p>
            <a:pPr>
              <a:lnSpc>
                <a:spcPct val="110000"/>
              </a:lnSpc>
            </a:pPr>
            <a:r>
              <a:rPr lang="en-US" sz="1800" dirty="0"/>
              <a:t>Which type of influenza virus is capable of infecting animals:</a:t>
            </a:r>
          </a:p>
          <a:p>
            <a:pPr>
              <a:lnSpc>
                <a:spcPct val="110000"/>
              </a:lnSpc>
            </a:pPr>
            <a:r>
              <a:rPr lang="en-US" sz="1800" dirty="0"/>
              <a:t>A. Type A.</a:t>
            </a:r>
          </a:p>
          <a:p>
            <a:pPr>
              <a:lnSpc>
                <a:spcPct val="110000"/>
              </a:lnSpc>
            </a:pPr>
            <a:r>
              <a:rPr lang="en-US" sz="1800" dirty="0"/>
              <a:t>B. Type B.</a:t>
            </a:r>
          </a:p>
          <a:p>
            <a:pPr>
              <a:lnSpc>
                <a:spcPct val="110000"/>
              </a:lnSpc>
            </a:pPr>
            <a:r>
              <a:rPr lang="en-US" sz="1800" dirty="0"/>
              <a:t>C. Type C.</a:t>
            </a:r>
          </a:p>
          <a:p>
            <a:pPr>
              <a:lnSpc>
                <a:spcPct val="110000"/>
              </a:lnSpc>
            </a:pPr>
            <a:r>
              <a:rPr lang="en-US" sz="1800" dirty="0"/>
              <a:t>D. All of the above.</a:t>
            </a:r>
          </a:p>
          <a:p>
            <a:pPr marL="0" indent="0">
              <a:lnSpc>
                <a:spcPct val="110000"/>
              </a:lnSpc>
              <a:buNone/>
            </a:pPr>
            <a:endParaRPr lang="en-US" sz="1800" dirty="0"/>
          </a:p>
          <a:p>
            <a:pPr>
              <a:lnSpc>
                <a:spcPct val="110000"/>
              </a:lnSpc>
            </a:pPr>
            <a:r>
              <a:rPr lang="en-US" sz="1800" dirty="0"/>
              <a:t>Which food allergy you should ask about before giving influenza vaccine:</a:t>
            </a:r>
          </a:p>
          <a:p>
            <a:pPr>
              <a:lnSpc>
                <a:spcPct val="110000"/>
              </a:lnSpc>
            </a:pPr>
            <a:r>
              <a:rPr lang="en-US" sz="1800" dirty="0"/>
              <a:t>A. Peanuts.</a:t>
            </a:r>
          </a:p>
          <a:p>
            <a:pPr>
              <a:lnSpc>
                <a:spcPct val="110000"/>
              </a:lnSpc>
            </a:pPr>
            <a:r>
              <a:rPr lang="en-US" sz="1800" dirty="0"/>
              <a:t>B. Sesame seeds.</a:t>
            </a:r>
          </a:p>
          <a:p>
            <a:pPr>
              <a:lnSpc>
                <a:spcPct val="110000"/>
              </a:lnSpc>
            </a:pPr>
            <a:r>
              <a:rPr lang="en-US" sz="1800" dirty="0"/>
              <a:t>C. Eggs.</a:t>
            </a:r>
          </a:p>
          <a:p>
            <a:pPr>
              <a:lnSpc>
                <a:spcPct val="110000"/>
              </a:lnSpc>
            </a:pPr>
            <a:r>
              <a:rPr lang="en-US" sz="1800" dirty="0"/>
              <a:t>D. Milk products.</a:t>
            </a:r>
          </a:p>
          <a:p>
            <a:pPr>
              <a:lnSpc>
                <a:spcPct val="110000"/>
              </a:lnSpc>
            </a:pPr>
            <a:endParaRPr lang="en-US" sz="1800" dirty="0"/>
          </a:p>
          <a:p>
            <a:r>
              <a:rPr lang="en-US" sz="1800" dirty="0"/>
              <a:t>Which of the following conditions is associated with allergic rhinitis :</a:t>
            </a:r>
          </a:p>
          <a:p>
            <a:r>
              <a:rPr lang="en-US" sz="1800" dirty="0"/>
              <a:t>A. COPD.</a:t>
            </a:r>
          </a:p>
          <a:p>
            <a:r>
              <a:rPr lang="en-US" sz="1800" dirty="0"/>
              <a:t>B. Asthma.</a:t>
            </a:r>
          </a:p>
          <a:p>
            <a:r>
              <a:rPr lang="en-US" sz="1800" dirty="0"/>
              <a:t>C. Dermatitis.</a:t>
            </a:r>
          </a:p>
          <a:p>
            <a:r>
              <a:rPr lang="en-US" sz="1800" dirty="0"/>
              <a:t>D. Bronchiectasis.</a:t>
            </a:r>
          </a:p>
          <a:p>
            <a:pPr>
              <a:lnSpc>
                <a:spcPct val="110000"/>
              </a:lnSpc>
            </a:pPr>
            <a:endParaRPr lang="en-US" sz="1800" dirty="0"/>
          </a:p>
          <a:p>
            <a:pPr>
              <a:lnSpc>
                <a:spcPct val="110000"/>
              </a:lnSpc>
            </a:pPr>
            <a:endParaRPr lang="en-US" sz="1800" dirty="0"/>
          </a:p>
        </p:txBody>
      </p:sp>
      <p:sp>
        <p:nvSpPr>
          <p:cNvPr id="8" name="سهم إلى اليسار 7"/>
          <p:cNvSpPr/>
          <p:nvPr/>
        </p:nvSpPr>
        <p:spPr>
          <a:xfrm>
            <a:off x="2209800" y="1891811"/>
            <a:ext cx="889000" cy="1905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سهم إلى اليسار 9"/>
          <p:cNvSpPr/>
          <p:nvPr/>
        </p:nvSpPr>
        <p:spPr>
          <a:xfrm>
            <a:off x="2209800" y="5536223"/>
            <a:ext cx="889000" cy="1905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سهم إلى اليسار 10"/>
          <p:cNvSpPr/>
          <p:nvPr/>
        </p:nvSpPr>
        <p:spPr>
          <a:xfrm>
            <a:off x="2286000" y="4229100"/>
            <a:ext cx="889000" cy="1905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12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Cont..</a:t>
            </a:r>
            <a:endParaRPr lang="en-US" dirty="0"/>
          </a:p>
        </p:txBody>
      </p:sp>
      <p:sp>
        <p:nvSpPr>
          <p:cNvPr id="3" name="عنصر نائب للمحتوى 2"/>
          <p:cNvSpPr>
            <a:spLocks noGrp="1"/>
          </p:cNvSpPr>
          <p:nvPr>
            <p:ph idx="1"/>
          </p:nvPr>
        </p:nvSpPr>
        <p:spPr/>
        <p:txBody>
          <a:bodyPr>
            <a:normAutofit/>
          </a:bodyPr>
          <a:lstStyle/>
          <a:p>
            <a:r>
              <a:rPr lang="en-US" sz="1800" dirty="0"/>
              <a:t>What is the most common organism associated with Pharyngitis</a:t>
            </a:r>
          </a:p>
          <a:p>
            <a:r>
              <a:rPr lang="en-US" sz="1800" dirty="0"/>
              <a:t>A. Group A streptococcus (GAS).</a:t>
            </a:r>
          </a:p>
          <a:p>
            <a:r>
              <a:rPr lang="en-US" sz="1800" dirty="0"/>
              <a:t>B. Chlamydia pneumoniae.</a:t>
            </a:r>
          </a:p>
          <a:p>
            <a:r>
              <a:rPr lang="en-US" sz="1800" dirty="0"/>
              <a:t>C. Mycoplasma pneumoniae.</a:t>
            </a:r>
          </a:p>
          <a:p>
            <a:r>
              <a:rPr lang="en-US" sz="1800" dirty="0"/>
              <a:t>D. Neisseria gonorrhoeae.</a:t>
            </a:r>
          </a:p>
          <a:p>
            <a:endParaRPr lang="en-US" sz="1800" dirty="0"/>
          </a:p>
          <a:p>
            <a:r>
              <a:rPr lang="en-US" sz="1800" dirty="0"/>
              <a:t>What is a common side effect of antibiotic treatment in otitis media?</a:t>
            </a:r>
          </a:p>
          <a:p>
            <a:r>
              <a:rPr lang="en-US" sz="1800" dirty="0"/>
              <a:t>A. Diarrhea.</a:t>
            </a:r>
          </a:p>
          <a:p>
            <a:r>
              <a:rPr lang="en-US" sz="1800" dirty="0"/>
              <a:t>B. Vomiting.</a:t>
            </a:r>
          </a:p>
          <a:p>
            <a:r>
              <a:rPr lang="en-US" sz="1800" dirty="0"/>
              <a:t>C. </a:t>
            </a:r>
            <a:r>
              <a:rPr lang="en-US" sz="1800" dirty="0" err="1"/>
              <a:t>Otorrhea</a:t>
            </a:r>
            <a:r>
              <a:rPr lang="en-US" sz="1800" dirty="0"/>
              <a:t>.</a:t>
            </a:r>
          </a:p>
          <a:p>
            <a:r>
              <a:rPr lang="en-US" sz="1800" dirty="0"/>
              <a:t>D. Drug eruption. </a:t>
            </a:r>
          </a:p>
          <a:p>
            <a:endParaRPr lang="en-US" sz="1800" dirty="0"/>
          </a:p>
        </p:txBody>
      </p:sp>
      <p:sp>
        <p:nvSpPr>
          <p:cNvPr id="5" name="سهم إلى اليسار 4"/>
          <p:cNvSpPr/>
          <p:nvPr/>
        </p:nvSpPr>
        <p:spPr>
          <a:xfrm>
            <a:off x="4490916" y="1986085"/>
            <a:ext cx="889000" cy="1905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سهم إلى اليسار 5"/>
          <p:cNvSpPr/>
          <p:nvPr/>
        </p:nvSpPr>
        <p:spPr>
          <a:xfrm>
            <a:off x="2471616" y="4038600"/>
            <a:ext cx="889000" cy="1905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626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6518"/>
            <a:ext cx="10515600" cy="5800445"/>
          </a:xfrm>
        </p:spPr>
        <p:txBody>
          <a:bodyPr/>
          <a:lstStyle/>
          <a:p>
            <a:r>
              <a:rPr lang="en-US" sz="6000" b="1" dirty="0" smtClean="0"/>
              <a:t>References</a:t>
            </a:r>
          </a:p>
          <a:p>
            <a:endParaRPr lang="en-US" sz="6000" b="1" dirty="0" smtClean="0"/>
          </a:p>
          <a:p>
            <a:r>
              <a:rPr lang="en-US" b="1" dirty="0" smtClean="0"/>
              <a:t>Oxford </a:t>
            </a:r>
            <a:r>
              <a:rPr lang="en-US" b="1" dirty="0"/>
              <a:t>GP </a:t>
            </a:r>
            <a:r>
              <a:rPr lang="en-US" b="1" dirty="0" smtClean="0"/>
              <a:t>handbook</a:t>
            </a:r>
          </a:p>
          <a:p>
            <a:r>
              <a:rPr lang="en-US" b="1" dirty="0" smtClean="0"/>
              <a:t> </a:t>
            </a:r>
            <a:r>
              <a:rPr lang="en-US" b="1" dirty="0"/>
              <a:t>AFP </a:t>
            </a:r>
            <a:r>
              <a:rPr lang="en-US" b="1" dirty="0" smtClean="0"/>
              <a:t>journal</a:t>
            </a:r>
          </a:p>
          <a:p>
            <a:r>
              <a:rPr lang="en-US" b="1" dirty="0" smtClean="0"/>
              <a:t> </a:t>
            </a:r>
            <a:r>
              <a:rPr lang="en-US" b="1" dirty="0"/>
              <a:t>IDSA </a:t>
            </a:r>
            <a:r>
              <a:rPr lang="en-US" b="1" dirty="0" smtClean="0"/>
              <a:t>guidelines</a:t>
            </a:r>
          </a:p>
          <a:p>
            <a:r>
              <a:rPr lang="en-US" b="1" dirty="0" smtClean="0"/>
              <a:t> </a:t>
            </a:r>
            <a:r>
              <a:rPr lang="en-US" b="1" dirty="0"/>
              <a:t>MOH MERS </a:t>
            </a:r>
            <a:r>
              <a:rPr lang="en-US" b="1" dirty="0" err="1"/>
              <a:t>CoV</a:t>
            </a:r>
            <a:r>
              <a:rPr lang="en-US" b="1" dirty="0"/>
              <a:t> guidelines </a:t>
            </a:r>
            <a:endParaRPr lang="en-US" b="1" dirty="0" smtClean="0">
              <a:effectLst/>
            </a:endParaRPr>
          </a:p>
          <a:p>
            <a:endParaRPr lang="en-US" dirty="0"/>
          </a:p>
        </p:txBody>
      </p:sp>
    </p:spTree>
    <p:extLst>
      <p:ext uri="{BB962C8B-B14F-4D97-AF65-F5344CB8AC3E}">
        <p14:creationId xmlns:p14="http://schemas.microsoft.com/office/powerpoint/2010/main" val="1808984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2"/>
          <p:cNvSpPr txBox="1">
            <a:spLocks noGrp="1"/>
          </p:cNvSpPr>
          <p:nvPr>
            <p:ph type="title"/>
          </p:nvPr>
        </p:nvSpPr>
        <p:spPr>
          <a:prstGeom prst="rect">
            <a:avLst/>
          </a:prstGeom>
          <a:noFill/>
          <a:ln>
            <a:noFill/>
          </a:ln>
        </p:spPr>
        <p:txBody>
          <a:bodyPr vert="horz" lIns="91425" tIns="91425" rIns="91425" bIns="91425" rtlCol="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pPr lvl="0"/>
            <a:r>
              <a:rPr lang="en-US" sz="6000" dirty="0">
                <a:solidFill>
                  <a:schemeClr val="tx2"/>
                </a:solidFill>
              </a:rPr>
              <a:t>Etiology</a:t>
            </a:r>
            <a:endParaRPr lang="en" sz="6000" b="1" i="1" dirty="0">
              <a:solidFill>
                <a:schemeClr val="tx2"/>
              </a:solidFill>
              <a:sym typeface="Lato"/>
            </a:endParaRPr>
          </a:p>
        </p:txBody>
      </p:sp>
      <p:sp>
        <p:nvSpPr>
          <p:cNvPr id="5" name="Shape 94"/>
          <p:cNvSpPr txBox="1">
            <a:spLocks noGrp="1"/>
          </p:cNvSpPr>
          <p:nvPr/>
        </p:nvSpPr>
        <p:spPr>
          <a:xfrm>
            <a:off x="0" y="2049516"/>
            <a:ext cx="6625651" cy="454615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lgn="just">
              <a:buNone/>
            </a:pPr>
            <a:r>
              <a:rPr lang="en-US" sz="3200" dirty="0" smtClean="0">
                <a:solidFill>
                  <a:srgbClr val="3495BA"/>
                </a:solidFill>
                <a:latin typeface="+mn-lt"/>
              </a:rPr>
              <a:t>Infectious:</a:t>
            </a:r>
          </a:p>
          <a:p>
            <a:pPr algn="just">
              <a:buNone/>
            </a:pPr>
            <a:endParaRPr lang="en-US" sz="3200" dirty="0" smtClean="0">
              <a:solidFill>
                <a:srgbClr val="3495BA"/>
              </a:solidFill>
              <a:latin typeface="+mn-lt"/>
            </a:endParaRPr>
          </a:p>
          <a:p>
            <a:pPr marL="342900" indent="-342900" algn="just">
              <a:buClr>
                <a:schemeClr val="tx1"/>
              </a:buClr>
              <a:buFont typeface="Wingdings" charset="2"/>
              <a:buChar char="§"/>
            </a:pPr>
            <a:r>
              <a:rPr lang="en-US" sz="2400" b="1" dirty="0" smtClean="0">
                <a:solidFill>
                  <a:srgbClr val="00B0F0"/>
                </a:solidFill>
                <a:latin typeface="+mn-lt"/>
              </a:rPr>
              <a:t>Viral</a:t>
            </a:r>
            <a:r>
              <a:rPr lang="en-US" sz="2400" dirty="0" smtClean="0">
                <a:solidFill>
                  <a:srgbClr val="00B0F0"/>
                </a:solidFill>
                <a:latin typeface="+mn-lt"/>
              </a:rPr>
              <a:t> </a:t>
            </a:r>
            <a:endParaRPr lang="en-US" sz="2400" dirty="0">
              <a:solidFill>
                <a:srgbClr val="00B0F0"/>
              </a:solidFill>
              <a:latin typeface="+mn-lt"/>
            </a:endParaRPr>
          </a:p>
          <a:p>
            <a:pPr algn="just">
              <a:spcBef>
                <a:spcPts val="0"/>
              </a:spcBef>
              <a:buNone/>
            </a:pPr>
            <a:r>
              <a:rPr lang="en-US" sz="1600" dirty="0" smtClean="0">
                <a:solidFill>
                  <a:schemeClr val="tx1"/>
                </a:solidFill>
                <a:latin typeface="+mn-lt"/>
              </a:rPr>
              <a:t>(influenza caused </a:t>
            </a:r>
            <a:r>
              <a:rPr lang="en-US" sz="1600" dirty="0">
                <a:solidFill>
                  <a:schemeClr val="tx1"/>
                </a:solidFill>
                <a:latin typeface="+mn-lt"/>
              </a:rPr>
              <a:t>by influenza </a:t>
            </a:r>
            <a:r>
              <a:rPr lang="en-US" sz="1600" dirty="0" smtClean="0">
                <a:solidFill>
                  <a:schemeClr val="tx1"/>
                </a:solidFill>
                <a:latin typeface="+mn-lt"/>
              </a:rPr>
              <a:t>viruses &amp; common cold caused </a:t>
            </a:r>
            <a:r>
              <a:rPr lang="en-US" sz="1600" dirty="0">
                <a:solidFill>
                  <a:schemeClr val="tx1"/>
                </a:solidFill>
                <a:latin typeface="+mn-lt"/>
              </a:rPr>
              <a:t>by other viruses</a:t>
            </a:r>
            <a:r>
              <a:rPr lang="en-US" sz="1600" dirty="0" smtClean="0">
                <a:solidFill>
                  <a:schemeClr val="tx1"/>
                </a:solidFill>
                <a:latin typeface="+mn-lt"/>
              </a:rPr>
              <a:t>).</a:t>
            </a:r>
            <a:endParaRPr lang="en-US" sz="1600" dirty="0">
              <a:solidFill>
                <a:schemeClr val="tx1"/>
              </a:solidFill>
              <a:latin typeface="+mn-lt"/>
            </a:endParaRPr>
          </a:p>
          <a:p>
            <a:pPr marL="342900" indent="-342900" algn="just">
              <a:spcBef>
                <a:spcPts val="0"/>
              </a:spcBef>
              <a:buClr>
                <a:schemeClr val="tx1"/>
              </a:buClr>
              <a:buFont typeface="Wingdings" charset="2"/>
              <a:buChar char="§"/>
            </a:pPr>
            <a:r>
              <a:rPr lang="en-US" sz="2400" b="1" dirty="0">
                <a:solidFill>
                  <a:srgbClr val="747472"/>
                </a:solidFill>
                <a:latin typeface="+mn-lt"/>
              </a:rPr>
              <a:t> </a:t>
            </a:r>
            <a:r>
              <a:rPr lang="en-US" sz="2400" b="1" dirty="0">
                <a:solidFill>
                  <a:srgbClr val="00B0F0"/>
                </a:solidFill>
                <a:latin typeface="+mn-lt"/>
              </a:rPr>
              <a:t>Bacterial</a:t>
            </a:r>
            <a:endParaRPr lang="en-US" sz="1600" b="1" dirty="0">
              <a:solidFill>
                <a:srgbClr val="00B0F0"/>
              </a:solidFill>
              <a:latin typeface="+mn-lt"/>
            </a:endParaRPr>
          </a:p>
          <a:p>
            <a:pPr algn="just">
              <a:spcBef>
                <a:spcPts val="0"/>
              </a:spcBef>
              <a:buNone/>
            </a:pPr>
            <a:r>
              <a:rPr lang="en-US" sz="1600" dirty="0">
                <a:solidFill>
                  <a:schemeClr val="tx1"/>
                </a:solidFill>
                <a:latin typeface="+mn-lt"/>
              </a:rPr>
              <a:t>(Streptococcus pneumoniae, </a:t>
            </a:r>
            <a:r>
              <a:rPr lang="en-US" sz="1600" dirty="0" err="1">
                <a:solidFill>
                  <a:schemeClr val="tx1"/>
                </a:solidFill>
                <a:latin typeface="+mn-lt"/>
              </a:rPr>
              <a:t>Haemophilus</a:t>
            </a:r>
            <a:r>
              <a:rPr lang="en-US" sz="1600" dirty="0">
                <a:solidFill>
                  <a:schemeClr val="tx1"/>
                </a:solidFill>
                <a:latin typeface="+mn-lt"/>
              </a:rPr>
              <a:t> </a:t>
            </a:r>
            <a:r>
              <a:rPr lang="en-US" sz="1600" dirty="0" err="1">
                <a:solidFill>
                  <a:schemeClr val="tx1"/>
                </a:solidFill>
                <a:latin typeface="+mn-lt"/>
              </a:rPr>
              <a:t>influenzae</a:t>
            </a:r>
            <a:r>
              <a:rPr lang="en-GB" sz="1600" dirty="0">
                <a:solidFill>
                  <a:schemeClr val="tx1"/>
                </a:solidFill>
                <a:latin typeface="+mn-lt"/>
              </a:rPr>
              <a:t>).</a:t>
            </a:r>
          </a:p>
          <a:p>
            <a:pPr marL="342900" indent="-342900" algn="just">
              <a:spcBef>
                <a:spcPts val="0"/>
              </a:spcBef>
              <a:buClr>
                <a:schemeClr val="tx1"/>
              </a:buClr>
              <a:buFont typeface="Wingdings" charset="2"/>
              <a:buChar char="§"/>
            </a:pPr>
            <a:r>
              <a:rPr lang="en-GB" sz="2400" b="1" dirty="0">
                <a:solidFill>
                  <a:srgbClr val="747472"/>
                </a:solidFill>
                <a:latin typeface="+mn-lt"/>
              </a:rPr>
              <a:t> </a:t>
            </a:r>
            <a:r>
              <a:rPr lang="en-GB" sz="2400" b="1" dirty="0">
                <a:solidFill>
                  <a:srgbClr val="00B0F0"/>
                </a:solidFill>
                <a:latin typeface="+mn-lt"/>
              </a:rPr>
              <a:t>Fungal</a:t>
            </a:r>
            <a:endParaRPr lang="en-GB" sz="2400" dirty="0">
              <a:latin typeface="+mn-lt"/>
            </a:endParaRPr>
          </a:p>
          <a:p>
            <a:pPr algn="just">
              <a:spcBef>
                <a:spcPts val="0"/>
              </a:spcBef>
              <a:buNone/>
            </a:pPr>
            <a:r>
              <a:rPr lang="en-GB" sz="1600" dirty="0">
                <a:solidFill>
                  <a:schemeClr val="tx1"/>
                </a:solidFill>
                <a:latin typeface="+mn-lt"/>
              </a:rPr>
              <a:t>(</a:t>
            </a:r>
            <a:r>
              <a:rPr lang="en-US" sz="1600" dirty="0">
                <a:solidFill>
                  <a:schemeClr val="tx1"/>
                </a:solidFill>
                <a:latin typeface="+mn-lt"/>
              </a:rPr>
              <a:t>Aspergillus , </a:t>
            </a:r>
            <a:r>
              <a:rPr lang="en-US" sz="1600" dirty="0" err="1">
                <a:solidFill>
                  <a:schemeClr val="tx1"/>
                </a:solidFill>
                <a:latin typeface="+mn-lt"/>
              </a:rPr>
              <a:t>Curvularia</a:t>
            </a:r>
            <a:r>
              <a:rPr lang="en-US" sz="1600" dirty="0">
                <a:solidFill>
                  <a:schemeClr val="tx1"/>
                </a:solidFill>
                <a:latin typeface="+mn-lt"/>
              </a:rPr>
              <a:t>).</a:t>
            </a:r>
          </a:p>
        </p:txBody>
      </p:sp>
      <p:sp>
        <p:nvSpPr>
          <p:cNvPr id="3" name="TextBox 2"/>
          <p:cNvSpPr txBox="1"/>
          <p:nvPr/>
        </p:nvSpPr>
        <p:spPr>
          <a:xfrm>
            <a:off x="7075186" y="2049516"/>
            <a:ext cx="4507214" cy="3416320"/>
          </a:xfrm>
          <a:prstGeom prst="rect">
            <a:avLst/>
          </a:prstGeom>
          <a:noFill/>
        </p:spPr>
        <p:txBody>
          <a:bodyPr wrap="square" rtlCol="0">
            <a:spAutoFit/>
          </a:bodyPr>
          <a:lstStyle/>
          <a:p>
            <a:pPr algn="just">
              <a:buFont typeface="Lato"/>
              <a:buNone/>
            </a:pPr>
            <a:r>
              <a:rPr lang="en-US" sz="3200" dirty="0" smtClean="0">
                <a:solidFill>
                  <a:srgbClr val="3495BA"/>
                </a:solidFill>
              </a:rPr>
              <a:t>Non-Infectious:</a:t>
            </a:r>
          </a:p>
          <a:p>
            <a:pPr algn="just">
              <a:buFont typeface="Lato"/>
              <a:buNone/>
            </a:pPr>
            <a:endParaRPr lang="en-US" sz="3200" dirty="0" smtClean="0">
              <a:solidFill>
                <a:srgbClr val="3495BA"/>
              </a:solidFill>
            </a:endParaRPr>
          </a:p>
          <a:p>
            <a:pPr marL="342900" indent="-342900" algn="just">
              <a:buClr>
                <a:schemeClr val="tx1"/>
              </a:buClr>
              <a:buFont typeface="Wingdings" charset="2"/>
              <a:buChar char="§"/>
            </a:pPr>
            <a:r>
              <a:rPr lang="en-US" sz="2400" b="1" dirty="0" smtClean="0">
                <a:solidFill>
                  <a:srgbClr val="00B0F0"/>
                </a:solidFill>
              </a:rPr>
              <a:t>Nasal obstruction</a:t>
            </a:r>
            <a:endParaRPr lang="en-US" sz="2400" dirty="0" smtClean="0"/>
          </a:p>
          <a:p>
            <a:pPr>
              <a:buNone/>
            </a:pPr>
            <a:r>
              <a:rPr lang="en-US" sz="1600" dirty="0" smtClean="0"/>
              <a:t>nasal polyps, Tumors, mucous plug, septal deviation. </a:t>
            </a:r>
          </a:p>
          <a:p>
            <a:pPr marL="342900" indent="-342900">
              <a:buClr>
                <a:schemeClr val="tx1"/>
              </a:buClr>
              <a:buFont typeface="Wingdings" charset="2"/>
              <a:buChar char="§"/>
            </a:pPr>
            <a:r>
              <a:rPr lang="en-US" sz="2400" b="1" dirty="0" smtClean="0">
                <a:solidFill>
                  <a:srgbClr val="00B0F0"/>
                </a:solidFill>
              </a:rPr>
              <a:t>Primary ciliary dyskinesia</a:t>
            </a:r>
          </a:p>
          <a:p>
            <a:r>
              <a:rPr lang="en-US" sz="1600" dirty="0" smtClean="0"/>
              <a:t>Patients with immune deficiency or  hyper inflammatory</a:t>
            </a:r>
            <a:r>
              <a:rPr lang="en-US" sz="1600" b="1" dirty="0" smtClean="0">
                <a:solidFill>
                  <a:srgbClr val="00B0F0"/>
                </a:solidFill>
              </a:rPr>
              <a:t> </a:t>
            </a:r>
            <a:r>
              <a:rPr lang="en-US" sz="1600" dirty="0" smtClean="0"/>
              <a:t>disease such as </a:t>
            </a:r>
            <a:r>
              <a:rPr lang="en-US" sz="1600" dirty="0" smtClean="0">
                <a:solidFill>
                  <a:schemeClr val="bg1">
                    <a:lumMod val="50000"/>
                  </a:schemeClr>
                </a:solidFill>
              </a:rPr>
              <a:t>Wegner's disease.</a:t>
            </a:r>
          </a:p>
          <a:p>
            <a:pPr marL="342900" indent="-342900">
              <a:buClr>
                <a:schemeClr val="tx1"/>
              </a:buClr>
              <a:buFont typeface="Wingdings" charset="2"/>
              <a:buChar char="§"/>
            </a:pPr>
            <a:r>
              <a:rPr lang="en-US" sz="2400" b="1" dirty="0" smtClean="0">
                <a:solidFill>
                  <a:srgbClr val="00B0F0"/>
                </a:solidFill>
              </a:rPr>
              <a:t>Cystic fibrosis .</a:t>
            </a:r>
          </a:p>
        </p:txBody>
      </p:sp>
    </p:spTree>
    <p:extLst>
      <p:ext uri="{BB962C8B-B14F-4D97-AF65-F5344CB8AC3E}">
        <p14:creationId xmlns:p14="http://schemas.microsoft.com/office/powerpoint/2010/main" val="22914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500"/>
                                        <p:tgtEl>
                                          <p:spTgt spid="5">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fade">
                                      <p:cBhvr>
                                        <p:cTn id="41" dur="500"/>
                                        <p:tgtEl>
                                          <p:spTgt spid="3">
                                            <p:txEl>
                                              <p:pRg st="2" end="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fade">
                                      <p:cBhvr>
                                        <p:cTn id="44" dur="500"/>
                                        <p:tgtEl>
                                          <p:spTgt spid="3">
                                            <p:txEl>
                                              <p:pRg st="3" end="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500"/>
                                        <p:tgtEl>
                                          <p:spTgt spid="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829056"/>
            <a:ext cx="10058400" cy="5343144"/>
          </a:xfrm>
        </p:spPr>
        <p:txBody>
          <a:bodyPr>
            <a:normAutofit/>
          </a:bodyPr>
          <a:lstStyle/>
          <a:p>
            <a:pPr marL="0" indent="0" algn="ctr">
              <a:buNone/>
            </a:pPr>
            <a:endParaRPr lang="en-US" sz="10000" smtClean="0">
              <a:solidFill>
                <a:srgbClr val="0070C0"/>
              </a:solidFill>
            </a:endParaRPr>
          </a:p>
          <a:p>
            <a:pPr marL="0" indent="0" algn="ctr">
              <a:buNone/>
            </a:pPr>
            <a:r>
              <a:rPr lang="en-US" sz="10000" dirty="0" smtClean="0">
                <a:solidFill>
                  <a:srgbClr val="0070C0"/>
                </a:solidFill>
              </a:rPr>
              <a:t>Thank you </a:t>
            </a:r>
            <a:endParaRPr lang="en-US" sz="10000" dirty="0">
              <a:solidFill>
                <a:srgbClr val="0070C0"/>
              </a:solidFill>
            </a:endParaRPr>
          </a:p>
        </p:txBody>
      </p:sp>
    </p:spTree>
    <p:extLst>
      <p:ext uri="{BB962C8B-B14F-4D97-AF65-F5344CB8AC3E}">
        <p14:creationId xmlns:p14="http://schemas.microsoft.com/office/powerpoint/2010/main" val="88153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38629" y="381000"/>
            <a:ext cx="10029371" cy="1249362"/>
          </a:xfrm>
        </p:spPr>
        <p:txBody>
          <a:bodyPr>
            <a:noAutofit/>
          </a:bodyPr>
          <a:lstStyle/>
          <a:p>
            <a:pPr algn="ctr"/>
            <a:r>
              <a:rPr lang="en-US" sz="4000" b="1" dirty="0" smtClean="0">
                <a:latin typeface="Raleway"/>
              </a:rPr>
              <a:t>Types of influenza viruses</a:t>
            </a:r>
            <a:endParaRPr lang="en-US" sz="4000" dirty="0">
              <a:latin typeface="Raleway"/>
            </a:endParaRPr>
          </a:p>
        </p:txBody>
      </p:sp>
      <p:sp>
        <p:nvSpPr>
          <p:cNvPr id="3" name="عنصر نائب للمحتوى 2"/>
          <p:cNvSpPr>
            <a:spLocks noGrp="1"/>
          </p:cNvSpPr>
          <p:nvPr>
            <p:ph idx="1"/>
          </p:nvPr>
        </p:nvSpPr>
        <p:spPr>
          <a:xfrm>
            <a:off x="0" y="1932722"/>
            <a:ext cx="12192000" cy="4932535"/>
          </a:xfrm>
        </p:spPr>
        <p:txBody>
          <a:bodyPr>
            <a:normAutofit/>
          </a:bodyPr>
          <a:lstStyle/>
          <a:p>
            <a:pPr>
              <a:lnSpc>
                <a:spcPct val="150000"/>
              </a:lnSpc>
            </a:pPr>
            <a:r>
              <a:rPr lang="en-US" dirty="0"/>
              <a:t>Family of Influenza virus is </a:t>
            </a:r>
            <a:r>
              <a:rPr lang="en-US" dirty="0" err="1">
                <a:solidFill>
                  <a:srgbClr val="FF0000"/>
                </a:solidFill>
              </a:rPr>
              <a:t>Orthomyxoviridae</a:t>
            </a:r>
            <a:r>
              <a:rPr lang="en-US" dirty="0" smtClean="0"/>
              <a:t>.</a:t>
            </a:r>
            <a:endParaRPr lang="en-US" sz="2400" dirty="0" smtClean="0">
              <a:solidFill>
                <a:srgbClr val="00B050"/>
              </a:solidFill>
            </a:endParaRPr>
          </a:p>
          <a:p>
            <a:pPr>
              <a:lnSpc>
                <a:spcPct val="150000"/>
              </a:lnSpc>
            </a:pPr>
            <a:r>
              <a:rPr lang="en-US" sz="2400" dirty="0" smtClean="0">
                <a:solidFill>
                  <a:srgbClr val="00B050"/>
                </a:solidFill>
              </a:rPr>
              <a:t>Influenza </a:t>
            </a:r>
            <a:r>
              <a:rPr lang="en-US" sz="2400" dirty="0">
                <a:solidFill>
                  <a:srgbClr val="00B050"/>
                </a:solidFill>
              </a:rPr>
              <a:t>type A </a:t>
            </a:r>
            <a:r>
              <a:rPr lang="en-US" sz="2400" dirty="0"/>
              <a:t>is </a:t>
            </a:r>
            <a:r>
              <a:rPr lang="en-US" sz="2400" dirty="0" smtClean="0">
                <a:solidFill>
                  <a:srgbClr val="0070C0"/>
                </a:solidFill>
              </a:rPr>
              <a:t>antigenically highly </a:t>
            </a:r>
            <a:r>
              <a:rPr lang="en-US" sz="2400" dirty="0">
                <a:solidFill>
                  <a:srgbClr val="0070C0"/>
                </a:solidFill>
              </a:rPr>
              <a:t>variable </a:t>
            </a:r>
            <a:r>
              <a:rPr lang="en-US" sz="2400" dirty="0"/>
              <a:t>and is responsible for most cases </a:t>
            </a:r>
            <a:r>
              <a:rPr lang="en-US" sz="2400" dirty="0" smtClean="0"/>
              <a:t>of </a:t>
            </a:r>
            <a:r>
              <a:rPr lang="en-US" sz="2400" dirty="0" smtClean="0">
                <a:solidFill>
                  <a:srgbClr val="FF0000"/>
                </a:solidFill>
              </a:rPr>
              <a:t>epidemic</a:t>
            </a:r>
            <a:r>
              <a:rPr lang="en-US" sz="2400" dirty="0" smtClean="0"/>
              <a:t> influenza. </a:t>
            </a:r>
          </a:p>
          <a:p>
            <a:pPr>
              <a:lnSpc>
                <a:spcPct val="150000"/>
              </a:lnSpc>
            </a:pPr>
            <a:r>
              <a:rPr lang="en-US" sz="2400" dirty="0" smtClean="0">
                <a:solidFill>
                  <a:srgbClr val="00B050"/>
                </a:solidFill>
              </a:rPr>
              <a:t>Influenza </a:t>
            </a:r>
            <a:r>
              <a:rPr lang="en-US" sz="2400" dirty="0">
                <a:solidFill>
                  <a:srgbClr val="00B050"/>
                </a:solidFill>
              </a:rPr>
              <a:t>type B </a:t>
            </a:r>
            <a:r>
              <a:rPr lang="en-US" sz="2400" dirty="0"/>
              <a:t>may exhibit </a:t>
            </a:r>
            <a:r>
              <a:rPr lang="en-US" sz="2400" dirty="0" smtClean="0">
                <a:solidFill>
                  <a:srgbClr val="0070C0"/>
                </a:solidFill>
              </a:rPr>
              <a:t>antigenic changes </a:t>
            </a:r>
            <a:r>
              <a:rPr lang="en-US" sz="2400" dirty="0"/>
              <a:t>and sometimes causes </a:t>
            </a:r>
            <a:r>
              <a:rPr lang="en-US" sz="2400" dirty="0">
                <a:solidFill>
                  <a:srgbClr val="FF0000"/>
                </a:solidFill>
              </a:rPr>
              <a:t>epidemics</a:t>
            </a:r>
            <a:r>
              <a:rPr lang="en-US" sz="2400" dirty="0"/>
              <a:t>. </a:t>
            </a:r>
            <a:endParaRPr lang="en-US" sz="2400" dirty="0" smtClean="0"/>
          </a:p>
          <a:p>
            <a:pPr>
              <a:lnSpc>
                <a:spcPct val="150000"/>
              </a:lnSpc>
            </a:pPr>
            <a:r>
              <a:rPr lang="en-US" sz="2400" dirty="0" smtClean="0">
                <a:solidFill>
                  <a:srgbClr val="00B050"/>
                </a:solidFill>
              </a:rPr>
              <a:t>Influenza </a:t>
            </a:r>
            <a:r>
              <a:rPr lang="en-US" sz="2400" dirty="0">
                <a:solidFill>
                  <a:srgbClr val="00B050"/>
                </a:solidFill>
              </a:rPr>
              <a:t>type C </a:t>
            </a:r>
            <a:r>
              <a:rPr lang="en-US" sz="2400" dirty="0" smtClean="0"/>
              <a:t>is </a:t>
            </a:r>
            <a:r>
              <a:rPr lang="en-US" sz="2400" dirty="0" smtClean="0">
                <a:solidFill>
                  <a:srgbClr val="0070C0"/>
                </a:solidFill>
              </a:rPr>
              <a:t>antigenically </a:t>
            </a:r>
            <a:r>
              <a:rPr lang="en-US" sz="2400" dirty="0">
                <a:solidFill>
                  <a:srgbClr val="0070C0"/>
                </a:solidFill>
              </a:rPr>
              <a:t>stable </a:t>
            </a:r>
            <a:r>
              <a:rPr lang="en-US" sz="2400" dirty="0"/>
              <a:t>and causes only mild illness </a:t>
            </a:r>
            <a:r>
              <a:rPr lang="en-US" sz="2400" dirty="0" smtClean="0"/>
              <a:t>in immunocompetent individuals</a:t>
            </a:r>
            <a:r>
              <a:rPr lang="en-US" dirty="0" smtClean="0"/>
              <a:t>, </a:t>
            </a:r>
            <a:r>
              <a:rPr lang="en-US" dirty="0">
                <a:solidFill>
                  <a:srgbClr val="FF0000"/>
                </a:solidFill>
              </a:rPr>
              <a:t>n</a:t>
            </a:r>
            <a:r>
              <a:rPr lang="en-US" dirty="0" smtClean="0">
                <a:solidFill>
                  <a:srgbClr val="FF0000"/>
                </a:solidFill>
              </a:rPr>
              <a:t>o epidemic</a:t>
            </a:r>
            <a:r>
              <a:rPr lang="en-US" dirty="0">
                <a:solidFill>
                  <a:srgbClr val="FF0000"/>
                </a:solidFill>
              </a:rPr>
              <a:t> </a:t>
            </a:r>
            <a:r>
              <a:rPr lang="en-US" dirty="0" smtClean="0">
                <a:solidFill>
                  <a:srgbClr val="FF0000"/>
                </a:solidFill>
              </a:rPr>
              <a:t>&amp; </a:t>
            </a:r>
            <a:r>
              <a:rPr lang="en-US" dirty="0">
                <a:solidFill>
                  <a:srgbClr val="FF0000"/>
                </a:solidFill>
              </a:rPr>
              <a:t>n</a:t>
            </a:r>
            <a:r>
              <a:rPr lang="en-US" sz="2400" dirty="0" smtClean="0">
                <a:solidFill>
                  <a:srgbClr val="FF0000"/>
                </a:solidFill>
              </a:rPr>
              <a:t>ot in the vaccine. </a:t>
            </a:r>
            <a:r>
              <a:rPr lang="en-US" sz="2000" dirty="0" smtClean="0">
                <a:solidFill>
                  <a:schemeClr val="bg1">
                    <a:lumMod val="50000"/>
                  </a:schemeClr>
                </a:solidFill>
              </a:rPr>
              <a:t>( usually no fever )</a:t>
            </a:r>
          </a:p>
          <a:p>
            <a:pPr>
              <a:lnSpc>
                <a:spcPct val="150000"/>
              </a:lnSpc>
            </a:pPr>
            <a:endParaRPr lang="en-US" sz="2000" dirty="0">
              <a:solidFill>
                <a:schemeClr val="bg1">
                  <a:lumMod val="50000"/>
                </a:schemeClr>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36" t="67171" r="33631" b="4610"/>
          <a:stretch/>
        </p:blipFill>
        <p:spPr bwMode="auto">
          <a:xfrm>
            <a:off x="6495903" y="5375078"/>
            <a:ext cx="5696097" cy="1482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379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وضوح">
  <a:themeElements>
    <a:clrScheme name="وضوح">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كلاسيكي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وضوح">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2043</TotalTime>
  <Words>4293</Words>
  <Application>Microsoft Office PowerPoint</Application>
  <PresentationFormat>Custom</PresentationFormat>
  <Paragraphs>496</Paragraphs>
  <Slides>80</Slides>
  <Notes>8</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وضوح</vt:lpstr>
      <vt:lpstr>Upper Respiratory Tract Diseases  </vt:lpstr>
      <vt:lpstr>Objectives </vt:lpstr>
      <vt:lpstr>Questions</vt:lpstr>
      <vt:lpstr>Cont..</vt:lpstr>
      <vt:lpstr>Rhinosinusitis</vt:lpstr>
      <vt:lpstr>PowerPoint Presentation</vt:lpstr>
      <vt:lpstr>Rhinosinusitis</vt:lpstr>
      <vt:lpstr>Etiology</vt:lpstr>
      <vt:lpstr>Types of influenza viruses</vt:lpstr>
      <vt:lpstr>What are other viruses’ families that can cause common cold?</vt:lpstr>
      <vt:lpstr>Common cold and influenza</vt:lpstr>
      <vt:lpstr>Spread of influenza</vt:lpstr>
      <vt:lpstr>What are the diagnostic tests for influenza?</vt:lpstr>
      <vt:lpstr>When should you suspect &amp; test for MERS-CoV for someone with acute Rhinosinusitits? </vt:lpstr>
      <vt:lpstr>How to differentiate between bacterial &amp; viral rhinosinusitis? </vt:lpstr>
      <vt:lpstr>PowerPoint Presentation</vt:lpstr>
      <vt:lpstr>Viral Rhinosinusitis complicated by bacterial infection</vt:lpstr>
      <vt:lpstr>Bacterial Rhinosinusitis based on duration </vt:lpstr>
      <vt:lpstr>Role of imaging in acute rhinosinusitis</vt:lpstr>
      <vt:lpstr>Cont..</vt:lpstr>
      <vt:lpstr>Management of  viral and bacterial rhinosinusitis symptomatically </vt:lpstr>
      <vt:lpstr>Besides symptomatic management, how would you initially approach a bacterial rhinosinusitis? </vt:lpstr>
      <vt:lpstr>Case</vt:lpstr>
      <vt:lpstr>Failure of treatment for acute bacterial rhinosinusitis</vt:lpstr>
      <vt:lpstr>Who are the candidates for antiviral therapy? </vt:lpstr>
      <vt:lpstr>Cont..</vt:lpstr>
      <vt:lpstr>PowerPoint Presentation</vt:lpstr>
      <vt:lpstr>Influenza vaccine recommendation  </vt:lpstr>
      <vt:lpstr>What is the frequency of influenza vaccination? </vt:lpstr>
      <vt:lpstr>How many doses of influenza vaccine you give to the child when you immunize him for the first time? </vt:lpstr>
      <vt:lpstr>How many strains does the influenza vaccine contain? </vt:lpstr>
      <vt:lpstr>When should the influenza vaccine be offered? </vt:lpstr>
      <vt:lpstr>Which food allergy you should ask about before giving influenza vaccine? </vt:lpstr>
      <vt:lpstr>PowerPoint Presentation</vt:lpstr>
      <vt:lpstr>ACIP recommendations regarding persons with egg allergy and influenza vaccination</vt:lpstr>
      <vt:lpstr>Contraindications to  influenza vaccine</vt:lpstr>
      <vt:lpstr>Allergic rhinitis</vt:lpstr>
      <vt:lpstr>Allergic rhinitis</vt:lpstr>
      <vt:lpstr>Classification of  allergic rhinitis</vt:lpstr>
      <vt:lpstr>WHO CLASSIFICATION OF ALLERGIC RHINITIS</vt:lpstr>
      <vt:lpstr>In order to assess the severity of AR</vt:lpstr>
      <vt:lpstr>Common triggers of allergic rhinitis</vt:lpstr>
      <vt:lpstr>Conditions associated with allergic rhinitis</vt:lpstr>
      <vt:lpstr>When should we order allergy testing? </vt:lpstr>
      <vt:lpstr>Treatment for AR</vt:lpstr>
      <vt:lpstr>Cont..</vt:lpstr>
      <vt:lpstr>Sore throat </vt:lpstr>
      <vt:lpstr>PowerPoint Presentation</vt:lpstr>
      <vt:lpstr>Which age group is primarily affected by GABHS pharyngitis?</vt:lpstr>
      <vt:lpstr>Non-infectious etiology </vt:lpstr>
      <vt:lpstr>Symptoms and findings suggestive of viral etiology of pharyngitis</vt:lpstr>
      <vt:lpstr>Alarming symptoms </vt:lpstr>
      <vt:lpstr>Clinical exam­ination to diagnose group A beta-hemolytic streptococcal pharyngitis</vt:lpstr>
      <vt:lpstr>Test for  GABHS Pharyngitis</vt:lpstr>
      <vt:lpstr>Symptomatic treatment </vt:lpstr>
      <vt:lpstr>Antibiotic therapy</vt:lpstr>
      <vt:lpstr>Complications</vt:lpstr>
      <vt:lpstr>Chronic GABHS carriers </vt:lpstr>
      <vt:lpstr>Contacts of GABHS Pharyngitis</vt:lpstr>
      <vt:lpstr>Otitis media (OM)</vt:lpstr>
      <vt:lpstr>Otitis media (OM)</vt:lpstr>
      <vt:lpstr>Otitis media (OM)</vt:lpstr>
      <vt:lpstr>Diagnosis of OM</vt:lpstr>
      <vt:lpstr>PowerPoint Presentation</vt:lpstr>
      <vt:lpstr>PowerPoint Presentation</vt:lpstr>
      <vt:lpstr>Risk factors of OM</vt:lpstr>
      <vt:lpstr>OM with effusion (OME)</vt:lpstr>
      <vt:lpstr>Treatment of OM</vt:lpstr>
      <vt:lpstr>Conditions which should be treated with antibiotic !</vt:lpstr>
      <vt:lpstr>We have a choice whether to start antibiotic therapy  :or observation in the following conditions</vt:lpstr>
      <vt:lpstr>If observation was chosen, what are the mechanisms that must be in place to ensure appropriate treatment if symptoms persist for more than 48 to 72 hours? </vt:lpstr>
      <vt:lpstr>Antibiotic selection for OM :</vt:lpstr>
      <vt:lpstr>If symptoms persist 48-72 hours after initiating therapy :</vt:lpstr>
      <vt:lpstr>Tympanostomy:</vt:lpstr>
      <vt:lpstr>Strategies for Preventing Recurrent Otitis Media:</vt:lpstr>
      <vt:lpstr>Important complications of OM</vt:lpstr>
      <vt:lpstr>Questions</vt:lpstr>
      <vt:lpstr>Cont..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Upper Respiratory Tract Diseases</dc:title>
  <dc:creator>غازي العتيبي</dc:creator>
  <cp:lastModifiedBy>abdulaziz almanie</cp:lastModifiedBy>
  <cp:revision>202</cp:revision>
  <dcterms:created xsi:type="dcterms:W3CDTF">2017-09-24T13:16:30Z</dcterms:created>
  <dcterms:modified xsi:type="dcterms:W3CDTF">2018-01-09T19:21:04Z</dcterms:modified>
</cp:coreProperties>
</file>