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6" r:id="rId18"/>
    <p:sldId id="277" r:id="rId19"/>
    <p:sldId id="272" r:id="rId20"/>
    <p:sldId id="273" r:id="rId21"/>
    <p:sldId id="271" r:id="rId22"/>
    <p:sldId id="274" r:id="rId23"/>
    <p:sldId id="279" r:id="rId24"/>
    <p:sldId id="280" r:id="rId25"/>
    <p:sldId id="278"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5"/>
    <p:restoredTop sz="94663"/>
  </p:normalViewPr>
  <p:slideViewPr>
    <p:cSldViewPr snapToGrid="0" snapToObjects="1">
      <p:cViewPr varScale="1">
        <p:scale>
          <a:sx n="132" d="100"/>
          <a:sy n="132"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13" name="Shape 13"/>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14" name="Shape 14"/>
          <p:cNvSpPr txBox="1">
            <a:spLocks noGrp="1"/>
          </p:cNvSpPr>
          <p:nvPr>
            <p:ph type="ctrTitle"/>
          </p:nvPr>
        </p:nvSpPr>
        <p:spPr>
          <a:xfrm>
            <a:off x="729450" y="1322450"/>
            <a:ext cx="7688100" cy="1664700"/>
          </a:xfrm>
          <a:prstGeom prst="rect">
            <a:avLst/>
          </a:prstGeom>
        </p:spPr>
        <p:txBody>
          <a:bodyPr wrap="square" lIns="91425" tIns="91425" rIns="91425" bIns="91425" anchor="t" anchorCtr="0"/>
          <a:lstStyle>
            <a:lvl1pPr lvl="0">
              <a:spcBef>
                <a:spcPts val="0"/>
              </a:spcBef>
              <a:buClr>
                <a:schemeClr val="dk2"/>
              </a:buClr>
              <a:buSzPts val="4200"/>
              <a:buNone/>
              <a:defRPr sz="4200">
                <a:solidFill>
                  <a:schemeClr val="dk2"/>
                </a:solidFill>
              </a:defRPr>
            </a:lvl1pPr>
            <a:lvl2pPr lvl="1">
              <a:spcBef>
                <a:spcPts val="0"/>
              </a:spcBef>
              <a:buClr>
                <a:schemeClr val="dk2"/>
              </a:buClr>
              <a:buSzPts val="4200"/>
              <a:buNone/>
              <a:defRPr sz="4200">
                <a:solidFill>
                  <a:schemeClr val="dk2"/>
                </a:solidFill>
              </a:defRPr>
            </a:lvl2pPr>
            <a:lvl3pPr lvl="2">
              <a:spcBef>
                <a:spcPts val="0"/>
              </a:spcBef>
              <a:buClr>
                <a:schemeClr val="dk2"/>
              </a:buClr>
              <a:buSzPts val="4200"/>
              <a:buNone/>
              <a:defRPr sz="4200">
                <a:solidFill>
                  <a:schemeClr val="dk2"/>
                </a:solidFill>
              </a:defRPr>
            </a:lvl3pPr>
            <a:lvl4pPr lvl="3">
              <a:spcBef>
                <a:spcPts val="0"/>
              </a:spcBef>
              <a:buClr>
                <a:schemeClr val="dk2"/>
              </a:buClr>
              <a:buSzPts val="4200"/>
              <a:buNone/>
              <a:defRPr sz="4200">
                <a:solidFill>
                  <a:schemeClr val="dk2"/>
                </a:solidFill>
              </a:defRPr>
            </a:lvl4pPr>
            <a:lvl5pPr lvl="4">
              <a:spcBef>
                <a:spcPts val="0"/>
              </a:spcBef>
              <a:buClr>
                <a:schemeClr val="dk2"/>
              </a:buClr>
              <a:buSzPts val="4200"/>
              <a:buNone/>
              <a:defRPr sz="4200">
                <a:solidFill>
                  <a:schemeClr val="dk2"/>
                </a:solidFill>
              </a:defRPr>
            </a:lvl5pPr>
            <a:lvl6pPr lvl="5">
              <a:spcBef>
                <a:spcPts val="0"/>
              </a:spcBef>
              <a:buClr>
                <a:schemeClr val="dk2"/>
              </a:buClr>
              <a:buSzPts val="4200"/>
              <a:buNone/>
              <a:defRPr sz="4200">
                <a:solidFill>
                  <a:schemeClr val="dk2"/>
                </a:solidFill>
              </a:defRPr>
            </a:lvl6pPr>
            <a:lvl7pPr lvl="6">
              <a:spcBef>
                <a:spcPts val="0"/>
              </a:spcBef>
              <a:buClr>
                <a:schemeClr val="dk2"/>
              </a:buClr>
              <a:buSzPts val="4200"/>
              <a:buNone/>
              <a:defRPr sz="4200">
                <a:solidFill>
                  <a:schemeClr val="dk2"/>
                </a:solidFill>
              </a:defRPr>
            </a:lvl7pPr>
            <a:lvl8pPr lvl="7">
              <a:spcBef>
                <a:spcPts val="0"/>
              </a:spcBef>
              <a:buClr>
                <a:schemeClr val="dk2"/>
              </a:buClr>
              <a:buSzPts val="4200"/>
              <a:buNone/>
              <a:defRPr sz="4200">
                <a:solidFill>
                  <a:schemeClr val="dk2"/>
                </a:solidFill>
              </a:defRPr>
            </a:lvl8pPr>
            <a:lvl9pPr lvl="8">
              <a:spcBef>
                <a:spcPts val="0"/>
              </a:spcBef>
              <a:buClr>
                <a:schemeClr val="dk2"/>
              </a:buClr>
              <a:buSzPts val="4200"/>
              <a:buNone/>
              <a:defRPr sz="4200">
                <a:solidFill>
                  <a:schemeClr val="dk2"/>
                </a:solidFill>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sp>
          <p:nvSpPr>
            <p:cNvPr id="76" name="Shape 76"/>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grpSp>
      <p:sp>
        <p:nvSpPr>
          <p:cNvPr id="77" name="Shape 77"/>
          <p:cNvSpPr txBox="1">
            <a:spLocks noGrp="1"/>
          </p:cNvSpPr>
          <p:nvPr>
            <p:ph type="title"/>
          </p:nvPr>
        </p:nvSpPr>
        <p:spPr>
          <a:xfrm>
            <a:off x="729450" y="733950"/>
            <a:ext cx="7688400" cy="1244700"/>
          </a:xfrm>
          <a:prstGeom prst="rect">
            <a:avLst/>
          </a:prstGeom>
        </p:spPr>
        <p:txBody>
          <a:bodyPr wrap="square" lIns="91425" tIns="91425" rIns="91425" bIns="91425" anchor="t" anchorCtr="0"/>
          <a:lstStyle>
            <a:lvl1pPr lvl="0">
              <a:spcBef>
                <a:spcPts val="0"/>
              </a:spcBef>
              <a:buClr>
                <a:schemeClr val="lt1"/>
              </a:buClr>
              <a:buSzPts val="8000"/>
              <a:buNone/>
              <a:defRPr sz="8000">
                <a:solidFill>
                  <a:schemeClr val="lt1"/>
                </a:solidFill>
              </a:defRPr>
            </a:lvl1pPr>
            <a:lvl2pPr lvl="1">
              <a:spcBef>
                <a:spcPts val="0"/>
              </a:spcBef>
              <a:buClr>
                <a:schemeClr val="lt1"/>
              </a:buClr>
              <a:buSzPts val="8000"/>
              <a:buNone/>
              <a:defRPr sz="8000">
                <a:solidFill>
                  <a:schemeClr val="lt1"/>
                </a:solidFill>
              </a:defRPr>
            </a:lvl2pPr>
            <a:lvl3pPr lvl="2">
              <a:spcBef>
                <a:spcPts val="0"/>
              </a:spcBef>
              <a:buClr>
                <a:schemeClr val="lt1"/>
              </a:buClr>
              <a:buSzPts val="8000"/>
              <a:buNone/>
              <a:defRPr sz="8000">
                <a:solidFill>
                  <a:schemeClr val="lt1"/>
                </a:solidFill>
              </a:defRPr>
            </a:lvl3pPr>
            <a:lvl4pPr lvl="3">
              <a:spcBef>
                <a:spcPts val="0"/>
              </a:spcBef>
              <a:buClr>
                <a:schemeClr val="lt1"/>
              </a:buClr>
              <a:buSzPts val="8000"/>
              <a:buNone/>
              <a:defRPr sz="8000">
                <a:solidFill>
                  <a:schemeClr val="lt1"/>
                </a:solidFill>
              </a:defRPr>
            </a:lvl4pPr>
            <a:lvl5pPr lvl="4">
              <a:spcBef>
                <a:spcPts val="0"/>
              </a:spcBef>
              <a:buClr>
                <a:schemeClr val="lt1"/>
              </a:buClr>
              <a:buSzPts val="8000"/>
              <a:buNone/>
              <a:defRPr sz="8000">
                <a:solidFill>
                  <a:schemeClr val="lt1"/>
                </a:solidFill>
              </a:defRPr>
            </a:lvl5pPr>
            <a:lvl6pPr lvl="5">
              <a:spcBef>
                <a:spcPts val="0"/>
              </a:spcBef>
              <a:buClr>
                <a:schemeClr val="lt1"/>
              </a:buClr>
              <a:buSzPts val="8000"/>
              <a:buNone/>
              <a:defRPr sz="8000">
                <a:solidFill>
                  <a:schemeClr val="lt1"/>
                </a:solidFill>
              </a:defRPr>
            </a:lvl6pPr>
            <a:lvl7pPr lvl="6">
              <a:spcBef>
                <a:spcPts val="0"/>
              </a:spcBef>
              <a:buClr>
                <a:schemeClr val="lt1"/>
              </a:buClr>
              <a:buSzPts val="8000"/>
              <a:buNone/>
              <a:defRPr sz="8000">
                <a:solidFill>
                  <a:schemeClr val="lt1"/>
                </a:solidFill>
              </a:defRPr>
            </a:lvl7pPr>
            <a:lvl8pPr lvl="7">
              <a:spcBef>
                <a:spcPts val="0"/>
              </a:spcBef>
              <a:buClr>
                <a:schemeClr val="lt1"/>
              </a:buClr>
              <a:buSzPts val="8000"/>
              <a:buNone/>
              <a:defRPr sz="8000">
                <a:solidFill>
                  <a:schemeClr val="lt1"/>
                </a:solidFill>
              </a:defRPr>
            </a:lvl8pPr>
            <a:lvl9pPr lvl="8">
              <a:spcBef>
                <a:spcPts val="0"/>
              </a:spcBef>
              <a:buClr>
                <a:schemeClr val="lt1"/>
              </a:buClr>
              <a:buSzPts val="8000"/>
              <a:buNone/>
              <a:defRPr sz="8000">
                <a:solidFill>
                  <a:schemeClr val="lt1"/>
                </a:solidFill>
              </a:defRPr>
            </a:lvl9pPr>
          </a:lstStyle>
          <a:p>
            <a:endParaRPr/>
          </a:p>
        </p:txBody>
      </p:sp>
      <p:sp>
        <p:nvSpPr>
          <p:cNvPr id="78" name="Shape 78"/>
          <p:cNvSpPr txBox="1">
            <a:spLocks noGrp="1"/>
          </p:cNvSpPr>
          <p:nvPr>
            <p:ph type="body" idx="1"/>
          </p:nvPr>
        </p:nvSpPr>
        <p:spPr>
          <a:xfrm>
            <a:off x="729450" y="2272888"/>
            <a:ext cx="7688400" cy="1580400"/>
          </a:xfrm>
          <a:prstGeom prst="rect">
            <a:avLst/>
          </a:prstGeom>
        </p:spPr>
        <p:txBody>
          <a:bodyPr wrap="square" lIns="91425" tIns="91425" rIns="91425" bIns="91425" anchor="t" anchorCtr="0"/>
          <a:lstStyle>
            <a:lvl1pPr lvl="0">
              <a:spcBef>
                <a:spcPts val="0"/>
              </a:spcBef>
              <a:buClr>
                <a:schemeClr val="lt1"/>
              </a:buClr>
              <a:buSzPts val="1300"/>
              <a:buChar char="●"/>
              <a:defRPr>
                <a:solidFill>
                  <a:schemeClr val="lt1"/>
                </a:solidFill>
              </a:defRPr>
            </a:lvl1pPr>
            <a:lvl2pPr lvl="1">
              <a:spcBef>
                <a:spcPts val="0"/>
              </a:spcBef>
              <a:buClr>
                <a:schemeClr val="lt1"/>
              </a:buClr>
              <a:buSzPts val="1100"/>
              <a:buChar char="○"/>
              <a:defRPr>
                <a:solidFill>
                  <a:schemeClr val="lt1"/>
                </a:solidFill>
              </a:defRPr>
            </a:lvl2pPr>
            <a:lvl3pPr lvl="2">
              <a:spcBef>
                <a:spcPts val="0"/>
              </a:spcBef>
              <a:buClr>
                <a:schemeClr val="lt1"/>
              </a:buClr>
              <a:buSzPts val="1100"/>
              <a:buChar char="■"/>
              <a:defRPr>
                <a:solidFill>
                  <a:schemeClr val="lt1"/>
                </a:solidFill>
              </a:defRPr>
            </a:lvl3pPr>
            <a:lvl4pPr lvl="3">
              <a:spcBef>
                <a:spcPts val="0"/>
              </a:spcBef>
              <a:buClr>
                <a:schemeClr val="lt1"/>
              </a:buClr>
              <a:buSzPts val="1100"/>
              <a:buChar char="●"/>
              <a:defRPr>
                <a:solidFill>
                  <a:schemeClr val="lt1"/>
                </a:solidFill>
              </a:defRPr>
            </a:lvl4pPr>
            <a:lvl5pPr lvl="4">
              <a:spcBef>
                <a:spcPts val="0"/>
              </a:spcBef>
              <a:buClr>
                <a:schemeClr val="lt1"/>
              </a:buClr>
              <a:buSzPts val="1100"/>
              <a:buChar char="○"/>
              <a:defRPr>
                <a:solidFill>
                  <a:schemeClr val="lt1"/>
                </a:solidFill>
              </a:defRPr>
            </a:lvl5pPr>
            <a:lvl6pPr lvl="5">
              <a:spcBef>
                <a:spcPts val="0"/>
              </a:spcBef>
              <a:buClr>
                <a:schemeClr val="lt1"/>
              </a:buClr>
              <a:buSzPts val="1100"/>
              <a:buChar char="■"/>
              <a:defRPr>
                <a:solidFill>
                  <a:schemeClr val="lt1"/>
                </a:solidFill>
              </a:defRPr>
            </a:lvl6pPr>
            <a:lvl7pPr lvl="6">
              <a:spcBef>
                <a:spcPts val="0"/>
              </a:spcBef>
              <a:buClr>
                <a:schemeClr val="lt1"/>
              </a:buClr>
              <a:buSzPts val="1100"/>
              <a:buChar char="●"/>
              <a:defRPr>
                <a:solidFill>
                  <a:schemeClr val="lt1"/>
                </a:solidFill>
              </a:defRPr>
            </a:lvl7pPr>
            <a:lvl8pPr lvl="7">
              <a:spcBef>
                <a:spcPts val="0"/>
              </a:spcBef>
              <a:buClr>
                <a:schemeClr val="lt1"/>
              </a:buClr>
              <a:buSzPts val="1100"/>
              <a:buChar char="○"/>
              <a:defRPr>
                <a:solidFill>
                  <a:schemeClr val="lt1"/>
                </a:solidFill>
              </a:defRPr>
            </a:lvl8pPr>
            <a:lvl9pPr lvl="8">
              <a:spcBef>
                <a:spcPts val="0"/>
              </a:spcBef>
              <a:buClr>
                <a:schemeClr val="lt1"/>
              </a:buClr>
              <a:buSzPts val="1100"/>
              <a:buChar char="■"/>
              <a:defRPr>
                <a:solidFill>
                  <a:schemeClr val="lt1"/>
                </a:solidFill>
              </a:defRPr>
            </a:lvl9pPr>
          </a:lstStyle>
          <a:p>
            <a:endParaRPr/>
          </a:p>
        </p:txBody>
      </p:sp>
      <p:sp>
        <p:nvSpPr>
          <p:cNvPr id="79" name="Shape 79"/>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sp>
          <p:nvSpPr>
            <p:cNvPr id="20" name="Shape 20"/>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grpSp>
      <p:sp>
        <p:nvSpPr>
          <p:cNvPr id="21" name="Shape 21"/>
          <p:cNvSpPr txBox="1">
            <a:spLocks noGrp="1"/>
          </p:cNvSpPr>
          <p:nvPr>
            <p:ph type="title"/>
          </p:nvPr>
        </p:nvSpPr>
        <p:spPr>
          <a:xfrm>
            <a:off x="729450" y="1322450"/>
            <a:ext cx="7688400" cy="1518600"/>
          </a:xfrm>
          <a:prstGeom prst="rect">
            <a:avLst/>
          </a:prstGeom>
        </p:spPr>
        <p:txBody>
          <a:bodyPr wrap="square" lIns="91425" tIns="91425" rIns="91425" bIns="91425" anchor="t" anchorCtr="0"/>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a:endParaRPr/>
          </a:p>
        </p:txBody>
      </p:sp>
      <p:sp>
        <p:nvSpPr>
          <p:cNvPr id="22" name="Shape 22"/>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27" name="Shape 27"/>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28" name="Shape 28"/>
          <p:cNvSpPr txBox="1">
            <a:spLocks noGrp="1"/>
          </p:cNvSpPr>
          <p:nvPr>
            <p:ph type="title"/>
          </p:nvPr>
        </p:nvSpPr>
        <p:spPr>
          <a:xfrm>
            <a:off x="729450" y="1318650"/>
            <a:ext cx="7688700" cy="535200"/>
          </a:xfrm>
          <a:prstGeom prst="rect">
            <a:avLst/>
          </a:prstGeom>
        </p:spPr>
        <p:txBody>
          <a:bodyPr wrap="square" lIns="91425" tIns="91425" rIns="91425" bIns="91425" anchor="t" anchorCtr="0"/>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35" name="Shape 35"/>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36" name="Shape 36"/>
          <p:cNvSpPr txBox="1">
            <a:spLocks noGrp="1"/>
          </p:cNvSpPr>
          <p:nvPr>
            <p:ph type="title"/>
          </p:nvPr>
        </p:nvSpPr>
        <p:spPr>
          <a:xfrm>
            <a:off x="729450" y="1318650"/>
            <a:ext cx="7688400" cy="535200"/>
          </a:xfrm>
          <a:prstGeom prst="rect">
            <a:avLst/>
          </a:prstGeom>
        </p:spPr>
        <p:txBody>
          <a:bodyPr wrap="square" lIns="91425" tIns="91425" rIns="91425" bIns="91425" anchor="t" anchorCtr="0"/>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a:endParaRPr/>
          </a:p>
        </p:txBody>
      </p:sp>
      <p:sp>
        <p:nvSpPr>
          <p:cNvPr id="37" name="Shape 37"/>
          <p:cNvSpPr txBox="1">
            <a:spLocks noGrp="1"/>
          </p:cNvSpPr>
          <p:nvPr>
            <p:ph type="body" idx="1"/>
          </p:nvPr>
        </p:nvSpPr>
        <p:spPr>
          <a:xfrm>
            <a:off x="729325" y="2078875"/>
            <a:ext cx="3774300" cy="22611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38" name="Shape 38"/>
          <p:cNvSpPr txBox="1">
            <a:spLocks noGrp="1"/>
          </p:cNvSpPr>
          <p:nvPr>
            <p:ph type="body" idx="2"/>
          </p:nvPr>
        </p:nvSpPr>
        <p:spPr>
          <a:xfrm>
            <a:off x="4643604" y="2078875"/>
            <a:ext cx="3774300" cy="22611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39" name="Shape 39"/>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44" name="Shape 44"/>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45" name="Shape 45"/>
          <p:cNvSpPr txBox="1">
            <a:spLocks noGrp="1"/>
          </p:cNvSpPr>
          <p:nvPr>
            <p:ph type="title"/>
          </p:nvPr>
        </p:nvSpPr>
        <p:spPr>
          <a:xfrm>
            <a:off x="729450" y="1318650"/>
            <a:ext cx="7688400" cy="535200"/>
          </a:xfrm>
          <a:prstGeom prst="rect">
            <a:avLst/>
          </a:prstGeom>
        </p:spPr>
        <p:txBody>
          <a:bodyPr wrap="square" lIns="91425" tIns="91425" rIns="91425" bIns="91425" anchor="t" anchorCtr="0"/>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a:endParaRPr/>
          </a:p>
        </p:txBody>
      </p:sp>
      <p:sp>
        <p:nvSpPr>
          <p:cNvPr id="46" name="Shape 46"/>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51" name="Shape 51"/>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52" name="Shape 52"/>
          <p:cNvSpPr txBox="1">
            <a:spLocks noGrp="1"/>
          </p:cNvSpPr>
          <p:nvPr>
            <p:ph type="title"/>
          </p:nvPr>
        </p:nvSpPr>
        <p:spPr>
          <a:xfrm>
            <a:off x="730000" y="1318650"/>
            <a:ext cx="3300900" cy="1381500"/>
          </a:xfrm>
          <a:prstGeom prst="rect">
            <a:avLst/>
          </a:prstGeom>
        </p:spPr>
        <p:txBody>
          <a:bodyPr wrap="square" lIns="91425" tIns="91425" rIns="91425" bIns="91425" anchor="t" anchorCtr="0"/>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a:endParaRPr/>
          </a:p>
        </p:txBody>
      </p:sp>
      <p:sp>
        <p:nvSpPr>
          <p:cNvPr id="53" name="Shape 53"/>
          <p:cNvSpPr txBox="1">
            <a:spLocks noGrp="1"/>
          </p:cNvSpPr>
          <p:nvPr>
            <p:ph type="body" idx="1"/>
          </p:nvPr>
        </p:nvSpPr>
        <p:spPr>
          <a:xfrm>
            <a:off x="721225" y="2781725"/>
            <a:ext cx="3300900" cy="15975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54" name="Shape 54"/>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sp>
          <p:nvSpPr>
            <p:cNvPr id="58" name="Shape 58"/>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grpSp>
      <p:sp>
        <p:nvSpPr>
          <p:cNvPr id="59" name="Shape 59"/>
          <p:cNvSpPr txBox="1">
            <a:spLocks noGrp="1"/>
          </p:cNvSpPr>
          <p:nvPr>
            <p:ph type="title"/>
          </p:nvPr>
        </p:nvSpPr>
        <p:spPr>
          <a:xfrm>
            <a:off x="729450" y="864300"/>
            <a:ext cx="7021200" cy="2985000"/>
          </a:xfrm>
          <a:prstGeom prst="rect">
            <a:avLst/>
          </a:prstGeom>
        </p:spPr>
        <p:txBody>
          <a:bodyPr wrap="square" lIns="91425" tIns="91425" rIns="91425" bIns="91425" anchor="ctr" anchorCtr="0"/>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a:endParaRPr/>
          </a:p>
        </p:txBody>
      </p:sp>
      <p:sp>
        <p:nvSpPr>
          <p:cNvPr id="60" name="Shape 60"/>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65" name="Shape 65"/>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66" name="Shape 66"/>
          <p:cNvSpPr txBox="1">
            <a:spLocks noGrp="1"/>
          </p:cNvSpPr>
          <p:nvPr>
            <p:ph type="title"/>
          </p:nvPr>
        </p:nvSpPr>
        <p:spPr>
          <a:xfrm>
            <a:off x="730000" y="1318650"/>
            <a:ext cx="3300900" cy="1687200"/>
          </a:xfrm>
          <a:prstGeom prst="rect">
            <a:avLst/>
          </a:prstGeom>
        </p:spPr>
        <p:txBody>
          <a:bodyPr wrap="square" lIns="91425" tIns="91425" rIns="91425" bIns="91425" anchor="t" anchorCtr="0"/>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a:endParaRPr/>
          </a:p>
        </p:txBody>
      </p:sp>
      <p:sp>
        <p:nvSpPr>
          <p:cNvPr id="67" name="Shape 67"/>
          <p:cNvSpPr txBox="1">
            <a:spLocks noGrp="1"/>
          </p:cNvSpPr>
          <p:nvPr>
            <p:ph type="subTitle" idx="1"/>
          </p:nvPr>
        </p:nvSpPr>
        <p:spPr>
          <a:xfrm>
            <a:off x="724950" y="3161525"/>
            <a:ext cx="3300900" cy="759000"/>
          </a:xfrm>
          <a:prstGeom prst="rect">
            <a:avLst/>
          </a:prstGeom>
        </p:spPr>
        <p:txBody>
          <a:bodyPr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Shape 68"/>
          <p:cNvSpPr txBox="1">
            <a:spLocks noGrp="1"/>
          </p:cNvSpPr>
          <p:nvPr>
            <p:ph type="body" idx="2"/>
          </p:nvPr>
        </p:nvSpPr>
        <p:spPr>
          <a:xfrm>
            <a:off x="5174225" y="1352625"/>
            <a:ext cx="3374400" cy="30255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69" name="Shape 69"/>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4372551"/>
            <a:ext cx="7697400" cy="460500"/>
          </a:xfrm>
          <a:prstGeom prst="rect">
            <a:avLst/>
          </a:prstGeom>
        </p:spPr>
        <p:txBody>
          <a:bodyPr wrap="square" lIns="91425" tIns="91425" rIns="91425" bIns="91425" anchor="ctr" anchorCtr="0"/>
          <a:lstStyle>
            <a:lvl1pPr lvl="0">
              <a:lnSpc>
                <a:spcPct val="100000"/>
              </a:lnSpc>
              <a:spcBef>
                <a:spcPts val="0"/>
              </a:spcBef>
              <a:spcAft>
                <a:spcPts val="0"/>
              </a:spcAft>
              <a:buSzPts val="1300"/>
              <a:buNone/>
              <a:defRPr/>
            </a:lvl1pPr>
          </a:lstStyle>
          <a:p>
            <a:endParaRPr/>
          </a:p>
        </p:txBody>
      </p:sp>
      <p:sp>
        <p:nvSpPr>
          <p:cNvPr id="72" name="Shape 72"/>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SzPts val="2800"/>
              <a:buFont typeface="Raleway"/>
              <a:buNone/>
              <a:defRPr sz="2800" b="1">
                <a:latin typeface="Raleway"/>
                <a:ea typeface="Raleway"/>
                <a:cs typeface="Raleway"/>
                <a:sym typeface="Raleway"/>
              </a:defRPr>
            </a:lvl1pPr>
            <a:lvl2pPr lvl="1">
              <a:spcBef>
                <a:spcPts val="0"/>
              </a:spcBef>
              <a:buSzPts val="2800"/>
              <a:buFont typeface="Raleway"/>
              <a:buNone/>
              <a:defRPr sz="2800" b="1">
                <a:latin typeface="Raleway"/>
                <a:ea typeface="Raleway"/>
                <a:cs typeface="Raleway"/>
                <a:sym typeface="Raleway"/>
              </a:defRPr>
            </a:lvl2pPr>
            <a:lvl3pPr lvl="2">
              <a:spcBef>
                <a:spcPts val="0"/>
              </a:spcBef>
              <a:buSzPts val="2800"/>
              <a:buFont typeface="Raleway"/>
              <a:buNone/>
              <a:defRPr sz="2800" b="1">
                <a:latin typeface="Raleway"/>
                <a:ea typeface="Raleway"/>
                <a:cs typeface="Raleway"/>
                <a:sym typeface="Raleway"/>
              </a:defRPr>
            </a:lvl3pPr>
            <a:lvl4pPr lvl="3">
              <a:spcBef>
                <a:spcPts val="0"/>
              </a:spcBef>
              <a:buSzPts val="2800"/>
              <a:buFont typeface="Raleway"/>
              <a:buNone/>
              <a:defRPr sz="2800" b="1">
                <a:latin typeface="Raleway"/>
                <a:ea typeface="Raleway"/>
                <a:cs typeface="Raleway"/>
                <a:sym typeface="Raleway"/>
              </a:defRPr>
            </a:lvl4pPr>
            <a:lvl5pPr lvl="4">
              <a:spcBef>
                <a:spcPts val="0"/>
              </a:spcBef>
              <a:buSzPts val="2800"/>
              <a:buFont typeface="Raleway"/>
              <a:buNone/>
              <a:defRPr sz="2800" b="1">
                <a:latin typeface="Raleway"/>
                <a:ea typeface="Raleway"/>
                <a:cs typeface="Raleway"/>
                <a:sym typeface="Raleway"/>
              </a:defRPr>
            </a:lvl5pPr>
            <a:lvl6pPr lvl="5">
              <a:spcBef>
                <a:spcPts val="0"/>
              </a:spcBef>
              <a:buSzPts val="2800"/>
              <a:buFont typeface="Raleway"/>
              <a:buNone/>
              <a:defRPr sz="2800" b="1">
                <a:latin typeface="Raleway"/>
                <a:ea typeface="Raleway"/>
                <a:cs typeface="Raleway"/>
                <a:sym typeface="Raleway"/>
              </a:defRPr>
            </a:lvl6pPr>
            <a:lvl7pPr lvl="6">
              <a:spcBef>
                <a:spcPts val="0"/>
              </a:spcBef>
              <a:buSzPts val="2800"/>
              <a:buFont typeface="Raleway"/>
              <a:buNone/>
              <a:defRPr sz="2800" b="1">
                <a:latin typeface="Raleway"/>
                <a:ea typeface="Raleway"/>
                <a:cs typeface="Raleway"/>
                <a:sym typeface="Raleway"/>
              </a:defRPr>
            </a:lvl7pPr>
            <a:lvl8pPr lvl="7">
              <a:spcBef>
                <a:spcPts val="0"/>
              </a:spcBef>
              <a:buSzPts val="2800"/>
              <a:buFont typeface="Raleway"/>
              <a:buNone/>
              <a:defRPr sz="2800" b="1">
                <a:latin typeface="Raleway"/>
                <a:ea typeface="Raleway"/>
                <a:cs typeface="Raleway"/>
                <a:sym typeface="Raleway"/>
              </a:defRPr>
            </a:lvl8pPr>
            <a:lvl9pPr lvl="8">
              <a:spcBef>
                <a:spcPts val="0"/>
              </a:spcBef>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accent1"/>
              </a:buClr>
              <a:buSzPts val="1300"/>
              <a:buFont typeface="Lato"/>
              <a:buChar char="●"/>
              <a:defRPr sz="1300">
                <a:solidFill>
                  <a:schemeClr val="accent1"/>
                </a:solidFill>
                <a:latin typeface="Lato"/>
                <a:ea typeface="Lato"/>
                <a:cs typeface="Lato"/>
                <a:sym typeface="Lato"/>
              </a:defRPr>
            </a:lvl1pPr>
            <a:lvl2pPr lvl="1">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2pPr>
            <a:lvl3pPr lvl="2">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3pPr>
            <a:lvl4pPr lvl="3">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4pPr>
            <a:lvl5pPr lvl="4">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5pPr>
            <a:lvl6pPr lvl="5">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6pPr>
            <a:lvl7pPr lvl="6">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7pPr>
            <a:lvl8pPr lvl="7">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8pPr>
            <a:lvl9pPr lvl="8">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accent1"/>
                </a:solidFill>
                <a:latin typeface="Lato"/>
                <a:ea typeface="Lato"/>
                <a:cs typeface="Lato"/>
                <a:sym typeface="Lato"/>
              </a:rPr>
              <a:t>‹#›</a:t>
            </a:fld>
            <a:endParaRPr lang="en" sz="1000">
              <a:solidFill>
                <a:schemeClr val="accen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www.saudijobesity.com/article.asp?issn=2347-2618;year=2013;volume=1;issue=1;spage=18;epage=30;aulast=Al-Shehri" TargetMode="External"/><Relationship Id="rId4" Type="http://schemas.openxmlformats.org/officeDocument/2006/relationships/hyperlink" Target="http://bestpractice.bmj.com/best-practice/monograph/211/treatment/details.html" TargetMode="External"/><Relationship Id="rId5" Type="http://schemas.openxmlformats.org/officeDocument/2006/relationships/hyperlink" Target="https://www.ncbi.nlm.nih.gov/pmc/articles/PMC4193060/" TargetMode="External"/><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729450" y="1322450"/>
            <a:ext cx="7688100" cy="1664700"/>
          </a:xfrm>
          <a:prstGeom prst="rect">
            <a:avLst/>
          </a:prstGeom>
        </p:spPr>
        <p:txBody>
          <a:bodyPr wrap="square" lIns="91425" tIns="91425" rIns="91425" bIns="91425" anchor="t" anchorCtr="0">
            <a:noAutofit/>
          </a:bodyPr>
          <a:lstStyle/>
          <a:p>
            <a:pPr marL="0" lvl="0" indent="0" rtl="0">
              <a:spcBef>
                <a:spcPts val="0"/>
              </a:spcBef>
              <a:buNone/>
            </a:pPr>
            <a:r>
              <a:rPr lang="en"/>
              <a:t>Approach to Obese patient</a:t>
            </a:r>
          </a:p>
        </p:txBody>
      </p:sp>
      <p:sp>
        <p:nvSpPr>
          <p:cNvPr id="87" name="Shape 87"/>
          <p:cNvSpPr txBox="1">
            <a:spLocks noGrp="1"/>
          </p:cNvSpPr>
          <p:nvPr>
            <p:ph type="subTitle" idx="1"/>
          </p:nvPr>
        </p:nvSpPr>
        <p:spPr>
          <a:xfrm>
            <a:off x="729627" y="3172900"/>
            <a:ext cx="7688100" cy="5412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Waist to Hip ratio</a:t>
            </a:r>
          </a:p>
        </p:txBody>
      </p:sp>
      <p:sp>
        <p:nvSpPr>
          <p:cNvPr id="143" name="Shape 143"/>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a:spcBef>
                <a:spcPts val="0"/>
              </a:spcBef>
              <a:spcAft>
                <a:spcPts val="0"/>
              </a:spcAft>
              <a:buSzPts val="1800"/>
              <a:buChar char="●"/>
            </a:pPr>
            <a:r>
              <a:rPr lang="en" sz="1800"/>
              <a:t>This is calculated as waist measurement divided by hip measurement (W/H). </a:t>
            </a:r>
          </a:p>
          <a:p>
            <a:pPr marL="457200" lvl="0" indent="-342900">
              <a:spcBef>
                <a:spcPts val="0"/>
              </a:spcBef>
              <a:buSzPts val="1800"/>
              <a:buChar char="●"/>
            </a:pPr>
            <a:r>
              <a:rPr lang="en" sz="1800"/>
              <a:t>For example, a person with a 25" waist and 38" hips has a waist-hip ratio of about 0.66.</a:t>
            </a:r>
          </a:p>
        </p:txBody>
      </p:sp>
      <p:pic>
        <p:nvPicPr>
          <p:cNvPr id="144" name="Shape 144"/>
          <p:cNvPicPr preferRelativeResize="0"/>
          <p:nvPr/>
        </p:nvPicPr>
        <p:blipFill>
          <a:blip r:embed="rId3">
            <a:alphaModFix/>
          </a:blip>
          <a:stretch>
            <a:fillRect/>
          </a:stretch>
        </p:blipFill>
        <p:spPr>
          <a:xfrm>
            <a:off x="3714200" y="3573950"/>
            <a:ext cx="5429800" cy="1569550"/>
          </a:xfrm>
          <a:prstGeom prst="rect">
            <a:avLst/>
          </a:prstGeom>
          <a:noFill/>
          <a:ln>
            <a:noFill/>
          </a:ln>
        </p:spPr>
      </p:pic>
      <p:sp>
        <p:nvSpPr>
          <p:cNvPr id="145" name="Shape 145"/>
          <p:cNvSpPr txBox="1"/>
          <p:nvPr/>
        </p:nvSpPr>
        <p:spPr>
          <a:xfrm>
            <a:off x="341150" y="3421450"/>
            <a:ext cx="3123000" cy="15696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1600">
                <a:solidFill>
                  <a:srgbClr val="980000"/>
                </a:solidFill>
                <a:latin typeface="Lato"/>
                <a:ea typeface="Lato"/>
                <a:cs typeface="Lato"/>
                <a:sym typeface="Lato"/>
              </a:rPr>
              <a:t>Out of the previous methods of classifications of obesity, waist-hip ratio was found to have the strongest correlation with total and cardiovascular disease mortality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729450" y="1322450"/>
            <a:ext cx="7688100" cy="1664700"/>
          </a:xfrm>
          <a:prstGeom prst="rect">
            <a:avLst/>
          </a:prstGeom>
        </p:spPr>
        <p:txBody>
          <a:bodyPr wrap="square" lIns="91425" tIns="91425" rIns="91425" bIns="91425" anchor="t" anchorCtr="0">
            <a:noAutofit/>
          </a:bodyPr>
          <a:lstStyle/>
          <a:p>
            <a:pPr marL="0" lvl="0" indent="0">
              <a:spcBef>
                <a:spcPts val="0"/>
              </a:spcBef>
              <a:buNone/>
            </a:pPr>
            <a:r>
              <a:rPr lang="en"/>
              <a:t>Saudi Arabia</a:t>
            </a:r>
          </a:p>
        </p:txBody>
      </p:sp>
      <p:sp>
        <p:nvSpPr>
          <p:cNvPr id="151" name="Shape 151"/>
          <p:cNvSpPr txBox="1">
            <a:spLocks noGrp="1"/>
          </p:cNvSpPr>
          <p:nvPr>
            <p:ph type="subTitle" idx="1"/>
          </p:nvPr>
        </p:nvSpPr>
        <p:spPr>
          <a:xfrm>
            <a:off x="729627" y="2427425"/>
            <a:ext cx="2458800" cy="1286700"/>
          </a:xfrm>
          <a:prstGeom prst="rect">
            <a:avLst/>
          </a:prstGeom>
        </p:spPr>
        <p:txBody>
          <a:bodyPr wrap="square" lIns="91425" tIns="91425" rIns="91425" bIns="91425" anchor="t" anchorCtr="0">
            <a:noAutofit/>
          </a:bodyPr>
          <a:lstStyle/>
          <a:p>
            <a:pPr marL="0" lvl="0" indent="0">
              <a:spcBef>
                <a:spcPts val="0"/>
              </a:spcBef>
              <a:buNone/>
            </a:pPr>
            <a:endParaRPr/>
          </a:p>
        </p:txBody>
      </p:sp>
      <p:pic>
        <p:nvPicPr>
          <p:cNvPr id="152" name="Shape 152"/>
          <p:cNvPicPr preferRelativeResize="0"/>
          <p:nvPr/>
        </p:nvPicPr>
        <p:blipFill>
          <a:blip r:embed="rId3">
            <a:alphaModFix/>
          </a:blip>
          <a:stretch>
            <a:fillRect/>
          </a:stretch>
        </p:blipFill>
        <p:spPr>
          <a:xfrm>
            <a:off x="4066024" y="839550"/>
            <a:ext cx="5077975" cy="4303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The prevalence in KSA</a:t>
            </a:r>
          </a:p>
        </p:txBody>
      </p:sp>
      <p:sp>
        <p:nvSpPr>
          <p:cNvPr id="158" name="Shape 158"/>
          <p:cNvSpPr txBox="1">
            <a:spLocks noGrp="1"/>
          </p:cNvSpPr>
          <p:nvPr>
            <p:ph type="body" idx="1"/>
          </p:nvPr>
        </p:nvSpPr>
        <p:spPr>
          <a:xfrm>
            <a:off x="729450" y="2078875"/>
            <a:ext cx="3763800" cy="2261100"/>
          </a:xfrm>
          <a:prstGeom prst="rect">
            <a:avLst/>
          </a:prstGeom>
        </p:spPr>
        <p:txBody>
          <a:bodyPr wrap="square" lIns="91425" tIns="91425" rIns="91425" bIns="91425" anchor="t" anchorCtr="0">
            <a:noAutofit/>
          </a:bodyPr>
          <a:lstStyle/>
          <a:p>
            <a:pPr marL="457200" lvl="0" indent="-342900" rtl="0">
              <a:spcBef>
                <a:spcPts val="0"/>
              </a:spcBef>
              <a:buSzPts val="1800"/>
              <a:buChar char="●"/>
            </a:pPr>
            <a:r>
              <a:rPr lang="en" sz="1800"/>
              <a:t>According to WHO , the prevalence in KSA is </a:t>
            </a:r>
            <a:r>
              <a:rPr lang="en" sz="1800">
                <a:solidFill>
                  <a:srgbClr val="FF0000"/>
                </a:solidFill>
              </a:rPr>
              <a:t>24%</a:t>
            </a:r>
            <a:r>
              <a:rPr lang="en" sz="1800"/>
              <a:t> male , </a:t>
            </a:r>
            <a:r>
              <a:rPr lang="en" sz="1800">
                <a:solidFill>
                  <a:srgbClr val="FF0000"/>
                </a:solidFill>
              </a:rPr>
              <a:t>36%</a:t>
            </a:r>
            <a:r>
              <a:rPr lang="en" sz="1800"/>
              <a:t> female.</a:t>
            </a:r>
          </a:p>
          <a:p>
            <a:pPr marL="0" lvl="0" indent="0" rtl="0">
              <a:spcBef>
                <a:spcPts val="0"/>
              </a:spcBef>
              <a:buNone/>
            </a:pPr>
            <a:endParaRPr sz="1800"/>
          </a:p>
          <a:p>
            <a:pPr marL="457200" lvl="0" indent="-342900" rtl="0">
              <a:spcBef>
                <a:spcPts val="0"/>
              </a:spcBef>
              <a:spcAft>
                <a:spcPts val="0"/>
              </a:spcAft>
              <a:buSzPts val="1800"/>
              <a:buChar char="●"/>
            </a:pPr>
            <a:r>
              <a:rPr lang="en" sz="1800"/>
              <a:t>Another study done in KSA 2014 :</a:t>
            </a:r>
          </a:p>
          <a:p>
            <a:pPr marL="914400" lvl="1" indent="-342900" rtl="0">
              <a:spcBef>
                <a:spcPts val="0"/>
              </a:spcBef>
              <a:spcAft>
                <a:spcPts val="0"/>
              </a:spcAft>
              <a:buSzPts val="1800"/>
              <a:buChar char="○"/>
            </a:pPr>
            <a:r>
              <a:rPr lang="en" sz="1800"/>
              <a:t>Male </a:t>
            </a:r>
            <a:r>
              <a:rPr lang="en" sz="1800">
                <a:solidFill>
                  <a:srgbClr val="FF0000"/>
                </a:solidFill>
              </a:rPr>
              <a:t>24%</a:t>
            </a:r>
          </a:p>
          <a:p>
            <a:pPr marL="914400" lvl="1" indent="-342900">
              <a:spcBef>
                <a:spcPts val="0"/>
              </a:spcBef>
              <a:buSzPts val="1800"/>
              <a:buChar char="○"/>
            </a:pPr>
            <a:r>
              <a:rPr lang="en" sz="1800"/>
              <a:t>Female </a:t>
            </a:r>
            <a:r>
              <a:rPr lang="en" sz="1800">
                <a:solidFill>
                  <a:srgbClr val="FF0000"/>
                </a:solidFill>
              </a:rPr>
              <a:t>33.5%</a:t>
            </a:r>
          </a:p>
        </p:txBody>
      </p:sp>
      <p:pic>
        <p:nvPicPr>
          <p:cNvPr id="159" name="Shape 159"/>
          <p:cNvPicPr preferRelativeResize="0"/>
          <p:nvPr/>
        </p:nvPicPr>
        <p:blipFill>
          <a:blip r:embed="rId3">
            <a:alphaModFix/>
          </a:blip>
          <a:stretch>
            <a:fillRect/>
          </a:stretch>
        </p:blipFill>
        <p:spPr>
          <a:xfrm>
            <a:off x="4650725" y="504675"/>
            <a:ext cx="4429674" cy="4559625"/>
          </a:xfrm>
          <a:prstGeom prst="rect">
            <a:avLst/>
          </a:prstGeom>
          <a:noFill/>
          <a:ln>
            <a:noFill/>
          </a:ln>
        </p:spPr>
      </p:pic>
      <p:sp>
        <p:nvSpPr>
          <p:cNvPr id="160" name="Shape 160"/>
          <p:cNvSpPr txBox="1"/>
          <p:nvPr/>
        </p:nvSpPr>
        <p:spPr>
          <a:xfrm>
            <a:off x="4744409" y="358476"/>
            <a:ext cx="1031400" cy="367200"/>
          </a:xfrm>
          <a:prstGeom prst="rect">
            <a:avLst/>
          </a:prstGeom>
          <a:noFill/>
          <a:ln>
            <a:noFill/>
          </a:ln>
        </p:spPr>
        <p:txBody>
          <a:bodyPr wrap="square" lIns="91425" tIns="91425" rIns="91425" bIns="91425" anchor="t" anchorCtr="0">
            <a:noAutofit/>
          </a:bodyPr>
          <a:lstStyle/>
          <a:p>
            <a:pPr marL="0" lvl="0" indent="0">
              <a:spcBef>
                <a:spcPts val="0"/>
              </a:spcBef>
              <a:buNone/>
            </a:pPr>
            <a:r>
              <a:rPr lang="en">
                <a:solidFill>
                  <a:srgbClr val="FF0000"/>
                </a:solidFill>
              </a:rPr>
              <a:t>Males</a:t>
            </a:r>
          </a:p>
        </p:txBody>
      </p:sp>
      <p:sp>
        <p:nvSpPr>
          <p:cNvPr id="161" name="Shape 161"/>
          <p:cNvSpPr txBox="1"/>
          <p:nvPr/>
        </p:nvSpPr>
        <p:spPr>
          <a:xfrm>
            <a:off x="4744409" y="2807494"/>
            <a:ext cx="1031400" cy="367200"/>
          </a:xfrm>
          <a:prstGeom prst="rect">
            <a:avLst/>
          </a:prstGeom>
          <a:noFill/>
          <a:ln>
            <a:noFill/>
          </a:ln>
        </p:spPr>
        <p:txBody>
          <a:bodyPr wrap="square" lIns="91425" tIns="91425" rIns="91425" bIns="91425" anchor="t" anchorCtr="0">
            <a:noAutofit/>
          </a:bodyPr>
          <a:lstStyle/>
          <a:p>
            <a:pPr marL="0" lvl="0" indent="0" rtl="0">
              <a:spcBef>
                <a:spcPts val="0"/>
              </a:spcBef>
              <a:buNone/>
            </a:pPr>
            <a:r>
              <a:rPr lang="en">
                <a:solidFill>
                  <a:srgbClr val="FF0000"/>
                </a:solidFill>
              </a:rPr>
              <a:t>Females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730000" y="1318650"/>
            <a:ext cx="3300900" cy="1381500"/>
          </a:xfrm>
          <a:prstGeom prst="rect">
            <a:avLst/>
          </a:prstGeom>
        </p:spPr>
        <p:txBody>
          <a:bodyPr wrap="square" lIns="91425" tIns="91425" rIns="91425" bIns="91425" anchor="t" anchorCtr="0">
            <a:noAutofit/>
          </a:bodyPr>
          <a:lstStyle/>
          <a:p>
            <a:pPr marL="0" lvl="0" indent="0">
              <a:spcBef>
                <a:spcPts val="0"/>
              </a:spcBef>
              <a:buNone/>
            </a:pPr>
            <a:r>
              <a:rPr lang="en"/>
              <a:t>Causes of Obesity</a:t>
            </a:r>
          </a:p>
        </p:txBody>
      </p:sp>
      <p:sp>
        <p:nvSpPr>
          <p:cNvPr id="167" name="Shape 167"/>
          <p:cNvSpPr txBox="1">
            <a:spLocks noGrp="1"/>
          </p:cNvSpPr>
          <p:nvPr>
            <p:ph type="body" idx="1"/>
          </p:nvPr>
        </p:nvSpPr>
        <p:spPr>
          <a:xfrm>
            <a:off x="721225" y="2165000"/>
            <a:ext cx="3300900" cy="2214300"/>
          </a:xfrm>
          <a:prstGeom prst="rect">
            <a:avLst/>
          </a:prstGeom>
        </p:spPr>
        <p:txBody>
          <a:bodyPr wrap="square" lIns="91425" tIns="91425" rIns="91425" bIns="91425" anchor="t" anchorCtr="0">
            <a:noAutofit/>
          </a:bodyPr>
          <a:lstStyle/>
          <a:p>
            <a:pPr marL="0" lvl="0" indent="0">
              <a:spcBef>
                <a:spcPts val="0"/>
              </a:spcBef>
              <a:buNone/>
            </a:pPr>
            <a:r>
              <a:rPr lang="en" sz="1800"/>
              <a:t>Multiple factors including genetic makeup, environment and behavior can cause weight gain and obesity which can lead to progressive weight gain including unsuccessful weight loss despite effort with diet and exercise</a:t>
            </a:r>
          </a:p>
        </p:txBody>
      </p:sp>
      <p:grpSp>
        <p:nvGrpSpPr>
          <p:cNvPr id="168" name="Shape 168"/>
          <p:cNvGrpSpPr/>
          <p:nvPr/>
        </p:nvGrpSpPr>
        <p:grpSpPr>
          <a:xfrm>
            <a:off x="6262843" y="2300469"/>
            <a:ext cx="2729088" cy="2591707"/>
            <a:chOff x="4303290" y="2158374"/>
            <a:chExt cx="1854000" cy="1854000"/>
          </a:xfrm>
        </p:grpSpPr>
        <p:sp>
          <p:nvSpPr>
            <p:cNvPr id="169" name="Shape 169"/>
            <p:cNvSpPr/>
            <p:nvPr/>
          </p:nvSpPr>
          <p:spPr>
            <a:xfrm>
              <a:off x="4303290" y="2158374"/>
              <a:ext cx="1854000" cy="1854000"/>
            </a:xfrm>
            <a:prstGeom prst="ellipse">
              <a:avLst/>
            </a:prstGeom>
            <a:solidFill>
              <a:srgbClr val="37474F">
                <a:alpha val="90760"/>
              </a:srgbClr>
            </a:solidFill>
            <a:ln w="9525" cap="flat" cmpd="sng">
              <a:solidFill>
                <a:srgbClr val="37474F"/>
              </a:solidFill>
              <a:prstDash val="dash"/>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0" name="Shape 170"/>
            <p:cNvSpPr txBox="1"/>
            <p:nvPr/>
          </p:nvSpPr>
          <p:spPr>
            <a:xfrm rot="-3579947">
              <a:off x="4896118" y="3000255"/>
              <a:ext cx="1240884" cy="502513"/>
            </a:xfrm>
            <a:prstGeom prst="rect">
              <a:avLst/>
            </a:prstGeom>
            <a:noFill/>
            <a:ln>
              <a:noFill/>
            </a:ln>
          </p:spPr>
          <p:txBody>
            <a:bodyPr wrap="square" lIns="91425" tIns="91425" rIns="91425" bIns="91425" anchor="ctr" anchorCtr="0">
              <a:noAutofit/>
            </a:bodyPr>
            <a:lstStyle/>
            <a:p>
              <a:pPr marL="0" marR="0" lvl="0" indent="-69850" algn="l" rtl="0">
                <a:lnSpc>
                  <a:spcPct val="115000"/>
                </a:lnSpc>
                <a:spcBef>
                  <a:spcPts val="0"/>
                </a:spcBef>
                <a:spcAft>
                  <a:spcPts val="0"/>
                </a:spcAft>
                <a:buSzPts val="1100"/>
                <a:buNone/>
              </a:pPr>
              <a:r>
                <a:rPr lang="en" sz="3000" b="1">
                  <a:solidFill>
                    <a:srgbClr val="FFFFFF"/>
                  </a:solidFill>
                  <a:latin typeface="Roboto"/>
                  <a:ea typeface="Roboto"/>
                  <a:cs typeface="Roboto"/>
                  <a:sym typeface="Roboto"/>
                </a:rPr>
                <a:t>Behavior</a:t>
              </a:r>
            </a:p>
            <a:p>
              <a:pPr marL="0" lvl="0" indent="-69850">
                <a:lnSpc>
                  <a:spcPct val="115000"/>
                </a:lnSpc>
                <a:spcBef>
                  <a:spcPts val="0"/>
                </a:spcBef>
                <a:buSzPts val="1100"/>
                <a:buNone/>
              </a:pPr>
              <a:r>
                <a:rPr lang="en" sz="1100">
                  <a:solidFill>
                    <a:srgbClr val="FFFFFF"/>
                  </a:solidFill>
                  <a:latin typeface="Roboto"/>
                  <a:ea typeface="Roboto"/>
                  <a:cs typeface="Roboto"/>
                  <a:sym typeface="Roboto"/>
                </a:rPr>
                <a:t> </a:t>
              </a:r>
            </a:p>
          </p:txBody>
        </p:sp>
      </p:grpSp>
      <p:grpSp>
        <p:nvGrpSpPr>
          <p:cNvPr id="171" name="Shape 171"/>
          <p:cNvGrpSpPr/>
          <p:nvPr/>
        </p:nvGrpSpPr>
        <p:grpSpPr>
          <a:xfrm>
            <a:off x="4324840" y="2300469"/>
            <a:ext cx="2729088" cy="2596003"/>
            <a:chOff x="2986712" y="2158374"/>
            <a:chExt cx="1854000" cy="1857074"/>
          </a:xfrm>
        </p:grpSpPr>
        <p:sp>
          <p:nvSpPr>
            <p:cNvPr id="172" name="Shape 172"/>
            <p:cNvSpPr/>
            <p:nvPr/>
          </p:nvSpPr>
          <p:spPr>
            <a:xfrm>
              <a:off x="2986712" y="2158374"/>
              <a:ext cx="1854000" cy="1854000"/>
            </a:xfrm>
            <a:prstGeom prst="ellipse">
              <a:avLst/>
            </a:prstGeom>
            <a:solidFill>
              <a:srgbClr val="EFEFEF">
                <a:alpha val="65760"/>
              </a:srgbClr>
            </a:solidFill>
            <a:ln w="9525" cap="flat" cmpd="sng">
              <a:solidFill>
                <a:srgbClr val="37474F"/>
              </a:solidFill>
              <a:prstDash val="dash"/>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3" name="Shape 173"/>
            <p:cNvSpPr txBox="1"/>
            <p:nvPr/>
          </p:nvSpPr>
          <p:spPr>
            <a:xfrm rot="3124908">
              <a:off x="2941037" y="2991848"/>
              <a:ext cx="1534817" cy="505799"/>
            </a:xfrm>
            <a:prstGeom prst="rect">
              <a:avLst/>
            </a:prstGeom>
            <a:noFill/>
            <a:ln>
              <a:noFill/>
            </a:ln>
          </p:spPr>
          <p:txBody>
            <a:bodyPr wrap="square" lIns="91425" tIns="91425" rIns="91425" bIns="91425" anchor="ctr" anchorCtr="0">
              <a:noAutofit/>
            </a:bodyPr>
            <a:lstStyle/>
            <a:p>
              <a:pPr marL="0" marR="0" lvl="0" indent="-69850" algn="l" rtl="0">
                <a:lnSpc>
                  <a:spcPct val="115000"/>
                </a:lnSpc>
                <a:spcBef>
                  <a:spcPts val="0"/>
                </a:spcBef>
                <a:spcAft>
                  <a:spcPts val="0"/>
                </a:spcAft>
                <a:buSzPts val="1100"/>
                <a:buNone/>
              </a:pPr>
              <a:r>
                <a:rPr lang="en" sz="2400" b="1">
                  <a:solidFill>
                    <a:srgbClr val="37474F"/>
                  </a:solidFill>
                  <a:latin typeface="Roboto"/>
                  <a:ea typeface="Roboto"/>
                  <a:cs typeface="Roboto"/>
                  <a:sym typeface="Roboto"/>
                </a:rPr>
                <a:t>Environmental</a:t>
              </a:r>
            </a:p>
            <a:p>
              <a:pPr marL="0" lvl="0" indent="-69850">
                <a:lnSpc>
                  <a:spcPct val="115000"/>
                </a:lnSpc>
                <a:spcBef>
                  <a:spcPts val="0"/>
                </a:spcBef>
                <a:buSzPts val="1100"/>
                <a:buNone/>
              </a:pPr>
              <a:endParaRPr sz="1200">
                <a:solidFill>
                  <a:srgbClr val="37474F"/>
                </a:solidFill>
                <a:latin typeface="Roboto"/>
                <a:ea typeface="Roboto"/>
                <a:cs typeface="Roboto"/>
                <a:sym typeface="Roboto"/>
              </a:endParaRPr>
            </a:p>
          </p:txBody>
        </p:sp>
      </p:grpSp>
      <p:grpSp>
        <p:nvGrpSpPr>
          <p:cNvPr id="174" name="Shape 174"/>
          <p:cNvGrpSpPr/>
          <p:nvPr/>
        </p:nvGrpSpPr>
        <p:grpSpPr>
          <a:xfrm>
            <a:off x="5311275" y="864497"/>
            <a:ext cx="2729088" cy="2591707"/>
            <a:chOff x="3656844" y="1131139"/>
            <a:chExt cx="1854000" cy="1854000"/>
          </a:xfrm>
        </p:grpSpPr>
        <p:sp>
          <p:nvSpPr>
            <p:cNvPr id="175" name="Shape 175"/>
            <p:cNvSpPr/>
            <p:nvPr/>
          </p:nvSpPr>
          <p:spPr>
            <a:xfrm>
              <a:off x="3656844" y="1131139"/>
              <a:ext cx="1854000" cy="1854000"/>
            </a:xfrm>
            <a:prstGeom prst="ellipse">
              <a:avLst/>
            </a:prstGeom>
            <a:solidFill>
              <a:srgbClr val="37474F">
                <a:alpha val="51529"/>
              </a:srgbClr>
            </a:solidFill>
            <a:ln w="9525" cap="flat" cmpd="sng">
              <a:solidFill>
                <a:srgbClr val="37474F"/>
              </a:solidFill>
              <a:prstDash val="dash"/>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6" name="Shape 176"/>
            <p:cNvSpPr txBox="1"/>
            <p:nvPr/>
          </p:nvSpPr>
          <p:spPr>
            <a:xfrm>
              <a:off x="3938537" y="1507884"/>
              <a:ext cx="1290600" cy="521400"/>
            </a:xfrm>
            <a:prstGeom prst="rect">
              <a:avLst/>
            </a:prstGeom>
            <a:noFill/>
            <a:ln>
              <a:noFill/>
            </a:ln>
          </p:spPr>
          <p:txBody>
            <a:bodyPr wrap="square" lIns="91425" tIns="91425" rIns="91425" bIns="91425" anchor="ctr" anchorCtr="0">
              <a:noAutofit/>
            </a:bodyPr>
            <a:lstStyle/>
            <a:p>
              <a:pPr marL="0" lvl="0" indent="-69850" algn="ctr" rtl="0">
                <a:spcBef>
                  <a:spcPts val="0"/>
                </a:spcBef>
                <a:buSzPts val="1100"/>
                <a:buNone/>
              </a:pPr>
              <a:r>
                <a:rPr lang="en" sz="3000" b="1">
                  <a:solidFill>
                    <a:schemeClr val="lt1"/>
                  </a:solidFill>
                  <a:latin typeface="Roboto"/>
                  <a:ea typeface="Roboto"/>
                  <a:cs typeface="Roboto"/>
                  <a:sym typeface="Roboto"/>
                </a:rPr>
                <a:t>Genetics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Causes of Obesity</a:t>
            </a:r>
          </a:p>
        </p:txBody>
      </p:sp>
      <p:sp>
        <p:nvSpPr>
          <p:cNvPr id="182" name="Shape 182"/>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buSzPts val="1800"/>
              <a:buChar char="●"/>
            </a:pPr>
            <a:r>
              <a:rPr lang="en" sz="1800"/>
              <a:t>Most common causes according to MOH are as following:</a:t>
            </a:r>
          </a:p>
        </p:txBody>
      </p:sp>
      <p:sp>
        <p:nvSpPr>
          <p:cNvPr id="183" name="Shape 183"/>
          <p:cNvSpPr txBox="1">
            <a:spLocks noGrp="1"/>
          </p:cNvSpPr>
          <p:nvPr>
            <p:ph type="body" idx="4294967295"/>
          </p:nvPr>
        </p:nvSpPr>
        <p:spPr>
          <a:xfrm>
            <a:off x="79125" y="2483325"/>
            <a:ext cx="4853400" cy="2261100"/>
          </a:xfrm>
          <a:prstGeom prst="rect">
            <a:avLst/>
          </a:prstGeom>
        </p:spPr>
        <p:txBody>
          <a:bodyPr wrap="square" lIns="91425" tIns="91425" rIns="91425" bIns="91425" anchor="t" anchorCtr="0">
            <a:noAutofit/>
          </a:bodyPr>
          <a:lstStyle/>
          <a:p>
            <a:pPr marL="0" lvl="0" indent="-69850" rtl="0">
              <a:spcBef>
                <a:spcPts val="0"/>
              </a:spcBef>
              <a:buClr>
                <a:srgbClr val="000000"/>
              </a:buClr>
              <a:buSzPts val="1100"/>
              <a:buFont typeface="Arial"/>
              <a:buNone/>
            </a:pPr>
            <a:endParaRPr sz="1400"/>
          </a:p>
          <a:p>
            <a:pPr marL="457200" lvl="0" indent="-317500" rtl="0">
              <a:spcBef>
                <a:spcPts val="0"/>
              </a:spcBef>
              <a:spcAft>
                <a:spcPts val="0"/>
              </a:spcAft>
              <a:buSzPts val="1400"/>
              <a:buAutoNum type="arabicPeriod"/>
            </a:pPr>
            <a:r>
              <a:rPr lang="en" sz="1400"/>
              <a:t>family history</a:t>
            </a:r>
          </a:p>
          <a:p>
            <a:pPr marL="457200" lvl="0" indent="-317500" rtl="0">
              <a:spcBef>
                <a:spcPts val="0"/>
              </a:spcBef>
              <a:spcAft>
                <a:spcPts val="0"/>
              </a:spcAft>
              <a:buSzPts val="1400"/>
              <a:buAutoNum type="arabicPeriod"/>
            </a:pPr>
            <a:r>
              <a:rPr lang="en" sz="1400"/>
              <a:t>Diet or food style either for individual or families</a:t>
            </a:r>
          </a:p>
          <a:p>
            <a:pPr marL="457200" lvl="0" indent="-317500" rtl="0">
              <a:spcBef>
                <a:spcPts val="0"/>
              </a:spcBef>
              <a:spcAft>
                <a:spcPts val="0"/>
              </a:spcAft>
              <a:buSzPts val="1400"/>
              <a:buAutoNum type="arabicPeriod"/>
            </a:pPr>
            <a:r>
              <a:rPr lang="en" sz="1400"/>
              <a:t>Sedentary lifestyle.</a:t>
            </a:r>
          </a:p>
          <a:p>
            <a:pPr marL="457200" lvl="0" indent="-317500" rtl="0">
              <a:spcBef>
                <a:spcPts val="0"/>
              </a:spcBef>
              <a:spcAft>
                <a:spcPts val="0"/>
              </a:spcAft>
              <a:buSzPts val="1400"/>
              <a:buAutoNum type="arabicPeriod"/>
            </a:pPr>
            <a:r>
              <a:rPr lang="en" sz="1400"/>
              <a:t>Some medications such as: TCAs.</a:t>
            </a:r>
          </a:p>
          <a:p>
            <a:pPr marL="457200" lvl="0" indent="-317500" rtl="0">
              <a:spcBef>
                <a:spcPts val="0"/>
              </a:spcBef>
              <a:buSzPts val="1400"/>
              <a:buAutoNum type="arabicPeriod"/>
            </a:pPr>
            <a:r>
              <a:rPr lang="en" sz="1400"/>
              <a:t>Sleep disturbance</a:t>
            </a:r>
          </a:p>
        </p:txBody>
      </p:sp>
      <p:sp>
        <p:nvSpPr>
          <p:cNvPr id="184" name="Shape 184"/>
          <p:cNvSpPr txBox="1">
            <a:spLocks noGrp="1"/>
          </p:cNvSpPr>
          <p:nvPr>
            <p:ph type="body" idx="4294967295"/>
          </p:nvPr>
        </p:nvSpPr>
        <p:spPr>
          <a:xfrm>
            <a:off x="4287800" y="2917075"/>
            <a:ext cx="4853400" cy="2261100"/>
          </a:xfrm>
          <a:prstGeom prst="rect">
            <a:avLst/>
          </a:prstGeom>
        </p:spPr>
        <p:txBody>
          <a:bodyPr wrap="square" lIns="91425" tIns="91425" rIns="91425" bIns="91425" anchor="t" anchorCtr="0">
            <a:noAutofit/>
          </a:bodyPr>
          <a:lstStyle/>
          <a:p>
            <a:pPr marL="457200" lvl="0" indent="-317500" rtl="0">
              <a:spcBef>
                <a:spcPts val="0"/>
              </a:spcBef>
              <a:spcAft>
                <a:spcPts val="0"/>
              </a:spcAft>
              <a:buSzPts val="1400"/>
              <a:buAutoNum type="arabicPeriod" startAt="6"/>
            </a:pPr>
            <a:r>
              <a:rPr lang="en" sz="1400"/>
              <a:t>Low education</a:t>
            </a:r>
          </a:p>
          <a:p>
            <a:pPr marL="457200" lvl="0" indent="-317500" rtl="0">
              <a:spcBef>
                <a:spcPts val="0"/>
              </a:spcBef>
              <a:spcAft>
                <a:spcPts val="0"/>
              </a:spcAft>
              <a:buSzPts val="1400"/>
              <a:buAutoNum type="arabicPeriod" startAt="6"/>
            </a:pPr>
            <a:r>
              <a:rPr lang="en" sz="1400"/>
              <a:t>Aging or being older</a:t>
            </a:r>
          </a:p>
          <a:p>
            <a:pPr marL="457200" lvl="0" indent="-317500" rtl="0">
              <a:spcBef>
                <a:spcPts val="0"/>
              </a:spcBef>
              <a:spcAft>
                <a:spcPts val="0"/>
              </a:spcAft>
              <a:buSzPts val="1400"/>
              <a:buAutoNum type="arabicPeriod" startAt="6"/>
            </a:pPr>
            <a:r>
              <a:rPr lang="en" sz="1400"/>
              <a:t>Marital status</a:t>
            </a:r>
          </a:p>
          <a:p>
            <a:pPr marL="457200" lvl="0" indent="-317500" rtl="0">
              <a:spcBef>
                <a:spcPts val="0"/>
              </a:spcBef>
              <a:spcAft>
                <a:spcPts val="0"/>
              </a:spcAft>
              <a:buSzPts val="1400"/>
              <a:buAutoNum type="arabicPeriod" startAt="6"/>
            </a:pPr>
            <a:r>
              <a:rPr lang="en" sz="1400"/>
              <a:t>Pregnancy</a:t>
            </a:r>
          </a:p>
          <a:p>
            <a:pPr marL="457200" lvl="0" indent="-317500" rtl="0">
              <a:spcBef>
                <a:spcPts val="0"/>
              </a:spcBef>
              <a:buSzPts val="1400"/>
              <a:buAutoNum type="arabicPeriod" startAt="6"/>
            </a:pPr>
            <a:r>
              <a:rPr lang="en" sz="1400"/>
              <a:t>some diseases like: Cushing's syndrome, hypothyroidism and other medical conditions which leads difficulties in daily activities like osteoarthritis.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1000"/>
                                        <p:tgtEl>
                                          <p:spTgt spid="183"/>
                                        </p:tgtEl>
                                      </p:cBhvr>
                                    </p:animEffect>
                                  </p:childTnLst>
                                </p:cTn>
                              </p:par>
                              <p:par>
                                <p:cTn id="13" presetID="10" presetClass="entr" presetSubtype="0" fill="hold" nodeType="with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ctrTitle"/>
          </p:nvPr>
        </p:nvSpPr>
        <p:spPr>
          <a:xfrm>
            <a:off x="729450" y="1322450"/>
            <a:ext cx="7688100" cy="1664700"/>
          </a:xfrm>
          <a:prstGeom prst="rect">
            <a:avLst/>
          </a:prstGeom>
        </p:spPr>
        <p:txBody>
          <a:bodyPr wrap="square" lIns="91425" tIns="91425" rIns="91425" bIns="91425" anchor="t" anchorCtr="0">
            <a:noAutofit/>
          </a:bodyPr>
          <a:lstStyle/>
          <a:p>
            <a:pPr marL="0" lvl="0" indent="0">
              <a:spcBef>
                <a:spcPts val="0"/>
              </a:spcBef>
              <a:buNone/>
            </a:pPr>
            <a:r>
              <a:rPr lang="en"/>
              <a:t>How to Prevent Obesity ?</a:t>
            </a:r>
          </a:p>
        </p:txBody>
      </p:sp>
      <p:sp>
        <p:nvSpPr>
          <p:cNvPr id="190" name="Shape 190"/>
          <p:cNvSpPr txBox="1">
            <a:spLocks noGrp="1"/>
          </p:cNvSpPr>
          <p:nvPr>
            <p:ph type="subTitle" idx="1"/>
          </p:nvPr>
        </p:nvSpPr>
        <p:spPr>
          <a:xfrm>
            <a:off x="729627" y="3172900"/>
            <a:ext cx="7688100" cy="5412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Obesity Comorbidities</a:t>
            </a:r>
          </a:p>
        </p:txBody>
      </p:sp>
      <p:sp>
        <p:nvSpPr>
          <p:cNvPr id="257" name="Shape 257"/>
          <p:cNvSpPr txBox="1">
            <a:spLocks noGrp="1"/>
          </p:cNvSpPr>
          <p:nvPr>
            <p:ph type="body" idx="1"/>
          </p:nvPr>
        </p:nvSpPr>
        <p:spPr>
          <a:xfrm>
            <a:off x="729450" y="19264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DM : T2DM</a:t>
            </a:r>
          </a:p>
          <a:p>
            <a:pPr marL="457200" lvl="0" indent="-342900" rtl="0">
              <a:spcBef>
                <a:spcPts val="0"/>
              </a:spcBef>
              <a:spcAft>
                <a:spcPts val="0"/>
              </a:spcAft>
              <a:buSzPts val="1800"/>
              <a:buChar char="●"/>
            </a:pPr>
            <a:r>
              <a:rPr lang="en" sz="1800"/>
              <a:t>Dyslipidemia : Reduction in serum (HDL) cholesterol of about 5%.</a:t>
            </a:r>
          </a:p>
          <a:p>
            <a:pPr marL="457200" lvl="0" indent="-342900" rtl="0">
              <a:spcBef>
                <a:spcPts val="0"/>
              </a:spcBef>
              <a:spcAft>
                <a:spcPts val="0"/>
              </a:spcAft>
              <a:buSzPts val="1800"/>
              <a:buChar char="●"/>
            </a:pPr>
            <a:r>
              <a:rPr lang="en" sz="1800"/>
              <a:t>Heart diseases:</a:t>
            </a:r>
          </a:p>
          <a:p>
            <a:pPr marL="914400" lvl="0" indent="-317500" rtl="0">
              <a:spcBef>
                <a:spcPts val="0"/>
              </a:spcBef>
              <a:spcAft>
                <a:spcPts val="0"/>
              </a:spcAft>
              <a:buSzPts val="1400"/>
              <a:buAutoNum type="arabicPeriod"/>
            </a:pPr>
            <a:r>
              <a:rPr lang="en" sz="1400"/>
              <a:t>Coronary disease.</a:t>
            </a:r>
          </a:p>
          <a:p>
            <a:pPr marL="914400" lvl="0" indent="-317500" rtl="0">
              <a:spcBef>
                <a:spcPts val="0"/>
              </a:spcBef>
              <a:spcAft>
                <a:spcPts val="0"/>
              </a:spcAft>
              <a:buSzPts val="1400"/>
              <a:buAutoNum type="arabicPeriod"/>
            </a:pPr>
            <a:r>
              <a:rPr lang="en" sz="1400"/>
              <a:t>Heart failure.</a:t>
            </a:r>
          </a:p>
          <a:p>
            <a:pPr marL="914400" lvl="0" indent="-317500" rtl="0">
              <a:spcBef>
                <a:spcPts val="0"/>
              </a:spcBef>
              <a:spcAft>
                <a:spcPts val="0"/>
              </a:spcAft>
              <a:buSzPts val="1400"/>
              <a:buAutoNum type="arabicPeriod"/>
            </a:pPr>
            <a:r>
              <a:rPr lang="en" sz="1400"/>
              <a:t>MI.</a:t>
            </a:r>
          </a:p>
          <a:p>
            <a:pPr marL="914400" lvl="0" indent="-317500" rtl="0">
              <a:spcBef>
                <a:spcPts val="0"/>
              </a:spcBef>
              <a:spcAft>
                <a:spcPts val="0"/>
              </a:spcAft>
              <a:buSzPts val="1400"/>
              <a:buAutoNum type="arabicPeriod"/>
            </a:pPr>
            <a:r>
              <a:rPr lang="en" sz="1400"/>
              <a:t>Atrial fibrillation/flutter</a:t>
            </a:r>
            <a:r>
              <a:rPr lang="en" sz="1800"/>
              <a:t>.</a:t>
            </a:r>
          </a:p>
          <a:p>
            <a:pPr marL="457200" lvl="0" indent="-342900" rtl="0">
              <a:spcBef>
                <a:spcPts val="0"/>
              </a:spcBef>
              <a:spcAft>
                <a:spcPts val="0"/>
              </a:spcAft>
              <a:buSzPts val="1800"/>
              <a:buChar char="●"/>
            </a:pPr>
            <a:r>
              <a:rPr lang="en" sz="1800"/>
              <a:t>Skin changes:</a:t>
            </a:r>
          </a:p>
          <a:p>
            <a:pPr marL="914400" lvl="0" indent="-317500" rtl="0">
              <a:spcBef>
                <a:spcPts val="0"/>
              </a:spcBef>
              <a:spcAft>
                <a:spcPts val="0"/>
              </a:spcAft>
              <a:buSzPts val="1400"/>
              <a:buAutoNum type="arabicPeriod"/>
            </a:pPr>
            <a:r>
              <a:rPr lang="en" sz="1400"/>
              <a:t>Stretch marks (striae)</a:t>
            </a:r>
          </a:p>
          <a:p>
            <a:pPr marL="914400" lvl="0" indent="-317500" rtl="0">
              <a:spcBef>
                <a:spcPts val="0"/>
              </a:spcBef>
              <a:spcAft>
                <a:spcPts val="0"/>
              </a:spcAft>
              <a:buSzPts val="1400"/>
              <a:buAutoNum type="arabicPeriod"/>
            </a:pPr>
            <a:r>
              <a:rPr lang="en" sz="1400"/>
              <a:t>Acanthosis nigricans.</a:t>
            </a:r>
          </a:p>
          <a:p>
            <a:pPr marL="914400" lvl="0" indent="-317500" rtl="0">
              <a:spcBef>
                <a:spcPts val="0"/>
              </a:spcBef>
              <a:buSzPts val="1400"/>
              <a:buAutoNum type="arabicPeriod"/>
            </a:pPr>
            <a:r>
              <a:rPr lang="en" sz="1400"/>
              <a:t>Hirsutism.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Obesity Comorbidities</a:t>
            </a:r>
          </a:p>
        </p:txBody>
      </p:sp>
      <p:sp>
        <p:nvSpPr>
          <p:cNvPr id="263" name="Shape 263"/>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Colon CA.</a:t>
            </a:r>
          </a:p>
          <a:p>
            <a:pPr marL="457200" lvl="0" indent="-342900" rtl="0">
              <a:spcBef>
                <a:spcPts val="0"/>
              </a:spcBef>
              <a:spcAft>
                <a:spcPts val="0"/>
              </a:spcAft>
              <a:buSzPts val="1800"/>
              <a:buChar char="●"/>
            </a:pPr>
            <a:r>
              <a:rPr lang="en" sz="1800"/>
              <a:t>Gallstones.</a:t>
            </a:r>
          </a:p>
          <a:p>
            <a:pPr marL="457200" lvl="0" indent="-342900" rtl="0">
              <a:spcBef>
                <a:spcPts val="0"/>
              </a:spcBef>
              <a:spcAft>
                <a:spcPts val="0"/>
              </a:spcAft>
              <a:buSzPts val="1800"/>
              <a:buChar char="●"/>
            </a:pPr>
            <a:r>
              <a:rPr lang="en" sz="1800"/>
              <a:t>Sleep apnea.</a:t>
            </a:r>
          </a:p>
          <a:p>
            <a:pPr marL="457200" lvl="0" indent="-342900" rtl="0">
              <a:spcBef>
                <a:spcPts val="0"/>
              </a:spcBef>
              <a:spcAft>
                <a:spcPts val="0"/>
              </a:spcAft>
              <a:buSzPts val="1800"/>
              <a:buChar char="●"/>
            </a:pPr>
            <a:r>
              <a:rPr lang="en" sz="1800"/>
              <a:t>Gout and gouty arthritis.</a:t>
            </a:r>
          </a:p>
          <a:p>
            <a:pPr marL="457200" lvl="0" indent="-342900" rtl="0">
              <a:spcBef>
                <a:spcPts val="0"/>
              </a:spcBef>
              <a:spcAft>
                <a:spcPts val="0"/>
              </a:spcAft>
              <a:buSzPts val="1800"/>
              <a:buChar char="●"/>
            </a:pPr>
            <a:r>
              <a:rPr lang="en" sz="1800"/>
              <a:t>Osteoarthritis “Knee”</a:t>
            </a:r>
          </a:p>
          <a:p>
            <a:pPr marL="457200" lvl="0" indent="-342900" rtl="0">
              <a:spcBef>
                <a:spcPts val="0"/>
              </a:spcBef>
              <a:buSzPts val="1800"/>
              <a:buChar char="●"/>
            </a:pPr>
            <a:r>
              <a:rPr lang="en" sz="1800"/>
              <a:t>Psychological complications “suicide”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721225" y="2781725"/>
            <a:ext cx="3300900" cy="1597500"/>
          </a:xfrm>
          <a:prstGeom prst="rect">
            <a:avLst/>
          </a:prstGeom>
        </p:spPr>
        <p:txBody>
          <a:bodyPr wrap="square" lIns="91425" tIns="91425" rIns="91425" bIns="91425" anchor="t" anchorCtr="0">
            <a:noAutofit/>
          </a:bodyPr>
          <a:lstStyle/>
          <a:p>
            <a:pPr marL="0" lvl="0" indent="0">
              <a:spcBef>
                <a:spcPts val="0"/>
              </a:spcBef>
              <a:buNone/>
            </a:pPr>
            <a:endParaRPr/>
          </a:p>
        </p:txBody>
      </p:sp>
      <p:pic>
        <p:nvPicPr>
          <p:cNvPr id="269" name="Shape 269"/>
          <p:cNvPicPr preferRelativeResize="0"/>
          <p:nvPr/>
        </p:nvPicPr>
        <p:blipFill>
          <a:blip r:embed="rId3">
            <a:alphaModFix/>
          </a:blip>
          <a:stretch>
            <a:fillRect/>
          </a:stretch>
        </p:blipFill>
        <p:spPr>
          <a:xfrm>
            <a:off x="2630825" y="672500"/>
            <a:ext cx="6513175" cy="4427625"/>
          </a:xfrm>
          <a:prstGeom prst="rect">
            <a:avLst/>
          </a:prstGeom>
          <a:noFill/>
          <a:ln>
            <a:noFill/>
          </a:ln>
        </p:spPr>
      </p:pic>
      <p:sp>
        <p:nvSpPr>
          <p:cNvPr id="270" name="Shape 270"/>
          <p:cNvSpPr txBox="1">
            <a:spLocks noGrp="1"/>
          </p:cNvSpPr>
          <p:nvPr>
            <p:ph type="title"/>
          </p:nvPr>
        </p:nvSpPr>
        <p:spPr>
          <a:xfrm>
            <a:off x="730000" y="1318650"/>
            <a:ext cx="3300900" cy="1381500"/>
          </a:xfrm>
          <a:prstGeom prst="rect">
            <a:avLst/>
          </a:prstGeom>
        </p:spPr>
        <p:txBody>
          <a:bodyPr wrap="square" lIns="91425" tIns="91425" rIns="91425" bIns="91425" anchor="t" anchorCtr="0">
            <a:noAutofit/>
          </a:bodyPr>
          <a:lstStyle/>
          <a:p>
            <a:pPr marL="0" lvl="0" indent="0">
              <a:spcBef>
                <a:spcPts val="0"/>
              </a:spcBef>
              <a:buNone/>
            </a:pPr>
            <a:r>
              <a:rPr lang="en"/>
              <a:t>Obesity Comorbidities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8" name="Shape 238"/>
          <p:cNvPicPr preferRelativeResize="0"/>
          <p:nvPr/>
        </p:nvPicPr>
        <p:blipFill>
          <a:blip r:embed="rId3">
            <a:alphaModFix/>
          </a:blip>
          <a:stretch>
            <a:fillRect/>
          </a:stretch>
        </p:blipFill>
        <p:spPr>
          <a:xfrm>
            <a:off x="6882062" y="481875"/>
            <a:ext cx="2261937" cy="2213199"/>
          </a:xfrm>
          <a:prstGeom prst="rect">
            <a:avLst/>
          </a:prstGeom>
          <a:noFill/>
          <a:ln>
            <a:noFill/>
          </a:ln>
        </p:spPr>
      </p:pic>
      <p:sp>
        <p:nvSpPr>
          <p:cNvPr id="236" name="Shape 236"/>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rtl="0">
              <a:spcBef>
                <a:spcPts val="0"/>
              </a:spcBef>
              <a:buNone/>
            </a:pPr>
            <a:r>
              <a:rPr lang="en"/>
              <a:t>Primary Prevention</a:t>
            </a:r>
          </a:p>
        </p:txBody>
      </p:sp>
      <p:sp>
        <p:nvSpPr>
          <p:cNvPr id="237" name="Shape 237"/>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17500" rtl="0">
              <a:spcBef>
                <a:spcPts val="0"/>
              </a:spcBef>
              <a:buSzPts val="1400"/>
              <a:buAutoNum type="arabicPeriod"/>
            </a:pPr>
            <a:r>
              <a:rPr lang="en" sz="1400" b="1" dirty="0"/>
              <a:t>Focusing on healthy lifestyle behaviors related to maintaining normal weight. </a:t>
            </a:r>
          </a:p>
          <a:p>
            <a:pPr marL="0" lvl="0" indent="0" rtl="0">
              <a:spcBef>
                <a:spcPts val="0"/>
              </a:spcBef>
              <a:buNone/>
            </a:pPr>
            <a:r>
              <a:rPr lang="en" sz="1400" b="1" dirty="0"/>
              <a:t>Healthy diet contains:</a:t>
            </a:r>
          </a:p>
          <a:p>
            <a:pPr marL="457200" lvl="0" indent="-317500" rtl="0">
              <a:spcBef>
                <a:spcPts val="0"/>
              </a:spcBef>
              <a:spcAft>
                <a:spcPts val="0"/>
              </a:spcAft>
              <a:buSzPts val="1400"/>
              <a:buChar char="●"/>
            </a:pPr>
            <a:r>
              <a:rPr lang="en" sz="1400" dirty="0"/>
              <a:t>Fruits, vegetables, legumes (e.g. lentils, beans), nuts and whole grains.</a:t>
            </a:r>
          </a:p>
          <a:p>
            <a:pPr marL="457200" lvl="0" indent="-317500" rtl="0">
              <a:spcBef>
                <a:spcPts val="0"/>
              </a:spcBef>
              <a:spcAft>
                <a:spcPts val="0"/>
              </a:spcAft>
              <a:buSzPts val="1400"/>
              <a:buChar char="●"/>
            </a:pPr>
            <a:r>
              <a:rPr lang="en" sz="1400" dirty="0"/>
              <a:t>Less than 10% of total energy intake from free sugars.</a:t>
            </a:r>
          </a:p>
          <a:p>
            <a:pPr marL="457200" lvl="0" indent="-317500" rtl="0">
              <a:spcBef>
                <a:spcPts val="0"/>
              </a:spcBef>
              <a:spcAft>
                <a:spcPts val="0"/>
              </a:spcAft>
              <a:buSzPts val="1400"/>
              <a:buChar char="●"/>
            </a:pPr>
            <a:r>
              <a:rPr lang="en" sz="1400" dirty="0"/>
              <a:t>Less than 30% of total energy intake from fats.</a:t>
            </a:r>
          </a:p>
          <a:p>
            <a:pPr marL="914400" lvl="1" indent="-317500" rtl="0">
              <a:spcBef>
                <a:spcPts val="0"/>
              </a:spcBef>
              <a:spcAft>
                <a:spcPts val="0"/>
              </a:spcAft>
              <a:buSzPts val="1400"/>
              <a:buChar char="○"/>
            </a:pPr>
            <a:r>
              <a:rPr lang="en" sz="1400" dirty="0"/>
              <a:t>Unsaturated fats (e.g. found in fish, nuts) are preferable to saturated fats (e.g. found in fatty meat, butter, cheese).</a:t>
            </a:r>
          </a:p>
          <a:p>
            <a:pPr marL="914400" lvl="1" indent="-317500" rtl="0">
              <a:spcBef>
                <a:spcPts val="0"/>
              </a:spcBef>
              <a:spcAft>
                <a:spcPts val="0"/>
              </a:spcAft>
              <a:buSzPts val="1400"/>
              <a:buChar char="○"/>
            </a:pPr>
            <a:r>
              <a:rPr lang="en" sz="1400" dirty="0"/>
              <a:t>Industrial trans fats (found in processed food, fast food, snack, frozen pizza) are not part of a healthy diet.</a:t>
            </a:r>
          </a:p>
          <a:p>
            <a:pPr marL="457200" lvl="0" indent="-317500" rtl="0">
              <a:spcBef>
                <a:spcPts val="0"/>
              </a:spcBef>
              <a:buSzPts val="1400"/>
              <a:buChar char="●"/>
            </a:pPr>
            <a:r>
              <a:rPr lang="en" sz="1400" dirty="0"/>
              <a:t>Less than 5 g of salt/day and use iodized salt.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Objectives</a:t>
            </a:r>
          </a:p>
        </p:txBody>
      </p:sp>
      <p:sp>
        <p:nvSpPr>
          <p:cNvPr id="93" name="Shape 93"/>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 sz="1400"/>
              <a:t>Define obesity and classify the degree of obesity “BMI, Waist circumference  and Waist to Hip ratio”.</a:t>
            </a:r>
          </a:p>
          <a:p>
            <a:pPr marL="457200" marR="0" lvl="0" indent="-317500" algn="l" rtl="0">
              <a:lnSpc>
                <a:spcPct val="115000"/>
              </a:lnSpc>
              <a:spcBef>
                <a:spcPts val="0"/>
              </a:spcBef>
              <a:spcAft>
                <a:spcPts val="0"/>
              </a:spcAft>
              <a:buSzPts val="1400"/>
              <a:buChar char="●"/>
            </a:pPr>
            <a:r>
              <a:rPr lang="en" sz="1400"/>
              <a:t>Highlight the prevalence of obesity in Saudi Arabia.</a:t>
            </a:r>
          </a:p>
          <a:p>
            <a:pPr marL="457200" marR="0" lvl="0" indent="-317500" algn="l" rtl="0">
              <a:lnSpc>
                <a:spcPct val="115000"/>
              </a:lnSpc>
              <a:spcBef>
                <a:spcPts val="0"/>
              </a:spcBef>
              <a:spcAft>
                <a:spcPts val="0"/>
              </a:spcAft>
              <a:buSzPts val="1400"/>
              <a:buChar char="●"/>
            </a:pPr>
            <a:r>
              <a:rPr lang="en" sz="1400"/>
              <a:t>Discuss how to prevent obesity in the community.</a:t>
            </a:r>
          </a:p>
          <a:p>
            <a:pPr marL="457200" marR="0" lvl="0" indent="-317500" algn="l" rtl="0">
              <a:lnSpc>
                <a:spcPct val="115000"/>
              </a:lnSpc>
              <a:spcBef>
                <a:spcPts val="0"/>
              </a:spcBef>
              <a:spcAft>
                <a:spcPts val="0"/>
              </a:spcAft>
              <a:buSzPts val="1400"/>
              <a:buChar char="●"/>
            </a:pPr>
            <a:r>
              <a:rPr lang="en" sz="1400"/>
              <a:t>Discuss the common causes of obesity in the community.</a:t>
            </a:r>
          </a:p>
          <a:p>
            <a:pPr marL="457200" marR="0" lvl="0" indent="-317500" algn="l" rtl="0">
              <a:lnSpc>
                <a:spcPct val="115000"/>
              </a:lnSpc>
              <a:spcBef>
                <a:spcPts val="0"/>
              </a:spcBef>
              <a:spcAft>
                <a:spcPts val="0"/>
              </a:spcAft>
              <a:buSzPts val="1400"/>
              <a:buChar char="●"/>
            </a:pPr>
            <a:r>
              <a:rPr lang="en" sz="1400"/>
              <a:t>Morbidity “common health problems due to obesity”</a:t>
            </a:r>
          </a:p>
          <a:p>
            <a:pPr marL="457200" marR="0" lvl="0" indent="-317500" algn="l" rtl="0">
              <a:lnSpc>
                <a:spcPct val="115000"/>
              </a:lnSpc>
              <a:spcBef>
                <a:spcPts val="0"/>
              </a:spcBef>
              <a:spcAft>
                <a:spcPts val="0"/>
              </a:spcAft>
              <a:buSzPts val="1400"/>
              <a:buChar char="●"/>
            </a:pPr>
            <a:r>
              <a:rPr lang="en" sz="1400"/>
              <a:t>Discuss the evidence based approach to decrease weight “Exercise, Dieting, Drug treatment, and Bariatric Surgical Intervention”.</a:t>
            </a:r>
          </a:p>
          <a:p>
            <a:pPr marL="457200" marR="0" lvl="0" indent="-317500" algn="l" rtl="0">
              <a:lnSpc>
                <a:spcPct val="115000"/>
              </a:lnSpc>
              <a:spcBef>
                <a:spcPts val="0"/>
              </a:spcBef>
              <a:spcAft>
                <a:spcPts val="1600"/>
              </a:spcAft>
              <a:buSzPts val="1400"/>
              <a:buChar char="●"/>
            </a:pPr>
            <a:r>
              <a:rPr lang="en" sz="1400"/>
              <a:t>Role of health team, medical students and school health in dealing with obesity in the community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rtl="0">
              <a:spcBef>
                <a:spcPts val="0"/>
              </a:spcBef>
              <a:buNone/>
            </a:pPr>
            <a:r>
              <a:rPr lang="en"/>
              <a:t>Primary Prevention</a:t>
            </a:r>
          </a:p>
        </p:txBody>
      </p:sp>
      <p:sp>
        <p:nvSpPr>
          <p:cNvPr id="244" name="Shape 244"/>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AutoNum type="arabicPeriod" startAt="2"/>
            </a:pPr>
            <a:r>
              <a:rPr lang="en" sz="1800"/>
              <a:t>Exercising and active life style:</a:t>
            </a:r>
          </a:p>
          <a:p>
            <a:pPr marL="914400" lvl="0" indent="-317500" rtl="0">
              <a:spcBef>
                <a:spcPts val="0"/>
              </a:spcBef>
              <a:spcAft>
                <a:spcPts val="0"/>
              </a:spcAft>
              <a:buSzPts val="1400"/>
              <a:buChar char="●"/>
            </a:pPr>
            <a:r>
              <a:rPr lang="en" sz="1400"/>
              <a:t>Walk and exercise for 30 minute or more, 5 days a week.</a:t>
            </a:r>
          </a:p>
          <a:p>
            <a:pPr marL="914400" lvl="0" indent="-317500" rtl="0">
              <a:spcBef>
                <a:spcPts val="0"/>
              </a:spcBef>
              <a:spcAft>
                <a:spcPts val="0"/>
              </a:spcAft>
              <a:buSzPts val="1400"/>
              <a:buChar char="●"/>
            </a:pPr>
            <a:r>
              <a:rPr lang="en" sz="1400"/>
              <a:t>Get enough sleep at night.</a:t>
            </a:r>
          </a:p>
          <a:p>
            <a:pPr marL="914400" lvl="0" indent="-317500" rtl="0">
              <a:spcBef>
                <a:spcPts val="0"/>
              </a:spcBef>
              <a:spcAft>
                <a:spcPts val="0"/>
              </a:spcAft>
              <a:buSzPts val="1400"/>
              <a:buChar char="●"/>
            </a:pPr>
            <a:r>
              <a:rPr lang="en" sz="1400"/>
              <a:t>Cessation of smoking.</a:t>
            </a:r>
          </a:p>
          <a:p>
            <a:pPr marL="914400" lvl="0" indent="-317500" rtl="0">
              <a:spcBef>
                <a:spcPts val="0"/>
              </a:spcBef>
              <a:spcAft>
                <a:spcPts val="0"/>
              </a:spcAft>
              <a:buSzPts val="1400"/>
              <a:buChar char="●"/>
            </a:pPr>
            <a:r>
              <a:rPr lang="en" sz="1400"/>
              <a:t>Avoid social and psychological stresses.</a:t>
            </a:r>
          </a:p>
          <a:p>
            <a:pPr marL="457200" lvl="0" indent="-342900" rtl="0">
              <a:spcBef>
                <a:spcPts val="0"/>
              </a:spcBef>
              <a:buSzPts val="1800"/>
              <a:buAutoNum type="arabicPeriod" startAt="3"/>
            </a:pPr>
            <a:r>
              <a:rPr lang="en" sz="1800"/>
              <a:t>Long term observation for what you eat and drink.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5‑2‑1‑0 message</a:t>
            </a:r>
          </a:p>
        </p:txBody>
      </p:sp>
      <p:sp>
        <p:nvSpPr>
          <p:cNvPr id="196" name="Shape 196"/>
          <p:cNvSpPr/>
          <p:nvPr/>
        </p:nvSpPr>
        <p:spPr>
          <a:xfrm rot="-587646">
            <a:off x="7249946" y="3645267"/>
            <a:ext cx="1899383" cy="67814"/>
          </a:xfrm>
          <a:prstGeom prst="roundRect">
            <a:avLst>
              <a:gd name="adj" fmla="val 50000"/>
            </a:avLst>
          </a:prstGeom>
          <a:solidFill>
            <a:srgbClr val="D9D9D9"/>
          </a:solidFill>
          <a:ln>
            <a:noFill/>
          </a:ln>
        </p:spPr>
        <p:txBody>
          <a:bodyPr wrap="square" lIns="91425" tIns="91425" rIns="91425" bIns="91425" anchor="ctr" anchorCtr="0">
            <a:noAutofit/>
          </a:bodyPr>
          <a:lstStyle/>
          <a:p>
            <a:pPr marL="0" lvl="0" indent="0">
              <a:spcBef>
                <a:spcPts val="0"/>
              </a:spcBef>
              <a:buNone/>
            </a:pPr>
            <a:endParaRPr>
              <a:solidFill>
                <a:srgbClr val="4285F4"/>
              </a:solidFill>
            </a:endParaRPr>
          </a:p>
        </p:txBody>
      </p:sp>
      <p:cxnSp>
        <p:nvCxnSpPr>
          <p:cNvPr id="197" name="Shape 197"/>
          <p:cNvCxnSpPr/>
          <p:nvPr/>
        </p:nvCxnSpPr>
        <p:spPr>
          <a:xfrm>
            <a:off x="4890677" y="4785136"/>
            <a:ext cx="0" cy="0"/>
          </a:xfrm>
          <a:prstGeom prst="straightConnector1">
            <a:avLst/>
          </a:prstGeom>
          <a:noFill/>
          <a:ln w="9525" cap="flat" cmpd="sng">
            <a:solidFill>
              <a:srgbClr val="595959"/>
            </a:solidFill>
            <a:prstDash val="solid"/>
            <a:round/>
            <a:headEnd type="none" w="med" len="med"/>
            <a:tailEnd type="none" w="med" len="med"/>
          </a:ln>
        </p:spPr>
      </p:cxnSp>
      <p:cxnSp>
        <p:nvCxnSpPr>
          <p:cNvPr id="198" name="Shape 198"/>
          <p:cNvCxnSpPr/>
          <p:nvPr/>
        </p:nvCxnSpPr>
        <p:spPr>
          <a:xfrm>
            <a:off x="3105045" y="4405385"/>
            <a:ext cx="0" cy="0"/>
          </a:xfrm>
          <a:prstGeom prst="straightConnector1">
            <a:avLst/>
          </a:prstGeom>
          <a:noFill/>
          <a:ln w="9525" cap="flat" cmpd="sng">
            <a:solidFill>
              <a:srgbClr val="595959"/>
            </a:solidFill>
            <a:prstDash val="solid"/>
            <a:round/>
            <a:headEnd type="none" w="med" len="med"/>
            <a:tailEnd type="none" w="med" len="med"/>
          </a:ln>
        </p:spPr>
      </p:cxnSp>
      <p:cxnSp>
        <p:nvCxnSpPr>
          <p:cNvPr id="199" name="Shape 199"/>
          <p:cNvCxnSpPr/>
          <p:nvPr/>
        </p:nvCxnSpPr>
        <p:spPr>
          <a:xfrm>
            <a:off x="6007870" y="4405385"/>
            <a:ext cx="0" cy="0"/>
          </a:xfrm>
          <a:prstGeom prst="straightConnector1">
            <a:avLst/>
          </a:prstGeom>
          <a:noFill/>
          <a:ln w="9525" cap="flat" cmpd="sng">
            <a:solidFill>
              <a:srgbClr val="595959"/>
            </a:solidFill>
            <a:prstDash val="solid"/>
            <a:round/>
            <a:headEnd type="none" w="med" len="med"/>
            <a:tailEnd type="none" w="med" len="med"/>
          </a:ln>
        </p:spPr>
      </p:cxnSp>
      <p:sp>
        <p:nvSpPr>
          <p:cNvPr id="200" name="Shape 200"/>
          <p:cNvSpPr/>
          <p:nvPr/>
        </p:nvSpPr>
        <p:spPr>
          <a:xfrm rot="587646" flipH="1">
            <a:off x="5440956" y="3645267"/>
            <a:ext cx="1899383" cy="67814"/>
          </a:xfrm>
          <a:prstGeom prst="roundRect">
            <a:avLst>
              <a:gd name="adj" fmla="val 50000"/>
            </a:avLst>
          </a:prstGeom>
          <a:solidFill>
            <a:srgbClr val="D9D9D9"/>
          </a:solidFill>
          <a:ln>
            <a:noFill/>
          </a:ln>
        </p:spPr>
        <p:txBody>
          <a:bodyPr wrap="square" lIns="91425" tIns="91425" rIns="91425" bIns="91425" anchor="ctr" anchorCtr="0">
            <a:noAutofit/>
          </a:bodyPr>
          <a:lstStyle/>
          <a:p>
            <a:pPr marL="0" lvl="0" indent="0">
              <a:spcBef>
                <a:spcPts val="0"/>
              </a:spcBef>
              <a:buNone/>
            </a:pPr>
            <a:endParaRPr>
              <a:solidFill>
                <a:srgbClr val="4285F4"/>
              </a:solidFill>
            </a:endParaRPr>
          </a:p>
        </p:txBody>
      </p:sp>
      <p:grpSp>
        <p:nvGrpSpPr>
          <p:cNvPr id="201" name="Shape 201"/>
          <p:cNvGrpSpPr/>
          <p:nvPr/>
        </p:nvGrpSpPr>
        <p:grpSpPr>
          <a:xfrm>
            <a:off x="6008241" y="3710929"/>
            <a:ext cx="2424841" cy="1432675"/>
            <a:chOff x="5796625" y="2541798"/>
            <a:chExt cx="1712700" cy="1230715"/>
          </a:xfrm>
        </p:grpSpPr>
        <p:sp>
          <p:nvSpPr>
            <p:cNvPr id="202" name="Shape 202"/>
            <p:cNvSpPr/>
            <p:nvPr/>
          </p:nvSpPr>
          <p:spPr>
            <a:xfrm rot="-1789476">
              <a:off x="6572742" y="2571072"/>
              <a:ext cx="160451" cy="160451"/>
            </a:xfrm>
            <a:prstGeom prst="ellipse">
              <a:avLst/>
            </a:prstGeom>
            <a:solidFill>
              <a:srgbClr val="FFFFFF"/>
            </a:solidFill>
            <a:ln w="3810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txBox="1"/>
            <p:nvPr/>
          </p:nvSpPr>
          <p:spPr>
            <a:xfrm>
              <a:off x="6296613" y="2735584"/>
              <a:ext cx="696900" cy="276000"/>
            </a:xfrm>
            <a:prstGeom prst="rect">
              <a:avLst/>
            </a:prstGeom>
            <a:noFill/>
            <a:ln>
              <a:noFill/>
            </a:ln>
          </p:spPr>
          <p:txBody>
            <a:bodyPr wrap="square" lIns="91425" tIns="91425" rIns="91425" bIns="91425" anchor="t" anchorCtr="0">
              <a:noAutofit/>
            </a:bodyPr>
            <a:lstStyle/>
            <a:p>
              <a:pPr marL="0" lvl="0" indent="-69850" algn="ctr">
                <a:lnSpc>
                  <a:spcPct val="115000"/>
                </a:lnSpc>
                <a:spcBef>
                  <a:spcPts val="0"/>
                </a:spcBef>
                <a:spcAft>
                  <a:spcPts val="1600"/>
                </a:spcAft>
                <a:buSzPts val="1100"/>
                <a:buNone/>
              </a:pPr>
              <a:r>
                <a:rPr lang="en" b="1">
                  <a:solidFill>
                    <a:srgbClr val="666666"/>
                  </a:solidFill>
                  <a:latin typeface="Roboto"/>
                  <a:ea typeface="Roboto"/>
                  <a:cs typeface="Roboto"/>
                  <a:sym typeface="Roboto"/>
                </a:rPr>
                <a:t>0</a:t>
              </a:r>
            </a:p>
          </p:txBody>
        </p:sp>
        <p:sp>
          <p:nvSpPr>
            <p:cNvPr id="204" name="Shape 204"/>
            <p:cNvSpPr/>
            <p:nvPr/>
          </p:nvSpPr>
          <p:spPr>
            <a:xfrm>
              <a:off x="5796625" y="3069013"/>
              <a:ext cx="1712700" cy="703500"/>
            </a:xfrm>
            <a:prstGeom prst="roundRect">
              <a:avLst>
                <a:gd name="adj" fmla="val 4485"/>
              </a:avLst>
            </a:prstGeom>
            <a:solidFill>
              <a:srgbClr val="D9D9D9"/>
            </a:solidFill>
            <a:ln>
              <a:noFill/>
            </a:ln>
          </p:spPr>
          <p:txBody>
            <a:bodyPr wrap="square" lIns="91425" tIns="91425" rIns="91425" bIns="91425" anchor="ctr" anchorCtr="0">
              <a:noAutofit/>
            </a:bodyPr>
            <a:lstStyle/>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p:txBody>
        </p:sp>
        <p:sp>
          <p:nvSpPr>
            <p:cNvPr id="205" name="Shape 205"/>
            <p:cNvSpPr txBox="1"/>
            <p:nvPr/>
          </p:nvSpPr>
          <p:spPr>
            <a:xfrm>
              <a:off x="5840875" y="3106213"/>
              <a:ext cx="1624200" cy="624600"/>
            </a:xfrm>
            <a:prstGeom prst="rect">
              <a:avLst/>
            </a:prstGeom>
            <a:noFill/>
            <a:ln>
              <a:noFill/>
            </a:ln>
          </p:spPr>
          <p:txBody>
            <a:bodyPr wrap="square" lIns="91425" tIns="91425" rIns="91425" bIns="91425" anchor="t" anchorCtr="0">
              <a:noAutofit/>
            </a:bodyPr>
            <a:lstStyle/>
            <a:p>
              <a:pPr marL="0" lvl="0" indent="0" algn="ctr">
                <a:lnSpc>
                  <a:spcPct val="115000"/>
                </a:lnSpc>
                <a:spcBef>
                  <a:spcPts val="0"/>
                </a:spcBef>
                <a:spcAft>
                  <a:spcPts val="1600"/>
                </a:spcAft>
                <a:buNone/>
              </a:pPr>
              <a:r>
                <a:rPr lang="en" sz="1200">
                  <a:solidFill>
                    <a:srgbClr val="666666"/>
                  </a:solidFill>
                  <a:latin typeface="Roboto"/>
                  <a:ea typeface="Roboto"/>
                  <a:cs typeface="Roboto"/>
                  <a:sym typeface="Roboto"/>
                </a:rPr>
                <a:t>Skip sugar‑sweetened beverages and drink more water every day</a:t>
              </a:r>
            </a:p>
          </p:txBody>
        </p:sp>
        <p:sp>
          <p:nvSpPr>
            <p:cNvPr id="206" name="Shape 206"/>
            <p:cNvSpPr/>
            <p:nvPr/>
          </p:nvSpPr>
          <p:spPr>
            <a:xfrm>
              <a:off x="6607975" y="3004364"/>
              <a:ext cx="90000" cy="67500"/>
            </a:xfrm>
            <a:prstGeom prst="triangle">
              <a:avLst>
                <a:gd name="adj" fmla="val 50000"/>
              </a:avLst>
            </a:prstGeom>
            <a:solidFill>
              <a:srgbClr val="D9D9D9"/>
            </a:solidFill>
            <a:ln>
              <a:noFill/>
            </a:ln>
          </p:spPr>
          <p:txBody>
            <a:bodyPr wrap="square" lIns="91425" tIns="91425" rIns="91425" bIns="91425" anchor="ctr" anchorCtr="0">
              <a:noAutofit/>
            </a:bodyPr>
            <a:lstStyle/>
            <a:p>
              <a:pPr marL="0" lvl="0" indent="0">
                <a:spcBef>
                  <a:spcPts val="0"/>
                </a:spcBef>
                <a:buNone/>
              </a:pPr>
              <a:endParaRPr/>
            </a:p>
          </p:txBody>
        </p:sp>
      </p:grpSp>
      <p:sp>
        <p:nvSpPr>
          <p:cNvPr id="207" name="Shape 207"/>
          <p:cNvSpPr/>
          <p:nvPr/>
        </p:nvSpPr>
        <p:spPr>
          <a:xfrm rot="-587646">
            <a:off x="3627060" y="3645267"/>
            <a:ext cx="1899383" cy="67814"/>
          </a:xfrm>
          <a:prstGeom prst="roundRect">
            <a:avLst>
              <a:gd name="adj" fmla="val 50000"/>
            </a:avLst>
          </a:prstGeom>
          <a:solidFill>
            <a:srgbClr val="D9D9D9"/>
          </a:solidFill>
          <a:ln>
            <a:noFill/>
          </a:ln>
        </p:spPr>
        <p:txBody>
          <a:bodyPr wrap="square" lIns="91425" tIns="91425" rIns="91425" bIns="91425" anchor="ctr" anchorCtr="0">
            <a:noAutofit/>
          </a:bodyPr>
          <a:lstStyle/>
          <a:p>
            <a:pPr marL="0" lvl="0" indent="0">
              <a:spcBef>
                <a:spcPts val="0"/>
              </a:spcBef>
              <a:buNone/>
            </a:pPr>
            <a:endParaRPr>
              <a:solidFill>
                <a:srgbClr val="4285F4"/>
              </a:solidFill>
            </a:endParaRPr>
          </a:p>
        </p:txBody>
      </p:sp>
      <p:grpSp>
        <p:nvGrpSpPr>
          <p:cNvPr id="208" name="Shape 208"/>
          <p:cNvGrpSpPr/>
          <p:nvPr/>
        </p:nvGrpSpPr>
        <p:grpSpPr>
          <a:xfrm>
            <a:off x="4234129" y="2038769"/>
            <a:ext cx="2424841" cy="1608811"/>
            <a:chOff x="4409300" y="1084675"/>
            <a:chExt cx="1712700" cy="1382021"/>
          </a:xfrm>
        </p:grpSpPr>
        <p:sp>
          <p:nvSpPr>
            <p:cNvPr id="209" name="Shape 209"/>
            <p:cNvSpPr/>
            <p:nvPr/>
          </p:nvSpPr>
          <p:spPr>
            <a:xfrm rot="-1789476">
              <a:off x="5185416" y="2276970"/>
              <a:ext cx="160451" cy="160451"/>
            </a:xfrm>
            <a:prstGeom prst="ellipse">
              <a:avLst/>
            </a:prstGeom>
            <a:solidFill>
              <a:srgbClr val="FFFFFF"/>
            </a:solidFill>
            <a:ln w="3810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0" name="Shape 210"/>
            <p:cNvSpPr txBox="1"/>
            <p:nvPr/>
          </p:nvSpPr>
          <p:spPr>
            <a:xfrm>
              <a:off x="4921731" y="1985297"/>
              <a:ext cx="696900" cy="276000"/>
            </a:xfrm>
            <a:prstGeom prst="rect">
              <a:avLst/>
            </a:prstGeom>
            <a:noFill/>
            <a:ln>
              <a:noFill/>
            </a:ln>
          </p:spPr>
          <p:txBody>
            <a:bodyPr wrap="square" lIns="91425" tIns="91425" rIns="91425" bIns="91425" anchor="t" anchorCtr="0">
              <a:noAutofit/>
            </a:bodyPr>
            <a:lstStyle/>
            <a:p>
              <a:pPr marL="0" lvl="0" indent="-69850" algn="ctr">
                <a:lnSpc>
                  <a:spcPct val="115000"/>
                </a:lnSpc>
                <a:spcBef>
                  <a:spcPts val="0"/>
                </a:spcBef>
                <a:spcAft>
                  <a:spcPts val="1600"/>
                </a:spcAft>
                <a:buSzPts val="1100"/>
                <a:buNone/>
              </a:pPr>
              <a:r>
                <a:rPr lang="en" b="1">
                  <a:solidFill>
                    <a:srgbClr val="666666"/>
                  </a:solidFill>
                  <a:latin typeface="Roboto"/>
                  <a:ea typeface="Roboto"/>
                  <a:cs typeface="Roboto"/>
                  <a:sym typeface="Roboto"/>
                </a:rPr>
                <a:t>1</a:t>
              </a:r>
            </a:p>
          </p:txBody>
        </p:sp>
        <p:cxnSp>
          <p:nvCxnSpPr>
            <p:cNvPr id="211" name="Shape 211"/>
            <p:cNvCxnSpPr/>
            <p:nvPr/>
          </p:nvCxnSpPr>
          <p:spPr>
            <a:xfrm>
              <a:off x="4970948" y="1084675"/>
              <a:ext cx="0" cy="0"/>
            </a:xfrm>
            <a:prstGeom prst="straightConnector1">
              <a:avLst/>
            </a:prstGeom>
            <a:noFill/>
            <a:ln w="9525" cap="flat" cmpd="sng">
              <a:solidFill>
                <a:srgbClr val="595959"/>
              </a:solidFill>
              <a:prstDash val="solid"/>
              <a:round/>
              <a:headEnd type="none" w="med" len="med"/>
              <a:tailEnd type="none" w="med" len="med"/>
            </a:ln>
          </p:spPr>
        </p:cxnSp>
        <p:sp>
          <p:nvSpPr>
            <p:cNvPr id="212" name="Shape 212"/>
            <p:cNvSpPr/>
            <p:nvPr/>
          </p:nvSpPr>
          <p:spPr>
            <a:xfrm>
              <a:off x="4409300" y="1219942"/>
              <a:ext cx="1712700" cy="703500"/>
            </a:xfrm>
            <a:prstGeom prst="roundRect">
              <a:avLst>
                <a:gd name="adj" fmla="val 4485"/>
              </a:avLst>
            </a:prstGeom>
            <a:solidFill>
              <a:srgbClr val="D9D9D9"/>
            </a:solidFill>
            <a:ln>
              <a:noFill/>
            </a:ln>
          </p:spPr>
          <p:txBody>
            <a:bodyPr wrap="square" lIns="91425" tIns="91425" rIns="91425" bIns="91425" anchor="ctr" anchorCtr="0">
              <a:noAutofit/>
            </a:bodyPr>
            <a:lstStyle/>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p:txBody>
        </p:sp>
        <p:cxnSp>
          <p:nvCxnSpPr>
            <p:cNvPr id="213" name="Shape 213"/>
            <p:cNvCxnSpPr/>
            <p:nvPr/>
          </p:nvCxnSpPr>
          <p:spPr>
            <a:xfrm>
              <a:off x="5270405" y="1285942"/>
              <a:ext cx="0" cy="0"/>
            </a:xfrm>
            <a:prstGeom prst="straightConnector1">
              <a:avLst/>
            </a:prstGeom>
            <a:noFill/>
            <a:ln w="9525" cap="flat" cmpd="sng">
              <a:solidFill>
                <a:srgbClr val="595959"/>
              </a:solidFill>
              <a:prstDash val="solid"/>
              <a:round/>
              <a:headEnd type="none" w="med" len="med"/>
              <a:tailEnd type="none" w="med" len="med"/>
            </a:ln>
          </p:spPr>
        </p:cxnSp>
        <p:sp>
          <p:nvSpPr>
            <p:cNvPr id="214" name="Shape 214"/>
            <p:cNvSpPr/>
            <p:nvPr/>
          </p:nvSpPr>
          <p:spPr>
            <a:xfrm rot="10800000">
              <a:off x="5220625" y="1919036"/>
              <a:ext cx="90000" cy="67500"/>
            </a:xfrm>
            <a:prstGeom prst="triangle">
              <a:avLst>
                <a:gd name="adj" fmla="val 50000"/>
              </a:avLst>
            </a:prstGeom>
            <a:solidFill>
              <a:srgbClr val="D9D9D9"/>
            </a:solidFill>
            <a:ln>
              <a:noFill/>
            </a:ln>
          </p:spPr>
          <p:txBody>
            <a:bodyPr wrap="square" lIns="91425" tIns="91425" rIns="91425" bIns="91425" anchor="ctr" anchorCtr="0">
              <a:noAutofit/>
            </a:bodyPr>
            <a:lstStyle/>
            <a:p>
              <a:pPr marL="0" lvl="0" indent="0">
                <a:spcBef>
                  <a:spcPts val="0"/>
                </a:spcBef>
                <a:buNone/>
              </a:pPr>
              <a:endParaRPr/>
            </a:p>
          </p:txBody>
        </p:sp>
        <p:sp>
          <p:nvSpPr>
            <p:cNvPr id="215" name="Shape 215"/>
            <p:cNvSpPr txBox="1"/>
            <p:nvPr/>
          </p:nvSpPr>
          <p:spPr>
            <a:xfrm>
              <a:off x="4453550" y="1257142"/>
              <a:ext cx="1624200" cy="624600"/>
            </a:xfrm>
            <a:prstGeom prst="rect">
              <a:avLst/>
            </a:prstGeom>
            <a:noFill/>
            <a:ln>
              <a:noFill/>
            </a:ln>
          </p:spPr>
          <p:txBody>
            <a:bodyPr wrap="square" lIns="91425" tIns="91425" rIns="91425" bIns="91425" anchor="t" anchorCtr="0">
              <a:noAutofit/>
            </a:bodyPr>
            <a:lstStyle/>
            <a:p>
              <a:pPr marL="0" lvl="0" indent="0" algn="ctr">
                <a:lnSpc>
                  <a:spcPct val="115000"/>
                </a:lnSpc>
                <a:spcBef>
                  <a:spcPts val="0"/>
                </a:spcBef>
                <a:spcAft>
                  <a:spcPts val="1600"/>
                </a:spcAft>
                <a:buNone/>
              </a:pPr>
              <a:r>
                <a:rPr lang="en" sz="1200">
                  <a:solidFill>
                    <a:srgbClr val="666666"/>
                  </a:solidFill>
                  <a:latin typeface="Roboto"/>
                  <a:ea typeface="Roboto"/>
                  <a:cs typeface="Roboto"/>
                  <a:sym typeface="Roboto"/>
                </a:rPr>
                <a:t>Include at least 1 hour or more of active play every day</a:t>
              </a:r>
            </a:p>
          </p:txBody>
        </p:sp>
      </p:grpSp>
      <p:cxnSp>
        <p:nvCxnSpPr>
          <p:cNvPr id="216" name="Shape 216"/>
          <p:cNvCxnSpPr/>
          <p:nvPr/>
        </p:nvCxnSpPr>
        <p:spPr>
          <a:xfrm>
            <a:off x="6327577" y="1229537"/>
            <a:ext cx="0" cy="0"/>
          </a:xfrm>
          <a:prstGeom prst="straightConnector1">
            <a:avLst/>
          </a:prstGeom>
          <a:noFill/>
          <a:ln w="9525" cap="flat" cmpd="sng">
            <a:solidFill>
              <a:srgbClr val="595959"/>
            </a:solidFill>
            <a:prstDash val="solid"/>
            <a:round/>
            <a:headEnd type="none" w="med" len="med"/>
            <a:tailEnd type="none" w="med" len="med"/>
          </a:ln>
        </p:spPr>
      </p:cxnSp>
      <p:sp>
        <p:nvSpPr>
          <p:cNvPr id="217" name="Shape 217"/>
          <p:cNvSpPr/>
          <p:nvPr/>
        </p:nvSpPr>
        <p:spPr>
          <a:xfrm rot="587646" flipH="1">
            <a:off x="1798617" y="3645267"/>
            <a:ext cx="1899383" cy="67814"/>
          </a:xfrm>
          <a:prstGeom prst="roundRect">
            <a:avLst>
              <a:gd name="adj" fmla="val 50000"/>
            </a:avLst>
          </a:prstGeom>
          <a:solidFill>
            <a:srgbClr val="000000"/>
          </a:solidFill>
          <a:ln>
            <a:noFill/>
          </a:ln>
        </p:spPr>
        <p:txBody>
          <a:bodyPr wrap="square" lIns="91425" tIns="91425" rIns="91425" bIns="91425" anchor="ctr" anchorCtr="0">
            <a:noAutofit/>
          </a:bodyPr>
          <a:lstStyle/>
          <a:p>
            <a:pPr marL="0" lvl="0" indent="0">
              <a:spcBef>
                <a:spcPts val="0"/>
              </a:spcBef>
              <a:buNone/>
            </a:pPr>
            <a:endParaRPr>
              <a:solidFill>
                <a:srgbClr val="4285F4"/>
              </a:solidFill>
            </a:endParaRPr>
          </a:p>
        </p:txBody>
      </p:sp>
      <p:grpSp>
        <p:nvGrpSpPr>
          <p:cNvPr id="218" name="Shape 218"/>
          <p:cNvGrpSpPr/>
          <p:nvPr/>
        </p:nvGrpSpPr>
        <p:grpSpPr>
          <a:xfrm>
            <a:off x="2455292" y="3710929"/>
            <a:ext cx="2424841" cy="1432675"/>
            <a:chOff x="3021975" y="2541798"/>
            <a:chExt cx="1712700" cy="1230715"/>
          </a:xfrm>
        </p:grpSpPr>
        <p:sp>
          <p:nvSpPr>
            <p:cNvPr id="219" name="Shape 219"/>
            <p:cNvSpPr txBox="1"/>
            <p:nvPr/>
          </p:nvSpPr>
          <p:spPr>
            <a:xfrm>
              <a:off x="3529877" y="2735584"/>
              <a:ext cx="696900" cy="276000"/>
            </a:xfrm>
            <a:prstGeom prst="rect">
              <a:avLst/>
            </a:prstGeom>
            <a:noFill/>
            <a:ln>
              <a:noFill/>
            </a:ln>
          </p:spPr>
          <p:txBody>
            <a:bodyPr wrap="square" lIns="91425" tIns="91425" rIns="91425" bIns="91425" anchor="t" anchorCtr="0">
              <a:noAutofit/>
            </a:bodyPr>
            <a:lstStyle/>
            <a:p>
              <a:pPr marL="0" lvl="0" indent="-69850" algn="ctr">
                <a:lnSpc>
                  <a:spcPct val="115000"/>
                </a:lnSpc>
                <a:spcBef>
                  <a:spcPts val="0"/>
                </a:spcBef>
                <a:spcAft>
                  <a:spcPts val="1600"/>
                </a:spcAft>
                <a:buSzPts val="1100"/>
                <a:buNone/>
              </a:pPr>
              <a:r>
                <a:rPr lang="en" b="1">
                  <a:latin typeface="Roboto"/>
                  <a:ea typeface="Roboto"/>
                  <a:cs typeface="Roboto"/>
                  <a:sym typeface="Roboto"/>
                </a:rPr>
                <a:t>2</a:t>
              </a:r>
            </a:p>
          </p:txBody>
        </p:sp>
        <p:sp>
          <p:nvSpPr>
            <p:cNvPr id="220" name="Shape 220"/>
            <p:cNvSpPr/>
            <p:nvPr/>
          </p:nvSpPr>
          <p:spPr>
            <a:xfrm rot="-1789476">
              <a:off x="3798091" y="2571072"/>
              <a:ext cx="160451" cy="160451"/>
            </a:xfrm>
            <a:prstGeom prst="ellipse">
              <a:avLst/>
            </a:prstGeom>
            <a:solidFill>
              <a:srgbClr val="FFFFFF"/>
            </a:solid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1" name="Shape 221"/>
            <p:cNvSpPr/>
            <p:nvPr/>
          </p:nvSpPr>
          <p:spPr>
            <a:xfrm>
              <a:off x="3021975" y="3069013"/>
              <a:ext cx="1712700" cy="703500"/>
            </a:xfrm>
            <a:prstGeom prst="roundRect">
              <a:avLst>
                <a:gd name="adj" fmla="val 4485"/>
              </a:avLst>
            </a:prstGeom>
            <a:solidFill>
              <a:srgbClr val="000000"/>
            </a:solidFill>
            <a:ln>
              <a:noFill/>
            </a:ln>
          </p:spPr>
          <p:txBody>
            <a:bodyPr wrap="square" lIns="91425" tIns="91425" rIns="91425" bIns="91425" anchor="ctr" anchorCtr="0">
              <a:noAutofit/>
            </a:bodyPr>
            <a:lstStyle/>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p:txBody>
        </p:sp>
        <p:sp>
          <p:nvSpPr>
            <p:cNvPr id="222" name="Shape 222"/>
            <p:cNvSpPr txBox="1"/>
            <p:nvPr/>
          </p:nvSpPr>
          <p:spPr>
            <a:xfrm>
              <a:off x="3066225" y="3106213"/>
              <a:ext cx="1624200" cy="6246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1600"/>
                </a:spcAft>
                <a:buNone/>
              </a:pPr>
              <a:r>
                <a:rPr lang="en" sz="1000" b="1">
                  <a:solidFill>
                    <a:srgbClr val="FFFFFF"/>
                  </a:solidFill>
                  <a:latin typeface="Roboto"/>
                  <a:ea typeface="Roboto"/>
                  <a:cs typeface="Roboto"/>
                  <a:sym typeface="Roboto"/>
                </a:rPr>
                <a:t>Encourage eating with the child in a sociable atmosphere , separate eating from other activities and keep recreational screen time to &lt;2 hour </a:t>
              </a:r>
            </a:p>
            <a:p>
              <a:pPr marL="0" marR="0" lvl="0" indent="0" algn="ctr" rtl="0">
                <a:lnSpc>
                  <a:spcPct val="115000"/>
                </a:lnSpc>
                <a:spcBef>
                  <a:spcPts val="0"/>
                </a:spcBef>
                <a:spcAft>
                  <a:spcPts val="1600"/>
                </a:spcAft>
                <a:buNone/>
              </a:pPr>
              <a:endParaRPr sz="1100">
                <a:solidFill>
                  <a:srgbClr val="FFFFFF"/>
                </a:solidFill>
                <a:latin typeface="Roboto"/>
                <a:ea typeface="Roboto"/>
                <a:cs typeface="Roboto"/>
                <a:sym typeface="Roboto"/>
              </a:endParaRPr>
            </a:p>
          </p:txBody>
        </p:sp>
        <p:sp>
          <p:nvSpPr>
            <p:cNvPr id="223" name="Shape 223"/>
            <p:cNvSpPr/>
            <p:nvPr/>
          </p:nvSpPr>
          <p:spPr>
            <a:xfrm>
              <a:off x="3833325" y="3004364"/>
              <a:ext cx="90000" cy="67500"/>
            </a:xfrm>
            <a:prstGeom prst="triangle">
              <a:avLst>
                <a:gd name="adj" fmla="val 50000"/>
              </a:avLst>
            </a:prstGeom>
            <a:solidFill>
              <a:srgbClr val="000000"/>
            </a:solidFill>
            <a:ln>
              <a:noFill/>
            </a:ln>
          </p:spPr>
          <p:txBody>
            <a:bodyPr wrap="square" lIns="91425" tIns="91425" rIns="91425" bIns="91425" anchor="ctr" anchorCtr="0">
              <a:noAutofit/>
            </a:bodyPr>
            <a:lstStyle/>
            <a:p>
              <a:pPr marL="0" lvl="0" indent="0">
                <a:spcBef>
                  <a:spcPts val="0"/>
                </a:spcBef>
                <a:buNone/>
              </a:pPr>
              <a:endParaRPr/>
            </a:p>
          </p:txBody>
        </p:sp>
      </p:grpSp>
      <p:sp>
        <p:nvSpPr>
          <p:cNvPr id="224" name="Shape 224"/>
          <p:cNvSpPr/>
          <p:nvPr/>
        </p:nvSpPr>
        <p:spPr>
          <a:xfrm rot="-587646">
            <a:off x="-5441" y="3645267"/>
            <a:ext cx="1899383" cy="67814"/>
          </a:xfrm>
          <a:prstGeom prst="roundRect">
            <a:avLst>
              <a:gd name="adj" fmla="val 50000"/>
            </a:avLst>
          </a:prstGeom>
          <a:solidFill>
            <a:srgbClr val="000000"/>
          </a:solidFill>
          <a:ln>
            <a:noFill/>
          </a:ln>
        </p:spPr>
        <p:txBody>
          <a:bodyPr wrap="square" lIns="91425" tIns="91425" rIns="91425" bIns="91425" anchor="ctr" anchorCtr="0">
            <a:noAutofit/>
          </a:bodyPr>
          <a:lstStyle/>
          <a:p>
            <a:pPr marL="0" lvl="0" indent="0">
              <a:spcBef>
                <a:spcPts val="0"/>
              </a:spcBef>
              <a:buNone/>
            </a:pPr>
            <a:endParaRPr>
              <a:solidFill>
                <a:srgbClr val="4285F4"/>
              </a:solidFill>
            </a:endParaRPr>
          </a:p>
        </p:txBody>
      </p:sp>
      <p:grpSp>
        <p:nvGrpSpPr>
          <p:cNvPr id="225" name="Shape 225"/>
          <p:cNvGrpSpPr/>
          <p:nvPr/>
        </p:nvGrpSpPr>
        <p:grpSpPr>
          <a:xfrm>
            <a:off x="633417" y="2196234"/>
            <a:ext cx="2424841" cy="1451346"/>
            <a:chOff x="1637475" y="1219942"/>
            <a:chExt cx="1712700" cy="1246754"/>
          </a:xfrm>
        </p:grpSpPr>
        <p:sp>
          <p:nvSpPr>
            <p:cNvPr id="226" name="Shape 226"/>
            <p:cNvSpPr/>
            <p:nvPr/>
          </p:nvSpPr>
          <p:spPr>
            <a:xfrm>
              <a:off x="1637475" y="1219942"/>
              <a:ext cx="1712700" cy="703500"/>
            </a:xfrm>
            <a:prstGeom prst="roundRect">
              <a:avLst>
                <a:gd name="adj" fmla="val 4485"/>
              </a:avLst>
            </a:prstGeom>
            <a:solidFill>
              <a:srgbClr val="000000"/>
            </a:solidFill>
            <a:ln>
              <a:noFill/>
            </a:ln>
          </p:spPr>
          <p:txBody>
            <a:bodyPr wrap="square" lIns="91425" tIns="91425" rIns="91425" bIns="91425" anchor="ctr" anchorCtr="0">
              <a:noAutofit/>
            </a:bodyPr>
            <a:lstStyle/>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p:txBody>
        </p:sp>
        <p:cxnSp>
          <p:nvCxnSpPr>
            <p:cNvPr id="227" name="Shape 227"/>
            <p:cNvCxnSpPr/>
            <p:nvPr/>
          </p:nvCxnSpPr>
          <p:spPr>
            <a:xfrm>
              <a:off x="2498580" y="1285942"/>
              <a:ext cx="0" cy="0"/>
            </a:xfrm>
            <a:prstGeom prst="straightConnector1">
              <a:avLst/>
            </a:prstGeom>
            <a:noFill/>
            <a:ln w="9525" cap="flat" cmpd="sng">
              <a:solidFill>
                <a:srgbClr val="595959"/>
              </a:solidFill>
              <a:prstDash val="solid"/>
              <a:round/>
              <a:headEnd type="none" w="med" len="med"/>
              <a:tailEnd type="none" w="med" len="med"/>
            </a:ln>
          </p:spPr>
        </p:cxnSp>
        <p:sp>
          <p:nvSpPr>
            <p:cNvPr id="228" name="Shape 228"/>
            <p:cNvSpPr txBox="1"/>
            <p:nvPr/>
          </p:nvSpPr>
          <p:spPr>
            <a:xfrm>
              <a:off x="2144544" y="1985297"/>
              <a:ext cx="696900" cy="276000"/>
            </a:xfrm>
            <a:prstGeom prst="rect">
              <a:avLst/>
            </a:prstGeom>
            <a:noFill/>
            <a:ln>
              <a:noFill/>
            </a:ln>
          </p:spPr>
          <p:txBody>
            <a:bodyPr wrap="square" lIns="91425" tIns="91425" rIns="91425" bIns="91425" anchor="t" anchorCtr="0">
              <a:noAutofit/>
            </a:bodyPr>
            <a:lstStyle/>
            <a:p>
              <a:pPr marL="0" lvl="0" indent="-69850" algn="ctr">
                <a:lnSpc>
                  <a:spcPct val="115000"/>
                </a:lnSpc>
                <a:spcBef>
                  <a:spcPts val="0"/>
                </a:spcBef>
                <a:spcAft>
                  <a:spcPts val="1600"/>
                </a:spcAft>
                <a:buSzPts val="1100"/>
                <a:buNone/>
              </a:pPr>
              <a:r>
                <a:rPr lang="en" b="1">
                  <a:latin typeface="Roboto"/>
                  <a:ea typeface="Roboto"/>
                  <a:cs typeface="Roboto"/>
                  <a:sym typeface="Roboto"/>
                </a:rPr>
                <a:t>5</a:t>
              </a:r>
            </a:p>
          </p:txBody>
        </p:sp>
        <p:sp>
          <p:nvSpPr>
            <p:cNvPr id="229" name="Shape 229"/>
            <p:cNvSpPr/>
            <p:nvPr/>
          </p:nvSpPr>
          <p:spPr>
            <a:xfrm rot="10800000">
              <a:off x="2448800" y="1919036"/>
              <a:ext cx="90000" cy="67500"/>
            </a:xfrm>
            <a:prstGeom prst="triangle">
              <a:avLst>
                <a:gd name="adj" fmla="val 50000"/>
              </a:avLst>
            </a:prstGeom>
            <a:solidFill>
              <a:srgbClr val="000000"/>
            </a:solidFill>
            <a:ln>
              <a:noFill/>
            </a:ln>
          </p:spPr>
          <p:txBody>
            <a:bodyPr wrap="square" lIns="91425" tIns="91425" rIns="91425" bIns="91425" anchor="ctr" anchorCtr="0">
              <a:noAutofit/>
            </a:bodyPr>
            <a:lstStyle/>
            <a:p>
              <a:pPr marL="0" lvl="0" indent="0">
                <a:spcBef>
                  <a:spcPts val="0"/>
                </a:spcBef>
                <a:buNone/>
              </a:pPr>
              <a:endParaRPr/>
            </a:p>
          </p:txBody>
        </p:sp>
        <p:sp>
          <p:nvSpPr>
            <p:cNvPr id="230" name="Shape 230"/>
            <p:cNvSpPr txBox="1"/>
            <p:nvPr/>
          </p:nvSpPr>
          <p:spPr>
            <a:xfrm>
              <a:off x="1681725" y="1257142"/>
              <a:ext cx="1624200" cy="624600"/>
            </a:xfrm>
            <a:prstGeom prst="rect">
              <a:avLst/>
            </a:prstGeom>
            <a:noFill/>
            <a:ln>
              <a:noFill/>
            </a:ln>
          </p:spPr>
          <p:txBody>
            <a:bodyPr wrap="square" lIns="91425" tIns="91425" rIns="91425" bIns="91425" anchor="t" anchorCtr="0">
              <a:noAutofit/>
            </a:bodyPr>
            <a:lstStyle/>
            <a:p>
              <a:pPr marL="0" lvl="0" indent="0" algn="ctr" rtl="0">
                <a:lnSpc>
                  <a:spcPct val="115000"/>
                </a:lnSpc>
                <a:spcBef>
                  <a:spcPts val="0"/>
                </a:spcBef>
                <a:spcAft>
                  <a:spcPts val="1600"/>
                </a:spcAft>
                <a:buNone/>
              </a:pPr>
              <a:r>
                <a:rPr lang="en" sz="1200">
                  <a:solidFill>
                    <a:srgbClr val="FFFFFF"/>
                  </a:solidFill>
                  <a:latin typeface="Roboto"/>
                  <a:ea typeface="Roboto"/>
                  <a:cs typeface="Roboto"/>
                  <a:sym typeface="Roboto"/>
                </a:rPr>
                <a:t>Encourage intake of daily 5 rations of fruits and vegetables</a:t>
              </a:r>
            </a:p>
          </p:txBody>
        </p:sp>
        <p:sp>
          <p:nvSpPr>
            <p:cNvPr id="231" name="Shape 231"/>
            <p:cNvSpPr/>
            <p:nvPr/>
          </p:nvSpPr>
          <p:spPr>
            <a:xfrm rot="-1789476">
              <a:off x="2410765" y="2276970"/>
              <a:ext cx="160451" cy="160451"/>
            </a:xfrm>
            <a:prstGeom prst="ellipse">
              <a:avLst/>
            </a:prstGeom>
            <a:solidFill>
              <a:srgbClr val="FFFFFF"/>
            </a:solid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rtl="0">
              <a:spcBef>
                <a:spcPts val="0"/>
              </a:spcBef>
              <a:buNone/>
            </a:pPr>
            <a:r>
              <a:rPr lang="en"/>
              <a:t>Primary Prevention</a:t>
            </a:r>
          </a:p>
        </p:txBody>
      </p:sp>
      <p:pic>
        <p:nvPicPr>
          <p:cNvPr id="250" name="Shape 250"/>
          <p:cNvPicPr preferRelativeResize="0"/>
          <p:nvPr/>
        </p:nvPicPr>
        <p:blipFill>
          <a:blip r:embed="rId3">
            <a:alphaModFix/>
          </a:blip>
          <a:stretch>
            <a:fillRect/>
          </a:stretch>
        </p:blipFill>
        <p:spPr>
          <a:xfrm>
            <a:off x="5212050" y="2747475"/>
            <a:ext cx="3931950" cy="2396025"/>
          </a:xfrm>
          <a:prstGeom prst="rect">
            <a:avLst/>
          </a:prstGeom>
          <a:noFill/>
          <a:ln>
            <a:noFill/>
          </a:ln>
        </p:spPr>
      </p:pic>
      <p:sp>
        <p:nvSpPr>
          <p:cNvPr id="251" name="Shape 251"/>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a:spcBef>
                <a:spcPts val="0"/>
              </a:spcBef>
              <a:spcAft>
                <a:spcPts val="0"/>
              </a:spcAft>
              <a:buSzPts val="1800"/>
              <a:buChar char="●"/>
            </a:pPr>
            <a:r>
              <a:rPr lang="en" sz="1800"/>
              <a:t>For children :</a:t>
            </a:r>
          </a:p>
          <a:p>
            <a:pPr marL="914400" lvl="1" indent="-317500" rtl="0">
              <a:spcBef>
                <a:spcPts val="0"/>
              </a:spcBef>
              <a:spcAft>
                <a:spcPts val="0"/>
              </a:spcAft>
              <a:buSzPts val="1400"/>
              <a:buChar char="○"/>
            </a:pPr>
            <a:r>
              <a:rPr lang="en" sz="1400"/>
              <a:t>Change family eating habits and activity levels.</a:t>
            </a:r>
          </a:p>
          <a:p>
            <a:pPr marL="914400" lvl="1" indent="-317500" rtl="0">
              <a:spcBef>
                <a:spcPts val="0"/>
              </a:spcBef>
              <a:spcAft>
                <a:spcPts val="0"/>
              </a:spcAft>
              <a:buSzPts val="1400"/>
              <a:buChar char="○"/>
            </a:pPr>
            <a:r>
              <a:rPr lang="en" sz="1400"/>
              <a:t>Reduce time spent in front of TV , computer and mobiles.</a:t>
            </a:r>
          </a:p>
          <a:p>
            <a:pPr marL="914400" lvl="1" indent="-317500" rtl="0">
              <a:spcBef>
                <a:spcPts val="0"/>
              </a:spcBef>
              <a:buSzPts val="1400"/>
              <a:buChar char="○"/>
            </a:pPr>
            <a:r>
              <a:rPr lang="en" sz="1400"/>
              <a:t>Avoid using food as a reward.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Assessing Weight History</a:t>
            </a:r>
          </a:p>
        </p:txBody>
      </p:sp>
      <p:sp>
        <p:nvSpPr>
          <p:cNvPr id="291" name="Shape 291"/>
          <p:cNvSpPr txBox="1">
            <a:spLocks noGrp="1"/>
          </p:cNvSpPr>
          <p:nvPr>
            <p:ph type="body" idx="1"/>
          </p:nvPr>
        </p:nvSpPr>
        <p:spPr>
          <a:xfrm>
            <a:off x="-32550" y="2078875"/>
            <a:ext cx="4283700" cy="2261100"/>
          </a:xfrm>
          <a:prstGeom prst="rect">
            <a:avLst/>
          </a:prstGeom>
        </p:spPr>
        <p:txBody>
          <a:bodyPr wrap="square" lIns="91425" tIns="91425" rIns="91425" bIns="91425" anchor="t" anchorCtr="0">
            <a:noAutofit/>
          </a:bodyPr>
          <a:lstStyle/>
          <a:p>
            <a:pPr marL="457200" lvl="0" indent="-342900">
              <a:spcBef>
                <a:spcPts val="0"/>
              </a:spcBef>
              <a:spcAft>
                <a:spcPts val="0"/>
              </a:spcAft>
              <a:buSzPts val="1800"/>
              <a:buChar char="●"/>
            </a:pPr>
            <a:r>
              <a:rPr lang="en" sz="1800"/>
              <a:t>Age of onset</a:t>
            </a:r>
          </a:p>
          <a:p>
            <a:pPr marL="457200" lvl="0" indent="-342900">
              <a:spcBef>
                <a:spcPts val="0"/>
              </a:spcBef>
              <a:spcAft>
                <a:spcPts val="0"/>
              </a:spcAft>
              <a:buSzPts val="1800"/>
              <a:buChar char="●"/>
            </a:pPr>
            <a:r>
              <a:rPr lang="en" sz="1800"/>
              <a:t>Family history </a:t>
            </a:r>
          </a:p>
          <a:p>
            <a:pPr marL="457200" lvl="0" indent="-342900">
              <a:spcBef>
                <a:spcPts val="0"/>
              </a:spcBef>
              <a:spcAft>
                <a:spcPts val="0"/>
              </a:spcAft>
              <a:buSzPts val="1800"/>
              <a:buChar char="●"/>
            </a:pPr>
            <a:r>
              <a:rPr lang="en" sz="1800"/>
              <a:t>Any history or symptoms of eating disorder (binge eating)</a:t>
            </a:r>
          </a:p>
          <a:p>
            <a:pPr marL="457200" lvl="0" indent="-342900">
              <a:spcBef>
                <a:spcPts val="0"/>
              </a:spcBef>
              <a:spcAft>
                <a:spcPts val="0"/>
              </a:spcAft>
              <a:buSzPts val="1800"/>
              <a:buChar char="●"/>
            </a:pPr>
            <a:r>
              <a:rPr lang="en" sz="1800"/>
              <a:t>Unhealthy weight loss (misuse of laxatives, self-induced vomiting)</a:t>
            </a:r>
          </a:p>
          <a:p>
            <a:pPr marL="457200" lvl="0" indent="-342900">
              <a:spcBef>
                <a:spcPts val="0"/>
              </a:spcBef>
              <a:spcAft>
                <a:spcPts val="0"/>
              </a:spcAft>
              <a:buSzPts val="1800"/>
              <a:buChar char="●"/>
            </a:pPr>
            <a:r>
              <a:rPr lang="en" sz="1800"/>
              <a:t>Is weight stable and for how long</a:t>
            </a:r>
          </a:p>
          <a:p>
            <a:pPr marL="457200" lvl="0" indent="-342900" rtl="0">
              <a:spcBef>
                <a:spcPts val="0"/>
              </a:spcBef>
              <a:buSzPts val="1800"/>
              <a:buChar char="●"/>
            </a:pPr>
            <a:r>
              <a:rPr lang="en" sz="1800"/>
              <a:t>What have been the maximum and minimum weight  </a:t>
            </a:r>
          </a:p>
        </p:txBody>
      </p:sp>
      <p:sp>
        <p:nvSpPr>
          <p:cNvPr id="292" name="Shape 292"/>
          <p:cNvSpPr txBox="1">
            <a:spLocks noGrp="1"/>
          </p:cNvSpPr>
          <p:nvPr>
            <p:ph type="body" idx="1"/>
          </p:nvPr>
        </p:nvSpPr>
        <p:spPr>
          <a:xfrm>
            <a:off x="4254575" y="2078875"/>
            <a:ext cx="48342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Any attempt to lose weight what was it and did it work</a:t>
            </a:r>
          </a:p>
          <a:p>
            <a:pPr marL="457200" lvl="0" indent="-342900" rtl="0">
              <a:spcBef>
                <a:spcPts val="0"/>
              </a:spcBef>
              <a:spcAft>
                <a:spcPts val="0"/>
              </a:spcAft>
              <a:buSzPts val="1800"/>
              <a:buChar char="●"/>
            </a:pPr>
            <a:r>
              <a:rPr lang="en" sz="1800"/>
              <a:t>If not ask why</a:t>
            </a:r>
          </a:p>
          <a:p>
            <a:pPr marL="457200" lvl="0" indent="-342900" rtl="0">
              <a:spcBef>
                <a:spcPts val="0"/>
              </a:spcBef>
              <a:spcAft>
                <a:spcPts val="0"/>
              </a:spcAft>
              <a:buSzPts val="1800"/>
              <a:buChar char="●"/>
            </a:pPr>
            <a:r>
              <a:rPr lang="en" sz="1800"/>
              <a:t>If yes ask did you maintain</a:t>
            </a:r>
          </a:p>
          <a:p>
            <a:pPr marL="457200" lvl="0" indent="-342900" rtl="0">
              <a:spcBef>
                <a:spcPts val="0"/>
              </a:spcBef>
              <a:spcAft>
                <a:spcPts val="0"/>
              </a:spcAft>
              <a:buSzPts val="1800"/>
              <a:buChar char="●"/>
            </a:pPr>
            <a:r>
              <a:rPr lang="en" sz="1800"/>
              <a:t>Does they understand the triggers</a:t>
            </a:r>
          </a:p>
          <a:p>
            <a:pPr marL="457200" lvl="0" indent="-342900" rtl="0">
              <a:spcBef>
                <a:spcPts val="0"/>
              </a:spcBef>
              <a:spcAft>
                <a:spcPts val="0"/>
              </a:spcAft>
              <a:buSzPts val="1800"/>
              <a:buChar char="●"/>
            </a:pPr>
            <a:r>
              <a:rPr lang="en" sz="1800"/>
              <a:t>Any medication to lose wight </a:t>
            </a:r>
          </a:p>
          <a:p>
            <a:pPr marL="457200" lvl="0" indent="-342900" rtl="0">
              <a:spcBef>
                <a:spcPts val="0"/>
              </a:spcBef>
              <a:spcAft>
                <a:spcPts val="0"/>
              </a:spcAft>
              <a:buSzPts val="1800"/>
              <a:buChar char="●"/>
            </a:pPr>
            <a:r>
              <a:rPr lang="en" sz="1800"/>
              <a:t>Any surgry to lose weight</a:t>
            </a:r>
          </a:p>
          <a:p>
            <a:pPr marL="457200" lvl="0" indent="-342900" rtl="0">
              <a:spcBef>
                <a:spcPts val="0"/>
              </a:spcBef>
              <a:buSzPts val="1800"/>
              <a:buChar char="●"/>
            </a:pPr>
            <a:r>
              <a:rPr lang="en" sz="1800"/>
              <a:t>Have they seen a professionals for weight loss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par>
                                <p:cTn id="8" presetID="10" presetClass="entr" presetSubtype="0" fill="hold" nodeType="withEffect">
                                  <p:stCondLst>
                                    <p:cond delay="0"/>
                                  </p:stCondLst>
                                  <p:childTnLst>
                                    <p:set>
                                      <p:cBhvr>
                                        <p:cTn id="9" dur="1" fill="hold">
                                          <p:stCondLst>
                                            <p:cond delay="0"/>
                                          </p:stCondLst>
                                        </p:cTn>
                                        <p:tgtEl>
                                          <p:spTgt spid="292"/>
                                        </p:tgtEl>
                                        <p:attrNameLst>
                                          <p:attrName>style.visibility</p:attrName>
                                        </p:attrNameLst>
                                      </p:cBhvr>
                                      <p:to>
                                        <p:strVal val="visible"/>
                                      </p:to>
                                    </p:set>
                                    <p:animEffect transition="in" filter="fade">
                                      <p:cBhvr>
                                        <p:cTn id="10"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The 5As Approach </a:t>
            </a:r>
          </a:p>
        </p:txBody>
      </p:sp>
      <p:sp>
        <p:nvSpPr>
          <p:cNvPr id="298" name="Shape 298"/>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a:spcBef>
                <a:spcPts val="0"/>
              </a:spcBef>
              <a:spcAft>
                <a:spcPts val="0"/>
              </a:spcAft>
              <a:buSzPts val="1800"/>
              <a:buChar char="●"/>
            </a:pPr>
            <a:r>
              <a:rPr lang="en" sz="1800" b="1"/>
              <a:t>Ask and assess</a:t>
            </a:r>
            <a:r>
              <a:rPr lang="en" sz="1800"/>
              <a:t> __ current lifestyle behavior and body mass index, comorbidities and other factors related</a:t>
            </a:r>
          </a:p>
          <a:p>
            <a:pPr marL="457200" lvl="0" indent="-342900">
              <a:spcBef>
                <a:spcPts val="0"/>
              </a:spcBef>
              <a:spcAft>
                <a:spcPts val="0"/>
              </a:spcAft>
              <a:buSzPts val="1800"/>
              <a:buChar char="●"/>
            </a:pPr>
            <a:r>
              <a:rPr lang="en" sz="1800" b="1"/>
              <a:t>Advise</a:t>
            </a:r>
            <a:r>
              <a:rPr lang="en" sz="1800"/>
              <a:t> __ promote the benefits of healthy lifestyle and explain the benefits of weight management</a:t>
            </a:r>
          </a:p>
          <a:p>
            <a:pPr marL="457200" lvl="0" indent="-342900">
              <a:spcBef>
                <a:spcPts val="0"/>
              </a:spcBef>
              <a:spcAft>
                <a:spcPts val="0"/>
              </a:spcAft>
              <a:buSzPts val="1800"/>
              <a:buChar char="●"/>
            </a:pPr>
            <a:r>
              <a:rPr lang="en" sz="1800" b="1"/>
              <a:t>Assist</a:t>
            </a:r>
            <a:r>
              <a:rPr lang="en" sz="1800"/>
              <a:t> __ develop a weight management program that includes lifestyle interventions tailored to the individual and plan for review and monitoring </a:t>
            </a:r>
          </a:p>
          <a:p>
            <a:pPr marL="457200" lvl="0" indent="-342900">
              <a:spcBef>
                <a:spcPts val="0"/>
              </a:spcBef>
              <a:buSzPts val="1800"/>
              <a:buChar char="●"/>
            </a:pPr>
            <a:r>
              <a:rPr lang="en" sz="1800" b="1"/>
              <a:t>Arrange</a:t>
            </a:r>
            <a:r>
              <a:rPr lang="en" sz="1800"/>
              <a:t> __ regular follow-up visits, referral as required and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ctrTitle"/>
          </p:nvPr>
        </p:nvSpPr>
        <p:spPr>
          <a:xfrm>
            <a:off x="729450" y="1322450"/>
            <a:ext cx="7688100" cy="1664700"/>
          </a:xfrm>
          <a:prstGeom prst="rect">
            <a:avLst/>
          </a:prstGeom>
        </p:spPr>
        <p:txBody>
          <a:bodyPr wrap="square" lIns="91425" tIns="91425" rIns="91425" bIns="91425" anchor="t" anchorCtr="0">
            <a:noAutofit/>
          </a:bodyPr>
          <a:lstStyle/>
          <a:p>
            <a:pPr marL="0" lvl="0" indent="0">
              <a:spcBef>
                <a:spcPts val="0"/>
              </a:spcBef>
              <a:buNone/>
            </a:pPr>
            <a:r>
              <a:rPr lang="en"/>
              <a:t>How to Treat?</a:t>
            </a:r>
          </a:p>
        </p:txBody>
      </p:sp>
      <p:sp>
        <p:nvSpPr>
          <p:cNvPr id="276" name="Shape 276"/>
          <p:cNvSpPr txBox="1">
            <a:spLocks noGrp="1"/>
          </p:cNvSpPr>
          <p:nvPr>
            <p:ph type="subTitle" idx="1"/>
          </p:nvPr>
        </p:nvSpPr>
        <p:spPr>
          <a:xfrm>
            <a:off x="729627" y="4813025"/>
            <a:ext cx="7688100" cy="541200"/>
          </a:xfrm>
          <a:prstGeom prst="rect">
            <a:avLst/>
          </a:prstGeom>
        </p:spPr>
        <p:txBody>
          <a:bodyPr wrap="square" lIns="91425" tIns="91425" rIns="91425" bIns="91425" anchor="t" anchorCtr="0">
            <a:noAutofit/>
          </a:bodyPr>
          <a:lstStyle/>
          <a:p>
            <a:pPr marL="0" lvl="0" indent="0">
              <a:spcBef>
                <a:spcPts val="0"/>
              </a:spcBef>
              <a:buNone/>
            </a:pPr>
            <a:endParaRPr/>
          </a:p>
        </p:txBody>
      </p:sp>
      <p:grpSp>
        <p:nvGrpSpPr>
          <p:cNvPr id="277" name="Shape 277"/>
          <p:cNvGrpSpPr/>
          <p:nvPr/>
        </p:nvGrpSpPr>
        <p:grpSpPr>
          <a:xfrm>
            <a:off x="5776504" y="2829900"/>
            <a:ext cx="3390326" cy="3483050"/>
            <a:chOff x="5632317" y="1189775"/>
            <a:chExt cx="3305700" cy="3483050"/>
          </a:xfrm>
        </p:grpSpPr>
        <p:sp>
          <p:nvSpPr>
            <p:cNvPr id="278" name="Shape 278"/>
            <p:cNvSpPr/>
            <p:nvPr/>
          </p:nvSpPr>
          <p:spPr>
            <a:xfrm>
              <a:off x="5632317" y="1189775"/>
              <a:ext cx="3305700" cy="669000"/>
            </a:xfrm>
            <a:prstGeom prst="chevron">
              <a:avLst>
                <a:gd name="adj" fmla="val 50000"/>
              </a:avLst>
            </a:prstGeom>
            <a:solidFill>
              <a:srgbClr val="4285F4"/>
            </a:solidFill>
            <a:ln>
              <a:noFill/>
            </a:ln>
          </p:spPr>
          <p:txBody>
            <a:bodyPr wrap="square" lIns="91425" tIns="91425" rIns="91425" bIns="91425" anchor="ctr" anchorCtr="0">
              <a:noAutofit/>
            </a:bodyPr>
            <a:lstStyle/>
            <a:p>
              <a:pPr marL="0" lvl="0" indent="-69850" algn="ctr">
                <a:spcBef>
                  <a:spcPts val="0"/>
                </a:spcBef>
                <a:buSzPts val="1100"/>
                <a:buNone/>
              </a:pPr>
              <a:r>
                <a:rPr lang="en" sz="2400" b="1">
                  <a:solidFill>
                    <a:srgbClr val="FFFFFF"/>
                  </a:solidFill>
                  <a:latin typeface="Roboto"/>
                  <a:ea typeface="Roboto"/>
                  <a:cs typeface="Roboto"/>
                  <a:sym typeface="Roboto"/>
                </a:rPr>
                <a:t>Surgery</a:t>
              </a:r>
            </a:p>
          </p:txBody>
        </p:sp>
        <p:sp>
          <p:nvSpPr>
            <p:cNvPr id="279" name="Shape 279"/>
            <p:cNvSpPr txBox="1"/>
            <p:nvPr/>
          </p:nvSpPr>
          <p:spPr>
            <a:xfrm>
              <a:off x="6167063" y="2057125"/>
              <a:ext cx="2236200" cy="2615700"/>
            </a:xfrm>
            <a:prstGeom prst="rect">
              <a:avLst/>
            </a:prstGeom>
            <a:noFill/>
            <a:ln>
              <a:noFill/>
            </a:ln>
          </p:spPr>
          <p:txBody>
            <a:bodyPr wrap="square" lIns="91425" tIns="91425" rIns="91425" bIns="91425" anchor="t" anchorCtr="0">
              <a:noAutofit/>
            </a:bodyPr>
            <a:lstStyle/>
            <a:p>
              <a:pPr marL="0" lvl="0" indent="0">
                <a:lnSpc>
                  <a:spcPct val="115000"/>
                </a:lnSpc>
                <a:spcBef>
                  <a:spcPts val="0"/>
                </a:spcBef>
                <a:buNone/>
              </a:pPr>
              <a:endParaRPr sz="1200">
                <a:solidFill>
                  <a:srgbClr val="434343"/>
                </a:solidFill>
                <a:latin typeface="Roboto"/>
                <a:ea typeface="Roboto"/>
                <a:cs typeface="Roboto"/>
                <a:sym typeface="Roboto"/>
              </a:endParaRPr>
            </a:p>
          </p:txBody>
        </p:sp>
      </p:grpSp>
      <p:grpSp>
        <p:nvGrpSpPr>
          <p:cNvPr id="280" name="Shape 280"/>
          <p:cNvGrpSpPr/>
          <p:nvPr/>
        </p:nvGrpSpPr>
        <p:grpSpPr>
          <a:xfrm>
            <a:off x="3019576" y="2829900"/>
            <a:ext cx="3390326" cy="3483050"/>
            <a:chOff x="2944204" y="1189775"/>
            <a:chExt cx="3305700" cy="3483050"/>
          </a:xfrm>
        </p:grpSpPr>
        <p:sp>
          <p:nvSpPr>
            <p:cNvPr id="281" name="Shape 281"/>
            <p:cNvSpPr/>
            <p:nvPr/>
          </p:nvSpPr>
          <p:spPr>
            <a:xfrm>
              <a:off x="2944204" y="1189775"/>
              <a:ext cx="3305700" cy="669000"/>
            </a:xfrm>
            <a:prstGeom prst="chevron">
              <a:avLst>
                <a:gd name="adj" fmla="val 50000"/>
              </a:avLst>
            </a:prstGeom>
            <a:solidFill>
              <a:srgbClr val="2A56C6"/>
            </a:solidFill>
            <a:ln>
              <a:noFill/>
            </a:ln>
          </p:spPr>
          <p:txBody>
            <a:bodyPr wrap="square" lIns="91425" tIns="91425" rIns="91425" bIns="91425" anchor="ctr" anchorCtr="0">
              <a:noAutofit/>
            </a:bodyPr>
            <a:lstStyle/>
            <a:p>
              <a:pPr marL="0" lvl="0" indent="-69850" algn="ctr">
                <a:spcBef>
                  <a:spcPts val="0"/>
                </a:spcBef>
                <a:buSzPts val="1100"/>
                <a:buNone/>
              </a:pPr>
              <a:r>
                <a:rPr lang="en" sz="1800" b="1">
                  <a:solidFill>
                    <a:srgbClr val="FFFFFF"/>
                  </a:solidFill>
                  <a:latin typeface="Roboto"/>
                  <a:ea typeface="Roboto"/>
                  <a:cs typeface="Roboto"/>
                  <a:sym typeface="Roboto"/>
                </a:rPr>
                <a:t>Pharmacotherapy</a:t>
              </a:r>
            </a:p>
          </p:txBody>
        </p:sp>
        <p:sp>
          <p:nvSpPr>
            <p:cNvPr id="282" name="Shape 282"/>
            <p:cNvSpPr txBox="1"/>
            <p:nvPr/>
          </p:nvSpPr>
          <p:spPr>
            <a:xfrm>
              <a:off x="3478949" y="2057125"/>
              <a:ext cx="2236200" cy="2615700"/>
            </a:xfrm>
            <a:prstGeom prst="rect">
              <a:avLst/>
            </a:prstGeom>
            <a:noFill/>
            <a:ln>
              <a:noFill/>
            </a:ln>
          </p:spPr>
          <p:txBody>
            <a:bodyPr wrap="square" lIns="91425" tIns="91425" rIns="91425" bIns="91425" anchor="t" anchorCtr="0">
              <a:noAutofit/>
            </a:bodyPr>
            <a:lstStyle/>
            <a:p>
              <a:pPr marL="0" lvl="0" indent="0">
                <a:lnSpc>
                  <a:spcPct val="115000"/>
                </a:lnSpc>
                <a:spcBef>
                  <a:spcPts val="0"/>
                </a:spcBef>
                <a:buNone/>
              </a:pPr>
              <a:endParaRPr sz="1200">
                <a:solidFill>
                  <a:srgbClr val="434343"/>
                </a:solidFill>
                <a:latin typeface="Roboto"/>
                <a:ea typeface="Roboto"/>
                <a:cs typeface="Roboto"/>
                <a:sym typeface="Roboto"/>
              </a:endParaRPr>
            </a:p>
          </p:txBody>
        </p:sp>
      </p:grpSp>
      <p:grpSp>
        <p:nvGrpSpPr>
          <p:cNvPr id="283" name="Shape 283"/>
          <p:cNvGrpSpPr/>
          <p:nvPr/>
        </p:nvGrpSpPr>
        <p:grpSpPr>
          <a:xfrm>
            <a:off x="0" y="2830114"/>
            <a:ext cx="3637701" cy="3482836"/>
            <a:chOff x="0" y="1189989"/>
            <a:chExt cx="3546900" cy="3482836"/>
          </a:xfrm>
        </p:grpSpPr>
        <p:sp>
          <p:nvSpPr>
            <p:cNvPr id="284" name="Shape 284"/>
            <p:cNvSpPr/>
            <p:nvPr/>
          </p:nvSpPr>
          <p:spPr>
            <a:xfrm>
              <a:off x="0" y="1189989"/>
              <a:ext cx="3546900" cy="669000"/>
            </a:xfrm>
            <a:prstGeom prst="homePlate">
              <a:avLst>
                <a:gd name="adj" fmla="val 50000"/>
              </a:avLst>
            </a:prstGeom>
            <a:solidFill>
              <a:srgbClr val="1C3AA9"/>
            </a:solidFill>
            <a:ln>
              <a:noFill/>
            </a:ln>
          </p:spPr>
          <p:txBody>
            <a:bodyPr wrap="square" lIns="91425" tIns="91425" rIns="91425" bIns="91425" anchor="ctr" anchorCtr="0">
              <a:noAutofit/>
            </a:bodyPr>
            <a:lstStyle/>
            <a:p>
              <a:pPr marL="0" lvl="0" indent="-69850" algn="ctr" rtl="0">
                <a:spcBef>
                  <a:spcPts val="0"/>
                </a:spcBef>
                <a:buSzPts val="1100"/>
                <a:buNone/>
              </a:pPr>
              <a:r>
                <a:rPr lang="en" sz="1800" b="1">
                  <a:solidFill>
                    <a:srgbClr val="FFFFFF"/>
                  </a:solidFill>
                  <a:latin typeface="Roboto"/>
                  <a:ea typeface="Roboto"/>
                  <a:cs typeface="Roboto"/>
                  <a:sym typeface="Roboto"/>
                </a:rPr>
                <a:t>Lifestyle Modification</a:t>
              </a:r>
            </a:p>
          </p:txBody>
        </p:sp>
        <p:sp>
          <p:nvSpPr>
            <p:cNvPr id="285" name="Shape 285"/>
            <p:cNvSpPr txBox="1"/>
            <p:nvPr/>
          </p:nvSpPr>
          <p:spPr>
            <a:xfrm>
              <a:off x="655361" y="2057125"/>
              <a:ext cx="2236200" cy="26157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buNone/>
              </a:pPr>
              <a:endParaRPr sz="1200">
                <a:solidFill>
                  <a:srgbClr val="434343"/>
                </a:solidFill>
                <a:latin typeface="Roboto"/>
                <a:ea typeface="Roboto"/>
                <a:cs typeface="Roboto"/>
                <a:sym typeface="Robo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Secondary prevention  </a:t>
            </a:r>
          </a:p>
        </p:txBody>
      </p:sp>
      <p:sp>
        <p:nvSpPr>
          <p:cNvPr id="304" name="Shape 304"/>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17500" rtl="0">
              <a:spcBef>
                <a:spcPts val="0"/>
              </a:spcBef>
              <a:spcAft>
                <a:spcPts val="0"/>
              </a:spcAft>
              <a:buSzPts val="1400"/>
              <a:buChar char="●"/>
            </a:pPr>
            <a:r>
              <a:rPr lang="en" sz="1800"/>
              <a:t>Exercise</a:t>
            </a:r>
            <a:r>
              <a:rPr lang="en" sz="1400"/>
              <a:t>:</a:t>
            </a:r>
          </a:p>
          <a:p>
            <a:pPr marL="914400" lvl="1" indent="-317500" rtl="0">
              <a:spcBef>
                <a:spcPts val="0"/>
              </a:spcBef>
              <a:spcAft>
                <a:spcPts val="0"/>
              </a:spcAft>
              <a:buSzPts val="1400"/>
              <a:buChar char="○"/>
            </a:pPr>
            <a:r>
              <a:rPr lang="en" sz="1400"/>
              <a:t>Weight loss is greater in diet plus exercise regimens than in diet-only regimens. Exercise regimens alone, without reduced-calorie diets, are not effective for weight loss.</a:t>
            </a:r>
          </a:p>
          <a:p>
            <a:pPr marL="914400" lvl="1" indent="-317500" rtl="0">
              <a:spcBef>
                <a:spcPts val="0"/>
              </a:spcBef>
              <a:spcAft>
                <a:spcPts val="0"/>
              </a:spcAft>
              <a:buSzPts val="1400"/>
              <a:buChar char="○"/>
            </a:pPr>
            <a:r>
              <a:rPr lang="en" sz="1400"/>
              <a:t>Moderate physical exercise is introduced with 3 sessions per week, 30 minutes per session, then later increased, as tolerated.</a:t>
            </a:r>
          </a:p>
          <a:p>
            <a:pPr marL="457200" lvl="0" indent="-342900" rtl="0">
              <a:spcBef>
                <a:spcPts val="0"/>
              </a:spcBef>
              <a:spcAft>
                <a:spcPts val="0"/>
              </a:spcAft>
              <a:buSzPts val="1800"/>
              <a:buChar char="●"/>
            </a:pPr>
            <a:r>
              <a:rPr lang="en" sz="1800"/>
              <a:t>Example:</a:t>
            </a:r>
          </a:p>
          <a:p>
            <a:pPr marL="914400" lvl="1" indent="-317500" rtl="0">
              <a:spcBef>
                <a:spcPts val="0"/>
              </a:spcBef>
              <a:spcAft>
                <a:spcPts val="0"/>
              </a:spcAft>
              <a:buSzPts val="1400"/>
              <a:buChar char="○"/>
            </a:pPr>
            <a:r>
              <a:rPr lang="en" sz="1400"/>
              <a:t>walking at 3 miles per hour (350 kcal/hour).</a:t>
            </a:r>
          </a:p>
          <a:p>
            <a:pPr marL="914400" lvl="1" indent="-317500" rtl="0">
              <a:spcBef>
                <a:spcPts val="0"/>
              </a:spcBef>
              <a:buSzPts val="1400"/>
              <a:buChar char="○"/>
            </a:pPr>
            <a:r>
              <a:rPr lang="en" sz="1400"/>
              <a:t>bicycling on level ground at 10 to 12 miles per hour (600 kcal/hour).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Secondary prevention  </a:t>
            </a:r>
          </a:p>
          <a:p>
            <a:pPr marL="0" lvl="0" indent="0">
              <a:spcBef>
                <a:spcPts val="0"/>
              </a:spcBef>
              <a:buNone/>
            </a:pPr>
            <a:endParaRPr/>
          </a:p>
        </p:txBody>
      </p:sp>
      <p:sp>
        <p:nvSpPr>
          <p:cNvPr id="310" name="Shape 310"/>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Dieting:</a:t>
            </a:r>
          </a:p>
          <a:p>
            <a:pPr marL="914400" lvl="1" indent="-317500" rtl="0">
              <a:spcBef>
                <a:spcPts val="0"/>
              </a:spcBef>
              <a:spcAft>
                <a:spcPts val="0"/>
              </a:spcAft>
              <a:buSzPts val="1400"/>
              <a:buChar char="○"/>
            </a:pPr>
            <a:r>
              <a:rPr lang="en" sz="1400"/>
              <a:t>At 6-month follow-up, the low-carbohydrate/high-protein diet has been found to produce greater weight loss than the low-fat diet, and patients seemed to prefer the low-carbohydrate/high-protein diet.</a:t>
            </a:r>
          </a:p>
          <a:p>
            <a:pPr marL="914400" lvl="1" indent="-317500" rtl="0">
              <a:spcBef>
                <a:spcPts val="0"/>
              </a:spcBef>
              <a:spcAft>
                <a:spcPts val="0"/>
              </a:spcAft>
              <a:buSzPts val="1400"/>
              <a:buChar char="○"/>
            </a:pPr>
            <a:r>
              <a:rPr lang="en" sz="1400"/>
              <a:t>Adherence to the diet (i.e., compliance) and the reliability of patient reporting of caloric intake have been problematic in studies on dietary intervention.</a:t>
            </a:r>
          </a:p>
          <a:p>
            <a:pPr marL="914400" lvl="1" indent="-317500" rtl="0">
              <a:spcBef>
                <a:spcPts val="0"/>
              </a:spcBef>
              <a:spcAft>
                <a:spcPts val="0"/>
              </a:spcAft>
              <a:buSzPts val="1400"/>
              <a:buChar char="○"/>
            </a:pPr>
            <a:r>
              <a:rPr lang="en" sz="1400"/>
              <a:t>Reduce consumption of junk food</a:t>
            </a:r>
          </a:p>
          <a:p>
            <a:pPr marL="914400" lvl="1" indent="-317500">
              <a:spcBef>
                <a:spcPts val="0"/>
              </a:spcBef>
              <a:buSzPts val="1400"/>
              <a:buChar char="○"/>
            </a:pPr>
            <a:r>
              <a:rPr lang="en" sz="1400"/>
              <a:t>Eat 500 to 1,000 fewer calories each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a:blip r:embed="rId3">
            <a:alphaModFix/>
          </a:blip>
          <a:stretch>
            <a:fillRect/>
          </a:stretch>
        </p:blipFill>
        <p:spPr>
          <a:xfrm>
            <a:off x="7219950" y="2771775"/>
            <a:ext cx="1924050" cy="2371725"/>
          </a:xfrm>
          <a:prstGeom prst="rect">
            <a:avLst/>
          </a:prstGeom>
          <a:noFill/>
          <a:ln>
            <a:noFill/>
          </a:ln>
        </p:spPr>
      </p:pic>
      <p:sp>
        <p:nvSpPr>
          <p:cNvPr id="316" name="Shape 316"/>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Secondary prevention  </a:t>
            </a:r>
          </a:p>
          <a:p>
            <a:pPr marL="0" lvl="0" indent="0">
              <a:spcBef>
                <a:spcPts val="0"/>
              </a:spcBef>
              <a:buNone/>
            </a:pPr>
            <a:endParaRPr/>
          </a:p>
        </p:txBody>
      </p:sp>
      <p:sp>
        <p:nvSpPr>
          <p:cNvPr id="317" name="Shape 317"/>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Psychological/behavioral interventions</a:t>
            </a:r>
          </a:p>
          <a:p>
            <a:pPr marL="914400" lvl="1" indent="-317500" rtl="0">
              <a:spcBef>
                <a:spcPts val="0"/>
              </a:spcBef>
              <a:spcAft>
                <a:spcPts val="0"/>
              </a:spcAft>
              <a:buSzPts val="1400"/>
              <a:buChar char="○"/>
            </a:pPr>
            <a:r>
              <a:rPr lang="en" sz="1400"/>
              <a:t>Psychological interventions should be part of any weight management program.</a:t>
            </a:r>
          </a:p>
          <a:p>
            <a:pPr marL="914400" lvl="1" indent="-317500">
              <a:spcBef>
                <a:spcPts val="0"/>
              </a:spcBef>
              <a:buSzPts val="1400"/>
              <a:buChar char="○"/>
            </a:pPr>
            <a:r>
              <a:rPr lang="en" sz="1400"/>
              <a:t>It should be adjusted to circumstances of the individuals or their families.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Secondary prevention  </a:t>
            </a:r>
          </a:p>
          <a:p>
            <a:pPr marL="0" lvl="0" indent="0">
              <a:spcBef>
                <a:spcPts val="0"/>
              </a:spcBef>
              <a:buNone/>
            </a:pPr>
            <a:endParaRPr/>
          </a:p>
        </p:txBody>
      </p:sp>
      <p:sp>
        <p:nvSpPr>
          <p:cNvPr id="323" name="Shape 323"/>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Drug treatment:</a:t>
            </a:r>
          </a:p>
          <a:p>
            <a:pPr marL="914400" lvl="1" indent="-317500">
              <a:spcBef>
                <a:spcPts val="0"/>
              </a:spcBef>
              <a:spcAft>
                <a:spcPts val="0"/>
              </a:spcAft>
              <a:buSzPts val="1400"/>
              <a:buChar char="○"/>
            </a:pPr>
            <a:r>
              <a:rPr lang="en" sz="1400"/>
              <a:t>When to use?</a:t>
            </a:r>
          </a:p>
          <a:p>
            <a:pPr marL="1371600" lvl="2" indent="-317500" rtl="0">
              <a:spcBef>
                <a:spcPts val="0"/>
              </a:spcBef>
              <a:spcAft>
                <a:spcPts val="0"/>
              </a:spcAft>
              <a:buSzPts val="1400"/>
              <a:buChar char="■"/>
            </a:pPr>
            <a:r>
              <a:rPr lang="en" sz="1400"/>
              <a:t>Failure of diet and exercise</a:t>
            </a:r>
          </a:p>
          <a:p>
            <a:pPr marL="1371600" lvl="2" indent="-317500" rtl="0">
              <a:spcBef>
                <a:spcPts val="0"/>
              </a:spcBef>
              <a:spcAft>
                <a:spcPts val="0"/>
              </a:spcAft>
              <a:buSzPts val="1400"/>
              <a:buChar char="■"/>
            </a:pPr>
            <a:r>
              <a:rPr lang="en" sz="1400"/>
              <a:t>BMI &gt; 30</a:t>
            </a:r>
          </a:p>
          <a:p>
            <a:pPr marL="1371600" lvl="2" indent="-317500" rtl="0">
              <a:spcBef>
                <a:spcPts val="0"/>
              </a:spcBef>
              <a:spcAft>
                <a:spcPts val="0"/>
              </a:spcAft>
              <a:buSzPts val="1400"/>
              <a:buChar char="■"/>
            </a:pPr>
            <a:r>
              <a:rPr lang="en" sz="1400"/>
              <a:t>BMI &gt; 27 and associated with medical problems related to obesity</a:t>
            </a:r>
          </a:p>
          <a:p>
            <a:pPr marL="457200" lvl="0" indent="-342900" rtl="0">
              <a:spcBef>
                <a:spcPts val="0"/>
              </a:spcBef>
              <a:buSzPts val="1800"/>
              <a:buChar char="●"/>
            </a:pPr>
            <a:r>
              <a:rPr lang="en" sz="1800"/>
              <a:t>Orlistat have modest effectiveness (about 5% loss in body weight) when combined with diet and exercise alone, but mild gastrointestinal side effects are common.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Quiz </a:t>
            </a:r>
          </a:p>
        </p:txBody>
      </p:sp>
      <p:sp>
        <p:nvSpPr>
          <p:cNvPr id="99" name="Shape 99"/>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What is the cause of Obesity?</a:t>
            </a:r>
          </a:p>
          <a:p>
            <a:pPr marL="914400" lvl="0" indent="-342900" rtl="0">
              <a:spcBef>
                <a:spcPts val="0"/>
              </a:spcBef>
              <a:spcAft>
                <a:spcPts val="0"/>
              </a:spcAft>
              <a:buSzPts val="1800"/>
              <a:buAutoNum type="alphaUcPeriod"/>
            </a:pPr>
            <a:r>
              <a:rPr lang="en" sz="1800"/>
              <a:t>Unhealthy diet.</a:t>
            </a:r>
          </a:p>
          <a:p>
            <a:pPr marL="914400" lvl="0" indent="-342900" rtl="0">
              <a:spcBef>
                <a:spcPts val="0"/>
              </a:spcBef>
              <a:spcAft>
                <a:spcPts val="0"/>
              </a:spcAft>
              <a:buSzPts val="1800"/>
              <a:buAutoNum type="alphaUcPeriod"/>
            </a:pPr>
            <a:r>
              <a:rPr lang="en" sz="1800"/>
              <a:t>Genetics.</a:t>
            </a:r>
          </a:p>
          <a:p>
            <a:pPr marL="914400" lvl="0" indent="-342900" rtl="0">
              <a:spcBef>
                <a:spcPts val="0"/>
              </a:spcBef>
              <a:spcAft>
                <a:spcPts val="0"/>
              </a:spcAft>
              <a:buSzPts val="1800"/>
              <a:buAutoNum type="alphaUcPeriod"/>
            </a:pPr>
            <a:r>
              <a:rPr lang="en" sz="1800"/>
              <a:t>Low physical activity.</a:t>
            </a:r>
          </a:p>
          <a:p>
            <a:pPr marL="914400" lvl="0" indent="-342900" rtl="0">
              <a:spcBef>
                <a:spcPts val="0"/>
              </a:spcBef>
              <a:buSzPts val="1800"/>
              <a:buAutoNum type="alphaUcPeriod"/>
            </a:pPr>
            <a:r>
              <a:rPr lang="en" sz="1800"/>
              <a:t>All of the above.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Secondary prevention  </a:t>
            </a:r>
          </a:p>
        </p:txBody>
      </p:sp>
      <p:sp>
        <p:nvSpPr>
          <p:cNvPr id="329" name="Shape 329"/>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11150" rtl="0">
              <a:spcBef>
                <a:spcPts val="0"/>
              </a:spcBef>
              <a:spcAft>
                <a:spcPts val="0"/>
              </a:spcAft>
              <a:buSzPts val="1300"/>
              <a:buChar char="●"/>
            </a:pPr>
            <a:r>
              <a:rPr lang="en" sz="1800"/>
              <a:t>Drugs</a:t>
            </a:r>
            <a:r>
              <a:rPr lang="en"/>
              <a:t>:</a:t>
            </a:r>
          </a:p>
          <a:p>
            <a:pPr marL="914400" lvl="1" indent="-317500" rtl="0">
              <a:spcBef>
                <a:spcPts val="0"/>
              </a:spcBef>
              <a:spcAft>
                <a:spcPts val="0"/>
              </a:spcAft>
              <a:buSzPts val="1400"/>
              <a:buChar char="○"/>
            </a:pPr>
            <a:r>
              <a:rPr lang="en" sz="1400"/>
              <a:t>Primary options:</a:t>
            </a:r>
          </a:p>
          <a:p>
            <a:pPr marL="1371600" lvl="2" indent="-317500" rtl="0">
              <a:spcBef>
                <a:spcPts val="0"/>
              </a:spcBef>
              <a:spcAft>
                <a:spcPts val="0"/>
              </a:spcAft>
              <a:buSzPts val="1400"/>
              <a:buChar char="■"/>
            </a:pPr>
            <a:r>
              <a:rPr lang="en" sz="1400"/>
              <a:t>Orlistat: Patients usually complained from oily stools and fecal incontinence.</a:t>
            </a:r>
          </a:p>
          <a:p>
            <a:pPr marL="914400" lvl="1" indent="-317500" rtl="0">
              <a:spcBef>
                <a:spcPts val="0"/>
              </a:spcBef>
              <a:spcAft>
                <a:spcPts val="0"/>
              </a:spcAft>
              <a:buSzPts val="1400"/>
              <a:buChar char="○"/>
            </a:pPr>
            <a:r>
              <a:rPr lang="en" sz="1400"/>
              <a:t>Secondary options:</a:t>
            </a:r>
          </a:p>
          <a:p>
            <a:pPr marL="1371600" lvl="2" indent="-317500" rtl="0">
              <a:spcBef>
                <a:spcPts val="0"/>
              </a:spcBef>
              <a:spcAft>
                <a:spcPts val="0"/>
              </a:spcAft>
              <a:buSzPts val="1400"/>
              <a:buChar char="■"/>
            </a:pPr>
            <a:r>
              <a:rPr lang="en" sz="1400"/>
              <a:t>Lorcaserin.</a:t>
            </a:r>
          </a:p>
          <a:p>
            <a:pPr marL="1371600" lvl="2" indent="-317500" rtl="0">
              <a:spcBef>
                <a:spcPts val="0"/>
              </a:spcBef>
              <a:spcAft>
                <a:spcPts val="0"/>
              </a:spcAft>
              <a:buSzPts val="1400"/>
              <a:buChar char="■"/>
            </a:pPr>
            <a:r>
              <a:rPr lang="en" sz="1400"/>
              <a:t>Liraglutid</a:t>
            </a:r>
          </a:p>
          <a:p>
            <a:pPr marL="1371600" lvl="2" indent="-317500" rtl="0">
              <a:spcBef>
                <a:spcPts val="0"/>
              </a:spcBef>
              <a:spcAft>
                <a:spcPts val="0"/>
              </a:spcAft>
              <a:buSzPts val="1400"/>
              <a:buChar char="■"/>
            </a:pPr>
            <a:r>
              <a:rPr lang="en" sz="1400"/>
              <a:t>Naltrexone/bupropion hydrochloride</a:t>
            </a:r>
          </a:p>
          <a:p>
            <a:pPr marL="914400" lvl="1" indent="-317500" rtl="0">
              <a:spcBef>
                <a:spcPts val="0"/>
              </a:spcBef>
              <a:spcAft>
                <a:spcPts val="0"/>
              </a:spcAft>
              <a:buSzPts val="1400"/>
              <a:buChar char="○"/>
            </a:pPr>
            <a:r>
              <a:rPr lang="en" sz="1400"/>
              <a:t>Tertiary options (not preferable):</a:t>
            </a:r>
          </a:p>
          <a:p>
            <a:pPr marL="1371600" lvl="2" indent="-317500" rtl="0">
              <a:spcBef>
                <a:spcPts val="0"/>
              </a:spcBef>
              <a:buSzPts val="1400"/>
              <a:buChar char="■"/>
            </a:pPr>
            <a:r>
              <a:rPr lang="en" sz="1400"/>
              <a:t>Phentermine.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Shape 334"/>
          <p:cNvPicPr preferRelativeResize="0"/>
          <p:nvPr/>
        </p:nvPicPr>
        <p:blipFill>
          <a:blip r:embed="rId3">
            <a:alphaModFix/>
          </a:blip>
          <a:stretch>
            <a:fillRect/>
          </a:stretch>
        </p:blipFill>
        <p:spPr>
          <a:xfrm>
            <a:off x="4625275" y="468825"/>
            <a:ext cx="4515125" cy="3119100"/>
          </a:xfrm>
          <a:prstGeom prst="rect">
            <a:avLst/>
          </a:prstGeom>
          <a:noFill/>
          <a:ln>
            <a:noFill/>
          </a:ln>
        </p:spPr>
      </p:pic>
      <p:sp>
        <p:nvSpPr>
          <p:cNvPr id="335" name="Shape 335"/>
          <p:cNvSpPr txBox="1">
            <a:spLocks noGrp="1"/>
          </p:cNvSpPr>
          <p:nvPr>
            <p:ph type="title"/>
          </p:nvPr>
        </p:nvSpPr>
        <p:spPr>
          <a:xfrm>
            <a:off x="322700" y="1095575"/>
            <a:ext cx="7688700" cy="535200"/>
          </a:xfrm>
          <a:prstGeom prst="rect">
            <a:avLst/>
          </a:prstGeom>
        </p:spPr>
        <p:txBody>
          <a:bodyPr wrap="square" lIns="91425" tIns="91425" rIns="91425" bIns="91425" anchor="t" anchorCtr="0">
            <a:noAutofit/>
          </a:bodyPr>
          <a:lstStyle/>
          <a:p>
            <a:pPr marL="0" lvl="0" indent="0">
              <a:spcBef>
                <a:spcPts val="0"/>
              </a:spcBef>
              <a:buNone/>
            </a:pPr>
            <a:r>
              <a:rPr lang="en"/>
              <a:t>Secondary prevention</a:t>
            </a:r>
          </a:p>
        </p:txBody>
      </p:sp>
      <p:sp>
        <p:nvSpPr>
          <p:cNvPr id="336" name="Shape 336"/>
          <p:cNvSpPr txBox="1">
            <a:spLocks noGrp="1"/>
          </p:cNvSpPr>
          <p:nvPr>
            <p:ph type="body" idx="1"/>
          </p:nvPr>
        </p:nvSpPr>
        <p:spPr>
          <a:xfrm>
            <a:off x="0" y="2262600"/>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Indications for surgery:</a:t>
            </a:r>
          </a:p>
          <a:p>
            <a:pPr marL="457200" lvl="0" indent="-342900" rtl="0">
              <a:spcBef>
                <a:spcPts val="0"/>
              </a:spcBef>
              <a:spcAft>
                <a:spcPts val="0"/>
              </a:spcAft>
              <a:buSzPts val="1800"/>
              <a:buAutoNum type="arabicPeriod"/>
            </a:pPr>
            <a:r>
              <a:rPr lang="en" sz="1800"/>
              <a:t>Failure of conservative treatment</a:t>
            </a:r>
          </a:p>
          <a:p>
            <a:pPr marL="457200" lvl="0" indent="-342900" rtl="0">
              <a:spcBef>
                <a:spcPts val="0"/>
              </a:spcBef>
              <a:spcAft>
                <a:spcPts val="0"/>
              </a:spcAft>
              <a:buSzPts val="1800"/>
              <a:buAutoNum type="arabicPeriod"/>
            </a:pPr>
            <a:r>
              <a:rPr lang="en" sz="1800"/>
              <a:t>BMI &gt; 40 (morbidly obese)</a:t>
            </a:r>
          </a:p>
          <a:p>
            <a:pPr marL="457200" lvl="0" indent="-342900" rtl="0">
              <a:spcBef>
                <a:spcPts val="0"/>
              </a:spcBef>
              <a:buSzPts val="1800"/>
              <a:buAutoNum type="arabicPeriod"/>
            </a:pPr>
            <a:r>
              <a:rPr lang="en" sz="1800"/>
              <a:t>BMI ≥35 kg/m2 with obesity-related comorbidity (e.g., hypertension, diabetes, sleep apnea, GORD) may be candidates for most bariatric procedures.</a:t>
            </a:r>
          </a:p>
        </p:txBody>
      </p:sp>
      <p:sp>
        <p:nvSpPr>
          <p:cNvPr id="337" name="Shape 337"/>
          <p:cNvSpPr txBox="1"/>
          <p:nvPr/>
        </p:nvSpPr>
        <p:spPr>
          <a:xfrm>
            <a:off x="5628975" y="4448075"/>
            <a:ext cx="3083400" cy="564300"/>
          </a:xfrm>
          <a:prstGeom prst="rect">
            <a:avLst/>
          </a:prstGeom>
          <a:noFill/>
          <a:ln>
            <a:noFill/>
          </a:ln>
        </p:spPr>
        <p:txBody>
          <a:bodyPr wrap="square" lIns="91425" tIns="91425" rIns="91425" bIns="91425" anchor="t" anchorCtr="0">
            <a:noAutofit/>
          </a:bodyPr>
          <a:lstStyle/>
          <a:p>
            <a:pPr marL="0" lvl="0" indent="0">
              <a:spcBef>
                <a:spcPts val="0"/>
              </a:spcBef>
              <a:buNone/>
            </a:pPr>
            <a:r>
              <a:rPr lang="en"/>
              <a:t>Adjustable Gastric Banding is the most commonly used surgery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2400"/>
              <a:t>Tertiary prevention</a:t>
            </a:r>
          </a:p>
        </p:txBody>
      </p:sp>
      <p:sp>
        <p:nvSpPr>
          <p:cNvPr id="343" name="Shape 343"/>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0" lvl="0" indent="0">
              <a:spcBef>
                <a:spcPts val="0"/>
              </a:spcBef>
              <a:buNone/>
            </a:pPr>
            <a:r>
              <a:rPr lang="en" sz="1800"/>
              <a:t>TREATMENT OF COMPLICATIONS :</a:t>
            </a:r>
          </a:p>
          <a:p>
            <a:pPr marL="0" lvl="0" indent="0">
              <a:spcBef>
                <a:spcPts val="0"/>
              </a:spcBef>
              <a:buNone/>
            </a:pPr>
            <a:r>
              <a:rPr lang="en" sz="1800"/>
              <a:t>• Slowing the progression to more severe form of obesity</a:t>
            </a:r>
          </a:p>
          <a:p>
            <a:pPr marL="0" lvl="0" indent="0">
              <a:spcBef>
                <a:spcPts val="0"/>
              </a:spcBef>
              <a:buNone/>
            </a:pPr>
            <a:r>
              <a:rPr lang="en" sz="1800"/>
              <a:t>• Reducing the likelihood of associated musculoskeletal, metabolic, or vascular disorders (e.g., osteoarthritis, diabetes, or cardiovascular disease).</a:t>
            </a:r>
          </a:p>
          <a:p>
            <a:pPr marL="0" lvl="0" indent="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ctrTitle"/>
          </p:nvPr>
        </p:nvSpPr>
        <p:spPr>
          <a:xfrm>
            <a:off x="729450" y="1322450"/>
            <a:ext cx="7688100" cy="1664700"/>
          </a:xfrm>
          <a:prstGeom prst="rect">
            <a:avLst/>
          </a:prstGeom>
        </p:spPr>
        <p:txBody>
          <a:bodyPr wrap="square" lIns="91425" tIns="91425" rIns="91425" bIns="91425" anchor="t" anchorCtr="0">
            <a:noAutofit/>
          </a:bodyPr>
          <a:lstStyle/>
          <a:p>
            <a:pPr marL="0" lvl="0" indent="0">
              <a:spcBef>
                <a:spcPts val="0"/>
              </a:spcBef>
              <a:buNone/>
            </a:pPr>
            <a:r>
              <a:rPr lang="en"/>
              <a:t>Our Role</a:t>
            </a:r>
          </a:p>
        </p:txBody>
      </p:sp>
      <p:sp>
        <p:nvSpPr>
          <p:cNvPr id="349" name="Shape 349"/>
          <p:cNvSpPr txBox="1">
            <a:spLocks noGrp="1"/>
          </p:cNvSpPr>
          <p:nvPr>
            <p:ph type="subTitle" idx="1"/>
          </p:nvPr>
        </p:nvSpPr>
        <p:spPr>
          <a:xfrm>
            <a:off x="729627" y="3172900"/>
            <a:ext cx="7688100" cy="5412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The Health Team</a:t>
            </a:r>
          </a:p>
        </p:txBody>
      </p:sp>
      <p:sp>
        <p:nvSpPr>
          <p:cNvPr id="355" name="Shape 355"/>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The physical activity and eating behaviors that affect weight are influenced by many sectors of society, including families, community organizations, health care providers, faith-based institutions, businesses, government agencies, the media, and schools.</a:t>
            </a:r>
          </a:p>
          <a:p>
            <a:pPr marL="457200" lvl="0" indent="-342900" rtl="0">
              <a:spcBef>
                <a:spcPts val="0"/>
              </a:spcBef>
              <a:buSzPts val="1800"/>
              <a:buChar char="●"/>
            </a:pPr>
            <a:r>
              <a:rPr lang="en" sz="1800"/>
              <a:t>The involvement of all of these sectors will be needed to reverse the epidemic.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1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The Health Team and medical students</a:t>
            </a:r>
          </a:p>
        </p:txBody>
      </p:sp>
      <p:sp>
        <p:nvSpPr>
          <p:cNvPr id="361" name="Shape 361"/>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Health professionals have an important role in promoting preventive measures and encouraging positive lifestyle Behaviors “ awareness of the population” ..</a:t>
            </a:r>
          </a:p>
          <a:p>
            <a:pPr marL="457200" lvl="0" indent="-342900">
              <a:spcBef>
                <a:spcPts val="0"/>
              </a:spcBef>
              <a:buSzPts val="1800"/>
              <a:buChar char="●"/>
            </a:pPr>
            <a:r>
              <a:rPr lang="en" sz="1800"/>
              <a:t>Also have a role in counseling patients about safe and effective weight loss and weight maintenance 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At Schools</a:t>
            </a:r>
          </a:p>
        </p:txBody>
      </p:sp>
      <p:sp>
        <p:nvSpPr>
          <p:cNvPr id="367" name="Shape 367"/>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Schools cannot solve the obesity epidemic on their own as well .</a:t>
            </a:r>
          </a:p>
          <a:p>
            <a:pPr marL="457200" lvl="0" indent="-342900" rtl="0">
              <a:spcBef>
                <a:spcPts val="0"/>
              </a:spcBef>
              <a:spcAft>
                <a:spcPts val="0"/>
              </a:spcAft>
              <a:buSzPts val="1800"/>
              <a:buChar char="●"/>
            </a:pPr>
            <a:r>
              <a:rPr lang="en" sz="1800"/>
              <a:t>School can also help address obesity by providing:</a:t>
            </a:r>
          </a:p>
          <a:p>
            <a:pPr marL="914400" lvl="1" indent="-317500" rtl="0">
              <a:spcBef>
                <a:spcPts val="0"/>
              </a:spcBef>
              <a:spcAft>
                <a:spcPts val="0"/>
              </a:spcAft>
              <a:buSzPts val="1400"/>
              <a:buChar char="○"/>
            </a:pPr>
            <a:r>
              <a:rPr lang="en" sz="1400"/>
              <a:t>Screening</a:t>
            </a:r>
          </a:p>
          <a:p>
            <a:pPr marL="914400" lvl="1" indent="-317500" rtl="0">
              <a:spcBef>
                <a:spcPts val="0"/>
              </a:spcBef>
              <a:spcAft>
                <a:spcPts val="0"/>
              </a:spcAft>
              <a:buSzPts val="1400"/>
              <a:buChar char="○"/>
            </a:pPr>
            <a:r>
              <a:rPr lang="en" sz="1400"/>
              <a:t>Health information</a:t>
            </a:r>
          </a:p>
          <a:p>
            <a:pPr marL="914400" lvl="1" indent="-317500" rtl="0">
              <a:spcBef>
                <a:spcPts val="0"/>
              </a:spcBef>
              <a:spcAft>
                <a:spcPts val="0"/>
              </a:spcAft>
              <a:buSzPts val="1400"/>
              <a:buChar char="○"/>
            </a:pPr>
            <a:r>
              <a:rPr lang="en" sz="1400"/>
              <a:t>Referrals to students</a:t>
            </a:r>
          </a:p>
          <a:p>
            <a:pPr marL="457200" lvl="0" indent="-342900">
              <a:spcBef>
                <a:spcPts val="0"/>
              </a:spcBef>
              <a:spcAft>
                <a:spcPts val="0"/>
              </a:spcAft>
              <a:buSzPts val="1800"/>
              <a:buChar char="●"/>
            </a:pPr>
            <a:r>
              <a:rPr lang="en" sz="1800"/>
              <a:t>The Role of Schools in Obesity Prevention:</a:t>
            </a:r>
          </a:p>
          <a:p>
            <a:pPr marL="914400" lvl="1" indent="-317500" rtl="0">
              <a:spcBef>
                <a:spcPts val="0"/>
              </a:spcBef>
              <a:spcAft>
                <a:spcPts val="0"/>
              </a:spcAft>
              <a:buSzPts val="1400"/>
              <a:buChar char="○"/>
            </a:pPr>
            <a:r>
              <a:rPr lang="en" sz="1400"/>
              <a:t>More nutritious food</a:t>
            </a:r>
          </a:p>
          <a:p>
            <a:pPr marL="914400" lvl="1" indent="-317500" rtl="0">
              <a:spcBef>
                <a:spcPts val="0"/>
              </a:spcBef>
              <a:spcAft>
                <a:spcPts val="0"/>
              </a:spcAft>
              <a:buSzPts val="1400"/>
              <a:buChar char="○"/>
            </a:pPr>
            <a:r>
              <a:rPr lang="en" sz="1400"/>
              <a:t>Physical activity</a:t>
            </a:r>
          </a:p>
          <a:p>
            <a:pPr marL="914400" lvl="1" indent="-317500" rtl="0">
              <a:spcBef>
                <a:spcPts val="0"/>
              </a:spcBef>
              <a:spcAft>
                <a:spcPts val="0"/>
              </a:spcAft>
              <a:buSzPts val="1400"/>
              <a:buChar char="○"/>
            </a:pPr>
            <a:r>
              <a:rPr lang="en" sz="1400"/>
              <a:t>Health services.</a:t>
            </a:r>
          </a:p>
          <a:p>
            <a:pPr marL="914400" lvl="1" indent="-317500" rtl="0">
              <a:spcBef>
                <a:spcPts val="0"/>
              </a:spcBef>
              <a:buSzPts val="1400"/>
              <a:buChar char="○"/>
            </a:pPr>
            <a:r>
              <a:rPr lang="en" sz="1400"/>
              <a:t>Health education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10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Quiz </a:t>
            </a:r>
          </a:p>
        </p:txBody>
      </p:sp>
      <p:sp>
        <p:nvSpPr>
          <p:cNvPr id="373" name="Shape 373"/>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What is the cause of Obesity?</a:t>
            </a:r>
          </a:p>
          <a:p>
            <a:pPr marL="914400" lvl="0" indent="-342900" rtl="0">
              <a:spcBef>
                <a:spcPts val="0"/>
              </a:spcBef>
              <a:spcAft>
                <a:spcPts val="0"/>
              </a:spcAft>
              <a:buSzPts val="1800"/>
              <a:buAutoNum type="alphaUcPeriod"/>
            </a:pPr>
            <a:r>
              <a:rPr lang="en" sz="1800"/>
              <a:t>Unhealthy diet.</a:t>
            </a:r>
          </a:p>
          <a:p>
            <a:pPr marL="914400" lvl="0" indent="-342900" rtl="0">
              <a:spcBef>
                <a:spcPts val="0"/>
              </a:spcBef>
              <a:spcAft>
                <a:spcPts val="0"/>
              </a:spcAft>
              <a:buSzPts val="1800"/>
              <a:buAutoNum type="alphaUcPeriod"/>
            </a:pPr>
            <a:r>
              <a:rPr lang="en" sz="1800"/>
              <a:t>Genetics.</a:t>
            </a:r>
          </a:p>
          <a:p>
            <a:pPr marL="914400" lvl="0" indent="-342900" rtl="0">
              <a:spcBef>
                <a:spcPts val="0"/>
              </a:spcBef>
              <a:spcAft>
                <a:spcPts val="0"/>
              </a:spcAft>
              <a:buSzPts val="1800"/>
              <a:buAutoNum type="alphaUcPeriod"/>
            </a:pPr>
            <a:r>
              <a:rPr lang="en" sz="1800"/>
              <a:t>Low physical activity.</a:t>
            </a:r>
          </a:p>
          <a:p>
            <a:pPr marL="914400" lvl="0" indent="-342900" rtl="0">
              <a:spcBef>
                <a:spcPts val="0"/>
              </a:spcBef>
              <a:buClr>
                <a:srgbClr val="FF0000"/>
              </a:buClr>
              <a:buSzPts val="1800"/>
              <a:buAutoNum type="alphaUcPeriod"/>
            </a:pPr>
            <a:r>
              <a:rPr lang="en" sz="1800">
                <a:solidFill>
                  <a:srgbClr val="FF0000"/>
                </a:solidFill>
              </a:rPr>
              <a:t>All of the above.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Quiz </a:t>
            </a:r>
          </a:p>
        </p:txBody>
      </p:sp>
      <p:sp>
        <p:nvSpPr>
          <p:cNvPr id="379" name="Shape 379"/>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Which of the following records considered as morbid obesity?</a:t>
            </a:r>
          </a:p>
          <a:p>
            <a:pPr marL="914400" lvl="0" indent="-342900" rtl="0">
              <a:spcBef>
                <a:spcPts val="0"/>
              </a:spcBef>
              <a:spcAft>
                <a:spcPts val="0"/>
              </a:spcAft>
              <a:buSzPts val="1800"/>
              <a:buAutoNum type="alphaUcPeriod"/>
            </a:pPr>
            <a:r>
              <a:rPr lang="en" sz="1800"/>
              <a:t>BMI of 26 kg/m2</a:t>
            </a:r>
          </a:p>
          <a:p>
            <a:pPr marL="914400" lvl="0" indent="-342900" rtl="0">
              <a:spcBef>
                <a:spcPts val="0"/>
              </a:spcBef>
              <a:spcAft>
                <a:spcPts val="0"/>
              </a:spcAft>
              <a:buSzPts val="1800"/>
              <a:buAutoNum type="alphaUcPeriod"/>
            </a:pPr>
            <a:r>
              <a:rPr lang="en" sz="1800"/>
              <a:t>BMI of 30 kg/m2</a:t>
            </a:r>
          </a:p>
          <a:p>
            <a:pPr marL="914400" lvl="0" indent="-342900" rtl="0">
              <a:spcBef>
                <a:spcPts val="0"/>
              </a:spcBef>
              <a:spcAft>
                <a:spcPts val="0"/>
              </a:spcAft>
              <a:buClr>
                <a:srgbClr val="FF0000"/>
              </a:buClr>
              <a:buSzPts val="1800"/>
              <a:buAutoNum type="alphaUcPeriod"/>
            </a:pPr>
            <a:r>
              <a:rPr lang="en" sz="1800">
                <a:solidFill>
                  <a:srgbClr val="FF0000"/>
                </a:solidFill>
              </a:rPr>
              <a:t>BMI of 41 kg/m2</a:t>
            </a:r>
          </a:p>
          <a:p>
            <a:pPr marL="914400" lvl="0" indent="-342900" rtl="0">
              <a:spcBef>
                <a:spcPts val="0"/>
              </a:spcBef>
              <a:buSzPts val="1800"/>
              <a:buAutoNum type="alphaUcPeriod"/>
            </a:pPr>
            <a:r>
              <a:rPr lang="en" sz="1800"/>
              <a:t>BMI 38 kg/m2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Quiz </a:t>
            </a:r>
          </a:p>
        </p:txBody>
      </p:sp>
      <p:sp>
        <p:nvSpPr>
          <p:cNvPr id="385" name="Shape 385"/>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Which of the not considered a secondary approach?</a:t>
            </a:r>
          </a:p>
          <a:p>
            <a:pPr marL="914400" lvl="0" indent="-342900" rtl="0">
              <a:spcBef>
                <a:spcPts val="0"/>
              </a:spcBef>
              <a:spcAft>
                <a:spcPts val="0"/>
              </a:spcAft>
              <a:buSzPts val="1800"/>
              <a:buAutoNum type="alphaUcPeriod"/>
            </a:pPr>
            <a:r>
              <a:rPr lang="en" sz="1800"/>
              <a:t>Surgery</a:t>
            </a:r>
          </a:p>
          <a:p>
            <a:pPr marL="914400" lvl="0" indent="-342900" rtl="0">
              <a:spcBef>
                <a:spcPts val="0"/>
              </a:spcBef>
              <a:spcAft>
                <a:spcPts val="0"/>
              </a:spcAft>
              <a:buClr>
                <a:srgbClr val="FF0000"/>
              </a:buClr>
              <a:buSzPts val="1800"/>
              <a:buAutoNum type="alphaUcPeriod"/>
            </a:pPr>
            <a:r>
              <a:rPr lang="en" sz="1800">
                <a:solidFill>
                  <a:srgbClr val="FF0000"/>
                </a:solidFill>
              </a:rPr>
              <a:t>Exercise</a:t>
            </a:r>
          </a:p>
          <a:p>
            <a:pPr marL="914400" lvl="0" indent="-342900" rtl="0">
              <a:spcBef>
                <a:spcPts val="0"/>
              </a:spcBef>
              <a:spcAft>
                <a:spcPts val="0"/>
              </a:spcAft>
              <a:buClr>
                <a:srgbClr val="000000"/>
              </a:buClr>
              <a:buSzPts val="1800"/>
              <a:buAutoNum type="alphaUcPeriod"/>
            </a:pPr>
            <a:r>
              <a:rPr lang="en" sz="1800">
                <a:solidFill>
                  <a:srgbClr val="000000"/>
                </a:solidFill>
              </a:rPr>
              <a:t>Medication </a:t>
            </a:r>
          </a:p>
          <a:p>
            <a:pPr marL="914400" lvl="0" indent="-342900" rtl="0">
              <a:spcBef>
                <a:spcPts val="0"/>
              </a:spcBef>
              <a:buSzPts val="1800"/>
              <a:buAutoNum type="alphaUcPeriod"/>
            </a:pPr>
            <a:r>
              <a:rPr lang="en" sz="1800"/>
              <a:t>Self induced vomiting</a:t>
            </a:r>
          </a:p>
          <a:p>
            <a:pPr marL="0" lvl="0" indent="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Quiz </a:t>
            </a:r>
          </a:p>
        </p:txBody>
      </p:sp>
      <p:sp>
        <p:nvSpPr>
          <p:cNvPr id="105" name="Shape 105"/>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Which of the following records considered as morbid obesity?</a:t>
            </a:r>
          </a:p>
          <a:p>
            <a:pPr marL="914400" lvl="0" indent="-342900" rtl="0">
              <a:spcBef>
                <a:spcPts val="0"/>
              </a:spcBef>
              <a:spcAft>
                <a:spcPts val="0"/>
              </a:spcAft>
              <a:buSzPts val="1800"/>
              <a:buAutoNum type="alphaUcPeriod"/>
            </a:pPr>
            <a:r>
              <a:rPr lang="en" sz="1800"/>
              <a:t>BMI of 26.9 kg/m2</a:t>
            </a:r>
          </a:p>
          <a:p>
            <a:pPr marL="914400" lvl="0" indent="-342900" rtl="0">
              <a:spcBef>
                <a:spcPts val="0"/>
              </a:spcBef>
              <a:spcAft>
                <a:spcPts val="0"/>
              </a:spcAft>
              <a:buSzPts val="1800"/>
              <a:buAutoNum type="alphaUcPeriod"/>
            </a:pPr>
            <a:r>
              <a:rPr lang="en" sz="1800"/>
              <a:t>BMI of 34 kg/m2</a:t>
            </a:r>
          </a:p>
          <a:p>
            <a:pPr marL="914400" lvl="0" indent="-342900" rtl="0">
              <a:spcBef>
                <a:spcPts val="0"/>
              </a:spcBef>
              <a:spcAft>
                <a:spcPts val="0"/>
              </a:spcAft>
              <a:buSzPts val="1800"/>
              <a:buAutoNum type="alphaUcPeriod"/>
            </a:pPr>
            <a:r>
              <a:rPr lang="en" sz="1800"/>
              <a:t>BMI of 41.5 kg/m2</a:t>
            </a:r>
          </a:p>
          <a:p>
            <a:pPr marL="914400" lvl="0" indent="-342900" rtl="0">
              <a:spcBef>
                <a:spcPts val="0"/>
              </a:spcBef>
              <a:buSzPts val="1800"/>
              <a:buAutoNum type="alphaUcPeriod"/>
            </a:pPr>
            <a:r>
              <a:rPr lang="en" sz="1800"/>
              <a:t>BMI 39.7 kg/m2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Our Massage </a:t>
            </a:r>
          </a:p>
        </p:txBody>
      </p:sp>
      <p:sp>
        <p:nvSpPr>
          <p:cNvPr id="391" name="Shape 391"/>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The best measure of obesity is body mass index (BMI).</a:t>
            </a:r>
          </a:p>
          <a:p>
            <a:pPr marL="457200" lvl="0" indent="-342900" rtl="0">
              <a:spcBef>
                <a:spcPts val="0"/>
              </a:spcBef>
              <a:spcAft>
                <a:spcPts val="0"/>
              </a:spcAft>
              <a:buSzPts val="1800"/>
              <a:buChar char="●"/>
            </a:pPr>
            <a:r>
              <a:rPr lang="en" sz="1800"/>
              <a:t>The prevalence in KSA is high among both genders.</a:t>
            </a:r>
          </a:p>
          <a:p>
            <a:pPr marL="457200" lvl="0" indent="-342900" rtl="0">
              <a:spcBef>
                <a:spcPts val="0"/>
              </a:spcBef>
              <a:spcAft>
                <a:spcPts val="0"/>
              </a:spcAft>
              <a:buSzPts val="1800"/>
              <a:buChar char="●"/>
            </a:pPr>
            <a:r>
              <a:rPr lang="en" sz="1800"/>
              <a:t>Obesity is a multifactorial condition “ Genetic, environment and behavior”.</a:t>
            </a:r>
          </a:p>
          <a:p>
            <a:pPr marL="457200" lvl="0" indent="-342900" rtl="0">
              <a:spcBef>
                <a:spcPts val="0"/>
              </a:spcBef>
              <a:spcAft>
                <a:spcPts val="0"/>
              </a:spcAft>
              <a:buSzPts val="1800"/>
              <a:buChar char="●"/>
            </a:pPr>
            <a:r>
              <a:rPr lang="en" sz="1800"/>
              <a:t>Obesity is associated with comorbidities “ DM,HTN..etc”.</a:t>
            </a:r>
          </a:p>
          <a:p>
            <a:pPr marL="457200" lvl="0" indent="-342900" rtl="0">
              <a:spcBef>
                <a:spcPts val="0"/>
              </a:spcBef>
              <a:spcAft>
                <a:spcPts val="0"/>
              </a:spcAft>
              <a:buSzPts val="1800"/>
              <a:buChar char="●"/>
            </a:pPr>
            <a:r>
              <a:rPr lang="en" sz="1800"/>
              <a:t>The prevention and management start by diet and physical activity.</a:t>
            </a:r>
          </a:p>
          <a:p>
            <a:pPr marL="457200" lvl="0" indent="-342900">
              <a:spcBef>
                <a:spcPts val="0"/>
              </a:spcBef>
              <a:buSzPts val="1800"/>
              <a:buChar char="●"/>
            </a:pPr>
            <a:r>
              <a:rPr lang="en" sz="1800"/>
              <a:t>The involvement of all of society sectors will be needed to reverse the epidemic.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References</a:t>
            </a:r>
          </a:p>
        </p:txBody>
      </p:sp>
      <p:sp>
        <p:nvSpPr>
          <p:cNvPr id="397" name="Shape 397"/>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Oxford handbook of general practice</a:t>
            </a:r>
          </a:p>
          <a:p>
            <a:pPr marL="457200" lvl="0" indent="-342900" rtl="0">
              <a:spcBef>
                <a:spcPts val="0"/>
              </a:spcBef>
              <a:spcAft>
                <a:spcPts val="0"/>
              </a:spcAft>
              <a:buSzPts val="1800"/>
              <a:buChar char="●"/>
            </a:pPr>
            <a:r>
              <a:rPr lang="en" sz="1800"/>
              <a:t>Obesity Saudi Guidelines :</a:t>
            </a:r>
          </a:p>
          <a:p>
            <a:pPr marL="457200" lvl="0" indent="-342900" rtl="0">
              <a:spcBef>
                <a:spcPts val="0"/>
              </a:spcBef>
              <a:spcAft>
                <a:spcPts val="0"/>
              </a:spcAft>
              <a:buSzPts val="1800"/>
              <a:buChar char="●"/>
            </a:pPr>
            <a:r>
              <a:rPr lang="en" sz="1800" u="sng">
                <a:solidFill>
                  <a:schemeClr val="hlink"/>
                </a:solidFill>
                <a:hlinkClick r:id="rId3"/>
              </a:rPr>
              <a:t>http://www.saudijobesity.com/article.asp?issn=2347-2618;year=2013;volume=1;issue=1;spage=18;epage=30;aulast=Al-Shehri</a:t>
            </a:r>
          </a:p>
          <a:p>
            <a:pPr marL="457200" lvl="0" indent="-342900" rtl="0">
              <a:spcBef>
                <a:spcPts val="0"/>
              </a:spcBef>
              <a:spcAft>
                <a:spcPts val="0"/>
              </a:spcAft>
              <a:buSzPts val="1800"/>
              <a:buChar char="●"/>
            </a:pPr>
            <a:r>
              <a:rPr lang="en" sz="1800" u="sng">
                <a:solidFill>
                  <a:schemeClr val="hlink"/>
                </a:solidFill>
                <a:hlinkClick r:id="rId4"/>
              </a:rPr>
              <a:t>http://bestpractice.bmj.com/best-practice/monograph/211/treatment/details.html#expsec-5</a:t>
            </a:r>
          </a:p>
          <a:p>
            <a:pPr marL="457200" lvl="0" indent="-342900" rtl="0">
              <a:spcBef>
                <a:spcPts val="0"/>
              </a:spcBef>
              <a:spcAft>
                <a:spcPts val="0"/>
              </a:spcAft>
              <a:buSzPts val="1800"/>
              <a:buChar char="●"/>
            </a:pPr>
            <a:r>
              <a:rPr lang="en" sz="1800" u="sng">
                <a:solidFill>
                  <a:schemeClr val="hlink"/>
                </a:solidFill>
                <a:hlinkClick r:id="rId5"/>
              </a:rPr>
              <a:t>https://www.ncbi.nlm.nih.gov/pmc/articles/PMC4193060/</a:t>
            </a:r>
          </a:p>
          <a:p>
            <a:pPr marL="457200" lvl="0" indent="-342900">
              <a:spcBef>
                <a:spcPts val="0"/>
              </a:spcBef>
              <a:buSzPts val="1800"/>
              <a:buChar char="●"/>
            </a:pPr>
            <a:r>
              <a:rPr lang="en" sz="1800"/>
              <a:t>WHO website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ctrTitle"/>
          </p:nvPr>
        </p:nvSpPr>
        <p:spPr>
          <a:xfrm>
            <a:off x="729450" y="1322450"/>
            <a:ext cx="7688100" cy="1664700"/>
          </a:xfrm>
          <a:prstGeom prst="rect">
            <a:avLst/>
          </a:prstGeom>
        </p:spPr>
        <p:txBody>
          <a:bodyPr wrap="square" lIns="91425" tIns="91425" rIns="91425" bIns="91425" anchor="t" anchorCtr="0">
            <a:noAutofit/>
          </a:bodyPr>
          <a:lstStyle/>
          <a:p>
            <a:pPr marL="0" lvl="0" indent="0">
              <a:spcBef>
                <a:spcPts val="0"/>
              </a:spcBef>
              <a:buNone/>
            </a:pPr>
            <a:r>
              <a:rPr lang="en"/>
              <a:t>THANK YOU...</a:t>
            </a:r>
          </a:p>
        </p:txBody>
      </p:sp>
      <p:sp>
        <p:nvSpPr>
          <p:cNvPr id="403" name="Shape 403"/>
          <p:cNvSpPr txBox="1">
            <a:spLocks noGrp="1"/>
          </p:cNvSpPr>
          <p:nvPr>
            <p:ph type="subTitle" idx="1"/>
          </p:nvPr>
        </p:nvSpPr>
        <p:spPr>
          <a:xfrm>
            <a:off x="729627" y="3172900"/>
            <a:ext cx="7688100" cy="5412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Quiz</a:t>
            </a:r>
          </a:p>
        </p:txBody>
      </p:sp>
      <p:sp>
        <p:nvSpPr>
          <p:cNvPr id="111" name="Shape 111"/>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Which of the not considered a secondary approach?</a:t>
            </a:r>
          </a:p>
          <a:p>
            <a:pPr marL="914400" lvl="0" indent="-342900" rtl="0">
              <a:spcBef>
                <a:spcPts val="0"/>
              </a:spcBef>
              <a:spcAft>
                <a:spcPts val="0"/>
              </a:spcAft>
              <a:buSzPts val="1800"/>
              <a:buAutoNum type="alphaUcPeriod"/>
            </a:pPr>
            <a:r>
              <a:rPr lang="en" sz="1800"/>
              <a:t>Surgery</a:t>
            </a:r>
          </a:p>
          <a:p>
            <a:pPr marL="914400" lvl="0" indent="-342900" rtl="0">
              <a:spcBef>
                <a:spcPts val="0"/>
              </a:spcBef>
              <a:spcAft>
                <a:spcPts val="0"/>
              </a:spcAft>
              <a:buClr>
                <a:srgbClr val="000000"/>
              </a:buClr>
              <a:buSzPts val="1800"/>
              <a:buAutoNum type="alphaUcPeriod"/>
            </a:pPr>
            <a:r>
              <a:rPr lang="en" sz="1800">
                <a:solidFill>
                  <a:srgbClr val="000000"/>
                </a:solidFill>
              </a:rPr>
              <a:t>Exercise</a:t>
            </a:r>
          </a:p>
          <a:p>
            <a:pPr marL="914400" lvl="0" indent="-342900" rtl="0">
              <a:spcBef>
                <a:spcPts val="0"/>
              </a:spcBef>
              <a:spcAft>
                <a:spcPts val="0"/>
              </a:spcAft>
              <a:buClr>
                <a:srgbClr val="000000"/>
              </a:buClr>
              <a:buSzPts val="1800"/>
              <a:buAutoNum type="alphaUcPeriod"/>
            </a:pPr>
            <a:r>
              <a:rPr lang="en" sz="1800">
                <a:solidFill>
                  <a:srgbClr val="000000"/>
                </a:solidFill>
              </a:rPr>
              <a:t>Medication </a:t>
            </a:r>
          </a:p>
          <a:p>
            <a:pPr marL="914400" lvl="0" indent="-342900" rtl="0">
              <a:spcBef>
                <a:spcPts val="0"/>
              </a:spcBef>
              <a:buSzPts val="1800"/>
              <a:buAutoNum type="alphaUcPeriod"/>
            </a:pPr>
            <a:r>
              <a:rPr lang="en" sz="1800"/>
              <a:t>Self induced vomiting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729450" y="1322450"/>
            <a:ext cx="7688100" cy="1664700"/>
          </a:xfrm>
          <a:prstGeom prst="rect">
            <a:avLst/>
          </a:prstGeom>
        </p:spPr>
        <p:txBody>
          <a:bodyPr wrap="square" lIns="91425" tIns="91425" rIns="91425" bIns="91425" anchor="t" anchorCtr="0">
            <a:noAutofit/>
          </a:bodyPr>
          <a:lstStyle/>
          <a:p>
            <a:pPr marL="0" marR="0" lvl="0" indent="0" algn="l" rtl="0">
              <a:lnSpc>
                <a:spcPct val="100000"/>
              </a:lnSpc>
              <a:spcBef>
                <a:spcPts val="0"/>
              </a:spcBef>
              <a:spcAft>
                <a:spcPts val="0"/>
              </a:spcAft>
              <a:buNone/>
            </a:pPr>
            <a:r>
              <a:rPr lang="en"/>
              <a:t>Obesity</a:t>
            </a:r>
            <a:r>
              <a:rPr lang="en" sz="6000"/>
              <a:t> </a:t>
            </a:r>
          </a:p>
          <a:p>
            <a:pPr marL="0" lvl="0" indent="0">
              <a:spcBef>
                <a:spcPts val="0"/>
              </a:spcBef>
              <a:buNone/>
            </a:pPr>
            <a:endParaRPr/>
          </a:p>
        </p:txBody>
      </p:sp>
      <p:sp>
        <p:nvSpPr>
          <p:cNvPr id="117" name="Shape 117"/>
          <p:cNvSpPr txBox="1">
            <a:spLocks noGrp="1"/>
          </p:cNvSpPr>
          <p:nvPr>
            <p:ph type="subTitle" idx="1"/>
          </p:nvPr>
        </p:nvSpPr>
        <p:spPr>
          <a:xfrm>
            <a:off x="729627" y="3172900"/>
            <a:ext cx="7688100" cy="541200"/>
          </a:xfrm>
          <a:prstGeom prst="rect">
            <a:avLst/>
          </a:prstGeom>
        </p:spPr>
        <p:txBody>
          <a:bodyPr wrap="square" lIns="91425" tIns="91425" rIns="91425" bIns="91425" anchor="t" anchorCtr="0">
            <a:noAutofit/>
          </a:bodyPr>
          <a:lstStyle/>
          <a:p>
            <a:pPr marL="457200" lvl="0" indent="-228600" rtl="0">
              <a:spcBef>
                <a:spcPts val="0"/>
              </a:spcBef>
              <a:buSzPts val="1800"/>
              <a:buNone/>
            </a:pPr>
            <a:r>
              <a:rPr lang="en" sz="1800"/>
              <a:t>Excessive fat accumulation in the body and major risk factor for many chronic illness</a:t>
            </a:r>
          </a:p>
        </p:txBody>
      </p:sp>
      <p:pic>
        <p:nvPicPr>
          <p:cNvPr id="118" name="Shape 118"/>
          <p:cNvPicPr preferRelativeResize="0"/>
          <p:nvPr/>
        </p:nvPicPr>
        <p:blipFill>
          <a:blip r:embed="rId3">
            <a:alphaModFix/>
          </a:blip>
          <a:stretch>
            <a:fillRect/>
          </a:stretch>
        </p:blipFill>
        <p:spPr>
          <a:xfrm>
            <a:off x="3007050" y="500975"/>
            <a:ext cx="4029725" cy="2671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 calcmode="lin" valueType="num">
                                      <p:cBhvr additive="base">
                                        <p:cTn id="7" dur="1000"/>
                                        <p:tgtEl>
                                          <p:spTgt spid="11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How to measure it </a:t>
            </a:r>
          </a:p>
        </p:txBody>
      </p:sp>
      <p:sp>
        <p:nvSpPr>
          <p:cNvPr id="124" name="Shape 124"/>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0" lvl="0" indent="0">
              <a:spcBef>
                <a:spcPts val="0"/>
              </a:spcBef>
              <a:buNone/>
            </a:pPr>
            <a:r>
              <a:rPr lang="en" sz="1800"/>
              <a:t>You can use:</a:t>
            </a:r>
          </a:p>
          <a:p>
            <a:pPr marL="457200" lvl="0" indent="-342900">
              <a:spcBef>
                <a:spcPts val="0"/>
              </a:spcBef>
              <a:buSzPts val="1800"/>
              <a:buChar char="●"/>
            </a:pPr>
            <a:r>
              <a:rPr lang="en" sz="1800"/>
              <a:t>BMI </a:t>
            </a:r>
          </a:p>
          <a:p>
            <a:pPr marL="457200" lvl="0" indent="-342900">
              <a:spcBef>
                <a:spcPts val="0"/>
              </a:spcBef>
              <a:buSzPts val="1800"/>
              <a:buChar char="●"/>
            </a:pPr>
            <a:r>
              <a:rPr lang="en" sz="1800"/>
              <a:t>Waist circumference</a:t>
            </a:r>
          </a:p>
          <a:p>
            <a:pPr marL="457200" lvl="0" indent="-342900">
              <a:spcBef>
                <a:spcPts val="0"/>
              </a:spcBef>
              <a:buSzPts val="1800"/>
              <a:buChar char="●"/>
            </a:pPr>
            <a:r>
              <a:rPr lang="en" sz="1800"/>
              <a:t>Waist to hip ratio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BMI </a:t>
            </a:r>
          </a:p>
        </p:txBody>
      </p:sp>
      <p:sp>
        <p:nvSpPr>
          <p:cNvPr id="130" name="Shape 130"/>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The best measure of obesity is body mass index (BMI).</a:t>
            </a:r>
          </a:p>
          <a:p>
            <a:pPr marL="914400" lvl="1" indent="-342900" rtl="0">
              <a:spcBef>
                <a:spcPts val="0"/>
              </a:spcBef>
              <a:spcAft>
                <a:spcPts val="0"/>
              </a:spcAft>
              <a:buSzPts val="1800"/>
              <a:buChar char="○"/>
            </a:pPr>
            <a:r>
              <a:rPr lang="en" sz="1800"/>
              <a:t>BMI =  (weight in kg ÷ (height in m)2)</a:t>
            </a:r>
          </a:p>
          <a:p>
            <a:pPr marL="914400" lvl="1" indent="-342900">
              <a:spcBef>
                <a:spcPts val="0"/>
              </a:spcBef>
              <a:buSzPts val="1800"/>
              <a:buChar char="○"/>
            </a:pPr>
            <a:r>
              <a:rPr lang="en" sz="1800"/>
              <a:t>“Class III = Morbid obesity”</a:t>
            </a:r>
          </a:p>
        </p:txBody>
      </p:sp>
      <p:pic>
        <p:nvPicPr>
          <p:cNvPr id="131" name="Shape 131"/>
          <p:cNvPicPr preferRelativeResize="0"/>
          <p:nvPr/>
        </p:nvPicPr>
        <p:blipFill>
          <a:blip r:embed="rId3">
            <a:alphaModFix/>
          </a:blip>
          <a:stretch>
            <a:fillRect/>
          </a:stretch>
        </p:blipFill>
        <p:spPr>
          <a:xfrm>
            <a:off x="5776650" y="2436600"/>
            <a:ext cx="3367350" cy="2706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729450" y="1318650"/>
            <a:ext cx="7688700" cy="535200"/>
          </a:xfrm>
          <a:prstGeom prst="rect">
            <a:avLst/>
          </a:prstGeom>
        </p:spPr>
        <p:txBody>
          <a:bodyPr wrap="square" lIns="91425" tIns="91425" rIns="91425" bIns="91425" anchor="t" anchorCtr="0">
            <a:noAutofit/>
          </a:bodyPr>
          <a:lstStyle/>
          <a:p>
            <a:pPr marL="0" lvl="0" indent="0">
              <a:spcBef>
                <a:spcPts val="0"/>
              </a:spcBef>
              <a:buNone/>
            </a:pPr>
            <a:r>
              <a:rPr lang="en"/>
              <a:t>Waist Circumference</a:t>
            </a:r>
          </a:p>
        </p:txBody>
      </p:sp>
      <p:sp>
        <p:nvSpPr>
          <p:cNvPr id="137" name="Shape 137"/>
          <p:cNvSpPr txBox="1">
            <a:spLocks noGrp="1"/>
          </p:cNvSpPr>
          <p:nvPr>
            <p:ph type="body" idx="1"/>
          </p:nvPr>
        </p:nvSpPr>
        <p:spPr>
          <a:xfrm>
            <a:off x="729450" y="2002675"/>
            <a:ext cx="7688700" cy="22611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An alternative measure.</a:t>
            </a:r>
          </a:p>
          <a:p>
            <a:pPr marL="457200" lvl="0" indent="-342900" rtl="0">
              <a:spcBef>
                <a:spcPts val="0"/>
              </a:spcBef>
              <a:spcAft>
                <a:spcPts val="0"/>
              </a:spcAft>
              <a:buSzPts val="1800"/>
              <a:buChar char="●"/>
            </a:pPr>
            <a:r>
              <a:rPr lang="en" sz="1800"/>
              <a:t>Halfway between the superior iliac crest and the rib cage.</a:t>
            </a:r>
          </a:p>
          <a:p>
            <a:pPr marL="457200" lvl="0" indent="-342900" rtl="0">
              <a:spcBef>
                <a:spcPts val="0"/>
              </a:spcBef>
              <a:spcAft>
                <a:spcPts val="0"/>
              </a:spcAft>
              <a:buSzPts val="1800"/>
              <a:buChar char="●"/>
            </a:pPr>
            <a:r>
              <a:rPr lang="en" sz="1800"/>
              <a:t>Used in addition to BMI to aid assessment of health risks.</a:t>
            </a:r>
          </a:p>
          <a:p>
            <a:pPr marL="914400" lvl="1" indent="-317500" rtl="0">
              <a:spcBef>
                <a:spcPts val="0"/>
              </a:spcBef>
              <a:spcAft>
                <a:spcPts val="0"/>
              </a:spcAft>
              <a:buSzPts val="1400"/>
              <a:buChar char="○"/>
            </a:pPr>
            <a:r>
              <a:rPr lang="en" sz="1400"/>
              <a:t>If you are a woman:</a:t>
            </a:r>
          </a:p>
          <a:p>
            <a:pPr marL="1371600" lvl="2" indent="-317500" rtl="0">
              <a:spcBef>
                <a:spcPts val="0"/>
              </a:spcBef>
              <a:spcAft>
                <a:spcPts val="0"/>
              </a:spcAft>
              <a:buSzPts val="1400"/>
              <a:buChar char="■"/>
            </a:pPr>
            <a:r>
              <a:rPr lang="en" sz="1400"/>
              <a:t>your risk is increased at </a:t>
            </a:r>
            <a:r>
              <a:rPr lang="en" sz="1400" b="1">
                <a:solidFill>
                  <a:srgbClr val="FF0000"/>
                </a:solidFill>
              </a:rPr>
              <a:t>80</a:t>
            </a:r>
            <a:r>
              <a:rPr lang="en" sz="1400">
                <a:solidFill>
                  <a:srgbClr val="FF0000"/>
                </a:solidFill>
              </a:rPr>
              <a:t> </a:t>
            </a:r>
            <a:r>
              <a:rPr lang="en" sz="1400"/>
              <a:t>cm or more</a:t>
            </a:r>
          </a:p>
          <a:p>
            <a:pPr marL="1371600" lvl="2" indent="-317500" rtl="0">
              <a:spcBef>
                <a:spcPts val="0"/>
              </a:spcBef>
              <a:spcAft>
                <a:spcPts val="0"/>
              </a:spcAft>
              <a:buSzPts val="1400"/>
              <a:buChar char="■"/>
            </a:pPr>
            <a:r>
              <a:rPr lang="en" sz="1400"/>
              <a:t>your risk is high at </a:t>
            </a:r>
            <a:r>
              <a:rPr lang="en" sz="1400" b="1">
                <a:solidFill>
                  <a:srgbClr val="FF0000"/>
                </a:solidFill>
              </a:rPr>
              <a:t>88 </a:t>
            </a:r>
            <a:r>
              <a:rPr lang="en" sz="1400"/>
              <a:t>cm or more</a:t>
            </a:r>
          </a:p>
          <a:p>
            <a:pPr marL="914400" lvl="1" indent="-317500" rtl="0">
              <a:spcBef>
                <a:spcPts val="0"/>
              </a:spcBef>
              <a:spcAft>
                <a:spcPts val="0"/>
              </a:spcAft>
              <a:buSzPts val="1400"/>
              <a:buChar char="○"/>
            </a:pPr>
            <a:r>
              <a:rPr lang="en" sz="1400"/>
              <a:t>If you are a man:</a:t>
            </a:r>
          </a:p>
          <a:p>
            <a:pPr marL="1371600" lvl="2" indent="-317500" rtl="0">
              <a:spcBef>
                <a:spcPts val="0"/>
              </a:spcBef>
              <a:spcAft>
                <a:spcPts val="0"/>
              </a:spcAft>
              <a:buSzPts val="1400"/>
              <a:buChar char="■"/>
            </a:pPr>
            <a:r>
              <a:rPr lang="en" sz="1400"/>
              <a:t>your risk is increased at </a:t>
            </a:r>
            <a:r>
              <a:rPr lang="en" sz="1400" b="1">
                <a:solidFill>
                  <a:srgbClr val="FF0000"/>
                </a:solidFill>
              </a:rPr>
              <a:t>94 </a:t>
            </a:r>
            <a:r>
              <a:rPr lang="en" sz="1400"/>
              <a:t>cm or more</a:t>
            </a:r>
          </a:p>
          <a:p>
            <a:pPr marL="1371600" lvl="2" indent="-317500" rtl="0">
              <a:spcBef>
                <a:spcPts val="0"/>
              </a:spcBef>
              <a:spcAft>
                <a:spcPts val="0"/>
              </a:spcAft>
              <a:buSzPts val="1400"/>
              <a:buChar char="■"/>
            </a:pPr>
            <a:r>
              <a:rPr lang="en" sz="1400"/>
              <a:t>your risk is high at </a:t>
            </a:r>
            <a:r>
              <a:rPr lang="en" sz="1400" b="1">
                <a:solidFill>
                  <a:srgbClr val="FF0000"/>
                </a:solidFill>
              </a:rPr>
              <a:t>102 </a:t>
            </a:r>
            <a:r>
              <a:rPr lang="en" sz="1400"/>
              <a:t>cm or more</a:t>
            </a:r>
          </a:p>
          <a:p>
            <a:pPr marL="457200" lvl="0" indent="-342900" rtl="0">
              <a:spcBef>
                <a:spcPts val="0"/>
              </a:spcBef>
              <a:buSzPts val="1800"/>
              <a:buChar char="●"/>
            </a:pPr>
            <a:r>
              <a:rPr lang="en" sz="1800"/>
              <a:t>For every </a:t>
            </a:r>
            <a:r>
              <a:rPr lang="en" sz="1800">
                <a:solidFill>
                  <a:srgbClr val="FF0000"/>
                </a:solidFill>
              </a:rPr>
              <a:t>1</a:t>
            </a:r>
            <a:r>
              <a:rPr lang="en" sz="1800"/>
              <a:t> cm increase in waist circumference, the RR of a CVD event increase by </a:t>
            </a:r>
            <a:r>
              <a:rPr lang="en" sz="1800">
                <a:solidFill>
                  <a:srgbClr val="FF0000"/>
                </a:solidFill>
              </a:rPr>
              <a:t>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1716</Words>
  <Application>Microsoft Macintosh PowerPoint</Application>
  <PresentationFormat>On-screen Show (16:9)</PresentationFormat>
  <Paragraphs>270</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Lato</vt:lpstr>
      <vt:lpstr>Raleway</vt:lpstr>
      <vt:lpstr>Roboto</vt:lpstr>
      <vt:lpstr>Streamline</vt:lpstr>
      <vt:lpstr>Approach to Obese patient</vt:lpstr>
      <vt:lpstr>Objectives</vt:lpstr>
      <vt:lpstr>Quiz </vt:lpstr>
      <vt:lpstr>Quiz </vt:lpstr>
      <vt:lpstr>Quiz</vt:lpstr>
      <vt:lpstr>Obesity  </vt:lpstr>
      <vt:lpstr>How to measure it </vt:lpstr>
      <vt:lpstr>BMI </vt:lpstr>
      <vt:lpstr>Waist Circumference</vt:lpstr>
      <vt:lpstr>Waist to Hip ratio</vt:lpstr>
      <vt:lpstr>Saudi Arabia</vt:lpstr>
      <vt:lpstr>The prevalence in KSA</vt:lpstr>
      <vt:lpstr>Causes of Obesity</vt:lpstr>
      <vt:lpstr>Causes of Obesity</vt:lpstr>
      <vt:lpstr>How to Prevent Obesity ?</vt:lpstr>
      <vt:lpstr>Obesity Comorbidities</vt:lpstr>
      <vt:lpstr>Obesity Comorbidities</vt:lpstr>
      <vt:lpstr>Obesity Comorbidities</vt:lpstr>
      <vt:lpstr>Primary Prevention</vt:lpstr>
      <vt:lpstr>Primary Prevention</vt:lpstr>
      <vt:lpstr>5‑2‑1‑0 message</vt:lpstr>
      <vt:lpstr>Primary Prevention</vt:lpstr>
      <vt:lpstr>Assessing Weight History</vt:lpstr>
      <vt:lpstr>The 5As Approach </vt:lpstr>
      <vt:lpstr>How to Treat?</vt:lpstr>
      <vt:lpstr>Secondary prevention  </vt:lpstr>
      <vt:lpstr>Secondary prevention   </vt:lpstr>
      <vt:lpstr>Secondary prevention   </vt:lpstr>
      <vt:lpstr>Secondary prevention   </vt:lpstr>
      <vt:lpstr>Secondary prevention  </vt:lpstr>
      <vt:lpstr>Secondary prevention</vt:lpstr>
      <vt:lpstr>Tertiary prevention</vt:lpstr>
      <vt:lpstr>Our Role</vt:lpstr>
      <vt:lpstr>The Health Team</vt:lpstr>
      <vt:lpstr>The Health Team and medical students</vt:lpstr>
      <vt:lpstr>At Schools</vt:lpstr>
      <vt:lpstr>Quiz </vt:lpstr>
      <vt:lpstr>Quiz </vt:lpstr>
      <vt:lpstr>Quiz </vt:lpstr>
      <vt:lpstr>Our Massage </vt:lpstr>
      <vt:lpstr>References</vt:lpstr>
      <vt:lpstr>THANK YOU...</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Obese patient</dc:title>
  <cp:lastModifiedBy>Microsoft Office User</cp:lastModifiedBy>
  <cp:revision>3</cp:revision>
  <dcterms:modified xsi:type="dcterms:W3CDTF">2018-01-03T09:56:15Z</dcterms:modified>
</cp:coreProperties>
</file>