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06" r:id="rId2"/>
  </p:sldMasterIdLst>
  <p:notesMasterIdLst>
    <p:notesMasterId r:id="rId76"/>
  </p:notesMasterIdLst>
  <p:sldIdLst>
    <p:sldId id="574" r:id="rId3"/>
    <p:sldId id="575" r:id="rId4"/>
    <p:sldId id="467" r:id="rId5"/>
    <p:sldId id="551" r:id="rId6"/>
    <p:sldId id="468" r:id="rId7"/>
    <p:sldId id="577" r:id="rId8"/>
    <p:sldId id="576" r:id="rId9"/>
    <p:sldId id="516" r:id="rId10"/>
    <p:sldId id="578" r:id="rId11"/>
    <p:sldId id="517" r:id="rId12"/>
    <p:sldId id="518" r:id="rId13"/>
    <p:sldId id="579" r:id="rId14"/>
    <p:sldId id="580" r:id="rId15"/>
    <p:sldId id="581" r:id="rId16"/>
    <p:sldId id="475" r:id="rId17"/>
    <p:sldId id="476" r:id="rId18"/>
    <p:sldId id="519" r:id="rId19"/>
    <p:sldId id="561" r:id="rId20"/>
    <p:sldId id="562" r:id="rId21"/>
    <p:sldId id="563" r:id="rId22"/>
    <p:sldId id="479" r:id="rId23"/>
    <p:sldId id="582" r:id="rId24"/>
    <p:sldId id="583" r:id="rId25"/>
    <p:sldId id="480" r:id="rId26"/>
    <p:sldId id="610" r:id="rId27"/>
    <p:sldId id="608" r:id="rId28"/>
    <p:sldId id="609" r:id="rId29"/>
    <p:sldId id="482" r:id="rId30"/>
    <p:sldId id="544" r:id="rId31"/>
    <p:sldId id="483" r:id="rId32"/>
    <p:sldId id="537" r:id="rId33"/>
    <p:sldId id="545" r:id="rId34"/>
    <p:sldId id="484" r:id="rId35"/>
    <p:sldId id="485" r:id="rId36"/>
    <p:sldId id="527" r:id="rId37"/>
    <p:sldId id="487" r:id="rId38"/>
    <p:sldId id="546" r:id="rId39"/>
    <p:sldId id="548" r:id="rId40"/>
    <p:sldId id="549" r:id="rId41"/>
    <p:sldId id="559" r:id="rId42"/>
    <p:sldId id="547" r:id="rId43"/>
    <p:sldId id="528" r:id="rId44"/>
    <p:sldId id="529" r:id="rId45"/>
    <p:sldId id="560" r:id="rId46"/>
    <p:sldId id="530" r:id="rId47"/>
    <p:sldId id="492" r:id="rId48"/>
    <p:sldId id="552" r:id="rId49"/>
    <p:sldId id="592" r:id="rId50"/>
    <p:sldId id="556" r:id="rId51"/>
    <p:sldId id="557" r:id="rId52"/>
    <p:sldId id="558" r:id="rId53"/>
    <p:sldId id="584" r:id="rId54"/>
    <p:sldId id="585" r:id="rId55"/>
    <p:sldId id="534" r:id="rId56"/>
    <p:sldId id="564" r:id="rId57"/>
    <p:sldId id="565" r:id="rId58"/>
    <p:sldId id="566" r:id="rId59"/>
    <p:sldId id="567" r:id="rId60"/>
    <p:sldId id="568" r:id="rId61"/>
    <p:sldId id="611" r:id="rId62"/>
    <p:sldId id="569" r:id="rId63"/>
    <p:sldId id="570" r:id="rId64"/>
    <p:sldId id="613" r:id="rId65"/>
    <p:sldId id="494" r:id="rId66"/>
    <p:sldId id="587" r:id="rId67"/>
    <p:sldId id="588" r:id="rId68"/>
    <p:sldId id="589" r:id="rId69"/>
    <p:sldId id="590" r:id="rId70"/>
    <p:sldId id="591" r:id="rId71"/>
    <p:sldId id="536" r:id="rId72"/>
    <p:sldId id="553" r:id="rId73"/>
    <p:sldId id="538" r:id="rId74"/>
    <p:sldId id="573"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7744" autoAdjust="0"/>
  </p:normalViewPr>
  <p:slideViewPr>
    <p:cSldViewPr>
      <p:cViewPr varScale="1">
        <p:scale>
          <a:sx n="107" d="100"/>
          <a:sy n="107" d="100"/>
        </p:scale>
        <p:origin x="168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D67C4-00DA-4B6F-98CC-7FF849032F9E}" type="datetimeFigureOut">
              <a:rPr lang="en-US" smtClean="0"/>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3FFE-CD81-48E5-B6BF-F459CBC2EE73}" type="slidenum">
              <a:rPr lang="en-US" smtClean="0"/>
              <a:t>‹#›</a:t>
            </a:fld>
            <a:endParaRPr lang="en-US"/>
          </a:p>
        </p:txBody>
      </p:sp>
    </p:spTree>
    <p:extLst>
      <p:ext uri="{BB962C8B-B14F-4D97-AF65-F5344CB8AC3E}">
        <p14:creationId xmlns:p14="http://schemas.microsoft.com/office/powerpoint/2010/main" val="20637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CFDFBF0C-B5A2-47F3-BB5B-5B870CFCA032}" type="slidenum">
              <a:rPr lang="ar-SA" altLang="ar-SA">
                <a:latin typeface="Tahoma" pitchFamily="34" charset="0"/>
              </a:rPr>
              <a:pPr/>
              <a:t>5</a:t>
            </a:fld>
            <a:endParaRPr lang="ar-SA" altLang="ar-SA">
              <a:latin typeface="Tahoma" pitchFamily="34" charset="0"/>
            </a:endParaRPr>
          </a:p>
        </p:txBody>
      </p:sp>
    </p:spTree>
    <p:extLst>
      <p:ext uri="{BB962C8B-B14F-4D97-AF65-F5344CB8AC3E}">
        <p14:creationId xmlns:p14="http://schemas.microsoft.com/office/powerpoint/2010/main" val="180112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A8F3AFA9-6321-4078-B151-6CC9531E0731}" type="slidenum">
              <a:rPr lang="ar-SA" altLang="ar-SA">
                <a:latin typeface="Tahoma" pitchFamily="34" charset="0"/>
              </a:rPr>
              <a:pPr/>
              <a:t>55</a:t>
            </a:fld>
            <a:endParaRPr lang="ar-SA" altLang="ar-SA">
              <a:latin typeface="Tahoma" pitchFamily="34" charset="0"/>
            </a:endParaRPr>
          </a:p>
        </p:txBody>
      </p:sp>
    </p:spTree>
    <p:extLst>
      <p:ext uri="{BB962C8B-B14F-4D97-AF65-F5344CB8AC3E}">
        <p14:creationId xmlns:p14="http://schemas.microsoft.com/office/powerpoint/2010/main" val="101982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371A1C39-0358-4F0D-BDFD-9D5FEAE7EB69}" type="slidenum">
              <a:rPr lang="ar-SA" altLang="ar-SA">
                <a:latin typeface="Tahoma" pitchFamily="34" charset="0"/>
              </a:rPr>
              <a:pPr/>
              <a:t>56</a:t>
            </a:fld>
            <a:endParaRPr lang="ar-SA" altLang="ar-SA">
              <a:latin typeface="Tahoma" pitchFamily="34" charset="0"/>
            </a:endParaRPr>
          </a:p>
        </p:txBody>
      </p:sp>
    </p:spTree>
    <p:extLst>
      <p:ext uri="{BB962C8B-B14F-4D97-AF65-F5344CB8AC3E}">
        <p14:creationId xmlns:p14="http://schemas.microsoft.com/office/powerpoint/2010/main" val="351908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85C02576-1C13-40F2-A1EB-963312A4441A}" type="slidenum">
              <a:rPr lang="en-US" altLang="ar-SA">
                <a:latin typeface="Tahoma" pitchFamily="34" charset="0"/>
              </a:rPr>
              <a:pPr/>
              <a:t>58</a:t>
            </a:fld>
            <a:endParaRPr lang="en-US" altLang="ar-SA">
              <a:latin typeface="Tahoma" pitchFamily="34" charset="0"/>
            </a:endParaRPr>
          </a:p>
        </p:txBody>
      </p:sp>
      <p:sp>
        <p:nvSpPr>
          <p:cNvPr id="91139" name="Rectangle 2"/>
          <p:cNvSpPr>
            <a:spLocks noGrp="1" noRot="1" noChangeAspect="1" noChangeArrowheads="1" noTextEdit="1"/>
          </p:cNvSpPr>
          <p:nvPr>
            <p:ph type="sldImg"/>
          </p:nvPr>
        </p:nvSpPr>
        <p:spPr bwMode="auto">
          <a:xfrm>
            <a:off x="1147763" y="685800"/>
            <a:ext cx="4568825" cy="3427413"/>
          </a:xfr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xfrm>
            <a:off x="912813" y="4341813"/>
            <a:ext cx="5032375" cy="4116387"/>
          </a:xfrm>
          <a:solidFill>
            <a:srgbClr val="FFFFFF"/>
          </a:solidFill>
          <a:ln>
            <a:solidFill>
              <a:srgbClr val="000000"/>
            </a:solidFill>
            <a:miter lim="800000"/>
            <a:headEnd/>
            <a:tailEnd/>
          </a:ln>
        </p:spPr>
        <p:txBody>
          <a:bodyPr lIns="89928" tIns="44963" rIns="89928" bIns="44963"/>
          <a:lstStyle/>
          <a:p>
            <a:pPr eaLnBrk="1" hangingPunct="1">
              <a:spcBef>
                <a:spcPct val="0"/>
              </a:spcBef>
            </a:pPr>
            <a:endParaRPr lang="ur-PK" altLang="ar-SA" smtClean="0"/>
          </a:p>
        </p:txBody>
      </p:sp>
    </p:spTree>
    <p:extLst>
      <p:ext uri="{BB962C8B-B14F-4D97-AF65-F5344CB8AC3E}">
        <p14:creationId xmlns:p14="http://schemas.microsoft.com/office/powerpoint/2010/main" val="593709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SA"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E73A8CD4-FB1D-4A05-9D7E-D35E7B317774}" type="slidenum">
              <a:rPr lang="ar-SA" altLang="ar-SA">
                <a:latin typeface="Tahoma" pitchFamily="34" charset="0"/>
              </a:rPr>
              <a:pPr/>
              <a:t>61</a:t>
            </a:fld>
            <a:endParaRPr lang="ar-SA" altLang="ar-SA">
              <a:latin typeface="Tahoma" pitchFamily="34" charset="0"/>
            </a:endParaRPr>
          </a:p>
        </p:txBody>
      </p:sp>
    </p:spTree>
    <p:extLst>
      <p:ext uri="{BB962C8B-B14F-4D97-AF65-F5344CB8AC3E}">
        <p14:creationId xmlns:p14="http://schemas.microsoft.com/office/powerpoint/2010/main" val="287284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454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Tree>
    <p:extLst>
      <p:ext uri="{BB962C8B-B14F-4D97-AF65-F5344CB8AC3E}">
        <p14:creationId xmlns:p14="http://schemas.microsoft.com/office/powerpoint/2010/main" val="300592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FD4DB324-5EFB-49DC-B7FA-213FE7B76BD8}" type="slidenum">
              <a:rPr lang="ar-SA" altLang="ar-SA">
                <a:latin typeface="Tahoma" pitchFamily="34" charset="0"/>
              </a:rPr>
              <a:pPr/>
              <a:t>18</a:t>
            </a:fld>
            <a:endParaRPr lang="ar-SA" altLang="ar-SA">
              <a:latin typeface="Tahoma" pitchFamily="34" charset="0"/>
            </a:endParaRPr>
          </a:p>
        </p:txBody>
      </p:sp>
    </p:spTree>
    <p:extLst>
      <p:ext uri="{BB962C8B-B14F-4D97-AF65-F5344CB8AC3E}">
        <p14:creationId xmlns:p14="http://schemas.microsoft.com/office/powerpoint/2010/main" val="102347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59300BD5-7B09-46E0-AF86-3AE3DDAE6BDE}" type="slidenum">
              <a:rPr lang="ar-SA" altLang="ar-SA">
                <a:latin typeface="Tahoma" pitchFamily="34" charset="0"/>
              </a:rPr>
              <a:pPr/>
              <a:t>19</a:t>
            </a:fld>
            <a:endParaRPr lang="ar-SA" altLang="ar-SA">
              <a:latin typeface="Tahoma" pitchFamily="34" charset="0"/>
            </a:endParaRPr>
          </a:p>
        </p:txBody>
      </p:sp>
    </p:spTree>
    <p:extLst>
      <p:ext uri="{BB962C8B-B14F-4D97-AF65-F5344CB8AC3E}">
        <p14:creationId xmlns:p14="http://schemas.microsoft.com/office/powerpoint/2010/main" val="216036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ar-SA"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9A3D3057-B288-40FA-B717-1304CD5584F1}" type="slidenum">
              <a:rPr lang="ar-SA" altLang="ar-SA">
                <a:latin typeface="Tahoma" pitchFamily="34" charset="0"/>
              </a:rPr>
              <a:pPr/>
              <a:t>20</a:t>
            </a:fld>
            <a:endParaRPr lang="ar-SA" altLang="ar-SA">
              <a:latin typeface="Tahoma" pitchFamily="34" charset="0"/>
            </a:endParaRPr>
          </a:p>
        </p:txBody>
      </p:sp>
    </p:spTree>
    <p:extLst>
      <p:ext uri="{BB962C8B-B14F-4D97-AF65-F5344CB8AC3E}">
        <p14:creationId xmlns:p14="http://schemas.microsoft.com/office/powerpoint/2010/main" val="127096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fld id="{7ADB4E59-88B5-4411-836F-313769ACEA3C}" type="slidenum">
              <a:rPr lang="en-US" altLang="ar-SA">
                <a:ea typeface="MS PGothic" pitchFamily="34" charset="-128"/>
              </a:rPr>
              <a:pPr algn="r" rtl="1" eaLnBrk="1" hangingPunct="1"/>
              <a:t>21</a:t>
            </a:fld>
            <a:endParaRPr lang="en-US" altLang="ar-SA">
              <a:ea typeface="MS PGothic" pitchFamily="34" charset="-128"/>
            </a:endParaRPr>
          </a:p>
        </p:txBody>
      </p:sp>
      <p:sp>
        <p:nvSpPr>
          <p:cNvPr id="34819"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685800" y="4243388"/>
            <a:ext cx="5486400" cy="455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p>
            <a:pPr marL="176213" indent="-176213" eaLnBrk="1" hangingPunct="1">
              <a:spcBef>
                <a:spcPct val="0"/>
              </a:spcBef>
            </a:pPr>
            <a:r>
              <a:rPr lang="en-US" altLang="ar-SA" sz="1100" b="1" dirty="0" smtClean="0"/>
              <a:t>Current Treatment Goals for Glycemic Control</a:t>
            </a:r>
          </a:p>
          <a:p>
            <a:pPr marL="176213" indent="-176213" eaLnBrk="1" hangingPunct="1">
              <a:spcBef>
                <a:spcPct val="0"/>
              </a:spcBef>
            </a:pPr>
            <a:r>
              <a:rPr lang="en-US" altLang="ar-SA" sz="900" dirty="0" smtClean="0"/>
              <a:t>This slide reviews the treatment guidelines for diabetes recommended by the American Diabetes Association (ADA), the American College of Endocrinology (ACE), and the International Diabetes Federation (IDF).</a:t>
            </a:r>
          </a:p>
          <a:p>
            <a:pPr marL="176213" indent="-176213" eaLnBrk="1" hangingPunct="1">
              <a:spcBef>
                <a:spcPct val="0"/>
              </a:spcBef>
            </a:pPr>
            <a:r>
              <a:rPr lang="en-US" altLang="ar-SA" sz="900" dirty="0" smtClean="0"/>
              <a:t>In terms of HbA1c, the ADA recommends a goal of &lt;7.0%</a:t>
            </a:r>
            <a:r>
              <a:rPr lang="en-US" altLang="ar-SA" sz="900" baseline="30000" dirty="0" smtClean="0"/>
              <a:t>1</a:t>
            </a:r>
            <a:r>
              <a:rPr lang="en-US" altLang="ar-SA" sz="900" dirty="0" smtClean="0"/>
              <a:t>. The ADA / European Association for the Study of Diabetes consensus guidelines point out that this goal is not appropriate or practical for some patients, and clinical judgment based on the potential benefits of and risks for a more intensified regimen needs to be applied for every patient. Factors such as life expectancy, risk for hypoglycemia, and the presence of cardiovascular disease need to be considered for every patient before intensifying the therapeutic regimen</a:t>
            </a:r>
            <a:r>
              <a:rPr lang="en-US" altLang="ar-SA" sz="900" baseline="30000" dirty="0" smtClean="0"/>
              <a:t>1</a:t>
            </a:r>
            <a:r>
              <a:rPr lang="en-US" altLang="ar-SA" sz="900" dirty="0" smtClean="0"/>
              <a:t>.</a:t>
            </a:r>
          </a:p>
          <a:p>
            <a:pPr marL="176213" indent="-176213" eaLnBrk="1" hangingPunct="1">
              <a:spcBef>
                <a:spcPct val="0"/>
              </a:spcBef>
            </a:pPr>
            <a:r>
              <a:rPr lang="en-US" altLang="ar-SA" sz="900" dirty="0" smtClean="0"/>
              <a:t>In contrast, ACE and IDF recommend a goal of </a:t>
            </a:r>
            <a:r>
              <a:rPr lang="en-US" altLang="ar-SA" sz="900" dirty="0" smtClean="0">
                <a:sym typeface="Symbol" pitchFamily="18" charset="2"/>
              </a:rPr>
              <a:t>&lt;6.5% for all patients (ACE: upper limit of normal = 6.0%). Both groups base their recommendation on the epidemiologic analysis of the UK Prospective Diabetes Study data</a:t>
            </a:r>
            <a:r>
              <a:rPr lang="en-US" altLang="ar-SA" sz="900" baseline="30000" dirty="0" smtClean="0">
                <a:sym typeface="Symbol" pitchFamily="18" charset="2"/>
              </a:rPr>
              <a:t>2</a:t>
            </a:r>
            <a:r>
              <a:rPr lang="en-US" altLang="ar-SA" sz="900" dirty="0" smtClean="0">
                <a:sym typeface="Symbol" pitchFamily="18" charset="2"/>
              </a:rPr>
              <a:t> which showed that the risk for both </a:t>
            </a:r>
            <a:r>
              <a:rPr lang="en-US" altLang="ar-SA" sz="900" dirty="0" err="1" smtClean="0">
                <a:sym typeface="Symbol" pitchFamily="18" charset="2"/>
              </a:rPr>
              <a:t>microvascular</a:t>
            </a:r>
            <a:r>
              <a:rPr lang="en-US" altLang="ar-SA" sz="900" dirty="0" smtClean="0">
                <a:sym typeface="Symbol" pitchFamily="18" charset="2"/>
              </a:rPr>
              <a:t> and </a:t>
            </a:r>
            <a:r>
              <a:rPr lang="en-US" altLang="ar-SA" sz="900" dirty="0" err="1" smtClean="0">
                <a:sym typeface="Symbol" pitchFamily="18" charset="2"/>
              </a:rPr>
              <a:t>macrovascular</a:t>
            </a:r>
            <a:r>
              <a:rPr lang="en-US" altLang="ar-SA" sz="900" dirty="0" smtClean="0">
                <a:sym typeface="Symbol" pitchFamily="18" charset="2"/>
              </a:rPr>
              <a:t> complications of diabetes increased at HbA1c values 6.5%.</a:t>
            </a:r>
            <a:r>
              <a:rPr lang="en-US" altLang="ar-SA" sz="900" baseline="30000" dirty="0" smtClean="0">
                <a:sym typeface="Symbol" pitchFamily="18" charset="2"/>
              </a:rPr>
              <a:t>3,4</a:t>
            </a:r>
          </a:p>
          <a:p>
            <a:pPr marL="176213" indent="-176213" eaLnBrk="1" hangingPunct="1">
              <a:spcBef>
                <a:spcPct val="0"/>
              </a:spcBef>
            </a:pPr>
            <a:r>
              <a:rPr lang="en-US" altLang="ar-SA" sz="900" dirty="0" smtClean="0">
                <a:sym typeface="Symbol" pitchFamily="18" charset="2"/>
              </a:rPr>
              <a:t>For </a:t>
            </a:r>
            <a:r>
              <a:rPr lang="en-US" altLang="ar-SA" sz="900" dirty="0" err="1" smtClean="0">
                <a:sym typeface="Symbol" pitchFamily="18" charset="2"/>
              </a:rPr>
              <a:t>preprandial</a:t>
            </a:r>
            <a:r>
              <a:rPr lang="en-US" altLang="ar-SA" sz="900" dirty="0" smtClean="0">
                <a:sym typeface="Symbol" pitchFamily="18" charset="2"/>
              </a:rPr>
              <a:t> glucose, the ADA recommends a therapeutic target of 5.0–7.2 </a:t>
            </a:r>
            <a:r>
              <a:rPr lang="en-US" altLang="ar-SA" sz="900" dirty="0" err="1" smtClean="0">
                <a:sym typeface="Symbol" pitchFamily="18" charset="2"/>
              </a:rPr>
              <a:t>mmol</a:t>
            </a:r>
            <a:r>
              <a:rPr lang="en-US" altLang="ar-SA" sz="900" dirty="0" smtClean="0">
                <a:sym typeface="Symbol" pitchFamily="18" charset="2"/>
              </a:rPr>
              <a:t>/L</a:t>
            </a:r>
            <a:br>
              <a:rPr lang="en-US" altLang="ar-SA" sz="900" dirty="0" smtClean="0">
                <a:sym typeface="Symbol" pitchFamily="18" charset="2"/>
              </a:rPr>
            </a:br>
            <a:r>
              <a:rPr lang="en-US" altLang="ar-SA" sz="900" dirty="0" smtClean="0">
                <a:sym typeface="Symbol" pitchFamily="18" charset="2"/>
              </a:rPr>
              <a:t>(90–130 mg/</a:t>
            </a:r>
            <a:r>
              <a:rPr lang="en-US" altLang="ar-SA" sz="900" dirty="0" err="1" smtClean="0">
                <a:sym typeface="Symbol" pitchFamily="18" charset="2"/>
              </a:rPr>
              <a:t>dL</a:t>
            </a:r>
            <a:r>
              <a:rPr lang="en-US" altLang="ar-SA" sz="900" dirty="0" smtClean="0">
                <a:sym typeface="Symbol" pitchFamily="18" charset="2"/>
              </a:rPr>
              <a:t>), whereas ACE and IDF suggest using &lt;6.0 </a:t>
            </a:r>
            <a:r>
              <a:rPr lang="en-US" altLang="ar-SA" sz="900" dirty="0" err="1" smtClean="0">
                <a:sym typeface="Symbol" pitchFamily="18" charset="2"/>
              </a:rPr>
              <a:t>mmol</a:t>
            </a:r>
            <a:r>
              <a:rPr lang="en-US" altLang="ar-SA" sz="900" dirty="0" smtClean="0">
                <a:sym typeface="Symbol" pitchFamily="18" charset="2"/>
              </a:rPr>
              <a:t>/L (&lt;110 mg/</a:t>
            </a:r>
            <a:r>
              <a:rPr lang="en-US" altLang="ar-SA" sz="900" dirty="0" err="1" smtClean="0">
                <a:sym typeface="Symbol" pitchFamily="18" charset="2"/>
              </a:rPr>
              <a:t>dL</a:t>
            </a:r>
            <a:r>
              <a:rPr lang="en-US" altLang="ar-SA" sz="900" dirty="0" smtClean="0">
                <a:sym typeface="Symbol" pitchFamily="18" charset="2"/>
              </a:rPr>
              <a:t>) as the target.</a:t>
            </a:r>
            <a:r>
              <a:rPr lang="en-US" altLang="ar-SA" sz="900" baseline="30000" dirty="0" smtClean="0">
                <a:sym typeface="Symbol" pitchFamily="18" charset="2"/>
              </a:rPr>
              <a:t>1,3–4</a:t>
            </a:r>
          </a:p>
          <a:p>
            <a:pPr marL="176213" indent="-176213" eaLnBrk="1" hangingPunct="1">
              <a:spcBef>
                <a:spcPct val="0"/>
              </a:spcBef>
            </a:pPr>
            <a:r>
              <a:rPr lang="en-US" altLang="ar-SA" sz="900" dirty="0" smtClean="0">
                <a:sym typeface="Symbol" pitchFamily="18" charset="2"/>
              </a:rPr>
              <a:t>The ADA and IDF recommend that patients test their postprandial glucose (PPG) levels 1–2 hours after a meal. The ADA advises that PPG values not exceed a peak value of 10.0 </a:t>
            </a:r>
            <a:r>
              <a:rPr lang="en-US" altLang="ar-SA" sz="900" dirty="0" err="1" smtClean="0">
                <a:sym typeface="Symbol" pitchFamily="18" charset="2"/>
              </a:rPr>
              <a:t>mmol</a:t>
            </a:r>
            <a:r>
              <a:rPr lang="en-US" altLang="ar-SA" sz="900" dirty="0" smtClean="0">
                <a:sym typeface="Symbol" pitchFamily="18" charset="2"/>
              </a:rPr>
              <a:t>/L</a:t>
            </a:r>
            <a:br>
              <a:rPr lang="en-US" altLang="ar-SA" sz="900" dirty="0" smtClean="0">
                <a:sym typeface="Symbol" pitchFamily="18" charset="2"/>
              </a:rPr>
            </a:br>
            <a:r>
              <a:rPr lang="en-US" altLang="ar-SA" sz="900" dirty="0" smtClean="0">
                <a:sym typeface="Symbol" pitchFamily="18" charset="2"/>
              </a:rPr>
              <a:t>(180 mg/</a:t>
            </a:r>
            <a:r>
              <a:rPr lang="en-US" altLang="ar-SA" sz="900" dirty="0" err="1" smtClean="0">
                <a:sym typeface="Symbol" pitchFamily="18" charset="2"/>
              </a:rPr>
              <a:t>dL</a:t>
            </a:r>
            <a:r>
              <a:rPr lang="en-US" altLang="ar-SA" sz="900" dirty="0" smtClean="0">
                <a:sym typeface="Symbol" pitchFamily="18" charset="2"/>
              </a:rPr>
              <a:t>), while the IDF recommends &lt;8.0 </a:t>
            </a:r>
            <a:r>
              <a:rPr lang="en-US" altLang="ar-SA" sz="900" dirty="0" err="1" smtClean="0">
                <a:sym typeface="Symbol" pitchFamily="18" charset="2"/>
              </a:rPr>
              <a:t>mmol</a:t>
            </a:r>
            <a:r>
              <a:rPr lang="en-US" altLang="ar-SA" sz="900" dirty="0" smtClean="0">
                <a:sym typeface="Symbol" pitchFamily="18" charset="2"/>
              </a:rPr>
              <a:t>/L (&lt;145 mg/</a:t>
            </a:r>
            <a:r>
              <a:rPr lang="en-US" altLang="ar-SA" sz="900" dirty="0" err="1" smtClean="0">
                <a:sym typeface="Symbol" pitchFamily="18" charset="2"/>
              </a:rPr>
              <a:t>dL</a:t>
            </a:r>
            <a:r>
              <a:rPr lang="en-US" altLang="ar-SA" sz="900" dirty="0" smtClean="0">
                <a:sym typeface="Symbol" pitchFamily="18" charset="2"/>
              </a:rPr>
              <a:t>).</a:t>
            </a:r>
            <a:r>
              <a:rPr lang="en-US" altLang="ar-SA" sz="900" baseline="30000" dirty="0" smtClean="0">
                <a:sym typeface="Symbol" pitchFamily="18" charset="2"/>
              </a:rPr>
              <a:t>1,4</a:t>
            </a:r>
            <a:r>
              <a:rPr lang="en-US" altLang="ar-SA" sz="900" dirty="0" smtClean="0">
                <a:sym typeface="Symbol" pitchFamily="18" charset="2"/>
              </a:rPr>
              <a:t> ACE suggests that PPG measurements be taken 2 hours after a meal and that the value should be &lt;7.7 </a:t>
            </a:r>
            <a:r>
              <a:rPr lang="en-US" altLang="ar-SA" sz="900" dirty="0" err="1" smtClean="0">
                <a:sym typeface="Symbol" pitchFamily="18" charset="2"/>
              </a:rPr>
              <a:t>mmol</a:t>
            </a:r>
            <a:r>
              <a:rPr lang="en-US" altLang="ar-SA" sz="900" dirty="0" smtClean="0">
                <a:sym typeface="Symbol" pitchFamily="18" charset="2"/>
              </a:rPr>
              <a:t>/L</a:t>
            </a:r>
            <a:br>
              <a:rPr lang="en-US" altLang="ar-SA" sz="900" dirty="0" smtClean="0">
                <a:sym typeface="Symbol" pitchFamily="18" charset="2"/>
              </a:rPr>
            </a:br>
            <a:r>
              <a:rPr lang="en-US" altLang="ar-SA" sz="900" dirty="0" smtClean="0">
                <a:sym typeface="Symbol" pitchFamily="18" charset="2"/>
              </a:rPr>
              <a:t>(&lt;140 mg/</a:t>
            </a:r>
            <a:r>
              <a:rPr lang="en-US" altLang="ar-SA" sz="900" dirty="0" err="1" smtClean="0">
                <a:sym typeface="Symbol" pitchFamily="18" charset="2"/>
              </a:rPr>
              <a:t>dL</a:t>
            </a:r>
            <a:r>
              <a:rPr lang="en-US" altLang="ar-SA" sz="900" dirty="0" smtClean="0">
                <a:sym typeface="Symbol" pitchFamily="18" charset="2"/>
              </a:rPr>
              <a:t>).</a:t>
            </a:r>
            <a:r>
              <a:rPr lang="en-US" altLang="ar-SA" sz="900" baseline="30000" dirty="0" smtClean="0">
                <a:sym typeface="Symbol" pitchFamily="18" charset="2"/>
              </a:rPr>
              <a:t>3</a:t>
            </a:r>
            <a:r>
              <a:rPr lang="en-US" altLang="ar-SA" sz="900" dirty="0" smtClean="0">
                <a:sym typeface="Symbol" pitchFamily="18" charset="2"/>
              </a:rPr>
              <a:t> ACE and IDF base their recommendations on the increased cardiovascular risk associated with glucose values above these levels, as well as the fact that in the </a:t>
            </a:r>
            <a:r>
              <a:rPr lang="en-US" altLang="ar-SA" sz="900" dirty="0" err="1" smtClean="0">
                <a:sym typeface="Symbol" pitchFamily="18" charset="2"/>
              </a:rPr>
              <a:t>nondiabetic</a:t>
            </a:r>
            <a:r>
              <a:rPr lang="en-US" altLang="ar-SA" sz="900" dirty="0" smtClean="0">
                <a:sym typeface="Symbol" pitchFamily="18" charset="2"/>
              </a:rPr>
              <a:t> population, PPG levels rarely exceed 7.7 </a:t>
            </a:r>
            <a:r>
              <a:rPr lang="en-US" altLang="ar-SA" sz="900" dirty="0" err="1" smtClean="0">
                <a:sym typeface="Symbol" pitchFamily="18" charset="2"/>
              </a:rPr>
              <a:t>mmol</a:t>
            </a:r>
            <a:r>
              <a:rPr lang="en-US" altLang="ar-SA" sz="900" dirty="0" smtClean="0">
                <a:sym typeface="Symbol" pitchFamily="18" charset="2"/>
              </a:rPr>
              <a:t>/L (140 mg/</a:t>
            </a:r>
            <a:r>
              <a:rPr lang="en-US" altLang="ar-SA" sz="900" dirty="0" err="1" smtClean="0">
                <a:sym typeface="Symbol" pitchFamily="18" charset="2"/>
              </a:rPr>
              <a:t>dL</a:t>
            </a:r>
            <a:r>
              <a:rPr lang="en-US" altLang="ar-SA" sz="900" dirty="0" smtClean="0">
                <a:sym typeface="Symbol" pitchFamily="18" charset="2"/>
              </a:rPr>
              <a:t>).</a:t>
            </a:r>
            <a:r>
              <a:rPr lang="en-US" altLang="ar-SA" sz="900" baseline="30000" dirty="0" smtClean="0">
                <a:sym typeface="Symbol" pitchFamily="18" charset="2"/>
              </a:rPr>
              <a:t>3,4</a:t>
            </a:r>
            <a:endParaRPr lang="en-US" altLang="ar-SA" sz="900" dirty="0" smtClean="0">
              <a:sym typeface="Symbol" pitchFamily="18" charset="2"/>
            </a:endParaRPr>
          </a:p>
          <a:p>
            <a:pPr marL="176213" indent="-176213" eaLnBrk="1" hangingPunct="1">
              <a:spcBef>
                <a:spcPct val="0"/>
              </a:spcBef>
            </a:pPr>
            <a:endParaRPr lang="en-GB" altLang="ar-SA" sz="900" b="1" dirty="0" smtClean="0"/>
          </a:p>
          <a:p>
            <a:pPr marL="176213" indent="-176213" eaLnBrk="1" hangingPunct="1">
              <a:spcBef>
                <a:spcPct val="0"/>
              </a:spcBef>
            </a:pPr>
            <a:r>
              <a:rPr lang="en-GB" altLang="ar-SA" sz="800" b="1" dirty="0" smtClean="0"/>
              <a:t>References</a:t>
            </a:r>
          </a:p>
          <a:p>
            <a:pPr marL="176213" indent="-176213" eaLnBrk="1" hangingPunct="1">
              <a:spcBef>
                <a:spcPct val="0"/>
              </a:spcBef>
              <a:buFont typeface="Calibri" pitchFamily="34" charset="0"/>
              <a:buNone/>
            </a:pPr>
            <a:r>
              <a:rPr lang="da-DK" altLang="ar-SA" sz="800" dirty="0" smtClean="0"/>
              <a:t>Nathan DM, et al. </a:t>
            </a:r>
            <a:r>
              <a:rPr lang="en-US" altLang="ar-SA" sz="800" dirty="0" smtClean="0"/>
              <a:t>Medical management of hyperglycemia in type 2 diabetes: a consensus algorithm for the initiation and adjustment of therapy. </a:t>
            </a:r>
            <a:r>
              <a:rPr lang="en-US" altLang="ar-SA" sz="800" i="1" dirty="0" smtClean="0"/>
              <a:t>Diabetes Care. </a:t>
            </a:r>
            <a:r>
              <a:rPr lang="en-US" altLang="ar-SA" sz="800" dirty="0" smtClean="0"/>
              <a:t>2009; 32:193–203.</a:t>
            </a:r>
          </a:p>
          <a:p>
            <a:pPr marL="176213" indent="-176213" eaLnBrk="1" hangingPunct="1">
              <a:spcBef>
                <a:spcPct val="0"/>
              </a:spcBef>
              <a:buFont typeface="Calibri" pitchFamily="34" charset="0"/>
              <a:buNone/>
            </a:pPr>
            <a:r>
              <a:rPr lang="en-US" altLang="ar-SA" sz="800" dirty="0" smtClean="0"/>
              <a:t>Stratton IM, et al. Association of glycaemia with </a:t>
            </a:r>
            <a:r>
              <a:rPr lang="en-US" altLang="ar-SA" sz="800" dirty="0" err="1" smtClean="0"/>
              <a:t>macrovascular</a:t>
            </a:r>
            <a:r>
              <a:rPr lang="en-US" altLang="ar-SA" sz="800" dirty="0" smtClean="0"/>
              <a:t> and </a:t>
            </a:r>
            <a:r>
              <a:rPr lang="en-US" altLang="ar-SA" sz="800" dirty="0" err="1" smtClean="0"/>
              <a:t>microvascular</a:t>
            </a:r>
            <a:r>
              <a:rPr lang="en-US" altLang="ar-SA" sz="800" dirty="0" smtClean="0"/>
              <a:t> complications of type 2 diabetes (UKPDS 35): prospective observational study. </a:t>
            </a:r>
            <a:r>
              <a:rPr lang="en-US" altLang="ar-SA" sz="800" i="1" dirty="0" smtClean="0"/>
              <a:t>BMJ.</a:t>
            </a:r>
            <a:r>
              <a:rPr lang="en-US" altLang="ar-SA" sz="800" dirty="0" smtClean="0"/>
              <a:t> 2000; 321: 405</a:t>
            </a:r>
            <a:r>
              <a:rPr lang="en-US" altLang="en-US" sz="800" dirty="0" smtClean="0">
                <a:cs typeface="Arial" pitchFamily="34" charset="0"/>
              </a:rPr>
              <a:t>–</a:t>
            </a:r>
            <a:r>
              <a:rPr lang="en-US" altLang="ar-SA" sz="800" dirty="0" smtClean="0"/>
              <a:t>412.</a:t>
            </a:r>
          </a:p>
          <a:p>
            <a:pPr marL="176213" indent="-176213" eaLnBrk="1" hangingPunct="1">
              <a:spcBef>
                <a:spcPct val="0"/>
              </a:spcBef>
              <a:buFont typeface="Calibri" pitchFamily="34" charset="0"/>
              <a:buNone/>
            </a:pPr>
            <a:r>
              <a:rPr lang="en-US" altLang="ar-SA" sz="800" dirty="0" smtClean="0">
                <a:sym typeface="Symbol" pitchFamily="18" charset="2"/>
              </a:rPr>
              <a:t>American Association of Clinical Endocrinologists, American College of Endocrinology. American College of Endocrinology Consensus Statement on Guidelines for Glycemic Control. </a:t>
            </a:r>
            <a:r>
              <a:rPr lang="en-US" altLang="ar-SA" sz="800" i="1" dirty="0" err="1" smtClean="0">
                <a:sym typeface="Symbol" pitchFamily="18" charset="2"/>
              </a:rPr>
              <a:t>Endocr</a:t>
            </a:r>
            <a:r>
              <a:rPr lang="en-US" altLang="ar-SA" sz="800" i="1" dirty="0" smtClean="0">
                <a:sym typeface="Symbol" pitchFamily="18" charset="2"/>
              </a:rPr>
              <a:t> </a:t>
            </a:r>
            <a:r>
              <a:rPr lang="en-US" altLang="ar-SA" sz="800" i="1" dirty="0" err="1" smtClean="0">
                <a:sym typeface="Symbol" pitchFamily="18" charset="2"/>
              </a:rPr>
              <a:t>Pract</a:t>
            </a:r>
            <a:r>
              <a:rPr lang="en-US" altLang="ar-SA" sz="800" i="1" dirty="0" smtClean="0">
                <a:sym typeface="Symbol" pitchFamily="18" charset="2"/>
              </a:rPr>
              <a:t>.</a:t>
            </a:r>
            <a:r>
              <a:rPr lang="en-US" altLang="ar-SA" sz="800" dirty="0" smtClean="0">
                <a:sym typeface="Symbol" pitchFamily="18" charset="2"/>
              </a:rPr>
              <a:t> 2002; 8(</a:t>
            </a:r>
            <a:r>
              <a:rPr lang="en-US" altLang="ar-SA" sz="800" dirty="0" err="1" smtClean="0">
                <a:sym typeface="Symbol" pitchFamily="18" charset="2"/>
              </a:rPr>
              <a:t>suppl</a:t>
            </a:r>
            <a:r>
              <a:rPr lang="en-US" altLang="ar-SA" sz="800" dirty="0" smtClean="0">
                <a:sym typeface="Symbol" pitchFamily="18" charset="2"/>
              </a:rPr>
              <a:t> 1):</a:t>
            </a:r>
            <a:br>
              <a:rPr lang="en-US" altLang="ar-SA" sz="800" dirty="0" smtClean="0">
                <a:sym typeface="Symbol" pitchFamily="18" charset="2"/>
              </a:rPr>
            </a:br>
            <a:r>
              <a:rPr lang="en-US" altLang="ar-SA" sz="800" dirty="0" smtClean="0">
                <a:sym typeface="Symbol" pitchFamily="18" charset="2"/>
              </a:rPr>
              <a:t>5–11.</a:t>
            </a:r>
          </a:p>
          <a:p>
            <a:pPr marL="176213" indent="-176213" eaLnBrk="1" hangingPunct="1">
              <a:spcBef>
                <a:spcPct val="0"/>
              </a:spcBef>
              <a:buFont typeface="Calibri" pitchFamily="34" charset="0"/>
              <a:buNone/>
            </a:pPr>
            <a:r>
              <a:rPr lang="en-US" altLang="ar-SA" sz="800" dirty="0" smtClean="0"/>
              <a:t>International Diabetes Federation. Global Guidelines for Type 2 Diabetes. Brussels: International Diabetes Federation; 2005.</a:t>
            </a:r>
          </a:p>
        </p:txBody>
      </p:sp>
    </p:spTree>
    <p:extLst>
      <p:ext uri="{BB962C8B-B14F-4D97-AF65-F5344CB8AC3E}">
        <p14:creationId xmlns:p14="http://schemas.microsoft.com/office/powerpoint/2010/main" val="123625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ar-SA"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C4572218-0FF8-4A61-A0E1-FA76C89C61E1}" type="slidenum">
              <a:rPr lang="en-US" altLang="ar-SA">
                <a:latin typeface="Tahoma" pitchFamily="34" charset="0"/>
              </a:rPr>
              <a:pPr/>
              <a:t>28</a:t>
            </a:fld>
            <a:endParaRPr lang="en-US" altLang="ar-SA">
              <a:latin typeface="Tahoma" pitchFamily="34" charset="0"/>
            </a:endParaRPr>
          </a:p>
        </p:txBody>
      </p:sp>
    </p:spTree>
    <p:extLst>
      <p:ext uri="{BB962C8B-B14F-4D97-AF65-F5344CB8AC3E}">
        <p14:creationId xmlns:p14="http://schemas.microsoft.com/office/powerpoint/2010/main" val="20720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B678062E-FDEC-4E45-A4AE-CA3B32A46B16}" type="slidenum">
              <a:rPr lang="ar-SA" altLang="ar-SA">
                <a:latin typeface="Tahoma" pitchFamily="34" charset="0"/>
              </a:rPr>
              <a:pPr/>
              <a:t>33</a:t>
            </a:fld>
            <a:endParaRPr lang="ar-SA" altLang="ar-SA">
              <a:latin typeface="Tahoma" pitchFamily="34" charset="0"/>
            </a:endParaRPr>
          </a:p>
        </p:txBody>
      </p:sp>
    </p:spTree>
    <p:extLst>
      <p:ext uri="{BB962C8B-B14F-4D97-AF65-F5344CB8AC3E}">
        <p14:creationId xmlns:p14="http://schemas.microsoft.com/office/powerpoint/2010/main" val="273076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79ADAF89-CA12-449A-B536-8A753F2EAC2A}" type="slidenum">
              <a:rPr lang="ar-SA" altLang="ar-SA">
                <a:latin typeface="Tahoma" pitchFamily="34" charset="0"/>
              </a:rPr>
              <a:pPr/>
              <a:t>34</a:t>
            </a:fld>
            <a:endParaRPr lang="ar-SA" altLang="ar-SA">
              <a:latin typeface="Tahoma" pitchFamily="34" charset="0"/>
            </a:endParaRPr>
          </a:p>
        </p:txBody>
      </p:sp>
    </p:spTree>
    <p:extLst>
      <p:ext uri="{BB962C8B-B14F-4D97-AF65-F5344CB8AC3E}">
        <p14:creationId xmlns:p14="http://schemas.microsoft.com/office/powerpoint/2010/main" val="423316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The family of incretin-based therapies</a:t>
            </a:r>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dirty="0" smtClean="0"/>
              <a:t>Incretin-based therapies can be broadly divided into:</a:t>
            </a:r>
          </a:p>
          <a:p>
            <a:pPr marL="220531" indent="-220531" eaLnBrk="1" fontAlgn="auto" hangingPunct="1">
              <a:spcBef>
                <a:spcPts val="0"/>
              </a:spcBef>
              <a:spcAft>
                <a:spcPts val="0"/>
              </a:spcAft>
              <a:buFontTx/>
              <a:buAutoNum type="arabicParenR"/>
              <a:defRPr/>
            </a:pPr>
            <a:r>
              <a:rPr lang="en-GB" dirty="0" smtClean="0"/>
              <a:t>DPP-4 inhibitors (i.e. sitagliptin, vildagliptin) </a:t>
            </a:r>
          </a:p>
          <a:p>
            <a:pPr marL="220531" indent="-220531" eaLnBrk="1" fontAlgn="auto" hangingPunct="1">
              <a:spcBef>
                <a:spcPts val="0"/>
              </a:spcBef>
              <a:spcAft>
                <a:spcPts val="0"/>
              </a:spcAft>
              <a:buFontTx/>
              <a:buAutoNum type="arabicParenR"/>
              <a:defRPr/>
            </a:pPr>
            <a:r>
              <a:rPr lang="en-GB" dirty="0" smtClean="0"/>
              <a:t>GLP-1 receptor agonists (Exenatide, </a:t>
            </a:r>
            <a:r>
              <a:rPr lang="en-GB" dirty="0" err="1" smtClean="0"/>
              <a:t>lirgalutide</a:t>
            </a:r>
            <a:r>
              <a:rPr lang="en-GB" dirty="0" smtClean="0"/>
              <a:t>)</a:t>
            </a:r>
          </a:p>
          <a:p>
            <a:pPr marL="220531" indent="-220531" eaLnBrk="1" fontAlgn="auto" hangingPunct="1">
              <a:spcBef>
                <a:spcPts val="0"/>
              </a:spcBef>
              <a:spcAft>
                <a:spcPts val="0"/>
              </a:spcAft>
              <a:defRPr/>
            </a:pPr>
            <a:endParaRPr lang="en-GB" dirty="0" smtClean="0"/>
          </a:p>
          <a:p>
            <a:pPr marL="220531" indent="-220531" eaLnBrk="1" fontAlgn="auto" hangingPunct="1">
              <a:spcBef>
                <a:spcPts val="0"/>
              </a:spcBef>
              <a:spcAft>
                <a:spcPts val="0"/>
              </a:spcAft>
              <a:defRPr/>
            </a:pPr>
            <a:r>
              <a:rPr lang="en-GB" dirty="0" smtClean="0"/>
              <a:t>Within this second category however, the GLP-1R agonists can be classed as either:</a:t>
            </a:r>
          </a:p>
          <a:p>
            <a:pPr marL="220531" indent="-220531" eaLnBrk="1" fontAlgn="auto" hangingPunct="1">
              <a:spcBef>
                <a:spcPts val="0"/>
              </a:spcBef>
              <a:spcAft>
                <a:spcPts val="0"/>
              </a:spcAft>
              <a:buFontTx/>
              <a:buAutoNum type="arabicParenR"/>
              <a:defRPr/>
            </a:pPr>
            <a:r>
              <a:rPr lang="en-GB" dirty="0" err="1" smtClean="0"/>
              <a:t>Exendin</a:t>
            </a:r>
            <a:r>
              <a:rPr lang="en-GB" dirty="0" smtClean="0"/>
              <a:t>-based therapies (exenatide, exenatide LAR) which have ~50% sequence identity to human GLP-1 </a:t>
            </a:r>
          </a:p>
          <a:p>
            <a:pPr marL="220531" indent="-220531" eaLnBrk="1" fontAlgn="auto" hangingPunct="1">
              <a:spcBef>
                <a:spcPts val="0"/>
              </a:spcBef>
              <a:spcAft>
                <a:spcPts val="0"/>
              </a:spcAft>
              <a:buFontTx/>
              <a:buAutoNum type="arabicParenR"/>
              <a:defRPr/>
            </a:pPr>
            <a:r>
              <a:rPr lang="en-GB" dirty="0" smtClean="0"/>
              <a:t>Human GLP-1 analogues (liraglutide) which have share a much higher percentage of amino acids with human GLP-1 (97%)</a:t>
            </a:r>
          </a:p>
          <a:p>
            <a:pPr eaLnBrk="1" fontAlgn="auto" hangingPunct="1">
              <a:spcBef>
                <a:spcPts val="0"/>
              </a:spcBef>
              <a:spcAft>
                <a:spcPts val="0"/>
              </a:spcAft>
              <a:defRPr/>
            </a:pPr>
            <a:endParaRPr lang="en-US" dirty="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D49979A-3EC5-492C-8893-12FE2AB3A6D1}" type="slidenum">
              <a:rPr lang="en-GB" smtClean="0">
                <a:solidFill>
                  <a:srgbClr val="000000"/>
                </a:solidFill>
                <a:latin typeface="Verdana" pitchFamily="34" charset="0"/>
              </a:rPr>
              <a:pPr eaLnBrk="1" fontAlgn="base" hangingPunct="1">
                <a:spcBef>
                  <a:spcPct val="0"/>
                </a:spcBef>
                <a:spcAft>
                  <a:spcPct val="0"/>
                </a:spcAft>
              </a:pPr>
              <a:t>40</a:t>
            </a:fld>
            <a:endParaRPr lang="en-GB" smtClean="0">
              <a:solidFill>
                <a:srgbClr val="000000"/>
              </a:solidFill>
              <a:latin typeface="Verdana" pitchFamily="34" charset="0"/>
            </a:endParaRPr>
          </a:p>
        </p:txBody>
      </p:sp>
    </p:spTree>
    <p:extLst>
      <p:ext uri="{BB962C8B-B14F-4D97-AF65-F5344CB8AC3E}">
        <p14:creationId xmlns:p14="http://schemas.microsoft.com/office/powerpoint/2010/main" val="184768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262551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195622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03327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381514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354721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169193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6E1355-3B2A-48FD-9858-A911AD013082}"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376833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6E1355-3B2A-48FD-9858-A911AD013082}"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157919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3527669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1851569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389113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3C3273EB-B5AD-4855-8C36-42C9A2A71C6F}"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150260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6E1355-3B2A-48FD-9858-A911AD013082}"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900570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6E1355-3B2A-48FD-9858-A911AD013082}"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1852141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280747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73699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2902249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1771426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2247120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3072363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6E1355-3B2A-48FD-9858-A911AD013082}"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extLst>
      <p:ext uri="{BB962C8B-B14F-4D97-AF65-F5344CB8AC3E}">
        <p14:creationId xmlns:p14="http://schemas.microsoft.com/office/powerpoint/2010/main" val="24525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69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6" name="Footer Placeholder 5"/>
          <p:cNvSpPr>
            <a:spLocks noGrp="1"/>
          </p:cNvSpPr>
          <p:nvPr>
            <p:ph type="ftr" sz="quarter" idx="11"/>
          </p:nvPr>
        </p:nvSpPr>
        <p:spPr/>
        <p:txBody>
          <a:bodyPr/>
          <a:lstStyle/>
          <a:p>
            <a:endParaRPr lang="en-US">
              <a:solidFill>
                <a:srgbClr val="FEFAC9"/>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5163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endParaRPr lang="en-US">
              <a:solidFill>
                <a:srgbClr val="FEFAC9"/>
              </a:solidFill>
            </a:endParaRPr>
          </a:p>
        </p:txBody>
      </p:sp>
      <p:sp>
        <p:nvSpPr>
          <p:cNvPr id="7" name="Date Placeholder 6"/>
          <p:cNvSpPr>
            <a:spLocks noGrp="1"/>
          </p:cNvSpPr>
          <p:nvPr>
            <p:ph type="dt" sz="half" idx="10"/>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54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4" name="Footer Placeholder 3"/>
          <p:cNvSpPr>
            <a:spLocks noGrp="1"/>
          </p:cNvSpPr>
          <p:nvPr>
            <p:ph type="ftr" sz="quarter" idx="11"/>
          </p:nvPr>
        </p:nvSpPr>
        <p:spPr/>
        <p:txBody>
          <a:bodyPr/>
          <a:lstStyle/>
          <a:p>
            <a:endParaRPr lang="en-US">
              <a:solidFill>
                <a:srgbClr val="FEFAC9"/>
              </a:solidFill>
            </a:endParaRPr>
          </a:p>
        </p:txBody>
      </p:sp>
      <p:sp>
        <p:nvSpPr>
          <p:cNvPr id="5" name="Slide Number Placeholder 4"/>
          <p:cNvSpPr>
            <a:spLocks noGrp="1"/>
          </p:cNvSpPr>
          <p:nvPr>
            <p:ph type="sldNum" sz="quarter" idx="12"/>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41936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3" name="Footer Placeholder 2"/>
          <p:cNvSpPr>
            <a:spLocks noGrp="1"/>
          </p:cNvSpPr>
          <p:nvPr>
            <p:ph type="ftr" sz="quarter" idx="11"/>
          </p:nvPr>
        </p:nvSpPr>
        <p:spPr/>
        <p:txBody>
          <a:bodyPr/>
          <a:lstStyle/>
          <a:p>
            <a:endParaRPr lang="en-US">
              <a:solidFill>
                <a:srgbClr val="FEFAC9"/>
              </a:solidFill>
            </a:endParaRPr>
          </a:p>
        </p:txBody>
      </p:sp>
      <p:sp>
        <p:nvSpPr>
          <p:cNvPr id="4" name="Slide Number Placeholder 3"/>
          <p:cNvSpPr>
            <a:spLocks noGrp="1"/>
          </p:cNvSpPr>
          <p:nvPr>
            <p:ph type="sldNum" sz="quarter" idx="12"/>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67429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9" name="Slide Number Placeholder 8"/>
          <p:cNvSpPr>
            <a:spLocks noGrp="1"/>
          </p:cNvSpPr>
          <p:nvPr>
            <p:ph type="sldNum" sz="quarter" idx="15"/>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251046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9" name="Slide Number Placeholder 8"/>
          <p:cNvSpPr>
            <a:spLocks noGrp="1"/>
          </p:cNvSpPr>
          <p:nvPr>
            <p:ph type="sldNum" sz="quarter" idx="11"/>
          </p:nvPr>
        </p:nvSpPr>
        <p:spPr/>
        <p:txBody>
          <a:bodyPr/>
          <a:lstStyle/>
          <a:p>
            <a:fld id="{3C3273EB-B5AD-4855-8C36-42C9A2A71C6F}"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52902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6E1355-3B2A-48FD-9858-A911AD013082}" type="datetimeFigureOut">
              <a:rPr lang="en-US" smtClean="0">
                <a:solidFill>
                  <a:srgbClr val="FEFAC9"/>
                </a:solidFill>
              </a:rPr>
              <a:pPr/>
              <a:t>12/6/2017</a:t>
            </a:fld>
            <a:endParaRPr lang="en-US">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3273EB-B5AD-4855-8C36-42C9A2A71C6F}" type="slidenum">
              <a:rPr lang="en-US" smtClean="0">
                <a:solidFill>
                  <a:srgbClr val="FEFAC9"/>
                </a:solidFill>
              </a: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3542082984"/>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66E1355-3B2A-48FD-9858-A911AD013082}" type="datetimeFigureOut">
              <a:rPr lang="en-US" smtClean="0"/>
              <a:t>12/6/2017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C3273EB-B5AD-4855-8C36-42C9A2A71C6F}" type="slidenum">
              <a:rPr lang="en-US" smtClean="0"/>
              <a:t>‹#›</a:t>
            </a:fld>
            <a:endParaRPr lang="en-US"/>
          </a:p>
        </p:txBody>
      </p:sp>
    </p:spTree>
    <p:extLst>
      <p:ext uri="{BB962C8B-B14F-4D97-AF65-F5344CB8AC3E}">
        <p14:creationId xmlns:p14="http://schemas.microsoft.com/office/powerpoint/2010/main" val="437458086"/>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793" y="1238968"/>
            <a:ext cx="8520741" cy="3716402"/>
          </a:xfrm>
          <a:prstGeom prst="rect">
            <a:avLst/>
          </a:prstGeom>
          <a:noFill/>
        </p:spPr>
        <p:txBody>
          <a:bodyPr wrap="square" rtlCol="0">
            <a:spAutoFit/>
          </a:bodyPr>
          <a:lstStyle/>
          <a:p>
            <a:pPr algn="ctr"/>
            <a:endParaRPr lang="en-US" sz="3600" dirty="0"/>
          </a:p>
          <a:p>
            <a:pPr algn="ctr"/>
            <a:endParaRPr lang="en-US" sz="3600" dirty="0">
              <a:latin typeface="Times New Roman" panose="02020603050405020304" pitchFamily="18" charset="0"/>
              <a:cs typeface="Times New Roman" panose="02020603050405020304" pitchFamily="18" charset="0"/>
            </a:endParaRPr>
          </a:p>
          <a:p>
            <a:pPr algn="ctr"/>
            <a:r>
              <a:rPr lang="en-US" sz="6000" b="1" dirty="0">
                <a:latin typeface="Times New Roman" panose="02020603050405020304" pitchFamily="18" charset="0"/>
                <a:cs typeface="Times New Roman" panose="02020603050405020304" pitchFamily="18" charset="0"/>
              </a:rPr>
              <a:t>Diabetes Mellitus</a:t>
            </a:r>
            <a:endParaRPr lang="en-US" sz="4000" b="1"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p>
            <a:pPr algn="ctr"/>
            <a:r>
              <a:rPr lang="en-US" sz="1350" b="1" dirty="0" err="1" smtClean="0">
                <a:latin typeface="Times New Roman" panose="02020603050405020304" pitchFamily="18" charset="0"/>
                <a:cs typeface="Times New Roman" panose="02020603050405020304" pitchFamily="18" charset="0"/>
              </a:rPr>
              <a:t>Dr</a:t>
            </a:r>
            <a:r>
              <a:rPr lang="en-US" sz="1350" b="1" dirty="0" smtClean="0">
                <a:latin typeface="Times New Roman" panose="02020603050405020304" pitchFamily="18" charset="0"/>
                <a:cs typeface="Times New Roman" panose="02020603050405020304" pitchFamily="18" charset="0"/>
              </a:rPr>
              <a:t> Abdullah </a:t>
            </a:r>
            <a:r>
              <a:rPr lang="en-US" sz="1350" b="1" dirty="0" err="1" smtClean="0">
                <a:latin typeface="Times New Roman" panose="02020603050405020304" pitchFamily="18" charset="0"/>
                <a:cs typeface="Times New Roman" panose="02020603050405020304" pitchFamily="18" charset="0"/>
              </a:rPr>
              <a:t>Alrasheed</a:t>
            </a:r>
            <a:r>
              <a:rPr lang="en-US" sz="1350" b="1" dirty="0" smtClean="0">
                <a:latin typeface="Times New Roman" panose="02020603050405020304" pitchFamily="18" charset="0"/>
                <a:cs typeface="Times New Roman" panose="02020603050405020304" pitchFamily="18" charset="0"/>
              </a:rPr>
              <a:t> MBBS</a:t>
            </a:r>
            <a:r>
              <a:rPr lang="en-US" sz="1350" b="1" dirty="0">
                <a:latin typeface="Times New Roman" panose="02020603050405020304" pitchFamily="18" charset="0"/>
                <a:cs typeface="Times New Roman" panose="02020603050405020304" pitchFamily="18" charset="0"/>
              </a:rPr>
              <a:t>, SBFM, </a:t>
            </a:r>
            <a:r>
              <a:rPr lang="en-US" sz="1350" b="1" dirty="0" smtClean="0">
                <a:latin typeface="Times New Roman" panose="02020603050405020304" pitchFamily="18" charset="0"/>
                <a:cs typeface="Times New Roman" panose="02020603050405020304" pitchFamily="18" charset="0"/>
              </a:rPr>
              <a:t>DM (</a:t>
            </a:r>
            <a:r>
              <a:rPr lang="en-US" sz="1350" b="1" dirty="0" err="1" smtClean="0">
                <a:latin typeface="Times New Roman" panose="02020603050405020304" pitchFamily="18" charset="0"/>
                <a:cs typeface="Times New Roman" panose="02020603050405020304" pitchFamily="18" charset="0"/>
              </a:rPr>
              <a:t>UniSyd</a:t>
            </a:r>
            <a:r>
              <a:rPr lang="en-US" sz="1350" b="1" dirty="0" smtClean="0">
                <a:latin typeface="Times New Roman" panose="02020603050405020304" pitchFamily="18" charset="0"/>
                <a:cs typeface="Times New Roman" panose="02020603050405020304" pitchFamily="18" charset="0"/>
              </a:rPr>
              <a:t>)</a:t>
            </a:r>
          </a:p>
          <a:p>
            <a:pPr algn="ctr"/>
            <a:r>
              <a:rPr lang="en-US" sz="1350" dirty="0" smtClean="0">
                <a:latin typeface="Times New Roman" panose="02020603050405020304" pitchFamily="18" charset="0"/>
                <a:cs typeface="Times New Roman" panose="02020603050405020304" pitchFamily="18" charset="0"/>
              </a:rPr>
              <a:t>Assistant </a:t>
            </a:r>
            <a:r>
              <a:rPr lang="en-US" sz="1350" dirty="0">
                <a:latin typeface="Times New Roman" panose="02020603050405020304" pitchFamily="18" charset="0"/>
                <a:cs typeface="Times New Roman" panose="02020603050405020304" pitchFamily="18" charset="0"/>
              </a:rPr>
              <a:t>Professor </a:t>
            </a:r>
            <a:r>
              <a:rPr lang="en-US" sz="1350" dirty="0" smtClean="0">
                <a:latin typeface="Times New Roman" panose="02020603050405020304" pitchFamily="18" charset="0"/>
                <a:cs typeface="Times New Roman" panose="02020603050405020304" pitchFamily="18" charset="0"/>
              </a:rPr>
              <a:t>and Consultant  in</a:t>
            </a:r>
            <a:endParaRPr lang="en-US" sz="1350" dirty="0">
              <a:latin typeface="Times New Roman" panose="02020603050405020304" pitchFamily="18" charset="0"/>
              <a:cs typeface="Times New Roman" panose="02020603050405020304" pitchFamily="18" charset="0"/>
            </a:endParaRPr>
          </a:p>
          <a:p>
            <a:pPr algn="ctr"/>
            <a:r>
              <a:rPr lang="en-US" sz="1350" dirty="0">
                <a:latin typeface="Times New Roman" panose="02020603050405020304" pitchFamily="18" charset="0"/>
                <a:cs typeface="Times New Roman" panose="02020603050405020304" pitchFamily="18" charset="0"/>
              </a:rPr>
              <a:t>Family </a:t>
            </a:r>
            <a:r>
              <a:rPr lang="en-US" sz="1350" dirty="0" smtClean="0">
                <a:latin typeface="Times New Roman" panose="02020603050405020304" pitchFamily="18" charset="0"/>
                <a:cs typeface="Times New Roman" panose="02020603050405020304" pitchFamily="18" charset="0"/>
              </a:rPr>
              <a:t>Medicine, and Diabetes Management</a:t>
            </a:r>
            <a:endParaRPr lang="en-US" sz="1350" dirty="0">
              <a:latin typeface="Times New Roman" panose="02020603050405020304" pitchFamily="18" charset="0"/>
              <a:cs typeface="Times New Roman" panose="02020603050405020304" pitchFamily="18" charset="0"/>
            </a:endParaRPr>
          </a:p>
          <a:p>
            <a:pPr algn="ctr"/>
            <a:r>
              <a:rPr lang="en-US" sz="1350" dirty="0">
                <a:latin typeface="Times New Roman" panose="02020603050405020304" pitchFamily="18" charset="0"/>
                <a:cs typeface="Times New Roman" panose="02020603050405020304" pitchFamily="18" charset="0"/>
              </a:rPr>
              <a:t>King Saud University, Riyadh, Saudi Arabia.</a:t>
            </a:r>
          </a:p>
          <a:p>
            <a:endParaRPr lang="en-US" sz="1350" dirty="0"/>
          </a:p>
        </p:txBody>
      </p:sp>
    </p:spTree>
    <p:extLst>
      <p:ext uri="{BB962C8B-B14F-4D97-AF65-F5344CB8AC3E}">
        <p14:creationId xmlns:p14="http://schemas.microsoft.com/office/powerpoint/2010/main" val="2400527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20" y="0"/>
            <a:ext cx="6347713" cy="1320800"/>
          </a:xfrm>
        </p:spPr>
        <p:txBody>
          <a:bodyPr>
            <a:normAutofit/>
          </a:bodyPr>
          <a:lstStyle/>
          <a:p>
            <a:r>
              <a:rPr lang="en-US" sz="4400" b="1" dirty="0" err="1" smtClean="0">
                <a:solidFill>
                  <a:schemeClr val="accent2"/>
                </a:solidFill>
                <a:latin typeface="Times New Roman" panose="02020603050405020304" pitchFamily="18" charset="0"/>
                <a:cs typeface="Times New Roman" panose="02020603050405020304" pitchFamily="18" charset="0"/>
              </a:rPr>
              <a:t>Prediabetes</a:t>
            </a:r>
            <a:r>
              <a:rPr lang="en-US" sz="4400" b="1" dirty="0" smtClean="0">
                <a:solidFill>
                  <a:schemeClr val="accent2"/>
                </a:solidFill>
                <a:latin typeface="Times New Roman" panose="02020603050405020304" pitchFamily="18" charset="0"/>
                <a:cs typeface="Times New Roman" panose="02020603050405020304" pitchFamily="18" charset="0"/>
              </a:rPr>
              <a:t> </a:t>
            </a:r>
            <a:endParaRPr lang="en-US" sz="4400" b="1" dirty="0">
              <a:solidFill>
                <a:schemeClr val="accent2"/>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8384" y="1524000"/>
            <a:ext cx="610552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8384" y="4343400"/>
            <a:ext cx="8763000" cy="7386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To test for prediabetes, all these tests are equally appropriate. </a:t>
            </a:r>
          </a:p>
          <a:p>
            <a:endParaRPr lang="en-US" dirty="0"/>
          </a:p>
        </p:txBody>
      </p:sp>
    </p:spTree>
    <p:extLst>
      <p:ext uri="{BB962C8B-B14F-4D97-AF65-F5344CB8AC3E}">
        <p14:creationId xmlns:p14="http://schemas.microsoft.com/office/powerpoint/2010/main" val="3974403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347713" cy="1320800"/>
          </a:xfrm>
        </p:spPr>
        <p:txBody>
          <a:bodyPr>
            <a:normAutofit/>
          </a:bodyPr>
          <a:lstStyle/>
          <a:p>
            <a:r>
              <a:rPr lang="en-US" sz="4400" b="1" dirty="0" smtClean="0">
                <a:solidFill>
                  <a:schemeClr val="accent2"/>
                </a:solidFill>
                <a:latin typeface="Times New Roman" panose="02020603050405020304" pitchFamily="18" charset="0"/>
                <a:cs typeface="Times New Roman" panose="02020603050405020304" pitchFamily="18" charset="0"/>
              </a:rPr>
              <a:t>Screening for diabetes </a:t>
            </a:r>
            <a:endParaRPr lang="en-US" sz="4400" b="1" dirty="0">
              <a:solidFill>
                <a:schemeClr val="accent2"/>
              </a:solidFill>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 y="1066800"/>
            <a:ext cx="7239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931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7086600" cy="6494085"/>
          </a:xfrm>
          <a:prstGeom prst="rect">
            <a:avLst/>
          </a:prstGeom>
          <a:noFill/>
        </p:spPr>
        <p:txBody>
          <a:bodyPr wrap="square" rtlCol="0">
            <a:spAutoFit/>
          </a:bodyPr>
          <a:lstStyle/>
          <a:p>
            <a:r>
              <a:rPr lang="en-US" sz="3200" b="1" dirty="0">
                <a:solidFill>
                  <a:schemeClr val="accent2"/>
                </a:solidFill>
                <a:latin typeface="Times New Roman" panose="02020603050405020304" pitchFamily="18" charset="0"/>
                <a:cs typeface="Times New Roman" panose="02020603050405020304" pitchFamily="18" charset="0"/>
              </a:rPr>
              <a:t>Screening for and diagnosis of </a:t>
            </a:r>
            <a:r>
              <a:rPr lang="en-US" sz="3200" b="1" dirty="0" smtClean="0">
                <a:solidFill>
                  <a:schemeClr val="accent2"/>
                </a:solidFill>
                <a:latin typeface="Times New Roman" panose="02020603050405020304" pitchFamily="18" charset="0"/>
                <a:cs typeface="Times New Roman" panose="02020603050405020304" pitchFamily="18" charset="0"/>
              </a:rPr>
              <a:t>GDM</a:t>
            </a:r>
            <a:endParaRPr lang="en-US" sz="21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One-step strategy</a:t>
            </a:r>
          </a:p>
          <a:p>
            <a:r>
              <a:rPr lang="en-US" sz="2400" dirty="0">
                <a:latin typeface="Times New Roman" panose="02020603050405020304" pitchFamily="18" charset="0"/>
                <a:cs typeface="Times New Roman" panose="02020603050405020304" pitchFamily="18" charset="0"/>
              </a:rPr>
              <a:t>Perform a 75-g OGTT, at 24–28 weeks of gestation in women not previously diagnosed with overt diabetes.</a:t>
            </a:r>
          </a:p>
          <a:p>
            <a:r>
              <a:rPr lang="en-US" sz="2400" dirty="0">
                <a:latin typeface="Times New Roman" panose="02020603050405020304" pitchFamily="18" charset="0"/>
                <a:cs typeface="Times New Roman" panose="02020603050405020304" pitchFamily="18" charset="0"/>
              </a:rPr>
              <a:t>Any of the following plasma glucose values are met or exceeded:</a:t>
            </a: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Fasting: 92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(5.1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 h: 180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(10.0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 h: 153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(8.5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Two-step strategy</a:t>
            </a:r>
          </a:p>
          <a:p>
            <a:r>
              <a:rPr lang="en-US" sz="2400" u="sng" dirty="0">
                <a:latin typeface="Times New Roman" panose="02020603050405020304" pitchFamily="18" charset="0"/>
                <a:cs typeface="Times New Roman" panose="02020603050405020304" pitchFamily="18" charset="0"/>
              </a:rPr>
              <a:t>Step 1:</a:t>
            </a:r>
            <a:r>
              <a:rPr lang="en-US" sz="2400" dirty="0">
                <a:latin typeface="Times New Roman" panose="02020603050405020304" pitchFamily="18" charset="0"/>
                <a:cs typeface="Times New Roman" panose="02020603050405020304" pitchFamily="18" charset="0"/>
              </a:rPr>
              <a:t> a 50-g GLT (</a:t>
            </a:r>
            <a:r>
              <a:rPr lang="en-US" sz="2400" dirty="0" err="1">
                <a:latin typeface="Times New Roman" panose="02020603050405020304" pitchFamily="18" charset="0"/>
                <a:cs typeface="Times New Roman" panose="02020603050405020304" pitchFamily="18" charset="0"/>
              </a:rPr>
              <a:t>nonfasting</a:t>
            </a:r>
            <a:r>
              <a:rPr lang="en-US" sz="2400" dirty="0">
                <a:latin typeface="Times New Roman" panose="02020603050405020304" pitchFamily="18" charset="0"/>
                <a:cs typeface="Times New Roman" panose="02020603050405020304" pitchFamily="18" charset="0"/>
              </a:rPr>
              <a:t>), with plasma glucose measurement at 1 h, at 24–28 weeks of gestation in women not previously diagnosed with overt diabetes. </a:t>
            </a:r>
          </a:p>
          <a:p>
            <a:r>
              <a:rPr lang="en-US" sz="2400" dirty="0">
                <a:latin typeface="Times New Roman" panose="02020603050405020304" pitchFamily="18" charset="0"/>
                <a:cs typeface="Times New Roman" panose="02020603050405020304" pitchFamily="18" charset="0"/>
              </a:rPr>
              <a:t>If the plasma glucose level measured 1 h after the load is ≥140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(7.8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proceed to a 100-g OGTT.</a:t>
            </a:r>
          </a:p>
        </p:txBody>
      </p:sp>
    </p:spTree>
    <p:extLst>
      <p:ext uri="{BB962C8B-B14F-4D97-AF65-F5344CB8AC3E}">
        <p14:creationId xmlns:p14="http://schemas.microsoft.com/office/powerpoint/2010/main" val="31231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 calcmode="lin" valueType="num">
                                      <p:cBhvr additive="base">
                                        <p:cTn id="1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additive="base">
                                        <p:cTn id="4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41358"/>
            <a:ext cx="9144000" cy="6763390"/>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Step 2</a:t>
            </a:r>
            <a:r>
              <a:rPr lang="en-US" sz="2400" dirty="0">
                <a:latin typeface="Times New Roman" panose="02020603050405020304" pitchFamily="18" charset="0"/>
                <a:cs typeface="Times New Roman" panose="02020603050405020304" pitchFamily="18" charset="0"/>
              </a:rPr>
              <a:t>: The 100-g OGTT (fasting).</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least two of the following four plasma glucose levels are met or exceeded: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Carpenter/</a:t>
            </a:r>
            <a:r>
              <a:rPr lang="en-US" sz="2400" dirty="0" err="1">
                <a:latin typeface="Times New Roman" panose="02020603050405020304" pitchFamily="18" charset="0"/>
                <a:cs typeface="Times New Roman" panose="02020603050405020304" pitchFamily="18" charset="0"/>
              </a:rPr>
              <a:t>Coustan</a:t>
            </a:r>
            <a:r>
              <a:rPr lang="en-US" sz="2400" dirty="0">
                <a:latin typeface="Times New Roman" panose="02020603050405020304" pitchFamily="18" charset="0"/>
                <a:cs typeface="Times New Roman" panose="02020603050405020304" pitchFamily="18" charset="0"/>
              </a:rPr>
              <a:t>                                       or                     NDDG </a:t>
            </a: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Fasting 95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(5.3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105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(5.8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 h 180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(10.0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190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(10.6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 h 155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(8.6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165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(9.2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3 h 140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(7.8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145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(8.0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endParaRPr lang="en-US" sz="2400" dirty="0">
              <a:latin typeface="Times New Roman" panose="02020603050405020304" pitchFamily="18" charset="0"/>
              <a:cs typeface="Times New Roman" panose="02020603050405020304" pitchFamily="18" charset="0"/>
            </a:endParaRPr>
          </a:p>
          <a:p>
            <a:endParaRPr lang="en-US" dirty="0"/>
          </a:p>
          <a:p>
            <a:pPr marL="257175" indent="-257175">
              <a:buFont typeface="Arial" panose="020B0604020202020204" pitchFamily="34" charset="0"/>
              <a:buChar char="•"/>
            </a:pPr>
            <a:endParaRPr lang="en-US" dirty="0"/>
          </a:p>
          <a:p>
            <a:endParaRPr lang="en-US" sz="1350" dirty="0"/>
          </a:p>
        </p:txBody>
      </p:sp>
    </p:spTree>
    <p:extLst>
      <p:ext uri="{BB962C8B-B14F-4D97-AF65-F5344CB8AC3E}">
        <p14:creationId xmlns:p14="http://schemas.microsoft.com/office/powerpoint/2010/main" val="8196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7315200" cy="5478423"/>
          </a:xfrm>
          <a:prstGeom prst="rect">
            <a:avLst/>
          </a:prstGeom>
          <a:noFill/>
        </p:spPr>
        <p:txBody>
          <a:bodyPr wrap="square" rtlCol="0">
            <a:spAutoFit/>
          </a:bodyPr>
          <a:lstStyle/>
          <a:p>
            <a:pPr marL="257175" indent="-257175">
              <a:buFont typeface="Arial" panose="020B0604020202020204" pitchFamily="34" charset="0"/>
              <a:buChar char="•"/>
            </a:pPr>
            <a:endParaRPr lang="en-US" sz="2100" dirty="0">
              <a:solidFill>
                <a:prstClr val="black"/>
              </a:solidFill>
              <a:latin typeface="Times New Roman" panose="02020603050405020304" pitchFamily="18" charset="0"/>
              <a:cs typeface="Times New Roman" panose="02020603050405020304" pitchFamily="18" charset="0"/>
            </a:endParaRPr>
          </a:p>
          <a:p>
            <a:pPr lvl="0"/>
            <a:r>
              <a:rPr lang="en-US" sz="4400" b="1" dirty="0">
                <a:solidFill>
                  <a:schemeClr val="accent2"/>
                </a:solidFill>
                <a:latin typeface="Times New Roman" panose="02020603050405020304" pitchFamily="18" charset="0"/>
                <a:cs typeface="Times New Roman" panose="02020603050405020304" pitchFamily="18" charset="0"/>
              </a:rPr>
              <a:t>GDM</a:t>
            </a:r>
            <a:endParaRPr lang="en-US" sz="4400" dirty="0">
              <a:solidFill>
                <a:schemeClr val="accent2"/>
              </a:solidFill>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endParaRPr lang="en-US" sz="21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one-step strategy, the incidence of GDM will 5–6% to 15–20%.</a:t>
            </a:r>
          </a:p>
          <a:p>
            <a:pPr marL="257175" indent="-25717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80–90% of women with GDM could be managed with lifestyle therapy alone.</a:t>
            </a:r>
          </a:p>
          <a:p>
            <a:pPr marL="257175" indent="-25717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Screen women with GDM for persistent diabetes at 6–12 weeks postpartum using OGTT.</a:t>
            </a:r>
          </a:p>
          <a:p>
            <a:pPr lvl="0"/>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Women with a history of GDM should have lifelong screening at least every 3 years. </a:t>
            </a:r>
          </a:p>
        </p:txBody>
      </p:sp>
    </p:spTree>
    <p:extLst>
      <p:ext uri="{BB962C8B-B14F-4D97-AF65-F5344CB8AC3E}">
        <p14:creationId xmlns:p14="http://schemas.microsoft.com/office/powerpoint/2010/main" val="21186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74638"/>
            <a:ext cx="8305800" cy="792162"/>
          </a:xfrm>
        </p:spPr>
        <p:txBody>
          <a:bodyPr>
            <a:normAutofit fontScale="90000"/>
          </a:bodyPr>
          <a:lstStyle/>
          <a:p>
            <a:pPr rtl="0"/>
            <a:r>
              <a:rPr lang="en-US" altLang="ar-SA" sz="4800" b="1" dirty="0" err="1" smtClean="0">
                <a:solidFill>
                  <a:schemeClr val="accent2"/>
                </a:solidFill>
                <a:latin typeface="Times New Roman" panose="02020603050405020304" pitchFamily="18" charset="0"/>
                <a:cs typeface="Times New Roman" panose="02020603050405020304" pitchFamily="18" charset="0"/>
              </a:rPr>
              <a:t>Prediabetes</a:t>
            </a:r>
            <a:endParaRPr lang="en-US" altLang="ar-SA" sz="4800" b="1" dirty="0" smtClean="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1625" y="1219200"/>
            <a:ext cx="8504238" cy="4879975"/>
          </a:xfrm>
        </p:spPr>
        <p:txBody>
          <a:bodyPr>
            <a:noAutofit/>
          </a:bodyPr>
          <a:lstStyle/>
          <a:p>
            <a:pPr algn="l" rtl="0">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Persons with an A1C of 5.7–6.4%, IGT, or IFG should be counseled on lifestyle changes. </a:t>
            </a:r>
          </a:p>
          <a:p>
            <a:pPr algn="l" rtl="0">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Three large studies of lifestyle intervention has shown sustained reduction in the rate of conversion to type 2 diabetes</a:t>
            </a:r>
            <a:r>
              <a:rPr lang="en-US" altLang="ar-SA" sz="2400" dirty="0" smtClean="0">
                <a:solidFill>
                  <a:schemeClr val="tx1"/>
                </a:solidFill>
                <a:latin typeface="Times New Roman" panose="02020603050405020304" pitchFamily="18" charset="0"/>
                <a:cs typeface="Times New Roman" panose="02020603050405020304" pitchFamily="18" charset="0"/>
              </a:rPr>
              <a:t>,</a:t>
            </a:r>
          </a:p>
          <a:p>
            <a:pPr algn="l" rtl="0">
              <a:buFont typeface="Wingdings" pitchFamily="2" charset="2"/>
              <a:buChar char="Ø"/>
            </a:pPr>
            <a:r>
              <a:rPr lang="en-US" altLang="ar-SA" sz="2400" dirty="0" smtClean="0">
                <a:solidFill>
                  <a:schemeClr val="tx1"/>
                </a:solidFill>
                <a:latin typeface="Times New Roman" panose="02020603050405020304" pitchFamily="18" charset="0"/>
                <a:cs typeface="Times New Roman" panose="02020603050405020304" pitchFamily="18" charset="0"/>
              </a:rPr>
              <a:t>43% reduction at 20 years in the Da Qing study. </a:t>
            </a:r>
          </a:p>
          <a:p>
            <a:pPr algn="l" rtl="0">
              <a:buFont typeface="Wingdings" pitchFamily="2" charset="2"/>
              <a:buChar char="Ø"/>
            </a:pPr>
            <a:r>
              <a:rPr lang="en-US" altLang="ar-SA" sz="2400" dirty="0" smtClean="0">
                <a:solidFill>
                  <a:schemeClr val="tx1"/>
                </a:solidFill>
                <a:latin typeface="Times New Roman" panose="02020603050405020304" pitchFamily="18" charset="0"/>
                <a:cs typeface="Times New Roman" panose="02020603050405020304" pitchFamily="18" charset="0"/>
              </a:rPr>
              <a:t>43% reduction at 7 years in the Finnish Diabetes Prevention Study (FDPS). </a:t>
            </a:r>
          </a:p>
          <a:p>
            <a:pPr algn="l" rtl="0">
              <a:buFont typeface="Wingdings" pitchFamily="2" charset="2"/>
              <a:buChar char="Ø"/>
            </a:pPr>
            <a:r>
              <a:rPr lang="en-US" altLang="ar-SA" sz="2400" dirty="0" smtClean="0">
                <a:solidFill>
                  <a:schemeClr val="tx1"/>
                </a:solidFill>
                <a:latin typeface="Times New Roman" panose="02020603050405020304" pitchFamily="18" charset="0"/>
                <a:cs typeface="Times New Roman" panose="02020603050405020304" pitchFamily="18" charset="0"/>
              </a:rPr>
              <a:t>34% reduction at 10 years in the U.S. Diabetes Prevention Program Study (DPPS) . </a:t>
            </a:r>
          </a:p>
          <a:p>
            <a:pPr algn="l" rtl="0">
              <a:buFont typeface="Wingdings" pitchFamily="2" charset="2"/>
              <a:buChar char="Ø"/>
            </a:pPr>
            <a:r>
              <a:rPr lang="en-US" altLang="ar-SA" sz="2400" dirty="0" smtClean="0">
                <a:solidFill>
                  <a:schemeClr val="tx1"/>
                </a:solidFill>
                <a:latin typeface="Times New Roman" panose="02020603050405020304" pitchFamily="18" charset="0"/>
                <a:cs typeface="Times New Roman" panose="02020603050405020304" pitchFamily="18" charset="0"/>
              </a:rPr>
              <a:t>A consensus panel felt that </a:t>
            </a:r>
            <a:r>
              <a:rPr lang="en-US" altLang="ar-SA" sz="2400" b="1" dirty="0" smtClean="0">
                <a:solidFill>
                  <a:schemeClr val="tx1"/>
                </a:solidFill>
                <a:latin typeface="Times New Roman" panose="02020603050405020304" pitchFamily="18" charset="0"/>
                <a:cs typeface="Times New Roman" panose="02020603050405020304" pitchFamily="18" charset="0"/>
              </a:rPr>
              <a:t>Metformin </a:t>
            </a:r>
            <a:r>
              <a:rPr lang="en-US" altLang="ar-SA" sz="2400" dirty="0" smtClean="0">
                <a:solidFill>
                  <a:schemeClr val="tx1"/>
                </a:solidFill>
                <a:latin typeface="Times New Roman" panose="02020603050405020304" pitchFamily="18" charset="0"/>
                <a:cs typeface="Times New Roman" panose="02020603050405020304" pitchFamily="18" charset="0"/>
              </a:rPr>
              <a:t>should be the choice of drug considered . </a:t>
            </a:r>
          </a:p>
        </p:txBody>
      </p:sp>
    </p:spTree>
    <p:extLst>
      <p:ext uri="{BB962C8B-B14F-4D97-AF65-F5344CB8AC3E}">
        <p14:creationId xmlns:p14="http://schemas.microsoft.com/office/powerpoint/2010/main" val="1440538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3" end="3"/>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a:bodyPr>
          <a:lstStyle/>
          <a:p>
            <a:pPr algn="l" rtl="0">
              <a:buFont typeface="Wingdings 2" pitchFamily="18" charset="2"/>
              <a:buNone/>
            </a:pPr>
            <a:endParaRPr lang="en-US" altLang="ar-SA" b="1" dirty="0" smtClean="0">
              <a:solidFill>
                <a:srgbClr val="002060"/>
              </a:solidFill>
              <a:latin typeface="Arial" pitchFamily="34" charset="0"/>
              <a:cs typeface="Arial" pitchFamily="34" charset="0"/>
            </a:endParaRPr>
          </a:p>
          <a:p>
            <a:pPr algn="l" rtl="0">
              <a:buFont typeface="Wingdings 2" pitchFamily="18" charset="2"/>
              <a:buNone/>
            </a:pPr>
            <a:r>
              <a:rPr lang="en-US" altLang="ar-SA" sz="2800" b="1" dirty="0" smtClean="0">
                <a:solidFill>
                  <a:schemeClr val="accent2"/>
                </a:solidFill>
                <a:latin typeface="Times New Roman" panose="02020603050405020304" pitchFamily="18" charset="0"/>
                <a:cs typeface="Times New Roman" panose="02020603050405020304" pitchFamily="18" charset="0"/>
              </a:rPr>
              <a:t>When to add Metformin in pre-diabetes?</a:t>
            </a:r>
          </a:p>
          <a:p>
            <a:pPr algn="l" rtl="0">
              <a:buFont typeface="Wingdings 2" pitchFamily="18" charset="2"/>
              <a:buNone/>
            </a:pPr>
            <a:endParaRPr lang="en-US" altLang="ar-SA" sz="2400" dirty="0" smtClean="0">
              <a:latin typeface="Times New Roman" panose="02020603050405020304" pitchFamily="18" charset="0"/>
              <a:cs typeface="Times New Roman" panose="02020603050405020304" pitchFamily="18" charset="0"/>
            </a:endParaRPr>
          </a:p>
          <a:p>
            <a:pPr algn="l" rtl="0">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In addition to lifestyle counseling, Metformin is considered in IFG plus:</a:t>
            </a:r>
          </a:p>
          <a:p>
            <a:pPr algn="l" rtl="0">
              <a:buFont typeface="Wingdings" pitchFamily="2" charset="2"/>
              <a:buChar char="ü"/>
            </a:pPr>
            <a:r>
              <a:rPr lang="en-US" altLang="ar-SA" sz="2400" dirty="0" smtClean="0">
                <a:solidFill>
                  <a:schemeClr val="tx1"/>
                </a:solidFill>
                <a:latin typeface="Times New Roman" panose="02020603050405020304" pitchFamily="18" charset="0"/>
                <a:cs typeface="Times New Roman" panose="02020603050405020304" pitchFamily="18" charset="0"/>
              </a:rPr>
              <a:t>Hypertension</a:t>
            </a:r>
          </a:p>
          <a:p>
            <a:pPr algn="l" rtl="0">
              <a:buFont typeface="Wingdings" pitchFamily="2" charset="2"/>
              <a:buChar char="ü"/>
            </a:pPr>
            <a:r>
              <a:rPr lang="en-US" altLang="ar-SA" sz="2400" dirty="0" smtClean="0">
                <a:solidFill>
                  <a:schemeClr val="tx1"/>
                </a:solidFill>
                <a:latin typeface="Times New Roman" panose="02020603050405020304" pitchFamily="18" charset="0"/>
                <a:cs typeface="Times New Roman" panose="02020603050405020304" pitchFamily="18" charset="0"/>
              </a:rPr>
              <a:t>Low HDL cholesterol</a:t>
            </a:r>
          </a:p>
          <a:p>
            <a:pPr algn="l" rtl="0">
              <a:buFont typeface="Wingdings" pitchFamily="2" charset="2"/>
              <a:buChar char="ü"/>
            </a:pPr>
            <a:r>
              <a:rPr lang="en-US" altLang="ar-SA" sz="2400" dirty="0" smtClean="0">
                <a:solidFill>
                  <a:schemeClr val="tx1"/>
                </a:solidFill>
                <a:latin typeface="Times New Roman" panose="02020603050405020304" pitchFamily="18" charset="0"/>
                <a:cs typeface="Times New Roman" panose="02020603050405020304" pitchFamily="18" charset="0"/>
              </a:rPr>
              <a:t>Elevated triglycerides </a:t>
            </a:r>
          </a:p>
          <a:p>
            <a:pPr algn="l" rtl="0">
              <a:buFont typeface="Wingdings" pitchFamily="2" charset="2"/>
              <a:buChar char="ü"/>
            </a:pPr>
            <a:r>
              <a:rPr lang="en-US" altLang="ar-SA" sz="2400" dirty="0" smtClean="0">
                <a:solidFill>
                  <a:schemeClr val="tx1"/>
                </a:solidFill>
                <a:latin typeface="Times New Roman" panose="02020603050405020304" pitchFamily="18" charset="0"/>
                <a:cs typeface="Times New Roman" panose="02020603050405020304" pitchFamily="18" charset="0"/>
              </a:rPr>
              <a:t>Family history of diabetes (first-degree relative) </a:t>
            </a:r>
          </a:p>
          <a:p>
            <a:pPr algn="l" rtl="0">
              <a:buFont typeface="Wingdings" pitchFamily="2" charset="2"/>
              <a:buChar char="ü"/>
            </a:pPr>
            <a:r>
              <a:rPr lang="en-US" altLang="ar-SA" sz="2400" dirty="0" smtClean="0">
                <a:solidFill>
                  <a:schemeClr val="tx1"/>
                </a:solidFill>
                <a:latin typeface="Times New Roman" panose="02020603050405020304" pitchFamily="18" charset="0"/>
                <a:cs typeface="Times New Roman" panose="02020603050405020304" pitchFamily="18" charset="0"/>
              </a:rPr>
              <a:t>Obese</a:t>
            </a:r>
          </a:p>
          <a:p>
            <a:pPr algn="l" rtl="0">
              <a:buFont typeface="Wingdings" pitchFamily="2" charset="2"/>
              <a:buChar char="ü"/>
            </a:pPr>
            <a:r>
              <a:rPr lang="en-US" altLang="ar-SA" sz="2400" dirty="0" smtClean="0">
                <a:solidFill>
                  <a:schemeClr val="tx1"/>
                </a:solidFill>
                <a:latin typeface="Times New Roman" panose="02020603050405020304" pitchFamily="18" charset="0"/>
                <a:cs typeface="Times New Roman" panose="02020603050405020304" pitchFamily="18" charset="0"/>
              </a:rPr>
              <a:t>HX of GDM </a:t>
            </a:r>
          </a:p>
          <a:p>
            <a:pPr algn="l" rtl="0">
              <a:buFont typeface="Wingdings" pitchFamily="2" charset="2"/>
              <a:buChar char="ü"/>
            </a:pPr>
            <a:r>
              <a:rPr lang="en-US" altLang="ar-SA" sz="2400" dirty="0" smtClean="0">
                <a:solidFill>
                  <a:schemeClr val="tx1"/>
                </a:solidFill>
                <a:latin typeface="Times New Roman" panose="02020603050405020304" pitchFamily="18" charset="0"/>
                <a:cs typeface="Times New Roman" panose="02020603050405020304" pitchFamily="18" charset="0"/>
              </a:rPr>
              <a:t>Under 60 years of age</a:t>
            </a:r>
          </a:p>
          <a:p>
            <a:pPr algn="l" rtl="0">
              <a:buFont typeface="Wingdings" pitchFamily="2" charset="2"/>
              <a:buChar char="v"/>
            </a:pPr>
            <a:endParaRPr lang="en-US" altLang="ar-SA" b="1" dirty="0" smtClean="0">
              <a:solidFill>
                <a:schemeClr val="tx1"/>
              </a:solidFill>
              <a:latin typeface="Arial" pitchFamily="34" charset="0"/>
              <a:cs typeface="Arial" pitchFamily="34" charset="0"/>
            </a:endParaRPr>
          </a:p>
          <a:p>
            <a:pPr algn="l" rtl="0">
              <a:buFont typeface="Wingdings 2" pitchFamily="18" charset="2"/>
              <a:buNone/>
            </a:pPr>
            <a:endParaRPr lang="en-US" altLang="ar-SA" b="1" dirty="0" smtClean="0">
              <a:solidFill>
                <a:schemeClr val="tx1"/>
              </a:solidFill>
              <a:latin typeface="Arial" pitchFamily="34" charset="0"/>
              <a:cs typeface="Arial" pitchFamily="34" charset="0"/>
            </a:endParaRPr>
          </a:p>
          <a:p>
            <a:pPr algn="l" rtl="0">
              <a:buFont typeface="Wingdings 2" pitchFamily="18" charset="2"/>
              <a:buNone/>
            </a:pPr>
            <a:endParaRPr lang="en-US" altLang="ar-SA" dirty="0" smtClean="0"/>
          </a:p>
        </p:txBody>
      </p:sp>
    </p:spTree>
    <p:extLst>
      <p:ext uri="{BB962C8B-B14F-4D97-AF65-F5344CB8AC3E}">
        <p14:creationId xmlns:p14="http://schemas.microsoft.com/office/powerpoint/2010/main" val="17181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4" end="4"/>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5" end="5"/>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6" end="6"/>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p:cTn id="2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7" end="7"/>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p:cTn id="27"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8" end="8"/>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p:cTn id="3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xEl>
                                              <p:pRg st="9" end="9"/>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p:cTn id="37"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6934201" cy="1320800"/>
          </a:xfrm>
        </p:spPr>
        <p:txBody>
          <a:bodyPr>
            <a:noAutofit/>
          </a:bodyPr>
          <a:lstStyle/>
          <a:p>
            <a:pPr eaLnBrk="1" hangingPunct="1"/>
            <a:r>
              <a:rPr lang="en-US" altLang="ar-SA" sz="4400" b="1" dirty="0" smtClean="0">
                <a:solidFill>
                  <a:schemeClr val="accent2"/>
                </a:solidFill>
              </a:rPr>
              <a:t>Approach to Management</a:t>
            </a:r>
          </a:p>
        </p:txBody>
      </p:sp>
      <p:sp>
        <p:nvSpPr>
          <p:cNvPr id="32771" name="Content Placeholder 2"/>
          <p:cNvSpPr>
            <a:spLocks noGrp="1"/>
          </p:cNvSpPr>
          <p:nvPr>
            <p:ph idx="1"/>
          </p:nvPr>
        </p:nvSpPr>
        <p:spPr>
          <a:xfrm>
            <a:off x="301625" y="1527175"/>
            <a:ext cx="8504238" cy="5026025"/>
          </a:xfrm>
        </p:spPr>
        <p:txBody>
          <a:bodyPr>
            <a:normAutofit/>
          </a:bodyPr>
          <a:lstStyle/>
          <a:p>
            <a:pPr algn="l" rtl="0" eaLnBrk="1" hangingPunct="1">
              <a:buSzTx/>
              <a:buFontTx/>
              <a:buBlip>
                <a:blip r:embed="rId2"/>
              </a:buBlip>
            </a:pPr>
            <a:r>
              <a:rPr lang="en-US" altLang="ar-SA" sz="2400" dirty="0" smtClean="0">
                <a:solidFill>
                  <a:schemeClr val="tx1"/>
                </a:solidFill>
                <a:latin typeface="Times New Roman" panose="02020603050405020304" pitchFamily="18" charset="0"/>
                <a:cs typeface="Times New Roman" panose="02020603050405020304" pitchFamily="18" charset="0"/>
              </a:rPr>
              <a:t>Diabetes management is a team work</a:t>
            </a:r>
          </a:p>
          <a:p>
            <a:pPr algn="l" rtl="0" eaLnBrk="1" hangingPunct="1">
              <a:buSzTx/>
              <a:buFontTx/>
              <a:buBlip>
                <a:blip r:embed="rId2"/>
              </a:buBlip>
            </a:pPr>
            <a:r>
              <a:rPr lang="en-US" altLang="ar-SA" sz="2400" dirty="0" smtClean="0">
                <a:solidFill>
                  <a:schemeClr val="tx1"/>
                </a:solidFill>
                <a:latin typeface="Times New Roman" panose="02020603050405020304" pitchFamily="18" charset="0"/>
                <a:cs typeface="Times New Roman" panose="02020603050405020304" pitchFamily="18" charset="0"/>
              </a:rPr>
              <a:t>Individualize management</a:t>
            </a:r>
          </a:p>
          <a:p>
            <a:pPr algn="l" rtl="0" eaLnBrk="1" hangingPunct="1">
              <a:buSzTx/>
              <a:buFontTx/>
              <a:buBlip>
                <a:blip r:embed="rId2"/>
              </a:buBlip>
            </a:pPr>
            <a:r>
              <a:rPr lang="en-US" altLang="ar-SA" sz="2400" dirty="0" smtClean="0">
                <a:solidFill>
                  <a:schemeClr val="tx1"/>
                </a:solidFill>
                <a:latin typeface="Times New Roman" panose="02020603050405020304" pitchFamily="18" charset="0"/>
                <a:cs typeface="Times New Roman" panose="02020603050405020304" pitchFamily="18" charset="0"/>
              </a:rPr>
              <a:t>Set Target goals</a:t>
            </a:r>
          </a:p>
          <a:p>
            <a:pPr lvl="1" algn="l" rtl="0" eaLnBrk="1" hangingPunct="1"/>
            <a:r>
              <a:rPr lang="en-US" altLang="ar-SA" sz="2400" b="1" dirty="0" err="1" smtClean="0">
                <a:solidFill>
                  <a:schemeClr val="tx1"/>
                </a:solidFill>
                <a:latin typeface="Times New Roman" panose="02020603050405020304" pitchFamily="18" charset="0"/>
                <a:cs typeface="Times New Roman" panose="02020603050405020304" pitchFamily="18" charset="0"/>
              </a:rPr>
              <a:t>Glycaemic</a:t>
            </a:r>
            <a:r>
              <a:rPr lang="en-US" altLang="ar-SA" sz="2400" b="1" dirty="0" smtClean="0">
                <a:solidFill>
                  <a:schemeClr val="tx1"/>
                </a:solidFill>
                <a:latin typeface="Times New Roman" panose="02020603050405020304" pitchFamily="18" charset="0"/>
                <a:cs typeface="Times New Roman" panose="02020603050405020304" pitchFamily="18" charset="0"/>
              </a:rPr>
              <a:t>  Targets</a:t>
            </a:r>
          </a:p>
          <a:p>
            <a:pPr lvl="1"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BP goals</a:t>
            </a:r>
          </a:p>
          <a:p>
            <a:pPr lvl="1"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Lipid goals</a:t>
            </a:r>
          </a:p>
          <a:p>
            <a:pPr algn="l" rtl="0" eaLnBrk="1" hangingPunct="1">
              <a:buSzTx/>
              <a:buFontTx/>
              <a:buBlip>
                <a:blip r:embed="rId2"/>
              </a:buBlip>
            </a:pPr>
            <a:r>
              <a:rPr lang="en-US" altLang="ar-SA" sz="2400" dirty="0" smtClean="0">
                <a:solidFill>
                  <a:schemeClr val="tx1"/>
                </a:solidFill>
                <a:latin typeface="Times New Roman" panose="02020603050405020304" pitchFamily="18" charset="0"/>
                <a:cs typeface="Times New Roman" panose="02020603050405020304" pitchFamily="18" charset="0"/>
              </a:rPr>
              <a:t>Education</a:t>
            </a:r>
          </a:p>
          <a:p>
            <a:pPr algn="l" rtl="0" eaLnBrk="1" hangingPunct="1">
              <a:buSzTx/>
              <a:buFont typeface="Wingdings 2" pitchFamily="18" charset="2"/>
              <a:buNone/>
            </a:pPr>
            <a:r>
              <a:rPr lang="en-US" altLang="ar-SA" sz="2400" dirty="0" smtClean="0">
                <a:solidFill>
                  <a:schemeClr val="tx1"/>
                </a:solidFill>
                <a:latin typeface="Times New Roman" panose="02020603050405020304" pitchFamily="18" charset="0"/>
                <a:cs typeface="Times New Roman" panose="02020603050405020304" pitchFamily="18" charset="0"/>
              </a:rPr>
              <a:t>   Is associated with increased use of primary and preventive services and lower use of acute, inpatient hospital services.</a:t>
            </a:r>
          </a:p>
          <a:p>
            <a:pPr eaLnBrk="1" hangingPunct="1">
              <a:buSzTx/>
              <a:buFont typeface="Wingdings 2" pitchFamily="18" charset="2"/>
              <a:buNone/>
            </a:pPr>
            <a:endParaRPr lang="en-US" altLang="ar-SA" dirty="0" smtClean="0">
              <a:solidFill>
                <a:schemeClr val="tx1"/>
              </a:solidFill>
            </a:endParaRPr>
          </a:p>
        </p:txBody>
      </p:sp>
    </p:spTree>
    <p:extLst>
      <p:ext uri="{BB962C8B-B14F-4D97-AF65-F5344CB8AC3E}">
        <p14:creationId xmlns:p14="http://schemas.microsoft.com/office/powerpoint/2010/main" val="26199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 calcmode="lin" valueType="num">
                                      <p:cBhvr additive="base">
                                        <p:cTn id="15"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 calcmode="lin" valueType="num">
                                      <p:cBhvr additive="base">
                                        <p:cTn id="21"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anim calcmode="lin" valueType="num">
                                      <p:cBhvr additive="base">
                                        <p:cTn id="25"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771">
                                            <p:txEl>
                                              <p:pRg st="5" end="5"/>
                                            </p:txEl>
                                          </p:spTgt>
                                        </p:tgtEl>
                                        <p:attrNameLst>
                                          <p:attrName>style.visibility</p:attrName>
                                        </p:attrNameLst>
                                      </p:cBhvr>
                                      <p:to>
                                        <p:strVal val="visible"/>
                                      </p:to>
                                    </p:set>
                                    <p:anim calcmode="lin" valueType="num">
                                      <p:cBhvr additive="base">
                                        <p:cTn id="29"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771">
                                            <p:txEl>
                                              <p:pRg st="6" end="6"/>
                                            </p:txEl>
                                          </p:spTgt>
                                        </p:tgtEl>
                                        <p:attrNameLst>
                                          <p:attrName>style.visibility</p:attrName>
                                        </p:attrNameLst>
                                      </p:cBhvr>
                                      <p:to>
                                        <p:strVal val="visible"/>
                                      </p:to>
                                    </p:set>
                                    <p:anim calcmode="lin" valueType="num">
                                      <p:cBhvr additive="base">
                                        <p:cTn id="35"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771">
                                            <p:txEl>
                                              <p:pRg st="7" end="7"/>
                                            </p:txEl>
                                          </p:spTgt>
                                        </p:tgtEl>
                                        <p:attrNameLst>
                                          <p:attrName>style.visibility</p:attrName>
                                        </p:attrNameLst>
                                      </p:cBhvr>
                                      <p:to>
                                        <p:strVal val="visible"/>
                                      </p:to>
                                    </p:set>
                                    <p:anim calcmode="lin" valueType="num">
                                      <p:cBhvr additive="base">
                                        <p:cTn id="39"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8229600" cy="914400"/>
          </a:xfrm>
        </p:spPr>
        <p:txBody>
          <a:bodyPr>
            <a:normAutofit/>
          </a:bodyPr>
          <a:lstStyle/>
          <a:p>
            <a:pPr rtl="0" eaLnBrk="1" hangingPunct="1"/>
            <a:r>
              <a:rPr lang="en-US" altLang="ar-SA" sz="4000" b="1" dirty="0" smtClean="0">
                <a:solidFill>
                  <a:schemeClr val="accent2"/>
                </a:solidFill>
                <a:latin typeface="Times New Roman" panose="02020603050405020304" pitchFamily="18" charset="0"/>
                <a:cs typeface="Times New Roman" panose="02020603050405020304" pitchFamily="18" charset="0"/>
              </a:rPr>
              <a:t>PHYSICAL EXAMINATION</a:t>
            </a:r>
          </a:p>
        </p:txBody>
      </p:sp>
      <p:sp>
        <p:nvSpPr>
          <p:cNvPr id="30723" name="Rectangle 3"/>
          <p:cNvSpPr>
            <a:spLocks noGrp="1" noChangeArrowheads="1"/>
          </p:cNvSpPr>
          <p:nvPr>
            <p:ph idx="1"/>
          </p:nvPr>
        </p:nvSpPr>
        <p:spPr>
          <a:xfrm>
            <a:off x="304800" y="1066800"/>
            <a:ext cx="8686800" cy="5410200"/>
          </a:xfrm>
        </p:spPr>
        <p:txBody>
          <a:bodyPr/>
          <a:lstStyle/>
          <a:p>
            <a:pPr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Height and Weight (BMI)</a:t>
            </a:r>
          </a:p>
          <a:p>
            <a:pPr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Blood Pressure (2 readings)</a:t>
            </a:r>
          </a:p>
          <a:p>
            <a:pPr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Fundus Examination ( Hard and soft exudates, new vessel formation, macular </a:t>
            </a:r>
            <a:r>
              <a:rPr lang="en-US" altLang="ar-SA" sz="2400" b="1" dirty="0" err="1" smtClean="0">
                <a:solidFill>
                  <a:schemeClr val="tx1"/>
                </a:solidFill>
                <a:latin typeface="Times New Roman" panose="02020603050405020304" pitchFamily="18" charset="0"/>
                <a:cs typeface="Times New Roman" panose="02020603050405020304" pitchFamily="18" charset="0"/>
              </a:rPr>
              <a:t>oedema</a:t>
            </a:r>
            <a:r>
              <a:rPr lang="en-US" altLang="ar-SA" sz="2400" b="1" dirty="0" smtClean="0">
                <a:solidFill>
                  <a:schemeClr val="tx1"/>
                </a:solidFill>
                <a:latin typeface="Times New Roman" panose="02020603050405020304" pitchFamily="18" charset="0"/>
                <a:cs typeface="Times New Roman" panose="02020603050405020304" pitchFamily="18" charset="0"/>
              </a:rPr>
              <a:t>….)</a:t>
            </a:r>
          </a:p>
          <a:p>
            <a:pPr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Cardiac examination</a:t>
            </a:r>
          </a:p>
          <a:p>
            <a:pPr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Lower Limbs:</a:t>
            </a:r>
          </a:p>
          <a:p>
            <a:pPr algn="l" rtl="0" eaLnBrk="1" hangingPunct="1">
              <a:buFont typeface="Wingdings" pitchFamily="2" charset="2"/>
              <a:buNone/>
            </a:pPr>
            <a:r>
              <a:rPr lang="en-US" altLang="ar-SA" sz="2400" dirty="0" smtClean="0">
                <a:solidFill>
                  <a:schemeClr val="tx1"/>
                </a:solidFill>
                <a:latin typeface="Times New Roman" panose="02020603050405020304" pitchFamily="18" charset="0"/>
                <a:cs typeface="Times New Roman" panose="02020603050405020304" pitchFamily="18" charset="0"/>
              </a:rPr>
              <a:t>    ■ Skin Examination</a:t>
            </a:r>
          </a:p>
          <a:p>
            <a:pPr algn="l" rtl="0" eaLnBrk="1" hangingPunct="1">
              <a:buFont typeface="Wingdings" pitchFamily="2" charset="2"/>
              <a:buNone/>
            </a:pPr>
            <a:r>
              <a:rPr lang="en-US" altLang="ar-SA" sz="2400" dirty="0" smtClean="0">
                <a:solidFill>
                  <a:schemeClr val="tx1"/>
                </a:solidFill>
                <a:latin typeface="Times New Roman" panose="02020603050405020304" pitchFamily="18" charset="0"/>
                <a:cs typeface="Times New Roman" panose="02020603050405020304" pitchFamily="18" charset="0"/>
              </a:rPr>
              <a:t>    ■ Evaluation of pulses</a:t>
            </a:r>
          </a:p>
          <a:p>
            <a:pPr algn="l" rtl="0" eaLnBrk="1" hangingPunct="1">
              <a:buFont typeface="Wingdings" pitchFamily="2" charset="2"/>
              <a:buNone/>
            </a:pPr>
            <a:r>
              <a:rPr lang="en-US" altLang="ar-SA" sz="2400" dirty="0" smtClean="0">
                <a:solidFill>
                  <a:schemeClr val="tx1"/>
                </a:solidFill>
                <a:latin typeface="Times New Roman" panose="02020603050405020304" pitchFamily="18" charset="0"/>
                <a:cs typeface="Times New Roman" panose="02020603050405020304" pitchFamily="18" charset="0"/>
              </a:rPr>
              <a:t>    ■ Foot Examination</a:t>
            </a:r>
          </a:p>
          <a:p>
            <a:pPr algn="l" rtl="0" eaLnBrk="1" hangingPunct="1">
              <a:buFont typeface="Wingdings" pitchFamily="2" charset="2"/>
              <a:buNone/>
            </a:pPr>
            <a:r>
              <a:rPr lang="en-US" altLang="ar-SA" sz="2400" dirty="0" smtClean="0">
                <a:solidFill>
                  <a:schemeClr val="tx1"/>
                </a:solidFill>
                <a:latin typeface="Times New Roman" panose="02020603050405020304" pitchFamily="18" charset="0"/>
                <a:cs typeface="Times New Roman" panose="02020603050405020304" pitchFamily="18" charset="0"/>
              </a:rPr>
              <a:t>    ■ Neurologic Examination</a:t>
            </a:r>
          </a:p>
          <a:p>
            <a:pPr algn="l" rtl="0" eaLnBrk="1" hangingPunct="1"/>
            <a:endParaRPr lang="en-US" altLang="ar-SA" b="1" dirty="0" smtClean="0">
              <a:solidFill>
                <a:schemeClr val="folHlink"/>
              </a:solidFill>
              <a:latin typeface="Arial" pitchFamily="34" charset="0"/>
            </a:endParaRPr>
          </a:p>
        </p:txBody>
      </p:sp>
    </p:spTree>
    <p:extLst>
      <p:ext uri="{BB962C8B-B14F-4D97-AF65-F5344CB8AC3E}">
        <p14:creationId xmlns:p14="http://schemas.microsoft.com/office/powerpoint/2010/main" val="141029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decel="50000" fill="hold">
                                          <p:stCondLst>
                                            <p:cond delay="0"/>
                                          </p:stCondLst>
                                        </p:cTn>
                                        <p:tgtEl>
                                          <p:spTgt spid="3072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2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2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072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2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2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2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p:cTn id="19" dur="500" decel="50000" fill="hold">
                                          <p:stCondLst>
                                            <p:cond delay="0"/>
                                          </p:stCondLst>
                                        </p:cTn>
                                        <p:tgtEl>
                                          <p:spTgt spid="3072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2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2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072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2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2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2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2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30723">
                                            <p:txEl>
                                              <p:pRg st="2" end="2"/>
                                            </p:txEl>
                                          </p:spTgt>
                                        </p:tgtEl>
                                        <p:attrNameLst>
                                          <p:attrName>style.visibility</p:attrName>
                                        </p:attrNameLst>
                                      </p:cBhvr>
                                      <p:to>
                                        <p:strVal val="visible"/>
                                      </p:to>
                                    </p:set>
                                    <p:anim calcmode="lin" valueType="num">
                                      <p:cBhvr>
                                        <p:cTn id="31" dur="500" decel="50000" fill="hold">
                                          <p:stCondLst>
                                            <p:cond delay="0"/>
                                          </p:stCondLst>
                                        </p:cTn>
                                        <p:tgtEl>
                                          <p:spTgt spid="3072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2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2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072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2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2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2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2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30723">
                                            <p:txEl>
                                              <p:pRg st="3" end="3"/>
                                            </p:txEl>
                                          </p:spTgt>
                                        </p:tgtEl>
                                        <p:attrNameLst>
                                          <p:attrName>style.visibility</p:attrName>
                                        </p:attrNameLst>
                                      </p:cBhvr>
                                      <p:to>
                                        <p:strVal val="visible"/>
                                      </p:to>
                                    </p:set>
                                    <p:anim calcmode="lin" valueType="num">
                                      <p:cBhvr>
                                        <p:cTn id="43" dur="500" decel="50000" fill="hold">
                                          <p:stCondLst>
                                            <p:cond delay="0"/>
                                          </p:stCondLst>
                                        </p:cTn>
                                        <p:tgtEl>
                                          <p:spTgt spid="3072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072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072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072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072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072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072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0723">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1" presetClass="entr" presetSubtype="0" fill="hold" nodeType="clickEffect">
                                  <p:stCondLst>
                                    <p:cond delay="0"/>
                                  </p:stCondLst>
                                  <p:childTnLst>
                                    <p:set>
                                      <p:cBhvr>
                                        <p:cTn id="54" dur="1" fill="hold">
                                          <p:stCondLst>
                                            <p:cond delay="0"/>
                                          </p:stCondLst>
                                        </p:cTn>
                                        <p:tgtEl>
                                          <p:spTgt spid="30723">
                                            <p:txEl>
                                              <p:pRg st="4" end="4"/>
                                            </p:txEl>
                                          </p:spTgt>
                                        </p:tgtEl>
                                        <p:attrNameLst>
                                          <p:attrName>style.visibility</p:attrName>
                                        </p:attrNameLst>
                                      </p:cBhvr>
                                      <p:to>
                                        <p:strVal val="visible"/>
                                      </p:to>
                                    </p:set>
                                    <p:animEffect transition="in" filter="fade">
                                      <p:cBhvr>
                                        <p:cTn id="55" dur="770" decel="100000"/>
                                        <p:tgtEl>
                                          <p:spTgt spid="30723">
                                            <p:txEl>
                                              <p:pRg st="4" end="4"/>
                                            </p:txEl>
                                          </p:spTgt>
                                        </p:tgtEl>
                                      </p:cBhvr>
                                    </p:animEffect>
                                    <p:animScale>
                                      <p:cBhvr>
                                        <p:cTn id="56" dur="770" decel="100000"/>
                                        <p:tgtEl>
                                          <p:spTgt spid="30723">
                                            <p:txEl>
                                              <p:pRg st="4" end="4"/>
                                            </p:txEl>
                                          </p:spTgt>
                                        </p:tgtEl>
                                      </p:cBhvr>
                                      <p:from x="10000" y="10000"/>
                                      <p:to x="200000" y="450000"/>
                                    </p:animScale>
                                    <p:animScale>
                                      <p:cBhvr>
                                        <p:cTn id="57" dur="1230" accel="100000" fill="hold">
                                          <p:stCondLst>
                                            <p:cond delay="770"/>
                                          </p:stCondLst>
                                        </p:cTn>
                                        <p:tgtEl>
                                          <p:spTgt spid="30723">
                                            <p:txEl>
                                              <p:pRg st="4" end="4"/>
                                            </p:txEl>
                                          </p:spTgt>
                                        </p:tgtEl>
                                      </p:cBhvr>
                                      <p:from x="200000" y="450000"/>
                                      <p:to x="100000" y="100000"/>
                                    </p:animScale>
                                    <p:set>
                                      <p:cBhvr>
                                        <p:cTn id="58" dur="770" fill="hold"/>
                                        <p:tgtEl>
                                          <p:spTgt spid="30723">
                                            <p:txEl>
                                              <p:pRg st="4" end="4"/>
                                            </p:txEl>
                                          </p:spTgt>
                                        </p:tgtEl>
                                        <p:attrNameLst>
                                          <p:attrName>ppt_x</p:attrName>
                                        </p:attrNameLst>
                                      </p:cBhvr>
                                      <p:to>
                                        <p:strVal val="(0.5)"/>
                                      </p:to>
                                    </p:set>
                                    <p:anim from="(0.5)" to="(#ppt_x)" calcmode="lin" valueType="num">
                                      <p:cBhvr>
                                        <p:cTn id="59" dur="1230" accel="100000" fill="hold">
                                          <p:stCondLst>
                                            <p:cond delay="770"/>
                                          </p:stCondLst>
                                        </p:cTn>
                                        <p:tgtEl>
                                          <p:spTgt spid="30723">
                                            <p:txEl>
                                              <p:pRg st="4" end="4"/>
                                            </p:txEl>
                                          </p:spTgt>
                                        </p:tgtEl>
                                        <p:attrNameLst>
                                          <p:attrName>ppt_x</p:attrName>
                                        </p:attrNameLst>
                                      </p:cBhvr>
                                    </p:anim>
                                    <p:set>
                                      <p:cBhvr>
                                        <p:cTn id="60" dur="770" fill="hold"/>
                                        <p:tgtEl>
                                          <p:spTgt spid="30723">
                                            <p:txEl>
                                              <p:pRg st="4" end="4"/>
                                            </p:txEl>
                                          </p:spTgt>
                                        </p:tgtEl>
                                        <p:attrNameLst>
                                          <p:attrName>ppt_y</p:attrName>
                                        </p:attrNameLst>
                                      </p:cBhvr>
                                      <p:to>
                                        <p:strVal val="(#ppt_y+0.4)"/>
                                      </p:to>
                                    </p:set>
                                    <p:anim from="(#ppt_y+0.4)" to="(#ppt_y)" calcmode="lin" valueType="num">
                                      <p:cBhvr>
                                        <p:cTn id="61" dur="1230" accel="100000" fill="hold">
                                          <p:stCondLst>
                                            <p:cond delay="770"/>
                                          </p:stCondLst>
                                        </p:cTn>
                                        <p:tgtEl>
                                          <p:spTgt spid="30723">
                                            <p:txEl>
                                              <p:pRg st="4" end="4"/>
                                            </p:txEl>
                                          </p:spTgt>
                                        </p:tgtEl>
                                        <p:attrNameLst>
                                          <p:attrName>ppt_y</p:attrName>
                                        </p:attrNameLst>
                                      </p:cBhvr>
                                    </p:anim>
                                  </p:childTnLst>
                                </p:cTn>
                              </p:par>
                              <p:par>
                                <p:cTn id="62" presetID="51" presetClass="entr" presetSubtype="0" fill="hold" nodeType="withEffect">
                                  <p:stCondLst>
                                    <p:cond delay="0"/>
                                  </p:stCondLst>
                                  <p:childTnLst>
                                    <p:set>
                                      <p:cBhvr>
                                        <p:cTn id="63" dur="1" fill="hold">
                                          <p:stCondLst>
                                            <p:cond delay="0"/>
                                          </p:stCondLst>
                                        </p:cTn>
                                        <p:tgtEl>
                                          <p:spTgt spid="30723">
                                            <p:txEl>
                                              <p:pRg st="5" end="5"/>
                                            </p:txEl>
                                          </p:spTgt>
                                        </p:tgtEl>
                                        <p:attrNameLst>
                                          <p:attrName>style.visibility</p:attrName>
                                        </p:attrNameLst>
                                      </p:cBhvr>
                                      <p:to>
                                        <p:strVal val="visible"/>
                                      </p:to>
                                    </p:set>
                                    <p:animEffect transition="in" filter="fade">
                                      <p:cBhvr>
                                        <p:cTn id="64" dur="770" decel="100000"/>
                                        <p:tgtEl>
                                          <p:spTgt spid="30723">
                                            <p:txEl>
                                              <p:pRg st="5" end="5"/>
                                            </p:txEl>
                                          </p:spTgt>
                                        </p:tgtEl>
                                      </p:cBhvr>
                                    </p:animEffect>
                                    <p:animScale>
                                      <p:cBhvr>
                                        <p:cTn id="65" dur="770" decel="100000"/>
                                        <p:tgtEl>
                                          <p:spTgt spid="30723">
                                            <p:txEl>
                                              <p:pRg st="5" end="5"/>
                                            </p:txEl>
                                          </p:spTgt>
                                        </p:tgtEl>
                                      </p:cBhvr>
                                      <p:from x="10000" y="10000"/>
                                      <p:to x="200000" y="450000"/>
                                    </p:animScale>
                                    <p:animScale>
                                      <p:cBhvr>
                                        <p:cTn id="66" dur="1230" accel="100000" fill="hold">
                                          <p:stCondLst>
                                            <p:cond delay="770"/>
                                          </p:stCondLst>
                                        </p:cTn>
                                        <p:tgtEl>
                                          <p:spTgt spid="30723">
                                            <p:txEl>
                                              <p:pRg st="5" end="5"/>
                                            </p:txEl>
                                          </p:spTgt>
                                        </p:tgtEl>
                                      </p:cBhvr>
                                      <p:from x="200000" y="450000"/>
                                      <p:to x="100000" y="100000"/>
                                    </p:animScale>
                                    <p:set>
                                      <p:cBhvr>
                                        <p:cTn id="67" dur="770" fill="hold"/>
                                        <p:tgtEl>
                                          <p:spTgt spid="30723">
                                            <p:txEl>
                                              <p:pRg st="5" end="5"/>
                                            </p:txEl>
                                          </p:spTgt>
                                        </p:tgtEl>
                                        <p:attrNameLst>
                                          <p:attrName>ppt_x</p:attrName>
                                        </p:attrNameLst>
                                      </p:cBhvr>
                                      <p:to>
                                        <p:strVal val="(0.5)"/>
                                      </p:to>
                                    </p:set>
                                    <p:anim from="(0.5)" to="(#ppt_x)" calcmode="lin" valueType="num">
                                      <p:cBhvr>
                                        <p:cTn id="68" dur="1230" accel="100000" fill="hold">
                                          <p:stCondLst>
                                            <p:cond delay="770"/>
                                          </p:stCondLst>
                                        </p:cTn>
                                        <p:tgtEl>
                                          <p:spTgt spid="30723">
                                            <p:txEl>
                                              <p:pRg st="5" end="5"/>
                                            </p:txEl>
                                          </p:spTgt>
                                        </p:tgtEl>
                                        <p:attrNameLst>
                                          <p:attrName>ppt_x</p:attrName>
                                        </p:attrNameLst>
                                      </p:cBhvr>
                                    </p:anim>
                                    <p:set>
                                      <p:cBhvr>
                                        <p:cTn id="69" dur="770" fill="hold"/>
                                        <p:tgtEl>
                                          <p:spTgt spid="30723">
                                            <p:txEl>
                                              <p:pRg st="5" end="5"/>
                                            </p:txEl>
                                          </p:spTgt>
                                        </p:tgtEl>
                                        <p:attrNameLst>
                                          <p:attrName>ppt_y</p:attrName>
                                        </p:attrNameLst>
                                      </p:cBhvr>
                                      <p:to>
                                        <p:strVal val="(#ppt_y+0.4)"/>
                                      </p:to>
                                    </p:set>
                                    <p:anim from="(#ppt_y+0.4)" to="(#ppt_y)" calcmode="lin" valueType="num">
                                      <p:cBhvr>
                                        <p:cTn id="70" dur="1230" accel="100000" fill="hold">
                                          <p:stCondLst>
                                            <p:cond delay="770"/>
                                          </p:stCondLst>
                                        </p:cTn>
                                        <p:tgtEl>
                                          <p:spTgt spid="30723">
                                            <p:txEl>
                                              <p:pRg st="5" end="5"/>
                                            </p:txEl>
                                          </p:spTgt>
                                        </p:tgtEl>
                                        <p:attrNameLst>
                                          <p:attrName>ppt_y</p:attrName>
                                        </p:attrNameLst>
                                      </p:cBhvr>
                                    </p:anim>
                                  </p:childTnLst>
                                </p:cTn>
                              </p:par>
                              <p:par>
                                <p:cTn id="71" presetID="51" presetClass="entr" presetSubtype="0" fill="hold" nodeType="withEffect">
                                  <p:stCondLst>
                                    <p:cond delay="0"/>
                                  </p:stCondLst>
                                  <p:childTnLst>
                                    <p:set>
                                      <p:cBhvr>
                                        <p:cTn id="72" dur="1" fill="hold">
                                          <p:stCondLst>
                                            <p:cond delay="0"/>
                                          </p:stCondLst>
                                        </p:cTn>
                                        <p:tgtEl>
                                          <p:spTgt spid="30723">
                                            <p:txEl>
                                              <p:pRg st="6" end="6"/>
                                            </p:txEl>
                                          </p:spTgt>
                                        </p:tgtEl>
                                        <p:attrNameLst>
                                          <p:attrName>style.visibility</p:attrName>
                                        </p:attrNameLst>
                                      </p:cBhvr>
                                      <p:to>
                                        <p:strVal val="visible"/>
                                      </p:to>
                                    </p:set>
                                    <p:animEffect transition="in" filter="fade">
                                      <p:cBhvr>
                                        <p:cTn id="73" dur="770" decel="100000"/>
                                        <p:tgtEl>
                                          <p:spTgt spid="30723">
                                            <p:txEl>
                                              <p:pRg st="6" end="6"/>
                                            </p:txEl>
                                          </p:spTgt>
                                        </p:tgtEl>
                                      </p:cBhvr>
                                    </p:animEffect>
                                    <p:animScale>
                                      <p:cBhvr>
                                        <p:cTn id="74" dur="770" decel="100000"/>
                                        <p:tgtEl>
                                          <p:spTgt spid="30723">
                                            <p:txEl>
                                              <p:pRg st="6" end="6"/>
                                            </p:txEl>
                                          </p:spTgt>
                                        </p:tgtEl>
                                      </p:cBhvr>
                                      <p:from x="10000" y="10000"/>
                                      <p:to x="200000" y="450000"/>
                                    </p:animScale>
                                    <p:animScale>
                                      <p:cBhvr>
                                        <p:cTn id="75" dur="1230" accel="100000" fill="hold">
                                          <p:stCondLst>
                                            <p:cond delay="770"/>
                                          </p:stCondLst>
                                        </p:cTn>
                                        <p:tgtEl>
                                          <p:spTgt spid="30723">
                                            <p:txEl>
                                              <p:pRg st="6" end="6"/>
                                            </p:txEl>
                                          </p:spTgt>
                                        </p:tgtEl>
                                      </p:cBhvr>
                                      <p:from x="200000" y="450000"/>
                                      <p:to x="100000" y="100000"/>
                                    </p:animScale>
                                    <p:set>
                                      <p:cBhvr>
                                        <p:cTn id="76" dur="770" fill="hold"/>
                                        <p:tgtEl>
                                          <p:spTgt spid="30723">
                                            <p:txEl>
                                              <p:pRg st="6" end="6"/>
                                            </p:txEl>
                                          </p:spTgt>
                                        </p:tgtEl>
                                        <p:attrNameLst>
                                          <p:attrName>ppt_x</p:attrName>
                                        </p:attrNameLst>
                                      </p:cBhvr>
                                      <p:to>
                                        <p:strVal val="(0.5)"/>
                                      </p:to>
                                    </p:set>
                                    <p:anim from="(0.5)" to="(#ppt_x)" calcmode="lin" valueType="num">
                                      <p:cBhvr>
                                        <p:cTn id="77" dur="1230" accel="100000" fill="hold">
                                          <p:stCondLst>
                                            <p:cond delay="770"/>
                                          </p:stCondLst>
                                        </p:cTn>
                                        <p:tgtEl>
                                          <p:spTgt spid="30723">
                                            <p:txEl>
                                              <p:pRg st="6" end="6"/>
                                            </p:txEl>
                                          </p:spTgt>
                                        </p:tgtEl>
                                        <p:attrNameLst>
                                          <p:attrName>ppt_x</p:attrName>
                                        </p:attrNameLst>
                                      </p:cBhvr>
                                    </p:anim>
                                    <p:set>
                                      <p:cBhvr>
                                        <p:cTn id="78" dur="770" fill="hold"/>
                                        <p:tgtEl>
                                          <p:spTgt spid="30723">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30723">
                                            <p:txEl>
                                              <p:pRg st="6" end="6"/>
                                            </p:txEl>
                                          </p:spTgt>
                                        </p:tgtEl>
                                        <p:attrNameLst>
                                          <p:attrName>ppt_y</p:attrName>
                                        </p:attrNameLst>
                                      </p:cBhvr>
                                    </p:anim>
                                  </p:childTnLst>
                                </p:cTn>
                              </p:par>
                              <p:par>
                                <p:cTn id="80" presetID="51" presetClass="entr" presetSubtype="0" fill="hold" nodeType="withEffect">
                                  <p:stCondLst>
                                    <p:cond delay="0"/>
                                  </p:stCondLst>
                                  <p:childTnLst>
                                    <p:set>
                                      <p:cBhvr>
                                        <p:cTn id="81" dur="1" fill="hold">
                                          <p:stCondLst>
                                            <p:cond delay="0"/>
                                          </p:stCondLst>
                                        </p:cTn>
                                        <p:tgtEl>
                                          <p:spTgt spid="30723">
                                            <p:txEl>
                                              <p:pRg st="7" end="7"/>
                                            </p:txEl>
                                          </p:spTgt>
                                        </p:tgtEl>
                                        <p:attrNameLst>
                                          <p:attrName>style.visibility</p:attrName>
                                        </p:attrNameLst>
                                      </p:cBhvr>
                                      <p:to>
                                        <p:strVal val="visible"/>
                                      </p:to>
                                    </p:set>
                                    <p:animEffect transition="in" filter="fade">
                                      <p:cBhvr>
                                        <p:cTn id="82" dur="770" decel="100000"/>
                                        <p:tgtEl>
                                          <p:spTgt spid="30723">
                                            <p:txEl>
                                              <p:pRg st="7" end="7"/>
                                            </p:txEl>
                                          </p:spTgt>
                                        </p:tgtEl>
                                      </p:cBhvr>
                                    </p:animEffect>
                                    <p:animScale>
                                      <p:cBhvr>
                                        <p:cTn id="83" dur="770" decel="100000"/>
                                        <p:tgtEl>
                                          <p:spTgt spid="30723">
                                            <p:txEl>
                                              <p:pRg st="7" end="7"/>
                                            </p:txEl>
                                          </p:spTgt>
                                        </p:tgtEl>
                                      </p:cBhvr>
                                      <p:from x="10000" y="10000"/>
                                      <p:to x="200000" y="450000"/>
                                    </p:animScale>
                                    <p:animScale>
                                      <p:cBhvr>
                                        <p:cTn id="84" dur="1230" accel="100000" fill="hold">
                                          <p:stCondLst>
                                            <p:cond delay="770"/>
                                          </p:stCondLst>
                                        </p:cTn>
                                        <p:tgtEl>
                                          <p:spTgt spid="30723">
                                            <p:txEl>
                                              <p:pRg st="7" end="7"/>
                                            </p:txEl>
                                          </p:spTgt>
                                        </p:tgtEl>
                                      </p:cBhvr>
                                      <p:from x="200000" y="450000"/>
                                      <p:to x="100000" y="100000"/>
                                    </p:animScale>
                                    <p:set>
                                      <p:cBhvr>
                                        <p:cTn id="85" dur="770" fill="hold"/>
                                        <p:tgtEl>
                                          <p:spTgt spid="30723">
                                            <p:txEl>
                                              <p:pRg st="7" end="7"/>
                                            </p:txEl>
                                          </p:spTgt>
                                        </p:tgtEl>
                                        <p:attrNameLst>
                                          <p:attrName>ppt_x</p:attrName>
                                        </p:attrNameLst>
                                      </p:cBhvr>
                                      <p:to>
                                        <p:strVal val="(0.5)"/>
                                      </p:to>
                                    </p:set>
                                    <p:anim from="(0.5)" to="(#ppt_x)" calcmode="lin" valueType="num">
                                      <p:cBhvr>
                                        <p:cTn id="86" dur="1230" accel="100000" fill="hold">
                                          <p:stCondLst>
                                            <p:cond delay="770"/>
                                          </p:stCondLst>
                                        </p:cTn>
                                        <p:tgtEl>
                                          <p:spTgt spid="30723">
                                            <p:txEl>
                                              <p:pRg st="7" end="7"/>
                                            </p:txEl>
                                          </p:spTgt>
                                        </p:tgtEl>
                                        <p:attrNameLst>
                                          <p:attrName>ppt_x</p:attrName>
                                        </p:attrNameLst>
                                      </p:cBhvr>
                                    </p:anim>
                                    <p:set>
                                      <p:cBhvr>
                                        <p:cTn id="87" dur="770" fill="hold"/>
                                        <p:tgtEl>
                                          <p:spTgt spid="30723">
                                            <p:txEl>
                                              <p:pRg st="7" end="7"/>
                                            </p:txEl>
                                          </p:spTgt>
                                        </p:tgtEl>
                                        <p:attrNameLst>
                                          <p:attrName>ppt_y</p:attrName>
                                        </p:attrNameLst>
                                      </p:cBhvr>
                                      <p:to>
                                        <p:strVal val="(#ppt_y+0.4)"/>
                                      </p:to>
                                    </p:set>
                                    <p:anim from="(#ppt_y+0.4)" to="(#ppt_y)" calcmode="lin" valueType="num">
                                      <p:cBhvr>
                                        <p:cTn id="88" dur="1230" accel="100000" fill="hold">
                                          <p:stCondLst>
                                            <p:cond delay="770"/>
                                          </p:stCondLst>
                                        </p:cTn>
                                        <p:tgtEl>
                                          <p:spTgt spid="30723">
                                            <p:txEl>
                                              <p:pRg st="7" end="7"/>
                                            </p:txEl>
                                          </p:spTgt>
                                        </p:tgtEl>
                                        <p:attrNameLst>
                                          <p:attrName>ppt_y</p:attrName>
                                        </p:attrNameLst>
                                      </p:cBhvr>
                                    </p:anim>
                                  </p:childTnLst>
                                </p:cTn>
                              </p:par>
                              <p:par>
                                <p:cTn id="89" presetID="51" presetClass="entr" presetSubtype="0" fill="hold" nodeType="withEffect">
                                  <p:stCondLst>
                                    <p:cond delay="0"/>
                                  </p:stCondLst>
                                  <p:childTnLst>
                                    <p:set>
                                      <p:cBhvr>
                                        <p:cTn id="90" dur="1" fill="hold">
                                          <p:stCondLst>
                                            <p:cond delay="0"/>
                                          </p:stCondLst>
                                        </p:cTn>
                                        <p:tgtEl>
                                          <p:spTgt spid="30723">
                                            <p:txEl>
                                              <p:pRg st="8" end="8"/>
                                            </p:txEl>
                                          </p:spTgt>
                                        </p:tgtEl>
                                        <p:attrNameLst>
                                          <p:attrName>style.visibility</p:attrName>
                                        </p:attrNameLst>
                                      </p:cBhvr>
                                      <p:to>
                                        <p:strVal val="visible"/>
                                      </p:to>
                                    </p:set>
                                    <p:animEffect transition="in" filter="fade">
                                      <p:cBhvr>
                                        <p:cTn id="91" dur="770" decel="100000"/>
                                        <p:tgtEl>
                                          <p:spTgt spid="30723">
                                            <p:txEl>
                                              <p:pRg st="8" end="8"/>
                                            </p:txEl>
                                          </p:spTgt>
                                        </p:tgtEl>
                                      </p:cBhvr>
                                    </p:animEffect>
                                    <p:animScale>
                                      <p:cBhvr>
                                        <p:cTn id="92" dur="770" decel="100000"/>
                                        <p:tgtEl>
                                          <p:spTgt spid="30723">
                                            <p:txEl>
                                              <p:pRg st="8" end="8"/>
                                            </p:txEl>
                                          </p:spTgt>
                                        </p:tgtEl>
                                      </p:cBhvr>
                                      <p:from x="10000" y="10000"/>
                                      <p:to x="200000" y="450000"/>
                                    </p:animScale>
                                    <p:animScale>
                                      <p:cBhvr>
                                        <p:cTn id="93" dur="1230" accel="100000" fill="hold">
                                          <p:stCondLst>
                                            <p:cond delay="770"/>
                                          </p:stCondLst>
                                        </p:cTn>
                                        <p:tgtEl>
                                          <p:spTgt spid="30723">
                                            <p:txEl>
                                              <p:pRg st="8" end="8"/>
                                            </p:txEl>
                                          </p:spTgt>
                                        </p:tgtEl>
                                      </p:cBhvr>
                                      <p:from x="200000" y="450000"/>
                                      <p:to x="100000" y="100000"/>
                                    </p:animScale>
                                    <p:set>
                                      <p:cBhvr>
                                        <p:cTn id="94" dur="770" fill="hold"/>
                                        <p:tgtEl>
                                          <p:spTgt spid="30723">
                                            <p:txEl>
                                              <p:pRg st="8" end="8"/>
                                            </p:txEl>
                                          </p:spTgt>
                                        </p:tgtEl>
                                        <p:attrNameLst>
                                          <p:attrName>ppt_x</p:attrName>
                                        </p:attrNameLst>
                                      </p:cBhvr>
                                      <p:to>
                                        <p:strVal val="(0.5)"/>
                                      </p:to>
                                    </p:set>
                                    <p:anim from="(0.5)" to="(#ppt_x)" calcmode="lin" valueType="num">
                                      <p:cBhvr>
                                        <p:cTn id="95" dur="1230" accel="100000" fill="hold">
                                          <p:stCondLst>
                                            <p:cond delay="770"/>
                                          </p:stCondLst>
                                        </p:cTn>
                                        <p:tgtEl>
                                          <p:spTgt spid="30723">
                                            <p:txEl>
                                              <p:pRg st="8" end="8"/>
                                            </p:txEl>
                                          </p:spTgt>
                                        </p:tgtEl>
                                        <p:attrNameLst>
                                          <p:attrName>ppt_x</p:attrName>
                                        </p:attrNameLst>
                                      </p:cBhvr>
                                    </p:anim>
                                    <p:set>
                                      <p:cBhvr>
                                        <p:cTn id="96" dur="770" fill="hold"/>
                                        <p:tgtEl>
                                          <p:spTgt spid="30723">
                                            <p:txEl>
                                              <p:pRg st="8" end="8"/>
                                            </p:txEl>
                                          </p:spTgt>
                                        </p:tgtEl>
                                        <p:attrNameLst>
                                          <p:attrName>ppt_y</p:attrName>
                                        </p:attrNameLst>
                                      </p:cBhvr>
                                      <p:to>
                                        <p:strVal val="(#ppt_y+0.4)"/>
                                      </p:to>
                                    </p:set>
                                    <p:anim from="(#ppt_y+0.4)" to="(#ppt_y)" calcmode="lin" valueType="num">
                                      <p:cBhvr>
                                        <p:cTn id="97" dur="1230" accel="100000" fill="hold">
                                          <p:stCondLst>
                                            <p:cond delay="770"/>
                                          </p:stCondLst>
                                        </p:cTn>
                                        <p:tgtEl>
                                          <p:spTgt spid="30723">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8229600" cy="533400"/>
          </a:xfrm>
        </p:spPr>
        <p:txBody>
          <a:bodyPr>
            <a:noAutofit/>
          </a:bodyPr>
          <a:lstStyle/>
          <a:p>
            <a:pPr eaLnBrk="1" hangingPunct="1"/>
            <a:r>
              <a:rPr lang="en-US" altLang="ar-SA" sz="4400" b="1" dirty="0" smtClean="0">
                <a:solidFill>
                  <a:schemeClr val="accent2"/>
                </a:solidFill>
                <a:latin typeface="Times New Roman" panose="02020603050405020304" pitchFamily="18" charset="0"/>
                <a:cs typeface="Times New Roman" panose="02020603050405020304" pitchFamily="18" charset="0"/>
              </a:rPr>
              <a:t>LABORATORY EVALUATION</a:t>
            </a:r>
          </a:p>
        </p:txBody>
      </p:sp>
      <p:sp>
        <p:nvSpPr>
          <p:cNvPr id="31747" name="Rectangle 3"/>
          <p:cNvSpPr>
            <a:spLocks noGrp="1" noChangeArrowheads="1"/>
          </p:cNvSpPr>
          <p:nvPr>
            <p:ph idx="1"/>
          </p:nvPr>
        </p:nvSpPr>
        <p:spPr>
          <a:xfrm>
            <a:off x="304800" y="1219200"/>
            <a:ext cx="8610600" cy="5334000"/>
          </a:xfrm>
        </p:spPr>
        <p:txBody>
          <a:bodyPr/>
          <a:lstStyle/>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FPG and 2 </a:t>
            </a:r>
            <a:r>
              <a:rPr lang="en-US" altLang="ar-SA" sz="2400" b="1" dirty="0" err="1" smtClean="0">
                <a:solidFill>
                  <a:schemeClr val="tx1"/>
                </a:solidFill>
                <a:latin typeface="Times New Roman" panose="02020603050405020304" pitchFamily="18" charset="0"/>
                <a:cs typeface="Times New Roman" panose="02020603050405020304" pitchFamily="18" charset="0"/>
              </a:rPr>
              <a:t>hr</a:t>
            </a:r>
            <a:r>
              <a:rPr lang="en-US" altLang="ar-SA" sz="2400" b="1" dirty="0" smtClean="0">
                <a:solidFill>
                  <a:schemeClr val="tx1"/>
                </a:solidFill>
                <a:latin typeface="Times New Roman" panose="02020603050405020304" pitchFamily="18" charset="0"/>
                <a:cs typeface="Times New Roman" panose="02020603050405020304" pitchFamily="18" charset="0"/>
              </a:rPr>
              <a:t> PP</a:t>
            </a: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Midstream Urine (for Ketones, protein, pus cells,…)</a:t>
            </a:r>
            <a:endParaRPr lang="ar-SA" altLang="ar-SA" sz="2400" b="1"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Urea and </a:t>
            </a:r>
            <a:r>
              <a:rPr lang="en-US" altLang="ar-SA" sz="2400" b="1" dirty="0" err="1" smtClean="0">
                <a:solidFill>
                  <a:schemeClr val="tx1"/>
                </a:solidFill>
                <a:latin typeface="Times New Roman" panose="02020603050405020304" pitchFamily="18" charset="0"/>
                <a:cs typeface="Times New Roman" panose="02020603050405020304" pitchFamily="18" charset="0"/>
              </a:rPr>
              <a:t>Creatinine</a:t>
            </a:r>
            <a:endParaRPr lang="en-US" altLang="ar-SA" sz="2400" b="1"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Lipid Profile (total cholesterol, </a:t>
            </a:r>
            <a:r>
              <a:rPr lang="en-US" altLang="ar-SA" sz="2400" b="1" dirty="0" err="1" smtClean="0">
                <a:solidFill>
                  <a:schemeClr val="tx1"/>
                </a:solidFill>
                <a:latin typeface="Times New Roman" panose="02020603050405020304" pitchFamily="18" charset="0"/>
                <a:cs typeface="Times New Roman" panose="02020603050405020304" pitchFamily="18" charset="0"/>
              </a:rPr>
              <a:t>LDLc</a:t>
            </a:r>
            <a:r>
              <a:rPr lang="en-US" altLang="ar-SA" sz="2400" b="1" dirty="0" smtClean="0">
                <a:solidFill>
                  <a:schemeClr val="tx1"/>
                </a:solidFill>
                <a:latin typeface="Times New Roman" panose="02020603050405020304" pitchFamily="18" charset="0"/>
                <a:cs typeface="Times New Roman" panose="02020603050405020304" pitchFamily="18" charset="0"/>
              </a:rPr>
              <a:t>, </a:t>
            </a:r>
            <a:r>
              <a:rPr lang="en-US" altLang="ar-SA" sz="2400" b="1" dirty="0" err="1" smtClean="0">
                <a:solidFill>
                  <a:schemeClr val="tx1"/>
                </a:solidFill>
                <a:latin typeface="Times New Roman" panose="02020603050405020304" pitchFamily="18" charset="0"/>
                <a:cs typeface="Times New Roman" panose="02020603050405020304" pitchFamily="18" charset="0"/>
              </a:rPr>
              <a:t>HDLc</a:t>
            </a:r>
            <a:r>
              <a:rPr lang="en-US" altLang="ar-SA" sz="2400" b="1" dirty="0" smtClean="0">
                <a:solidFill>
                  <a:schemeClr val="tx1"/>
                </a:solidFill>
                <a:latin typeface="Times New Roman" panose="02020603050405020304" pitchFamily="18" charset="0"/>
                <a:cs typeface="Times New Roman" panose="02020603050405020304" pitchFamily="18" charset="0"/>
              </a:rPr>
              <a:t> and triglycerides)</a:t>
            </a: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HbA1C (every 3 m for insulin / every 6 m for controlled)</a:t>
            </a: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Test for </a:t>
            </a:r>
            <a:r>
              <a:rPr lang="en-US" altLang="ar-SA" sz="2400" b="1" dirty="0" err="1" smtClean="0">
                <a:solidFill>
                  <a:schemeClr val="tx1"/>
                </a:solidFill>
                <a:latin typeface="Times New Roman" panose="02020603050405020304" pitchFamily="18" charset="0"/>
                <a:cs typeface="Times New Roman" panose="02020603050405020304" pitchFamily="18" charset="0"/>
              </a:rPr>
              <a:t>Microalbuminuria</a:t>
            </a:r>
            <a:r>
              <a:rPr lang="en-US" altLang="ar-SA" sz="2400" b="1" dirty="0" smtClean="0">
                <a:solidFill>
                  <a:schemeClr val="tx1"/>
                </a:solidFill>
                <a:latin typeface="Times New Roman" panose="02020603050405020304" pitchFamily="18" charset="0"/>
                <a:cs typeface="Times New Roman" panose="02020603050405020304" pitchFamily="18" charset="0"/>
              </a:rPr>
              <a:t> or</a:t>
            </a: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Albumin to </a:t>
            </a:r>
            <a:r>
              <a:rPr lang="en-US" altLang="ar-SA" sz="2400" b="1" dirty="0" err="1" smtClean="0">
                <a:solidFill>
                  <a:schemeClr val="tx1"/>
                </a:solidFill>
                <a:latin typeface="Times New Roman" panose="02020603050405020304" pitchFamily="18" charset="0"/>
                <a:cs typeface="Times New Roman" panose="02020603050405020304" pitchFamily="18" charset="0"/>
              </a:rPr>
              <a:t>creatinine</a:t>
            </a:r>
            <a:r>
              <a:rPr lang="en-US" altLang="ar-SA" sz="2400" b="1" dirty="0" smtClean="0">
                <a:solidFill>
                  <a:schemeClr val="tx1"/>
                </a:solidFill>
                <a:latin typeface="Times New Roman" panose="02020603050405020304" pitchFamily="18" charset="0"/>
                <a:cs typeface="Times New Roman" panose="02020603050405020304" pitchFamily="18" charset="0"/>
              </a:rPr>
              <a:t> ratio / 24 </a:t>
            </a:r>
            <a:r>
              <a:rPr lang="en-US" altLang="ar-SA" sz="2400" b="1" dirty="0" err="1" smtClean="0">
                <a:solidFill>
                  <a:schemeClr val="tx1"/>
                </a:solidFill>
                <a:latin typeface="Times New Roman" panose="02020603050405020304" pitchFamily="18" charset="0"/>
                <a:cs typeface="Times New Roman" panose="02020603050405020304" pitchFamily="18" charset="0"/>
              </a:rPr>
              <a:t>hr</a:t>
            </a:r>
            <a:r>
              <a:rPr lang="en-US" altLang="ar-SA" sz="2400" b="1" dirty="0" smtClean="0">
                <a:solidFill>
                  <a:schemeClr val="tx1"/>
                </a:solidFill>
                <a:latin typeface="Times New Roman" panose="02020603050405020304" pitchFamily="18" charset="0"/>
                <a:cs typeface="Times New Roman" panose="02020603050405020304" pitchFamily="18" charset="0"/>
              </a:rPr>
              <a:t> urine collection for protein / </a:t>
            </a:r>
            <a:r>
              <a:rPr lang="en-US" altLang="ar-SA" sz="2400" b="1" dirty="0" err="1" smtClean="0">
                <a:solidFill>
                  <a:schemeClr val="tx1"/>
                </a:solidFill>
                <a:latin typeface="Times New Roman" panose="02020603050405020304" pitchFamily="18" charset="0"/>
                <a:cs typeface="Times New Roman" panose="02020603050405020304" pitchFamily="18" charset="0"/>
              </a:rPr>
              <a:t>Creatinine</a:t>
            </a:r>
            <a:r>
              <a:rPr lang="en-US" altLang="ar-SA" sz="2400" b="1" dirty="0" smtClean="0">
                <a:solidFill>
                  <a:schemeClr val="tx1"/>
                </a:solidFill>
                <a:latin typeface="Times New Roman" panose="02020603050405020304" pitchFamily="18" charset="0"/>
                <a:cs typeface="Times New Roman" panose="02020603050405020304" pitchFamily="18" charset="0"/>
              </a:rPr>
              <a:t> Clearance</a:t>
            </a: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ECG</a:t>
            </a: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Chest X-Ray</a:t>
            </a:r>
          </a:p>
          <a:p>
            <a:pPr algn="l" rtl="0" eaLnBrk="1" hangingPunct="1">
              <a:buFont typeface="Wingdings" pitchFamily="2" charset="2"/>
              <a:buNone/>
            </a:pPr>
            <a:endParaRPr lang="en-US" altLang="ar-SA" b="1" dirty="0" smtClean="0">
              <a:solidFill>
                <a:schemeClr val="tx1"/>
              </a:solidFill>
              <a:latin typeface="Arial" pitchFamily="34" charset="0"/>
            </a:endParaRPr>
          </a:p>
        </p:txBody>
      </p:sp>
    </p:spTree>
    <p:extLst>
      <p:ext uri="{BB962C8B-B14F-4D97-AF65-F5344CB8AC3E}">
        <p14:creationId xmlns:p14="http://schemas.microsoft.com/office/powerpoint/2010/main" val="500762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770" decel="100000"/>
                                        <p:tgtEl>
                                          <p:spTgt spid="31747">
                                            <p:txEl>
                                              <p:pRg st="0" end="0"/>
                                            </p:txEl>
                                          </p:spTgt>
                                        </p:tgtEl>
                                      </p:cBhvr>
                                    </p:animEffect>
                                    <p:animScale>
                                      <p:cBhvr>
                                        <p:cTn id="8" dur="770" decel="100000"/>
                                        <p:tgtEl>
                                          <p:spTgt spid="31747">
                                            <p:txEl>
                                              <p:pRg st="0" end="0"/>
                                            </p:txEl>
                                          </p:spTgt>
                                        </p:tgtEl>
                                      </p:cBhvr>
                                      <p:from x="10000" y="10000"/>
                                      <p:to x="200000" y="450000"/>
                                    </p:animScale>
                                    <p:animScale>
                                      <p:cBhvr>
                                        <p:cTn id="9" dur="1230" accel="100000" fill="hold">
                                          <p:stCondLst>
                                            <p:cond delay="770"/>
                                          </p:stCondLst>
                                        </p:cTn>
                                        <p:tgtEl>
                                          <p:spTgt spid="31747">
                                            <p:txEl>
                                              <p:pRg st="0" end="0"/>
                                            </p:txEl>
                                          </p:spTgt>
                                        </p:tgtEl>
                                      </p:cBhvr>
                                      <p:from x="200000" y="450000"/>
                                      <p:to x="100000" y="100000"/>
                                    </p:animScale>
                                    <p:set>
                                      <p:cBhvr>
                                        <p:cTn id="10" dur="770" fill="hold"/>
                                        <p:tgtEl>
                                          <p:spTgt spid="31747">
                                            <p:txEl>
                                              <p:pRg st="0" end="0"/>
                                            </p:txEl>
                                          </p:spTgt>
                                        </p:tgtEl>
                                        <p:attrNameLst>
                                          <p:attrName>ppt_x</p:attrName>
                                        </p:attrNameLst>
                                      </p:cBhvr>
                                      <p:to>
                                        <p:strVal val="(0.5)"/>
                                      </p:to>
                                    </p:set>
                                    <p:anim from="(0.5)" to="(#ppt_x)" calcmode="lin" valueType="num">
                                      <p:cBhvr>
                                        <p:cTn id="11" dur="1230" accel="100000" fill="hold">
                                          <p:stCondLst>
                                            <p:cond delay="770"/>
                                          </p:stCondLst>
                                        </p:cTn>
                                        <p:tgtEl>
                                          <p:spTgt spid="31747">
                                            <p:txEl>
                                              <p:pRg st="0" end="0"/>
                                            </p:txEl>
                                          </p:spTgt>
                                        </p:tgtEl>
                                        <p:attrNameLst>
                                          <p:attrName>ppt_x</p:attrName>
                                        </p:attrNameLst>
                                      </p:cBhvr>
                                    </p:anim>
                                    <p:set>
                                      <p:cBhvr>
                                        <p:cTn id="12" dur="770" fill="hold"/>
                                        <p:tgtEl>
                                          <p:spTgt spid="31747">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1747">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Effect transition="in" filter="fade">
                                      <p:cBhvr>
                                        <p:cTn id="18" dur="770" decel="100000"/>
                                        <p:tgtEl>
                                          <p:spTgt spid="31747">
                                            <p:txEl>
                                              <p:pRg st="1" end="1"/>
                                            </p:txEl>
                                          </p:spTgt>
                                        </p:tgtEl>
                                      </p:cBhvr>
                                    </p:animEffect>
                                    <p:animScale>
                                      <p:cBhvr>
                                        <p:cTn id="19" dur="770" decel="100000"/>
                                        <p:tgtEl>
                                          <p:spTgt spid="31747">
                                            <p:txEl>
                                              <p:pRg st="1" end="1"/>
                                            </p:txEl>
                                          </p:spTgt>
                                        </p:tgtEl>
                                      </p:cBhvr>
                                      <p:from x="10000" y="10000"/>
                                      <p:to x="200000" y="450000"/>
                                    </p:animScale>
                                    <p:animScale>
                                      <p:cBhvr>
                                        <p:cTn id="20" dur="1230" accel="100000" fill="hold">
                                          <p:stCondLst>
                                            <p:cond delay="770"/>
                                          </p:stCondLst>
                                        </p:cTn>
                                        <p:tgtEl>
                                          <p:spTgt spid="31747">
                                            <p:txEl>
                                              <p:pRg st="1" end="1"/>
                                            </p:txEl>
                                          </p:spTgt>
                                        </p:tgtEl>
                                      </p:cBhvr>
                                      <p:from x="200000" y="450000"/>
                                      <p:to x="100000" y="100000"/>
                                    </p:animScale>
                                    <p:set>
                                      <p:cBhvr>
                                        <p:cTn id="21" dur="770" fill="hold"/>
                                        <p:tgtEl>
                                          <p:spTgt spid="31747">
                                            <p:txEl>
                                              <p:pRg st="1" end="1"/>
                                            </p:txEl>
                                          </p:spTgt>
                                        </p:tgtEl>
                                        <p:attrNameLst>
                                          <p:attrName>ppt_x</p:attrName>
                                        </p:attrNameLst>
                                      </p:cBhvr>
                                      <p:to>
                                        <p:strVal val="(0.5)"/>
                                      </p:to>
                                    </p:set>
                                    <p:anim from="(0.5)" to="(#ppt_x)" calcmode="lin" valueType="num">
                                      <p:cBhvr>
                                        <p:cTn id="22" dur="1230" accel="100000" fill="hold">
                                          <p:stCondLst>
                                            <p:cond delay="770"/>
                                          </p:stCondLst>
                                        </p:cTn>
                                        <p:tgtEl>
                                          <p:spTgt spid="31747">
                                            <p:txEl>
                                              <p:pRg st="1" end="1"/>
                                            </p:txEl>
                                          </p:spTgt>
                                        </p:tgtEl>
                                        <p:attrNameLst>
                                          <p:attrName>ppt_x</p:attrName>
                                        </p:attrNameLst>
                                      </p:cBhvr>
                                    </p:anim>
                                    <p:set>
                                      <p:cBhvr>
                                        <p:cTn id="23" dur="770" fill="hold"/>
                                        <p:tgtEl>
                                          <p:spTgt spid="31747">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1747">
                                            <p:txEl>
                                              <p:pRg st="1" end="1"/>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31747">
                                            <p:txEl>
                                              <p:pRg st="2" end="2"/>
                                            </p:txEl>
                                          </p:spTgt>
                                        </p:tgtEl>
                                        <p:attrNameLst>
                                          <p:attrName>style.visibility</p:attrName>
                                        </p:attrNameLst>
                                      </p:cBhvr>
                                      <p:to>
                                        <p:strVal val="visible"/>
                                      </p:to>
                                    </p:set>
                                    <p:animEffect transition="in" filter="fade">
                                      <p:cBhvr>
                                        <p:cTn id="29" dur="770" decel="100000"/>
                                        <p:tgtEl>
                                          <p:spTgt spid="31747">
                                            <p:txEl>
                                              <p:pRg st="2" end="2"/>
                                            </p:txEl>
                                          </p:spTgt>
                                        </p:tgtEl>
                                      </p:cBhvr>
                                    </p:animEffect>
                                    <p:animScale>
                                      <p:cBhvr>
                                        <p:cTn id="30" dur="770" decel="100000"/>
                                        <p:tgtEl>
                                          <p:spTgt spid="31747">
                                            <p:txEl>
                                              <p:pRg st="2" end="2"/>
                                            </p:txEl>
                                          </p:spTgt>
                                        </p:tgtEl>
                                      </p:cBhvr>
                                      <p:from x="10000" y="10000"/>
                                      <p:to x="200000" y="450000"/>
                                    </p:animScale>
                                    <p:animScale>
                                      <p:cBhvr>
                                        <p:cTn id="31" dur="1230" accel="100000" fill="hold">
                                          <p:stCondLst>
                                            <p:cond delay="770"/>
                                          </p:stCondLst>
                                        </p:cTn>
                                        <p:tgtEl>
                                          <p:spTgt spid="31747">
                                            <p:txEl>
                                              <p:pRg st="2" end="2"/>
                                            </p:txEl>
                                          </p:spTgt>
                                        </p:tgtEl>
                                      </p:cBhvr>
                                      <p:from x="200000" y="450000"/>
                                      <p:to x="100000" y="100000"/>
                                    </p:animScale>
                                    <p:set>
                                      <p:cBhvr>
                                        <p:cTn id="32" dur="770" fill="hold"/>
                                        <p:tgtEl>
                                          <p:spTgt spid="31747">
                                            <p:txEl>
                                              <p:pRg st="2" end="2"/>
                                            </p:txEl>
                                          </p:spTgt>
                                        </p:tgtEl>
                                        <p:attrNameLst>
                                          <p:attrName>ppt_x</p:attrName>
                                        </p:attrNameLst>
                                      </p:cBhvr>
                                      <p:to>
                                        <p:strVal val="(0.5)"/>
                                      </p:to>
                                    </p:set>
                                    <p:anim from="(0.5)" to="(#ppt_x)" calcmode="lin" valueType="num">
                                      <p:cBhvr>
                                        <p:cTn id="33" dur="1230" accel="100000" fill="hold">
                                          <p:stCondLst>
                                            <p:cond delay="770"/>
                                          </p:stCondLst>
                                        </p:cTn>
                                        <p:tgtEl>
                                          <p:spTgt spid="31747">
                                            <p:txEl>
                                              <p:pRg st="2" end="2"/>
                                            </p:txEl>
                                          </p:spTgt>
                                        </p:tgtEl>
                                        <p:attrNameLst>
                                          <p:attrName>ppt_x</p:attrName>
                                        </p:attrNameLst>
                                      </p:cBhvr>
                                    </p:anim>
                                    <p:set>
                                      <p:cBhvr>
                                        <p:cTn id="34" dur="770" fill="hold"/>
                                        <p:tgtEl>
                                          <p:spTgt spid="31747">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1747">
                                            <p:txEl>
                                              <p:pRg st="2" end="2"/>
                                            </p:txEl>
                                          </p:spTgt>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31747">
                                            <p:txEl>
                                              <p:pRg st="3" end="3"/>
                                            </p:txEl>
                                          </p:spTgt>
                                        </p:tgtEl>
                                        <p:attrNameLst>
                                          <p:attrName>style.visibility</p:attrName>
                                        </p:attrNameLst>
                                      </p:cBhvr>
                                      <p:to>
                                        <p:strVal val="visible"/>
                                      </p:to>
                                    </p:set>
                                    <p:animEffect transition="in" filter="fade">
                                      <p:cBhvr>
                                        <p:cTn id="40" dur="770" decel="100000"/>
                                        <p:tgtEl>
                                          <p:spTgt spid="31747">
                                            <p:txEl>
                                              <p:pRg st="3" end="3"/>
                                            </p:txEl>
                                          </p:spTgt>
                                        </p:tgtEl>
                                      </p:cBhvr>
                                    </p:animEffect>
                                    <p:animScale>
                                      <p:cBhvr>
                                        <p:cTn id="41" dur="770" decel="100000"/>
                                        <p:tgtEl>
                                          <p:spTgt spid="31747">
                                            <p:txEl>
                                              <p:pRg st="3" end="3"/>
                                            </p:txEl>
                                          </p:spTgt>
                                        </p:tgtEl>
                                      </p:cBhvr>
                                      <p:from x="10000" y="10000"/>
                                      <p:to x="200000" y="450000"/>
                                    </p:animScale>
                                    <p:animScale>
                                      <p:cBhvr>
                                        <p:cTn id="42" dur="1230" accel="100000" fill="hold">
                                          <p:stCondLst>
                                            <p:cond delay="770"/>
                                          </p:stCondLst>
                                        </p:cTn>
                                        <p:tgtEl>
                                          <p:spTgt spid="31747">
                                            <p:txEl>
                                              <p:pRg st="3" end="3"/>
                                            </p:txEl>
                                          </p:spTgt>
                                        </p:tgtEl>
                                      </p:cBhvr>
                                      <p:from x="200000" y="450000"/>
                                      <p:to x="100000" y="100000"/>
                                    </p:animScale>
                                    <p:set>
                                      <p:cBhvr>
                                        <p:cTn id="43" dur="770" fill="hold"/>
                                        <p:tgtEl>
                                          <p:spTgt spid="31747">
                                            <p:txEl>
                                              <p:pRg st="3" end="3"/>
                                            </p:txEl>
                                          </p:spTgt>
                                        </p:tgtEl>
                                        <p:attrNameLst>
                                          <p:attrName>ppt_x</p:attrName>
                                        </p:attrNameLst>
                                      </p:cBhvr>
                                      <p:to>
                                        <p:strVal val="(0.5)"/>
                                      </p:to>
                                    </p:set>
                                    <p:anim from="(0.5)" to="(#ppt_x)" calcmode="lin" valueType="num">
                                      <p:cBhvr>
                                        <p:cTn id="44" dur="1230" accel="100000" fill="hold">
                                          <p:stCondLst>
                                            <p:cond delay="770"/>
                                          </p:stCondLst>
                                        </p:cTn>
                                        <p:tgtEl>
                                          <p:spTgt spid="31747">
                                            <p:txEl>
                                              <p:pRg st="3" end="3"/>
                                            </p:txEl>
                                          </p:spTgt>
                                        </p:tgtEl>
                                        <p:attrNameLst>
                                          <p:attrName>ppt_x</p:attrName>
                                        </p:attrNameLst>
                                      </p:cBhvr>
                                    </p:anim>
                                    <p:set>
                                      <p:cBhvr>
                                        <p:cTn id="45" dur="770" fill="hold"/>
                                        <p:tgtEl>
                                          <p:spTgt spid="31747">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1747">
                                            <p:txEl>
                                              <p:pRg st="3" end="3"/>
                                            </p:txEl>
                                          </p:spTgt>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nodeType="clickEffect">
                                  <p:stCondLst>
                                    <p:cond delay="0"/>
                                  </p:stCondLst>
                                  <p:childTnLst>
                                    <p:set>
                                      <p:cBhvr>
                                        <p:cTn id="50" dur="1" fill="hold">
                                          <p:stCondLst>
                                            <p:cond delay="0"/>
                                          </p:stCondLst>
                                        </p:cTn>
                                        <p:tgtEl>
                                          <p:spTgt spid="31747">
                                            <p:txEl>
                                              <p:pRg st="4" end="4"/>
                                            </p:txEl>
                                          </p:spTgt>
                                        </p:tgtEl>
                                        <p:attrNameLst>
                                          <p:attrName>style.visibility</p:attrName>
                                        </p:attrNameLst>
                                      </p:cBhvr>
                                      <p:to>
                                        <p:strVal val="visible"/>
                                      </p:to>
                                    </p:set>
                                    <p:animEffect transition="in" filter="fade">
                                      <p:cBhvr>
                                        <p:cTn id="51" dur="770" decel="100000"/>
                                        <p:tgtEl>
                                          <p:spTgt spid="31747">
                                            <p:txEl>
                                              <p:pRg st="4" end="4"/>
                                            </p:txEl>
                                          </p:spTgt>
                                        </p:tgtEl>
                                      </p:cBhvr>
                                    </p:animEffect>
                                    <p:animScale>
                                      <p:cBhvr>
                                        <p:cTn id="52" dur="770" decel="100000"/>
                                        <p:tgtEl>
                                          <p:spTgt spid="31747">
                                            <p:txEl>
                                              <p:pRg st="4" end="4"/>
                                            </p:txEl>
                                          </p:spTgt>
                                        </p:tgtEl>
                                      </p:cBhvr>
                                      <p:from x="10000" y="10000"/>
                                      <p:to x="200000" y="450000"/>
                                    </p:animScale>
                                    <p:animScale>
                                      <p:cBhvr>
                                        <p:cTn id="53" dur="1230" accel="100000" fill="hold">
                                          <p:stCondLst>
                                            <p:cond delay="770"/>
                                          </p:stCondLst>
                                        </p:cTn>
                                        <p:tgtEl>
                                          <p:spTgt spid="31747">
                                            <p:txEl>
                                              <p:pRg st="4" end="4"/>
                                            </p:txEl>
                                          </p:spTgt>
                                        </p:tgtEl>
                                      </p:cBhvr>
                                      <p:from x="200000" y="450000"/>
                                      <p:to x="100000" y="100000"/>
                                    </p:animScale>
                                    <p:set>
                                      <p:cBhvr>
                                        <p:cTn id="54" dur="770" fill="hold"/>
                                        <p:tgtEl>
                                          <p:spTgt spid="31747">
                                            <p:txEl>
                                              <p:pRg st="4" end="4"/>
                                            </p:txEl>
                                          </p:spTgt>
                                        </p:tgtEl>
                                        <p:attrNameLst>
                                          <p:attrName>ppt_x</p:attrName>
                                        </p:attrNameLst>
                                      </p:cBhvr>
                                      <p:to>
                                        <p:strVal val="(0.5)"/>
                                      </p:to>
                                    </p:set>
                                    <p:anim from="(0.5)" to="(#ppt_x)" calcmode="lin" valueType="num">
                                      <p:cBhvr>
                                        <p:cTn id="55" dur="1230" accel="100000" fill="hold">
                                          <p:stCondLst>
                                            <p:cond delay="770"/>
                                          </p:stCondLst>
                                        </p:cTn>
                                        <p:tgtEl>
                                          <p:spTgt spid="31747">
                                            <p:txEl>
                                              <p:pRg st="4" end="4"/>
                                            </p:txEl>
                                          </p:spTgt>
                                        </p:tgtEl>
                                        <p:attrNameLst>
                                          <p:attrName>ppt_x</p:attrName>
                                        </p:attrNameLst>
                                      </p:cBhvr>
                                    </p:anim>
                                    <p:set>
                                      <p:cBhvr>
                                        <p:cTn id="56" dur="770" fill="hold"/>
                                        <p:tgtEl>
                                          <p:spTgt spid="31747">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1747">
                                            <p:txEl>
                                              <p:pRg st="4" end="4"/>
                                            </p:txEl>
                                          </p:spTgt>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nodeType="clickEffect">
                                  <p:stCondLst>
                                    <p:cond delay="0"/>
                                  </p:stCondLst>
                                  <p:childTnLst>
                                    <p:set>
                                      <p:cBhvr>
                                        <p:cTn id="61" dur="1" fill="hold">
                                          <p:stCondLst>
                                            <p:cond delay="0"/>
                                          </p:stCondLst>
                                        </p:cTn>
                                        <p:tgtEl>
                                          <p:spTgt spid="31747">
                                            <p:txEl>
                                              <p:pRg st="5" end="5"/>
                                            </p:txEl>
                                          </p:spTgt>
                                        </p:tgtEl>
                                        <p:attrNameLst>
                                          <p:attrName>style.visibility</p:attrName>
                                        </p:attrNameLst>
                                      </p:cBhvr>
                                      <p:to>
                                        <p:strVal val="visible"/>
                                      </p:to>
                                    </p:set>
                                    <p:animEffect transition="in" filter="fade">
                                      <p:cBhvr>
                                        <p:cTn id="62" dur="770" decel="100000"/>
                                        <p:tgtEl>
                                          <p:spTgt spid="31747">
                                            <p:txEl>
                                              <p:pRg st="5" end="5"/>
                                            </p:txEl>
                                          </p:spTgt>
                                        </p:tgtEl>
                                      </p:cBhvr>
                                    </p:animEffect>
                                    <p:animScale>
                                      <p:cBhvr>
                                        <p:cTn id="63" dur="770" decel="100000"/>
                                        <p:tgtEl>
                                          <p:spTgt spid="31747">
                                            <p:txEl>
                                              <p:pRg st="5" end="5"/>
                                            </p:txEl>
                                          </p:spTgt>
                                        </p:tgtEl>
                                      </p:cBhvr>
                                      <p:from x="10000" y="10000"/>
                                      <p:to x="200000" y="450000"/>
                                    </p:animScale>
                                    <p:animScale>
                                      <p:cBhvr>
                                        <p:cTn id="64" dur="1230" accel="100000" fill="hold">
                                          <p:stCondLst>
                                            <p:cond delay="770"/>
                                          </p:stCondLst>
                                        </p:cTn>
                                        <p:tgtEl>
                                          <p:spTgt spid="31747">
                                            <p:txEl>
                                              <p:pRg st="5" end="5"/>
                                            </p:txEl>
                                          </p:spTgt>
                                        </p:tgtEl>
                                      </p:cBhvr>
                                      <p:from x="200000" y="450000"/>
                                      <p:to x="100000" y="100000"/>
                                    </p:animScale>
                                    <p:set>
                                      <p:cBhvr>
                                        <p:cTn id="65" dur="770" fill="hold"/>
                                        <p:tgtEl>
                                          <p:spTgt spid="31747">
                                            <p:txEl>
                                              <p:pRg st="5" end="5"/>
                                            </p:txEl>
                                          </p:spTgt>
                                        </p:tgtEl>
                                        <p:attrNameLst>
                                          <p:attrName>ppt_x</p:attrName>
                                        </p:attrNameLst>
                                      </p:cBhvr>
                                      <p:to>
                                        <p:strVal val="(0.5)"/>
                                      </p:to>
                                    </p:set>
                                    <p:anim from="(0.5)" to="(#ppt_x)" calcmode="lin" valueType="num">
                                      <p:cBhvr>
                                        <p:cTn id="66" dur="1230" accel="100000" fill="hold">
                                          <p:stCondLst>
                                            <p:cond delay="770"/>
                                          </p:stCondLst>
                                        </p:cTn>
                                        <p:tgtEl>
                                          <p:spTgt spid="31747">
                                            <p:txEl>
                                              <p:pRg st="5" end="5"/>
                                            </p:txEl>
                                          </p:spTgt>
                                        </p:tgtEl>
                                        <p:attrNameLst>
                                          <p:attrName>ppt_x</p:attrName>
                                        </p:attrNameLst>
                                      </p:cBhvr>
                                    </p:anim>
                                    <p:set>
                                      <p:cBhvr>
                                        <p:cTn id="67" dur="770" fill="hold"/>
                                        <p:tgtEl>
                                          <p:spTgt spid="31747">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31747">
                                            <p:txEl>
                                              <p:pRg st="5" end="5"/>
                                            </p:txEl>
                                          </p:spTgt>
                                        </p:tgtEl>
                                        <p:attrNameLst>
                                          <p:attrName>ppt_y</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1" presetClass="entr" presetSubtype="0" fill="hold" nodeType="clickEffect">
                                  <p:stCondLst>
                                    <p:cond delay="0"/>
                                  </p:stCondLst>
                                  <p:childTnLst>
                                    <p:set>
                                      <p:cBhvr>
                                        <p:cTn id="72" dur="1" fill="hold">
                                          <p:stCondLst>
                                            <p:cond delay="0"/>
                                          </p:stCondLst>
                                        </p:cTn>
                                        <p:tgtEl>
                                          <p:spTgt spid="31747">
                                            <p:txEl>
                                              <p:pRg st="6" end="6"/>
                                            </p:txEl>
                                          </p:spTgt>
                                        </p:tgtEl>
                                        <p:attrNameLst>
                                          <p:attrName>style.visibility</p:attrName>
                                        </p:attrNameLst>
                                      </p:cBhvr>
                                      <p:to>
                                        <p:strVal val="visible"/>
                                      </p:to>
                                    </p:set>
                                    <p:animEffect transition="in" filter="fade">
                                      <p:cBhvr>
                                        <p:cTn id="73" dur="770" decel="100000"/>
                                        <p:tgtEl>
                                          <p:spTgt spid="31747">
                                            <p:txEl>
                                              <p:pRg st="6" end="6"/>
                                            </p:txEl>
                                          </p:spTgt>
                                        </p:tgtEl>
                                      </p:cBhvr>
                                    </p:animEffect>
                                    <p:animScale>
                                      <p:cBhvr>
                                        <p:cTn id="74" dur="770" decel="100000"/>
                                        <p:tgtEl>
                                          <p:spTgt spid="31747">
                                            <p:txEl>
                                              <p:pRg st="6" end="6"/>
                                            </p:txEl>
                                          </p:spTgt>
                                        </p:tgtEl>
                                      </p:cBhvr>
                                      <p:from x="10000" y="10000"/>
                                      <p:to x="200000" y="450000"/>
                                    </p:animScale>
                                    <p:animScale>
                                      <p:cBhvr>
                                        <p:cTn id="75" dur="1230" accel="100000" fill="hold">
                                          <p:stCondLst>
                                            <p:cond delay="770"/>
                                          </p:stCondLst>
                                        </p:cTn>
                                        <p:tgtEl>
                                          <p:spTgt spid="31747">
                                            <p:txEl>
                                              <p:pRg st="6" end="6"/>
                                            </p:txEl>
                                          </p:spTgt>
                                        </p:tgtEl>
                                      </p:cBhvr>
                                      <p:from x="200000" y="450000"/>
                                      <p:to x="100000" y="100000"/>
                                    </p:animScale>
                                    <p:set>
                                      <p:cBhvr>
                                        <p:cTn id="76" dur="770" fill="hold"/>
                                        <p:tgtEl>
                                          <p:spTgt spid="31747">
                                            <p:txEl>
                                              <p:pRg st="6" end="6"/>
                                            </p:txEl>
                                          </p:spTgt>
                                        </p:tgtEl>
                                        <p:attrNameLst>
                                          <p:attrName>ppt_x</p:attrName>
                                        </p:attrNameLst>
                                      </p:cBhvr>
                                      <p:to>
                                        <p:strVal val="(0.5)"/>
                                      </p:to>
                                    </p:set>
                                    <p:anim from="(0.5)" to="(#ppt_x)" calcmode="lin" valueType="num">
                                      <p:cBhvr>
                                        <p:cTn id="77" dur="1230" accel="100000" fill="hold">
                                          <p:stCondLst>
                                            <p:cond delay="770"/>
                                          </p:stCondLst>
                                        </p:cTn>
                                        <p:tgtEl>
                                          <p:spTgt spid="31747">
                                            <p:txEl>
                                              <p:pRg st="6" end="6"/>
                                            </p:txEl>
                                          </p:spTgt>
                                        </p:tgtEl>
                                        <p:attrNameLst>
                                          <p:attrName>ppt_x</p:attrName>
                                        </p:attrNameLst>
                                      </p:cBhvr>
                                    </p:anim>
                                    <p:set>
                                      <p:cBhvr>
                                        <p:cTn id="78" dur="770" fill="hold"/>
                                        <p:tgtEl>
                                          <p:spTgt spid="31747">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31747">
                                            <p:txEl>
                                              <p:pRg st="6" end="6"/>
                                            </p:txEl>
                                          </p:spTgt>
                                        </p:tgtEl>
                                        <p:attrNameLst>
                                          <p:attrName>ppt_y</p:attrName>
                                        </p:attrNameLst>
                                      </p:cBhvr>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37" presetClass="entr" presetSubtype="0" fill="hold" nodeType="clickEffect">
                                  <p:stCondLst>
                                    <p:cond delay="0"/>
                                  </p:stCondLst>
                                  <p:childTnLst>
                                    <p:set>
                                      <p:cBhvr>
                                        <p:cTn id="83" dur="1" fill="hold">
                                          <p:stCondLst>
                                            <p:cond delay="0"/>
                                          </p:stCondLst>
                                        </p:cTn>
                                        <p:tgtEl>
                                          <p:spTgt spid="31747">
                                            <p:txEl>
                                              <p:pRg st="7" end="7"/>
                                            </p:txEl>
                                          </p:spTgt>
                                        </p:tgtEl>
                                        <p:attrNameLst>
                                          <p:attrName>style.visibility</p:attrName>
                                        </p:attrNameLst>
                                      </p:cBhvr>
                                      <p:to>
                                        <p:strVal val="visible"/>
                                      </p:to>
                                    </p:set>
                                    <p:animEffect transition="in" filter="fade">
                                      <p:cBhvr>
                                        <p:cTn id="84" dur="1000"/>
                                        <p:tgtEl>
                                          <p:spTgt spid="31747">
                                            <p:txEl>
                                              <p:pRg st="7" end="7"/>
                                            </p:txEl>
                                          </p:spTgt>
                                        </p:tgtEl>
                                      </p:cBhvr>
                                    </p:animEffect>
                                    <p:anim calcmode="lin" valueType="num">
                                      <p:cBhvr>
                                        <p:cTn id="85" dur="10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31747">
                                            <p:txEl>
                                              <p:pRg st="7" end="7"/>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1747">
                                            <p:txEl>
                                              <p:pRg st="7" end="7"/>
                                            </p:txEl>
                                          </p:spTgt>
                                        </p:tgtEl>
                                        <p:attrNameLst>
                                          <p:attrName>ppt_y</p:attrName>
                                        </p:attrNameLst>
                                      </p:cBhvr>
                                      <p:tavLst>
                                        <p:tav tm="0">
                                          <p:val>
                                            <p:strVal val="#ppt_y-.03"/>
                                          </p:val>
                                        </p:tav>
                                        <p:tav tm="100000">
                                          <p:val>
                                            <p:strVal val="#ppt_y"/>
                                          </p:val>
                                        </p:tav>
                                      </p:tavLst>
                                    </p:anim>
                                  </p:childTnLst>
                                </p:cTn>
                              </p:par>
                              <p:par>
                                <p:cTn id="88" presetID="37" presetClass="entr" presetSubtype="0" fill="hold" nodeType="withEffect">
                                  <p:stCondLst>
                                    <p:cond delay="0"/>
                                  </p:stCondLst>
                                  <p:childTnLst>
                                    <p:set>
                                      <p:cBhvr>
                                        <p:cTn id="89" dur="1" fill="hold">
                                          <p:stCondLst>
                                            <p:cond delay="0"/>
                                          </p:stCondLst>
                                        </p:cTn>
                                        <p:tgtEl>
                                          <p:spTgt spid="31747">
                                            <p:txEl>
                                              <p:pRg st="8" end="8"/>
                                            </p:txEl>
                                          </p:spTgt>
                                        </p:tgtEl>
                                        <p:attrNameLst>
                                          <p:attrName>style.visibility</p:attrName>
                                        </p:attrNameLst>
                                      </p:cBhvr>
                                      <p:to>
                                        <p:strVal val="visible"/>
                                      </p:to>
                                    </p:set>
                                    <p:animEffect transition="in" filter="fade">
                                      <p:cBhvr>
                                        <p:cTn id="90" dur="1000"/>
                                        <p:tgtEl>
                                          <p:spTgt spid="31747">
                                            <p:txEl>
                                              <p:pRg st="8" end="8"/>
                                            </p:txEl>
                                          </p:spTgt>
                                        </p:tgtEl>
                                      </p:cBhvr>
                                    </p:animEffect>
                                    <p:anim calcmode="lin" valueType="num">
                                      <p:cBhvr>
                                        <p:cTn id="91" dur="1000" fill="hold"/>
                                        <p:tgtEl>
                                          <p:spTgt spid="31747">
                                            <p:txEl>
                                              <p:pRg st="8" end="8"/>
                                            </p:txEl>
                                          </p:spTgt>
                                        </p:tgtEl>
                                        <p:attrNameLst>
                                          <p:attrName>ppt_x</p:attrName>
                                        </p:attrNameLst>
                                      </p:cBhvr>
                                      <p:tavLst>
                                        <p:tav tm="0">
                                          <p:val>
                                            <p:strVal val="#ppt_x"/>
                                          </p:val>
                                        </p:tav>
                                        <p:tav tm="100000">
                                          <p:val>
                                            <p:strVal val="#ppt_x"/>
                                          </p:val>
                                        </p:tav>
                                      </p:tavLst>
                                    </p:anim>
                                    <p:anim calcmode="lin" valueType="num">
                                      <p:cBhvr>
                                        <p:cTn id="92" dur="900" decel="100000" fill="hold"/>
                                        <p:tgtEl>
                                          <p:spTgt spid="31747">
                                            <p:txEl>
                                              <p:pRg st="8" end="8"/>
                                            </p:tx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31747">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6705600" cy="4601260"/>
          </a:xfrm>
          <a:prstGeom prst="rect">
            <a:avLst/>
          </a:prstGeom>
          <a:noFill/>
        </p:spPr>
        <p:txBody>
          <a:bodyPr wrap="square" rtlCol="0">
            <a:spAutoFit/>
          </a:bodyPr>
          <a:lstStyle/>
          <a:p>
            <a:r>
              <a:rPr lang="en-US" sz="4400" b="1" dirty="0" smtClean="0">
                <a:solidFill>
                  <a:schemeClr val="accent2"/>
                </a:solidFill>
                <a:latin typeface="Times New Roman" panose="02020603050405020304" pitchFamily="18" charset="0"/>
                <a:cs typeface="Times New Roman" panose="02020603050405020304" pitchFamily="18" charset="0"/>
              </a:rPr>
              <a:t>Diabetes</a:t>
            </a:r>
          </a:p>
          <a:p>
            <a:endParaRPr lang="en-US" sz="135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is the definition of diabetes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group of metabolic disorders that share the phenotype of hyperglycemia.</a:t>
            </a:r>
          </a:p>
          <a:p>
            <a:endParaRPr lang="en-US" sz="21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6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9331" y="0"/>
            <a:ext cx="8458200" cy="487362"/>
          </a:xfrm>
        </p:spPr>
        <p:txBody>
          <a:bodyPr>
            <a:noAutofit/>
          </a:bodyPr>
          <a:lstStyle/>
          <a:p>
            <a:pPr rtl="0" eaLnBrk="1" hangingPunct="1"/>
            <a:r>
              <a:rPr lang="en-US" altLang="ar-SA" sz="4400" b="1" dirty="0" smtClean="0">
                <a:solidFill>
                  <a:schemeClr val="accent2"/>
                </a:solidFill>
                <a:latin typeface="Times New Roman" panose="02020603050405020304" pitchFamily="18" charset="0"/>
                <a:cs typeface="Times New Roman" panose="02020603050405020304" pitchFamily="18" charset="0"/>
              </a:rPr>
              <a:t>Yearly Check Up:</a:t>
            </a:r>
            <a:endParaRPr lang="ar-SA" altLang="ar-SA" sz="4400" b="1" dirty="0" smtClean="0">
              <a:solidFill>
                <a:schemeClr val="accent2"/>
              </a:solidFill>
              <a:latin typeface="Times New Roman" panose="02020603050405020304" pitchFamily="18" charset="0"/>
              <a:cs typeface="Times New Roman" panose="02020603050405020304" pitchFamily="18" charset="0"/>
            </a:endParaRPr>
          </a:p>
        </p:txBody>
      </p:sp>
      <p:sp>
        <p:nvSpPr>
          <p:cNvPr id="80899" name="Content Placeholder 2"/>
          <p:cNvSpPr>
            <a:spLocks noGrp="1"/>
          </p:cNvSpPr>
          <p:nvPr>
            <p:ph idx="1"/>
          </p:nvPr>
        </p:nvSpPr>
        <p:spPr>
          <a:xfrm>
            <a:off x="304800" y="914400"/>
            <a:ext cx="8534400" cy="5638800"/>
          </a:xfrm>
        </p:spPr>
        <p:txBody>
          <a:bodyPr/>
          <a:lstStyle/>
          <a:p>
            <a:pPr algn="l" rtl="0" eaLnBrk="1" hangingPunct="1">
              <a:buFont typeface="Wingdings 2" pitchFamily="18" charset="2"/>
              <a:buNone/>
            </a:pPr>
            <a:r>
              <a:rPr lang="en-US" altLang="ar-SA" sz="2400" u="sng" dirty="0" smtClean="0">
                <a:solidFill>
                  <a:schemeClr val="tx2"/>
                </a:solidFill>
                <a:latin typeface="Times New Roman" panose="02020603050405020304" pitchFamily="18" charset="0"/>
                <a:cs typeface="Times New Roman" panose="02020603050405020304" pitchFamily="18" charset="0"/>
              </a:rPr>
              <a:t>Investigations </a:t>
            </a: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HbA1C</a:t>
            </a: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Urea and </a:t>
            </a:r>
            <a:r>
              <a:rPr lang="en-US" altLang="ar-SA" sz="2400" dirty="0" err="1" smtClean="0">
                <a:solidFill>
                  <a:schemeClr val="tx1"/>
                </a:solidFill>
                <a:latin typeface="Times New Roman" panose="02020603050405020304" pitchFamily="18" charset="0"/>
                <a:cs typeface="Times New Roman" panose="02020603050405020304" pitchFamily="18" charset="0"/>
              </a:rPr>
              <a:t>Creatinine</a:t>
            </a: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Lipid Profile (Cholesterol, Triglyceride, LDL-C and HDL-C)</a:t>
            </a: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Albumin to </a:t>
            </a:r>
            <a:r>
              <a:rPr lang="en-US" altLang="ar-SA" sz="2400" dirty="0" err="1" smtClean="0">
                <a:solidFill>
                  <a:schemeClr val="tx1"/>
                </a:solidFill>
                <a:latin typeface="Times New Roman" panose="02020603050405020304" pitchFamily="18" charset="0"/>
                <a:cs typeface="Times New Roman" panose="02020603050405020304" pitchFamily="18" charset="0"/>
              </a:rPr>
              <a:t>creatinine</a:t>
            </a:r>
            <a:r>
              <a:rPr lang="en-US" altLang="ar-SA" sz="2400" dirty="0" smtClean="0">
                <a:solidFill>
                  <a:schemeClr val="tx1"/>
                </a:solidFill>
                <a:latin typeface="Times New Roman" panose="02020603050405020304" pitchFamily="18" charset="0"/>
                <a:cs typeface="Times New Roman" panose="02020603050405020304" pitchFamily="18" charset="0"/>
              </a:rPr>
              <a:t> ratio / 24 hour urine collection for protein (</a:t>
            </a:r>
            <a:r>
              <a:rPr lang="en-US" altLang="ar-SA" sz="2400" dirty="0" err="1" smtClean="0">
                <a:solidFill>
                  <a:schemeClr val="tx1"/>
                </a:solidFill>
                <a:latin typeface="Times New Roman" panose="02020603050405020304" pitchFamily="18" charset="0"/>
                <a:cs typeface="Times New Roman" panose="02020603050405020304" pitchFamily="18" charset="0"/>
              </a:rPr>
              <a:t>Microalbuminuria</a:t>
            </a:r>
            <a:r>
              <a:rPr lang="en-US" altLang="ar-SA" sz="2400" dirty="0" smtClean="0">
                <a:solidFill>
                  <a:schemeClr val="tx1"/>
                </a:solidFill>
                <a:latin typeface="Times New Roman" panose="02020603050405020304" pitchFamily="18" charset="0"/>
                <a:cs typeface="Times New Roman" panose="02020603050405020304" pitchFamily="18" charset="0"/>
              </a:rPr>
              <a:t> 30 -&lt;300 mg while </a:t>
            </a:r>
            <a:r>
              <a:rPr lang="en-US" altLang="ar-SA" sz="2400" dirty="0" err="1" smtClean="0">
                <a:solidFill>
                  <a:schemeClr val="tx1"/>
                </a:solidFill>
                <a:latin typeface="Times New Roman" panose="02020603050405020304" pitchFamily="18" charset="0"/>
                <a:cs typeface="Times New Roman" panose="02020603050405020304" pitchFamily="18" charset="0"/>
              </a:rPr>
              <a:t>Macroalbuminyria</a:t>
            </a:r>
            <a:r>
              <a:rPr lang="en-US" altLang="ar-SA" sz="2400" dirty="0" smtClean="0">
                <a:solidFill>
                  <a:schemeClr val="tx1"/>
                </a:solidFill>
                <a:latin typeface="Times New Roman" panose="02020603050405020304" pitchFamily="18" charset="0"/>
                <a:cs typeface="Times New Roman" panose="02020603050405020304" pitchFamily="18" charset="0"/>
              </a:rPr>
              <a:t> ≥ 300 mg).</a:t>
            </a:r>
          </a:p>
          <a:p>
            <a:pPr algn="l" rtl="0" eaLnBrk="1" hangingPunct="1">
              <a:buFont typeface="Wingdings" pitchFamily="2" charset="2"/>
              <a:buChar char="q"/>
            </a:pP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2" pitchFamily="18" charset="2"/>
              <a:buNone/>
            </a:pPr>
            <a:r>
              <a:rPr lang="en-US" altLang="ar-SA" sz="2400" u="sng" dirty="0" smtClean="0">
                <a:solidFill>
                  <a:schemeClr val="tx1"/>
                </a:solidFill>
                <a:latin typeface="Times New Roman" panose="02020603050405020304" pitchFamily="18" charset="0"/>
                <a:cs typeface="Times New Roman" panose="02020603050405020304" pitchFamily="18" charset="0"/>
              </a:rPr>
              <a:t>Check :</a:t>
            </a: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Eye: Fundus Examination / eye referral</a:t>
            </a: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Feet : Visual inspection and Neurovascular status</a:t>
            </a:r>
          </a:p>
          <a:p>
            <a:pPr algn="l" rtl="0" eaLnBrk="1" hangingPunct="1">
              <a:buFont typeface="Wingdings" pitchFamily="2" charset="2"/>
              <a:buChar char="q"/>
            </a:pPr>
            <a:endParaRPr lang="ar-SA" altLang="ar-SA" dirty="0" smtClean="0">
              <a:solidFill>
                <a:schemeClr val="tx1"/>
              </a:solidFill>
            </a:endParaRPr>
          </a:p>
        </p:txBody>
      </p:sp>
    </p:spTree>
    <p:extLst>
      <p:ext uri="{BB962C8B-B14F-4D97-AF65-F5344CB8AC3E}">
        <p14:creationId xmlns:p14="http://schemas.microsoft.com/office/powerpoint/2010/main" val="73478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 calcmode="lin" valueType="num">
                                      <p:cBhvr additive="base">
                                        <p:cTn id="7"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anim calcmode="lin" valueType="num">
                                      <p:cBhvr additive="base">
                                        <p:cTn id="11"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089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anim calcmode="lin" valueType="num">
                                      <p:cBhvr additive="base">
                                        <p:cTn id="15"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089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 calcmode="lin" valueType="num">
                                      <p:cBhvr additive="base">
                                        <p:cTn id="19"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anim calcmode="lin" valueType="num">
                                      <p:cBhvr additive="base">
                                        <p:cTn id="25" dur="5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0899">
                                            <p:txEl>
                                              <p:pRg st="7" end="7"/>
                                            </p:txEl>
                                          </p:spTgt>
                                        </p:tgtEl>
                                        <p:attrNameLst>
                                          <p:attrName>style.visibility</p:attrName>
                                        </p:attrNameLst>
                                      </p:cBhvr>
                                      <p:to>
                                        <p:strVal val="visible"/>
                                      </p:to>
                                    </p:set>
                                    <p:anim calcmode="lin" valueType="num">
                                      <p:cBhvr additive="base">
                                        <p:cTn id="29" dur="500" fill="hold"/>
                                        <p:tgtEl>
                                          <p:spTgt spid="8089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0899">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0899">
                                            <p:txEl>
                                              <p:pRg st="8" end="8"/>
                                            </p:txEl>
                                          </p:spTgt>
                                        </p:tgtEl>
                                        <p:attrNameLst>
                                          <p:attrName>style.visibility</p:attrName>
                                        </p:attrNameLst>
                                      </p:cBhvr>
                                      <p:to>
                                        <p:strVal val="visible"/>
                                      </p:to>
                                    </p:set>
                                    <p:anim calcmode="lin" valueType="num">
                                      <p:cBhvr additive="base">
                                        <p:cTn id="33" dur="500" fill="hold"/>
                                        <p:tgtEl>
                                          <p:spTgt spid="8089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08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19" name="Group 27"/>
          <p:cNvGraphicFramePr>
            <a:graphicFrameLocks noGrp="1"/>
          </p:cNvGraphicFramePr>
          <p:nvPr>
            <p:extLst>
              <p:ext uri="{D42A27DB-BD31-4B8C-83A1-F6EECF244321}">
                <p14:modId xmlns:p14="http://schemas.microsoft.com/office/powerpoint/2010/main" val="2177564611"/>
              </p:ext>
            </p:extLst>
          </p:nvPr>
        </p:nvGraphicFramePr>
        <p:xfrm>
          <a:off x="148431" y="1517650"/>
          <a:ext cx="8661400" cy="3365500"/>
        </p:xfrm>
        <a:graphic>
          <a:graphicData uri="http://schemas.openxmlformats.org/drawingml/2006/table">
            <a:tbl>
              <a:tblPr>
                <a:tableStyleId>{3C2FFA5D-87B4-456A-9821-1D502468CF0F}</a:tableStyleId>
              </a:tblPr>
              <a:tblGrid>
                <a:gridCol w="2232025">
                  <a:extLst>
                    <a:ext uri="{9D8B030D-6E8A-4147-A177-3AD203B41FA5}">
                      <a16:colId xmlns:a16="http://schemas.microsoft.com/office/drawing/2014/main" val="20000"/>
                    </a:ext>
                  </a:extLst>
                </a:gridCol>
                <a:gridCol w="3101975">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50800">
                  <a:extLst>
                    <a:ext uri="{9D8B030D-6E8A-4147-A177-3AD203B41FA5}">
                      <a16:colId xmlns:a16="http://schemas.microsoft.com/office/drawing/2014/main" val="20003"/>
                    </a:ext>
                  </a:extLst>
                </a:gridCol>
              </a:tblGrid>
              <a:tr h="534716">
                <a:tc>
                  <a:txBody>
                    <a:bodyPr/>
                    <a:lstStyle/>
                    <a:p>
                      <a:pPr marL="0" marR="0" lvl="0" indent="0" algn="l"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endParaRPr kumimoji="0" lang="en-GB" sz="2200" b="0" i="0" u="none" strike="noStrike" cap="none" normalizeH="0" baseline="0" dirty="0" smtClean="0">
                        <a:ln>
                          <a:noFill/>
                        </a:ln>
                        <a:solidFill>
                          <a:schemeClr val="tx1"/>
                        </a:solidFill>
                        <a:effectLst>
                          <a:outerShdw blurRad="38100" dist="38100" dir="2700000" algn="tl">
                            <a:srgbClr val="04617B"/>
                          </a:outerShdw>
                        </a:effectLst>
                        <a:latin typeface="Constantia" pitchFamily="18"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2800" u="none" strike="noStrike" cap="none" normalizeH="0" baseline="0" dirty="0" smtClean="0">
                          <a:ln>
                            <a:noFill/>
                          </a:ln>
                          <a:effectLst/>
                        </a:rPr>
                        <a:t>ADA</a:t>
                      </a:r>
                      <a:r>
                        <a:rPr kumimoji="0" lang="en-US" sz="2800" u="none" strike="noStrike" cap="none" normalizeH="0" baseline="30000" dirty="0" smtClean="0">
                          <a:ln>
                            <a:noFill/>
                          </a:ln>
                          <a:effectLst/>
                        </a:rPr>
                        <a:t>1</a:t>
                      </a:r>
                      <a:endParaRPr kumimoji="0" lang="en-US" sz="2800" b="1" i="0" u="none" strike="noStrike" cap="none" normalizeH="0" baseline="30000" dirty="0" smtClean="0">
                        <a:ln>
                          <a:noFill/>
                        </a:ln>
                        <a:solidFill>
                          <a:schemeClr val="bg1"/>
                        </a:solidFill>
                        <a:effectLst/>
                        <a:latin typeface="Constantia" pitchFamily="18"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2800" u="none" strike="noStrike" cap="none" normalizeH="0" baseline="0" dirty="0" smtClean="0">
                          <a:ln>
                            <a:noFill/>
                          </a:ln>
                          <a:effectLst/>
                        </a:rPr>
                        <a:t>ACE</a:t>
                      </a:r>
                      <a:r>
                        <a:rPr kumimoji="0" lang="en-US" sz="2800" u="none" strike="noStrike" cap="none" normalizeH="0" baseline="30000" dirty="0" smtClean="0">
                          <a:ln>
                            <a:noFill/>
                          </a:ln>
                          <a:effectLst/>
                        </a:rPr>
                        <a:t>2</a:t>
                      </a:r>
                      <a:endParaRPr kumimoji="0" lang="en-US" sz="2800" b="1" i="0" u="none" strike="noStrike" cap="none" normalizeH="0" baseline="30000" dirty="0" smtClean="0">
                        <a:ln>
                          <a:noFill/>
                        </a:ln>
                        <a:solidFill>
                          <a:schemeClr val="bg1"/>
                        </a:solidFill>
                        <a:effectLst/>
                        <a:latin typeface="Constantia" pitchFamily="18"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endParaRPr kumimoji="0" lang="en-US" sz="2200" b="0" i="0" u="none" strike="noStrike" cap="none" normalizeH="0" baseline="30000" dirty="0" smtClean="0">
                        <a:ln>
                          <a:noFill/>
                        </a:ln>
                        <a:solidFill>
                          <a:srgbClr val="FFFF00"/>
                        </a:solidFill>
                        <a:effectLst/>
                        <a:latin typeface="Constantia" pitchFamily="18" charset="0"/>
                      </a:endParaRPr>
                    </a:p>
                  </a:txBody>
                  <a:tcPr marL="0" marR="0" marT="107996" marB="0" horzOverflow="overflow"/>
                </a:tc>
                <a:extLst>
                  <a:ext uri="{0D108BD9-81ED-4DB2-BD59-A6C34878D82A}">
                    <a16:rowId xmlns:a16="http://schemas.microsoft.com/office/drawing/2014/main" val="10000"/>
                  </a:ext>
                </a:extLst>
              </a:tr>
              <a:tr h="900475">
                <a:tc>
                  <a:txBody>
                    <a:bodyPr/>
                    <a:lstStyle/>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400" u="none" strike="noStrike" cap="none" normalizeH="0" baseline="0" dirty="0" smtClean="0">
                          <a:ln>
                            <a:noFill/>
                          </a:ln>
                          <a:effectLst/>
                        </a:rPr>
                        <a:t>HbA1c</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&lt; 7.0%  </a:t>
                      </a:r>
                      <a:br>
                        <a:rPr kumimoji="0" lang="en-US" sz="2000" u="none" strike="noStrike" cap="none" normalizeH="0" baseline="0" dirty="0" smtClean="0">
                          <a:ln>
                            <a:noFill/>
                          </a:ln>
                          <a:effectLst/>
                        </a:rPr>
                      </a:br>
                      <a:r>
                        <a:rPr kumimoji="0" lang="en-US" sz="2000" u="none" strike="noStrike" cap="none" normalizeH="0" baseline="0" dirty="0" smtClean="0">
                          <a:ln>
                            <a:noFill/>
                          </a:ln>
                          <a:effectLst/>
                        </a:rPr>
                        <a:t>(general goal)</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 6.5%</a:t>
                      </a:r>
                      <a:endParaRPr kumimoji="0" lang="en-US" sz="2000" u="none" strike="noStrike" cap="none" normalizeH="0" baseline="30000" dirty="0" smtClean="0">
                        <a:ln>
                          <a:noFill/>
                        </a:ln>
                        <a:effectLst/>
                      </a:endParaRPr>
                    </a:p>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4617B"/>
                          </a:outerShdw>
                        </a:effectLst>
                        <a:latin typeface="Arial" pitchFamily="34" charset="0"/>
                        <a:cs typeface="Arial" pitchFamily="34" charset="0"/>
                      </a:endParaRPr>
                    </a:p>
                  </a:txBody>
                  <a:tcPr marL="0" marR="0" marT="107996" marB="0" horzOverflow="overflow"/>
                </a:tc>
                <a:extLst>
                  <a:ext uri="{0D108BD9-81ED-4DB2-BD59-A6C34878D82A}">
                    <a16:rowId xmlns:a16="http://schemas.microsoft.com/office/drawing/2014/main" val="10001"/>
                  </a:ext>
                </a:extLst>
              </a:tr>
              <a:tr h="950867">
                <a:tc>
                  <a:txBody>
                    <a:bodyPr/>
                    <a:lstStyle/>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Preprandial  plasma glucose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70–130 mg/</a:t>
                      </a:r>
                      <a:r>
                        <a:rPr kumimoji="0" lang="en-US" sz="2000" u="none" strike="noStrike" cap="none" normalizeH="0" baseline="0" dirty="0" err="1" smtClean="0">
                          <a:ln>
                            <a:noFill/>
                          </a:ln>
                          <a:effectLst/>
                        </a:rPr>
                        <a:t>dL</a:t>
                      </a:r>
                      <a:r>
                        <a:rPr kumimoji="0" lang="en-US" sz="2000" u="none" strike="noStrike" cap="none" normalizeH="0" baseline="0" dirty="0" smtClean="0">
                          <a:ln>
                            <a:noFill/>
                          </a:ln>
                          <a:effectLst/>
                        </a:rPr>
                        <a:t> </a:t>
                      </a: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   (3.9–7.2 mmol/L)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&lt; 110 mg/</a:t>
                      </a:r>
                      <a:r>
                        <a:rPr kumimoji="0" lang="en-US" sz="2000" u="none" strike="noStrike" cap="none" normalizeH="0" baseline="0" dirty="0" err="1" smtClean="0">
                          <a:ln>
                            <a:noFill/>
                          </a:ln>
                          <a:effectLst/>
                        </a:rPr>
                        <a:t>dL</a:t>
                      </a:r>
                      <a:endParaRPr kumimoji="0" lang="en-US" sz="2000" u="none" strike="noStrike" cap="none" normalizeH="0" baseline="0" dirty="0" smtClean="0">
                        <a:ln>
                          <a:noFill/>
                        </a:ln>
                        <a:effectLst/>
                      </a:endParaRP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(&lt; 6.1 mmol/L)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rgbClr val="002060"/>
                        </a:solidFill>
                        <a:effectLst>
                          <a:outerShdw blurRad="38100" dist="38100" dir="2700000" algn="tl">
                            <a:srgbClr val="04617B"/>
                          </a:outerShdw>
                        </a:effectLst>
                        <a:latin typeface="Arial" pitchFamily="34" charset="0"/>
                        <a:cs typeface="Arial" pitchFamily="34" charset="0"/>
                      </a:endParaRPr>
                    </a:p>
                  </a:txBody>
                  <a:tcPr marL="0" marR="0" marT="107996" marB="0" horzOverflow="overflow"/>
                </a:tc>
                <a:extLst>
                  <a:ext uri="{0D108BD9-81ED-4DB2-BD59-A6C34878D82A}">
                    <a16:rowId xmlns:a16="http://schemas.microsoft.com/office/drawing/2014/main" val="10002"/>
                  </a:ext>
                </a:extLst>
              </a:tr>
              <a:tr h="979441">
                <a:tc>
                  <a:txBody>
                    <a:bodyPr/>
                    <a:lstStyle/>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Postprandial  plasma glucose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&lt; 180 mg/dL </a:t>
                      </a: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   (&lt; 10.0 mmol/L)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&lt; 140 mg/dL</a:t>
                      </a: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u="none" strike="noStrike" cap="none" normalizeH="0" baseline="0" dirty="0" smtClean="0">
                          <a:ln>
                            <a:noFill/>
                          </a:ln>
                          <a:effectLst/>
                        </a:rPr>
                        <a:t>(&lt; 7.8 mmol/L)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0" marR="0" marT="107996" marB="0" horzOverflow="overflow"/>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rgbClr val="002060"/>
                        </a:solidFill>
                        <a:effectLst>
                          <a:outerShdw blurRad="38100" dist="38100" dir="2700000" algn="tl">
                            <a:srgbClr val="04617B"/>
                          </a:outerShdw>
                        </a:effectLst>
                        <a:latin typeface="Arial" pitchFamily="34" charset="0"/>
                        <a:cs typeface="Arial" pitchFamily="34" charset="0"/>
                      </a:endParaRPr>
                    </a:p>
                  </a:txBody>
                  <a:tcPr marL="0" marR="0" marT="107996" marB="0" horzOverflow="overflow"/>
                </a:tc>
                <a:extLst>
                  <a:ext uri="{0D108BD9-81ED-4DB2-BD59-A6C34878D82A}">
                    <a16:rowId xmlns:a16="http://schemas.microsoft.com/office/drawing/2014/main" val="10003"/>
                  </a:ext>
                </a:extLst>
              </a:tr>
            </a:tbl>
          </a:graphicData>
        </a:graphic>
      </p:graphicFrame>
      <p:sp>
        <p:nvSpPr>
          <p:cNvPr id="33815" name="Text Box 2"/>
          <p:cNvSpPr txBox="1">
            <a:spLocks noChangeArrowheads="1"/>
          </p:cNvSpPr>
          <p:nvPr/>
        </p:nvSpPr>
        <p:spPr bwMode="auto">
          <a:xfrm>
            <a:off x="219075" y="5410200"/>
            <a:ext cx="85201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7" tIns="45643" rIns="91267" bIns="45643">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a:r>
              <a:rPr lang="en-US" altLang="ar-SA" sz="1400" dirty="0">
                <a:latin typeface="Calibri" pitchFamily="34" charset="0"/>
                <a:ea typeface="MS PGothic" pitchFamily="34" charset="-128"/>
                <a:cs typeface="Arial" pitchFamily="34" charset="0"/>
              </a:rPr>
              <a:t>ACE=American College of Endocrinology; ADA=American Diabetes Association; HbA1c=hemoglobin A1c; </a:t>
            </a:r>
          </a:p>
          <a:p>
            <a:pPr rtl="1"/>
            <a:r>
              <a:rPr lang="en-US" altLang="ar-SA" sz="1400" dirty="0">
                <a:latin typeface="Calibri" pitchFamily="34" charset="0"/>
                <a:ea typeface="MS PGothic" pitchFamily="34" charset="-128"/>
                <a:cs typeface="Arial" pitchFamily="34" charset="0"/>
              </a:rPr>
              <a:t>Adapted from: </a:t>
            </a:r>
            <a:r>
              <a:rPr lang="en-US" altLang="ar-SA" sz="1400" baseline="30000" dirty="0">
                <a:latin typeface="Calibri" pitchFamily="34" charset="0"/>
                <a:ea typeface="MS PGothic" pitchFamily="34" charset="-128"/>
                <a:cs typeface="Arial" pitchFamily="34" charset="0"/>
              </a:rPr>
              <a:t>1</a:t>
            </a:r>
            <a:r>
              <a:rPr lang="en-US" altLang="ar-SA" sz="1400" dirty="0">
                <a:latin typeface="Calibri" pitchFamily="34" charset="0"/>
                <a:ea typeface="MS PGothic" pitchFamily="34" charset="-128"/>
                <a:cs typeface="Arial" pitchFamily="34" charset="0"/>
              </a:rPr>
              <a:t>ADA / EASD consensus statement: </a:t>
            </a:r>
            <a:r>
              <a:rPr lang="da-DK" altLang="ar-SA" sz="1400" dirty="0">
                <a:latin typeface="Calibri" pitchFamily="34" charset="0"/>
                <a:ea typeface="MS PGothic" pitchFamily="34" charset="-128"/>
                <a:cs typeface="Arial" pitchFamily="34" charset="0"/>
              </a:rPr>
              <a:t>Nathan DM, et al. </a:t>
            </a:r>
            <a:r>
              <a:rPr lang="da-DK" altLang="ar-SA" sz="1400" i="1" dirty="0">
                <a:latin typeface="Calibri" pitchFamily="34" charset="0"/>
                <a:ea typeface="MS PGothic" pitchFamily="34" charset="-128"/>
                <a:cs typeface="Arial" pitchFamily="34" charset="0"/>
              </a:rPr>
              <a:t>Diabetes Care</a:t>
            </a:r>
            <a:r>
              <a:rPr lang="da-DK" altLang="ar-SA" sz="1400" dirty="0">
                <a:latin typeface="Calibri" pitchFamily="34" charset="0"/>
                <a:ea typeface="MS PGothic" pitchFamily="34" charset="-128"/>
                <a:cs typeface="Arial" pitchFamily="34" charset="0"/>
              </a:rPr>
              <a:t>. 32:193–203;</a:t>
            </a:r>
            <a:endParaRPr lang="en-US" altLang="ar-SA" sz="1400" dirty="0">
              <a:latin typeface="Calibri" pitchFamily="34" charset="0"/>
              <a:ea typeface="MS PGothic" pitchFamily="34" charset="-128"/>
              <a:cs typeface="Arial" pitchFamily="34" charset="0"/>
            </a:endParaRPr>
          </a:p>
          <a:p>
            <a:pPr rtl="1"/>
            <a:r>
              <a:rPr lang="en-US" altLang="ar-SA" sz="1400" baseline="30000" dirty="0">
                <a:latin typeface="Calibri" pitchFamily="34" charset="0"/>
                <a:ea typeface="MS PGothic" pitchFamily="34" charset="-128"/>
                <a:cs typeface="Arial" pitchFamily="34" charset="0"/>
              </a:rPr>
              <a:t>2</a:t>
            </a:r>
            <a:r>
              <a:rPr lang="en-US" altLang="ar-SA" sz="1400" dirty="0">
                <a:latin typeface="Calibri" pitchFamily="34" charset="0"/>
                <a:ea typeface="MS PGothic" pitchFamily="34" charset="-128"/>
                <a:cs typeface="Arial" pitchFamily="34" charset="0"/>
              </a:rPr>
              <a:t>American Association of Clinical Endocrinologists, American College of Endocrinology. </a:t>
            </a:r>
            <a:r>
              <a:rPr lang="en-US" altLang="ar-SA" sz="1400" i="1" dirty="0" err="1">
                <a:latin typeface="Calibri" pitchFamily="34" charset="0"/>
                <a:ea typeface="MS PGothic" pitchFamily="34" charset="-128"/>
                <a:cs typeface="Arial" pitchFamily="34" charset="0"/>
              </a:rPr>
              <a:t>Endocr</a:t>
            </a:r>
            <a:r>
              <a:rPr lang="en-US" altLang="ar-SA" sz="1400" i="1" dirty="0">
                <a:latin typeface="Calibri" pitchFamily="34" charset="0"/>
                <a:ea typeface="MS PGothic" pitchFamily="34" charset="-128"/>
                <a:cs typeface="Arial" pitchFamily="34" charset="0"/>
              </a:rPr>
              <a:t> </a:t>
            </a:r>
            <a:r>
              <a:rPr lang="en-US" altLang="ar-SA" sz="1400" i="1" dirty="0" err="1">
                <a:latin typeface="Calibri" pitchFamily="34" charset="0"/>
                <a:ea typeface="MS PGothic" pitchFamily="34" charset="-128"/>
                <a:cs typeface="Arial" pitchFamily="34" charset="0"/>
              </a:rPr>
              <a:t>Pract</a:t>
            </a:r>
            <a:r>
              <a:rPr lang="en-US" altLang="ar-SA" sz="1400" i="1" dirty="0">
                <a:latin typeface="Calibri" pitchFamily="34" charset="0"/>
                <a:ea typeface="MS PGothic" pitchFamily="34" charset="-128"/>
                <a:cs typeface="Arial" pitchFamily="34" charset="0"/>
              </a:rPr>
              <a:t>.</a:t>
            </a:r>
            <a:r>
              <a:rPr lang="en-US" altLang="ar-SA" sz="1400" dirty="0">
                <a:latin typeface="Calibri" pitchFamily="34" charset="0"/>
                <a:ea typeface="MS PGothic" pitchFamily="34" charset="-128"/>
                <a:cs typeface="Arial" pitchFamily="34" charset="0"/>
              </a:rPr>
              <a:t> 2002; 8 (</a:t>
            </a:r>
            <a:r>
              <a:rPr lang="en-US" altLang="ar-SA" sz="1400" dirty="0" err="1">
                <a:latin typeface="Calibri" pitchFamily="34" charset="0"/>
                <a:ea typeface="MS PGothic" pitchFamily="34" charset="-128"/>
                <a:cs typeface="Arial" pitchFamily="34" charset="0"/>
              </a:rPr>
              <a:t>Suppl</a:t>
            </a:r>
            <a:r>
              <a:rPr lang="en-US" altLang="ar-SA" sz="1400" dirty="0">
                <a:latin typeface="Calibri" pitchFamily="34" charset="0"/>
                <a:ea typeface="MS PGothic" pitchFamily="34" charset="-128"/>
                <a:cs typeface="Arial" pitchFamily="34" charset="0"/>
              </a:rPr>
              <a:t> 1): 5–11;</a:t>
            </a:r>
          </a:p>
          <a:p>
            <a:pPr rtl="1"/>
            <a:r>
              <a:rPr lang="en-US" altLang="ar-SA" sz="1400" dirty="0">
                <a:latin typeface="Calibri" pitchFamily="34" charset="0"/>
                <a:ea typeface="MS PGothic" pitchFamily="34" charset="-128"/>
                <a:cs typeface="Arial" pitchFamily="34" charset="0"/>
              </a:rPr>
              <a:t> </a:t>
            </a:r>
          </a:p>
        </p:txBody>
      </p:sp>
      <p:sp>
        <p:nvSpPr>
          <p:cNvPr id="33816" name="Rectangle 36"/>
          <p:cNvSpPr>
            <a:spLocks noGrp="1" noChangeArrowheads="1"/>
          </p:cNvSpPr>
          <p:nvPr>
            <p:ph type="ctrTitle"/>
          </p:nvPr>
        </p:nvSpPr>
        <p:spPr>
          <a:xfrm>
            <a:off x="0" y="0"/>
            <a:ext cx="8534400" cy="1371600"/>
          </a:xfrm>
        </p:spPr>
        <p:txBody>
          <a:bodyPr>
            <a:noAutofit/>
          </a:bodyPr>
          <a:lstStyle/>
          <a:p>
            <a:pPr algn="l" eaLnBrk="1" hangingPunct="1"/>
            <a:r>
              <a:rPr lang="en-US" altLang="ar-SA" sz="4400" b="1" dirty="0" smtClean="0">
                <a:solidFill>
                  <a:schemeClr val="accent2"/>
                </a:solidFill>
                <a:latin typeface="Times New Roman" panose="02020603050405020304" pitchFamily="18" charset="0"/>
                <a:cs typeface="Times New Roman" panose="02020603050405020304" pitchFamily="18" charset="0"/>
              </a:rPr>
              <a:t>Current Treatment Goals for </a:t>
            </a:r>
            <a:r>
              <a:rPr lang="en-US" altLang="ar-SA" sz="4400" b="1" dirty="0" err="1" smtClean="0">
                <a:solidFill>
                  <a:schemeClr val="accent2"/>
                </a:solidFill>
                <a:latin typeface="Times New Roman" panose="02020603050405020304" pitchFamily="18" charset="0"/>
                <a:cs typeface="Times New Roman" panose="02020603050405020304" pitchFamily="18" charset="0"/>
              </a:rPr>
              <a:t>Glycaemic</a:t>
            </a:r>
            <a:r>
              <a:rPr lang="en-US" altLang="ar-SA" sz="4400" b="1" dirty="0" smtClean="0">
                <a:solidFill>
                  <a:schemeClr val="accent2"/>
                </a:solidFill>
                <a:latin typeface="Times New Roman" panose="02020603050405020304" pitchFamily="18" charset="0"/>
                <a:cs typeface="Times New Roman" panose="02020603050405020304" pitchFamily="18" charset="0"/>
              </a:rPr>
              <a:t> Control</a:t>
            </a:r>
          </a:p>
        </p:txBody>
      </p:sp>
    </p:spTree>
    <p:extLst>
      <p:ext uri="{BB962C8B-B14F-4D97-AF65-F5344CB8AC3E}">
        <p14:creationId xmlns:p14="http://schemas.microsoft.com/office/powerpoint/2010/main" val="19731620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940088"/>
          </a:xfrm>
          <a:prstGeom prst="rect">
            <a:avLst/>
          </a:prstGeom>
          <a:noFill/>
        </p:spPr>
        <p:txBody>
          <a:bodyPr wrap="square" rtlCol="0">
            <a:spAutoFit/>
          </a:bodyPr>
          <a:lstStyle/>
          <a:p>
            <a:r>
              <a:rPr lang="en-US" sz="4400" b="1" dirty="0">
                <a:solidFill>
                  <a:schemeClr val="accent2"/>
                </a:solidFill>
                <a:latin typeface="Times New Roman" panose="02020603050405020304" pitchFamily="18" charset="0"/>
                <a:cs typeface="Times New Roman" panose="02020603050405020304" pitchFamily="18" charset="0"/>
              </a:rPr>
              <a:t>Glycemic Targets</a:t>
            </a:r>
          </a:p>
          <a:p>
            <a:endParaRPr lang="en-US" sz="2400" b="1" dirty="0">
              <a:latin typeface="Times New Roman" panose="02020603050405020304" pitchFamily="18" charset="0"/>
              <a:cs typeface="Times New Roman" panose="02020603050405020304" pitchFamily="18" charset="0"/>
            </a:endParaRPr>
          </a:p>
          <a:p>
            <a:r>
              <a:rPr lang="en-US" sz="2400" i="1" u="sng" dirty="0">
                <a:latin typeface="Times New Roman" panose="02020603050405020304" pitchFamily="18" charset="0"/>
                <a:cs typeface="Times New Roman" panose="02020603050405020304" pitchFamily="18" charset="0"/>
              </a:rPr>
              <a:t>Blood Glucose Targets for Non-Pregnant Adults With Diabetes</a:t>
            </a:r>
          </a:p>
          <a:p>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A1C &lt;7.0% (53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Preprandial</a:t>
            </a:r>
            <a:r>
              <a:rPr lang="en-US" sz="2400" dirty="0">
                <a:latin typeface="Times New Roman" panose="02020603050405020304" pitchFamily="18" charset="0"/>
                <a:cs typeface="Times New Roman" panose="02020603050405020304" pitchFamily="18" charset="0"/>
              </a:rPr>
              <a:t> capillary PG 80-130 mg/Dl (4.4-7.2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Peak postprandial capillary PG &lt;180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(10.0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a:p>
            <a:endParaRPr lang="en-US" sz="2400" dirty="0">
              <a:latin typeface="Times New Roman" panose="02020603050405020304" pitchFamily="18" charset="0"/>
              <a:cs typeface="Times New Roman" panose="02020603050405020304" pitchFamily="18" charset="0"/>
            </a:endParaRPr>
          </a:p>
          <a:p>
            <a:r>
              <a:rPr lang="en-US" sz="2400" i="1" u="sng" dirty="0">
                <a:latin typeface="Times New Roman" panose="02020603050405020304" pitchFamily="18" charset="0"/>
                <a:cs typeface="Times New Roman" panose="02020603050405020304" pitchFamily="18" charset="0"/>
              </a:rPr>
              <a:t>Pregnant Adults With Diabetes</a:t>
            </a:r>
          </a:p>
          <a:p>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Fasting =&lt;95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(5.3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Two-hour postprandial =&lt;120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(6.7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a:t>
            </a:r>
          </a:p>
        </p:txBody>
      </p:sp>
    </p:spTree>
    <p:extLst>
      <p:ext uri="{BB962C8B-B14F-4D97-AF65-F5344CB8AC3E}">
        <p14:creationId xmlns:p14="http://schemas.microsoft.com/office/powerpoint/2010/main" val="23476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additive="base">
                                        <p:cTn id="3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 calcmode="lin" valueType="num">
                                      <p:cBhvr additive="base">
                                        <p:cTn id="4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3808735"/>
          </a:xfrm>
          <a:prstGeom prst="rect">
            <a:avLst/>
          </a:prstGeom>
          <a:noFill/>
        </p:spPr>
        <p:txBody>
          <a:bodyPr wrap="square" rtlCol="0">
            <a:spAutoFit/>
          </a:bodyPr>
          <a:lstStyle/>
          <a:p>
            <a:endParaRPr lang="en-US" sz="1350" dirty="0"/>
          </a:p>
          <a:p>
            <a:endParaRPr lang="en-US" b="1" dirty="0"/>
          </a:p>
          <a:p>
            <a:endParaRPr lang="en-US" b="1" dirty="0"/>
          </a:p>
          <a:p>
            <a:r>
              <a:rPr lang="en-US" sz="2400" b="1" dirty="0">
                <a:solidFill>
                  <a:schemeClr val="accent2"/>
                </a:solidFill>
                <a:latin typeface="Times New Roman" panose="02020603050405020304" pitchFamily="18" charset="0"/>
                <a:cs typeface="Times New Roman" panose="02020603050405020304" pitchFamily="18" charset="0"/>
              </a:rPr>
              <a:t>HbA1C values are influenced by red cell survival:</a:t>
            </a:r>
          </a:p>
          <a:p>
            <a:endParaRPr lang="en-US" sz="2400" b="1"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Falsely high values in patients with iron, vitamin B12, or folate deficiency anemia.</a:t>
            </a:r>
          </a:p>
          <a:p>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Falsely low values in patients with hemolysis or anemia and those treated for iron, vitamin B12, or folate deficiency, and patients treated with erythropoietin. </a:t>
            </a:r>
          </a:p>
        </p:txBody>
      </p:sp>
    </p:spTree>
    <p:extLst>
      <p:ext uri="{BB962C8B-B14F-4D97-AF65-F5344CB8AC3E}">
        <p14:creationId xmlns:p14="http://schemas.microsoft.com/office/powerpoint/2010/main" val="30489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additive="base">
                                        <p:cTn id="1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776" y="0"/>
            <a:ext cx="6347713" cy="1320800"/>
          </a:xfrm>
        </p:spPr>
        <p:txBody>
          <a:bodyPr>
            <a:normAutofit/>
          </a:bodyPr>
          <a:lstStyle/>
          <a:p>
            <a:pPr eaLnBrk="1" hangingPunct="1"/>
            <a:r>
              <a:rPr lang="en-US" altLang="ar-SA" sz="4400" b="1" dirty="0" smtClean="0">
                <a:solidFill>
                  <a:schemeClr val="accent2"/>
                </a:solidFill>
                <a:latin typeface="Times New Roman" panose="02020603050405020304" pitchFamily="18" charset="0"/>
                <a:cs typeface="Times New Roman" panose="02020603050405020304" pitchFamily="18" charset="0"/>
              </a:rPr>
              <a:t>Life Style Modification</a:t>
            </a:r>
          </a:p>
        </p:txBody>
      </p:sp>
      <p:sp>
        <p:nvSpPr>
          <p:cNvPr id="3" name="Content Placeholder 2"/>
          <p:cNvSpPr>
            <a:spLocks noGrp="1"/>
          </p:cNvSpPr>
          <p:nvPr>
            <p:ph idx="1"/>
          </p:nvPr>
        </p:nvSpPr>
        <p:spPr>
          <a:xfrm>
            <a:off x="43543" y="914400"/>
            <a:ext cx="7500257" cy="4949825"/>
          </a:xfrm>
        </p:spPr>
        <p:txBody>
          <a:bodyPr rtlCol="0">
            <a:normAutofit/>
          </a:bodyPr>
          <a:lstStyle/>
          <a:p>
            <a:pPr algn="l" rtl="0" eaLnBrk="1" fontAlgn="auto" hangingPunct="1">
              <a:spcAft>
                <a:spcPts val="0"/>
              </a:spcAft>
              <a:buFontTx/>
              <a:buNone/>
              <a:defRPr/>
            </a:pPr>
            <a:r>
              <a:rPr lang="en-US" sz="2400" b="1" dirty="0" smtClean="0">
                <a:solidFill>
                  <a:schemeClr val="tx2"/>
                </a:solidFill>
                <a:latin typeface="Times New Roman" panose="02020603050405020304" pitchFamily="18" charset="0"/>
                <a:cs typeface="Times New Roman" panose="02020603050405020304" pitchFamily="18" charset="0"/>
              </a:rPr>
              <a:t>For all patients, advise for</a:t>
            </a:r>
          </a:p>
          <a:p>
            <a:pPr eaLnBrk="1" fontAlgn="auto" hangingPunct="1">
              <a:spcAft>
                <a:spcPts val="0"/>
              </a:spcAft>
              <a:buFont typeface="Wingdings 2" pitchFamily="18" charset="2"/>
              <a:buNone/>
              <a:defRPr/>
            </a:pPr>
            <a:endParaRPr lang="en-US" sz="2400" dirty="0" smtClean="0">
              <a:latin typeface="Times New Roman" panose="02020603050405020304" pitchFamily="18" charset="0"/>
              <a:cs typeface="Times New Roman" panose="02020603050405020304" pitchFamily="18" charset="0"/>
            </a:endParaRPr>
          </a:p>
          <a:p>
            <a:pPr algn="l" rtl="0" eaLnBrk="1" fontAlgn="auto" hangingPunct="1">
              <a:spcAft>
                <a:spcPts val="0"/>
              </a:spcAft>
              <a:buFont typeface="Wingdings" pitchFamily="2" charset="2"/>
              <a:buChar char="q"/>
              <a:defRPr/>
            </a:pP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Weight Management (</a:t>
            </a:r>
            <a:r>
              <a:rPr lang="en-US" sz="2400" dirty="0" smtClean="0">
                <a:solidFill>
                  <a:schemeClr val="tx1"/>
                </a:solidFill>
                <a:latin typeface="Times New Roman" panose="02020603050405020304" pitchFamily="18" charset="0"/>
                <a:cs typeface="Times New Roman" panose="02020603050405020304" pitchFamily="18" charset="0"/>
              </a:rPr>
              <a:t>in overweight/obese </a:t>
            </a:r>
          </a:p>
          <a:p>
            <a:pPr marL="0" indent="0">
              <a:buNone/>
              <a:defRPr/>
            </a:pPr>
            <a:r>
              <a:rPr lang="en-US" sz="2400" dirty="0" smtClean="0">
                <a:solidFill>
                  <a:schemeClr val="tx1"/>
                </a:solidFill>
                <a:latin typeface="Times New Roman" panose="02020603050405020304" pitchFamily="18" charset="0"/>
                <a:cs typeface="Times New Roman" panose="02020603050405020304" pitchFamily="18" charset="0"/>
              </a:rPr>
              <a:t>patients can improve insulin </a:t>
            </a:r>
            <a:r>
              <a:rPr lang="en-US" sz="2400" dirty="0">
                <a:solidFill>
                  <a:schemeClr val="tx1"/>
                </a:solidFill>
                <a:latin typeface="Times New Roman" panose="02020603050405020304" pitchFamily="18" charset="0"/>
                <a:cs typeface="Times New Roman" panose="02020603050405020304" pitchFamily="18" charset="0"/>
              </a:rPr>
              <a:t>sensitivity targeting a loss of 7% of body weight )</a:t>
            </a:r>
            <a:endParaRPr lang="en-US" sz="2400" b="1" dirty="0">
              <a:solidFill>
                <a:schemeClr val="tx1"/>
              </a:solidFill>
              <a:latin typeface="Times New Roman" panose="02020603050405020304" pitchFamily="18" charset="0"/>
              <a:cs typeface="Times New Roman" panose="02020603050405020304" pitchFamily="18" charset="0"/>
            </a:endParaRPr>
          </a:p>
          <a:p>
            <a:pPr algn="l" rtl="0" eaLnBrk="1" fontAlgn="auto" hangingPunct="1">
              <a:spcAft>
                <a:spcPts val="0"/>
              </a:spcAft>
              <a:buFont typeface="Wingdings" pitchFamily="2" charset="2"/>
              <a:buChar char="q"/>
              <a:defRPr/>
            </a:pPr>
            <a:r>
              <a:rPr lang="en-US" sz="2400" b="1" dirty="0" smtClean="0">
                <a:solidFill>
                  <a:schemeClr val="tx1"/>
                </a:solidFill>
                <a:latin typeface="Times New Roman" panose="02020603050405020304" pitchFamily="18" charset="0"/>
                <a:cs typeface="Times New Roman" panose="02020603050405020304" pitchFamily="18" charset="0"/>
              </a:rPr>
              <a:t> Exercise </a:t>
            </a:r>
            <a:r>
              <a:rPr lang="en-US" sz="2400" dirty="0" smtClean="0">
                <a:solidFill>
                  <a:schemeClr val="tx1"/>
                </a:solidFill>
                <a:latin typeface="Times New Roman" panose="02020603050405020304" pitchFamily="18" charset="0"/>
                <a:cs typeface="Times New Roman" panose="02020603050405020304" pitchFamily="18" charset="0"/>
              </a:rPr>
              <a:t>(walking 150 </a:t>
            </a:r>
            <a:r>
              <a:rPr lang="en-US" sz="2400" dirty="0" err="1" smtClean="0">
                <a:solidFill>
                  <a:schemeClr val="tx1"/>
                </a:solidFill>
                <a:latin typeface="Times New Roman" panose="02020603050405020304" pitchFamily="18" charset="0"/>
                <a:cs typeface="Times New Roman" panose="02020603050405020304" pitchFamily="18" charset="0"/>
              </a:rPr>
              <a:t>mins</a:t>
            </a:r>
            <a:r>
              <a:rPr lang="en-US" sz="2400" dirty="0" smtClean="0">
                <a:solidFill>
                  <a:schemeClr val="tx1"/>
                </a:solidFill>
                <a:latin typeface="Times New Roman" panose="02020603050405020304" pitchFamily="18" charset="0"/>
                <a:cs typeface="Times New Roman" panose="02020603050405020304" pitchFamily="18" charset="0"/>
              </a:rPr>
              <a:t> / week)</a:t>
            </a:r>
          </a:p>
          <a:p>
            <a:pPr algn="l" rtl="0" eaLnBrk="1" fontAlgn="auto" hangingPunct="1">
              <a:spcAft>
                <a:spcPts val="0"/>
              </a:spcAft>
              <a:buFont typeface="Wingdings" pitchFamily="2" charset="2"/>
              <a:buChar char="q"/>
              <a:defRPr/>
            </a:pPr>
            <a:r>
              <a:rPr lang="en-US" sz="2400" b="1" dirty="0" smtClean="0">
                <a:solidFill>
                  <a:schemeClr val="tx1"/>
                </a:solidFill>
                <a:latin typeface="Times New Roman" panose="02020603050405020304" pitchFamily="18" charset="0"/>
                <a:cs typeface="Times New Roman" panose="02020603050405020304" pitchFamily="18" charset="0"/>
              </a:rPr>
              <a:t>Diet (</a:t>
            </a:r>
            <a:r>
              <a:rPr lang="en-US" sz="2400" dirty="0" smtClean="0">
                <a:solidFill>
                  <a:schemeClr val="tx1"/>
                </a:solidFill>
                <a:latin typeface="Times New Roman" panose="02020603050405020304" pitchFamily="18" charset="0"/>
                <a:cs typeface="Times New Roman" panose="02020603050405020304" pitchFamily="18" charset="0"/>
              </a:rPr>
              <a:t>Provided by a Dietitian</a:t>
            </a:r>
            <a:r>
              <a:rPr lang="en-US" sz="2400" b="1" dirty="0" smtClean="0">
                <a:solidFill>
                  <a:schemeClr val="tx1"/>
                </a:solidFill>
                <a:latin typeface="Times New Roman" panose="02020603050405020304" pitchFamily="18" charset="0"/>
                <a:cs typeface="Times New Roman" panose="02020603050405020304" pitchFamily="18" charset="0"/>
              </a:rPr>
              <a:t>)</a:t>
            </a:r>
          </a:p>
          <a:p>
            <a:pPr algn="l" rtl="0" eaLnBrk="1" fontAlgn="auto" hangingPunct="1">
              <a:spcAft>
                <a:spcPts val="0"/>
              </a:spcAft>
              <a:buFont typeface="Wingdings" pitchFamily="2" charset="2"/>
              <a:buChar char="q"/>
              <a:defRPr/>
            </a:pPr>
            <a:r>
              <a:rPr lang="en-US" sz="2400" dirty="0" smtClean="0">
                <a:solidFill>
                  <a:schemeClr val="tx1"/>
                </a:solidFill>
                <a:latin typeface="Times New Roman" panose="02020603050405020304" pitchFamily="18" charset="0"/>
                <a:cs typeface="Times New Roman" panose="02020603050405020304" pitchFamily="18" charset="0"/>
              </a:rPr>
              <a:t>Can reduce HbA1C by 1-2% </a:t>
            </a:r>
          </a:p>
          <a:p>
            <a:pPr algn="l" rtl="0" eaLnBrk="1" fontAlgn="auto" hangingPunct="1">
              <a:spcAft>
                <a:spcPts val="0"/>
              </a:spcAft>
              <a:buFont typeface="Wingdings" pitchFamily="2" charset="2"/>
              <a:buChar char="q"/>
              <a:defRPr/>
            </a:pPr>
            <a:r>
              <a:rPr lang="en-US" sz="2400" dirty="0" smtClean="0">
                <a:solidFill>
                  <a:schemeClr val="tx1"/>
                </a:solidFill>
                <a:latin typeface="Times New Roman" panose="02020603050405020304" pitchFamily="18" charset="0"/>
                <a:cs typeface="Times New Roman" panose="02020603050405020304" pitchFamily="18" charset="0"/>
              </a:rPr>
              <a:t>Problems</a:t>
            </a:r>
          </a:p>
          <a:p>
            <a:pPr lvl="1" algn="l" rtl="0" eaLnBrk="1" fontAlgn="auto" hangingPunct="1">
              <a:spcAft>
                <a:spcPts val="0"/>
              </a:spcAft>
              <a:buFont typeface="Wingdings" pitchFamily="2" charset="2"/>
              <a:buChar char="Ø"/>
              <a:defRPr/>
            </a:pPr>
            <a:r>
              <a:rPr lang="en-US" sz="2400" b="1" dirty="0" smtClean="0">
                <a:solidFill>
                  <a:schemeClr val="tx1"/>
                </a:solidFill>
                <a:latin typeface="Times New Roman" panose="02020603050405020304" pitchFamily="18" charset="0"/>
                <a:cs typeface="Times New Roman" panose="02020603050405020304" pitchFamily="18" charset="0"/>
              </a:rPr>
              <a:t>Poor adherence over time</a:t>
            </a:r>
          </a:p>
          <a:p>
            <a:pPr lvl="1" eaLnBrk="1" fontAlgn="auto" hangingPunct="1">
              <a:spcAft>
                <a:spcPts val="0"/>
              </a:spcAft>
              <a:buFont typeface="Wingdings" pitchFamily="2" charset="2"/>
              <a:buNone/>
              <a:defRPr/>
            </a:pPr>
            <a:endParaRPr lang="en-US" dirty="0" smtClean="0">
              <a:solidFill>
                <a:schemeClr val="tx1"/>
              </a:solidFill>
            </a:endParaRPr>
          </a:p>
          <a:p>
            <a:pPr lvl="1" eaLnBrk="1" fontAlgn="auto" hangingPunct="1">
              <a:spcAft>
                <a:spcPts val="0"/>
              </a:spcAft>
              <a:defRPr/>
            </a:pPr>
            <a:endParaRPr lang="en-US" dirty="0">
              <a:solidFill>
                <a:schemeClr val="tx1"/>
              </a:solidFill>
            </a:endParaRPr>
          </a:p>
        </p:txBody>
      </p:sp>
    </p:spTree>
    <p:extLst>
      <p:ext uri="{BB962C8B-B14F-4D97-AF65-F5344CB8AC3E}">
        <p14:creationId xmlns:p14="http://schemas.microsoft.com/office/powerpoint/2010/main" val="17782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9144000" cy="6858000"/>
          </a:xfrm>
          <a:prstGeom prst="rect">
            <a:avLst/>
          </a:prstGeom>
        </p:spPr>
      </p:pic>
    </p:spTree>
    <p:extLst>
      <p:ext uri="{BB962C8B-B14F-4D97-AF65-F5344CB8AC3E}">
        <p14:creationId xmlns:p14="http://schemas.microsoft.com/office/powerpoint/2010/main" val="1157169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57200"/>
            <a:ext cx="8153400" cy="5943600"/>
          </a:xfrm>
        </p:spPr>
      </p:pic>
    </p:spTree>
    <p:extLst>
      <p:ext uri="{BB962C8B-B14F-4D97-AF65-F5344CB8AC3E}">
        <p14:creationId xmlns:p14="http://schemas.microsoft.com/office/powerpoint/2010/main" val="217614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866" y="762001"/>
            <a:ext cx="6798734" cy="457200"/>
          </a:xfrm>
        </p:spPr>
        <p:txBody>
          <a:bodyPr>
            <a:noAutofit/>
          </a:bodyPr>
          <a:lstStyle/>
          <a:p>
            <a:r>
              <a:rPr lang="en-US" sz="3200" dirty="0">
                <a:solidFill>
                  <a:schemeClr val="tx1"/>
                </a:solidFill>
              </a:rPr>
              <a:t>Effects on fasting </a:t>
            </a:r>
            <a:r>
              <a:rPr lang="en-US" sz="3200" dirty="0" err="1">
                <a:solidFill>
                  <a:schemeClr val="tx1"/>
                </a:solidFill>
              </a:rPr>
              <a:t>vs</a:t>
            </a:r>
            <a:r>
              <a:rPr lang="en-US" sz="3200" dirty="0">
                <a:solidFill>
                  <a:schemeClr val="tx1"/>
                </a:solidFill>
              </a:rPr>
              <a:t> post-prandial BGLs</a:t>
            </a:r>
            <a:endParaRPr lang="ar-SA" sz="3200" dirty="0">
              <a:solidFill>
                <a:schemeClr val="tx1"/>
              </a:solidFill>
            </a:endParaRPr>
          </a:p>
        </p:txBody>
      </p:sp>
      <p:graphicFrame>
        <p:nvGraphicFramePr>
          <p:cNvPr id="4" name="Content Placeholder 3"/>
          <p:cNvGraphicFramePr>
            <a:graphicFrameLocks noGrp="1"/>
          </p:cNvGraphicFramePr>
          <p:nvPr>
            <p:ph idx="1"/>
            <p:extLst/>
          </p:nvPr>
        </p:nvGraphicFramePr>
        <p:xfrm>
          <a:off x="457200" y="1524000"/>
          <a:ext cx="8229600" cy="2595880"/>
        </p:xfrm>
        <a:graphic>
          <a:graphicData uri="http://schemas.openxmlformats.org/drawingml/2006/table">
            <a:tbl>
              <a:tblPr rtl="1" firstRow="1" bandRow="1">
                <a:tableStyleId>{D7AC3CCA-C797-4891-BE02-D94E43425B78}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rtl="0"/>
                      <a:r>
                        <a:rPr lang="en-US" dirty="0"/>
                        <a:t>Mainly post-prandial control </a:t>
                      </a:r>
                      <a:endParaRPr lang="ar-SA" dirty="0"/>
                    </a:p>
                  </a:txBody>
                  <a:tcPr>
                    <a:solidFill>
                      <a:srgbClr val="0070C0"/>
                    </a:solidFill>
                  </a:tcPr>
                </a:tc>
                <a:tc>
                  <a:txBody>
                    <a:bodyPr/>
                    <a:lstStyle/>
                    <a:p>
                      <a:pPr algn="ctr" rtl="1"/>
                      <a:r>
                        <a:rPr lang="en-US" dirty="0"/>
                        <a:t>Mainly fasting control </a:t>
                      </a:r>
                      <a:endParaRPr lang="ar-SA" dirty="0"/>
                    </a:p>
                  </a:txBody>
                  <a:tcPr>
                    <a:solidFill>
                      <a:srgbClr val="0070C0"/>
                    </a:solidFill>
                  </a:tcPr>
                </a:tc>
                <a:extLst>
                  <a:ext uri="{0D108BD9-81ED-4DB2-BD59-A6C34878D82A}">
                    <a16:rowId xmlns:a16="http://schemas.microsoft.com/office/drawing/2014/main" val="10000"/>
                  </a:ext>
                </a:extLst>
              </a:tr>
              <a:tr h="370840">
                <a:tc>
                  <a:txBody>
                    <a:bodyPr/>
                    <a:lstStyle/>
                    <a:p>
                      <a:pPr algn="ctr" rtl="0"/>
                      <a:r>
                        <a:rPr lang="en-US" dirty="0"/>
                        <a:t>SU</a:t>
                      </a:r>
                      <a:endParaRPr lang="ar-SA" dirty="0"/>
                    </a:p>
                  </a:txBody>
                  <a:tcPr/>
                </a:tc>
                <a:tc>
                  <a:txBody>
                    <a:bodyPr/>
                    <a:lstStyle/>
                    <a:p>
                      <a:pPr algn="ctr" rtl="1"/>
                      <a:r>
                        <a:rPr lang="en-US" dirty="0"/>
                        <a:t>Metformin </a:t>
                      </a:r>
                      <a:endParaRPr lang="ar-SA" dirty="0"/>
                    </a:p>
                  </a:txBody>
                  <a:tcPr/>
                </a:tc>
                <a:extLst>
                  <a:ext uri="{0D108BD9-81ED-4DB2-BD59-A6C34878D82A}">
                    <a16:rowId xmlns:a16="http://schemas.microsoft.com/office/drawing/2014/main" val="10001"/>
                  </a:ext>
                </a:extLst>
              </a:tr>
              <a:tr h="370840">
                <a:tc>
                  <a:txBody>
                    <a:bodyPr/>
                    <a:lstStyle/>
                    <a:p>
                      <a:pPr algn="ctr" rtl="0"/>
                      <a:r>
                        <a:rPr lang="en-US" dirty="0"/>
                        <a:t>DPP-4i</a:t>
                      </a:r>
                      <a:endParaRPr lang="ar-SA" dirty="0"/>
                    </a:p>
                  </a:txBody>
                  <a:tcPr/>
                </a:tc>
                <a:tc>
                  <a:txBody>
                    <a:bodyPr/>
                    <a:lstStyle/>
                    <a:p>
                      <a:pPr algn="ctr" rtl="1"/>
                      <a:r>
                        <a:rPr lang="en-US" dirty="0"/>
                        <a:t>TZDs</a:t>
                      </a:r>
                      <a:endParaRPr lang="ar-SA" dirty="0"/>
                    </a:p>
                  </a:txBody>
                  <a:tcPr/>
                </a:tc>
                <a:extLst>
                  <a:ext uri="{0D108BD9-81ED-4DB2-BD59-A6C34878D82A}">
                    <a16:rowId xmlns:a16="http://schemas.microsoft.com/office/drawing/2014/main" val="10002"/>
                  </a:ext>
                </a:extLst>
              </a:tr>
              <a:tr h="370840">
                <a:tc>
                  <a:txBody>
                    <a:bodyPr/>
                    <a:lstStyle/>
                    <a:p>
                      <a:pPr algn="ctr" rtl="0"/>
                      <a:r>
                        <a:rPr lang="en-US" dirty="0"/>
                        <a:t>SGLT-2i</a:t>
                      </a:r>
                      <a:endParaRPr lang="ar-SA" dirty="0"/>
                    </a:p>
                  </a:txBody>
                  <a:tcPr/>
                </a:tc>
                <a:tc>
                  <a:txBody>
                    <a:bodyPr/>
                    <a:lstStyle/>
                    <a:p>
                      <a:pPr algn="ctr" rtl="1"/>
                      <a:r>
                        <a:rPr lang="en-US" dirty="0"/>
                        <a:t>Long Acting GLP-1</a:t>
                      </a:r>
                      <a:endParaRPr lang="ar-SA" dirty="0"/>
                    </a:p>
                  </a:txBody>
                  <a:tcPr/>
                </a:tc>
                <a:extLst>
                  <a:ext uri="{0D108BD9-81ED-4DB2-BD59-A6C34878D82A}">
                    <a16:rowId xmlns:a16="http://schemas.microsoft.com/office/drawing/2014/main" val="10003"/>
                  </a:ext>
                </a:extLst>
              </a:tr>
              <a:tr h="370840">
                <a:tc>
                  <a:txBody>
                    <a:bodyPr/>
                    <a:lstStyle/>
                    <a:p>
                      <a:pPr algn="ctr" rtl="0"/>
                      <a:r>
                        <a:rPr lang="en-US" dirty="0" err="1"/>
                        <a:t>Acarbose</a:t>
                      </a:r>
                      <a:endParaRPr lang="ar-SA" dirty="0"/>
                    </a:p>
                  </a:txBody>
                  <a:tcPr/>
                </a:tc>
                <a:tc>
                  <a:txBody>
                    <a:bodyPr/>
                    <a:lstStyle/>
                    <a:p>
                      <a:pPr algn="ctr" rtl="1"/>
                      <a:r>
                        <a:rPr lang="en-US" dirty="0"/>
                        <a:t>Basal insulin </a:t>
                      </a:r>
                      <a:endParaRPr lang="ar-SA" dirty="0"/>
                    </a:p>
                  </a:txBody>
                  <a:tcPr/>
                </a:tc>
                <a:extLst>
                  <a:ext uri="{0D108BD9-81ED-4DB2-BD59-A6C34878D82A}">
                    <a16:rowId xmlns:a16="http://schemas.microsoft.com/office/drawing/2014/main" val="10004"/>
                  </a:ext>
                </a:extLst>
              </a:tr>
              <a:tr h="370840">
                <a:tc>
                  <a:txBody>
                    <a:bodyPr/>
                    <a:lstStyle/>
                    <a:p>
                      <a:pPr algn="ctr" rtl="0"/>
                      <a:r>
                        <a:rPr lang="en-US" dirty="0"/>
                        <a:t>Short acting GLP-1</a:t>
                      </a:r>
                      <a:endParaRPr lang="ar-SA" dirty="0"/>
                    </a:p>
                  </a:txBody>
                  <a:tcPr/>
                </a:tc>
                <a:tc>
                  <a:txBody>
                    <a:bodyPr/>
                    <a:lstStyle/>
                    <a:p>
                      <a:pPr algn="ctr" rtl="1"/>
                      <a:endParaRPr lang="ar-SA" dirty="0"/>
                    </a:p>
                  </a:txBody>
                  <a:tcPr/>
                </a:tc>
                <a:extLst>
                  <a:ext uri="{0D108BD9-81ED-4DB2-BD59-A6C34878D82A}">
                    <a16:rowId xmlns:a16="http://schemas.microsoft.com/office/drawing/2014/main" val="10005"/>
                  </a:ext>
                </a:extLst>
              </a:tr>
              <a:tr h="370840">
                <a:tc>
                  <a:txBody>
                    <a:bodyPr/>
                    <a:lstStyle/>
                    <a:p>
                      <a:pPr algn="ctr" rtl="0"/>
                      <a:r>
                        <a:rPr lang="en-US" dirty="0"/>
                        <a:t>Prandial insulin </a:t>
                      </a:r>
                      <a:endParaRPr lang="ar-SA" dirty="0"/>
                    </a:p>
                  </a:txBody>
                  <a:tcPr/>
                </a:tc>
                <a:tc>
                  <a:txBody>
                    <a:bodyPr/>
                    <a:lstStyle/>
                    <a:p>
                      <a:pPr rtl="1"/>
                      <a:endParaRPr lang="ar-SA"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1295400" y="4724400"/>
            <a:ext cx="6553200" cy="6858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2400" b="1" dirty="0"/>
              <a:t>Don’t just choose things from one column </a:t>
            </a:r>
            <a:endParaRPr lang="ar-SA" sz="2400" b="1" dirty="0"/>
          </a:p>
        </p:txBody>
      </p:sp>
    </p:spTree>
    <p:extLst>
      <p:ext uri="{BB962C8B-B14F-4D97-AF65-F5344CB8AC3E}">
        <p14:creationId xmlns:p14="http://schemas.microsoft.com/office/powerpoint/2010/main" val="2694408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762000"/>
            <a:ext cx="4267200" cy="523220"/>
          </a:xfrm>
          <a:prstGeom prst="rect">
            <a:avLst/>
          </a:prstGeo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spAutoFit/>
          </a:bodyPr>
          <a:lstStyle/>
          <a:p>
            <a:pPr algn="ctr" rtl="1" eaLnBrk="1" fontAlgn="auto" hangingPunct="1">
              <a:spcBef>
                <a:spcPts val="0"/>
              </a:spcBef>
              <a:spcAft>
                <a:spcPts val="0"/>
              </a:spcAft>
              <a:defRPr/>
            </a:pPr>
            <a:r>
              <a:rPr lang="en-US" sz="2800" dirty="0">
                <a:solidFill>
                  <a:schemeClr val="tx1"/>
                </a:solidFill>
              </a:rPr>
              <a:t>Life Style +</a:t>
            </a:r>
            <a:r>
              <a:rPr lang="en-US" sz="2800" dirty="0" err="1">
                <a:solidFill>
                  <a:schemeClr val="tx1"/>
                </a:solidFill>
              </a:rPr>
              <a:t>Metformin</a:t>
            </a:r>
            <a:endParaRPr lang="en-US" sz="2800" dirty="0">
              <a:solidFill>
                <a:schemeClr val="tx1"/>
              </a:solidFill>
            </a:endParaRPr>
          </a:p>
        </p:txBody>
      </p:sp>
      <p:sp>
        <p:nvSpPr>
          <p:cNvPr id="4" name="TextBox 3"/>
          <p:cNvSpPr txBox="1"/>
          <p:nvPr/>
        </p:nvSpPr>
        <p:spPr>
          <a:xfrm>
            <a:off x="2057400" y="2209800"/>
            <a:ext cx="4876800" cy="52322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eaLnBrk="1" fontAlgn="auto" hangingPunct="1">
              <a:spcBef>
                <a:spcPts val="0"/>
              </a:spcBef>
              <a:spcAft>
                <a:spcPts val="0"/>
              </a:spcAft>
              <a:defRPr/>
            </a:pPr>
            <a:r>
              <a:rPr lang="en-US" sz="2800" b="1" dirty="0">
                <a:latin typeface="+mn-lt"/>
                <a:cs typeface="Arial" charset="0"/>
              </a:rPr>
              <a:t>Add on Oral Medication</a:t>
            </a:r>
          </a:p>
        </p:txBody>
      </p:sp>
      <p:sp>
        <p:nvSpPr>
          <p:cNvPr id="5" name="TextBox 4"/>
          <p:cNvSpPr txBox="1"/>
          <p:nvPr/>
        </p:nvSpPr>
        <p:spPr>
          <a:xfrm>
            <a:off x="304800" y="3505200"/>
            <a:ext cx="2273186" cy="120032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rtl="1" eaLnBrk="1" fontAlgn="auto" hangingPunct="1">
              <a:spcBef>
                <a:spcPts val="0"/>
              </a:spcBef>
              <a:spcAft>
                <a:spcPts val="0"/>
              </a:spcAft>
              <a:defRPr/>
            </a:pPr>
            <a:r>
              <a:rPr lang="en-US" b="1" dirty="0" err="1">
                <a:latin typeface="+mn-lt"/>
                <a:cs typeface="Arial" charset="0"/>
              </a:rPr>
              <a:t>Sulphonylurea</a:t>
            </a:r>
            <a:r>
              <a:rPr lang="en-US" b="1" dirty="0">
                <a:latin typeface="+mn-lt"/>
                <a:cs typeface="Arial" charset="0"/>
              </a:rPr>
              <a:t> </a:t>
            </a:r>
          </a:p>
          <a:p>
            <a:pPr rtl="1" eaLnBrk="1" fontAlgn="auto" hangingPunct="1">
              <a:spcBef>
                <a:spcPts val="0"/>
              </a:spcBef>
              <a:spcAft>
                <a:spcPts val="0"/>
              </a:spcAft>
              <a:defRPr/>
            </a:pPr>
            <a:r>
              <a:rPr lang="en-US" dirty="0" err="1">
                <a:latin typeface="+mn-lt"/>
                <a:cs typeface="Arial" charset="0"/>
              </a:rPr>
              <a:t>Glibenclamide</a:t>
            </a:r>
            <a:endParaRPr lang="en-US" dirty="0">
              <a:latin typeface="+mn-lt"/>
              <a:cs typeface="Arial" charset="0"/>
            </a:endParaRPr>
          </a:p>
          <a:p>
            <a:pPr rtl="1" eaLnBrk="1" fontAlgn="auto" hangingPunct="1">
              <a:spcBef>
                <a:spcPts val="0"/>
              </a:spcBef>
              <a:spcAft>
                <a:spcPts val="0"/>
              </a:spcAft>
              <a:defRPr/>
            </a:pPr>
            <a:r>
              <a:rPr lang="en-US" dirty="0" err="1">
                <a:latin typeface="+mn-lt"/>
                <a:cs typeface="Arial" charset="0"/>
              </a:rPr>
              <a:t>Gliclazide</a:t>
            </a:r>
            <a:r>
              <a:rPr lang="en-US" dirty="0">
                <a:latin typeface="+mn-lt"/>
                <a:cs typeface="Arial" charset="0"/>
              </a:rPr>
              <a:t> MR</a:t>
            </a:r>
          </a:p>
          <a:p>
            <a:pPr rtl="1" eaLnBrk="1" fontAlgn="auto" hangingPunct="1">
              <a:spcBef>
                <a:spcPts val="0"/>
              </a:spcBef>
              <a:spcAft>
                <a:spcPts val="0"/>
              </a:spcAft>
              <a:defRPr/>
            </a:pPr>
            <a:endParaRPr lang="en-US" dirty="0">
              <a:solidFill>
                <a:schemeClr val="bg1"/>
              </a:solidFill>
              <a:latin typeface="+mn-lt"/>
              <a:cs typeface="Arial" charset="0"/>
            </a:endParaRPr>
          </a:p>
        </p:txBody>
      </p:sp>
      <p:sp>
        <p:nvSpPr>
          <p:cNvPr id="6" name="TextBox 5"/>
          <p:cNvSpPr txBox="1"/>
          <p:nvPr/>
        </p:nvSpPr>
        <p:spPr>
          <a:xfrm>
            <a:off x="5410200" y="3505201"/>
            <a:ext cx="1676400" cy="1261884"/>
          </a:xfrm>
          <a:prstGeom prst="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rtl="1" eaLnBrk="1" fontAlgn="auto" hangingPunct="1">
              <a:spcBef>
                <a:spcPts val="0"/>
              </a:spcBef>
              <a:spcAft>
                <a:spcPts val="0"/>
              </a:spcAft>
              <a:defRPr/>
            </a:pPr>
            <a:r>
              <a:rPr lang="en-US" sz="2400" b="1" dirty="0">
                <a:latin typeface="+mn-lt"/>
                <a:cs typeface="Arial" charset="0"/>
              </a:rPr>
              <a:t>TZD</a:t>
            </a:r>
          </a:p>
          <a:p>
            <a:pPr rtl="1" eaLnBrk="1" fontAlgn="auto" hangingPunct="1">
              <a:spcBef>
                <a:spcPts val="0"/>
              </a:spcBef>
              <a:spcAft>
                <a:spcPts val="0"/>
              </a:spcAft>
              <a:defRPr/>
            </a:pPr>
            <a:r>
              <a:rPr lang="en-US" b="1" dirty="0" err="1">
                <a:latin typeface="+mn-lt"/>
                <a:cs typeface="Arial" charset="0"/>
              </a:rPr>
              <a:t>Pioglitazone</a:t>
            </a:r>
            <a:endParaRPr lang="en-US" b="1" dirty="0">
              <a:latin typeface="+mn-lt"/>
              <a:cs typeface="Arial" charset="0"/>
            </a:endParaRPr>
          </a:p>
          <a:p>
            <a:pPr rtl="1" eaLnBrk="1" fontAlgn="auto" hangingPunct="1">
              <a:spcBef>
                <a:spcPts val="0"/>
              </a:spcBef>
              <a:spcAft>
                <a:spcPts val="0"/>
              </a:spcAft>
              <a:defRPr/>
            </a:pPr>
            <a:r>
              <a:rPr lang="en-US" sz="1600" dirty="0">
                <a:cs typeface="Arial" charset="0"/>
              </a:rPr>
              <a:t>15 -30 mg OD</a:t>
            </a:r>
          </a:p>
          <a:p>
            <a:pPr rtl="1" eaLnBrk="1" fontAlgn="auto" hangingPunct="1">
              <a:spcBef>
                <a:spcPts val="0"/>
              </a:spcBef>
              <a:spcAft>
                <a:spcPts val="0"/>
              </a:spcAft>
              <a:defRPr/>
            </a:pPr>
            <a:endParaRPr lang="en-US" dirty="0">
              <a:latin typeface="+mn-lt"/>
              <a:cs typeface="Arial" charset="0"/>
            </a:endParaRPr>
          </a:p>
        </p:txBody>
      </p:sp>
      <p:sp>
        <p:nvSpPr>
          <p:cNvPr id="7" name="TextBox 6"/>
          <p:cNvSpPr txBox="1"/>
          <p:nvPr/>
        </p:nvSpPr>
        <p:spPr>
          <a:xfrm>
            <a:off x="2895600" y="3505200"/>
            <a:ext cx="2285882" cy="1200329"/>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rtl="1" eaLnBrk="1" fontAlgn="auto" hangingPunct="1">
              <a:spcBef>
                <a:spcPts val="0"/>
              </a:spcBef>
              <a:spcAft>
                <a:spcPts val="0"/>
              </a:spcAft>
              <a:defRPr/>
            </a:pPr>
            <a:r>
              <a:rPr lang="en-US" b="1" dirty="0">
                <a:latin typeface="+mn-lt"/>
                <a:cs typeface="Arial" charset="0"/>
              </a:rPr>
              <a:t>DPP4 inhibitor </a:t>
            </a:r>
          </a:p>
          <a:p>
            <a:pPr rtl="1" eaLnBrk="1" fontAlgn="auto" hangingPunct="1">
              <a:spcBef>
                <a:spcPts val="0"/>
              </a:spcBef>
              <a:spcAft>
                <a:spcPts val="0"/>
              </a:spcAft>
              <a:defRPr/>
            </a:pPr>
            <a:r>
              <a:rPr lang="en-US" dirty="0" err="1">
                <a:latin typeface="+mn-lt"/>
                <a:cs typeface="Arial" charset="0"/>
              </a:rPr>
              <a:t>Sitagliptin</a:t>
            </a:r>
            <a:r>
              <a:rPr lang="en-US" dirty="0">
                <a:latin typeface="+mn-lt"/>
                <a:cs typeface="Arial" charset="0"/>
              </a:rPr>
              <a:t> (</a:t>
            </a:r>
            <a:r>
              <a:rPr lang="en-US" dirty="0" err="1">
                <a:latin typeface="+mn-lt"/>
                <a:cs typeface="Arial" charset="0"/>
              </a:rPr>
              <a:t>Januvia</a:t>
            </a:r>
            <a:r>
              <a:rPr lang="en-US" dirty="0">
                <a:latin typeface="+mn-lt"/>
                <a:cs typeface="Arial" charset="0"/>
              </a:rPr>
              <a:t>)</a:t>
            </a:r>
          </a:p>
          <a:p>
            <a:pPr rtl="1" eaLnBrk="1" fontAlgn="auto" hangingPunct="1">
              <a:spcBef>
                <a:spcPts val="0"/>
              </a:spcBef>
              <a:spcAft>
                <a:spcPts val="0"/>
              </a:spcAft>
              <a:defRPr/>
            </a:pPr>
            <a:r>
              <a:rPr lang="en-US" dirty="0">
                <a:latin typeface="+mn-lt"/>
                <a:cs typeface="Arial" charset="0"/>
              </a:rPr>
              <a:t>100 mg OD</a:t>
            </a:r>
          </a:p>
          <a:p>
            <a:pPr rtl="1" eaLnBrk="1" fontAlgn="auto" hangingPunct="1">
              <a:spcBef>
                <a:spcPts val="0"/>
              </a:spcBef>
              <a:spcAft>
                <a:spcPts val="0"/>
              </a:spcAft>
              <a:defRPr/>
            </a:pPr>
            <a:endParaRPr lang="en-US" dirty="0">
              <a:latin typeface="+mn-lt"/>
              <a:cs typeface="Arial" charset="0"/>
            </a:endParaRPr>
          </a:p>
        </p:txBody>
      </p:sp>
      <p:sp>
        <p:nvSpPr>
          <p:cNvPr id="8" name="Down Arrow 7"/>
          <p:cNvSpPr/>
          <p:nvPr/>
        </p:nvSpPr>
        <p:spPr>
          <a:xfrm>
            <a:off x="4490796" y="1371600"/>
            <a:ext cx="228600" cy="762000"/>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9" name="Down Arrow 8"/>
          <p:cNvSpPr/>
          <p:nvPr/>
        </p:nvSpPr>
        <p:spPr>
          <a:xfrm>
            <a:off x="3924241" y="2895600"/>
            <a:ext cx="190559" cy="457200"/>
          </a:xfrm>
          <a:prstGeom prst="downArrow">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12" name="Left Arrow 11"/>
          <p:cNvSpPr/>
          <p:nvPr/>
        </p:nvSpPr>
        <p:spPr>
          <a:xfrm rot="18863077">
            <a:off x="1670212" y="2993947"/>
            <a:ext cx="818409" cy="215515"/>
          </a:xfrm>
          <a:prstGeom prst="leftArrow">
            <a:avLst/>
          </a:prstGeom>
          <a:solidFill>
            <a:srgbClr val="7030A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rgbClr val="002060"/>
              </a:solidFill>
            </a:endParaRPr>
          </a:p>
        </p:txBody>
      </p:sp>
      <p:sp>
        <p:nvSpPr>
          <p:cNvPr id="13" name="Left Arrow 12"/>
          <p:cNvSpPr/>
          <p:nvPr/>
        </p:nvSpPr>
        <p:spPr>
          <a:xfrm rot="13445952">
            <a:off x="6670543" y="2915576"/>
            <a:ext cx="805784" cy="225619"/>
          </a:xfrm>
          <a:prstGeom prst="leftArrow">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14" name="TextBox 13"/>
          <p:cNvSpPr txBox="1">
            <a:spLocks noChangeArrowheads="1"/>
          </p:cNvSpPr>
          <p:nvPr/>
        </p:nvSpPr>
        <p:spPr bwMode="auto">
          <a:xfrm>
            <a:off x="460375" y="5029200"/>
            <a:ext cx="16462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000" dirty="0">
                <a:latin typeface="Calibri" pitchFamily="34" charset="0"/>
                <a:cs typeface="Arial" pitchFamily="34" charset="0"/>
              </a:rPr>
              <a:t>Hypoglycemia</a:t>
            </a:r>
          </a:p>
          <a:p>
            <a:pPr rtl="1" eaLnBrk="1" hangingPunct="1"/>
            <a:r>
              <a:rPr lang="en-US" altLang="ar-SA" sz="2000" dirty="0">
                <a:latin typeface="Calibri" pitchFamily="34" charset="0"/>
                <a:cs typeface="Arial" pitchFamily="34" charset="0"/>
              </a:rPr>
              <a:t>Weight gain</a:t>
            </a:r>
          </a:p>
          <a:p>
            <a:pPr rtl="1" eaLnBrk="1" hangingPunct="1"/>
            <a:endParaRPr lang="en-US" altLang="ar-SA" sz="2000" dirty="0">
              <a:latin typeface="Calibri" pitchFamily="34" charset="0"/>
              <a:cs typeface="Arial" pitchFamily="34" charset="0"/>
            </a:endParaRPr>
          </a:p>
        </p:txBody>
      </p:sp>
      <p:sp>
        <p:nvSpPr>
          <p:cNvPr id="15" name="TextBox 14"/>
          <p:cNvSpPr txBox="1">
            <a:spLocks noChangeArrowheads="1"/>
          </p:cNvSpPr>
          <p:nvPr/>
        </p:nvSpPr>
        <p:spPr bwMode="auto">
          <a:xfrm>
            <a:off x="5334000" y="5029200"/>
            <a:ext cx="1722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000" dirty="0">
                <a:latin typeface="Calibri" pitchFamily="34" charset="0"/>
                <a:cs typeface="Arial" pitchFamily="34" charset="0"/>
              </a:rPr>
              <a:t>Weight gain</a:t>
            </a:r>
          </a:p>
          <a:p>
            <a:pPr rtl="1" eaLnBrk="1" hangingPunct="1"/>
            <a:r>
              <a:rPr lang="en-US" altLang="ar-SA" sz="2000" dirty="0">
                <a:latin typeface="Calibri" pitchFamily="34" charset="0"/>
                <a:cs typeface="Arial" pitchFamily="34" charset="0"/>
              </a:rPr>
              <a:t>Fluid retention</a:t>
            </a:r>
          </a:p>
          <a:p>
            <a:pPr rtl="1" eaLnBrk="1" hangingPunct="1"/>
            <a:r>
              <a:rPr lang="en-US" altLang="ar-SA" sz="2000" dirty="0">
                <a:solidFill>
                  <a:schemeClr val="bg1"/>
                </a:solidFill>
                <a:latin typeface="Calibri" pitchFamily="34" charset="0"/>
                <a:cs typeface="Arial" pitchFamily="34" charset="0"/>
              </a:rPr>
              <a:t>Fractures</a:t>
            </a:r>
          </a:p>
        </p:txBody>
      </p:sp>
      <p:sp>
        <p:nvSpPr>
          <p:cNvPr id="16" name="TextBox 15"/>
          <p:cNvSpPr txBox="1">
            <a:spLocks noChangeArrowheads="1"/>
          </p:cNvSpPr>
          <p:nvPr/>
        </p:nvSpPr>
        <p:spPr bwMode="auto">
          <a:xfrm>
            <a:off x="3094038" y="5029200"/>
            <a:ext cx="1889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000" dirty="0">
                <a:latin typeface="Calibri" pitchFamily="34" charset="0"/>
                <a:cs typeface="Arial" pitchFamily="34" charset="0"/>
              </a:rPr>
              <a:t>?Durability</a:t>
            </a:r>
          </a:p>
          <a:p>
            <a:pPr rtl="1" eaLnBrk="1" hangingPunct="1"/>
            <a:r>
              <a:rPr lang="en-US" altLang="ar-SA" sz="2000" dirty="0">
                <a:latin typeface="Calibri" pitchFamily="34" charset="0"/>
                <a:cs typeface="Arial" pitchFamily="34" charset="0"/>
              </a:rPr>
              <a:t>?Long term risks</a:t>
            </a:r>
          </a:p>
        </p:txBody>
      </p:sp>
      <p:sp>
        <p:nvSpPr>
          <p:cNvPr id="17" name="TextBox 16"/>
          <p:cNvSpPr txBox="1">
            <a:spLocks noChangeArrowheads="1"/>
          </p:cNvSpPr>
          <p:nvPr/>
        </p:nvSpPr>
        <p:spPr bwMode="auto">
          <a:xfrm>
            <a:off x="4681538" y="1524000"/>
            <a:ext cx="1417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400" b="1">
                <a:latin typeface="Calibri" pitchFamily="34" charset="0"/>
                <a:cs typeface="Arial" pitchFamily="34" charset="0"/>
              </a:rPr>
              <a:t>A1C &gt; 7 %</a:t>
            </a:r>
          </a:p>
        </p:txBody>
      </p:sp>
      <p:sp>
        <p:nvSpPr>
          <p:cNvPr id="18" name="Down Arrow 17"/>
          <p:cNvSpPr/>
          <p:nvPr/>
        </p:nvSpPr>
        <p:spPr>
          <a:xfrm>
            <a:off x="1327093" y="4648200"/>
            <a:ext cx="228600" cy="457200"/>
          </a:xfrm>
          <a:prstGeom prst="down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19" name="Down Arrow 18"/>
          <p:cNvSpPr/>
          <p:nvPr/>
        </p:nvSpPr>
        <p:spPr>
          <a:xfrm>
            <a:off x="3924241" y="4648200"/>
            <a:ext cx="228600" cy="457200"/>
          </a:xfrm>
          <a:prstGeom prst="down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20" name="Down Arrow 19"/>
          <p:cNvSpPr/>
          <p:nvPr/>
        </p:nvSpPr>
        <p:spPr>
          <a:xfrm>
            <a:off x="5929766" y="4648200"/>
            <a:ext cx="228600" cy="457200"/>
          </a:xfrm>
          <a:prstGeom prst="down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21" name="TextBox 20"/>
          <p:cNvSpPr txBox="1"/>
          <p:nvPr/>
        </p:nvSpPr>
        <p:spPr>
          <a:xfrm>
            <a:off x="7239000" y="3505200"/>
            <a:ext cx="1600200" cy="1231106"/>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rtl="1" eaLnBrk="1" fontAlgn="auto" hangingPunct="1">
              <a:spcBef>
                <a:spcPts val="0"/>
              </a:spcBef>
              <a:spcAft>
                <a:spcPts val="0"/>
              </a:spcAft>
              <a:defRPr/>
            </a:pPr>
            <a:r>
              <a:rPr lang="en-US" b="1" dirty="0" err="1">
                <a:latin typeface="+mn-lt"/>
                <a:cs typeface="Arial" charset="0"/>
              </a:rPr>
              <a:t>Acarbose</a:t>
            </a:r>
            <a:endParaRPr lang="en-US" b="1" dirty="0">
              <a:latin typeface="+mn-lt"/>
              <a:cs typeface="Arial" charset="0"/>
            </a:endParaRPr>
          </a:p>
          <a:p>
            <a:pPr rtl="1" eaLnBrk="1" fontAlgn="auto" hangingPunct="1">
              <a:spcBef>
                <a:spcPts val="0"/>
              </a:spcBef>
              <a:spcAft>
                <a:spcPts val="0"/>
              </a:spcAft>
              <a:defRPr/>
            </a:pPr>
            <a:r>
              <a:rPr lang="en-US" b="1" dirty="0">
                <a:latin typeface="+mn-lt"/>
                <a:cs typeface="Arial" charset="0"/>
              </a:rPr>
              <a:t>PP </a:t>
            </a:r>
            <a:r>
              <a:rPr lang="en-US" b="1" dirty="0" err="1">
                <a:latin typeface="+mn-lt"/>
                <a:cs typeface="Arial" charset="0"/>
              </a:rPr>
              <a:t>Hyperg</a:t>
            </a:r>
            <a:endParaRPr lang="en-US" b="1" dirty="0">
              <a:latin typeface="+mn-lt"/>
              <a:cs typeface="Arial" charset="0"/>
            </a:endParaRPr>
          </a:p>
          <a:p>
            <a:pPr rtl="1" eaLnBrk="1" fontAlgn="auto" hangingPunct="1">
              <a:spcBef>
                <a:spcPts val="0"/>
              </a:spcBef>
              <a:spcAft>
                <a:spcPts val="0"/>
              </a:spcAft>
              <a:defRPr/>
            </a:pPr>
            <a:r>
              <a:rPr lang="en-US" sz="1400" dirty="0">
                <a:latin typeface="+mn-lt"/>
                <a:cs typeface="Arial" charset="0"/>
              </a:rPr>
              <a:t>50-100 mg  TDS </a:t>
            </a:r>
          </a:p>
          <a:p>
            <a:pPr rtl="1" eaLnBrk="1" fontAlgn="auto" hangingPunct="1">
              <a:spcBef>
                <a:spcPts val="0"/>
              </a:spcBef>
              <a:spcAft>
                <a:spcPts val="0"/>
              </a:spcAft>
              <a:defRPr/>
            </a:pPr>
            <a:endParaRPr lang="en-US" sz="2400" dirty="0">
              <a:latin typeface="+mn-lt"/>
              <a:cs typeface="Arial" charset="0"/>
            </a:endParaRPr>
          </a:p>
        </p:txBody>
      </p:sp>
      <p:sp>
        <p:nvSpPr>
          <p:cNvPr id="22" name="Down Arrow 21"/>
          <p:cNvSpPr/>
          <p:nvPr/>
        </p:nvSpPr>
        <p:spPr>
          <a:xfrm>
            <a:off x="5867400" y="2895600"/>
            <a:ext cx="228600" cy="381000"/>
          </a:xfrm>
          <a:prstGeom prst="downArrow">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23" name="Down Arrow 22"/>
          <p:cNvSpPr/>
          <p:nvPr/>
        </p:nvSpPr>
        <p:spPr>
          <a:xfrm>
            <a:off x="7894797" y="4648200"/>
            <a:ext cx="228600" cy="457200"/>
          </a:xfrm>
          <a:prstGeom prst="down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24" name="TextBox 23"/>
          <p:cNvSpPr txBox="1">
            <a:spLocks noChangeArrowheads="1"/>
          </p:cNvSpPr>
          <p:nvPr/>
        </p:nvSpPr>
        <p:spPr bwMode="auto">
          <a:xfrm>
            <a:off x="7377113" y="5029200"/>
            <a:ext cx="1263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000" dirty="0">
                <a:latin typeface="Calibri" pitchFamily="34" charset="0"/>
                <a:cs typeface="Arial" pitchFamily="34" charset="0"/>
              </a:rPr>
              <a:t>Flatulence</a:t>
            </a:r>
          </a:p>
          <a:p>
            <a:pPr rtl="1" eaLnBrk="1" hangingPunct="1"/>
            <a:r>
              <a:rPr lang="en-US" altLang="ar-SA" sz="2000" dirty="0" err="1">
                <a:latin typeface="Calibri" pitchFamily="34" charset="0"/>
                <a:cs typeface="Arial" pitchFamily="34" charset="0"/>
              </a:rPr>
              <a:t>Diarrhoea</a:t>
            </a:r>
            <a:endParaRPr lang="en-US" altLang="ar-SA" sz="2000" dirty="0">
              <a:latin typeface="Calibri" pitchFamily="34" charset="0"/>
              <a:cs typeface="Arial" pitchFamily="34" charset="0"/>
            </a:endParaRPr>
          </a:p>
        </p:txBody>
      </p:sp>
    </p:spTree>
    <p:extLst>
      <p:ext uri="{BB962C8B-B14F-4D97-AF65-F5344CB8AC3E}">
        <p14:creationId xmlns:p14="http://schemas.microsoft.com/office/powerpoint/2010/main" val="82490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751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362200" y="381000"/>
            <a:ext cx="3654425" cy="523875"/>
          </a:xfrm>
          <a:prstGeom prst="rect">
            <a:avLst/>
          </a:prstGeom>
          <a:solidFill>
            <a:srgbClr val="FF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a:spcBef>
                <a:spcPct val="20000"/>
              </a:spcBef>
            </a:pPr>
            <a:r>
              <a:rPr lang="en-US" altLang="ar-SA" sz="2800" dirty="0">
                <a:latin typeface="Calibri" pitchFamily="34" charset="0"/>
                <a:cs typeface="Arial" pitchFamily="34" charset="0"/>
              </a:rPr>
              <a:t>Genetic  predisposition</a:t>
            </a:r>
          </a:p>
        </p:txBody>
      </p:sp>
      <p:sp>
        <p:nvSpPr>
          <p:cNvPr id="11267" name="Text Box 3"/>
          <p:cNvSpPr txBox="1">
            <a:spLocks noChangeArrowheads="1"/>
          </p:cNvSpPr>
          <p:nvPr/>
        </p:nvSpPr>
        <p:spPr bwMode="auto">
          <a:xfrm>
            <a:off x="3200400" y="4129088"/>
            <a:ext cx="1981200" cy="646112"/>
          </a:xfrm>
          <a:prstGeom prst="rect">
            <a:avLst/>
          </a:prstGeom>
          <a:solidFill>
            <a:srgbClr val="FFFF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algn="ctr" rtl="1">
              <a:spcBef>
                <a:spcPct val="20000"/>
              </a:spcBef>
            </a:pPr>
            <a:r>
              <a:rPr lang="en-US" altLang="ar-SA" sz="3600" b="1" dirty="0">
                <a:latin typeface="Calibri" pitchFamily="34" charset="0"/>
                <a:cs typeface="Arial" pitchFamily="34" charset="0"/>
              </a:rPr>
              <a:t>IGT</a:t>
            </a:r>
          </a:p>
        </p:txBody>
      </p:sp>
      <p:sp>
        <p:nvSpPr>
          <p:cNvPr id="11268" name="Text Box 5"/>
          <p:cNvSpPr txBox="1">
            <a:spLocks noChangeArrowheads="1"/>
          </p:cNvSpPr>
          <p:nvPr/>
        </p:nvSpPr>
        <p:spPr bwMode="auto">
          <a:xfrm>
            <a:off x="2514600" y="2057400"/>
            <a:ext cx="3178175" cy="957263"/>
          </a:xfrm>
          <a:prstGeom prst="rect">
            <a:avLst/>
          </a:prstGeom>
          <a:solidFill>
            <a:srgbClr val="00B0F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algn="ctr" rtl="1">
              <a:spcBef>
                <a:spcPct val="20000"/>
              </a:spcBef>
            </a:pPr>
            <a:r>
              <a:rPr lang="en-US" altLang="ar-SA" sz="2800" b="1" dirty="0">
                <a:latin typeface="Calibri" pitchFamily="34" charset="0"/>
                <a:cs typeface="Arial" pitchFamily="34" charset="0"/>
              </a:rPr>
              <a:t>Insulin Resistance</a:t>
            </a:r>
          </a:p>
          <a:p>
            <a:pPr algn="ctr" rtl="1">
              <a:spcBef>
                <a:spcPct val="20000"/>
              </a:spcBef>
            </a:pPr>
            <a:r>
              <a:rPr lang="en-US" altLang="ar-SA" sz="2400" b="1" dirty="0">
                <a:latin typeface="Calibri" pitchFamily="34" charset="0"/>
                <a:cs typeface="Arial" pitchFamily="34" charset="0"/>
              </a:rPr>
              <a:t>(</a:t>
            </a:r>
            <a:r>
              <a:rPr lang="en-US" altLang="ar-SA" sz="2400" b="1" dirty="0" err="1">
                <a:latin typeface="Calibri" pitchFamily="34" charset="0"/>
                <a:cs typeface="Arial" pitchFamily="34" charset="0"/>
              </a:rPr>
              <a:t>Hyperinsulinemia</a:t>
            </a:r>
            <a:r>
              <a:rPr lang="en-US" altLang="ar-SA" sz="2400" b="1" dirty="0">
                <a:latin typeface="Calibri" pitchFamily="34" charset="0"/>
                <a:cs typeface="Arial" pitchFamily="34" charset="0"/>
              </a:rPr>
              <a:t>)</a:t>
            </a:r>
            <a:endParaRPr lang="en-US" altLang="ar-SA" sz="2800" b="1" dirty="0">
              <a:latin typeface="Calibri" pitchFamily="34" charset="0"/>
              <a:cs typeface="Arial" pitchFamily="34" charset="0"/>
            </a:endParaRPr>
          </a:p>
        </p:txBody>
      </p:sp>
      <p:sp>
        <p:nvSpPr>
          <p:cNvPr id="11269" name="AutoShape 6"/>
          <p:cNvSpPr>
            <a:spLocks noChangeArrowheads="1"/>
          </p:cNvSpPr>
          <p:nvPr/>
        </p:nvSpPr>
        <p:spPr bwMode="auto">
          <a:xfrm>
            <a:off x="4133850" y="990600"/>
            <a:ext cx="339725" cy="914400"/>
          </a:xfrm>
          <a:prstGeom prst="downArrow">
            <a:avLst>
              <a:gd name="adj1" fmla="val 50000"/>
              <a:gd name="adj2" fmla="val 67290"/>
            </a:avLst>
          </a:prstGeom>
          <a:solidFill>
            <a:srgbClr val="FFC000"/>
          </a:solidFill>
          <a:ln w="12700" cap="sq">
            <a:solidFill>
              <a:schemeClr val="accent1"/>
            </a:solidFill>
            <a:miter lim="800000"/>
            <a:headEnd type="none" w="sm" len="sm"/>
            <a:tailEnd type="none" w="sm" len="sm"/>
          </a:ln>
        </p:spPr>
        <p:txBody>
          <a:bodyPr wrap="none" anchor="ctr"/>
          <a:lstStyle/>
          <a:p>
            <a:pPr rtl="1" eaLnBrk="1" hangingPunct="1"/>
            <a:endParaRPr lang="en-US" altLang="ar-SA">
              <a:latin typeface="Calibri" pitchFamily="34" charset="0"/>
            </a:endParaRPr>
          </a:p>
        </p:txBody>
      </p:sp>
      <p:sp>
        <p:nvSpPr>
          <p:cNvPr id="11270" name="AutoShape 7"/>
          <p:cNvSpPr>
            <a:spLocks noChangeArrowheads="1"/>
          </p:cNvSpPr>
          <p:nvPr/>
        </p:nvSpPr>
        <p:spPr bwMode="auto">
          <a:xfrm>
            <a:off x="4133850" y="3124200"/>
            <a:ext cx="339725" cy="914400"/>
          </a:xfrm>
          <a:prstGeom prst="downArrow">
            <a:avLst>
              <a:gd name="adj1" fmla="val 50000"/>
              <a:gd name="adj2" fmla="val 67290"/>
            </a:avLst>
          </a:prstGeom>
          <a:solidFill>
            <a:srgbClr val="FFC000"/>
          </a:solidFill>
          <a:ln w="12700" cap="sq">
            <a:solidFill>
              <a:schemeClr val="accent1"/>
            </a:solidFill>
            <a:miter lim="800000"/>
            <a:headEnd type="none" w="sm" len="sm"/>
            <a:tailEnd type="none" w="sm" len="sm"/>
          </a:ln>
        </p:spPr>
        <p:txBody>
          <a:bodyPr wrap="none" anchor="ctr"/>
          <a:lstStyle/>
          <a:p>
            <a:pPr rtl="1" eaLnBrk="1" hangingPunct="1"/>
            <a:endParaRPr lang="en-US" altLang="ar-SA">
              <a:latin typeface="Calibri" pitchFamily="34" charset="0"/>
            </a:endParaRPr>
          </a:p>
        </p:txBody>
      </p:sp>
      <p:sp>
        <p:nvSpPr>
          <p:cNvPr id="11271" name="AutoShape 8"/>
          <p:cNvSpPr>
            <a:spLocks noChangeArrowheads="1"/>
          </p:cNvSpPr>
          <p:nvPr/>
        </p:nvSpPr>
        <p:spPr bwMode="auto">
          <a:xfrm>
            <a:off x="4133850" y="4800600"/>
            <a:ext cx="339725" cy="914400"/>
          </a:xfrm>
          <a:prstGeom prst="downArrow">
            <a:avLst>
              <a:gd name="adj1" fmla="val 50000"/>
              <a:gd name="adj2" fmla="val 67290"/>
            </a:avLst>
          </a:prstGeom>
          <a:solidFill>
            <a:srgbClr val="FFC000"/>
          </a:solidFill>
          <a:ln w="12700" cap="sq">
            <a:solidFill>
              <a:schemeClr val="accent1"/>
            </a:solidFill>
            <a:miter lim="800000"/>
            <a:headEnd type="none" w="sm" len="sm"/>
            <a:tailEnd type="none" w="sm" len="sm"/>
          </a:ln>
        </p:spPr>
        <p:txBody>
          <a:bodyPr wrap="none" anchor="ctr"/>
          <a:lstStyle/>
          <a:p>
            <a:pPr rtl="1" eaLnBrk="1" hangingPunct="1"/>
            <a:endParaRPr lang="en-US" altLang="ar-SA">
              <a:latin typeface="Calibri" pitchFamily="34" charset="0"/>
            </a:endParaRPr>
          </a:p>
        </p:txBody>
      </p:sp>
      <p:grpSp>
        <p:nvGrpSpPr>
          <p:cNvPr id="11272" name="Group 10"/>
          <p:cNvGrpSpPr>
            <a:grpSpLocks/>
          </p:cNvGrpSpPr>
          <p:nvPr/>
        </p:nvGrpSpPr>
        <p:grpSpPr bwMode="auto">
          <a:xfrm rot="-10432086" flipH="1" flipV="1">
            <a:off x="6096000" y="1066800"/>
            <a:ext cx="1760538" cy="1252538"/>
            <a:chOff x="1469" y="1171"/>
            <a:chExt cx="1645" cy="924"/>
          </a:xfrm>
        </p:grpSpPr>
        <p:sp>
          <p:nvSpPr>
            <p:cNvPr id="11282" name="Freeform 11"/>
            <p:cNvSpPr>
              <a:spLocks/>
            </p:cNvSpPr>
            <p:nvPr/>
          </p:nvSpPr>
          <p:spPr bwMode="auto">
            <a:xfrm>
              <a:off x="1470" y="1174"/>
              <a:ext cx="952" cy="607"/>
            </a:xfrm>
            <a:custGeom>
              <a:avLst/>
              <a:gdLst>
                <a:gd name="T0" fmla="*/ 0 w 952"/>
                <a:gd name="T1" fmla="*/ 0 h 607"/>
                <a:gd name="T2" fmla="*/ 0 w 952"/>
                <a:gd name="T3" fmla="*/ 45 h 607"/>
                <a:gd name="T4" fmla="*/ 69 w 952"/>
                <a:gd name="T5" fmla="*/ 57 h 607"/>
                <a:gd name="T6" fmla="*/ 132 w 952"/>
                <a:gd name="T7" fmla="*/ 72 h 607"/>
                <a:gd name="T8" fmla="*/ 189 w 952"/>
                <a:gd name="T9" fmla="*/ 90 h 607"/>
                <a:gd name="T10" fmla="*/ 248 w 952"/>
                <a:gd name="T11" fmla="*/ 108 h 607"/>
                <a:gd name="T12" fmla="*/ 298 w 952"/>
                <a:gd name="T13" fmla="*/ 126 h 607"/>
                <a:gd name="T14" fmla="*/ 340 w 952"/>
                <a:gd name="T15" fmla="*/ 144 h 607"/>
                <a:gd name="T16" fmla="*/ 379 w 952"/>
                <a:gd name="T17" fmla="*/ 160 h 607"/>
                <a:gd name="T18" fmla="*/ 424 w 952"/>
                <a:gd name="T19" fmla="*/ 181 h 607"/>
                <a:gd name="T20" fmla="*/ 463 w 952"/>
                <a:gd name="T21" fmla="*/ 205 h 607"/>
                <a:gd name="T22" fmla="*/ 508 w 952"/>
                <a:gd name="T23" fmla="*/ 235 h 607"/>
                <a:gd name="T24" fmla="*/ 544 w 952"/>
                <a:gd name="T25" fmla="*/ 262 h 607"/>
                <a:gd name="T26" fmla="*/ 580 w 952"/>
                <a:gd name="T27" fmla="*/ 289 h 607"/>
                <a:gd name="T28" fmla="*/ 613 w 952"/>
                <a:gd name="T29" fmla="*/ 319 h 607"/>
                <a:gd name="T30" fmla="*/ 655 w 952"/>
                <a:gd name="T31" fmla="*/ 355 h 607"/>
                <a:gd name="T32" fmla="*/ 700 w 952"/>
                <a:gd name="T33" fmla="*/ 397 h 607"/>
                <a:gd name="T34" fmla="*/ 726 w 952"/>
                <a:gd name="T35" fmla="*/ 427 h 607"/>
                <a:gd name="T36" fmla="*/ 753 w 952"/>
                <a:gd name="T37" fmla="*/ 459 h 607"/>
                <a:gd name="T38" fmla="*/ 780 w 952"/>
                <a:gd name="T39" fmla="*/ 490 h 607"/>
                <a:gd name="T40" fmla="*/ 804 w 952"/>
                <a:gd name="T41" fmla="*/ 520 h 607"/>
                <a:gd name="T42" fmla="*/ 834 w 952"/>
                <a:gd name="T43" fmla="*/ 568 h 607"/>
                <a:gd name="T44" fmla="*/ 852 w 952"/>
                <a:gd name="T45" fmla="*/ 607 h 607"/>
                <a:gd name="T46" fmla="*/ 952 w 952"/>
                <a:gd name="T47" fmla="*/ 595 h 607"/>
                <a:gd name="T48" fmla="*/ 919 w 952"/>
                <a:gd name="T49" fmla="*/ 529 h 607"/>
                <a:gd name="T50" fmla="*/ 870 w 952"/>
                <a:gd name="T51" fmla="*/ 459 h 607"/>
                <a:gd name="T52" fmla="*/ 819 w 952"/>
                <a:gd name="T53" fmla="*/ 400 h 607"/>
                <a:gd name="T54" fmla="*/ 753 w 952"/>
                <a:gd name="T55" fmla="*/ 337 h 607"/>
                <a:gd name="T56" fmla="*/ 664 w 952"/>
                <a:gd name="T57" fmla="*/ 247 h 607"/>
                <a:gd name="T58" fmla="*/ 565 w 952"/>
                <a:gd name="T59" fmla="*/ 172 h 607"/>
                <a:gd name="T60" fmla="*/ 460 w 952"/>
                <a:gd name="T61" fmla="*/ 108 h 607"/>
                <a:gd name="T62" fmla="*/ 367 w 952"/>
                <a:gd name="T63" fmla="*/ 69 h 607"/>
                <a:gd name="T64" fmla="*/ 251 w 952"/>
                <a:gd name="T65" fmla="*/ 30 h 607"/>
                <a:gd name="T66" fmla="*/ 156 w 952"/>
                <a:gd name="T67" fmla="*/ 15 h 607"/>
                <a:gd name="T68" fmla="*/ 0 w 952"/>
                <a:gd name="T69" fmla="*/ 0 h 6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2"/>
                <a:gd name="T106" fmla="*/ 0 h 607"/>
                <a:gd name="T107" fmla="*/ 952 w 952"/>
                <a:gd name="T108" fmla="*/ 607 h 6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2" h="607">
                  <a:moveTo>
                    <a:pt x="0" y="0"/>
                  </a:moveTo>
                  <a:lnTo>
                    <a:pt x="0" y="45"/>
                  </a:lnTo>
                  <a:lnTo>
                    <a:pt x="69" y="57"/>
                  </a:lnTo>
                  <a:lnTo>
                    <a:pt x="132" y="72"/>
                  </a:lnTo>
                  <a:lnTo>
                    <a:pt x="189" y="90"/>
                  </a:lnTo>
                  <a:lnTo>
                    <a:pt x="248" y="108"/>
                  </a:lnTo>
                  <a:lnTo>
                    <a:pt x="298" y="126"/>
                  </a:lnTo>
                  <a:lnTo>
                    <a:pt x="340" y="144"/>
                  </a:lnTo>
                  <a:lnTo>
                    <a:pt x="379" y="160"/>
                  </a:lnTo>
                  <a:lnTo>
                    <a:pt x="424" y="181"/>
                  </a:lnTo>
                  <a:lnTo>
                    <a:pt x="463" y="205"/>
                  </a:lnTo>
                  <a:lnTo>
                    <a:pt x="508" y="235"/>
                  </a:lnTo>
                  <a:lnTo>
                    <a:pt x="544" y="262"/>
                  </a:lnTo>
                  <a:lnTo>
                    <a:pt x="580" y="289"/>
                  </a:lnTo>
                  <a:lnTo>
                    <a:pt x="613" y="319"/>
                  </a:lnTo>
                  <a:lnTo>
                    <a:pt x="655" y="355"/>
                  </a:lnTo>
                  <a:lnTo>
                    <a:pt x="700" y="397"/>
                  </a:lnTo>
                  <a:lnTo>
                    <a:pt x="726" y="427"/>
                  </a:lnTo>
                  <a:lnTo>
                    <a:pt x="753" y="459"/>
                  </a:lnTo>
                  <a:lnTo>
                    <a:pt x="780" y="490"/>
                  </a:lnTo>
                  <a:lnTo>
                    <a:pt x="804" y="520"/>
                  </a:lnTo>
                  <a:lnTo>
                    <a:pt x="834" y="568"/>
                  </a:lnTo>
                  <a:lnTo>
                    <a:pt x="852" y="607"/>
                  </a:lnTo>
                  <a:lnTo>
                    <a:pt x="952" y="595"/>
                  </a:lnTo>
                  <a:lnTo>
                    <a:pt x="919" y="529"/>
                  </a:lnTo>
                  <a:lnTo>
                    <a:pt x="870" y="459"/>
                  </a:lnTo>
                  <a:lnTo>
                    <a:pt x="819" y="400"/>
                  </a:lnTo>
                  <a:lnTo>
                    <a:pt x="753" y="337"/>
                  </a:lnTo>
                  <a:lnTo>
                    <a:pt x="664" y="247"/>
                  </a:lnTo>
                  <a:lnTo>
                    <a:pt x="565" y="172"/>
                  </a:lnTo>
                  <a:lnTo>
                    <a:pt x="460" y="108"/>
                  </a:lnTo>
                  <a:lnTo>
                    <a:pt x="367" y="69"/>
                  </a:lnTo>
                  <a:lnTo>
                    <a:pt x="251" y="30"/>
                  </a:lnTo>
                  <a:lnTo>
                    <a:pt x="156" y="15"/>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12"/>
            <p:cNvSpPr>
              <a:spLocks/>
            </p:cNvSpPr>
            <p:nvPr/>
          </p:nvSpPr>
          <p:spPr bwMode="auto">
            <a:xfrm>
              <a:off x="2621" y="1661"/>
              <a:ext cx="493" cy="434"/>
            </a:xfrm>
            <a:custGeom>
              <a:avLst/>
              <a:gdLst>
                <a:gd name="T0" fmla="*/ 0 w 493"/>
                <a:gd name="T1" fmla="*/ 335 h 434"/>
                <a:gd name="T2" fmla="*/ 0 w 493"/>
                <a:gd name="T3" fmla="*/ 434 h 434"/>
                <a:gd name="T4" fmla="*/ 20 w 493"/>
                <a:gd name="T5" fmla="*/ 409 h 434"/>
                <a:gd name="T6" fmla="*/ 42 w 493"/>
                <a:gd name="T7" fmla="*/ 383 h 434"/>
                <a:gd name="T8" fmla="*/ 71 w 493"/>
                <a:gd name="T9" fmla="*/ 356 h 434"/>
                <a:gd name="T10" fmla="*/ 107 w 493"/>
                <a:gd name="T11" fmla="*/ 325 h 434"/>
                <a:gd name="T12" fmla="*/ 142 w 493"/>
                <a:gd name="T13" fmla="*/ 291 h 434"/>
                <a:gd name="T14" fmla="*/ 178 w 493"/>
                <a:gd name="T15" fmla="*/ 259 h 434"/>
                <a:gd name="T16" fmla="*/ 211 w 493"/>
                <a:gd name="T17" fmla="*/ 232 h 434"/>
                <a:gd name="T18" fmla="*/ 241 w 493"/>
                <a:gd name="T19" fmla="*/ 208 h 434"/>
                <a:gd name="T20" fmla="*/ 274 w 493"/>
                <a:gd name="T21" fmla="*/ 186 h 434"/>
                <a:gd name="T22" fmla="*/ 308 w 493"/>
                <a:gd name="T23" fmla="*/ 164 h 434"/>
                <a:gd name="T24" fmla="*/ 348 w 493"/>
                <a:gd name="T25" fmla="*/ 141 h 434"/>
                <a:gd name="T26" fmla="*/ 385 w 493"/>
                <a:gd name="T27" fmla="*/ 123 h 434"/>
                <a:gd name="T28" fmla="*/ 423 w 493"/>
                <a:gd name="T29" fmla="*/ 107 h 434"/>
                <a:gd name="T30" fmla="*/ 463 w 493"/>
                <a:gd name="T31" fmla="*/ 90 h 434"/>
                <a:gd name="T32" fmla="*/ 493 w 493"/>
                <a:gd name="T33" fmla="*/ 76 h 434"/>
                <a:gd name="T34" fmla="*/ 493 w 493"/>
                <a:gd name="T35" fmla="*/ 0 h 434"/>
                <a:gd name="T36" fmla="*/ 439 w 493"/>
                <a:gd name="T37" fmla="*/ 15 h 434"/>
                <a:gd name="T38" fmla="*/ 360 w 493"/>
                <a:gd name="T39" fmla="*/ 49 h 434"/>
                <a:gd name="T40" fmla="*/ 259 w 493"/>
                <a:gd name="T41" fmla="*/ 92 h 434"/>
                <a:gd name="T42" fmla="*/ 185 w 493"/>
                <a:gd name="T43" fmla="*/ 138 h 434"/>
                <a:gd name="T44" fmla="*/ 117 w 493"/>
                <a:gd name="T45" fmla="*/ 204 h 434"/>
                <a:gd name="T46" fmla="*/ 50 w 493"/>
                <a:gd name="T47" fmla="*/ 259 h 434"/>
                <a:gd name="T48" fmla="*/ 0 w 493"/>
                <a:gd name="T49" fmla="*/ 312 h 434"/>
                <a:gd name="T50" fmla="*/ 0 w 493"/>
                <a:gd name="T51" fmla="*/ 433 h 434"/>
                <a:gd name="T52" fmla="*/ 0 w 493"/>
                <a:gd name="T53" fmla="*/ 431 h 434"/>
                <a:gd name="T54" fmla="*/ 0 w 493"/>
                <a:gd name="T55" fmla="*/ 335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3"/>
                <a:gd name="T85" fmla="*/ 0 h 434"/>
                <a:gd name="T86" fmla="*/ 493 w 493"/>
                <a:gd name="T87" fmla="*/ 434 h 4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3" h="434">
                  <a:moveTo>
                    <a:pt x="0" y="335"/>
                  </a:moveTo>
                  <a:lnTo>
                    <a:pt x="0" y="434"/>
                  </a:lnTo>
                  <a:lnTo>
                    <a:pt x="20" y="409"/>
                  </a:lnTo>
                  <a:lnTo>
                    <a:pt x="42" y="383"/>
                  </a:lnTo>
                  <a:lnTo>
                    <a:pt x="71" y="356"/>
                  </a:lnTo>
                  <a:lnTo>
                    <a:pt x="107" y="325"/>
                  </a:lnTo>
                  <a:lnTo>
                    <a:pt x="142" y="291"/>
                  </a:lnTo>
                  <a:lnTo>
                    <a:pt x="178" y="259"/>
                  </a:lnTo>
                  <a:lnTo>
                    <a:pt x="211" y="232"/>
                  </a:lnTo>
                  <a:lnTo>
                    <a:pt x="241" y="208"/>
                  </a:lnTo>
                  <a:lnTo>
                    <a:pt x="274" y="186"/>
                  </a:lnTo>
                  <a:lnTo>
                    <a:pt x="308" y="164"/>
                  </a:lnTo>
                  <a:lnTo>
                    <a:pt x="348" y="141"/>
                  </a:lnTo>
                  <a:lnTo>
                    <a:pt x="385" y="123"/>
                  </a:lnTo>
                  <a:lnTo>
                    <a:pt x="423" y="107"/>
                  </a:lnTo>
                  <a:lnTo>
                    <a:pt x="463" y="90"/>
                  </a:lnTo>
                  <a:lnTo>
                    <a:pt x="493" y="76"/>
                  </a:lnTo>
                  <a:lnTo>
                    <a:pt x="493" y="0"/>
                  </a:lnTo>
                  <a:lnTo>
                    <a:pt x="439" y="15"/>
                  </a:lnTo>
                  <a:lnTo>
                    <a:pt x="360" y="49"/>
                  </a:lnTo>
                  <a:lnTo>
                    <a:pt x="259" y="92"/>
                  </a:lnTo>
                  <a:lnTo>
                    <a:pt x="185" y="138"/>
                  </a:lnTo>
                  <a:lnTo>
                    <a:pt x="117" y="204"/>
                  </a:lnTo>
                  <a:lnTo>
                    <a:pt x="50" y="259"/>
                  </a:lnTo>
                  <a:lnTo>
                    <a:pt x="0" y="312"/>
                  </a:lnTo>
                  <a:lnTo>
                    <a:pt x="0" y="433"/>
                  </a:lnTo>
                  <a:lnTo>
                    <a:pt x="0" y="431"/>
                  </a:lnTo>
                  <a:lnTo>
                    <a:pt x="0" y="33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13"/>
            <p:cNvSpPr>
              <a:spLocks/>
            </p:cNvSpPr>
            <p:nvPr/>
          </p:nvSpPr>
          <p:spPr bwMode="auto">
            <a:xfrm>
              <a:off x="2030" y="1824"/>
              <a:ext cx="589" cy="270"/>
            </a:xfrm>
            <a:custGeom>
              <a:avLst/>
              <a:gdLst>
                <a:gd name="T0" fmla="*/ 0 w 589"/>
                <a:gd name="T1" fmla="*/ 0 h 270"/>
                <a:gd name="T2" fmla="*/ 0 w 589"/>
                <a:gd name="T3" fmla="*/ 83 h 270"/>
                <a:gd name="T4" fmla="*/ 38 w 589"/>
                <a:gd name="T5" fmla="*/ 90 h 270"/>
                <a:gd name="T6" fmla="*/ 77 w 589"/>
                <a:gd name="T7" fmla="*/ 97 h 270"/>
                <a:gd name="T8" fmla="*/ 114 w 589"/>
                <a:gd name="T9" fmla="*/ 106 h 270"/>
                <a:gd name="T10" fmla="*/ 152 w 589"/>
                <a:gd name="T11" fmla="*/ 115 h 270"/>
                <a:gd name="T12" fmla="*/ 196 w 589"/>
                <a:gd name="T13" fmla="*/ 126 h 270"/>
                <a:gd name="T14" fmla="*/ 244 w 589"/>
                <a:gd name="T15" fmla="*/ 138 h 270"/>
                <a:gd name="T16" fmla="*/ 304 w 589"/>
                <a:gd name="T17" fmla="*/ 156 h 270"/>
                <a:gd name="T18" fmla="*/ 362 w 589"/>
                <a:gd name="T19" fmla="*/ 172 h 270"/>
                <a:gd name="T20" fmla="*/ 400 w 589"/>
                <a:gd name="T21" fmla="*/ 185 h 270"/>
                <a:gd name="T22" fmla="*/ 445 w 589"/>
                <a:gd name="T23" fmla="*/ 203 h 270"/>
                <a:gd name="T24" fmla="*/ 494 w 589"/>
                <a:gd name="T25" fmla="*/ 223 h 270"/>
                <a:gd name="T26" fmla="*/ 538 w 589"/>
                <a:gd name="T27" fmla="*/ 243 h 270"/>
                <a:gd name="T28" fmla="*/ 570 w 589"/>
                <a:gd name="T29" fmla="*/ 259 h 270"/>
                <a:gd name="T30" fmla="*/ 589 w 589"/>
                <a:gd name="T31" fmla="*/ 270 h 270"/>
                <a:gd name="T32" fmla="*/ 589 w 589"/>
                <a:gd name="T33" fmla="*/ 167 h 270"/>
                <a:gd name="T34" fmla="*/ 552 w 589"/>
                <a:gd name="T35" fmla="*/ 141 h 270"/>
                <a:gd name="T36" fmla="*/ 478 w 589"/>
                <a:gd name="T37" fmla="*/ 105 h 270"/>
                <a:gd name="T38" fmla="*/ 392 w 589"/>
                <a:gd name="T39" fmla="*/ 69 h 270"/>
                <a:gd name="T40" fmla="*/ 315 w 589"/>
                <a:gd name="T41" fmla="*/ 49 h 270"/>
                <a:gd name="T42" fmla="*/ 226 w 589"/>
                <a:gd name="T43" fmla="*/ 24 h 270"/>
                <a:gd name="T44" fmla="*/ 137 w 589"/>
                <a:gd name="T45" fmla="*/ 7 h 270"/>
                <a:gd name="T46" fmla="*/ 74 w 589"/>
                <a:gd name="T47" fmla="*/ 1 h 270"/>
                <a:gd name="T48" fmla="*/ 0 w 589"/>
                <a:gd name="T49" fmla="*/ 0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9"/>
                <a:gd name="T76" fmla="*/ 0 h 270"/>
                <a:gd name="T77" fmla="*/ 589 w 589"/>
                <a:gd name="T78" fmla="*/ 270 h 2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9" h="270">
                  <a:moveTo>
                    <a:pt x="0" y="0"/>
                  </a:moveTo>
                  <a:lnTo>
                    <a:pt x="0" y="83"/>
                  </a:lnTo>
                  <a:lnTo>
                    <a:pt x="38" y="90"/>
                  </a:lnTo>
                  <a:lnTo>
                    <a:pt x="77" y="97"/>
                  </a:lnTo>
                  <a:lnTo>
                    <a:pt x="114" y="106"/>
                  </a:lnTo>
                  <a:lnTo>
                    <a:pt x="152" y="115"/>
                  </a:lnTo>
                  <a:lnTo>
                    <a:pt x="196" y="126"/>
                  </a:lnTo>
                  <a:lnTo>
                    <a:pt x="244" y="138"/>
                  </a:lnTo>
                  <a:lnTo>
                    <a:pt x="304" y="156"/>
                  </a:lnTo>
                  <a:lnTo>
                    <a:pt x="362" y="172"/>
                  </a:lnTo>
                  <a:lnTo>
                    <a:pt x="400" y="185"/>
                  </a:lnTo>
                  <a:lnTo>
                    <a:pt x="445" y="203"/>
                  </a:lnTo>
                  <a:lnTo>
                    <a:pt x="494" y="223"/>
                  </a:lnTo>
                  <a:lnTo>
                    <a:pt x="538" y="243"/>
                  </a:lnTo>
                  <a:lnTo>
                    <a:pt x="570" y="259"/>
                  </a:lnTo>
                  <a:lnTo>
                    <a:pt x="589" y="270"/>
                  </a:lnTo>
                  <a:lnTo>
                    <a:pt x="589" y="167"/>
                  </a:lnTo>
                  <a:lnTo>
                    <a:pt x="552" y="141"/>
                  </a:lnTo>
                  <a:lnTo>
                    <a:pt x="478" y="105"/>
                  </a:lnTo>
                  <a:lnTo>
                    <a:pt x="392" y="69"/>
                  </a:lnTo>
                  <a:lnTo>
                    <a:pt x="315" y="49"/>
                  </a:lnTo>
                  <a:lnTo>
                    <a:pt x="226" y="24"/>
                  </a:lnTo>
                  <a:lnTo>
                    <a:pt x="137" y="7"/>
                  </a:lnTo>
                  <a:lnTo>
                    <a:pt x="74" y="1"/>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14"/>
            <p:cNvSpPr>
              <a:spLocks/>
            </p:cNvSpPr>
            <p:nvPr/>
          </p:nvSpPr>
          <p:spPr bwMode="auto">
            <a:xfrm>
              <a:off x="1469" y="1171"/>
              <a:ext cx="1645" cy="823"/>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5"/>
                <a:gd name="T124" fmla="*/ 0 h 823"/>
                <a:gd name="T125" fmla="*/ 1645 w 1645"/>
                <a:gd name="T126" fmla="*/ 823 h 8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3" name="Text Box 21"/>
          <p:cNvSpPr txBox="1">
            <a:spLocks noChangeArrowheads="1"/>
          </p:cNvSpPr>
          <p:nvPr/>
        </p:nvSpPr>
        <p:spPr bwMode="auto">
          <a:xfrm>
            <a:off x="6848475" y="2438400"/>
            <a:ext cx="1762125" cy="1039813"/>
          </a:xfrm>
          <a:prstGeom prst="rect">
            <a:avLst/>
          </a:prstGeom>
          <a:solidFill>
            <a:srgbClr val="CC00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algn="ctr" rtl="1">
              <a:spcBef>
                <a:spcPct val="20000"/>
              </a:spcBef>
            </a:pPr>
            <a:r>
              <a:rPr lang="en-US" altLang="ar-SA" sz="2800" b="1" dirty="0">
                <a:latin typeface="Calibri" pitchFamily="34" charset="0"/>
                <a:cs typeface="Arial" pitchFamily="34" charset="0"/>
                <a:sym typeface="Symbol" pitchFamily="18" charset="2"/>
              </a:rPr>
              <a:t> Cell</a:t>
            </a:r>
          </a:p>
          <a:p>
            <a:pPr algn="ctr" rtl="1">
              <a:spcBef>
                <a:spcPct val="20000"/>
              </a:spcBef>
            </a:pPr>
            <a:r>
              <a:rPr lang="en-US" altLang="ar-SA" sz="2800" b="1" dirty="0">
                <a:latin typeface="Calibri" pitchFamily="34" charset="0"/>
                <a:cs typeface="Arial" pitchFamily="34" charset="0"/>
                <a:sym typeface="Symbol" pitchFamily="18" charset="2"/>
              </a:rPr>
              <a:t> Defect</a:t>
            </a:r>
            <a:endParaRPr lang="en-US" altLang="ar-SA" sz="2800" b="1" dirty="0">
              <a:latin typeface="Calibri" pitchFamily="34" charset="0"/>
              <a:cs typeface="Arial" pitchFamily="34" charset="0"/>
            </a:endParaRPr>
          </a:p>
        </p:txBody>
      </p:sp>
      <p:grpSp>
        <p:nvGrpSpPr>
          <p:cNvPr id="11274" name="Group 22"/>
          <p:cNvGrpSpPr>
            <a:grpSpLocks/>
          </p:cNvGrpSpPr>
          <p:nvPr/>
        </p:nvGrpSpPr>
        <p:grpSpPr bwMode="auto">
          <a:xfrm rot="-60775">
            <a:off x="5283200" y="2971800"/>
            <a:ext cx="1138238" cy="2922588"/>
            <a:chOff x="3748" y="1725"/>
            <a:chExt cx="807" cy="1841"/>
          </a:xfrm>
        </p:grpSpPr>
        <p:sp>
          <p:nvSpPr>
            <p:cNvPr id="11280" name="Freeform 23"/>
            <p:cNvSpPr>
              <a:spLocks/>
            </p:cNvSpPr>
            <p:nvPr/>
          </p:nvSpPr>
          <p:spPr bwMode="auto">
            <a:xfrm rot="7215221" flipV="1">
              <a:off x="3255" y="2267"/>
              <a:ext cx="1811" cy="788"/>
            </a:xfrm>
            <a:custGeom>
              <a:avLst/>
              <a:gdLst>
                <a:gd name="T0" fmla="*/ 0 w 17895"/>
                <a:gd name="T1" fmla="*/ 0 h 7565"/>
                <a:gd name="T2" fmla="*/ 0 w 17895"/>
                <a:gd name="T3" fmla="*/ 0 h 7565"/>
                <a:gd name="T4" fmla="*/ 0 w 17895"/>
                <a:gd name="T5" fmla="*/ 0 h 7565"/>
                <a:gd name="T6" fmla="*/ 0 w 17895"/>
                <a:gd name="T7" fmla="*/ 0 h 7565"/>
                <a:gd name="T8" fmla="*/ 0 w 17895"/>
                <a:gd name="T9" fmla="*/ 0 h 7565"/>
                <a:gd name="T10" fmla="*/ 0 w 17895"/>
                <a:gd name="T11" fmla="*/ 0 h 7565"/>
                <a:gd name="T12" fmla="*/ 0 w 17895"/>
                <a:gd name="T13" fmla="*/ 0 h 7565"/>
                <a:gd name="T14" fmla="*/ 0 w 17895"/>
                <a:gd name="T15" fmla="*/ 0 h 7565"/>
                <a:gd name="T16" fmla="*/ 0 w 17895"/>
                <a:gd name="T17" fmla="*/ 0 h 7565"/>
                <a:gd name="T18" fmla="*/ 0 w 17895"/>
                <a:gd name="T19" fmla="*/ 0 h 7565"/>
                <a:gd name="T20" fmla="*/ 0 w 17895"/>
                <a:gd name="T21" fmla="*/ 0 h 7565"/>
                <a:gd name="T22" fmla="*/ 0 w 17895"/>
                <a:gd name="T23" fmla="*/ 0 h 7565"/>
                <a:gd name="T24" fmla="*/ 0 w 17895"/>
                <a:gd name="T25" fmla="*/ 0 h 7565"/>
                <a:gd name="T26" fmla="*/ 0 w 17895"/>
                <a:gd name="T27" fmla="*/ 0 h 7565"/>
                <a:gd name="T28" fmla="*/ 0 w 17895"/>
                <a:gd name="T29" fmla="*/ 0 h 7565"/>
                <a:gd name="T30" fmla="*/ 0 w 17895"/>
                <a:gd name="T31" fmla="*/ 0 h 7565"/>
                <a:gd name="T32" fmla="*/ 0 w 17895"/>
                <a:gd name="T33" fmla="*/ 0 h 7565"/>
                <a:gd name="T34" fmla="*/ 0 w 17895"/>
                <a:gd name="T35" fmla="*/ 0 h 7565"/>
                <a:gd name="T36" fmla="*/ 0 w 17895"/>
                <a:gd name="T37" fmla="*/ 0 h 7565"/>
                <a:gd name="T38" fmla="*/ 0 w 17895"/>
                <a:gd name="T39" fmla="*/ 0 h 7565"/>
                <a:gd name="T40" fmla="*/ 0 w 17895"/>
                <a:gd name="T41" fmla="*/ 0 h 7565"/>
                <a:gd name="T42" fmla="*/ 0 w 17895"/>
                <a:gd name="T43" fmla="*/ 0 h 7565"/>
                <a:gd name="T44" fmla="*/ 0 w 17895"/>
                <a:gd name="T45" fmla="*/ 0 h 7565"/>
                <a:gd name="T46" fmla="*/ 0 w 17895"/>
                <a:gd name="T47" fmla="*/ 0 h 7565"/>
                <a:gd name="T48" fmla="*/ 0 w 17895"/>
                <a:gd name="T49" fmla="*/ 0 h 7565"/>
                <a:gd name="T50" fmla="*/ 0 w 17895"/>
                <a:gd name="T51" fmla="*/ 0 h 7565"/>
                <a:gd name="T52" fmla="*/ 0 w 17895"/>
                <a:gd name="T53" fmla="*/ 0 h 7565"/>
                <a:gd name="T54" fmla="*/ 0 w 17895"/>
                <a:gd name="T55" fmla="*/ 0 h 7565"/>
                <a:gd name="T56" fmla="*/ 0 w 17895"/>
                <a:gd name="T57" fmla="*/ 0 h 7565"/>
                <a:gd name="T58" fmla="*/ 0 w 17895"/>
                <a:gd name="T59" fmla="*/ 0 h 7565"/>
                <a:gd name="T60" fmla="*/ 0 w 17895"/>
                <a:gd name="T61" fmla="*/ 0 h 7565"/>
                <a:gd name="T62" fmla="*/ 0 w 17895"/>
                <a:gd name="T63" fmla="*/ 0 h 7565"/>
                <a:gd name="T64" fmla="*/ 0 w 17895"/>
                <a:gd name="T65" fmla="*/ 0 h 7565"/>
                <a:gd name="T66" fmla="*/ 0 w 17895"/>
                <a:gd name="T67" fmla="*/ 0 h 7565"/>
                <a:gd name="T68" fmla="*/ 0 w 17895"/>
                <a:gd name="T69" fmla="*/ 0 h 7565"/>
                <a:gd name="T70" fmla="*/ 0 w 17895"/>
                <a:gd name="T71" fmla="*/ 0 h 7565"/>
                <a:gd name="T72" fmla="*/ 0 w 17895"/>
                <a:gd name="T73" fmla="*/ 0 h 7565"/>
                <a:gd name="T74" fmla="*/ 0 w 17895"/>
                <a:gd name="T75" fmla="*/ 0 h 7565"/>
                <a:gd name="T76" fmla="*/ 0 w 17895"/>
                <a:gd name="T77" fmla="*/ 0 h 7565"/>
                <a:gd name="T78" fmla="*/ 0 w 17895"/>
                <a:gd name="T79" fmla="*/ 0 h 7565"/>
                <a:gd name="T80" fmla="*/ 0 w 17895"/>
                <a:gd name="T81" fmla="*/ 0 h 7565"/>
                <a:gd name="T82" fmla="*/ 0 w 17895"/>
                <a:gd name="T83" fmla="*/ 0 h 7565"/>
                <a:gd name="T84" fmla="*/ 0 w 17895"/>
                <a:gd name="T85" fmla="*/ 0 h 7565"/>
                <a:gd name="T86" fmla="*/ 0 w 17895"/>
                <a:gd name="T87" fmla="*/ 0 h 7565"/>
                <a:gd name="T88" fmla="*/ 0 w 17895"/>
                <a:gd name="T89" fmla="*/ 0 h 7565"/>
                <a:gd name="T90" fmla="*/ 0 w 17895"/>
                <a:gd name="T91" fmla="*/ 0 h 7565"/>
                <a:gd name="T92" fmla="*/ 0 w 17895"/>
                <a:gd name="T93" fmla="*/ 0 h 7565"/>
                <a:gd name="T94" fmla="*/ 0 w 17895"/>
                <a:gd name="T95" fmla="*/ 0 h 7565"/>
                <a:gd name="T96" fmla="*/ 0 w 17895"/>
                <a:gd name="T97" fmla="*/ 0 h 7565"/>
                <a:gd name="T98" fmla="*/ 0 w 17895"/>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895"/>
                <a:gd name="T151" fmla="*/ 0 h 7565"/>
                <a:gd name="T152" fmla="*/ 17895 w 17895"/>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895" h="7565">
                  <a:moveTo>
                    <a:pt x="14241" y="1587"/>
                  </a:moveTo>
                  <a:lnTo>
                    <a:pt x="14178" y="1913"/>
                  </a:lnTo>
                  <a:lnTo>
                    <a:pt x="14027" y="2343"/>
                  </a:lnTo>
                  <a:lnTo>
                    <a:pt x="13826" y="2794"/>
                  </a:lnTo>
                  <a:lnTo>
                    <a:pt x="13562" y="3210"/>
                  </a:lnTo>
                  <a:lnTo>
                    <a:pt x="13187" y="3625"/>
                  </a:lnTo>
                  <a:lnTo>
                    <a:pt x="12772" y="4042"/>
                  </a:lnTo>
                  <a:lnTo>
                    <a:pt x="12281" y="4443"/>
                  </a:lnTo>
                  <a:lnTo>
                    <a:pt x="11730" y="4807"/>
                  </a:lnTo>
                  <a:lnTo>
                    <a:pt x="11112" y="5161"/>
                  </a:lnTo>
                  <a:lnTo>
                    <a:pt x="10448" y="5502"/>
                  </a:lnTo>
                  <a:lnTo>
                    <a:pt x="9707" y="5828"/>
                  </a:lnTo>
                  <a:lnTo>
                    <a:pt x="8928" y="6130"/>
                  </a:lnTo>
                  <a:lnTo>
                    <a:pt x="8111" y="6394"/>
                  </a:lnTo>
                  <a:lnTo>
                    <a:pt x="7220" y="6646"/>
                  </a:lnTo>
                  <a:lnTo>
                    <a:pt x="6330" y="6848"/>
                  </a:lnTo>
                  <a:lnTo>
                    <a:pt x="5361" y="7050"/>
                  </a:lnTo>
                  <a:lnTo>
                    <a:pt x="4394" y="7213"/>
                  </a:lnTo>
                  <a:lnTo>
                    <a:pt x="3390" y="7338"/>
                  </a:lnTo>
                  <a:lnTo>
                    <a:pt x="2372" y="7439"/>
                  </a:lnTo>
                  <a:lnTo>
                    <a:pt x="1355" y="7527"/>
                  </a:lnTo>
                  <a:lnTo>
                    <a:pt x="299" y="7565"/>
                  </a:lnTo>
                  <a:lnTo>
                    <a:pt x="0" y="7565"/>
                  </a:lnTo>
                  <a:lnTo>
                    <a:pt x="1116" y="7554"/>
                  </a:lnTo>
                  <a:lnTo>
                    <a:pt x="2247" y="7477"/>
                  </a:lnTo>
                  <a:lnTo>
                    <a:pt x="3352" y="7402"/>
                  </a:lnTo>
                  <a:lnTo>
                    <a:pt x="4471" y="7302"/>
                  </a:lnTo>
                  <a:lnTo>
                    <a:pt x="5525" y="7174"/>
                  </a:lnTo>
                  <a:lnTo>
                    <a:pt x="6580" y="7011"/>
                  </a:lnTo>
                  <a:lnTo>
                    <a:pt x="7598" y="6848"/>
                  </a:lnTo>
                  <a:lnTo>
                    <a:pt x="8577" y="6622"/>
                  </a:lnTo>
                  <a:lnTo>
                    <a:pt x="9531" y="6394"/>
                  </a:lnTo>
                  <a:lnTo>
                    <a:pt x="10423" y="6143"/>
                  </a:lnTo>
                  <a:lnTo>
                    <a:pt x="11264" y="5878"/>
                  </a:lnTo>
                  <a:lnTo>
                    <a:pt x="12069" y="5576"/>
                  </a:lnTo>
                  <a:lnTo>
                    <a:pt x="12823" y="5273"/>
                  </a:lnTo>
                  <a:lnTo>
                    <a:pt x="13513" y="4935"/>
                  </a:lnTo>
                  <a:lnTo>
                    <a:pt x="14129" y="4594"/>
                  </a:lnTo>
                  <a:lnTo>
                    <a:pt x="14705" y="4242"/>
                  </a:lnTo>
                  <a:lnTo>
                    <a:pt x="15194" y="3865"/>
                  </a:lnTo>
                  <a:lnTo>
                    <a:pt x="15634" y="3500"/>
                  </a:lnTo>
                  <a:lnTo>
                    <a:pt x="15999" y="3096"/>
                  </a:lnTo>
                  <a:lnTo>
                    <a:pt x="16288" y="2694"/>
                  </a:lnTo>
                  <a:lnTo>
                    <a:pt x="16489" y="2292"/>
                  </a:lnTo>
                  <a:lnTo>
                    <a:pt x="16628" y="1889"/>
                  </a:lnTo>
                  <a:lnTo>
                    <a:pt x="16729" y="1587"/>
                  </a:lnTo>
                  <a:lnTo>
                    <a:pt x="17895" y="1548"/>
                  </a:lnTo>
                  <a:lnTo>
                    <a:pt x="15459" y="0"/>
                  </a:lnTo>
                  <a:lnTo>
                    <a:pt x="13024" y="1548"/>
                  </a:lnTo>
                  <a:lnTo>
                    <a:pt x="14241" y="1587"/>
                  </a:lnTo>
                  <a:close/>
                </a:path>
              </a:pathLst>
            </a:custGeom>
            <a:solidFill>
              <a:srgbClr val="008000"/>
            </a:solidFill>
            <a:ln w="0">
              <a:solidFill>
                <a:srgbClr val="008000"/>
              </a:solidFill>
              <a:round/>
              <a:headEnd/>
              <a:tailEnd/>
            </a:ln>
          </p:spPr>
          <p:txBody>
            <a:bodyPr/>
            <a:lstStyle/>
            <a:p>
              <a:endParaRPr lang="en-US"/>
            </a:p>
          </p:txBody>
        </p:sp>
        <p:sp>
          <p:nvSpPr>
            <p:cNvPr id="11281" name="Freeform 24"/>
            <p:cNvSpPr>
              <a:spLocks/>
            </p:cNvSpPr>
            <p:nvPr/>
          </p:nvSpPr>
          <p:spPr bwMode="auto">
            <a:xfrm rot="7351943" flipV="1">
              <a:off x="3236" y="2237"/>
              <a:ext cx="1812" cy="788"/>
            </a:xfrm>
            <a:custGeom>
              <a:avLst/>
              <a:gdLst>
                <a:gd name="T0" fmla="*/ 0 w 17909"/>
                <a:gd name="T1" fmla="*/ 0 h 7565"/>
                <a:gd name="T2" fmla="*/ 0 w 17909"/>
                <a:gd name="T3" fmla="*/ 0 h 7565"/>
                <a:gd name="T4" fmla="*/ 0 w 17909"/>
                <a:gd name="T5" fmla="*/ 0 h 7565"/>
                <a:gd name="T6" fmla="*/ 0 w 17909"/>
                <a:gd name="T7" fmla="*/ 0 h 7565"/>
                <a:gd name="T8" fmla="*/ 0 w 17909"/>
                <a:gd name="T9" fmla="*/ 0 h 7565"/>
                <a:gd name="T10" fmla="*/ 0 w 17909"/>
                <a:gd name="T11" fmla="*/ 0 h 7565"/>
                <a:gd name="T12" fmla="*/ 0 w 17909"/>
                <a:gd name="T13" fmla="*/ 0 h 7565"/>
                <a:gd name="T14" fmla="*/ 0 w 17909"/>
                <a:gd name="T15" fmla="*/ 0 h 7565"/>
                <a:gd name="T16" fmla="*/ 0 w 17909"/>
                <a:gd name="T17" fmla="*/ 0 h 7565"/>
                <a:gd name="T18" fmla="*/ 0 w 17909"/>
                <a:gd name="T19" fmla="*/ 0 h 7565"/>
                <a:gd name="T20" fmla="*/ 0 w 17909"/>
                <a:gd name="T21" fmla="*/ 0 h 7565"/>
                <a:gd name="T22" fmla="*/ 0 w 17909"/>
                <a:gd name="T23" fmla="*/ 0 h 7565"/>
                <a:gd name="T24" fmla="*/ 0 w 17909"/>
                <a:gd name="T25" fmla="*/ 0 h 7565"/>
                <a:gd name="T26" fmla="*/ 0 w 17909"/>
                <a:gd name="T27" fmla="*/ 0 h 7565"/>
                <a:gd name="T28" fmla="*/ 0 w 17909"/>
                <a:gd name="T29" fmla="*/ 0 h 7565"/>
                <a:gd name="T30" fmla="*/ 0 w 17909"/>
                <a:gd name="T31" fmla="*/ 0 h 7565"/>
                <a:gd name="T32" fmla="*/ 0 w 17909"/>
                <a:gd name="T33" fmla="*/ 0 h 7565"/>
                <a:gd name="T34" fmla="*/ 0 w 17909"/>
                <a:gd name="T35" fmla="*/ 0 h 7565"/>
                <a:gd name="T36" fmla="*/ 0 w 17909"/>
                <a:gd name="T37" fmla="*/ 0 h 7565"/>
                <a:gd name="T38" fmla="*/ 0 w 17909"/>
                <a:gd name="T39" fmla="*/ 0 h 7565"/>
                <a:gd name="T40" fmla="*/ 0 w 17909"/>
                <a:gd name="T41" fmla="*/ 0 h 7565"/>
                <a:gd name="T42" fmla="*/ 0 w 17909"/>
                <a:gd name="T43" fmla="*/ 0 h 7565"/>
                <a:gd name="T44" fmla="*/ 0 w 17909"/>
                <a:gd name="T45" fmla="*/ 0 h 7565"/>
                <a:gd name="T46" fmla="*/ 0 w 17909"/>
                <a:gd name="T47" fmla="*/ 0 h 7565"/>
                <a:gd name="T48" fmla="*/ 0 w 17909"/>
                <a:gd name="T49" fmla="*/ 0 h 7565"/>
                <a:gd name="T50" fmla="*/ 0 w 17909"/>
                <a:gd name="T51" fmla="*/ 0 h 7565"/>
                <a:gd name="T52" fmla="*/ 0 w 17909"/>
                <a:gd name="T53" fmla="*/ 0 h 7565"/>
                <a:gd name="T54" fmla="*/ 0 w 17909"/>
                <a:gd name="T55" fmla="*/ 0 h 7565"/>
                <a:gd name="T56" fmla="*/ 0 w 17909"/>
                <a:gd name="T57" fmla="*/ 0 h 7565"/>
                <a:gd name="T58" fmla="*/ 0 w 17909"/>
                <a:gd name="T59" fmla="*/ 0 h 7565"/>
                <a:gd name="T60" fmla="*/ 0 w 17909"/>
                <a:gd name="T61" fmla="*/ 0 h 7565"/>
                <a:gd name="T62" fmla="*/ 0 w 17909"/>
                <a:gd name="T63" fmla="*/ 0 h 7565"/>
                <a:gd name="T64" fmla="*/ 0 w 17909"/>
                <a:gd name="T65" fmla="*/ 0 h 7565"/>
                <a:gd name="T66" fmla="*/ 0 w 17909"/>
                <a:gd name="T67" fmla="*/ 0 h 7565"/>
                <a:gd name="T68" fmla="*/ 0 w 17909"/>
                <a:gd name="T69" fmla="*/ 0 h 7565"/>
                <a:gd name="T70" fmla="*/ 0 w 17909"/>
                <a:gd name="T71" fmla="*/ 0 h 7565"/>
                <a:gd name="T72" fmla="*/ 0 w 17909"/>
                <a:gd name="T73" fmla="*/ 0 h 7565"/>
                <a:gd name="T74" fmla="*/ 0 w 17909"/>
                <a:gd name="T75" fmla="*/ 0 h 7565"/>
                <a:gd name="T76" fmla="*/ 0 w 17909"/>
                <a:gd name="T77" fmla="*/ 0 h 7565"/>
                <a:gd name="T78" fmla="*/ 0 w 17909"/>
                <a:gd name="T79" fmla="*/ 0 h 7565"/>
                <a:gd name="T80" fmla="*/ 0 w 17909"/>
                <a:gd name="T81" fmla="*/ 0 h 7565"/>
                <a:gd name="T82" fmla="*/ 0 w 17909"/>
                <a:gd name="T83" fmla="*/ 0 h 7565"/>
                <a:gd name="T84" fmla="*/ 0 w 17909"/>
                <a:gd name="T85" fmla="*/ 0 h 7565"/>
                <a:gd name="T86" fmla="*/ 0 w 17909"/>
                <a:gd name="T87" fmla="*/ 0 h 7565"/>
                <a:gd name="T88" fmla="*/ 0 w 17909"/>
                <a:gd name="T89" fmla="*/ 0 h 7565"/>
                <a:gd name="T90" fmla="*/ 0 w 17909"/>
                <a:gd name="T91" fmla="*/ 0 h 7565"/>
                <a:gd name="T92" fmla="*/ 0 w 17909"/>
                <a:gd name="T93" fmla="*/ 0 h 7565"/>
                <a:gd name="T94" fmla="*/ 0 w 17909"/>
                <a:gd name="T95" fmla="*/ 0 h 7565"/>
                <a:gd name="T96" fmla="*/ 0 w 17909"/>
                <a:gd name="T97" fmla="*/ 0 h 7565"/>
                <a:gd name="T98" fmla="*/ 0 w 17909"/>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09"/>
                <a:gd name="T151" fmla="*/ 0 h 7565"/>
                <a:gd name="T152" fmla="*/ 17909 w 17909"/>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09" h="7565">
                  <a:moveTo>
                    <a:pt x="14241" y="1573"/>
                  </a:moveTo>
                  <a:lnTo>
                    <a:pt x="14179" y="1913"/>
                  </a:lnTo>
                  <a:lnTo>
                    <a:pt x="14028" y="2354"/>
                  </a:lnTo>
                  <a:lnTo>
                    <a:pt x="13828" y="2794"/>
                  </a:lnTo>
                  <a:lnTo>
                    <a:pt x="13563" y="3197"/>
                  </a:lnTo>
                  <a:lnTo>
                    <a:pt x="13186" y="3625"/>
                  </a:lnTo>
                  <a:lnTo>
                    <a:pt x="12771" y="4040"/>
                  </a:lnTo>
                  <a:lnTo>
                    <a:pt x="12295" y="4442"/>
                  </a:lnTo>
                  <a:lnTo>
                    <a:pt x="11742" y="4808"/>
                  </a:lnTo>
                  <a:lnTo>
                    <a:pt x="11126" y="5160"/>
                  </a:lnTo>
                  <a:lnTo>
                    <a:pt x="10449" y="5501"/>
                  </a:lnTo>
                  <a:lnTo>
                    <a:pt x="9708" y="5827"/>
                  </a:lnTo>
                  <a:lnTo>
                    <a:pt x="8929" y="6130"/>
                  </a:lnTo>
                  <a:lnTo>
                    <a:pt x="8114" y="6394"/>
                  </a:lnTo>
                  <a:lnTo>
                    <a:pt x="7234" y="6646"/>
                  </a:lnTo>
                  <a:lnTo>
                    <a:pt x="6329" y="6860"/>
                  </a:lnTo>
                  <a:lnTo>
                    <a:pt x="5375" y="7049"/>
                  </a:lnTo>
                  <a:lnTo>
                    <a:pt x="4396" y="7212"/>
                  </a:lnTo>
                  <a:lnTo>
                    <a:pt x="3402" y="7325"/>
                  </a:lnTo>
                  <a:lnTo>
                    <a:pt x="2372" y="7438"/>
                  </a:lnTo>
                  <a:lnTo>
                    <a:pt x="1356" y="7527"/>
                  </a:lnTo>
                  <a:lnTo>
                    <a:pt x="313" y="7565"/>
                  </a:lnTo>
                  <a:lnTo>
                    <a:pt x="0" y="7565"/>
                  </a:lnTo>
                  <a:lnTo>
                    <a:pt x="1130" y="7551"/>
                  </a:lnTo>
                  <a:lnTo>
                    <a:pt x="2259" y="7477"/>
                  </a:lnTo>
                  <a:lnTo>
                    <a:pt x="3366" y="7400"/>
                  </a:lnTo>
                  <a:lnTo>
                    <a:pt x="4471" y="7299"/>
                  </a:lnTo>
                  <a:lnTo>
                    <a:pt x="5539" y="7162"/>
                  </a:lnTo>
                  <a:lnTo>
                    <a:pt x="6581" y="7011"/>
                  </a:lnTo>
                  <a:lnTo>
                    <a:pt x="7597" y="6833"/>
                  </a:lnTo>
                  <a:lnTo>
                    <a:pt x="8577" y="6619"/>
                  </a:lnTo>
                  <a:lnTo>
                    <a:pt x="9532" y="6394"/>
                  </a:lnTo>
                  <a:lnTo>
                    <a:pt x="10423" y="6142"/>
                  </a:lnTo>
                  <a:lnTo>
                    <a:pt x="11278" y="5878"/>
                  </a:lnTo>
                  <a:lnTo>
                    <a:pt x="12068" y="5575"/>
                  </a:lnTo>
                  <a:lnTo>
                    <a:pt x="12822" y="5273"/>
                  </a:lnTo>
                  <a:lnTo>
                    <a:pt x="13525" y="4934"/>
                  </a:lnTo>
                  <a:lnTo>
                    <a:pt x="14128" y="4594"/>
                  </a:lnTo>
                  <a:lnTo>
                    <a:pt x="14706" y="4241"/>
                  </a:lnTo>
                  <a:lnTo>
                    <a:pt x="15208" y="3877"/>
                  </a:lnTo>
                  <a:lnTo>
                    <a:pt x="15636" y="3500"/>
                  </a:lnTo>
                  <a:lnTo>
                    <a:pt x="16001" y="3096"/>
                  </a:lnTo>
                  <a:lnTo>
                    <a:pt x="16289" y="2705"/>
                  </a:lnTo>
                  <a:lnTo>
                    <a:pt x="16491" y="2278"/>
                  </a:lnTo>
                  <a:lnTo>
                    <a:pt x="16640" y="1886"/>
                  </a:lnTo>
                  <a:lnTo>
                    <a:pt x="16741" y="1573"/>
                  </a:lnTo>
                  <a:lnTo>
                    <a:pt x="17909" y="1548"/>
                  </a:lnTo>
                  <a:lnTo>
                    <a:pt x="15473" y="0"/>
                  </a:lnTo>
                  <a:lnTo>
                    <a:pt x="13036" y="1548"/>
                  </a:lnTo>
                  <a:lnTo>
                    <a:pt x="14241" y="1573"/>
                  </a:lnTo>
                  <a:close/>
                </a:path>
              </a:pathLst>
            </a:custGeom>
            <a:solidFill>
              <a:srgbClr val="00FF00"/>
            </a:solidFill>
            <a:ln w="0">
              <a:solidFill>
                <a:srgbClr val="00FF00"/>
              </a:solidFill>
              <a:round/>
              <a:headEnd/>
              <a:tailEnd/>
            </a:ln>
          </p:spPr>
          <p:txBody>
            <a:bodyPr/>
            <a:lstStyle/>
            <a:p>
              <a:endParaRPr lang="en-US"/>
            </a:p>
          </p:txBody>
        </p:sp>
      </p:grpSp>
      <p:grpSp>
        <p:nvGrpSpPr>
          <p:cNvPr id="11275" name="Group 25"/>
          <p:cNvGrpSpPr>
            <a:grpSpLocks/>
          </p:cNvGrpSpPr>
          <p:nvPr/>
        </p:nvGrpSpPr>
        <p:grpSpPr bwMode="auto">
          <a:xfrm rot="19054660" flipV="1">
            <a:off x="4673600" y="2819400"/>
            <a:ext cx="1955800" cy="1092200"/>
            <a:chOff x="3844" y="3213"/>
            <a:chExt cx="1826" cy="821"/>
          </a:xfrm>
        </p:grpSpPr>
        <p:sp>
          <p:nvSpPr>
            <p:cNvPr id="11278" name="Freeform 26"/>
            <p:cNvSpPr>
              <a:spLocks/>
            </p:cNvSpPr>
            <p:nvPr/>
          </p:nvSpPr>
          <p:spPr bwMode="auto">
            <a:xfrm rot="-10563156">
              <a:off x="3844" y="3213"/>
              <a:ext cx="1811" cy="788"/>
            </a:xfrm>
            <a:custGeom>
              <a:avLst/>
              <a:gdLst>
                <a:gd name="T0" fmla="*/ 0 w 17895"/>
                <a:gd name="T1" fmla="*/ 0 h 7565"/>
                <a:gd name="T2" fmla="*/ 0 w 17895"/>
                <a:gd name="T3" fmla="*/ 0 h 7565"/>
                <a:gd name="T4" fmla="*/ 0 w 17895"/>
                <a:gd name="T5" fmla="*/ 0 h 7565"/>
                <a:gd name="T6" fmla="*/ 0 w 17895"/>
                <a:gd name="T7" fmla="*/ 0 h 7565"/>
                <a:gd name="T8" fmla="*/ 0 w 17895"/>
                <a:gd name="T9" fmla="*/ 0 h 7565"/>
                <a:gd name="T10" fmla="*/ 0 w 17895"/>
                <a:gd name="T11" fmla="*/ 0 h 7565"/>
                <a:gd name="T12" fmla="*/ 0 w 17895"/>
                <a:gd name="T13" fmla="*/ 0 h 7565"/>
                <a:gd name="T14" fmla="*/ 0 w 17895"/>
                <a:gd name="T15" fmla="*/ 0 h 7565"/>
                <a:gd name="T16" fmla="*/ 0 w 17895"/>
                <a:gd name="T17" fmla="*/ 0 h 7565"/>
                <a:gd name="T18" fmla="*/ 0 w 17895"/>
                <a:gd name="T19" fmla="*/ 0 h 7565"/>
                <a:gd name="T20" fmla="*/ 0 w 17895"/>
                <a:gd name="T21" fmla="*/ 0 h 7565"/>
                <a:gd name="T22" fmla="*/ 0 w 17895"/>
                <a:gd name="T23" fmla="*/ 0 h 7565"/>
                <a:gd name="T24" fmla="*/ 0 w 17895"/>
                <a:gd name="T25" fmla="*/ 0 h 7565"/>
                <a:gd name="T26" fmla="*/ 0 w 17895"/>
                <a:gd name="T27" fmla="*/ 0 h 7565"/>
                <a:gd name="T28" fmla="*/ 0 w 17895"/>
                <a:gd name="T29" fmla="*/ 0 h 7565"/>
                <a:gd name="T30" fmla="*/ 0 w 17895"/>
                <a:gd name="T31" fmla="*/ 0 h 7565"/>
                <a:gd name="T32" fmla="*/ 0 w 17895"/>
                <a:gd name="T33" fmla="*/ 0 h 7565"/>
                <a:gd name="T34" fmla="*/ 0 w 17895"/>
                <a:gd name="T35" fmla="*/ 0 h 7565"/>
                <a:gd name="T36" fmla="*/ 0 w 17895"/>
                <a:gd name="T37" fmla="*/ 0 h 7565"/>
                <a:gd name="T38" fmla="*/ 0 w 17895"/>
                <a:gd name="T39" fmla="*/ 0 h 7565"/>
                <a:gd name="T40" fmla="*/ 0 w 17895"/>
                <a:gd name="T41" fmla="*/ 0 h 7565"/>
                <a:gd name="T42" fmla="*/ 0 w 17895"/>
                <a:gd name="T43" fmla="*/ 0 h 7565"/>
                <a:gd name="T44" fmla="*/ 0 w 17895"/>
                <a:gd name="T45" fmla="*/ 0 h 7565"/>
                <a:gd name="T46" fmla="*/ 0 w 17895"/>
                <a:gd name="T47" fmla="*/ 0 h 7565"/>
                <a:gd name="T48" fmla="*/ 0 w 17895"/>
                <a:gd name="T49" fmla="*/ 0 h 7565"/>
                <a:gd name="T50" fmla="*/ 0 w 17895"/>
                <a:gd name="T51" fmla="*/ 0 h 7565"/>
                <a:gd name="T52" fmla="*/ 0 w 17895"/>
                <a:gd name="T53" fmla="*/ 0 h 7565"/>
                <a:gd name="T54" fmla="*/ 0 w 17895"/>
                <a:gd name="T55" fmla="*/ 0 h 7565"/>
                <a:gd name="T56" fmla="*/ 0 w 17895"/>
                <a:gd name="T57" fmla="*/ 0 h 7565"/>
                <a:gd name="T58" fmla="*/ 0 w 17895"/>
                <a:gd name="T59" fmla="*/ 0 h 7565"/>
                <a:gd name="T60" fmla="*/ 0 w 17895"/>
                <a:gd name="T61" fmla="*/ 0 h 7565"/>
                <a:gd name="T62" fmla="*/ 0 w 17895"/>
                <a:gd name="T63" fmla="*/ 0 h 7565"/>
                <a:gd name="T64" fmla="*/ 0 w 17895"/>
                <a:gd name="T65" fmla="*/ 0 h 7565"/>
                <a:gd name="T66" fmla="*/ 0 w 17895"/>
                <a:gd name="T67" fmla="*/ 0 h 7565"/>
                <a:gd name="T68" fmla="*/ 0 w 17895"/>
                <a:gd name="T69" fmla="*/ 0 h 7565"/>
                <a:gd name="T70" fmla="*/ 0 w 17895"/>
                <a:gd name="T71" fmla="*/ 0 h 7565"/>
                <a:gd name="T72" fmla="*/ 0 w 17895"/>
                <a:gd name="T73" fmla="*/ 0 h 7565"/>
                <a:gd name="T74" fmla="*/ 0 w 17895"/>
                <a:gd name="T75" fmla="*/ 0 h 7565"/>
                <a:gd name="T76" fmla="*/ 0 w 17895"/>
                <a:gd name="T77" fmla="*/ 0 h 7565"/>
                <a:gd name="T78" fmla="*/ 0 w 17895"/>
                <a:gd name="T79" fmla="*/ 0 h 7565"/>
                <a:gd name="T80" fmla="*/ 0 w 17895"/>
                <a:gd name="T81" fmla="*/ 0 h 7565"/>
                <a:gd name="T82" fmla="*/ 0 w 17895"/>
                <a:gd name="T83" fmla="*/ 0 h 7565"/>
                <a:gd name="T84" fmla="*/ 0 w 17895"/>
                <a:gd name="T85" fmla="*/ 0 h 7565"/>
                <a:gd name="T86" fmla="*/ 0 w 17895"/>
                <a:gd name="T87" fmla="*/ 0 h 7565"/>
                <a:gd name="T88" fmla="*/ 0 w 17895"/>
                <a:gd name="T89" fmla="*/ 0 h 7565"/>
                <a:gd name="T90" fmla="*/ 0 w 17895"/>
                <a:gd name="T91" fmla="*/ 0 h 7565"/>
                <a:gd name="T92" fmla="*/ 0 w 17895"/>
                <a:gd name="T93" fmla="*/ 0 h 7565"/>
                <a:gd name="T94" fmla="*/ 0 w 17895"/>
                <a:gd name="T95" fmla="*/ 0 h 7565"/>
                <a:gd name="T96" fmla="*/ 0 w 17895"/>
                <a:gd name="T97" fmla="*/ 0 h 7565"/>
                <a:gd name="T98" fmla="*/ 0 w 17895"/>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895"/>
                <a:gd name="T151" fmla="*/ 0 h 7565"/>
                <a:gd name="T152" fmla="*/ 17895 w 17895"/>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895" h="7565">
                  <a:moveTo>
                    <a:pt x="14241" y="1587"/>
                  </a:moveTo>
                  <a:lnTo>
                    <a:pt x="14178" y="1913"/>
                  </a:lnTo>
                  <a:lnTo>
                    <a:pt x="14027" y="2343"/>
                  </a:lnTo>
                  <a:lnTo>
                    <a:pt x="13826" y="2794"/>
                  </a:lnTo>
                  <a:lnTo>
                    <a:pt x="13562" y="3210"/>
                  </a:lnTo>
                  <a:lnTo>
                    <a:pt x="13187" y="3625"/>
                  </a:lnTo>
                  <a:lnTo>
                    <a:pt x="12772" y="4042"/>
                  </a:lnTo>
                  <a:lnTo>
                    <a:pt x="12281" y="4443"/>
                  </a:lnTo>
                  <a:lnTo>
                    <a:pt x="11730" y="4807"/>
                  </a:lnTo>
                  <a:lnTo>
                    <a:pt x="11112" y="5161"/>
                  </a:lnTo>
                  <a:lnTo>
                    <a:pt x="10448" y="5502"/>
                  </a:lnTo>
                  <a:lnTo>
                    <a:pt x="9707" y="5828"/>
                  </a:lnTo>
                  <a:lnTo>
                    <a:pt x="8928" y="6130"/>
                  </a:lnTo>
                  <a:lnTo>
                    <a:pt x="8111" y="6394"/>
                  </a:lnTo>
                  <a:lnTo>
                    <a:pt x="7220" y="6646"/>
                  </a:lnTo>
                  <a:lnTo>
                    <a:pt x="6330" y="6848"/>
                  </a:lnTo>
                  <a:lnTo>
                    <a:pt x="5361" y="7050"/>
                  </a:lnTo>
                  <a:lnTo>
                    <a:pt x="4394" y="7213"/>
                  </a:lnTo>
                  <a:lnTo>
                    <a:pt x="3390" y="7338"/>
                  </a:lnTo>
                  <a:lnTo>
                    <a:pt x="2372" y="7439"/>
                  </a:lnTo>
                  <a:lnTo>
                    <a:pt x="1355" y="7527"/>
                  </a:lnTo>
                  <a:lnTo>
                    <a:pt x="299" y="7565"/>
                  </a:lnTo>
                  <a:lnTo>
                    <a:pt x="0" y="7565"/>
                  </a:lnTo>
                  <a:lnTo>
                    <a:pt x="1116" y="7554"/>
                  </a:lnTo>
                  <a:lnTo>
                    <a:pt x="2247" y="7477"/>
                  </a:lnTo>
                  <a:lnTo>
                    <a:pt x="3352" y="7402"/>
                  </a:lnTo>
                  <a:lnTo>
                    <a:pt x="4471" y="7302"/>
                  </a:lnTo>
                  <a:lnTo>
                    <a:pt x="5525" y="7174"/>
                  </a:lnTo>
                  <a:lnTo>
                    <a:pt x="6580" y="7011"/>
                  </a:lnTo>
                  <a:lnTo>
                    <a:pt x="7598" y="6848"/>
                  </a:lnTo>
                  <a:lnTo>
                    <a:pt x="8577" y="6622"/>
                  </a:lnTo>
                  <a:lnTo>
                    <a:pt x="9531" y="6394"/>
                  </a:lnTo>
                  <a:lnTo>
                    <a:pt x="10423" y="6143"/>
                  </a:lnTo>
                  <a:lnTo>
                    <a:pt x="11264" y="5878"/>
                  </a:lnTo>
                  <a:lnTo>
                    <a:pt x="12069" y="5576"/>
                  </a:lnTo>
                  <a:lnTo>
                    <a:pt x="12823" y="5273"/>
                  </a:lnTo>
                  <a:lnTo>
                    <a:pt x="13513" y="4935"/>
                  </a:lnTo>
                  <a:lnTo>
                    <a:pt x="14129" y="4594"/>
                  </a:lnTo>
                  <a:lnTo>
                    <a:pt x="14705" y="4242"/>
                  </a:lnTo>
                  <a:lnTo>
                    <a:pt x="15194" y="3865"/>
                  </a:lnTo>
                  <a:lnTo>
                    <a:pt x="15634" y="3500"/>
                  </a:lnTo>
                  <a:lnTo>
                    <a:pt x="15999" y="3096"/>
                  </a:lnTo>
                  <a:lnTo>
                    <a:pt x="16288" y="2694"/>
                  </a:lnTo>
                  <a:lnTo>
                    <a:pt x="16489" y="2292"/>
                  </a:lnTo>
                  <a:lnTo>
                    <a:pt x="16628" y="1889"/>
                  </a:lnTo>
                  <a:lnTo>
                    <a:pt x="16729" y="1587"/>
                  </a:lnTo>
                  <a:lnTo>
                    <a:pt x="17895" y="1548"/>
                  </a:lnTo>
                  <a:lnTo>
                    <a:pt x="15459" y="0"/>
                  </a:lnTo>
                  <a:lnTo>
                    <a:pt x="13024" y="1548"/>
                  </a:lnTo>
                  <a:lnTo>
                    <a:pt x="14241" y="1587"/>
                  </a:lnTo>
                  <a:close/>
                </a:path>
              </a:pathLst>
            </a:custGeom>
            <a:solidFill>
              <a:srgbClr val="008000"/>
            </a:solidFill>
            <a:ln w="0">
              <a:solidFill>
                <a:srgbClr val="008000"/>
              </a:solidFill>
              <a:round/>
              <a:headEnd/>
              <a:tailEnd/>
            </a:ln>
          </p:spPr>
          <p:txBody>
            <a:bodyPr/>
            <a:lstStyle/>
            <a:p>
              <a:endParaRPr lang="en-US"/>
            </a:p>
          </p:txBody>
        </p:sp>
        <p:sp>
          <p:nvSpPr>
            <p:cNvPr id="11279" name="Freeform 27"/>
            <p:cNvSpPr>
              <a:spLocks/>
            </p:cNvSpPr>
            <p:nvPr/>
          </p:nvSpPr>
          <p:spPr bwMode="auto">
            <a:xfrm rot="-10699878">
              <a:off x="3858" y="3246"/>
              <a:ext cx="1812" cy="788"/>
            </a:xfrm>
            <a:custGeom>
              <a:avLst/>
              <a:gdLst>
                <a:gd name="T0" fmla="*/ 0 w 17909"/>
                <a:gd name="T1" fmla="*/ 0 h 7565"/>
                <a:gd name="T2" fmla="*/ 0 w 17909"/>
                <a:gd name="T3" fmla="*/ 0 h 7565"/>
                <a:gd name="T4" fmla="*/ 0 w 17909"/>
                <a:gd name="T5" fmla="*/ 0 h 7565"/>
                <a:gd name="T6" fmla="*/ 0 w 17909"/>
                <a:gd name="T7" fmla="*/ 0 h 7565"/>
                <a:gd name="T8" fmla="*/ 0 w 17909"/>
                <a:gd name="T9" fmla="*/ 0 h 7565"/>
                <a:gd name="T10" fmla="*/ 0 w 17909"/>
                <a:gd name="T11" fmla="*/ 0 h 7565"/>
                <a:gd name="T12" fmla="*/ 0 w 17909"/>
                <a:gd name="T13" fmla="*/ 0 h 7565"/>
                <a:gd name="T14" fmla="*/ 0 w 17909"/>
                <a:gd name="T15" fmla="*/ 0 h 7565"/>
                <a:gd name="T16" fmla="*/ 0 w 17909"/>
                <a:gd name="T17" fmla="*/ 0 h 7565"/>
                <a:gd name="T18" fmla="*/ 0 w 17909"/>
                <a:gd name="T19" fmla="*/ 0 h 7565"/>
                <a:gd name="T20" fmla="*/ 0 w 17909"/>
                <a:gd name="T21" fmla="*/ 0 h 7565"/>
                <a:gd name="T22" fmla="*/ 0 w 17909"/>
                <a:gd name="T23" fmla="*/ 0 h 7565"/>
                <a:gd name="T24" fmla="*/ 0 w 17909"/>
                <a:gd name="T25" fmla="*/ 0 h 7565"/>
                <a:gd name="T26" fmla="*/ 0 w 17909"/>
                <a:gd name="T27" fmla="*/ 0 h 7565"/>
                <a:gd name="T28" fmla="*/ 0 w 17909"/>
                <a:gd name="T29" fmla="*/ 0 h 7565"/>
                <a:gd name="T30" fmla="*/ 0 w 17909"/>
                <a:gd name="T31" fmla="*/ 0 h 7565"/>
                <a:gd name="T32" fmla="*/ 0 w 17909"/>
                <a:gd name="T33" fmla="*/ 0 h 7565"/>
                <a:gd name="T34" fmla="*/ 0 w 17909"/>
                <a:gd name="T35" fmla="*/ 0 h 7565"/>
                <a:gd name="T36" fmla="*/ 0 w 17909"/>
                <a:gd name="T37" fmla="*/ 0 h 7565"/>
                <a:gd name="T38" fmla="*/ 0 w 17909"/>
                <a:gd name="T39" fmla="*/ 0 h 7565"/>
                <a:gd name="T40" fmla="*/ 0 w 17909"/>
                <a:gd name="T41" fmla="*/ 0 h 7565"/>
                <a:gd name="T42" fmla="*/ 0 w 17909"/>
                <a:gd name="T43" fmla="*/ 0 h 7565"/>
                <a:gd name="T44" fmla="*/ 0 w 17909"/>
                <a:gd name="T45" fmla="*/ 0 h 7565"/>
                <a:gd name="T46" fmla="*/ 0 w 17909"/>
                <a:gd name="T47" fmla="*/ 0 h 7565"/>
                <a:gd name="T48" fmla="*/ 0 w 17909"/>
                <a:gd name="T49" fmla="*/ 0 h 7565"/>
                <a:gd name="T50" fmla="*/ 0 w 17909"/>
                <a:gd name="T51" fmla="*/ 0 h 7565"/>
                <a:gd name="T52" fmla="*/ 0 w 17909"/>
                <a:gd name="T53" fmla="*/ 0 h 7565"/>
                <a:gd name="T54" fmla="*/ 0 w 17909"/>
                <a:gd name="T55" fmla="*/ 0 h 7565"/>
                <a:gd name="T56" fmla="*/ 0 w 17909"/>
                <a:gd name="T57" fmla="*/ 0 h 7565"/>
                <a:gd name="T58" fmla="*/ 0 w 17909"/>
                <a:gd name="T59" fmla="*/ 0 h 7565"/>
                <a:gd name="T60" fmla="*/ 0 w 17909"/>
                <a:gd name="T61" fmla="*/ 0 h 7565"/>
                <a:gd name="T62" fmla="*/ 0 w 17909"/>
                <a:gd name="T63" fmla="*/ 0 h 7565"/>
                <a:gd name="T64" fmla="*/ 0 w 17909"/>
                <a:gd name="T65" fmla="*/ 0 h 7565"/>
                <a:gd name="T66" fmla="*/ 0 w 17909"/>
                <a:gd name="T67" fmla="*/ 0 h 7565"/>
                <a:gd name="T68" fmla="*/ 0 w 17909"/>
                <a:gd name="T69" fmla="*/ 0 h 7565"/>
                <a:gd name="T70" fmla="*/ 0 w 17909"/>
                <a:gd name="T71" fmla="*/ 0 h 7565"/>
                <a:gd name="T72" fmla="*/ 0 w 17909"/>
                <a:gd name="T73" fmla="*/ 0 h 7565"/>
                <a:gd name="T74" fmla="*/ 0 w 17909"/>
                <a:gd name="T75" fmla="*/ 0 h 7565"/>
                <a:gd name="T76" fmla="*/ 0 w 17909"/>
                <a:gd name="T77" fmla="*/ 0 h 7565"/>
                <a:gd name="T78" fmla="*/ 0 w 17909"/>
                <a:gd name="T79" fmla="*/ 0 h 7565"/>
                <a:gd name="T80" fmla="*/ 0 w 17909"/>
                <a:gd name="T81" fmla="*/ 0 h 7565"/>
                <a:gd name="T82" fmla="*/ 0 w 17909"/>
                <a:gd name="T83" fmla="*/ 0 h 7565"/>
                <a:gd name="T84" fmla="*/ 0 w 17909"/>
                <a:gd name="T85" fmla="*/ 0 h 7565"/>
                <a:gd name="T86" fmla="*/ 0 w 17909"/>
                <a:gd name="T87" fmla="*/ 0 h 7565"/>
                <a:gd name="T88" fmla="*/ 0 w 17909"/>
                <a:gd name="T89" fmla="*/ 0 h 7565"/>
                <a:gd name="T90" fmla="*/ 0 w 17909"/>
                <a:gd name="T91" fmla="*/ 0 h 7565"/>
                <a:gd name="T92" fmla="*/ 0 w 17909"/>
                <a:gd name="T93" fmla="*/ 0 h 7565"/>
                <a:gd name="T94" fmla="*/ 0 w 17909"/>
                <a:gd name="T95" fmla="*/ 0 h 7565"/>
                <a:gd name="T96" fmla="*/ 0 w 17909"/>
                <a:gd name="T97" fmla="*/ 0 h 7565"/>
                <a:gd name="T98" fmla="*/ 0 w 17909"/>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09"/>
                <a:gd name="T151" fmla="*/ 0 h 7565"/>
                <a:gd name="T152" fmla="*/ 17909 w 17909"/>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09" h="7565">
                  <a:moveTo>
                    <a:pt x="14241" y="1573"/>
                  </a:moveTo>
                  <a:lnTo>
                    <a:pt x="14179" y="1913"/>
                  </a:lnTo>
                  <a:lnTo>
                    <a:pt x="14028" y="2354"/>
                  </a:lnTo>
                  <a:lnTo>
                    <a:pt x="13828" y="2794"/>
                  </a:lnTo>
                  <a:lnTo>
                    <a:pt x="13563" y="3197"/>
                  </a:lnTo>
                  <a:lnTo>
                    <a:pt x="13186" y="3625"/>
                  </a:lnTo>
                  <a:lnTo>
                    <a:pt x="12771" y="4040"/>
                  </a:lnTo>
                  <a:lnTo>
                    <a:pt x="12295" y="4442"/>
                  </a:lnTo>
                  <a:lnTo>
                    <a:pt x="11742" y="4808"/>
                  </a:lnTo>
                  <a:lnTo>
                    <a:pt x="11126" y="5160"/>
                  </a:lnTo>
                  <a:lnTo>
                    <a:pt x="10449" y="5501"/>
                  </a:lnTo>
                  <a:lnTo>
                    <a:pt x="9708" y="5827"/>
                  </a:lnTo>
                  <a:lnTo>
                    <a:pt x="8929" y="6130"/>
                  </a:lnTo>
                  <a:lnTo>
                    <a:pt x="8114" y="6394"/>
                  </a:lnTo>
                  <a:lnTo>
                    <a:pt x="7234" y="6646"/>
                  </a:lnTo>
                  <a:lnTo>
                    <a:pt x="6329" y="6860"/>
                  </a:lnTo>
                  <a:lnTo>
                    <a:pt x="5375" y="7049"/>
                  </a:lnTo>
                  <a:lnTo>
                    <a:pt x="4396" y="7212"/>
                  </a:lnTo>
                  <a:lnTo>
                    <a:pt x="3402" y="7325"/>
                  </a:lnTo>
                  <a:lnTo>
                    <a:pt x="2372" y="7438"/>
                  </a:lnTo>
                  <a:lnTo>
                    <a:pt x="1356" y="7527"/>
                  </a:lnTo>
                  <a:lnTo>
                    <a:pt x="313" y="7565"/>
                  </a:lnTo>
                  <a:lnTo>
                    <a:pt x="0" y="7565"/>
                  </a:lnTo>
                  <a:lnTo>
                    <a:pt x="1130" y="7551"/>
                  </a:lnTo>
                  <a:lnTo>
                    <a:pt x="2259" y="7477"/>
                  </a:lnTo>
                  <a:lnTo>
                    <a:pt x="3366" y="7400"/>
                  </a:lnTo>
                  <a:lnTo>
                    <a:pt x="4471" y="7299"/>
                  </a:lnTo>
                  <a:lnTo>
                    <a:pt x="5539" y="7162"/>
                  </a:lnTo>
                  <a:lnTo>
                    <a:pt x="6581" y="7011"/>
                  </a:lnTo>
                  <a:lnTo>
                    <a:pt x="7597" y="6833"/>
                  </a:lnTo>
                  <a:lnTo>
                    <a:pt x="8577" y="6619"/>
                  </a:lnTo>
                  <a:lnTo>
                    <a:pt x="9532" y="6394"/>
                  </a:lnTo>
                  <a:lnTo>
                    <a:pt x="10423" y="6142"/>
                  </a:lnTo>
                  <a:lnTo>
                    <a:pt x="11278" y="5878"/>
                  </a:lnTo>
                  <a:lnTo>
                    <a:pt x="12068" y="5575"/>
                  </a:lnTo>
                  <a:lnTo>
                    <a:pt x="12822" y="5273"/>
                  </a:lnTo>
                  <a:lnTo>
                    <a:pt x="13525" y="4934"/>
                  </a:lnTo>
                  <a:lnTo>
                    <a:pt x="14128" y="4594"/>
                  </a:lnTo>
                  <a:lnTo>
                    <a:pt x="14706" y="4241"/>
                  </a:lnTo>
                  <a:lnTo>
                    <a:pt x="15208" y="3877"/>
                  </a:lnTo>
                  <a:lnTo>
                    <a:pt x="15636" y="3500"/>
                  </a:lnTo>
                  <a:lnTo>
                    <a:pt x="16001" y="3096"/>
                  </a:lnTo>
                  <a:lnTo>
                    <a:pt x="16289" y="2705"/>
                  </a:lnTo>
                  <a:lnTo>
                    <a:pt x="16491" y="2278"/>
                  </a:lnTo>
                  <a:lnTo>
                    <a:pt x="16640" y="1886"/>
                  </a:lnTo>
                  <a:lnTo>
                    <a:pt x="16741" y="1573"/>
                  </a:lnTo>
                  <a:lnTo>
                    <a:pt x="17909" y="1548"/>
                  </a:lnTo>
                  <a:lnTo>
                    <a:pt x="15473" y="0"/>
                  </a:lnTo>
                  <a:lnTo>
                    <a:pt x="13036" y="1548"/>
                  </a:lnTo>
                  <a:lnTo>
                    <a:pt x="14241" y="1573"/>
                  </a:lnTo>
                  <a:close/>
                </a:path>
              </a:pathLst>
            </a:custGeom>
            <a:solidFill>
              <a:srgbClr val="00FF00"/>
            </a:solidFill>
            <a:ln w="0">
              <a:solidFill>
                <a:srgbClr val="00FF00"/>
              </a:solidFill>
              <a:round/>
              <a:headEnd/>
              <a:tailEnd/>
            </a:ln>
          </p:spPr>
          <p:txBody>
            <a:bodyPr/>
            <a:lstStyle/>
            <a:p>
              <a:endParaRPr lang="en-US"/>
            </a:p>
          </p:txBody>
        </p:sp>
      </p:grpSp>
      <p:sp>
        <p:nvSpPr>
          <p:cNvPr id="21" name="Rounded Rectangle 20"/>
          <p:cNvSpPr/>
          <p:nvPr/>
        </p:nvSpPr>
        <p:spPr>
          <a:xfrm>
            <a:off x="5715000" y="5791200"/>
            <a:ext cx="2895600" cy="685800"/>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rtl="1" eaLnBrk="1" hangingPunct="1">
              <a:defRPr/>
            </a:pPr>
            <a:r>
              <a:rPr lang="en-US" sz="1400" b="1" dirty="0">
                <a:solidFill>
                  <a:schemeClr val="tx1"/>
                </a:solidFill>
                <a:latin typeface="Arial" pitchFamily="34" charset="0"/>
                <a:cs typeface="Arial" pitchFamily="34" charset="0"/>
              </a:rPr>
              <a:t>Usually 50% of </a:t>
            </a:r>
            <a:r>
              <a:rPr lang="en-US" sz="1400" b="1" dirty="0">
                <a:solidFill>
                  <a:schemeClr val="tx1"/>
                </a:solidFill>
                <a:latin typeface="Calibri" pitchFamily="34" charset="0"/>
                <a:sym typeface="Symbol" pitchFamily="18" charset="2"/>
              </a:rPr>
              <a:t></a:t>
            </a:r>
            <a:r>
              <a:rPr lang="en-US" sz="1400" b="1" dirty="0">
                <a:solidFill>
                  <a:schemeClr val="tx1"/>
                </a:solidFill>
                <a:latin typeface="Arial" pitchFamily="34" charset="0"/>
                <a:cs typeface="Arial" pitchFamily="34" charset="0"/>
              </a:rPr>
              <a:t> cells are functioning at time of diagnosis</a:t>
            </a:r>
          </a:p>
        </p:txBody>
      </p:sp>
      <p:sp>
        <p:nvSpPr>
          <p:cNvPr id="22" name="Rounded Rectangle 21"/>
          <p:cNvSpPr/>
          <p:nvPr/>
        </p:nvSpPr>
        <p:spPr>
          <a:xfrm>
            <a:off x="2667000" y="5791200"/>
            <a:ext cx="28194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spcBef>
                <a:spcPct val="20000"/>
              </a:spcBef>
              <a:defRPr/>
            </a:pPr>
            <a:r>
              <a:rPr lang="en-US" sz="2800" b="1" dirty="0">
                <a:solidFill>
                  <a:srgbClr val="000099"/>
                </a:solidFill>
                <a:latin typeface="Calibri" pitchFamily="34" charset="0"/>
                <a:cs typeface="Arial" charset="0"/>
              </a:rPr>
              <a:t>Type 2 Diabetes</a:t>
            </a:r>
          </a:p>
        </p:txBody>
      </p:sp>
    </p:spTree>
    <p:extLst>
      <p:ext uri="{BB962C8B-B14F-4D97-AF65-F5344CB8AC3E}">
        <p14:creationId xmlns:p14="http://schemas.microsoft.com/office/powerpoint/2010/main" val="1689490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35767"/>
            <a:ext cx="6347713" cy="1320800"/>
          </a:xfrm>
        </p:spPr>
        <p:txBody>
          <a:bodyPr>
            <a:normAutofit/>
          </a:bodyPr>
          <a:lstStyle/>
          <a:p>
            <a:pPr eaLnBrk="1" hangingPunct="1"/>
            <a:r>
              <a:rPr lang="en-US" altLang="ar-SA" sz="4400" b="1" dirty="0" smtClean="0">
                <a:solidFill>
                  <a:schemeClr val="accent2"/>
                </a:solidFill>
                <a:latin typeface="Times New Roman" panose="02020603050405020304" pitchFamily="18" charset="0"/>
                <a:cs typeface="Times New Roman" panose="02020603050405020304" pitchFamily="18" charset="0"/>
              </a:rPr>
              <a:t>Metformin</a:t>
            </a:r>
          </a:p>
        </p:txBody>
      </p:sp>
      <p:sp>
        <p:nvSpPr>
          <p:cNvPr id="20483" name="Content Placeholder 2"/>
          <p:cNvSpPr>
            <a:spLocks noGrp="1"/>
          </p:cNvSpPr>
          <p:nvPr>
            <p:ph idx="1"/>
          </p:nvPr>
        </p:nvSpPr>
        <p:spPr>
          <a:xfrm>
            <a:off x="0" y="838200"/>
            <a:ext cx="8504238" cy="4949825"/>
          </a:xfrm>
        </p:spPr>
        <p:txBody>
          <a:bodyPr>
            <a:noAutofit/>
          </a:bodyPr>
          <a:lstStyle/>
          <a:p>
            <a:pPr algn="l" rtl="0" eaLnBrk="1" hangingPunct="1">
              <a:buSzTx/>
              <a:buFontTx/>
              <a:buBlip>
                <a:blip r:embed="rId2"/>
              </a:buBlip>
            </a:pPr>
            <a:r>
              <a:rPr lang="en-US" altLang="ar-SA" sz="2400" dirty="0" smtClean="0">
                <a:solidFill>
                  <a:schemeClr val="tx1"/>
                </a:solidFill>
                <a:latin typeface="Times New Roman" panose="02020603050405020304" pitchFamily="18" charset="0"/>
                <a:cs typeface="Times New Roman" panose="02020603050405020304" pitchFamily="18" charset="0"/>
              </a:rPr>
              <a:t>Effective &amp; well validated therapy</a:t>
            </a:r>
          </a:p>
          <a:p>
            <a:pPr algn="l" rtl="0" eaLnBrk="1" hangingPunct="1">
              <a:buSzTx/>
              <a:buFontTx/>
              <a:buBlip>
                <a:blip r:embed="rId2"/>
              </a:buBlip>
            </a:pPr>
            <a:r>
              <a:rPr lang="en-US" altLang="ar-SA" sz="2400" dirty="0" smtClean="0">
                <a:solidFill>
                  <a:schemeClr val="tx1"/>
                </a:solidFill>
                <a:latin typeface="Times New Roman" panose="02020603050405020304" pitchFamily="18" charset="0"/>
                <a:cs typeface="Times New Roman" panose="02020603050405020304" pitchFamily="18" charset="0"/>
              </a:rPr>
              <a:t>Choice as initial therapy</a:t>
            </a:r>
          </a:p>
          <a:p>
            <a:pPr algn="l" rtl="0" eaLnBrk="1" hangingPunct="1">
              <a:buSzTx/>
              <a:buFontTx/>
              <a:buBlip>
                <a:blip r:embed="rId2"/>
              </a:buBlip>
            </a:pPr>
            <a:r>
              <a:rPr lang="en-US" altLang="ar-SA" sz="2400" b="1" dirty="0" smtClean="0">
                <a:solidFill>
                  <a:schemeClr val="tx1"/>
                </a:solidFill>
                <a:latin typeface="Times New Roman" panose="02020603050405020304" pitchFamily="18" charset="0"/>
                <a:cs typeface="Times New Roman" panose="02020603050405020304" pitchFamily="18" charset="0"/>
              </a:rPr>
              <a:t>Acts by reducing hepatic glucose production (main)</a:t>
            </a:r>
          </a:p>
          <a:p>
            <a:pPr algn="l" rtl="0" eaLnBrk="1" hangingPunct="1">
              <a:buSzTx/>
              <a:buFontTx/>
              <a:buBlip>
                <a:blip r:embed="rId2"/>
              </a:buBlip>
            </a:pPr>
            <a:r>
              <a:rPr lang="en-US" altLang="ar-SA" sz="2400" dirty="0" smtClean="0">
                <a:solidFill>
                  <a:schemeClr val="tx1"/>
                </a:solidFill>
                <a:latin typeface="Times New Roman" panose="02020603050405020304" pitchFamily="18" charset="0"/>
                <a:cs typeface="Times New Roman" panose="02020603050405020304" pitchFamily="18" charset="0"/>
              </a:rPr>
              <a:t>Other</a:t>
            </a:r>
          </a:p>
          <a:p>
            <a:pPr lvl="1" algn="l" rtl="0" eaLnBrk="1" hangingPunct="1">
              <a:buFont typeface="Wingdings" pitchFamily="2" charset="2"/>
              <a:buChar char="Ø"/>
            </a:pPr>
            <a:r>
              <a:rPr lang="en-US" altLang="ar-SA" sz="2400" dirty="0" smtClean="0">
                <a:solidFill>
                  <a:schemeClr val="tx1"/>
                </a:solidFill>
                <a:latin typeface="Times New Roman" panose="02020603050405020304" pitchFamily="18" charset="0"/>
                <a:cs typeface="Times New Roman" panose="02020603050405020304" pitchFamily="18" charset="0"/>
              </a:rPr>
              <a:t>Reduces appetite &amp; may delay absorption</a:t>
            </a:r>
          </a:p>
          <a:p>
            <a:pPr lvl="1" algn="l" rtl="0" eaLnBrk="1" hangingPunct="1">
              <a:buFont typeface="Wingdings" pitchFamily="2" charset="2"/>
              <a:buChar char="Ø"/>
            </a:pPr>
            <a:r>
              <a:rPr lang="en-US" altLang="ar-SA" sz="2400" dirty="0" smtClean="0">
                <a:solidFill>
                  <a:schemeClr val="tx1"/>
                </a:solidFill>
                <a:latin typeface="Times New Roman" panose="02020603050405020304" pitchFamily="18" charset="0"/>
                <a:cs typeface="Times New Roman" panose="02020603050405020304" pitchFamily="18" charset="0"/>
              </a:rPr>
              <a:t>Improves peripheral insulin sensitivity</a:t>
            </a:r>
          </a:p>
          <a:p>
            <a:pPr algn="l" rtl="0" eaLnBrk="1" hangingPunct="1">
              <a:buSzTx/>
              <a:buFontTx/>
              <a:buBlip>
                <a:blip r:embed="rId2"/>
              </a:buBlip>
            </a:pPr>
            <a:r>
              <a:rPr lang="en-US" altLang="ar-SA" sz="2400" dirty="0" smtClean="0">
                <a:solidFill>
                  <a:schemeClr val="tx1"/>
                </a:solidFill>
                <a:latin typeface="Times New Roman" panose="02020603050405020304" pitchFamily="18" charset="0"/>
                <a:cs typeface="Times New Roman" panose="02020603050405020304" pitchFamily="18" charset="0"/>
              </a:rPr>
              <a:t>No hypoglycemia and mild weight loss </a:t>
            </a:r>
          </a:p>
          <a:p>
            <a:pPr algn="l" rtl="0" eaLnBrk="1" hangingPunct="1">
              <a:buSzTx/>
              <a:buFontTx/>
              <a:buBlip>
                <a:blip r:embed="rId2"/>
              </a:buBlip>
            </a:pPr>
            <a:r>
              <a:rPr lang="en-US" altLang="ar-SA" sz="2400" b="1" dirty="0" smtClean="0">
                <a:solidFill>
                  <a:schemeClr val="tx1"/>
                </a:solidFill>
                <a:latin typeface="Times New Roman" panose="02020603050405020304" pitchFamily="18" charset="0"/>
                <a:cs typeface="Times New Roman" panose="02020603050405020304" pitchFamily="18" charset="0"/>
              </a:rPr>
              <a:t>Side effects : </a:t>
            </a:r>
            <a:r>
              <a:rPr lang="en-US" altLang="ar-SA" sz="2400" dirty="0" smtClean="0">
                <a:solidFill>
                  <a:schemeClr val="tx1"/>
                </a:solidFill>
                <a:latin typeface="Times New Roman" panose="02020603050405020304" pitchFamily="18" charset="0"/>
                <a:cs typeface="Times New Roman" panose="02020603050405020304" pitchFamily="18" charset="0"/>
              </a:rPr>
              <a:t>B12 deficiency , GI , lactic acidosis. </a:t>
            </a:r>
          </a:p>
          <a:p>
            <a:pPr algn="l" rtl="0" eaLnBrk="1" hangingPunct="1">
              <a:buSzTx/>
              <a:buFontTx/>
              <a:buBlip>
                <a:blip r:embed="rId2"/>
              </a:buBlip>
            </a:pPr>
            <a:r>
              <a:rPr lang="en-US" altLang="ar-SA" sz="2400" b="1" dirty="0" smtClean="0">
                <a:solidFill>
                  <a:schemeClr val="tx1"/>
                </a:solidFill>
                <a:latin typeface="Times New Roman" panose="02020603050405020304" pitchFamily="18" charset="0"/>
                <a:cs typeface="Times New Roman" panose="02020603050405020304" pitchFamily="18" charset="0"/>
              </a:rPr>
              <a:t>C/I ,, What??</a:t>
            </a:r>
          </a:p>
          <a:p>
            <a:pPr algn="l" rtl="0" eaLnBrk="1" hangingPunct="1">
              <a:buSzTx/>
              <a:buFontTx/>
              <a:buBlip>
                <a:blip r:embed="rId2"/>
              </a:buBlip>
            </a:pPr>
            <a:r>
              <a:rPr lang="en-US" altLang="ar-SA" sz="2400" dirty="0" smtClean="0">
                <a:solidFill>
                  <a:schemeClr val="tx1"/>
                </a:solidFill>
                <a:latin typeface="Times New Roman" panose="02020603050405020304" pitchFamily="18" charset="0"/>
                <a:cs typeface="Times New Roman" panose="02020603050405020304" pitchFamily="18" charset="0"/>
              </a:rPr>
              <a:t> Start with 500 mg once or twice per day  with meals and increase every few days till reach maximum dose of 2 </a:t>
            </a:r>
            <a:r>
              <a:rPr lang="en-US" altLang="ar-SA" sz="2400" dirty="0" err="1" smtClean="0">
                <a:solidFill>
                  <a:schemeClr val="tx1"/>
                </a:solidFill>
                <a:latin typeface="Times New Roman" panose="02020603050405020304" pitchFamily="18" charset="0"/>
                <a:cs typeface="Times New Roman" panose="02020603050405020304" pitchFamily="18" charset="0"/>
              </a:rPr>
              <a:t>gm</a:t>
            </a:r>
            <a:r>
              <a:rPr lang="en-US" altLang="ar-SA" sz="2400" dirty="0" smtClean="0">
                <a:solidFill>
                  <a:schemeClr val="tx1"/>
                </a:solidFill>
                <a:latin typeface="Times New Roman" panose="02020603050405020304" pitchFamily="18" charset="0"/>
                <a:cs typeface="Times New Roman" panose="02020603050405020304" pitchFamily="18" charset="0"/>
              </a:rPr>
              <a:t> per </a:t>
            </a:r>
            <a:r>
              <a:rPr lang="en-US" altLang="ar-SA" sz="2400" dirty="0" smtClean="0">
                <a:solidFill>
                  <a:schemeClr val="bg1"/>
                </a:solidFill>
                <a:latin typeface="Times New Roman" panose="02020603050405020304" pitchFamily="18" charset="0"/>
                <a:cs typeface="Times New Roman" panose="02020603050405020304" pitchFamily="18" charset="0"/>
              </a:rPr>
              <a:t>day.</a:t>
            </a:r>
          </a:p>
        </p:txBody>
      </p:sp>
    </p:spTree>
    <p:extLst>
      <p:ext uri="{BB962C8B-B14F-4D97-AF65-F5344CB8AC3E}">
        <p14:creationId xmlns:p14="http://schemas.microsoft.com/office/powerpoint/2010/main" val="21541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83">
                                            <p:txEl>
                                              <p:pRg st="4" end="4"/>
                                            </p:txEl>
                                          </p:spTgt>
                                        </p:tgtEl>
                                        <p:attrNameLst>
                                          <p:attrName>style.visibility</p:attrName>
                                        </p:attrNameLst>
                                      </p:cBhvr>
                                      <p:to>
                                        <p:strVal val="visible"/>
                                      </p:to>
                                    </p:set>
                                    <p:anim calcmode="lin" valueType="num">
                                      <p:cBhvr additive="base">
                                        <p:cTn id="29"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48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483">
                                            <p:txEl>
                                              <p:pRg st="5" end="5"/>
                                            </p:txEl>
                                          </p:spTgt>
                                        </p:tgtEl>
                                        <p:attrNameLst>
                                          <p:attrName>style.visibility</p:attrName>
                                        </p:attrNameLst>
                                      </p:cBhvr>
                                      <p:to>
                                        <p:strVal val="visible"/>
                                      </p:to>
                                    </p:set>
                                    <p:anim calcmode="lin" valueType="num">
                                      <p:cBhvr additive="base">
                                        <p:cTn id="33"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483">
                                            <p:txEl>
                                              <p:pRg st="6" end="6"/>
                                            </p:txEl>
                                          </p:spTgt>
                                        </p:tgtEl>
                                        <p:attrNameLst>
                                          <p:attrName>style.visibility</p:attrName>
                                        </p:attrNameLst>
                                      </p:cBhvr>
                                      <p:to>
                                        <p:strVal val="visible"/>
                                      </p:to>
                                    </p:set>
                                    <p:anim calcmode="lin" valueType="num">
                                      <p:cBhvr additive="base">
                                        <p:cTn id="39"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483">
                                            <p:txEl>
                                              <p:pRg st="7" end="7"/>
                                            </p:txEl>
                                          </p:spTgt>
                                        </p:tgtEl>
                                        <p:attrNameLst>
                                          <p:attrName>style.visibility</p:attrName>
                                        </p:attrNameLst>
                                      </p:cBhvr>
                                      <p:to>
                                        <p:strVal val="visible"/>
                                      </p:to>
                                    </p:set>
                                    <p:anim calcmode="lin" valueType="num">
                                      <p:cBhvr additive="base">
                                        <p:cTn id="45"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483">
                                            <p:txEl>
                                              <p:pRg st="8" end="8"/>
                                            </p:txEl>
                                          </p:spTgt>
                                        </p:tgtEl>
                                        <p:attrNameLst>
                                          <p:attrName>style.visibility</p:attrName>
                                        </p:attrNameLst>
                                      </p:cBhvr>
                                      <p:to>
                                        <p:strVal val="visible"/>
                                      </p:to>
                                    </p:set>
                                    <p:anim calcmode="lin" valueType="num">
                                      <p:cBhvr additive="base">
                                        <p:cTn id="51" dur="5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4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483">
                                            <p:txEl>
                                              <p:pRg st="9" end="9"/>
                                            </p:txEl>
                                          </p:spTgt>
                                        </p:tgtEl>
                                        <p:attrNameLst>
                                          <p:attrName>style.visibility</p:attrName>
                                        </p:attrNameLst>
                                      </p:cBhvr>
                                      <p:to>
                                        <p:strVal val="visible"/>
                                      </p:to>
                                    </p:set>
                                    <p:anim calcmode="lin" valueType="num">
                                      <p:cBhvr additive="base">
                                        <p:cTn id="57" dur="5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48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063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44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76200"/>
            <a:ext cx="7315200" cy="896938"/>
          </a:xfrm>
        </p:spPr>
        <p:txBody>
          <a:bodyPr>
            <a:normAutofit fontScale="90000"/>
          </a:bodyPr>
          <a:lstStyle/>
          <a:p>
            <a:pPr eaLnBrk="1" hangingPunct="1"/>
            <a:r>
              <a:rPr lang="en-US" altLang="ar-SA" sz="4400" b="1" dirty="0" smtClean="0">
                <a:solidFill>
                  <a:schemeClr val="accent2"/>
                </a:solidFill>
                <a:latin typeface="Times New Roman" panose="02020603050405020304" pitchFamily="18" charset="0"/>
                <a:cs typeface="Times New Roman" panose="02020603050405020304" pitchFamily="18" charset="0"/>
              </a:rPr>
              <a:t>Oral Medication in Type 2 DM</a:t>
            </a:r>
          </a:p>
        </p:txBody>
      </p:sp>
      <p:sp>
        <p:nvSpPr>
          <p:cNvPr id="20483" name="Rectangle 3"/>
          <p:cNvSpPr>
            <a:spLocks noGrp="1" noChangeArrowheads="1"/>
          </p:cNvSpPr>
          <p:nvPr>
            <p:ph idx="1"/>
          </p:nvPr>
        </p:nvSpPr>
        <p:spPr>
          <a:xfrm>
            <a:off x="0" y="1008905"/>
            <a:ext cx="8893175" cy="5437187"/>
          </a:xfrm>
        </p:spPr>
        <p:txBody>
          <a:bodyPr>
            <a:normAutofit/>
          </a:bodyPr>
          <a:lstStyle/>
          <a:p>
            <a:pPr algn="l" rtl="0" eaLnBrk="1" hangingPunct="1">
              <a:lnSpc>
                <a:spcPct val="90000"/>
              </a:lnSpc>
              <a:buFont typeface="Wingdings" pitchFamily="2" charset="2"/>
              <a:buNone/>
            </a:pPr>
            <a:r>
              <a:rPr lang="en-US" altLang="ar-SA" sz="2800" dirty="0" smtClean="0">
                <a:solidFill>
                  <a:schemeClr val="tx2"/>
                </a:solidFill>
              </a:rPr>
              <a:t>  </a:t>
            </a:r>
            <a:r>
              <a:rPr lang="en-US" altLang="ar-SA" sz="2400" b="1" dirty="0" err="1" smtClean="0">
                <a:solidFill>
                  <a:schemeClr val="tx2"/>
                </a:solidFill>
                <a:latin typeface="Times New Roman" panose="02020603050405020304" pitchFamily="18" charset="0"/>
                <a:cs typeface="Times New Roman" panose="02020603050405020304" pitchFamily="18" charset="0"/>
              </a:rPr>
              <a:t>Thiozolidinediones</a:t>
            </a:r>
            <a:r>
              <a:rPr lang="en-US" altLang="ar-SA" sz="2400" b="1" dirty="0" smtClean="0">
                <a:solidFill>
                  <a:schemeClr val="tx2"/>
                </a:solidFill>
                <a:latin typeface="Times New Roman" panose="02020603050405020304" pitchFamily="18" charset="0"/>
                <a:cs typeface="Times New Roman" panose="02020603050405020304" pitchFamily="18" charset="0"/>
              </a:rPr>
              <a:t> (TZD):</a:t>
            </a:r>
          </a:p>
          <a:p>
            <a:pPr algn="l" rtl="0" eaLnBrk="1" hangingPunct="1">
              <a:lnSpc>
                <a:spcPct val="90000"/>
              </a:lnSpc>
              <a:buFont typeface="Wingdings" pitchFamily="2" charset="2"/>
              <a:buNone/>
            </a:pPr>
            <a:r>
              <a:rPr lang="en-US" altLang="ar-SA" sz="2400" b="1" dirty="0" smtClean="0">
                <a:solidFill>
                  <a:schemeClr val="tx2"/>
                </a:solidFill>
                <a:latin typeface="Times New Roman" panose="02020603050405020304" pitchFamily="18" charset="0"/>
                <a:cs typeface="Times New Roman" panose="02020603050405020304" pitchFamily="18" charset="0"/>
              </a:rPr>
              <a:t>       ● PIOGLITAZONE  (15 – 30 mg)</a:t>
            </a:r>
          </a:p>
          <a:p>
            <a:pPr algn="l" rtl="0" eaLnBrk="1" hangingPunct="1">
              <a:lnSpc>
                <a:spcPct val="90000"/>
              </a:lnSpc>
            </a:pPr>
            <a:r>
              <a:rPr lang="en-US" altLang="ar-SA" sz="2400" b="1" dirty="0" smtClean="0">
                <a:solidFill>
                  <a:schemeClr val="tx1"/>
                </a:solidFill>
                <a:latin typeface="Times New Roman" panose="02020603050405020304" pitchFamily="18" charset="0"/>
                <a:cs typeface="Times New Roman" panose="02020603050405020304" pitchFamily="18" charset="0"/>
              </a:rPr>
              <a:t>Reduce insulin resistance</a:t>
            </a:r>
          </a:p>
          <a:p>
            <a:pPr algn="l" rtl="0" eaLnBrk="1" hangingPunct="1">
              <a:lnSpc>
                <a:spcPct val="90000"/>
              </a:lnSpc>
            </a:pPr>
            <a:r>
              <a:rPr lang="en-US" altLang="ar-SA" sz="2400" b="1" dirty="0" smtClean="0">
                <a:solidFill>
                  <a:schemeClr val="tx1"/>
                </a:solidFill>
                <a:latin typeface="Times New Roman" panose="02020603050405020304" pitchFamily="18" charset="0"/>
                <a:cs typeface="Times New Roman" panose="02020603050405020304" pitchFamily="18" charset="0"/>
              </a:rPr>
              <a:t>Promotes glucose uptake by skeletal muscles and adipose tissue</a:t>
            </a:r>
          </a:p>
          <a:p>
            <a:pPr algn="l" rtl="0" eaLnBrk="1" hangingPunct="1">
              <a:lnSpc>
                <a:spcPct val="90000"/>
              </a:lnSpc>
            </a:pPr>
            <a:r>
              <a:rPr lang="en-US" altLang="ar-SA" sz="2400" dirty="0" smtClean="0">
                <a:solidFill>
                  <a:schemeClr val="tx1"/>
                </a:solidFill>
                <a:latin typeface="Times New Roman" panose="02020603050405020304" pitchFamily="18" charset="0"/>
                <a:cs typeface="Times New Roman" panose="02020603050405020304" pitchFamily="18" charset="0"/>
              </a:rPr>
              <a:t>Inhibits hepatic gluconeogenesis</a:t>
            </a:r>
          </a:p>
          <a:p>
            <a:pPr algn="l" rtl="0" eaLnBrk="1" hangingPunct="1">
              <a:lnSpc>
                <a:spcPct val="90000"/>
              </a:lnSpc>
            </a:pPr>
            <a:r>
              <a:rPr lang="en-US" altLang="ar-SA" sz="2400" dirty="0" smtClean="0">
                <a:solidFill>
                  <a:schemeClr val="tx1"/>
                </a:solidFill>
                <a:latin typeface="Times New Roman" panose="02020603050405020304" pitchFamily="18" charset="0"/>
                <a:cs typeface="Times New Roman" panose="02020603050405020304" pitchFamily="18" charset="0"/>
              </a:rPr>
              <a:t>Used in combination with metformin and </a:t>
            </a:r>
            <a:r>
              <a:rPr lang="en-US" altLang="ar-SA" sz="2400" dirty="0" err="1" smtClean="0">
                <a:solidFill>
                  <a:schemeClr val="tx1"/>
                </a:solidFill>
                <a:latin typeface="Times New Roman" panose="02020603050405020304" pitchFamily="18" charset="0"/>
                <a:cs typeface="Times New Roman" panose="02020603050405020304" pitchFamily="18" charset="0"/>
              </a:rPr>
              <a:t>sulphonylurea</a:t>
            </a: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algn="l" rtl="0" eaLnBrk="1" hangingPunct="1">
              <a:lnSpc>
                <a:spcPct val="90000"/>
              </a:lnSpc>
            </a:pPr>
            <a:r>
              <a:rPr lang="en-US" altLang="ar-SA" sz="2400" dirty="0" smtClean="0">
                <a:solidFill>
                  <a:schemeClr val="tx1"/>
                </a:solidFill>
                <a:latin typeface="Times New Roman" panose="02020603050405020304" pitchFamily="18" charset="0"/>
                <a:cs typeface="Times New Roman" panose="02020603050405020304" pitchFamily="18" charset="0"/>
              </a:rPr>
              <a:t>Periodic monitoring of liver enzymes</a:t>
            </a:r>
          </a:p>
          <a:p>
            <a:pPr algn="l" rtl="0" eaLnBrk="1" hangingPunct="1">
              <a:lnSpc>
                <a:spcPct val="90000"/>
              </a:lnSpc>
            </a:pPr>
            <a:r>
              <a:rPr lang="en-US" altLang="ar-SA" sz="2400" dirty="0" smtClean="0">
                <a:solidFill>
                  <a:schemeClr val="tx1"/>
                </a:solidFill>
                <a:latin typeface="Times New Roman" panose="02020603050405020304" pitchFamily="18" charset="0"/>
                <a:cs typeface="Times New Roman" panose="02020603050405020304" pitchFamily="18" charset="0"/>
              </a:rPr>
              <a:t>Not given in patients with heart failure  </a:t>
            </a:r>
          </a:p>
          <a:p>
            <a:pPr algn="l" rtl="0" eaLnBrk="1" hangingPunct="1">
              <a:lnSpc>
                <a:spcPct val="90000"/>
              </a:lnSpc>
            </a:pP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algn="l" rtl="0" eaLnBrk="1" hangingPunct="1">
              <a:lnSpc>
                <a:spcPct val="90000"/>
              </a:lnSpc>
            </a:pPr>
            <a:r>
              <a:rPr lang="en-US" altLang="ar-SA" sz="2400" dirty="0" smtClean="0">
                <a:solidFill>
                  <a:schemeClr val="tx1"/>
                </a:solidFill>
                <a:latin typeface="Times New Roman" panose="02020603050405020304" pitchFamily="18" charset="0"/>
                <a:cs typeface="Times New Roman" panose="02020603050405020304" pitchFamily="18" charset="0"/>
              </a:rPr>
              <a:t>Recently, Debate about increase incidence of Cancer bladder ?? </a:t>
            </a:r>
          </a:p>
        </p:txBody>
      </p:sp>
    </p:spTree>
    <p:extLst>
      <p:ext uri="{BB962C8B-B14F-4D97-AF65-F5344CB8AC3E}">
        <p14:creationId xmlns:p14="http://schemas.microsoft.com/office/powerpoint/2010/main" val="1062604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Scale>
                                      <p:cBhvr>
                                        <p:cTn id="21" dur="1000" decel="50000" fill="hold">
                                          <p:stCondLst>
                                            <p:cond delay="0"/>
                                          </p:stCondLst>
                                        </p:cTn>
                                        <p:tgtEl>
                                          <p:spTgt spid="204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483">
                                            <p:txEl>
                                              <p:pRg st="2" end="2"/>
                                            </p:txEl>
                                          </p:spTgt>
                                        </p:tgtEl>
                                        <p:attrNameLst>
                                          <p:attrName>ppt_x</p:attrName>
                                          <p:attrName>ppt_y</p:attrName>
                                        </p:attrNameLst>
                                      </p:cBhvr>
                                    </p:animMotion>
                                    <p:animEffect transition="in" filter="fade">
                                      <p:cBhvr>
                                        <p:cTn id="23" dur="1000"/>
                                        <p:tgtEl>
                                          <p:spTgt spid="20483">
                                            <p:txEl>
                                              <p:pRg st="2" end="2"/>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Scale>
                                      <p:cBhvr>
                                        <p:cTn id="26" dur="1000" decel="50000" fill="hold">
                                          <p:stCondLst>
                                            <p:cond delay="0"/>
                                          </p:stCondLst>
                                        </p:cTn>
                                        <p:tgtEl>
                                          <p:spTgt spid="2048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0483">
                                            <p:txEl>
                                              <p:pRg st="3" end="3"/>
                                            </p:txEl>
                                          </p:spTgt>
                                        </p:tgtEl>
                                        <p:attrNameLst>
                                          <p:attrName>ppt_x</p:attrName>
                                          <p:attrName>ppt_y</p:attrName>
                                        </p:attrNameLst>
                                      </p:cBhvr>
                                    </p:animMotion>
                                    <p:animEffect transition="in" filter="fade">
                                      <p:cBhvr>
                                        <p:cTn id="28" dur="1000"/>
                                        <p:tgtEl>
                                          <p:spTgt spid="2048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fade">
                                      <p:cBhvr>
                                        <p:cTn id="33" dur="1000"/>
                                        <p:tgtEl>
                                          <p:spTgt spid="20483">
                                            <p:txEl>
                                              <p:pRg st="4" end="4"/>
                                            </p:txEl>
                                          </p:spTgt>
                                        </p:tgtEl>
                                      </p:cBhvr>
                                    </p:animEffect>
                                    <p:anim calcmode="lin" valueType="num">
                                      <p:cBhvr>
                                        <p:cTn id="34"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2" presetClass="entr" presetSubtype="0" fill="hold" nodeType="clickEffect">
                                  <p:stCondLst>
                                    <p:cond delay="0"/>
                                  </p:stCondLst>
                                  <p:childTnLst>
                                    <p:set>
                                      <p:cBhvr>
                                        <p:cTn id="39" dur="1" fill="hold">
                                          <p:stCondLst>
                                            <p:cond delay="0"/>
                                          </p:stCondLst>
                                        </p:cTn>
                                        <p:tgtEl>
                                          <p:spTgt spid="20483">
                                            <p:txEl>
                                              <p:pRg st="5" end="5"/>
                                            </p:txEl>
                                          </p:spTgt>
                                        </p:tgtEl>
                                        <p:attrNameLst>
                                          <p:attrName>style.visibility</p:attrName>
                                        </p:attrNameLst>
                                      </p:cBhvr>
                                      <p:to>
                                        <p:strVal val="visible"/>
                                      </p:to>
                                    </p:set>
                                    <p:animScale>
                                      <p:cBhvr>
                                        <p:cTn id="40" dur="1000" decel="50000" fill="hold">
                                          <p:stCondLst>
                                            <p:cond delay="0"/>
                                          </p:stCondLst>
                                        </p:cTn>
                                        <p:tgtEl>
                                          <p:spTgt spid="2048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0483">
                                            <p:txEl>
                                              <p:pRg st="5" end="5"/>
                                            </p:txEl>
                                          </p:spTgt>
                                        </p:tgtEl>
                                        <p:attrNameLst>
                                          <p:attrName>ppt_x</p:attrName>
                                          <p:attrName>ppt_y</p:attrName>
                                        </p:attrNameLst>
                                      </p:cBhvr>
                                    </p:animMotion>
                                    <p:animEffect transition="in" filter="fade">
                                      <p:cBhvr>
                                        <p:cTn id="42" dur="1000"/>
                                        <p:tgtEl>
                                          <p:spTgt spid="2048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1" presetClass="entr" presetSubtype="0" fill="hold" nodeType="clickEffect">
                                  <p:stCondLst>
                                    <p:cond delay="0"/>
                                  </p:stCondLst>
                                  <p:childTnLst>
                                    <p:set>
                                      <p:cBhvr>
                                        <p:cTn id="46" dur="1" fill="hold">
                                          <p:stCondLst>
                                            <p:cond delay="0"/>
                                          </p:stCondLst>
                                        </p:cTn>
                                        <p:tgtEl>
                                          <p:spTgt spid="20483">
                                            <p:txEl>
                                              <p:pRg st="6" end="6"/>
                                            </p:txEl>
                                          </p:spTgt>
                                        </p:tgtEl>
                                        <p:attrNameLst>
                                          <p:attrName>style.visibility</p:attrName>
                                        </p:attrNameLst>
                                      </p:cBhvr>
                                      <p:to>
                                        <p:strVal val="visible"/>
                                      </p:to>
                                    </p:set>
                                    <p:animEffect transition="in" filter="fade">
                                      <p:cBhvr>
                                        <p:cTn id="47" dur="770" decel="100000"/>
                                        <p:tgtEl>
                                          <p:spTgt spid="20483">
                                            <p:txEl>
                                              <p:pRg st="6" end="6"/>
                                            </p:txEl>
                                          </p:spTgt>
                                        </p:tgtEl>
                                      </p:cBhvr>
                                    </p:animEffect>
                                    <p:animScale>
                                      <p:cBhvr>
                                        <p:cTn id="48" dur="770" decel="100000"/>
                                        <p:tgtEl>
                                          <p:spTgt spid="20483">
                                            <p:txEl>
                                              <p:pRg st="6" end="6"/>
                                            </p:txEl>
                                          </p:spTgt>
                                        </p:tgtEl>
                                      </p:cBhvr>
                                      <p:from x="10000" y="10000"/>
                                      <p:to x="200000" y="450000"/>
                                    </p:animScale>
                                    <p:animScale>
                                      <p:cBhvr>
                                        <p:cTn id="49" dur="1230" accel="100000" fill="hold">
                                          <p:stCondLst>
                                            <p:cond delay="770"/>
                                          </p:stCondLst>
                                        </p:cTn>
                                        <p:tgtEl>
                                          <p:spTgt spid="20483">
                                            <p:txEl>
                                              <p:pRg st="6" end="6"/>
                                            </p:txEl>
                                          </p:spTgt>
                                        </p:tgtEl>
                                      </p:cBhvr>
                                      <p:from x="200000" y="450000"/>
                                      <p:to x="100000" y="100000"/>
                                    </p:animScale>
                                    <p:set>
                                      <p:cBhvr>
                                        <p:cTn id="50" dur="770" fill="hold"/>
                                        <p:tgtEl>
                                          <p:spTgt spid="20483">
                                            <p:txEl>
                                              <p:pRg st="6" end="6"/>
                                            </p:txEl>
                                          </p:spTgt>
                                        </p:tgtEl>
                                        <p:attrNameLst>
                                          <p:attrName>ppt_x</p:attrName>
                                        </p:attrNameLst>
                                      </p:cBhvr>
                                      <p:to>
                                        <p:strVal val="(0.5)"/>
                                      </p:to>
                                    </p:set>
                                    <p:anim from="(0.5)" to="(#ppt_x)" calcmode="lin" valueType="num">
                                      <p:cBhvr>
                                        <p:cTn id="51" dur="1230" accel="100000" fill="hold">
                                          <p:stCondLst>
                                            <p:cond delay="770"/>
                                          </p:stCondLst>
                                        </p:cTn>
                                        <p:tgtEl>
                                          <p:spTgt spid="20483">
                                            <p:txEl>
                                              <p:pRg st="6" end="6"/>
                                            </p:txEl>
                                          </p:spTgt>
                                        </p:tgtEl>
                                        <p:attrNameLst>
                                          <p:attrName>ppt_x</p:attrName>
                                        </p:attrNameLst>
                                      </p:cBhvr>
                                    </p:anim>
                                    <p:set>
                                      <p:cBhvr>
                                        <p:cTn id="52" dur="770" fill="hold"/>
                                        <p:tgtEl>
                                          <p:spTgt spid="20483">
                                            <p:txEl>
                                              <p:pRg st="6" end="6"/>
                                            </p:txEl>
                                          </p:spTgt>
                                        </p:tgtEl>
                                        <p:attrNameLst>
                                          <p:attrName>ppt_y</p:attrName>
                                        </p:attrNameLst>
                                      </p:cBhvr>
                                      <p:to>
                                        <p:strVal val="(#ppt_y+0.4)"/>
                                      </p:to>
                                    </p:set>
                                    <p:anim from="(#ppt_y+0.4)" to="(#ppt_y)" calcmode="lin" valueType="num">
                                      <p:cBhvr>
                                        <p:cTn id="53" dur="1230" accel="100000" fill="hold">
                                          <p:stCondLst>
                                            <p:cond delay="770"/>
                                          </p:stCondLst>
                                        </p:cTn>
                                        <p:tgtEl>
                                          <p:spTgt spid="20483">
                                            <p:txEl>
                                              <p:pRg st="6" end="6"/>
                                            </p:txEl>
                                          </p:spTgt>
                                        </p:tgtEl>
                                        <p:attrNameLst>
                                          <p:attrName>ppt_y</p:attrName>
                                        </p:attrNameLst>
                                      </p:cBhvr>
                                    </p:anim>
                                  </p:childTnLst>
                                </p:cTn>
                              </p:par>
                              <p:par>
                                <p:cTn id="54" presetID="51" presetClass="entr" presetSubtype="0" fill="hold" nodeType="withEffect">
                                  <p:stCondLst>
                                    <p:cond delay="0"/>
                                  </p:stCondLst>
                                  <p:childTnLst>
                                    <p:set>
                                      <p:cBhvr>
                                        <p:cTn id="55" dur="1" fill="hold">
                                          <p:stCondLst>
                                            <p:cond delay="0"/>
                                          </p:stCondLst>
                                        </p:cTn>
                                        <p:tgtEl>
                                          <p:spTgt spid="20483">
                                            <p:txEl>
                                              <p:pRg st="7" end="7"/>
                                            </p:txEl>
                                          </p:spTgt>
                                        </p:tgtEl>
                                        <p:attrNameLst>
                                          <p:attrName>style.visibility</p:attrName>
                                        </p:attrNameLst>
                                      </p:cBhvr>
                                      <p:to>
                                        <p:strVal val="visible"/>
                                      </p:to>
                                    </p:set>
                                    <p:animEffect transition="in" filter="fade">
                                      <p:cBhvr>
                                        <p:cTn id="56" dur="770" decel="100000"/>
                                        <p:tgtEl>
                                          <p:spTgt spid="20483">
                                            <p:txEl>
                                              <p:pRg st="7" end="7"/>
                                            </p:txEl>
                                          </p:spTgt>
                                        </p:tgtEl>
                                      </p:cBhvr>
                                    </p:animEffect>
                                    <p:animScale>
                                      <p:cBhvr>
                                        <p:cTn id="57" dur="770" decel="100000"/>
                                        <p:tgtEl>
                                          <p:spTgt spid="20483">
                                            <p:txEl>
                                              <p:pRg st="7" end="7"/>
                                            </p:txEl>
                                          </p:spTgt>
                                        </p:tgtEl>
                                      </p:cBhvr>
                                      <p:from x="10000" y="10000"/>
                                      <p:to x="200000" y="450000"/>
                                    </p:animScale>
                                    <p:animScale>
                                      <p:cBhvr>
                                        <p:cTn id="58" dur="1230" accel="100000" fill="hold">
                                          <p:stCondLst>
                                            <p:cond delay="770"/>
                                          </p:stCondLst>
                                        </p:cTn>
                                        <p:tgtEl>
                                          <p:spTgt spid="20483">
                                            <p:txEl>
                                              <p:pRg st="7" end="7"/>
                                            </p:txEl>
                                          </p:spTgt>
                                        </p:tgtEl>
                                      </p:cBhvr>
                                      <p:from x="200000" y="450000"/>
                                      <p:to x="100000" y="100000"/>
                                    </p:animScale>
                                    <p:set>
                                      <p:cBhvr>
                                        <p:cTn id="59" dur="770" fill="hold"/>
                                        <p:tgtEl>
                                          <p:spTgt spid="20483">
                                            <p:txEl>
                                              <p:pRg st="7" end="7"/>
                                            </p:txEl>
                                          </p:spTgt>
                                        </p:tgtEl>
                                        <p:attrNameLst>
                                          <p:attrName>ppt_x</p:attrName>
                                        </p:attrNameLst>
                                      </p:cBhvr>
                                      <p:to>
                                        <p:strVal val="(0.5)"/>
                                      </p:to>
                                    </p:set>
                                    <p:anim from="(0.5)" to="(#ppt_x)" calcmode="lin" valueType="num">
                                      <p:cBhvr>
                                        <p:cTn id="60" dur="1230" accel="100000" fill="hold">
                                          <p:stCondLst>
                                            <p:cond delay="770"/>
                                          </p:stCondLst>
                                        </p:cTn>
                                        <p:tgtEl>
                                          <p:spTgt spid="20483">
                                            <p:txEl>
                                              <p:pRg st="7" end="7"/>
                                            </p:txEl>
                                          </p:spTgt>
                                        </p:tgtEl>
                                        <p:attrNameLst>
                                          <p:attrName>ppt_x</p:attrName>
                                        </p:attrNameLst>
                                      </p:cBhvr>
                                    </p:anim>
                                    <p:set>
                                      <p:cBhvr>
                                        <p:cTn id="61" dur="770" fill="hold"/>
                                        <p:tgtEl>
                                          <p:spTgt spid="20483">
                                            <p:txEl>
                                              <p:pRg st="7" end="7"/>
                                            </p:txEl>
                                          </p:spTgt>
                                        </p:tgtEl>
                                        <p:attrNameLst>
                                          <p:attrName>ppt_y</p:attrName>
                                        </p:attrNameLst>
                                      </p:cBhvr>
                                      <p:to>
                                        <p:strVal val="(#ppt_y+0.4)"/>
                                      </p:to>
                                    </p:set>
                                    <p:anim from="(#ppt_y+0.4)" to="(#ppt_y)" calcmode="lin" valueType="num">
                                      <p:cBhvr>
                                        <p:cTn id="62" dur="1230" accel="100000" fill="hold">
                                          <p:stCondLst>
                                            <p:cond delay="770"/>
                                          </p:stCondLst>
                                        </p:cTn>
                                        <p:tgtEl>
                                          <p:spTgt spid="20483">
                                            <p:txEl>
                                              <p:pRg st="7" end="7"/>
                                            </p:txEl>
                                          </p:spTgt>
                                        </p:tgtEl>
                                        <p:attrNameLst>
                                          <p:attrName>ppt_y</p:attrName>
                                        </p:attrNameLst>
                                      </p:cBhvr>
                                    </p:anim>
                                  </p:childTnLst>
                                </p:cTn>
                              </p:par>
                              <p:par>
                                <p:cTn id="63" presetID="51" presetClass="entr" presetSubtype="0" fill="hold" nodeType="withEffect">
                                  <p:stCondLst>
                                    <p:cond delay="0"/>
                                  </p:stCondLst>
                                  <p:childTnLst>
                                    <p:set>
                                      <p:cBhvr>
                                        <p:cTn id="64" dur="1" fill="hold">
                                          <p:stCondLst>
                                            <p:cond delay="0"/>
                                          </p:stCondLst>
                                        </p:cTn>
                                        <p:tgtEl>
                                          <p:spTgt spid="20483">
                                            <p:txEl>
                                              <p:pRg st="9" end="9"/>
                                            </p:txEl>
                                          </p:spTgt>
                                        </p:tgtEl>
                                        <p:attrNameLst>
                                          <p:attrName>style.visibility</p:attrName>
                                        </p:attrNameLst>
                                      </p:cBhvr>
                                      <p:to>
                                        <p:strVal val="visible"/>
                                      </p:to>
                                    </p:set>
                                    <p:animEffect transition="in" filter="fade">
                                      <p:cBhvr>
                                        <p:cTn id="65" dur="770" decel="100000"/>
                                        <p:tgtEl>
                                          <p:spTgt spid="20483">
                                            <p:txEl>
                                              <p:pRg st="9" end="9"/>
                                            </p:txEl>
                                          </p:spTgt>
                                        </p:tgtEl>
                                      </p:cBhvr>
                                    </p:animEffect>
                                    <p:animScale>
                                      <p:cBhvr>
                                        <p:cTn id="66" dur="770" decel="100000"/>
                                        <p:tgtEl>
                                          <p:spTgt spid="20483">
                                            <p:txEl>
                                              <p:pRg st="9" end="9"/>
                                            </p:txEl>
                                          </p:spTgt>
                                        </p:tgtEl>
                                      </p:cBhvr>
                                      <p:from x="10000" y="10000"/>
                                      <p:to x="200000" y="450000"/>
                                    </p:animScale>
                                    <p:animScale>
                                      <p:cBhvr>
                                        <p:cTn id="67" dur="1230" accel="100000" fill="hold">
                                          <p:stCondLst>
                                            <p:cond delay="770"/>
                                          </p:stCondLst>
                                        </p:cTn>
                                        <p:tgtEl>
                                          <p:spTgt spid="20483">
                                            <p:txEl>
                                              <p:pRg st="9" end="9"/>
                                            </p:txEl>
                                          </p:spTgt>
                                        </p:tgtEl>
                                      </p:cBhvr>
                                      <p:from x="200000" y="450000"/>
                                      <p:to x="100000" y="100000"/>
                                    </p:animScale>
                                    <p:set>
                                      <p:cBhvr>
                                        <p:cTn id="68" dur="770" fill="hold"/>
                                        <p:tgtEl>
                                          <p:spTgt spid="20483">
                                            <p:txEl>
                                              <p:pRg st="9" end="9"/>
                                            </p:txEl>
                                          </p:spTgt>
                                        </p:tgtEl>
                                        <p:attrNameLst>
                                          <p:attrName>ppt_x</p:attrName>
                                        </p:attrNameLst>
                                      </p:cBhvr>
                                      <p:to>
                                        <p:strVal val="(0.5)"/>
                                      </p:to>
                                    </p:set>
                                    <p:anim from="(0.5)" to="(#ppt_x)" calcmode="lin" valueType="num">
                                      <p:cBhvr>
                                        <p:cTn id="69" dur="1230" accel="100000" fill="hold">
                                          <p:stCondLst>
                                            <p:cond delay="770"/>
                                          </p:stCondLst>
                                        </p:cTn>
                                        <p:tgtEl>
                                          <p:spTgt spid="20483">
                                            <p:txEl>
                                              <p:pRg st="9" end="9"/>
                                            </p:txEl>
                                          </p:spTgt>
                                        </p:tgtEl>
                                        <p:attrNameLst>
                                          <p:attrName>ppt_x</p:attrName>
                                        </p:attrNameLst>
                                      </p:cBhvr>
                                    </p:anim>
                                    <p:set>
                                      <p:cBhvr>
                                        <p:cTn id="70" dur="770" fill="hold"/>
                                        <p:tgtEl>
                                          <p:spTgt spid="20483">
                                            <p:txEl>
                                              <p:pRg st="9" end="9"/>
                                            </p:txEl>
                                          </p:spTgt>
                                        </p:tgtEl>
                                        <p:attrNameLst>
                                          <p:attrName>ppt_y</p:attrName>
                                        </p:attrNameLst>
                                      </p:cBhvr>
                                      <p:to>
                                        <p:strVal val="(#ppt_y+0.4)"/>
                                      </p:to>
                                    </p:set>
                                    <p:anim from="(#ppt_y+0.4)" to="(#ppt_y)" calcmode="lin" valueType="num">
                                      <p:cBhvr>
                                        <p:cTn id="71" dur="1230" accel="100000" fill="hold">
                                          <p:stCondLst>
                                            <p:cond delay="770"/>
                                          </p:stCondLst>
                                        </p:cTn>
                                        <p:tgtEl>
                                          <p:spTgt spid="20483">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1"/>
          </p:nvPr>
        </p:nvSpPr>
        <p:spPr>
          <a:xfrm>
            <a:off x="914400" y="1143000"/>
            <a:ext cx="4572000" cy="2133600"/>
          </a:xfrm>
        </p:spPr>
        <p:txBody>
          <a:bodyPr/>
          <a:lstStyle/>
          <a:p>
            <a:pPr eaLnBrk="1" hangingPunct="1"/>
            <a:endParaRPr lang="en-US" altLang="ar-SA" dirty="0" smtClean="0"/>
          </a:p>
          <a:p>
            <a:pPr eaLnBrk="1" hangingPunct="1"/>
            <a:endParaRPr lang="en-US" altLang="ar-SA" dirty="0" smtClean="0">
              <a:solidFill>
                <a:schemeClr val="tx1"/>
              </a:solidFill>
            </a:endParaRPr>
          </a:p>
          <a:p>
            <a:pPr eaLnBrk="1" hangingPunct="1"/>
            <a:r>
              <a:rPr lang="en-US" altLang="ar-SA" sz="4400" b="1" dirty="0" smtClean="0">
                <a:solidFill>
                  <a:schemeClr val="accent2"/>
                </a:solidFill>
                <a:latin typeface="Times New Roman" panose="02020603050405020304" pitchFamily="18" charset="0"/>
                <a:cs typeface="Times New Roman" panose="02020603050405020304" pitchFamily="18" charset="0"/>
              </a:rPr>
              <a:t>INCRETINS</a:t>
            </a:r>
          </a:p>
        </p:txBody>
      </p:sp>
    </p:spTree>
    <p:extLst>
      <p:ext uri="{BB962C8B-B14F-4D97-AF65-F5344CB8AC3E}">
        <p14:creationId xmlns:p14="http://schemas.microsoft.com/office/powerpoint/2010/main" val="633567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581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274638"/>
            <a:ext cx="8839200" cy="1143000"/>
          </a:xfrm>
        </p:spPr>
        <p:txBody>
          <a:bodyPr/>
          <a:lstStyle/>
          <a:p>
            <a:pPr rtl="0"/>
            <a:r>
              <a:rPr lang="en-US" altLang="ar-SA" dirty="0" smtClean="0">
                <a:solidFill>
                  <a:srgbClr val="C00000"/>
                </a:solidFill>
                <a:latin typeface="Times New Roman" panose="02020603050405020304" pitchFamily="18" charset="0"/>
                <a:cs typeface="Times New Roman" panose="02020603050405020304" pitchFamily="18" charset="0"/>
              </a:rPr>
              <a:t>Physiological effects of GLP-1</a:t>
            </a:r>
            <a:br>
              <a:rPr lang="en-US" altLang="ar-SA" dirty="0" smtClean="0">
                <a:solidFill>
                  <a:srgbClr val="C00000"/>
                </a:solidFill>
                <a:latin typeface="Times New Roman" panose="02020603050405020304" pitchFamily="18" charset="0"/>
                <a:cs typeface="Times New Roman" panose="02020603050405020304" pitchFamily="18" charset="0"/>
              </a:rPr>
            </a:br>
            <a:r>
              <a:rPr lang="en-US" altLang="ar-SA" sz="2000" b="1" dirty="0" err="1" smtClean="0">
                <a:solidFill>
                  <a:srgbClr val="0033CC"/>
                </a:solidFill>
                <a:latin typeface="Times New Roman" panose="02020603050405020304" pitchFamily="18" charset="0"/>
                <a:cs typeface="Times New Roman" panose="02020603050405020304" pitchFamily="18" charset="0"/>
              </a:rPr>
              <a:t>Bunck</a:t>
            </a:r>
            <a:r>
              <a:rPr lang="en-US" altLang="ar-SA" sz="2000" b="1" dirty="0" smtClean="0">
                <a:solidFill>
                  <a:srgbClr val="0033CC"/>
                </a:solidFill>
                <a:latin typeface="Times New Roman" panose="02020603050405020304" pitchFamily="18" charset="0"/>
                <a:cs typeface="Times New Roman" panose="02020603050405020304" pitchFamily="18" charset="0"/>
              </a:rPr>
              <a:t> MC, et al. </a:t>
            </a:r>
            <a:r>
              <a:rPr lang="en-US" altLang="ar-SA" sz="2000" b="1" i="1" dirty="0" err="1" smtClean="0">
                <a:solidFill>
                  <a:srgbClr val="0033CC"/>
                </a:solidFill>
                <a:latin typeface="Times New Roman" panose="02020603050405020304" pitchFamily="18" charset="0"/>
                <a:cs typeface="Times New Roman" panose="02020603050405020304" pitchFamily="18" charset="0"/>
              </a:rPr>
              <a:t>Diabetologia</a:t>
            </a:r>
            <a:r>
              <a:rPr lang="en-US" altLang="ar-SA" sz="2000" b="1" dirty="0" smtClean="0">
                <a:solidFill>
                  <a:srgbClr val="0033CC"/>
                </a:solidFill>
                <a:latin typeface="Times New Roman" panose="02020603050405020304" pitchFamily="18" charset="0"/>
                <a:cs typeface="Times New Roman" panose="02020603050405020304" pitchFamily="18" charset="0"/>
              </a:rPr>
              <a:t>. 2010;53 (</a:t>
            </a:r>
            <a:r>
              <a:rPr lang="en-US" altLang="ar-SA" sz="2000" b="1" dirty="0" err="1" smtClean="0">
                <a:solidFill>
                  <a:srgbClr val="0033CC"/>
                </a:solidFill>
                <a:latin typeface="Times New Roman" panose="02020603050405020304" pitchFamily="18" charset="0"/>
                <a:cs typeface="Times New Roman" panose="02020603050405020304" pitchFamily="18" charset="0"/>
              </a:rPr>
              <a:t>Suppl</a:t>
            </a:r>
            <a:r>
              <a:rPr lang="en-US" altLang="ar-SA" sz="2000" b="1" dirty="0" smtClean="0">
                <a:solidFill>
                  <a:srgbClr val="0033CC"/>
                </a:solidFill>
                <a:latin typeface="Times New Roman" panose="02020603050405020304" pitchFamily="18" charset="0"/>
                <a:cs typeface="Times New Roman" panose="02020603050405020304" pitchFamily="18" charset="0"/>
              </a:rPr>
              <a:t> 1):S338.</a:t>
            </a:r>
          </a:p>
        </p:txBody>
      </p:sp>
      <p:pic>
        <p:nvPicPr>
          <p:cNvPr id="46083" name="Content Placeholder 3" descr="732272-fig2.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413" y="2052638"/>
            <a:ext cx="5557300" cy="4195762"/>
          </a:xfrm>
        </p:spPr>
      </p:pic>
      <p:sp>
        <p:nvSpPr>
          <p:cNvPr id="5" name="Rectangle 4"/>
          <p:cNvSpPr/>
          <p:nvPr/>
        </p:nvSpPr>
        <p:spPr>
          <a:xfrm>
            <a:off x="228600" y="5562600"/>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Tree>
    <p:extLst>
      <p:ext uri="{BB962C8B-B14F-4D97-AF65-F5344CB8AC3E}">
        <p14:creationId xmlns:p14="http://schemas.microsoft.com/office/powerpoint/2010/main" val="3775369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347713" cy="1320800"/>
          </a:xfrm>
        </p:spPr>
        <p:txBody>
          <a:bodyPr/>
          <a:lstStyle/>
          <a:p>
            <a:r>
              <a:rPr lang="en-US" altLang="ar-SA" sz="4400" b="1" dirty="0">
                <a:solidFill>
                  <a:schemeClr val="accent2"/>
                </a:solidFill>
                <a:latin typeface="Arial" pitchFamily="34" charset="0"/>
                <a:cs typeface="Arial" pitchFamily="34" charset="0"/>
              </a:rPr>
              <a:t>INCRETINS</a:t>
            </a:r>
            <a:endParaRPr lang="en-US" dirty="0">
              <a:solidFill>
                <a:schemeClr val="accent2"/>
              </a:solidFill>
            </a:endParaRPr>
          </a:p>
        </p:txBody>
      </p:sp>
      <p:sp>
        <p:nvSpPr>
          <p:cNvPr id="2" name="Content Placeholder 1"/>
          <p:cNvSpPr>
            <a:spLocks noGrp="1"/>
          </p:cNvSpPr>
          <p:nvPr>
            <p:ph idx="1"/>
          </p:nvPr>
        </p:nvSpPr>
        <p:spPr>
          <a:xfrm>
            <a:off x="0" y="1676400"/>
            <a:ext cx="7467600" cy="3880773"/>
          </a:xfrm>
        </p:spPr>
        <p:txBody>
          <a:bodyPr>
            <a:normAutofit/>
          </a:bodyPr>
          <a:lstStyle/>
          <a:p>
            <a:pPr>
              <a:buFont typeface="Wingdings" pitchFamily="2" charset="2"/>
              <a:buChar char="q"/>
            </a:pPr>
            <a:r>
              <a:rPr lang="en-US" altLang="ar-SA" sz="2400" dirty="0">
                <a:solidFill>
                  <a:schemeClr val="tx1"/>
                </a:solidFill>
                <a:latin typeface="Times New Roman" panose="02020603050405020304" pitchFamily="18" charset="0"/>
                <a:cs typeface="Times New Roman" panose="02020603050405020304" pitchFamily="18" charset="0"/>
              </a:rPr>
              <a:t>The </a:t>
            </a:r>
            <a:r>
              <a:rPr lang="en-US" altLang="ar-SA" sz="2400" dirty="0" err="1">
                <a:solidFill>
                  <a:schemeClr val="tx1"/>
                </a:solidFill>
                <a:latin typeface="Times New Roman" panose="02020603050405020304" pitchFamily="18" charset="0"/>
                <a:cs typeface="Times New Roman" panose="02020603050405020304" pitchFamily="18" charset="0"/>
              </a:rPr>
              <a:t>incretin</a:t>
            </a:r>
            <a:r>
              <a:rPr lang="en-US" altLang="ar-SA" sz="2400" dirty="0">
                <a:solidFill>
                  <a:schemeClr val="tx1"/>
                </a:solidFill>
                <a:latin typeface="Times New Roman" panose="02020603050405020304" pitchFamily="18" charset="0"/>
                <a:cs typeface="Times New Roman" panose="02020603050405020304" pitchFamily="18" charset="0"/>
              </a:rPr>
              <a:t> system is </a:t>
            </a:r>
            <a:r>
              <a:rPr lang="en-US" altLang="ar-SA" sz="2400" b="1" dirty="0">
                <a:solidFill>
                  <a:schemeClr val="tx1"/>
                </a:solidFill>
                <a:latin typeface="Times New Roman" panose="02020603050405020304" pitchFamily="18" charset="0"/>
                <a:cs typeface="Times New Roman" panose="02020603050405020304" pitchFamily="18" charset="0"/>
              </a:rPr>
              <a:t>impaired</a:t>
            </a:r>
            <a:r>
              <a:rPr lang="en-US" altLang="ar-SA" sz="2400" dirty="0">
                <a:solidFill>
                  <a:schemeClr val="tx1"/>
                </a:solidFill>
                <a:latin typeface="Times New Roman" panose="02020603050405020304" pitchFamily="18" charset="0"/>
                <a:cs typeface="Times New Roman" panose="02020603050405020304" pitchFamily="18" charset="0"/>
              </a:rPr>
              <a:t> in patients with </a:t>
            </a:r>
            <a:r>
              <a:rPr lang="en-US" altLang="ar-SA" sz="2400" b="1" dirty="0">
                <a:solidFill>
                  <a:schemeClr val="tx1"/>
                </a:solidFill>
                <a:latin typeface="Times New Roman" panose="02020603050405020304" pitchFamily="18" charset="0"/>
                <a:cs typeface="Times New Roman" panose="02020603050405020304" pitchFamily="18" charset="0"/>
              </a:rPr>
              <a:t>T2DM</a:t>
            </a:r>
            <a:r>
              <a:rPr lang="en-US" altLang="ar-SA" sz="2400" dirty="0">
                <a:solidFill>
                  <a:schemeClr val="tx1"/>
                </a:solidFill>
                <a:latin typeface="Times New Roman" panose="02020603050405020304" pitchFamily="18" charset="0"/>
                <a:cs typeface="Times New Roman" panose="02020603050405020304" pitchFamily="18" charset="0"/>
              </a:rPr>
              <a:t>, which, as a consequence of its </a:t>
            </a:r>
            <a:r>
              <a:rPr lang="en-US" altLang="ar-SA" sz="2400" dirty="0" err="1">
                <a:solidFill>
                  <a:schemeClr val="tx1"/>
                </a:solidFill>
                <a:latin typeface="Times New Roman" panose="02020603050405020304" pitchFamily="18" charset="0"/>
                <a:cs typeface="Times New Roman" panose="02020603050405020304" pitchFamily="18" charset="0"/>
              </a:rPr>
              <a:t>insulinotropic</a:t>
            </a:r>
            <a:r>
              <a:rPr lang="en-US" altLang="ar-SA" sz="2400" dirty="0">
                <a:solidFill>
                  <a:schemeClr val="tx1"/>
                </a:solidFill>
                <a:latin typeface="Times New Roman" panose="02020603050405020304" pitchFamily="18" charset="0"/>
                <a:cs typeface="Times New Roman" panose="02020603050405020304" pitchFamily="18" charset="0"/>
              </a:rPr>
              <a:t> actions, contributes to fasting and postprandial hyperglycemia. </a:t>
            </a:r>
          </a:p>
          <a:p>
            <a:pPr>
              <a:buFont typeface="Wingdings" pitchFamily="2" charset="2"/>
              <a:buChar char="q"/>
            </a:pPr>
            <a:endParaRPr lang="ar-SA" altLang="ar-SA" sz="2400" dirty="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q"/>
            </a:pPr>
            <a:r>
              <a:rPr lang="en-US" altLang="ar-SA" sz="2400" dirty="0">
                <a:solidFill>
                  <a:schemeClr val="tx1"/>
                </a:solidFill>
                <a:latin typeface="Times New Roman" panose="02020603050405020304" pitchFamily="18" charset="0"/>
                <a:cs typeface="Times New Roman" panose="02020603050405020304" pitchFamily="18" charset="0"/>
              </a:rPr>
              <a:t>The impairment of </a:t>
            </a:r>
            <a:r>
              <a:rPr lang="en-US" altLang="ar-SA" sz="2400" b="1" dirty="0">
                <a:solidFill>
                  <a:schemeClr val="tx1"/>
                </a:solidFill>
                <a:latin typeface="Times New Roman" panose="02020603050405020304" pitchFamily="18" charset="0"/>
                <a:cs typeface="Times New Roman" panose="02020603050405020304" pitchFamily="18" charset="0"/>
              </a:rPr>
              <a:t>GLP-1</a:t>
            </a:r>
            <a:r>
              <a:rPr lang="en-US" altLang="ar-SA" sz="2400" dirty="0">
                <a:solidFill>
                  <a:schemeClr val="tx1"/>
                </a:solidFill>
                <a:latin typeface="Times New Roman" panose="02020603050405020304" pitchFamily="18" charset="0"/>
                <a:cs typeface="Times New Roman" panose="02020603050405020304" pitchFamily="18" charset="0"/>
              </a:rPr>
              <a:t> secretion varies directly with the degree of insulin resistance; those who are </a:t>
            </a:r>
            <a:r>
              <a:rPr lang="en-US" altLang="ar-SA" sz="2400" b="1" dirty="0">
                <a:solidFill>
                  <a:schemeClr val="tx1"/>
                </a:solidFill>
                <a:latin typeface="Times New Roman" panose="02020603050405020304" pitchFamily="18" charset="0"/>
                <a:cs typeface="Times New Roman" panose="02020603050405020304" pitchFamily="18" charset="0"/>
              </a:rPr>
              <a:t>more insulin resistant </a:t>
            </a:r>
            <a:r>
              <a:rPr lang="en-US" altLang="ar-SA" sz="2400" dirty="0">
                <a:solidFill>
                  <a:schemeClr val="tx1"/>
                </a:solidFill>
                <a:latin typeface="Times New Roman" panose="02020603050405020304" pitchFamily="18" charset="0"/>
                <a:cs typeface="Times New Roman" panose="02020603050405020304" pitchFamily="18" charset="0"/>
              </a:rPr>
              <a:t>have a lower rise in </a:t>
            </a:r>
            <a:r>
              <a:rPr lang="en-US" altLang="ar-SA" sz="2400" b="1" dirty="0">
                <a:solidFill>
                  <a:schemeClr val="tx1"/>
                </a:solidFill>
                <a:latin typeface="Times New Roman" panose="02020603050405020304" pitchFamily="18" charset="0"/>
                <a:cs typeface="Times New Roman" panose="02020603050405020304" pitchFamily="18" charset="0"/>
              </a:rPr>
              <a:t>GLP-1</a:t>
            </a:r>
            <a:r>
              <a:rPr lang="en-US" altLang="ar-SA" sz="2400" dirty="0">
                <a:solidFill>
                  <a:schemeClr val="tx1"/>
                </a:solidFill>
                <a:latin typeface="Times New Roman" panose="02020603050405020304" pitchFamily="18" charset="0"/>
                <a:cs typeface="Times New Roman" panose="02020603050405020304" pitchFamily="18" charset="0"/>
              </a:rPr>
              <a:t> in response to a meal. </a:t>
            </a:r>
          </a:p>
          <a:p>
            <a:endParaRPr lang="en-US" dirty="0">
              <a:solidFill>
                <a:schemeClr val="tx1"/>
              </a:solidFill>
            </a:endParaRPr>
          </a:p>
        </p:txBody>
      </p:sp>
    </p:spTree>
    <p:extLst>
      <p:ext uri="{BB962C8B-B14F-4D97-AF65-F5344CB8AC3E}">
        <p14:creationId xmlns:p14="http://schemas.microsoft.com/office/powerpoint/2010/main" val="392900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7391400" cy="6324600"/>
          </a:xfrm>
        </p:spPr>
        <p:txBody>
          <a:bodyPr/>
          <a:lstStyle/>
          <a:p>
            <a:pPr algn="l" rtl="0" eaLnBrk="1" hangingPunct="1">
              <a:lnSpc>
                <a:spcPct val="90000"/>
              </a:lnSpc>
              <a:buFont typeface="Wingdings 2" pitchFamily="18" charset="2"/>
              <a:buNone/>
            </a:pPr>
            <a:r>
              <a:rPr lang="en-US" altLang="ar-SA" sz="3600" b="1" dirty="0" smtClean="0">
                <a:solidFill>
                  <a:schemeClr val="accent2"/>
                </a:solidFill>
                <a:latin typeface="Arial" pitchFamily="34" charset="0"/>
                <a:cs typeface="Arial" pitchFamily="34" charset="0"/>
              </a:rPr>
              <a:t>Glucagon-like Peptide-1 (GLP-1)</a:t>
            </a:r>
          </a:p>
          <a:p>
            <a:pPr marL="0" indent="0" rtl="0" eaLnBrk="1" hangingPunct="1">
              <a:lnSpc>
                <a:spcPct val="90000"/>
              </a:lnSpc>
              <a:buNone/>
            </a:pPr>
            <a:endParaRPr lang="ar-SA" altLang="ar-SA" sz="2400" b="1" dirty="0" smtClean="0">
              <a:solidFill>
                <a:srgbClr val="002060"/>
              </a:solidFill>
              <a:latin typeface="Arial" pitchFamily="34" charset="0"/>
              <a:cs typeface="Arial" pitchFamily="34" charset="0"/>
            </a:endParaRPr>
          </a:p>
          <a:p>
            <a:pPr algn="l" rtl="0" eaLnBrk="1" hangingPunct="1">
              <a:lnSpc>
                <a:spcPct val="90000"/>
              </a:lnSpc>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GLP-1 </a:t>
            </a:r>
            <a:r>
              <a:rPr lang="en-US" altLang="ar-SA" sz="2400" dirty="0" smtClean="0">
                <a:solidFill>
                  <a:schemeClr val="tx1"/>
                </a:solidFill>
                <a:latin typeface="Times New Roman" panose="02020603050405020304" pitchFamily="18" charset="0"/>
                <a:cs typeface="Times New Roman" panose="02020603050405020304" pitchFamily="18" charset="0"/>
              </a:rPr>
              <a:t>is secreted throughout the day by intestinal mucosa in response to oral glucose in the gut. </a:t>
            </a:r>
          </a:p>
          <a:p>
            <a:pPr algn="l" rtl="0" eaLnBrk="1" hangingPunct="1">
              <a:lnSpc>
                <a:spcPct val="90000"/>
              </a:lnSpc>
              <a:buFont typeface="Wingdings" pitchFamily="2" charset="2"/>
              <a:buChar char="q"/>
            </a:pPr>
            <a:r>
              <a:rPr lang="en-US" altLang="ar-SA" sz="2400" b="1" dirty="0" smtClean="0">
                <a:solidFill>
                  <a:schemeClr val="tx2"/>
                </a:solidFill>
                <a:latin typeface="Times New Roman" panose="02020603050405020304" pitchFamily="18" charset="0"/>
                <a:cs typeface="Times New Roman" panose="02020603050405020304" pitchFamily="18" charset="0"/>
              </a:rPr>
              <a:t>GLP-1 </a:t>
            </a:r>
            <a:r>
              <a:rPr lang="en-US" altLang="ar-SA" sz="2400" dirty="0" smtClean="0">
                <a:solidFill>
                  <a:schemeClr val="tx2"/>
                </a:solidFill>
                <a:latin typeface="Times New Roman" panose="02020603050405020304" pitchFamily="18" charset="0"/>
                <a:cs typeface="Times New Roman" panose="02020603050405020304" pitchFamily="18" charset="0"/>
              </a:rPr>
              <a:t>causes anabolic actions on the synthesis of insulin in beta cells by stimulating all steps of insulin biosynthesis.</a:t>
            </a:r>
            <a:r>
              <a:rPr lang="en-US" altLang="ar-SA" sz="2400" dirty="0" smtClean="0">
                <a:solidFill>
                  <a:schemeClr val="bg1"/>
                </a:solidFill>
                <a:latin typeface="Times New Roman" panose="02020603050405020304" pitchFamily="18" charset="0"/>
                <a:cs typeface="Times New Roman" panose="02020603050405020304" pitchFamily="18" charset="0"/>
              </a:rPr>
              <a:t> </a:t>
            </a:r>
          </a:p>
          <a:p>
            <a:pPr algn="l" rtl="0" eaLnBrk="1" hangingPunct="1">
              <a:lnSpc>
                <a:spcPct val="90000"/>
              </a:lnSpc>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 GLP-1 </a:t>
            </a:r>
            <a:r>
              <a:rPr lang="en-US" altLang="ar-SA" sz="2400" dirty="0" smtClean="0">
                <a:solidFill>
                  <a:schemeClr val="tx1"/>
                </a:solidFill>
                <a:latin typeface="Times New Roman" panose="02020603050405020304" pitchFamily="18" charset="0"/>
                <a:cs typeface="Times New Roman" panose="02020603050405020304" pitchFamily="18" charset="0"/>
              </a:rPr>
              <a:t>provides continued and augmented release of insulin for secretion in response to glucose without overproduction that could lead to hypoglycemia.</a:t>
            </a:r>
          </a:p>
          <a:p>
            <a:pPr algn="l" rtl="0" eaLnBrk="1" hangingPunct="1">
              <a:lnSpc>
                <a:spcPct val="90000"/>
              </a:lnSpc>
              <a:buFont typeface="Wingdings" pitchFamily="2" charset="2"/>
              <a:buChar char="q"/>
            </a:pPr>
            <a:r>
              <a:rPr lang="en-US" altLang="ar-SA" sz="2400" b="1" dirty="0" smtClean="0">
                <a:solidFill>
                  <a:schemeClr val="tx2"/>
                </a:solidFill>
                <a:latin typeface="Times New Roman" panose="02020603050405020304" pitchFamily="18" charset="0"/>
                <a:cs typeface="Times New Roman" panose="02020603050405020304" pitchFamily="18" charset="0"/>
              </a:rPr>
              <a:t> GLP-1 </a:t>
            </a:r>
            <a:r>
              <a:rPr lang="en-US" altLang="ar-SA" sz="2400" dirty="0" smtClean="0">
                <a:solidFill>
                  <a:schemeClr val="tx2"/>
                </a:solidFill>
                <a:latin typeface="Times New Roman" panose="02020603050405020304" pitchFamily="18" charset="0"/>
                <a:cs typeface="Times New Roman" panose="02020603050405020304" pitchFamily="18" charset="0"/>
              </a:rPr>
              <a:t>also acts on islet alpha cells, causing strong inhibition of postprandial glucagon secretion.</a:t>
            </a:r>
          </a:p>
          <a:p>
            <a:pPr algn="l" rtl="0" eaLnBrk="1" hangingPunct="1">
              <a:lnSpc>
                <a:spcPct val="90000"/>
              </a:lnSpc>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 GLP-1 </a:t>
            </a:r>
            <a:r>
              <a:rPr lang="en-US" altLang="ar-SA" sz="2400" dirty="0" smtClean="0">
                <a:solidFill>
                  <a:schemeClr val="tx1"/>
                </a:solidFill>
                <a:latin typeface="Times New Roman" panose="02020603050405020304" pitchFamily="18" charset="0"/>
                <a:cs typeface="Times New Roman" panose="02020603050405020304" pitchFamily="18" charset="0"/>
              </a:rPr>
              <a:t>slows gastric emptying and acts on brain to promote early satiety with reduced food intake</a:t>
            </a:r>
          </a:p>
          <a:p>
            <a:pPr algn="l" rtl="0">
              <a:buFont typeface="Wingdings 2" pitchFamily="18" charset="2"/>
              <a:buNone/>
            </a:pPr>
            <a:endParaRPr lang="en-US" altLang="ar-S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82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696200" cy="1320800"/>
          </a:xfrm>
        </p:spPr>
        <p:txBody>
          <a:bodyPr>
            <a:noAutofit/>
          </a:bodyPr>
          <a:lstStyle/>
          <a:p>
            <a:r>
              <a:rPr lang="en-US" altLang="ar-SA" sz="4400" b="1" dirty="0" err="1">
                <a:solidFill>
                  <a:schemeClr val="accent2"/>
                </a:solidFill>
                <a:latin typeface="Times New Roman" panose="02020603050405020304" pitchFamily="18" charset="0"/>
                <a:cs typeface="Times New Roman" panose="02020603050405020304" pitchFamily="18" charset="0"/>
              </a:rPr>
              <a:t>Dipeptidyl</a:t>
            </a:r>
            <a:r>
              <a:rPr lang="en-US" altLang="ar-SA" sz="4400" b="1" dirty="0">
                <a:solidFill>
                  <a:schemeClr val="accent2"/>
                </a:solidFill>
                <a:latin typeface="Times New Roman" panose="02020603050405020304" pitchFamily="18" charset="0"/>
                <a:cs typeface="Times New Roman" panose="02020603050405020304" pitchFamily="18" charset="0"/>
              </a:rPr>
              <a:t> Peptidase-4 (DPP-4)</a:t>
            </a:r>
            <a:br>
              <a:rPr lang="en-US" altLang="ar-SA" sz="4400" b="1" dirty="0">
                <a:solidFill>
                  <a:schemeClr val="accent2"/>
                </a:solidFill>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0" y="1447800"/>
            <a:ext cx="7391400" cy="3880773"/>
          </a:xfrm>
        </p:spPr>
        <p:txBody>
          <a:bodyPr/>
          <a:lstStyle/>
          <a:p>
            <a:pPr marL="342900" indent="-342900">
              <a:lnSpc>
                <a:spcPct val="90000"/>
              </a:lnSpc>
              <a:buFont typeface="Wingdings" pitchFamily="2" charset="2"/>
              <a:buChar char="q"/>
            </a:pPr>
            <a:r>
              <a:rPr lang="en-US" altLang="ar-SA" sz="2400" dirty="0">
                <a:solidFill>
                  <a:schemeClr val="tx1"/>
                </a:solidFill>
                <a:latin typeface="Times New Roman" panose="02020603050405020304" pitchFamily="18" charset="0"/>
                <a:cs typeface="Times New Roman" panose="02020603050405020304" pitchFamily="18" charset="0"/>
              </a:rPr>
              <a:t>Within minutes of secretion or exogenous administration, </a:t>
            </a:r>
            <a:r>
              <a:rPr lang="en-US" altLang="ar-SA" sz="2400" b="1" dirty="0">
                <a:solidFill>
                  <a:schemeClr val="tx1"/>
                </a:solidFill>
                <a:latin typeface="Times New Roman" panose="02020603050405020304" pitchFamily="18" charset="0"/>
                <a:cs typeface="Times New Roman" panose="02020603050405020304" pitchFamily="18" charset="0"/>
              </a:rPr>
              <a:t>GLP-1</a:t>
            </a:r>
            <a:r>
              <a:rPr lang="en-US" altLang="ar-SA" sz="2400" dirty="0">
                <a:solidFill>
                  <a:schemeClr val="tx1"/>
                </a:solidFill>
                <a:latin typeface="Times New Roman" panose="02020603050405020304" pitchFamily="18" charset="0"/>
                <a:cs typeface="Times New Roman" panose="02020603050405020304" pitchFamily="18" charset="0"/>
              </a:rPr>
              <a:t> is rapidly degraded </a:t>
            </a:r>
            <a:r>
              <a:rPr lang="en-US" altLang="ar-SA" sz="2400" dirty="0" smtClean="0">
                <a:solidFill>
                  <a:schemeClr val="tx1"/>
                </a:solidFill>
                <a:latin typeface="Times New Roman" panose="02020603050405020304" pitchFamily="18" charset="0"/>
                <a:cs typeface="Times New Roman" panose="02020603050405020304" pitchFamily="18" charset="0"/>
              </a:rPr>
              <a:t>by </a:t>
            </a:r>
            <a:r>
              <a:rPr lang="en-US" altLang="ar-SA" sz="2400" dirty="0" err="1" smtClean="0">
                <a:solidFill>
                  <a:schemeClr val="tx1"/>
                </a:solidFill>
                <a:latin typeface="Times New Roman" panose="02020603050405020304" pitchFamily="18" charset="0"/>
                <a:cs typeface="Times New Roman" panose="02020603050405020304" pitchFamily="18" charset="0"/>
              </a:rPr>
              <a:t>dipeptidyl</a:t>
            </a:r>
            <a:r>
              <a:rPr lang="en-US" altLang="ar-SA" sz="2400" dirty="0" smtClean="0">
                <a:solidFill>
                  <a:schemeClr val="tx1"/>
                </a:solidFill>
                <a:latin typeface="Times New Roman" panose="02020603050405020304" pitchFamily="18" charset="0"/>
                <a:cs typeface="Times New Roman" panose="02020603050405020304" pitchFamily="18" charset="0"/>
              </a:rPr>
              <a:t> </a:t>
            </a:r>
            <a:r>
              <a:rPr lang="en-US" altLang="ar-SA" sz="2400" dirty="0">
                <a:solidFill>
                  <a:schemeClr val="tx1"/>
                </a:solidFill>
                <a:latin typeface="Times New Roman" panose="02020603050405020304" pitchFamily="18" charset="0"/>
                <a:cs typeface="Times New Roman" panose="02020603050405020304" pitchFamily="18" charset="0"/>
              </a:rPr>
              <a:t>peptidase-4 (</a:t>
            </a:r>
            <a:r>
              <a:rPr lang="en-US" altLang="ar-SA" sz="2400" b="1" dirty="0">
                <a:solidFill>
                  <a:schemeClr val="tx1"/>
                </a:solidFill>
                <a:latin typeface="Times New Roman" panose="02020603050405020304" pitchFamily="18" charset="0"/>
                <a:cs typeface="Times New Roman" panose="02020603050405020304" pitchFamily="18" charset="0"/>
              </a:rPr>
              <a:t>DPP-4</a:t>
            </a:r>
            <a:r>
              <a:rPr lang="en-US" altLang="ar-SA" sz="2400" dirty="0">
                <a:solidFill>
                  <a:schemeClr val="tx1"/>
                </a:solidFill>
                <a:latin typeface="Times New Roman" panose="02020603050405020304" pitchFamily="18" charset="0"/>
                <a:cs typeface="Times New Roman" panose="02020603050405020304" pitchFamily="18" charset="0"/>
              </a:rPr>
              <a:t>).</a:t>
            </a:r>
          </a:p>
          <a:p>
            <a:pPr marL="342900" indent="-342900">
              <a:lnSpc>
                <a:spcPct val="90000"/>
              </a:lnSpc>
              <a:buFont typeface="Wingdings" pitchFamily="2" charset="2"/>
              <a:buChar char="q"/>
            </a:pPr>
            <a:endParaRPr lang="en-US" altLang="ar-SA" sz="2400" dirty="0">
              <a:solidFill>
                <a:schemeClr val="tx1"/>
              </a:solidFill>
              <a:latin typeface="Times New Roman" panose="02020603050405020304" pitchFamily="18" charset="0"/>
              <a:cs typeface="Times New Roman" panose="02020603050405020304" pitchFamily="18" charset="0"/>
            </a:endParaRPr>
          </a:p>
          <a:p>
            <a:pPr marL="342900" indent="-342900">
              <a:lnSpc>
                <a:spcPct val="90000"/>
              </a:lnSpc>
              <a:buFont typeface="Wingdings" pitchFamily="2" charset="2"/>
              <a:buChar char="q"/>
            </a:pPr>
            <a:r>
              <a:rPr lang="en-US" altLang="ar-SA" sz="2400" b="1" dirty="0">
                <a:solidFill>
                  <a:schemeClr val="tx1"/>
                </a:solidFill>
                <a:latin typeface="Times New Roman" panose="02020603050405020304" pitchFamily="18" charset="0"/>
                <a:cs typeface="Times New Roman" panose="02020603050405020304" pitchFamily="18" charset="0"/>
              </a:rPr>
              <a:t>DPP-4</a:t>
            </a:r>
            <a:r>
              <a:rPr lang="en-US" altLang="ar-SA" sz="2400" dirty="0">
                <a:solidFill>
                  <a:schemeClr val="tx1"/>
                </a:solidFill>
                <a:latin typeface="Times New Roman" panose="02020603050405020304" pitchFamily="18" charset="0"/>
                <a:cs typeface="Times New Roman" panose="02020603050405020304" pitchFamily="18" charset="0"/>
              </a:rPr>
              <a:t> is found in many body tissues, including liver,  renal, and intestinal brush- border membranes; lymphocytes; and endothelial cells.</a:t>
            </a:r>
            <a:endParaRPr lang="ar-SA" altLang="ar-SA" sz="2400"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2425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221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3"/>
          <p:cNvSpPr>
            <a:spLocks noGrp="1" noChangeArrowheads="1"/>
          </p:cNvSpPr>
          <p:nvPr>
            <p:ph type="title"/>
          </p:nvPr>
        </p:nvSpPr>
        <p:spPr>
          <a:xfrm>
            <a:off x="0" y="-14288"/>
            <a:ext cx="6347714" cy="1320800"/>
          </a:xfrm>
        </p:spPr>
        <p:txBody>
          <a:bodyPr>
            <a:noAutofit/>
          </a:bodyPr>
          <a:lstStyle/>
          <a:p>
            <a:pPr eaLnBrk="1" hangingPunct="1"/>
            <a:r>
              <a:rPr lang="en-GB" sz="4400" b="1" dirty="0" smtClean="0">
                <a:solidFill>
                  <a:schemeClr val="accent2"/>
                </a:solidFill>
                <a:latin typeface="Times New Roman" panose="02020603050405020304" pitchFamily="18" charset="0"/>
                <a:cs typeface="Times New Roman" panose="02020603050405020304" pitchFamily="18" charset="0"/>
              </a:rPr>
              <a:t>The family of </a:t>
            </a:r>
            <a:r>
              <a:rPr lang="en-GB" sz="4400" b="1" dirty="0" err="1" smtClean="0">
                <a:solidFill>
                  <a:schemeClr val="accent2"/>
                </a:solidFill>
                <a:latin typeface="Times New Roman" panose="02020603050405020304" pitchFamily="18" charset="0"/>
                <a:cs typeface="Times New Roman" panose="02020603050405020304" pitchFamily="18" charset="0"/>
              </a:rPr>
              <a:t>incretin</a:t>
            </a:r>
            <a:r>
              <a:rPr lang="en-GB" sz="4400" b="1" dirty="0" smtClean="0">
                <a:solidFill>
                  <a:schemeClr val="accent2"/>
                </a:solidFill>
                <a:latin typeface="Times New Roman" panose="02020603050405020304" pitchFamily="18" charset="0"/>
                <a:cs typeface="Times New Roman" panose="02020603050405020304" pitchFamily="18" charset="0"/>
              </a:rPr>
              <a:t>-based therapies</a:t>
            </a:r>
            <a:endParaRPr lang="en-US" sz="4400" b="1" dirty="0" smtClean="0">
              <a:solidFill>
                <a:schemeClr val="accent2"/>
              </a:solidFill>
              <a:latin typeface="Times New Roman" panose="02020603050405020304" pitchFamily="18" charset="0"/>
              <a:cs typeface="Times New Roman" panose="02020603050405020304" pitchFamily="18" charset="0"/>
            </a:endParaRPr>
          </a:p>
        </p:txBody>
      </p:sp>
      <p:sp>
        <p:nvSpPr>
          <p:cNvPr id="160771" name="Text Box 12"/>
          <p:cNvSpPr txBox="1">
            <a:spLocks noChangeArrowheads="1"/>
          </p:cNvSpPr>
          <p:nvPr/>
        </p:nvSpPr>
        <p:spPr bwMode="auto">
          <a:xfrm>
            <a:off x="412750" y="6484938"/>
            <a:ext cx="8280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solidFill>
                  <a:srgbClr val="001965"/>
                </a:solidFill>
                <a:latin typeface="Verdana" pitchFamily="34" charset="0"/>
              </a:rPr>
              <a:t>Wick &amp; Newlin. </a:t>
            </a:r>
            <a:r>
              <a:rPr lang="en-US" sz="900" i="1">
                <a:solidFill>
                  <a:srgbClr val="001965"/>
                </a:solidFill>
                <a:latin typeface="Verdana" pitchFamily="34" charset="0"/>
              </a:rPr>
              <a:t>J Am Acad Nurse Pract</a:t>
            </a:r>
            <a:r>
              <a:rPr lang="en-US" sz="900">
                <a:solidFill>
                  <a:srgbClr val="001965"/>
                </a:solidFill>
                <a:latin typeface="Verdana" pitchFamily="34" charset="0"/>
              </a:rPr>
              <a:t> 2009;21:623–30; White. </a:t>
            </a:r>
            <a:r>
              <a:rPr lang="en-US" sz="900" i="1">
                <a:solidFill>
                  <a:srgbClr val="001965"/>
                </a:solidFill>
                <a:latin typeface="Verdana" pitchFamily="34" charset="0"/>
              </a:rPr>
              <a:t>J Am Pharm Assoc</a:t>
            </a:r>
            <a:r>
              <a:rPr lang="en-US" sz="900">
                <a:solidFill>
                  <a:srgbClr val="001965"/>
                </a:solidFill>
                <a:latin typeface="Verdana" pitchFamily="34" charset="0"/>
              </a:rPr>
              <a:t> 2009;49(Suppl. 1):S30–40</a:t>
            </a:r>
          </a:p>
        </p:txBody>
      </p:sp>
      <p:pic>
        <p:nvPicPr>
          <p:cNvPr id="16077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64" y="2057400"/>
            <a:ext cx="64960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59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882"/>
            <a:ext cx="6347713" cy="1320800"/>
          </a:xfrm>
        </p:spPr>
        <p:txBody>
          <a:bodyPr>
            <a:normAutofit/>
          </a:bodyPr>
          <a:lstStyle/>
          <a:p>
            <a:r>
              <a:rPr lang="en-US" sz="4400" b="1" dirty="0" smtClean="0">
                <a:solidFill>
                  <a:schemeClr val="accent2"/>
                </a:solidFill>
                <a:latin typeface="Times New Roman" panose="02020603050405020304" pitchFamily="18" charset="0"/>
                <a:cs typeface="Times New Roman" panose="02020603050405020304" pitchFamily="18" charset="0"/>
              </a:rPr>
              <a:t>Medication </a:t>
            </a:r>
            <a:endParaRPr lang="en-US" sz="4400" b="1" dirty="0">
              <a:solidFill>
                <a:schemeClr val="accent2"/>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664" y="990600"/>
            <a:ext cx="7158136" cy="5486400"/>
          </a:xfrm>
        </p:spPr>
        <p:txBody>
          <a:bodyPr>
            <a:noAutofit/>
          </a:bodyPr>
          <a:lstStyle/>
          <a:p>
            <a:pPr marL="342900" indent="-342900">
              <a:lnSpc>
                <a:spcPct val="90000"/>
              </a:lnSpc>
              <a:spcBef>
                <a:spcPts val="580"/>
              </a:spcBef>
              <a:buFont typeface="Wingdings" pitchFamily="2" charset="2"/>
              <a:buChar char="q"/>
              <a:defRPr/>
            </a:pPr>
            <a:r>
              <a:rPr lang="en-US" sz="2400" b="1" dirty="0" err="1">
                <a:solidFill>
                  <a:schemeClr val="tx1"/>
                </a:solidFill>
                <a:latin typeface="Times New Roman" panose="02020603050405020304" pitchFamily="18" charset="0"/>
                <a:cs typeface="Times New Roman" panose="02020603050405020304" pitchFamily="18" charset="0"/>
              </a:rPr>
              <a:t>Liraglutide</a:t>
            </a:r>
            <a:r>
              <a:rPr lang="en-US" sz="2400" b="1" dirty="0">
                <a:solidFill>
                  <a:schemeClr val="tx1"/>
                </a:solidFill>
                <a:latin typeface="Times New Roman" panose="02020603050405020304" pitchFamily="18" charset="0"/>
                <a:cs typeface="Times New Roman" panose="02020603050405020304" pitchFamily="18" charset="0"/>
              </a:rPr>
              <a:t>: GLP-1 analog, SC, </a:t>
            </a:r>
            <a:r>
              <a:rPr lang="en-US" sz="2400" b="1" dirty="0" smtClean="0">
                <a:solidFill>
                  <a:schemeClr val="tx1"/>
                </a:solidFill>
                <a:latin typeface="Times New Roman" panose="02020603050405020304" pitchFamily="18" charset="0"/>
                <a:cs typeface="Times New Roman" panose="02020603050405020304" pitchFamily="18" charset="0"/>
              </a:rPr>
              <a:t>0.6,1.2 </a:t>
            </a:r>
            <a:r>
              <a:rPr lang="en-US" sz="2400" b="1" dirty="0">
                <a:solidFill>
                  <a:schemeClr val="tx1"/>
                </a:solidFill>
                <a:latin typeface="Times New Roman" panose="02020603050405020304" pitchFamily="18" charset="0"/>
                <a:cs typeface="Times New Roman" panose="02020603050405020304" pitchFamily="18" charset="0"/>
              </a:rPr>
              <a:t>-1.8 mg once daily</a:t>
            </a:r>
          </a:p>
          <a:p>
            <a:pPr>
              <a:lnSpc>
                <a:spcPct val="90000"/>
              </a:lnSpc>
              <a:spcBef>
                <a:spcPts val="580"/>
              </a:spcBef>
              <a:buFont typeface="Wingdings" pitchFamily="2" charset="2"/>
              <a:buChar char="Ø"/>
              <a:defRPr/>
            </a:pPr>
            <a:r>
              <a:rPr lang="en-US" sz="2400" b="1" dirty="0">
                <a:solidFill>
                  <a:schemeClr val="tx1"/>
                </a:solidFill>
                <a:latin typeface="Times New Roman" panose="02020603050405020304" pitchFamily="18" charset="0"/>
                <a:cs typeface="Times New Roman" panose="02020603050405020304" pitchFamily="18" charset="0"/>
              </a:rPr>
              <a:t>For overweight / obese type 2 patients Combined with Metformin +/- </a:t>
            </a:r>
            <a:r>
              <a:rPr lang="en-US" sz="2400" b="1" dirty="0" smtClean="0">
                <a:solidFill>
                  <a:schemeClr val="tx1"/>
                </a:solidFill>
                <a:latin typeface="Times New Roman" panose="02020603050405020304" pitchFamily="18" charset="0"/>
                <a:cs typeface="Times New Roman" panose="02020603050405020304" pitchFamily="18" charset="0"/>
              </a:rPr>
              <a:t>Pioglitazone                    </a:t>
            </a:r>
            <a:endParaRPr lang="en-US" sz="2400" b="1" dirty="0">
              <a:solidFill>
                <a:schemeClr val="tx1"/>
              </a:solidFill>
              <a:latin typeface="Times New Roman" panose="02020603050405020304" pitchFamily="18" charset="0"/>
              <a:cs typeface="Times New Roman" panose="02020603050405020304" pitchFamily="18" charset="0"/>
            </a:endParaRPr>
          </a:p>
          <a:p>
            <a:pPr>
              <a:lnSpc>
                <a:spcPct val="90000"/>
              </a:lnSpc>
              <a:spcBef>
                <a:spcPts val="580"/>
              </a:spcBef>
              <a:buFont typeface="Wingdings" pitchFamily="2" charset="2"/>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nSpc>
                <a:spcPct val="90000"/>
              </a:lnSpc>
              <a:spcBef>
                <a:spcPts val="580"/>
              </a:spcBef>
              <a:buFont typeface="Wingdings" pitchFamily="2" charset="2"/>
              <a:buChar char="q"/>
              <a:defRPr/>
            </a:pPr>
            <a:r>
              <a:rPr lang="en-US" sz="2400" b="1" dirty="0" err="1">
                <a:solidFill>
                  <a:schemeClr val="tx1"/>
                </a:solidFill>
                <a:latin typeface="Times New Roman" panose="02020603050405020304" pitchFamily="18" charset="0"/>
                <a:cs typeface="Times New Roman" panose="02020603050405020304" pitchFamily="18" charset="0"/>
              </a:rPr>
              <a:t>Sitagliptin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Januvia</a:t>
            </a:r>
            <a:r>
              <a:rPr lang="en-US" sz="2400" b="1"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DPP-4</a:t>
            </a:r>
            <a:r>
              <a:rPr lang="en-US" sz="2400" dirty="0">
                <a:solidFill>
                  <a:schemeClr val="tx1"/>
                </a:solidFill>
                <a:latin typeface="Times New Roman" panose="02020603050405020304" pitchFamily="18" charset="0"/>
                <a:cs typeface="Times New Roman" panose="02020603050405020304" pitchFamily="18" charset="0"/>
              </a:rPr>
              <a:t>) inhibitor, 100 mg </a:t>
            </a:r>
            <a:r>
              <a:rPr lang="en-US" sz="2400" dirty="0" smtClean="0">
                <a:solidFill>
                  <a:schemeClr val="tx1"/>
                </a:solidFill>
                <a:latin typeface="Times New Roman" panose="02020603050405020304" pitchFamily="18" charset="0"/>
                <a:cs typeface="Times New Roman" panose="02020603050405020304" pitchFamily="18" charset="0"/>
              </a:rPr>
              <a:t>OD </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90000"/>
              </a:lnSpc>
              <a:spcBef>
                <a:spcPts val="580"/>
              </a:spcBef>
              <a:buFont typeface="Wingdings" pitchFamily="2" charset="2"/>
              <a:buChar char="Ø"/>
              <a:defRPr/>
            </a:pPr>
            <a:r>
              <a:rPr lang="en-US" sz="2400" dirty="0" smtClean="0">
                <a:solidFill>
                  <a:schemeClr val="tx1"/>
                </a:solidFill>
                <a:latin typeface="Times New Roman" panose="02020603050405020304" pitchFamily="18" charset="0"/>
                <a:cs typeface="Times New Roman" panose="02020603050405020304" pitchFamily="18" charset="0"/>
              </a:rPr>
              <a:t>Other </a:t>
            </a:r>
            <a:r>
              <a:rPr lang="en-US" sz="2400" dirty="0">
                <a:solidFill>
                  <a:schemeClr val="tx1"/>
                </a:solidFill>
                <a:latin typeface="Times New Roman" panose="02020603050405020304" pitchFamily="18" charset="0"/>
                <a:cs typeface="Times New Roman" panose="02020603050405020304" pitchFamily="18" charset="0"/>
              </a:rPr>
              <a:t>DPP-4 inhibitors</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Vildagliptin</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Saxagliptin</a:t>
            </a:r>
            <a:endParaRPr lang="en-US" sz="2400" b="1" dirty="0">
              <a:solidFill>
                <a:schemeClr val="tx1"/>
              </a:solidFill>
              <a:latin typeface="Times New Roman" panose="02020603050405020304" pitchFamily="18" charset="0"/>
              <a:cs typeface="Times New Roman" panose="02020603050405020304" pitchFamily="18" charset="0"/>
            </a:endParaRPr>
          </a:p>
          <a:p>
            <a:pPr marL="0" indent="0">
              <a:lnSpc>
                <a:spcPct val="90000"/>
              </a:lnSpc>
              <a:spcBef>
                <a:spcPts val="580"/>
              </a:spcBef>
              <a:buNone/>
              <a:defRPr/>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buFont typeface="Wingdings" pitchFamily="2" charset="2"/>
              <a:buChar char="q"/>
              <a:defRPr/>
            </a:pPr>
            <a:r>
              <a:rPr lang="en-US" sz="2400" dirty="0">
                <a:solidFill>
                  <a:schemeClr val="tx1"/>
                </a:solidFill>
                <a:latin typeface="Times New Roman" panose="02020603050405020304" pitchFamily="18" charset="0"/>
                <a:cs typeface="Times New Roman" panose="02020603050405020304" pitchFamily="18" charset="0"/>
              </a:rPr>
              <a:t>Type 2 diabetes only</a:t>
            </a:r>
          </a:p>
          <a:p>
            <a:pPr marL="457200" indent="-457200">
              <a:buFont typeface="Wingdings" pitchFamily="2" charset="2"/>
              <a:buChar char="q"/>
              <a:defRPr/>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Monotherapy</a:t>
            </a:r>
            <a:r>
              <a:rPr lang="en-US" sz="2400" dirty="0">
                <a:solidFill>
                  <a:schemeClr val="tx1"/>
                </a:solidFill>
                <a:latin typeface="Times New Roman" panose="02020603050405020304" pitchFamily="18" charset="0"/>
                <a:cs typeface="Times New Roman" panose="02020603050405020304" pitchFamily="18" charset="0"/>
              </a:rPr>
              <a:t> or with Metformin or TZD</a:t>
            </a:r>
          </a:p>
          <a:p>
            <a:pPr marL="457200" indent="-457200">
              <a:buFont typeface="Wingdings" pitchFamily="2" charset="2"/>
              <a:buChar char="q"/>
              <a:defRPr/>
            </a:pPr>
            <a:r>
              <a:rPr lang="en-US" sz="2400" dirty="0">
                <a:solidFill>
                  <a:schemeClr val="tx1"/>
                </a:solidFill>
                <a:latin typeface="Times New Roman" panose="02020603050405020304" pitchFamily="18" charset="0"/>
                <a:cs typeface="Times New Roman" panose="02020603050405020304" pitchFamily="18" charset="0"/>
              </a:rPr>
              <a:t> Weight neutral</a:t>
            </a:r>
          </a:p>
          <a:p>
            <a:pPr marL="457200" indent="-457200">
              <a:buFont typeface="Wingdings" pitchFamily="2" charset="2"/>
              <a:buChar char="q"/>
              <a:defRPr/>
            </a:pPr>
            <a:r>
              <a:rPr lang="en-US" sz="2400" dirty="0">
                <a:solidFill>
                  <a:schemeClr val="tx1"/>
                </a:solidFill>
                <a:latin typeface="Times New Roman" panose="02020603050405020304" pitchFamily="18" charset="0"/>
                <a:cs typeface="Times New Roman" panose="02020603050405020304" pitchFamily="18" charset="0"/>
              </a:rPr>
              <a:t> Does not cause hypoglycemia</a:t>
            </a:r>
          </a:p>
          <a:p>
            <a:pPr>
              <a:lnSpc>
                <a:spcPct val="90000"/>
              </a:lnSpc>
              <a:spcBef>
                <a:spcPts val="580"/>
              </a:spcBef>
              <a:defRPr/>
            </a:pP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91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291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359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3"/>
          <p:cNvPicPr>
            <a:picLocks noChangeAspect="1" noChangeArrowheads="1"/>
          </p:cNvPicPr>
          <p:nvPr/>
        </p:nvPicPr>
        <p:blipFill>
          <a:blip r:embed="rId2">
            <a:extLst>
              <a:ext uri="{28A0092B-C50C-407E-A947-70E740481C1C}">
                <a14:useLocalDpi xmlns:a14="http://schemas.microsoft.com/office/drawing/2010/main" val="0"/>
              </a:ext>
            </a:extLst>
          </a:blip>
          <a:srcRect l="26698" t="32121" r="22923" b="17767"/>
          <a:stretch>
            <a:fillRect/>
          </a:stretch>
        </p:blipFill>
        <p:spPr bwMode="auto">
          <a:xfrm>
            <a:off x="1447800" y="1295400"/>
            <a:ext cx="655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itle 4"/>
          <p:cNvSpPr>
            <a:spLocks noGrp="1"/>
          </p:cNvSpPr>
          <p:nvPr>
            <p:ph type="title"/>
          </p:nvPr>
        </p:nvSpPr>
        <p:spPr/>
        <p:txBody>
          <a:bodyPr/>
          <a:lstStyle/>
          <a:p>
            <a:pPr algn="ctr"/>
            <a:r>
              <a:rPr lang="en-AU" dirty="0" smtClean="0">
                <a:solidFill>
                  <a:schemeClr val="accent2"/>
                </a:solidFill>
              </a:rPr>
              <a:t>DPP 4 inhibitors</a:t>
            </a:r>
            <a:endParaRPr lang="en-US" dirty="0" smtClean="0">
              <a:solidFill>
                <a:schemeClr val="accent2"/>
              </a:solidFill>
            </a:endParaRPr>
          </a:p>
        </p:txBody>
      </p:sp>
    </p:spTree>
    <p:extLst>
      <p:ext uri="{BB962C8B-B14F-4D97-AF65-F5344CB8AC3E}">
        <p14:creationId xmlns:p14="http://schemas.microsoft.com/office/powerpoint/2010/main" val="4163083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530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228600"/>
            <a:ext cx="6934200" cy="1219200"/>
          </a:xfrm>
        </p:spPr>
        <p:txBody>
          <a:bodyPr/>
          <a:lstStyle/>
          <a:p>
            <a:pPr eaLnBrk="1" hangingPunct="1"/>
            <a:r>
              <a:rPr lang="de-AT" altLang="ar-SA" sz="2400" b="1" dirty="0" smtClean="0">
                <a:solidFill>
                  <a:schemeClr val="accent2"/>
                </a:solidFill>
                <a:latin typeface="Times New Roman" panose="02020603050405020304" pitchFamily="18" charset="0"/>
                <a:cs typeface="Times New Roman" panose="02020603050405020304" pitchFamily="18" charset="0"/>
              </a:rPr>
              <a:t>Which antidiabetic Drugs are contraindicated or should be only very cautiously when the following Co-Morbidity is present?</a:t>
            </a:r>
          </a:p>
        </p:txBody>
      </p:sp>
      <p:sp>
        <p:nvSpPr>
          <p:cNvPr id="160771" name="Rectangle 3"/>
          <p:cNvSpPr>
            <a:spLocks noGrp="1" noChangeArrowheads="1"/>
          </p:cNvSpPr>
          <p:nvPr>
            <p:ph idx="1"/>
          </p:nvPr>
        </p:nvSpPr>
        <p:spPr>
          <a:xfrm>
            <a:off x="228600" y="1295400"/>
            <a:ext cx="8686800" cy="5334000"/>
          </a:xfrm>
        </p:spPr>
        <p:txBody>
          <a:bodyPr>
            <a:normAutofit/>
          </a:bodyPr>
          <a:lstStyle/>
          <a:p>
            <a:pPr eaLnBrk="1" hangingPunct="1">
              <a:lnSpc>
                <a:spcPct val="90000"/>
              </a:lnSpc>
            </a:pPr>
            <a:endParaRPr lang="de-AT" altLang="ar-SA" sz="2200" dirty="0" smtClean="0">
              <a:solidFill>
                <a:srgbClr val="002060"/>
              </a:solidFill>
            </a:endParaRPr>
          </a:p>
          <a:p>
            <a:pPr algn="l" rtl="0" eaLnBrk="1" hangingPunct="1">
              <a:lnSpc>
                <a:spcPct val="90000"/>
              </a:lnSpc>
              <a:buFont typeface="Wingdings" pitchFamily="2" charset="2"/>
              <a:buChar char="q"/>
            </a:pPr>
            <a:r>
              <a:rPr lang="de-AT" altLang="ar-SA" sz="2000" b="1" dirty="0" smtClean="0">
                <a:solidFill>
                  <a:schemeClr val="tx1"/>
                </a:solidFill>
                <a:latin typeface="Times New Roman" panose="02020603050405020304" pitchFamily="18" charset="0"/>
                <a:cs typeface="Times New Roman" panose="02020603050405020304" pitchFamily="18" charset="0"/>
              </a:rPr>
              <a:t>Chronic Kidney Failure:  Metformin, Acarbose,Sitagliptin, </a:t>
            </a:r>
          </a:p>
          <a:p>
            <a:pPr marL="0" indent="0" algn="l" rtl="0" eaLnBrk="1" hangingPunct="1">
              <a:lnSpc>
                <a:spcPct val="90000"/>
              </a:lnSpc>
              <a:buNone/>
            </a:pPr>
            <a:r>
              <a:rPr lang="de-AT" altLang="ar-SA" sz="2000" b="1" dirty="0" smtClean="0">
                <a:solidFill>
                  <a:schemeClr val="tx1"/>
                </a:solidFill>
                <a:latin typeface="Times New Roman" panose="02020603050405020304" pitchFamily="18" charset="0"/>
                <a:cs typeface="Times New Roman" panose="02020603050405020304" pitchFamily="18" charset="0"/>
              </a:rPr>
              <a:t>                                           Insulin &amp; SUs (reduced dosage) </a:t>
            </a:r>
          </a:p>
          <a:p>
            <a:pPr marL="0" indent="0" algn="l" rtl="0" eaLnBrk="1" hangingPunct="1">
              <a:lnSpc>
                <a:spcPct val="90000"/>
              </a:lnSpc>
              <a:buNone/>
            </a:pPr>
            <a:endParaRPr lang="de-AT" altLang="ar-SA" sz="2000" b="1" dirty="0" smtClean="0">
              <a:solidFill>
                <a:schemeClr val="tx1"/>
              </a:solidFill>
              <a:latin typeface="Times New Roman" panose="02020603050405020304" pitchFamily="18" charset="0"/>
              <a:cs typeface="Times New Roman" panose="02020603050405020304" pitchFamily="18" charset="0"/>
            </a:endParaRPr>
          </a:p>
          <a:p>
            <a:pPr algn="l" rtl="0" eaLnBrk="1" hangingPunct="1">
              <a:lnSpc>
                <a:spcPct val="90000"/>
              </a:lnSpc>
              <a:buFont typeface="Wingdings" pitchFamily="2" charset="2"/>
              <a:buChar char="q"/>
            </a:pPr>
            <a:r>
              <a:rPr lang="de-AT" altLang="ar-SA" sz="2000" b="1" dirty="0" smtClean="0">
                <a:solidFill>
                  <a:schemeClr val="tx1"/>
                </a:solidFill>
                <a:latin typeface="Times New Roman" panose="02020603050405020304" pitchFamily="18" charset="0"/>
                <a:cs typeface="Times New Roman" panose="02020603050405020304" pitchFamily="18" charset="0"/>
              </a:rPr>
              <a:t>Heart Failure:                    TZDs</a:t>
            </a:r>
          </a:p>
          <a:p>
            <a:pPr algn="l" rtl="0" eaLnBrk="1" hangingPunct="1">
              <a:lnSpc>
                <a:spcPct val="90000"/>
              </a:lnSpc>
              <a:buFont typeface="Wingdings" pitchFamily="2" charset="2"/>
              <a:buChar char="q"/>
            </a:pPr>
            <a:endParaRPr lang="de-AT" altLang="ar-SA" sz="2000" b="1" dirty="0" smtClean="0">
              <a:solidFill>
                <a:schemeClr val="tx1"/>
              </a:solidFill>
              <a:latin typeface="Times New Roman" panose="02020603050405020304" pitchFamily="18" charset="0"/>
              <a:cs typeface="Times New Roman" panose="02020603050405020304" pitchFamily="18" charset="0"/>
            </a:endParaRPr>
          </a:p>
          <a:p>
            <a:pPr algn="l" rtl="0" eaLnBrk="1" hangingPunct="1">
              <a:lnSpc>
                <a:spcPct val="90000"/>
              </a:lnSpc>
              <a:buFont typeface="Wingdings" pitchFamily="2" charset="2"/>
              <a:buChar char="q"/>
            </a:pPr>
            <a:r>
              <a:rPr lang="de-AT" altLang="ar-SA" sz="2000" b="1" dirty="0" smtClean="0">
                <a:solidFill>
                  <a:schemeClr val="tx1"/>
                </a:solidFill>
                <a:latin typeface="Times New Roman" panose="02020603050405020304" pitchFamily="18" charset="0"/>
                <a:cs typeface="Times New Roman" panose="02020603050405020304" pitchFamily="18" charset="0"/>
              </a:rPr>
              <a:t>Osteoporosis:                     TZDs</a:t>
            </a:r>
          </a:p>
          <a:p>
            <a:pPr algn="l" rtl="0" eaLnBrk="1" hangingPunct="1">
              <a:lnSpc>
                <a:spcPct val="90000"/>
              </a:lnSpc>
              <a:buFont typeface="Wingdings" pitchFamily="2" charset="2"/>
              <a:buChar char="q"/>
            </a:pPr>
            <a:endParaRPr lang="de-AT" altLang="ar-SA" sz="2000" b="1" dirty="0" smtClean="0">
              <a:solidFill>
                <a:schemeClr val="tx1"/>
              </a:solidFill>
              <a:latin typeface="Times New Roman" panose="02020603050405020304" pitchFamily="18" charset="0"/>
              <a:cs typeface="Times New Roman" panose="02020603050405020304" pitchFamily="18" charset="0"/>
            </a:endParaRPr>
          </a:p>
          <a:p>
            <a:pPr algn="l" rtl="0" eaLnBrk="1" hangingPunct="1">
              <a:lnSpc>
                <a:spcPct val="90000"/>
              </a:lnSpc>
              <a:buFont typeface="Wingdings" pitchFamily="2" charset="2"/>
              <a:buChar char="q"/>
            </a:pPr>
            <a:r>
              <a:rPr lang="de-AT" altLang="ar-SA" sz="2000" b="1" dirty="0" smtClean="0">
                <a:solidFill>
                  <a:schemeClr val="tx1"/>
                </a:solidFill>
                <a:latin typeface="Times New Roman" panose="02020603050405020304" pitchFamily="18" charset="0"/>
                <a:cs typeface="Times New Roman" panose="02020603050405020304" pitchFamily="18" charset="0"/>
              </a:rPr>
              <a:t>Myocardial Infarction:  Hypoglycemias should be avoided </a:t>
            </a:r>
            <a:br>
              <a:rPr lang="de-AT" altLang="ar-SA" sz="2000" b="1" dirty="0" smtClean="0">
                <a:solidFill>
                  <a:schemeClr val="tx1"/>
                </a:solidFill>
                <a:latin typeface="Times New Roman" panose="02020603050405020304" pitchFamily="18" charset="0"/>
                <a:cs typeface="Times New Roman" panose="02020603050405020304" pitchFamily="18" charset="0"/>
              </a:rPr>
            </a:br>
            <a:r>
              <a:rPr lang="de-AT" altLang="ar-SA" sz="2000" b="1" dirty="0" smtClean="0">
                <a:solidFill>
                  <a:schemeClr val="tx1"/>
                </a:solidFill>
                <a:latin typeface="Times New Roman" panose="02020603050405020304" pitchFamily="18" charset="0"/>
                <a:cs typeface="Times New Roman" panose="02020603050405020304" pitchFamily="18" charset="0"/>
              </a:rPr>
              <a:t>                                               when Insulin or SUs are taken.</a:t>
            </a:r>
          </a:p>
          <a:p>
            <a:pPr algn="l" rtl="0" eaLnBrk="1" hangingPunct="1">
              <a:lnSpc>
                <a:spcPct val="90000"/>
              </a:lnSpc>
              <a:buFont typeface="Wingdings" pitchFamily="2" charset="2"/>
              <a:buChar char="q"/>
            </a:pPr>
            <a:endParaRPr lang="de-AT" altLang="ar-SA" sz="2000" b="1" dirty="0" smtClean="0">
              <a:solidFill>
                <a:schemeClr val="tx1"/>
              </a:solidFill>
              <a:latin typeface="Times New Roman" panose="02020603050405020304" pitchFamily="18" charset="0"/>
              <a:cs typeface="Times New Roman" panose="02020603050405020304" pitchFamily="18" charset="0"/>
            </a:endParaRPr>
          </a:p>
          <a:p>
            <a:pPr algn="l" rtl="0" eaLnBrk="1" hangingPunct="1">
              <a:lnSpc>
                <a:spcPct val="90000"/>
              </a:lnSpc>
              <a:buFont typeface="Wingdings" pitchFamily="2" charset="2"/>
              <a:buChar char="q"/>
            </a:pPr>
            <a:r>
              <a:rPr lang="de-AT" altLang="ar-SA" sz="2000" b="1" dirty="0" smtClean="0">
                <a:solidFill>
                  <a:schemeClr val="tx1"/>
                </a:solidFill>
                <a:latin typeface="Times New Roman" panose="02020603050405020304" pitchFamily="18" charset="0"/>
                <a:cs typeface="Times New Roman" panose="02020603050405020304" pitchFamily="18" charset="0"/>
              </a:rPr>
              <a:t>Elderly people (&gt;70 years):   Hypoglycemias should be avoided </a:t>
            </a:r>
            <a:br>
              <a:rPr lang="de-AT" altLang="ar-SA" sz="2000" b="1" dirty="0" smtClean="0">
                <a:solidFill>
                  <a:schemeClr val="tx1"/>
                </a:solidFill>
                <a:latin typeface="Times New Roman" panose="02020603050405020304" pitchFamily="18" charset="0"/>
                <a:cs typeface="Times New Roman" panose="02020603050405020304" pitchFamily="18" charset="0"/>
              </a:rPr>
            </a:br>
            <a:r>
              <a:rPr lang="de-AT" altLang="ar-SA" sz="2000" b="1" dirty="0" smtClean="0">
                <a:solidFill>
                  <a:schemeClr val="tx1"/>
                </a:solidFill>
                <a:latin typeface="Times New Roman" panose="02020603050405020304" pitchFamily="18" charset="0"/>
                <a:cs typeface="Times New Roman" panose="02020603050405020304" pitchFamily="18" charset="0"/>
              </a:rPr>
              <a:t>                                                     when Insulin or SUs are taken. </a:t>
            </a:r>
          </a:p>
        </p:txBody>
      </p:sp>
    </p:spTree>
    <p:extLst>
      <p:ext uri="{BB962C8B-B14F-4D97-AF65-F5344CB8AC3E}">
        <p14:creationId xmlns:p14="http://schemas.microsoft.com/office/powerpoint/2010/main" val="1909881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1">
                                            <p:txEl>
                                              <p:pRg st="1" end="1"/>
                                            </p:txEl>
                                          </p:spTgt>
                                        </p:tgtEl>
                                        <p:attrNameLst>
                                          <p:attrName>style.visibility</p:attrName>
                                        </p:attrNameLst>
                                      </p:cBhvr>
                                      <p:to>
                                        <p:strVal val="visible"/>
                                      </p:to>
                                    </p:set>
                                    <p:anim calcmode="lin" valueType="num">
                                      <p:cBhvr additive="base">
                                        <p:cTn id="7"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771">
                                            <p:txEl>
                                              <p:pRg st="2" end="2"/>
                                            </p:txEl>
                                          </p:spTgt>
                                        </p:tgtEl>
                                        <p:attrNameLst>
                                          <p:attrName>style.visibility</p:attrName>
                                        </p:attrNameLst>
                                      </p:cBhvr>
                                      <p:to>
                                        <p:strVal val="visible"/>
                                      </p:to>
                                    </p:set>
                                    <p:anim calcmode="lin" valueType="num">
                                      <p:cBhvr additive="base">
                                        <p:cTn id="13"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0771">
                                            <p:txEl>
                                              <p:pRg st="4" end="4"/>
                                            </p:txEl>
                                          </p:spTgt>
                                        </p:tgtEl>
                                        <p:attrNameLst>
                                          <p:attrName>style.visibility</p:attrName>
                                        </p:attrNameLst>
                                      </p:cBhvr>
                                      <p:to>
                                        <p:strVal val="visible"/>
                                      </p:to>
                                    </p:set>
                                    <p:anim calcmode="lin" valueType="num">
                                      <p:cBhvr additive="base">
                                        <p:cTn id="19" dur="500" fill="hold"/>
                                        <p:tgtEl>
                                          <p:spTgt spid="16077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0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0771">
                                            <p:txEl>
                                              <p:pRg st="6" end="6"/>
                                            </p:txEl>
                                          </p:spTgt>
                                        </p:tgtEl>
                                        <p:attrNameLst>
                                          <p:attrName>style.visibility</p:attrName>
                                        </p:attrNameLst>
                                      </p:cBhvr>
                                      <p:to>
                                        <p:strVal val="visible"/>
                                      </p:to>
                                    </p:set>
                                    <p:anim calcmode="lin" valueType="num">
                                      <p:cBhvr additive="base">
                                        <p:cTn id="25" dur="500" fill="hold"/>
                                        <p:tgtEl>
                                          <p:spTgt spid="16077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07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0771">
                                            <p:txEl>
                                              <p:pRg st="8" end="8"/>
                                            </p:txEl>
                                          </p:spTgt>
                                        </p:tgtEl>
                                        <p:attrNameLst>
                                          <p:attrName>style.visibility</p:attrName>
                                        </p:attrNameLst>
                                      </p:cBhvr>
                                      <p:to>
                                        <p:strVal val="visible"/>
                                      </p:to>
                                    </p:set>
                                    <p:anim calcmode="lin" valueType="num">
                                      <p:cBhvr additive="base">
                                        <p:cTn id="31" dur="500" fill="hold"/>
                                        <p:tgtEl>
                                          <p:spTgt spid="16077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07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0771">
                                            <p:txEl>
                                              <p:pRg st="10" end="10"/>
                                            </p:txEl>
                                          </p:spTgt>
                                        </p:tgtEl>
                                        <p:attrNameLst>
                                          <p:attrName>style.visibility</p:attrName>
                                        </p:attrNameLst>
                                      </p:cBhvr>
                                      <p:to>
                                        <p:strVal val="visible"/>
                                      </p:to>
                                    </p:set>
                                    <p:anim calcmode="lin" valueType="num">
                                      <p:cBhvr additive="base">
                                        <p:cTn id="37" dur="500" fill="hold"/>
                                        <p:tgtEl>
                                          <p:spTgt spid="160771">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077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2873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6501187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algn="ctr" eaLnBrk="1" hangingPunct="1"/>
            <a:r>
              <a:rPr lang="en-AU" sz="3200" dirty="0" smtClean="0">
                <a:solidFill>
                  <a:schemeClr val="accent2"/>
                </a:solidFill>
              </a:rPr>
              <a:t>Insulin</a:t>
            </a:r>
          </a:p>
        </p:txBody>
      </p:sp>
      <p:pic>
        <p:nvPicPr>
          <p:cNvPr id="142339" name="Picture 2" descr="H:\How to treat diabetes article\Insulin pen de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7813" y="32789813"/>
            <a:ext cx="26822400" cy="201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475413"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1012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533400"/>
            <a:ext cx="6347713" cy="1320800"/>
          </a:xfrm>
        </p:spPr>
        <p:txBody>
          <a:bodyPr/>
          <a:lstStyle/>
          <a:p>
            <a:pPr rtl="0" eaLnBrk="1" hangingPunct="1"/>
            <a:r>
              <a:rPr lang="en-US" altLang="ar-SA" sz="4400" b="1" dirty="0" smtClean="0">
                <a:solidFill>
                  <a:schemeClr val="accent2"/>
                </a:solidFill>
                <a:latin typeface="Times New Roman" panose="02020603050405020304" pitchFamily="18" charset="0"/>
                <a:cs typeface="Times New Roman" panose="02020603050405020304" pitchFamily="18" charset="0"/>
              </a:rPr>
              <a:t>CLASSIFICATION</a:t>
            </a:r>
          </a:p>
        </p:txBody>
      </p:sp>
      <p:sp>
        <p:nvSpPr>
          <p:cNvPr id="11267" name="Rectangle 3"/>
          <p:cNvSpPr>
            <a:spLocks noGrp="1" noChangeArrowheads="1"/>
          </p:cNvSpPr>
          <p:nvPr>
            <p:ph idx="1"/>
          </p:nvPr>
        </p:nvSpPr>
        <p:spPr>
          <a:xfrm>
            <a:off x="0" y="1830873"/>
            <a:ext cx="9144000" cy="4724400"/>
          </a:xfrm>
        </p:spPr>
        <p:txBody>
          <a:bodyPr>
            <a:normAutofit/>
          </a:bodyPr>
          <a:lstStyle/>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Type 1 diabetes</a:t>
            </a:r>
            <a:r>
              <a:rPr lang="en-US" altLang="ar-SA" sz="2400" dirty="0" smtClean="0">
                <a:solidFill>
                  <a:schemeClr val="tx1"/>
                </a:solidFill>
                <a:latin typeface="Times New Roman" panose="02020603050405020304" pitchFamily="18" charset="0"/>
                <a:cs typeface="Times New Roman" panose="02020603050405020304" pitchFamily="18" charset="0"/>
              </a:rPr>
              <a:t> (absolute insulin deficiency)</a:t>
            </a:r>
          </a:p>
          <a:p>
            <a:pPr marL="0" indent="0" algn="l" rtl="0" eaLnBrk="1" hangingPunct="1">
              <a:buNone/>
            </a:pP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Type 2 diabetes</a:t>
            </a:r>
            <a:r>
              <a:rPr lang="en-US" altLang="ar-SA" sz="2400" dirty="0" smtClean="0">
                <a:solidFill>
                  <a:schemeClr val="tx1"/>
                </a:solidFill>
                <a:latin typeface="Times New Roman" panose="02020603050405020304" pitchFamily="18" charset="0"/>
                <a:cs typeface="Times New Roman" panose="02020603050405020304" pitchFamily="18" charset="0"/>
              </a:rPr>
              <a:t> (insulin resistance with relative insulin def.)</a:t>
            </a:r>
          </a:p>
          <a:p>
            <a:pPr marL="0" indent="0" algn="l" rtl="0" eaLnBrk="1" hangingPunct="1">
              <a:buNone/>
            </a:pP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Gestational diabetes mellitus</a:t>
            </a:r>
          </a:p>
          <a:p>
            <a:pPr marL="0" indent="0" algn="l" rtl="0" eaLnBrk="1" hangingPunct="1">
              <a:buNone/>
            </a:pPr>
            <a:endParaRPr lang="en-US" altLang="ar-SA" sz="2400" b="1"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Other types</a:t>
            </a:r>
            <a:r>
              <a:rPr lang="en-US" altLang="ar-SA" sz="2400" dirty="0" smtClean="0">
                <a:solidFill>
                  <a:schemeClr val="tx1"/>
                </a:solidFill>
                <a:latin typeface="Times New Roman" panose="02020603050405020304" pitchFamily="18" charset="0"/>
                <a:cs typeface="Times New Roman" panose="02020603050405020304" pitchFamily="18" charset="0"/>
              </a:rPr>
              <a:t> (genetic or secondary types)</a:t>
            </a:r>
          </a:p>
        </p:txBody>
      </p:sp>
    </p:spTree>
    <p:extLst>
      <p:ext uri="{BB962C8B-B14F-4D97-AF65-F5344CB8AC3E}">
        <p14:creationId xmlns:p14="http://schemas.microsoft.com/office/powerpoint/2010/main" val="4256725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800" decel="100000"/>
                                        <p:tgtEl>
                                          <p:spTgt spid="11267">
                                            <p:txEl>
                                              <p:pRg st="0" end="0"/>
                                            </p:txEl>
                                          </p:spTgt>
                                        </p:tgtEl>
                                      </p:cBhvr>
                                    </p:animEffect>
                                    <p:anim calcmode="lin" valueType="num">
                                      <p:cBhvr>
                                        <p:cTn id="8" dur="800" decel="100000" fill="hold"/>
                                        <p:tgtEl>
                                          <p:spTgt spid="1126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26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26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800" decel="100000"/>
                                        <p:tgtEl>
                                          <p:spTgt spid="11267">
                                            <p:txEl>
                                              <p:pRg st="2" end="2"/>
                                            </p:txEl>
                                          </p:spTgt>
                                        </p:tgtEl>
                                      </p:cBhvr>
                                    </p:animEffect>
                                    <p:anim calcmode="lin" valueType="num">
                                      <p:cBhvr>
                                        <p:cTn id="18" dur="800" decel="100000" fill="hold"/>
                                        <p:tgtEl>
                                          <p:spTgt spid="1126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26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26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26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26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1000"/>
                                        <p:tgtEl>
                                          <p:spTgt spid="11267">
                                            <p:txEl>
                                              <p:pRg st="4" end="4"/>
                                            </p:txEl>
                                          </p:spTgt>
                                        </p:tgtEl>
                                      </p:cBhvr>
                                    </p:animEffect>
                                    <p:anim calcmode="lin" valueType="num">
                                      <p:cBhvr>
                                        <p:cTn id="28"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267">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fade">
                                      <p:cBhvr>
                                        <p:cTn id="32" dur="1000"/>
                                        <p:tgtEl>
                                          <p:spTgt spid="11267">
                                            <p:txEl>
                                              <p:pRg st="6" end="6"/>
                                            </p:txEl>
                                          </p:spTgt>
                                        </p:tgtEl>
                                      </p:cBhvr>
                                    </p:animEffect>
                                    <p:anim calcmode="lin" valueType="num">
                                      <p:cBhvr>
                                        <p:cTn id="33"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908050"/>
            <a:ext cx="8229600" cy="2333625"/>
          </a:xfrm>
        </p:spPr>
        <p:txBody>
          <a:bodyPr rtlCol="0">
            <a:normAutofit/>
          </a:bodyPr>
          <a:lstStyle/>
          <a:p>
            <a:pPr eaLnBrk="1" fontAlgn="auto" hangingPunct="1">
              <a:spcAft>
                <a:spcPts val="0"/>
              </a:spcAft>
              <a:buFont typeface="Wingdings" pitchFamily="2" charset="2"/>
              <a:buChar char="q"/>
              <a:defRPr/>
            </a:pPr>
            <a:r>
              <a:rPr lang="en-AU" sz="2400" dirty="0" smtClean="0">
                <a:solidFill>
                  <a:schemeClr val="tx1"/>
                </a:solidFill>
                <a:latin typeface="Times New Roman" panose="02020603050405020304" pitchFamily="18" charset="0"/>
                <a:cs typeface="Times New Roman" panose="02020603050405020304" pitchFamily="18" charset="0"/>
              </a:rPr>
              <a:t>1982 – Human insulin approved</a:t>
            </a:r>
          </a:p>
          <a:p>
            <a:pPr eaLnBrk="1" fontAlgn="auto" hangingPunct="1">
              <a:spcAft>
                <a:spcPts val="0"/>
              </a:spcAft>
              <a:buFont typeface="Wingdings" pitchFamily="2" charset="2"/>
              <a:buChar char="q"/>
              <a:defRPr/>
            </a:pPr>
            <a:r>
              <a:rPr lang="en-AU" sz="2400" dirty="0" smtClean="0">
                <a:solidFill>
                  <a:schemeClr val="tx1"/>
                </a:solidFill>
                <a:latin typeface="Times New Roman" panose="02020603050405020304" pitchFamily="18" charset="0"/>
                <a:cs typeface="Times New Roman" panose="02020603050405020304" pitchFamily="18" charset="0"/>
              </a:rPr>
              <a:t>1996 – First rapid acting insulin analogue approved </a:t>
            </a:r>
          </a:p>
          <a:p>
            <a:pPr eaLnBrk="1" fontAlgn="auto" hangingPunct="1">
              <a:spcAft>
                <a:spcPts val="0"/>
              </a:spcAft>
              <a:buFont typeface="Wingdings" pitchFamily="2" charset="2"/>
              <a:buChar char="q"/>
              <a:defRPr/>
            </a:pPr>
            <a:r>
              <a:rPr lang="en-AU" sz="2400" dirty="0" smtClean="0">
                <a:solidFill>
                  <a:schemeClr val="tx1"/>
                </a:solidFill>
                <a:latin typeface="Times New Roman" panose="02020603050405020304" pitchFamily="18" charset="0"/>
                <a:cs typeface="Times New Roman" panose="02020603050405020304" pitchFamily="18" charset="0"/>
              </a:rPr>
              <a:t>2004 – First long acting insulin analogue approved </a:t>
            </a:r>
          </a:p>
          <a:p>
            <a:pPr eaLnBrk="1" fontAlgn="auto" hangingPunct="1">
              <a:spcAft>
                <a:spcPts val="0"/>
              </a:spcAft>
              <a:defRPr/>
            </a:pPr>
            <a:endParaRPr lang="en-AU" sz="2400" dirty="0" smtClean="0">
              <a:solidFill>
                <a:schemeClr val="tx1"/>
              </a:solidFill>
              <a:latin typeface="Times New Roman" panose="02020603050405020304" pitchFamily="18" charset="0"/>
              <a:cs typeface="Times New Roman" panose="02020603050405020304" pitchFamily="18" charset="0"/>
            </a:endParaRPr>
          </a:p>
        </p:txBody>
      </p:sp>
      <p:pic>
        <p:nvPicPr>
          <p:cNvPr id="147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00400"/>
            <a:ext cx="4176713"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3465396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normAutofit/>
          </a:bodyPr>
          <a:lstStyle/>
          <a:p>
            <a:r>
              <a:rPr lang="en-AU" sz="4400" b="1" dirty="0" smtClean="0">
                <a:solidFill>
                  <a:schemeClr val="accent2"/>
                </a:solidFill>
                <a:latin typeface="Times New Roman" panose="02020603050405020304" pitchFamily="18" charset="0"/>
                <a:cs typeface="Times New Roman" panose="02020603050405020304" pitchFamily="18" charset="0"/>
              </a:rPr>
              <a:t>Insulin</a:t>
            </a:r>
          </a:p>
        </p:txBody>
      </p:sp>
      <p:sp>
        <p:nvSpPr>
          <p:cNvPr id="150531" name="Content Placeholder 2"/>
          <p:cNvSpPr>
            <a:spLocks noGrp="1"/>
          </p:cNvSpPr>
          <p:nvPr>
            <p:ph idx="1"/>
          </p:nvPr>
        </p:nvSpPr>
        <p:spPr/>
        <p:txBody>
          <a:bodyPr>
            <a:normAutofit/>
          </a:bodyPr>
          <a:lstStyle/>
          <a:p>
            <a:pPr>
              <a:buFont typeface="Wingdings" pitchFamily="2" charset="2"/>
              <a:buChar char="q"/>
            </a:pPr>
            <a:r>
              <a:rPr lang="en-AU" sz="2400" dirty="0" smtClean="0">
                <a:solidFill>
                  <a:schemeClr val="tx1"/>
                </a:solidFill>
                <a:latin typeface="Times New Roman" panose="02020603050405020304" pitchFamily="18" charset="0"/>
                <a:cs typeface="Times New Roman" panose="02020603050405020304" pitchFamily="18" charset="0"/>
              </a:rPr>
              <a:t>Powerful agent </a:t>
            </a:r>
          </a:p>
          <a:p>
            <a:pPr>
              <a:buFont typeface="Wingdings" pitchFamily="2" charset="2"/>
              <a:buChar char="q"/>
            </a:pPr>
            <a:r>
              <a:rPr lang="en-AU" sz="2400" dirty="0" smtClean="0">
                <a:solidFill>
                  <a:schemeClr val="tx1"/>
                </a:solidFill>
                <a:latin typeface="Times New Roman" panose="02020603050405020304" pitchFamily="18" charset="0"/>
                <a:cs typeface="Times New Roman" panose="02020603050405020304" pitchFamily="18" charset="0"/>
              </a:rPr>
              <a:t>Necessary in 20-30%</a:t>
            </a:r>
          </a:p>
          <a:p>
            <a:pPr>
              <a:buFont typeface="Wingdings" pitchFamily="2" charset="2"/>
              <a:buChar char="q"/>
            </a:pPr>
            <a:r>
              <a:rPr lang="en-AU" sz="2400" dirty="0" smtClean="0">
                <a:solidFill>
                  <a:schemeClr val="tx1"/>
                </a:solidFill>
                <a:latin typeface="Times New Roman" panose="02020603050405020304" pitchFamily="18" charset="0"/>
                <a:cs typeface="Times New Roman" panose="02020603050405020304" pitchFamily="18" charset="0"/>
              </a:rPr>
              <a:t>Inexpensive </a:t>
            </a:r>
          </a:p>
          <a:p>
            <a:pPr>
              <a:buFont typeface="Wingdings" pitchFamily="2" charset="2"/>
              <a:buChar char="q"/>
            </a:pPr>
            <a:endParaRPr lang="en-AU" sz="2400" dirty="0" smtClean="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q"/>
            </a:pPr>
            <a:r>
              <a:rPr lang="en-AU" sz="2400" dirty="0" smtClean="0">
                <a:solidFill>
                  <a:schemeClr val="tx1"/>
                </a:solidFill>
                <a:latin typeface="Times New Roman" panose="02020603050405020304" pitchFamily="18" charset="0"/>
                <a:cs typeface="Times New Roman" panose="02020603050405020304" pitchFamily="18" charset="0"/>
              </a:rPr>
              <a:t>Weight gain</a:t>
            </a:r>
          </a:p>
          <a:p>
            <a:pPr>
              <a:buFont typeface="Wingdings" pitchFamily="2" charset="2"/>
              <a:buChar char="q"/>
            </a:pPr>
            <a:r>
              <a:rPr lang="en-AU" sz="2400" dirty="0" smtClean="0">
                <a:solidFill>
                  <a:schemeClr val="tx1"/>
                </a:solidFill>
                <a:latin typeface="Times New Roman" panose="02020603050405020304" pitchFamily="18" charset="0"/>
                <a:cs typeface="Times New Roman" panose="02020603050405020304" pitchFamily="18" charset="0"/>
              </a:rPr>
              <a:t>Hypoglycaemia</a:t>
            </a:r>
          </a:p>
          <a:p>
            <a:pPr>
              <a:buFont typeface="Wingdings" pitchFamily="2" charset="2"/>
              <a:buChar char="q"/>
            </a:pPr>
            <a:r>
              <a:rPr lang="en-AU" sz="2400" dirty="0" smtClean="0">
                <a:solidFill>
                  <a:schemeClr val="tx1"/>
                </a:solidFill>
                <a:latin typeface="Times New Roman" panose="02020603050405020304" pitchFamily="18" charset="0"/>
                <a:cs typeface="Times New Roman" panose="02020603050405020304" pitchFamily="18" charset="0"/>
              </a:rPr>
              <a:t>High level of patient fear</a:t>
            </a:r>
          </a:p>
        </p:txBody>
      </p:sp>
    </p:spTree>
    <p:extLst>
      <p:ext uri="{BB962C8B-B14F-4D97-AF65-F5344CB8AC3E}">
        <p14:creationId xmlns:p14="http://schemas.microsoft.com/office/powerpoint/2010/main" val="2653909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67" y="152400"/>
            <a:ext cx="9144000" cy="5463034"/>
          </a:xfrm>
          <a:prstGeom prst="rect">
            <a:avLst/>
          </a:prstGeom>
          <a:noFill/>
        </p:spPr>
        <p:txBody>
          <a:bodyPr wrap="square" rtlCol="0">
            <a:spAutoFit/>
          </a:bodyPr>
          <a:lstStyle/>
          <a:p>
            <a:r>
              <a:rPr lang="en-US" sz="3600" b="1" dirty="0">
                <a:solidFill>
                  <a:schemeClr val="accent2"/>
                </a:solidFill>
                <a:latin typeface="Times New Roman" panose="02020603050405020304" pitchFamily="18" charset="0"/>
                <a:cs typeface="Times New Roman" panose="02020603050405020304" pitchFamily="18" charset="0"/>
              </a:rPr>
              <a:t>INSULIN AS INITIAL THERAPY</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a:t>
            </a:r>
          </a:p>
          <a:p>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Glycated</a:t>
            </a:r>
            <a:r>
              <a:rPr lang="en-US" sz="2400" dirty="0">
                <a:latin typeface="Times New Roman" panose="02020603050405020304" pitchFamily="18" charset="0"/>
                <a:cs typeface="Times New Roman" panose="02020603050405020304" pitchFamily="18" charset="0"/>
              </a:rPr>
              <a:t> hemoglobin (A1C) &gt;9.5 percent (80.3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mol</a:t>
            </a:r>
            <a:r>
              <a:rPr lang="en-US" sz="2400" dirty="0">
                <a:latin typeface="Times New Roman" panose="02020603050405020304" pitchFamily="18" charset="0"/>
                <a:cs typeface="Times New Roman" panose="02020603050405020304" pitchFamily="18" charset="0"/>
              </a:rPr>
              <a:t>),</a:t>
            </a:r>
          </a:p>
          <a:p>
            <a:pPr marL="257175" indent="-25717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Fasting plasma glucose &gt;250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(13.9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a:t>
            </a:r>
          </a:p>
          <a:p>
            <a:pPr marL="257175" indent="-25717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Random glucose consistently &gt;300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(16.7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a:t>
            </a:r>
          </a:p>
          <a:p>
            <a:pPr marL="257175" indent="-25717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Ketonuria</a:t>
            </a:r>
            <a:r>
              <a:rPr lang="en-US" sz="2400" dirty="0">
                <a:latin typeface="Times New Roman" panose="02020603050405020304" pitchFamily="18" charset="0"/>
                <a:cs typeface="Times New Roman" panose="02020603050405020304" pitchFamily="18" charset="0"/>
              </a:rPr>
              <a:t>, or </a:t>
            </a:r>
          </a:p>
          <a:p>
            <a:pPr marL="257175" indent="-25717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Unplanned weight loss with hyperglycemia </a:t>
            </a:r>
          </a:p>
          <a:p>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 calcmode="lin" valueType="num">
                                      <p:cBhvr additive="base">
                                        <p:cTn id="1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anim calcmode="lin" valueType="num">
                                      <p:cBhvr additive="base">
                                        <p:cTn id="2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1391"/>
            <a:ext cx="6872909" cy="4062651"/>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brief period (two to four weeks) of intensive insulin treatment at the onset of type 2 diabetes may be beneficial by:</a:t>
            </a:r>
          </a:p>
          <a:p>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Inducing near </a:t>
            </a:r>
            <a:r>
              <a:rPr lang="en-US" sz="2400" dirty="0" err="1">
                <a:latin typeface="Times New Roman" panose="02020603050405020304" pitchFamily="18" charset="0"/>
                <a:cs typeface="Times New Roman" panose="02020603050405020304" pitchFamily="18" charset="0"/>
              </a:rPr>
              <a:t>normoglycemia</a:t>
            </a:r>
            <a:r>
              <a:rPr lang="en-US" sz="2400" dirty="0">
                <a:latin typeface="Times New Roman" panose="02020603050405020304" pitchFamily="18" charset="0"/>
                <a:cs typeface="Times New Roman" panose="02020603050405020304" pitchFamily="18" charset="0"/>
              </a:rPr>
              <a:t> with intensive insulin therapy (insulin secretion and sensitivity improve).</a:t>
            </a:r>
          </a:p>
          <a:p>
            <a:pPr marL="257175" indent="-25717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Better glycemic control that can then be maintained with diet and exercise for many months or even years thereafter</a:t>
            </a:r>
            <a:endParaRPr lang="en-US" sz="2400" dirty="0"/>
          </a:p>
        </p:txBody>
      </p:sp>
    </p:spTree>
    <p:extLst>
      <p:ext uri="{BB962C8B-B14F-4D97-AF65-F5344CB8AC3E}">
        <p14:creationId xmlns:p14="http://schemas.microsoft.com/office/powerpoint/2010/main" val="275314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347713" cy="1320800"/>
          </a:xfrm>
        </p:spPr>
        <p:txBody>
          <a:bodyPr>
            <a:normAutofit fontScale="90000"/>
          </a:bodyPr>
          <a:lstStyle/>
          <a:p>
            <a:r>
              <a:rPr lang="en-US" altLang="ar-SA" sz="4900" b="1" dirty="0">
                <a:solidFill>
                  <a:schemeClr val="accent2"/>
                </a:solidFill>
                <a:latin typeface="Times New Roman" panose="02020603050405020304" pitchFamily="18" charset="0"/>
                <a:cs typeface="Times New Roman" panose="02020603050405020304" pitchFamily="18" charset="0"/>
              </a:rPr>
              <a:t>Indication of Insulin in Type 2 DM</a:t>
            </a:r>
            <a:r>
              <a:rPr lang="en-US" altLang="ar-SA" sz="4400" b="1" dirty="0">
                <a:solidFill>
                  <a:schemeClr val="accent2"/>
                </a:solidFill>
                <a:latin typeface="Times New Roman" panose="02020603050405020304" pitchFamily="18" charset="0"/>
                <a:cs typeface="Times New Roman" panose="02020603050405020304" pitchFamily="18" charset="0"/>
              </a:rPr>
              <a:t/>
            </a:r>
            <a:br>
              <a:rPr lang="en-US" altLang="ar-SA" sz="4400" b="1" dirty="0">
                <a:solidFill>
                  <a:schemeClr val="accent2"/>
                </a:solidFill>
                <a:latin typeface="Times New Roman" panose="02020603050405020304" pitchFamily="18" charset="0"/>
                <a:cs typeface="Times New Roman" panose="02020603050405020304" pitchFamily="18" charset="0"/>
              </a:rPr>
            </a:b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lstStyle/>
          <a:p>
            <a:pPr>
              <a:buFont typeface="Wingdings" pitchFamily="2" charset="2"/>
              <a:buChar char="q"/>
            </a:pPr>
            <a:r>
              <a:rPr lang="en-US" altLang="ar-SA" sz="2400" b="1" dirty="0">
                <a:solidFill>
                  <a:schemeClr val="tx1"/>
                </a:solidFill>
                <a:latin typeface="Times New Roman" panose="02020603050405020304" pitchFamily="18" charset="0"/>
                <a:cs typeface="Times New Roman" panose="02020603050405020304" pitchFamily="18" charset="0"/>
              </a:rPr>
              <a:t>If HbA1c is ≥ 9 %</a:t>
            </a:r>
          </a:p>
          <a:p>
            <a:pPr>
              <a:buFont typeface="Wingdings" pitchFamily="2" charset="2"/>
              <a:buChar char="q"/>
            </a:pPr>
            <a:endParaRPr lang="en-US" altLang="ar-SA" sz="2400" dirty="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After </a:t>
            </a:r>
            <a:r>
              <a:rPr lang="en-US" altLang="ar-SA" sz="2400" b="1" dirty="0">
                <a:solidFill>
                  <a:schemeClr val="tx1"/>
                </a:solidFill>
                <a:latin typeface="Times New Roman" panose="02020603050405020304" pitchFamily="18" charset="0"/>
                <a:cs typeface="Times New Roman" panose="02020603050405020304" pitchFamily="18" charset="0"/>
              </a:rPr>
              <a:t>maximum metformin </a:t>
            </a:r>
            <a:r>
              <a:rPr lang="en-US" altLang="ar-SA" sz="2400" dirty="0">
                <a:solidFill>
                  <a:schemeClr val="tx1"/>
                </a:solidFill>
                <a:latin typeface="Times New Roman" panose="02020603050405020304" pitchFamily="18" charset="0"/>
                <a:cs typeface="Times New Roman" panose="02020603050405020304" pitchFamily="18" charset="0"/>
              </a:rPr>
              <a:t>and </a:t>
            </a:r>
            <a:r>
              <a:rPr lang="en-US" altLang="ar-SA" sz="2400" b="1" dirty="0" err="1" smtClean="0">
                <a:solidFill>
                  <a:schemeClr val="tx1"/>
                </a:solidFill>
                <a:latin typeface="Times New Roman" panose="02020603050405020304" pitchFamily="18" charset="0"/>
                <a:cs typeface="Times New Roman" panose="02020603050405020304" pitchFamily="18" charset="0"/>
              </a:rPr>
              <a:t>suphonylurea</a:t>
            </a: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altLang="ar-SA" sz="2400" dirty="0" smtClean="0">
                <a:solidFill>
                  <a:schemeClr val="tx1"/>
                </a:solidFill>
                <a:latin typeface="Times New Roman" panose="02020603050405020304" pitchFamily="18" charset="0"/>
                <a:cs typeface="Times New Roman" panose="02020603050405020304" pitchFamily="18" charset="0"/>
              </a:rPr>
              <a:t> </a:t>
            </a:r>
            <a:endParaRPr lang="en-US" altLang="ar-SA" sz="2400" dirty="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You </a:t>
            </a:r>
            <a:r>
              <a:rPr lang="en-US" altLang="ar-SA" sz="2400" dirty="0">
                <a:solidFill>
                  <a:schemeClr val="tx1"/>
                </a:solidFill>
                <a:latin typeface="Times New Roman" panose="02020603050405020304" pitchFamily="18" charset="0"/>
                <a:cs typeface="Times New Roman" panose="02020603050405020304" pitchFamily="18" charset="0"/>
              </a:rPr>
              <a:t>should consider adding </a:t>
            </a:r>
            <a:r>
              <a:rPr lang="en-US" altLang="ar-SA" sz="2400" b="1" dirty="0">
                <a:solidFill>
                  <a:schemeClr val="tx1"/>
                </a:solidFill>
                <a:latin typeface="Times New Roman" panose="02020603050405020304" pitchFamily="18" charset="0"/>
                <a:cs typeface="Times New Roman" panose="02020603050405020304" pitchFamily="18" charset="0"/>
              </a:rPr>
              <a:t>Insulin</a:t>
            </a:r>
            <a:r>
              <a:rPr lang="en-US" altLang="ar-SA" sz="2400" dirty="0">
                <a:solidFill>
                  <a:schemeClr val="tx1"/>
                </a:solidFill>
                <a:latin typeface="Times New Roman" panose="02020603050405020304" pitchFamily="18" charset="0"/>
                <a:cs typeface="Times New Roman" panose="02020603050405020304" pitchFamily="18" charset="0"/>
              </a:rPr>
              <a:t> and taper the </a:t>
            </a:r>
            <a:r>
              <a:rPr lang="en-US" altLang="ar-SA" sz="2400" dirty="0" err="1">
                <a:solidFill>
                  <a:schemeClr val="tx1"/>
                </a:solidFill>
                <a:latin typeface="Times New Roman" panose="02020603050405020304" pitchFamily="18" charset="0"/>
                <a:cs typeface="Times New Roman" panose="02020603050405020304" pitchFamily="18" charset="0"/>
              </a:rPr>
              <a:t>Sulphonylurea</a:t>
            </a:r>
            <a:r>
              <a:rPr lang="en-US" altLang="ar-SA" sz="2400" dirty="0">
                <a:solidFill>
                  <a:schemeClr val="tx1"/>
                </a:solidFill>
                <a:latin typeface="Times New Roman" panose="02020603050405020304" pitchFamily="18" charset="0"/>
                <a:cs typeface="Times New Roman" panose="02020603050405020304" pitchFamily="18" charset="0"/>
              </a:rPr>
              <a:t>.</a:t>
            </a:r>
            <a:endParaRPr lang="ar-SA" altLang="ar-SA" sz="2400"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315532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7010400" cy="857250"/>
          </a:xfrm>
        </p:spPr>
        <p:txBody>
          <a:bodyPr>
            <a:normAutofit fontScale="90000"/>
          </a:bodyPr>
          <a:lstStyle/>
          <a:p>
            <a:pPr rtl="0" eaLnBrk="1" hangingPunct="1"/>
            <a:r>
              <a:rPr lang="en-US" altLang="ar-SA" sz="3400" b="1" dirty="0" smtClean="0">
                <a:solidFill>
                  <a:schemeClr val="accent2"/>
                </a:solidFill>
                <a:latin typeface="Times New Roman" panose="02020603050405020304" pitchFamily="18" charset="0"/>
                <a:cs typeface="Times New Roman" panose="02020603050405020304" pitchFamily="18" charset="0"/>
              </a:rPr>
              <a:t>TREATMENT REGIMENS OF TYPE 1 DM</a:t>
            </a:r>
          </a:p>
        </p:txBody>
      </p:sp>
      <p:sp>
        <p:nvSpPr>
          <p:cNvPr id="32771" name="Rectangle 3"/>
          <p:cNvSpPr>
            <a:spLocks noGrp="1" noChangeArrowheads="1"/>
          </p:cNvSpPr>
          <p:nvPr>
            <p:ph idx="1"/>
          </p:nvPr>
        </p:nvSpPr>
        <p:spPr>
          <a:xfrm>
            <a:off x="0" y="1066800"/>
            <a:ext cx="8763000" cy="5410200"/>
          </a:xfrm>
        </p:spPr>
        <p:txBody>
          <a:bodyPr/>
          <a:lstStyle/>
          <a:p>
            <a:pPr algn="l" rtl="0" eaLnBrk="1" hangingPunct="1"/>
            <a:endParaRPr lang="en-US" altLang="ar-SA" b="1" dirty="0" smtClean="0">
              <a:solidFill>
                <a:schemeClr val="hlink"/>
              </a:solidFill>
            </a:endParaRPr>
          </a:p>
          <a:p>
            <a:pPr algn="l" rtl="0" eaLnBrk="1" hangingPunct="1">
              <a:buFont typeface="Wingdings" pitchFamily="2" charset="2"/>
              <a:buChar char="q"/>
            </a:pPr>
            <a:r>
              <a:rPr lang="en-US" altLang="ar-SA" sz="2400" b="1" dirty="0" smtClean="0">
                <a:solidFill>
                  <a:schemeClr val="tx1"/>
                </a:solidFill>
                <a:latin typeface="Arial" pitchFamily="34" charset="0"/>
                <a:cs typeface="Arial" pitchFamily="34" charset="0"/>
              </a:rPr>
              <a:t>Conventional Insulin Therapy</a:t>
            </a:r>
          </a:p>
          <a:p>
            <a:pPr algn="l" rtl="0" eaLnBrk="1" hangingPunct="1">
              <a:buFont typeface="Wingdings" pitchFamily="2" charset="2"/>
              <a:buNone/>
            </a:pPr>
            <a:r>
              <a:rPr lang="en-US" altLang="ar-SA" sz="2400" dirty="0" smtClean="0">
                <a:solidFill>
                  <a:schemeClr val="tx1"/>
                </a:solidFill>
                <a:latin typeface="Arial" pitchFamily="34" charset="0"/>
                <a:cs typeface="Arial" pitchFamily="34" charset="0"/>
              </a:rPr>
              <a:t>  Two injections of NPH and Regular Insulin</a:t>
            </a:r>
          </a:p>
          <a:p>
            <a:pPr algn="l" rtl="0" eaLnBrk="1" hangingPunct="1">
              <a:buFont typeface="Wingdings" pitchFamily="2" charset="2"/>
              <a:buChar char="q"/>
            </a:pPr>
            <a:r>
              <a:rPr lang="en-US" altLang="ar-SA" sz="2400" b="1" dirty="0" smtClean="0">
                <a:solidFill>
                  <a:schemeClr val="tx1"/>
                </a:solidFill>
                <a:latin typeface="Arial" pitchFamily="34" charset="0"/>
                <a:cs typeface="Arial" pitchFamily="34" charset="0"/>
              </a:rPr>
              <a:t>Mixed Insulin</a:t>
            </a:r>
          </a:p>
          <a:p>
            <a:pPr algn="l" rtl="0" eaLnBrk="1" hangingPunct="1">
              <a:buFont typeface="Wingdings" pitchFamily="2" charset="2"/>
              <a:buNone/>
            </a:pPr>
            <a:r>
              <a:rPr lang="en-US" altLang="ar-SA" sz="2400" dirty="0" smtClean="0">
                <a:solidFill>
                  <a:schemeClr val="tx1"/>
                </a:solidFill>
                <a:latin typeface="Arial" pitchFamily="34" charset="0"/>
                <a:cs typeface="Arial" pitchFamily="34" charset="0"/>
              </a:rPr>
              <a:t>   Two injections of 70/30 or 60/40 or 50/50</a:t>
            </a:r>
          </a:p>
          <a:p>
            <a:pPr algn="l" rtl="0" eaLnBrk="1" hangingPunct="1">
              <a:buFont typeface="Wingdings" pitchFamily="2" charset="2"/>
              <a:buChar char="q"/>
            </a:pPr>
            <a:r>
              <a:rPr lang="en-US" altLang="ar-SA" sz="2400" b="1" dirty="0" smtClean="0">
                <a:solidFill>
                  <a:schemeClr val="tx1"/>
                </a:solidFill>
                <a:latin typeface="Arial" pitchFamily="34" charset="0"/>
                <a:cs typeface="Arial" pitchFamily="34" charset="0"/>
              </a:rPr>
              <a:t>Multiple Insulin Injections</a:t>
            </a:r>
          </a:p>
          <a:p>
            <a:pPr algn="l" rtl="0" eaLnBrk="1" hangingPunct="1">
              <a:buFont typeface="Wingdings" pitchFamily="2" charset="2"/>
              <a:buChar char="ü"/>
            </a:pPr>
            <a:r>
              <a:rPr lang="en-US" altLang="ar-SA" sz="2400" dirty="0" smtClean="0">
                <a:solidFill>
                  <a:schemeClr val="tx1"/>
                </a:solidFill>
                <a:latin typeface="Arial" pitchFamily="34" charset="0"/>
                <a:cs typeface="Arial" pitchFamily="34" charset="0"/>
              </a:rPr>
              <a:t>1 or 2 injections of NPH plus 3 injections of Regular or Rapid Insulin.</a:t>
            </a:r>
          </a:p>
          <a:p>
            <a:pPr algn="l" rtl="0" eaLnBrk="1" hangingPunct="1">
              <a:buFont typeface="Wingdings" pitchFamily="2" charset="2"/>
              <a:buChar char="ü"/>
            </a:pPr>
            <a:r>
              <a:rPr lang="en-US" altLang="ar-SA" sz="2400" dirty="0" smtClean="0">
                <a:solidFill>
                  <a:schemeClr val="tx1"/>
                </a:solidFill>
                <a:latin typeface="Arial" pitchFamily="34" charset="0"/>
                <a:cs typeface="Arial" pitchFamily="34" charset="0"/>
              </a:rPr>
              <a:t>One injection of </a:t>
            </a:r>
            <a:r>
              <a:rPr lang="en-US" altLang="ar-SA" sz="2400" dirty="0" err="1" smtClean="0">
                <a:solidFill>
                  <a:schemeClr val="tx1"/>
                </a:solidFill>
                <a:latin typeface="Arial" pitchFamily="34" charset="0"/>
                <a:cs typeface="Arial" pitchFamily="34" charset="0"/>
              </a:rPr>
              <a:t>Glargine</a:t>
            </a:r>
            <a:r>
              <a:rPr lang="en-US" altLang="ar-SA" sz="2400" dirty="0" smtClean="0">
                <a:solidFill>
                  <a:schemeClr val="tx1"/>
                </a:solidFill>
                <a:latin typeface="Arial" pitchFamily="34" charset="0"/>
                <a:cs typeface="Arial" pitchFamily="34" charset="0"/>
              </a:rPr>
              <a:t> or </a:t>
            </a:r>
            <a:r>
              <a:rPr lang="en-US" altLang="ar-SA" sz="2400" dirty="0" err="1" smtClean="0">
                <a:solidFill>
                  <a:schemeClr val="tx1"/>
                </a:solidFill>
                <a:latin typeface="Arial" pitchFamily="34" charset="0"/>
                <a:cs typeface="Arial" pitchFamily="34" charset="0"/>
              </a:rPr>
              <a:t>Detemir</a:t>
            </a:r>
            <a:r>
              <a:rPr lang="en-US" altLang="ar-SA" sz="2400" dirty="0" smtClean="0">
                <a:solidFill>
                  <a:schemeClr val="tx1"/>
                </a:solidFill>
                <a:latin typeface="Arial" pitchFamily="34" charset="0"/>
                <a:cs typeface="Arial" pitchFamily="34" charset="0"/>
              </a:rPr>
              <a:t> plus 3 injections of rapid insulin(</a:t>
            </a:r>
            <a:r>
              <a:rPr lang="en-US" altLang="ar-SA" sz="2400" dirty="0" err="1" smtClean="0">
                <a:solidFill>
                  <a:schemeClr val="tx1"/>
                </a:solidFill>
                <a:latin typeface="Arial" pitchFamily="34" charset="0"/>
                <a:cs typeface="Arial" pitchFamily="34" charset="0"/>
              </a:rPr>
              <a:t>Lispro</a:t>
            </a:r>
            <a:r>
              <a:rPr lang="en-US" altLang="ar-SA" sz="2400" dirty="0" smtClean="0">
                <a:solidFill>
                  <a:schemeClr val="tx1"/>
                </a:solidFill>
                <a:latin typeface="Arial" pitchFamily="34" charset="0"/>
                <a:cs typeface="Arial" pitchFamily="34" charset="0"/>
              </a:rPr>
              <a:t> /</a:t>
            </a:r>
            <a:r>
              <a:rPr lang="en-US" altLang="ar-SA" sz="2400" dirty="0" err="1" smtClean="0">
                <a:solidFill>
                  <a:schemeClr val="tx1"/>
                </a:solidFill>
                <a:latin typeface="Arial" pitchFamily="34" charset="0"/>
                <a:cs typeface="Arial" pitchFamily="34" charset="0"/>
              </a:rPr>
              <a:t>Aspart</a:t>
            </a:r>
            <a:r>
              <a:rPr lang="en-US" altLang="ar-SA" sz="2400" dirty="0" smtClean="0">
                <a:solidFill>
                  <a:schemeClr val="tx1"/>
                </a:solidFill>
                <a:latin typeface="Arial" pitchFamily="34" charset="0"/>
                <a:cs typeface="Arial" pitchFamily="34" charset="0"/>
              </a:rPr>
              <a:t>).</a:t>
            </a:r>
          </a:p>
          <a:p>
            <a:pPr algn="l" rtl="0" eaLnBrk="1" hangingPunct="1">
              <a:buFont typeface="Wingdings" pitchFamily="2" charset="2"/>
              <a:buChar char="ü"/>
            </a:pPr>
            <a:endParaRPr lang="en-US" altLang="ar-SA" dirty="0" smtClean="0">
              <a:solidFill>
                <a:schemeClr val="tx1"/>
              </a:solidFill>
            </a:endParaRPr>
          </a:p>
        </p:txBody>
      </p:sp>
    </p:spTree>
    <p:extLst>
      <p:ext uri="{BB962C8B-B14F-4D97-AF65-F5344CB8AC3E}">
        <p14:creationId xmlns:p14="http://schemas.microsoft.com/office/powerpoint/2010/main" val="895983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800" decel="100000"/>
                                        <p:tgtEl>
                                          <p:spTgt spid="32771">
                                            <p:txEl>
                                              <p:pRg st="1" end="1"/>
                                            </p:txEl>
                                          </p:spTgt>
                                        </p:tgtEl>
                                      </p:cBhvr>
                                    </p:animEffect>
                                    <p:anim calcmode="lin" valueType="num">
                                      <p:cBhvr>
                                        <p:cTn id="8" dur="800" decel="100000" fill="hold"/>
                                        <p:tgtEl>
                                          <p:spTgt spid="32771">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2771">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2771">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771">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771">
                                            <p:txEl>
                                              <p:pRg st="1" end="1"/>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800" decel="100000"/>
                                        <p:tgtEl>
                                          <p:spTgt spid="32771">
                                            <p:txEl>
                                              <p:pRg st="2" end="2"/>
                                            </p:txEl>
                                          </p:spTgt>
                                        </p:tgtEl>
                                      </p:cBhvr>
                                    </p:animEffect>
                                    <p:anim calcmode="lin" valueType="num">
                                      <p:cBhvr>
                                        <p:cTn id="16" dur="800" decel="100000" fill="hold"/>
                                        <p:tgtEl>
                                          <p:spTgt spid="32771">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2771">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2771">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2771">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277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Effect transition="in" filter="fade">
                                      <p:cBhvr>
                                        <p:cTn id="25" dur="800" decel="100000"/>
                                        <p:tgtEl>
                                          <p:spTgt spid="32771">
                                            <p:txEl>
                                              <p:pRg st="3" end="3"/>
                                            </p:txEl>
                                          </p:spTgt>
                                        </p:tgtEl>
                                      </p:cBhvr>
                                    </p:animEffect>
                                    <p:anim calcmode="lin" valueType="num">
                                      <p:cBhvr>
                                        <p:cTn id="26" dur="800" decel="100000" fill="hold"/>
                                        <p:tgtEl>
                                          <p:spTgt spid="32771">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2771">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2771">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2771">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2771">
                                            <p:txEl>
                                              <p:pRg st="3" end="3"/>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2771">
                                            <p:txEl>
                                              <p:pRg st="4" end="4"/>
                                            </p:txEl>
                                          </p:spTgt>
                                        </p:tgtEl>
                                        <p:attrNameLst>
                                          <p:attrName>style.visibility</p:attrName>
                                        </p:attrNameLst>
                                      </p:cBhvr>
                                      <p:to>
                                        <p:strVal val="visible"/>
                                      </p:to>
                                    </p:set>
                                    <p:animEffect transition="in" filter="fade">
                                      <p:cBhvr>
                                        <p:cTn id="33" dur="800" decel="100000"/>
                                        <p:tgtEl>
                                          <p:spTgt spid="32771">
                                            <p:txEl>
                                              <p:pRg st="4" end="4"/>
                                            </p:txEl>
                                          </p:spTgt>
                                        </p:tgtEl>
                                      </p:cBhvr>
                                    </p:animEffect>
                                    <p:anim calcmode="lin" valueType="num">
                                      <p:cBhvr>
                                        <p:cTn id="34" dur="800" decel="100000" fill="hold"/>
                                        <p:tgtEl>
                                          <p:spTgt spid="32771">
                                            <p:txEl>
                                              <p:pRg st="4" end="4"/>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2771">
                                            <p:txEl>
                                              <p:pRg st="4" end="4"/>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2771">
                                            <p:txEl>
                                              <p:pRg st="4" end="4"/>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2771">
                                            <p:txEl>
                                              <p:pRg st="4" end="4"/>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277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32771">
                                            <p:txEl>
                                              <p:pRg st="5" end="5"/>
                                            </p:txEl>
                                          </p:spTgt>
                                        </p:tgtEl>
                                        <p:attrNameLst>
                                          <p:attrName>style.visibility</p:attrName>
                                        </p:attrNameLst>
                                      </p:cBhvr>
                                      <p:to>
                                        <p:strVal val="visible"/>
                                      </p:to>
                                    </p:set>
                                    <p:animEffect transition="in" filter="fade">
                                      <p:cBhvr>
                                        <p:cTn id="43" dur="1000"/>
                                        <p:tgtEl>
                                          <p:spTgt spid="32771">
                                            <p:txEl>
                                              <p:pRg st="5" end="5"/>
                                            </p:txEl>
                                          </p:spTgt>
                                        </p:tgtEl>
                                      </p:cBhvr>
                                    </p:animEffect>
                                    <p:anim calcmode="lin" valueType="num">
                                      <p:cBhvr>
                                        <p:cTn id="44"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2771">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2771">
                                            <p:txEl>
                                              <p:pRg st="5" end="5"/>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2771">
                                            <p:txEl>
                                              <p:pRg st="6" end="6"/>
                                            </p:txEl>
                                          </p:spTgt>
                                        </p:tgtEl>
                                        <p:attrNameLst>
                                          <p:attrName>style.visibility</p:attrName>
                                        </p:attrNameLst>
                                      </p:cBhvr>
                                      <p:to>
                                        <p:strVal val="visible"/>
                                      </p:to>
                                    </p:set>
                                    <p:animEffect transition="in" filter="fade">
                                      <p:cBhvr>
                                        <p:cTn id="49" dur="1000"/>
                                        <p:tgtEl>
                                          <p:spTgt spid="32771">
                                            <p:txEl>
                                              <p:pRg st="6" end="6"/>
                                            </p:txEl>
                                          </p:spTgt>
                                        </p:tgtEl>
                                      </p:cBhvr>
                                    </p:animEffect>
                                    <p:anim calcmode="lin" valueType="num">
                                      <p:cBhvr>
                                        <p:cTn id="50"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2771">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2771">
                                            <p:txEl>
                                              <p:pRg st="6" end="6"/>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32771">
                                            <p:txEl>
                                              <p:pRg st="7" end="7"/>
                                            </p:txEl>
                                          </p:spTgt>
                                        </p:tgtEl>
                                        <p:attrNameLst>
                                          <p:attrName>style.visibility</p:attrName>
                                        </p:attrNameLst>
                                      </p:cBhvr>
                                      <p:to>
                                        <p:strVal val="visible"/>
                                      </p:to>
                                    </p:set>
                                    <p:animEffect transition="in" filter="fade">
                                      <p:cBhvr>
                                        <p:cTn id="55" dur="1000"/>
                                        <p:tgtEl>
                                          <p:spTgt spid="32771">
                                            <p:txEl>
                                              <p:pRg st="7" end="7"/>
                                            </p:txEl>
                                          </p:spTgt>
                                        </p:tgtEl>
                                      </p:cBhvr>
                                    </p:animEffect>
                                    <p:anim calcmode="lin" valueType="num">
                                      <p:cBhvr>
                                        <p:cTn id="56"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2771">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77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8229600" cy="949325"/>
          </a:xfrm>
        </p:spPr>
        <p:txBody>
          <a:bodyPr/>
          <a:lstStyle/>
          <a:p>
            <a:pPr eaLnBrk="1" hangingPunct="1"/>
            <a:r>
              <a:rPr lang="en-US" altLang="ar-SA" b="1" dirty="0" smtClean="0">
                <a:solidFill>
                  <a:schemeClr val="accent2"/>
                </a:solidFill>
                <a:latin typeface="Times New Roman" panose="02020603050405020304" pitchFamily="18" charset="0"/>
                <a:cs typeface="Times New Roman" panose="02020603050405020304" pitchFamily="18" charset="0"/>
              </a:rPr>
              <a:t>INSULIN GLARGINE (LANTUS)</a:t>
            </a:r>
          </a:p>
        </p:txBody>
      </p:sp>
      <p:sp>
        <p:nvSpPr>
          <p:cNvPr id="27651" name="Rectangle 3"/>
          <p:cNvSpPr>
            <a:spLocks noGrp="1" noChangeArrowheads="1"/>
          </p:cNvSpPr>
          <p:nvPr>
            <p:ph idx="1"/>
          </p:nvPr>
        </p:nvSpPr>
        <p:spPr>
          <a:xfrm>
            <a:off x="0" y="983537"/>
            <a:ext cx="7696200" cy="5257800"/>
          </a:xfrm>
        </p:spPr>
        <p:txBody>
          <a:bodyPr/>
          <a:lstStyle/>
          <a:p>
            <a:pPr algn="l" rtl="0" eaLnBrk="1" hangingPunct="1"/>
            <a:endParaRPr lang="en-US" altLang="ar-SA" dirty="0" smtClean="0">
              <a:latin typeface="Arial" pitchFamily="34" charset="0"/>
            </a:endParaRP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The first clear long-acting insulin</a:t>
            </a:r>
          </a:p>
          <a:p>
            <a:pPr algn="l" rtl="0" eaLnBrk="1" hangingPunct="1">
              <a:buFont typeface="Wingdings" pitchFamily="2" charset="2"/>
              <a:buChar char="q"/>
            </a:pP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Acidic (pH of 4) when injected it is neutralized by the body, causing </a:t>
            </a:r>
            <a:r>
              <a:rPr lang="en-US" altLang="ar-SA" sz="2400" dirty="0" err="1" smtClean="0">
                <a:solidFill>
                  <a:schemeClr val="tx1"/>
                </a:solidFill>
                <a:latin typeface="Times New Roman" panose="02020603050405020304" pitchFamily="18" charset="0"/>
                <a:cs typeface="Times New Roman" panose="02020603050405020304" pitchFamily="18" charset="0"/>
              </a:rPr>
              <a:t>Glargine</a:t>
            </a:r>
            <a:r>
              <a:rPr lang="en-US" altLang="ar-SA" sz="2400" dirty="0" smtClean="0">
                <a:solidFill>
                  <a:schemeClr val="tx1"/>
                </a:solidFill>
                <a:latin typeface="Times New Roman" panose="02020603050405020304" pitchFamily="18" charset="0"/>
                <a:cs typeface="Times New Roman" panose="02020603050405020304" pitchFamily="18" charset="0"/>
              </a:rPr>
              <a:t> crystals to be precipitated and slowly absorbed.</a:t>
            </a:r>
          </a:p>
          <a:p>
            <a:pPr algn="l" rtl="0" eaLnBrk="1" hangingPunct="1">
              <a:buFont typeface="Wingdings" pitchFamily="2" charset="2"/>
              <a:buChar char="q"/>
            </a:pP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It is taken once a day</a:t>
            </a:r>
          </a:p>
          <a:p>
            <a:pPr algn="l" rtl="0" eaLnBrk="1" hangingPunct="1">
              <a:buFont typeface="Wingdings" pitchFamily="2" charset="2"/>
              <a:buChar char="q"/>
            </a:pPr>
            <a:endParaRPr lang="en-US" altLang="ar-SA" sz="2400" dirty="0" smtClean="0">
              <a:solidFill>
                <a:schemeClr val="tx1"/>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Being acidic, cannot be mixed with other insulin   </a:t>
            </a:r>
          </a:p>
        </p:txBody>
      </p:sp>
    </p:spTree>
    <p:extLst>
      <p:ext uri="{BB962C8B-B14F-4D97-AF65-F5344CB8AC3E}">
        <p14:creationId xmlns:p14="http://schemas.microsoft.com/office/powerpoint/2010/main" val="2185292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circle(in)">
                                      <p:cBhvr>
                                        <p:cTn id="7" dur="20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circle(in)">
                                      <p:cBhvr>
                                        <p:cTn id="12" dur="2000"/>
                                        <p:tgtEl>
                                          <p:spTgt spid="2765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nodeType="click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animEffect transition="in" filter="fade">
                                      <p:cBhvr>
                                        <p:cTn id="17" dur="1000"/>
                                        <p:tgtEl>
                                          <p:spTgt spid="27651">
                                            <p:txEl>
                                              <p:pRg st="5" end="5"/>
                                            </p:txEl>
                                          </p:spTgt>
                                        </p:tgtEl>
                                      </p:cBhvr>
                                    </p:animEffect>
                                    <p:anim calcmode="lin" valueType="num">
                                      <p:cBhvr>
                                        <p:cTn id="18"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7651">
                                            <p:txEl>
                                              <p:pRg st="5" end="5"/>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65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nodeType="click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animEffect transition="in" filter="fade">
                                      <p:cBhvr>
                                        <p:cTn id="25" dur="1000"/>
                                        <p:tgtEl>
                                          <p:spTgt spid="27651">
                                            <p:txEl>
                                              <p:pRg st="7" end="7"/>
                                            </p:txEl>
                                          </p:spTgt>
                                        </p:tgtEl>
                                      </p:cBhvr>
                                    </p:animEffect>
                                    <p:anim calcmode="lin" valueType="num">
                                      <p:cBhvr>
                                        <p:cTn id="26" dur="10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276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ourdiabetes.com/images/insulin%20action%20pro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01100"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139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reeform 2"/>
          <p:cNvSpPr>
            <a:spLocks/>
          </p:cNvSpPr>
          <p:nvPr/>
        </p:nvSpPr>
        <p:spPr bwMode="white">
          <a:xfrm>
            <a:off x="1776413" y="2541588"/>
            <a:ext cx="6189662" cy="2409825"/>
          </a:xfrm>
          <a:custGeom>
            <a:avLst/>
            <a:gdLst>
              <a:gd name="T0" fmla="*/ 2147483646 w 2196"/>
              <a:gd name="T1" fmla="*/ 2147483646 h 1088"/>
              <a:gd name="T2" fmla="*/ 2147483646 w 2196"/>
              <a:gd name="T3" fmla="*/ 2147483646 h 1088"/>
              <a:gd name="T4" fmla="*/ 2147483646 w 2196"/>
              <a:gd name="T5" fmla="*/ 2147483646 h 1088"/>
              <a:gd name="T6" fmla="*/ 2147483646 w 2196"/>
              <a:gd name="T7" fmla="*/ 2147483646 h 1088"/>
              <a:gd name="T8" fmla="*/ 2147483646 w 2196"/>
              <a:gd name="T9" fmla="*/ 2147483646 h 1088"/>
              <a:gd name="T10" fmla="*/ 2147483646 w 2196"/>
              <a:gd name="T11" fmla="*/ 2147483646 h 1088"/>
              <a:gd name="T12" fmla="*/ 2147483646 w 2196"/>
              <a:gd name="T13" fmla="*/ 2147483646 h 1088"/>
              <a:gd name="T14" fmla="*/ 2147483646 w 2196"/>
              <a:gd name="T15" fmla="*/ 2147483646 h 1088"/>
              <a:gd name="T16" fmla="*/ 2147483646 w 2196"/>
              <a:gd name="T17" fmla="*/ 2147483646 h 1088"/>
              <a:gd name="T18" fmla="*/ 2147483646 w 2196"/>
              <a:gd name="T19" fmla="*/ 2147483646 h 1088"/>
              <a:gd name="T20" fmla="*/ 2147483646 w 2196"/>
              <a:gd name="T21" fmla="*/ 2147483646 h 1088"/>
              <a:gd name="T22" fmla="*/ 2147483646 w 2196"/>
              <a:gd name="T23" fmla="*/ 2147483646 h 1088"/>
              <a:gd name="T24" fmla="*/ 2147483646 w 2196"/>
              <a:gd name="T25" fmla="*/ 2147483646 h 1088"/>
              <a:gd name="T26" fmla="*/ 2147483646 w 2196"/>
              <a:gd name="T27" fmla="*/ 2147483646 h 1088"/>
              <a:gd name="T28" fmla="*/ 2147483646 w 2196"/>
              <a:gd name="T29" fmla="*/ 2147483646 h 1088"/>
              <a:gd name="T30" fmla="*/ 2147483646 w 2196"/>
              <a:gd name="T31" fmla="*/ 2147483646 h 1088"/>
              <a:gd name="T32" fmla="*/ 2147483646 w 2196"/>
              <a:gd name="T33" fmla="*/ 2147483646 h 1088"/>
              <a:gd name="T34" fmla="*/ 2147483646 w 2196"/>
              <a:gd name="T35" fmla="*/ 0 h 1088"/>
              <a:gd name="T36" fmla="*/ 2147483646 w 2196"/>
              <a:gd name="T37" fmla="*/ 2147483646 h 1088"/>
              <a:gd name="T38" fmla="*/ 2147483646 w 2196"/>
              <a:gd name="T39" fmla="*/ 2147483646 h 1088"/>
              <a:gd name="T40" fmla="*/ 2147483646 w 2196"/>
              <a:gd name="T41" fmla="*/ 2147483646 h 1088"/>
              <a:gd name="T42" fmla="*/ 2147483646 w 2196"/>
              <a:gd name="T43" fmla="*/ 2147483646 h 1088"/>
              <a:gd name="T44" fmla="*/ 2147483646 w 2196"/>
              <a:gd name="T45" fmla="*/ 2147483646 h 1088"/>
              <a:gd name="T46" fmla="*/ 2147483646 w 2196"/>
              <a:gd name="T47" fmla="*/ 2147483646 h 1088"/>
              <a:gd name="T48" fmla="*/ 2147483646 w 2196"/>
              <a:gd name="T49" fmla="*/ 2147483646 h 1088"/>
              <a:gd name="T50" fmla="*/ 2147483646 w 2196"/>
              <a:gd name="T51" fmla="*/ 2147483646 h 1088"/>
              <a:gd name="T52" fmla="*/ 2147483646 w 2196"/>
              <a:gd name="T53" fmla="*/ 2147483646 h 1088"/>
              <a:gd name="T54" fmla="*/ 2147483646 w 2196"/>
              <a:gd name="T55" fmla="*/ 2147483646 h 1088"/>
              <a:gd name="T56" fmla="*/ 2147483646 w 2196"/>
              <a:gd name="T57" fmla="*/ 2147483646 h 1088"/>
              <a:gd name="T58" fmla="*/ 2147483646 w 2196"/>
              <a:gd name="T59" fmla="*/ 2147483646 h 1088"/>
              <a:gd name="T60" fmla="*/ 2147483646 w 2196"/>
              <a:gd name="T61" fmla="*/ 2147483646 h 1088"/>
              <a:gd name="T62" fmla="*/ 2147483646 w 2196"/>
              <a:gd name="T63" fmla="*/ 2147483646 h 1088"/>
              <a:gd name="T64" fmla="*/ 2147483646 w 2196"/>
              <a:gd name="T65" fmla="*/ 2147483646 h 1088"/>
              <a:gd name="T66" fmla="*/ 2147483646 w 2196"/>
              <a:gd name="T67" fmla="*/ 2147483646 h 1088"/>
              <a:gd name="T68" fmla="*/ 2147483646 w 2196"/>
              <a:gd name="T69" fmla="*/ 2147483646 h 10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96"/>
              <a:gd name="T106" fmla="*/ 0 h 1088"/>
              <a:gd name="T107" fmla="*/ 2196 w 2196"/>
              <a:gd name="T108" fmla="*/ 1088 h 10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96" h="1088">
                <a:moveTo>
                  <a:pt x="0" y="1068"/>
                </a:moveTo>
                <a:lnTo>
                  <a:pt x="30" y="1088"/>
                </a:lnTo>
                <a:lnTo>
                  <a:pt x="90" y="1088"/>
                </a:lnTo>
                <a:lnTo>
                  <a:pt x="150" y="1088"/>
                </a:lnTo>
                <a:lnTo>
                  <a:pt x="210" y="1068"/>
                </a:lnTo>
                <a:lnTo>
                  <a:pt x="270" y="1088"/>
                </a:lnTo>
                <a:lnTo>
                  <a:pt x="310" y="699"/>
                </a:lnTo>
                <a:lnTo>
                  <a:pt x="320" y="519"/>
                </a:lnTo>
                <a:lnTo>
                  <a:pt x="330" y="499"/>
                </a:lnTo>
                <a:lnTo>
                  <a:pt x="330" y="459"/>
                </a:lnTo>
                <a:lnTo>
                  <a:pt x="340" y="409"/>
                </a:lnTo>
                <a:lnTo>
                  <a:pt x="340" y="359"/>
                </a:lnTo>
                <a:lnTo>
                  <a:pt x="340" y="319"/>
                </a:lnTo>
                <a:lnTo>
                  <a:pt x="340" y="299"/>
                </a:lnTo>
                <a:lnTo>
                  <a:pt x="340" y="279"/>
                </a:lnTo>
                <a:lnTo>
                  <a:pt x="340" y="250"/>
                </a:lnTo>
                <a:lnTo>
                  <a:pt x="340" y="220"/>
                </a:lnTo>
                <a:lnTo>
                  <a:pt x="340" y="190"/>
                </a:lnTo>
                <a:lnTo>
                  <a:pt x="340" y="180"/>
                </a:lnTo>
                <a:lnTo>
                  <a:pt x="409" y="210"/>
                </a:lnTo>
                <a:lnTo>
                  <a:pt x="449" y="309"/>
                </a:lnTo>
                <a:lnTo>
                  <a:pt x="489" y="529"/>
                </a:lnTo>
                <a:lnTo>
                  <a:pt x="499" y="589"/>
                </a:lnTo>
                <a:lnTo>
                  <a:pt x="539" y="659"/>
                </a:lnTo>
                <a:lnTo>
                  <a:pt x="579" y="729"/>
                </a:lnTo>
                <a:lnTo>
                  <a:pt x="639" y="818"/>
                </a:lnTo>
                <a:lnTo>
                  <a:pt x="629" y="579"/>
                </a:lnTo>
                <a:lnTo>
                  <a:pt x="649" y="559"/>
                </a:lnTo>
                <a:lnTo>
                  <a:pt x="659" y="489"/>
                </a:lnTo>
                <a:lnTo>
                  <a:pt x="669" y="110"/>
                </a:lnTo>
                <a:lnTo>
                  <a:pt x="679" y="110"/>
                </a:lnTo>
                <a:lnTo>
                  <a:pt x="689" y="90"/>
                </a:lnTo>
                <a:lnTo>
                  <a:pt x="689" y="70"/>
                </a:lnTo>
                <a:lnTo>
                  <a:pt x="689" y="40"/>
                </a:lnTo>
                <a:lnTo>
                  <a:pt x="699" y="10"/>
                </a:lnTo>
                <a:lnTo>
                  <a:pt x="699" y="0"/>
                </a:lnTo>
                <a:lnTo>
                  <a:pt x="719" y="10"/>
                </a:lnTo>
                <a:lnTo>
                  <a:pt x="749" y="210"/>
                </a:lnTo>
                <a:lnTo>
                  <a:pt x="789" y="269"/>
                </a:lnTo>
                <a:lnTo>
                  <a:pt x="809" y="379"/>
                </a:lnTo>
                <a:lnTo>
                  <a:pt x="889" y="559"/>
                </a:lnTo>
                <a:lnTo>
                  <a:pt x="899" y="589"/>
                </a:lnTo>
                <a:lnTo>
                  <a:pt x="948" y="699"/>
                </a:lnTo>
                <a:lnTo>
                  <a:pt x="998" y="818"/>
                </a:lnTo>
                <a:lnTo>
                  <a:pt x="1048" y="878"/>
                </a:lnTo>
                <a:lnTo>
                  <a:pt x="1118" y="948"/>
                </a:lnTo>
                <a:lnTo>
                  <a:pt x="1118" y="659"/>
                </a:lnTo>
                <a:lnTo>
                  <a:pt x="1158" y="339"/>
                </a:lnTo>
                <a:lnTo>
                  <a:pt x="1178" y="250"/>
                </a:lnTo>
                <a:lnTo>
                  <a:pt x="1218" y="419"/>
                </a:lnTo>
                <a:lnTo>
                  <a:pt x="1278" y="379"/>
                </a:lnTo>
                <a:lnTo>
                  <a:pt x="1328" y="509"/>
                </a:lnTo>
                <a:lnTo>
                  <a:pt x="1358" y="519"/>
                </a:lnTo>
                <a:lnTo>
                  <a:pt x="1428" y="649"/>
                </a:lnTo>
                <a:lnTo>
                  <a:pt x="1458" y="659"/>
                </a:lnTo>
                <a:lnTo>
                  <a:pt x="1507" y="769"/>
                </a:lnTo>
                <a:lnTo>
                  <a:pt x="1517" y="818"/>
                </a:lnTo>
                <a:lnTo>
                  <a:pt x="1567" y="908"/>
                </a:lnTo>
                <a:lnTo>
                  <a:pt x="1597" y="908"/>
                </a:lnTo>
                <a:lnTo>
                  <a:pt x="1647" y="888"/>
                </a:lnTo>
                <a:lnTo>
                  <a:pt x="1727" y="978"/>
                </a:lnTo>
                <a:lnTo>
                  <a:pt x="1777" y="968"/>
                </a:lnTo>
                <a:lnTo>
                  <a:pt x="1827" y="988"/>
                </a:lnTo>
                <a:lnTo>
                  <a:pt x="1867" y="968"/>
                </a:lnTo>
                <a:lnTo>
                  <a:pt x="1917" y="998"/>
                </a:lnTo>
                <a:lnTo>
                  <a:pt x="1967" y="1028"/>
                </a:lnTo>
                <a:lnTo>
                  <a:pt x="2007" y="1018"/>
                </a:lnTo>
                <a:lnTo>
                  <a:pt x="2047" y="1038"/>
                </a:lnTo>
                <a:lnTo>
                  <a:pt x="2096" y="1028"/>
                </a:lnTo>
                <a:lnTo>
                  <a:pt x="2146" y="1038"/>
                </a:lnTo>
                <a:lnTo>
                  <a:pt x="2196" y="1058"/>
                </a:lnTo>
              </a:path>
            </a:pathLst>
          </a:custGeom>
          <a:noFill/>
          <a:ln w="76200">
            <a:solidFill>
              <a:srgbClr val="FBC93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0115" name="Group 59"/>
          <p:cNvGrpSpPr>
            <a:grpSpLocks/>
          </p:cNvGrpSpPr>
          <p:nvPr/>
        </p:nvGrpSpPr>
        <p:grpSpPr bwMode="auto">
          <a:xfrm>
            <a:off x="1568450" y="5399088"/>
            <a:ext cx="6710363" cy="284162"/>
            <a:chOff x="1112" y="3321"/>
            <a:chExt cx="4755" cy="179"/>
          </a:xfrm>
        </p:grpSpPr>
        <p:sp>
          <p:nvSpPr>
            <p:cNvPr id="90165" name="Rectangle 4"/>
            <p:cNvSpPr>
              <a:spLocks noChangeArrowheads="1"/>
            </p:cNvSpPr>
            <p:nvPr/>
          </p:nvSpPr>
          <p:spPr bwMode="auto">
            <a:xfrm>
              <a:off x="1112" y="3321"/>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0600</a:t>
              </a:r>
            </a:p>
          </p:txBody>
        </p:sp>
        <p:sp>
          <p:nvSpPr>
            <p:cNvPr id="90166" name="Rectangle 5"/>
            <p:cNvSpPr>
              <a:spLocks noChangeArrowheads="1"/>
            </p:cNvSpPr>
            <p:nvPr/>
          </p:nvSpPr>
          <p:spPr bwMode="auto">
            <a:xfrm>
              <a:off x="1615" y="3324"/>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0800</a:t>
              </a:r>
            </a:p>
          </p:txBody>
        </p:sp>
        <p:sp>
          <p:nvSpPr>
            <p:cNvPr id="90167" name="Rectangle 6"/>
            <p:cNvSpPr>
              <a:spLocks noChangeArrowheads="1"/>
            </p:cNvSpPr>
            <p:nvPr/>
          </p:nvSpPr>
          <p:spPr bwMode="auto">
            <a:xfrm>
              <a:off x="3424" y="3321"/>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1800</a:t>
              </a:r>
            </a:p>
          </p:txBody>
        </p:sp>
        <p:sp>
          <p:nvSpPr>
            <p:cNvPr id="90168" name="Rectangle 7"/>
            <p:cNvSpPr>
              <a:spLocks noChangeArrowheads="1"/>
            </p:cNvSpPr>
            <p:nvPr/>
          </p:nvSpPr>
          <p:spPr bwMode="auto">
            <a:xfrm>
              <a:off x="2405" y="3326"/>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1200</a:t>
              </a:r>
            </a:p>
          </p:txBody>
        </p:sp>
        <p:sp>
          <p:nvSpPr>
            <p:cNvPr id="90169" name="Rectangle 8"/>
            <p:cNvSpPr>
              <a:spLocks noChangeArrowheads="1"/>
            </p:cNvSpPr>
            <p:nvPr/>
          </p:nvSpPr>
          <p:spPr bwMode="auto">
            <a:xfrm>
              <a:off x="4430" y="3326"/>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2400</a:t>
              </a:r>
            </a:p>
          </p:txBody>
        </p:sp>
        <p:sp>
          <p:nvSpPr>
            <p:cNvPr id="90170" name="Rectangle 9"/>
            <p:cNvSpPr>
              <a:spLocks noChangeArrowheads="1"/>
            </p:cNvSpPr>
            <p:nvPr/>
          </p:nvSpPr>
          <p:spPr bwMode="auto">
            <a:xfrm>
              <a:off x="5567" y="3324"/>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0600</a:t>
              </a:r>
            </a:p>
          </p:txBody>
        </p:sp>
      </p:grpSp>
      <p:sp>
        <p:nvSpPr>
          <p:cNvPr id="90116" name="Rectangle 10"/>
          <p:cNvSpPr>
            <a:spLocks noChangeArrowheads="1"/>
          </p:cNvSpPr>
          <p:nvPr/>
        </p:nvSpPr>
        <p:spPr bwMode="auto">
          <a:xfrm>
            <a:off x="1625600" y="5791200"/>
            <a:ext cx="6570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rtl="1"/>
            <a:r>
              <a:rPr lang="en-US" altLang="ar-SA" b="1">
                <a:solidFill>
                  <a:srgbClr val="C00000"/>
                </a:solidFill>
                <a:latin typeface="Arial Narrow" pitchFamily="34" charset="0"/>
              </a:rPr>
              <a:t>Time of day</a:t>
            </a:r>
          </a:p>
        </p:txBody>
      </p:sp>
      <p:sp>
        <p:nvSpPr>
          <p:cNvPr id="90117" name="Line 11"/>
          <p:cNvSpPr>
            <a:spLocks noChangeShapeType="1"/>
          </p:cNvSpPr>
          <p:nvPr/>
        </p:nvSpPr>
        <p:spPr bwMode="auto">
          <a:xfrm flipV="1">
            <a:off x="2457450" y="5305425"/>
            <a:ext cx="1588"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8" name="Line 12"/>
          <p:cNvSpPr>
            <a:spLocks noChangeShapeType="1"/>
          </p:cNvSpPr>
          <p:nvPr/>
        </p:nvSpPr>
        <p:spPr bwMode="auto">
          <a:xfrm flipV="1">
            <a:off x="3562350" y="5305425"/>
            <a:ext cx="0"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9" name="Line 13"/>
          <p:cNvSpPr>
            <a:spLocks noChangeShapeType="1"/>
          </p:cNvSpPr>
          <p:nvPr/>
        </p:nvSpPr>
        <p:spPr bwMode="auto">
          <a:xfrm flipV="1">
            <a:off x="1749425" y="5314950"/>
            <a:ext cx="3175"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0" name="Line 14"/>
          <p:cNvSpPr>
            <a:spLocks noChangeShapeType="1"/>
          </p:cNvSpPr>
          <p:nvPr/>
        </p:nvSpPr>
        <p:spPr bwMode="auto">
          <a:xfrm flipV="1">
            <a:off x="5010150" y="5305425"/>
            <a:ext cx="1588"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1" name="Line 15"/>
          <p:cNvSpPr>
            <a:spLocks noChangeShapeType="1"/>
          </p:cNvSpPr>
          <p:nvPr/>
        </p:nvSpPr>
        <p:spPr bwMode="auto">
          <a:xfrm flipV="1">
            <a:off x="8027988" y="5310188"/>
            <a:ext cx="0" cy="9683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2" name="Line 16"/>
          <p:cNvSpPr>
            <a:spLocks noChangeShapeType="1"/>
          </p:cNvSpPr>
          <p:nvPr/>
        </p:nvSpPr>
        <p:spPr bwMode="auto">
          <a:xfrm flipV="1">
            <a:off x="6434138" y="5307013"/>
            <a:ext cx="0" cy="87312"/>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Freeform 17"/>
          <p:cNvSpPr>
            <a:spLocks/>
          </p:cNvSpPr>
          <p:nvPr/>
        </p:nvSpPr>
        <p:spPr bwMode="auto">
          <a:xfrm>
            <a:off x="1749425" y="2032000"/>
            <a:ext cx="6384925" cy="3273425"/>
          </a:xfrm>
          <a:custGeom>
            <a:avLst/>
            <a:gdLst>
              <a:gd name="T0" fmla="*/ 0 w 2266"/>
              <a:gd name="T1" fmla="*/ 0 h 1478"/>
              <a:gd name="T2" fmla="*/ 0 w 2266"/>
              <a:gd name="T3" fmla="*/ 2147483646 h 1478"/>
              <a:gd name="T4" fmla="*/ 2147483646 w 2266"/>
              <a:gd name="T5" fmla="*/ 2147483646 h 1478"/>
              <a:gd name="T6" fmla="*/ 0 60000 65536"/>
              <a:gd name="T7" fmla="*/ 0 60000 65536"/>
              <a:gd name="T8" fmla="*/ 0 60000 65536"/>
              <a:gd name="T9" fmla="*/ 0 w 2266"/>
              <a:gd name="T10" fmla="*/ 0 h 1478"/>
              <a:gd name="T11" fmla="*/ 2266 w 2266"/>
              <a:gd name="T12" fmla="*/ 1478 h 1478"/>
            </a:gdLst>
            <a:ahLst/>
            <a:cxnLst>
              <a:cxn ang="T6">
                <a:pos x="T0" y="T1"/>
              </a:cxn>
              <a:cxn ang="T7">
                <a:pos x="T2" y="T3"/>
              </a:cxn>
              <a:cxn ang="T8">
                <a:pos x="T4" y="T5"/>
              </a:cxn>
            </a:cxnLst>
            <a:rect l="T9" t="T10" r="T11" b="T12"/>
            <a:pathLst>
              <a:path w="2266" h="1478">
                <a:moveTo>
                  <a:pt x="0" y="0"/>
                </a:moveTo>
                <a:lnTo>
                  <a:pt x="0" y="1478"/>
                </a:lnTo>
                <a:lnTo>
                  <a:pt x="2266" y="1478"/>
                </a:ln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24" name="Rectangle 18"/>
          <p:cNvSpPr>
            <a:spLocks noChangeArrowheads="1"/>
          </p:cNvSpPr>
          <p:nvPr/>
        </p:nvSpPr>
        <p:spPr bwMode="auto">
          <a:xfrm>
            <a:off x="1293813" y="4606925"/>
            <a:ext cx="21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20</a:t>
            </a:r>
          </a:p>
        </p:txBody>
      </p:sp>
      <p:sp>
        <p:nvSpPr>
          <p:cNvPr id="90125" name="Rectangle 19"/>
          <p:cNvSpPr>
            <a:spLocks noChangeArrowheads="1"/>
          </p:cNvSpPr>
          <p:nvPr/>
        </p:nvSpPr>
        <p:spPr bwMode="auto">
          <a:xfrm>
            <a:off x="1295400" y="4038600"/>
            <a:ext cx="211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4</a:t>
            </a:r>
            <a:r>
              <a:rPr lang="en-US" altLang="ar-SA">
                <a:solidFill>
                  <a:srgbClr val="000099"/>
                </a:solidFill>
                <a:latin typeface="Arial Narrow" pitchFamily="34" charset="0"/>
              </a:rPr>
              <a:t>0</a:t>
            </a:r>
          </a:p>
        </p:txBody>
      </p:sp>
      <p:sp>
        <p:nvSpPr>
          <p:cNvPr id="90126" name="Rectangle 20"/>
          <p:cNvSpPr>
            <a:spLocks noChangeArrowheads="1"/>
          </p:cNvSpPr>
          <p:nvPr/>
        </p:nvSpPr>
        <p:spPr bwMode="auto">
          <a:xfrm>
            <a:off x="1293813" y="3522663"/>
            <a:ext cx="21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60</a:t>
            </a:r>
          </a:p>
        </p:txBody>
      </p:sp>
      <p:sp>
        <p:nvSpPr>
          <p:cNvPr id="90127" name="Rectangle 21"/>
          <p:cNvSpPr>
            <a:spLocks noChangeArrowheads="1"/>
          </p:cNvSpPr>
          <p:nvPr/>
        </p:nvSpPr>
        <p:spPr bwMode="auto">
          <a:xfrm>
            <a:off x="1293813" y="2970213"/>
            <a:ext cx="21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80</a:t>
            </a:r>
          </a:p>
        </p:txBody>
      </p:sp>
      <p:sp>
        <p:nvSpPr>
          <p:cNvPr id="90128" name="Rectangle 22"/>
          <p:cNvSpPr>
            <a:spLocks noChangeArrowheads="1"/>
          </p:cNvSpPr>
          <p:nvPr/>
        </p:nvSpPr>
        <p:spPr bwMode="auto">
          <a:xfrm>
            <a:off x="1189038" y="2416175"/>
            <a:ext cx="315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100</a:t>
            </a:r>
          </a:p>
        </p:txBody>
      </p:sp>
      <p:sp>
        <p:nvSpPr>
          <p:cNvPr id="90129" name="Rectangle 23"/>
          <p:cNvSpPr>
            <a:spLocks noChangeArrowheads="1"/>
          </p:cNvSpPr>
          <p:nvPr/>
        </p:nvSpPr>
        <p:spPr bwMode="auto">
          <a:xfrm>
            <a:off x="2403475" y="2644775"/>
            <a:ext cx="188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000099"/>
                </a:solidFill>
                <a:latin typeface="Arial Narrow" pitchFamily="34" charset="0"/>
              </a:rPr>
              <a:t> B</a:t>
            </a:r>
          </a:p>
        </p:txBody>
      </p:sp>
      <p:sp>
        <p:nvSpPr>
          <p:cNvPr id="90130" name="Rectangle 24"/>
          <p:cNvSpPr>
            <a:spLocks noChangeArrowheads="1"/>
          </p:cNvSpPr>
          <p:nvPr/>
        </p:nvSpPr>
        <p:spPr bwMode="auto">
          <a:xfrm>
            <a:off x="3429000" y="2644775"/>
            <a:ext cx="115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000099"/>
                </a:solidFill>
                <a:latin typeface="Arial Narrow" pitchFamily="34" charset="0"/>
              </a:rPr>
              <a:t>L</a:t>
            </a:r>
          </a:p>
        </p:txBody>
      </p:sp>
      <p:sp>
        <p:nvSpPr>
          <p:cNvPr id="90131" name="Rectangle 25"/>
          <p:cNvSpPr>
            <a:spLocks noChangeArrowheads="1"/>
          </p:cNvSpPr>
          <p:nvPr/>
        </p:nvSpPr>
        <p:spPr bwMode="auto">
          <a:xfrm>
            <a:off x="4822825" y="2644775"/>
            <a:ext cx="136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000099"/>
                </a:solidFill>
                <a:latin typeface="Arial Narrow" pitchFamily="34" charset="0"/>
              </a:rPr>
              <a:t>D</a:t>
            </a:r>
          </a:p>
        </p:txBody>
      </p:sp>
      <p:sp>
        <p:nvSpPr>
          <p:cNvPr id="90132" name="Line 26"/>
          <p:cNvSpPr>
            <a:spLocks noChangeShapeType="1"/>
          </p:cNvSpPr>
          <p:nvPr/>
        </p:nvSpPr>
        <p:spPr bwMode="auto">
          <a:xfrm>
            <a:off x="1611313" y="3136900"/>
            <a:ext cx="138112" cy="1588"/>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3" name="Line 27"/>
          <p:cNvSpPr>
            <a:spLocks noChangeShapeType="1"/>
          </p:cNvSpPr>
          <p:nvPr/>
        </p:nvSpPr>
        <p:spPr bwMode="auto">
          <a:xfrm>
            <a:off x="1611313" y="2586038"/>
            <a:ext cx="138112" cy="158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4" name="Line 28"/>
          <p:cNvSpPr>
            <a:spLocks noChangeShapeType="1"/>
          </p:cNvSpPr>
          <p:nvPr/>
        </p:nvSpPr>
        <p:spPr bwMode="auto">
          <a:xfrm>
            <a:off x="1611313" y="3668713"/>
            <a:ext cx="138112" cy="158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5" name="Line 29"/>
          <p:cNvSpPr>
            <a:spLocks noChangeShapeType="1"/>
          </p:cNvSpPr>
          <p:nvPr/>
        </p:nvSpPr>
        <p:spPr bwMode="auto">
          <a:xfrm>
            <a:off x="1611313" y="4222750"/>
            <a:ext cx="138112" cy="1588"/>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6" name="Line 30"/>
          <p:cNvSpPr>
            <a:spLocks noChangeShapeType="1"/>
          </p:cNvSpPr>
          <p:nvPr/>
        </p:nvSpPr>
        <p:spPr bwMode="auto">
          <a:xfrm>
            <a:off x="1611313" y="4773613"/>
            <a:ext cx="138112" cy="158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7" name="Line 31"/>
          <p:cNvSpPr>
            <a:spLocks noChangeShapeType="1"/>
          </p:cNvSpPr>
          <p:nvPr/>
        </p:nvSpPr>
        <p:spPr bwMode="auto">
          <a:xfrm>
            <a:off x="1611313" y="5305425"/>
            <a:ext cx="138112" cy="1588"/>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9" name="Rectangle 33"/>
          <p:cNvSpPr>
            <a:spLocks noGrp="1" noChangeArrowheads="1"/>
          </p:cNvSpPr>
          <p:nvPr>
            <p:ph type="title"/>
          </p:nvPr>
        </p:nvSpPr>
        <p:spPr>
          <a:xfrm>
            <a:off x="609600" y="228600"/>
            <a:ext cx="8391525" cy="914400"/>
          </a:xfrm>
        </p:spPr>
        <p:txBody>
          <a:bodyPr rtlCol="0">
            <a:normAutofit/>
          </a:bodyPr>
          <a:lstStyle/>
          <a:p>
            <a:pPr eaLnBrk="1" fontAlgn="auto" hangingPunct="1">
              <a:lnSpc>
                <a:spcPct val="90000"/>
              </a:lnSpc>
              <a:spcAft>
                <a:spcPts val="0"/>
              </a:spcAft>
              <a:defRPr/>
            </a:pPr>
            <a:r>
              <a:rPr lang="en-US" sz="2400" b="1" spc="300" dirty="0">
                <a:solidFill>
                  <a:schemeClr val="accent2"/>
                </a:solidFill>
              </a:rPr>
              <a:t>Basal-Bolus Insulin </a:t>
            </a:r>
            <a:r>
              <a:rPr lang="en-US" sz="2400" b="1" spc="300" dirty="0" err="1" smtClean="0">
                <a:solidFill>
                  <a:schemeClr val="accent2"/>
                </a:solidFill>
              </a:rPr>
              <a:t>TreatmentWith</a:t>
            </a:r>
            <a:r>
              <a:rPr lang="en-US" sz="2400" b="1" spc="300" dirty="0" smtClean="0">
                <a:solidFill>
                  <a:schemeClr val="accent2"/>
                </a:solidFill>
              </a:rPr>
              <a:t> </a:t>
            </a:r>
            <a:r>
              <a:rPr lang="en-US" sz="2400" b="1" spc="300" dirty="0">
                <a:solidFill>
                  <a:schemeClr val="accent2"/>
                </a:solidFill>
              </a:rPr>
              <a:t>Insulin Analogues </a:t>
            </a:r>
          </a:p>
        </p:txBody>
      </p:sp>
      <p:sp>
        <p:nvSpPr>
          <p:cNvPr id="90139" name="Rectangle 34"/>
          <p:cNvSpPr>
            <a:spLocks noChangeArrowheads="1"/>
          </p:cNvSpPr>
          <p:nvPr/>
        </p:nvSpPr>
        <p:spPr bwMode="auto">
          <a:xfrm>
            <a:off x="149225" y="6400800"/>
            <a:ext cx="312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sysDot"/>
                <a:miter lim="800000"/>
                <a:headEnd/>
                <a:tailEnd/>
              </a14:hiddenLine>
            </a:ext>
          </a:extLst>
        </p:spPr>
        <p:txBody>
          <a:bodyPr wrap="none" anchor="ctr">
            <a:spAutoFit/>
          </a:bodyPr>
          <a:lstStyle/>
          <a:p>
            <a:pPr rtl="1" eaLnBrk="1" hangingPunct="1"/>
            <a:r>
              <a:rPr lang="en-US" altLang="ar-SA">
                <a:latin typeface="Calibri" pitchFamily="34" charset="0"/>
              </a:rPr>
              <a:t>B=breakfast; L=lunch; D=dinner</a:t>
            </a:r>
            <a:endParaRPr lang="en-US" altLang="ar-SA">
              <a:latin typeface="Arial Narrow" pitchFamily="34" charset="0"/>
            </a:endParaRPr>
          </a:p>
        </p:txBody>
      </p:sp>
      <p:sp>
        <p:nvSpPr>
          <p:cNvPr id="90140" name="Line 35"/>
          <p:cNvSpPr>
            <a:spLocks noChangeShapeType="1"/>
          </p:cNvSpPr>
          <p:nvPr/>
        </p:nvSpPr>
        <p:spPr bwMode="auto">
          <a:xfrm>
            <a:off x="2506663" y="297180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1" name="Text Box 36"/>
          <p:cNvSpPr txBox="1">
            <a:spLocks noChangeArrowheads="1"/>
          </p:cNvSpPr>
          <p:nvPr/>
        </p:nvSpPr>
        <p:spPr bwMode="auto">
          <a:xfrm>
            <a:off x="2017713" y="3278188"/>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2" name="Line 37"/>
          <p:cNvSpPr>
            <a:spLocks noChangeShapeType="1"/>
          </p:cNvSpPr>
          <p:nvPr/>
        </p:nvSpPr>
        <p:spPr bwMode="auto">
          <a:xfrm>
            <a:off x="3484563" y="3008313"/>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3" name="Text Box 38"/>
          <p:cNvSpPr txBox="1">
            <a:spLocks noChangeArrowheads="1"/>
          </p:cNvSpPr>
          <p:nvPr/>
        </p:nvSpPr>
        <p:spPr bwMode="auto">
          <a:xfrm>
            <a:off x="2100263" y="3278188"/>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4" name="Line 39"/>
          <p:cNvSpPr>
            <a:spLocks noChangeShapeType="1"/>
          </p:cNvSpPr>
          <p:nvPr/>
        </p:nvSpPr>
        <p:spPr bwMode="auto">
          <a:xfrm>
            <a:off x="4899025" y="2970213"/>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5" name="Text Box 40"/>
          <p:cNvSpPr txBox="1">
            <a:spLocks noChangeArrowheads="1"/>
          </p:cNvSpPr>
          <p:nvPr/>
        </p:nvSpPr>
        <p:spPr bwMode="auto">
          <a:xfrm>
            <a:off x="6013450" y="2674938"/>
            <a:ext cx="185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6" name="Freeform 41"/>
          <p:cNvSpPr>
            <a:spLocks/>
          </p:cNvSpPr>
          <p:nvPr/>
        </p:nvSpPr>
        <p:spPr bwMode="auto">
          <a:xfrm>
            <a:off x="2573338" y="2971800"/>
            <a:ext cx="1012825" cy="1943100"/>
          </a:xfrm>
          <a:custGeom>
            <a:avLst/>
            <a:gdLst>
              <a:gd name="T0" fmla="*/ 2147483646 w 2204"/>
              <a:gd name="T1" fmla="*/ 2147483646 h 1236"/>
              <a:gd name="T2" fmla="*/ 2147483646 w 2204"/>
              <a:gd name="T3" fmla="*/ 2147483646 h 1236"/>
              <a:gd name="T4" fmla="*/ 2147483646 w 2204"/>
              <a:gd name="T5" fmla="*/ 2147483646 h 1236"/>
              <a:gd name="T6" fmla="*/ 2147483646 w 2204"/>
              <a:gd name="T7" fmla="*/ 2147483646 h 1236"/>
              <a:gd name="T8" fmla="*/ 2147483646 w 2204"/>
              <a:gd name="T9" fmla="*/ 2147483646 h 1236"/>
              <a:gd name="T10" fmla="*/ 2147483646 w 2204"/>
              <a:gd name="T11" fmla="*/ 2147483646 h 1236"/>
              <a:gd name="T12" fmla="*/ 2147483646 w 2204"/>
              <a:gd name="T13" fmla="*/ 2147483646 h 1236"/>
              <a:gd name="T14" fmla="*/ 2147483646 w 2204"/>
              <a:gd name="T15" fmla="*/ 2147483646 h 1236"/>
              <a:gd name="T16" fmla="*/ 2147483646 w 2204"/>
              <a:gd name="T17" fmla="*/ 2147483646 h 1236"/>
              <a:gd name="T18" fmla="*/ 2147483646 w 2204"/>
              <a:gd name="T19" fmla="*/ 2147483646 h 1236"/>
              <a:gd name="T20" fmla="*/ 2147483646 w 2204"/>
              <a:gd name="T21" fmla="*/ 2147483646 h 1236"/>
              <a:gd name="T22" fmla="*/ 2147483646 w 2204"/>
              <a:gd name="T23" fmla="*/ 0 h 1236"/>
              <a:gd name="T24" fmla="*/ 2147483646 w 2204"/>
              <a:gd name="T25" fmla="*/ 2147483646 h 1236"/>
              <a:gd name="T26" fmla="*/ 2147483646 w 2204"/>
              <a:gd name="T27" fmla="*/ 2147483646 h 1236"/>
              <a:gd name="T28" fmla="*/ 2147483646 w 2204"/>
              <a:gd name="T29" fmla="*/ 2147483646 h 1236"/>
              <a:gd name="T30" fmla="*/ 0 w 2204"/>
              <a:gd name="T31" fmla="*/ 2147483646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7" name="Text Box 42"/>
          <p:cNvSpPr txBox="1">
            <a:spLocks noChangeArrowheads="1"/>
          </p:cNvSpPr>
          <p:nvPr/>
        </p:nvSpPr>
        <p:spPr bwMode="auto">
          <a:xfrm>
            <a:off x="6096000" y="3033713"/>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8" name="Freeform 43"/>
          <p:cNvSpPr>
            <a:spLocks/>
          </p:cNvSpPr>
          <p:nvPr/>
        </p:nvSpPr>
        <p:spPr bwMode="auto">
          <a:xfrm>
            <a:off x="4876800" y="3048000"/>
            <a:ext cx="1174750" cy="1657350"/>
          </a:xfrm>
          <a:custGeom>
            <a:avLst/>
            <a:gdLst>
              <a:gd name="T0" fmla="*/ 2147483646 w 2204"/>
              <a:gd name="T1" fmla="*/ 2147483646 h 1236"/>
              <a:gd name="T2" fmla="*/ 2147483646 w 2204"/>
              <a:gd name="T3" fmla="*/ 2147483646 h 1236"/>
              <a:gd name="T4" fmla="*/ 2147483646 w 2204"/>
              <a:gd name="T5" fmla="*/ 2147483646 h 1236"/>
              <a:gd name="T6" fmla="*/ 2147483646 w 2204"/>
              <a:gd name="T7" fmla="*/ 2147483646 h 1236"/>
              <a:gd name="T8" fmla="*/ 2147483646 w 2204"/>
              <a:gd name="T9" fmla="*/ 2147483646 h 1236"/>
              <a:gd name="T10" fmla="*/ 2147483646 w 2204"/>
              <a:gd name="T11" fmla="*/ 2147483646 h 1236"/>
              <a:gd name="T12" fmla="*/ 2147483646 w 2204"/>
              <a:gd name="T13" fmla="*/ 2147483646 h 1236"/>
              <a:gd name="T14" fmla="*/ 2147483646 w 2204"/>
              <a:gd name="T15" fmla="*/ 2147483646 h 1236"/>
              <a:gd name="T16" fmla="*/ 2147483646 w 2204"/>
              <a:gd name="T17" fmla="*/ 2147483646 h 1236"/>
              <a:gd name="T18" fmla="*/ 2147483646 w 2204"/>
              <a:gd name="T19" fmla="*/ 2147483646 h 1236"/>
              <a:gd name="T20" fmla="*/ 2147483646 w 2204"/>
              <a:gd name="T21" fmla="*/ 2147483646 h 1236"/>
              <a:gd name="T22" fmla="*/ 2147483646 w 2204"/>
              <a:gd name="T23" fmla="*/ 0 h 1236"/>
              <a:gd name="T24" fmla="*/ 2147483646 w 2204"/>
              <a:gd name="T25" fmla="*/ 2147483646 h 1236"/>
              <a:gd name="T26" fmla="*/ 2147483646 w 2204"/>
              <a:gd name="T27" fmla="*/ 2147483646 h 1236"/>
              <a:gd name="T28" fmla="*/ 2147483646 w 2204"/>
              <a:gd name="T29" fmla="*/ 2147483646 h 1236"/>
              <a:gd name="T30" fmla="*/ 0 w 2204"/>
              <a:gd name="T31" fmla="*/ 2147483646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9" name="Text Box 44"/>
          <p:cNvSpPr txBox="1">
            <a:spLocks noChangeArrowheads="1"/>
          </p:cNvSpPr>
          <p:nvPr/>
        </p:nvSpPr>
        <p:spPr bwMode="auto">
          <a:xfrm>
            <a:off x="6178550" y="3125788"/>
            <a:ext cx="185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50" name="Freeform 45"/>
          <p:cNvSpPr>
            <a:spLocks/>
          </p:cNvSpPr>
          <p:nvPr/>
        </p:nvSpPr>
        <p:spPr bwMode="auto">
          <a:xfrm>
            <a:off x="3589338" y="2590800"/>
            <a:ext cx="1193800" cy="2138363"/>
          </a:xfrm>
          <a:custGeom>
            <a:avLst/>
            <a:gdLst>
              <a:gd name="T0" fmla="*/ 2147483646 w 2204"/>
              <a:gd name="T1" fmla="*/ 2147483646 h 1236"/>
              <a:gd name="T2" fmla="*/ 2147483646 w 2204"/>
              <a:gd name="T3" fmla="*/ 2147483646 h 1236"/>
              <a:gd name="T4" fmla="*/ 2147483646 w 2204"/>
              <a:gd name="T5" fmla="*/ 2147483646 h 1236"/>
              <a:gd name="T6" fmla="*/ 2147483646 w 2204"/>
              <a:gd name="T7" fmla="*/ 2147483646 h 1236"/>
              <a:gd name="T8" fmla="*/ 2147483646 w 2204"/>
              <a:gd name="T9" fmla="*/ 2147483646 h 1236"/>
              <a:gd name="T10" fmla="*/ 2147483646 w 2204"/>
              <a:gd name="T11" fmla="*/ 2147483646 h 1236"/>
              <a:gd name="T12" fmla="*/ 2147483646 w 2204"/>
              <a:gd name="T13" fmla="*/ 2147483646 h 1236"/>
              <a:gd name="T14" fmla="*/ 2147483646 w 2204"/>
              <a:gd name="T15" fmla="*/ 2147483646 h 1236"/>
              <a:gd name="T16" fmla="*/ 2147483646 w 2204"/>
              <a:gd name="T17" fmla="*/ 2147483646 h 1236"/>
              <a:gd name="T18" fmla="*/ 2147483646 w 2204"/>
              <a:gd name="T19" fmla="*/ 2147483646 h 1236"/>
              <a:gd name="T20" fmla="*/ 2147483646 w 2204"/>
              <a:gd name="T21" fmla="*/ 2147483646 h 1236"/>
              <a:gd name="T22" fmla="*/ 2147483646 w 2204"/>
              <a:gd name="T23" fmla="*/ 0 h 1236"/>
              <a:gd name="T24" fmla="*/ 2147483646 w 2204"/>
              <a:gd name="T25" fmla="*/ 2147483646 h 1236"/>
              <a:gd name="T26" fmla="*/ 2147483646 w 2204"/>
              <a:gd name="T27" fmla="*/ 2147483646 h 1236"/>
              <a:gd name="T28" fmla="*/ 2147483646 w 2204"/>
              <a:gd name="T29" fmla="*/ 2147483646 h 1236"/>
              <a:gd name="T30" fmla="*/ 0 w 2204"/>
              <a:gd name="T31" fmla="*/ 2147483646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51" name="Line 47"/>
          <p:cNvSpPr>
            <a:spLocks noChangeShapeType="1"/>
          </p:cNvSpPr>
          <p:nvPr/>
        </p:nvSpPr>
        <p:spPr bwMode="auto">
          <a:xfrm>
            <a:off x="4741863" y="4495800"/>
            <a:ext cx="134937" cy="152400"/>
          </a:xfrm>
          <a:prstGeom prst="line">
            <a:avLst/>
          </a:prstGeom>
          <a:noFill/>
          <a:ln w="57150">
            <a:solidFill>
              <a:srgbClr val="C54EF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2" name="Freeform 48"/>
          <p:cNvSpPr>
            <a:spLocks/>
          </p:cNvSpPr>
          <p:nvPr/>
        </p:nvSpPr>
        <p:spPr bwMode="auto">
          <a:xfrm>
            <a:off x="6048375" y="4557713"/>
            <a:ext cx="1223963" cy="357187"/>
          </a:xfrm>
          <a:custGeom>
            <a:avLst/>
            <a:gdLst>
              <a:gd name="T0" fmla="*/ 0 w 868"/>
              <a:gd name="T1" fmla="*/ 0 h 225"/>
              <a:gd name="T2" fmla="*/ 2147483646 w 868"/>
              <a:gd name="T3" fmla="*/ 2147483646 h 225"/>
              <a:gd name="T4" fmla="*/ 2147483646 w 868"/>
              <a:gd name="T5" fmla="*/ 2147483646 h 225"/>
              <a:gd name="T6" fmla="*/ 2147483646 w 868"/>
              <a:gd name="T7" fmla="*/ 2147483646 h 225"/>
              <a:gd name="T8" fmla="*/ 2147483646 w 868"/>
              <a:gd name="T9" fmla="*/ 2147483646 h 225"/>
              <a:gd name="T10" fmla="*/ 2147483646 w 868"/>
              <a:gd name="T11" fmla="*/ 2147483646 h 225"/>
              <a:gd name="T12" fmla="*/ 2147483646 w 868"/>
              <a:gd name="T13" fmla="*/ 2147483646 h 225"/>
              <a:gd name="T14" fmla="*/ 2147483646 w 868"/>
              <a:gd name="T15" fmla="*/ 2147483646 h 225"/>
              <a:gd name="T16" fmla="*/ 0 60000 65536"/>
              <a:gd name="T17" fmla="*/ 0 60000 65536"/>
              <a:gd name="T18" fmla="*/ 0 60000 65536"/>
              <a:gd name="T19" fmla="*/ 0 60000 65536"/>
              <a:gd name="T20" fmla="*/ 0 60000 65536"/>
              <a:gd name="T21" fmla="*/ 0 60000 65536"/>
              <a:gd name="T22" fmla="*/ 0 60000 65536"/>
              <a:gd name="T23" fmla="*/ 0 60000 65536"/>
              <a:gd name="T24" fmla="*/ 0 w 868"/>
              <a:gd name="T25" fmla="*/ 0 h 225"/>
              <a:gd name="T26" fmla="*/ 868 w 868"/>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8" h="225">
                <a:moveTo>
                  <a:pt x="0" y="0"/>
                </a:moveTo>
                <a:cubicBezTo>
                  <a:pt x="25" y="3"/>
                  <a:pt x="51" y="0"/>
                  <a:pt x="75" y="8"/>
                </a:cubicBezTo>
                <a:cubicBezTo>
                  <a:pt x="109" y="19"/>
                  <a:pt x="130" y="49"/>
                  <a:pt x="165" y="60"/>
                </a:cubicBezTo>
                <a:cubicBezTo>
                  <a:pt x="230" y="105"/>
                  <a:pt x="313" y="113"/>
                  <a:pt x="389" y="120"/>
                </a:cubicBezTo>
                <a:cubicBezTo>
                  <a:pt x="431" y="133"/>
                  <a:pt x="474" y="139"/>
                  <a:pt x="516" y="150"/>
                </a:cubicBezTo>
                <a:cubicBezTo>
                  <a:pt x="542" y="156"/>
                  <a:pt x="565" y="168"/>
                  <a:pt x="591" y="172"/>
                </a:cubicBezTo>
                <a:cubicBezTo>
                  <a:pt x="633" y="179"/>
                  <a:pt x="645" y="177"/>
                  <a:pt x="681" y="187"/>
                </a:cubicBezTo>
                <a:cubicBezTo>
                  <a:pt x="740" y="204"/>
                  <a:pt x="806" y="225"/>
                  <a:pt x="868" y="225"/>
                </a:cubicBez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53" name="Line 49"/>
          <p:cNvSpPr>
            <a:spLocks noChangeShapeType="1"/>
          </p:cNvSpPr>
          <p:nvPr/>
        </p:nvSpPr>
        <p:spPr bwMode="auto">
          <a:xfrm rot="21249764" flipH="1">
            <a:off x="6029325" y="3186113"/>
            <a:ext cx="819150" cy="1673225"/>
          </a:xfrm>
          <a:prstGeom prst="line">
            <a:avLst/>
          </a:prstGeom>
          <a:noFill/>
          <a:ln w="28575">
            <a:solidFill>
              <a:srgbClr val="70C10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4" name="Text Box 50"/>
          <p:cNvSpPr txBox="1">
            <a:spLocks noChangeArrowheads="1"/>
          </p:cNvSpPr>
          <p:nvPr/>
        </p:nvSpPr>
        <p:spPr bwMode="auto">
          <a:xfrm>
            <a:off x="6096000" y="2590800"/>
            <a:ext cx="154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3200" b="1">
                <a:solidFill>
                  <a:srgbClr val="00B050"/>
                </a:solidFill>
                <a:latin typeface="Arial Narrow" pitchFamily="34" charset="0"/>
                <a:cs typeface="Arial" pitchFamily="34" charset="0"/>
              </a:rPr>
              <a:t>Glargine</a:t>
            </a:r>
          </a:p>
        </p:txBody>
      </p:sp>
      <p:sp>
        <p:nvSpPr>
          <p:cNvPr id="90155" name="Line 51"/>
          <p:cNvSpPr>
            <a:spLocks noChangeShapeType="1"/>
          </p:cNvSpPr>
          <p:nvPr/>
        </p:nvSpPr>
        <p:spPr bwMode="auto">
          <a:xfrm>
            <a:off x="2501900" y="2157413"/>
            <a:ext cx="0" cy="384175"/>
          </a:xfrm>
          <a:prstGeom prst="line">
            <a:avLst/>
          </a:prstGeom>
          <a:noFill/>
          <a:ln w="28575">
            <a:solidFill>
              <a:srgbClr val="C54EF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6" name="Text Box 52"/>
          <p:cNvSpPr txBox="1">
            <a:spLocks noChangeArrowheads="1"/>
          </p:cNvSpPr>
          <p:nvPr/>
        </p:nvSpPr>
        <p:spPr bwMode="auto">
          <a:xfrm>
            <a:off x="3133725" y="1584325"/>
            <a:ext cx="185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57" name="Line 53"/>
          <p:cNvSpPr>
            <a:spLocks noChangeShapeType="1"/>
          </p:cNvSpPr>
          <p:nvPr/>
        </p:nvSpPr>
        <p:spPr bwMode="auto">
          <a:xfrm>
            <a:off x="3484563" y="2157413"/>
            <a:ext cx="0" cy="384175"/>
          </a:xfrm>
          <a:prstGeom prst="line">
            <a:avLst/>
          </a:prstGeom>
          <a:noFill/>
          <a:ln w="28575">
            <a:solidFill>
              <a:srgbClr val="C54EF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8" name="Text Box 54"/>
          <p:cNvSpPr txBox="1">
            <a:spLocks noChangeArrowheads="1"/>
          </p:cNvSpPr>
          <p:nvPr/>
        </p:nvSpPr>
        <p:spPr bwMode="auto">
          <a:xfrm>
            <a:off x="4117975" y="19399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59" name="Line 55"/>
          <p:cNvSpPr>
            <a:spLocks noChangeShapeType="1"/>
          </p:cNvSpPr>
          <p:nvPr/>
        </p:nvSpPr>
        <p:spPr bwMode="auto">
          <a:xfrm>
            <a:off x="4902200" y="2201863"/>
            <a:ext cx="0" cy="384175"/>
          </a:xfrm>
          <a:prstGeom prst="line">
            <a:avLst/>
          </a:prstGeom>
          <a:noFill/>
          <a:ln w="28575">
            <a:solidFill>
              <a:srgbClr val="C54EF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60" name="Text Box 56"/>
          <p:cNvSpPr txBox="1">
            <a:spLocks noChangeArrowheads="1"/>
          </p:cNvSpPr>
          <p:nvPr/>
        </p:nvSpPr>
        <p:spPr bwMode="auto">
          <a:xfrm>
            <a:off x="2398713" y="1576388"/>
            <a:ext cx="2859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3200" b="1">
                <a:solidFill>
                  <a:srgbClr val="C00000"/>
                </a:solidFill>
                <a:latin typeface="Arial Narrow" pitchFamily="34" charset="0"/>
                <a:cs typeface="Arial" pitchFamily="34" charset="0"/>
              </a:rPr>
              <a:t>Lispro, or Aspart</a:t>
            </a:r>
          </a:p>
        </p:txBody>
      </p:sp>
      <p:sp>
        <p:nvSpPr>
          <p:cNvPr id="90161" name="Text Box 57"/>
          <p:cNvSpPr txBox="1">
            <a:spLocks noChangeArrowheads="1"/>
          </p:cNvSpPr>
          <p:nvPr/>
        </p:nvSpPr>
        <p:spPr bwMode="auto">
          <a:xfrm>
            <a:off x="6840538" y="4038600"/>
            <a:ext cx="1858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400">
                <a:latin typeface="Arial Narrow" pitchFamily="34" charset="0"/>
                <a:cs typeface="Arial" pitchFamily="34" charset="0"/>
              </a:rPr>
              <a:t>Normal pattern</a:t>
            </a:r>
          </a:p>
        </p:txBody>
      </p:sp>
      <p:sp>
        <p:nvSpPr>
          <p:cNvPr id="90162" name="Text Box 58"/>
          <p:cNvSpPr txBox="1">
            <a:spLocks noChangeArrowheads="1"/>
          </p:cNvSpPr>
          <p:nvPr/>
        </p:nvSpPr>
        <p:spPr bwMode="auto">
          <a:xfrm>
            <a:off x="457200" y="1903413"/>
            <a:ext cx="79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1800" b="1">
                <a:latin typeface="Arial Narrow" pitchFamily="34" charset="0"/>
                <a:cs typeface="Arial" pitchFamily="34" charset="0"/>
                <a:sym typeface="Symbol" pitchFamily="18" charset="2"/>
              </a:rPr>
              <a:t></a:t>
            </a:r>
            <a:r>
              <a:rPr lang="en-US" altLang="ar-SA" sz="1800" b="1">
                <a:latin typeface="Arial Narrow" pitchFamily="34" charset="0"/>
                <a:cs typeface="Arial" pitchFamily="34" charset="0"/>
                <a:sym typeface="WP Greek Century"/>
              </a:rPr>
              <a:t>U/mL</a:t>
            </a:r>
            <a:endParaRPr lang="en-US" altLang="ar-SA" sz="1600" b="1">
              <a:latin typeface="Calibri" pitchFamily="34" charset="0"/>
              <a:cs typeface="Arial" pitchFamily="34" charset="0"/>
            </a:endParaRPr>
          </a:p>
        </p:txBody>
      </p:sp>
      <p:sp>
        <p:nvSpPr>
          <p:cNvPr id="90163" name="Freeform 46"/>
          <p:cNvSpPr>
            <a:spLocks/>
          </p:cNvSpPr>
          <p:nvPr/>
        </p:nvSpPr>
        <p:spPr bwMode="gray">
          <a:xfrm>
            <a:off x="1795463" y="4902200"/>
            <a:ext cx="6153150" cy="88900"/>
          </a:xfrm>
          <a:custGeom>
            <a:avLst/>
            <a:gdLst>
              <a:gd name="T0" fmla="*/ 0 w 4361"/>
              <a:gd name="T1" fmla="*/ 2147483646 h 56"/>
              <a:gd name="T2" fmla="*/ 2147483646 w 4361"/>
              <a:gd name="T3" fmla="*/ 2147483646 h 56"/>
              <a:gd name="T4" fmla="*/ 2147483646 w 4361"/>
              <a:gd name="T5" fmla="*/ 0 h 56"/>
              <a:gd name="T6" fmla="*/ 2147483646 w 4361"/>
              <a:gd name="T7" fmla="*/ 2147483646 h 56"/>
              <a:gd name="T8" fmla="*/ 2147483646 w 4361"/>
              <a:gd name="T9" fmla="*/ 2147483646 h 56"/>
              <a:gd name="T10" fmla="*/ 2147483646 w 4361"/>
              <a:gd name="T11" fmla="*/ 2147483646 h 56"/>
              <a:gd name="T12" fmla="*/ 2147483646 w 4361"/>
              <a:gd name="T13" fmla="*/ 2147483646 h 56"/>
              <a:gd name="T14" fmla="*/ 0 60000 65536"/>
              <a:gd name="T15" fmla="*/ 0 60000 65536"/>
              <a:gd name="T16" fmla="*/ 0 60000 65536"/>
              <a:gd name="T17" fmla="*/ 0 60000 65536"/>
              <a:gd name="T18" fmla="*/ 0 60000 65536"/>
              <a:gd name="T19" fmla="*/ 0 60000 65536"/>
              <a:gd name="T20" fmla="*/ 0 60000 65536"/>
              <a:gd name="T21" fmla="*/ 0 w 4361"/>
              <a:gd name="T22" fmla="*/ 0 h 56"/>
              <a:gd name="T23" fmla="*/ 4361 w 436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1" h="56">
                <a:moveTo>
                  <a:pt x="0" y="30"/>
                </a:moveTo>
                <a:cubicBezTo>
                  <a:pt x="74" y="6"/>
                  <a:pt x="156" y="11"/>
                  <a:pt x="232" y="8"/>
                </a:cubicBezTo>
                <a:cubicBezTo>
                  <a:pt x="469" y="10"/>
                  <a:pt x="1692" y="56"/>
                  <a:pt x="1900" y="0"/>
                </a:cubicBezTo>
                <a:cubicBezTo>
                  <a:pt x="2015" y="5"/>
                  <a:pt x="2137" y="28"/>
                  <a:pt x="2251" y="30"/>
                </a:cubicBezTo>
                <a:cubicBezTo>
                  <a:pt x="2518" y="35"/>
                  <a:pt x="2785" y="35"/>
                  <a:pt x="3052" y="38"/>
                </a:cubicBezTo>
                <a:cubicBezTo>
                  <a:pt x="3371" y="33"/>
                  <a:pt x="3684" y="16"/>
                  <a:pt x="4002" y="8"/>
                </a:cubicBezTo>
                <a:cubicBezTo>
                  <a:pt x="4341" y="15"/>
                  <a:pt x="4221" y="15"/>
                  <a:pt x="4361" y="15"/>
                </a:cubicBezTo>
              </a:path>
            </a:pathLst>
          </a:custGeom>
          <a:noFill/>
          <a:ln w="57150">
            <a:solidFill>
              <a:srgbClr val="70C10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64" name="Line 65"/>
          <p:cNvSpPr>
            <a:spLocks noChangeShapeType="1"/>
          </p:cNvSpPr>
          <p:nvPr/>
        </p:nvSpPr>
        <p:spPr bwMode="auto">
          <a:xfrm flipH="1">
            <a:off x="7380288" y="4484688"/>
            <a:ext cx="269875" cy="15240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1491659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609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eaLnBrk="1" hangingPunct="1"/>
            <a:r>
              <a:rPr lang="en-US" altLang="ar-SA" sz="4400" b="1" dirty="0" err="1">
                <a:solidFill>
                  <a:schemeClr val="accent2"/>
                </a:solidFill>
                <a:latin typeface="Georgia" pitchFamily="18" charset="0"/>
              </a:rPr>
              <a:t>Glargine</a:t>
            </a:r>
            <a:r>
              <a:rPr lang="en-US" altLang="ar-SA" sz="4400" b="1" dirty="0">
                <a:solidFill>
                  <a:schemeClr val="accent2"/>
                </a:solidFill>
                <a:latin typeface="Georgia" pitchFamily="18" charset="0"/>
              </a:rPr>
              <a:t> / </a:t>
            </a:r>
            <a:r>
              <a:rPr lang="en-US" altLang="ar-SA" sz="4400" b="1" dirty="0" err="1">
                <a:solidFill>
                  <a:schemeClr val="accent2"/>
                </a:solidFill>
                <a:latin typeface="Georgia" pitchFamily="18" charset="0"/>
              </a:rPr>
              <a:t>Lispro</a:t>
            </a:r>
            <a:endParaRPr lang="en-US" altLang="ar-SA" sz="4400" b="1" dirty="0">
              <a:solidFill>
                <a:schemeClr val="accent2"/>
              </a:solidFill>
              <a:latin typeface="Georgia" pitchFamily="18" charset="0"/>
            </a:endParaRPr>
          </a:p>
        </p:txBody>
      </p:sp>
      <p:graphicFrame>
        <p:nvGraphicFramePr>
          <p:cNvPr id="92163" name="Object 2"/>
          <p:cNvGraphicFramePr>
            <a:graphicFrameLocks noChangeAspect="1"/>
          </p:cNvGraphicFramePr>
          <p:nvPr/>
        </p:nvGraphicFramePr>
        <p:xfrm>
          <a:off x="4191000" y="1536700"/>
          <a:ext cx="4800600" cy="4692650"/>
        </p:xfrm>
        <a:graphic>
          <a:graphicData uri="http://schemas.openxmlformats.org/presentationml/2006/ole">
            <mc:AlternateContent xmlns:mc="http://schemas.openxmlformats.org/markup-compatibility/2006">
              <mc:Choice xmlns:v="urn:schemas-microsoft-com:vml" Requires="v">
                <p:oleObj spid="_x0000_s4120" name="Chart" r:id="rId3" imgW="4210057" imgH="4114800" progId="MSGraph.Chart.8">
                  <p:embed followColorScheme="full"/>
                </p:oleObj>
              </mc:Choice>
              <mc:Fallback>
                <p:oleObj name="Chart" r:id="rId3" imgW="4210057" imgH="4114800" progId="MSGraph.Chart.8">
                  <p:embed followColorScheme="full"/>
                  <p:pic>
                    <p:nvPicPr>
                      <p:cNvPr id="0" name=""/>
                      <p:cNvPicPr>
                        <a:picLocks noChangeAspect="1" noChangeArrowheads="1"/>
                      </p:cNvPicPr>
                      <p:nvPr/>
                    </p:nvPicPr>
                    <p:blipFill>
                      <a:blip r:embed="rId4"/>
                      <a:srcRect/>
                      <a:stretch>
                        <a:fillRect/>
                      </a:stretch>
                    </p:blipFill>
                    <p:spPr bwMode="auto">
                      <a:xfrm>
                        <a:off x="4191000" y="1536700"/>
                        <a:ext cx="4800600" cy="46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4" name="Rectangle 4"/>
          <p:cNvSpPr>
            <a:spLocks noChangeArrowheads="1"/>
          </p:cNvSpPr>
          <p:nvPr/>
        </p:nvSpPr>
        <p:spPr bwMode="auto">
          <a:xfrm>
            <a:off x="381000" y="1600200"/>
            <a:ext cx="381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altLang="ar-SA" sz="2000" b="1" dirty="0">
                <a:latin typeface="Times New Roman" panose="02020603050405020304" pitchFamily="18" charset="0"/>
                <a:cs typeface="Times New Roman" panose="02020603050405020304" pitchFamily="18" charset="0"/>
              </a:rPr>
              <a:t>Avoids fasting </a:t>
            </a:r>
            <a:r>
              <a:rPr lang="en-US" altLang="ar-SA" sz="2000" b="1" dirty="0" err="1">
                <a:latin typeface="Times New Roman" panose="02020603050405020304" pitchFamily="18" charset="0"/>
                <a:cs typeface="Times New Roman" panose="02020603050405020304" pitchFamily="18" charset="0"/>
              </a:rPr>
              <a:t>hyperinsulinaemia</a:t>
            </a:r>
            <a:r>
              <a:rPr lang="en-US" altLang="ar-SA" sz="2000" b="1" dirty="0">
                <a:latin typeface="Times New Roman" panose="02020603050405020304" pitchFamily="18" charset="0"/>
                <a:cs typeface="Times New Roman" panose="02020603050405020304" pitchFamily="18" charset="0"/>
              </a:rPr>
              <a:t> and hypoglycemia</a:t>
            </a:r>
          </a:p>
          <a:p>
            <a:pPr marL="342900" indent="-342900" eaLnBrk="1" hangingPunct="1">
              <a:spcBef>
                <a:spcPct val="20000"/>
              </a:spcBef>
              <a:buFontTx/>
              <a:buChar char="•"/>
            </a:pPr>
            <a:endParaRPr lang="en-US" altLang="ar-SA" sz="2000" b="1" dirty="0">
              <a:latin typeface="Times New Roman" panose="02020603050405020304" pitchFamily="18" charset="0"/>
              <a:cs typeface="Times New Roman" panose="02020603050405020304" pitchFamily="18" charset="0"/>
            </a:endParaRPr>
          </a:p>
          <a:p>
            <a:pPr marL="342900" indent="-342900" eaLnBrk="1" hangingPunct="1">
              <a:spcBef>
                <a:spcPct val="20000"/>
              </a:spcBef>
              <a:buFontTx/>
              <a:buChar char="•"/>
            </a:pPr>
            <a:r>
              <a:rPr lang="en-US" altLang="ar-SA" sz="2000" b="1" dirty="0">
                <a:latin typeface="Times New Roman" panose="02020603050405020304" pitchFamily="18" charset="0"/>
                <a:cs typeface="Times New Roman" panose="02020603050405020304" pitchFamily="18" charset="0"/>
              </a:rPr>
              <a:t>Can mimic pancreatic ß-cell insulin secretion</a:t>
            </a:r>
          </a:p>
          <a:p>
            <a:pPr marL="342900" indent="-342900" eaLnBrk="1" hangingPunct="1">
              <a:spcBef>
                <a:spcPct val="20000"/>
              </a:spcBef>
              <a:buFontTx/>
              <a:buChar char="•"/>
            </a:pPr>
            <a:endParaRPr lang="en-US" altLang="ar-SA" sz="2000" b="1" dirty="0">
              <a:latin typeface="Times New Roman" panose="02020603050405020304" pitchFamily="18" charset="0"/>
              <a:cs typeface="Times New Roman" panose="02020603050405020304" pitchFamily="18" charset="0"/>
            </a:endParaRPr>
          </a:p>
          <a:p>
            <a:pPr marL="342900" indent="-342900" eaLnBrk="1" hangingPunct="1">
              <a:spcBef>
                <a:spcPct val="20000"/>
              </a:spcBef>
              <a:buFontTx/>
              <a:buChar char="•"/>
            </a:pPr>
            <a:r>
              <a:rPr lang="en-US" altLang="ar-SA" sz="2000" b="1" dirty="0">
                <a:latin typeface="Times New Roman" panose="02020603050405020304" pitchFamily="18" charset="0"/>
                <a:cs typeface="Times New Roman" panose="02020603050405020304" pitchFamily="18" charset="0"/>
              </a:rPr>
              <a:t>36% had hypoglycemia </a:t>
            </a:r>
            <a:r>
              <a:rPr lang="en-US" altLang="ar-SA" sz="2000" b="1" dirty="0" err="1">
                <a:latin typeface="Times New Roman" panose="02020603050405020304" pitchFamily="18" charset="0"/>
                <a:cs typeface="Times New Roman" panose="02020603050405020304" pitchFamily="18" charset="0"/>
              </a:rPr>
              <a:t>vs</a:t>
            </a:r>
            <a:endParaRPr lang="en-US" altLang="ar-SA" sz="2000" b="1" dirty="0">
              <a:latin typeface="Times New Roman" panose="02020603050405020304" pitchFamily="18" charset="0"/>
              <a:cs typeface="Times New Roman" panose="02020603050405020304" pitchFamily="18" charset="0"/>
            </a:endParaRPr>
          </a:p>
          <a:p>
            <a:pPr marL="342900" indent="-342900" eaLnBrk="1" hangingPunct="1">
              <a:spcBef>
                <a:spcPct val="20000"/>
              </a:spcBef>
            </a:pPr>
            <a:r>
              <a:rPr lang="en-US" altLang="ar-SA" sz="2000" b="1" dirty="0">
                <a:latin typeface="Times New Roman" panose="02020603050405020304" pitchFamily="18" charset="0"/>
                <a:cs typeface="Times New Roman" panose="02020603050405020304" pitchFamily="18" charset="0"/>
              </a:rPr>
              <a:t>50% on NPH. </a:t>
            </a:r>
          </a:p>
          <a:p>
            <a:pPr marL="342900" indent="-342900" eaLnBrk="1" hangingPunct="1">
              <a:spcBef>
                <a:spcPct val="20000"/>
              </a:spcBef>
            </a:pPr>
            <a:r>
              <a:rPr lang="en-US" altLang="ar-SA" sz="2000" b="1" dirty="0">
                <a:latin typeface="Times New Roman" panose="02020603050405020304" pitchFamily="18" charset="0"/>
                <a:cs typeface="Times New Roman" panose="02020603050405020304" pitchFamily="18" charset="0"/>
              </a:rPr>
              <a:t>  </a:t>
            </a:r>
          </a:p>
          <a:p>
            <a:pPr marL="342900" indent="-342900" eaLnBrk="1" hangingPunct="1">
              <a:spcBef>
                <a:spcPct val="20000"/>
              </a:spcBef>
            </a:pPr>
            <a:r>
              <a:rPr lang="en-US" altLang="ar-SA" sz="2000" b="1" dirty="0">
                <a:latin typeface="Times New Roman" panose="02020603050405020304" pitchFamily="18" charset="0"/>
                <a:cs typeface="Times New Roman" panose="02020603050405020304" pitchFamily="18" charset="0"/>
              </a:rPr>
              <a:t>Dose:    </a:t>
            </a:r>
            <a:r>
              <a:rPr lang="en-US" altLang="ar-SA" sz="2000" b="1" dirty="0" err="1">
                <a:latin typeface="Times New Roman" panose="02020603050405020304" pitchFamily="18" charset="0"/>
                <a:cs typeface="Times New Roman" panose="02020603050405020304" pitchFamily="18" charset="0"/>
              </a:rPr>
              <a:t>Glargine</a:t>
            </a:r>
            <a:r>
              <a:rPr lang="en-US" altLang="ar-SA" sz="2000" b="1" dirty="0">
                <a:latin typeface="Times New Roman" panose="02020603050405020304" pitchFamily="18" charset="0"/>
                <a:cs typeface="Times New Roman" panose="02020603050405020304" pitchFamily="18" charset="0"/>
              </a:rPr>
              <a:t> 50% and </a:t>
            </a:r>
          </a:p>
          <a:p>
            <a:pPr marL="342900" indent="-342900" eaLnBrk="1" hangingPunct="1">
              <a:spcBef>
                <a:spcPct val="20000"/>
              </a:spcBef>
            </a:pPr>
            <a:r>
              <a:rPr lang="en-US" altLang="ar-SA" sz="2000" b="1" dirty="0">
                <a:latin typeface="Times New Roman" panose="02020603050405020304" pitchFamily="18" charset="0"/>
                <a:cs typeface="Times New Roman" panose="02020603050405020304" pitchFamily="18" charset="0"/>
              </a:rPr>
              <a:t>              </a:t>
            </a:r>
            <a:r>
              <a:rPr lang="en-US" altLang="ar-SA" sz="2000" b="1" dirty="0" err="1">
                <a:latin typeface="Times New Roman" panose="02020603050405020304" pitchFamily="18" charset="0"/>
                <a:cs typeface="Times New Roman" panose="02020603050405020304" pitchFamily="18" charset="0"/>
              </a:rPr>
              <a:t>Lispro</a:t>
            </a:r>
            <a:r>
              <a:rPr lang="en-US" altLang="ar-SA" sz="2000" b="1" dirty="0">
                <a:latin typeface="Times New Roman" panose="02020603050405020304" pitchFamily="18" charset="0"/>
                <a:cs typeface="Times New Roman" panose="02020603050405020304" pitchFamily="18" charset="0"/>
              </a:rPr>
              <a:t> 50%</a:t>
            </a:r>
          </a:p>
        </p:txBody>
      </p:sp>
    </p:spTree>
    <p:extLst>
      <p:ext uri="{BB962C8B-B14F-4D97-AF65-F5344CB8AC3E}">
        <p14:creationId xmlns:p14="http://schemas.microsoft.com/office/powerpoint/2010/main" val="1297243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7" r="-847" b="35526"/>
          <a:stretch/>
        </p:blipFill>
        <p:spPr bwMode="auto">
          <a:xfrm>
            <a:off x="43542" y="1524000"/>
            <a:ext cx="7964338" cy="4650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30" y="0"/>
            <a:ext cx="7534469" cy="1200329"/>
          </a:xfrm>
          <a:prstGeom prst="rect">
            <a:avLst/>
          </a:prstGeom>
          <a:noFill/>
        </p:spPr>
        <p:txBody>
          <a:bodyPr wrap="square" rtlCol="0">
            <a:spAutoFit/>
          </a:bodyPr>
          <a:lstStyle/>
          <a:p>
            <a:r>
              <a:rPr lang="en-US" sz="3600" b="1" dirty="0">
                <a:solidFill>
                  <a:schemeClr val="accent2"/>
                </a:solidFill>
                <a:latin typeface="Times New Roman" panose="02020603050405020304" pitchFamily="18" charset="0"/>
                <a:cs typeface="Times New Roman" panose="02020603050405020304" pitchFamily="18" charset="0"/>
              </a:rPr>
              <a:t>Clinical features type 1 diabetes, type 2 diabetes and MODY.</a:t>
            </a:r>
          </a:p>
        </p:txBody>
      </p:sp>
    </p:spTree>
    <p:extLst>
      <p:ext uri="{BB962C8B-B14F-4D97-AF65-F5344CB8AC3E}">
        <p14:creationId xmlns:p14="http://schemas.microsoft.com/office/powerpoint/2010/main" val="21678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441"/>
            <a:ext cx="9144000" cy="6870441"/>
          </a:xfrm>
          <a:prstGeom prst="rect">
            <a:avLst/>
          </a:prstGeom>
        </p:spPr>
      </p:pic>
    </p:spTree>
    <p:extLst>
      <p:ext uri="{BB962C8B-B14F-4D97-AF65-F5344CB8AC3E}">
        <p14:creationId xmlns:p14="http://schemas.microsoft.com/office/powerpoint/2010/main" val="19097153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ubtitle 2"/>
          <p:cNvSpPr>
            <a:spLocks noGrp="1"/>
          </p:cNvSpPr>
          <p:nvPr>
            <p:ph type="subTitle" idx="1"/>
          </p:nvPr>
        </p:nvSpPr>
        <p:spPr>
          <a:xfrm>
            <a:off x="214313" y="214313"/>
            <a:ext cx="8715375" cy="6429375"/>
          </a:xfrm>
        </p:spPr>
        <p:txBody>
          <a:bodyPr/>
          <a:lstStyle/>
          <a:p>
            <a:pPr rtl="0" eaLnBrk="1" hangingPunct="1"/>
            <a:r>
              <a:rPr lang="en-US" altLang="ar-SA" sz="2000" b="1" dirty="0" smtClean="0">
                <a:solidFill>
                  <a:schemeClr val="accent2"/>
                </a:solidFill>
                <a:latin typeface="Arial" pitchFamily="34" charset="0"/>
              </a:rPr>
              <a:t>Initiation and adjustment of insulin regimens (Multiple injections) </a:t>
            </a: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r>
              <a:rPr lang="en-US" altLang="ar-SA" sz="2800" dirty="0" smtClean="0">
                <a:latin typeface="Arial" pitchFamily="34" charset="0"/>
              </a:rPr>
              <a:t>                                                     </a:t>
            </a:r>
          </a:p>
          <a:p>
            <a:pPr rtl="0" eaLnBrk="1" hangingPunct="1"/>
            <a:r>
              <a:rPr lang="en-US" altLang="ar-SA" sz="2800" dirty="0" smtClean="0">
                <a:latin typeface="Arial" pitchFamily="34" charset="0"/>
              </a:rPr>
              <a:t> </a:t>
            </a:r>
          </a:p>
          <a:p>
            <a:pPr rtl="0" eaLnBrk="1" hangingPunct="1"/>
            <a:endParaRPr lang="ar-SA" altLang="ar-SA" sz="2800" dirty="0" smtClean="0">
              <a:latin typeface="Arial" pitchFamily="34" charset="0"/>
            </a:endParaRPr>
          </a:p>
        </p:txBody>
      </p:sp>
      <p:sp>
        <p:nvSpPr>
          <p:cNvPr id="4" name="Rounded Rectangle 3"/>
          <p:cNvSpPr/>
          <p:nvPr/>
        </p:nvSpPr>
        <p:spPr>
          <a:xfrm>
            <a:off x="1428750" y="928688"/>
            <a:ext cx="6572250" cy="4286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b="1" dirty="0">
                <a:solidFill>
                  <a:schemeClr val="tx1"/>
                </a:solidFill>
                <a:latin typeface="Arial" pitchFamily="34" charset="0"/>
              </a:rPr>
              <a:t>Long acting insulin (</a:t>
            </a:r>
            <a:r>
              <a:rPr lang="en-US" b="1" dirty="0" err="1">
                <a:solidFill>
                  <a:schemeClr val="tx1"/>
                </a:solidFill>
                <a:latin typeface="Arial" pitchFamily="34" charset="0"/>
              </a:rPr>
              <a:t>Glargine</a:t>
            </a:r>
            <a:r>
              <a:rPr lang="en-US" b="1" dirty="0">
                <a:solidFill>
                  <a:schemeClr val="tx1"/>
                </a:solidFill>
                <a:latin typeface="Arial" pitchFamily="34" charset="0"/>
              </a:rPr>
              <a:t>) at bedtime 10 U or 0.2 U/Kg</a:t>
            </a:r>
            <a:endParaRPr lang="ar-SA" b="1" dirty="0">
              <a:solidFill>
                <a:schemeClr val="tx1"/>
              </a:solidFill>
              <a:latin typeface="Arial" pitchFamily="34" charset="0"/>
            </a:endParaRPr>
          </a:p>
        </p:txBody>
      </p:sp>
      <p:sp>
        <p:nvSpPr>
          <p:cNvPr id="5" name="Down Arrow 4"/>
          <p:cNvSpPr/>
          <p:nvPr/>
        </p:nvSpPr>
        <p:spPr>
          <a:xfrm>
            <a:off x="4500563" y="1500188"/>
            <a:ext cx="223837" cy="4286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dirty="0"/>
          </a:p>
        </p:txBody>
      </p:sp>
      <p:sp>
        <p:nvSpPr>
          <p:cNvPr id="6" name="Rounded Rectangle 5"/>
          <p:cNvSpPr/>
          <p:nvPr/>
        </p:nvSpPr>
        <p:spPr>
          <a:xfrm>
            <a:off x="304800" y="2071688"/>
            <a:ext cx="8382000"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b="1" dirty="0">
                <a:solidFill>
                  <a:schemeClr val="tx1"/>
                </a:solidFill>
                <a:latin typeface="Arial" pitchFamily="34" charset="0"/>
              </a:rPr>
              <a:t>Check FG, increase by 2 U every 3-4 days until FG 80 – 130 mg/dl</a:t>
            </a:r>
            <a:endParaRPr lang="ar-SA" b="1" dirty="0">
              <a:solidFill>
                <a:schemeClr val="tx1"/>
              </a:solidFill>
              <a:latin typeface="Arial" pitchFamily="34" charset="0"/>
            </a:endParaRPr>
          </a:p>
        </p:txBody>
      </p:sp>
      <p:sp>
        <p:nvSpPr>
          <p:cNvPr id="7" name="Down Arrow 6"/>
          <p:cNvSpPr/>
          <p:nvPr/>
        </p:nvSpPr>
        <p:spPr>
          <a:xfrm>
            <a:off x="4546600" y="2857500"/>
            <a:ext cx="177800" cy="28575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2" name="Rectangle 11"/>
          <p:cNvSpPr/>
          <p:nvPr/>
        </p:nvSpPr>
        <p:spPr>
          <a:xfrm>
            <a:off x="1866900" y="3159125"/>
            <a:ext cx="5257800" cy="8969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chemeClr val="tx1"/>
                </a:solidFill>
                <a:latin typeface="Arial" pitchFamily="34" charset="0"/>
              </a:rPr>
              <a:t>If </a:t>
            </a:r>
            <a:r>
              <a:rPr lang="en-US" sz="1400" dirty="0" err="1">
                <a:solidFill>
                  <a:schemeClr val="tx1"/>
                </a:solidFill>
                <a:latin typeface="Arial" pitchFamily="34" charset="0"/>
              </a:rPr>
              <a:t>hypoglycaemia</a:t>
            </a:r>
            <a:r>
              <a:rPr lang="en-US" sz="1400" dirty="0">
                <a:solidFill>
                  <a:schemeClr val="tx1"/>
                </a:solidFill>
                <a:latin typeface="Arial" pitchFamily="34" charset="0"/>
              </a:rPr>
              <a:t> occurs, or FG &lt; 70 mg/dl reduce bedtime by 4 units or 10 % which is greater. </a:t>
            </a:r>
            <a:endParaRPr lang="ar-SA" sz="1400" dirty="0">
              <a:solidFill>
                <a:schemeClr val="tx1"/>
              </a:solidFill>
              <a:latin typeface="Arial" pitchFamily="34" charset="0"/>
            </a:endParaRPr>
          </a:p>
        </p:txBody>
      </p:sp>
      <p:sp>
        <p:nvSpPr>
          <p:cNvPr id="16" name="Rounded Rectangle 15"/>
          <p:cNvSpPr/>
          <p:nvPr/>
        </p:nvSpPr>
        <p:spPr>
          <a:xfrm>
            <a:off x="6858000" y="3929063"/>
            <a:ext cx="714375" cy="285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SA" dirty="0"/>
          </a:p>
        </p:txBody>
      </p:sp>
      <p:sp>
        <p:nvSpPr>
          <p:cNvPr id="17" name="Rounded Rectangle 16"/>
          <p:cNvSpPr/>
          <p:nvPr/>
        </p:nvSpPr>
        <p:spPr>
          <a:xfrm>
            <a:off x="914400" y="4429125"/>
            <a:ext cx="7443788" cy="8572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rgbClr val="002060"/>
                </a:solidFill>
                <a:latin typeface="Arial" pitchFamily="34" charset="0"/>
              </a:rPr>
              <a:t>If FG in range, check 2 </a:t>
            </a:r>
            <a:r>
              <a:rPr lang="en-US" sz="1400" dirty="0" err="1">
                <a:solidFill>
                  <a:srgbClr val="002060"/>
                </a:solidFill>
                <a:latin typeface="Arial" pitchFamily="34" charset="0"/>
              </a:rPr>
              <a:t>hrs</a:t>
            </a:r>
            <a:r>
              <a:rPr lang="en-US" sz="1400" dirty="0">
                <a:solidFill>
                  <a:srgbClr val="002060"/>
                </a:solidFill>
                <a:latin typeface="Arial" pitchFamily="34" charset="0"/>
              </a:rPr>
              <a:t> after breakfast, lunch and dinner and add rapid (</a:t>
            </a:r>
            <a:r>
              <a:rPr lang="en-US" sz="1400" dirty="0" err="1">
                <a:solidFill>
                  <a:srgbClr val="002060"/>
                </a:solidFill>
                <a:latin typeface="Arial" pitchFamily="34" charset="0"/>
              </a:rPr>
              <a:t>Aspart</a:t>
            </a:r>
            <a:r>
              <a:rPr lang="en-US" sz="1400" dirty="0">
                <a:solidFill>
                  <a:srgbClr val="002060"/>
                </a:solidFill>
                <a:latin typeface="Arial" pitchFamily="34" charset="0"/>
              </a:rPr>
              <a:t>) insulin. Begin with 4 U before each. Adjust by 2 U every 3-4 days </a:t>
            </a:r>
            <a:r>
              <a:rPr lang="en-US" sz="1400" dirty="0" err="1">
                <a:solidFill>
                  <a:srgbClr val="002060"/>
                </a:solidFill>
                <a:latin typeface="Arial" pitchFamily="34" charset="0"/>
              </a:rPr>
              <a:t>Untill</a:t>
            </a:r>
            <a:r>
              <a:rPr lang="en-US" sz="1400" dirty="0">
                <a:solidFill>
                  <a:srgbClr val="002060"/>
                </a:solidFill>
                <a:latin typeface="Arial" pitchFamily="34" charset="0"/>
              </a:rPr>
              <a:t> 2hpp &lt; 180 mg/dl .</a:t>
            </a:r>
            <a:endParaRPr lang="ar-SA" sz="1400" dirty="0">
              <a:solidFill>
                <a:srgbClr val="002060"/>
              </a:solidFill>
              <a:latin typeface="Arial" pitchFamily="34" charset="0"/>
            </a:endParaRPr>
          </a:p>
        </p:txBody>
      </p:sp>
      <p:sp>
        <p:nvSpPr>
          <p:cNvPr id="18" name="Down Arrow 17"/>
          <p:cNvSpPr/>
          <p:nvPr/>
        </p:nvSpPr>
        <p:spPr>
          <a:xfrm>
            <a:off x="4583113" y="4071938"/>
            <a:ext cx="141287" cy="3270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cxnSp>
        <p:nvCxnSpPr>
          <p:cNvPr id="22" name="Straight Arrow Connector 21"/>
          <p:cNvCxnSpPr/>
          <p:nvPr/>
        </p:nvCxnSpPr>
        <p:spPr>
          <a:xfrm flipH="1">
            <a:off x="4613275" y="5316538"/>
            <a:ext cx="0" cy="3175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914400" y="5716588"/>
            <a:ext cx="7462838" cy="752475"/>
          </a:xfrm>
          <a:prstGeom prst="round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dirty="0">
                <a:solidFill>
                  <a:schemeClr val="tx1"/>
                </a:solidFill>
                <a:latin typeface="Arial" panose="020B0604020202020204" pitchFamily="34" charset="0"/>
                <a:cs typeface="Arial" panose="020B0604020202020204" pitchFamily="34" charset="0"/>
              </a:rPr>
              <a:t>Usually the dose of rapid insulin is near equal or higher than dose of Long acting insulin</a:t>
            </a:r>
            <a:endParaRPr lang="ar-S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736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838200"/>
          </a:xfrm>
        </p:spPr>
        <p:txBody>
          <a:bodyPr>
            <a:noAutofit/>
          </a:bodyPr>
          <a:lstStyle/>
          <a:p>
            <a:r>
              <a:rPr lang="en-US" altLang="ar-SA" sz="4400" b="1" dirty="0">
                <a:solidFill>
                  <a:schemeClr val="accent2"/>
                </a:solidFill>
                <a:latin typeface="Times New Roman" panose="02020603050405020304" pitchFamily="18" charset="0"/>
                <a:cs typeface="Times New Roman" panose="02020603050405020304" pitchFamily="18" charset="0"/>
              </a:rPr>
              <a:t>Insulin administration</a:t>
            </a:r>
            <a:br>
              <a:rPr lang="en-US" altLang="ar-SA" sz="4400" b="1" dirty="0">
                <a:solidFill>
                  <a:schemeClr val="accent2"/>
                </a:solidFill>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31102" y="1066800"/>
            <a:ext cx="6347714" cy="4724400"/>
          </a:xfrm>
        </p:spPr>
        <p:txBody>
          <a:bodyPr>
            <a:normAutofit fontScale="77500" lnSpcReduction="20000"/>
          </a:bodyPr>
          <a:lstStyle/>
          <a:p>
            <a:pPr marL="342900" indent="-342900">
              <a:buFont typeface="Wingdings" pitchFamily="2" charset="2"/>
              <a:buChar char="q"/>
            </a:pPr>
            <a:r>
              <a:rPr lang="en-US" altLang="ar-SA" sz="3100" dirty="0">
                <a:solidFill>
                  <a:schemeClr val="tx1"/>
                </a:solidFill>
                <a:latin typeface="Times New Roman" panose="02020603050405020304" pitchFamily="18" charset="0"/>
                <a:cs typeface="Times New Roman" panose="02020603050405020304" pitchFamily="18" charset="0"/>
              </a:rPr>
              <a:t>Do not mix </a:t>
            </a:r>
            <a:r>
              <a:rPr lang="en-US" altLang="ar-SA" sz="3100" dirty="0" err="1">
                <a:solidFill>
                  <a:schemeClr val="tx1"/>
                </a:solidFill>
                <a:latin typeface="Times New Roman" panose="02020603050405020304" pitchFamily="18" charset="0"/>
                <a:cs typeface="Times New Roman" panose="02020603050405020304" pitchFamily="18" charset="0"/>
              </a:rPr>
              <a:t>Glargine</a:t>
            </a:r>
            <a:r>
              <a:rPr lang="en-US" altLang="ar-SA" sz="3100" dirty="0">
                <a:solidFill>
                  <a:schemeClr val="tx1"/>
                </a:solidFill>
                <a:latin typeface="Times New Roman" panose="02020603050405020304" pitchFamily="18" charset="0"/>
                <a:cs typeface="Times New Roman" panose="02020603050405020304" pitchFamily="18" charset="0"/>
              </a:rPr>
              <a:t> with other insulin products. </a:t>
            </a:r>
          </a:p>
          <a:p>
            <a:pPr marL="342900" indent="-342900">
              <a:buFont typeface="Wingdings" pitchFamily="2" charset="2"/>
              <a:buChar char="q"/>
            </a:pPr>
            <a:r>
              <a:rPr lang="en-US" altLang="ar-SA" sz="3100" dirty="0">
                <a:solidFill>
                  <a:schemeClr val="tx1"/>
                </a:solidFill>
                <a:latin typeface="Times New Roman" panose="02020603050405020304" pitchFamily="18" charset="0"/>
                <a:cs typeface="Times New Roman" panose="02020603050405020304" pitchFamily="18" charset="0"/>
              </a:rPr>
              <a:t>Insulin site should be clean, but wiping with alcohol is not needed.</a:t>
            </a:r>
          </a:p>
          <a:p>
            <a:pPr marL="342900" indent="-342900">
              <a:buFont typeface="Wingdings" pitchFamily="2" charset="2"/>
              <a:buChar char="q"/>
            </a:pPr>
            <a:r>
              <a:rPr lang="en-US" altLang="ar-SA" sz="3100" dirty="0">
                <a:solidFill>
                  <a:schemeClr val="tx1"/>
                </a:solidFill>
                <a:latin typeface="Times New Roman" panose="02020603050405020304" pitchFamily="18" charset="0"/>
                <a:cs typeface="Times New Roman" panose="02020603050405020304" pitchFamily="18" charset="0"/>
              </a:rPr>
              <a:t> Syringe reuse acceptable but meticulous attention to </a:t>
            </a:r>
          </a:p>
          <a:p>
            <a:pPr marL="342900" indent="-342900">
              <a:buFont typeface="Wingdings" pitchFamily="2" charset="2"/>
              <a:buChar char="q"/>
            </a:pPr>
            <a:r>
              <a:rPr lang="en-US" altLang="ar-SA" sz="3100" dirty="0">
                <a:solidFill>
                  <a:schemeClr val="tx1"/>
                </a:solidFill>
                <a:latin typeface="Times New Roman" panose="02020603050405020304" pitchFamily="18" charset="0"/>
                <a:cs typeface="Times New Roman" panose="02020603050405020304" pitchFamily="18" charset="0"/>
              </a:rPr>
              <a:t>  cleanliness is needed.</a:t>
            </a:r>
          </a:p>
          <a:p>
            <a:pPr marL="342900" indent="-342900">
              <a:buFont typeface="Wingdings" pitchFamily="2" charset="2"/>
              <a:buChar char="q"/>
            </a:pPr>
            <a:r>
              <a:rPr lang="en-US" altLang="ar-SA" sz="3100" dirty="0">
                <a:solidFill>
                  <a:schemeClr val="tx1"/>
                </a:solidFill>
                <a:latin typeface="Times New Roman" panose="02020603050405020304" pitchFamily="18" charset="0"/>
                <a:cs typeface="Times New Roman" panose="02020603050405020304" pitchFamily="18" charset="0"/>
              </a:rPr>
              <a:t> Insulin pens improve the dose accuracy.</a:t>
            </a:r>
          </a:p>
          <a:p>
            <a:pPr marL="342900" indent="-342900">
              <a:buFont typeface="Wingdings" pitchFamily="2" charset="2"/>
              <a:buChar char="q"/>
            </a:pPr>
            <a:r>
              <a:rPr lang="en-US" altLang="ar-SA" sz="3100" dirty="0">
                <a:solidFill>
                  <a:schemeClr val="tx1"/>
                </a:solidFill>
                <a:latin typeface="Times New Roman" panose="02020603050405020304" pitchFamily="18" charset="0"/>
                <a:cs typeface="Times New Roman" panose="02020603050405020304" pitchFamily="18" charset="0"/>
              </a:rPr>
              <a:t> Injection site rotation reduces the </a:t>
            </a:r>
            <a:r>
              <a:rPr lang="en-US" altLang="ar-SA" sz="3100" dirty="0" err="1">
                <a:solidFill>
                  <a:schemeClr val="tx1"/>
                </a:solidFill>
                <a:latin typeface="Times New Roman" panose="02020603050405020304" pitchFamily="18" charset="0"/>
                <a:cs typeface="Times New Roman" panose="02020603050405020304" pitchFamily="18" charset="0"/>
              </a:rPr>
              <a:t>lipoatrophy</a:t>
            </a:r>
            <a:r>
              <a:rPr lang="en-US" altLang="ar-SA" sz="3100" dirty="0">
                <a:solidFill>
                  <a:schemeClr val="tx1"/>
                </a:solidFill>
                <a:latin typeface="Times New Roman" panose="02020603050405020304" pitchFamily="18" charset="0"/>
                <a:cs typeface="Times New Roman" panose="02020603050405020304" pitchFamily="18" charset="0"/>
              </a:rPr>
              <a:t>.</a:t>
            </a:r>
          </a:p>
          <a:p>
            <a:pPr marL="342900" indent="-342900">
              <a:buFont typeface="Wingdings" pitchFamily="2" charset="2"/>
              <a:buChar char="q"/>
            </a:pPr>
            <a:r>
              <a:rPr lang="en-US" altLang="ar-SA" sz="3100" dirty="0">
                <a:solidFill>
                  <a:schemeClr val="tx1"/>
                </a:solidFill>
                <a:latin typeface="Times New Roman" panose="02020603050405020304" pitchFamily="18" charset="0"/>
                <a:cs typeface="Times New Roman" panose="02020603050405020304" pitchFamily="18" charset="0"/>
              </a:rPr>
              <a:t> Abdomen region has a faster absorption rate than the </a:t>
            </a:r>
            <a:r>
              <a:rPr lang="en-US" altLang="ar-SA" sz="3100" dirty="0" smtClean="0">
                <a:solidFill>
                  <a:schemeClr val="tx1"/>
                </a:solidFill>
                <a:latin typeface="Times New Roman" panose="02020603050405020304" pitchFamily="18" charset="0"/>
                <a:cs typeface="Times New Roman" panose="02020603050405020304" pitchFamily="18" charset="0"/>
              </a:rPr>
              <a:t>Arm, which </a:t>
            </a:r>
            <a:r>
              <a:rPr lang="en-US" altLang="ar-SA" sz="3100" dirty="0">
                <a:solidFill>
                  <a:schemeClr val="tx1"/>
                </a:solidFill>
                <a:latin typeface="Times New Roman" panose="02020603050405020304" pitchFamily="18" charset="0"/>
                <a:cs typeface="Times New Roman" panose="02020603050405020304" pitchFamily="18" charset="0"/>
              </a:rPr>
              <a:t>is faster than the leg.</a:t>
            </a:r>
          </a:p>
          <a:p>
            <a:endParaRPr lang="en-US" dirty="0">
              <a:solidFill>
                <a:schemeClr val="tx1"/>
              </a:solidFill>
            </a:endParaRPr>
          </a:p>
        </p:txBody>
      </p:sp>
    </p:spTree>
    <p:extLst>
      <p:ext uri="{BB962C8B-B14F-4D97-AF65-F5344CB8AC3E}">
        <p14:creationId xmlns:p14="http://schemas.microsoft.com/office/powerpoint/2010/main" val="11479280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205526"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srgbClr val="FEFAC9"/>
              </a:solidFill>
              <a:latin typeface="Arial" charset="0"/>
              <a:ea typeface="ＭＳ Ｐゴシック" pitchFamily="34" charset="-128"/>
            </a:endParaRPr>
          </a:p>
        </p:txBody>
      </p:sp>
      <p:sp>
        <p:nvSpPr>
          <p:cNvPr id="205" name="Rectangle 69"/>
          <p:cNvSpPr>
            <a:spLocks noChangeArrowheads="1"/>
          </p:cNvSpPr>
          <p:nvPr/>
        </p:nvSpPr>
        <p:spPr bwMode="auto">
          <a:xfrm>
            <a:off x="5049366" y="5733256"/>
            <a:ext cx="1466850" cy="237411"/>
          </a:xfrm>
          <a:prstGeom prst="rect">
            <a:avLst/>
          </a:prstGeom>
          <a:pattFill prst="ltDnDiag">
            <a:fgClr>
              <a:srgbClr val="00FF00"/>
            </a:fgClr>
            <a:bgClr>
              <a:prstClr val="white"/>
            </a:bgClr>
          </a:pattFill>
          <a:ln>
            <a:noFill/>
          </a:ln>
          <a:extLst/>
        </p:spPr>
        <p:txBody>
          <a:bodyPr wrap="none" lIns="0" tIns="0" rIns="0" bIns="0" anchor="ctr"/>
          <a:lstStyle/>
          <a:p>
            <a:pPr algn="ctr"/>
            <a:endParaRPr lang="en-CA" altLang="en-US" sz="1400">
              <a:solidFill>
                <a:srgbClr val="FEFAC9"/>
              </a:solidFill>
              <a:ea typeface="Arial Unicode MS" panose="020B0604020202020204" pitchFamily="34" charset="-128"/>
              <a:cs typeface="Calibri" panose="020F0502020204030204" pitchFamily="34" charset="0"/>
            </a:endParaRPr>
          </a:p>
        </p:txBody>
      </p:sp>
      <p:grpSp>
        <p:nvGrpSpPr>
          <p:cNvPr id="453638" name="Group 25"/>
          <p:cNvGrpSpPr>
            <a:grpSpLocks/>
          </p:cNvGrpSpPr>
          <p:nvPr/>
        </p:nvGrpSpPr>
        <p:grpSpPr bwMode="auto">
          <a:xfrm>
            <a:off x="540100" y="5749398"/>
            <a:ext cx="4728072" cy="246062"/>
            <a:chOff x="109386" y="2634082"/>
            <a:chExt cx="4728156" cy="246888"/>
          </a:xfrm>
        </p:grpSpPr>
        <p:sp>
          <p:nvSpPr>
            <p:cNvPr id="173" name="Text Box 11"/>
            <p:cNvSpPr txBox="1">
              <a:spLocks noChangeArrowheads="1"/>
            </p:cNvSpPr>
            <p:nvPr/>
          </p:nvSpPr>
          <p:spPr bwMode="auto">
            <a:xfrm>
              <a:off x="109386" y="2634082"/>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Empagliflozin</a:t>
              </a:r>
              <a:endParaRPr lang="fr-CA" sz="1400" kern="0" dirty="0">
                <a:solidFill>
                  <a:srgbClr val="FEFAC9"/>
                </a:solidFill>
                <a:latin typeface="Calibri"/>
                <a:ea typeface="Arial Unicode MS" charset="0"/>
                <a:cs typeface="Calibri"/>
              </a:endParaRPr>
            </a:p>
          </p:txBody>
        </p:sp>
        <p:grpSp>
          <p:nvGrpSpPr>
            <p:cNvPr id="453745" name="Group 9"/>
            <p:cNvGrpSpPr>
              <a:grpSpLocks/>
            </p:cNvGrpSpPr>
            <p:nvPr/>
          </p:nvGrpSpPr>
          <p:grpSpPr bwMode="auto">
            <a:xfrm>
              <a:off x="2020770" y="2634082"/>
              <a:ext cx="2816772" cy="246888"/>
              <a:chOff x="2020770" y="2613181"/>
              <a:chExt cx="2816772" cy="246888"/>
            </a:xfrm>
          </p:grpSpPr>
          <p:sp>
            <p:nvSpPr>
              <p:cNvPr id="172" name="Rectangle 49"/>
              <p:cNvSpPr>
                <a:spLocks noChangeArrowheads="1"/>
              </p:cNvSpPr>
              <p:nvPr/>
            </p:nvSpPr>
            <p:spPr bwMode="auto">
              <a:xfrm>
                <a:off x="2020770" y="2613181"/>
                <a:ext cx="2611483" cy="246888"/>
              </a:xfrm>
              <a:prstGeom prst="rect">
                <a:avLst/>
              </a:prstGeom>
              <a:solidFill>
                <a:srgbClr val="FF00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453748" name="Text Box 30"/>
              <p:cNvSpPr txBox="1">
                <a:spLocks noChangeArrowheads="1"/>
              </p:cNvSpPr>
              <p:nvPr/>
            </p:nvSpPr>
            <p:spPr bwMode="auto">
              <a:xfrm>
                <a:off x="4435905" y="2619983"/>
                <a:ext cx="401637" cy="233284"/>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srgbClr val="FEFAC9"/>
                    </a:solidFill>
                    <a:latin typeface="Calibri" pitchFamily="34" charset="0"/>
                    <a:ea typeface="Arial" charset="0"/>
                    <a:cs typeface="Calibri" pitchFamily="34" charset="0"/>
                  </a:rPr>
                  <a:t>45</a:t>
                </a:r>
              </a:p>
            </p:txBody>
          </p:sp>
        </p:grpSp>
      </p:grpSp>
      <p:sp>
        <p:nvSpPr>
          <p:cNvPr id="159" name="Rectangle 62"/>
          <p:cNvSpPr>
            <a:spLocks noChangeArrowheads="1"/>
          </p:cNvSpPr>
          <p:nvPr/>
        </p:nvSpPr>
        <p:spPr bwMode="auto">
          <a:xfrm>
            <a:off x="6503382" y="5746043"/>
            <a:ext cx="2702144" cy="249417"/>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453761" name="Text Box 11"/>
          <p:cNvSpPr txBox="1">
            <a:spLocks noChangeArrowheads="1"/>
          </p:cNvSpPr>
          <p:nvPr/>
        </p:nvSpPr>
        <p:spPr bwMode="auto">
          <a:xfrm>
            <a:off x="416907" y="931070"/>
            <a:ext cx="1920875" cy="318036"/>
          </a:xfrm>
          <a:prstGeom prst="rect">
            <a:avLst/>
          </a:prstGeom>
          <a:noFill/>
          <a:ln w="12700">
            <a:noFill/>
            <a:miter lim="800000"/>
            <a:headEnd type="none" w="sm" len="sm"/>
            <a:tailEnd type="none" w="sm" len="sm"/>
          </a:ln>
        </p:spPr>
        <p:txBody>
          <a:bodyPr anchor="ctr">
            <a:spAutoFit/>
          </a:bodyPr>
          <a:lstStyle/>
          <a:p>
            <a:pPr algn="r" defTabSz="457192">
              <a:spcBef>
                <a:spcPct val="50000"/>
              </a:spcBef>
            </a:pPr>
            <a:r>
              <a:rPr lang="en-CA" sz="1400" b="1">
                <a:solidFill>
                  <a:srgbClr val="FEFAC9"/>
                </a:solidFill>
                <a:latin typeface="Calibri" pitchFamily="34" charset="0"/>
                <a:ea typeface="Arial Unicode MS"/>
                <a:cs typeface="Calibri" pitchFamily="34" charset="0"/>
              </a:rPr>
              <a:t>eGFR </a:t>
            </a:r>
            <a:r>
              <a:rPr lang="en-CA" sz="1100" b="1">
                <a:solidFill>
                  <a:srgbClr val="FEFAC9"/>
                </a:solidFill>
                <a:latin typeface="Calibri" pitchFamily="34" charset="0"/>
                <a:ea typeface="Arial Unicode MS"/>
                <a:cs typeface="Calibri" pitchFamily="34" charset="0"/>
              </a:rPr>
              <a:t>(mL/min/1.73 m</a:t>
            </a:r>
            <a:r>
              <a:rPr lang="en-CA" sz="1100" b="1" baseline="30000">
                <a:solidFill>
                  <a:srgbClr val="FEFAC9"/>
                </a:solidFill>
                <a:latin typeface="Calibri" pitchFamily="34" charset="0"/>
                <a:ea typeface="Arial Unicode MS"/>
                <a:cs typeface="Calibri" pitchFamily="34" charset="0"/>
              </a:rPr>
              <a:t>2</a:t>
            </a:r>
            <a:r>
              <a:rPr lang="en-CA" sz="1100" b="1">
                <a:solidFill>
                  <a:srgbClr val="FEFAC9"/>
                </a:solidFill>
                <a:latin typeface="Calibri" pitchFamily="34" charset="0"/>
                <a:ea typeface="Arial Unicode MS"/>
                <a:cs typeface="Calibri" pitchFamily="34" charset="0"/>
              </a:rPr>
              <a:t>):</a:t>
            </a:r>
          </a:p>
        </p:txBody>
      </p:sp>
      <p:sp>
        <p:nvSpPr>
          <p:cNvPr id="140" name="Left-Right Arrow 139"/>
          <p:cNvSpPr>
            <a:spLocks noChangeArrowheads="1"/>
          </p:cNvSpPr>
          <p:nvPr/>
        </p:nvSpPr>
        <p:spPr bwMode="auto">
          <a:xfrm>
            <a:off x="2433032" y="891650"/>
            <a:ext cx="998538" cy="361950"/>
          </a:xfrm>
          <a:prstGeom prst="leftRightArrow">
            <a:avLst>
              <a:gd name="adj1" fmla="val 62694"/>
              <a:gd name="adj2" fmla="val 50000"/>
            </a:avLst>
          </a:prstGeom>
          <a:solidFill>
            <a:schemeClr val="tx1">
              <a:lumMod val="50000"/>
              <a:lumOff val="50000"/>
            </a:schemeClr>
          </a:solidFill>
          <a:ln w="10000">
            <a:solidFill>
              <a:schemeClr val="tx1">
                <a:lumMod val="50000"/>
                <a:lumOff val="50000"/>
              </a:schemeClr>
            </a:solidFill>
            <a:miter lim="800000"/>
            <a:headEnd/>
            <a:tailEnd/>
          </a:ln>
          <a:effectLst/>
        </p:spPr>
        <p:txBody>
          <a:bodyPr anchor="ctr"/>
          <a:lstStyle/>
          <a:p>
            <a:pPr algn="ctr" defTabSz="457192">
              <a:defRPr/>
            </a:pPr>
            <a:endParaRPr lang="en-CA" kern="0">
              <a:solidFill>
                <a:srgbClr val="FEFAC9"/>
              </a:solidFill>
              <a:latin typeface="Calibri"/>
              <a:ea typeface="ＭＳ Ｐゴシック"/>
              <a:cs typeface="Calibri"/>
            </a:endParaRPr>
          </a:p>
        </p:txBody>
      </p:sp>
      <p:sp>
        <p:nvSpPr>
          <p:cNvPr id="141" name="Text Box 29"/>
          <p:cNvSpPr txBox="1">
            <a:spLocks noChangeArrowheads="1"/>
          </p:cNvSpPr>
          <p:nvPr/>
        </p:nvSpPr>
        <p:spPr bwMode="auto">
          <a:xfrm>
            <a:off x="2433032" y="903347"/>
            <a:ext cx="859896" cy="338554"/>
          </a:xfrm>
          <a:prstGeom prst="rect">
            <a:avLst/>
          </a:prstGeom>
          <a:noFill/>
          <a:ln w="12700">
            <a:noFill/>
            <a:miter lim="800000"/>
            <a:headEnd type="none" w="sm" len="sm"/>
            <a:tailEnd type="none" w="sm" len="sm"/>
          </a:ln>
          <a:effectLst/>
        </p:spPr>
        <p:txBody>
          <a:bodyPr wrap="square" anchor="ctr">
            <a:spAutoFit/>
          </a:bodyPr>
          <a:lstStyle/>
          <a:p>
            <a:pPr algn="ctr" defTabSz="457192">
              <a:spcBef>
                <a:spcPct val="50000"/>
              </a:spcBef>
              <a:defRPr/>
            </a:pPr>
            <a:r>
              <a:rPr lang="fr-CA" sz="1600" kern="0" dirty="0">
                <a:solidFill>
                  <a:srgbClr val="FEFAC9"/>
                </a:solidFill>
                <a:latin typeface="Calibri"/>
                <a:ea typeface="Arial" charset="0"/>
                <a:cs typeface="Calibri"/>
              </a:rPr>
              <a:t>&lt;</a:t>
            </a:r>
            <a:r>
              <a:rPr lang="fr-CA" sz="1600" kern="0" dirty="0">
                <a:solidFill>
                  <a:prstClr val="black"/>
                </a:solidFill>
                <a:latin typeface="Calibri"/>
                <a:ea typeface="Arial" charset="0"/>
                <a:cs typeface="Calibri"/>
              </a:rPr>
              <a:t>15</a:t>
            </a:r>
          </a:p>
        </p:txBody>
      </p:sp>
      <p:sp>
        <p:nvSpPr>
          <p:cNvPr id="142" name="Left-Right Arrow 141"/>
          <p:cNvSpPr>
            <a:spLocks noChangeArrowheads="1"/>
          </p:cNvSpPr>
          <p:nvPr/>
        </p:nvSpPr>
        <p:spPr bwMode="auto">
          <a:xfrm>
            <a:off x="3434745" y="891650"/>
            <a:ext cx="998537" cy="361950"/>
          </a:xfrm>
          <a:prstGeom prst="leftRightArrow">
            <a:avLst>
              <a:gd name="adj1" fmla="val 62694"/>
              <a:gd name="adj2" fmla="val 50000"/>
            </a:avLst>
          </a:prstGeom>
          <a:solidFill>
            <a:schemeClr val="tx1">
              <a:lumMod val="50000"/>
              <a:lumOff val="50000"/>
            </a:schemeClr>
          </a:solidFill>
          <a:ln w="10000">
            <a:solidFill>
              <a:schemeClr val="tx1">
                <a:lumMod val="50000"/>
                <a:lumOff val="50000"/>
              </a:schemeClr>
            </a:solidFill>
            <a:miter lim="800000"/>
            <a:headEnd/>
            <a:tailEnd/>
          </a:ln>
          <a:effectLst/>
        </p:spPr>
        <p:txBody>
          <a:bodyPr anchor="ctr"/>
          <a:lstStyle/>
          <a:p>
            <a:pPr algn="ctr" defTabSz="457192">
              <a:defRPr/>
            </a:pPr>
            <a:endParaRPr lang="en-CA" kern="0">
              <a:solidFill>
                <a:srgbClr val="FEFAC9"/>
              </a:solidFill>
              <a:latin typeface="Calibri"/>
              <a:ea typeface="ＭＳ Ｐゴシック"/>
              <a:cs typeface="Calibri"/>
            </a:endParaRPr>
          </a:p>
        </p:txBody>
      </p:sp>
      <p:sp>
        <p:nvSpPr>
          <p:cNvPr id="143" name="Left-Right Arrow 142"/>
          <p:cNvSpPr>
            <a:spLocks noChangeArrowheads="1"/>
          </p:cNvSpPr>
          <p:nvPr/>
        </p:nvSpPr>
        <p:spPr bwMode="auto">
          <a:xfrm>
            <a:off x="4430107" y="891650"/>
            <a:ext cx="2073275" cy="361950"/>
          </a:xfrm>
          <a:prstGeom prst="leftRightArrow">
            <a:avLst>
              <a:gd name="adj1" fmla="val 62694"/>
              <a:gd name="adj2" fmla="val 50007"/>
            </a:avLst>
          </a:prstGeom>
          <a:solidFill>
            <a:schemeClr val="tx1">
              <a:lumMod val="50000"/>
              <a:lumOff val="50000"/>
            </a:schemeClr>
          </a:solidFill>
          <a:ln w="10000">
            <a:solidFill>
              <a:schemeClr val="tx1">
                <a:lumMod val="50000"/>
                <a:lumOff val="50000"/>
              </a:schemeClr>
            </a:solidFill>
            <a:miter lim="800000"/>
            <a:headEnd/>
            <a:tailEnd/>
          </a:ln>
          <a:effectLst/>
        </p:spPr>
        <p:txBody>
          <a:bodyPr anchor="ctr"/>
          <a:lstStyle/>
          <a:p>
            <a:pPr algn="ctr" defTabSz="457192">
              <a:defRPr/>
            </a:pPr>
            <a:endParaRPr lang="en-CA" kern="0">
              <a:solidFill>
                <a:srgbClr val="FEFAC9"/>
              </a:solidFill>
              <a:latin typeface="Calibri"/>
              <a:ea typeface="ＭＳ Ｐゴシック"/>
              <a:cs typeface="Calibri"/>
            </a:endParaRPr>
          </a:p>
        </p:txBody>
      </p:sp>
      <p:sp>
        <p:nvSpPr>
          <p:cNvPr id="144" name="Left-Right Arrow 143"/>
          <p:cNvSpPr>
            <a:spLocks noChangeArrowheads="1"/>
          </p:cNvSpPr>
          <p:nvPr/>
        </p:nvSpPr>
        <p:spPr bwMode="auto">
          <a:xfrm>
            <a:off x="6503382" y="891650"/>
            <a:ext cx="1717171" cy="361950"/>
          </a:xfrm>
          <a:prstGeom prst="leftRightArrow">
            <a:avLst>
              <a:gd name="adj1" fmla="val 62694"/>
              <a:gd name="adj2" fmla="val 50007"/>
            </a:avLst>
          </a:prstGeom>
          <a:solidFill>
            <a:schemeClr val="tx1">
              <a:lumMod val="50000"/>
              <a:lumOff val="50000"/>
            </a:schemeClr>
          </a:solidFill>
          <a:ln w="10000">
            <a:solidFill>
              <a:schemeClr val="tx1">
                <a:lumMod val="50000"/>
                <a:lumOff val="50000"/>
              </a:schemeClr>
            </a:solidFill>
            <a:miter lim="800000"/>
            <a:headEnd/>
            <a:tailEnd/>
          </a:ln>
          <a:effectLst/>
        </p:spPr>
        <p:txBody>
          <a:bodyPr anchor="ctr"/>
          <a:lstStyle/>
          <a:p>
            <a:pPr algn="ctr" defTabSz="457192">
              <a:defRPr/>
            </a:pPr>
            <a:endParaRPr lang="en-CA" kern="0">
              <a:solidFill>
                <a:srgbClr val="FEFAC9"/>
              </a:solidFill>
              <a:latin typeface="Calibri"/>
              <a:ea typeface="ＭＳ Ｐゴシック"/>
              <a:cs typeface="Calibri"/>
            </a:endParaRPr>
          </a:p>
        </p:txBody>
      </p:sp>
      <p:sp>
        <p:nvSpPr>
          <p:cNvPr id="145" name="Left-Right Arrow 144"/>
          <p:cNvSpPr>
            <a:spLocks noChangeArrowheads="1"/>
          </p:cNvSpPr>
          <p:nvPr/>
        </p:nvSpPr>
        <p:spPr bwMode="auto">
          <a:xfrm>
            <a:off x="8249892" y="891650"/>
            <a:ext cx="612775" cy="361950"/>
          </a:xfrm>
          <a:prstGeom prst="leftRightArrow">
            <a:avLst>
              <a:gd name="adj1" fmla="val 62694"/>
              <a:gd name="adj2" fmla="val 49998"/>
            </a:avLst>
          </a:prstGeom>
          <a:solidFill>
            <a:schemeClr val="tx1">
              <a:lumMod val="50000"/>
              <a:lumOff val="50000"/>
            </a:schemeClr>
          </a:solidFill>
          <a:ln w="10000">
            <a:solidFill>
              <a:schemeClr val="tx1">
                <a:lumMod val="50000"/>
                <a:lumOff val="50000"/>
              </a:schemeClr>
            </a:solidFill>
            <a:miter lim="800000"/>
            <a:headEnd/>
            <a:tailEnd/>
          </a:ln>
          <a:effectLst/>
        </p:spPr>
        <p:txBody>
          <a:bodyPr anchor="ctr"/>
          <a:lstStyle/>
          <a:p>
            <a:pPr algn="ctr" defTabSz="457192">
              <a:defRPr/>
            </a:pPr>
            <a:endParaRPr lang="en-CA" kern="0">
              <a:solidFill>
                <a:srgbClr val="FEFAC9"/>
              </a:solidFill>
              <a:latin typeface="Calibri"/>
              <a:ea typeface="ＭＳ Ｐゴシック"/>
              <a:cs typeface="Calibri"/>
            </a:endParaRPr>
          </a:p>
        </p:txBody>
      </p:sp>
      <p:sp>
        <p:nvSpPr>
          <p:cNvPr id="146" name="Text Box 29"/>
          <p:cNvSpPr txBox="1">
            <a:spLocks noChangeArrowheads="1"/>
          </p:cNvSpPr>
          <p:nvPr/>
        </p:nvSpPr>
        <p:spPr bwMode="auto">
          <a:xfrm>
            <a:off x="3434745" y="903347"/>
            <a:ext cx="998537" cy="338554"/>
          </a:xfrm>
          <a:prstGeom prst="rect">
            <a:avLst/>
          </a:prstGeom>
          <a:noFill/>
          <a:ln w="12700">
            <a:noFill/>
            <a:miter lim="800000"/>
            <a:headEnd type="none" w="sm" len="sm"/>
            <a:tailEnd type="none" w="sm" len="sm"/>
          </a:ln>
          <a:effectLst/>
        </p:spPr>
        <p:txBody>
          <a:bodyPr anchor="ctr">
            <a:spAutoFit/>
          </a:bodyPr>
          <a:lstStyle/>
          <a:p>
            <a:pPr algn="ctr" defTabSz="457192">
              <a:spcBef>
                <a:spcPct val="50000"/>
              </a:spcBef>
              <a:defRPr/>
            </a:pPr>
            <a:r>
              <a:rPr lang="fr-CA" sz="1600" kern="0" dirty="0">
                <a:solidFill>
                  <a:prstClr val="black"/>
                </a:solidFill>
                <a:latin typeface="Calibri"/>
                <a:ea typeface="Arial" charset="0"/>
                <a:cs typeface="Calibri"/>
              </a:rPr>
              <a:t>15–29</a:t>
            </a:r>
          </a:p>
        </p:txBody>
      </p:sp>
      <p:sp>
        <p:nvSpPr>
          <p:cNvPr id="147" name="Text Box 29"/>
          <p:cNvSpPr txBox="1">
            <a:spLocks noChangeArrowheads="1"/>
          </p:cNvSpPr>
          <p:nvPr/>
        </p:nvSpPr>
        <p:spPr bwMode="auto">
          <a:xfrm>
            <a:off x="4966682" y="903347"/>
            <a:ext cx="998538" cy="338554"/>
          </a:xfrm>
          <a:prstGeom prst="rect">
            <a:avLst/>
          </a:prstGeom>
          <a:noFill/>
          <a:ln w="12700">
            <a:noFill/>
            <a:miter lim="800000"/>
            <a:headEnd type="none" w="sm" len="sm"/>
            <a:tailEnd type="none" w="sm" len="sm"/>
          </a:ln>
        </p:spPr>
        <p:txBody>
          <a:bodyPr anchor="ctr">
            <a:spAutoFit/>
          </a:bodyPr>
          <a:lstStyle/>
          <a:p>
            <a:pPr algn="ctr" defTabSz="457192">
              <a:spcBef>
                <a:spcPct val="50000"/>
              </a:spcBef>
              <a:defRPr/>
            </a:pPr>
            <a:r>
              <a:rPr lang="fr-CA" sz="1600" kern="0" dirty="0">
                <a:solidFill>
                  <a:prstClr val="black"/>
                </a:solidFill>
                <a:latin typeface="Calibri"/>
                <a:ea typeface="Arial" charset="0"/>
                <a:cs typeface="Calibri"/>
              </a:rPr>
              <a:t>30–59</a:t>
            </a:r>
          </a:p>
        </p:txBody>
      </p:sp>
      <p:sp>
        <p:nvSpPr>
          <p:cNvPr id="148" name="Text Box 29"/>
          <p:cNvSpPr txBox="1">
            <a:spLocks noChangeArrowheads="1"/>
          </p:cNvSpPr>
          <p:nvPr/>
        </p:nvSpPr>
        <p:spPr bwMode="auto">
          <a:xfrm>
            <a:off x="6973270" y="903347"/>
            <a:ext cx="998537" cy="338554"/>
          </a:xfrm>
          <a:prstGeom prst="rect">
            <a:avLst/>
          </a:prstGeom>
          <a:noFill/>
          <a:ln w="12700">
            <a:noFill/>
            <a:miter lim="800000"/>
            <a:headEnd type="none" w="sm" len="sm"/>
            <a:tailEnd type="none" w="sm" len="sm"/>
          </a:ln>
        </p:spPr>
        <p:txBody>
          <a:bodyPr anchor="ctr">
            <a:spAutoFit/>
          </a:bodyPr>
          <a:lstStyle/>
          <a:p>
            <a:pPr algn="ctr" defTabSz="457192">
              <a:spcBef>
                <a:spcPct val="50000"/>
              </a:spcBef>
              <a:defRPr/>
            </a:pPr>
            <a:r>
              <a:rPr lang="fr-CA" sz="1600" kern="0" dirty="0">
                <a:solidFill>
                  <a:prstClr val="black"/>
                </a:solidFill>
                <a:latin typeface="Calibri"/>
                <a:ea typeface="Arial" charset="0"/>
                <a:cs typeface="Calibri"/>
              </a:rPr>
              <a:t>60–89</a:t>
            </a:r>
          </a:p>
        </p:txBody>
      </p:sp>
      <p:sp>
        <p:nvSpPr>
          <p:cNvPr id="453771" name="Text Box 29"/>
          <p:cNvSpPr txBox="1">
            <a:spLocks noChangeArrowheads="1"/>
          </p:cNvSpPr>
          <p:nvPr/>
        </p:nvSpPr>
        <p:spPr bwMode="auto">
          <a:xfrm>
            <a:off x="8085115" y="902554"/>
            <a:ext cx="998537" cy="338554"/>
          </a:xfrm>
          <a:prstGeom prst="rect">
            <a:avLst/>
          </a:prstGeom>
          <a:noFill/>
          <a:ln w="9525">
            <a:noFill/>
            <a:miter lim="800000"/>
            <a:headEnd/>
            <a:tailEnd/>
          </a:ln>
        </p:spPr>
        <p:txBody>
          <a:bodyPr anchor="ctr">
            <a:spAutoFit/>
          </a:bodyPr>
          <a:lstStyle/>
          <a:p>
            <a:pPr algn="ctr" defTabSz="457192">
              <a:spcBef>
                <a:spcPct val="50000"/>
              </a:spcBef>
            </a:pPr>
            <a:r>
              <a:rPr lang="en-CA" sz="1600" dirty="0">
                <a:solidFill>
                  <a:prstClr val="black"/>
                </a:solidFill>
                <a:latin typeface="Calibri" pitchFamily="34" charset="0"/>
                <a:ea typeface="ヒラギノ角ゴ Pro W3"/>
                <a:cs typeface="Calibri" pitchFamily="34" charset="0"/>
              </a:rPr>
              <a:t>≥</a:t>
            </a:r>
            <a:r>
              <a:rPr lang="en-CA" sz="1600" dirty="0">
                <a:solidFill>
                  <a:srgbClr val="FEFAC9"/>
                </a:solidFill>
                <a:latin typeface="Calibri" pitchFamily="34" charset="0"/>
                <a:ea typeface="ヒラギノ角ゴ Pro W3"/>
                <a:cs typeface="Calibri" pitchFamily="34" charset="0"/>
              </a:rPr>
              <a:t> </a:t>
            </a:r>
            <a:r>
              <a:rPr lang="en-CA" sz="1600" dirty="0">
                <a:solidFill>
                  <a:prstClr val="black"/>
                </a:solidFill>
                <a:latin typeface="Calibri" pitchFamily="34" charset="0"/>
                <a:ea typeface="ヒラギノ角ゴ Pro W3"/>
                <a:cs typeface="Calibri" pitchFamily="34" charset="0"/>
              </a:rPr>
              <a:t>90</a:t>
            </a:r>
          </a:p>
        </p:txBody>
      </p:sp>
      <p:sp>
        <p:nvSpPr>
          <p:cNvPr id="151" name="Text Box 11"/>
          <p:cNvSpPr txBox="1">
            <a:spLocks noChangeArrowheads="1"/>
          </p:cNvSpPr>
          <p:nvPr/>
        </p:nvSpPr>
        <p:spPr bwMode="auto">
          <a:xfrm>
            <a:off x="1080482" y="672305"/>
            <a:ext cx="1257300" cy="318036"/>
          </a:xfrm>
          <a:prstGeom prst="rect">
            <a:avLst/>
          </a:prstGeom>
          <a:noFill/>
          <a:ln w="12700">
            <a:noFill/>
            <a:miter lim="800000"/>
            <a:headEnd type="none" w="sm" len="sm"/>
            <a:tailEnd type="none" w="sm" len="sm"/>
          </a:ln>
        </p:spPr>
        <p:txBody>
          <a:bodyPr anchor="ctr">
            <a:spAutoFit/>
          </a:bodyPr>
          <a:lstStyle/>
          <a:p>
            <a:pPr algn="r" defTabSz="457192">
              <a:spcBef>
                <a:spcPct val="50000"/>
              </a:spcBef>
              <a:defRPr/>
            </a:pPr>
            <a:r>
              <a:rPr lang="fr-CA" sz="1400" b="1" kern="0" dirty="0">
                <a:solidFill>
                  <a:srgbClr val="FEFAC9"/>
                </a:solidFill>
                <a:latin typeface="Calibri"/>
                <a:ea typeface="Arial Unicode MS" charset="0"/>
                <a:cs typeface="Calibri"/>
              </a:rPr>
              <a:t>CKD Stage:</a:t>
            </a:r>
          </a:p>
        </p:txBody>
      </p:sp>
      <p:sp>
        <p:nvSpPr>
          <p:cNvPr id="152" name="Text Box 29"/>
          <p:cNvSpPr txBox="1">
            <a:spLocks noChangeArrowheads="1"/>
          </p:cNvSpPr>
          <p:nvPr/>
        </p:nvSpPr>
        <p:spPr bwMode="auto">
          <a:xfrm>
            <a:off x="2431445" y="672306"/>
            <a:ext cx="1000125" cy="318036"/>
          </a:xfrm>
          <a:prstGeom prst="rect">
            <a:avLst/>
          </a:prstGeom>
          <a:noFill/>
          <a:ln w="12700">
            <a:noFill/>
            <a:miter lim="800000"/>
            <a:headEnd type="none" w="sm" len="sm"/>
            <a:tailEnd type="none" w="sm" len="sm"/>
          </a:ln>
        </p:spPr>
        <p:txBody>
          <a:bodyPr anchor="ctr">
            <a:spAutoFit/>
          </a:bodyPr>
          <a:lstStyle/>
          <a:p>
            <a:pPr algn="ctr" defTabSz="457192">
              <a:spcBef>
                <a:spcPct val="50000"/>
              </a:spcBef>
              <a:defRPr/>
            </a:pPr>
            <a:r>
              <a:rPr lang="fr-CA" sz="1400" b="1" kern="0" dirty="0">
                <a:solidFill>
                  <a:srgbClr val="FEFAC9"/>
                </a:solidFill>
                <a:latin typeface="Calibri"/>
                <a:ea typeface="Arial" charset="0"/>
                <a:cs typeface="Calibri"/>
              </a:rPr>
              <a:t>5</a:t>
            </a:r>
          </a:p>
        </p:txBody>
      </p:sp>
      <p:sp>
        <p:nvSpPr>
          <p:cNvPr id="153" name="Text Box 29"/>
          <p:cNvSpPr txBox="1">
            <a:spLocks noChangeArrowheads="1"/>
          </p:cNvSpPr>
          <p:nvPr/>
        </p:nvSpPr>
        <p:spPr bwMode="auto">
          <a:xfrm>
            <a:off x="3439507" y="672306"/>
            <a:ext cx="998538" cy="318036"/>
          </a:xfrm>
          <a:prstGeom prst="rect">
            <a:avLst/>
          </a:prstGeom>
          <a:noFill/>
          <a:ln w="12700">
            <a:noFill/>
            <a:miter lim="800000"/>
            <a:headEnd type="none" w="sm" len="sm"/>
            <a:tailEnd type="none" w="sm" len="sm"/>
          </a:ln>
        </p:spPr>
        <p:txBody>
          <a:bodyPr anchor="ctr">
            <a:spAutoFit/>
          </a:bodyPr>
          <a:lstStyle/>
          <a:p>
            <a:pPr algn="ctr" defTabSz="457192">
              <a:spcBef>
                <a:spcPct val="50000"/>
              </a:spcBef>
              <a:defRPr/>
            </a:pPr>
            <a:r>
              <a:rPr lang="fr-CA" sz="1400" b="1" kern="0" dirty="0">
                <a:solidFill>
                  <a:srgbClr val="FEFAC9"/>
                </a:solidFill>
                <a:latin typeface="Calibri"/>
                <a:ea typeface="Arial" charset="0"/>
                <a:cs typeface="Calibri"/>
              </a:rPr>
              <a:t>4</a:t>
            </a:r>
          </a:p>
        </p:txBody>
      </p:sp>
      <p:sp>
        <p:nvSpPr>
          <p:cNvPr id="154" name="Text Box 29"/>
          <p:cNvSpPr txBox="1">
            <a:spLocks noChangeArrowheads="1"/>
          </p:cNvSpPr>
          <p:nvPr/>
        </p:nvSpPr>
        <p:spPr bwMode="auto">
          <a:xfrm>
            <a:off x="4852382" y="672306"/>
            <a:ext cx="1244600" cy="318036"/>
          </a:xfrm>
          <a:prstGeom prst="rect">
            <a:avLst/>
          </a:prstGeom>
          <a:noFill/>
          <a:ln w="12700">
            <a:noFill/>
            <a:miter lim="800000"/>
            <a:headEnd type="none" w="sm" len="sm"/>
            <a:tailEnd type="none" w="sm" len="sm"/>
          </a:ln>
        </p:spPr>
        <p:txBody>
          <a:bodyPr anchor="ctr">
            <a:spAutoFit/>
          </a:bodyPr>
          <a:lstStyle/>
          <a:p>
            <a:pPr algn="ctr" defTabSz="457192">
              <a:spcBef>
                <a:spcPct val="50000"/>
              </a:spcBef>
              <a:defRPr/>
            </a:pPr>
            <a:r>
              <a:rPr lang="fr-CA" sz="1400" b="1" kern="0" dirty="0">
                <a:solidFill>
                  <a:srgbClr val="FEFAC9"/>
                </a:solidFill>
                <a:latin typeface="Calibri"/>
                <a:ea typeface="Arial" charset="0"/>
                <a:cs typeface="Calibri"/>
              </a:rPr>
              <a:t>3</a:t>
            </a:r>
          </a:p>
        </p:txBody>
      </p:sp>
      <p:sp>
        <p:nvSpPr>
          <p:cNvPr id="155" name="Text Box 29"/>
          <p:cNvSpPr txBox="1">
            <a:spLocks noChangeArrowheads="1"/>
          </p:cNvSpPr>
          <p:nvPr/>
        </p:nvSpPr>
        <p:spPr bwMode="auto">
          <a:xfrm>
            <a:off x="6979620" y="672306"/>
            <a:ext cx="998537" cy="318036"/>
          </a:xfrm>
          <a:prstGeom prst="rect">
            <a:avLst/>
          </a:prstGeom>
          <a:noFill/>
          <a:ln w="12700">
            <a:noFill/>
            <a:miter lim="800000"/>
            <a:headEnd type="none" w="sm" len="sm"/>
            <a:tailEnd type="none" w="sm" len="sm"/>
          </a:ln>
        </p:spPr>
        <p:txBody>
          <a:bodyPr anchor="ctr">
            <a:spAutoFit/>
          </a:bodyPr>
          <a:lstStyle/>
          <a:p>
            <a:pPr algn="ctr" defTabSz="457192">
              <a:spcBef>
                <a:spcPct val="50000"/>
              </a:spcBef>
              <a:defRPr/>
            </a:pPr>
            <a:r>
              <a:rPr lang="fr-CA" sz="1400" b="1" kern="0" dirty="0">
                <a:solidFill>
                  <a:srgbClr val="FEFAC9"/>
                </a:solidFill>
                <a:latin typeface="Calibri"/>
                <a:ea typeface="Arial" charset="0"/>
                <a:cs typeface="Calibri"/>
              </a:rPr>
              <a:t>2</a:t>
            </a:r>
          </a:p>
        </p:txBody>
      </p:sp>
      <p:sp>
        <p:nvSpPr>
          <p:cNvPr id="156" name="Text Box 29"/>
          <p:cNvSpPr txBox="1">
            <a:spLocks noChangeArrowheads="1"/>
          </p:cNvSpPr>
          <p:nvPr/>
        </p:nvSpPr>
        <p:spPr bwMode="auto">
          <a:xfrm>
            <a:off x="8073680" y="672306"/>
            <a:ext cx="998537" cy="318036"/>
          </a:xfrm>
          <a:prstGeom prst="rect">
            <a:avLst/>
          </a:prstGeom>
          <a:noFill/>
          <a:ln w="12700">
            <a:noFill/>
            <a:miter lim="800000"/>
            <a:headEnd type="none" w="sm" len="sm"/>
            <a:tailEnd type="none" w="sm" len="sm"/>
          </a:ln>
        </p:spPr>
        <p:txBody>
          <a:bodyPr anchor="ctr">
            <a:spAutoFit/>
          </a:bodyPr>
          <a:lstStyle/>
          <a:p>
            <a:pPr algn="ctr" defTabSz="457192">
              <a:spcBef>
                <a:spcPct val="50000"/>
              </a:spcBef>
              <a:defRPr/>
            </a:pPr>
            <a:r>
              <a:rPr lang="fr-CA" sz="1400" b="1" kern="0" dirty="0">
                <a:solidFill>
                  <a:srgbClr val="FEFAC9"/>
                </a:solidFill>
                <a:latin typeface="Calibri"/>
                <a:ea typeface="Arial" charset="0"/>
                <a:cs typeface="Calibri"/>
              </a:rPr>
              <a:t>1</a:t>
            </a:r>
          </a:p>
        </p:txBody>
      </p:sp>
      <p:grpSp>
        <p:nvGrpSpPr>
          <p:cNvPr id="453636" name="Group 22"/>
          <p:cNvGrpSpPr>
            <a:grpSpLocks/>
          </p:cNvGrpSpPr>
          <p:nvPr/>
        </p:nvGrpSpPr>
        <p:grpSpPr bwMode="auto">
          <a:xfrm>
            <a:off x="540100" y="1329267"/>
            <a:ext cx="8650287" cy="247650"/>
            <a:chOff x="109386" y="1752796"/>
            <a:chExt cx="8650440" cy="247650"/>
          </a:xfrm>
        </p:grpSpPr>
        <p:sp>
          <p:nvSpPr>
            <p:cNvPr id="158" name="Text Box 13"/>
            <p:cNvSpPr txBox="1">
              <a:spLocks noChangeArrowheads="1"/>
            </p:cNvSpPr>
            <p:nvPr/>
          </p:nvSpPr>
          <p:spPr bwMode="auto">
            <a:xfrm>
              <a:off x="109386" y="1752796"/>
              <a:ext cx="1828832" cy="247650"/>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Acarbose</a:t>
              </a:r>
              <a:endParaRPr lang="fr-CA" sz="1400" kern="0" dirty="0">
                <a:solidFill>
                  <a:srgbClr val="FEFAC9"/>
                </a:solidFill>
                <a:latin typeface="Calibri"/>
                <a:ea typeface="Arial Unicode MS" charset="0"/>
                <a:cs typeface="Calibri"/>
              </a:endParaRPr>
            </a:p>
          </p:txBody>
        </p:sp>
        <p:grpSp>
          <p:nvGrpSpPr>
            <p:cNvPr id="453756" name="Group 6"/>
            <p:cNvGrpSpPr>
              <a:grpSpLocks/>
            </p:cNvGrpSpPr>
            <p:nvPr/>
          </p:nvGrpSpPr>
          <p:grpSpPr bwMode="auto">
            <a:xfrm>
              <a:off x="2020770" y="1752796"/>
              <a:ext cx="6739056" cy="247650"/>
              <a:chOff x="2020770" y="1751590"/>
              <a:chExt cx="6739056" cy="247650"/>
            </a:xfrm>
          </p:grpSpPr>
          <p:sp>
            <p:nvSpPr>
              <p:cNvPr id="157" name="Rectangle 62"/>
              <p:cNvSpPr>
                <a:spLocks noChangeArrowheads="1"/>
              </p:cNvSpPr>
              <p:nvPr/>
            </p:nvSpPr>
            <p:spPr bwMode="auto">
              <a:xfrm>
                <a:off x="3657511" y="1751590"/>
                <a:ext cx="5102315" cy="247650"/>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453758" name="TextBox 1"/>
              <p:cNvSpPr txBox="1">
                <a:spLocks noChangeArrowheads="1"/>
              </p:cNvSpPr>
              <p:nvPr/>
            </p:nvSpPr>
            <p:spPr bwMode="auto">
              <a:xfrm>
                <a:off x="2020888" y="1755400"/>
                <a:ext cx="1473305" cy="240030"/>
              </a:xfrm>
              <a:prstGeom prst="rect">
                <a:avLst/>
              </a:prstGeom>
              <a:solidFill>
                <a:srgbClr val="FF0000"/>
              </a:solidFill>
              <a:ln w="9525">
                <a:noFill/>
                <a:miter lim="800000"/>
                <a:headEnd/>
                <a:tailEnd/>
              </a:ln>
            </p:spPr>
            <p:txBody>
              <a:bodyPr wrap="none" lIns="0" tIns="0" rIns="0" bIns="0" anchor="ctr"/>
              <a:lstStyle/>
              <a:p>
                <a:pPr defTabSz="457192"/>
                <a:r>
                  <a:rPr lang="en-CA" sz="1400">
                    <a:solidFill>
                      <a:srgbClr val="FEFAC9"/>
                    </a:solidFill>
                    <a:latin typeface="Calibri" pitchFamily="34" charset="0"/>
                    <a:ea typeface="MS PGothic" pitchFamily="34" charset="-128"/>
                    <a:cs typeface="Calibri" pitchFamily="34" charset="0"/>
                  </a:rPr>
                  <a:t>Not recommended</a:t>
                </a:r>
              </a:p>
            </p:txBody>
          </p:sp>
          <p:sp>
            <p:nvSpPr>
              <p:cNvPr id="160" name="Rectangle 49"/>
              <p:cNvSpPr>
                <a:spLocks noChangeArrowheads="1"/>
              </p:cNvSpPr>
              <p:nvPr/>
            </p:nvSpPr>
            <p:spPr bwMode="auto">
              <a:xfrm>
                <a:off x="2020770" y="1751590"/>
                <a:ext cx="1647854" cy="247650"/>
              </a:xfrm>
              <a:prstGeom prst="rect">
                <a:avLst/>
              </a:prstGeom>
              <a:pattFill prst="wdDnDiag">
                <a:fgClr>
                  <a:schemeClr val="bg1"/>
                </a:fgClr>
                <a:bgClr>
                  <a:srgbClr val="FF0000"/>
                </a:bgClr>
              </a:patt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453760" name="Text Box 32"/>
              <p:cNvSpPr txBox="1">
                <a:spLocks noChangeArrowheads="1"/>
              </p:cNvSpPr>
              <p:nvPr/>
            </p:nvSpPr>
            <p:spPr bwMode="auto">
              <a:xfrm>
                <a:off x="3481388" y="1762242"/>
                <a:ext cx="388937" cy="226347"/>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25</a:t>
                </a:r>
              </a:p>
            </p:txBody>
          </p:sp>
        </p:grpSp>
      </p:grpSp>
      <p:grpSp>
        <p:nvGrpSpPr>
          <p:cNvPr id="453637" name="Group 24"/>
          <p:cNvGrpSpPr>
            <a:grpSpLocks/>
          </p:cNvGrpSpPr>
          <p:nvPr/>
        </p:nvGrpSpPr>
        <p:grpSpPr bwMode="auto">
          <a:xfrm>
            <a:off x="540100" y="5455710"/>
            <a:ext cx="8650287" cy="247650"/>
            <a:chOff x="109386" y="2340849"/>
            <a:chExt cx="8650439" cy="246888"/>
          </a:xfrm>
        </p:grpSpPr>
        <p:sp>
          <p:nvSpPr>
            <p:cNvPr id="164" name="Text Box 11"/>
            <p:cNvSpPr txBox="1">
              <a:spLocks noChangeArrowheads="1"/>
            </p:cNvSpPr>
            <p:nvPr/>
          </p:nvSpPr>
          <p:spPr bwMode="auto">
            <a:xfrm>
              <a:off x="109386" y="2340849"/>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Dapagliflozin</a:t>
              </a:r>
              <a:endParaRPr lang="fr-CA" sz="1400" kern="0" dirty="0">
                <a:solidFill>
                  <a:srgbClr val="FEFAC9"/>
                </a:solidFill>
                <a:latin typeface="Calibri"/>
                <a:ea typeface="Arial Unicode MS" charset="0"/>
                <a:cs typeface="Calibri"/>
              </a:endParaRPr>
            </a:p>
          </p:txBody>
        </p:sp>
        <p:grpSp>
          <p:nvGrpSpPr>
            <p:cNvPr id="453751" name="Group 8"/>
            <p:cNvGrpSpPr>
              <a:grpSpLocks/>
            </p:cNvGrpSpPr>
            <p:nvPr/>
          </p:nvGrpSpPr>
          <p:grpSpPr bwMode="auto">
            <a:xfrm>
              <a:off x="2020769" y="2340849"/>
              <a:ext cx="6739056" cy="246888"/>
              <a:chOff x="2020769" y="2329551"/>
              <a:chExt cx="6739056" cy="246888"/>
            </a:xfrm>
          </p:grpSpPr>
          <p:sp>
            <p:nvSpPr>
              <p:cNvPr id="166" name="Rectangle 62"/>
              <p:cNvSpPr>
                <a:spLocks noChangeArrowheads="1"/>
              </p:cNvSpPr>
              <p:nvPr/>
            </p:nvSpPr>
            <p:spPr bwMode="auto">
              <a:xfrm>
                <a:off x="5892750" y="2329551"/>
                <a:ext cx="2867075"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167" name="Rectangle 49"/>
              <p:cNvSpPr>
                <a:spLocks noChangeArrowheads="1"/>
              </p:cNvSpPr>
              <p:nvPr/>
            </p:nvSpPr>
            <p:spPr bwMode="auto">
              <a:xfrm>
                <a:off x="2020769" y="2329551"/>
                <a:ext cx="4063639" cy="246888"/>
              </a:xfrm>
              <a:prstGeom prst="rect">
                <a:avLst/>
              </a:prstGeom>
              <a:solidFill>
                <a:srgbClr val="FF00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453754" name="Text Box 30"/>
              <p:cNvSpPr txBox="1">
                <a:spLocks noChangeArrowheads="1"/>
              </p:cNvSpPr>
              <p:nvPr/>
            </p:nvSpPr>
            <p:spPr bwMode="auto">
              <a:xfrm>
                <a:off x="5894393" y="2342966"/>
                <a:ext cx="384175" cy="220058"/>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60</a:t>
                </a:r>
              </a:p>
            </p:txBody>
          </p:sp>
        </p:grpSp>
      </p:grpSp>
      <p:grpSp>
        <p:nvGrpSpPr>
          <p:cNvPr id="453647" name="Group 26"/>
          <p:cNvGrpSpPr>
            <a:grpSpLocks/>
          </p:cNvGrpSpPr>
          <p:nvPr/>
        </p:nvGrpSpPr>
        <p:grpSpPr bwMode="auto">
          <a:xfrm>
            <a:off x="540100" y="6049964"/>
            <a:ext cx="8650287" cy="247650"/>
            <a:chOff x="109386" y="6152113"/>
            <a:chExt cx="8650439" cy="246888"/>
          </a:xfrm>
        </p:grpSpPr>
        <p:sp>
          <p:nvSpPr>
            <p:cNvPr id="247" name="Text Box 11"/>
            <p:cNvSpPr txBox="1">
              <a:spLocks noChangeArrowheads="1"/>
            </p:cNvSpPr>
            <p:nvPr/>
          </p:nvSpPr>
          <p:spPr bwMode="auto">
            <a:xfrm>
              <a:off x="109386" y="6152113"/>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Thiazolidinediones</a:t>
              </a:r>
              <a:endParaRPr lang="fr-CA" sz="1400" kern="0" dirty="0">
                <a:solidFill>
                  <a:srgbClr val="FEFAC9"/>
                </a:solidFill>
                <a:latin typeface="Calibri"/>
                <a:ea typeface="Arial Unicode MS" charset="0"/>
                <a:cs typeface="Calibri"/>
              </a:endParaRPr>
            </a:p>
          </p:txBody>
        </p:sp>
        <p:grpSp>
          <p:nvGrpSpPr>
            <p:cNvPr id="453687" name="Group 14"/>
            <p:cNvGrpSpPr>
              <a:grpSpLocks/>
            </p:cNvGrpSpPr>
            <p:nvPr/>
          </p:nvGrpSpPr>
          <p:grpSpPr bwMode="auto">
            <a:xfrm>
              <a:off x="2020888" y="6152526"/>
              <a:ext cx="6738937" cy="246063"/>
              <a:chOff x="2020888" y="6152114"/>
              <a:chExt cx="6738937" cy="246063"/>
            </a:xfrm>
          </p:grpSpPr>
          <p:sp>
            <p:nvSpPr>
              <p:cNvPr id="245" name="Rectangle 58"/>
              <p:cNvSpPr>
                <a:spLocks noChangeArrowheads="1"/>
              </p:cNvSpPr>
              <p:nvPr/>
            </p:nvSpPr>
            <p:spPr bwMode="auto">
              <a:xfrm>
                <a:off x="4022642" y="6151701"/>
                <a:ext cx="4737183"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246" name="Rectangle 53"/>
              <p:cNvSpPr>
                <a:spLocks noChangeArrowheads="1"/>
              </p:cNvSpPr>
              <p:nvPr/>
            </p:nvSpPr>
            <p:spPr bwMode="auto">
              <a:xfrm>
                <a:off x="2020770" y="6151701"/>
                <a:ext cx="2001872" cy="246888"/>
              </a:xfrm>
              <a:prstGeom prst="rect">
                <a:avLst/>
              </a:prstGeom>
              <a:solidFill>
                <a:srgbClr val="FFFF00"/>
              </a:solidFill>
              <a:ln w="3175">
                <a:noFill/>
                <a:miter lim="800000"/>
                <a:headEnd/>
                <a:tailEnd/>
              </a:ln>
            </p:spPr>
            <p:txBody>
              <a:bodyPr wrap="none" lIns="0" tIns="0" rIns="0" bIns="0" anchor="ctr"/>
              <a:lstStyle/>
              <a:p>
                <a:pPr algn="ctr" defTabSz="457192">
                  <a:defRPr/>
                </a:pPr>
                <a:endParaRPr lang="en-CA" sz="1400" kern="0">
                  <a:solidFill>
                    <a:srgbClr val="FEFAC9"/>
                  </a:solidFill>
                  <a:latin typeface="Calibri"/>
                  <a:ea typeface="Arial Unicode MS" charset="0"/>
                  <a:cs typeface="Calibri"/>
                </a:endParaRPr>
              </a:p>
            </p:txBody>
          </p:sp>
          <p:sp>
            <p:nvSpPr>
              <p:cNvPr id="453690" name="Text Box 29"/>
              <p:cNvSpPr txBox="1">
                <a:spLocks noChangeArrowheads="1"/>
              </p:cNvSpPr>
              <p:nvPr/>
            </p:nvSpPr>
            <p:spPr bwMode="auto">
              <a:xfrm>
                <a:off x="3835400" y="6179720"/>
                <a:ext cx="384175" cy="176216"/>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a:solidFill>
                      <a:prstClr val="black"/>
                    </a:solidFill>
                    <a:latin typeface="Calibri" pitchFamily="34" charset="0"/>
                    <a:ea typeface="Arial" charset="0"/>
                    <a:cs typeface="Calibri" pitchFamily="34" charset="0"/>
                  </a:rPr>
                  <a:t>30</a:t>
                </a:r>
              </a:p>
            </p:txBody>
          </p:sp>
        </p:grpSp>
      </p:grpSp>
      <p:sp>
        <p:nvSpPr>
          <p:cNvPr id="453650" name="Text Box 7"/>
          <p:cNvSpPr txBox="1">
            <a:spLocks noChangeArrowheads="1"/>
          </p:cNvSpPr>
          <p:nvPr/>
        </p:nvSpPr>
        <p:spPr bwMode="auto">
          <a:xfrm>
            <a:off x="2642967" y="6333067"/>
            <a:ext cx="1038224" cy="224898"/>
          </a:xfrm>
          <a:prstGeom prst="rect">
            <a:avLst/>
          </a:prstGeom>
          <a:noFill/>
          <a:ln w="12700">
            <a:noFill/>
            <a:miter lim="800000"/>
            <a:headEnd type="none" w="sm" len="sm"/>
            <a:tailEnd type="none" w="sm" len="sm"/>
          </a:ln>
        </p:spPr>
        <p:txBody>
          <a:bodyPr lIns="0" tIns="0" rIns="0" bIns="0"/>
          <a:lstStyle/>
          <a:p>
            <a:pPr defTabSz="457192">
              <a:tabLst>
                <a:tab pos="2395500" algn="l"/>
                <a:tab pos="6110190" algn="l"/>
              </a:tabLst>
            </a:pPr>
            <a:r>
              <a:rPr lang="en-CA" sz="1200" b="1" dirty="0">
                <a:solidFill>
                  <a:srgbClr val="FEFAC9"/>
                </a:solidFill>
                <a:latin typeface="Calibri" pitchFamily="34" charset="0"/>
                <a:ea typeface="Arial Unicode MS"/>
                <a:cs typeface="Calibri" pitchFamily="34" charset="0"/>
              </a:rPr>
              <a:t>Contraindicated</a:t>
            </a:r>
          </a:p>
        </p:txBody>
      </p:sp>
      <p:sp>
        <p:nvSpPr>
          <p:cNvPr id="278" name="Rectangle 8"/>
          <p:cNvSpPr>
            <a:spLocks noChangeArrowheads="1"/>
          </p:cNvSpPr>
          <p:nvPr/>
        </p:nvSpPr>
        <p:spPr bwMode="auto">
          <a:xfrm>
            <a:off x="2471517" y="6370640"/>
            <a:ext cx="138113" cy="104775"/>
          </a:xfrm>
          <a:prstGeom prst="rect">
            <a:avLst/>
          </a:prstGeom>
          <a:solidFill>
            <a:srgbClr val="FF0000"/>
          </a:solidFill>
          <a:ln w="12700">
            <a:noFill/>
            <a:miter lim="800000"/>
            <a:headEnd type="none" w="sm" len="sm"/>
            <a:tailEnd type="none" w="sm" len="sm"/>
          </a:ln>
        </p:spPr>
        <p:txBody>
          <a:bodyPr wrap="none" lIns="91438" tIns="45720" rIns="91438" bIns="45720" anchor="ctr"/>
          <a:lstStyle/>
          <a:p>
            <a:pPr defTabSz="457192">
              <a:defRPr/>
            </a:pPr>
            <a:endParaRPr lang="fr-CA" sz="1600" kern="0">
              <a:solidFill>
                <a:srgbClr val="FEFAC9"/>
              </a:solidFill>
              <a:latin typeface="Calibri"/>
              <a:ea typeface="Arial Unicode MS" charset="0"/>
              <a:cs typeface="Calibri"/>
            </a:endParaRPr>
          </a:p>
        </p:txBody>
      </p:sp>
      <p:sp>
        <p:nvSpPr>
          <p:cNvPr id="453652" name="Text Box 67"/>
          <p:cNvSpPr txBox="1">
            <a:spLocks noChangeArrowheads="1"/>
          </p:cNvSpPr>
          <p:nvPr/>
        </p:nvSpPr>
        <p:spPr bwMode="auto">
          <a:xfrm>
            <a:off x="7512903" y="6337300"/>
            <a:ext cx="500062" cy="247650"/>
          </a:xfrm>
          <a:prstGeom prst="rect">
            <a:avLst/>
          </a:prstGeom>
          <a:noFill/>
          <a:ln w="9525">
            <a:noFill/>
            <a:miter lim="800000"/>
            <a:headEnd/>
            <a:tailEnd/>
          </a:ln>
        </p:spPr>
        <p:txBody>
          <a:bodyPr lIns="0" tIns="0" rIns="0" bIns="0"/>
          <a:lstStyle/>
          <a:p>
            <a:pPr defTabSz="457192"/>
            <a:r>
              <a:rPr lang="en-CA" sz="1200" b="1" dirty="0">
                <a:solidFill>
                  <a:srgbClr val="FEFAC9"/>
                </a:solidFill>
                <a:latin typeface="Calibri" pitchFamily="34" charset="0"/>
                <a:ea typeface="Arial Unicode MS"/>
                <a:cs typeface="Calibri" pitchFamily="34" charset="0"/>
              </a:rPr>
              <a:t>Safe</a:t>
            </a:r>
          </a:p>
        </p:txBody>
      </p:sp>
      <p:sp>
        <p:nvSpPr>
          <p:cNvPr id="281" name="Rectangle 10"/>
          <p:cNvSpPr>
            <a:spLocks noChangeArrowheads="1"/>
          </p:cNvSpPr>
          <p:nvPr/>
        </p:nvSpPr>
        <p:spPr bwMode="auto">
          <a:xfrm>
            <a:off x="7321577" y="6373815"/>
            <a:ext cx="152400" cy="115887"/>
          </a:xfrm>
          <a:prstGeom prst="rect">
            <a:avLst/>
          </a:prstGeom>
          <a:solidFill>
            <a:srgbClr val="00E200"/>
          </a:solidFill>
          <a:ln w="12700">
            <a:noFill/>
            <a:miter lim="800000"/>
            <a:headEnd type="none" w="sm" len="sm"/>
            <a:tailEnd type="none" w="sm" len="sm"/>
          </a:ln>
        </p:spPr>
        <p:txBody>
          <a:bodyPr wrap="none" lIns="91438" tIns="45720" rIns="91438" bIns="45720" anchor="ctr"/>
          <a:lstStyle/>
          <a:p>
            <a:pPr defTabSz="457192">
              <a:defRPr/>
            </a:pPr>
            <a:endParaRPr lang="fr-CA" sz="1600" kern="0">
              <a:solidFill>
                <a:srgbClr val="FEFAC9"/>
              </a:solidFill>
              <a:latin typeface="Calibri"/>
              <a:ea typeface="Arial Unicode MS" charset="0"/>
              <a:cs typeface="Calibri"/>
            </a:endParaRPr>
          </a:p>
        </p:txBody>
      </p:sp>
      <p:sp>
        <p:nvSpPr>
          <p:cNvPr id="283" name="Rectangle 9"/>
          <p:cNvSpPr>
            <a:spLocks noChangeArrowheads="1"/>
          </p:cNvSpPr>
          <p:nvPr/>
        </p:nvSpPr>
        <p:spPr bwMode="auto">
          <a:xfrm>
            <a:off x="5286634" y="6372225"/>
            <a:ext cx="153988" cy="115888"/>
          </a:xfrm>
          <a:prstGeom prst="rect">
            <a:avLst/>
          </a:prstGeom>
          <a:solidFill>
            <a:srgbClr val="FFFF00"/>
          </a:solidFill>
          <a:ln w="12700">
            <a:noFill/>
            <a:miter lim="800000"/>
            <a:headEnd type="none" w="sm" len="sm"/>
            <a:tailEnd type="none" w="sm" len="sm"/>
          </a:ln>
        </p:spPr>
        <p:txBody>
          <a:bodyPr wrap="none" lIns="91438" tIns="45720" rIns="91438" bIns="45720" anchor="ctr"/>
          <a:lstStyle/>
          <a:p>
            <a:pPr defTabSz="457192">
              <a:defRPr/>
            </a:pPr>
            <a:endParaRPr lang="fr-CA" sz="1600" kern="0">
              <a:solidFill>
                <a:srgbClr val="FEFAC9"/>
              </a:solidFill>
              <a:latin typeface="Calibri"/>
              <a:ea typeface="Arial Unicode MS" pitchFamily="-64" charset="0"/>
              <a:cs typeface="Calibri"/>
            </a:endParaRPr>
          </a:p>
        </p:txBody>
      </p:sp>
      <p:sp>
        <p:nvSpPr>
          <p:cNvPr id="453655" name="Text Box 66"/>
          <p:cNvSpPr txBox="1">
            <a:spLocks noChangeArrowheads="1"/>
          </p:cNvSpPr>
          <p:nvPr/>
        </p:nvSpPr>
        <p:spPr bwMode="auto">
          <a:xfrm>
            <a:off x="5477038" y="6324048"/>
            <a:ext cx="1807260" cy="195285"/>
          </a:xfrm>
          <a:prstGeom prst="rect">
            <a:avLst/>
          </a:prstGeom>
          <a:noFill/>
          <a:ln w="9525">
            <a:noFill/>
            <a:miter lim="800000"/>
            <a:headEnd/>
            <a:tailEnd/>
          </a:ln>
        </p:spPr>
        <p:txBody>
          <a:bodyPr lIns="0" tIns="0" rIns="0" bIns="0"/>
          <a:lstStyle/>
          <a:p>
            <a:pPr defTabSz="457192"/>
            <a:r>
              <a:rPr lang="en-CA" sz="1200" b="1" dirty="0">
                <a:solidFill>
                  <a:srgbClr val="FEFAC9"/>
                </a:solidFill>
                <a:latin typeface="Calibri" pitchFamily="34" charset="0"/>
                <a:ea typeface="Arial Unicode MS"/>
                <a:cs typeface="Calibri" pitchFamily="34" charset="0"/>
              </a:rPr>
              <a:t>Caution and/or reduce dose</a:t>
            </a:r>
          </a:p>
        </p:txBody>
      </p:sp>
      <p:grpSp>
        <p:nvGrpSpPr>
          <p:cNvPr id="453656" name="Group 23"/>
          <p:cNvGrpSpPr>
            <a:grpSpLocks/>
          </p:cNvGrpSpPr>
          <p:nvPr/>
        </p:nvGrpSpPr>
        <p:grpSpPr bwMode="auto">
          <a:xfrm>
            <a:off x="540100" y="5162022"/>
            <a:ext cx="8650287" cy="247650"/>
            <a:chOff x="109386" y="2047204"/>
            <a:chExt cx="8650439" cy="246888"/>
          </a:xfrm>
        </p:grpSpPr>
        <p:sp>
          <p:nvSpPr>
            <p:cNvPr id="270" name="Text Box 11"/>
            <p:cNvSpPr txBox="1">
              <a:spLocks noChangeArrowheads="1"/>
            </p:cNvSpPr>
            <p:nvPr/>
          </p:nvSpPr>
          <p:spPr bwMode="auto">
            <a:xfrm>
              <a:off x="109386" y="2047204"/>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Canagliflozin</a:t>
              </a:r>
              <a:endParaRPr lang="fr-CA" sz="1400" kern="0" dirty="0">
                <a:solidFill>
                  <a:srgbClr val="FEFAC9"/>
                </a:solidFill>
                <a:latin typeface="Calibri"/>
                <a:ea typeface="Arial Unicode MS" charset="0"/>
                <a:cs typeface="Calibri"/>
              </a:endParaRPr>
            </a:p>
          </p:txBody>
        </p:sp>
        <p:grpSp>
          <p:nvGrpSpPr>
            <p:cNvPr id="453664" name="Group 7"/>
            <p:cNvGrpSpPr>
              <a:grpSpLocks/>
            </p:cNvGrpSpPr>
            <p:nvPr/>
          </p:nvGrpSpPr>
          <p:grpSpPr bwMode="auto">
            <a:xfrm>
              <a:off x="2020770" y="2047204"/>
              <a:ext cx="6739055" cy="246888"/>
              <a:chOff x="2020770" y="2041157"/>
              <a:chExt cx="6739055" cy="246888"/>
            </a:xfrm>
          </p:grpSpPr>
          <p:sp>
            <p:nvSpPr>
              <p:cNvPr id="223" name="Text Box 32"/>
              <p:cNvSpPr txBox="1">
                <a:spLocks noChangeArrowheads="1"/>
              </p:cNvSpPr>
              <p:nvPr/>
            </p:nvSpPr>
            <p:spPr bwMode="auto">
              <a:xfrm>
                <a:off x="3492408" y="2041157"/>
                <a:ext cx="390532" cy="246888"/>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defRPr/>
                </a:pPr>
                <a:r>
                  <a:rPr lang="fr-CA" sz="1600" b="1" kern="0" dirty="0">
                    <a:solidFill>
                      <a:srgbClr val="FEFAC9"/>
                    </a:solidFill>
                    <a:latin typeface="Calibri"/>
                    <a:ea typeface="Arial" charset="0"/>
                    <a:cs typeface="Calibri"/>
                  </a:rPr>
                  <a:t>25</a:t>
                </a:r>
              </a:p>
            </p:txBody>
          </p:sp>
          <p:sp>
            <p:nvSpPr>
              <p:cNvPr id="268" name="Rectangle 62"/>
              <p:cNvSpPr>
                <a:spLocks noChangeArrowheads="1"/>
              </p:cNvSpPr>
              <p:nvPr/>
            </p:nvSpPr>
            <p:spPr bwMode="auto">
              <a:xfrm>
                <a:off x="4613202" y="2041157"/>
                <a:ext cx="4146623"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269" name="Rectangle 49"/>
              <p:cNvSpPr>
                <a:spLocks noChangeArrowheads="1"/>
              </p:cNvSpPr>
              <p:nvPr/>
            </p:nvSpPr>
            <p:spPr bwMode="auto">
              <a:xfrm>
                <a:off x="2020770" y="2041157"/>
                <a:ext cx="2613071" cy="246888"/>
              </a:xfrm>
              <a:prstGeom prst="rect">
                <a:avLst/>
              </a:prstGeom>
              <a:solidFill>
                <a:srgbClr val="FF00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453668" name="Rectangle 69"/>
              <p:cNvSpPr>
                <a:spLocks noChangeArrowheads="1"/>
              </p:cNvSpPr>
              <p:nvPr/>
            </p:nvSpPr>
            <p:spPr bwMode="auto">
              <a:xfrm>
                <a:off x="4618038" y="2041157"/>
                <a:ext cx="1466429" cy="246888"/>
              </a:xfrm>
              <a:prstGeom prst="rect">
                <a:avLst/>
              </a:prstGeom>
              <a:solidFill>
                <a:srgbClr val="FCF600"/>
              </a:solidFill>
              <a:ln w="0" algn="ctr">
                <a:noFill/>
                <a:miter lim="800000"/>
                <a:headEnd/>
                <a:tailEnd/>
              </a:ln>
            </p:spPr>
            <p:txBody>
              <a:bodyPr wrap="none" lIns="0" tIns="0" rIns="0" bIns="0" anchor="ctr"/>
              <a:lstStyle/>
              <a:p>
                <a:pPr algn="ctr" defTabSz="457192"/>
                <a:endParaRPr lang="en-CA" sz="1400">
                  <a:solidFill>
                    <a:srgbClr val="FEFAC9"/>
                  </a:solidFill>
                  <a:latin typeface="Calibri" pitchFamily="34" charset="0"/>
                  <a:ea typeface="Arial Unicode MS"/>
                  <a:cs typeface="Calibri" pitchFamily="34" charset="0"/>
                </a:endParaRPr>
              </a:p>
            </p:txBody>
          </p:sp>
          <p:sp>
            <p:nvSpPr>
              <p:cNvPr id="453669" name="Text Box 30"/>
              <p:cNvSpPr txBox="1">
                <a:spLocks noChangeArrowheads="1"/>
              </p:cNvSpPr>
              <p:nvPr/>
            </p:nvSpPr>
            <p:spPr bwMode="auto">
              <a:xfrm>
                <a:off x="5895402" y="2073433"/>
                <a:ext cx="385763" cy="182336"/>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60*</a:t>
                </a:r>
              </a:p>
            </p:txBody>
          </p:sp>
          <p:sp>
            <p:nvSpPr>
              <p:cNvPr id="453670" name="TextBox 90"/>
              <p:cNvSpPr txBox="1">
                <a:spLocks noChangeArrowheads="1"/>
              </p:cNvSpPr>
              <p:nvPr/>
            </p:nvSpPr>
            <p:spPr bwMode="auto">
              <a:xfrm>
                <a:off x="4976075" y="2051428"/>
                <a:ext cx="762000" cy="226347"/>
              </a:xfrm>
              <a:prstGeom prst="rect">
                <a:avLst/>
              </a:prstGeom>
              <a:noFill/>
              <a:ln w="9525">
                <a:noFill/>
                <a:miter lim="800000"/>
                <a:headEnd/>
                <a:tailEnd/>
              </a:ln>
            </p:spPr>
            <p:txBody>
              <a:bodyPr wrap="none" lIns="0" tIns="0" rIns="0" bIns="0" anchor="ctr"/>
              <a:lstStyle/>
              <a:p>
                <a:pPr algn="ctr" defTabSz="457192"/>
                <a:r>
                  <a:rPr lang="en-US" sz="1400" dirty="0">
                    <a:solidFill>
                      <a:prstClr val="black"/>
                    </a:solidFill>
                    <a:latin typeface="Calibri" pitchFamily="34" charset="0"/>
                    <a:ea typeface="MS PGothic" pitchFamily="34" charset="-128"/>
                    <a:cs typeface="Calibri" pitchFamily="34" charset="0"/>
                  </a:rPr>
                  <a:t>100 mg</a:t>
                </a:r>
              </a:p>
            </p:txBody>
          </p:sp>
          <p:sp>
            <p:nvSpPr>
              <p:cNvPr id="453671" name="Text Box 30"/>
              <p:cNvSpPr txBox="1">
                <a:spLocks noChangeArrowheads="1"/>
              </p:cNvSpPr>
              <p:nvPr/>
            </p:nvSpPr>
            <p:spPr bwMode="auto">
              <a:xfrm>
                <a:off x="4413250" y="2048284"/>
                <a:ext cx="401638" cy="232635"/>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45</a:t>
                </a:r>
              </a:p>
            </p:txBody>
          </p:sp>
        </p:grpSp>
      </p:grpSp>
      <p:sp>
        <p:nvSpPr>
          <p:cNvPr id="162" name="Footer Placeholder 1"/>
          <p:cNvSpPr txBox="1">
            <a:spLocks/>
          </p:cNvSpPr>
          <p:nvPr/>
        </p:nvSpPr>
        <p:spPr>
          <a:xfrm>
            <a:off x="24982" y="6519333"/>
            <a:ext cx="2613345" cy="406400"/>
          </a:xfrm>
          <a:prstGeom prst="rect">
            <a:avLst/>
          </a:prstGeom>
        </p:spPr>
        <p:txBody>
          <a:bodyPr lIns="51206" tIns="25603" rIns="51206" bIns="25603"/>
          <a:lstStyle>
            <a:defPPr>
              <a:defRPr lang="en-US"/>
            </a:defPPr>
            <a:lvl1pPr marL="0" algn="l" defTabSz="1371503" rtl="0" eaLnBrk="1" latinLnBrk="0" hangingPunct="1">
              <a:defRPr sz="2700" kern="1200">
                <a:solidFill>
                  <a:schemeClr val="tx1"/>
                </a:solidFill>
                <a:latin typeface="+mn-lt"/>
                <a:ea typeface="+mn-ea"/>
                <a:cs typeface="+mn-cs"/>
              </a:defRPr>
            </a:lvl1pPr>
            <a:lvl2pPr marL="685752" algn="l" defTabSz="1371503" rtl="0" eaLnBrk="1" latinLnBrk="0" hangingPunct="1">
              <a:defRPr sz="2700" kern="1200">
                <a:solidFill>
                  <a:schemeClr val="tx1"/>
                </a:solidFill>
                <a:latin typeface="+mn-lt"/>
                <a:ea typeface="+mn-ea"/>
                <a:cs typeface="+mn-cs"/>
              </a:defRPr>
            </a:lvl2pPr>
            <a:lvl3pPr marL="1371503" algn="l" defTabSz="1371503" rtl="0" eaLnBrk="1" latinLnBrk="0" hangingPunct="1">
              <a:defRPr sz="2700" kern="1200">
                <a:solidFill>
                  <a:schemeClr val="tx1"/>
                </a:solidFill>
                <a:latin typeface="+mn-lt"/>
                <a:ea typeface="+mn-ea"/>
                <a:cs typeface="+mn-cs"/>
              </a:defRPr>
            </a:lvl3pPr>
            <a:lvl4pPr marL="2057255" algn="l" defTabSz="1371503" rtl="0" eaLnBrk="1" latinLnBrk="0" hangingPunct="1">
              <a:defRPr sz="2700" kern="1200">
                <a:solidFill>
                  <a:schemeClr val="tx1"/>
                </a:solidFill>
                <a:latin typeface="+mn-lt"/>
                <a:ea typeface="+mn-ea"/>
                <a:cs typeface="+mn-cs"/>
              </a:defRPr>
            </a:lvl4pPr>
            <a:lvl5pPr marL="2743005" algn="l" defTabSz="1371503" rtl="0" eaLnBrk="1" latinLnBrk="0" hangingPunct="1">
              <a:defRPr sz="2700" kern="1200">
                <a:solidFill>
                  <a:schemeClr val="tx1"/>
                </a:solidFill>
                <a:latin typeface="+mn-lt"/>
                <a:ea typeface="+mn-ea"/>
                <a:cs typeface="+mn-cs"/>
              </a:defRPr>
            </a:lvl5pPr>
            <a:lvl6pPr marL="3428755" algn="l" defTabSz="1371503" rtl="0" eaLnBrk="1" latinLnBrk="0" hangingPunct="1">
              <a:defRPr sz="2700" kern="1200">
                <a:solidFill>
                  <a:schemeClr val="tx1"/>
                </a:solidFill>
                <a:latin typeface="+mn-lt"/>
                <a:ea typeface="+mn-ea"/>
                <a:cs typeface="+mn-cs"/>
              </a:defRPr>
            </a:lvl6pPr>
            <a:lvl7pPr marL="4114506" algn="l" defTabSz="1371503" rtl="0" eaLnBrk="1" latinLnBrk="0" hangingPunct="1">
              <a:defRPr sz="2700" kern="1200">
                <a:solidFill>
                  <a:schemeClr val="tx1"/>
                </a:solidFill>
                <a:latin typeface="+mn-lt"/>
                <a:ea typeface="+mn-ea"/>
                <a:cs typeface="+mn-cs"/>
              </a:defRPr>
            </a:lvl7pPr>
            <a:lvl8pPr marL="4800254" algn="l" defTabSz="1371503" rtl="0" eaLnBrk="1" latinLnBrk="0" hangingPunct="1">
              <a:defRPr sz="2700" kern="1200">
                <a:solidFill>
                  <a:schemeClr val="tx1"/>
                </a:solidFill>
                <a:latin typeface="+mn-lt"/>
                <a:ea typeface="+mn-ea"/>
                <a:cs typeface="+mn-cs"/>
              </a:defRPr>
            </a:lvl8pPr>
            <a:lvl9pPr marL="5486004" algn="l" defTabSz="1371503" rtl="0" eaLnBrk="1" latinLnBrk="0" hangingPunct="1">
              <a:defRPr sz="2700" kern="1200">
                <a:solidFill>
                  <a:schemeClr val="tx1"/>
                </a:solidFill>
                <a:latin typeface="+mn-lt"/>
                <a:ea typeface="+mn-ea"/>
                <a:cs typeface="+mn-cs"/>
              </a:defRPr>
            </a:lvl9pPr>
          </a:lstStyle>
          <a:p>
            <a:pPr>
              <a:spcBef>
                <a:spcPts val="672"/>
              </a:spcBef>
              <a:spcAft>
                <a:spcPts val="336"/>
              </a:spcAft>
              <a:buClr>
                <a:srgbClr val="FEFAC9"/>
              </a:buClr>
              <a:buSzPct val="100000"/>
              <a:defRPr/>
            </a:pPr>
            <a:r>
              <a:rPr lang="en-CA" sz="700" dirty="0">
                <a:solidFill>
                  <a:srgbClr val="FEFAC9"/>
                </a:solidFill>
              </a:rPr>
              <a:t>                                                                                                                                                                                                                                                                                                                                               Adapted from: Product Monographs as of March 2016 Harper W et al. Can J Diabetes 2015;39:440.</a:t>
            </a:r>
          </a:p>
        </p:txBody>
      </p:sp>
      <p:sp>
        <p:nvSpPr>
          <p:cNvPr id="168" name="TextBox 167"/>
          <p:cNvSpPr txBox="1"/>
          <p:nvPr/>
        </p:nvSpPr>
        <p:spPr>
          <a:xfrm>
            <a:off x="130184" y="6391758"/>
            <a:ext cx="2929648" cy="205594"/>
          </a:xfrm>
          <a:prstGeom prst="rect">
            <a:avLst/>
          </a:prstGeom>
          <a:noFill/>
        </p:spPr>
        <p:txBody>
          <a:bodyPr wrap="square" lIns="51206" tIns="25603" rIns="51206" bIns="25603" rtlCol="0">
            <a:spAutoFit/>
          </a:bodyPr>
          <a:lstStyle/>
          <a:p>
            <a:r>
              <a:rPr lang="fr-CA" sz="1000" b="1" dirty="0">
                <a:solidFill>
                  <a:srgbClr val="FEFAC9"/>
                </a:solidFill>
              </a:rPr>
              <a:t>*</a:t>
            </a:r>
            <a:r>
              <a:rPr lang="en-CA" sz="1000" b="1" dirty="0">
                <a:solidFill>
                  <a:srgbClr val="FEFAC9"/>
                </a:solidFill>
              </a:rPr>
              <a:t> = do not initiate if </a:t>
            </a:r>
            <a:r>
              <a:rPr lang="en-CA" sz="1000" b="1" dirty="0" err="1">
                <a:solidFill>
                  <a:srgbClr val="FEFAC9"/>
                </a:solidFill>
              </a:rPr>
              <a:t>eGFR</a:t>
            </a:r>
            <a:r>
              <a:rPr lang="en-CA" sz="1000" b="1" dirty="0">
                <a:solidFill>
                  <a:srgbClr val="FEFAC9"/>
                </a:solidFill>
              </a:rPr>
              <a:t> &lt;60 ml/min</a:t>
            </a:r>
          </a:p>
        </p:txBody>
      </p:sp>
      <p:sp>
        <p:nvSpPr>
          <p:cNvPr id="171" name="Text Box 7"/>
          <p:cNvSpPr txBox="1">
            <a:spLocks noChangeArrowheads="1"/>
          </p:cNvSpPr>
          <p:nvPr/>
        </p:nvSpPr>
        <p:spPr bwMode="auto">
          <a:xfrm>
            <a:off x="3984106" y="6316134"/>
            <a:ext cx="1434877" cy="241831"/>
          </a:xfrm>
          <a:prstGeom prst="rect">
            <a:avLst/>
          </a:prstGeom>
          <a:noFill/>
          <a:ln w="12700">
            <a:noFill/>
            <a:miter lim="800000"/>
            <a:headEnd type="none" w="sm" len="sm"/>
            <a:tailEnd type="none" w="sm" len="sm"/>
          </a:ln>
        </p:spPr>
        <p:txBody>
          <a:bodyPr lIns="0" tIns="0" rIns="0" bIns="0"/>
          <a:lstStyle/>
          <a:p>
            <a:pPr defTabSz="457192">
              <a:tabLst>
                <a:tab pos="2395500" algn="l"/>
                <a:tab pos="6110190" algn="l"/>
              </a:tabLst>
            </a:pPr>
            <a:r>
              <a:rPr lang="en-CA" sz="1200" b="1" dirty="0">
                <a:solidFill>
                  <a:srgbClr val="FEFAC9"/>
                </a:solidFill>
                <a:latin typeface="Calibri" pitchFamily="34" charset="0"/>
                <a:ea typeface="Arial Unicode MS"/>
                <a:cs typeface="Calibri" pitchFamily="34" charset="0"/>
              </a:rPr>
              <a:t>Not recommended</a:t>
            </a:r>
          </a:p>
        </p:txBody>
      </p:sp>
      <p:sp>
        <p:nvSpPr>
          <p:cNvPr id="175" name="Rectangle 8"/>
          <p:cNvSpPr>
            <a:spLocks noChangeArrowheads="1"/>
          </p:cNvSpPr>
          <p:nvPr/>
        </p:nvSpPr>
        <p:spPr bwMode="auto">
          <a:xfrm>
            <a:off x="3785347" y="6370640"/>
            <a:ext cx="138113" cy="104775"/>
          </a:xfrm>
          <a:prstGeom prst="rect">
            <a:avLst/>
          </a:prstGeom>
          <a:pattFill prst="wdDnDiag">
            <a:fgClr>
              <a:schemeClr val="bg1"/>
            </a:fgClr>
            <a:bgClr>
              <a:srgbClr val="FF0000"/>
            </a:bgClr>
          </a:pattFill>
          <a:ln w="12700">
            <a:noFill/>
            <a:miter lim="800000"/>
            <a:headEnd type="none" w="sm" len="sm"/>
            <a:tailEnd type="none" w="sm" len="sm"/>
          </a:ln>
        </p:spPr>
        <p:txBody>
          <a:bodyPr wrap="none" lIns="91438" tIns="45720" rIns="91438" bIns="45720" anchor="ctr"/>
          <a:lstStyle/>
          <a:p>
            <a:pPr defTabSz="457192">
              <a:defRPr/>
            </a:pPr>
            <a:endParaRPr lang="fr-CA" sz="1600" kern="0">
              <a:solidFill>
                <a:srgbClr val="FEFAC9"/>
              </a:solidFill>
              <a:latin typeface="Calibri"/>
              <a:ea typeface="Arial Unicode MS" charset="0"/>
              <a:cs typeface="Calibri"/>
            </a:endParaRPr>
          </a:p>
        </p:txBody>
      </p:sp>
      <p:grpSp>
        <p:nvGrpSpPr>
          <p:cNvPr id="176" name="Group 233"/>
          <p:cNvGrpSpPr>
            <a:grpSpLocks/>
          </p:cNvGrpSpPr>
          <p:nvPr/>
        </p:nvGrpSpPr>
        <p:grpSpPr bwMode="auto">
          <a:xfrm>
            <a:off x="540100" y="1638831"/>
            <a:ext cx="8650287" cy="247650"/>
            <a:chOff x="109386" y="2927315"/>
            <a:chExt cx="8650439" cy="246888"/>
          </a:xfrm>
        </p:grpSpPr>
        <p:sp>
          <p:nvSpPr>
            <p:cNvPr id="177" name="Text Box 11"/>
            <p:cNvSpPr txBox="1">
              <a:spLocks noChangeArrowheads="1"/>
            </p:cNvSpPr>
            <p:nvPr/>
          </p:nvSpPr>
          <p:spPr bwMode="auto">
            <a:xfrm>
              <a:off x="109386" y="2927315"/>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Metformin</a:t>
              </a:r>
              <a:endParaRPr lang="fr-CA" sz="1400" kern="0" dirty="0">
                <a:solidFill>
                  <a:srgbClr val="FEFAC9"/>
                </a:solidFill>
                <a:latin typeface="Calibri"/>
                <a:ea typeface="Arial Unicode MS" charset="0"/>
                <a:cs typeface="Calibri"/>
              </a:endParaRPr>
            </a:p>
          </p:txBody>
        </p:sp>
        <p:grpSp>
          <p:nvGrpSpPr>
            <p:cNvPr id="178" name="Group 10"/>
            <p:cNvGrpSpPr>
              <a:grpSpLocks/>
            </p:cNvGrpSpPr>
            <p:nvPr/>
          </p:nvGrpSpPr>
          <p:grpSpPr bwMode="auto">
            <a:xfrm>
              <a:off x="2020770" y="2927315"/>
              <a:ext cx="6739055" cy="246888"/>
              <a:chOff x="2020770" y="2925387"/>
              <a:chExt cx="6739055" cy="246888"/>
            </a:xfrm>
          </p:grpSpPr>
          <p:sp>
            <p:nvSpPr>
              <p:cNvPr id="179" name="Rectangle 53"/>
              <p:cNvSpPr>
                <a:spLocks noChangeArrowheads="1"/>
              </p:cNvSpPr>
              <p:nvPr/>
            </p:nvSpPr>
            <p:spPr bwMode="auto">
              <a:xfrm>
                <a:off x="2020770" y="2925387"/>
                <a:ext cx="1984410" cy="246888"/>
              </a:xfrm>
              <a:prstGeom prst="rect">
                <a:avLst/>
              </a:prstGeom>
              <a:solidFill>
                <a:srgbClr val="FF0000"/>
              </a:solidFill>
              <a:ln w="3175">
                <a:noFill/>
                <a:miter lim="800000"/>
                <a:headEnd/>
                <a:tailEnd/>
              </a:ln>
            </p:spPr>
            <p:txBody>
              <a:bodyPr wrap="none" lIns="0" tIns="0" rIns="0" bIns="0" anchor="ctr"/>
              <a:lstStyle/>
              <a:p>
                <a:pPr algn="ctr" defTabSz="457192">
                  <a:defRPr/>
                </a:pPr>
                <a:endParaRPr lang="en-CA" sz="1400" kern="0">
                  <a:solidFill>
                    <a:srgbClr val="FEFAC9"/>
                  </a:solidFill>
                  <a:latin typeface="Calibri"/>
                  <a:ea typeface="Arial Unicode MS" charset="0"/>
                  <a:cs typeface="Calibri"/>
                </a:endParaRPr>
              </a:p>
            </p:txBody>
          </p:sp>
          <p:sp>
            <p:nvSpPr>
              <p:cNvPr id="180" name="Rectangle 64"/>
              <p:cNvSpPr>
                <a:spLocks noChangeArrowheads="1"/>
              </p:cNvSpPr>
              <p:nvPr/>
            </p:nvSpPr>
            <p:spPr bwMode="auto">
              <a:xfrm>
                <a:off x="5870524" y="2925387"/>
                <a:ext cx="2889301"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1400" kern="0">
                  <a:solidFill>
                    <a:srgbClr val="FEFAC9"/>
                  </a:solidFill>
                  <a:latin typeface="Calibri"/>
                  <a:ea typeface="Arial Unicode MS" charset="0"/>
                  <a:cs typeface="Calibri"/>
                </a:endParaRPr>
              </a:p>
            </p:txBody>
          </p:sp>
          <p:sp>
            <p:nvSpPr>
              <p:cNvPr id="183" name="Rectangle 57"/>
              <p:cNvSpPr>
                <a:spLocks noChangeArrowheads="1"/>
              </p:cNvSpPr>
              <p:nvPr/>
            </p:nvSpPr>
            <p:spPr bwMode="auto">
              <a:xfrm>
                <a:off x="4005179" y="2925387"/>
                <a:ext cx="2079287" cy="246888"/>
              </a:xfrm>
              <a:prstGeom prst="rect">
                <a:avLst/>
              </a:prstGeom>
              <a:solidFill>
                <a:srgbClr val="FCF600"/>
              </a:solidFill>
              <a:ln w="0" algn="ctr">
                <a:noFill/>
                <a:miter lim="800000"/>
                <a:headEnd/>
                <a:tailEnd/>
              </a:ln>
            </p:spPr>
            <p:txBody>
              <a:bodyPr wrap="none" lIns="0" tIns="0" rIns="0" bIns="0" anchor="ctr"/>
              <a:lstStyle/>
              <a:p>
                <a:pPr algn="ctr" defTabSz="457192">
                  <a:defRPr/>
                </a:pPr>
                <a:endParaRPr lang="en-CA" sz="1400" kern="0">
                  <a:solidFill>
                    <a:srgbClr val="FEFAC9"/>
                  </a:solidFill>
                  <a:latin typeface="Calibri"/>
                  <a:ea typeface="Arial Unicode MS" pitchFamily="-64" charset="0"/>
                  <a:cs typeface="Calibri"/>
                </a:endParaRPr>
              </a:p>
            </p:txBody>
          </p:sp>
          <p:sp>
            <p:nvSpPr>
              <p:cNvPr id="184" name="Text Box 29"/>
              <p:cNvSpPr txBox="1">
                <a:spLocks noChangeArrowheads="1"/>
              </p:cNvSpPr>
              <p:nvPr/>
            </p:nvSpPr>
            <p:spPr bwMode="auto">
              <a:xfrm>
                <a:off x="3816414" y="2947064"/>
                <a:ext cx="384175" cy="200522"/>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a:solidFill>
                      <a:prstClr val="black"/>
                    </a:solidFill>
                    <a:latin typeface="Calibri" pitchFamily="34" charset="0"/>
                    <a:ea typeface="Arial" charset="0"/>
                    <a:cs typeface="Calibri" pitchFamily="34" charset="0"/>
                  </a:rPr>
                  <a:t>30</a:t>
                </a:r>
              </a:p>
            </p:txBody>
          </p:sp>
          <p:sp>
            <p:nvSpPr>
              <p:cNvPr id="187" name="Text Box 30"/>
              <p:cNvSpPr txBox="1">
                <a:spLocks noChangeArrowheads="1"/>
              </p:cNvSpPr>
              <p:nvPr/>
            </p:nvSpPr>
            <p:spPr bwMode="auto">
              <a:xfrm>
                <a:off x="5898098" y="2928835"/>
                <a:ext cx="384175" cy="218751"/>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60</a:t>
                </a:r>
              </a:p>
            </p:txBody>
          </p:sp>
        </p:grpSp>
      </p:grpSp>
      <p:grpSp>
        <p:nvGrpSpPr>
          <p:cNvPr id="188" name="Group 231"/>
          <p:cNvGrpSpPr>
            <a:grpSpLocks/>
          </p:cNvGrpSpPr>
          <p:nvPr/>
        </p:nvGrpSpPr>
        <p:grpSpPr bwMode="auto">
          <a:xfrm>
            <a:off x="540100" y="2209275"/>
            <a:ext cx="8650287" cy="262995"/>
            <a:chOff x="109386" y="3496790"/>
            <a:chExt cx="8650439" cy="263878"/>
          </a:xfrm>
        </p:grpSpPr>
        <p:grpSp>
          <p:nvGrpSpPr>
            <p:cNvPr id="192" name="Group 13"/>
            <p:cNvGrpSpPr>
              <a:grpSpLocks/>
            </p:cNvGrpSpPr>
            <p:nvPr/>
          </p:nvGrpSpPr>
          <p:grpSpPr bwMode="auto">
            <a:xfrm>
              <a:off x="2020888" y="3513780"/>
              <a:ext cx="6738937" cy="246888"/>
              <a:chOff x="2020888" y="3510526"/>
              <a:chExt cx="6738937" cy="246888"/>
            </a:xfrm>
          </p:grpSpPr>
          <p:sp>
            <p:nvSpPr>
              <p:cNvPr id="194" name="Rectangle 47"/>
              <p:cNvSpPr>
                <a:spLocks noChangeArrowheads="1"/>
              </p:cNvSpPr>
              <p:nvPr/>
            </p:nvSpPr>
            <p:spPr bwMode="auto">
              <a:xfrm>
                <a:off x="2020770" y="3510526"/>
                <a:ext cx="941403" cy="246888"/>
              </a:xfrm>
              <a:prstGeom prst="rect">
                <a:avLst/>
              </a:prstGeom>
              <a:solidFill>
                <a:srgbClr val="FCF600"/>
              </a:solid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195" name="Rectangle 58"/>
              <p:cNvSpPr>
                <a:spLocks noChangeArrowheads="1"/>
              </p:cNvSpPr>
              <p:nvPr/>
            </p:nvSpPr>
            <p:spPr bwMode="auto">
              <a:xfrm>
                <a:off x="2952648" y="3510526"/>
                <a:ext cx="5807177"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196" name="Text Box 34"/>
              <p:cNvSpPr txBox="1">
                <a:spLocks noChangeArrowheads="1"/>
              </p:cNvSpPr>
              <p:nvPr/>
            </p:nvSpPr>
            <p:spPr bwMode="auto">
              <a:xfrm>
                <a:off x="2862263" y="3549091"/>
                <a:ext cx="388937" cy="169759"/>
              </a:xfrm>
              <a:prstGeom prst="rect">
                <a:avLst/>
              </a:prstGeom>
              <a:noFill/>
              <a:ln w="12700">
                <a:noFill/>
                <a:miter lim="800000"/>
                <a:headEnd type="none" w="sm" len="sm"/>
                <a:tailEnd type="none" w="sm" len="sm"/>
              </a:ln>
            </p:spPr>
            <p:txBody>
              <a:bodyPr wrap="none" lIns="0" tIns="0" rIns="0" bIns="0" anchor="ctr"/>
              <a:lstStyle/>
              <a:p>
                <a:pPr defTabSz="457192">
                  <a:spcBef>
                    <a:spcPct val="50000"/>
                  </a:spcBef>
                </a:pPr>
                <a:r>
                  <a:rPr lang="fr-CA" sz="1600" b="1" dirty="0">
                    <a:solidFill>
                      <a:prstClr val="black"/>
                    </a:solidFill>
                    <a:latin typeface="Calibri" pitchFamily="34" charset="0"/>
                    <a:ea typeface="Arial" charset="0"/>
                    <a:cs typeface="Calibri" pitchFamily="34" charset="0"/>
                  </a:rPr>
                  <a:t>15</a:t>
                </a:r>
              </a:p>
            </p:txBody>
          </p:sp>
        </p:grpSp>
        <p:sp>
          <p:nvSpPr>
            <p:cNvPr id="189" name="Text Box 17"/>
            <p:cNvSpPr txBox="1">
              <a:spLocks noChangeArrowheads="1"/>
            </p:cNvSpPr>
            <p:nvPr/>
          </p:nvSpPr>
          <p:spPr bwMode="auto">
            <a:xfrm>
              <a:off x="109386" y="3496790"/>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Linagliptin</a:t>
              </a:r>
              <a:endParaRPr lang="fr-CA" sz="1400" kern="0" dirty="0">
                <a:solidFill>
                  <a:srgbClr val="FEFAC9"/>
                </a:solidFill>
                <a:latin typeface="Calibri"/>
                <a:ea typeface="Arial Unicode MS" charset="0"/>
                <a:cs typeface="Calibri"/>
              </a:endParaRPr>
            </a:p>
          </p:txBody>
        </p:sp>
      </p:grpSp>
      <p:grpSp>
        <p:nvGrpSpPr>
          <p:cNvPr id="197" name="Group 229"/>
          <p:cNvGrpSpPr>
            <a:grpSpLocks/>
          </p:cNvGrpSpPr>
          <p:nvPr/>
        </p:nvGrpSpPr>
        <p:grpSpPr bwMode="auto">
          <a:xfrm>
            <a:off x="540100" y="2811993"/>
            <a:ext cx="8650287" cy="247650"/>
            <a:chOff x="109386" y="4100246"/>
            <a:chExt cx="8650439" cy="246888"/>
          </a:xfrm>
        </p:grpSpPr>
        <p:sp>
          <p:nvSpPr>
            <p:cNvPr id="198" name="Text Box 16"/>
            <p:cNvSpPr txBox="1">
              <a:spLocks noChangeArrowheads="1"/>
            </p:cNvSpPr>
            <p:nvPr/>
          </p:nvSpPr>
          <p:spPr bwMode="auto">
            <a:xfrm>
              <a:off x="109386" y="4100246"/>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Sitagliptin</a:t>
              </a:r>
              <a:endParaRPr lang="fr-CA" sz="1400" kern="0" dirty="0">
                <a:solidFill>
                  <a:srgbClr val="FEFAC9"/>
                </a:solidFill>
                <a:latin typeface="Calibri"/>
                <a:ea typeface="Arial Unicode MS" charset="0"/>
                <a:cs typeface="Calibri"/>
              </a:endParaRPr>
            </a:p>
          </p:txBody>
        </p:sp>
        <p:grpSp>
          <p:nvGrpSpPr>
            <p:cNvPr id="201" name="Group 20"/>
            <p:cNvGrpSpPr>
              <a:grpSpLocks/>
            </p:cNvGrpSpPr>
            <p:nvPr/>
          </p:nvGrpSpPr>
          <p:grpSpPr bwMode="auto">
            <a:xfrm>
              <a:off x="2020888" y="4100659"/>
              <a:ext cx="6738937" cy="246062"/>
              <a:chOff x="2020888" y="4100014"/>
              <a:chExt cx="6738937" cy="246062"/>
            </a:xfrm>
          </p:grpSpPr>
          <p:sp>
            <p:nvSpPr>
              <p:cNvPr id="206" name="Rectangle 59"/>
              <p:cNvSpPr>
                <a:spLocks noChangeArrowheads="1"/>
              </p:cNvSpPr>
              <p:nvPr/>
            </p:nvSpPr>
            <p:spPr bwMode="auto">
              <a:xfrm>
                <a:off x="5354578" y="4099601"/>
                <a:ext cx="3405247"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207" name="Rectangle 55"/>
              <p:cNvSpPr>
                <a:spLocks noChangeArrowheads="1"/>
              </p:cNvSpPr>
              <p:nvPr/>
            </p:nvSpPr>
            <p:spPr bwMode="auto">
              <a:xfrm>
                <a:off x="2020770" y="4099601"/>
                <a:ext cx="3333808" cy="246888"/>
              </a:xfrm>
              <a:prstGeom prst="rect">
                <a:avLst/>
              </a:prstGeom>
              <a:solidFill>
                <a:srgbClr val="FCF600"/>
              </a:solidFill>
              <a:ln w="0">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208" name="Text Box 34"/>
              <p:cNvSpPr txBox="1">
                <a:spLocks noChangeArrowheads="1"/>
              </p:cNvSpPr>
              <p:nvPr/>
            </p:nvSpPr>
            <p:spPr bwMode="auto">
              <a:xfrm>
                <a:off x="5167313" y="4122784"/>
                <a:ext cx="384175" cy="200522"/>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50</a:t>
                </a:r>
              </a:p>
            </p:txBody>
          </p:sp>
          <p:sp>
            <p:nvSpPr>
              <p:cNvPr id="212" name="Text Box 34"/>
              <p:cNvSpPr txBox="1">
                <a:spLocks noChangeArrowheads="1"/>
              </p:cNvSpPr>
              <p:nvPr/>
            </p:nvSpPr>
            <p:spPr bwMode="auto">
              <a:xfrm>
                <a:off x="3833813" y="4116708"/>
                <a:ext cx="384175" cy="212675"/>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30</a:t>
                </a:r>
              </a:p>
            </p:txBody>
          </p:sp>
          <p:sp>
            <p:nvSpPr>
              <p:cNvPr id="213" name="TextBox 90"/>
              <p:cNvSpPr txBox="1">
                <a:spLocks noChangeArrowheads="1"/>
              </p:cNvSpPr>
              <p:nvPr/>
            </p:nvSpPr>
            <p:spPr bwMode="auto">
              <a:xfrm>
                <a:off x="4435475" y="4103189"/>
                <a:ext cx="617538" cy="239712"/>
              </a:xfrm>
              <a:prstGeom prst="rect">
                <a:avLst/>
              </a:prstGeom>
              <a:noFill/>
              <a:ln w="9525">
                <a:noFill/>
                <a:miter lim="800000"/>
                <a:headEnd/>
                <a:tailEnd/>
              </a:ln>
            </p:spPr>
            <p:txBody>
              <a:bodyPr wrap="none" lIns="0" tIns="0" rIns="0" bIns="0" anchor="ctr"/>
              <a:lstStyle/>
              <a:p>
                <a:pPr algn="ctr" defTabSz="457192"/>
                <a:r>
                  <a:rPr lang="en-US" sz="1400" dirty="0">
                    <a:solidFill>
                      <a:prstClr val="black"/>
                    </a:solidFill>
                    <a:latin typeface="Calibri" pitchFamily="34" charset="0"/>
                    <a:ea typeface="MS PGothic" pitchFamily="34" charset="-128"/>
                    <a:cs typeface="Calibri" pitchFamily="34" charset="0"/>
                  </a:rPr>
                  <a:t>50</a:t>
                </a:r>
                <a:r>
                  <a:rPr lang="en-US" sz="1400" dirty="0">
                    <a:solidFill>
                      <a:srgbClr val="FEFAC9"/>
                    </a:solidFill>
                    <a:latin typeface="Calibri" pitchFamily="34" charset="0"/>
                    <a:ea typeface="MS PGothic" pitchFamily="34" charset="-128"/>
                    <a:cs typeface="Calibri" pitchFamily="34" charset="0"/>
                  </a:rPr>
                  <a:t> </a:t>
                </a:r>
                <a:r>
                  <a:rPr lang="en-US" sz="1400" dirty="0">
                    <a:solidFill>
                      <a:prstClr val="black"/>
                    </a:solidFill>
                    <a:latin typeface="Calibri" pitchFamily="34" charset="0"/>
                    <a:ea typeface="MS PGothic" pitchFamily="34" charset="-128"/>
                    <a:cs typeface="Calibri" pitchFamily="34" charset="0"/>
                  </a:rPr>
                  <a:t>mg</a:t>
                </a:r>
              </a:p>
            </p:txBody>
          </p:sp>
          <p:sp>
            <p:nvSpPr>
              <p:cNvPr id="215" name="TextBox 90"/>
              <p:cNvSpPr txBox="1">
                <a:spLocks noChangeArrowheads="1"/>
              </p:cNvSpPr>
              <p:nvPr/>
            </p:nvSpPr>
            <p:spPr bwMode="auto">
              <a:xfrm>
                <a:off x="2727325" y="4103189"/>
                <a:ext cx="619125" cy="239712"/>
              </a:xfrm>
              <a:prstGeom prst="rect">
                <a:avLst/>
              </a:prstGeom>
              <a:noFill/>
              <a:ln w="9525">
                <a:noFill/>
                <a:miter lim="800000"/>
                <a:headEnd/>
                <a:tailEnd/>
              </a:ln>
            </p:spPr>
            <p:txBody>
              <a:bodyPr wrap="none" lIns="0" tIns="0" rIns="0" bIns="0" anchor="ctr"/>
              <a:lstStyle/>
              <a:p>
                <a:pPr algn="ctr" defTabSz="457192"/>
                <a:r>
                  <a:rPr lang="en-US" sz="1400">
                    <a:solidFill>
                      <a:prstClr val="black"/>
                    </a:solidFill>
                    <a:latin typeface="Calibri" pitchFamily="34" charset="0"/>
                    <a:ea typeface="MS PGothic" pitchFamily="34" charset="-128"/>
                    <a:cs typeface="Calibri" pitchFamily="34" charset="0"/>
                  </a:rPr>
                  <a:t>25 mg</a:t>
                </a:r>
              </a:p>
            </p:txBody>
          </p:sp>
        </p:grpSp>
      </p:grpSp>
      <p:grpSp>
        <p:nvGrpSpPr>
          <p:cNvPr id="218" name="Group 230"/>
          <p:cNvGrpSpPr>
            <a:grpSpLocks/>
          </p:cNvGrpSpPr>
          <p:nvPr/>
        </p:nvGrpSpPr>
        <p:grpSpPr bwMode="auto">
          <a:xfrm>
            <a:off x="540100" y="2502961"/>
            <a:ext cx="8650287" cy="262586"/>
            <a:chOff x="109386" y="3790023"/>
            <a:chExt cx="8650439" cy="263466"/>
          </a:xfrm>
        </p:grpSpPr>
        <p:sp>
          <p:nvSpPr>
            <p:cNvPr id="219" name="Text Box 16"/>
            <p:cNvSpPr txBox="1">
              <a:spLocks noChangeArrowheads="1"/>
            </p:cNvSpPr>
            <p:nvPr/>
          </p:nvSpPr>
          <p:spPr bwMode="auto">
            <a:xfrm>
              <a:off x="109386" y="3790023"/>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Saxagliptin</a:t>
              </a:r>
              <a:endParaRPr lang="fr-CA" sz="1400" kern="0" dirty="0">
                <a:solidFill>
                  <a:srgbClr val="FEFAC9"/>
                </a:solidFill>
                <a:latin typeface="Calibri"/>
                <a:ea typeface="Arial Unicode MS" charset="0"/>
                <a:cs typeface="Calibri"/>
              </a:endParaRPr>
            </a:p>
          </p:txBody>
        </p:sp>
        <p:grpSp>
          <p:nvGrpSpPr>
            <p:cNvPr id="220" name="Group 21"/>
            <p:cNvGrpSpPr>
              <a:grpSpLocks/>
            </p:cNvGrpSpPr>
            <p:nvPr/>
          </p:nvGrpSpPr>
          <p:grpSpPr bwMode="auto">
            <a:xfrm>
              <a:off x="2020888" y="3807426"/>
              <a:ext cx="6738937" cy="246063"/>
              <a:chOff x="2020888" y="3806858"/>
              <a:chExt cx="6738937" cy="246063"/>
            </a:xfrm>
          </p:grpSpPr>
          <p:sp>
            <p:nvSpPr>
              <p:cNvPr id="221" name="Rectangle 59"/>
              <p:cNvSpPr>
                <a:spLocks noChangeArrowheads="1"/>
              </p:cNvSpPr>
              <p:nvPr/>
            </p:nvSpPr>
            <p:spPr bwMode="auto">
              <a:xfrm>
                <a:off x="2970112" y="3806445"/>
                <a:ext cx="5789713"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222" name="Rectangle 57"/>
              <p:cNvSpPr>
                <a:spLocks noChangeArrowheads="1"/>
              </p:cNvSpPr>
              <p:nvPr/>
            </p:nvSpPr>
            <p:spPr bwMode="auto">
              <a:xfrm>
                <a:off x="2952648" y="3806445"/>
                <a:ext cx="2400342" cy="246888"/>
              </a:xfrm>
              <a:prstGeom prst="rect">
                <a:avLst/>
              </a:prstGeom>
              <a:solidFill>
                <a:srgbClr val="FCF600"/>
              </a:solidFill>
              <a:ln w="0" algn="ctr">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pitchFamily="-64" charset="0"/>
                  <a:cs typeface="Calibri"/>
                </a:endParaRPr>
              </a:p>
            </p:txBody>
          </p:sp>
          <p:sp>
            <p:nvSpPr>
              <p:cNvPr id="224" name="Rectangle 55"/>
              <p:cNvSpPr>
                <a:spLocks noChangeArrowheads="1"/>
              </p:cNvSpPr>
              <p:nvPr/>
            </p:nvSpPr>
            <p:spPr bwMode="auto">
              <a:xfrm>
                <a:off x="2020770" y="3806445"/>
                <a:ext cx="941403" cy="246888"/>
              </a:xfrm>
              <a:prstGeom prst="rect">
                <a:avLst/>
              </a:prstGeom>
              <a:pattFill prst="wdDnDiag">
                <a:fgClr>
                  <a:schemeClr val="bg1"/>
                </a:fgClr>
                <a:bgClr>
                  <a:srgbClr val="FF0000"/>
                </a:bgClr>
              </a:patt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226" name="Text Box 34"/>
              <p:cNvSpPr txBox="1">
                <a:spLocks noChangeArrowheads="1"/>
              </p:cNvSpPr>
              <p:nvPr/>
            </p:nvSpPr>
            <p:spPr bwMode="auto">
              <a:xfrm>
                <a:off x="5165725" y="3835705"/>
                <a:ext cx="384175" cy="188369"/>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50</a:t>
                </a:r>
              </a:p>
            </p:txBody>
          </p:sp>
          <p:sp>
            <p:nvSpPr>
              <p:cNvPr id="230" name="Text Box 34"/>
              <p:cNvSpPr txBox="1">
                <a:spLocks noChangeArrowheads="1"/>
              </p:cNvSpPr>
              <p:nvPr/>
            </p:nvSpPr>
            <p:spPr bwMode="auto">
              <a:xfrm>
                <a:off x="2773363" y="3850896"/>
                <a:ext cx="390525" cy="157987"/>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a:solidFill>
                      <a:prstClr val="black"/>
                    </a:solidFill>
                    <a:latin typeface="Calibri" pitchFamily="34" charset="0"/>
                    <a:ea typeface="Arial" charset="0"/>
                    <a:cs typeface="Calibri" pitchFamily="34" charset="0"/>
                  </a:rPr>
                  <a:t>15</a:t>
                </a:r>
              </a:p>
            </p:txBody>
          </p:sp>
          <p:sp>
            <p:nvSpPr>
              <p:cNvPr id="231" name="TextBox 90"/>
              <p:cNvSpPr txBox="1">
                <a:spLocks noChangeArrowheads="1"/>
              </p:cNvSpPr>
              <p:nvPr/>
            </p:nvSpPr>
            <p:spPr bwMode="auto">
              <a:xfrm>
                <a:off x="3708400" y="3810033"/>
                <a:ext cx="800100" cy="239713"/>
              </a:xfrm>
              <a:prstGeom prst="rect">
                <a:avLst/>
              </a:prstGeom>
              <a:noFill/>
              <a:ln w="9525">
                <a:noFill/>
                <a:miter lim="800000"/>
                <a:headEnd/>
                <a:tailEnd/>
              </a:ln>
            </p:spPr>
            <p:txBody>
              <a:bodyPr wrap="none" lIns="0" tIns="0" rIns="0" bIns="0" anchor="ctr"/>
              <a:lstStyle/>
              <a:p>
                <a:pPr algn="ctr" defTabSz="457192"/>
                <a:r>
                  <a:rPr lang="en-US" sz="1400">
                    <a:solidFill>
                      <a:prstClr val="black"/>
                    </a:solidFill>
                    <a:latin typeface="Calibri" pitchFamily="34" charset="0"/>
                    <a:ea typeface="MS PGothic" pitchFamily="34" charset="-128"/>
                    <a:cs typeface="Calibri" pitchFamily="34" charset="0"/>
                  </a:rPr>
                  <a:t>2.5 mg</a:t>
                </a:r>
              </a:p>
            </p:txBody>
          </p:sp>
        </p:grpSp>
      </p:grpSp>
      <p:grpSp>
        <p:nvGrpSpPr>
          <p:cNvPr id="232" name="Group 232"/>
          <p:cNvGrpSpPr>
            <a:grpSpLocks/>
          </p:cNvGrpSpPr>
          <p:nvPr/>
        </p:nvGrpSpPr>
        <p:grpSpPr bwMode="auto">
          <a:xfrm>
            <a:off x="540100" y="1932517"/>
            <a:ext cx="8650287" cy="247650"/>
            <a:chOff x="109386" y="3220548"/>
            <a:chExt cx="8650439" cy="246888"/>
          </a:xfrm>
        </p:grpSpPr>
        <p:sp>
          <p:nvSpPr>
            <p:cNvPr id="233" name="Text Box 13"/>
            <p:cNvSpPr txBox="1">
              <a:spLocks noChangeArrowheads="1"/>
            </p:cNvSpPr>
            <p:nvPr/>
          </p:nvSpPr>
          <p:spPr bwMode="auto">
            <a:xfrm>
              <a:off x="109386" y="3220548"/>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Alogliptin</a:t>
              </a:r>
              <a:endParaRPr lang="fr-CA" sz="1400" kern="0" dirty="0">
                <a:solidFill>
                  <a:srgbClr val="FEFAC9"/>
                </a:solidFill>
                <a:latin typeface="Calibri"/>
                <a:ea typeface="Arial Unicode MS" charset="0"/>
                <a:cs typeface="Calibri"/>
              </a:endParaRPr>
            </a:p>
          </p:txBody>
        </p:sp>
        <p:grpSp>
          <p:nvGrpSpPr>
            <p:cNvPr id="234" name="Group 12"/>
            <p:cNvGrpSpPr>
              <a:grpSpLocks/>
            </p:cNvGrpSpPr>
            <p:nvPr/>
          </p:nvGrpSpPr>
          <p:grpSpPr bwMode="auto">
            <a:xfrm>
              <a:off x="2020771" y="3220548"/>
              <a:ext cx="6739054" cy="246888"/>
              <a:chOff x="2020771" y="3218544"/>
              <a:chExt cx="6739054" cy="246888"/>
            </a:xfrm>
          </p:grpSpPr>
          <p:sp>
            <p:nvSpPr>
              <p:cNvPr id="239" name="Rectangle 62"/>
              <p:cNvSpPr>
                <a:spLocks noChangeArrowheads="1"/>
              </p:cNvSpPr>
              <p:nvPr/>
            </p:nvSpPr>
            <p:spPr bwMode="auto">
              <a:xfrm>
                <a:off x="3647985" y="3218544"/>
                <a:ext cx="5111840"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2000" kern="0" dirty="0">
                  <a:solidFill>
                    <a:srgbClr val="FEFAC9"/>
                  </a:solidFill>
                  <a:latin typeface="Calibri"/>
                  <a:ea typeface="Arial Unicode MS" charset="0"/>
                  <a:cs typeface="Calibri"/>
                </a:endParaRPr>
              </a:p>
            </p:txBody>
          </p:sp>
          <p:sp>
            <p:nvSpPr>
              <p:cNvPr id="240" name="TextBox 1"/>
              <p:cNvSpPr txBox="1">
                <a:spLocks noChangeArrowheads="1"/>
              </p:cNvSpPr>
              <p:nvPr/>
            </p:nvSpPr>
            <p:spPr bwMode="auto">
              <a:xfrm>
                <a:off x="2099622" y="3222688"/>
                <a:ext cx="1473305" cy="238601"/>
              </a:xfrm>
              <a:prstGeom prst="rect">
                <a:avLst/>
              </a:prstGeom>
              <a:noFill/>
              <a:ln w="9525">
                <a:noFill/>
                <a:miter lim="800000"/>
                <a:headEnd/>
                <a:tailEnd/>
              </a:ln>
            </p:spPr>
            <p:txBody>
              <a:bodyPr wrap="none" lIns="0" tIns="0" rIns="0" bIns="0" anchor="ctr"/>
              <a:lstStyle/>
              <a:p>
                <a:pPr defTabSz="457192"/>
                <a:r>
                  <a:rPr lang="en-CA" sz="1400">
                    <a:solidFill>
                      <a:srgbClr val="FEFAC9"/>
                    </a:solidFill>
                    <a:latin typeface="Calibri" pitchFamily="34" charset="0"/>
                    <a:ea typeface="MS PGothic" pitchFamily="34" charset="-128"/>
                    <a:cs typeface="Calibri" pitchFamily="34" charset="0"/>
                  </a:rPr>
                  <a:t>Not recommended</a:t>
                </a:r>
              </a:p>
            </p:txBody>
          </p:sp>
          <p:sp>
            <p:nvSpPr>
              <p:cNvPr id="241" name="Rectangle 47"/>
              <p:cNvSpPr>
                <a:spLocks noChangeArrowheads="1"/>
              </p:cNvSpPr>
              <p:nvPr/>
            </p:nvSpPr>
            <p:spPr bwMode="auto">
              <a:xfrm>
                <a:off x="2020771" y="3218544"/>
                <a:ext cx="3335026" cy="246888"/>
              </a:xfrm>
              <a:prstGeom prst="rect">
                <a:avLst/>
              </a:prstGeom>
              <a:solidFill>
                <a:srgbClr val="FCF600"/>
              </a:solid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242" name="Text Box 30"/>
              <p:cNvSpPr txBox="1">
                <a:spLocks noChangeArrowheads="1"/>
              </p:cNvSpPr>
              <p:nvPr/>
            </p:nvSpPr>
            <p:spPr bwMode="auto">
              <a:xfrm>
                <a:off x="5168767" y="3256962"/>
                <a:ext cx="384175" cy="164064"/>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50</a:t>
                </a:r>
              </a:p>
            </p:txBody>
          </p:sp>
          <p:sp>
            <p:nvSpPr>
              <p:cNvPr id="243" name="TextBox 90"/>
              <p:cNvSpPr txBox="1">
                <a:spLocks noChangeArrowheads="1"/>
              </p:cNvSpPr>
              <p:nvPr/>
            </p:nvSpPr>
            <p:spPr bwMode="auto">
              <a:xfrm>
                <a:off x="2520950" y="3222132"/>
                <a:ext cx="746125" cy="239712"/>
              </a:xfrm>
              <a:prstGeom prst="rect">
                <a:avLst/>
              </a:prstGeom>
              <a:noFill/>
              <a:ln w="9525">
                <a:noFill/>
                <a:miter lim="800000"/>
                <a:headEnd/>
                <a:tailEnd/>
              </a:ln>
            </p:spPr>
            <p:txBody>
              <a:bodyPr wrap="none" lIns="0" tIns="0" rIns="0" bIns="0" anchor="ctr"/>
              <a:lstStyle/>
              <a:p>
                <a:pPr algn="ctr" defTabSz="457192"/>
                <a:r>
                  <a:rPr lang="en-US" sz="1400" dirty="0">
                    <a:solidFill>
                      <a:prstClr val="black"/>
                    </a:solidFill>
                    <a:latin typeface="Calibri" pitchFamily="34" charset="0"/>
                    <a:ea typeface="MS PGothic" pitchFamily="34" charset="-128"/>
                    <a:cs typeface="Calibri" pitchFamily="34" charset="0"/>
                  </a:rPr>
                  <a:t>6.25</a:t>
                </a:r>
                <a:r>
                  <a:rPr lang="en-US" sz="1400" dirty="0">
                    <a:solidFill>
                      <a:srgbClr val="FEFAC9"/>
                    </a:solidFill>
                    <a:latin typeface="Calibri" pitchFamily="34" charset="0"/>
                    <a:ea typeface="MS PGothic" pitchFamily="34" charset="-128"/>
                    <a:cs typeface="Calibri" pitchFamily="34" charset="0"/>
                  </a:rPr>
                  <a:t> </a:t>
                </a:r>
                <a:r>
                  <a:rPr lang="en-US" sz="1400" b="1" dirty="0">
                    <a:solidFill>
                      <a:prstClr val="black"/>
                    </a:solidFill>
                    <a:latin typeface="Calibri" pitchFamily="34" charset="0"/>
                    <a:ea typeface="MS PGothic" pitchFamily="34" charset="-128"/>
                    <a:cs typeface="Calibri" pitchFamily="34" charset="0"/>
                  </a:rPr>
                  <a:t>mg</a:t>
                </a:r>
              </a:p>
            </p:txBody>
          </p:sp>
          <p:sp>
            <p:nvSpPr>
              <p:cNvPr id="244" name="TextBox 90"/>
              <p:cNvSpPr txBox="1">
                <a:spLocks noChangeArrowheads="1"/>
              </p:cNvSpPr>
              <p:nvPr/>
            </p:nvSpPr>
            <p:spPr bwMode="auto">
              <a:xfrm>
                <a:off x="4321030" y="3222132"/>
                <a:ext cx="747713" cy="239712"/>
              </a:xfrm>
              <a:prstGeom prst="rect">
                <a:avLst/>
              </a:prstGeom>
              <a:noFill/>
              <a:ln w="9525">
                <a:noFill/>
                <a:miter lim="800000"/>
                <a:headEnd/>
                <a:tailEnd/>
              </a:ln>
            </p:spPr>
            <p:txBody>
              <a:bodyPr wrap="none" lIns="0" tIns="0" rIns="0" bIns="0" anchor="ctr"/>
              <a:lstStyle/>
              <a:p>
                <a:pPr algn="ctr" defTabSz="457192"/>
                <a:r>
                  <a:rPr lang="en-US" sz="1400" dirty="0">
                    <a:solidFill>
                      <a:prstClr val="black"/>
                    </a:solidFill>
                    <a:latin typeface="Calibri" pitchFamily="34" charset="0"/>
                    <a:ea typeface="MS PGothic" pitchFamily="34" charset="-128"/>
                    <a:cs typeface="Calibri" pitchFamily="34" charset="0"/>
                  </a:rPr>
                  <a:t>12.5</a:t>
                </a:r>
                <a:r>
                  <a:rPr lang="en-US" sz="1400" dirty="0">
                    <a:solidFill>
                      <a:srgbClr val="FEFAC9"/>
                    </a:solidFill>
                    <a:latin typeface="Calibri" pitchFamily="34" charset="0"/>
                    <a:ea typeface="MS PGothic" pitchFamily="34" charset="-128"/>
                    <a:cs typeface="Calibri" pitchFamily="34" charset="0"/>
                  </a:rPr>
                  <a:t> </a:t>
                </a:r>
                <a:r>
                  <a:rPr lang="en-US" sz="1400" dirty="0">
                    <a:solidFill>
                      <a:prstClr val="black"/>
                    </a:solidFill>
                    <a:latin typeface="Calibri" pitchFamily="34" charset="0"/>
                    <a:ea typeface="MS PGothic" pitchFamily="34" charset="-128"/>
                    <a:cs typeface="Calibri" pitchFamily="34" charset="0"/>
                  </a:rPr>
                  <a:t>mg</a:t>
                </a:r>
              </a:p>
            </p:txBody>
          </p:sp>
          <p:sp>
            <p:nvSpPr>
              <p:cNvPr id="248" name="Text Box 29"/>
              <p:cNvSpPr txBox="1">
                <a:spLocks noChangeArrowheads="1"/>
              </p:cNvSpPr>
              <p:nvPr/>
            </p:nvSpPr>
            <p:spPr bwMode="auto">
              <a:xfrm>
                <a:off x="3816350" y="3226579"/>
                <a:ext cx="384175" cy="233678"/>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30</a:t>
                </a:r>
              </a:p>
            </p:txBody>
          </p:sp>
        </p:grpSp>
      </p:grpSp>
      <p:sp>
        <p:nvSpPr>
          <p:cNvPr id="249" name="Rectangle 248"/>
          <p:cNvSpPr>
            <a:spLocks noChangeArrowheads="1"/>
          </p:cNvSpPr>
          <p:nvPr/>
        </p:nvSpPr>
        <p:spPr bwMode="auto">
          <a:xfrm>
            <a:off x="4446200" y="4001128"/>
            <a:ext cx="1379538" cy="246063"/>
          </a:xfrm>
          <a:prstGeom prst="rect">
            <a:avLst/>
          </a:prstGeom>
          <a:solidFill>
            <a:srgbClr val="FCF600"/>
          </a:solidFill>
          <a:ln w="0" algn="ctr">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pitchFamily="-64" charset="0"/>
              <a:cs typeface="Calibri"/>
            </a:endParaRPr>
          </a:p>
        </p:txBody>
      </p:sp>
      <p:sp>
        <p:nvSpPr>
          <p:cNvPr id="250" name="Rectangle 49"/>
          <p:cNvSpPr>
            <a:spLocks noChangeArrowheads="1"/>
          </p:cNvSpPr>
          <p:nvPr/>
        </p:nvSpPr>
        <p:spPr bwMode="auto">
          <a:xfrm>
            <a:off x="2442163" y="4001128"/>
            <a:ext cx="1998662" cy="246063"/>
          </a:xfrm>
          <a:prstGeom prst="rect">
            <a:avLst/>
          </a:prstGeom>
          <a:pattFill prst="wdDnDiag">
            <a:fgClr>
              <a:schemeClr val="bg1"/>
            </a:fgClr>
            <a:bgClr>
              <a:srgbClr val="FF0000"/>
            </a:bgClr>
          </a:patt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grpSp>
        <p:nvGrpSpPr>
          <p:cNvPr id="251" name="Group 223"/>
          <p:cNvGrpSpPr>
            <a:grpSpLocks/>
          </p:cNvGrpSpPr>
          <p:nvPr/>
        </p:nvGrpSpPr>
        <p:grpSpPr bwMode="auto">
          <a:xfrm>
            <a:off x="552800" y="3704169"/>
            <a:ext cx="8650287" cy="246063"/>
            <a:chOff x="109386" y="4686711"/>
            <a:chExt cx="8650439" cy="246888"/>
          </a:xfrm>
        </p:grpSpPr>
        <p:sp>
          <p:nvSpPr>
            <p:cNvPr id="253" name="Text Box 13"/>
            <p:cNvSpPr txBox="1">
              <a:spLocks noChangeArrowheads="1"/>
            </p:cNvSpPr>
            <p:nvPr/>
          </p:nvSpPr>
          <p:spPr bwMode="auto">
            <a:xfrm>
              <a:off x="109386" y="4686711"/>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Exenatide</a:t>
              </a:r>
              <a:r>
                <a:rPr lang="fr-CA" sz="1400" kern="0" dirty="0">
                  <a:solidFill>
                    <a:srgbClr val="FEFAC9"/>
                  </a:solidFill>
                  <a:latin typeface="Calibri"/>
                  <a:ea typeface="Arial Unicode MS" charset="0"/>
                  <a:cs typeface="Calibri"/>
                </a:rPr>
                <a:t> (BID/QW)</a:t>
              </a:r>
            </a:p>
          </p:txBody>
        </p:sp>
        <p:grpSp>
          <p:nvGrpSpPr>
            <p:cNvPr id="255" name="Group 18"/>
            <p:cNvGrpSpPr>
              <a:grpSpLocks/>
            </p:cNvGrpSpPr>
            <p:nvPr/>
          </p:nvGrpSpPr>
          <p:grpSpPr bwMode="auto">
            <a:xfrm>
              <a:off x="2020888" y="4687124"/>
              <a:ext cx="6738937" cy="246063"/>
              <a:chOff x="2020888" y="4686326"/>
              <a:chExt cx="6738937" cy="246063"/>
            </a:xfrm>
          </p:grpSpPr>
          <p:sp>
            <p:nvSpPr>
              <p:cNvPr id="256" name="Rectangle 255"/>
              <p:cNvSpPr>
                <a:spLocks noChangeArrowheads="1"/>
              </p:cNvSpPr>
              <p:nvPr/>
            </p:nvSpPr>
            <p:spPr bwMode="auto">
              <a:xfrm>
                <a:off x="4000417" y="4685913"/>
                <a:ext cx="1379562" cy="246888"/>
              </a:xfrm>
              <a:prstGeom prst="rect">
                <a:avLst/>
              </a:prstGeom>
              <a:solidFill>
                <a:srgbClr val="FCF600"/>
              </a:solidFill>
              <a:ln w="0" algn="ctr">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pitchFamily="-64" charset="0"/>
                  <a:cs typeface="Calibri"/>
                </a:endParaRPr>
              </a:p>
            </p:txBody>
          </p:sp>
          <p:sp>
            <p:nvSpPr>
              <p:cNvPr id="258" name="Rectangle 62"/>
              <p:cNvSpPr>
                <a:spLocks noChangeArrowheads="1"/>
              </p:cNvSpPr>
              <p:nvPr/>
            </p:nvSpPr>
            <p:spPr bwMode="auto">
              <a:xfrm>
                <a:off x="5352990" y="4685913"/>
                <a:ext cx="3406835"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263" name="Rectangle 49"/>
              <p:cNvSpPr>
                <a:spLocks noChangeArrowheads="1"/>
              </p:cNvSpPr>
              <p:nvPr/>
            </p:nvSpPr>
            <p:spPr bwMode="auto">
              <a:xfrm>
                <a:off x="2020770" y="4685913"/>
                <a:ext cx="1998697" cy="246888"/>
              </a:xfrm>
              <a:prstGeom prst="rect">
                <a:avLst/>
              </a:prstGeom>
              <a:solidFill>
                <a:srgbClr val="FF00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264" name="Text Box 32"/>
              <p:cNvSpPr txBox="1">
                <a:spLocks noChangeArrowheads="1"/>
              </p:cNvSpPr>
              <p:nvPr/>
            </p:nvSpPr>
            <p:spPr bwMode="auto">
              <a:xfrm>
                <a:off x="3833813" y="4709226"/>
                <a:ext cx="384175" cy="218751"/>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30</a:t>
                </a:r>
              </a:p>
            </p:txBody>
          </p:sp>
          <p:sp>
            <p:nvSpPr>
              <p:cNvPr id="265" name="Text Box 32"/>
              <p:cNvSpPr txBox="1">
                <a:spLocks noChangeArrowheads="1"/>
              </p:cNvSpPr>
              <p:nvPr/>
            </p:nvSpPr>
            <p:spPr bwMode="auto">
              <a:xfrm>
                <a:off x="5167313" y="4703150"/>
                <a:ext cx="384175" cy="224828"/>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50</a:t>
                </a:r>
              </a:p>
            </p:txBody>
          </p:sp>
        </p:grpSp>
      </p:grpSp>
      <p:grpSp>
        <p:nvGrpSpPr>
          <p:cNvPr id="266" name="Group 30"/>
          <p:cNvGrpSpPr>
            <a:grpSpLocks/>
          </p:cNvGrpSpPr>
          <p:nvPr/>
        </p:nvGrpSpPr>
        <p:grpSpPr bwMode="auto">
          <a:xfrm>
            <a:off x="540100" y="3996267"/>
            <a:ext cx="8650287" cy="247650"/>
            <a:chOff x="109386" y="4979944"/>
            <a:chExt cx="8650439" cy="246888"/>
          </a:xfrm>
        </p:grpSpPr>
        <p:sp>
          <p:nvSpPr>
            <p:cNvPr id="267" name="Text Box 16"/>
            <p:cNvSpPr txBox="1">
              <a:spLocks noChangeArrowheads="1"/>
            </p:cNvSpPr>
            <p:nvPr/>
          </p:nvSpPr>
          <p:spPr bwMode="auto">
            <a:xfrm>
              <a:off x="109386" y="4979944"/>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Liraglutide</a:t>
              </a:r>
              <a:endParaRPr lang="fr-CA" sz="1400" kern="0" dirty="0">
                <a:solidFill>
                  <a:srgbClr val="FEFAC9"/>
                </a:solidFill>
                <a:latin typeface="Calibri"/>
                <a:ea typeface="Arial Unicode MS" charset="0"/>
                <a:cs typeface="Calibri"/>
              </a:endParaRPr>
            </a:p>
          </p:txBody>
        </p:sp>
        <p:grpSp>
          <p:nvGrpSpPr>
            <p:cNvPr id="271" name="Group 17"/>
            <p:cNvGrpSpPr>
              <a:grpSpLocks/>
            </p:cNvGrpSpPr>
            <p:nvPr/>
          </p:nvGrpSpPr>
          <p:grpSpPr bwMode="auto">
            <a:xfrm>
              <a:off x="2004894" y="4979944"/>
              <a:ext cx="6754931" cy="246888"/>
              <a:chOff x="2004894" y="4979070"/>
              <a:chExt cx="6754931" cy="246888"/>
            </a:xfrm>
          </p:grpSpPr>
          <p:sp>
            <p:nvSpPr>
              <p:cNvPr id="272" name="Rectangle 59"/>
              <p:cNvSpPr>
                <a:spLocks noChangeArrowheads="1"/>
              </p:cNvSpPr>
              <p:nvPr/>
            </p:nvSpPr>
            <p:spPr bwMode="auto">
              <a:xfrm>
                <a:off x="5345053" y="4979070"/>
                <a:ext cx="3414772"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273" name="Text Box 34"/>
              <p:cNvSpPr txBox="1">
                <a:spLocks noChangeArrowheads="1"/>
              </p:cNvSpPr>
              <p:nvPr/>
            </p:nvSpPr>
            <p:spPr bwMode="auto">
              <a:xfrm>
                <a:off x="5168194" y="4988741"/>
                <a:ext cx="384175" cy="206598"/>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50</a:t>
                </a:r>
              </a:p>
            </p:txBody>
          </p:sp>
          <p:sp>
            <p:nvSpPr>
              <p:cNvPr id="274" name="Rectangle 47"/>
              <p:cNvSpPr>
                <a:spLocks noChangeArrowheads="1"/>
              </p:cNvSpPr>
              <p:nvPr/>
            </p:nvSpPr>
            <p:spPr bwMode="auto">
              <a:xfrm>
                <a:off x="2004894" y="4979070"/>
                <a:ext cx="1633566" cy="246888"/>
              </a:xfrm>
              <a:prstGeom prst="rect">
                <a:avLst/>
              </a:prstGeom>
              <a:noFill/>
              <a:ln w="3175" cmpd="sng">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grpSp>
      </p:grpSp>
      <p:grpSp>
        <p:nvGrpSpPr>
          <p:cNvPr id="275" name="Group 225"/>
          <p:cNvGrpSpPr>
            <a:grpSpLocks/>
          </p:cNvGrpSpPr>
          <p:nvPr/>
        </p:nvGrpSpPr>
        <p:grpSpPr bwMode="auto">
          <a:xfrm>
            <a:off x="540100" y="3105681"/>
            <a:ext cx="8650287" cy="247650"/>
            <a:chOff x="109386" y="4393478"/>
            <a:chExt cx="8650439" cy="246888"/>
          </a:xfrm>
        </p:grpSpPr>
        <p:sp>
          <p:nvSpPr>
            <p:cNvPr id="276" name="Text Box 16"/>
            <p:cNvSpPr txBox="1">
              <a:spLocks noChangeArrowheads="1"/>
            </p:cNvSpPr>
            <p:nvPr/>
          </p:nvSpPr>
          <p:spPr bwMode="auto">
            <a:xfrm>
              <a:off x="109386" y="4393478"/>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Albiglutide</a:t>
              </a:r>
              <a:endParaRPr lang="fr-CA" sz="1400" kern="0" dirty="0">
                <a:solidFill>
                  <a:srgbClr val="FEFAC9"/>
                </a:solidFill>
                <a:latin typeface="Calibri"/>
                <a:ea typeface="Arial Unicode MS" charset="0"/>
                <a:cs typeface="Calibri"/>
              </a:endParaRPr>
            </a:p>
          </p:txBody>
        </p:sp>
        <p:grpSp>
          <p:nvGrpSpPr>
            <p:cNvPr id="277" name="Group 19"/>
            <p:cNvGrpSpPr>
              <a:grpSpLocks/>
            </p:cNvGrpSpPr>
            <p:nvPr/>
          </p:nvGrpSpPr>
          <p:grpSpPr bwMode="auto">
            <a:xfrm>
              <a:off x="2020888" y="4393891"/>
              <a:ext cx="6738937" cy="246062"/>
              <a:chOff x="2020888" y="4393170"/>
              <a:chExt cx="6738937" cy="246062"/>
            </a:xfrm>
          </p:grpSpPr>
          <p:sp>
            <p:nvSpPr>
              <p:cNvPr id="279" name="Rectangle 59"/>
              <p:cNvSpPr>
                <a:spLocks noChangeArrowheads="1"/>
              </p:cNvSpPr>
              <p:nvPr/>
            </p:nvSpPr>
            <p:spPr bwMode="auto">
              <a:xfrm>
                <a:off x="5354578" y="4392757"/>
                <a:ext cx="3405247"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280" name="Rectangle 55"/>
              <p:cNvSpPr>
                <a:spLocks noChangeArrowheads="1"/>
              </p:cNvSpPr>
              <p:nvPr/>
            </p:nvSpPr>
            <p:spPr bwMode="auto">
              <a:xfrm>
                <a:off x="2020770" y="4392757"/>
                <a:ext cx="3333808" cy="246888"/>
              </a:xfrm>
              <a:prstGeom prst="rect">
                <a:avLst/>
              </a:prstGeom>
              <a:solidFill>
                <a:srgbClr val="FCF600"/>
              </a:solidFill>
              <a:ln w="0">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282" name="Text Box 34"/>
              <p:cNvSpPr txBox="1">
                <a:spLocks noChangeArrowheads="1"/>
              </p:cNvSpPr>
              <p:nvPr/>
            </p:nvSpPr>
            <p:spPr bwMode="auto">
              <a:xfrm>
                <a:off x="5167313" y="4423633"/>
                <a:ext cx="384175" cy="206599"/>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a:solidFill>
                      <a:prstClr val="black"/>
                    </a:solidFill>
                    <a:latin typeface="Calibri" pitchFamily="34" charset="0"/>
                    <a:ea typeface="Arial" charset="0"/>
                    <a:cs typeface="Calibri" pitchFamily="34" charset="0"/>
                  </a:rPr>
                  <a:t>50</a:t>
                </a:r>
              </a:p>
            </p:txBody>
          </p:sp>
        </p:grpSp>
      </p:grpSp>
      <p:sp>
        <p:nvSpPr>
          <p:cNvPr id="284" name="Text Box 32"/>
          <p:cNvSpPr txBox="1">
            <a:spLocks noChangeArrowheads="1"/>
          </p:cNvSpPr>
          <p:nvPr/>
        </p:nvSpPr>
        <p:spPr bwMode="auto">
          <a:xfrm>
            <a:off x="4289861" y="3998336"/>
            <a:ext cx="384168" cy="218021"/>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30</a:t>
            </a:r>
          </a:p>
        </p:txBody>
      </p:sp>
      <p:grpSp>
        <p:nvGrpSpPr>
          <p:cNvPr id="285" name="Group 27"/>
          <p:cNvGrpSpPr>
            <a:grpSpLocks/>
          </p:cNvGrpSpPr>
          <p:nvPr/>
        </p:nvGrpSpPr>
        <p:grpSpPr bwMode="auto">
          <a:xfrm>
            <a:off x="540100" y="4877331"/>
            <a:ext cx="8650287" cy="246062"/>
            <a:chOff x="109386" y="5858468"/>
            <a:chExt cx="8650439" cy="246888"/>
          </a:xfrm>
        </p:grpSpPr>
        <p:sp>
          <p:nvSpPr>
            <p:cNvPr id="286" name="Rectangle 61"/>
            <p:cNvSpPr>
              <a:spLocks noChangeArrowheads="1"/>
            </p:cNvSpPr>
            <p:nvPr/>
          </p:nvSpPr>
          <p:spPr bwMode="auto">
            <a:xfrm>
              <a:off x="2020770" y="5858468"/>
              <a:ext cx="6739055"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287" name="Text Box 14"/>
            <p:cNvSpPr txBox="1">
              <a:spLocks noChangeArrowheads="1"/>
            </p:cNvSpPr>
            <p:nvPr/>
          </p:nvSpPr>
          <p:spPr bwMode="auto">
            <a:xfrm>
              <a:off x="109386" y="5858468"/>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Repaglinide</a:t>
              </a:r>
              <a:endParaRPr lang="fr-CA" sz="1400" kern="0" dirty="0">
                <a:solidFill>
                  <a:srgbClr val="FEFAC9"/>
                </a:solidFill>
                <a:latin typeface="Calibri"/>
                <a:ea typeface="Arial Unicode MS" charset="0"/>
                <a:cs typeface="Calibri"/>
              </a:endParaRPr>
            </a:p>
          </p:txBody>
        </p:sp>
      </p:grpSp>
      <p:grpSp>
        <p:nvGrpSpPr>
          <p:cNvPr id="288" name="Group 29"/>
          <p:cNvGrpSpPr>
            <a:grpSpLocks/>
          </p:cNvGrpSpPr>
          <p:nvPr/>
        </p:nvGrpSpPr>
        <p:grpSpPr bwMode="auto">
          <a:xfrm>
            <a:off x="540100" y="4289955"/>
            <a:ext cx="8650287" cy="247650"/>
            <a:chOff x="109386" y="5273177"/>
            <a:chExt cx="8650439" cy="246888"/>
          </a:xfrm>
        </p:grpSpPr>
        <p:sp>
          <p:nvSpPr>
            <p:cNvPr id="289" name="Text Box 13"/>
            <p:cNvSpPr txBox="1">
              <a:spLocks noChangeArrowheads="1"/>
            </p:cNvSpPr>
            <p:nvPr/>
          </p:nvSpPr>
          <p:spPr bwMode="auto">
            <a:xfrm>
              <a:off x="109386" y="5273177"/>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Gliclazide</a:t>
              </a:r>
              <a:r>
                <a:rPr lang="fr-CA" sz="1400" kern="0" dirty="0">
                  <a:solidFill>
                    <a:srgbClr val="FEFAC9"/>
                  </a:solidFill>
                  <a:latin typeface="Calibri"/>
                  <a:ea typeface="Arial Unicode MS" charset="0"/>
                  <a:cs typeface="Calibri"/>
                </a:rPr>
                <a:t>/</a:t>
              </a:r>
              <a:r>
                <a:rPr lang="fr-CA" sz="1400" kern="0" dirty="0" err="1">
                  <a:solidFill>
                    <a:srgbClr val="FEFAC9"/>
                  </a:solidFill>
                  <a:latin typeface="Calibri"/>
                  <a:ea typeface="Arial Unicode MS" charset="0"/>
                  <a:cs typeface="Calibri"/>
                </a:rPr>
                <a:t>Glimepiride</a:t>
              </a:r>
              <a:endParaRPr lang="fr-CA" sz="1400" kern="0" dirty="0">
                <a:solidFill>
                  <a:srgbClr val="FEFAC9"/>
                </a:solidFill>
                <a:latin typeface="Calibri"/>
                <a:ea typeface="Arial Unicode MS" charset="0"/>
                <a:cs typeface="Calibri"/>
              </a:endParaRPr>
            </a:p>
          </p:txBody>
        </p:sp>
        <p:grpSp>
          <p:nvGrpSpPr>
            <p:cNvPr id="290" name="Group 16"/>
            <p:cNvGrpSpPr>
              <a:grpSpLocks/>
            </p:cNvGrpSpPr>
            <p:nvPr/>
          </p:nvGrpSpPr>
          <p:grpSpPr bwMode="auto">
            <a:xfrm>
              <a:off x="2020888" y="5273590"/>
              <a:ext cx="6738937" cy="246063"/>
              <a:chOff x="2020888" y="5272639"/>
              <a:chExt cx="6738937" cy="246063"/>
            </a:xfrm>
          </p:grpSpPr>
          <p:sp>
            <p:nvSpPr>
              <p:cNvPr id="291" name="Rectangle 62"/>
              <p:cNvSpPr>
                <a:spLocks noChangeArrowheads="1"/>
              </p:cNvSpPr>
              <p:nvPr/>
            </p:nvSpPr>
            <p:spPr bwMode="auto">
              <a:xfrm>
                <a:off x="4021055" y="5272226"/>
                <a:ext cx="4738770" cy="246888"/>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292" name="Rectangle 49"/>
              <p:cNvSpPr>
                <a:spLocks noChangeArrowheads="1"/>
              </p:cNvSpPr>
              <p:nvPr/>
            </p:nvSpPr>
            <p:spPr bwMode="auto">
              <a:xfrm>
                <a:off x="2020770" y="5272226"/>
                <a:ext cx="974742" cy="246888"/>
              </a:xfrm>
              <a:prstGeom prst="rect">
                <a:avLst/>
              </a:prstGeom>
              <a:pattFill prst="wdDnDiag">
                <a:fgClr>
                  <a:schemeClr val="bg1"/>
                </a:fgClr>
                <a:bgClr>
                  <a:srgbClr val="FF0000"/>
                </a:bgClr>
              </a:patt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293" name="Rectangle 69"/>
              <p:cNvSpPr>
                <a:spLocks noChangeArrowheads="1"/>
              </p:cNvSpPr>
              <p:nvPr/>
            </p:nvSpPr>
            <p:spPr bwMode="auto">
              <a:xfrm>
                <a:off x="2971699" y="5272226"/>
                <a:ext cx="1050943" cy="246888"/>
              </a:xfrm>
              <a:prstGeom prst="rect">
                <a:avLst/>
              </a:prstGeom>
              <a:solidFill>
                <a:srgbClr val="FCF600"/>
              </a:solidFill>
              <a:ln w="0" algn="ctr">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pitchFamily="-64" charset="0"/>
                  <a:cs typeface="Calibri"/>
                </a:endParaRPr>
              </a:p>
            </p:txBody>
          </p:sp>
          <p:sp>
            <p:nvSpPr>
              <p:cNvPr id="294" name="Text Box 32"/>
              <p:cNvSpPr txBox="1">
                <a:spLocks noChangeArrowheads="1"/>
              </p:cNvSpPr>
              <p:nvPr/>
            </p:nvSpPr>
            <p:spPr bwMode="auto">
              <a:xfrm>
                <a:off x="2789238" y="5307562"/>
                <a:ext cx="390525" cy="176217"/>
              </a:xfrm>
              <a:prstGeom prst="rect">
                <a:avLst/>
              </a:prstGeom>
              <a:noFill/>
              <a:ln w="3175">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15</a:t>
                </a:r>
              </a:p>
            </p:txBody>
          </p:sp>
          <p:sp>
            <p:nvSpPr>
              <p:cNvPr id="295" name="Text Box 32"/>
              <p:cNvSpPr txBox="1">
                <a:spLocks noChangeArrowheads="1"/>
              </p:cNvSpPr>
              <p:nvPr/>
            </p:nvSpPr>
            <p:spPr bwMode="auto">
              <a:xfrm>
                <a:off x="3833813" y="5301486"/>
                <a:ext cx="384175" cy="188369"/>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30</a:t>
                </a:r>
              </a:p>
            </p:txBody>
          </p:sp>
        </p:grpSp>
      </p:grpSp>
      <p:grpSp>
        <p:nvGrpSpPr>
          <p:cNvPr id="296" name="Group 28"/>
          <p:cNvGrpSpPr>
            <a:grpSpLocks/>
          </p:cNvGrpSpPr>
          <p:nvPr/>
        </p:nvGrpSpPr>
        <p:grpSpPr bwMode="auto">
          <a:xfrm>
            <a:off x="540100" y="4583644"/>
            <a:ext cx="8650287" cy="246063"/>
            <a:chOff x="109386" y="5565806"/>
            <a:chExt cx="8650439" cy="246888"/>
          </a:xfrm>
        </p:grpSpPr>
        <p:sp>
          <p:nvSpPr>
            <p:cNvPr id="297" name="Text Box 13"/>
            <p:cNvSpPr txBox="1">
              <a:spLocks noChangeArrowheads="1"/>
            </p:cNvSpPr>
            <p:nvPr/>
          </p:nvSpPr>
          <p:spPr bwMode="auto">
            <a:xfrm>
              <a:off x="109386" y="5565806"/>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Glyburide</a:t>
              </a:r>
              <a:endParaRPr lang="fr-CA" sz="1400" kern="0" dirty="0">
                <a:solidFill>
                  <a:srgbClr val="FEFAC9"/>
                </a:solidFill>
                <a:latin typeface="Calibri"/>
                <a:ea typeface="Arial Unicode MS" charset="0"/>
                <a:cs typeface="Calibri"/>
              </a:endParaRPr>
            </a:p>
          </p:txBody>
        </p:sp>
        <p:grpSp>
          <p:nvGrpSpPr>
            <p:cNvPr id="298" name="Group 15"/>
            <p:cNvGrpSpPr>
              <a:grpSpLocks/>
            </p:cNvGrpSpPr>
            <p:nvPr/>
          </p:nvGrpSpPr>
          <p:grpSpPr bwMode="auto">
            <a:xfrm>
              <a:off x="2020888" y="5567806"/>
              <a:ext cx="6738937" cy="242888"/>
              <a:chOff x="2020888" y="5567383"/>
              <a:chExt cx="6738937" cy="242888"/>
            </a:xfrm>
          </p:grpSpPr>
          <p:sp>
            <p:nvSpPr>
              <p:cNvPr id="299" name="Rectangle 62"/>
              <p:cNvSpPr>
                <a:spLocks noChangeArrowheads="1"/>
              </p:cNvSpPr>
              <p:nvPr/>
            </p:nvSpPr>
            <p:spPr bwMode="auto">
              <a:xfrm>
                <a:off x="4021055" y="5566977"/>
                <a:ext cx="4738770" cy="243702"/>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300" name="Rectangle 49"/>
              <p:cNvSpPr>
                <a:spLocks noChangeArrowheads="1"/>
              </p:cNvSpPr>
              <p:nvPr/>
            </p:nvSpPr>
            <p:spPr bwMode="auto">
              <a:xfrm>
                <a:off x="2020770" y="5566977"/>
                <a:ext cx="1998697" cy="243702"/>
              </a:xfrm>
              <a:prstGeom prst="rect">
                <a:avLst/>
              </a:prstGeom>
              <a:pattFill prst="wdDnDiag">
                <a:fgClr>
                  <a:schemeClr val="bg1"/>
                </a:fgClr>
                <a:bgClr>
                  <a:srgbClr val="FF0000"/>
                </a:bgClr>
              </a:pattFill>
              <a:ln w="3175">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charset="0"/>
                  <a:cs typeface="Calibri"/>
                </a:endParaRPr>
              </a:p>
            </p:txBody>
          </p:sp>
          <p:sp>
            <p:nvSpPr>
              <p:cNvPr id="301" name="Rectangle 69"/>
              <p:cNvSpPr>
                <a:spLocks noChangeArrowheads="1"/>
              </p:cNvSpPr>
              <p:nvPr/>
            </p:nvSpPr>
            <p:spPr bwMode="auto">
              <a:xfrm>
                <a:off x="4021055" y="5566977"/>
                <a:ext cx="1323998" cy="243702"/>
              </a:xfrm>
              <a:prstGeom prst="rect">
                <a:avLst/>
              </a:prstGeom>
              <a:solidFill>
                <a:srgbClr val="FCF600"/>
              </a:solidFill>
              <a:ln w="0" algn="ctr">
                <a:noFill/>
                <a:miter lim="800000"/>
                <a:headEnd/>
                <a:tailEnd/>
              </a:ln>
            </p:spPr>
            <p:txBody>
              <a:bodyPr wrap="none" lIns="0" tIns="0" rIns="0" bIns="0" anchor="ctr"/>
              <a:lstStyle/>
              <a:p>
                <a:pPr algn="ctr" defTabSz="457192">
                  <a:defRPr/>
                </a:pPr>
                <a:endParaRPr lang="en-CA" sz="2000" kern="0">
                  <a:solidFill>
                    <a:srgbClr val="FEFAC9"/>
                  </a:solidFill>
                  <a:latin typeface="Calibri"/>
                  <a:ea typeface="Arial Unicode MS" pitchFamily="-64" charset="0"/>
                  <a:cs typeface="Calibri"/>
                </a:endParaRPr>
              </a:p>
            </p:txBody>
          </p:sp>
          <p:sp>
            <p:nvSpPr>
              <p:cNvPr id="302" name="Text Box 32"/>
              <p:cNvSpPr txBox="1">
                <a:spLocks noChangeArrowheads="1"/>
              </p:cNvSpPr>
              <p:nvPr/>
            </p:nvSpPr>
            <p:spPr bwMode="auto">
              <a:xfrm>
                <a:off x="3833813" y="5576413"/>
                <a:ext cx="384175" cy="224828"/>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a:solidFill>
                      <a:prstClr val="black"/>
                    </a:solidFill>
                    <a:latin typeface="Calibri" pitchFamily="34" charset="0"/>
                    <a:ea typeface="Arial" charset="0"/>
                    <a:cs typeface="Calibri" pitchFamily="34" charset="0"/>
                  </a:rPr>
                  <a:t>30</a:t>
                </a:r>
              </a:p>
            </p:txBody>
          </p:sp>
          <p:sp>
            <p:nvSpPr>
              <p:cNvPr id="303" name="Text Box 32"/>
              <p:cNvSpPr txBox="1">
                <a:spLocks noChangeArrowheads="1"/>
              </p:cNvSpPr>
              <p:nvPr/>
            </p:nvSpPr>
            <p:spPr bwMode="auto">
              <a:xfrm>
                <a:off x="5154613" y="5582489"/>
                <a:ext cx="384175" cy="212676"/>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50</a:t>
                </a:r>
              </a:p>
            </p:txBody>
          </p:sp>
        </p:grpSp>
      </p:grpSp>
      <p:cxnSp>
        <p:nvCxnSpPr>
          <p:cNvPr id="304" name="Straight Connector 303"/>
          <p:cNvCxnSpPr/>
          <p:nvPr/>
        </p:nvCxnSpPr>
        <p:spPr>
          <a:xfrm flipH="1">
            <a:off x="996455" y="1451723"/>
            <a:ext cx="308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H="1">
            <a:off x="998076" y="1809125"/>
            <a:ext cx="308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311" idx="1"/>
          </p:cNvCxnSpPr>
          <p:nvPr/>
        </p:nvCxnSpPr>
        <p:spPr>
          <a:xfrm flipH="1" flipV="1">
            <a:off x="577625" y="4683685"/>
            <a:ext cx="116451" cy="92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H="1">
            <a:off x="1009425" y="5609938"/>
            <a:ext cx="308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0" name="TextBox 309"/>
          <p:cNvSpPr txBox="1"/>
          <p:nvPr/>
        </p:nvSpPr>
        <p:spPr>
          <a:xfrm>
            <a:off x="1847" y="4427708"/>
            <a:ext cx="594360" cy="421038"/>
          </a:xfrm>
          <a:prstGeom prst="rect">
            <a:avLst/>
          </a:prstGeom>
          <a:solidFill>
            <a:schemeClr val="bg1"/>
          </a:solidFill>
          <a:ln w="12700">
            <a:solidFill>
              <a:schemeClr val="tx1"/>
            </a:solidFill>
          </a:ln>
        </p:spPr>
        <p:txBody>
          <a:bodyPr wrap="square" lIns="51206" tIns="25603" rIns="51206" bIns="25603" rtlCol="0">
            <a:spAutoFit/>
          </a:bodyPr>
          <a:lstStyle/>
          <a:p>
            <a:pPr algn="ctr"/>
            <a:r>
              <a:rPr lang="en-CA" sz="800" dirty="0">
                <a:solidFill>
                  <a:srgbClr val="FEFAC9"/>
                </a:solidFill>
              </a:rPr>
              <a:t>Insulin </a:t>
            </a:r>
            <a:r>
              <a:rPr lang="en-CA" sz="800" dirty="0" err="1">
                <a:solidFill>
                  <a:srgbClr val="FEFAC9"/>
                </a:solidFill>
              </a:rPr>
              <a:t>Secreta-gogues</a:t>
            </a:r>
            <a:endParaRPr lang="en-CA" sz="800" dirty="0">
              <a:solidFill>
                <a:srgbClr val="FEFAC9"/>
              </a:solidFill>
            </a:endParaRPr>
          </a:p>
        </p:txBody>
      </p:sp>
      <p:sp>
        <p:nvSpPr>
          <p:cNvPr id="311" name="Left Bracket 310"/>
          <p:cNvSpPr/>
          <p:nvPr/>
        </p:nvSpPr>
        <p:spPr>
          <a:xfrm>
            <a:off x="694076" y="4320886"/>
            <a:ext cx="137160" cy="744006"/>
          </a:xfrm>
          <a:prstGeom prst="leftBracket">
            <a:avLst>
              <a:gd name="adj"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lIns="51206" tIns="25603" rIns="51206" bIns="25603" rtlCol="0" anchor="ctr"/>
          <a:lstStyle/>
          <a:p>
            <a:pPr algn="ctr"/>
            <a:endParaRPr lang="en-CA">
              <a:solidFill>
                <a:srgbClr val="FEFAC9"/>
              </a:solidFill>
            </a:endParaRPr>
          </a:p>
        </p:txBody>
      </p:sp>
      <p:sp>
        <p:nvSpPr>
          <p:cNvPr id="312" name="Left Bracket 311"/>
          <p:cNvSpPr/>
          <p:nvPr/>
        </p:nvSpPr>
        <p:spPr>
          <a:xfrm>
            <a:off x="889839" y="3121350"/>
            <a:ext cx="110201" cy="1117599"/>
          </a:xfrm>
          <a:prstGeom prst="leftBracket">
            <a:avLst>
              <a:gd name="adj"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lIns="51206" tIns="25603" rIns="51206" bIns="25603" rtlCol="0" anchor="ctr"/>
          <a:lstStyle/>
          <a:p>
            <a:pPr algn="ctr"/>
            <a:endParaRPr lang="en-CA">
              <a:solidFill>
                <a:srgbClr val="FEFAC9"/>
              </a:solidFill>
            </a:endParaRPr>
          </a:p>
        </p:txBody>
      </p:sp>
      <p:sp>
        <p:nvSpPr>
          <p:cNvPr id="314" name="Left Bracket 313"/>
          <p:cNvSpPr/>
          <p:nvPr/>
        </p:nvSpPr>
        <p:spPr>
          <a:xfrm>
            <a:off x="1318001" y="1680407"/>
            <a:ext cx="141259" cy="233060"/>
          </a:xfrm>
          <a:prstGeom prst="leftBracket">
            <a:avLst>
              <a:gd name="adj"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lIns="51206" tIns="25603" rIns="51206" bIns="25603" rtlCol="0" anchor="ctr"/>
          <a:lstStyle/>
          <a:p>
            <a:pPr algn="ctr"/>
            <a:endParaRPr lang="en-CA">
              <a:solidFill>
                <a:srgbClr val="FEFAC9"/>
              </a:solidFill>
            </a:endParaRPr>
          </a:p>
        </p:txBody>
      </p:sp>
      <p:sp>
        <p:nvSpPr>
          <p:cNvPr id="315" name="Left Bracket 314"/>
          <p:cNvSpPr/>
          <p:nvPr/>
        </p:nvSpPr>
        <p:spPr>
          <a:xfrm>
            <a:off x="1318001" y="1336633"/>
            <a:ext cx="141259" cy="238167"/>
          </a:xfrm>
          <a:prstGeom prst="leftBracket">
            <a:avLst>
              <a:gd name="adj"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lIns="51206" tIns="25603" rIns="51206" bIns="25603" rtlCol="0" anchor="ctr"/>
          <a:lstStyle/>
          <a:p>
            <a:pPr algn="ctr"/>
            <a:endParaRPr lang="en-CA">
              <a:solidFill>
                <a:srgbClr val="FEFAC9"/>
              </a:solidFill>
            </a:endParaRPr>
          </a:p>
        </p:txBody>
      </p:sp>
      <p:sp>
        <p:nvSpPr>
          <p:cNvPr id="316" name="Left Bracket 315"/>
          <p:cNvSpPr/>
          <p:nvPr/>
        </p:nvSpPr>
        <p:spPr>
          <a:xfrm>
            <a:off x="1319560" y="5237828"/>
            <a:ext cx="135601" cy="807372"/>
          </a:xfrm>
          <a:prstGeom prst="leftBracket">
            <a:avLst>
              <a:gd name="adj"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lIns="51206" tIns="25603" rIns="51206" bIns="25603" rtlCol="0" anchor="ctr"/>
          <a:lstStyle/>
          <a:p>
            <a:pPr algn="ctr"/>
            <a:endParaRPr lang="en-CA">
              <a:solidFill>
                <a:srgbClr val="FEFAC9"/>
              </a:solidFill>
            </a:endParaRPr>
          </a:p>
        </p:txBody>
      </p:sp>
      <p:sp>
        <p:nvSpPr>
          <p:cNvPr id="318" name="TextBox 317"/>
          <p:cNvSpPr txBox="1"/>
          <p:nvPr/>
        </p:nvSpPr>
        <p:spPr>
          <a:xfrm>
            <a:off x="587672" y="5424147"/>
            <a:ext cx="594360" cy="297927"/>
          </a:xfrm>
          <a:prstGeom prst="rect">
            <a:avLst/>
          </a:prstGeom>
          <a:solidFill>
            <a:schemeClr val="bg1"/>
          </a:solidFill>
          <a:ln w="12700">
            <a:solidFill>
              <a:schemeClr val="tx1"/>
            </a:solidFill>
          </a:ln>
        </p:spPr>
        <p:txBody>
          <a:bodyPr wrap="square" lIns="51206" tIns="25603" rIns="51206" bIns="25603" rtlCol="0">
            <a:spAutoFit/>
          </a:bodyPr>
          <a:lstStyle/>
          <a:p>
            <a:pPr algn="ctr"/>
            <a:r>
              <a:rPr lang="en-CA" sz="800" dirty="0">
                <a:solidFill>
                  <a:srgbClr val="FEFAC9"/>
                </a:solidFill>
              </a:rPr>
              <a:t>SGLT2 inhibitors</a:t>
            </a:r>
          </a:p>
        </p:txBody>
      </p:sp>
      <p:sp>
        <p:nvSpPr>
          <p:cNvPr id="319" name="TextBox 318"/>
          <p:cNvSpPr txBox="1"/>
          <p:nvPr/>
        </p:nvSpPr>
        <p:spPr>
          <a:xfrm>
            <a:off x="203807" y="3486518"/>
            <a:ext cx="594360" cy="297927"/>
          </a:xfrm>
          <a:prstGeom prst="rect">
            <a:avLst/>
          </a:prstGeom>
          <a:solidFill>
            <a:schemeClr val="bg1"/>
          </a:solidFill>
          <a:ln w="12700">
            <a:solidFill>
              <a:schemeClr val="tx1"/>
            </a:solidFill>
          </a:ln>
        </p:spPr>
        <p:txBody>
          <a:bodyPr wrap="square" lIns="51206" tIns="25603" rIns="51206" bIns="25603" rtlCol="0">
            <a:spAutoFit/>
          </a:bodyPr>
          <a:lstStyle/>
          <a:p>
            <a:pPr algn="ctr"/>
            <a:r>
              <a:rPr lang="en-CA" sz="800" dirty="0">
                <a:solidFill>
                  <a:srgbClr val="FEFAC9"/>
                </a:solidFill>
              </a:rPr>
              <a:t>GLP-1R agonists</a:t>
            </a:r>
          </a:p>
        </p:txBody>
      </p:sp>
      <p:sp>
        <p:nvSpPr>
          <p:cNvPr id="321" name="TextBox 320"/>
          <p:cNvSpPr txBox="1"/>
          <p:nvPr/>
        </p:nvSpPr>
        <p:spPr>
          <a:xfrm>
            <a:off x="266702" y="1272223"/>
            <a:ext cx="933165" cy="297927"/>
          </a:xfrm>
          <a:prstGeom prst="rect">
            <a:avLst/>
          </a:prstGeom>
          <a:solidFill>
            <a:schemeClr val="bg1"/>
          </a:solidFill>
          <a:ln w="12700">
            <a:solidFill>
              <a:schemeClr val="tx1"/>
            </a:solidFill>
          </a:ln>
        </p:spPr>
        <p:txBody>
          <a:bodyPr wrap="square" lIns="51206" tIns="25603" rIns="51206" bIns="25603" rtlCol="0">
            <a:spAutoFit/>
          </a:bodyPr>
          <a:lstStyle/>
          <a:p>
            <a:pPr algn="ctr"/>
            <a:r>
              <a:rPr lang="en-CA" sz="800" dirty="0">
                <a:solidFill>
                  <a:srgbClr val="FEFAC9"/>
                </a:solidFill>
              </a:rPr>
              <a:t>Alpha-</a:t>
            </a:r>
            <a:r>
              <a:rPr lang="en-CA" sz="800" dirty="0" err="1">
                <a:solidFill>
                  <a:srgbClr val="FEFAC9"/>
                </a:solidFill>
              </a:rPr>
              <a:t>glucosidase</a:t>
            </a:r>
            <a:r>
              <a:rPr lang="en-CA" sz="800" dirty="0">
                <a:solidFill>
                  <a:srgbClr val="FEFAC9"/>
                </a:solidFill>
              </a:rPr>
              <a:t> Inhibitor</a:t>
            </a:r>
          </a:p>
        </p:txBody>
      </p:sp>
      <p:sp>
        <p:nvSpPr>
          <p:cNvPr id="322" name="TextBox 321"/>
          <p:cNvSpPr txBox="1"/>
          <p:nvPr/>
        </p:nvSpPr>
        <p:spPr>
          <a:xfrm>
            <a:off x="603886" y="1715804"/>
            <a:ext cx="594360" cy="174817"/>
          </a:xfrm>
          <a:prstGeom prst="rect">
            <a:avLst/>
          </a:prstGeom>
          <a:solidFill>
            <a:schemeClr val="bg1"/>
          </a:solidFill>
          <a:ln w="12700">
            <a:solidFill>
              <a:schemeClr val="tx1"/>
            </a:solidFill>
          </a:ln>
        </p:spPr>
        <p:txBody>
          <a:bodyPr wrap="square" lIns="51206" tIns="25603" rIns="51206" bIns="25603" rtlCol="0">
            <a:spAutoFit/>
          </a:bodyPr>
          <a:lstStyle/>
          <a:p>
            <a:pPr algn="ctr"/>
            <a:r>
              <a:rPr lang="en-CA" sz="800" dirty="0" err="1">
                <a:solidFill>
                  <a:srgbClr val="FEFAC9"/>
                </a:solidFill>
              </a:rPr>
              <a:t>Biguanide</a:t>
            </a:r>
            <a:endParaRPr lang="en-CA" sz="800" dirty="0">
              <a:solidFill>
                <a:srgbClr val="FEFAC9"/>
              </a:solidFill>
            </a:endParaRPr>
          </a:p>
        </p:txBody>
      </p:sp>
      <p:cxnSp>
        <p:nvCxnSpPr>
          <p:cNvPr id="324" name="Straight Connector 323"/>
          <p:cNvCxnSpPr/>
          <p:nvPr/>
        </p:nvCxnSpPr>
        <p:spPr>
          <a:xfrm flipH="1">
            <a:off x="1009425" y="2468805"/>
            <a:ext cx="3085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Left Bracket 324"/>
          <p:cNvSpPr/>
          <p:nvPr/>
        </p:nvSpPr>
        <p:spPr>
          <a:xfrm>
            <a:off x="1332260" y="2023169"/>
            <a:ext cx="122901" cy="1024831"/>
          </a:xfrm>
          <a:prstGeom prst="leftBracket">
            <a:avLst>
              <a:gd name="adj"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lIns="51206" tIns="25603" rIns="51206" bIns="25603" rtlCol="0" anchor="ctr"/>
          <a:lstStyle/>
          <a:p>
            <a:pPr algn="ctr"/>
            <a:endParaRPr lang="en-CA">
              <a:solidFill>
                <a:srgbClr val="FEFAC9"/>
              </a:solidFill>
            </a:endParaRPr>
          </a:p>
        </p:txBody>
      </p:sp>
      <p:sp>
        <p:nvSpPr>
          <p:cNvPr id="326" name="TextBox 325"/>
          <p:cNvSpPr txBox="1"/>
          <p:nvPr/>
        </p:nvSpPr>
        <p:spPr>
          <a:xfrm>
            <a:off x="587672" y="2307749"/>
            <a:ext cx="594360" cy="297927"/>
          </a:xfrm>
          <a:prstGeom prst="rect">
            <a:avLst/>
          </a:prstGeom>
          <a:solidFill>
            <a:schemeClr val="bg1"/>
          </a:solidFill>
          <a:ln w="12700">
            <a:solidFill>
              <a:schemeClr val="tx1"/>
            </a:solidFill>
          </a:ln>
        </p:spPr>
        <p:txBody>
          <a:bodyPr wrap="square" lIns="51206" tIns="25603" rIns="51206" bIns="25603" rtlCol="0">
            <a:spAutoFit/>
          </a:bodyPr>
          <a:lstStyle/>
          <a:p>
            <a:pPr algn="ctr"/>
            <a:r>
              <a:rPr lang="en-CA" sz="800" dirty="0">
                <a:solidFill>
                  <a:srgbClr val="FEFAC9"/>
                </a:solidFill>
              </a:rPr>
              <a:t>DPP-4 inhibitors</a:t>
            </a:r>
          </a:p>
        </p:txBody>
      </p:sp>
      <p:grpSp>
        <p:nvGrpSpPr>
          <p:cNvPr id="181" name="Group 225"/>
          <p:cNvGrpSpPr>
            <a:grpSpLocks/>
          </p:cNvGrpSpPr>
          <p:nvPr/>
        </p:nvGrpSpPr>
        <p:grpSpPr bwMode="auto">
          <a:xfrm>
            <a:off x="532399" y="3380797"/>
            <a:ext cx="8650287" cy="288400"/>
            <a:chOff x="109386" y="4369735"/>
            <a:chExt cx="8650439" cy="287513"/>
          </a:xfrm>
        </p:grpSpPr>
        <p:sp>
          <p:nvSpPr>
            <p:cNvPr id="182" name="Text Box 16"/>
            <p:cNvSpPr txBox="1">
              <a:spLocks noChangeArrowheads="1"/>
            </p:cNvSpPr>
            <p:nvPr/>
          </p:nvSpPr>
          <p:spPr bwMode="auto">
            <a:xfrm>
              <a:off x="109386" y="4393478"/>
              <a:ext cx="1828832" cy="246888"/>
            </a:xfrm>
            <a:prstGeom prst="rect">
              <a:avLst/>
            </a:prstGeom>
            <a:noFill/>
            <a:ln w="12700">
              <a:noFill/>
              <a:miter lim="800000"/>
              <a:headEnd type="none" w="sm" len="sm"/>
              <a:tailEnd type="none" w="sm" len="sm"/>
            </a:ln>
          </p:spPr>
          <p:txBody>
            <a:bodyPr wrap="none" lIns="0" tIns="0" rIns="0" bIns="0" anchor="ctr"/>
            <a:lstStyle/>
            <a:p>
              <a:pPr algn="r" defTabSz="457192">
                <a:defRPr/>
              </a:pPr>
              <a:r>
                <a:rPr lang="fr-CA" sz="1400" kern="0" dirty="0" err="1">
                  <a:solidFill>
                    <a:srgbClr val="FEFAC9"/>
                  </a:solidFill>
                  <a:latin typeface="Calibri"/>
                  <a:ea typeface="Arial Unicode MS" charset="0"/>
                  <a:cs typeface="Calibri"/>
                </a:rPr>
                <a:t>Dulaglutide</a:t>
              </a:r>
              <a:endParaRPr lang="fr-CA" sz="1400" kern="0" dirty="0">
                <a:solidFill>
                  <a:srgbClr val="FEFAC9"/>
                </a:solidFill>
                <a:latin typeface="Calibri"/>
                <a:ea typeface="Arial Unicode MS" charset="0"/>
                <a:cs typeface="Calibri"/>
              </a:endParaRPr>
            </a:p>
          </p:txBody>
        </p:sp>
        <p:grpSp>
          <p:nvGrpSpPr>
            <p:cNvPr id="185" name="Group 19"/>
            <p:cNvGrpSpPr>
              <a:grpSpLocks/>
            </p:cNvGrpSpPr>
            <p:nvPr/>
          </p:nvGrpSpPr>
          <p:grpSpPr bwMode="auto">
            <a:xfrm>
              <a:off x="2020770" y="4369735"/>
              <a:ext cx="6739055" cy="287513"/>
              <a:chOff x="2020770" y="4369014"/>
              <a:chExt cx="6739055" cy="287513"/>
            </a:xfrm>
          </p:grpSpPr>
          <p:sp>
            <p:nvSpPr>
              <p:cNvPr id="186" name="Rectangle 59"/>
              <p:cNvSpPr>
                <a:spLocks noChangeArrowheads="1"/>
              </p:cNvSpPr>
              <p:nvPr/>
            </p:nvSpPr>
            <p:spPr bwMode="auto">
              <a:xfrm>
                <a:off x="5359339" y="4369018"/>
                <a:ext cx="3400486" cy="287509"/>
              </a:xfrm>
              <a:prstGeom prst="rect">
                <a:avLst/>
              </a:prstGeom>
              <a:solidFill>
                <a:srgbClr val="00E200"/>
              </a:solidFill>
              <a:ln w="3175">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sp>
            <p:nvSpPr>
              <p:cNvPr id="190" name="Rectangle 55"/>
              <p:cNvSpPr>
                <a:spLocks noChangeArrowheads="1"/>
              </p:cNvSpPr>
              <p:nvPr/>
            </p:nvSpPr>
            <p:spPr bwMode="auto">
              <a:xfrm>
                <a:off x="2020770" y="4369014"/>
                <a:ext cx="3313168" cy="270104"/>
              </a:xfrm>
              <a:prstGeom prst="rect">
                <a:avLst/>
              </a:prstGeom>
              <a:solidFill>
                <a:srgbClr val="FCF600"/>
              </a:solidFill>
              <a:ln w="0">
                <a:noFill/>
                <a:miter lim="800000"/>
                <a:headEnd/>
                <a:tailEnd/>
              </a:ln>
            </p:spPr>
            <p:txBody>
              <a:bodyPr wrap="none" lIns="0" tIns="0" rIns="0" bIns="0" anchor="ctr"/>
              <a:lstStyle/>
              <a:p>
                <a:pPr algn="ctr" defTabSz="457192">
                  <a:defRPr/>
                </a:pPr>
                <a:endParaRPr lang="en-CA" sz="1600" b="1" kern="0">
                  <a:solidFill>
                    <a:srgbClr val="FEFAC9"/>
                  </a:solidFill>
                  <a:latin typeface="Calibri"/>
                  <a:ea typeface="Arial Unicode MS" charset="0"/>
                  <a:cs typeface="Calibri"/>
                </a:endParaRPr>
              </a:p>
            </p:txBody>
          </p:sp>
        </p:grpSp>
      </p:grpSp>
      <p:sp>
        <p:nvSpPr>
          <p:cNvPr id="193" name="Text Box 34"/>
          <p:cNvSpPr txBox="1">
            <a:spLocks noChangeArrowheads="1"/>
          </p:cNvSpPr>
          <p:nvPr/>
        </p:nvSpPr>
        <p:spPr bwMode="auto">
          <a:xfrm>
            <a:off x="5597961" y="3387953"/>
            <a:ext cx="384168" cy="213331"/>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50</a:t>
            </a:r>
          </a:p>
        </p:txBody>
      </p:sp>
      <p:sp>
        <p:nvSpPr>
          <p:cNvPr id="191" name="Title 92"/>
          <p:cNvSpPr txBox="1">
            <a:spLocks/>
          </p:cNvSpPr>
          <p:nvPr/>
        </p:nvSpPr>
        <p:spPr>
          <a:xfrm>
            <a:off x="454288" y="129960"/>
            <a:ext cx="8510587" cy="720725"/>
          </a:xfrm>
          <a:prstGeom prst="rect">
            <a:avLst/>
          </a:prstGeom>
        </p:spPr>
        <p:txBody>
          <a:bodyPr/>
          <a:lstStyle>
            <a:lvl1pPr algn="l" rtl="0" eaLnBrk="0" fontAlgn="base" hangingPunct="0">
              <a:spcBef>
                <a:spcPct val="0"/>
              </a:spcBef>
              <a:spcAft>
                <a:spcPct val="0"/>
              </a:spcAft>
              <a:defRPr sz="2800" b="1">
                <a:solidFill>
                  <a:srgbClr val="FF0000"/>
                </a:solidFill>
                <a:latin typeface="+mj-lt"/>
                <a:ea typeface="ＭＳ Ｐゴシック" charset="0"/>
                <a:cs typeface="MS PGothic" charset="0"/>
              </a:defRPr>
            </a:lvl1pPr>
            <a:lvl2pPr algn="l" rtl="0" eaLnBrk="0" fontAlgn="base" hangingPunct="0">
              <a:spcBef>
                <a:spcPct val="0"/>
              </a:spcBef>
              <a:spcAft>
                <a:spcPct val="0"/>
              </a:spcAft>
              <a:defRPr sz="2800" b="1">
                <a:solidFill>
                  <a:srgbClr val="FF0000"/>
                </a:solidFill>
                <a:latin typeface="Verdana" pitchFamily="34" charset="0"/>
                <a:ea typeface="ＭＳ Ｐゴシック" charset="0"/>
                <a:cs typeface="MS PGothic" charset="0"/>
              </a:defRPr>
            </a:lvl2pPr>
            <a:lvl3pPr algn="l" rtl="0" eaLnBrk="0" fontAlgn="base" hangingPunct="0">
              <a:spcBef>
                <a:spcPct val="0"/>
              </a:spcBef>
              <a:spcAft>
                <a:spcPct val="0"/>
              </a:spcAft>
              <a:defRPr sz="2800" b="1">
                <a:solidFill>
                  <a:srgbClr val="FF0000"/>
                </a:solidFill>
                <a:latin typeface="Verdana" pitchFamily="34" charset="0"/>
                <a:ea typeface="ＭＳ Ｐゴシック" charset="0"/>
                <a:cs typeface="MS PGothic" charset="0"/>
              </a:defRPr>
            </a:lvl3pPr>
            <a:lvl4pPr algn="l" rtl="0" eaLnBrk="0" fontAlgn="base" hangingPunct="0">
              <a:spcBef>
                <a:spcPct val="0"/>
              </a:spcBef>
              <a:spcAft>
                <a:spcPct val="0"/>
              </a:spcAft>
              <a:defRPr sz="2800" b="1">
                <a:solidFill>
                  <a:srgbClr val="FF0000"/>
                </a:solidFill>
                <a:latin typeface="Verdana" pitchFamily="34" charset="0"/>
                <a:ea typeface="ＭＳ Ｐゴシック" charset="0"/>
                <a:cs typeface="MS PGothic" charset="0"/>
              </a:defRPr>
            </a:lvl4pPr>
            <a:lvl5pPr algn="l" rtl="0" eaLnBrk="0" fontAlgn="base" hangingPunct="0">
              <a:spcBef>
                <a:spcPct val="0"/>
              </a:spcBef>
              <a:spcAft>
                <a:spcPct val="0"/>
              </a:spcAft>
              <a:defRPr sz="2800" b="1">
                <a:solidFill>
                  <a:srgbClr val="FF0000"/>
                </a:solidFill>
                <a:latin typeface="Verdana" pitchFamily="34" charset="0"/>
                <a:ea typeface="ＭＳ Ｐゴシック" charset="0"/>
                <a:cs typeface="MS PGothic" charset="0"/>
              </a:defRPr>
            </a:lvl5pPr>
            <a:lvl6pPr marL="457130" algn="l" rtl="0" fontAlgn="base">
              <a:spcBef>
                <a:spcPct val="0"/>
              </a:spcBef>
              <a:spcAft>
                <a:spcPct val="0"/>
              </a:spcAft>
              <a:defRPr sz="2800" b="1">
                <a:solidFill>
                  <a:srgbClr val="FF0000"/>
                </a:solidFill>
                <a:latin typeface="Verdana" pitchFamily="34" charset="0"/>
                <a:ea typeface="ＭＳ Ｐゴシック" pitchFamily="34" charset="-128"/>
              </a:defRPr>
            </a:lvl6pPr>
            <a:lvl7pPr marL="914259" algn="l" rtl="0" fontAlgn="base">
              <a:spcBef>
                <a:spcPct val="0"/>
              </a:spcBef>
              <a:spcAft>
                <a:spcPct val="0"/>
              </a:spcAft>
              <a:defRPr sz="2800" b="1">
                <a:solidFill>
                  <a:srgbClr val="FF0000"/>
                </a:solidFill>
                <a:latin typeface="Verdana" pitchFamily="34" charset="0"/>
                <a:ea typeface="ＭＳ Ｐゴシック" pitchFamily="34" charset="-128"/>
              </a:defRPr>
            </a:lvl7pPr>
            <a:lvl8pPr marL="1371390" algn="l" rtl="0" fontAlgn="base">
              <a:spcBef>
                <a:spcPct val="0"/>
              </a:spcBef>
              <a:spcAft>
                <a:spcPct val="0"/>
              </a:spcAft>
              <a:defRPr sz="2800" b="1">
                <a:solidFill>
                  <a:srgbClr val="FF0000"/>
                </a:solidFill>
                <a:latin typeface="Verdana" pitchFamily="34" charset="0"/>
                <a:ea typeface="ＭＳ Ｐゴシック" pitchFamily="34" charset="-128"/>
              </a:defRPr>
            </a:lvl8pPr>
            <a:lvl9pPr marL="1828519" algn="l" rtl="0" fontAlgn="base">
              <a:spcBef>
                <a:spcPct val="0"/>
              </a:spcBef>
              <a:spcAft>
                <a:spcPct val="0"/>
              </a:spcAft>
              <a:defRPr sz="2800" b="1">
                <a:solidFill>
                  <a:srgbClr val="FF0000"/>
                </a:solidFill>
                <a:latin typeface="Verdana" pitchFamily="34" charset="0"/>
                <a:ea typeface="ＭＳ Ｐゴシック" pitchFamily="34" charset="-128"/>
              </a:defRPr>
            </a:lvl9pPr>
          </a:lstStyle>
          <a:p>
            <a:pPr algn="ctr"/>
            <a:r>
              <a:rPr lang="en-CA" dirty="0">
                <a:solidFill>
                  <a:srgbClr val="FEFAC9"/>
                </a:solidFill>
                <a:latin typeface="Arial"/>
                <a:cs typeface="Arial"/>
              </a:rPr>
              <a:t>Antihyperglycemic agents and Renal Function</a:t>
            </a:r>
          </a:p>
        </p:txBody>
      </p:sp>
      <p:sp>
        <p:nvSpPr>
          <p:cNvPr id="2" name="Rectangle 1"/>
          <p:cNvSpPr/>
          <p:nvPr/>
        </p:nvSpPr>
        <p:spPr bwMode="auto">
          <a:xfrm>
            <a:off x="8807737" y="1253600"/>
            <a:ext cx="395350" cy="512021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EFAC9"/>
              </a:solidFill>
              <a:latin typeface="Arial" charset="0"/>
              <a:ea typeface="ＭＳ Ｐゴシック" pitchFamily="34" charset="-128"/>
            </a:endParaRPr>
          </a:p>
        </p:txBody>
      </p:sp>
      <p:sp>
        <p:nvSpPr>
          <p:cNvPr id="199" name="Curved Down Ribbon 198"/>
          <p:cNvSpPr/>
          <p:nvPr/>
        </p:nvSpPr>
        <p:spPr bwMode="auto">
          <a:xfrm>
            <a:off x="7745762" y="6254830"/>
            <a:ext cx="1398238" cy="603170"/>
          </a:xfrm>
          <a:prstGeom prst="ellipseRibbon">
            <a:avLst>
              <a:gd name="adj1" fmla="val 36053"/>
              <a:gd name="adj2" fmla="val 50000"/>
              <a:gd name="adj3" fmla="val 17237"/>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1100" b="1" dirty="0">
                <a:solidFill>
                  <a:srgbClr val="FEFAC9"/>
                </a:solidFill>
                <a:ea typeface="ＭＳ Ｐゴシック" pitchFamily="34" charset="-128"/>
              </a:rPr>
              <a:t>11/2016</a:t>
            </a:r>
          </a:p>
        </p:txBody>
      </p:sp>
      <p:sp>
        <p:nvSpPr>
          <p:cNvPr id="203" name="Text Box 30"/>
          <p:cNvSpPr txBox="1">
            <a:spLocks noChangeArrowheads="1"/>
          </p:cNvSpPr>
          <p:nvPr/>
        </p:nvSpPr>
        <p:spPr bwMode="auto">
          <a:xfrm>
            <a:off x="6386974" y="5788758"/>
            <a:ext cx="385756" cy="182899"/>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60*</a:t>
            </a:r>
          </a:p>
        </p:txBody>
      </p:sp>
      <p:sp>
        <p:nvSpPr>
          <p:cNvPr id="204" name="Text Box 30"/>
          <p:cNvSpPr txBox="1">
            <a:spLocks noChangeArrowheads="1"/>
          </p:cNvSpPr>
          <p:nvPr/>
        </p:nvSpPr>
        <p:spPr bwMode="auto">
          <a:xfrm>
            <a:off x="4859128" y="5748291"/>
            <a:ext cx="401631" cy="233353"/>
          </a:xfrm>
          <a:prstGeom prst="rect">
            <a:avLst/>
          </a:prstGeom>
          <a:noFill/>
          <a:ln w="12700">
            <a:noFill/>
            <a:miter lim="800000"/>
            <a:headEnd type="none" w="sm" len="sm"/>
            <a:tailEnd type="none" w="sm" len="sm"/>
          </a:ln>
        </p:spPr>
        <p:txBody>
          <a:bodyPr wrap="none" lIns="0" tIns="0" rIns="0" bIns="0" anchor="ctr"/>
          <a:lstStyle/>
          <a:p>
            <a:pPr algn="ctr" defTabSz="457192">
              <a:spcBef>
                <a:spcPct val="50000"/>
              </a:spcBef>
            </a:pPr>
            <a:r>
              <a:rPr lang="fr-CA" sz="1600" b="1" dirty="0">
                <a:solidFill>
                  <a:prstClr val="black"/>
                </a:solidFill>
                <a:latin typeface="Calibri" pitchFamily="34" charset="0"/>
                <a:ea typeface="Arial" charset="0"/>
                <a:cs typeface="Calibri" pitchFamily="34" charset="0"/>
              </a:rPr>
              <a:t>45</a:t>
            </a:r>
          </a:p>
        </p:txBody>
      </p:sp>
      <p:sp>
        <p:nvSpPr>
          <p:cNvPr id="209" name="Text Box 67"/>
          <p:cNvSpPr txBox="1">
            <a:spLocks noChangeArrowheads="1"/>
          </p:cNvSpPr>
          <p:nvPr/>
        </p:nvSpPr>
        <p:spPr bwMode="auto">
          <a:xfrm>
            <a:off x="3956124" y="6566739"/>
            <a:ext cx="4576316" cy="2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91440" rIns="91440" bIns="91440" anchor="ctr" anchorCtr="0"/>
          <a:lstStyle/>
          <a:p>
            <a:r>
              <a:rPr lang="en-CA" altLang="en-US" sz="1200" b="1" dirty="0">
                <a:solidFill>
                  <a:srgbClr val="FEFAC9"/>
                </a:solidFill>
                <a:latin typeface="Calibri" panose="020F0502020204030204" pitchFamily="34" charset="0"/>
                <a:ea typeface="Arial Unicode MS" panose="020B0604020202020204" pitchFamily="34" charset="-128"/>
                <a:cs typeface="Calibri" panose="020F0502020204030204" pitchFamily="34" charset="0"/>
              </a:rPr>
              <a:t>No dose adjustment but close monitoring of renal function  </a:t>
            </a:r>
          </a:p>
        </p:txBody>
      </p:sp>
      <p:sp>
        <p:nvSpPr>
          <p:cNvPr id="210" name="Rectangle 10"/>
          <p:cNvSpPr>
            <a:spLocks noChangeArrowheads="1"/>
          </p:cNvSpPr>
          <p:nvPr/>
        </p:nvSpPr>
        <p:spPr bwMode="auto">
          <a:xfrm>
            <a:off x="3779912" y="6645976"/>
            <a:ext cx="152400" cy="95392"/>
          </a:xfrm>
          <a:prstGeom prst="rect">
            <a:avLst/>
          </a:prstGeom>
          <a:pattFill prst="ltDnDiag">
            <a:fgClr>
              <a:srgbClr val="00FF00"/>
            </a:fgClr>
            <a:bgClr>
              <a:schemeClr val="bg1"/>
            </a:bgClr>
          </a:pattFill>
          <a:ln>
            <a:noFill/>
          </a:ln>
          <a:extLst/>
        </p:spPr>
        <p:txBody>
          <a:bodyPr wrap="none" lIns="0" tIns="0" rIns="0" bIns="0" anchor="ctr"/>
          <a:lstStyle/>
          <a:p>
            <a:pPr algn="ctr"/>
            <a:endParaRPr lang="fr-CA" altLang="en-US" sz="1400">
              <a:solidFill>
                <a:srgbClr val="FEFAC9"/>
              </a:solidFill>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2414260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086600" cy="6248400"/>
          </a:xfrm>
        </p:spPr>
        <p:txBody>
          <a:bodyPr/>
          <a:lstStyle/>
          <a:p>
            <a:pPr algn="l" rtl="0">
              <a:buFont typeface="Arial" pitchFamily="34" charset="0"/>
              <a:buNone/>
            </a:pPr>
            <a:r>
              <a:rPr lang="en-US" altLang="ar-SA" sz="4400" b="1" dirty="0" smtClean="0">
                <a:solidFill>
                  <a:schemeClr val="accent2"/>
                </a:solidFill>
                <a:latin typeface="Arial" pitchFamily="34" charset="0"/>
                <a:cs typeface="Arial" pitchFamily="34" charset="0"/>
              </a:rPr>
              <a:t>Antiplatelet agents</a:t>
            </a:r>
          </a:p>
          <a:p>
            <a:pPr algn="l" rtl="0">
              <a:buFont typeface="Arial" pitchFamily="34" charset="0"/>
              <a:buNone/>
            </a:pPr>
            <a:endParaRPr lang="en-US" altLang="ar-SA" dirty="0" smtClean="0">
              <a:latin typeface="Arial" pitchFamily="34" charset="0"/>
              <a:cs typeface="Arial" pitchFamily="34" charset="0"/>
            </a:endParaRPr>
          </a:p>
          <a:p>
            <a:pPr algn="l" rtl="0">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Consider </a:t>
            </a:r>
            <a:r>
              <a:rPr lang="en-US" altLang="ar-SA" sz="2400" b="1" dirty="0" smtClean="0">
                <a:solidFill>
                  <a:schemeClr val="tx1"/>
                </a:solidFill>
                <a:latin typeface="Times New Roman" panose="02020603050405020304" pitchFamily="18" charset="0"/>
                <a:cs typeface="Times New Roman" panose="02020603050405020304" pitchFamily="18" charset="0"/>
              </a:rPr>
              <a:t>Aspirin</a:t>
            </a:r>
            <a:r>
              <a:rPr lang="en-US" altLang="ar-SA" sz="2400" dirty="0" smtClean="0">
                <a:solidFill>
                  <a:schemeClr val="tx1"/>
                </a:solidFill>
                <a:latin typeface="Times New Roman" panose="02020603050405020304" pitchFamily="18" charset="0"/>
                <a:cs typeface="Times New Roman" panose="02020603050405020304" pitchFamily="18" charset="0"/>
              </a:rPr>
              <a:t> therapy (75–162 mg/day) as a </a:t>
            </a:r>
            <a:r>
              <a:rPr lang="en-US" altLang="ar-SA" sz="2400" b="1" dirty="0" smtClean="0">
                <a:solidFill>
                  <a:schemeClr val="tx1"/>
                </a:solidFill>
                <a:latin typeface="Times New Roman" panose="02020603050405020304" pitchFamily="18" charset="0"/>
                <a:cs typeface="Times New Roman" panose="02020603050405020304" pitchFamily="18" charset="0"/>
              </a:rPr>
              <a:t>primary prevention </a:t>
            </a:r>
            <a:r>
              <a:rPr lang="en-US" altLang="ar-SA" sz="2400" dirty="0" smtClean="0">
                <a:solidFill>
                  <a:schemeClr val="tx1"/>
                </a:solidFill>
                <a:latin typeface="Times New Roman" panose="02020603050405020304" pitchFamily="18" charset="0"/>
                <a:cs typeface="Times New Roman" panose="02020603050405020304" pitchFamily="18" charset="0"/>
              </a:rPr>
              <a:t>strategy in those with type 1 or type 2 diabetes at increased cardiovascular risk (10-year risk 10%). </a:t>
            </a:r>
          </a:p>
          <a:p>
            <a:pPr algn="l" rtl="0">
              <a:buFont typeface="Arial" pitchFamily="34" charset="0"/>
              <a:buNone/>
            </a:pPr>
            <a:r>
              <a:rPr lang="en-US" altLang="ar-SA" sz="2400" dirty="0" smtClean="0">
                <a:solidFill>
                  <a:schemeClr val="tx1"/>
                </a:solidFill>
                <a:latin typeface="Times New Roman" panose="02020603050405020304" pitchFamily="18" charset="0"/>
                <a:cs typeface="Times New Roman" panose="02020603050405020304" pitchFamily="18" charset="0"/>
              </a:rPr>
              <a:t> </a:t>
            </a:r>
          </a:p>
          <a:p>
            <a:pPr>
              <a:buFont typeface="Wingdings" pitchFamily="2" charset="2"/>
              <a:buChar char="q"/>
            </a:pPr>
            <a:r>
              <a:rPr lang="en-US" altLang="ar-SA" sz="2400" dirty="0" smtClean="0">
                <a:solidFill>
                  <a:schemeClr val="tx1"/>
                </a:solidFill>
                <a:latin typeface="Times New Roman" panose="02020603050405020304" pitchFamily="18" charset="0"/>
                <a:cs typeface="Times New Roman" panose="02020603050405020304" pitchFamily="18" charset="0"/>
              </a:rPr>
              <a:t> This includes most </a:t>
            </a:r>
            <a:r>
              <a:rPr lang="en-US" altLang="ar-SA" sz="2400" b="1" dirty="0" smtClean="0">
                <a:solidFill>
                  <a:schemeClr val="tx1"/>
                </a:solidFill>
                <a:latin typeface="Times New Roman" panose="02020603050405020304" pitchFamily="18" charset="0"/>
                <a:cs typeface="Times New Roman" panose="02020603050405020304" pitchFamily="18" charset="0"/>
              </a:rPr>
              <a:t>men 50 years </a:t>
            </a:r>
            <a:r>
              <a:rPr lang="en-US" altLang="ar-SA" sz="2400" dirty="0" smtClean="0">
                <a:solidFill>
                  <a:schemeClr val="tx1"/>
                </a:solidFill>
                <a:latin typeface="Times New Roman" panose="02020603050405020304" pitchFamily="18" charset="0"/>
                <a:cs typeface="Times New Roman" panose="02020603050405020304" pitchFamily="18" charset="0"/>
              </a:rPr>
              <a:t>of age or </a:t>
            </a:r>
            <a:r>
              <a:rPr lang="en-US" altLang="ar-SA" sz="2400" b="1" dirty="0" smtClean="0">
                <a:solidFill>
                  <a:schemeClr val="tx1"/>
                </a:solidFill>
                <a:latin typeface="Times New Roman" panose="02020603050405020304" pitchFamily="18" charset="0"/>
                <a:cs typeface="Times New Roman" panose="02020603050405020304" pitchFamily="18" charset="0"/>
              </a:rPr>
              <a:t>women 50 years </a:t>
            </a:r>
            <a:r>
              <a:rPr lang="en-US" altLang="ar-SA" sz="2400" dirty="0" smtClean="0">
                <a:solidFill>
                  <a:schemeClr val="tx1"/>
                </a:solidFill>
                <a:latin typeface="Times New Roman" panose="02020603050405020304" pitchFamily="18" charset="0"/>
                <a:cs typeface="Times New Roman" panose="02020603050405020304" pitchFamily="18" charset="0"/>
              </a:rPr>
              <a:t>of age who </a:t>
            </a:r>
            <a:r>
              <a:rPr lang="en-US" altLang="ar-SA" sz="2400" b="1" dirty="0" smtClean="0">
                <a:solidFill>
                  <a:schemeClr val="tx1"/>
                </a:solidFill>
                <a:latin typeface="Times New Roman" panose="02020603050405020304" pitchFamily="18" charset="0"/>
                <a:cs typeface="Times New Roman" panose="02020603050405020304" pitchFamily="18" charset="0"/>
              </a:rPr>
              <a:t>have at least one additional major risk factor</a:t>
            </a:r>
            <a:r>
              <a:rPr lang="en-US" altLang="ar-SA" sz="2400" dirty="0" smtClean="0">
                <a:solidFill>
                  <a:schemeClr val="tx1"/>
                </a:solidFill>
                <a:latin typeface="Times New Roman" panose="02020603050405020304" pitchFamily="18" charset="0"/>
                <a:cs typeface="Times New Roman" panose="02020603050405020304" pitchFamily="18" charset="0"/>
              </a:rPr>
              <a:t> (family history of CVD, hypertension, smoking, dyslipidemia, or albuminuria). </a:t>
            </a:r>
          </a:p>
          <a:p>
            <a:pPr algn="l" rtl="0">
              <a:buFont typeface="Wingdings 2" pitchFamily="18" charset="2"/>
              <a:buNone/>
            </a:pPr>
            <a:endParaRPr lang="en-US" altLang="ar-SA" dirty="0" smtClean="0">
              <a:solidFill>
                <a:schemeClr val="tx1"/>
              </a:solidFill>
            </a:endParaRPr>
          </a:p>
        </p:txBody>
      </p:sp>
    </p:spTree>
    <p:extLst>
      <p:ext uri="{BB962C8B-B14F-4D97-AF65-F5344CB8AC3E}">
        <p14:creationId xmlns:p14="http://schemas.microsoft.com/office/powerpoint/2010/main" val="1281387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4670509"/>
          </a:xfrm>
          <a:prstGeom prst="rect">
            <a:avLst/>
          </a:prstGeom>
          <a:noFill/>
        </p:spPr>
        <p:txBody>
          <a:bodyPr wrap="square" rtlCol="0">
            <a:spAutoFit/>
          </a:bodyPr>
          <a:lstStyle/>
          <a:p>
            <a:r>
              <a:rPr lang="en-US" sz="4400" b="1" dirty="0">
                <a:solidFill>
                  <a:schemeClr val="accent2"/>
                </a:solidFill>
                <a:latin typeface="Times New Roman" panose="02020603050405020304" pitchFamily="18" charset="0"/>
                <a:cs typeface="Times New Roman" panose="02020603050405020304" pitchFamily="18" charset="0"/>
              </a:rPr>
              <a:t>Statins and Diabetes</a:t>
            </a:r>
          </a:p>
          <a:p>
            <a:endParaRPr lang="en-US" sz="2400" b="1"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Diabetics &lt; 40 years with no CV risk factors, No statin.</a:t>
            </a:r>
          </a:p>
          <a:p>
            <a:pPr marL="214313"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Statin therapy should be added to lifestyle therapy, for diabetic patients with no additional atherosclerotic CV disease risk factors 40-75 years (A). </a:t>
            </a:r>
          </a:p>
          <a:p>
            <a:pPr marL="214313"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patients with diabetes aged 40–75 years with additional atherosclerotic cardiovascular disease risk factors, consider using high-intensity statin and lifestyle therapy. (B)</a:t>
            </a:r>
          </a:p>
          <a:p>
            <a:endParaRPr lang="en-US" sz="1400" dirty="0"/>
          </a:p>
        </p:txBody>
      </p:sp>
    </p:spTree>
    <p:extLst>
      <p:ext uri="{BB962C8B-B14F-4D97-AF65-F5344CB8AC3E}">
        <p14:creationId xmlns:p14="http://schemas.microsoft.com/office/powerpoint/2010/main" val="42252141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7467600" cy="4739759"/>
          </a:xfrm>
          <a:prstGeom prst="rect">
            <a:avLst/>
          </a:prstGeom>
          <a:noFill/>
        </p:spPr>
        <p:txBody>
          <a:bodyPr wrap="square" rtlCol="0">
            <a:spAutoFit/>
          </a:bodyPr>
          <a:lstStyle/>
          <a:p>
            <a:endParaRPr lang="en-US" sz="2400" b="1" dirty="0"/>
          </a:p>
          <a:p>
            <a:r>
              <a:rPr lang="en-US" sz="4400" b="1" dirty="0">
                <a:solidFill>
                  <a:schemeClr val="accent2"/>
                </a:solidFill>
                <a:latin typeface="Times New Roman" panose="02020603050405020304" pitchFamily="18" charset="0"/>
                <a:cs typeface="Times New Roman" panose="02020603050405020304" pitchFamily="18" charset="0"/>
              </a:rPr>
              <a:t>Ezetimibe and Statin </a:t>
            </a:r>
          </a:p>
          <a:p>
            <a:pPr algn="ctr"/>
            <a:endParaRPr lang="en-US" sz="2100" dirty="0">
              <a:latin typeface="Times New Roman" panose="02020603050405020304" pitchFamily="18" charset="0"/>
              <a:cs typeface="Times New Roman" panose="02020603050405020304" pitchFamily="18" charset="0"/>
            </a:endParaRPr>
          </a:p>
          <a:p>
            <a:pPr algn="ctr"/>
            <a:endParaRPr lang="en-US" sz="21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The addition of Ezetimibe to moderate-intensity statin has been shown to provide additional CV benefit compared with moderate-intensity statin alone and may be considered for patients with a recent acute coronary syndrome with LDL cholesterol &gt; 50 mg/</a:t>
            </a:r>
            <a:r>
              <a:rPr lang="en-US" sz="2400" i="1" dirty="0" err="1">
                <a:latin typeface="Times New Roman" panose="02020603050405020304" pitchFamily="18" charset="0"/>
                <a:cs typeface="Times New Roman" panose="02020603050405020304" pitchFamily="18" charset="0"/>
              </a:rPr>
              <a:t>dL</a:t>
            </a:r>
            <a:r>
              <a:rPr lang="en-US" sz="2400" i="1" dirty="0">
                <a:latin typeface="Times New Roman" panose="02020603050405020304" pitchFamily="18" charset="0"/>
                <a:cs typeface="Times New Roman" panose="02020603050405020304" pitchFamily="18" charset="0"/>
              </a:rPr>
              <a:t> (1.3 </a:t>
            </a:r>
            <a:r>
              <a:rPr lang="en-US" sz="2400" i="1" dirty="0" err="1">
                <a:latin typeface="Times New Roman" panose="02020603050405020304" pitchFamily="18" charset="0"/>
                <a:cs typeface="Times New Roman" panose="02020603050405020304" pitchFamily="18" charset="0"/>
              </a:rPr>
              <a:t>mmol</a:t>
            </a:r>
            <a:r>
              <a:rPr lang="en-US" sz="2400" i="1" dirty="0">
                <a:latin typeface="Times New Roman" panose="02020603050405020304" pitchFamily="18" charset="0"/>
                <a:cs typeface="Times New Roman" panose="02020603050405020304" pitchFamily="18" charset="0"/>
              </a:rPr>
              <a:t>/L) or for those patients who cannot tolerate high intensity statin therapy. (A)</a:t>
            </a:r>
          </a:p>
          <a:p>
            <a:pPr algn="ctr"/>
            <a:r>
              <a:rPr lang="en-US" sz="2400" dirty="0">
                <a:latin typeface="Times New Roman" panose="02020603050405020304" pitchFamily="18" charset="0"/>
                <a:cs typeface="Times New Roman" panose="02020603050405020304" pitchFamily="18" charset="0"/>
              </a:rPr>
              <a:t>  (IMPROVE-IT)</a:t>
            </a:r>
          </a:p>
        </p:txBody>
      </p:sp>
    </p:spTree>
    <p:extLst>
      <p:ext uri="{BB962C8B-B14F-4D97-AF65-F5344CB8AC3E}">
        <p14:creationId xmlns:p14="http://schemas.microsoft.com/office/powerpoint/2010/main" val="30657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l="40196" t="22115" r="18628" b="27342"/>
          <a:stretch>
            <a:fillRect/>
          </a:stretch>
        </p:blipFill>
        <p:spPr>
          <a:xfrm>
            <a:off x="488815" y="1046940"/>
            <a:ext cx="8018024" cy="4953811"/>
          </a:xfrm>
          <a:prstGeom prst="rect">
            <a:avLst/>
          </a:prstGeom>
        </p:spPr>
      </p:pic>
    </p:spTree>
    <p:extLst>
      <p:ext uri="{BB962C8B-B14F-4D97-AF65-F5344CB8AC3E}">
        <p14:creationId xmlns:p14="http://schemas.microsoft.com/office/powerpoint/2010/main" val="35767866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7162800" cy="5039841"/>
          </a:xfrm>
          <a:prstGeom prst="rect">
            <a:avLst/>
          </a:prstGeom>
          <a:noFill/>
        </p:spPr>
        <p:txBody>
          <a:bodyPr wrap="square" rtlCol="0">
            <a:spAutoFit/>
          </a:bodyPr>
          <a:lstStyle/>
          <a:p>
            <a:endParaRPr lang="en-US" sz="2400" b="1" dirty="0"/>
          </a:p>
          <a:p>
            <a:r>
              <a:rPr lang="en-US" sz="4400" b="1" dirty="0">
                <a:solidFill>
                  <a:schemeClr val="accent2"/>
                </a:solidFill>
                <a:latin typeface="Times New Roman" panose="02020603050405020304" pitchFamily="18" charset="0"/>
                <a:cs typeface="Times New Roman" panose="02020603050405020304" pitchFamily="18" charset="0"/>
              </a:rPr>
              <a:t>Statin and Fibrate</a:t>
            </a:r>
          </a:p>
          <a:p>
            <a:endParaRPr lang="en-US" sz="2400" b="1"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Combination therapy (statin/fibrate) has not been shown to improve atherosclerotic cardiovascular disease outcomes and is generally not recommended. (A)</a:t>
            </a:r>
          </a:p>
          <a:p>
            <a:pPr marL="214313"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Statin and </a:t>
            </a:r>
            <a:r>
              <a:rPr lang="en-US" sz="2400" dirty="0" err="1">
                <a:latin typeface="Times New Roman" panose="02020603050405020304" pitchFamily="18" charset="0"/>
                <a:cs typeface="Times New Roman" panose="02020603050405020304" pitchFamily="18" charset="0"/>
              </a:rPr>
              <a:t>Fenofibrate</a:t>
            </a:r>
            <a:r>
              <a:rPr lang="en-US" sz="2400" dirty="0">
                <a:latin typeface="Times New Roman" panose="02020603050405020304" pitchFamily="18" charset="0"/>
                <a:cs typeface="Times New Roman" panose="02020603050405020304" pitchFamily="18" charset="0"/>
              </a:rPr>
              <a:t> may be considered for men with both triglyceride level ≥ 204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and HDL cholesterol level &lt; 34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(0.9 </a:t>
            </a:r>
            <a:r>
              <a:rPr lang="en-US" sz="2400" dirty="0" err="1">
                <a:latin typeface="Times New Roman" panose="02020603050405020304" pitchFamily="18" charset="0"/>
                <a:cs typeface="Times New Roman" panose="02020603050405020304" pitchFamily="18" charset="0"/>
              </a:rPr>
              <a:t>mmol</a:t>
            </a:r>
            <a:r>
              <a:rPr lang="en-US" sz="2400" dirty="0">
                <a:latin typeface="Times New Roman" panose="02020603050405020304" pitchFamily="18" charset="0"/>
                <a:cs typeface="Times New Roman" panose="02020603050405020304" pitchFamily="18" charset="0"/>
              </a:rPr>
              <a:t>/L). (B)</a:t>
            </a:r>
          </a:p>
          <a:p>
            <a:endParaRPr lang="en-US" sz="2400" dirty="0">
              <a:latin typeface="Times New Roman" panose="02020603050405020304" pitchFamily="18" charset="0"/>
              <a:cs typeface="Times New Roman" panose="02020603050405020304" pitchFamily="18" charset="0"/>
            </a:endParaRPr>
          </a:p>
          <a:p>
            <a:endParaRPr lang="en-US" sz="1350" dirty="0"/>
          </a:p>
        </p:txBody>
      </p:sp>
    </p:spTree>
    <p:extLst>
      <p:ext uri="{BB962C8B-B14F-4D97-AF65-F5344CB8AC3E}">
        <p14:creationId xmlns:p14="http://schemas.microsoft.com/office/powerpoint/2010/main" val="16156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16731"/>
          </a:xfrm>
          <a:prstGeom prst="rect">
            <a:avLst/>
          </a:prstGeom>
          <a:noFill/>
        </p:spPr>
        <p:txBody>
          <a:bodyPr wrap="square" rtlCol="0">
            <a:spAutoFit/>
          </a:bodyPr>
          <a:lstStyle/>
          <a:p>
            <a:endParaRPr lang="en-US" sz="1350" dirty="0"/>
          </a:p>
          <a:p>
            <a:r>
              <a:rPr lang="en-US" sz="4400" b="1" dirty="0">
                <a:solidFill>
                  <a:schemeClr val="accent2"/>
                </a:solidFill>
                <a:latin typeface="Times New Roman" panose="02020603050405020304" pitchFamily="18" charset="0"/>
                <a:cs typeface="Times New Roman" panose="02020603050405020304" pitchFamily="18" charset="0"/>
              </a:rPr>
              <a:t>Vaccination for patients with diabetes</a:t>
            </a:r>
          </a:p>
          <a:p>
            <a:endParaRPr lang="en-US" sz="4400" b="1" dirty="0">
              <a:solidFill>
                <a:schemeClr val="accent2"/>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Influenza vaccination yearly </a:t>
            </a:r>
          </a:p>
          <a:p>
            <a:pPr marL="214313"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Pneumococcal vaccination, repeating the pneumococcal vaccine once after age 65 years if the initial vaccination was prior to age 65. </a:t>
            </a:r>
          </a:p>
          <a:p>
            <a:pPr marL="214313" indent="-21431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hepatitis B vaccination should be given to unvaccinated adults with diabetes mellitus who are ages 19 to 59 years. </a:t>
            </a:r>
          </a:p>
        </p:txBody>
      </p:sp>
    </p:spTree>
    <p:extLst>
      <p:ext uri="{BB962C8B-B14F-4D97-AF65-F5344CB8AC3E}">
        <p14:creationId xmlns:p14="http://schemas.microsoft.com/office/powerpoint/2010/main" val="22294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760" y="1771650"/>
            <a:ext cx="8422481" cy="3314700"/>
          </a:xfrm>
          <a:prstGeom prst="rect">
            <a:avLst/>
          </a:prstGeom>
        </p:spPr>
      </p:pic>
      <p:sp>
        <p:nvSpPr>
          <p:cNvPr id="3" name="TextBox 2"/>
          <p:cNvSpPr txBox="1"/>
          <p:nvPr/>
        </p:nvSpPr>
        <p:spPr>
          <a:xfrm>
            <a:off x="240957" y="5342753"/>
            <a:ext cx="8748584" cy="230832"/>
          </a:xfrm>
          <a:prstGeom prst="rect">
            <a:avLst/>
          </a:prstGeom>
          <a:noFill/>
        </p:spPr>
        <p:txBody>
          <a:bodyPr wrap="square" rtlCol="0">
            <a:spAutoFit/>
          </a:bodyPr>
          <a:lstStyle/>
          <a:p>
            <a:r>
              <a:rPr lang="en-US" sz="900" dirty="0" err="1">
                <a:latin typeface="Times New Roman" panose="02020603050405020304" pitchFamily="18" charset="0"/>
                <a:cs typeface="Times New Roman" panose="02020603050405020304" pitchFamily="18" charset="0"/>
              </a:rPr>
              <a:t>Elhadd</a:t>
            </a:r>
            <a:r>
              <a:rPr lang="en-US" sz="900" dirty="0">
                <a:latin typeface="Times New Roman" panose="02020603050405020304" pitchFamily="18" charset="0"/>
                <a:cs typeface="Times New Roman" panose="02020603050405020304" pitchFamily="18" charset="0"/>
              </a:rPr>
              <a:t> TA, Al-</a:t>
            </a:r>
            <a:r>
              <a:rPr lang="en-US" sz="900" dirty="0" err="1">
                <a:latin typeface="Times New Roman" panose="02020603050405020304" pitchFamily="18" charset="0"/>
                <a:cs typeface="Times New Roman" panose="02020603050405020304" pitchFamily="18" charset="0"/>
              </a:rPr>
              <a:t>Amoudi</a:t>
            </a:r>
            <a:r>
              <a:rPr lang="en-US" sz="900" dirty="0">
                <a:latin typeface="Times New Roman" panose="02020603050405020304" pitchFamily="18" charset="0"/>
                <a:cs typeface="Times New Roman" panose="02020603050405020304" pitchFamily="18" charset="0"/>
              </a:rPr>
              <a:t> AA, </a:t>
            </a:r>
            <a:r>
              <a:rPr lang="en-US" sz="900" dirty="0" err="1">
                <a:latin typeface="Times New Roman" panose="02020603050405020304" pitchFamily="18" charset="0"/>
                <a:cs typeface="Times New Roman" panose="02020603050405020304" pitchFamily="18" charset="0"/>
              </a:rPr>
              <a:t>Alzahrani</a:t>
            </a:r>
            <a:r>
              <a:rPr lang="en-US" sz="900" dirty="0">
                <a:latin typeface="Times New Roman" panose="02020603050405020304" pitchFamily="18" charset="0"/>
                <a:cs typeface="Times New Roman" panose="02020603050405020304" pitchFamily="18" charset="0"/>
              </a:rPr>
              <a:t> AS. Epidemiology, clinical and complications profile of diabetes in Saudi Arabia: a review. Annals of Saudi medicine. 2007 Jul 1;27(4):241.</a:t>
            </a:r>
            <a:endParaRPr lang="en-US" sz="135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196899"/>
            <a:ext cx="6835346" cy="1446550"/>
          </a:xfrm>
          <a:prstGeom prst="rect">
            <a:avLst/>
          </a:prstGeom>
          <a:noFill/>
        </p:spPr>
        <p:txBody>
          <a:bodyPr wrap="square" rtlCol="0">
            <a:spAutoFit/>
          </a:bodyPr>
          <a:lstStyle/>
          <a:p>
            <a:pPr lvl="0"/>
            <a:r>
              <a:rPr lang="en-US" sz="4400" b="1" dirty="0">
                <a:solidFill>
                  <a:schemeClr val="accent2"/>
                </a:solidFill>
                <a:latin typeface="Times New Roman" panose="02020603050405020304" pitchFamily="18" charset="0"/>
                <a:cs typeface="Times New Roman" panose="02020603050405020304" pitchFamily="18" charset="0"/>
              </a:rPr>
              <a:t>Prevalence of DM in Saudi Arabia</a:t>
            </a:r>
            <a:endParaRPr lang="en-US" sz="44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0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38200"/>
            <a:ext cx="8229600" cy="990600"/>
          </a:xfrm>
        </p:spPr>
        <p:txBody>
          <a:bodyPr>
            <a:noAutofit/>
          </a:bodyPr>
          <a:lstStyle/>
          <a:p>
            <a:r>
              <a:rPr lang="en-US" altLang="ar-SA" sz="4400" dirty="0" smtClean="0">
                <a:solidFill>
                  <a:schemeClr val="accent2"/>
                </a:solidFill>
                <a:latin typeface="Times New Roman" panose="02020603050405020304" pitchFamily="18" charset="0"/>
                <a:cs typeface="Times New Roman" panose="02020603050405020304" pitchFamily="18" charset="0"/>
              </a:rPr>
              <a:t/>
            </a:r>
            <a:br>
              <a:rPr lang="en-US" altLang="ar-SA" sz="4400" dirty="0" smtClean="0">
                <a:solidFill>
                  <a:schemeClr val="accent2"/>
                </a:solidFill>
                <a:latin typeface="Times New Roman" panose="02020603050405020304" pitchFamily="18" charset="0"/>
                <a:cs typeface="Times New Roman" panose="02020603050405020304" pitchFamily="18" charset="0"/>
              </a:rPr>
            </a:br>
            <a:r>
              <a:rPr lang="en-US" altLang="ar-SA" sz="4400" dirty="0">
                <a:solidFill>
                  <a:schemeClr val="accent2"/>
                </a:solidFill>
                <a:latin typeface="Times New Roman" panose="02020603050405020304" pitchFamily="18" charset="0"/>
                <a:cs typeface="Times New Roman" panose="02020603050405020304" pitchFamily="18" charset="0"/>
              </a:rPr>
              <a:t/>
            </a:r>
            <a:br>
              <a:rPr lang="en-US" altLang="ar-SA" sz="4400" dirty="0">
                <a:solidFill>
                  <a:schemeClr val="accent2"/>
                </a:solidFill>
                <a:latin typeface="Times New Roman" panose="02020603050405020304" pitchFamily="18" charset="0"/>
                <a:cs typeface="Times New Roman" panose="02020603050405020304" pitchFamily="18" charset="0"/>
              </a:rPr>
            </a:br>
            <a:r>
              <a:rPr lang="en-US" altLang="ar-SA" sz="4400" dirty="0" smtClean="0">
                <a:solidFill>
                  <a:schemeClr val="accent2"/>
                </a:solidFill>
                <a:latin typeface="Times New Roman" panose="02020603050405020304" pitchFamily="18" charset="0"/>
                <a:cs typeface="Times New Roman" panose="02020603050405020304" pitchFamily="18" charset="0"/>
              </a:rPr>
              <a:t>Targets </a:t>
            </a:r>
            <a:r>
              <a:rPr lang="en-US" altLang="ar-SA" sz="4400" dirty="0">
                <a:solidFill>
                  <a:schemeClr val="accent2"/>
                </a:solidFill>
                <a:latin typeface="Times New Roman" panose="02020603050405020304" pitchFamily="18" charset="0"/>
                <a:cs typeface="Times New Roman" panose="02020603050405020304" pitchFamily="18" charset="0"/>
              </a:rPr>
              <a:t>in DM</a:t>
            </a:r>
            <a:r>
              <a:rPr lang="ar-SA" altLang="ar-SA" sz="4400" dirty="0">
                <a:solidFill>
                  <a:schemeClr val="accent2"/>
                </a:solidFill>
                <a:latin typeface="Times New Roman" panose="02020603050405020304" pitchFamily="18" charset="0"/>
                <a:cs typeface="Times New Roman" panose="02020603050405020304" pitchFamily="18" charset="0"/>
              </a:rPr>
              <a:t/>
            </a:r>
            <a:br>
              <a:rPr lang="ar-SA" altLang="ar-SA" sz="4400" dirty="0">
                <a:solidFill>
                  <a:schemeClr val="accent2"/>
                </a:solidFill>
                <a:latin typeface="Times New Roman" panose="02020603050405020304" pitchFamily="18" charset="0"/>
                <a:cs typeface="Times New Roman" panose="02020603050405020304" pitchFamily="18" charset="0"/>
              </a:rPr>
            </a:b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665" y="1600200"/>
            <a:ext cx="6350823" cy="3913983"/>
          </a:xfrm>
        </p:spPr>
        <p:txBody>
          <a:bodyPr>
            <a:normAutofit/>
          </a:bodyPr>
          <a:lstStyle/>
          <a:p>
            <a:pPr>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BP </a:t>
            </a:r>
            <a:r>
              <a:rPr lang="en-US" altLang="ar-SA" sz="2400" b="1" dirty="0">
                <a:solidFill>
                  <a:schemeClr val="tx1"/>
                </a:solidFill>
                <a:latin typeface="Times New Roman" panose="02020603050405020304" pitchFamily="18" charset="0"/>
                <a:cs typeface="Times New Roman" panose="02020603050405020304" pitchFamily="18" charset="0"/>
              </a:rPr>
              <a:t>&lt; 140 / 90 </a:t>
            </a:r>
            <a:endParaRPr lang="en-US" altLang="ar-SA" sz="2400" b="1" dirty="0" smtClean="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HbA1C </a:t>
            </a:r>
            <a:r>
              <a:rPr lang="en-US" altLang="ar-SA" sz="2400" b="1" dirty="0">
                <a:solidFill>
                  <a:schemeClr val="tx1"/>
                </a:solidFill>
                <a:latin typeface="Times New Roman" panose="02020603050405020304" pitchFamily="18" charset="0"/>
                <a:cs typeface="Times New Roman" panose="02020603050405020304" pitchFamily="18" charset="0"/>
              </a:rPr>
              <a:t>≤ 7 %  </a:t>
            </a:r>
            <a:r>
              <a:rPr lang="en-US" altLang="ar-SA" sz="2400" b="1" dirty="0" smtClean="0">
                <a:solidFill>
                  <a:schemeClr val="tx1"/>
                </a:solidFill>
                <a:latin typeface="Times New Roman" panose="02020603050405020304" pitchFamily="18" charset="0"/>
                <a:cs typeface="Times New Roman" panose="02020603050405020304" pitchFamily="18" charset="0"/>
              </a:rPr>
              <a:t>(</a:t>
            </a:r>
            <a:r>
              <a:rPr lang="en-US" altLang="ar-SA" sz="2400" b="1" dirty="0">
                <a:solidFill>
                  <a:schemeClr val="tx1"/>
                </a:solidFill>
                <a:latin typeface="Times New Roman" panose="02020603050405020304" pitchFamily="18" charset="0"/>
                <a:cs typeface="Times New Roman" panose="02020603050405020304" pitchFamily="18" charset="0"/>
              </a:rPr>
              <a:t>European </a:t>
            </a:r>
            <a:r>
              <a:rPr lang="en-US" altLang="ar-SA" sz="2400" b="1" dirty="0" err="1">
                <a:solidFill>
                  <a:schemeClr val="tx1"/>
                </a:solidFill>
                <a:latin typeface="Times New Roman" panose="02020603050405020304" pitchFamily="18" charset="0"/>
                <a:cs typeface="Times New Roman" panose="02020603050405020304" pitchFamily="18" charset="0"/>
              </a:rPr>
              <a:t>Diab</a:t>
            </a:r>
            <a:r>
              <a:rPr lang="en-US" altLang="ar-SA" sz="2400" b="1" dirty="0">
                <a:solidFill>
                  <a:schemeClr val="tx1"/>
                </a:solidFill>
                <a:latin typeface="Times New Roman" panose="02020603050405020304" pitchFamily="18" charset="0"/>
                <a:cs typeface="Times New Roman" panose="02020603050405020304" pitchFamily="18" charset="0"/>
              </a:rPr>
              <a:t>. Soc. ≤ 6.5 %) </a:t>
            </a:r>
          </a:p>
          <a:p>
            <a:pPr>
              <a:buFont typeface="Wingdings" pitchFamily="2" charset="2"/>
              <a:buChar char="q"/>
            </a:pPr>
            <a:r>
              <a:rPr lang="en-US" altLang="ar-SA" sz="2400" b="1" dirty="0">
                <a:solidFill>
                  <a:schemeClr val="tx1"/>
                </a:solidFill>
                <a:latin typeface="Times New Roman" panose="02020603050405020304" pitchFamily="18" charset="0"/>
                <a:cs typeface="Times New Roman" panose="02020603050405020304" pitchFamily="18" charset="0"/>
              </a:rPr>
              <a:t>LDL-C &lt; 100 mg/dl (2.6 </a:t>
            </a:r>
            <a:r>
              <a:rPr lang="en-US" altLang="ar-SA" sz="2400" b="1" dirty="0" err="1">
                <a:solidFill>
                  <a:schemeClr val="tx1"/>
                </a:solidFill>
                <a:latin typeface="Times New Roman" panose="02020603050405020304" pitchFamily="18" charset="0"/>
                <a:cs typeface="Times New Roman" panose="02020603050405020304" pitchFamily="18" charset="0"/>
              </a:rPr>
              <a:t>mmol</a:t>
            </a:r>
            <a:r>
              <a:rPr lang="en-US" altLang="ar-SA" sz="2400" b="1" dirty="0">
                <a:solidFill>
                  <a:schemeClr val="tx1"/>
                </a:solidFill>
                <a:latin typeface="Times New Roman" panose="02020603050405020304" pitchFamily="18" charset="0"/>
                <a:cs typeface="Times New Roman" panose="02020603050405020304" pitchFamily="18" charset="0"/>
              </a:rPr>
              <a:t>/L)</a:t>
            </a:r>
          </a:p>
          <a:p>
            <a:pPr>
              <a:buFont typeface="Wingdings" pitchFamily="2" charset="2"/>
              <a:buChar char="q"/>
            </a:pPr>
            <a:r>
              <a:rPr lang="en-US" altLang="ar-SA" sz="2400" b="1" dirty="0">
                <a:solidFill>
                  <a:schemeClr val="tx1"/>
                </a:solidFill>
                <a:latin typeface="Times New Roman" panose="02020603050405020304" pitchFamily="18" charset="0"/>
                <a:cs typeface="Times New Roman" panose="02020603050405020304" pitchFamily="18" charset="0"/>
              </a:rPr>
              <a:t>HDL-C &gt; 40 mg/dl (males)</a:t>
            </a:r>
          </a:p>
          <a:p>
            <a:pPr marL="0" indent="0">
              <a:buNone/>
            </a:pPr>
            <a:r>
              <a:rPr lang="en-US" altLang="ar-SA" sz="2400" b="1" dirty="0" smtClean="0">
                <a:solidFill>
                  <a:schemeClr val="tx1"/>
                </a:solidFill>
                <a:latin typeface="Times New Roman" panose="02020603050405020304" pitchFamily="18" charset="0"/>
                <a:cs typeface="Times New Roman" panose="02020603050405020304" pitchFamily="18" charset="0"/>
              </a:rPr>
              <a:t>               </a:t>
            </a:r>
            <a:r>
              <a:rPr lang="en-US" altLang="ar-SA" sz="2400" b="1" dirty="0">
                <a:solidFill>
                  <a:schemeClr val="tx1"/>
                </a:solidFill>
                <a:latin typeface="Times New Roman" panose="02020603050405020304" pitchFamily="18" charset="0"/>
                <a:cs typeface="Times New Roman" panose="02020603050405020304" pitchFamily="18" charset="0"/>
              </a:rPr>
              <a:t>&gt; 50 mg/dl (females)</a:t>
            </a:r>
          </a:p>
          <a:p>
            <a:pPr>
              <a:buFont typeface="Wingdings" pitchFamily="2" charset="2"/>
              <a:buChar char="q"/>
            </a:pPr>
            <a:r>
              <a:rPr lang="en-US" altLang="ar-SA" sz="2400" b="1" dirty="0" smtClean="0">
                <a:solidFill>
                  <a:schemeClr val="tx1"/>
                </a:solidFill>
                <a:latin typeface="Times New Roman" panose="02020603050405020304" pitchFamily="18" charset="0"/>
                <a:cs typeface="Times New Roman" panose="02020603050405020304" pitchFamily="18" charset="0"/>
              </a:rPr>
              <a:t>TG </a:t>
            </a:r>
            <a:r>
              <a:rPr lang="en-US" altLang="ar-SA" sz="2400" b="1" dirty="0">
                <a:solidFill>
                  <a:schemeClr val="tx1"/>
                </a:solidFill>
                <a:latin typeface="Times New Roman" panose="02020603050405020304" pitchFamily="18" charset="0"/>
                <a:cs typeface="Times New Roman" panose="02020603050405020304" pitchFamily="18" charset="0"/>
              </a:rPr>
              <a:t>&lt; 150 mg/dl (1.7 </a:t>
            </a:r>
            <a:r>
              <a:rPr lang="en-US" altLang="ar-SA" sz="2400" b="1" dirty="0" err="1">
                <a:solidFill>
                  <a:schemeClr val="tx1"/>
                </a:solidFill>
                <a:latin typeface="Times New Roman" panose="02020603050405020304" pitchFamily="18" charset="0"/>
                <a:cs typeface="Times New Roman" panose="02020603050405020304" pitchFamily="18" charset="0"/>
              </a:rPr>
              <a:t>mmol</a:t>
            </a:r>
            <a:r>
              <a:rPr lang="en-US" altLang="ar-SA" sz="2400" b="1" dirty="0">
                <a:solidFill>
                  <a:schemeClr val="tx1"/>
                </a:solidFill>
                <a:latin typeface="Times New Roman" panose="02020603050405020304" pitchFamily="18" charset="0"/>
                <a:cs typeface="Times New Roman" panose="02020603050405020304" pitchFamily="18" charset="0"/>
              </a:rPr>
              <a:t>/L)</a:t>
            </a:r>
            <a:endParaRPr lang="ar-SA" altLang="ar-SA" sz="2400" b="1"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6331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76200"/>
            <a:ext cx="6957312" cy="1854200"/>
          </a:xfrm>
        </p:spPr>
        <p:txBody>
          <a:bodyPr>
            <a:normAutofit/>
          </a:bodyPr>
          <a:lstStyle/>
          <a:p>
            <a:r>
              <a:rPr lang="en-US" sz="4400" b="1" dirty="0" smtClean="0">
                <a:solidFill>
                  <a:schemeClr val="accent2"/>
                </a:solidFill>
                <a:latin typeface="Times New Roman" panose="02020603050405020304" pitchFamily="18" charset="0"/>
                <a:cs typeface="Times New Roman" panose="02020603050405020304" pitchFamily="18" charset="0"/>
              </a:rPr>
              <a:t>Target in DM </a:t>
            </a:r>
            <a:endParaRPr lang="en-US" sz="4400" b="1" dirty="0">
              <a:solidFill>
                <a:schemeClr val="accent2"/>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52400" y="1143000"/>
            <a:ext cx="7620000" cy="3880773"/>
          </a:xfrm>
        </p:spPr>
        <p:txBody>
          <a:bodyPr>
            <a:noAutofit/>
          </a:bodyPr>
          <a:lstStyle/>
          <a:p>
            <a:pPr>
              <a:buFont typeface="Wingdings" pitchFamily="2" charset="2"/>
              <a:buChar char="q"/>
            </a:pPr>
            <a:r>
              <a:rPr lang="en-US" altLang="ar-SA" sz="2400" dirty="0">
                <a:solidFill>
                  <a:schemeClr val="tx1"/>
                </a:solidFill>
                <a:latin typeface="Times New Roman" panose="02020603050405020304" pitchFamily="18" charset="0"/>
                <a:cs typeface="Times New Roman" panose="02020603050405020304" pitchFamily="18" charset="0"/>
              </a:rPr>
              <a:t>May 27, 2009 — A new meta-analysis suggests that intensively controlling blood glucose levels (HbA</a:t>
            </a:r>
            <a:r>
              <a:rPr lang="en-US" altLang="ar-SA" sz="2400" baseline="-25000" dirty="0">
                <a:solidFill>
                  <a:schemeClr val="tx1"/>
                </a:solidFill>
                <a:latin typeface="Times New Roman" panose="02020603050405020304" pitchFamily="18" charset="0"/>
                <a:cs typeface="Times New Roman" panose="02020603050405020304" pitchFamily="18" charset="0"/>
              </a:rPr>
              <a:t>1c</a:t>
            </a:r>
            <a:r>
              <a:rPr lang="en-US" altLang="ar-SA" sz="2400" dirty="0">
                <a:solidFill>
                  <a:schemeClr val="tx1"/>
                </a:solidFill>
                <a:latin typeface="Times New Roman" panose="02020603050405020304" pitchFamily="18" charset="0"/>
                <a:cs typeface="Times New Roman" panose="02020603050405020304" pitchFamily="18" charset="0"/>
              </a:rPr>
              <a:t>) to &lt; 7.0%, significantly reduces the risk of (MI) and (CHD) events and has no effect on all-cause mortality and Stroke. The findings include UKPDS, ADVANCE, VADT, ACCORD, and PROACTIVE studies. </a:t>
            </a:r>
          </a:p>
          <a:p>
            <a:pPr>
              <a:buFont typeface="Wingdings" pitchFamily="2" charset="2"/>
              <a:buChar char="q"/>
            </a:pPr>
            <a:r>
              <a:rPr lang="en-US" altLang="ar-SA" sz="2400" dirty="0">
                <a:solidFill>
                  <a:schemeClr val="tx1"/>
                </a:solidFill>
                <a:latin typeface="Times New Roman" panose="02020603050405020304" pitchFamily="18" charset="0"/>
                <a:cs typeface="Times New Roman" panose="02020603050405020304" pitchFamily="18" charset="0"/>
              </a:rPr>
              <a:t>The concerns stemmed particularly from the (ACCORD) and (ADVANCE) and (VADT) which showed no significant response on </a:t>
            </a:r>
            <a:r>
              <a:rPr lang="en-US" altLang="ar-SA" sz="2400" dirty="0" err="1">
                <a:solidFill>
                  <a:schemeClr val="tx1"/>
                </a:solidFill>
                <a:latin typeface="Times New Roman" panose="02020603050405020304" pitchFamily="18" charset="0"/>
                <a:cs typeface="Times New Roman" panose="02020603050405020304" pitchFamily="18" charset="0"/>
              </a:rPr>
              <a:t>Macrovascular</a:t>
            </a:r>
            <a:r>
              <a:rPr lang="en-US" altLang="ar-SA" sz="2400" dirty="0">
                <a:solidFill>
                  <a:schemeClr val="tx1"/>
                </a:solidFill>
                <a:latin typeface="Times New Roman" panose="02020603050405020304" pitchFamily="18" charset="0"/>
                <a:cs typeface="Times New Roman" panose="02020603050405020304" pitchFamily="18" charset="0"/>
              </a:rPr>
              <a:t> outcomes. </a:t>
            </a:r>
          </a:p>
          <a:p>
            <a:pPr>
              <a:buFont typeface="Wingdings" pitchFamily="2" charset="2"/>
              <a:buChar char="q"/>
            </a:pPr>
            <a:r>
              <a:rPr lang="en-US" altLang="ar-SA" sz="2400" dirty="0">
                <a:solidFill>
                  <a:schemeClr val="tx1"/>
                </a:solidFill>
                <a:latin typeface="Times New Roman" panose="02020603050405020304" pitchFamily="18" charset="0"/>
                <a:cs typeface="Times New Roman" panose="02020603050405020304" pitchFamily="18" charset="0"/>
              </a:rPr>
              <a:t>ACCORD, on the other hand, was stopped early because of an increased risk of death in patients who underwent intensive blood glucose lowering.</a:t>
            </a:r>
          </a:p>
          <a:p>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6496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450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Reference </a:t>
            </a:r>
            <a:endParaRPr lang="en-US" dirty="0">
              <a:solidFill>
                <a:schemeClr val="accent2"/>
              </a:solidFill>
            </a:endParaRPr>
          </a:p>
        </p:txBody>
      </p:sp>
      <p:pic>
        <p:nvPicPr>
          <p:cNvPr id="4" name="Content Placeholder 3"/>
          <p:cNvPicPr>
            <a:picLocks noGrp="1" noChangeAspect="1"/>
          </p:cNvPicPr>
          <p:nvPr>
            <p:ph idx="1"/>
          </p:nvPr>
        </p:nvPicPr>
        <p:blipFill>
          <a:blip r:embed="rId2"/>
          <a:stretch>
            <a:fillRect/>
          </a:stretch>
        </p:blipFill>
        <p:spPr>
          <a:xfrm>
            <a:off x="990600" y="1524000"/>
            <a:ext cx="5898641" cy="4953000"/>
          </a:xfrm>
          <a:prstGeom prst="rect">
            <a:avLst/>
          </a:prstGeom>
        </p:spPr>
      </p:pic>
    </p:spTree>
    <p:extLst>
      <p:ext uri="{BB962C8B-B14F-4D97-AF65-F5344CB8AC3E}">
        <p14:creationId xmlns:p14="http://schemas.microsoft.com/office/powerpoint/2010/main" val="4065776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20" y="-20216"/>
            <a:ext cx="6347713" cy="1320800"/>
          </a:xfrm>
        </p:spPr>
        <p:txBody>
          <a:bodyPr/>
          <a:lstStyle/>
          <a:p>
            <a:r>
              <a:rPr lang="en-US" sz="4400" b="1" dirty="0" smtClean="0">
                <a:solidFill>
                  <a:schemeClr val="accent2"/>
                </a:solidFill>
                <a:latin typeface="Times New Roman" panose="02020603050405020304" pitchFamily="18" charset="0"/>
                <a:cs typeface="Times New Roman" panose="02020603050405020304" pitchFamily="18" charset="0"/>
              </a:rPr>
              <a:t>Diagnosis</a:t>
            </a:r>
            <a:endParaRPr lang="en-US" b="1" dirty="0">
              <a:solidFill>
                <a:schemeClr val="accent2"/>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1600200"/>
            <a:ext cx="6348413" cy="304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550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7924800" cy="4431983"/>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a:p>
            <a:endParaRPr lang="en-US" sz="1350" dirty="0"/>
          </a:p>
          <a:p>
            <a:pPr marL="214313" indent="-214313">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clear clinical diagnosis? </a:t>
            </a:r>
          </a:p>
          <a:p>
            <a:r>
              <a:rPr lang="en-US" sz="2400" dirty="0">
                <a:latin typeface="Times New Roman" panose="02020603050405020304" pitchFamily="18" charset="0"/>
                <a:cs typeface="Times New Roman" panose="02020603050405020304" pitchFamily="18" charset="0"/>
              </a:rPr>
              <a:t>Immediately repeat the same test using a new blood sample.</a:t>
            </a:r>
          </a:p>
          <a:p>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Different tests above diagnostic threshold? </a:t>
            </a:r>
          </a:p>
          <a:p>
            <a:r>
              <a:rPr lang="en-US" sz="2400" dirty="0">
                <a:latin typeface="Times New Roman" panose="02020603050405020304" pitchFamily="18" charset="0"/>
                <a:cs typeface="Times New Roman" panose="02020603050405020304" pitchFamily="18" charset="0"/>
              </a:rPr>
              <a:t>Diagnosis confirmed.</a:t>
            </a:r>
          </a:p>
          <a:p>
            <a:endParaRPr lang="en-US" sz="24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Discordant results from two separate tests? </a:t>
            </a:r>
          </a:p>
          <a:p>
            <a:r>
              <a:rPr lang="en-US" sz="2400" dirty="0">
                <a:latin typeface="Times New Roman" panose="02020603050405020304" pitchFamily="18" charset="0"/>
                <a:cs typeface="Times New Roman" panose="02020603050405020304" pitchFamily="18" charset="0"/>
              </a:rPr>
              <a:t>Repeat the test with a result above diagnostic cut-point.</a:t>
            </a:r>
          </a:p>
          <a:p>
            <a:endParaRPr lang="en-US"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9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 calcmode="lin" valueType="num">
                                      <p:cBhvr additive="base">
                                        <p:cTn id="1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 calcmode="lin" valueType="num">
                                      <p:cBhvr additive="base">
                                        <p:cTn id="1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ST_TIMELINE" val="69.2"/>
  <p:tag name="HST_AUDIO_DURATION" val="69160"/>
  <p:tag name="HST_ACTIVE_THIS_SESSION" val="NO"/>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2064</TotalTime>
  <Words>3194</Words>
  <Application>Microsoft Office PowerPoint</Application>
  <PresentationFormat>On-screen Show (4:3)</PresentationFormat>
  <Paragraphs>568</Paragraphs>
  <Slides>73</Slides>
  <Notes>14</Notes>
  <HiddenSlides>0</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94" baseType="lpstr">
      <vt:lpstr>MS PGothic</vt:lpstr>
      <vt:lpstr>MS PGothic</vt:lpstr>
      <vt:lpstr>Arial</vt:lpstr>
      <vt:lpstr>Arial Narrow</vt:lpstr>
      <vt:lpstr>Arial Unicode MS</vt:lpstr>
      <vt:lpstr>Calibri</vt:lpstr>
      <vt:lpstr>Century Gothic</vt:lpstr>
      <vt:lpstr>Constantia</vt:lpstr>
      <vt:lpstr>Georgia</vt:lpstr>
      <vt:lpstr>Symbol</vt:lpstr>
      <vt:lpstr>Tahoma</vt:lpstr>
      <vt:lpstr>Times New Roman</vt:lpstr>
      <vt:lpstr>Verdana</vt:lpstr>
      <vt:lpstr>Wingdings</vt:lpstr>
      <vt:lpstr>Wingdings 2</vt:lpstr>
      <vt:lpstr>Wingdings 3</vt:lpstr>
      <vt:lpstr>WP Greek Century</vt:lpstr>
      <vt:lpstr>ヒラギノ角ゴ Pro W3</vt:lpstr>
      <vt:lpstr>Paper</vt:lpstr>
      <vt:lpstr>Ion</vt:lpstr>
      <vt:lpstr>Chart</vt:lpstr>
      <vt:lpstr>PowerPoint Presentation</vt:lpstr>
      <vt:lpstr>PowerPoint Presentation</vt:lpstr>
      <vt:lpstr>PowerPoint Presentation</vt:lpstr>
      <vt:lpstr>PowerPoint Presentation</vt:lpstr>
      <vt:lpstr>CLASSIFICATION</vt:lpstr>
      <vt:lpstr>PowerPoint Presentation</vt:lpstr>
      <vt:lpstr>PowerPoint Presentation</vt:lpstr>
      <vt:lpstr>Diagnosis</vt:lpstr>
      <vt:lpstr>PowerPoint Presentation</vt:lpstr>
      <vt:lpstr>Prediabetes </vt:lpstr>
      <vt:lpstr>Screening for diabetes </vt:lpstr>
      <vt:lpstr>PowerPoint Presentation</vt:lpstr>
      <vt:lpstr>PowerPoint Presentation</vt:lpstr>
      <vt:lpstr>PowerPoint Presentation</vt:lpstr>
      <vt:lpstr>Prediabetes</vt:lpstr>
      <vt:lpstr>PowerPoint Presentation</vt:lpstr>
      <vt:lpstr>Approach to Management</vt:lpstr>
      <vt:lpstr>PHYSICAL EXAMINATION</vt:lpstr>
      <vt:lpstr>LABORATORY EVALUATION</vt:lpstr>
      <vt:lpstr>Yearly Check Up:</vt:lpstr>
      <vt:lpstr>Current Treatment Goals for Glycaemic Control</vt:lpstr>
      <vt:lpstr>PowerPoint Presentation</vt:lpstr>
      <vt:lpstr>PowerPoint Presentation</vt:lpstr>
      <vt:lpstr>Life Style Modification</vt:lpstr>
      <vt:lpstr>PowerPoint Presentation</vt:lpstr>
      <vt:lpstr>PowerPoint Presentation</vt:lpstr>
      <vt:lpstr>Effects on fasting vs post-prandial BGLs</vt:lpstr>
      <vt:lpstr>PowerPoint Presentation</vt:lpstr>
      <vt:lpstr>PowerPoint Presentation</vt:lpstr>
      <vt:lpstr>Metformin</vt:lpstr>
      <vt:lpstr>PowerPoint Presentation</vt:lpstr>
      <vt:lpstr>PowerPoint Presentation</vt:lpstr>
      <vt:lpstr>Oral Medication in Type 2 DM</vt:lpstr>
      <vt:lpstr>PowerPoint Presentation</vt:lpstr>
      <vt:lpstr>PowerPoint Presentation</vt:lpstr>
      <vt:lpstr>Physiological effects of GLP-1 Bunck MC, et al. Diabetologia. 2010;53 (Suppl 1):S338.</vt:lpstr>
      <vt:lpstr>INCRETINS</vt:lpstr>
      <vt:lpstr>PowerPoint Presentation</vt:lpstr>
      <vt:lpstr>Dipeptidyl Peptidase-4 (DPP-4) </vt:lpstr>
      <vt:lpstr>The family of incretin-based therapies</vt:lpstr>
      <vt:lpstr>Medication </vt:lpstr>
      <vt:lpstr>PowerPoint Presentation</vt:lpstr>
      <vt:lpstr>PowerPoint Presentation</vt:lpstr>
      <vt:lpstr>DPP 4 inhibitors</vt:lpstr>
      <vt:lpstr>PowerPoint Presentation</vt:lpstr>
      <vt:lpstr>Which antidiabetic Drugs are contraindicated or should be only very cautiously when the following Co-Morbidity is present?</vt:lpstr>
      <vt:lpstr>PowerPoint Presentation</vt:lpstr>
      <vt:lpstr>PowerPoint Presentation</vt:lpstr>
      <vt:lpstr>Insulin</vt:lpstr>
      <vt:lpstr>PowerPoint Presentation</vt:lpstr>
      <vt:lpstr>Insulin</vt:lpstr>
      <vt:lpstr>PowerPoint Presentation</vt:lpstr>
      <vt:lpstr>PowerPoint Presentation</vt:lpstr>
      <vt:lpstr>Indication of Insulin in Type 2 DM </vt:lpstr>
      <vt:lpstr>TREATMENT REGIMENS OF TYPE 1 DM</vt:lpstr>
      <vt:lpstr>INSULIN GLARGINE (LANTUS)</vt:lpstr>
      <vt:lpstr>PowerPoint Presentation</vt:lpstr>
      <vt:lpstr>Basal-Bolus Insulin TreatmentWith Insulin Analogues </vt:lpstr>
      <vt:lpstr>PowerPoint Presentation</vt:lpstr>
      <vt:lpstr>PowerPoint Presentation</vt:lpstr>
      <vt:lpstr>PowerPoint Presentation</vt:lpstr>
      <vt:lpstr>Insulin administration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Targets in DM </vt:lpstr>
      <vt:lpstr>Target in DM </vt:lpstr>
      <vt:lpstr>PowerPoint Presentation</vt:lpstr>
      <vt:lpstr>Reference </vt:lpstr>
    </vt:vector>
  </TitlesOfParts>
  <Company>Pramjcom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2013 ACC/AHA guidelines on treatment of blood cholesterol to reduce atherosclerotic cardiovascular risk in Adults</dc:title>
  <dc:creator>Dr_Boo7</dc:creator>
  <cp:lastModifiedBy>Abdullah Alrashed</cp:lastModifiedBy>
  <cp:revision>125</cp:revision>
  <dcterms:created xsi:type="dcterms:W3CDTF">2015-11-07T10:26:15Z</dcterms:created>
  <dcterms:modified xsi:type="dcterms:W3CDTF">2017-12-06T12:49:43Z</dcterms:modified>
</cp:coreProperties>
</file>