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84" r:id="rId3"/>
    <p:sldId id="257" r:id="rId4"/>
    <p:sldId id="285" r:id="rId5"/>
    <p:sldId id="293" r:id="rId6"/>
    <p:sldId id="258" r:id="rId7"/>
    <p:sldId id="288" r:id="rId8"/>
    <p:sldId id="296" r:id="rId9"/>
    <p:sldId id="294" r:id="rId10"/>
    <p:sldId id="295" r:id="rId11"/>
    <p:sldId id="317" r:id="rId12"/>
    <p:sldId id="309" r:id="rId13"/>
    <p:sldId id="297" r:id="rId14"/>
    <p:sldId id="311" r:id="rId15"/>
    <p:sldId id="310" r:id="rId16"/>
    <p:sldId id="265" r:id="rId17"/>
    <p:sldId id="266" r:id="rId18"/>
    <p:sldId id="298" r:id="rId19"/>
    <p:sldId id="299" r:id="rId20"/>
    <p:sldId id="300" r:id="rId21"/>
    <p:sldId id="308" r:id="rId22"/>
    <p:sldId id="303" r:id="rId23"/>
    <p:sldId id="304" r:id="rId24"/>
    <p:sldId id="305" r:id="rId25"/>
    <p:sldId id="306" r:id="rId26"/>
    <p:sldId id="307" r:id="rId27"/>
    <p:sldId id="261" r:id="rId28"/>
    <p:sldId id="262" r:id="rId29"/>
    <p:sldId id="290" r:id="rId30"/>
    <p:sldId id="286" r:id="rId31"/>
    <p:sldId id="283" r:id="rId32"/>
    <p:sldId id="263" r:id="rId33"/>
    <p:sldId id="264" r:id="rId34"/>
    <p:sldId id="292" r:id="rId35"/>
    <p:sldId id="259" r:id="rId36"/>
    <p:sldId id="260" r:id="rId37"/>
    <p:sldId id="270" r:id="rId38"/>
    <p:sldId id="282" r:id="rId39"/>
    <p:sldId id="280" r:id="rId40"/>
    <p:sldId id="281" r:id="rId41"/>
    <p:sldId id="279" r:id="rId42"/>
    <p:sldId id="319" r:id="rId43"/>
    <p:sldId id="318" r:id="rId44"/>
    <p:sldId id="312" r:id="rId45"/>
    <p:sldId id="274" r:id="rId46"/>
    <p:sldId id="315" r:id="rId47"/>
    <p:sldId id="272" r:id="rId48"/>
    <p:sldId id="313" r:id="rId49"/>
    <p:sldId id="273" r:id="rId50"/>
    <p:sldId id="314" r:id="rId51"/>
    <p:sldId id="275" r:id="rId52"/>
    <p:sldId id="276" r:id="rId53"/>
    <p:sldId id="277" r:id="rId54"/>
    <p:sldId id="31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59" d="100"/>
          <a:sy n="59" d="100"/>
        </p:scale>
        <p:origin x="-8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9" d="100"/>
        <a:sy n="1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80F3A-E30F-45A9-B656-C01C01CD2840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39EA-144A-4DD8-9D79-CB67E26D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3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439EA-144A-4DD8-9D79-CB67E26D3C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FC28-3059-439E-87BF-420BC62B3B17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04BD-E63A-433D-A663-022006CB789C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9B6-4E14-4918-A997-BD10C32B2113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A728-5276-40F5-86FF-B28D9FA834CE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5A1-85D0-45CE-BBC9-A579821D4034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0D8-AD31-452C-82D2-950355BB0C3B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8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C064-6F44-4D30-A89F-E017B055AEA3}" type="datetime1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2C75-7E7B-4C9A-857C-6081A726C64A}" type="datetime1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2EFA-8B1C-4AF7-8EA1-0672FFF012F9}" type="datetime1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895-7873-45F4-8E8E-A4932169515A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4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D64-B1EF-4316-A649-53C88D93A792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7AD4-F112-4FD2-A2E4-62A9CBC10513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sumatriptan-and-naproxen-drug-information?source=see_link" TargetMode="External"/><Relationship Id="rId2" Type="http://schemas.openxmlformats.org/officeDocument/2006/relationships/hyperlink" Target="http://www.uptodate.com/contents/acetaminophen-paracetamol-drug-information?source=see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ptodate.com/contents/sumatriptan-drug-information?source=see_lin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e.org.uk/guidance/CG15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e.org.uk/guidance/CG15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acetaminophen-paracetamol-drug-information?source=see_link" TargetMode="External"/><Relationship Id="rId2" Type="http://schemas.openxmlformats.org/officeDocument/2006/relationships/hyperlink" Target="http://www.uptodate.com/contents/aspirin-drug-information?source=see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ptodate.com/contents/caffeine-drug-information?source=see_link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74520" y="2342368"/>
            <a:ext cx="8642959" cy="68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Prof </a:t>
            </a:r>
            <a:r>
              <a:rPr lang="en-US" sz="3200" b="1" dirty="0" err="1" smtClean="0">
                <a:solidFill>
                  <a:srgbClr val="C00000"/>
                </a:solidFill>
              </a:rPr>
              <a:t>Eiad</a:t>
            </a:r>
            <a:r>
              <a:rPr lang="en-US" sz="3200" b="1" dirty="0" smtClean="0">
                <a:solidFill>
                  <a:srgbClr val="C00000"/>
                </a:solidFill>
              </a:rPr>
              <a:t> Al </a:t>
            </a:r>
            <a:r>
              <a:rPr lang="en-US" sz="3200" b="1" dirty="0" err="1" smtClean="0">
                <a:solidFill>
                  <a:srgbClr val="C00000"/>
                </a:solidFill>
              </a:rPr>
              <a:t>Faris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https://media.giphy.com/media/xT9DPAWapD7Kmqm4rS/giph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502"/>
            <a:ext cx="11954764" cy="67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" y="5731267"/>
            <a:ext cx="12239636" cy="11267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005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1145"/>
            <a:ext cx="10515600" cy="5625818"/>
          </a:xfrm>
          <a:noFill/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tells you that when A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hmed 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has the headaches he is unable to go to school and that the headaches last from 2 to 4 hours. She gives 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Ahmed </a:t>
            </a:r>
            <a:r>
              <a:rPr lang="en-GB" altLang="en-US" sz="3200" dirty="0" err="1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paracetamol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 and if that doesn’t work she also gives him ibuprofen. 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combination of medication 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helps.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GB" altLang="en-US" sz="32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MIDAS SCALE FOR MIGRAINE DISABILITY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02" y="185299"/>
            <a:ext cx="11078795" cy="63377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19875" y="6488668"/>
            <a:ext cx="431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Oxford handbook of general practice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73" y="363254"/>
            <a:ext cx="11003071" cy="625048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GB" altLang="en-US" sz="3100" b="1" i="1" dirty="0">
                <a:latin typeface="Arial" pitchFamily="34" charset="0"/>
                <a:cs typeface="Arial" pitchFamily="34" charset="0"/>
              </a:rPr>
              <a:t>You diagnose migraine without aura</a:t>
            </a:r>
            <a:r>
              <a:rPr lang="en-GB" altLang="en-US" sz="2400" b="1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GB" altLang="en-US" sz="34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How would you manage this?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Reassure them that a serious underlying cause is unlikely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Tell them that migraines are a well-recognised problem although what causes them is not known for certain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Explain the risk of medication overuse 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headache</a:t>
            </a:r>
            <a:endParaRPr lang="en-GB" altLang="en-US" sz="3200" dirty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For acute management </a:t>
            </a:r>
            <a:r>
              <a:rPr lang="en-GB" altLang="en-US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 of migraine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GB" altLang="en-US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Taking </a:t>
            </a:r>
            <a:r>
              <a:rPr lang="en-GB" altLang="en-US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into account the person's preference, comorbidities and risk of adverse events:</a:t>
            </a:r>
            <a:endParaRPr lang="en-US" dirty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GB" altLang="en-US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Offer therapy: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dirty="0"/>
              <a:t>First line: Simple analgesics ( Ibuprofen 400 mg, ASA 1000 mg, naproxen sodium 500-550 mg, acetaminophen 1000 mg 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dirty="0"/>
              <a:t>Second line:  </a:t>
            </a:r>
            <a:r>
              <a:rPr lang="en-US" dirty="0" err="1"/>
              <a:t>Triptans</a:t>
            </a:r>
            <a:endParaRPr lang="en-GB" altLang="en-US" dirty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uptodate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sz="2700" b="1" dirty="0">
                <a:solidFill>
                  <a:prstClr val="black"/>
                </a:solidFill>
              </a:rPr>
              <a:t>Mild to moderate attacks</a:t>
            </a:r>
            <a:r>
              <a:rPr lang="en-US" sz="2700" dirty="0">
                <a:solidFill>
                  <a:prstClr val="black"/>
                </a:solidFill>
              </a:rPr>
              <a:t> — not associated with vomiting </a:t>
            </a:r>
            <a:r>
              <a:rPr lang="en-US" sz="2700" dirty="0" smtClean="0">
                <a:solidFill>
                  <a:prstClr val="black"/>
                </a:solidFill>
              </a:rPr>
              <a:t>- simple </a:t>
            </a:r>
            <a:r>
              <a:rPr lang="en-US" sz="2700" dirty="0">
                <a:solidFill>
                  <a:prstClr val="black"/>
                </a:solidFill>
              </a:rPr>
              <a:t>analgesics (NSAIDs, </a:t>
            </a:r>
            <a:r>
              <a:rPr lang="en-US" sz="2700" u="sng" dirty="0">
                <a:hlinkClick r:id="rId2"/>
              </a:rPr>
              <a:t>acetaminophen</a:t>
            </a:r>
            <a:r>
              <a:rPr lang="en-US" sz="2700" dirty="0">
                <a:solidFill>
                  <a:prstClr val="black"/>
                </a:solidFill>
              </a:rPr>
              <a:t>) or combination analgesics</a:t>
            </a:r>
            <a:endParaRPr lang="en-GB" altLang="en-US" sz="2700" dirty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/>
              <a:t>Moderate to severe attacks</a:t>
            </a:r>
            <a:r>
              <a:rPr lang="en-US" dirty="0"/>
              <a:t> — </a:t>
            </a:r>
            <a:r>
              <a:rPr lang="en-US" dirty="0" smtClean="0"/>
              <a:t>not </a:t>
            </a:r>
            <a:r>
              <a:rPr lang="en-US" dirty="0"/>
              <a:t>associated with vomiting </a:t>
            </a:r>
            <a:r>
              <a:rPr lang="en-US" dirty="0" smtClean="0"/>
              <a:t>-oral </a:t>
            </a:r>
            <a:r>
              <a:rPr lang="en-US" dirty="0"/>
              <a:t>migraine-specific agents are first-line, including oral </a:t>
            </a:r>
            <a:r>
              <a:rPr lang="en-US" dirty="0" err="1"/>
              <a:t>triptans</a:t>
            </a:r>
            <a:r>
              <a:rPr lang="en-US" dirty="0"/>
              <a:t> and the combination of </a:t>
            </a:r>
            <a:r>
              <a:rPr lang="en-US" u="sng" dirty="0" err="1" smtClean="0">
                <a:hlinkClick r:id="rId3"/>
              </a:rPr>
              <a:t>sumatriptan</a:t>
            </a:r>
            <a:r>
              <a:rPr lang="en-US" u="sng" dirty="0" smtClean="0">
                <a:hlinkClick r:id="rId3"/>
              </a:rPr>
              <a:t>-naproxen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</a:t>
            </a:r>
            <a:r>
              <a:rPr lang="en-US" dirty="0"/>
              <a:t>complicated by vomiting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non oral </a:t>
            </a:r>
            <a:r>
              <a:rPr lang="en-US" dirty="0"/>
              <a:t>migraine-specific medications including subcutaneous </a:t>
            </a:r>
            <a:r>
              <a:rPr lang="en-US" u="sng" dirty="0" err="1" smtClean="0">
                <a:hlinkClick r:id="rId4"/>
              </a:rPr>
              <a:t>sumatriptan</a:t>
            </a:r>
            <a:r>
              <a:rPr lang="en-US" dirty="0" smtClean="0"/>
              <a:t> OR </a:t>
            </a:r>
            <a:r>
              <a:rPr lang="en-US" dirty="0"/>
              <a:t>nasal </a:t>
            </a:r>
            <a:r>
              <a:rPr lang="en-US" dirty="0" err="1" smtClean="0"/>
              <a:t>sumatriptan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non oral </a:t>
            </a:r>
            <a:r>
              <a:rPr lang="en-US" dirty="0"/>
              <a:t>antiemetic </a:t>
            </a:r>
            <a:r>
              <a:rPr lang="en-US" dirty="0" smtClean="0"/>
              <a:t>agents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286"/>
            <a:ext cx="10515600" cy="874952"/>
          </a:xfrm>
        </p:spPr>
        <p:txBody>
          <a:bodyPr/>
          <a:lstStyle/>
          <a:p>
            <a:pPr algn="ctr"/>
            <a:r>
              <a:rPr lang="en-US" b="1" dirty="0"/>
              <a:t>M</a:t>
            </a:r>
            <a:r>
              <a:rPr lang="en-US" b="1" dirty="0" smtClean="0"/>
              <a:t>anaging patients with migraine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7238"/>
            <a:ext cx="10515600" cy="54738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Pay attention to lifestyle and specific migraine triggers.</a:t>
            </a:r>
          </a:p>
          <a:p>
            <a:r>
              <a:rPr lang="en-US" dirty="0" smtClean="0"/>
              <a:t>Lifestyle factors to avoid include :</a:t>
            </a:r>
          </a:p>
          <a:p>
            <a:pPr lvl="1"/>
            <a:r>
              <a:rPr lang="en-US" dirty="0" smtClean="0"/>
              <a:t> -irregular or skipped meals </a:t>
            </a:r>
          </a:p>
          <a:p>
            <a:pPr lvl="1"/>
            <a:r>
              <a:rPr lang="en-US" dirty="0" smtClean="0"/>
              <a:t>-irregular or too little sleep </a:t>
            </a:r>
          </a:p>
          <a:p>
            <a:pPr lvl="1"/>
            <a:r>
              <a:rPr lang="en-US" dirty="0" smtClean="0"/>
              <a:t>-a stressful lifestyle </a:t>
            </a:r>
          </a:p>
          <a:p>
            <a:pPr lvl="1"/>
            <a:r>
              <a:rPr lang="en-US" dirty="0" smtClean="0"/>
              <a:t>-excessive caffeine consumption </a:t>
            </a:r>
          </a:p>
          <a:p>
            <a:pPr lvl="1"/>
            <a:r>
              <a:rPr lang="en-US" dirty="0" smtClean="0"/>
              <a:t>-lack of exercise</a:t>
            </a:r>
          </a:p>
          <a:p>
            <a:pPr lvl="1"/>
            <a:r>
              <a:rPr lang="en-US" dirty="0" smtClean="0"/>
              <a:t> –obesity </a:t>
            </a:r>
          </a:p>
          <a:p>
            <a:pPr marL="0" indent="0">
              <a:buNone/>
            </a:pPr>
            <a:r>
              <a:rPr lang="en-US" dirty="0" smtClean="0"/>
              <a:t>• Use acute pharmacologic therapy for individual attacks </a:t>
            </a:r>
          </a:p>
          <a:p>
            <a:pPr marL="0" indent="0">
              <a:buNone/>
            </a:pPr>
            <a:r>
              <a:rPr lang="en-US" dirty="0" smtClean="0"/>
              <a:t>• Use prophylactic pharmacologic therapy, when indicated.</a:t>
            </a:r>
          </a:p>
          <a:p>
            <a:pPr marL="0" indent="0">
              <a:buNone/>
            </a:pPr>
            <a:r>
              <a:rPr lang="en-US" dirty="0" smtClean="0"/>
              <a:t>• Evaluate and treat coexistent medical and psychiatric disorders</a:t>
            </a:r>
          </a:p>
          <a:p>
            <a:pPr marL="0" indent="0">
              <a:buNone/>
            </a:pPr>
            <a:endParaRPr lang="en-US" dirty="0" smtClean="0">
              <a:solidFill>
                <a:srgbClr val="11779B"/>
              </a:solidFill>
              <a:latin typeface="Lato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1779B"/>
                </a:solidFill>
                <a:latin typeface="Lato"/>
              </a:rPr>
              <a:t>Guideline </a:t>
            </a:r>
            <a:r>
              <a:rPr lang="en-US" dirty="0">
                <a:solidFill>
                  <a:srgbClr val="11779B"/>
                </a:solidFill>
                <a:latin typeface="Lato"/>
              </a:rPr>
              <a:t>for primary care management of headache in </a:t>
            </a:r>
            <a:r>
              <a:rPr lang="en-US" dirty="0" smtClean="0">
                <a:solidFill>
                  <a:srgbClr val="11779B"/>
                </a:solidFill>
                <a:latin typeface="Lato"/>
              </a:rPr>
              <a:t>adults. Canadian </a:t>
            </a:r>
            <a:r>
              <a:rPr lang="en-US" dirty="0">
                <a:solidFill>
                  <a:srgbClr val="11779B"/>
                </a:solidFill>
                <a:latin typeface="Lato"/>
              </a:rPr>
              <a:t>Family Physician </a:t>
            </a:r>
            <a:endParaRPr lang="en-GB" altLang="en-US" dirty="0">
              <a:solidFill>
                <a:srgbClr val="11779B"/>
              </a:solidFill>
              <a:latin typeface="Lato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63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Managing patients with migraine                     </a:t>
            </a:r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134"/>
            <a:ext cx="10515600" cy="51498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Encourage patients to participate actively in their treatment: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-</a:t>
            </a:r>
            <a:r>
              <a:rPr lang="en-US" sz="2800" dirty="0" smtClean="0"/>
              <a:t>self-monitoring to identify factors influencing migraine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-maintaining a lifestyle that does not worsen migraine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-practicing relaxation techniques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-maintaining good sleep hygiene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-using cognitive restructuring to avoid negative thinking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-improving communication skills to talk effectively about pain with family and others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-using acute and prophylactic medication appropriately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3600" b="1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altLang="en-US" sz="36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altLang="en-US" sz="3600" b="1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scenario 2</a:t>
            </a:r>
            <a:br>
              <a:rPr lang="en-US" altLang="en-US" sz="3600" b="1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416"/>
            <a:ext cx="10515600" cy="597654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endParaRPr lang="en-GB" altLang="en-US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GB" altLang="en-US" dirty="0" smtClean="0"/>
              <a:t>Aliya is a 28-year-old woman who was diagnosed with migraine with aura 6 months ago. She has, on average, 1 migraine attack per week, for which she takes an NSAID and an anti-emetic.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GB" altLang="en-US" dirty="0" smtClean="0"/>
              <a:t>Because Aliya has migraine about 4 times per month, she is unlikely to develop medication overuse headache. You are therefore happy with her current treatment plan.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GB" altLang="en-US" dirty="0" smtClean="0"/>
              <a:t>However, during an attack, she is unable to work or continue her normal daily activities. She also worries a lot about when the next attack is going to happen and their frequency causes her to take </a:t>
            </a:r>
            <a:br>
              <a:rPr lang="en-GB" altLang="en-US" dirty="0" smtClean="0"/>
            </a:br>
            <a:r>
              <a:rPr lang="en-GB" altLang="en-US" dirty="0" smtClean="0"/>
              <a:t>a lot of time off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Headache and its types</a:t>
            </a:r>
          </a:p>
          <a:p>
            <a:r>
              <a:rPr lang="en-US" dirty="0" smtClean="0"/>
              <a:t>Misconceptions</a:t>
            </a:r>
          </a:p>
          <a:p>
            <a:r>
              <a:rPr lang="en-US" dirty="0" smtClean="0"/>
              <a:t>Diagnostic approach</a:t>
            </a:r>
          </a:p>
          <a:p>
            <a:r>
              <a:rPr lang="en-US" dirty="0" smtClean="0"/>
              <a:t>Differential diagnosis</a:t>
            </a:r>
          </a:p>
          <a:p>
            <a:r>
              <a:rPr lang="en-US" dirty="0" smtClean="0"/>
              <a:t>Urgent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937"/>
            <a:ext cx="10515600" cy="6270538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solidFill>
                  <a:srgbClr val="000000"/>
                </a:solidFill>
              </a:rPr>
              <a:t>You want to confirm that she is not a taking combined hormonal contraceptive for contraception purposes. </a:t>
            </a:r>
          </a:p>
          <a:p>
            <a:pPr marL="0" indent="0">
              <a:buNone/>
            </a:pPr>
            <a:r>
              <a:rPr lang="en-GB" altLang="en-US" sz="3600" b="1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lang="en-GB" altLang="en-US" sz="3600" b="1" dirty="0" smtClean="0">
                <a:solidFill>
                  <a:srgbClr val="C00000"/>
                </a:solidFill>
              </a:rPr>
              <a:t>Why?</a:t>
            </a:r>
            <a:endParaRPr lang="en-GB" altLang="en-US" dirty="0" smtClean="0">
              <a:solidFill>
                <a:srgbClr val="000000"/>
              </a:solidFill>
            </a:endParaRPr>
          </a:p>
          <a:p>
            <a:r>
              <a:rPr lang="en-GB" dirty="0" smtClean="0"/>
              <a:t>The World Health Organization, 2009 (medical eligibility criteria) recommends that the oral contraceptive pill should not be used in women with </a:t>
            </a:r>
            <a:r>
              <a:rPr lang="en-GB" b="1" dirty="0" smtClean="0">
                <a:solidFill>
                  <a:srgbClr val="FF0000"/>
                </a:solidFill>
              </a:rPr>
              <a:t>migraine with aura at any age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altLang="en-US" dirty="0" smtClean="0"/>
              <a:t>There is an increased risk of ischaemic stroke in people with migraine with aura. This risk is increased in women using combined hormonal contraception. </a:t>
            </a:r>
          </a:p>
          <a:p>
            <a:endParaRPr lang="en-GB" altLang="en-US" dirty="0"/>
          </a:p>
          <a:p>
            <a:pPr marL="0" indent="0">
              <a:buNone/>
            </a:pPr>
            <a:endParaRPr lang="en-GB" altLang="en-US" dirty="0" smtClean="0"/>
          </a:p>
          <a:p>
            <a:pPr marL="0" indent="0" algn="ctr">
              <a:spcBef>
                <a:spcPts val="360"/>
              </a:spcBef>
              <a:spcAft>
                <a:spcPts val="0"/>
              </a:spcAft>
              <a:buNone/>
              <a:defRPr/>
            </a:pPr>
            <a:r>
              <a:rPr lang="en-GB" sz="1100" dirty="0"/>
              <a:t>Department of Reproductive Health WHO. Medical eligibility criteria for contraceptive use. 4th edition. World Health Organization; 2009</a:t>
            </a:r>
          </a:p>
          <a:p>
            <a:pPr marL="0" indent="0" algn="ctr">
              <a:spcBef>
                <a:spcPts val="360"/>
              </a:spcBef>
              <a:spcAft>
                <a:spcPts val="0"/>
              </a:spcAft>
              <a:buNone/>
              <a:defRPr/>
            </a:pPr>
            <a:r>
              <a:rPr lang="en-GB" sz="1100" dirty="0" smtClean="0"/>
              <a:t> </a:t>
            </a:r>
            <a:r>
              <a:rPr lang="en-GB" sz="1100" dirty="0"/>
              <a:t>UK Medical Eligibility Criteria for contraception use. 2009</a:t>
            </a:r>
            <a:endParaRPr lang="en-GB" alt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989"/>
            <a:ext cx="10515600" cy="624548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None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You suggest propranolol for migraine prophylaxis.</a:t>
            </a:r>
          </a:p>
          <a:p>
            <a:pPr>
              <a:spcAft>
                <a:spcPts val="600"/>
              </a:spcAft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GB" altLang="en-US" dirty="0" smtClean="0">
                <a:solidFill>
                  <a:schemeClr val="tx1"/>
                </a:solidFill>
              </a:rPr>
              <a:t>How would you assess the effectiveness of the propranolol?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altLang="en-US" dirty="0" smtClean="0"/>
              <a:t>				Headache diary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b) When would you review the need to continue this prophylaxis?</a:t>
            </a:r>
          </a:p>
          <a:p>
            <a:pPr algn="ctr">
              <a:spcAft>
                <a:spcPts val="600"/>
              </a:spcAft>
              <a:buNone/>
            </a:pPr>
            <a:r>
              <a:rPr lang="en-US" dirty="0" smtClean="0"/>
              <a:t>-It might take 4-8 </a:t>
            </a:r>
            <a:r>
              <a:rPr lang="en-US" dirty="0" err="1" smtClean="0"/>
              <a:t>wk</a:t>
            </a:r>
            <a:r>
              <a:rPr lang="en-US" dirty="0" smtClean="0"/>
              <a:t> for substantial benefit to occur </a:t>
            </a:r>
          </a:p>
          <a:p>
            <a:pPr algn="ctr">
              <a:spcAft>
                <a:spcPts val="600"/>
              </a:spcAft>
              <a:buNone/>
            </a:pPr>
            <a:r>
              <a:rPr lang="en-US" dirty="0" smtClean="0"/>
              <a:t>-If the prophylactic drug provides substantial benefit in the first 2 </a:t>
            </a:r>
            <a:r>
              <a:rPr lang="en-US" dirty="0" err="1" smtClean="0"/>
              <a:t>mo</a:t>
            </a:r>
            <a:r>
              <a:rPr lang="en-US" dirty="0" smtClean="0"/>
              <a:t> of therapy, this benefit might increase further over several additional months of therapy</a:t>
            </a:r>
          </a:p>
          <a:p>
            <a:pPr algn="ctr">
              <a:spcAft>
                <a:spcPts val="600"/>
              </a:spcAft>
              <a:buNone/>
            </a:pPr>
            <a:r>
              <a:rPr lang="en-GB" altLang="en-US" dirty="0" smtClean="0"/>
              <a:t>6-12 months after the start of prophylactic treatment.</a:t>
            </a:r>
          </a:p>
          <a:p>
            <a:pPr algn="ctr">
              <a:spcAft>
                <a:spcPts val="600"/>
              </a:spcAft>
              <a:buNone/>
            </a:pPr>
            <a:endParaRPr lang="en-GB" altLang="en-US" dirty="0" smtClean="0"/>
          </a:p>
          <a:p>
            <a:pPr algn="ctr">
              <a:spcAft>
                <a:spcPts val="600"/>
              </a:spcAft>
              <a:buNone/>
            </a:pPr>
            <a:r>
              <a:rPr lang="en-US" sz="1200" b="0" i="0" u="none" strike="noStrike" dirty="0" smtClean="0">
                <a:solidFill>
                  <a:srgbClr val="11779B"/>
                </a:solidFill>
                <a:effectLst/>
                <a:latin typeface="Lato"/>
                <a:hlinkClick r:id="rId2" tooltip="View CG150 at NICE website"/>
              </a:rPr>
              <a:t>Headaches in over 12s: diagnosis and management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Lato"/>
              </a:rPr>
              <a:t> (2012 updated 2015)</a:t>
            </a:r>
            <a:r>
              <a:rPr lang="en-US" sz="2000" dirty="0" smtClean="0"/>
              <a:t> 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1200" dirty="0">
                <a:solidFill>
                  <a:srgbClr val="11779B"/>
                </a:solidFill>
                <a:latin typeface="Lato"/>
              </a:rPr>
              <a:t>Guideline for primary care management of headache in </a:t>
            </a:r>
            <a:r>
              <a:rPr lang="en-US" sz="1200" dirty="0" smtClean="0">
                <a:solidFill>
                  <a:srgbClr val="11779B"/>
                </a:solidFill>
                <a:latin typeface="Lato"/>
              </a:rPr>
              <a:t>adults Canadian </a:t>
            </a:r>
            <a:r>
              <a:rPr lang="en-US" sz="1200" dirty="0">
                <a:solidFill>
                  <a:srgbClr val="11779B"/>
                </a:solidFill>
                <a:latin typeface="Lato"/>
              </a:rPr>
              <a:t>Family Physician </a:t>
            </a:r>
            <a:endParaRPr lang="en-GB" altLang="en-US" sz="1200" dirty="0">
              <a:solidFill>
                <a:srgbClr val="11779B"/>
              </a:solidFill>
              <a:latin typeface="Lato"/>
            </a:endParaRPr>
          </a:p>
          <a:p>
            <a:pPr algn="ctr">
              <a:spcAft>
                <a:spcPts val="600"/>
              </a:spcAft>
              <a:buNone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3600" b="1" dirty="0" smtClean="0">
                <a:solidFill>
                  <a:srgbClr val="C00000"/>
                </a:solidFill>
              </a:rPr>
              <a:t>She wants to become pregnant in the future, but still needs migraine prophylaxis, what should you do?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Migraine without aura often improves during pregnancy. However, migraine with aura is more likely to continue throughout pregnancy.</a:t>
            </a:r>
          </a:p>
          <a:p>
            <a:pPr marL="0" indent="0"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/>
              <a:t>Seek specialist advice if prophylactic treatment for migraine is needed during pregnancy. </a:t>
            </a:r>
            <a:endParaRPr lang="en-GB" alt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endParaRPr lang="en-GB" alt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/>
              <a:t>Offer </a:t>
            </a:r>
            <a:r>
              <a:rPr lang="en-GB" altLang="en-US" dirty="0"/>
              <a:t>pregnant women </a:t>
            </a:r>
            <a:r>
              <a:rPr lang="en-GB" altLang="en-US" dirty="0" err="1"/>
              <a:t>paracetamol</a:t>
            </a:r>
            <a:r>
              <a:rPr lang="en-GB" altLang="en-US" dirty="0"/>
              <a:t> for the acute treatment of </a:t>
            </a:r>
            <a:r>
              <a:rPr lang="en-GB" altLang="en-US" dirty="0" smtClean="0"/>
              <a:t>migraine.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endParaRPr lang="en-US" sz="1400" b="0" i="0" u="none" strike="noStrike" dirty="0" smtClean="0">
              <a:solidFill>
                <a:srgbClr val="11779B"/>
              </a:solidFill>
              <a:effectLst/>
              <a:latin typeface="Lato"/>
              <a:hlinkClick r:id="rId2" tooltip="View CG150 at NICE website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endParaRPr lang="en-US" sz="1400" dirty="0">
              <a:solidFill>
                <a:srgbClr val="11779B"/>
              </a:solidFill>
              <a:latin typeface="Lato"/>
              <a:hlinkClick r:id="rId2" tooltip="View CG150 at NICE website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lang="en-US" sz="1400" b="0" i="0" u="none" strike="noStrike" dirty="0" smtClean="0">
                <a:solidFill>
                  <a:srgbClr val="11779B"/>
                </a:solidFill>
                <a:effectLst/>
                <a:latin typeface="Lato"/>
                <a:hlinkClick r:id="rId2" tooltip="View CG150 at NICE website"/>
              </a:rPr>
              <a:t>Headaches in over 12s: diagnosis and management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Lato"/>
              </a:rPr>
              <a:t> (2012 updated 2015)</a:t>
            </a:r>
            <a:endParaRPr lang="en-GB" altLang="en-US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b="1" dirty="0" smtClean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 smtClean="0"/>
          </a:p>
          <a:p>
            <a:pPr marL="0" indent="0" algn="ctr">
              <a:buNone/>
            </a:pPr>
            <a:r>
              <a:rPr lang="en-US" altLang="en-US" sz="4400" b="1" dirty="0" smtClean="0"/>
              <a:t>Case scenario 3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0729"/>
            <a:ext cx="10515600" cy="582623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dirty="0" smtClean="0"/>
              <a:t>Abdullah </a:t>
            </a:r>
            <a:r>
              <a:rPr lang="en-GB" altLang="en-US" dirty="0"/>
              <a:t>is a 31-year-old man. He has a history of severe headaches, which </a:t>
            </a:r>
            <a:r>
              <a:rPr lang="en-GB" altLang="en-US" dirty="0" smtClean="0"/>
              <a:t>are the worst </a:t>
            </a:r>
            <a:r>
              <a:rPr lang="en-GB" altLang="en-US" dirty="0"/>
              <a:t>pain </a:t>
            </a:r>
            <a:r>
              <a:rPr lang="en-GB" altLang="en-US" dirty="0" smtClean="0"/>
              <a:t>he has </a:t>
            </a:r>
            <a:r>
              <a:rPr lang="en-GB" altLang="en-US" dirty="0"/>
              <a:t>ever felt. When he gets these headaches, he has pain on 1 side of his head, around his eye and along the side of his face. He also experiences </a:t>
            </a:r>
            <a:r>
              <a:rPr lang="en-GB" altLang="en-US" dirty="0" smtClean="0"/>
              <a:t>watery </a:t>
            </a:r>
            <a:r>
              <a:rPr lang="en-GB" altLang="en-US" dirty="0"/>
              <a:t>eye and nasal congestion, on the same side as the headache</a:t>
            </a:r>
            <a:r>
              <a:rPr lang="en-GB" altLang="en-US" dirty="0" smtClean="0"/>
              <a:t>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altLang="en-US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dirty="0" smtClean="0"/>
              <a:t>He experienced the headache </a:t>
            </a:r>
            <a:r>
              <a:rPr lang="en-GB" altLang="en-US" dirty="0"/>
              <a:t>for the first time 2 weeks </a:t>
            </a:r>
            <a:r>
              <a:rPr lang="en-GB" altLang="en-US" dirty="0" smtClean="0"/>
              <a:t>ago. The </a:t>
            </a:r>
            <a:r>
              <a:rPr lang="en-GB" altLang="en-US" dirty="0"/>
              <a:t>CT scan </a:t>
            </a:r>
            <a:r>
              <a:rPr lang="en-GB" altLang="en-US" dirty="0" smtClean="0"/>
              <a:t>done was </a:t>
            </a:r>
            <a:r>
              <a:rPr lang="en-GB" altLang="en-US" dirty="0"/>
              <a:t>normal and you have been asked to evaluate </a:t>
            </a:r>
            <a:r>
              <a:rPr lang="en-GB" altLang="en-US" dirty="0" smtClean="0"/>
              <a:t>him.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altLang="en-US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dirty="0" smtClean="0"/>
              <a:t>He tells </a:t>
            </a:r>
            <a:r>
              <a:rPr lang="en-GB" altLang="en-US" dirty="0"/>
              <a:t>you that, since his first severe headache 2 weeks ago, he has experienced 6 more headaches. He says that on average his severe headaches last from 30 to 90 minutes.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GB" alt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advice and support can you offer about his 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5591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primarily pharmacologic </a:t>
            </a:r>
          </a:p>
          <a:p>
            <a:r>
              <a:rPr lang="en-GB" altLang="en-US" dirty="0" smtClean="0"/>
              <a:t>Offer O2 or a subcutaneous or nasal </a:t>
            </a:r>
            <a:r>
              <a:rPr lang="en-GB" altLang="en-US" dirty="0" err="1" smtClean="0"/>
              <a:t>triptan</a:t>
            </a:r>
            <a:r>
              <a:rPr lang="en-GB" altLang="en-US" dirty="0" smtClean="0"/>
              <a:t> for the acute treatment.</a:t>
            </a:r>
          </a:p>
          <a:p>
            <a:pPr marL="0" indent="0">
              <a:buNone/>
            </a:pPr>
            <a:endParaRPr lang="en-GB" altLang="en-US" dirty="0" smtClean="0"/>
          </a:p>
          <a:p>
            <a:r>
              <a:rPr lang="en-GB" altLang="en-US" dirty="0" smtClean="0">
                <a:solidFill>
                  <a:srgbClr val="000000"/>
                </a:solidFill>
              </a:rPr>
              <a:t>What prophylaxis for cluster headache could you offer him?</a:t>
            </a:r>
          </a:p>
          <a:p>
            <a:pPr marL="0" indent="0"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Prophylactic medication: </a:t>
            </a:r>
            <a:r>
              <a:rPr lang="en-GB" altLang="en-US" dirty="0" smtClean="0"/>
              <a:t>consider offering him verapamil. </a:t>
            </a:r>
          </a:p>
          <a:p>
            <a:r>
              <a:rPr lang="en-GB" altLang="en-US" dirty="0"/>
              <a:t>S</a:t>
            </a:r>
            <a:r>
              <a:rPr lang="en-GB" altLang="en-US" dirty="0" smtClean="0"/>
              <a:t>eek specialist advice before starting verapamil </a:t>
            </a:r>
          </a:p>
          <a:p>
            <a:r>
              <a:rPr lang="en-US" dirty="0" smtClean="0"/>
              <a:t>Early specialist referral recommended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11779B"/>
                </a:solidFill>
                <a:latin typeface="Lato"/>
              </a:rPr>
              <a:t>Guideline for primary care management of headache in adults, Canadian Family Physician </a:t>
            </a:r>
            <a:endParaRPr lang="en-GB" altLang="en-US" sz="1200" dirty="0" smtClean="0">
              <a:solidFill>
                <a:srgbClr val="11779B"/>
              </a:solidFill>
              <a:latin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medications would you </a:t>
            </a:r>
            <a:r>
              <a:rPr lang="en-GB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offer for the acute management of his cluster headache attacks?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altLang="en-US" dirty="0" smtClean="0"/>
          </a:p>
          <a:p>
            <a:endParaRPr lang="en-GB" altLang="en-US" dirty="0"/>
          </a:p>
          <a:p>
            <a:r>
              <a:rPr lang="en-GB" altLang="en-US" dirty="0" smtClean="0"/>
              <a:t>You would not offer </a:t>
            </a:r>
            <a:r>
              <a:rPr lang="en-GB" altLang="en-US" dirty="0" err="1" smtClean="0"/>
              <a:t>paracetamol</a:t>
            </a:r>
            <a:r>
              <a:rPr lang="en-GB" altLang="en-US" dirty="0" smtClean="0"/>
              <a:t>, NSAIDS, oral </a:t>
            </a:r>
            <a:r>
              <a:rPr lang="en-GB" altLang="en-US" dirty="0" err="1" smtClean="0"/>
              <a:t>triptans</a:t>
            </a:r>
            <a:r>
              <a:rPr lang="en-GB" altLang="en-US" dirty="0" smtClean="0"/>
              <a:t>, ergots or opioids as there is no evidence to suggest that they would have any clinical benefit in the treatment of cluster headache.</a:t>
            </a:r>
          </a:p>
          <a:p>
            <a:endParaRPr lang="en-GB" altLang="en-US" dirty="0"/>
          </a:p>
          <a:p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 algn="ctr">
              <a:buNone/>
            </a:pPr>
            <a:r>
              <a:rPr lang="en-US" sz="1200" b="1" dirty="0" smtClean="0">
                <a:solidFill>
                  <a:srgbClr val="00B0F0"/>
                </a:solidFill>
              </a:rPr>
              <a:t>NICE: https://www.nice.org.uk/donotdo/do-not-offer-paracetamol-nsaids-opioids-ergots-or-oral-triptans-for-the-acutetreatment-of-cluster-headache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0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General practice points for managing primary headache in adults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182"/>
            <a:ext cx="10515600" cy="54312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 out secondary headache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Imaging is not recommended for the routine assessment of patients with headache with normal neurologic examination findings, and no red flags.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istory and physical examination findings are usually sufficient to make a diagnosis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Migraine should be considered in patients with recurrent moderate or severe headaches and normal neurologic examination findings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11779B"/>
                </a:solidFill>
                <a:latin typeface="Lato"/>
              </a:rPr>
              <a:t>Guideline for primary care management of headache in adults, Canadian Family Physician </a:t>
            </a:r>
            <a:endParaRPr lang="en-GB" altLang="en-US" sz="1200" dirty="0" smtClean="0">
              <a:solidFill>
                <a:srgbClr val="11779B"/>
              </a:solidFill>
              <a:latin typeface="Lato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148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General practice points                                    </a:t>
            </a:r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6822"/>
            <a:ext cx="10515600" cy="5981178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Consider </a:t>
            </a:r>
            <a:r>
              <a:rPr lang="en-US" dirty="0">
                <a:solidFill>
                  <a:prstClr val="black"/>
                </a:solidFill>
              </a:rPr>
              <a:t>a diagnosis of migraine in patients with a previous diagnosis of recurring “sinus” </a:t>
            </a:r>
            <a:r>
              <a:rPr lang="en-US" dirty="0" smtClean="0">
                <a:solidFill>
                  <a:prstClr val="black"/>
                </a:solidFill>
              </a:rPr>
              <a:t>headache.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Medication </a:t>
            </a:r>
            <a:r>
              <a:rPr lang="en-US" dirty="0">
                <a:solidFill>
                  <a:prstClr val="black"/>
                </a:solidFill>
              </a:rPr>
              <a:t>overuse is considered </a:t>
            </a:r>
            <a:r>
              <a:rPr lang="en-US" dirty="0" smtClean="0">
                <a:solidFill>
                  <a:prstClr val="black"/>
                </a:solidFill>
              </a:rPr>
              <a:t>when </a:t>
            </a:r>
            <a:r>
              <a:rPr lang="en-US" dirty="0">
                <a:solidFill>
                  <a:prstClr val="black"/>
                </a:solidFill>
              </a:rPr>
              <a:t>patients with migraine or tension-type headache use combination analgesics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 Opioids</a:t>
            </a:r>
            <a:r>
              <a:rPr lang="en-US" dirty="0">
                <a:solidFill>
                  <a:prstClr val="black"/>
                </a:solidFill>
              </a:rPr>
              <a:t>, or </a:t>
            </a:r>
            <a:r>
              <a:rPr lang="en-US" dirty="0" err="1">
                <a:solidFill>
                  <a:prstClr val="black"/>
                </a:solidFill>
              </a:rPr>
              <a:t>triptans</a:t>
            </a:r>
            <a:r>
              <a:rPr lang="en-US" dirty="0">
                <a:solidFill>
                  <a:prstClr val="black"/>
                </a:solidFill>
              </a:rPr>
              <a:t> on </a:t>
            </a:r>
            <a:r>
              <a:rPr lang="en-US" b="1" dirty="0">
                <a:solidFill>
                  <a:srgbClr val="C00000"/>
                </a:solidFill>
              </a:rPr>
              <a:t>≥10 d/</a:t>
            </a:r>
            <a:r>
              <a:rPr lang="en-US" b="1" dirty="0" err="1">
                <a:solidFill>
                  <a:srgbClr val="C00000"/>
                </a:solidFill>
              </a:rPr>
              <a:t>mo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			or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cetaminophen </a:t>
            </a:r>
            <a:r>
              <a:rPr lang="en-US" dirty="0">
                <a:solidFill>
                  <a:prstClr val="black"/>
                </a:solidFill>
              </a:rPr>
              <a:t>or NSAIDs on </a:t>
            </a:r>
            <a:r>
              <a:rPr lang="en-US" b="1" dirty="0">
                <a:solidFill>
                  <a:srgbClr val="C00000"/>
                </a:solidFill>
              </a:rPr>
              <a:t>≥15 d/</a:t>
            </a:r>
            <a:r>
              <a:rPr lang="en-US" b="1" dirty="0" err="1">
                <a:solidFill>
                  <a:srgbClr val="C00000"/>
                </a:solidFill>
              </a:rPr>
              <a:t>mo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Comprehensive migraine therapy includes management of lifestyle factors and triggers, acute and prophylactic medications, and migraine self-management strategies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5157"/>
            <a:ext cx="10515600" cy="6889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7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SNOOP</a:t>
            </a:r>
            <a:r>
              <a:rPr lang="en-US" dirty="0" smtClean="0"/>
              <a:t>( red flag signs)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676406"/>
            <a:ext cx="4120519" cy="61815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/>
              <a:t>ystemic symptoms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N</a:t>
            </a:r>
            <a:r>
              <a:rPr lang="en-US" sz="2400" dirty="0" smtClean="0"/>
              <a:t>eurologic symptoms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O</a:t>
            </a:r>
            <a:r>
              <a:rPr lang="en-US" sz="2400" dirty="0" smtClean="0"/>
              <a:t>nset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O</a:t>
            </a:r>
            <a:r>
              <a:rPr lang="en-US" sz="2400" dirty="0" smtClean="0"/>
              <a:t>ther associated conditions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/>
              <a:t>revious headache history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0307" y="815853"/>
            <a:ext cx="7181850" cy="595738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fever, weight loss, cancer, pregnancy,               </a:t>
            </a:r>
            <a:r>
              <a:rPr lang="en-US" sz="2400" dirty="0" err="1"/>
              <a:t>immunocompromised</a:t>
            </a:r>
            <a:r>
              <a:rPr lang="en-US" sz="2400" dirty="0"/>
              <a:t> </a:t>
            </a:r>
            <a:r>
              <a:rPr lang="en-US" sz="2400" dirty="0" smtClean="0"/>
              <a:t>state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confusion, impaired alertness, papilledema, </a:t>
            </a:r>
            <a:r>
              <a:rPr lang="en-US" sz="2400" dirty="0" smtClean="0"/>
              <a:t> </a:t>
            </a:r>
            <a:r>
              <a:rPr lang="en-US" sz="2400" dirty="0"/>
              <a:t>neurologic signs, </a:t>
            </a:r>
            <a:r>
              <a:rPr lang="en-US" sz="2400" dirty="0" err="1"/>
              <a:t>meningismus</a:t>
            </a:r>
            <a:r>
              <a:rPr lang="en-US" sz="2400" dirty="0"/>
              <a:t>, or </a:t>
            </a:r>
            <a:r>
              <a:rPr lang="en-US" sz="2400" dirty="0" smtClean="0"/>
              <a:t>seizures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Age </a:t>
            </a:r>
            <a:r>
              <a:rPr lang="en-US" sz="2400" dirty="0"/>
              <a:t>&gt;</a:t>
            </a:r>
            <a:r>
              <a:rPr lang="en-US" sz="2400" dirty="0">
                <a:solidFill>
                  <a:srgbClr val="FF0000"/>
                </a:solidFill>
              </a:rPr>
              <a:t>40</a:t>
            </a:r>
            <a:r>
              <a:rPr lang="en-US" sz="2400" dirty="0"/>
              <a:t> years or sudden, "thunderclap</a:t>
            </a:r>
            <a:r>
              <a:rPr lang="en-US" sz="2400" dirty="0" smtClean="0"/>
              <a:t>“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head </a:t>
            </a:r>
            <a:r>
              <a:rPr lang="en-US" sz="2400" dirty="0"/>
              <a:t>trauma, headache awakens from sleep, worse with Valsalva maneuvers, precipitated by cough, </a:t>
            </a:r>
            <a:r>
              <a:rPr lang="en-US" sz="2400" dirty="0" smtClean="0"/>
              <a:t>exertion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headache </a:t>
            </a:r>
            <a:r>
              <a:rPr lang="en-US" sz="2400" dirty="0"/>
              <a:t>progression or change in attack frequency, severity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2" descr="UpTo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5156"/>
            <a:ext cx="10953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Background: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Headache……</a:t>
            </a:r>
          </a:p>
          <a:p>
            <a:pPr marL="0" indent="0">
              <a:buNone/>
            </a:pPr>
            <a:r>
              <a:rPr lang="en-US" dirty="0" smtClean="0"/>
              <a:t>-is </a:t>
            </a:r>
            <a:r>
              <a:rPr lang="en-US" dirty="0"/>
              <a:t>pain </a:t>
            </a:r>
            <a:r>
              <a:rPr lang="en-US" dirty="0" smtClean="0"/>
              <a:t>localized </a:t>
            </a:r>
            <a:r>
              <a:rPr lang="en-US" dirty="0"/>
              <a:t>to any part of the head, behind the eyes or ears, or in the upper neck.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-is </a:t>
            </a:r>
            <a:r>
              <a:rPr lang="en-US" dirty="0"/>
              <a:t>among the </a:t>
            </a:r>
            <a:r>
              <a:rPr lang="en-US" dirty="0">
                <a:solidFill>
                  <a:srgbClr val="C00000"/>
                </a:solidFill>
              </a:rPr>
              <a:t>most common </a:t>
            </a:r>
            <a:r>
              <a:rPr lang="en-US" dirty="0"/>
              <a:t>medical complaints.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smtClean="0"/>
              <a:t>is </a:t>
            </a:r>
            <a:r>
              <a:rPr lang="en-US" dirty="0"/>
              <a:t>one of the </a:t>
            </a:r>
            <a:r>
              <a:rPr lang="en-US" dirty="0">
                <a:solidFill>
                  <a:srgbClr val="C00000"/>
                </a:solidFill>
              </a:rPr>
              <a:t>most common </a:t>
            </a:r>
            <a:r>
              <a:rPr lang="en-GB" altLang="en-US" dirty="0" smtClean="0"/>
              <a:t>neurological problems presented to GPs and neurologists.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Almost </a:t>
            </a:r>
            <a:r>
              <a:rPr lang="en-US" dirty="0"/>
              <a:t>half </a:t>
            </a:r>
            <a:r>
              <a:rPr lang="en-US" dirty="0" smtClean="0"/>
              <a:t>(50%) of </a:t>
            </a:r>
            <a:r>
              <a:rPr lang="en-US" dirty="0"/>
              <a:t>the adult population have had a headache at least once within the last year</a:t>
            </a:r>
            <a:r>
              <a:rPr lang="en-US" dirty="0" smtClean="0"/>
              <a:t>.    </a:t>
            </a:r>
            <a:r>
              <a:rPr lang="en-US" sz="1400" b="1" dirty="0" smtClean="0"/>
              <a:t>(http://www.who.int/mediacentre/factsheets/fs277/en/)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19" y="75157"/>
            <a:ext cx="11511419" cy="81419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Characteristics of migraine, tension-type, and cluster headache syndromes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736293"/>
              </p:ext>
            </p:extLst>
          </p:nvPr>
        </p:nvGraphicFramePr>
        <p:xfrm>
          <a:off x="-1" y="889348"/>
          <a:ext cx="12192002" cy="6025029"/>
        </p:xfrm>
        <a:graphic>
          <a:graphicData uri="http://schemas.openxmlformats.org/drawingml/2006/table">
            <a:tbl>
              <a:tblPr/>
              <a:tblGrid>
                <a:gridCol w="2058388"/>
                <a:gridCol w="4037612"/>
                <a:gridCol w="3048001"/>
                <a:gridCol w="3048001"/>
              </a:tblGrid>
              <a:tr h="349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Symptom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Migraine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Tension-type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Cluster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113400">
                <a:tc>
                  <a:txBody>
                    <a:bodyPr/>
                    <a:lstStyle/>
                    <a:p>
                      <a:pPr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Adults: Unilateral in 60 to 70 percent, </a:t>
                      </a:r>
                    </a:p>
                    <a:p>
                      <a:pPr fontAlgn="base"/>
                      <a:r>
                        <a:rPr lang="en-US" sz="2000" dirty="0">
                          <a:effectLst/>
                        </a:rPr>
                        <a:t>Children and adolescents: Bilateral in majority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Bilateral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unilateral, usually begins around the eye or temple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5600">
                <a:tc>
                  <a:txBody>
                    <a:bodyPr/>
                    <a:lstStyle/>
                    <a:p>
                      <a:pPr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Gradual in onset, crescendo pattern; pulsating; moderate or severe intensity; aggravated by routine physical activity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 or tightness which waxes and wanes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 begins quickly, reaches a crescendo within minutes; pain is deep, continuous, excruciating, and explosive in quality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6545">
                <a:tc>
                  <a:txBody>
                    <a:bodyPr/>
                    <a:lstStyle/>
                    <a:p>
                      <a:pPr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appearance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Patient prefers to rest in a dark, quiet room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may remain active or may need to rest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remains active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923">
                <a:tc>
                  <a:txBody>
                    <a:bodyPr/>
                    <a:lstStyle/>
                    <a:p>
                      <a:pPr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4 to 72 hours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minutes to 7 days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minutes to 3 hours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7738">
                <a:tc>
                  <a:txBody>
                    <a:bodyPr/>
                    <a:lstStyle/>
                    <a:p>
                      <a:pPr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Associated symptoms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Nausea, vomiting, photophobia, </a:t>
                      </a:r>
                      <a:r>
                        <a:rPr lang="en-US" sz="2000" dirty="0" err="1">
                          <a:effectLst/>
                        </a:rPr>
                        <a:t>phonophobia</a:t>
                      </a:r>
                      <a:r>
                        <a:rPr lang="en-US" sz="2000" dirty="0">
                          <a:effectLst/>
                        </a:rPr>
                        <a:t>; may have </a:t>
                      </a:r>
                      <a:r>
                        <a:rPr lang="en-US" sz="2000" dirty="0" smtClean="0">
                          <a:effectLst/>
                        </a:rPr>
                        <a:t>aura</a:t>
                      </a:r>
                      <a:endParaRPr lang="en-US" sz="2000" dirty="0">
                        <a:effectLst/>
                      </a:endParaRP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Ipsilateral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lacrimation, redness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eye; stuffy nose; rhinorrhea; pallor; sweating; Horner syndrome; 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30</a:t>
            </a:fld>
            <a:endParaRPr lang="en-US"/>
          </a:p>
        </p:txBody>
      </p:sp>
      <p:pic>
        <p:nvPicPr>
          <p:cNvPr id="3074" name="Picture 2" descr="UpTo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5156"/>
            <a:ext cx="10953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31</a:t>
            </a:fld>
            <a:endParaRPr lang="en-US"/>
          </a:p>
        </p:txBody>
      </p:sp>
      <p:pic>
        <p:nvPicPr>
          <p:cNvPr id="1028" name="Picture 4" descr="Image result for WARNING SIGNS OF HEADAC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7" y="-1"/>
            <a:ext cx="117619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5599134"/>
            <a:ext cx="12205250" cy="1258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4712" y="1540702"/>
            <a:ext cx="1816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Headache with visual impairment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5249" y="3902474"/>
            <a:ext cx="187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Thunderclap headache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4965" y="2741017"/>
            <a:ext cx="1766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Headache with neck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and face pain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9732" y="2055814"/>
            <a:ext cx="131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Headache with numbness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8668" y="1778696"/>
            <a:ext cx="17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Acute glaucoma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9365" y="1690688"/>
            <a:ext cx="174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Temporal arteritis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048" y="261401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New headache with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cognitive change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0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270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Important elements in history : headache for the first time or those with a change in headache pattern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7" y="1540701"/>
            <a:ext cx="10902863" cy="5148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Explore the following important elements : </a:t>
            </a:r>
          </a:p>
          <a:p>
            <a:pPr marL="0" indent="0">
              <a:buNone/>
            </a:pPr>
            <a:r>
              <a:rPr lang="en-US" dirty="0" smtClean="0"/>
              <a:t>• Headache onset (thunderclap, head or neck trauma)</a:t>
            </a:r>
          </a:p>
          <a:p>
            <a:pPr lvl="1"/>
            <a:r>
              <a:rPr lang="en-US" dirty="0" smtClean="0"/>
              <a:t>previous attacks (progression of symptoms)</a:t>
            </a:r>
          </a:p>
          <a:p>
            <a:pPr lvl="1"/>
            <a:r>
              <a:rPr lang="en-US" dirty="0" smtClean="0"/>
              <a:t>duration of attacks (4 hours, continuous)</a:t>
            </a:r>
          </a:p>
          <a:p>
            <a:pPr lvl="1"/>
            <a:r>
              <a:rPr lang="en-US" dirty="0" smtClean="0"/>
              <a:t>days per month with headache </a:t>
            </a:r>
          </a:p>
          <a:p>
            <a:r>
              <a:rPr lang="en-US" dirty="0" smtClean="0"/>
              <a:t>Pain location </a:t>
            </a:r>
          </a:p>
          <a:p>
            <a:r>
              <a:rPr lang="en-US" dirty="0" smtClean="0"/>
              <a:t>Headache-associated symptoms </a:t>
            </a:r>
          </a:p>
          <a:p>
            <a:r>
              <a:rPr lang="en-US" dirty="0" smtClean="0"/>
              <a:t>Relationship to precipitating factors (stress, posture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Effect on work and family activities </a:t>
            </a:r>
          </a:p>
          <a:p>
            <a:r>
              <a:rPr lang="en-US" dirty="0" smtClean="0"/>
              <a:t>Response to acute and preventive medications </a:t>
            </a:r>
          </a:p>
          <a:p>
            <a:r>
              <a:rPr lang="en-US" dirty="0" smtClean="0"/>
              <a:t>Presence of coexistent conditions (depression, asthma,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6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Approach to the physical examination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Screening neurologic examination </a:t>
            </a:r>
          </a:p>
          <a:p>
            <a:r>
              <a:rPr lang="en-US" dirty="0" smtClean="0"/>
              <a:t>Neck examination </a:t>
            </a:r>
          </a:p>
          <a:p>
            <a:r>
              <a:rPr lang="en-US" dirty="0" smtClean="0"/>
              <a:t>Blood pressure measurement </a:t>
            </a:r>
          </a:p>
          <a:p>
            <a:r>
              <a:rPr lang="en-US" dirty="0" smtClean="0"/>
              <a:t>If indicated, a focused neurologic examination </a:t>
            </a:r>
          </a:p>
          <a:p>
            <a:r>
              <a:rPr lang="en-US" dirty="0" smtClean="0"/>
              <a:t>If indicated by associated jaw complaints, an examination for </a:t>
            </a:r>
            <a:r>
              <a:rPr lang="en-US" dirty="0" err="1" smtClean="0"/>
              <a:t>temporo</a:t>
            </a:r>
            <a:r>
              <a:rPr lang="en-US" dirty="0" smtClean="0"/>
              <a:t>-mandibular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6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Calibri Light" panose="020F0302020204030204"/>
              </a:rPr>
              <a:t>Red </a:t>
            </a:r>
            <a:r>
              <a:rPr lang="en-US" sz="4400" b="1" dirty="0">
                <a:solidFill>
                  <a:srgbClr val="C00000"/>
                </a:solidFill>
                <a:latin typeface="Calibri Light" panose="020F0302020204030204"/>
              </a:rPr>
              <a:t>flags and other potential indicators of secondary </a:t>
            </a:r>
            <a:r>
              <a:rPr lang="en-US" sz="4400" b="1" dirty="0" smtClean="0">
                <a:solidFill>
                  <a:srgbClr val="C00000"/>
                </a:solidFill>
                <a:latin typeface="Calibri Light" panose="020F0302020204030204"/>
              </a:rPr>
              <a:t>headache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7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729" y="187890"/>
            <a:ext cx="7452986" cy="316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Red flags Emergent (address immediately)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Thunderclap onset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Fever and </a:t>
            </a:r>
            <a:r>
              <a:rPr lang="en-US" dirty="0" err="1" smtClean="0">
                <a:solidFill>
                  <a:schemeClr val="tx1"/>
                </a:solidFill>
              </a:rPr>
              <a:t>meningismus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• Papilledema with focal signs or reduced LOC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Acute glaucoma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Urgent (address within hours to days)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Temporal arteritis • Papilledema (WITHOUT focal signs or reduced LOC)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Relevant systemic illness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Elderly patient: new headache with cognitive change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729" y="3582444"/>
            <a:ext cx="7340251" cy="2956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</a:rPr>
              <a:t>Possible indicators of secondary headache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Unexplained focal signs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>
                <a:solidFill>
                  <a:schemeClr val="tx1"/>
                </a:solidFill>
              </a:rPr>
              <a:t>Atypical </a:t>
            </a:r>
            <a:r>
              <a:rPr lang="en-US" dirty="0" smtClean="0">
                <a:solidFill>
                  <a:schemeClr val="tx1"/>
                </a:solidFill>
              </a:rPr>
              <a:t>headaches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>
                <a:solidFill>
                  <a:schemeClr val="tx1"/>
                </a:solidFill>
              </a:rPr>
              <a:t>Unusual aura symptoms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>
                <a:solidFill>
                  <a:schemeClr val="tx1"/>
                </a:solidFill>
              </a:rPr>
              <a:t>Onset after age 50 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Aggravation by neck </a:t>
            </a:r>
            <a:r>
              <a:rPr lang="en-US" sz="2000" b="1" dirty="0" smtClean="0">
                <a:solidFill>
                  <a:srgbClr val="C00000"/>
                </a:solidFill>
              </a:rPr>
              <a:t>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bnormal </a:t>
            </a:r>
            <a:r>
              <a:rPr lang="en-US" dirty="0">
                <a:solidFill>
                  <a:schemeClr val="tx1"/>
                </a:solidFill>
              </a:rPr>
              <a:t>neck examination findings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cervicogenic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headache)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>
                <a:solidFill>
                  <a:schemeClr val="tx1"/>
                </a:solidFill>
              </a:rPr>
              <a:t>Jaw </a:t>
            </a:r>
            <a:r>
              <a:rPr lang="en-US" dirty="0" smtClean="0">
                <a:solidFill>
                  <a:schemeClr val="tx1"/>
                </a:solidFill>
              </a:rPr>
              <a:t>symptoms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(consider </a:t>
            </a:r>
            <a:r>
              <a:rPr lang="en-US" dirty="0" err="1">
                <a:solidFill>
                  <a:schemeClr val="tx1"/>
                </a:solidFill>
              </a:rPr>
              <a:t>temporomandibular</a:t>
            </a:r>
            <a:r>
              <a:rPr lang="en-US" dirty="0">
                <a:solidFill>
                  <a:schemeClr val="tx1"/>
                </a:solidFill>
              </a:rPr>
              <a:t> joint disorder)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803715" y="2001969"/>
            <a:ext cx="1177447" cy="1033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51732" y="4446740"/>
            <a:ext cx="1129430" cy="1240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079284" y="3185440"/>
            <a:ext cx="2017733" cy="1127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Refer and investigate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41501" y="3135336"/>
            <a:ext cx="817847" cy="7578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yes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67674" y="965905"/>
            <a:ext cx="4059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1779B"/>
                </a:solidFill>
                <a:latin typeface="Lato"/>
              </a:rPr>
              <a:t>Guideline for primary care management of headache in adults, Canadian Family Physician </a:t>
            </a:r>
            <a:endParaRPr lang="en-GB" altLang="en-US" dirty="0">
              <a:solidFill>
                <a:srgbClr val="11779B"/>
              </a:solidFill>
              <a:latin typeface="La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03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2664" y="3729998"/>
            <a:ext cx="926672" cy="542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65125"/>
            <a:ext cx="6713951" cy="1939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Headache with ≥2 of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• Nausea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• Light sensitivity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• Interference with activities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82" y="3068877"/>
            <a:ext cx="6626269" cy="3108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Headache with no nausea but ≥2 of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• Bilateral headache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• Non pulsating pain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• Mild to moderate pain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• Not worsened by activity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58849" y="2304789"/>
            <a:ext cx="12526" cy="576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60307" y="2439727"/>
            <a:ext cx="914400" cy="4497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09350" y="1050555"/>
            <a:ext cx="135907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migraine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3460" y="3281818"/>
            <a:ext cx="1284967" cy="1402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Tension type headache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39211" y="1478071"/>
            <a:ext cx="544879" cy="25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13951" y="4083485"/>
            <a:ext cx="526093" cy="25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081371" y="0"/>
            <a:ext cx="2823574" cy="6964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Medication overuse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Assess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Ergots, </a:t>
            </a:r>
            <a:r>
              <a:rPr lang="en-US" sz="2000" dirty="0" err="1" smtClean="0">
                <a:solidFill>
                  <a:schemeClr val="tx1"/>
                </a:solidFill>
              </a:rPr>
              <a:t>triptans</a:t>
            </a:r>
            <a:r>
              <a:rPr lang="en-US" sz="2000" dirty="0" smtClean="0">
                <a:solidFill>
                  <a:schemeClr val="tx1"/>
                </a:solidFill>
              </a:rPr>
              <a:t>, combination analgesics, or codeine </a:t>
            </a:r>
            <a:r>
              <a:rPr lang="en-US" sz="2000" b="1" dirty="0" smtClean="0">
                <a:solidFill>
                  <a:srgbClr val="C00000"/>
                </a:solidFill>
              </a:rPr>
              <a:t>≥10 d/</a:t>
            </a:r>
            <a:r>
              <a:rPr lang="en-US" sz="2000" b="1" dirty="0" err="1" smtClean="0">
                <a:solidFill>
                  <a:srgbClr val="C00000"/>
                </a:solidFill>
              </a:rPr>
              <a:t>mo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• Acetaminophen or NSAIDs </a:t>
            </a:r>
            <a:r>
              <a:rPr lang="en-US" sz="2000" b="1" dirty="0" smtClean="0">
                <a:solidFill>
                  <a:srgbClr val="C00000"/>
                </a:solidFill>
              </a:rPr>
              <a:t>≥15 d/</a:t>
            </a:r>
            <a:r>
              <a:rPr lang="en-US" sz="2000" b="1" dirty="0" err="1" smtClean="0">
                <a:solidFill>
                  <a:srgbClr val="C00000"/>
                </a:solidFill>
              </a:rPr>
              <a:t>mo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Manage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Educate patient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Consider prophylactic medication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Provide an effective acute medication for severe attacks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Gradual withdrawal of opioids if used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Abrupt (or gradual) withdrawal of acetaminophen, NSAIDs, or </a:t>
            </a:r>
            <a:r>
              <a:rPr lang="en-US" sz="2000" dirty="0" err="1" smtClean="0">
                <a:solidFill>
                  <a:schemeClr val="tx1"/>
                </a:solidFill>
              </a:rPr>
              <a:t>triptans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927" y="5781272"/>
            <a:ext cx="406028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86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Diagnosing primary headache syndromes</a:t>
            </a:r>
            <a:br>
              <a:rPr lang="en-US" sz="4400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24" y="288098"/>
            <a:ext cx="10765076" cy="60682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125"/>
            <a:ext cx="10515600" cy="66215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Acute Migraine </a:t>
            </a:r>
            <a:r>
              <a:rPr lang="fr-FR" b="1" dirty="0" err="1" smtClean="0">
                <a:solidFill>
                  <a:srgbClr val="C00000"/>
                </a:solidFill>
              </a:rPr>
              <a:t>Medication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03786"/>
              </p:ext>
            </p:extLst>
          </p:nvPr>
        </p:nvGraphicFramePr>
        <p:xfrm>
          <a:off x="157654" y="788277"/>
          <a:ext cx="11871436" cy="6069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5718"/>
                <a:gridCol w="5935718"/>
              </a:tblGrid>
              <a:tr h="4175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4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First 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Ibuprofen 400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ASA 1000 mg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naproxen sodium 500-550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acetaminophen 1000 mg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2265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Second 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Triptans</a:t>
                      </a:r>
                      <a:r>
                        <a:rPr lang="en-US" sz="2000" dirty="0" smtClean="0"/>
                        <a:t>: oral </a:t>
                      </a:r>
                      <a:r>
                        <a:rPr lang="en-US" sz="2000" dirty="0" err="1" smtClean="0"/>
                        <a:t>sumatriptan</a:t>
                      </a:r>
                      <a:r>
                        <a:rPr lang="en-US" sz="2000" dirty="0" smtClean="0"/>
                        <a:t> 100 mg</a:t>
                      </a:r>
                    </a:p>
                    <a:p>
                      <a:r>
                        <a:rPr lang="en-US" sz="2000" dirty="0" smtClean="0"/>
                        <a:t>• Subcutaneous </a:t>
                      </a:r>
                      <a:r>
                        <a:rPr lang="en-US" sz="2000" dirty="0" err="1" smtClean="0"/>
                        <a:t>sumatriptan</a:t>
                      </a:r>
                      <a:r>
                        <a:rPr lang="en-US" sz="2000" dirty="0" smtClean="0"/>
                        <a:t> 6 mg if the patient is vomiting early in the attack.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• Nasal spray: </a:t>
                      </a:r>
                      <a:r>
                        <a:rPr lang="en-US" sz="2000" dirty="0" err="1" smtClean="0"/>
                        <a:t>sumatriptan</a:t>
                      </a:r>
                      <a:r>
                        <a:rPr lang="en-US" sz="2000" dirty="0" smtClean="0"/>
                        <a:t> 20 mg if patient is nauseated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Antiemetics</a:t>
                      </a:r>
                      <a:r>
                        <a:rPr lang="en-US" sz="2000" dirty="0" smtClean="0"/>
                        <a:t>: </a:t>
                      </a:r>
                      <a:r>
                        <a:rPr lang="en-US" sz="2000" dirty="0" err="1" smtClean="0"/>
                        <a:t>domperidone</a:t>
                      </a:r>
                      <a:r>
                        <a:rPr lang="en-US" sz="2000" dirty="0" smtClean="0"/>
                        <a:t> 10 mg or metoclopramide 10 mg for nausea</a:t>
                      </a:r>
                    </a:p>
                  </a:txBody>
                  <a:tcPr/>
                </a:tc>
              </a:tr>
              <a:tr h="7097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Third 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Naproxen sodium 500-550 mg in combination with a </a:t>
                      </a:r>
                      <a:r>
                        <a:rPr lang="en-US" sz="2000" dirty="0" err="1" smtClean="0"/>
                        <a:t>triptan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0296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Fourth 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Fixed-dose combination analgesics (with codeine if necessary; not recommended for routine use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779B"/>
                </a:solidFill>
                <a:latin typeface="Lato"/>
              </a:rPr>
              <a:t>Guideline for primary care management of headache in adults. Canadian Family Physician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altLang="en-US" dirty="0" smtClean="0"/>
          </a:p>
          <a:p>
            <a:r>
              <a:rPr lang="en-US" dirty="0"/>
              <a:t>Headache on 15 or more days every month affects 1.7–4% of the world’s adult </a:t>
            </a:r>
            <a:r>
              <a:rPr lang="en-US" dirty="0" smtClean="0"/>
              <a:t>population</a:t>
            </a:r>
          </a:p>
          <a:p>
            <a:endParaRPr lang="en-GB" altLang="en-US" dirty="0" smtClean="0"/>
          </a:p>
          <a:p>
            <a:r>
              <a:rPr lang="en-US" dirty="0" smtClean="0"/>
              <a:t>The estimated lifetime prevalence of headache is 66%: </a:t>
            </a:r>
          </a:p>
          <a:p>
            <a:pPr lvl="1"/>
            <a:r>
              <a:rPr lang="en-US" dirty="0"/>
              <a:t>46% to 78% for tension-type headache </a:t>
            </a:r>
          </a:p>
          <a:p>
            <a:pPr lvl="1"/>
            <a:r>
              <a:rPr lang="en-US" dirty="0" smtClean="0"/>
              <a:t>14% to 16% for migraine</a:t>
            </a:r>
          </a:p>
          <a:p>
            <a:pPr lvl="1"/>
            <a:r>
              <a:rPr lang="en-US" dirty="0" smtClean="0"/>
              <a:t>0.1% to 0.3% for cluster headache.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GB" altLang="en-US" dirty="0" smtClean="0"/>
              <a:t>Most common primary headache disorders are tension-type headache, migraine and cluster headache.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2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Prophylactic Medications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030484"/>
              </p:ext>
            </p:extLst>
          </p:nvPr>
        </p:nvGraphicFramePr>
        <p:xfrm>
          <a:off x="838200" y="1825625"/>
          <a:ext cx="10309964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491"/>
                <a:gridCol w="2577491"/>
                <a:gridCol w="2577491"/>
                <a:gridCol w="25774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Prophylactic </a:t>
                      </a:r>
                      <a:r>
                        <a:rPr lang="en-US" dirty="0" err="1" smtClean="0"/>
                        <a:t>MEdications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dose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Titration,* daily Dose increase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Target dose or therapeutic range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First line  </a:t>
                      </a:r>
                      <a:r>
                        <a:rPr lang="en-US" dirty="0" smtClean="0"/>
                        <a:t>propranolol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 mg twice daily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 mg/</a:t>
                      </a:r>
                      <a:r>
                        <a:rPr lang="en-US" dirty="0" err="1" smtClean="0"/>
                        <a:t>wk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40-120 mg twice daily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metoprolol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mg twice 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mg/</a:t>
                      </a:r>
                      <a:r>
                        <a:rPr lang="en-US" dirty="0" err="1" smtClean="0"/>
                        <a:t>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50-100 mg twice daily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amitriptyline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mg at bedtime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mg/</a:t>
                      </a:r>
                      <a:r>
                        <a:rPr lang="en-US" dirty="0" err="1" smtClean="0"/>
                        <a:t>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10-100 mg at bedtime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Second line </a:t>
                      </a:r>
                    </a:p>
                    <a:p>
                      <a:r>
                        <a:rPr lang="en-US" dirty="0" err="1" smtClean="0"/>
                        <a:t>Topiramate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candesartan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gabapentin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 mg/d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 mg/d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300mg/d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 mg/</a:t>
                      </a:r>
                      <a:r>
                        <a:rPr lang="en-US" dirty="0" err="1" smtClean="0"/>
                        <a:t>wk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 mg/</a:t>
                      </a:r>
                      <a:r>
                        <a:rPr lang="en-US" sz="1800" dirty="0" err="1" smtClean="0"/>
                        <a:t>wk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300 mg every 3-7 d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mg twice daily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Few side effects; limited experience in prophylaxis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Few drug interactions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Medications for tension-type headache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732216"/>
              </p:ext>
            </p:extLst>
          </p:nvPr>
        </p:nvGraphicFramePr>
        <p:xfrm>
          <a:off x="838200" y="1240077"/>
          <a:ext cx="10515600" cy="5085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526093"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Dose</a:t>
                      </a:r>
                    </a:p>
                  </a:txBody>
                  <a:tcPr/>
                </a:tc>
              </a:tr>
              <a:tr h="1816274">
                <a:tc>
                  <a:txBody>
                    <a:bodyPr/>
                    <a:lstStyle/>
                    <a:p>
                      <a:r>
                        <a:rPr lang="en-US" dirty="0" smtClean="0"/>
                        <a:t>Acute</a:t>
                      </a:r>
                    </a:p>
                    <a:p>
                      <a:r>
                        <a:rPr lang="en-US" dirty="0" smtClean="0"/>
                        <a:t>Ibuprofen </a:t>
                      </a:r>
                    </a:p>
                    <a:p>
                      <a:r>
                        <a:rPr lang="en-US" dirty="0" smtClean="0"/>
                        <a:t>ASA </a:t>
                      </a:r>
                    </a:p>
                    <a:p>
                      <a:r>
                        <a:rPr lang="en-US" dirty="0" smtClean="0"/>
                        <a:t>Naproxen sodium</a:t>
                      </a:r>
                    </a:p>
                    <a:p>
                      <a:r>
                        <a:rPr lang="en-US" dirty="0" smtClean="0"/>
                        <a:t> Acetaminophen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500-550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1000 mg</a:t>
                      </a:r>
                    </a:p>
                  </a:txBody>
                  <a:tcPr/>
                </a:tc>
              </a:tr>
              <a:tr h="291805">
                <a:tc>
                  <a:txBody>
                    <a:bodyPr/>
                    <a:lstStyle/>
                    <a:p>
                      <a:r>
                        <a:rPr lang="en-US" dirty="0" smtClean="0"/>
                        <a:t>Prophylactic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948365">
                <a:tc>
                  <a:txBody>
                    <a:bodyPr/>
                    <a:lstStyle/>
                    <a:p>
                      <a:r>
                        <a:rPr lang="en-US" dirty="0" smtClean="0"/>
                        <a:t>First line</a:t>
                      </a:r>
                    </a:p>
                    <a:p>
                      <a:r>
                        <a:rPr lang="en-US" dirty="0" smtClean="0"/>
                        <a:t>amitriptyline </a:t>
                      </a:r>
                    </a:p>
                    <a:p>
                      <a:r>
                        <a:rPr lang="en-US" dirty="0" err="1" smtClean="0"/>
                        <a:t>nortriptyline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10-100 mg/d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10-100 mg/d</a:t>
                      </a:r>
                    </a:p>
                  </a:txBody>
                  <a:tcPr/>
                </a:tc>
              </a:tr>
              <a:tr h="948365">
                <a:tc>
                  <a:txBody>
                    <a:bodyPr/>
                    <a:lstStyle/>
                    <a:p>
                      <a:r>
                        <a:rPr lang="en-US" dirty="0" smtClean="0"/>
                        <a:t>Second line</a:t>
                      </a:r>
                    </a:p>
                    <a:p>
                      <a:r>
                        <a:rPr lang="en-US" dirty="0" smtClean="0"/>
                        <a:t>• mirtazapine</a:t>
                      </a:r>
                    </a:p>
                    <a:p>
                      <a:r>
                        <a:rPr lang="en-US" dirty="0" smtClean="0"/>
                        <a:t>• venlafaxine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 mg/d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150 mg/d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Chronic 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5781"/>
            <a:ext cx="10515600" cy="5801182"/>
          </a:xfrm>
        </p:spPr>
        <p:txBody>
          <a:bodyPr>
            <a:normAutofit/>
          </a:bodyPr>
          <a:lstStyle/>
          <a:p>
            <a:endParaRPr lang="en-GB" altLang="en-US" dirty="0" smtClean="0">
              <a:solidFill>
                <a:srgbClr val="000000"/>
              </a:solidFill>
            </a:endParaRPr>
          </a:p>
          <a:p>
            <a:r>
              <a:rPr lang="en-GB" altLang="en-US" dirty="0" smtClean="0">
                <a:solidFill>
                  <a:srgbClr val="000000"/>
                </a:solidFill>
              </a:rPr>
              <a:t>Aliya asks if there is anything that can be done to reduce the frequency of her migraine attacks.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r>
              <a:rPr lang="en-GB" altLang="en-US" dirty="0" smtClean="0"/>
              <a:t>Explain that prophylactic treatments prevent, rather than cure, a condition.</a:t>
            </a:r>
          </a:p>
          <a:p>
            <a:pPr marL="0" indent="0">
              <a:buNone/>
            </a:pPr>
            <a:endParaRPr lang="en-GB" altLang="en-US" dirty="0" smtClean="0"/>
          </a:p>
          <a:p>
            <a:r>
              <a:rPr lang="en-GB" altLang="en-US" dirty="0"/>
              <a:t>D</a:t>
            </a:r>
            <a:r>
              <a:rPr lang="en-GB" altLang="en-US" dirty="0" smtClean="0"/>
              <a:t>epending </a:t>
            </a:r>
            <a:r>
              <a:rPr lang="en-GB" altLang="en-US" dirty="0"/>
              <a:t>on the person’s clinical needs and their preferences</a:t>
            </a:r>
          </a:p>
          <a:p>
            <a:pPr marL="685800">
              <a:spcBef>
                <a:spcPts val="600"/>
              </a:spcBef>
              <a:defRPr/>
            </a:pPr>
            <a:r>
              <a:rPr lang="en-GB" altLang="en-US" dirty="0" smtClean="0"/>
              <a:t>offer </a:t>
            </a:r>
            <a:r>
              <a:rPr lang="en-GB" altLang="en-US" dirty="0"/>
              <a:t>prophylaxis with </a:t>
            </a:r>
            <a:r>
              <a:rPr lang="en-GB" altLang="en-US" dirty="0" smtClean="0"/>
              <a:t>propranolol</a:t>
            </a:r>
            <a:endParaRPr lang="en-GB" altLang="en-US" dirty="0"/>
          </a:p>
          <a:p>
            <a:pPr marL="68580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dirty="0" smtClean="0"/>
              <a:t>consider </a:t>
            </a:r>
            <a:r>
              <a:rPr lang="en-GB" altLang="en-US" dirty="0"/>
              <a:t>treatment with amitriptyline </a:t>
            </a:r>
          </a:p>
          <a:p>
            <a:endParaRPr lang="en-GB" altLang="en-US" dirty="0" smtClean="0"/>
          </a:p>
          <a:p>
            <a:endParaRPr lang="en-GB" altLang="en-US" dirty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71512"/>
            <a:ext cx="108870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06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overuse headache (MOH)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838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Also called analgesic rebound headache</a:t>
            </a:r>
          </a:p>
          <a:p>
            <a:r>
              <a:rPr lang="en-US" sz="3200" dirty="0" smtClean="0"/>
              <a:t>Consider a diagnosis in patients with</a:t>
            </a:r>
          </a:p>
          <a:p>
            <a:r>
              <a:rPr lang="en-US" sz="3200" dirty="0" smtClean="0"/>
              <a:t> headache on ≥15 d/</a:t>
            </a:r>
            <a:r>
              <a:rPr lang="en-US" sz="3200" dirty="0" err="1" smtClean="0"/>
              <a:t>mo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possible medication overuse </a:t>
            </a:r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triptans</a:t>
            </a:r>
            <a:r>
              <a:rPr lang="en-US" dirty="0" smtClean="0"/>
              <a:t>, ergots, combination analgesics, or opioid-containing medications on ≥10 d/</a:t>
            </a:r>
            <a:r>
              <a:rPr lang="en-US" dirty="0" err="1" smtClean="0"/>
              <a:t>mo</a:t>
            </a:r>
            <a:r>
              <a:rPr lang="en-US" dirty="0" smtClean="0"/>
              <a:t>, </a:t>
            </a:r>
          </a:p>
          <a:p>
            <a:pPr marL="457200" lvl="1" indent="0" algn="ctr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use of acetaminophen or NSAIDs on ≥15 d/</a:t>
            </a:r>
            <a:r>
              <a:rPr lang="en-US" dirty="0" err="1" smtClean="0"/>
              <a:t>mo</a:t>
            </a:r>
            <a:endParaRPr lang="en-US" dirty="0" smtClean="0"/>
          </a:p>
          <a:p>
            <a:r>
              <a:rPr lang="en-US" sz="3200" dirty="0" smtClean="0"/>
              <a:t>MOH </a:t>
            </a:r>
            <a:r>
              <a:rPr lang="en-US" sz="3200" dirty="0"/>
              <a:t>appears to be highest with </a:t>
            </a:r>
            <a:r>
              <a:rPr lang="en-US" sz="3200" dirty="0" smtClean="0"/>
              <a:t>opioids</a:t>
            </a:r>
            <a:r>
              <a:rPr lang="en-US" sz="3200" dirty="0"/>
              <a:t> </a:t>
            </a:r>
            <a:r>
              <a:rPr lang="en-US" sz="3200" dirty="0" smtClean="0"/>
              <a:t>containing </a:t>
            </a:r>
            <a:r>
              <a:rPr lang="en-US" sz="3200" dirty="0"/>
              <a:t>combination analgesics, and </a:t>
            </a:r>
            <a:r>
              <a:rPr lang="en-US" sz="3200" u="sng" dirty="0">
                <a:hlinkClick r:id="rId2"/>
              </a:rPr>
              <a:t>aspirin</a:t>
            </a:r>
            <a:r>
              <a:rPr lang="en-US" sz="3200" dirty="0"/>
              <a:t>/</a:t>
            </a:r>
            <a:r>
              <a:rPr lang="en-US" sz="3200" u="sng" dirty="0">
                <a:hlinkClick r:id="rId3"/>
              </a:rPr>
              <a:t>acetaminophen</a:t>
            </a:r>
            <a:r>
              <a:rPr lang="en-US" sz="3200" dirty="0"/>
              <a:t>/</a:t>
            </a:r>
            <a:r>
              <a:rPr lang="en-US" sz="3200" u="sng" dirty="0">
                <a:hlinkClick r:id="rId4"/>
              </a:rPr>
              <a:t>caffeine</a:t>
            </a:r>
            <a:r>
              <a:rPr lang="en-US" sz="3200" dirty="0"/>
              <a:t> combinations.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risk with </a:t>
            </a:r>
            <a:r>
              <a:rPr lang="en-US" sz="3200" dirty="0" err="1"/>
              <a:t>triptans</a:t>
            </a:r>
            <a:r>
              <a:rPr lang="en-US" sz="3200" dirty="0"/>
              <a:t> is considered intermediate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risk is lowest with </a:t>
            </a:r>
            <a:r>
              <a:rPr lang="en-US" sz="3200" dirty="0" smtClean="0"/>
              <a:t>NSAIDs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35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35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iagnosis of medication-overuse headache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862"/>
            <a:ext cx="10515600" cy="52121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medication-overuse headache is suspected, the patient should also be evaluated for the presence of the following: </a:t>
            </a:r>
          </a:p>
          <a:p>
            <a:r>
              <a:rPr lang="en-US" dirty="0" smtClean="0"/>
              <a:t>-psychiatric comorbidities</a:t>
            </a:r>
          </a:p>
          <a:p>
            <a:r>
              <a:rPr lang="en-US" dirty="0" smtClean="0"/>
              <a:t>-psychological and physical drug dependence </a:t>
            </a:r>
          </a:p>
          <a:p>
            <a:r>
              <a:rPr lang="en-US" dirty="0" smtClean="0"/>
              <a:t>-use of inappropriate coping strategies.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Coping strategies for headache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relying on medication as a main coping strategy, patients with suspected medication overuse might benefit from training in and development of more adaptive self-management strategies (</a:t>
            </a:r>
            <a:r>
              <a:rPr lang="en-US" dirty="0" err="1" smtClean="0"/>
              <a:t>eg</a:t>
            </a:r>
            <a:r>
              <a:rPr lang="en-US" dirty="0" smtClean="0"/>
              <a:t>, identification and management of controllable headache triggers, relaxation exercises, effective stress management skills, and activity pacing) </a:t>
            </a:r>
          </a:p>
          <a:p>
            <a:r>
              <a:rPr lang="en-US" dirty="0" smtClean="0"/>
              <a:t> Headache diaries that record acute medication intake are important in the prevention and treatment of medication-overuse headache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3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Headache on ≥15 d/</a:t>
            </a:r>
            <a:r>
              <a:rPr lang="en-US" b="1" dirty="0" err="1" smtClean="0">
                <a:solidFill>
                  <a:srgbClr val="C00000"/>
                </a:solidFill>
              </a:rPr>
              <a:t>mo</a:t>
            </a:r>
            <a:r>
              <a:rPr lang="en-US" b="1" dirty="0" smtClean="0">
                <a:solidFill>
                  <a:srgbClr val="C00000"/>
                </a:solidFill>
              </a:rPr>
              <a:t> for &gt;3 </a:t>
            </a:r>
            <a:r>
              <a:rPr lang="en-US" b="1" dirty="0" err="1" smtClean="0">
                <a:solidFill>
                  <a:srgbClr val="C00000"/>
                </a:solidFill>
              </a:rPr>
              <a:t>mo</a:t>
            </a:r>
            <a:r>
              <a:rPr lang="en-US" b="1" dirty="0" smtClean="0">
                <a:solidFill>
                  <a:srgbClr val="C00000"/>
                </a:solidFill>
              </a:rPr>
              <a:t> and with normal neurologic examination findings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Diagnose chronic migraine </a:t>
            </a:r>
            <a:r>
              <a:rPr lang="en-US" dirty="0"/>
              <a:t>if headaches meet migraine diagnostic criteria or are quickly aborted by migraine-specific medications (</a:t>
            </a:r>
            <a:r>
              <a:rPr lang="en-US" dirty="0" err="1"/>
              <a:t>triptans</a:t>
            </a:r>
            <a:r>
              <a:rPr lang="en-US" dirty="0"/>
              <a:t> or ergots) on ≥8 </a:t>
            </a:r>
            <a:r>
              <a:rPr lang="en-US" dirty="0" smtClean="0"/>
              <a:t>d/mo.</a:t>
            </a:r>
          </a:p>
          <a:p>
            <a:pPr lvl="1"/>
            <a:r>
              <a:rPr lang="en-US" dirty="0" smtClean="0"/>
              <a:t>chronic</a:t>
            </a:r>
            <a:r>
              <a:rPr lang="en-US" dirty="0"/>
              <a:t>" indicates a headache frequency of 15 or more days a month for longer than three months in the absence of organic </a:t>
            </a:r>
            <a:r>
              <a:rPr lang="en-US" dirty="0" smtClean="0"/>
              <a:t>pathology.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Chronic migraine with medication overuse </a:t>
            </a:r>
            <a:r>
              <a:rPr lang="en-US" dirty="0" smtClean="0"/>
              <a:t>if the patient uses ergots, </a:t>
            </a:r>
            <a:r>
              <a:rPr lang="en-US" dirty="0" err="1" smtClean="0"/>
              <a:t>triptans</a:t>
            </a:r>
            <a:r>
              <a:rPr lang="en-US" dirty="0" smtClean="0"/>
              <a:t>, opioids, or combination analgesics on ≥10 d/</a:t>
            </a:r>
            <a:r>
              <a:rPr lang="en-US" dirty="0" err="1" smtClean="0"/>
              <a:t>mo</a:t>
            </a:r>
            <a:r>
              <a:rPr lang="en-US" dirty="0" smtClean="0"/>
              <a:t> or uses plain acetaminophen or NSAIDs on ≥15 d/</a:t>
            </a:r>
            <a:r>
              <a:rPr lang="en-US" dirty="0" err="1" smtClean="0"/>
              <a:t>mo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C00000"/>
                </a:solidFill>
              </a:rPr>
              <a:t>Chronic migraine without medication overuse </a:t>
            </a:r>
            <a:r>
              <a:rPr lang="en-US" dirty="0" smtClean="0"/>
              <a:t>if patients do not have medication overuse as defined above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35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4497"/>
            <a:ext cx="10515600" cy="5672466"/>
          </a:xfrm>
        </p:spPr>
        <p:txBody>
          <a:bodyPr>
            <a:normAutofit/>
          </a:bodyPr>
          <a:lstStyle/>
          <a:p>
            <a:r>
              <a:rPr lang="en-US" b="1" dirty="0" smtClean="0"/>
              <a:t>Diagnose episodic tension-type headache if: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sz="2800" dirty="0" smtClean="0"/>
              <a:t> headache attacks are </a:t>
            </a:r>
            <a:r>
              <a:rPr lang="en-US" sz="2800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associated with nausea </a:t>
            </a:r>
          </a:p>
          <a:p>
            <a:pPr lvl="1"/>
            <a:r>
              <a:rPr lang="en-US" sz="2800" dirty="0" smtClean="0"/>
              <a:t>have at least 2 of the following: </a:t>
            </a:r>
          </a:p>
          <a:p>
            <a:pPr lvl="1"/>
            <a:r>
              <a:rPr lang="en-US" sz="2800" dirty="0" smtClean="0"/>
              <a:t>-bilateral headache </a:t>
            </a:r>
          </a:p>
          <a:p>
            <a:pPr lvl="1"/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non pulsating </a:t>
            </a:r>
            <a:r>
              <a:rPr lang="en-US" sz="2800" dirty="0" smtClean="0"/>
              <a:t>pain </a:t>
            </a:r>
          </a:p>
          <a:p>
            <a:pPr lvl="1"/>
            <a:r>
              <a:rPr lang="en-US" sz="2800" dirty="0" smtClean="0"/>
              <a:t>-mild to moderate intensity </a:t>
            </a:r>
          </a:p>
          <a:p>
            <a:pPr lvl="1"/>
            <a:r>
              <a:rPr lang="en-US" sz="2800" dirty="0" smtClean="0"/>
              <a:t>-headache is </a:t>
            </a:r>
            <a:r>
              <a:rPr lang="en-US" sz="2800" dirty="0" smtClean="0">
                <a:solidFill>
                  <a:srgbClr val="FF0000"/>
                </a:solidFill>
              </a:rPr>
              <a:t>not worsened by activity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Diagnose </a:t>
            </a:r>
            <a:r>
              <a:rPr lang="en-US" b="1" dirty="0" smtClean="0">
                <a:solidFill>
                  <a:srgbClr val="FF0000"/>
                </a:solidFill>
              </a:rPr>
              <a:t>chronic tension-type </a:t>
            </a:r>
            <a:r>
              <a:rPr lang="en-US" b="1" dirty="0" smtClean="0"/>
              <a:t>headache if :</a:t>
            </a:r>
          </a:p>
          <a:p>
            <a:r>
              <a:rPr lang="en-US" dirty="0" smtClean="0"/>
              <a:t>headaches meet episodic tension-type headache diagnostic criteria (above), except </a:t>
            </a:r>
            <a:r>
              <a:rPr lang="en-US" dirty="0" smtClean="0">
                <a:solidFill>
                  <a:srgbClr val="FF0000"/>
                </a:solidFill>
              </a:rPr>
              <a:t>mild nausea </a:t>
            </a:r>
            <a:r>
              <a:rPr lang="en-US" dirty="0" smtClean="0"/>
              <a:t>might be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4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360"/>
            <a:ext cx="10515600" cy="12297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Patients with continuous daily headache for &gt;3 </a:t>
            </a:r>
            <a:r>
              <a:rPr lang="en-US" b="1" dirty="0" err="1" smtClean="0">
                <a:solidFill>
                  <a:srgbClr val="C00000"/>
                </a:solidFill>
              </a:rPr>
              <a:t>mo</a:t>
            </a:r>
            <a:r>
              <a:rPr lang="en-US" b="1" dirty="0" smtClean="0">
                <a:solidFill>
                  <a:srgbClr val="C00000"/>
                </a:solidFill>
              </a:rPr>
              <a:t> with normal neurologic examination findings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070"/>
            <a:ext cx="10515600" cy="48368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Diagnose “</a:t>
            </a:r>
            <a:r>
              <a:rPr lang="en-US" dirty="0" err="1" smtClean="0"/>
              <a:t>hemicrania</a:t>
            </a:r>
            <a:r>
              <a:rPr lang="en-US" dirty="0" smtClean="0"/>
              <a:t> continua” if the headache </a:t>
            </a:r>
          </a:p>
          <a:p>
            <a:pPr marL="457200" lvl="1" indent="0">
              <a:buNone/>
            </a:pPr>
            <a:r>
              <a:rPr lang="en-US" dirty="0" smtClean="0"/>
              <a:t>-is strictly unilateral </a:t>
            </a:r>
          </a:p>
          <a:p>
            <a:pPr marL="457200" lvl="1" indent="0">
              <a:buNone/>
            </a:pPr>
            <a:r>
              <a:rPr lang="en-US" dirty="0" smtClean="0"/>
              <a:t>-is always on the same side of the head (ptosis or </a:t>
            </a:r>
            <a:r>
              <a:rPr lang="en-US" dirty="0" err="1" smtClean="0"/>
              <a:t>miosis</a:t>
            </a:r>
            <a:r>
              <a:rPr lang="en-US" dirty="0" smtClean="0"/>
              <a:t> might be present on examination) </a:t>
            </a:r>
          </a:p>
          <a:p>
            <a:pPr marL="457200" lvl="1" indent="0">
              <a:buNone/>
            </a:pPr>
            <a:r>
              <a:rPr lang="en-US" dirty="0" smtClean="0"/>
              <a:t>-responds </a:t>
            </a:r>
            <a:r>
              <a:rPr lang="en-US" sz="2600" dirty="0" smtClean="0">
                <a:solidFill>
                  <a:srgbClr val="C00000"/>
                </a:solidFill>
              </a:rPr>
              <a:t>dramatically to indomethacin. </a:t>
            </a:r>
          </a:p>
          <a:p>
            <a:r>
              <a:rPr lang="en-US" dirty="0"/>
              <a:t>These attacks usually happen three to five times a day.</a:t>
            </a:r>
          </a:p>
          <a:p>
            <a:r>
              <a:rPr lang="en-US" dirty="0"/>
              <a:t>Some people will have these headaches steadily for months or years. For others, the pain will go away for weeks or months, then come back.</a:t>
            </a:r>
          </a:p>
          <a:p>
            <a:r>
              <a:rPr lang="en-US" dirty="0" smtClean="0"/>
              <a:t>Like </a:t>
            </a:r>
            <a:r>
              <a:rPr lang="en-US" dirty="0"/>
              <a:t>migraines, they can cause: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Vomiting/nausea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Sensitivity to noise or light</a:t>
            </a:r>
          </a:p>
          <a:p>
            <a:r>
              <a:rPr lang="en-US" dirty="0">
                <a:solidFill>
                  <a:srgbClr val="FF0000"/>
                </a:solidFill>
              </a:rPr>
              <a:t>Throbbing pain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6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>
              <a:defRPr/>
            </a:pPr>
            <a:r>
              <a:rPr lang="en-GB" dirty="0" smtClean="0"/>
              <a:t>The best approach to diagnose patients with headache. </a:t>
            </a:r>
            <a:endParaRPr lang="en-GB" dirty="0"/>
          </a:p>
          <a:p>
            <a:pPr marL="685800">
              <a:defRPr/>
            </a:pPr>
            <a:r>
              <a:rPr lang="en-GB" dirty="0" smtClean="0"/>
              <a:t>Best </a:t>
            </a:r>
            <a:r>
              <a:rPr lang="en-GB" dirty="0"/>
              <a:t>practice for migraine </a:t>
            </a:r>
            <a:r>
              <a:rPr lang="en-GB" dirty="0" smtClean="0"/>
              <a:t>prophylaxis. </a:t>
            </a:r>
            <a:endParaRPr lang="en-GB" dirty="0"/>
          </a:p>
          <a:p>
            <a:pPr marL="685800">
              <a:defRPr/>
            </a:pPr>
            <a:r>
              <a:rPr lang="en-GB" dirty="0" smtClean="0"/>
              <a:t>Treating tension / cluster headaches.</a:t>
            </a:r>
          </a:p>
          <a:p>
            <a:pPr marL="685800">
              <a:defRPr/>
            </a:pPr>
            <a:r>
              <a:rPr lang="en-GB" dirty="0" smtClean="0"/>
              <a:t>Patient education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478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Diagnose new daily persistent </a:t>
            </a:r>
            <a:r>
              <a:rPr lang="en-US" b="1" smtClean="0">
                <a:solidFill>
                  <a:srgbClr val="C00000"/>
                </a:solidFill>
              </a:rPr>
              <a:t>headache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If the headache is unremitting since its onset.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It is important to consider secondary headaches in these patients.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Neurologist referral recommended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41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Prophylactic medication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5239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Educate patients on the need to take the medication daily and according to the prescribed frequency and dosage</a:t>
            </a:r>
          </a:p>
          <a:p>
            <a:pPr marL="0" indent="0">
              <a:buNone/>
            </a:pPr>
            <a:r>
              <a:rPr lang="en-US" dirty="0" smtClean="0"/>
              <a:t> • Ensure that patients have realistic expectations, Explain that… </a:t>
            </a:r>
          </a:p>
          <a:p>
            <a:pPr marL="457200" lvl="1" indent="0">
              <a:buNone/>
            </a:pPr>
            <a:r>
              <a:rPr lang="en-US" dirty="0" smtClean="0"/>
              <a:t>-Headache attacks will likely not be abolished completely </a:t>
            </a:r>
          </a:p>
          <a:p>
            <a:pPr marL="457200" lvl="1" indent="0">
              <a:buNone/>
            </a:pPr>
            <a:r>
              <a:rPr lang="en-US" dirty="0" smtClean="0"/>
              <a:t>-A reduction in headache frequency of 50% is usually considered worthwhile and successful </a:t>
            </a:r>
          </a:p>
          <a:p>
            <a:pPr marL="457200" lvl="1" indent="0">
              <a:buNone/>
            </a:pPr>
            <a:r>
              <a:rPr lang="en-US" dirty="0" smtClean="0"/>
              <a:t>-It might take 4-8 weeks for substantial benefit to occur </a:t>
            </a:r>
          </a:p>
          <a:p>
            <a:pPr marL="0" indent="0">
              <a:buNone/>
            </a:pPr>
            <a:r>
              <a:rPr lang="en-US" dirty="0" smtClean="0"/>
              <a:t>-If the prophylactic drug provides substantial benefit in the first 2 </a:t>
            </a:r>
            <a:r>
              <a:rPr lang="en-US" dirty="0" err="1" smtClean="0"/>
              <a:t>mo</a:t>
            </a:r>
            <a:r>
              <a:rPr lang="en-US" dirty="0" smtClean="0"/>
              <a:t> of therapy, this benefit might increase further over several additional months of therapy </a:t>
            </a:r>
          </a:p>
          <a:p>
            <a:pPr marL="0" indent="0">
              <a:buNone/>
            </a:pPr>
            <a:r>
              <a:rPr lang="en-US" dirty="0" smtClean="0"/>
              <a:t>• Evaluate the effectiveness of therapy using patient diaries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05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289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Prescribing prophylactic medication     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For most prophylactic drugs, initiate therapy with a low dose and increase the dosage gradually to minimize side effects </a:t>
            </a:r>
          </a:p>
          <a:p>
            <a:pPr marL="0" indent="0">
              <a:buNone/>
            </a:pPr>
            <a:r>
              <a:rPr lang="en-US" dirty="0" smtClean="0"/>
              <a:t>• Increase the dose until the drug proves effective, until dose limiting side effects occur, or until a target dose is reached </a:t>
            </a:r>
          </a:p>
          <a:p>
            <a:pPr marL="0" indent="0">
              <a:buNone/>
            </a:pPr>
            <a:r>
              <a:rPr lang="en-US" dirty="0" smtClean="0"/>
              <a:t>• Continue the prophylactic drug for at least 6-8 </a:t>
            </a:r>
            <a:r>
              <a:rPr lang="en-US" dirty="0" err="1" smtClean="0"/>
              <a:t>wk</a:t>
            </a:r>
            <a:r>
              <a:rPr lang="en-US" dirty="0" smtClean="0"/>
              <a:t> after dose titration is completed </a:t>
            </a:r>
          </a:p>
          <a:p>
            <a:pPr marL="0" indent="0">
              <a:buNone/>
            </a:pPr>
            <a:r>
              <a:rPr lang="en-US" dirty="0" smtClean="0"/>
              <a:t>• Because migraine attack tendency fluctuates over time, consider gradual discontinuation of the drug for many patients after 6 to 12 </a:t>
            </a:r>
            <a:r>
              <a:rPr lang="en-US" dirty="0" err="1" smtClean="0"/>
              <a:t>mo</a:t>
            </a:r>
            <a:r>
              <a:rPr lang="en-US" dirty="0" smtClean="0"/>
              <a:t> of successful prophylactic therapy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20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Management of </a:t>
            </a:r>
            <a:r>
              <a:rPr lang="en-US" b="1" dirty="0">
                <a:solidFill>
                  <a:srgbClr val="C00000"/>
                </a:solidFill>
              </a:rPr>
              <a:t>MOH- Patient education.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 smtClean="0"/>
              <a:t>Acute </a:t>
            </a:r>
            <a:r>
              <a:rPr lang="en-US" sz="2800" dirty="0"/>
              <a:t>medication overuse can increase headache frequency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When </a:t>
            </a:r>
            <a:r>
              <a:rPr lang="en-US" sz="2800" dirty="0"/>
              <a:t>medication overuse is stopped, headache might worsen temporarily and other withdrawal symptoms might occur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Many </a:t>
            </a:r>
            <a:r>
              <a:rPr lang="en-US" sz="2800" dirty="0"/>
              <a:t>patients will experience a long-term reduction in headache frequency after medication overuse is stopped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Prophylactic </a:t>
            </a:r>
            <a:r>
              <a:rPr lang="en-US" sz="2800" dirty="0"/>
              <a:t>medications might become more effective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4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Strategy for cessation of medication overuse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brupt withdrawal should be advised for patients with suspected medication overuse headache (MOH) caused by simple analgesics (acetaminophen, NSAIDs) or </a:t>
            </a:r>
            <a:r>
              <a:rPr lang="en-US" dirty="0" err="1" smtClean="0"/>
              <a:t>triptans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Gradual withdrawal should be advised for patients with suspected medication-overuse headache caused by opioids and opioid-containing analgesics.</a:t>
            </a:r>
          </a:p>
          <a:p>
            <a:r>
              <a:rPr lang="en-US" dirty="0" smtClean="0"/>
              <a:t>Patient follow-up and support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Misconceptions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5024"/>
            <a:ext cx="10515600" cy="5348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Acute </a:t>
            </a:r>
            <a:r>
              <a:rPr lang="en-US" dirty="0"/>
              <a:t>or chronic sinusitis appears to be an uncommon cause of recurrent headaches, and many patients presenting with sinus headache turn out to have </a:t>
            </a:r>
            <a:r>
              <a:rPr lang="en-US" dirty="0" smtClean="0"/>
              <a:t>migraine. </a:t>
            </a:r>
          </a:p>
          <a:p>
            <a:endParaRPr lang="en-US" dirty="0"/>
          </a:p>
          <a:p>
            <a:r>
              <a:rPr lang="en-US" dirty="0" smtClean="0"/>
              <a:t>Patients </a:t>
            </a:r>
            <a:r>
              <a:rPr lang="en-US" dirty="0"/>
              <a:t>frequently attribute headaches to eye strain. H</a:t>
            </a:r>
            <a:r>
              <a:rPr lang="en-US" dirty="0" smtClean="0"/>
              <a:t>eadaches </a:t>
            </a:r>
            <a:r>
              <a:rPr lang="en-US" dirty="0"/>
              <a:t>are only rarely due to refractive error </a:t>
            </a:r>
            <a:r>
              <a:rPr lang="en-US" dirty="0" smtClean="0"/>
              <a:t>alone.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Hypertension </a:t>
            </a:r>
            <a:r>
              <a:rPr lang="en-US" dirty="0"/>
              <a:t>can cause </a:t>
            </a:r>
            <a:r>
              <a:rPr lang="en-US" dirty="0" smtClean="0"/>
              <a:t>headaches: This </a:t>
            </a:r>
            <a:r>
              <a:rPr lang="en-US" dirty="0"/>
              <a:t>is true in the case of hypertensive emergencies, it is probably not true for typical migraine or tension </a:t>
            </a:r>
            <a:r>
              <a:rPr lang="en-US" dirty="0" smtClean="0"/>
              <a:t>headaches.</a:t>
            </a:r>
          </a:p>
          <a:p>
            <a:pPr marL="0" indent="0" algn="ctr">
              <a:buNone/>
            </a:pPr>
            <a:r>
              <a:rPr lang="en-US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uptodate</a:t>
            </a:r>
            <a:endParaRPr lang="en-US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Types of headaches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PRIMARY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Migraine</a:t>
            </a:r>
          </a:p>
          <a:p>
            <a:r>
              <a:rPr lang="en-US" dirty="0" smtClean="0"/>
              <a:t>Tension type</a:t>
            </a:r>
          </a:p>
          <a:p>
            <a:r>
              <a:rPr lang="en-US" dirty="0" smtClean="0"/>
              <a:t>Cluster</a:t>
            </a:r>
          </a:p>
          <a:p>
            <a:r>
              <a:rPr lang="en-US" dirty="0" smtClean="0"/>
              <a:t>Other trigeminal autonomic </a:t>
            </a:r>
            <a:r>
              <a:rPr lang="en-US" dirty="0" err="1" smtClean="0"/>
              <a:t>cephalalgias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SECONDARY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Space-occupying mass</a:t>
            </a:r>
          </a:p>
          <a:p>
            <a:r>
              <a:rPr lang="en-US" dirty="0"/>
              <a:t>V</a:t>
            </a:r>
            <a:r>
              <a:rPr lang="en-US" dirty="0" smtClean="0"/>
              <a:t>ascular lesion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/>
              <a:t>M</a:t>
            </a:r>
            <a:r>
              <a:rPr lang="en-US" dirty="0" smtClean="0"/>
              <a:t>etabolic disturbance</a:t>
            </a:r>
          </a:p>
          <a:p>
            <a:r>
              <a:rPr lang="en-US" dirty="0" smtClean="0"/>
              <a:t> Systemic problem.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0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altLang="en-US" sz="7200" b="1" dirty="0" smtClean="0"/>
              <a:t>Case scenario 1</a:t>
            </a:r>
            <a:br>
              <a:rPr lang="en-US" altLang="en-US" sz="7200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197"/>
            <a:ext cx="10515600" cy="5600766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GB" altLang="en-US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Ahmed 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is a 14-year-old boy. He attends your clinic accompanied by his 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mother. 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He presents with a 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two months 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history of headaches that he describes as “banging” and that make his head “very 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sore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”. </a:t>
            </a:r>
            <a:endParaRPr lang="en-GB" altLang="en-US" sz="32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says that in the past 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GB" altLang="en-US" sz="3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months, </a:t>
            </a:r>
            <a:r>
              <a:rPr lang="en-GB" altLang="en-US" sz="3200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he has had 6 of these headaches. He also says that light hurts his eyes when he has the headaches. He does not feel nauseous or vomit during the headaches.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2882</Words>
  <Application>Microsoft Office PowerPoint</Application>
  <PresentationFormat>Custom</PresentationFormat>
  <Paragraphs>529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Outline</vt:lpstr>
      <vt:lpstr>Background:</vt:lpstr>
      <vt:lpstr>Guideline for primary care management of headache in adults. Canadian Family Physician </vt:lpstr>
      <vt:lpstr>Learning objectives</vt:lpstr>
      <vt:lpstr>Misconceptions </vt:lpstr>
      <vt:lpstr>Types of headaches</vt:lpstr>
      <vt:lpstr>PowerPoint Presentation</vt:lpstr>
      <vt:lpstr>PowerPoint Presentation</vt:lpstr>
      <vt:lpstr>PowerPoint Presentation</vt:lpstr>
      <vt:lpstr>MIDAS SCALE FOR MIGRAINE DISABILITY </vt:lpstr>
      <vt:lpstr>PowerPoint Presentation</vt:lpstr>
      <vt:lpstr>PowerPoint Presentation</vt:lpstr>
      <vt:lpstr>For acute management  of migraine</vt:lpstr>
      <vt:lpstr>uptodate</vt:lpstr>
      <vt:lpstr>Managing patients with migraine </vt:lpstr>
      <vt:lpstr>Managing patients with migraine                     cont….</vt:lpstr>
      <vt:lpstr>PowerPoint Presentation</vt:lpstr>
      <vt:lpstr>PowerPoint Presentation</vt:lpstr>
      <vt:lpstr>PowerPoint Presentation</vt:lpstr>
      <vt:lpstr>PowerPoint Presentation</vt:lpstr>
      <vt:lpstr>She wants to become pregnant in the future, but still needs migraine prophylaxis, what should you do?</vt:lpstr>
      <vt:lpstr>PowerPoint Presentation</vt:lpstr>
      <vt:lpstr>PowerPoint Presentation</vt:lpstr>
      <vt:lpstr>What advice and support can you offer about his diagnosis?</vt:lpstr>
      <vt:lpstr>What medications would you not offer for the acute management of his cluster headache attacks?</vt:lpstr>
      <vt:lpstr>General practice points for managing primary headache in adults </vt:lpstr>
      <vt:lpstr>General practice points                                    cont….</vt:lpstr>
      <vt:lpstr>SNOOP( red flag signs)</vt:lpstr>
      <vt:lpstr>Characteristics of migraine, tension-type, and cluster headache syndromes</vt:lpstr>
      <vt:lpstr>PowerPoint Presentation</vt:lpstr>
      <vt:lpstr>Important elements in history : headache for the first time or those with a change in headache pattern </vt:lpstr>
      <vt:lpstr>Approach to the physical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Migraine Medication</vt:lpstr>
      <vt:lpstr>Prophylactic Medications</vt:lpstr>
      <vt:lpstr>Medications for tension-type headache </vt:lpstr>
      <vt:lpstr>Chronic headache</vt:lpstr>
      <vt:lpstr>PowerPoint Presentation</vt:lpstr>
      <vt:lpstr>Medication overuse headache (MOH) </vt:lpstr>
      <vt:lpstr>Diagnosis of medication-overuse headache</vt:lpstr>
      <vt:lpstr>Coping strategies for headache</vt:lpstr>
      <vt:lpstr>Headache on ≥15 d/mo for &gt;3 mo and with normal neurologic examination findings</vt:lpstr>
      <vt:lpstr>PowerPoint Presentation</vt:lpstr>
      <vt:lpstr>Patients with continuous daily headache for &gt;3 mo with normal neurologic examination findings</vt:lpstr>
      <vt:lpstr>Diagnose new daily persistent headache</vt:lpstr>
      <vt:lpstr>Prophylactic medication </vt:lpstr>
      <vt:lpstr>Prescribing prophylactic medication      cont</vt:lpstr>
      <vt:lpstr>Management of MOH- Patient education. </vt:lpstr>
      <vt:lpstr>Strategy for cessation of medication overuse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Headache</dc:title>
  <dc:creator>FARHANA</dc:creator>
  <cp:lastModifiedBy>3422</cp:lastModifiedBy>
  <cp:revision>62</cp:revision>
  <dcterms:created xsi:type="dcterms:W3CDTF">2016-10-12T06:01:03Z</dcterms:created>
  <dcterms:modified xsi:type="dcterms:W3CDTF">2017-10-11T09:39:42Z</dcterms:modified>
</cp:coreProperties>
</file>