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311" r:id="rId4"/>
    <p:sldId id="289" r:id="rId5"/>
    <p:sldId id="297" r:id="rId6"/>
    <p:sldId id="298" r:id="rId7"/>
    <p:sldId id="303" r:id="rId8"/>
    <p:sldId id="290" r:id="rId9"/>
    <p:sldId id="292" r:id="rId10"/>
    <p:sldId id="291" r:id="rId11"/>
    <p:sldId id="294" r:id="rId12"/>
    <p:sldId id="295" r:id="rId13"/>
    <p:sldId id="296" r:id="rId14"/>
    <p:sldId id="260" r:id="rId15"/>
    <p:sldId id="306" r:id="rId16"/>
    <p:sldId id="307" r:id="rId17"/>
    <p:sldId id="283" r:id="rId18"/>
    <p:sldId id="299" r:id="rId19"/>
    <p:sldId id="284" r:id="rId20"/>
    <p:sldId id="285" r:id="rId21"/>
    <p:sldId id="286" r:id="rId22"/>
    <p:sldId id="318" r:id="rId23"/>
    <p:sldId id="258" r:id="rId24"/>
    <p:sldId id="267" r:id="rId25"/>
    <p:sldId id="316" r:id="rId26"/>
    <p:sldId id="317" r:id="rId27"/>
    <p:sldId id="314" r:id="rId28"/>
    <p:sldId id="315" r:id="rId29"/>
    <p:sldId id="308" r:id="rId30"/>
    <p:sldId id="309" r:id="rId31"/>
    <p:sldId id="310" r:id="rId32"/>
    <p:sldId id="302" r:id="rId33"/>
    <p:sldId id="263" r:id="rId34"/>
    <p:sldId id="264" r:id="rId35"/>
    <p:sldId id="273" r:id="rId36"/>
    <p:sldId id="28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p:scale>
          <a:sx n="33" d="100"/>
          <a:sy n="33" d="100"/>
        </p:scale>
        <p:origin x="-2424" y="-123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CECDAC-9843-4B1C-BAF0-0D47A80544DF}" type="datetimeFigureOut">
              <a:rPr lang="en-US" smtClean="0"/>
              <a:pPr/>
              <a:t>9/21/2017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C962F9-997F-4979-8FD2-2AD2711D4D0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76DFD-4B2D-43FF-A41E-99649952E2EA}" type="datetimeFigureOut">
              <a:rPr lang="en-GB" smtClean="0"/>
              <a:pPr/>
              <a:t>21/09/2017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2A99B-937D-4E4C-885D-8E3058BDEE51}" type="slidenum">
              <a:rPr lang="en-GB" smtClean="0"/>
              <a:pPr/>
              <a:t>‹#›</a:t>
            </a:fld>
            <a:endParaRPr lang="en-GB"/>
          </a:p>
        </p:txBody>
      </p:sp>
    </p:spTree>
    <p:extLst>
      <p:ext uri="{BB962C8B-B14F-4D97-AF65-F5344CB8AC3E}">
        <p14:creationId xmlns:p14="http://schemas.microsoft.com/office/powerpoint/2010/main" xmlns="" val="116170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Assess personal danger (prior history of violence, clenching fists, threats, etc.).  Excuse yourself and </a:t>
            </a:r>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5B74D8-15DD-4840-9EFA-71808AACDE96}" type="slidenum">
              <a:rPr lang="en-US" smtClean="0"/>
              <a:pPr fontAlgn="base">
                <a:spcBef>
                  <a:spcPct val="0"/>
                </a:spcBef>
                <a:spcAft>
                  <a:spcPct val="0"/>
                </a:spcAft>
                <a:defRPr/>
              </a:pPr>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DEE0FD8-D3A3-4B58-A6BE-EC6CF77D7273}" type="datetimeFigureOut">
              <a:rPr lang="en-GB" smtClean="0"/>
              <a:pPr/>
              <a:t>21/09/2017</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2D803CA-71A2-4C70-94B6-4BA582BE085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21/09/2017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E0FD8-D3A3-4B58-A6BE-EC6CF77D7273}" type="datetimeFigureOut">
              <a:rPr lang="en-GB" smtClean="0"/>
              <a:pPr/>
              <a:t>21/09/2017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DEE0FD8-D3A3-4B58-A6BE-EC6CF77D7273}" type="datetimeFigureOut">
              <a:rPr lang="en-GB" smtClean="0"/>
              <a:pPr/>
              <a:t>21/09/2017</a:t>
            </a:fld>
            <a:endParaRPr lang="en-GB"/>
          </a:p>
        </p:txBody>
      </p:sp>
      <p:sp>
        <p:nvSpPr>
          <p:cNvPr id="9" name="Slide Number Placeholder 8"/>
          <p:cNvSpPr>
            <a:spLocks noGrp="1"/>
          </p:cNvSpPr>
          <p:nvPr>
            <p:ph type="sldNum" sz="quarter" idx="15"/>
          </p:nvPr>
        </p:nvSpPr>
        <p:spPr/>
        <p:txBody>
          <a:bodyPr rtlCol="0"/>
          <a:lstStyle/>
          <a:p>
            <a:fld id="{52D803CA-71A2-4C70-94B6-4BA582BE085B}"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DEE0FD8-D3A3-4B58-A6BE-EC6CF77D7273}" type="datetimeFigureOut">
              <a:rPr lang="en-GB" smtClean="0"/>
              <a:pPr/>
              <a:t>21/09/2017</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2D803CA-71A2-4C70-94B6-4BA582BE08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EE0FD8-D3A3-4B58-A6BE-EC6CF77D7273}" type="datetimeFigureOut">
              <a:rPr lang="en-GB" smtClean="0"/>
              <a:pPr/>
              <a:t>21/09/2017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803CA-71A2-4C70-94B6-4BA582BE085B}"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EE0FD8-D3A3-4B58-A6BE-EC6CF77D7273}" type="datetimeFigureOut">
              <a:rPr lang="en-GB" smtClean="0"/>
              <a:pPr/>
              <a:t>21/09/2017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803CA-71A2-4C70-94B6-4BA582BE085B}"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DEE0FD8-D3A3-4B58-A6BE-EC6CF77D7273}" type="datetimeFigureOut">
              <a:rPr lang="en-GB" smtClean="0"/>
              <a:pPr/>
              <a:t>21/09/2017</a:t>
            </a:fld>
            <a:endParaRPr lang="en-GB"/>
          </a:p>
        </p:txBody>
      </p:sp>
      <p:sp>
        <p:nvSpPr>
          <p:cNvPr id="7" name="Slide Number Placeholder 6"/>
          <p:cNvSpPr>
            <a:spLocks noGrp="1"/>
          </p:cNvSpPr>
          <p:nvPr>
            <p:ph type="sldNum" sz="quarter" idx="11"/>
          </p:nvPr>
        </p:nvSpPr>
        <p:spPr/>
        <p:txBody>
          <a:bodyPr rtlCol="0"/>
          <a:lstStyle/>
          <a:p>
            <a:fld id="{52D803CA-71A2-4C70-94B6-4BA582BE085B}"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E0FD8-D3A3-4B58-A6BE-EC6CF77D7273}" type="datetimeFigureOut">
              <a:rPr lang="en-GB" smtClean="0"/>
              <a:pPr/>
              <a:t>21/09/2017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803CA-71A2-4C70-94B6-4BA582BE08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DEE0FD8-D3A3-4B58-A6BE-EC6CF77D7273}" type="datetimeFigureOut">
              <a:rPr lang="en-GB" smtClean="0"/>
              <a:pPr/>
              <a:t>21/09/2017</a:t>
            </a:fld>
            <a:endParaRPr lang="en-GB"/>
          </a:p>
        </p:txBody>
      </p:sp>
      <p:sp>
        <p:nvSpPr>
          <p:cNvPr id="22" name="Slide Number Placeholder 21"/>
          <p:cNvSpPr>
            <a:spLocks noGrp="1"/>
          </p:cNvSpPr>
          <p:nvPr>
            <p:ph type="sldNum" sz="quarter" idx="15"/>
          </p:nvPr>
        </p:nvSpPr>
        <p:spPr/>
        <p:txBody>
          <a:bodyPr rtlCol="0"/>
          <a:lstStyle/>
          <a:p>
            <a:fld id="{52D803CA-71A2-4C70-94B6-4BA582BE085B}"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DEE0FD8-D3A3-4B58-A6BE-EC6CF77D7273}" type="datetimeFigureOut">
              <a:rPr lang="en-GB" smtClean="0"/>
              <a:pPr/>
              <a:t>21/09/2017</a:t>
            </a:fld>
            <a:endParaRPr lang="en-GB"/>
          </a:p>
        </p:txBody>
      </p:sp>
      <p:sp>
        <p:nvSpPr>
          <p:cNvPr id="18" name="Slide Number Placeholder 17"/>
          <p:cNvSpPr>
            <a:spLocks noGrp="1"/>
          </p:cNvSpPr>
          <p:nvPr>
            <p:ph type="sldNum" sz="quarter" idx="11"/>
          </p:nvPr>
        </p:nvSpPr>
        <p:spPr/>
        <p:txBody>
          <a:bodyPr rtlCol="0"/>
          <a:lstStyle/>
          <a:p>
            <a:fld id="{52D803CA-71A2-4C70-94B6-4BA582BE085B}"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EE0FD8-D3A3-4B58-A6BE-EC6CF77D7273}" type="datetimeFigureOut">
              <a:rPr lang="en-GB" smtClean="0"/>
              <a:pPr/>
              <a:t>21/09/2017</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D803CA-71A2-4C70-94B6-4BA582BE085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85800"/>
            <a:ext cx="6172200" cy="3657600"/>
          </a:xfrm>
        </p:spPr>
        <p:txBody>
          <a:bodyPr>
            <a:noAutofit/>
          </a:bodyPr>
          <a:lstStyle/>
          <a:p>
            <a:pPr algn="ctr"/>
            <a:r>
              <a:rPr lang="en-US" sz="5400" dirty="0" smtClean="0">
                <a:solidFill>
                  <a:schemeClr val="accent3">
                    <a:lumMod val="75000"/>
                  </a:schemeClr>
                </a:solidFill>
                <a:latin typeface="Arial Black" pitchFamily="34" charset="0"/>
              </a:rPr>
              <a:t>Approach to </a:t>
            </a:r>
            <a:r>
              <a:rPr lang="en-US" sz="5400" dirty="0" smtClean="0">
                <a:solidFill>
                  <a:schemeClr val="accent3">
                    <a:lumMod val="75000"/>
                  </a:schemeClr>
                </a:solidFill>
                <a:latin typeface="Arial Black" pitchFamily="34" charset="0"/>
              </a:rPr>
              <a:t/>
            </a:r>
            <a:br>
              <a:rPr lang="en-US" sz="5400" dirty="0" smtClean="0">
                <a:solidFill>
                  <a:schemeClr val="accent3">
                    <a:lumMod val="75000"/>
                  </a:schemeClr>
                </a:solidFill>
                <a:latin typeface="Arial Black" pitchFamily="34" charset="0"/>
              </a:rPr>
            </a:br>
            <a:r>
              <a:rPr lang="en-US" sz="7200" dirty="0" smtClean="0">
                <a:solidFill>
                  <a:srgbClr val="C00000"/>
                </a:solidFill>
                <a:latin typeface="Arial Black" pitchFamily="34" charset="0"/>
              </a:rPr>
              <a:t>“Difficult </a:t>
            </a:r>
            <a:br>
              <a:rPr lang="en-US" sz="7200" dirty="0" smtClean="0">
                <a:solidFill>
                  <a:srgbClr val="C00000"/>
                </a:solidFill>
                <a:latin typeface="Arial Black" pitchFamily="34" charset="0"/>
              </a:rPr>
            </a:br>
            <a:r>
              <a:rPr lang="en-US" sz="7200" dirty="0" smtClean="0">
                <a:solidFill>
                  <a:srgbClr val="C00000"/>
                </a:solidFill>
                <a:latin typeface="Arial Black" pitchFamily="34" charset="0"/>
              </a:rPr>
              <a:t>patients”</a:t>
            </a:r>
            <a:endParaRPr lang="en-GB" sz="7200" dirty="0">
              <a:solidFill>
                <a:srgbClr val="C00000"/>
              </a:solidFill>
              <a:latin typeface="Arial Black" pitchFamily="34" charset="0"/>
            </a:endParaRPr>
          </a:p>
        </p:txBody>
      </p:sp>
      <p:sp>
        <p:nvSpPr>
          <p:cNvPr id="3" name="Subtitle 2"/>
          <p:cNvSpPr>
            <a:spLocks noGrp="1"/>
          </p:cNvSpPr>
          <p:nvPr>
            <p:ph type="subTitle" idx="1"/>
          </p:nvPr>
        </p:nvSpPr>
        <p:spPr>
          <a:xfrm>
            <a:off x="2819400" y="4953000"/>
            <a:ext cx="5257800" cy="1371600"/>
          </a:xfrm>
        </p:spPr>
        <p:txBody>
          <a:bodyPr>
            <a:normAutofit/>
          </a:bodyPr>
          <a:lstStyle/>
          <a:p>
            <a:pPr algn="ctr"/>
            <a:r>
              <a:rPr lang="en-US" sz="2800" dirty="0" smtClean="0">
                <a:solidFill>
                  <a:srgbClr val="00B050"/>
                </a:solidFill>
              </a:rPr>
              <a:t>Prof. </a:t>
            </a:r>
            <a:r>
              <a:rPr lang="en-US" sz="2800" dirty="0" err="1" smtClean="0">
                <a:solidFill>
                  <a:srgbClr val="00B050"/>
                </a:solidFill>
              </a:rPr>
              <a:t>Hamza</a:t>
            </a:r>
            <a:r>
              <a:rPr lang="en-US" sz="2800" dirty="0" smtClean="0">
                <a:solidFill>
                  <a:srgbClr val="00B050"/>
                </a:solidFill>
              </a:rPr>
              <a:t> </a:t>
            </a:r>
            <a:r>
              <a:rPr lang="en-US" sz="2800" dirty="0" err="1" smtClean="0">
                <a:solidFill>
                  <a:srgbClr val="00B050"/>
                </a:solidFill>
              </a:rPr>
              <a:t>Abdulghani</a:t>
            </a:r>
            <a:endParaRPr lang="en-GB" sz="28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Dysphoria</a:t>
            </a:r>
            <a:endParaRPr lang="en-US" sz="6000" dirty="0" smtClean="0">
              <a:solidFill>
                <a:srgbClr val="C00000"/>
              </a:solidFill>
              <a:latin typeface="Algerian" pitchFamily="82" charset="0"/>
              <a:cs typeface="Arial" pitchFamily="34" charset="0"/>
            </a:endParaRPr>
          </a:p>
          <a:p>
            <a:pPr marL="0" indent="0">
              <a:buNone/>
            </a:pPr>
            <a:r>
              <a:rPr lang="en-US" sz="3600" i="1" dirty="0" smtClean="0"/>
              <a:t>The feelings felt in the pit of your stomach when their (the patients) names are seen on the morning appointment list.      </a:t>
            </a:r>
          </a:p>
          <a:p>
            <a:pPr marL="0" indent="0">
              <a:buNone/>
            </a:pPr>
            <a:r>
              <a:rPr lang="en-US" sz="3600" i="1" dirty="0"/>
              <a:t> </a:t>
            </a:r>
            <a:r>
              <a:rPr lang="en-US" sz="3600" i="1" dirty="0" smtClean="0"/>
              <a:t>                             </a:t>
            </a:r>
            <a:r>
              <a:rPr lang="en-US" sz="2800" i="1" dirty="0" smtClean="0"/>
              <a:t>CG Ellis 1984</a:t>
            </a:r>
            <a:endParaRPr lang="en-US" sz="5400" i="1" dirty="0" smtClean="0"/>
          </a:p>
          <a:p>
            <a:pPr>
              <a:buNone/>
            </a:pPr>
            <a:endParaRPr lang="en-GB" sz="5400" i="1" dirty="0"/>
          </a:p>
        </p:txBody>
      </p:sp>
    </p:spTree>
    <p:extLst>
      <p:ext uri="{BB962C8B-B14F-4D97-AF65-F5344CB8AC3E}">
        <p14:creationId xmlns:p14="http://schemas.microsoft.com/office/powerpoint/2010/main" xmlns="" val="4240985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Heart-Sink Pts in literature </a:t>
            </a:r>
            <a:endParaRPr lang="en-US" b="1" dirty="0"/>
          </a:p>
        </p:txBody>
      </p:sp>
      <p:pic>
        <p:nvPicPr>
          <p:cNvPr id="4" name="Content Placeholder 3"/>
          <p:cNvPicPr>
            <a:picLocks noGrp="1" noChangeAspect="1"/>
          </p:cNvPicPr>
          <p:nvPr>
            <p:ph sz="quarter" idx="1"/>
          </p:nvPr>
        </p:nvPicPr>
        <p:blipFill>
          <a:blip r:embed="rId2" cstate="print"/>
          <a:stretch>
            <a:fillRect/>
          </a:stretch>
        </p:blipFill>
        <p:spPr>
          <a:xfrm>
            <a:off x="457200" y="1936750"/>
            <a:ext cx="7467600" cy="4200525"/>
          </a:xfrm>
          <a:prstGeom prst="rect">
            <a:avLst/>
          </a:prstGeom>
        </p:spPr>
      </p:pic>
    </p:spTree>
    <p:extLst>
      <p:ext uri="{BB962C8B-B14F-4D97-AF65-F5344CB8AC3E}">
        <p14:creationId xmlns:p14="http://schemas.microsoft.com/office/powerpoint/2010/main" xmlns="" val="391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257800"/>
          </a:xfrm>
        </p:spPr>
        <p:txBody>
          <a:bodyPr>
            <a:normAutofit lnSpcReduction="10000"/>
          </a:bodyPr>
          <a:lstStyle/>
          <a:p>
            <a:pPr>
              <a:buNone/>
            </a:pPr>
            <a:endParaRPr lang="en-US" sz="4800" dirty="0" smtClean="0">
              <a:solidFill>
                <a:srgbClr val="C00000"/>
              </a:solidFill>
              <a:latin typeface="Algerian" pitchFamily="82" charset="0"/>
              <a:cs typeface="Arial" pitchFamily="34" charset="0"/>
            </a:endParaRPr>
          </a:p>
          <a:p>
            <a:pPr>
              <a:buNone/>
            </a:pPr>
            <a:r>
              <a:rPr lang="en-US" sz="6000" dirty="0" smtClean="0">
                <a:solidFill>
                  <a:srgbClr val="C00000"/>
                </a:solidFill>
                <a:latin typeface="Algerian" pitchFamily="82" charset="0"/>
                <a:cs typeface="Arial" pitchFamily="34" charset="0"/>
              </a:rPr>
              <a:t>Where are the  problem?</a:t>
            </a:r>
          </a:p>
          <a:p>
            <a:pPr algn="ctr">
              <a:buNone/>
            </a:pPr>
            <a:r>
              <a:rPr lang="en-US" sz="6000" dirty="0" smtClean="0">
                <a:solidFill>
                  <a:srgbClr val="C00000"/>
                </a:solidFill>
                <a:latin typeface="Algerian" pitchFamily="82" charset="0"/>
                <a:cs typeface="Arial" pitchFamily="34" charset="0"/>
              </a:rPr>
              <a:t>Doctor</a:t>
            </a:r>
          </a:p>
          <a:p>
            <a:pPr algn="ctr">
              <a:buNone/>
            </a:pPr>
            <a:r>
              <a:rPr lang="en-US" sz="6000" dirty="0" smtClean="0">
                <a:solidFill>
                  <a:srgbClr val="C00000"/>
                </a:solidFill>
                <a:latin typeface="Algerian" pitchFamily="82" charset="0"/>
                <a:cs typeface="Arial" pitchFamily="34" charset="0"/>
              </a:rPr>
              <a:t>OR</a:t>
            </a:r>
          </a:p>
          <a:p>
            <a:pPr algn="ctr">
              <a:buNone/>
            </a:pPr>
            <a:r>
              <a:rPr lang="en-US" sz="6000" dirty="0" smtClean="0">
                <a:solidFill>
                  <a:srgbClr val="C00000"/>
                </a:solidFill>
                <a:latin typeface="Algerian" pitchFamily="82" charset="0"/>
                <a:cs typeface="Arial" pitchFamily="34" charset="0"/>
              </a:rPr>
              <a:t>Patient</a:t>
            </a:r>
            <a:endParaRPr lang="en-US" sz="7200" dirty="0" smtClean="0">
              <a:solidFill>
                <a:srgbClr val="C00000"/>
              </a:solidFill>
              <a:latin typeface="Algerian" pitchFamily="82" charset="0"/>
              <a:cs typeface="Arial" pitchFamily="34" charset="0"/>
            </a:endParaRPr>
          </a:p>
          <a:p>
            <a:pPr marL="0" indent="0">
              <a:buNone/>
            </a:pPr>
            <a:endParaRPr lang="en-US" sz="5400" i="1" dirty="0" smtClean="0"/>
          </a:p>
          <a:p>
            <a:pPr>
              <a:buNone/>
            </a:pPr>
            <a:endParaRPr lang="en-GB" sz="5400" i="1" dirty="0"/>
          </a:p>
        </p:txBody>
      </p:sp>
    </p:spTree>
    <p:extLst>
      <p:ext uri="{BB962C8B-B14F-4D97-AF65-F5344CB8AC3E}">
        <p14:creationId xmlns:p14="http://schemas.microsoft.com/office/powerpoint/2010/main" xmlns="" val="1816543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patients</a:t>
            </a:r>
            <a:endParaRPr lang="en-US" sz="6000" dirty="0" smtClean="0">
              <a:solidFill>
                <a:srgbClr val="C00000"/>
              </a:solidFill>
              <a:latin typeface="Algerian" pitchFamily="82" charset="0"/>
              <a:cs typeface="Arial" pitchFamily="34" charset="0"/>
            </a:endParaRPr>
          </a:p>
          <a:p>
            <a:pPr marL="0" indent="0">
              <a:buNone/>
            </a:pPr>
            <a:r>
              <a:rPr lang="en-US" sz="3600" i="1" dirty="0" smtClean="0"/>
              <a:t>Represent acknowledgment and frank expression of unconscious and unresolved feelings between doctor-patient relationship.     </a:t>
            </a:r>
          </a:p>
          <a:p>
            <a:pPr marL="0" indent="0">
              <a:buNone/>
            </a:pPr>
            <a:r>
              <a:rPr lang="en-US" sz="3600" i="1" dirty="0"/>
              <a:t> </a:t>
            </a:r>
            <a:r>
              <a:rPr lang="en-US" sz="3600" i="1" dirty="0" smtClean="0"/>
              <a:t>   </a:t>
            </a:r>
            <a:r>
              <a:rPr lang="en-US" sz="3600" dirty="0">
                <a:solidFill>
                  <a:srgbClr val="C00000"/>
                </a:solidFill>
                <a:latin typeface="Algerian" pitchFamily="82" charset="0"/>
                <a:cs typeface="Arial" pitchFamily="34" charset="0"/>
              </a:rPr>
              <a:t>Heart-sink </a:t>
            </a:r>
            <a:r>
              <a:rPr lang="en-US" sz="3600" dirty="0" smtClean="0">
                <a:solidFill>
                  <a:srgbClr val="C00000"/>
                </a:solidFill>
                <a:latin typeface="Algerian" pitchFamily="82" charset="0"/>
                <a:cs typeface="Arial" pitchFamily="34" charset="0"/>
              </a:rPr>
              <a:t>Relation-ship </a:t>
            </a:r>
            <a:endParaRPr lang="en-US" sz="4400" dirty="0">
              <a:solidFill>
                <a:srgbClr val="C00000"/>
              </a:solidFill>
              <a:latin typeface="Algerian" pitchFamily="82" charset="0"/>
              <a:cs typeface="Arial" pitchFamily="34" charset="0"/>
            </a:endParaRPr>
          </a:p>
          <a:p>
            <a:pPr marL="0" indent="0">
              <a:buNone/>
            </a:pPr>
            <a:r>
              <a:rPr lang="en-US" sz="3600" i="1" dirty="0" smtClean="0"/>
              <a:t>                          </a:t>
            </a:r>
            <a:endParaRPr lang="en-US" sz="5400" i="1" dirty="0" smtClean="0"/>
          </a:p>
        </p:txBody>
      </p:sp>
    </p:spTree>
    <p:extLst>
      <p:ext uri="{BB962C8B-B14F-4D97-AF65-F5344CB8AC3E}">
        <p14:creationId xmlns:p14="http://schemas.microsoft.com/office/powerpoint/2010/main" xmlns="" val="2627208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4873752"/>
          </a:xfrm>
        </p:spPr>
        <p:txBody>
          <a:bodyPr/>
          <a:lstStyle/>
          <a:p>
            <a:pPr>
              <a:buNone/>
            </a:pPr>
            <a:r>
              <a:rPr lang="en-US" sz="3600" b="1" dirty="0" smtClean="0">
                <a:solidFill>
                  <a:srgbClr val="C00000"/>
                </a:solidFill>
                <a:latin typeface="Algerian" pitchFamily="82" charset="0"/>
              </a:rPr>
              <a:t>Types</a:t>
            </a:r>
            <a:endParaRPr lang="en-US" sz="3600" dirty="0" smtClean="0">
              <a:solidFill>
                <a:srgbClr val="00B0F0"/>
              </a:solidFill>
              <a:latin typeface="Arial Black" pitchFamily="34" charset="0"/>
            </a:endParaRPr>
          </a:p>
          <a:p>
            <a:pPr>
              <a:buNone/>
            </a:pPr>
            <a:endParaRPr lang="en-US" sz="1800" dirty="0" smtClean="0">
              <a:solidFill>
                <a:srgbClr val="00B0F0"/>
              </a:solidFill>
              <a:latin typeface="Arial Black" pitchFamily="34" charset="0"/>
            </a:endParaRPr>
          </a:p>
          <a:p>
            <a:pPr marL="0" indent="0">
              <a:buNone/>
            </a:pPr>
            <a:r>
              <a:rPr lang="en-US" sz="3200" dirty="0" smtClean="0"/>
              <a:t>Common in General/Family Med practice</a:t>
            </a:r>
          </a:p>
          <a:p>
            <a:pPr>
              <a:buFont typeface="Wingdings" pitchFamily="2" charset="2"/>
              <a:buChar char="v"/>
            </a:pPr>
            <a:r>
              <a:rPr lang="en-US" sz="3200" dirty="0" smtClean="0"/>
              <a:t>Demanding </a:t>
            </a:r>
          </a:p>
          <a:p>
            <a:pPr>
              <a:buFont typeface="Wingdings" pitchFamily="2" charset="2"/>
              <a:buChar char="v"/>
            </a:pPr>
            <a:r>
              <a:rPr lang="en-US" sz="3200" dirty="0" smtClean="0"/>
              <a:t>Withdrawn or uncommunicative </a:t>
            </a:r>
          </a:p>
          <a:p>
            <a:pPr>
              <a:buFont typeface="Wingdings" pitchFamily="2" charset="2"/>
              <a:buChar char="v"/>
            </a:pPr>
            <a:r>
              <a:rPr lang="en-US" sz="3200" dirty="0" smtClean="0"/>
              <a:t>Anxious patients.</a:t>
            </a:r>
          </a:p>
          <a:p>
            <a:pPr>
              <a:buFont typeface="Wingdings" pitchFamily="2" charset="2"/>
              <a:buChar char="v"/>
            </a:pPr>
            <a:r>
              <a:rPr lang="en-US" sz="3200" dirty="0" smtClean="0"/>
              <a:t> Angry or aggressive patients.</a:t>
            </a:r>
          </a:p>
          <a:p>
            <a:pPr>
              <a:buFont typeface="Wingdings" pitchFamily="2" charset="2"/>
              <a:buChar char="v"/>
            </a:pPr>
            <a:r>
              <a:rPr lang="en-US" sz="3200" dirty="0" smtClean="0"/>
              <a:t>Expert patients. </a:t>
            </a:r>
            <a:endParaRPr lang="en-GB"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3600" b="1" dirty="0" smtClean="0">
                <a:solidFill>
                  <a:srgbClr val="FF0000"/>
                </a:solidFill>
              </a:rPr>
              <a:t>types (</a:t>
            </a:r>
            <a:r>
              <a:rPr lang="en-US" sz="3600" b="1" dirty="0" err="1" smtClean="0">
                <a:solidFill>
                  <a:srgbClr val="FF0000"/>
                </a:solidFill>
              </a:rPr>
              <a:t>contn</a:t>
            </a:r>
            <a:r>
              <a:rPr lang="en-US" sz="3600" b="1" dirty="0" smtClean="0">
                <a:solidFill>
                  <a:srgbClr val="FF0000"/>
                </a:solidFill>
              </a:rPr>
              <a:t>…):</a:t>
            </a:r>
            <a:endParaRPr lang="en-US" sz="3600" b="1" dirty="0">
              <a:solidFill>
                <a:srgbClr val="FF0000"/>
              </a:solidFill>
            </a:endParaRPr>
          </a:p>
        </p:txBody>
      </p:sp>
      <p:sp>
        <p:nvSpPr>
          <p:cNvPr id="29699" name="Content Placeholder 2"/>
          <p:cNvSpPr>
            <a:spLocks noGrp="1"/>
          </p:cNvSpPr>
          <p:nvPr>
            <p:ph idx="1"/>
          </p:nvPr>
        </p:nvSpPr>
        <p:spPr/>
        <p:txBody>
          <a:bodyPr/>
          <a:lstStyle/>
          <a:p>
            <a:r>
              <a:rPr lang="en-US" sz="2800" dirty="0" smtClean="0"/>
              <a:t>Patients who don’t get well.</a:t>
            </a:r>
          </a:p>
          <a:p>
            <a:endParaRPr lang="en-US" sz="2800" dirty="0" smtClean="0"/>
          </a:p>
          <a:p>
            <a:r>
              <a:rPr lang="en-US" sz="2800" dirty="0" smtClean="0"/>
              <a:t>Non-compliant patients.</a:t>
            </a:r>
          </a:p>
          <a:p>
            <a:endParaRPr lang="en-US" sz="2800" dirty="0" smtClean="0"/>
          </a:p>
          <a:p>
            <a:r>
              <a:rPr lang="en-US" sz="2800" dirty="0" smtClean="0"/>
              <a:t>Overly demanding patients.</a:t>
            </a:r>
          </a:p>
          <a:p>
            <a:endParaRPr lang="en-US" sz="2800" dirty="0" smtClean="0"/>
          </a:p>
          <a:p>
            <a:r>
              <a:rPr lang="en-US" sz="2800" dirty="0" smtClean="0"/>
              <a:t>Overly talkative and non-relevant talk</a:t>
            </a:r>
          </a:p>
          <a:p>
            <a:pPr>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sp>
        <p:nvSpPr>
          <p:cNvPr id="30723" name="Content Placeholder 2"/>
          <p:cNvSpPr>
            <a:spLocks noGrp="1"/>
          </p:cNvSpPr>
          <p:nvPr>
            <p:ph idx="1"/>
          </p:nvPr>
        </p:nvSpPr>
        <p:spPr/>
        <p:txBody>
          <a:bodyPr/>
          <a:lstStyle/>
          <a:p>
            <a:r>
              <a:rPr lang="en-US" sz="2800" smtClean="0"/>
              <a:t>Drug seekers.</a:t>
            </a:r>
          </a:p>
          <a:p>
            <a:endParaRPr lang="en-US" sz="2800" smtClean="0"/>
          </a:p>
          <a:p>
            <a:r>
              <a:rPr lang="en-US" sz="2800" smtClean="0"/>
              <a:t>Borderline  or narcissistic personality disorder.</a:t>
            </a:r>
          </a:p>
          <a:p>
            <a:endParaRPr lang="en-US" sz="2800" smtClean="0"/>
          </a:p>
          <a:p>
            <a:r>
              <a:rPr lang="en-US" sz="2800" smtClean="0"/>
              <a:t>Multiple medical problems (“too much time”).</a:t>
            </a:r>
          </a:p>
          <a:p>
            <a:endParaRPr lang="en-US" sz="2800" smtClean="0"/>
          </a:p>
          <a:p>
            <a:r>
              <a:rPr lang="en-US" sz="2800" smtClean="0"/>
              <a:t>Angry patients</a:t>
            </a:r>
          </a:p>
          <a:p>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Case-2</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Ali, age 44, employed at a bank, has chronic headache that he has complained off and on about for several years. He has no other past medical history. Physical examination strongly suggests that he suffers from tension-type headaches. he demands magnetic resonance imaging (MRI) of the brain.  </a:t>
            </a:r>
          </a:p>
          <a:p>
            <a:pPr>
              <a:buNone/>
            </a:pPr>
            <a:r>
              <a:rPr lang="en-US" sz="2800" i="1" dirty="0" smtClean="0"/>
              <a:t>You responded that the diagnosis is clear and no need of MRI.</a:t>
            </a:r>
            <a:endParaRPr lang="ar-SA" sz="1600" dirty="0"/>
          </a:p>
        </p:txBody>
      </p:sp>
    </p:spTree>
    <p:extLst>
      <p:ext uri="{BB962C8B-B14F-4D97-AF65-F5344CB8AC3E}">
        <p14:creationId xmlns:p14="http://schemas.microsoft.com/office/powerpoint/2010/main" xmlns="" val="15642580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latin typeface="Algerian" pitchFamily="82" charset="0"/>
              </a:rPr>
              <a:t>Case-2 </a:t>
            </a:r>
            <a:r>
              <a:rPr lang="en-US" i="1" dirty="0">
                <a:solidFill>
                  <a:srgbClr val="C00000"/>
                </a:solidFill>
                <a:latin typeface="Algerian" pitchFamily="82" charset="0"/>
                <a:cs typeface="Arial" pitchFamily="34" charset="0"/>
              </a:rPr>
              <a:t>continued</a:t>
            </a:r>
            <a:endParaRPr lang="ar-SA"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pPr>
              <a:buNone/>
            </a:pPr>
            <a:r>
              <a:rPr lang="en-US" sz="2800" i="1" dirty="0" smtClean="0"/>
              <a:t>Mr. Ali responded</a:t>
            </a:r>
          </a:p>
          <a:p>
            <a:pPr>
              <a:buNone/>
            </a:pPr>
            <a:r>
              <a:rPr lang="en-US" sz="2800" i="1" dirty="0" smtClean="0"/>
              <a:t>“I think there’s something wrong in there,” he has stated repeatedly. </a:t>
            </a:r>
          </a:p>
          <a:p>
            <a:pPr>
              <a:buNone/>
            </a:pPr>
            <a:r>
              <a:rPr lang="en-US" sz="2800" i="1" dirty="0" smtClean="0"/>
              <a:t>“I have visited another private clinic and a very senior doctor, more experienced than you, has to do an MRI for me, why can’t you?”</a:t>
            </a:r>
          </a:p>
          <a:p>
            <a:pPr>
              <a:buNone/>
            </a:pPr>
            <a:r>
              <a:rPr lang="en-US" sz="2800" i="1" dirty="0" smtClean="0"/>
              <a:t>He added: “I think he knows better than you. After all these, it is not from your pocket money”</a:t>
            </a:r>
            <a:endParaRPr lang="ar-SA" sz="1600" dirty="0"/>
          </a:p>
        </p:txBody>
      </p:sp>
    </p:spTree>
    <p:extLst>
      <p:ext uri="{BB962C8B-B14F-4D97-AF65-F5344CB8AC3E}">
        <p14:creationId xmlns:p14="http://schemas.microsoft.com/office/powerpoint/2010/main" xmlns="" val="85122136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latin typeface="Algerian" pitchFamily="82" charset="0"/>
              </a:rPr>
              <a:t>Case-3</a:t>
            </a:r>
            <a:endParaRPr lang="ar-SA" sz="4000" b="1" dirty="0">
              <a:solidFill>
                <a:srgbClr val="C00000"/>
              </a:solidFill>
              <a:latin typeface="Algerian" pitchFamily="82" charset="0"/>
            </a:endParaRPr>
          </a:p>
        </p:txBody>
      </p:sp>
      <p:sp>
        <p:nvSpPr>
          <p:cNvPr id="3" name="Content Placeholder 2"/>
          <p:cNvSpPr>
            <a:spLocks noGrp="1"/>
          </p:cNvSpPr>
          <p:nvPr>
            <p:ph idx="1"/>
          </p:nvPr>
        </p:nvSpPr>
        <p:spPr/>
        <p:txBody>
          <a:bodyPr>
            <a:noAutofit/>
          </a:bodyPr>
          <a:lstStyle/>
          <a:p>
            <a:r>
              <a:rPr lang="en-US" sz="2400" i="1" dirty="0" smtClean="0">
                <a:latin typeface="Times" pitchFamily="18" charset="0"/>
              </a:rPr>
              <a:t>Mr. Omar is a 37-year-old man who has lost his lots of Money </a:t>
            </a:r>
            <a:r>
              <a:rPr lang="en-US" i="1" dirty="0" smtClean="0">
                <a:latin typeface="Times" pitchFamily="18" charset="0"/>
              </a:rPr>
              <a:t>and his </a:t>
            </a:r>
            <a:r>
              <a:rPr lang="en-US" i="1" dirty="0" err="1" smtClean="0">
                <a:latin typeface="Times" pitchFamily="18" charset="0"/>
              </a:rPr>
              <a:t>buetiful</a:t>
            </a:r>
            <a:r>
              <a:rPr lang="en-US" i="1" dirty="0" smtClean="0">
                <a:latin typeface="Times" pitchFamily="18" charset="0"/>
              </a:rPr>
              <a:t> house </a:t>
            </a:r>
            <a:r>
              <a:rPr lang="en-US" sz="2400" i="1" dirty="0" smtClean="0">
                <a:latin typeface="Times" pitchFamily="18" charset="0"/>
              </a:rPr>
              <a:t>in Share market. Mr. Omar appears to have lost his sense of well-being. He has developed chronic—and debilitating— musculoskeletal pain in his neck and low back and has been unable to work since then. He was sent out from his job.</a:t>
            </a:r>
            <a:endParaRPr lang="en-US" sz="2400" dirty="0" smtClean="0">
              <a:latin typeface="Times" pitchFamily="18" charset="0"/>
            </a:endParaRPr>
          </a:p>
          <a:p>
            <a:r>
              <a:rPr lang="en-US" sz="2400" i="1" dirty="0" smtClean="0">
                <a:latin typeface="Times" pitchFamily="18" charset="0"/>
              </a:rPr>
              <a:t>At his last 2 visits, Mr. </a:t>
            </a:r>
            <a:r>
              <a:rPr lang="en-US" i="1" dirty="0" smtClean="0">
                <a:latin typeface="Times" pitchFamily="18" charset="0"/>
              </a:rPr>
              <a:t>Omar </a:t>
            </a:r>
            <a:r>
              <a:rPr lang="en-US" sz="2400" i="1" dirty="0" smtClean="0">
                <a:latin typeface="Times" pitchFamily="18" charset="0"/>
              </a:rPr>
              <a:t>requested increasing doses of oxycodone, insisting that nothing else alleviates the pain. When you suggested a </a:t>
            </a:r>
            <a:r>
              <a:rPr lang="en-US" sz="2400" i="1" dirty="0" err="1" smtClean="0">
                <a:latin typeface="Times" pitchFamily="18" charset="0"/>
              </a:rPr>
              <a:t>nonopioid</a:t>
            </a:r>
            <a:r>
              <a:rPr lang="en-US" sz="2400" i="1" dirty="0" smtClean="0">
                <a:latin typeface="Times" pitchFamily="18" charset="0"/>
              </a:rPr>
              <a:t> analgesic like NSAID, he broke down in tears. “Nobody takes my pain seriously. I have lost my job. Now you don’t even believe I’m in pain.</a:t>
            </a:r>
            <a:endParaRPr lang="en-US" sz="2400" dirty="0">
              <a:latin typeface="Times" pitchFamily="18" charset="0"/>
            </a:endParaRPr>
          </a:p>
        </p:txBody>
      </p:sp>
    </p:spTree>
    <p:extLst>
      <p:ext uri="{BB962C8B-B14F-4D97-AF65-F5344CB8AC3E}">
        <p14:creationId xmlns:p14="http://schemas.microsoft.com/office/powerpoint/2010/main" xmlns="" val="28538053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6000" dirty="0">
                <a:solidFill>
                  <a:srgbClr val="C00000"/>
                </a:solidFill>
                <a:latin typeface="Algerian" pitchFamily="82" charset="0"/>
                <a:cs typeface="Arial" pitchFamily="34" charset="0"/>
              </a:rPr>
              <a:t>ROAD </a:t>
            </a:r>
            <a:r>
              <a:rPr lang="en-US" sz="6000" dirty="0" smtClean="0">
                <a:solidFill>
                  <a:srgbClr val="C00000"/>
                </a:solidFill>
                <a:latin typeface="Algerian" pitchFamily="82" charset="0"/>
                <a:cs typeface="Arial" pitchFamily="34" charset="0"/>
              </a:rPr>
              <a:t>MAP</a:t>
            </a:r>
          </a:p>
          <a:p>
            <a:pPr>
              <a:buNone/>
            </a:pPr>
            <a:endParaRPr lang="en-US" sz="2000" dirty="0" smtClean="0"/>
          </a:p>
          <a:p>
            <a:pPr>
              <a:buFont typeface="Wingdings" pitchFamily="2" charset="2"/>
              <a:buChar char="v"/>
            </a:pPr>
            <a:r>
              <a:rPr lang="en-US" sz="3600" dirty="0" smtClean="0"/>
              <a:t>  Who are difficult patients?</a:t>
            </a:r>
          </a:p>
          <a:p>
            <a:pPr>
              <a:buFont typeface="Wingdings" pitchFamily="2" charset="2"/>
              <a:buChar char="v"/>
            </a:pPr>
            <a:r>
              <a:rPr lang="en-US" sz="3600" dirty="0" smtClean="0"/>
              <a:t> Factors; patient's being  difficult</a:t>
            </a:r>
          </a:p>
          <a:p>
            <a:pPr>
              <a:buFont typeface="Wingdings" pitchFamily="2" charset="2"/>
              <a:buChar char="v"/>
            </a:pPr>
            <a:r>
              <a:rPr lang="en-US" sz="3600" dirty="0" smtClean="0"/>
              <a:t> Management of individual situation</a:t>
            </a:r>
          </a:p>
          <a:p>
            <a:pPr>
              <a:buFont typeface="Wingdings" pitchFamily="2" charset="2"/>
              <a:buChar char="v"/>
            </a:pPr>
            <a:r>
              <a:rPr lang="en-US" sz="3600" dirty="0" smtClean="0"/>
              <a:t> Conclusion</a:t>
            </a:r>
          </a:p>
          <a:p>
            <a:pPr>
              <a:buNone/>
            </a:pPr>
            <a:endParaRPr lang="en-GB"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C00000"/>
                </a:solidFill>
                <a:latin typeface="Algerian" pitchFamily="82" charset="0"/>
              </a:rPr>
              <a:t>C</a:t>
            </a:r>
            <a:r>
              <a:rPr lang="en-US" sz="4400" b="1" dirty="0" smtClean="0">
                <a:solidFill>
                  <a:srgbClr val="C00000"/>
                </a:solidFill>
                <a:latin typeface="Algerian" pitchFamily="82" charset="0"/>
              </a:rPr>
              <a:t>ase-4</a:t>
            </a:r>
            <a:endParaRPr lang="ar-SA" sz="4400" b="1" dirty="0">
              <a:solidFill>
                <a:srgbClr val="C00000"/>
              </a:solidFill>
              <a:latin typeface="Algerian" pitchFamily="82" charset="0"/>
            </a:endParaRPr>
          </a:p>
        </p:txBody>
      </p:sp>
      <p:sp>
        <p:nvSpPr>
          <p:cNvPr id="3" name="Content Placeholder 2"/>
          <p:cNvSpPr>
            <a:spLocks noGrp="1"/>
          </p:cNvSpPr>
          <p:nvPr>
            <p:ph idx="1"/>
          </p:nvPr>
        </p:nvSpPr>
        <p:spPr>
          <a:xfrm>
            <a:off x="457200" y="1387158"/>
            <a:ext cx="7467600" cy="5318442"/>
          </a:xfrm>
        </p:spPr>
        <p:txBody>
          <a:bodyPr>
            <a:noAutofit/>
          </a:bodyPr>
          <a:lstStyle/>
          <a:p>
            <a:r>
              <a:rPr lang="en-US" sz="2400" i="1" dirty="0" smtClean="0"/>
              <a:t>Ayesha is a 45-year-old socially isolated widow who lost her husband two years ago. She has three kids. She is suffering from multiple somatic </a:t>
            </a:r>
            <a:r>
              <a:rPr lang="en-US" i="1" dirty="0" smtClean="0"/>
              <a:t>symptoms</a:t>
            </a:r>
            <a:r>
              <a:rPr lang="en-US" sz="2400" i="1" dirty="0" smtClean="0"/>
              <a:t>, including fatigue, abdominal pain, back pain, joint pain, and dizziness. As a result, she has undergone numerous diagnostic procedures, including colonoscopy, and various blood tests, all of which have been negative. </a:t>
            </a:r>
          </a:p>
          <a:p>
            <a:r>
              <a:rPr lang="en-US" sz="2400" i="1" dirty="0" smtClean="0"/>
              <a:t>Ayesha consistently requires longer than the usual 20-minute visit. When you try to end an appointment, she typically brings up new issues. “Two days ago, </a:t>
            </a:r>
            <a:r>
              <a:rPr lang="en-US" i="1" dirty="0" smtClean="0"/>
              <a:t>I </a:t>
            </a:r>
            <a:r>
              <a:rPr lang="en-US" sz="2400" i="1" dirty="0" smtClean="0"/>
              <a:t>had this pain in my belly and left shoulder. </a:t>
            </a:r>
            <a:r>
              <a:rPr lang="en-US" i="1" dirty="0"/>
              <a:t>I</a:t>
            </a:r>
            <a:r>
              <a:rPr lang="en-US" sz="2400" i="1" dirty="0" smtClean="0"/>
              <a:t> think that there must be something wrong with me. Can you examine me?”</a:t>
            </a:r>
            <a:endParaRPr lang="en-US" sz="2400" dirty="0">
              <a:latin typeface="Times" pitchFamily="18" charset="0"/>
            </a:endParaRPr>
          </a:p>
        </p:txBody>
      </p:sp>
    </p:spTree>
    <p:extLst>
      <p:ext uri="{BB962C8B-B14F-4D97-AF65-F5344CB8AC3E}">
        <p14:creationId xmlns:p14="http://schemas.microsoft.com/office/powerpoint/2010/main" xmlns="" val="227479739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C00000"/>
                </a:solidFill>
                <a:latin typeface="Algerian" pitchFamily="82" charset="0"/>
              </a:rPr>
              <a:t>reflection  on the cases</a:t>
            </a:r>
            <a:endParaRPr lang="ar-SA"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What are the difficulty with these cases</a:t>
            </a:r>
          </a:p>
          <a:p>
            <a:pPr>
              <a:buFont typeface="Wingdings" pitchFamily="2" charset="2"/>
              <a:buChar char="Ø"/>
            </a:pPr>
            <a:r>
              <a:rPr lang="en-US" sz="2800" b="1" dirty="0" smtClean="0">
                <a:latin typeface="Times New Roman" pitchFamily="18" charset="0"/>
                <a:cs typeface="Times New Roman" pitchFamily="18" charset="0"/>
              </a:rPr>
              <a:t>Frustrating</a:t>
            </a:r>
          </a:p>
          <a:p>
            <a:pPr>
              <a:buFont typeface="Wingdings" pitchFamily="2" charset="2"/>
              <a:buChar char="Ø"/>
            </a:pPr>
            <a:r>
              <a:rPr lang="en-US" sz="2800" b="1" dirty="0" smtClean="0">
                <a:latin typeface="Times New Roman" pitchFamily="18" charset="0"/>
                <a:cs typeface="Times New Roman" pitchFamily="18" charset="0"/>
              </a:rPr>
              <a:t>Not clinically complex cases</a:t>
            </a:r>
          </a:p>
          <a:p>
            <a:pPr>
              <a:buFont typeface="Wingdings" pitchFamily="2" charset="2"/>
              <a:buChar char="Ø"/>
            </a:pPr>
            <a:r>
              <a:rPr lang="en-US" sz="2800" b="1" dirty="0" smtClean="0">
                <a:latin typeface="Times New Roman" pitchFamily="18" charset="0"/>
                <a:cs typeface="Times New Roman" pitchFamily="18" charset="0"/>
              </a:rPr>
              <a:t>Patients dissatisfaction</a:t>
            </a:r>
          </a:p>
          <a:p>
            <a:pPr>
              <a:buFont typeface="Wingdings" pitchFamily="2" charset="2"/>
              <a:buChar char="Ø"/>
            </a:pPr>
            <a:r>
              <a:rPr lang="en-US" sz="2800" b="1" dirty="0" smtClean="0">
                <a:latin typeface="Times New Roman" pitchFamily="18" charset="0"/>
                <a:cs typeface="Times New Roman" pitchFamily="18" charset="0"/>
              </a:rPr>
              <a:t>These are difficult patients or </a:t>
            </a:r>
          </a:p>
          <a:p>
            <a:pPr marL="0" indent="0">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Difficult Dr-Pt relationship</a:t>
            </a:r>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9468495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dirty="0" smtClean="0"/>
          </a:p>
        </p:txBody>
      </p:sp>
      <p:sp>
        <p:nvSpPr>
          <p:cNvPr id="27651" name="Content Placeholder 2"/>
          <p:cNvSpPr>
            <a:spLocks noGrp="1"/>
          </p:cNvSpPr>
          <p:nvPr>
            <p:ph idx="1"/>
          </p:nvPr>
        </p:nvSpPr>
        <p:spPr/>
        <p:txBody>
          <a:bodyPr/>
          <a:lstStyle/>
          <a:p>
            <a:r>
              <a:rPr lang="en-US" sz="2800" dirty="0" smtClean="0"/>
              <a:t>“Difficult” is in the eye of health care providers.</a:t>
            </a:r>
          </a:p>
          <a:p>
            <a:pPr>
              <a:buFont typeface="Wingdings 2" pitchFamily="18" charset="2"/>
              <a:buNone/>
            </a:pPr>
            <a:endParaRPr lang="en-US" sz="2800" dirty="0" smtClean="0"/>
          </a:p>
          <a:p>
            <a:r>
              <a:rPr lang="en-US" sz="2800" dirty="0" smtClean="0"/>
              <a:t>Often have psychiatric diagnosis.</a:t>
            </a:r>
          </a:p>
          <a:p>
            <a:pPr>
              <a:buFont typeface="Wingdings 2" pitchFamily="18" charset="2"/>
              <a:buNone/>
            </a:pPr>
            <a:endParaRPr lang="en-US" sz="2800" dirty="0" smtClean="0"/>
          </a:p>
          <a:p>
            <a:r>
              <a:rPr lang="en-US" sz="2800" dirty="0" smtClean="0"/>
              <a:t>Easier to cope if understand they are distressed and not just a source of upset.</a:t>
            </a:r>
          </a:p>
          <a:p>
            <a:pPr>
              <a:buFont typeface="Wingdings 2" pitchFamily="18" charset="2"/>
              <a:buNone/>
            </a:pPr>
            <a:endParaRPr lang="en-US" sz="2800" dirty="0" smtClean="0"/>
          </a:p>
          <a:p>
            <a:r>
              <a:rPr lang="en-US" sz="2800" dirty="0" smtClean="0"/>
              <a:t>Learn clinical detachment; treat as symptom.</a:t>
            </a:r>
          </a:p>
          <a:p>
            <a:pPr>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077200" cy="4873752"/>
          </a:xfrm>
        </p:spPr>
        <p:txBody>
          <a:bodyPr>
            <a:normAutofit fontScale="85000" lnSpcReduction="10000"/>
          </a:bodyPr>
          <a:lstStyle/>
          <a:p>
            <a:pPr>
              <a:buNone/>
            </a:pPr>
            <a:r>
              <a:rPr lang="en-US" dirty="0" smtClean="0">
                <a:solidFill>
                  <a:srgbClr val="00B0F0"/>
                </a:solidFill>
                <a:latin typeface="Arial Black" pitchFamily="34" charset="0"/>
              </a:rPr>
              <a:t>Table 11.1 	Guidelines for helping the 				           uncommunicative patient       </a:t>
            </a:r>
            <a:r>
              <a:rPr lang="en-US" sz="2100" dirty="0" smtClean="0"/>
              <a:t>(By : </a:t>
            </a:r>
            <a:r>
              <a:rPr lang="en-US" sz="2100" dirty="0" err="1" smtClean="0"/>
              <a:t>Lloid</a:t>
            </a:r>
            <a:r>
              <a:rPr lang="en-US" sz="2100" dirty="0" smtClean="0"/>
              <a:t> &amp; </a:t>
            </a:r>
            <a:r>
              <a:rPr lang="en-US" sz="2100" dirty="0" err="1" smtClean="0"/>
              <a:t>Bor</a:t>
            </a:r>
            <a:r>
              <a:rPr lang="en-US" sz="2100" dirty="0" smtClean="0"/>
              <a:t>)</a:t>
            </a:r>
            <a:endParaRPr lang="en-US" dirty="0" smtClean="0">
              <a:solidFill>
                <a:srgbClr val="00B0F0"/>
              </a:solidFill>
              <a:latin typeface="Arial Black" pitchFamily="34" charset="0"/>
            </a:endParaRPr>
          </a:p>
          <a:p>
            <a:pPr>
              <a:buNone/>
            </a:pPr>
            <a:endParaRPr lang="en-US" dirty="0" smtClean="0">
              <a:solidFill>
                <a:srgbClr val="00B0F0"/>
              </a:solidFill>
              <a:latin typeface="Arial Black" pitchFamily="34" charset="0"/>
            </a:endParaRPr>
          </a:p>
          <a:p>
            <a:pPr>
              <a:buFont typeface="Wingdings" pitchFamily="2" charset="2"/>
              <a:buChar char="§"/>
            </a:pPr>
            <a:r>
              <a:rPr lang="en-US" dirty="0" smtClean="0"/>
              <a:t>Be prepared to spend time over the consultation.</a:t>
            </a:r>
          </a:p>
          <a:p>
            <a:pPr>
              <a:buFont typeface="Wingdings" pitchFamily="2" charset="2"/>
              <a:buChar char="§"/>
            </a:pPr>
            <a:r>
              <a:rPr lang="en-US" dirty="0" smtClean="0"/>
              <a:t>Do not become bored, frustrated or angry.</a:t>
            </a:r>
          </a:p>
          <a:p>
            <a:pPr>
              <a:buFont typeface="Wingdings" pitchFamily="2" charset="2"/>
              <a:buChar char="§"/>
            </a:pPr>
            <a:r>
              <a:rPr lang="en-US" dirty="0" smtClean="0"/>
              <a:t>Observe the patient carefully : be alert and respond to their verbal and nonverbal cues.</a:t>
            </a:r>
          </a:p>
          <a:p>
            <a:pPr>
              <a:buFont typeface="Wingdings" pitchFamily="2" charset="2"/>
              <a:buChar char="§"/>
            </a:pPr>
            <a:r>
              <a:rPr lang="en-US" dirty="0" smtClean="0"/>
              <a:t>Show empathy by your own body language (e.g. lean forward and maintain eye contact).</a:t>
            </a:r>
          </a:p>
          <a:p>
            <a:pPr>
              <a:buFont typeface="Wingdings" pitchFamily="2" charset="2"/>
              <a:buChar char="§"/>
            </a:pPr>
            <a:r>
              <a:rPr lang="en-US" dirty="0" smtClean="0"/>
              <a:t>Explain the purpose of the interview, why you want the information </a:t>
            </a:r>
          </a:p>
          <a:p>
            <a:pPr>
              <a:buFont typeface="Wingdings" pitchFamily="2" charset="2"/>
              <a:buChar char="§"/>
            </a:pPr>
            <a:r>
              <a:rPr lang="en-US" dirty="0" smtClean="0"/>
              <a:t>Use </a:t>
            </a:r>
            <a:r>
              <a:rPr lang="en-US" dirty="0" err="1" smtClean="0"/>
              <a:t>facilitatory</a:t>
            </a:r>
            <a:r>
              <a:rPr lang="en-US" dirty="0" smtClean="0"/>
              <a:t>  language e.g. ‘I can see that you're finding it difficult to talk about this’.</a:t>
            </a:r>
          </a:p>
          <a:p>
            <a:pPr>
              <a:buFont typeface="Wingdings" pitchFamily="2" charset="2"/>
              <a:buChar char="§"/>
            </a:pPr>
            <a:r>
              <a:rPr lang="en-US" dirty="0" smtClean="0"/>
              <a:t>Use more closed question than open questions, if this seems appropriate.</a:t>
            </a:r>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696200" cy="5486400"/>
          </a:xfrm>
        </p:spPr>
        <p:txBody>
          <a:bodyPr>
            <a:normAutofit/>
          </a:bodyPr>
          <a:lstStyle/>
          <a:p>
            <a:pPr>
              <a:buNone/>
            </a:pPr>
            <a:r>
              <a:rPr lang="en-US" sz="2800" dirty="0" smtClean="0">
                <a:solidFill>
                  <a:srgbClr val="00B0F0"/>
                </a:solidFill>
                <a:latin typeface="Arial Black" pitchFamily="34" charset="0"/>
              </a:rPr>
              <a:t>General Rules: </a:t>
            </a:r>
            <a:r>
              <a:rPr lang="en-US" dirty="0" smtClean="0"/>
              <a:t>		            </a:t>
            </a:r>
            <a:r>
              <a:rPr lang="en-US" sz="1800" dirty="0" smtClean="0"/>
              <a:t>(By : </a:t>
            </a:r>
            <a:r>
              <a:rPr lang="en-US" sz="1800" dirty="0" err="1" smtClean="0"/>
              <a:t>Lloid</a:t>
            </a:r>
            <a:r>
              <a:rPr lang="en-US" sz="1800" dirty="0" smtClean="0"/>
              <a:t> &amp; </a:t>
            </a:r>
            <a:r>
              <a:rPr lang="en-US" sz="1800" dirty="0" err="1" smtClean="0"/>
              <a:t>Bor</a:t>
            </a:r>
            <a:r>
              <a:rPr lang="en-US" sz="1800" dirty="0" smtClean="0"/>
              <a:t>)</a:t>
            </a:r>
            <a:endParaRPr lang="en-US" dirty="0" smtClean="0"/>
          </a:p>
          <a:p>
            <a:pPr marL="457200" indent="-457200">
              <a:buFont typeface="+mj-lt"/>
              <a:buAutoNum type="arabicPeriod"/>
            </a:pPr>
            <a:r>
              <a:rPr lang="en-US" sz="2800" dirty="0" smtClean="0"/>
              <a:t>Do not ignore the person</a:t>
            </a:r>
          </a:p>
          <a:p>
            <a:pPr marL="457200" indent="-457200">
              <a:buFont typeface="+mj-lt"/>
              <a:buAutoNum type="arabicPeriod"/>
            </a:pPr>
            <a:r>
              <a:rPr lang="en-US" sz="2800" dirty="0" smtClean="0"/>
              <a:t>Do not make assumptions about what the patient is trying to say</a:t>
            </a:r>
          </a:p>
          <a:p>
            <a:pPr marL="457200" indent="-457200">
              <a:buFont typeface="+mj-lt"/>
              <a:buAutoNum type="arabicPeriod"/>
            </a:pPr>
            <a:r>
              <a:rPr lang="en-US" sz="2800" dirty="0" smtClean="0"/>
              <a:t>Use other forms of communication</a:t>
            </a:r>
          </a:p>
          <a:p>
            <a:pPr marL="457200" indent="-457200">
              <a:buFont typeface="+mj-lt"/>
              <a:buAutoNum type="arabicPeriod"/>
            </a:pPr>
            <a:r>
              <a:rPr lang="en-US" sz="2800" dirty="0" smtClean="0"/>
              <a:t>Using an interpreter (or third party)</a:t>
            </a:r>
          </a:p>
          <a:p>
            <a:pPr marL="457200" indent="-457200">
              <a:buFont typeface="+mj-lt"/>
              <a:buAutoNum type="arabicPeriod"/>
            </a:pPr>
            <a:r>
              <a:rPr lang="en-US" sz="2800" dirty="0" smtClean="0"/>
              <a:t>Check the patient’s understanding</a:t>
            </a:r>
          </a:p>
          <a:p>
            <a:pPr marL="457200" indent="-457200">
              <a:buFont typeface="+mj-lt"/>
              <a:buAutoNum type="arabicPeriod"/>
            </a:pPr>
            <a:r>
              <a:rPr lang="en-US" sz="2800" dirty="0" smtClean="0"/>
              <a:t>If the patients has dementia</a:t>
            </a:r>
          </a:p>
          <a:p>
            <a:pPr marL="457200" indent="-457200">
              <a:buFont typeface="+mj-lt"/>
              <a:buAutoNum type="arabicPeriod"/>
            </a:pPr>
            <a:r>
              <a:rPr lang="en-US" sz="2800" dirty="0" smtClean="0"/>
              <a:t>Keep talking to the patient</a:t>
            </a:r>
          </a:p>
          <a:p>
            <a:pPr marL="457200" indent="-457200">
              <a:buFont typeface="+mj-lt"/>
              <a:buAutoNum type="arabicPeriod"/>
            </a:pPr>
            <a:r>
              <a:rPr lang="en-US" sz="2800" dirty="0" smtClean="0"/>
              <a:t>Accept help from parents or </a:t>
            </a:r>
            <a:r>
              <a:rPr lang="en-US" sz="2800" dirty="0" err="1" smtClean="0"/>
              <a:t>carers</a:t>
            </a:r>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lnSpcReduction="10000"/>
          </a:bodyPr>
          <a:lstStyle/>
          <a:p>
            <a:pPr>
              <a:buNone/>
            </a:pPr>
            <a:r>
              <a:rPr lang="en-US" sz="3600" b="1" dirty="0" smtClean="0">
                <a:solidFill>
                  <a:srgbClr val="C00000"/>
                </a:solidFill>
                <a:latin typeface="Algerian" pitchFamily="82" charset="0"/>
              </a:rPr>
              <a:t>Uncommunicative </a:t>
            </a:r>
            <a:r>
              <a:rPr lang="en-US" sz="3600" b="1" dirty="0">
                <a:solidFill>
                  <a:srgbClr val="C00000"/>
                </a:solidFill>
                <a:latin typeface="Algerian" pitchFamily="82" charset="0"/>
              </a:rPr>
              <a:t>Patients</a:t>
            </a:r>
          </a:p>
          <a:p>
            <a:pPr>
              <a:buNone/>
            </a:pPr>
            <a:endParaRPr lang="en-US" sz="1100" dirty="0" smtClean="0"/>
          </a:p>
          <a:p>
            <a:pPr>
              <a:buFont typeface="Wingdings" pitchFamily="2" charset="2"/>
              <a:buChar char="Ø"/>
            </a:pPr>
            <a:r>
              <a:rPr lang="en-US" sz="2800" dirty="0" smtClean="0"/>
              <a:t>How we start or appear with such patients?</a:t>
            </a:r>
          </a:p>
          <a:p>
            <a:pPr>
              <a:buFont typeface="Wingdings" pitchFamily="2" charset="2"/>
              <a:buChar char="Ø"/>
            </a:pPr>
            <a:r>
              <a:rPr lang="en-US" sz="2800" dirty="0" smtClean="0"/>
              <a:t>Previous experiment </a:t>
            </a:r>
          </a:p>
          <a:p>
            <a:pPr>
              <a:buFont typeface="Wingdings" pitchFamily="2" charset="2"/>
              <a:buChar char="Ø"/>
            </a:pPr>
            <a:r>
              <a:rPr lang="en-US" sz="2800" dirty="0" smtClean="0"/>
              <a:t>Context</a:t>
            </a:r>
          </a:p>
          <a:p>
            <a:pPr>
              <a:buFont typeface="Wingdings" pitchFamily="2" charset="2"/>
              <a:buChar char="Ø"/>
            </a:pPr>
            <a:r>
              <a:rPr lang="en-US" sz="2800" dirty="0" smtClean="0"/>
              <a:t>Patient may be shy, sad, depressed or in pain.</a:t>
            </a:r>
          </a:p>
          <a:p>
            <a:pPr>
              <a:buFont typeface="Wingdings" pitchFamily="2" charset="2"/>
              <a:buChar char="Ø"/>
            </a:pPr>
            <a:r>
              <a:rPr lang="en-US" sz="2800" dirty="0" smtClean="0"/>
              <a:t>Female patients.</a:t>
            </a:r>
          </a:p>
          <a:p>
            <a:pPr>
              <a:buNone/>
            </a:pPr>
            <a:endParaRPr lang="en-US" sz="2800" dirty="0" smtClean="0"/>
          </a:p>
          <a:p>
            <a:pPr>
              <a:buFont typeface="Wingdings" pitchFamily="2" charset="2"/>
              <a:buChar char="q"/>
            </a:pPr>
            <a:r>
              <a:rPr lang="en-US" sz="2800" dirty="0" smtClean="0"/>
              <a:t>Identify the cause and etc. </a:t>
            </a:r>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467600" cy="4873752"/>
          </a:xfrm>
        </p:spPr>
        <p:txBody>
          <a:bodyPr>
            <a:normAutofit/>
          </a:bodyPr>
          <a:lstStyle/>
          <a:p>
            <a:pPr>
              <a:buNone/>
            </a:pPr>
            <a:r>
              <a:rPr lang="en-US" sz="3600" b="1" dirty="0" smtClean="0">
                <a:solidFill>
                  <a:srgbClr val="C00000"/>
                </a:solidFill>
                <a:latin typeface="Algerian" pitchFamily="82" charset="0"/>
              </a:rPr>
              <a:t>Depressed </a:t>
            </a:r>
            <a:r>
              <a:rPr lang="en-US" sz="3600" b="1" dirty="0">
                <a:solidFill>
                  <a:srgbClr val="C00000"/>
                </a:solidFill>
                <a:latin typeface="Algerian" pitchFamily="82" charset="0"/>
              </a:rPr>
              <a:t>Patient </a:t>
            </a:r>
          </a:p>
          <a:p>
            <a:pPr lvl="1">
              <a:buFont typeface="Wingdings" pitchFamily="2" charset="2"/>
              <a:buChar char="§"/>
            </a:pPr>
            <a:r>
              <a:rPr lang="en-US" sz="2400" dirty="0" smtClean="0"/>
              <a:t>Stressed</a:t>
            </a:r>
          </a:p>
          <a:p>
            <a:pPr lvl="1">
              <a:buFont typeface="Wingdings" pitchFamily="2" charset="2"/>
              <a:buChar char="§"/>
            </a:pPr>
            <a:r>
              <a:rPr lang="en-US" sz="2400" dirty="0" smtClean="0"/>
              <a:t>Really depressed</a:t>
            </a:r>
          </a:p>
          <a:p>
            <a:pPr lvl="1">
              <a:buFont typeface="Wingdings" pitchFamily="2" charset="2"/>
              <a:buChar char="§"/>
            </a:pPr>
            <a:r>
              <a:rPr lang="en-US" sz="2400" dirty="0" smtClean="0"/>
              <a:t>Expression of emotion</a:t>
            </a:r>
          </a:p>
          <a:p>
            <a:pPr lvl="1">
              <a:buNone/>
            </a:pP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Anxious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May be normal</a:t>
            </a:r>
            <a:endParaRPr lang="en-US" sz="2500" dirty="0" smtClean="0"/>
          </a:p>
          <a:p>
            <a:pPr lvl="1">
              <a:buNone/>
            </a:pPr>
            <a:endParaRPr lang="en-US" sz="2000" dirty="0" smtClean="0"/>
          </a:p>
          <a:p>
            <a:pPr lvl="1">
              <a:buFont typeface="Wingdings" pitchFamily="2" charset="2"/>
              <a:buChar char="v"/>
            </a:pPr>
            <a:r>
              <a:rPr lang="en-US" sz="3700" dirty="0" smtClean="0"/>
              <a:t>or Morbid anxiety</a:t>
            </a:r>
            <a:endParaRPr lang="en-GB" sz="37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467600" cy="4873752"/>
          </a:xfrm>
        </p:spPr>
        <p:txBody>
          <a:bodyPr/>
          <a:lstStyle/>
          <a:p>
            <a:pPr>
              <a:buNone/>
            </a:pPr>
            <a:r>
              <a:rPr lang="en-US" sz="3600" b="1" dirty="0" smtClean="0">
                <a:solidFill>
                  <a:srgbClr val="C00000"/>
                </a:solidFill>
                <a:latin typeface="Algerian" pitchFamily="82" charset="0"/>
              </a:rPr>
              <a:t>Angry </a:t>
            </a:r>
            <a:r>
              <a:rPr lang="en-US" sz="3600" b="1" dirty="0">
                <a:solidFill>
                  <a:srgbClr val="C00000"/>
                </a:solidFill>
                <a:latin typeface="Algerian" pitchFamily="82" charset="0"/>
              </a:rPr>
              <a:t>Patient</a:t>
            </a:r>
          </a:p>
          <a:p>
            <a:pPr>
              <a:buNone/>
            </a:pPr>
            <a:endParaRPr lang="en-US" sz="1600" dirty="0" smtClean="0"/>
          </a:p>
          <a:p>
            <a:pPr lvl="1">
              <a:buFont typeface="Wingdings" pitchFamily="2" charset="2"/>
              <a:buChar char="v"/>
            </a:pPr>
            <a:r>
              <a:rPr lang="en-US" sz="3700" dirty="0" smtClean="0"/>
              <a:t>Some factors</a:t>
            </a:r>
          </a:p>
          <a:p>
            <a:pPr lvl="1">
              <a:buFont typeface="Wingdings" pitchFamily="2" charset="2"/>
              <a:buChar char="v"/>
            </a:pPr>
            <a:r>
              <a:rPr lang="en-US" sz="3700" dirty="0" smtClean="0"/>
              <a:t>Internal or external</a:t>
            </a:r>
            <a:endParaRPr lang="en-US" sz="2500" dirty="0" smtClean="0"/>
          </a:p>
        </p:txBody>
      </p:sp>
    </p:spTree>
    <p:extLst>
      <p:ext uri="{BB962C8B-B14F-4D97-AF65-F5344CB8AC3E}">
        <p14:creationId xmlns:p14="http://schemas.microsoft.com/office/powerpoint/2010/main" xmlns="" val="509176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Managing Angry Patients:</a:t>
            </a:r>
          </a:p>
        </p:txBody>
      </p:sp>
      <p:sp>
        <p:nvSpPr>
          <p:cNvPr id="41987" name="Content Placeholder 2"/>
          <p:cNvSpPr>
            <a:spLocks noGrp="1"/>
          </p:cNvSpPr>
          <p:nvPr>
            <p:ph idx="1"/>
          </p:nvPr>
        </p:nvSpPr>
        <p:spPr/>
        <p:txBody>
          <a:bodyPr/>
          <a:lstStyle/>
          <a:p>
            <a:pPr eaLnBrk="1" hangingPunct="1">
              <a:buFont typeface="Wingdings 2" pitchFamily="18" charset="2"/>
              <a:buNone/>
            </a:pPr>
            <a:endParaRPr lang="en-US" smtClean="0"/>
          </a:p>
        </p:txBody>
      </p:sp>
      <p:pic>
        <p:nvPicPr>
          <p:cNvPr id="41988" name="Picture 2" descr="C:\Documents and Settings\MainUser\Local Settings\Temporary Internet Files\Content.IE5\8WCQN0N3\MC900151497[1].wmf"/>
          <p:cNvPicPr>
            <a:picLocks noChangeAspect="1" noChangeArrowheads="1"/>
          </p:cNvPicPr>
          <p:nvPr/>
        </p:nvPicPr>
        <p:blipFill>
          <a:blip r:embed="rId2" cstate="print"/>
          <a:srcRect/>
          <a:stretch>
            <a:fillRect/>
          </a:stretch>
        </p:blipFill>
        <p:spPr bwMode="auto">
          <a:xfrm>
            <a:off x="3200400" y="2286000"/>
            <a:ext cx="36576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Let us review some important points from yesterday two sessions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t>Only 20% of ill people visit their doctors</a:t>
            </a:r>
          </a:p>
          <a:p>
            <a:r>
              <a:rPr lang="en-US" dirty="0" smtClean="0"/>
              <a:t>Rapport; sympathy and empathy</a:t>
            </a:r>
          </a:p>
          <a:p>
            <a:r>
              <a:rPr lang="en-US" dirty="0" smtClean="0"/>
              <a:t>Why pt has come?</a:t>
            </a:r>
          </a:p>
          <a:p>
            <a:r>
              <a:rPr lang="en-US" dirty="0" smtClean="0"/>
              <a:t>Summary</a:t>
            </a:r>
          </a:p>
          <a:p>
            <a:r>
              <a:rPr lang="en-US" dirty="0" smtClean="0"/>
              <a:t>Psychosocial aspects (Bio-</a:t>
            </a:r>
            <a:r>
              <a:rPr lang="en-US" dirty="0" err="1" smtClean="0"/>
              <a:t>psycosocial</a:t>
            </a:r>
            <a:r>
              <a:rPr lang="en-US" dirty="0" smtClean="0"/>
              <a:t> approach)</a:t>
            </a:r>
          </a:p>
          <a:p>
            <a:r>
              <a:rPr lang="en-US" dirty="0" smtClean="0"/>
              <a:t>ICE</a:t>
            </a:r>
          </a:p>
          <a:p>
            <a:r>
              <a:rPr lang="en-US" dirty="0" smtClean="0"/>
              <a:t>Negotiation &amp; gift wrapping</a:t>
            </a:r>
            <a:endParaRPr lang="en-US" dirty="0" smtClean="0"/>
          </a:p>
          <a:p>
            <a:r>
              <a:rPr lang="en-US" dirty="0" smtClean="0"/>
              <a:t>Some models </a:t>
            </a:r>
          </a:p>
          <a:p>
            <a:r>
              <a:rPr lang="en-US" dirty="0" smtClean="0"/>
              <a:t>Communication issues??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dirty="0" smtClean="0"/>
              <a:t>Helpful techniques FOR ANGRY PTS</a:t>
            </a:r>
          </a:p>
        </p:txBody>
      </p:sp>
      <p:sp>
        <p:nvSpPr>
          <p:cNvPr id="43011" name="Content Placeholder 2"/>
          <p:cNvSpPr>
            <a:spLocks noGrp="1"/>
          </p:cNvSpPr>
          <p:nvPr>
            <p:ph idx="1"/>
          </p:nvPr>
        </p:nvSpPr>
        <p:spPr/>
        <p:txBody>
          <a:bodyPr>
            <a:normAutofit fontScale="92500"/>
          </a:bodyPr>
          <a:lstStyle/>
          <a:p>
            <a:pPr eaLnBrk="1" hangingPunct="1"/>
            <a:r>
              <a:rPr lang="en-US" sz="3200" dirty="0" smtClean="0"/>
              <a:t>Always address anger; don’t ignore it.</a:t>
            </a:r>
          </a:p>
          <a:p>
            <a:pPr eaLnBrk="1" hangingPunct="1"/>
            <a:r>
              <a:rPr lang="en-US" sz="3200" dirty="0" smtClean="0"/>
              <a:t>Take a “one down” position and apologize for real transgressions or for not meeting patient’s expectations.</a:t>
            </a:r>
          </a:p>
          <a:p>
            <a:pPr eaLnBrk="1" hangingPunct="1"/>
            <a:r>
              <a:rPr lang="en-US" sz="3200" dirty="0" smtClean="0"/>
              <a:t>Correct mistakes when possible.</a:t>
            </a:r>
          </a:p>
          <a:p>
            <a:pPr eaLnBrk="1" hangingPunct="1"/>
            <a:r>
              <a:rPr lang="en-US" sz="3200" dirty="0" smtClean="0"/>
              <a:t>Avoid escalating anger.</a:t>
            </a:r>
          </a:p>
          <a:p>
            <a:pPr eaLnBrk="1" hangingPunct="1"/>
            <a:r>
              <a:rPr lang="en-US" sz="3200" dirty="0" smtClean="0"/>
              <a:t>Ask patient to speak more slowly since you are having trouble following him.</a:t>
            </a:r>
          </a:p>
          <a:p>
            <a:pPr eaLnBrk="1" hangingPunct="1">
              <a:buFont typeface="Wingdings 2" pitchFamily="18" charset="2"/>
              <a:buNone/>
            </a:pPr>
            <a:endParaRPr lang="en-US" sz="32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More techniques:</a:t>
            </a:r>
          </a:p>
        </p:txBody>
      </p:sp>
      <p:sp>
        <p:nvSpPr>
          <p:cNvPr id="44035" name="Content Placeholder 2"/>
          <p:cNvSpPr>
            <a:spLocks noGrp="1"/>
          </p:cNvSpPr>
          <p:nvPr>
            <p:ph idx="1"/>
          </p:nvPr>
        </p:nvSpPr>
        <p:spPr/>
        <p:txBody>
          <a:bodyPr/>
          <a:lstStyle/>
          <a:p>
            <a:pPr eaLnBrk="1" hangingPunct="1"/>
            <a:r>
              <a:rPr lang="en-US" sz="3200" smtClean="0"/>
              <a:t>Assess danger (prior history of violence, escalating behavior, clenching fists, etc.);  Get help.</a:t>
            </a:r>
          </a:p>
          <a:p>
            <a:pPr eaLnBrk="1" hangingPunct="1"/>
            <a:endParaRPr lang="en-US" sz="3200" smtClean="0"/>
          </a:p>
          <a:p>
            <a:pPr eaLnBrk="1" hangingPunct="1"/>
            <a:r>
              <a:rPr lang="en-US" sz="3200" smtClean="0"/>
              <a:t>Arrange for both of you to be able to “escape” room if necessary.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p>
          <a:p>
            <a:pPr algn="ctr">
              <a:buNone/>
            </a:pPr>
            <a:r>
              <a:rPr lang="en-US" sz="4300" b="1" dirty="0" smtClean="0">
                <a:solidFill>
                  <a:srgbClr val="C00000"/>
                </a:solidFill>
                <a:latin typeface="Algerian" pitchFamily="82" charset="0"/>
              </a:rPr>
              <a:t>GENERAL RULES</a:t>
            </a:r>
            <a:endParaRPr lang="en-US" sz="800" b="1" dirty="0">
              <a:solidFill>
                <a:srgbClr val="C00000"/>
              </a:solidFill>
              <a:latin typeface="Algerian" pitchFamily="82" charset="0"/>
            </a:endParaRPr>
          </a:p>
          <a:p>
            <a:pPr>
              <a:buNone/>
            </a:pPr>
            <a:endParaRPr lang="en-US" sz="800" dirty="0" smtClean="0"/>
          </a:p>
        </p:txBody>
      </p:sp>
    </p:spTree>
    <p:extLst>
      <p:ext uri="{BB962C8B-B14F-4D97-AF65-F5344CB8AC3E}">
        <p14:creationId xmlns:p14="http://schemas.microsoft.com/office/powerpoint/2010/main" xmlns="" val="495828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5181600"/>
          </a:xfrm>
        </p:spPr>
        <p:txBody>
          <a:bodyPr>
            <a:normAutofit fontScale="92500" lnSpcReduction="20000"/>
          </a:bodyPr>
          <a:lstStyle/>
          <a:p>
            <a:pPr>
              <a:buNone/>
            </a:pPr>
            <a:endParaRPr lang="en-US" sz="2600" dirty="0" smtClean="0">
              <a:solidFill>
                <a:srgbClr val="00B0F0"/>
              </a:solidFill>
              <a:latin typeface="Arial Black" pitchFamily="34" charset="0"/>
            </a:endParaRPr>
          </a:p>
          <a:p>
            <a:pPr>
              <a:buNone/>
            </a:pPr>
            <a:r>
              <a:rPr lang="en-US" sz="4300" b="1" dirty="0" smtClean="0">
                <a:solidFill>
                  <a:srgbClr val="C00000"/>
                </a:solidFill>
                <a:latin typeface="Algerian" pitchFamily="82" charset="0"/>
              </a:rPr>
              <a:t>Management of Patients</a:t>
            </a:r>
            <a:endParaRPr lang="en-US" sz="800" b="1" dirty="0">
              <a:solidFill>
                <a:srgbClr val="C00000"/>
              </a:solidFill>
              <a:latin typeface="Algerian" pitchFamily="82" charset="0"/>
            </a:endParaRPr>
          </a:p>
          <a:p>
            <a:pPr>
              <a:buNone/>
            </a:pPr>
            <a:endParaRPr lang="en-US" sz="800" dirty="0" smtClean="0"/>
          </a:p>
          <a:p>
            <a:pPr>
              <a:buFont typeface="Wingdings" pitchFamily="2" charset="2"/>
              <a:buChar char="§"/>
            </a:pPr>
            <a:r>
              <a:rPr lang="en-US" dirty="0" smtClean="0"/>
              <a:t>Be calm and prepared to spend time with the patient </a:t>
            </a:r>
          </a:p>
          <a:p>
            <a:pPr>
              <a:buFont typeface="Wingdings" pitchFamily="2" charset="2"/>
              <a:buChar char="§"/>
            </a:pPr>
            <a:r>
              <a:rPr lang="en-US" dirty="0" smtClean="0"/>
              <a:t>Explain that most patient feel some anxiety and that this is appropriate </a:t>
            </a:r>
          </a:p>
          <a:p>
            <a:pPr>
              <a:buFont typeface="Wingdings" pitchFamily="2" charset="2"/>
              <a:buChar char="§"/>
            </a:pPr>
            <a:r>
              <a:rPr lang="en-US" dirty="0" smtClean="0"/>
              <a:t>If the patient is talking too much, try to keep them to the point by summarizing what they have told you and explaining what further information you need and why you need it.</a:t>
            </a:r>
          </a:p>
          <a:p>
            <a:pPr>
              <a:buFont typeface="Wingdings" pitchFamily="2" charset="2"/>
              <a:buChar char="§"/>
            </a:pPr>
            <a:r>
              <a:rPr lang="en-US" dirty="0" smtClean="0"/>
              <a:t>Be specific about what you may want them to do during and after the consultation.</a:t>
            </a:r>
          </a:p>
          <a:p>
            <a:pPr>
              <a:buFont typeface="Wingdings" pitchFamily="2" charset="2"/>
              <a:buChar char="§"/>
            </a:pPr>
            <a:r>
              <a:rPr lang="en-US" dirty="0" smtClean="0"/>
              <a:t>If the patient presses you for the cause of their symptoms and seeks reassurance, explain that you are a student and refer them to their own doctor.</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696200" cy="5334000"/>
          </a:xfrm>
        </p:spPr>
        <p:txBody>
          <a:bodyPr>
            <a:noAutofit/>
          </a:bodyPr>
          <a:lstStyle/>
          <a:p>
            <a:pPr>
              <a:buNone/>
            </a:pPr>
            <a:r>
              <a:rPr lang="en-US" sz="1600" dirty="0" smtClean="0">
                <a:solidFill>
                  <a:srgbClr val="00B0F0"/>
                </a:solidFill>
              </a:rPr>
              <a:t> </a:t>
            </a:r>
            <a:r>
              <a:rPr lang="en-US" sz="2000" dirty="0" smtClean="0">
                <a:solidFill>
                  <a:srgbClr val="00B0F0"/>
                </a:solidFill>
                <a:latin typeface="Arial Black" pitchFamily="34" charset="0"/>
              </a:rPr>
              <a:t>Table 11.3 : Guidelines for dealing with the angry or 		        aggressive patient        </a:t>
            </a:r>
            <a:r>
              <a:rPr lang="en-US" sz="1600" dirty="0" smtClean="0"/>
              <a:t>(By : </a:t>
            </a:r>
            <a:r>
              <a:rPr lang="en-US" sz="1600" dirty="0" err="1" smtClean="0"/>
              <a:t>Lloid</a:t>
            </a:r>
            <a:r>
              <a:rPr lang="en-US" sz="1600" dirty="0" smtClean="0"/>
              <a:t> &amp; </a:t>
            </a:r>
            <a:r>
              <a:rPr lang="en-US" sz="1600" dirty="0" err="1" smtClean="0"/>
              <a:t>Bor</a:t>
            </a:r>
            <a:r>
              <a:rPr lang="en-US" sz="1600" dirty="0" smtClean="0"/>
              <a:t>)</a:t>
            </a:r>
            <a:endParaRPr lang="en-US" sz="1600" dirty="0" smtClean="0">
              <a:solidFill>
                <a:srgbClr val="00B0F0"/>
              </a:solidFill>
              <a:latin typeface="Arial Black" pitchFamily="34" charset="0"/>
            </a:endParaRPr>
          </a:p>
          <a:p>
            <a:pPr>
              <a:buFont typeface="Wingdings" pitchFamily="2" charset="2"/>
              <a:buChar char="§"/>
            </a:pPr>
            <a:r>
              <a:rPr lang="en-US" sz="1400" dirty="0" smtClean="0"/>
              <a:t>Is the patient agitated, restless or ready to explode? What does their behavior communicate to you?</a:t>
            </a:r>
          </a:p>
          <a:p>
            <a:pPr>
              <a:buFont typeface="Wingdings" pitchFamily="2" charset="2"/>
              <a:buChar char="§"/>
            </a:pPr>
            <a:r>
              <a:rPr lang="en-US" sz="1400" dirty="0" smtClean="0"/>
              <a:t>Show willingness to talk and listen. Acknowledge their anger or annoyance. Never redefine their </a:t>
            </a:r>
            <a:r>
              <a:rPr lang="en-US" sz="1400" dirty="0" err="1" smtClean="0"/>
              <a:t>behaviour</a:t>
            </a:r>
            <a:r>
              <a:rPr lang="en-US" sz="1400" dirty="0" smtClean="0"/>
              <a:t> as fear or anxiety, even if they seem to manifest these feelings.</a:t>
            </a:r>
          </a:p>
          <a:p>
            <a:pPr>
              <a:buFont typeface="Wingdings" pitchFamily="2" charset="2"/>
              <a:buChar char="§"/>
            </a:pPr>
            <a:r>
              <a:rPr lang="en-US" sz="1400" dirty="0" smtClean="0"/>
              <a:t>Keep a safe distance: neither too close , nor too far away.</a:t>
            </a:r>
          </a:p>
          <a:p>
            <a:pPr>
              <a:buFont typeface="Wingdings" pitchFamily="2" charset="2"/>
              <a:buChar char="§"/>
            </a:pPr>
            <a:r>
              <a:rPr lang="en-US" sz="1400" dirty="0" smtClean="0"/>
              <a:t>Do not: interrupt their outburst: caution a swearing person about their choice of words: threaten them in any way.</a:t>
            </a:r>
          </a:p>
          <a:p>
            <a:pPr>
              <a:buFont typeface="Wingdings" pitchFamily="2" charset="2"/>
              <a:buChar char="§"/>
            </a:pPr>
            <a:r>
              <a:rPr lang="en-US" sz="1400" dirty="0" smtClean="0"/>
              <a:t>Ask open rather than closed question. Encourage them to talk: talking is preferable to violence behavior.</a:t>
            </a:r>
          </a:p>
          <a:p>
            <a:pPr>
              <a:buFont typeface="Wingdings" pitchFamily="2" charset="2"/>
              <a:buChar char="§"/>
            </a:pPr>
            <a:r>
              <a:rPr lang="en-US" sz="1400" dirty="0" smtClean="0"/>
              <a:t>Do not make agreement or promises that cannot be kept.</a:t>
            </a:r>
          </a:p>
          <a:p>
            <a:pPr>
              <a:buFont typeface="Wingdings" pitchFamily="2" charset="2"/>
              <a:buChar char="§"/>
            </a:pPr>
            <a:r>
              <a:rPr lang="en-US" sz="1400" dirty="0" smtClean="0"/>
              <a:t>Help the patient to feel they have choice: people are most often aggressive when they feel they have few or no choices.</a:t>
            </a:r>
          </a:p>
          <a:p>
            <a:pPr>
              <a:buFont typeface="Wingdings" pitchFamily="2" charset="2"/>
              <a:buChar char="§"/>
            </a:pPr>
            <a:r>
              <a:rPr lang="en-US" sz="1400" dirty="0" smtClean="0"/>
              <a:t>Do not take personal offence and what might be said.</a:t>
            </a:r>
          </a:p>
          <a:p>
            <a:pPr>
              <a:buFont typeface="Wingdings" pitchFamily="2" charset="2"/>
              <a:buChar char="§"/>
            </a:pPr>
            <a:r>
              <a:rPr lang="en-US" sz="1400" dirty="0" smtClean="0"/>
              <a:t>Never let down your guard until the incident in over. </a:t>
            </a:r>
          </a:p>
          <a:p>
            <a:pPr>
              <a:buFont typeface="Wingdings" pitchFamily="2" charset="2"/>
              <a:buChar char="§"/>
            </a:pPr>
            <a:r>
              <a:rPr lang="en-US" sz="1400" dirty="0" smtClean="0"/>
              <a:t>If security staff are summoned, try to supervise their action so that you maintain some control over the situation.</a:t>
            </a:r>
          </a:p>
          <a:p>
            <a:pPr>
              <a:buFont typeface="Wingdings" pitchFamily="2" charset="2"/>
              <a:buChar char="§"/>
            </a:pPr>
            <a:endParaRPr lang="en-US" sz="1400" dirty="0" smtClean="0"/>
          </a:p>
          <a:p>
            <a:pPr>
              <a:buFont typeface="Wingdings" pitchFamily="2" charset="2"/>
              <a:buChar char="§"/>
            </a:pPr>
            <a:endParaRPr lang="en-US" sz="1600" dirty="0" smtClean="0">
              <a:solidFill>
                <a:srgbClr val="00B0F0"/>
              </a:solidFill>
            </a:endParaRPr>
          </a:p>
          <a:p>
            <a:pPr>
              <a:buNone/>
            </a:pPr>
            <a:endParaRPr lang="en-GB" sz="1600" dirty="0">
              <a:solidFill>
                <a:srgbClr val="00B0F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24930" name="Picture 2" descr="C:\Users\Dr. Sami\Desktop\RTEmagicC_JFP062080414_t.jpg.jpg"/>
          <p:cNvPicPr>
            <a:picLocks noChangeAspect="1" noChangeArrowheads="1"/>
          </p:cNvPicPr>
          <p:nvPr/>
        </p:nvPicPr>
        <p:blipFill>
          <a:blip r:embed="rId2" cstate="print"/>
          <a:srcRect/>
          <a:stretch>
            <a:fillRect/>
          </a:stretch>
        </p:blipFill>
        <p:spPr bwMode="auto">
          <a:xfrm>
            <a:off x="1" y="-489713"/>
            <a:ext cx="9519744" cy="7361935"/>
          </a:xfrm>
          <a:prstGeom prst="rect">
            <a:avLst/>
          </a:prstGeom>
          <a:noFill/>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1981200"/>
            <a:ext cx="4571999" cy="1754326"/>
          </a:xfrm>
          <a:prstGeom prst="rect">
            <a:avLst/>
          </a:prstGeom>
        </p:spPr>
        <p:txBody>
          <a:bodyPr wrap="square">
            <a:spAutoFit/>
          </a:bodyPr>
          <a:lstStyle/>
          <a:p>
            <a:pPr algn="ctr"/>
            <a:r>
              <a:rPr lang="en-US" sz="5400" dirty="0" smtClean="0">
                <a:latin typeface="Algerian" pitchFamily="82" charset="0"/>
              </a:rPr>
              <a:t>Thanks</a:t>
            </a:r>
          </a:p>
          <a:p>
            <a:pPr algn="ctr"/>
            <a:r>
              <a:rPr lang="en-US" sz="5400" dirty="0" smtClean="0">
                <a:latin typeface="Algerian" pitchFamily="82" charset="0"/>
              </a:rPr>
              <a:t>Questions?</a:t>
            </a:r>
            <a:endParaRPr lang="en-US" sz="5400" dirty="0">
              <a:latin typeface="Algerian" pitchFamily="82" charset="0"/>
            </a:endParaRPr>
          </a:p>
        </p:txBody>
      </p:sp>
    </p:spTree>
    <p:extLst>
      <p:ext uri="{BB962C8B-B14F-4D97-AF65-F5344CB8AC3E}">
        <p14:creationId xmlns:p14="http://schemas.microsoft.com/office/powerpoint/2010/main" xmlns="" val="17401318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981200"/>
            <a:ext cx="8229600" cy="2308324"/>
          </a:xfrm>
          <a:prstGeom prst="rect">
            <a:avLst/>
          </a:prstGeom>
        </p:spPr>
        <p:txBody>
          <a:bodyPr wrap="square">
            <a:spAutoFit/>
          </a:bodyPr>
          <a:lstStyle/>
          <a:p>
            <a:pPr algn="ctr"/>
            <a:r>
              <a:rPr lang="en-US" sz="7200" dirty="0" smtClean="0">
                <a:solidFill>
                  <a:srgbClr val="C00000"/>
                </a:solidFill>
                <a:latin typeface="Algerian" pitchFamily="82" charset="0"/>
              </a:rPr>
              <a:t>Who are Difficult pts?</a:t>
            </a:r>
            <a:endParaRPr lang="en-US" sz="7200" dirty="0">
              <a:solidFill>
                <a:srgbClr val="C00000"/>
              </a:solidFill>
              <a:latin typeface="Algerian" pitchFamily="82" charset="0"/>
            </a:endParaRPr>
          </a:p>
        </p:txBody>
      </p:sp>
    </p:spTree>
    <p:extLst>
      <p:ext uri="{BB962C8B-B14F-4D97-AF65-F5344CB8AC3E}">
        <p14:creationId xmlns:p14="http://schemas.microsoft.com/office/powerpoint/2010/main" xmlns="" val="38747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Case-1</a:t>
            </a:r>
            <a:endParaRPr lang="en-US" sz="6000" dirty="0" smtClean="0">
              <a:solidFill>
                <a:srgbClr val="C00000"/>
              </a:solidFill>
              <a:latin typeface="Algerian" pitchFamily="82" charset="0"/>
              <a:cs typeface="Arial" pitchFamily="34" charset="0"/>
            </a:endParaRPr>
          </a:p>
          <a:p>
            <a:pPr>
              <a:buNone/>
            </a:pPr>
            <a:r>
              <a:rPr lang="en-GB" sz="3600" dirty="0" smtClean="0"/>
              <a:t>Ahmad, 50-year-old, was seen by another colleague last week. Clinically he was  OK. Some lab investigation was requested. He has come today to review these investigation results</a:t>
            </a:r>
            <a:endParaRPr lang="en-GB" sz="3600" dirty="0"/>
          </a:p>
        </p:txBody>
      </p:sp>
    </p:spTree>
    <p:extLst>
      <p:ext uri="{BB962C8B-B14F-4D97-AF65-F5344CB8AC3E}">
        <p14:creationId xmlns:p14="http://schemas.microsoft.com/office/powerpoint/2010/main" xmlns="" val="696425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5715000"/>
          </a:xfrm>
        </p:spPr>
        <p:txBody>
          <a:bodyPr>
            <a:normAutofit lnSpcReduction="10000"/>
          </a:bodyPr>
          <a:lstStyle/>
          <a:p>
            <a:pPr>
              <a:buNone/>
            </a:pPr>
            <a:r>
              <a:rPr lang="en-US" sz="4800" dirty="0" smtClean="0">
                <a:solidFill>
                  <a:srgbClr val="C00000"/>
                </a:solidFill>
                <a:latin typeface="Algerian" pitchFamily="82" charset="0"/>
                <a:cs typeface="Arial" pitchFamily="34" charset="0"/>
              </a:rPr>
              <a:t>Case-1: </a:t>
            </a:r>
            <a:r>
              <a:rPr lang="en-US" i="1" dirty="0" smtClean="0">
                <a:solidFill>
                  <a:srgbClr val="C00000"/>
                </a:solidFill>
                <a:latin typeface="Algerian" pitchFamily="82" charset="0"/>
                <a:cs typeface="Arial" pitchFamily="34" charset="0"/>
              </a:rPr>
              <a:t>continued</a:t>
            </a:r>
            <a:endParaRPr lang="en-US" sz="6000" i="1" dirty="0" smtClean="0">
              <a:solidFill>
                <a:srgbClr val="C00000"/>
              </a:solidFill>
              <a:latin typeface="Algerian" pitchFamily="82" charset="0"/>
              <a:cs typeface="Arial" pitchFamily="34" charset="0"/>
            </a:endParaRPr>
          </a:p>
          <a:p>
            <a:pPr>
              <a:buNone/>
            </a:pPr>
            <a:r>
              <a:rPr lang="en-GB" sz="3600" dirty="0" smtClean="0"/>
              <a:t> </a:t>
            </a:r>
            <a:r>
              <a:rPr lang="en-GB" sz="3600" b="1" dirty="0"/>
              <a:t>I</a:t>
            </a:r>
            <a:r>
              <a:rPr lang="en-GB" sz="3600" b="1" dirty="0" smtClean="0"/>
              <a:t>nvestigation results:</a:t>
            </a:r>
          </a:p>
          <a:p>
            <a:pPr marL="742950" indent="-742950">
              <a:buAutoNum type="arabicPeriod"/>
            </a:pPr>
            <a:r>
              <a:rPr lang="en-GB" sz="3200" b="1" dirty="0" smtClean="0"/>
              <a:t>CBC:</a:t>
            </a:r>
          </a:p>
          <a:p>
            <a:pPr marL="1657350" lvl="3" indent="-742950">
              <a:buAutoNum type="arabicPeriod"/>
            </a:pPr>
            <a:r>
              <a:rPr lang="en-GB" sz="2800" dirty="0" err="1" smtClean="0"/>
              <a:t>Hgb</a:t>
            </a:r>
            <a:r>
              <a:rPr lang="en-GB" sz="2800" dirty="0" smtClean="0"/>
              <a:t>: 18 g/</a:t>
            </a:r>
            <a:r>
              <a:rPr lang="en-GB" sz="2800" dirty="0" err="1" smtClean="0"/>
              <a:t>dL</a:t>
            </a:r>
            <a:endParaRPr lang="en-GB" sz="2800" dirty="0" smtClean="0"/>
          </a:p>
          <a:p>
            <a:pPr marL="1657350" lvl="3" indent="-742950">
              <a:buAutoNum type="arabicPeriod"/>
            </a:pPr>
            <a:r>
              <a:rPr lang="en-GB" sz="2800" dirty="0" smtClean="0"/>
              <a:t>RBC  6.1 cell/</a:t>
            </a:r>
            <a:r>
              <a:rPr lang="en-GB" sz="2800" dirty="0" err="1" smtClean="0"/>
              <a:t>mcL</a:t>
            </a:r>
            <a:endParaRPr lang="en-GB" sz="2800" dirty="0" smtClean="0"/>
          </a:p>
          <a:p>
            <a:pPr marL="1657350" lvl="3" indent="-742950">
              <a:buAutoNum type="arabicPeriod"/>
            </a:pPr>
            <a:r>
              <a:rPr lang="en-GB" sz="2800" dirty="0" smtClean="0"/>
              <a:t>ESR   15mm/hr</a:t>
            </a:r>
          </a:p>
          <a:p>
            <a:pPr marL="742950" indent="-742950">
              <a:buAutoNum type="arabicPeriod"/>
            </a:pPr>
            <a:r>
              <a:rPr lang="en-GB" sz="3200" b="1" dirty="0" smtClean="0"/>
              <a:t>FBS:     </a:t>
            </a:r>
            <a:r>
              <a:rPr lang="en-GB" sz="3200" dirty="0" smtClean="0"/>
              <a:t>110g% ( 6.11 </a:t>
            </a:r>
            <a:r>
              <a:rPr lang="en-GB" sz="3200" dirty="0" err="1" smtClean="0"/>
              <a:t>mmol</a:t>
            </a:r>
            <a:r>
              <a:rPr lang="en-GB" sz="3200" dirty="0" smtClean="0"/>
              <a:t>/L)</a:t>
            </a:r>
          </a:p>
          <a:p>
            <a:pPr marL="742950" indent="-742950">
              <a:buAutoNum type="arabicPeriod"/>
            </a:pPr>
            <a:r>
              <a:rPr lang="en-GB" sz="3200" b="1" dirty="0" smtClean="0"/>
              <a:t>Lipid profile:</a:t>
            </a:r>
            <a:r>
              <a:rPr lang="en-GB" sz="3200" dirty="0" smtClean="0"/>
              <a:t> </a:t>
            </a:r>
          </a:p>
          <a:p>
            <a:pPr marL="1657350" lvl="3" indent="-742950">
              <a:buAutoNum type="arabicPeriod"/>
            </a:pPr>
            <a:r>
              <a:rPr lang="en-GB" sz="2000" dirty="0" smtClean="0"/>
              <a:t>Cholesterol  5.0 </a:t>
            </a:r>
            <a:r>
              <a:rPr lang="en-GB" sz="2000" dirty="0" err="1" smtClean="0"/>
              <a:t>mmol</a:t>
            </a:r>
            <a:r>
              <a:rPr lang="en-GB" sz="2000" dirty="0" smtClean="0"/>
              <a:t>/L</a:t>
            </a:r>
          </a:p>
          <a:p>
            <a:pPr marL="1657350" lvl="3" indent="-742950">
              <a:buAutoNum type="arabicPeriod"/>
            </a:pPr>
            <a:r>
              <a:rPr lang="en-GB" sz="2000" dirty="0" smtClean="0"/>
              <a:t>LDL              2.8 </a:t>
            </a:r>
            <a:r>
              <a:rPr lang="en-GB" sz="2000" dirty="0" err="1" smtClean="0"/>
              <a:t>mmol</a:t>
            </a:r>
            <a:r>
              <a:rPr lang="en-GB" sz="2000" dirty="0" smtClean="0"/>
              <a:t>/L</a:t>
            </a:r>
          </a:p>
          <a:p>
            <a:pPr marL="1657350" lvl="3" indent="-742950">
              <a:buAutoNum type="arabicPeriod"/>
            </a:pPr>
            <a:r>
              <a:rPr lang="en-GB" sz="2000" dirty="0" smtClean="0"/>
              <a:t>HDL              0.9 </a:t>
            </a:r>
            <a:r>
              <a:rPr lang="en-GB" sz="2000" dirty="0" err="1" smtClean="0"/>
              <a:t>mmol</a:t>
            </a:r>
            <a:r>
              <a:rPr lang="en-GB" sz="2000" dirty="0" smtClean="0"/>
              <a:t>/L   </a:t>
            </a:r>
            <a:endParaRPr lang="en-GB" sz="2000" dirty="0"/>
          </a:p>
        </p:txBody>
      </p:sp>
    </p:spTree>
    <p:extLst>
      <p:ext uri="{BB962C8B-B14F-4D97-AF65-F5344CB8AC3E}">
        <p14:creationId xmlns:p14="http://schemas.microsoft.com/office/powerpoint/2010/main" xmlns="" val="441067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772400" cy="5940088"/>
          </a:xfrm>
          <a:prstGeom prst="rect">
            <a:avLst/>
          </a:prstGeom>
        </p:spPr>
        <p:txBody>
          <a:bodyPr wrap="square">
            <a:spAutoFit/>
          </a:bodyPr>
          <a:lstStyle/>
          <a:p>
            <a:r>
              <a:rPr lang="en-US" sz="2400" b="1" dirty="0" smtClean="0">
                <a:solidFill>
                  <a:srgbClr val="C00000"/>
                </a:solidFill>
                <a:latin typeface="Arial" charset="0"/>
              </a:rPr>
              <a:t>Introduction:</a:t>
            </a:r>
          </a:p>
          <a:p>
            <a:endParaRPr lang="en-US" dirty="0">
              <a:latin typeface="Arial" charset="0"/>
            </a:endParaRPr>
          </a:p>
          <a:p>
            <a:pPr>
              <a:buFont typeface="Wingdings" pitchFamily="2" charset="2"/>
              <a:buChar char="Ø"/>
            </a:pPr>
            <a:r>
              <a:rPr lang="en-US" sz="2800" dirty="0" smtClean="0">
                <a:latin typeface="Times" pitchFamily="18" charset="0"/>
              </a:rPr>
              <a:t>Between 10 and </a:t>
            </a:r>
            <a:r>
              <a:rPr lang="en-US" sz="2800" b="1" dirty="0" smtClean="0">
                <a:solidFill>
                  <a:srgbClr val="C00000"/>
                </a:solidFill>
                <a:latin typeface="Times" pitchFamily="18" charset="0"/>
              </a:rPr>
              <a:t>60% perceived </a:t>
            </a:r>
            <a:r>
              <a:rPr lang="en-US" sz="2800" dirty="0" smtClean="0">
                <a:latin typeface="Times" pitchFamily="18" charset="0"/>
              </a:rPr>
              <a:t>as being “difficult”                                    </a:t>
            </a:r>
            <a:r>
              <a:rPr lang="en-US" sz="2000" i="1" dirty="0" smtClean="0">
                <a:latin typeface="Times" pitchFamily="18" charset="0"/>
              </a:rPr>
              <a:t>(</a:t>
            </a:r>
            <a:r>
              <a:rPr lang="en-US" sz="2000" i="1" dirty="0" err="1" smtClean="0">
                <a:latin typeface="Times" pitchFamily="18" charset="0"/>
              </a:rPr>
              <a:t>Wasan</a:t>
            </a:r>
            <a:r>
              <a:rPr lang="en-US" sz="2000" i="1" dirty="0" smtClean="0">
                <a:latin typeface="Times" pitchFamily="18" charset="0"/>
              </a:rPr>
              <a:t> et al, 2005)</a:t>
            </a:r>
          </a:p>
          <a:p>
            <a:endParaRPr lang="en-US" sz="2000" i="1" dirty="0" smtClean="0">
              <a:latin typeface="Times" pitchFamily="18" charset="0"/>
            </a:endParaRPr>
          </a:p>
          <a:p>
            <a:pPr>
              <a:buFont typeface="Wingdings" pitchFamily="2" charset="2"/>
              <a:buChar char="Ø"/>
            </a:pPr>
            <a:r>
              <a:rPr lang="en-US" sz="2800" dirty="0" smtClean="0">
                <a:latin typeface="Times" pitchFamily="18" charset="0"/>
              </a:rPr>
              <a:t>Healthcare provider attitudes also contribute to difficult patient encounters.</a:t>
            </a:r>
          </a:p>
          <a:p>
            <a:endParaRPr lang="en-US" sz="2800" dirty="0" smtClean="0">
              <a:latin typeface="Times" pitchFamily="18" charset="0"/>
            </a:endParaRPr>
          </a:p>
          <a:p>
            <a:pPr>
              <a:buFont typeface="Wingdings" pitchFamily="2" charset="2"/>
              <a:buChar char="Ø"/>
            </a:pPr>
            <a:r>
              <a:rPr lang="en-US" sz="2800" dirty="0" smtClean="0">
                <a:latin typeface="Times" pitchFamily="18" charset="0"/>
              </a:rPr>
              <a:t> Healthcare providers with decreased empathy and poor attitudes towards patient psychosocial issues  perceived more patient-encounters as difficult.                      </a:t>
            </a:r>
          </a:p>
          <a:p>
            <a:pPr>
              <a:buFont typeface="Wingdings" pitchFamily="2" charset="2"/>
              <a:buChar char="Ø"/>
            </a:pPr>
            <a:r>
              <a:rPr lang="en-US" sz="2800" i="1" dirty="0" smtClean="0">
                <a:latin typeface="Times" pitchFamily="18" charset="0"/>
              </a:rPr>
              <a:t>                                     </a:t>
            </a:r>
            <a:r>
              <a:rPr lang="en-US" sz="2000" i="1" dirty="0" smtClean="0">
                <a:latin typeface="Times" pitchFamily="18" charset="0"/>
              </a:rPr>
              <a:t>(</a:t>
            </a:r>
            <a:r>
              <a:rPr lang="en-US" sz="2000" i="1" dirty="0" smtClean="0"/>
              <a:t>Jackson and </a:t>
            </a:r>
            <a:r>
              <a:rPr lang="en-US" sz="2000" i="1" dirty="0" err="1" smtClean="0"/>
              <a:t>Kroenke</a:t>
            </a:r>
            <a:r>
              <a:rPr lang="en-US" sz="2000" i="1" dirty="0" smtClean="0"/>
              <a:t> ;1999) </a:t>
            </a:r>
          </a:p>
          <a:p>
            <a:pPr>
              <a:buFont typeface="Wingdings" pitchFamily="2" charset="2"/>
              <a:buChar char="Ø"/>
            </a:pPr>
            <a:endParaRPr lang="en-US" sz="2000" i="1" dirty="0" smtClean="0">
              <a:latin typeface="Times" pitchFamily="18" charset="0"/>
            </a:endParaRPr>
          </a:p>
          <a:p>
            <a:pPr>
              <a:buFont typeface="Wingdings" pitchFamily="2" charset="2"/>
              <a:buChar char="Ø"/>
            </a:pPr>
            <a:endParaRPr lang="en-US" sz="2800" i="1" dirty="0" smtClean="0">
              <a:latin typeface="Times" pitchFamily="18" charset="0"/>
            </a:endParaRPr>
          </a:p>
          <a:p>
            <a:pPr>
              <a:buFont typeface="Wingdings" pitchFamily="2" charset="2"/>
              <a:buChar char="Ø"/>
            </a:pPr>
            <a:endParaRPr lang="en-US" dirty="0"/>
          </a:p>
        </p:txBody>
      </p:sp>
    </p:spTree>
    <p:extLst>
      <p:ext uri="{BB962C8B-B14F-4D97-AF65-F5344CB8AC3E}">
        <p14:creationId xmlns:p14="http://schemas.microsoft.com/office/powerpoint/2010/main" xmlns="" val="30702955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Common terminology</a:t>
            </a:r>
            <a:endParaRPr lang="en-US" sz="6000" dirty="0" smtClean="0">
              <a:solidFill>
                <a:srgbClr val="C00000"/>
              </a:solidFill>
              <a:latin typeface="Algerian" pitchFamily="82" charset="0"/>
              <a:cs typeface="Arial" pitchFamily="34" charset="0"/>
            </a:endParaRPr>
          </a:p>
          <a:p>
            <a:pPr>
              <a:buNone/>
            </a:pPr>
            <a:endParaRPr lang="en-US" sz="2000" dirty="0" smtClean="0"/>
          </a:p>
          <a:p>
            <a:pPr>
              <a:buFont typeface="Wingdings" pitchFamily="2" charset="2"/>
              <a:buChar char="v"/>
            </a:pPr>
            <a:r>
              <a:rPr lang="en-US" sz="3600" dirty="0" smtClean="0"/>
              <a:t>Difficult patients?</a:t>
            </a:r>
          </a:p>
          <a:p>
            <a:pPr lvl="2">
              <a:buFont typeface="Wingdings" pitchFamily="2" charset="2"/>
              <a:buChar char="v"/>
            </a:pPr>
            <a:r>
              <a:rPr lang="en-US" sz="3600" dirty="0" smtClean="0"/>
              <a:t>Challenging patients</a:t>
            </a:r>
          </a:p>
          <a:p>
            <a:pPr lvl="2">
              <a:buFont typeface="Wingdings" pitchFamily="2" charset="2"/>
              <a:buChar char="v"/>
            </a:pPr>
            <a:r>
              <a:rPr lang="en-US" sz="3600" dirty="0" smtClean="0"/>
              <a:t> Heart-sink patients</a:t>
            </a:r>
          </a:p>
          <a:p>
            <a:pPr lvl="2">
              <a:buFont typeface="Wingdings" pitchFamily="2" charset="2"/>
              <a:buChar char="v"/>
            </a:pPr>
            <a:r>
              <a:rPr lang="en-US" sz="3600" dirty="0" smtClean="0"/>
              <a:t> Frequent flayers</a:t>
            </a:r>
          </a:p>
          <a:p>
            <a:pPr lvl="2">
              <a:buFont typeface="Wingdings" pitchFamily="2" charset="2"/>
              <a:buChar char="v"/>
            </a:pPr>
            <a:r>
              <a:rPr lang="en-US" sz="3600" dirty="0" smtClean="0"/>
              <a:t> Dysphoric patients</a:t>
            </a:r>
          </a:p>
          <a:p>
            <a:pPr>
              <a:buNone/>
            </a:pPr>
            <a:endParaRPr lang="en-GB" sz="3600" dirty="0"/>
          </a:p>
        </p:txBody>
      </p:sp>
    </p:spTree>
    <p:extLst>
      <p:ext uri="{BB962C8B-B14F-4D97-AF65-F5344CB8AC3E}">
        <p14:creationId xmlns:p14="http://schemas.microsoft.com/office/powerpoint/2010/main" xmlns="" val="3972628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7467600" cy="4873752"/>
          </a:xfrm>
        </p:spPr>
        <p:txBody>
          <a:bodyPr>
            <a:normAutofit/>
          </a:bodyPr>
          <a:lstStyle/>
          <a:p>
            <a:pPr>
              <a:buNone/>
            </a:pPr>
            <a:r>
              <a:rPr lang="en-US" sz="4800" dirty="0" smtClean="0">
                <a:solidFill>
                  <a:srgbClr val="C00000"/>
                </a:solidFill>
                <a:latin typeface="Algerian" pitchFamily="82" charset="0"/>
                <a:cs typeface="Arial" pitchFamily="34" charset="0"/>
              </a:rPr>
              <a:t>Heart-sink Patient:</a:t>
            </a:r>
            <a:endParaRPr lang="en-US" sz="6000" dirty="0" smtClean="0">
              <a:solidFill>
                <a:srgbClr val="C00000"/>
              </a:solidFill>
              <a:latin typeface="Algerian" pitchFamily="82" charset="0"/>
              <a:cs typeface="Arial" pitchFamily="34" charset="0"/>
            </a:endParaRPr>
          </a:p>
          <a:p>
            <a:pPr>
              <a:buNone/>
            </a:pPr>
            <a:endParaRPr lang="en-US" sz="2000" dirty="0" smtClean="0"/>
          </a:p>
          <a:p>
            <a:pPr marL="0" indent="0">
              <a:buNone/>
            </a:pPr>
            <a:r>
              <a:rPr lang="en-US" sz="3600" dirty="0" smtClean="0"/>
              <a:t>“Refers to the doctor’s emotions which are triggered by certain patients”</a:t>
            </a:r>
          </a:p>
          <a:p>
            <a:pPr marL="0" indent="0">
              <a:buNone/>
            </a:pPr>
            <a:r>
              <a:rPr lang="en-US" sz="3600" dirty="0" smtClean="0"/>
              <a:t>                                  </a:t>
            </a:r>
            <a:r>
              <a:rPr lang="en-US" sz="3600" i="1" dirty="0" smtClean="0"/>
              <a:t>O Dowd 1988</a:t>
            </a:r>
          </a:p>
          <a:p>
            <a:pPr>
              <a:buNone/>
            </a:pPr>
            <a:endParaRPr lang="en-GB" sz="3600" dirty="0"/>
          </a:p>
        </p:txBody>
      </p:sp>
    </p:spTree>
    <p:extLst>
      <p:ext uri="{BB962C8B-B14F-4D97-AF65-F5344CB8AC3E}">
        <p14:creationId xmlns:p14="http://schemas.microsoft.com/office/powerpoint/2010/main" xmlns="" val="499897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343</TotalTime>
  <Words>1135</Words>
  <Application>Microsoft Office PowerPoint</Application>
  <PresentationFormat>On-screen Show (4:3)</PresentationFormat>
  <Paragraphs>194</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Approach to  “Difficult  patients”</vt:lpstr>
      <vt:lpstr>Slide 2</vt:lpstr>
      <vt:lpstr>Let us review some important points from yesterday two sessions</vt:lpstr>
      <vt:lpstr>Slide 4</vt:lpstr>
      <vt:lpstr>Slide 5</vt:lpstr>
      <vt:lpstr>Slide 6</vt:lpstr>
      <vt:lpstr>Slide 7</vt:lpstr>
      <vt:lpstr>Slide 8</vt:lpstr>
      <vt:lpstr>Slide 9</vt:lpstr>
      <vt:lpstr>Slide 10</vt:lpstr>
      <vt:lpstr>Heart-Sink Pts in literature </vt:lpstr>
      <vt:lpstr>Slide 12</vt:lpstr>
      <vt:lpstr>Slide 13</vt:lpstr>
      <vt:lpstr>Slide 14</vt:lpstr>
      <vt:lpstr>types (contn…):</vt:lpstr>
      <vt:lpstr>Slide 16</vt:lpstr>
      <vt:lpstr>Case-2</vt:lpstr>
      <vt:lpstr>Case-2 continued</vt:lpstr>
      <vt:lpstr>Case-3</vt:lpstr>
      <vt:lpstr>Case-4</vt:lpstr>
      <vt:lpstr>reflection  on the cases</vt:lpstr>
      <vt:lpstr>Slide 22</vt:lpstr>
      <vt:lpstr>Slide 23</vt:lpstr>
      <vt:lpstr>Slide 24</vt:lpstr>
      <vt:lpstr>Slide 25</vt:lpstr>
      <vt:lpstr>Slide 26</vt:lpstr>
      <vt:lpstr>Slide 27</vt:lpstr>
      <vt:lpstr>Slide 28</vt:lpstr>
      <vt:lpstr>Managing Angry Patients:</vt:lpstr>
      <vt:lpstr>Helpful techniques FOR ANGRY PTS</vt:lpstr>
      <vt:lpstr>More techniques:</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patient communication </dc:title>
  <dc:creator>OPTIPLEX 780</dc:creator>
  <cp:lastModifiedBy>Prof Hamza Abdulghani</cp:lastModifiedBy>
  <cp:revision>39</cp:revision>
  <dcterms:created xsi:type="dcterms:W3CDTF">2016-09-20T11:06:48Z</dcterms:created>
  <dcterms:modified xsi:type="dcterms:W3CDTF">2017-09-21T04:59:41Z</dcterms:modified>
</cp:coreProperties>
</file>