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2" r:id="rId17"/>
    <p:sldId id="262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311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2"/>
    <p:restoredTop sz="94653"/>
  </p:normalViewPr>
  <p:slideViewPr>
    <p:cSldViewPr>
      <p:cViewPr varScale="1">
        <p:scale>
          <a:sx n="103" d="100"/>
          <a:sy n="103" d="100"/>
        </p:scale>
        <p:origin x="19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871853"/>
            <a:ext cx="2651760" cy="4043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7430"/>
            <a:ext cx="365759" cy="6830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2281" y="4600194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47472" y="25907"/>
            <a:ext cx="2278379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430"/>
            <a:ext cx="365759" cy="68305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80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7430"/>
            <a:ext cx="365759" cy="6830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0560" y="3840633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19812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3019044"/>
            <a:ext cx="726503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spc="-125" dirty="0" smtClean="0">
                <a:solidFill>
                  <a:srgbClr val="1F487C"/>
                </a:solidFill>
                <a:latin typeface="Calisto MT"/>
                <a:cs typeface="Calisto MT"/>
              </a:rPr>
              <a:t>Women health</a:t>
            </a:r>
            <a:endParaRPr sz="2850" dirty="0">
              <a:latin typeface="Calisto MT"/>
              <a:cs typeface="Calisto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4349369"/>
            <a:ext cx="373126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300" b="1" dirty="0" smtClean="0">
                <a:solidFill>
                  <a:srgbClr val="375F92"/>
                </a:solidFill>
                <a:latin typeface="Calibri"/>
                <a:cs typeface="Calibri"/>
              </a:rPr>
              <a:t>Student </a:t>
            </a:r>
            <a:r>
              <a:rPr lang="en-US" sz="2300" b="1" smtClean="0">
                <a:solidFill>
                  <a:srgbClr val="375F92"/>
                </a:solidFill>
                <a:latin typeface="Calibri"/>
                <a:cs typeface="Calibri"/>
              </a:rPr>
              <a:t>led seminar 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5739587"/>
            <a:ext cx="28168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dirty="0" smtClean="0">
                <a:solidFill>
                  <a:srgbClr val="375F92"/>
                </a:solidFill>
                <a:latin typeface="Calibri"/>
                <a:cs typeface="Calibri"/>
              </a:rPr>
              <a:t>Supervisor: </a:t>
            </a:r>
            <a:r>
              <a:rPr lang="en-US" sz="2000" b="1" dirty="0" err="1" smtClean="0">
                <a:solidFill>
                  <a:srgbClr val="375F92"/>
                </a:solidFill>
                <a:latin typeface="Calibri"/>
                <a:cs typeface="Calibri"/>
              </a:rPr>
              <a:t>Dr.Sayed</a:t>
            </a:r>
            <a:r>
              <a:rPr lang="en-US" sz="2000" b="1" dirty="0" smtClean="0">
                <a:solidFill>
                  <a:srgbClr val="375F92"/>
                </a:solidFill>
                <a:latin typeface="Calibri"/>
                <a:cs typeface="Calibri"/>
              </a:rPr>
              <a:t> Irfan 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0"/>
            <a:ext cx="1920241" cy="853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374" y="5401032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Yasser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Alkhathlan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Abdullah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Alsahli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Khalifah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Aldawsari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 smtClean="0"/>
              <a:t>Role of Aspirin in primary prevention for CVD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447098"/>
          </a:xfrm>
        </p:spPr>
        <p:txBody>
          <a:bodyPr/>
          <a:lstStyle/>
          <a:p>
            <a:pPr algn="l" rtl="0"/>
            <a:r>
              <a:rPr lang="en-US" sz="2800" b="1" dirty="0" smtClean="0"/>
              <a:t>Women age 65 and older: l</a:t>
            </a:r>
            <a:r>
              <a:rPr lang="en-US" sz="2800" dirty="0" smtClean="0"/>
              <a:t>ikely </a:t>
            </a:r>
            <a:r>
              <a:rPr lang="en-US" sz="2800" dirty="0"/>
              <a:t>to experience a net benefit from preventive low-dose aspirin </a:t>
            </a:r>
            <a:r>
              <a:rPr lang="en-US" sz="2800" dirty="0" smtClean="0"/>
              <a:t>and </a:t>
            </a:r>
            <a:r>
              <a:rPr lang="en-US" sz="2800" dirty="0"/>
              <a:t>should be considered for such therapy unless </a:t>
            </a:r>
            <a:r>
              <a:rPr lang="en-US" sz="2800" dirty="0" smtClean="0"/>
              <a:t>contraindicated</a:t>
            </a:r>
          </a:p>
          <a:p>
            <a:pPr algn="l" rtl="0"/>
            <a:endParaRPr lang="en-US" sz="2800" b="1" dirty="0"/>
          </a:p>
          <a:p>
            <a:pPr algn="l" rtl="0"/>
            <a:r>
              <a:rPr lang="en-US" sz="2800" b="1" dirty="0" smtClean="0"/>
              <a:t>Women below age 65: </a:t>
            </a:r>
            <a:r>
              <a:rPr lang="en-US" sz="2800" dirty="0"/>
              <a:t>the risks of aspirin may outweigh the </a:t>
            </a:r>
            <a:r>
              <a:rPr lang="en-US" sz="2800" dirty="0" smtClean="0"/>
              <a:t>benefits, </a:t>
            </a:r>
            <a:r>
              <a:rPr lang="en-US" sz="2800" dirty="0"/>
              <a:t>unless they are at elevated risk by virtue of a high coronary risk </a:t>
            </a:r>
            <a:r>
              <a:rPr lang="en-US" sz="2800" dirty="0" smtClean="0"/>
              <a:t>score</a:t>
            </a:r>
            <a:r>
              <a:rPr lang="en-US" sz="2800" dirty="0"/>
              <a:t> (high 10-year risk by the </a:t>
            </a:r>
            <a:r>
              <a:rPr lang="en-US" sz="2800" dirty="0" smtClean="0"/>
              <a:t>Framingham)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302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 smtClean="0"/>
              <a:t>Does the presence of diabetes put the patient as high coronary risk score?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3429000"/>
            <a:ext cx="8072119" cy="553998"/>
          </a:xfrm>
        </p:spPr>
        <p:txBody>
          <a:bodyPr/>
          <a:lstStyle/>
          <a:p>
            <a:pPr marL="0" algn="l" rtl="0"/>
            <a:r>
              <a:rPr lang="en-US" sz="3600" b="1" dirty="0" smtClean="0"/>
              <a:t>YES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7653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marL="12700" marR="5080">
              <a:lnSpc>
                <a:spcPct val="100000"/>
              </a:lnSpc>
              <a:buClr>
                <a:srgbClr val="4F81BC"/>
              </a:buClr>
              <a:buSzPct val="85416"/>
              <a:tabLst>
                <a:tab pos="195580" algn="l"/>
              </a:tabLst>
            </a:pPr>
            <a:r>
              <a:rPr lang="en-US" dirty="0"/>
              <a:t>Risks </a:t>
            </a:r>
            <a:r>
              <a:rPr lang="en-US" dirty="0" smtClean="0"/>
              <a:t>of </a:t>
            </a:r>
            <a:r>
              <a:rPr lang="en-US" dirty="0"/>
              <a:t>CVD in women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2954655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3200" dirty="0"/>
              <a:t>leading cause of death for women in the United States. </a:t>
            </a:r>
            <a:endParaRPr lang="en-US" sz="3200" dirty="0" smtClean="0"/>
          </a:p>
          <a:p>
            <a:pPr marL="285750" indent="-285750" algn="l" rtl="0">
              <a:buFont typeface="Arial" charset="0"/>
              <a:buChar char="•"/>
            </a:pPr>
            <a:endParaRPr lang="en-US" sz="3200" dirty="0" smtClean="0"/>
          </a:p>
          <a:p>
            <a:pPr marL="285750" indent="-285750" algn="l" rtl="0">
              <a:buFont typeface="Arial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average lifetime risk of developing CVD in women at 50 years of age is ≈40</a:t>
            </a:r>
            <a:r>
              <a:rPr lang="en-US" sz="3200" dirty="0" smtClean="0"/>
              <a:t>%</a:t>
            </a:r>
          </a:p>
          <a:p>
            <a:pPr marL="285750" indent="-285750" algn="l" rtl="0">
              <a:buFont typeface="Arial" charset="0"/>
              <a:buChar char="•"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806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Unique presentations of CVD in women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2514600"/>
            <a:ext cx="8072119" cy="1969770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3200" dirty="0" smtClean="0"/>
              <a:t>Atypical </a:t>
            </a:r>
            <a:r>
              <a:rPr lang="en-US" sz="3200" smtClean="0"/>
              <a:t>angina </a:t>
            </a:r>
            <a:endParaRPr lang="en-US" sz="3200" dirty="0" smtClean="0"/>
          </a:p>
          <a:p>
            <a:pPr marL="285750" indent="-285750" algn="l" rtl="0">
              <a:buFont typeface="Arial" charset="0"/>
              <a:buChar char="•"/>
            </a:pPr>
            <a:r>
              <a:rPr lang="en-US" sz="3200" dirty="0"/>
              <a:t>stress-induced </a:t>
            </a:r>
            <a:r>
              <a:rPr lang="en-US" sz="3200" dirty="0" smtClean="0"/>
              <a:t>cardiomyopathy</a:t>
            </a:r>
          </a:p>
          <a:p>
            <a:pPr marL="285750" indent="-285750" algn="l" rtl="0">
              <a:buFont typeface="Arial" charset="0"/>
              <a:buChar char="•"/>
            </a:pPr>
            <a:r>
              <a:rPr lang="en-US" sz="3200" dirty="0" smtClean="0"/>
              <a:t>Heart failure preserved ejection fraction</a:t>
            </a:r>
          </a:p>
          <a:p>
            <a:pPr marL="285750" indent="-285750" algn="l" rtl="0">
              <a:buFont typeface="Arial" charset="0"/>
              <a:buChar char="•"/>
            </a:pPr>
            <a:r>
              <a:rPr lang="en-US" sz="3200" dirty="0"/>
              <a:t>spontaneous coronary artery dissection</a:t>
            </a:r>
          </a:p>
        </p:txBody>
      </p:sp>
    </p:spTree>
    <p:extLst>
      <p:ext uri="{BB962C8B-B14F-4D97-AF65-F5344CB8AC3E}">
        <p14:creationId xmlns:p14="http://schemas.microsoft.com/office/powerpoint/2010/main" val="10997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/>
              <a:t>Preconception </a:t>
            </a:r>
            <a:r>
              <a:rPr lang="en-US" dirty="0" smtClean="0"/>
              <a:t>counseling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447098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2800" dirty="0" smtClean="0"/>
              <a:t>considered </a:t>
            </a:r>
            <a:r>
              <a:rPr lang="en-US" sz="2800" dirty="0"/>
              <a:t>an integral part of primary care for women of reproductive age. </a:t>
            </a:r>
            <a:endParaRPr lang="en-US" sz="2800" dirty="0" smtClean="0"/>
          </a:p>
          <a:p>
            <a:pPr marL="285750" indent="-285750" algn="l" rtl="0">
              <a:buFont typeface="Arial" charset="0"/>
              <a:buChar char="•"/>
            </a:pPr>
            <a:endParaRPr lang="en-US" sz="2800" dirty="0"/>
          </a:p>
          <a:p>
            <a:pPr marL="285750" indent="-285750" algn="l" rtl="0">
              <a:buFont typeface="Arial" charset="0"/>
              <a:buChar char="•"/>
            </a:pPr>
            <a:endParaRPr lang="en-US" sz="2800" dirty="0" smtClean="0"/>
          </a:p>
          <a:p>
            <a:pPr marL="285750" indent="-285750" algn="l" rtl="0">
              <a:buFont typeface="Arial" charset="0"/>
              <a:buChar char="•"/>
            </a:pPr>
            <a:r>
              <a:rPr lang="en-US" sz="2800" dirty="0" smtClean="0"/>
              <a:t>Common </a:t>
            </a:r>
            <a:r>
              <a:rPr lang="en-US" sz="2800" dirty="0"/>
              <a:t>issues in preconception care include family planning, achieving a healthy body weight, screening and treatment for infectious diseases, </a:t>
            </a:r>
            <a:r>
              <a:rPr lang="en-US" sz="2800" dirty="0" smtClean="0"/>
              <a:t>immunizations</a:t>
            </a:r>
            <a:r>
              <a:rPr lang="en-US" sz="2800" dirty="0"/>
              <a:t>, and reviewing medications for teratogenic effects</a:t>
            </a:r>
          </a:p>
        </p:txBody>
      </p:sp>
    </p:spTree>
    <p:extLst>
      <p:ext uri="{BB962C8B-B14F-4D97-AF65-F5344CB8AC3E}">
        <p14:creationId xmlns:p14="http://schemas.microsoft.com/office/powerpoint/2010/main" val="13904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Contraception </a:t>
            </a:r>
            <a:r>
              <a:rPr lang="en-US" dirty="0"/>
              <a:t>counseling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877985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2800" dirty="0"/>
              <a:t>A sexually active woman has an 85% chance of becoming pregnant in &lt;1y without contraception, and </a:t>
            </a:r>
            <a:r>
              <a:rPr lang="en-US" sz="2800" dirty="0" smtClean="0"/>
              <a:t>1 </a:t>
            </a:r>
            <a:r>
              <a:rPr lang="en-US" sz="2800" dirty="0"/>
              <a:t>in 3 pregnancies are unplanned. </a:t>
            </a:r>
            <a:endParaRPr lang="en-US" sz="2800" dirty="0" smtClean="0"/>
          </a:p>
          <a:p>
            <a:pPr marL="285750" indent="-285750" algn="l" rtl="0">
              <a:buFont typeface="Arial" charset="0"/>
              <a:buChar char="•"/>
            </a:pPr>
            <a:endParaRPr lang="en-US" sz="2800" b="1" dirty="0" smtClean="0"/>
          </a:p>
          <a:p>
            <a:pPr marL="285750" indent="-285750" algn="l" rtl="0">
              <a:buFont typeface="Arial" charset="0"/>
              <a:buChar char="•"/>
            </a:pPr>
            <a:r>
              <a:rPr lang="en-US" sz="2800" b="1" dirty="0" smtClean="0"/>
              <a:t>The </a:t>
            </a:r>
            <a:r>
              <a:rPr lang="en-US" sz="2800" b="1" dirty="0"/>
              <a:t>goals of contraceptive </a:t>
            </a:r>
            <a:r>
              <a:rPr lang="en-US" sz="2800" b="1" dirty="0" smtClean="0"/>
              <a:t>counseling:</a:t>
            </a:r>
            <a:endParaRPr lang="en-US" sz="2800" dirty="0"/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E</a:t>
            </a:r>
            <a:r>
              <a:rPr lang="en-US" sz="2800" dirty="0" smtClean="0"/>
              <a:t>ducate </a:t>
            </a:r>
            <a:r>
              <a:rPr lang="en-US" sz="2800" dirty="0"/>
              <a:t>women about </a:t>
            </a:r>
            <a:r>
              <a:rPr lang="en-US" sz="2800" dirty="0" smtClean="0"/>
              <a:t>contraception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 smtClean="0"/>
              <a:t>Discuss </a:t>
            </a:r>
            <a:r>
              <a:rPr lang="en-US" sz="2800" dirty="0"/>
              <a:t>current and future contraceptive </a:t>
            </a:r>
            <a:r>
              <a:rPr lang="en-US" sz="2800" dirty="0" smtClean="0"/>
              <a:t>needs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S</a:t>
            </a:r>
            <a:r>
              <a:rPr lang="en-US" sz="2800" dirty="0" smtClean="0"/>
              <a:t>elect </a:t>
            </a:r>
            <a:r>
              <a:rPr lang="en-US" sz="2800" dirty="0"/>
              <a:t>a contraceptive modality,</a:t>
            </a:r>
          </a:p>
          <a:p>
            <a:pPr marL="0" algn="l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22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 smtClean="0"/>
              <a:t>Q\ What is </a:t>
            </a:r>
            <a:r>
              <a:rPr lang="en-US" dirty="0" err="1" smtClean="0"/>
              <a:t>thr</a:t>
            </a:r>
            <a:r>
              <a:rPr lang="en-US" dirty="0" smtClean="0"/>
              <a:t> most common cause of cervical cancer?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2590018"/>
            <a:ext cx="8072119" cy="1829582"/>
          </a:xfrm>
        </p:spPr>
        <p:txBody>
          <a:bodyPr/>
          <a:lstStyle/>
          <a:p>
            <a:pPr marL="0" algn="l" rtl="0"/>
            <a:r>
              <a:rPr lang="en-US" sz="3200" dirty="0" smtClean="0"/>
              <a:t>HPV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92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1358"/>
            <a:ext cx="8072119" cy="858183"/>
          </a:xfrm>
          <a:prstGeom prst="rect">
            <a:avLst/>
          </a:prstGeom>
        </p:spPr>
        <p:txBody>
          <a:bodyPr vert="horz" wrap="square" lIns="0" tIns="24028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dirty="0"/>
              <a:t>Screening of chlamydia 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6361"/>
            <a:ext cx="830326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effectLst/>
              </a:rPr>
              <a:t>Chlamydia is preventable cause of infertility, ectopic pregnancy and inflammatory pelvic disease.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Screening programs aimed at younger </a:t>
            </a:r>
            <a:r>
              <a:rPr lang="en-US" sz="2800" dirty="0" err="1" smtClean="0"/>
              <a:t>pepole</a:t>
            </a:r>
            <a:r>
              <a:rPr lang="en-US" sz="2800" dirty="0" smtClean="0"/>
              <a:t> &gt;25 to reduce the prevalence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SCREENING METHOD :   -Urine test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-Self-taken </a:t>
            </a:r>
            <a:r>
              <a:rPr lang="en-US" sz="2800" dirty="0" err="1" smtClean="0"/>
              <a:t>vagaina</a:t>
            </a:r>
            <a:r>
              <a:rPr lang="en-US" sz="2800" dirty="0" smtClean="0"/>
              <a:t> swab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1358"/>
            <a:ext cx="8072119" cy="796627"/>
          </a:xfrm>
          <a:prstGeom prst="rect">
            <a:avLst/>
          </a:prstGeom>
        </p:spPr>
        <p:txBody>
          <a:bodyPr vert="horz" wrap="square" lIns="0" tIns="24028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Screening of gonorrhea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6361"/>
            <a:ext cx="830326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wab.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Urine </a:t>
            </a:r>
            <a:r>
              <a:rPr lang="en-US" sz="2800" dirty="0" err="1"/>
              <a:t>Vagaina</a:t>
            </a:r>
            <a:r>
              <a:rPr lang="en-US" sz="2800" dirty="0"/>
              <a:t> test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71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1358"/>
            <a:ext cx="8072119" cy="796627"/>
          </a:xfrm>
          <a:prstGeom prst="rect">
            <a:avLst/>
          </a:prstGeom>
        </p:spPr>
        <p:txBody>
          <a:bodyPr vert="horz" wrap="square" lIns="0" tIns="24028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Screening of syphilis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209800"/>
            <a:ext cx="830326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If suspected send blood sample for serologic test (</a:t>
            </a:r>
            <a:r>
              <a:rPr lang="en-US" sz="2400" dirty="0" err="1" smtClean="0"/>
              <a:t>nonterponemal</a:t>
            </a:r>
            <a:r>
              <a:rPr lang="en-US" sz="2400" dirty="0" smtClean="0"/>
              <a:t> test VDRL,TPHA) or </a:t>
            </a:r>
            <a:r>
              <a:rPr lang="en-US" sz="2400" dirty="0" err="1" smtClean="0"/>
              <a:t>treponema</a:t>
            </a:r>
            <a:r>
              <a:rPr lang="en-US" sz="2400" dirty="0" smtClean="0"/>
              <a:t> antibody absorption test.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80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657"/>
            <a:ext cx="8072119" cy="830997"/>
          </a:xfrm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0" dirty="0" smtClean="0"/>
              <a:t>Objectives </a:t>
            </a:r>
            <a:endParaRPr spc="-95" dirty="0"/>
          </a:p>
        </p:txBody>
      </p:sp>
      <p:sp>
        <p:nvSpPr>
          <p:cNvPr id="3" name="object 3"/>
          <p:cNvSpPr txBox="1"/>
          <p:nvPr/>
        </p:nvSpPr>
        <p:spPr>
          <a:xfrm>
            <a:off x="503283" y="1066800"/>
            <a:ext cx="837946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Screening for tobacco use, alcohol misuse, Intimate partner violence, dyslipidemia, diabetes, blood pressure, and depression </a:t>
            </a: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Use of aspirin for primary prevention for CVD. Risks and unique presentations of CVD in women </a:t>
            </a: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Preconception and contraception counseling pf premenopausal women </a:t>
            </a: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Counseling of high-risk sexually active women to reduce the risk of sexually transmitted infections. Screening for chlamydia, gonorrhea and syphilis </a:t>
            </a: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Screening of cervical cancer, breast cancer and colorectal cancer and osteoporosis </a:t>
            </a: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Recommended immunizations for women</a:t>
            </a: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US" sz="2400" dirty="0" smtClean="0">
                <a:latin typeface="Apple Braille" charset="0"/>
                <a:ea typeface="Apple Braille" charset="0"/>
                <a:cs typeface="Apple Braille" charset="0"/>
              </a:rPr>
              <a:t>Counseling for menopause  </a:t>
            </a:r>
            <a:endParaRPr sz="2400" dirty="0">
              <a:latin typeface="Apple Braille" charset="0"/>
              <a:ea typeface="Apple Braille" charset="0"/>
              <a:cs typeface="Apple Brail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1358"/>
            <a:ext cx="8072119" cy="796627"/>
          </a:xfrm>
          <a:prstGeom prst="rect">
            <a:avLst/>
          </a:prstGeom>
        </p:spPr>
        <p:txBody>
          <a:bodyPr vert="horz" wrap="square" lIns="0" tIns="24028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Screening of cervical cancer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6361"/>
            <a:ext cx="830326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/>
              <a:t>P</a:t>
            </a:r>
            <a:r>
              <a:rPr lang="en-US" sz="2800" dirty="0" smtClean="0"/>
              <a:t>ap smear test.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Screening for </a:t>
            </a:r>
            <a:r>
              <a:rPr lang="en-US" sz="2800" dirty="0" smtClean="0"/>
              <a:t>HPV </a:t>
            </a:r>
            <a:r>
              <a:rPr lang="en-US" sz="2800" dirty="0" smtClean="0"/>
              <a:t>infection by : vagina examination </a:t>
            </a:r>
            <a:r>
              <a:rPr lang="en-US" sz="2800" dirty="0" smtClean="0"/>
              <a:t>“symptomatic”, </a:t>
            </a:r>
            <a:r>
              <a:rPr lang="en-US" sz="2800" dirty="0" smtClean="0"/>
              <a:t>vaginal smear changes “asymptomatic” </a:t>
            </a:r>
          </a:p>
          <a:p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HPV vaccine for 26 years old women or younger.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14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497" y="0"/>
            <a:ext cx="8072119" cy="858183"/>
          </a:xfrm>
          <a:prstGeom prst="rect">
            <a:avLst/>
          </a:prstGeom>
        </p:spPr>
        <p:txBody>
          <a:bodyPr vert="horz" wrap="square" lIns="0" tIns="24028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dirty="0"/>
              <a:t>Screening of breast cancer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57711" y="905042"/>
            <a:ext cx="830326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 smtClean="0"/>
              <a:t>Breast cancer </a:t>
            </a:r>
            <a:r>
              <a:rPr lang="en-US" sz="2400" b="1" dirty="0" err="1" smtClean="0"/>
              <a:t>awearness</a:t>
            </a:r>
            <a:r>
              <a:rPr lang="en-US" sz="2400" b="1" dirty="0" smtClean="0"/>
              <a:t>: </a:t>
            </a:r>
            <a:endParaRPr lang="en-US" sz="1200" b="1" dirty="0"/>
          </a:p>
          <a:p>
            <a:pPr marL="171450" indent="-171450">
              <a:buFont typeface="Arial" charset="0"/>
              <a:buChar char="•"/>
            </a:pPr>
            <a:r>
              <a:rPr lang="en-US" sz="2400" dirty="0" smtClean="0"/>
              <a:t>know what is normal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elf breast examination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dirty="0" smtClean="0"/>
              <a:t>attend routine breast screening for women older than 50.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Mammogram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000" dirty="0" smtClean="0"/>
              <a:t>most efficient screening method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- 2 view available for women older than 50 years every 3 years</a:t>
            </a:r>
          </a:p>
          <a:p>
            <a:r>
              <a:rPr lang="en-US" sz="2400" dirty="0" smtClean="0"/>
              <a:t> - high risk women younger than50  </a:t>
            </a:r>
            <a:r>
              <a:rPr lang="en-US" sz="1400" dirty="0" smtClean="0"/>
              <a:t>(</a:t>
            </a:r>
            <a:r>
              <a:rPr lang="en-US" sz="1600" dirty="0" smtClean="0"/>
              <a:t>family history or history of breast tumor)  </a:t>
            </a:r>
            <a:r>
              <a:rPr lang="en-US" sz="2400" dirty="0" smtClean="0"/>
              <a:t>annual 2 view mammography .</a:t>
            </a:r>
          </a:p>
          <a:p>
            <a:r>
              <a:rPr lang="en-US" sz="2400" dirty="0" smtClean="0"/>
              <a:t>Women with genetic mutation should be offered annual </a:t>
            </a:r>
            <a:r>
              <a:rPr lang="en-US" sz="2400" dirty="0" err="1" smtClean="0"/>
              <a:t>mri</a:t>
            </a:r>
            <a:r>
              <a:rPr lang="en-US" sz="2400" dirty="0" smtClean="0"/>
              <a:t> surveillance.</a:t>
            </a:r>
          </a:p>
          <a:p>
            <a:r>
              <a:rPr lang="en-US" sz="2400" dirty="0" smtClean="0"/>
              <a:t>High women prevalence  find mammography  uncomfortable or feeling anxiety so the GPs have important role in promoting national cancer screening program to their patient.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0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/>
              <a:t>Screening of COLORECTAL CANCER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11" y="1219200"/>
            <a:ext cx="8072119" cy="5170646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b="1" dirty="0"/>
              <a:t>Colonoscopy</a:t>
            </a:r>
            <a:r>
              <a:rPr lang="en-US" sz="2800" dirty="0"/>
              <a:t>:</a:t>
            </a:r>
          </a:p>
          <a:p>
            <a:r>
              <a:rPr lang="en-US" sz="2800" dirty="0"/>
              <a:t> I</a:t>
            </a:r>
            <a:r>
              <a:rPr lang="en-US" sz="2800" dirty="0" smtClean="0"/>
              <a:t>n </a:t>
            </a:r>
            <a:r>
              <a:rPr lang="en-US" sz="2800" dirty="0"/>
              <a:t>strong family history at 35-40 y and </a:t>
            </a:r>
            <a:r>
              <a:rPr lang="en-US" sz="2800" dirty="0" smtClean="0"/>
              <a:t>repeat </a:t>
            </a:r>
            <a:r>
              <a:rPr lang="en-US" sz="2800" dirty="0"/>
              <a:t>colonoscopy aged </a:t>
            </a:r>
            <a:r>
              <a:rPr lang="en-US" sz="2800" dirty="0" smtClean="0"/>
              <a:t>55.</a:t>
            </a:r>
          </a:p>
          <a:p>
            <a:r>
              <a:rPr lang="en-US" sz="2800" dirty="0" smtClean="0"/>
              <a:t>every </a:t>
            </a:r>
            <a:r>
              <a:rPr lang="en-US" sz="2800" dirty="0"/>
              <a:t>2 years </a:t>
            </a:r>
            <a:r>
              <a:rPr lang="en-US" sz="2800" dirty="0" err="1"/>
              <a:t>untill</a:t>
            </a:r>
            <a:r>
              <a:rPr lang="en-US" sz="2800" dirty="0"/>
              <a:t> 70 y in patient with previous colon cancer. </a:t>
            </a:r>
            <a:endParaRPr lang="en-US" sz="2800" dirty="0" smtClean="0"/>
          </a:p>
          <a:p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b="1" dirty="0" smtClean="0"/>
              <a:t>blood occult test:</a:t>
            </a:r>
          </a:p>
          <a:p>
            <a:r>
              <a:rPr lang="en-US" sz="2800" dirty="0" smtClean="0"/>
              <a:t>every 2 years to the patients aged 60-74 years.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some cases refer to genetic counseling “as in familial </a:t>
            </a:r>
            <a:r>
              <a:rPr lang="en-US" sz="2800" dirty="0" err="1"/>
              <a:t>adinimatous</a:t>
            </a:r>
            <a:r>
              <a:rPr lang="en-US" sz="2800" dirty="0"/>
              <a:t> polyp” </a:t>
            </a:r>
            <a:endParaRPr lang="en-US" sz="2800" dirty="0" smtClean="0"/>
          </a:p>
          <a:p>
            <a:r>
              <a:rPr lang="en-US" sz="2800" b="1" dirty="0" smtClean="0"/>
              <a:t>Prophylactic </a:t>
            </a:r>
            <a:r>
              <a:rPr lang="en-US" sz="2800" b="1" dirty="0" err="1"/>
              <a:t>clonoctomy</a:t>
            </a:r>
            <a:r>
              <a:rPr lang="en-US" sz="2800" b="1" dirty="0"/>
              <a:t> </a:t>
            </a:r>
            <a:r>
              <a:rPr lang="en-US" sz="2800" dirty="0"/>
              <a:t>“cases as </a:t>
            </a:r>
            <a:r>
              <a:rPr lang="en-US" sz="2800" dirty="0" err="1"/>
              <a:t>ulcrative</a:t>
            </a:r>
            <a:r>
              <a:rPr lang="en-US" sz="2800" dirty="0"/>
              <a:t> </a:t>
            </a:r>
            <a:r>
              <a:rPr lang="en-US" sz="2800" dirty="0" smtClean="0"/>
              <a:t>colitis”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3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/>
              <a:t>Screening of </a:t>
            </a:r>
            <a:r>
              <a:rPr lang="en-US" dirty="0" err="1"/>
              <a:t>osteoprosis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936239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/>
              <a:t>dual-energy X-ray absorptiometry (DEXA) called bone densitometry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Criteria of screening: (every 2 years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/>
              <a:t>- All women above 65 year old</a:t>
            </a:r>
          </a:p>
          <a:p>
            <a:r>
              <a:rPr lang="en-US" sz="2800" dirty="0"/>
              <a:t>- Women younger than 65 year old with one or more risk factor of osteoporosis </a:t>
            </a:r>
          </a:p>
          <a:p>
            <a:r>
              <a:rPr lang="en-US" sz="2800" dirty="0"/>
              <a:t>- Postmenopausal women with fracture</a:t>
            </a:r>
          </a:p>
        </p:txBody>
      </p:sp>
    </p:spTree>
    <p:extLst>
      <p:ext uri="{BB962C8B-B14F-4D97-AF65-F5344CB8AC3E}">
        <p14:creationId xmlns:p14="http://schemas.microsoft.com/office/powerpoint/2010/main" val="16919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11" y="2438400"/>
            <a:ext cx="8072119" cy="1946196"/>
          </a:xfrm>
        </p:spPr>
        <p:txBody>
          <a:bodyPr/>
          <a:lstStyle/>
          <a:p>
            <a:pPr rtl="0"/>
            <a:r>
              <a:rPr lang="en-US" dirty="0"/>
              <a:t>Recommended immunization for women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661993"/>
          </a:xfrm>
        </p:spPr>
        <p:txBody>
          <a:bodyPr/>
          <a:lstStyle/>
          <a:p>
            <a:pPr rtl="0"/>
            <a:r>
              <a:rPr lang="en-US" dirty="0"/>
              <a:t>Q / What is the type of vaccine that can be giving in pregnancy?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3107535"/>
            <a:ext cx="8072119" cy="1107996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Inactivated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68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3447098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Women should be vaccinated against all of the preventable infectious </a:t>
            </a:r>
            <a:r>
              <a:rPr lang="en-US" sz="2800" dirty="0" smtClean="0"/>
              <a:t>diseases </a:t>
            </a:r>
            <a:r>
              <a:rPr lang="en-US" sz="2800" dirty="0"/>
              <a:t>in their environment as an ( Adult immunization ) standard. </a:t>
            </a: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Although, women in pregnancy should have some </a:t>
            </a:r>
            <a:r>
              <a:rPr lang="en-US" sz="2800" dirty="0" smtClean="0"/>
              <a:t>certain vaccinations </a:t>
            </a:r>
            <a:r>
              <a:rPr lang="en-US" sz="2800" dirty="0"/>
              <a:t>in order to protect their health and the fetus from the morbidity of certain infections.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09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r>
              <a:rPr lang="en-US" dirty="0"/>
              <a:t>Recommended women vaccines </a:t>
            </a:r>
            <a:endParaRPr lang="en-US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447098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Pertussis (</a:t>
            </a:r>
            <a:r>
              <a:rPr lang="en-US" sz="2800" dirty="0" err="1"/>
              <a:t>Tdap</a:t>
            </a:r>
            <a:r>
              <a:rPr lang="en-US" sz="2800" dirty="0" smtClean="0"/>
              <a:t>)</a:t>
            </a:r>
            <a:endParaRPr lang="en-US" sz="2800" dirty="0">
              <a:latin typeface="Wingdings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Influenza </a:t>
            </a:r>
            <a:endParaRPr lang="en-US" sz="2800" dirty="0" smtClean="0">
              <a:latin typeface="Wingdings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Hepatitis </a:t>
            </a:r>
            <a:r>
              <a:rPr lang="en-US" sz="2800" dirty="0"/>
              <a:t>A , Hepatitis B (at high risk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Wingdings" charset="2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Human </a:t>
            </a:r>
            <a:r>
              <a:rPr lang="en-US" sz="2800" dirty="0"/>
              <a:t>papillomavirus (HPV</a:t>
            </a:r>
            <a:r>
              <a:rPr lang="en-US" sz="2800" dirty="0" smtClean="0"/>
              <a:t>)</a:t>
            </a:r>
            <a:endParaRPr lang="en-US" sz="2800" dirty="0" smtClean="0">
              <a:latin typeface="Wingdings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Measles </a:t>
            </a:r>
            <a:r>
              <a:rPr lang="en-US" sz="2800" dirty="0"/>
              <a:t>, mumps and rubella (MMR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Wingdings" charset="2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Meningococcal </a:t>
            </a:r>
            <a:r>
              <a:rPr lang="en-US" sz="2800" dirty="0"/>
              <a:t>, pneumococcal </a:t>
            </a:r>
            <a:r>
              <a:rPr lang="en-US" sz="2800" dirty="0" smtClean="0"/>
              <a:t>at </a:t>
            </a:r>
            <a:r>
              <a:rPr lang="en-US" sz="2800" dirty="0"/>
              <a:t>high risk 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Wingdings" charset="2"/>
              </a:rPr>
              <a:t> </a:t>
            </a: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Varicella </a:t>
            </a:r>
            <a:r>
              <a:rPr lang="en-US" sz="2800" dirty="0"/>
              <a:t>(chickenpox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algn="l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65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/>
              <a:t>Pregnancy vaccines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4088639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3200" b="1" dirty="0" smtClean="0"/>
              <a:t>Pertussis</a:t>
            </a:r>
            <a:r>
              <a:rPr lang="en-US" sz="3200" dirty="0" smtClean="0"/>
              <a:t> : it can be life threatening for the new born.</a:t>
            </a:r>
            <a:r>
              <a:rPr lang="en-US" sz="3200" dirty="0" smtClean="0">
                <a:latin typeface="Wingdings" charset="2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b="1" dirty="0" smtClean="0"/>
              <a:t>Influenza virus </a:t>
            </a:r>
            <a:r>
              <a:rPr lang="en-US" sz="3200" dirty="0" smtClean="0"/>
              <a:t>: increase the chances of pre-mature labor</a:t>
            </a:r>
            <a:r>
              <a:rPr lang="en-US" sz="3200" dirty="0" smtClean="0">
                <a:latin typeface="Wingdings" charset="2"/>
              </a:rPr>
              <a:t> </a:t>
            </a:r>
            <a:endParaRPr lang="en-US" sz="3200" dirty="0" smtClean="0"/>
          </a:p>
          <a:p>
            <a:r>
              <a:rPr lang="en-US" sz="3200" dirty="0" smtClean="0"/>
              <a:t>and delivery.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b="1" dirty="0" smtClean="0"/>
              <a:t>Tetanus , diphtheria and additionally  Hepatitis B</a:t>
            </a:r>
            <a:r>
              <a:rPr lang="en-US" sz="3200" dirty="0" smtClean="0"/>
              <a:t>: pregnant women should undergo hepatitis B test. 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43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/>
              <a:t>Postpartum vaccines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3016210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Recommended </a:t>
            </a:r>
            <a:r>
              <a:rPr lang="en-US" sz="2800" dirty="0"/>
              <a:t>vaccines that could not be administrated during </a:t>
            </a:r>
            <a:r>
              <a:rPr lang="en-US" sz="2800" dirty="0" smtClean="0"/>
              <a:t>pregnancy, </a:t>
            </a:r>
            <a:r>
              <a:rPr lang="en-US" sz="2800" dirty="0" err="1" smtClean="0"/>
              <a:t>eg</a:t>
            </a:r>
            <a:r>
              <a:rPr lang="en-US" sz="2800" dirty="0"/>
              <a:t>:</a:t>
            </a:r>
            <a:r>
              <a:rPr lang="en-US" sz="2800" dirty="0" smtClean="0"/>
              <a:t> mumps, rubella, tetanus toxoid, measles, </a:t>
            </a:r>
            <a:r>
              <a:rPr lang="en-US" sz="2800" dirty="0"/>
              <a:t> </a:t>
            </a:r>
            <a:r>
              <a:rPr lang="en-US" sz="2800" dirty="0" smtClean="0"/>
              <a:t>varicella and acellular pertussis.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Could be giving live attenuated at this stage </a:t>
            </a:r>
            <a:r>
              <a:rPr lang="en-US" sz="2800" dirty="0" smtClean="0">
                <a:solidFill>
                  <a:srgbClr val="FF0000"/>
                </a:solidFill>
              </a:rPr>
              <a:t>! 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74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Screening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3447098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ability to diagnose and treat a potentially serious condition at an early stage when it is still treatable. </a:t>
            </a:r>
            <a:endParaRPr lang="en-US" sz="2800" dirty="0" smtClean="0"/>
          </a:p>
          <a:p>
            <a:pPr marL="285750" indent="-285750" algn="l" rtl="0">
              <a:buFont typeface="Arial" charset="0"/>
              <a:buChar char="•"/>
            </a:pPr>
            <a:endParaRPr lang="en-US" sz="2800" dirty="0"/>
          </a:p>
          <a:p>
            <a:pPr marL="285750" indent="-285750" algn="l" rtl="0">
              <a:buFont typeface="Arial" charset="0"/>
              <a:buChar char="•"/>
            </a:pPr>
            <a:r>
              <a:rPr lang="en-US" sz="2800" dirty="0"/>
              <a:t>An ideal screening test must pick up all those who have the disease (</a:t>
            </a:r>
            <a:r>
              <a:rPr lang="en-US" sz="2800" dirty="0" smtClean="0"/>
              <a:t>high </a:t>
            </a:r>
            <a:r>
              <a:rPr lang="en-US" sz="2800" dirty="0"/>
              <a:t>sensitivity) and must exclude those who do not (high </a:t>
            </a:r>
            <a:r>
              <a:rPr lang="en-US" sz="2800" dirty="0" smtClean="0"/>
              <a:t>specificity). </a:t>
            </a:r>
            <a:endParaRPr lang="en-US" sz="2800" dirty="0"/>
          </a:p>
          <a:p>
            <a:pPr marL="285750" indent="-285750" algn="l" rtl="0">
              <a:buFont typeface="Arial" charset="0"/>
              <a:buChar char="•"/>
            </a:pPr>
            <a:endParaRPr lang="en-US" sz="2800" dirty="0"/>
          </a:p>
          <a:p>
            <a:pPr marL="285750" indent="-285750" algn="l" rtl="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0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/>
              <a:t>Travel Recommended vaccines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3877985"/>
          </a:xfrm>
        </p:spPr>
        <p:txBody>
          <a:bodyPr/>
          <a:lstStyle/>
          <a:p>
            <a:r>
              <a:rPr lang="en-US" sz="2800" b="1" dirty="0"/>
              <a:t>These vaccines are recommended for pregnant women planning to </a:t>
            </a:r>
            <a:r>
              <a:rPr lang="en-US" sz="2800" b="1" dirty="0" smtClean="0"/>
              <a:t>travel </a:t>
            </a:r>
            <a:r>
              <a:rPr lang="en-US" sz="2800" b="1" dirty="0"/>
              <a:t>to endemic areas where there is a high risk of exposure: </a:t>
            </a:r>
            <a:endParaRPr lang="en-US" sz="2800" b="1" dirty="0" smtClean="0"/>
          </a:p>
          <a:p>
            <a:endParaRPr lang="en-US" sz="2800" b="1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Anthrax </a:t>
            </a:r>
            <a:endParaRPr lang="en-US" sz="2800" dirty="0" smtClean="0">
              <a:latin typeface="Wingdings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Japanese </a:t>
            </a:r>
            <a:r>
              <a:rPr lang="en-US" sz="2800" dirty="0"/>
              <a:t>Encephalitis</a:t>
            </a:r>
            <a:r>
              <a:rPr lang="en-US" sz="2800" dirty="0" smtClean="0"/>
              <a:t>(??)</a:t>
            </a:r>
            <a:endParaRPr lang="en-US" sz="2800" dirty="0" smtClean="0">
              <a:latin typeface="Wingdings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Typhoid</a:t>
            </a:r>
            <a:endParaRPr lang="en-US" sz="2800" dirty="0" smtClean="0">
              <a:latin typeface="Wingdings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Y</a:t>
            </a:r>
            <a:r>
              <a:rPr lang="en-US" sz="2800" dirty="0" smtClean="0"/>
              <a:t>ellow </a:t>
            </a:r>
            <a:r>
              <a:rPr lang="en-US" sz="2800" dirty="0"/>
              <a:t>fever (Breastfeeding is a precaution for yellow fever vaccine)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39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881" y="2974823"/>
            <a:ext cx="8072119" cy="1107996"/>
          </a:xfrm>
        </p:spPr>
        <p:txBody>
          <a:bodyPr/>
          <a:lstStyle/>
          <a:p>
            <a:pPr rtl="0"/>
            <a:r>
              <a:rPr lang="en-US" dirty="0"/>
              <a:t>C</a:t>
            </a:r>
            <a:r>
              <a:rPr lang="en-US" dirty="0" smtClean="0"/>
              <a:t>ounseling </a:t>
            </a:r>
            <a:r>
              <a:rPr lang="en-US" dirty="0"/>
              <a:t>for menopause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H="1">
            <a:off x="8608059" y="1626361"/>
            <a:ext cx="1831341" cy="3804920"/>
          </a:xfrm>
        </p:spPr>
        <p:txBody>
          <a:bodyPr/>
          <a:lstStyle/>
          <a:p>
            <a:pPr marL="0"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r>
              <a:rPr lang="en-US" dirty="0"/>
              <a:t>Q/ Menopause is diagnosed by ? </a:t>
            </a:r>
            <a:endParaRPr lang="en-US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707886"/>
          </a:xfrm>
        </p:spPr>
        <p:txBody>
          <a:bodyPr/>
          <a:lstStyle/>
          <a:p>
            <a:pPr algn="l" rtl="0"/>
            <a:r>
              <a:rPr lang="en-US" sz="2800" dirty="0"/>
              <a:t>&gt;12 months </a:t>
            </a:r>
            <a:r>
              <a:rPr lang="en-US" sz="2800" dirty="0" err="1"/>
              <a:t>amenorrhoea</a:t>
            </a:r>
            <a:r>
              <a:rPr lang="en-US" sz="2800" dirty="0"/>
              <a:t> with no other cause </a:t>
            </a:r>
          </a:p>
          <a:p>
            <a:pPr marL="0"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4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/>
              <a:t>C</a:t>
            </a:r>
            <a:r>
              <a:rPr lang="en-US" dirty="0" smtClean="0"/>
              <a:t>ounseling </a:t>
            </a:r>
            <a:r>
              <a:rPr lang="en-US" dirty="0"/>
              <a:t>for menopause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5170646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Psychological symptoms in menopause </a:t>
            </a:r>
            <a:r>
              <a:rPr lang="en-US" sz="2800" dirty="0" smtClean="0"/>
              <a:t>(depression/anxiety) are controversial, Some </a:t>
            </a:r>
            <a:r>
              <a:rPr lang="en-US" sz="2800" dirty="0"/>
              <a:t>studies report t</a:t>
            </a:r>
            <a:r>
              <a:rPr lang="en-US" sz="2800" dirty="0" smtClean="0"/>
              <a:t>hat </a:t>
            </a:r>
            <a:r>
              <a:rPr lang="en-US" sz="2800" dirty="0"/>
              <a:t>thy are more common, others find no </a:t>
            </a:r>
            <a:r>
              <a:rPr lang="en-US" sz="2800" dirty="0" smtClean="0"/>
              <a:t>association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Depression </a:t>
            </a:r>
            <a:r>
              <a:rPr lang="en-US" sz="2800" dirty="0"/>
              <a:t>is multifactorial—consider social, physical, and cultural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factors. </a:t>
            </a:r>
          </a:p>
          <a:p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Before </a:t>
            </a:r>
            <a:r>
              <a:rPr lang="en-US" sz="2800" dirty="0" smtClean="0">
                <a:solidFill>
                  <a:srgbClr val="FF0000"/>
                </a:solidFill>
              </a:rPr>
              <a:t>choosing </a:t>
            </a:r>
            <a:r>
              <a:rPr lang="en-US" sz="2800" dirty="0">
                <a:solidFill>
                  <a:srgbClr val="FF0000"/>
                </a:solidFill>
              </a:rPr>
              <a:t>HRT as solution some regular aerobic </a:t>
            </a:r>
            <a:r>
              <a:rPr lang="en-US" sz="2800" dirty="0" smtClean="0">
                <a:solidFill>
                  <a:srgbClr val="FF0000"/>
                </a:solidFill>
              </a:rPr>
              <a:t>exercise (swimming</a:t>
            </a:r>
            <a:r>
              <a:rPr lang="en-US" sz="2800" dirty="0">
                <a:solidFill>
                  <a:srgbClr val="FF0000"/>
                </a:solidFill>
              </a:rPr>
              <a:t>/ </a:t>
            </a:r>
            <a:r>
              <a:rPr lang="en-US" sz="2800" dirty="0" smtClean="0">
                <a:solidFill>
                  <a:srgbClr val="FF0000"/>
                </a:solidFill>
              </a:rPr>
              <a:t>running) </a:t>
            </a:r>
            <a:r>
              <a:rPr lang="en-US" sz="2800" dirty="0">
                <a:solidFill>
                  <a:srgbClr val="FF0000"/>
                </a:solidFill>
              </a:rPr>
              <a:t>might help in </a:t>
            </a:r>
            <a:r>
              <a:rPr lang="en-US" sz="2800" dirty="0" smtClean="0">
                <a:solidFill>
                  <a:srgbClr val="FF0000"/>
                </a:solidFill>
              </a:rPr>
              <a:t>decrease </a:t>
            </a:r>
            <a:r>
              <a:rPr lang="en-US" sz="2800" dirty="0">
                <a:solidFill>
                  <a:srgbClr val="FF0000"/>
                </a:solidFill>
              </a:rPr>
              <a:t>them and insomnia as </a:t>
            </a:r>
            <a:r>
              <a:rPr lang="en-US" sz="2800" dirty="0" smtClean="0">
                <a:solidFill>
                  <a:srgbClr val="FF0000"/>
                </a:solidFill>
              </a:rPr>
              <a:t>well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68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r>
              <a:rPr lang="en-US" dirty="0"/>
              <a:t>Flushes and sweats </a:t>
            </a:r>
            <a:endParaRPr lang="en-US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4317239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80% of women have flushes during the menopause which is </a:t>
            </a:r>
            <a:r>
              <a:rPr lang="en-US" sz="2800" dirty="0" smtClean="0"/>
              <a:t>associated </a:t>
            </a:r>
            <a:r>
              <a:rPr lang="en-US" sz="2800" dirty="0"/>
              <a:t>with mild palpitations , 20 % seek help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Lifestyle changes with Low-intensity exercise (e.g. yoga) and; avoiding </a:t>
            </a:r>
            <a:r>
              <a:rPr lang="en-US" sz="2800" dirty="0" smtClean="0"/>
              <a:t>trigger </a:t>
            </a:r>
            <a:r>
              <a:rPr lang="en-US" sz="2800" dirty="0"/>
              <a:t>foods/drinks (e.g. spicy foods, caffeine, alcohol). </a:t>
            </a: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 Drug </a:t>
            </a:r>
            <a:r>
              <a:rPr lang="en-US" sz="2800" dirty="0"/>
              <a:t>: (Gabapentin) </a:t>
            </a:r>
            <a:r>
              <a:rPr lang="en-US" sz="2800" dirty="0" err="1"/>
              <a:t>dcrease</a:t>
            </a:r>
            <a:r>
              <a:rPr lang="en-US" sz="2800" dirty="0"/>
              <a:t> flushes by 45%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03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/>
              <a:t>Sexual dysfunction and urinary problems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4308872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Vaginal dryness and atrophy are common and managed by topical </a:t>
            </a:r>
            <a:r>
              <a:rPr lang="en-US" sz="2800" dirty="0" smtClean="0"/>
              <a:t>(</a:t>
            </a:r>
            <a:r>
              <a:rPr lang="en-US" sz="2800" dirty="0"/>
              <a:t>atropine</a:t>
            </a:r>
            <a:r>
              <a:rPr lang="en-US" sz="2800" dirty="0" smtClean="0"/>
              <a:t>), </a:t>
            </a:r>
            <a:r>
              <a:rPr lang="en-US" sz="2800" dirty="0"/>
              <a:t>loss of libido responds to administration of androgen with </a:t>
            </a:r>
            <a:r>
              <a:rPr lang="en-US" sz="2800" dirty="0" smtClean="0"/>
              <a:t>HRT</a:t>
            </a:r>
            <a:r>
              <a:rPr lang="en-US" sz="2800" dirty="0"/>
              <a:t>, until libido is </a:t>
            </a:r>
            <a:r>
              <a:rPr lang="en-US" sz="2800" dirty="0" smtClean="0"/>
              <a:t>re-established</a:t>
            </a:r>
            <a:r>
              <a:rPr lang="en-US" sz="2800" dirty="0"/>
              <a:t>. </a:t>
            </a:r>
            <a:r>
              <a:rPr lang="en-US" sz="2800"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Urine </a:t>
            </a:r>
            <a:r>
              <a:rPr lang="en-US" sz="2800" dirty="0"/>
              <a:t>incontinence, </a:t>
            </a:r>
            <a:r>
              <a:rPr lang="en-US" sz="2800" dirty="0" err="1"/>
              <a:t>nocturia</a:t>
            </a:r>
            <a:r>
              <a:rPr lang="en-US" sz="2800" dirty="0"/>
              <a:t>, and urgency are the most common </a:t>
            </a:r>
            <a:r>
              <a:rPr lang="en-US" sz="2800" dirty="0" smtClean="0"/>
              <a:t>urinary </a:t>
            </a:r>
            <a:r>
              <a:rPr lang="en-US" sz="2800" dirty="0"/>
              <a:t>problem asked for </a:t>
            </a:r>
            <a:r>
              <a:rPr lang="en-US" sz="2800" dirty="0" smtClean="0"/>
              <a:t>help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 No response for HRT ,topical estrogen may show some benefits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7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r>
              <a:rPr lang="en-US" dirty="0"/>
              <a:t>Before treating menopause woman </a:t>
            </a:r>
            <a:endParaRPr lang="en-US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3877985"/>
          </a:xfrm>
        </p:spPr>
        <p:txBody>
          <a:bodyPr/>
          <a:lstStyle/>
          <a:p>
            <a:pPr algn="l" rtl="0"/>
            <a:r>
              <a:rPr lang="en-US" sz="2800" b="1" dirty="0" smtClean="0"/>
              <a:t>We should exclude </a:t>
            </a:r>
            <a:endParaRPr lang="en-US" sz="2800" b="1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Physical illness, e.g. thyroid disease, </a:t>
            </a:r>
            <a:r>
              <a:rPr lang="en-US" sz="2800" dirty="0" err="1"/>
              <a:t>anaemia</a:t>
            </a:r>
            <a:r>
              <a:rPr lang="en-US" sz="2800" dirty="0"/>
              <a:t>, DM, chronic </a:t>
            </a:r>
            <a:r>
              <a:rPr lang="en-US" sz="2800" dirty="0" smtClean="0"/>
              <a:t>renal disease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Side </a:t>
            </a:r>
            <a:r>
              <a:rPr lang="en-US" sz="2800" dirty="0"/>
              <a:t>effects of medication, e.g. Ca2+ antagonists cause flushing </a:t>
            </a: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Social problems or psychiatric illness </a:t>
            </a:r>
          </a:p>
          <a:p>
            <a:pPr marL="0" algn="l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7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07950"/>
            <a:ext cx="8072119" cy="923330"/>
          </a:xfrm>
        </p:spPr>
        <p:txBody>
          <a:bodyPr/>
          <a:lstStyle/>
          <a:p>
            <a:pPr rtl="0"/>
            <a:r>
              <a:rPr lang="en-US" sz="6000" dirty="0" smtClean="0"/>
              <a:t>Thank you 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8001000" y="5431280"/>
            <a:ext cx="607059" cy="55119"/>
          </a:xfrm>
        </p:spPr>
        <p:txBody>
          <a:bodyPr/>
          <a:lstStyle/>
          <a:p>
            <a:pPr marL="0"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1107996"/>
          </a:xfrm>
        </p:spPr>
        <p:txBody>
          <a:bodyPr/>
          <a:lstStyle/>
          <a:p>
            <a:pPr rtl="0"/>
            <a:r>
              <a:rPr lang="en-US" dirty="0" smtClean="0"/>
              <a:t>What are the benefits and disadvantage of screening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4616648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2400" b="1" dirty="0" smtClean="0"/>
              <a:t>Benefits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mproved </a:t>
            </a:r>
            <a:r>
              <a:rPr lang="en-US" sz="2400" dirty="0"/>
              <a:t>prognosis for some cases detected by screening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Less </a:t>
            </a:r>
            <a:r>
              <a:rPr lang="en-US" sz="2400" dirty="0"/>
              <a:t>radical treatment for some early cases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Reassurance </a:t>
            </a:r>
            <a:r>
              <a:rPr lang="en-US" sz="2400" dirty="0"/>
              <a:t>for those with negative test results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Disadvantage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Longer morbidity in cases where prognosis is unaltered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Unnecessary </a:t>
            </a:r>
            <a:r>
              <a:rPr lang="en-US" sz="2400" dirty="0"/>
              <a:t>intervention for those with false-positive results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False </a:t>
            </a:r>
            <a:r>
              <a:rPr lang="en-US" sz="2400" dirty="0"/>
              <a:t>reassurance for those with false-negative results </a:t>
            </a:r>
          </a:p>
          <a:p>
            <a:pPr marL="342900" indent="-342900">
              <a:buFont typeface="Arial" charset="0"/>
              <a:buChar char="•"/>
            </a:pPr>
            <a:endParaRPr lang="en-US" sz="2400" b="1" dirty="0" smtClean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 algn="l" rtl="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5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Dyslipidemia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39" y="1143000"/>
            <a:ext cx="8072119" cy="5539978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 err="1" smtClean="0"/>
              <a:t>Dyslipidaemia</a:t>
            </a:r>
            <a:r>
              <a:rPr lang="en-US" sz="2400" dirty="0" smtClean="0"/>
              <a:t>: serum </a:t>
            </a:r>
            <a:r>
              <a:rPr lang="en-US" sz="2400" dirty="0"/>
              <a:t>HDL &lt;1.2mmol/L </a:t>
            </a:r>
            <a:r>
              <a:rPr lang="en-US" sz="2400" dirty="0" smtClean="0"/>
              <a:t>(male) </a:t>
            </a:r>
            <a:r>
              <a:rPr lang="en-US" sz="2400" dirty="0"/>
              <a:t>or &lt;1.0 </a:t>
            </a:r>
            <a:r>
              <a:rPr lang="en-US" sz="2400" dirty="0" smtClean="0"/>
              <a:t>(female); </a:t>
            </a:r>
            <a:r>
              <a:rPr lang="en-US" sz="2400" dirty="0"/>
              <a:t>fasting </a:t>
            </a:r>
            <a:r>
              <a:rPr lang="en-US" sz="2400" dirty="0" smtClean="0"/>
              <a:t>serum </a:t>
            </a:r>
            <a:r>
              <a:rPr lang="en-US" sz="2400" dirty="0"/>
              <a:t>triglycerides &gt;1.8mmol/L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err="1" smtClean="0"/>
              <a:t>Recommened</a:t>
            </a:r>
            <a:r>
              <a:rPr lang="en-US" sz="2400" dirty="0" smtClean="0"/>
              <a:t> 5-yearly </a:t>
            </a:r>
            <a:r>
              <a:rPr lang="en-US" sz="2400" dirty="0"/>
              <a:t>health checks for those aged 40–74y </a:t>
            </a:r>
            <a:r>
              <a:rPr lang="en-US" sz="2400" dirty="0" smtClean="0"/>
              <a:t>including </a:t>
            </a:r>
            <a:r>
              <a:rPr lang="en-US" sz="2400" dirty="0"/>
              <a:t>a lipid </a:t>
            </a:r>
            <a:r>
              <a:rPr lang="en-US" sz="2400" dirty="0" smtClean="0"/>
              <a:t>profile is recommended 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b="1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Routine follow up: </a:t>
            </a:r>
            <a:r>
              <a:rPr lang="en-US" sz="2400" dirty="0"/>
              <a:t>Take non-fasting samples, testing </a:t>
            </a:r>
          </a:p>
          <a:p>
            <a:r>
              <a:rPr lang="en-US" sz="2400" dirty="0"/>
              <a:t>total blood cholesterol and total </a:t>
            </a:r>
            <a:r>
              <a:rPr lang="en-US" sz="2400" dirty="0" err="1"/>
              <a:t>cholesterol:HDL</a:t>
            </a:r>
            <a:r>
              <a:rPr lang="en-US" sz="2400" dirty="0"/>
              <a:t> ratio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Screening </a:t>
            </a:r>
            <a:r>
              <a:rPr lang="en-US" sz="2400" b="1" dirty="0"/>
              <a:t>for familial </a:t>
            </a:r>
            <a:r>
              <a:rPr lang="en-US" sz="2400" b="1" dirty="0" err="1" smtClean="0"/>
              <a:t>hyperlipidaemia</a:t>
            </a:r>
            <a:r>
              <a:rPr lang="en-US" sz="2400" b="1" dirty="0" smtClean="0"/>
              <a:t>: </a:t>
            </a:r>
            <a:r>
              <a:rPr lang="en-US" sz="2400" dirty="0"/>
              <a:t>Screen </a:t>
            </a:r>
            <a:r>
              <a:rPr lang="en-US" sz="2400" dirty="0" smtClean="0"/>
              <a:t>1st-degree </a:t>
            </a:r>
            <a:r>
              <a:rPr lang="en-US" sz="2400" dirty="0"/>
              <a:t>blood relatives aged &gt;18y every 5y with fasting lipids if: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FH of familial </a:t>
            </a:r>
            <a:r>
              <a:rPr lang="en-US" sz="2400" dirty="0" err="1"/>
              <a:t>hyperlipidaemia</a:t>
            </a:r>
            <a:r>
              <a:rPr lang="en-US" sz="2400" dirty="0"/>
              <a:t>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FH of premature CVD (men &lt;55y, women &lt;65y) or other </a:t>
            </a:r>
          </a:p>
          <a:p>
            <a:pPr lvl="1"/>
            <a:r>
              <a:rPr lang="en-US" sz="2400" dirty="0"/>
              <a:t>atherosclerotic disease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6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0"/>
            <a:ext cx="8072119" cy="1969770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3200" b="1" dirty="0"/>
              <a:t>Random blood </a:t>
            </a:r>
            <a:r>
              <a:rPr lang="en-US" sz="3200" b="1" dirty="0" smtClean="0"/>
              <a:t>sugar</a:t>
            </a:r>
            <a:endParaRPr lang="en-US" sz="3200" b="1" dirty="0"/>
          </a:p>
          <a:p>
            <a:pPr marL="285750" indent="-285750">
              <a:buFont typeface="Arial" charset="0"/>
              <a:buChar char="•"/>
            </a:pPr>
            <a:endParaRPr lang="en-US" sz="3200" b="1" dirty="0" smtClean="0"/>
          </a:p>
          <a:p>
            <a:pPr marL="285750" indent="-285750">
              <a:buFont typeface="Arial" charset="0"/>
              <a:buChar char="•"/>
            </a:pPr>
            <a:endParaRPr lang="en-US" sz="3200" dirty="0"/>
          </a:p>
          <a:p>
            <a:pPr marL="285750" indent="-285750">
              <a:buFont typeface="Arial" charset="0"/>
              <a:buChar char="•"/>
            </a:pPr>
            <a:r>
              <a:rPr lang="en-US" sz="3200" b="1" dirty="0" smtClean="0"/>
              <a:t>Oral glucose tolerance test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54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Screening criteria of DM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4696670"/>
          </a:xfrm>
        </p:spPr>
        <p:txBody>
          <a:bodyPr/>
          <a:lstStyle/>
          <a:p>
            <a:pPr marL="8572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 All adults beginning at 45 years of age.</a:t>
            </a:r>
            <a:endParaRPr lang="x-none" sz="2800" dirty="0"/>
          </a:p>
          <a:p>
            <a:pPr marL="571500">
              <a:lnSpc>
                <a:spcPct val="110000"/>
              </a:lnSpc>
            </a:pPr>
            <a:endParaRPr lang="en-US" sz="2800" dirty="0"/>
          </a:p>
          <a:p>
            <a:pPr marL="8572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 Adults with BMI ≥ 25 plus one of the following risk factors:</a:t>
            </a:r>
          </a:p>
          <a:p>
            <a:pPr marL="1714500" lvl="2" indent="-457200">
              <a:lnSpc>
                <a:spcPct val="110000"/>
              </a:lnSpc>
              <a:buFont typeface="Wingdings" charset="2"/>
              <a:buChar char="ü"/>
            </a:pPr>
            <a:r>
              <a:rPr lang="en-US" sz="2800" dirty="0"/>
              <a:t>  Physical inactivity .</a:t>
            </a:r>
          </a:p>
          <a:p>
            <a:pPr marL="1714500" lvl="2" indent="-457200">
              <a:lnSpc>
                <a:spcPct val="110000"/>
              </a:lnSpc>
              <a:buFont typeface="Wingdings" charset="2"/>
              <a:buChar char="ü"/>
            </a:pPr>
            <a:r>
              <a:rPr lang="en-US" sz="2800" dirty="0"/>
              <a:t> 1st degree relative with DMT2.</a:t>
            </a:r>
          </a:p>
          <a:p>
            <a:pPr marL="1714500" lvl="2" indent="-457200">
              <a:lnSpc>
                <a:spcPct val="110000"/>
              </a:lnSpc>
              <a:buFont typeface="Wingdings" charset="2"/>
              <a:buChar char="ü"/>
            </a:pPr>
            <a:r>
              <a:rPr lang="en-US" sz="2800" dirty="0"/>
              <a:t>Hypertension.</a:t>
            </a:r>
          </a:p>
          <a:p>
            <a:pPr marL="1714500" lvl="2" indent="-457200">
              <a:lnSpc>
                <a:spcPct val="110000"/>
              </a:lnSpc>
              <a:buFont typeface="Wingdings" charset="2"/>
              <a:buChar char="ü"/>
            </a:pPr>
            <a:r>
              <a:rPr lang="en-US" sz="2800" dirty="0"/>
              <a:t> HDL &lt; 35 mg/</a:t>
            </a:r>
            <a:r>
              <a:rPr lang="en-US" sz="2800" dirty="0" err="1"/>
              <a:t>dL</a:t>
            </a:r>
            <a:r>
              <a:rPr lang="en-US" sz="2800" dirty="0"/>
              <a:t> or TAG &gt; 150 mg/</a:t>
            </a:r>
            <a:r>
              <a:rPr lang="en-US" sz="2800" dirty="0" err="1"/>
              <a:t>dL</a:t>
            </a:r>
            <a:r>
              <a:rPr lang="en-US" sz="2800" dirty="0"/>
              <a:t>.</a:t>
            </a:r>
          </a:p>
          <a:p>
            <a:pPr marL="1714500" lvl="2" indent="-457200">
              <a:lnSpc>
                <a:spcPct val="110000"/>
              </a:lnSpc>
              <a:buFont typeface="Wingdings" charset="2"/>
              <a:buChar char="ü"/>
            </a:pPr>
            <a:r>
              <a:rPr lang="en-US" sz="2800" dirty="0"/>
              <a:t>Polycystic ovarian syndrome </a:t>
            </a:r>
          </a:p>
          <a:p>
            <a:pPr marL="0" algn="l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41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Blood pressure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1261884"/>
          </a:xfrm>
        </p:spPr>
        <p:txBody>
          <a:bodyPr/>
          <a:lstStyle/>
          <a:p>
            <a:pPr marL="285750" indent="-285750" algn="l" rtl="0">
              <a:buFont typeface="Arial" charset="0"/>
              <a:buChar char="•"/>
            </a:pPr>
            <a:r>
              <a:rPr lang="en-US" sz="3200" dirty="0" smtClean="0"/>
              <a:t>Hypertension is high blood pressure (</a:t>
            </a:r>
            <a:r>
              <a:rPr lang="en-US" sz="3200" dirty="0"/>
              <a:t>greater than 140/90 mm Hg) </a:t>
            </a:r>
            <a:endParaRPr lang="en-US" sz="3200" dirty="0" smtClean="0"/>
          </a:p>
          <a:p>
            <a:pPr marL="285750" indent="-285750" algn="l" rtl="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451358"/>
            <a:ext cx="8072119" cy="553998"/>
          </a:xfrm>
        </p:spPr>
        <p:txBody>
          <a:bodyPr/>
          <a:lstStyle/>
          <a:p>
            <a:pPr rtl="0"/>
            <a:r>
              <a:rPr lang="en-US" dirty="0" smtClean="0"/>
              <a:t>Depression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26361"/>
            <a:ext cx="8072119" cy="4431983"/>
          </a:xfrm>
        </p:spPr>
        <p:txBody>
          <a:bodyPr/>
          <a:lstStyle/>
          <a:p>
            <a:pPr marL="0" algn="l" rtl="0"/>
            <a:r>
              <a:rPr lang="en-US" sz="3200" b="1" dirty="0" smtClean="0"/>
              <a:t>Screening questions: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During </a:t>
            </a:r>
            <a:r>
              <a:rPr lang="en-US" sz="2800" dirty="0"/>
              <a:t>the last month, have you often been bothered by feeling down, depressed, or hopeless?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During the last month, have you often been bothered by having little interest or pleasure in doing things? </a:t>
            </a: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If +</a:t>
            </a:r>
            <a:r>
              <a:rPr lang="en-US" sz="2800" b="1" dirty="0" err="1">
                <a:solidFill>
                  <a:srgbClr val="FF0000"/>
                </a:solidFill>
              </a:rPr>
              <a:t>ve</a:t>
            </a:r>
            <a:r>
              <a:rPr lang="en-US" sz="2800" b="1" dirty="0">
                <a:solidFill>
                  <a:srgbClr val="FF0000"/>
                </a:solidFill>
              </a:rPr>
              <a:t> response to either question</a:t>
            </a:r>
            <a:r>
              <a:rPr lang="en-US" sz="2800" b="1" dirty="0" smtClean="0">
                <a:solidFill>
                  <a:srgbClr val="FF0000"/>
                </a:solidFill>
              </a:rPr>
              <a:t>, further investigations are required  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algn="l" rtl="0"/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DEBE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1350</Words>
  <Application>Microsoft Office PowerPoint</Application>
  <PresentationFormat>On-screen Show (4:3)</PresentationFormat>
  <Paragraphs>196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Apple Braille</vt:lpstr>
      <vt:lpstr>Arial</vt:lpstr>
      <vt:lpstr>Calibri</vt:lpstr>
      <vt:lpstr>Calisto MT</vt:lpstr>
      <vt:lpstr>Wingdings</vt:lpstr>
      <vt:lpstr>Office Theme</vt:lpstr>
      <vt:lpstr>PowerPoint Presentation</vt:lpstr>
      <vt:lpstr>Objectives </vt:lpstr>
      <vt:lpstr>Screening </vt:lpstr>
      <vt:lpstr>What are the benefits and disadvantage of screening ?</vt:lpstr>
      <vt:lpstr>Dyslipidemia </vt:lpstr>
      <vt:lpstr>Diabetes</vt:lpstr>
      <vt:lpstr>Screening criteria of DM</vt:lpstr>
      <vt:lpstr>Blood pressure </vt:lpstr>
      <vt:lpstr>Depression </vt:lpstr>
      <vt:lpstr>Role of Aspirin in primary prevention for CVD </vt:lpstr>
      <vt:lpstr>Does the presence of diabetes put the patient as high coronary risk score?</vt:lpstr>
      <vt:lpstr>Risks of CVD in women </vt:lpstr>
      <vt:lpstr>Unique presentations of CVD in women</vt:lpstr>
      <vt:lpstr>Preconception counseling</vt:lpstr>
      <vt:lpstr>Contraception counseling</vt:lpstr>
      <vt:lpstr>Q\ What is thr most common cause of cervical cancer?</vt:lpstr>
      <vt:lpstr>Screening of chlamydia </vt:lpstr>
      <vt:lpstr>Screening of gonorrhea </vt:lpstr>
      <vt:lpstr>Screening of syphilis </vt:lpstr>
      <vt:lpstr>Screening of cervical cancer</vt:lpstr>
      <vt:lpstr>Screening of breast cancer</vt:lpstr>
      <vt:lpstr>Screening of COLORECTAL CANCER</vt:lpstr>
      <vt:lpstr>Screening of osteoprosis</vt:lpstr>
      <vt:lpstr>Recommended immunization for women  </vt:lpstr>
      <vt:lpstr>Q / What is the type of vaccine that can be giving in pregnancy?  </vt:lpstr>
      <vt:lpstr>PowerPoint Presentation</vt:lpstr>
      <vt:lpstr>Recommended women vaccines </vt:lpstr>
      <vt:lpstr>Pregnancy vaccines  </vt:lpstr>
      <vt:lpstr>Postpartum vaccines  </vt:lpstr>
      <vt:lpstr>Travel Recommended vaccines  </vt:lpstr>
      <vt:lpstr>Counseling for menopause  </vt:lpstr>
      <vt:lpstr>Q/ Menopause is diagnosed by ? </vt:lpstr>
      <vt:lpstr>Counseling for menopause  </vt:lpstr>
      <vt:lpstr>Flushes and sweats </vt:lpstr>
      <vt:lpstr>Sexual dysfunction and urinary problems  </vt:lpstr>
      <vt:lpstr>Before treating menopause woman 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Europe’s health</dc:title>
  <dc:creator>Kari Johansen</dc:creator>
  <cp:lastModifiedBy>MoHaMmEd .</cp:lastModifiedBy>
  <cp:revision>23</cp:revision>
  <dcterms:created xsi:type="dcterms:W3CDTF">2017-09-25T01:31:05Z</dcterms:created>
  <dcterms:modified xsi:type="dcterms:W3CDTF">2017-09-25T17:32:10Z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2017-09-25T00:00:00Z</vt:filetime>
  </property>
</Properties>
</file>