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352" r:id="rId3"/>
    <p:sldId id="367" r:id="rId4"/>
    <p:sldId id="336" r:id="rId5"/>
    <p:sldId id="372" r:id="rId6"/>
    <p:sldId id="373" r:id="rId7"/>
    <p:sldId id="374" r:id="rId8"/>
    <p:sldId id="375" r:id="rId9"/>
    <p:sldId id="389" r:id="rId10"/>
    <p:sldId id="390" r:id="rId11"/>
    <p:sldId id="378" r:id="rId12"/>
    <p:sldId id="383" r:id="rId13"/>
    <p:sldId id="384" r:id="rId14"/>
    <p:sldId id="385" r:id="rId15"/>
    <p:sldId id="386" r:id="rId16"/>
    <p:sldId id="387" r:id="rId17"/>
    <p:sldId id="391" r:id="rId18"/>
    <p:sldId id="376" r:id="rId19"/>
    <p:sldId id="341" r:id="rId20"/>
    <p:sldId id="382" r:id="rId21"/>
    <p:sldId id="377" r:id="rId22"/>
    <p:sldId id="396" r:id="rId23"/>
    <p:sldId id="379" r:id="rId24"/>
    <p:sldId id="392" r:id="rId25"/>
    <p:sldId id="393" r:id="rId26"/>
    <p:sldId id="394" r:id="rId27"/>
    <p:sldId id="395"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مقطع افتراضي" id="{5A125CE8-1C5C-4FBC-B926-CCEC09627A77}">
          <p14:sldIdLst>
            <p14:sldId id="256"/>
            <p14:sldId id="352"/>
            <p14:sldId id="367"/>
            <p14:sldId id="336"/>
            <p14:sldId id="372"/>
            <p14:sldId id="373"/>
            <p14:sldId id="374"/>
            <p14:sldId id="375"/>
            <p14:sldId id="389"/>
            <p14:sldId id="390"/>
            <p14:sldId id="378"/>
            <p14:sldId id="383"/>
            <p14:sldId id="384"/>
            <p14:sldId id="385"/>
            <p14:sldId id="386"/>
            <p14:sldId id="387"/>
            <p14:sldId id="391"/>
          </p14:sldIdLst>
        </p14:section>
        <p14:section name="Untitled Section" id="{0E702D5E-40C8-4F78-B9BE-5918D1ADE18D}">
          <p14:sldIdLst>
            <p14:sldId id="376"/>
            <p14:sldId id="341"/>
            <p14:sldId id="382"/>
            <p14:sldId id="377"/>
            <p14:sldId id="396"/>
            <p14:sldId id="379"/>
            <p14:sldId id="392"/>
            <p14:sldId id="393"/>
            <p14:sldId id="394"/>
            <p14:sldId id="395"/>
          </p14:sldIdLst>
        </p14:section>
        <p14:section name="مقطع بدون عنوان" id="{77E6CCC8-2617-458A-AE93-E7D3CD22918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8581300D-6E4B-4200-A758-97B0F5CE2E00}">
  <a:tblStyle styleId="{8581300D-6E4B-4200-A758-97B0F5CE2E00}"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84160" autoAdjust="0"/>
  </p:normalViewPr>
  <p:slideViewPr>
    <p:cSldViewPr snapToGrid="0" snapToObjects="1">
      <p:cViewPr varScale="1">
        <p:scale>
          <a:sx n="74" d="100"/>
          <a:sy n="74" d="100"/>
        </p:scale>
        <p:origin x="926" y="67"/>
      </p:cViewPr>
      <p:guideLst>
        <p:guide orient="horz" pos="1620"/>
        <p:guide pos="2880"/>
      </p:guideLst>
    </p:cSldViewPr>
  </p:slideViewPr>
  <p:outlineViewPr>
    <p:cViewPr>
      <p:scale>
        <a:sx n="33" d="100"/>
        <a:sy n="33" d="100"/>
      </p:scale>
      <p:origin x="0" y="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6387675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8893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3241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665760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6070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ar-SA" dirty="0"/>
          </a:p>
        </p:txBody>
      </p:sp>
    </p:spTree>
    <p:extLst>
      <p:ext uri="{BB962C8B-B14F-4D97-AF65-F5344CB8AC3E}">
        <p14:creationId xmlns:p14="http://schemas.microsoft.com/office/powerpoint/2010/main" val="4008047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a:p>
            <a:endParaRPr lang="en-US" dirty="0"/>
          </a:p>
        </p:txBody>
      </p:sp>
    </p:spTree>
    <p:extLst>
      <p:ext uri="{BB962C8B-B14F-4D97-AF65-F5344CB8AC3E}">
        <p14:creationId xmlns:p14="http://schemas.microsoft.com/office/powerpoint/2010/main" val="340752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5002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Reference of (1) Literature?</a:t>
            </a:r>
          </a:p>
          <a:p>
            <a:endParaRPr lang="en-US" dirty="0"/>
          </a:p>
        </p:txBody>
      </p:sp>
    </p:spTree>
    <p:extLst>
      <p:ext uri="{BB962C8B-B14F-4D97-AF65-F5344CB8AC3E}">
        <p14:creationId xmlns:p14="http://schemas.microsoft.com/office/powerpoint/2010/main" val="470713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290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9216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550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51732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843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755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08956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896035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96630" y="2003888"/>
            <a:ext cx="4523699" cy="1159799"/>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Tree>
    <p:extLst>
      <p:ext uri="{BB962C8B-B14F-4D97-AF65-F5344CB8AC3E}">
        <p14:creationId xmlns:p14="http://schemas.microsoft.com/office/powerpoint/2010/main" val="90980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sp>
        <p:nvSpPr>
          <p:cNvPr id="26" name="Shape 26"/>
          <p:cNvSpPr txBox="1">
            <a:spLocks noGrp="1"/>
          </p:cNvSpPr>
          <p:nvPr>
            <p:ph type="title"/>
          </p:nvPr>
        </p:nvSpPr>
        <p:spPr>
          <a:xfrm>
            <a:off x="1381250" y="922668"/>
            <a:ext cx="3878399" cy="435599"/>
          </a:xfrm>
          <a:prstGeom prst="rect">
            <a:avLst/>
          </a:prstGeom>
        </p:spPr>
        <p:txBody>
          <a:bodyPr lIns="91425" tIns="91425" rIns="91425" bIns="91425" anchor="ctr" anchorCtr="0"/>
          <a:lstStyle>
            <a:lvl1pPr lvl="0" rtl="0">
              <a:spcBef>
                <a:spcPts val="0"/>
              </a:spcBef>
              <a:buSzPct val="100000"/>
              <a:buFont typeface="Lora"/>
              <a:buNone/>
              <a:defRPr sz="2000" b="1">
                <a:latin typeface="Lora"/>
                <a:ea typeface="Lora"/>
                <a:cs typeface="Lora"/>
                <a:sym typeface="Lora"/>
              </a:defRPr>
            </a:lvl1pPr>
            <a:lvl2pPr lvl="1" rtl="0">
              <a:spcBef>
                <a:spcPts val="0"/>
              </a:spcBef>
              <a:buSzPct val="100000"/>
              <a:buFont typeface="Lora"/>
              <a:buNone/>
              <a:defRPr sz="2000" b="1">
                <a:highlight>
                  <a:srgbClr val="FFFFFF"/>
                </a:highlight>
                <a:latin typeface="Lora"/>
                <a:ea typeface="Lora"/>
                <a:cs typeface="Lora"/>
                <a:sym typeface="Lora"/>
              </a:defRPr>
            </a:lvl2pPr>
            <a:lvl3pPr lvl="2" rtl="0">
              <a:spcBef>
                <a:spcPts val="0"/>
              </a:spcBef>
              <a:buSzPct val="100000"/>
              <a:buFont typeface="Lora"/>
              <a:buNone/>
              <a:defRPr sz="2000" b="1">
                <a:highlight>
                  <a:srgbClr val="FFFFFF"/>
                </a:highlight>
                <a:latin typeface="Lora"/>
                <a:ea typeface="Lora"/>
                <a:cs typeface="Lora"/>
                <a:sym typeface="Lora"/>
              </a:defRPr>
            </a:lvl3pPr>
            <a:lvl4pPr lvl="3" rtl="0">
              <a:spcBef>
                <a:spcPts val="0"/>
              </a:spcBef>
              <a:buSzPct val="100000"/>
              <a:buFont typeface="Lora"/>
              <a:buNone/>
              <a:defRPr sz="2000" b="1">
                <a:highlight>
                  <a:srgbClr val="FFFFFF"/>
                </a:highlight>
                <a:latin typeface="Lora"/>
                <a:ea typeface="Lora"/>
                <a:cs typeface="Lora"/>
                <a:sym typeface="Lora"/>
              </a:defRPr>
            </a:lvl4pPr>
            <a:lvl5pPr lvl="4" rtl="0">
              <a:spcBef>
                <a:spcPts val="0"/>
              </a:spcBef>
              <a:buSzPct val="100000"/>
              <a:buFont typeface="Lora"/>
              <a:buNone/>
              <a:defRPr sz="2000" b="1">
                <a:highlight>
                  <a:srgbClr val="FFFFFF"/>
                </a:highlight>
                <a:latin typeface="Lora"/>
                <a:ea typeface="Lora"/>
                <a:cs typeface="Lora"/>
                <a:sym typeface="Lora"/>
              </a:defRPr>
            </a:lvl5pPr>
            <a:lvl6pPr lvl="5" rtl="0">
              <a:spcBef>
                <a:spcPts val="0"/>
              </a:spcBef>
              <a:buSzPct val="100000"/>
              <a:buFont typeface="Lora"/>
              <a:buNone/>
              <a:defRPr sz="2000" b="1">
                <a:highlight>
                  <a:srgbClr val="FFFFFF"/>
                </a:highlight>
                <a:latin typeface="Lora"/>
                <a:ea typeface="Lora"/>
                <a:cs typeface="Lora"/>
                <a:sym typeface="Lora"/>
              </a:defRPr>
            </a:lvl6pPr>
            <a:lvl7pPr lvl="6" rtl="0">
              <a:spcBef>
                <a:spcPts val="0"/>
              </a:spcBef>
              <a:buSzPct val="100000"/>
              <a:buFont typeface="Lora"/>
              <a:buNone/>
              <a:defRPr sz="2000" b="1">
                <a:highlight>
                  <a:srgbClr val="FFFFFF"/>
                </a:highlight>
                <a:latin typeface="Lora"/>
                <a:ea typeface="Lora"/>
                <a:cs typeface="Lora"/>
                <a:sym typeface="Lora"/>
              </a:defRPr>
            </a:lvl7pPr>
            <a:lvl8pPr lvl="7" rtl="0">
              <a:spcBef>
                <a:spcPts val="0"/>
              </a:spcBef>
              <a:buSzPct val="100000"/>
              <a:buFont typeface="Lora"/>
              <a:buNone/>
              <a:defRPr sz="2000" b="1">
                <a:highlight>
                  <a:srgbClr val="FFFFFF"/>
                </a:highlight>
                <a:latin typeface="Lora"/>
                <a:ea typeface="Lora"/>
                <a:cs typeface="Lora"/>
                <a:sym typeface="Lora"/>
              </a:defRPr>
            </a:lvl8pPr>
            <a:lvl9pPr lvl="8" rtl="0">
              <a:spcBef>
                <a:spcPts val="0"/>
              </a:spcBef>
              <a:buSzPct val="100000"/>
              <a:buFont typeface="Lora"/>
              <a:buNone/>
              <a:defRPr sz="2000" b="1">
                <a:highlight>
                  <a:srgbClr val="FFFFFF"/>
                </a:highlight>
                <a:latin typeface="Lora"/>
                <a:ea typeface="Lora"/>
                <a:cs typeface="Lora"/>
                <a:sym typeface="Lora"/>
              </a:defRPr>
            </a:lvl9pPr>
          </a:lstStyle>
          <a:p>
            <a:endParaRPr/>
          </a:p>
        </p:txBody>
      </p:sp>
      <p:sp>
        <p:nvSpPr>
          <p:cNvPr id="27" name="Shape 27"/>
          <p:cNvSpPr txBox="1">
            <a:spLocks noGrp="1"/>
          </p:cNvSpPr>
          <p:nvPr>
            <p:ph type="body" idx="1"/>
          </p:nvPr>
        </p:nvSpPr>
        <p:spPr>
          <a:xfrm>
            <a:off x="1381250" y="1616470"/>
            <a:ext cx="6809700" cy="3112200"/>
          </a:xfrm>
          <a:prstGeom prst="rect">
            <a:avLst/>
          </a:prstGeom>
        </p:spPr>
        <p:txBody>
          <a:bodyPr lIns="91425" tIns="91425" rIns="91425" bIns="91425" anchor="t" anchorCtr="0"/>
          <a:lstStyle>
            <a:lvl1pPr lvl="0" rtl="0">
              <a:spcBef>
                <a:spcPts val="600"/>
              </a:spcBef>
              <a:buClr>
                <a:srgbClr val="FFCD00"/>
              </a:buClr>
              <a:buSzPct val="100000"/>
              <a:buFont typeface="Quattrocento Sans"/>
              <a:buChar char="◉"/>
              <a:defRPr sz="2400">
                <a:latin typeface="Quattrocento Sans"/>
                <a:ea typeface="Quattrocento Sans"/>
                <a:cs typeface="Quattrocento Sans"/>
                <a:sym typeface="Quattrocento Sans"/>
              </a:defRPr>
            </a:lvl1pPr>
            <a:lvl2pPr lvl="1" rtl="0">
              <a:spcBef>
                <a:spcPts val="480"/>
              </a:spcBef>
              <a:buClr>
                <a:srgbClr val="FFCD00"/>
              </a:buClr>
              <a:buSzPct val="100000"/>
              <a:buFont typeface="Quattrocento Sans"/>
              <a:defRPr sz="2000">
                <a:latin typeface="Quattrocento Sans"/>
                <a:ea typeface="Quattrocento Sans"/>
                <a:cs typeface="Quattrocento Sans"/>
                <a:sym typeface="Quattrocento Sans"/>
              </a:defRPr>
            </a:lvl2pPr>
            <a:lvl3pPr lvl="2" rtl="0">
              <a:spcBef>
                <a:spcPts val="480"/>
              </a:spcBef>
              <a:buClr>
                <a:srgbClr val="FFCD00"/>
              </a:buClr>
              <a:buSzPct val="100000"/>
              <a:buFont typeface="Quattrocento Sans"/>
              <a:defRPr sz="2000">
                <a:latin typeface="Quattrocento Sans"/>
                <a:ea typeface="Quattrocento Sans"/>
                <a:cs typeface="Quattrocento Sans"/>
                <a:sym typeface="Quattrocento Sans"/>
              </a:defRPr>
            </a:lvl3pPr>
            <a:lvl4pPr lvl="3" rtl="0">
              <a:spcBef>
                <a:spcPts val="360"/>
              </a:spcBef>
              <a:buClr>
                <a:srgbClr val="FFCD00"/>
              </a:buClr>
              <a:buSzPct val="100000"/>
              <a:buFont typeface="Quattrocento Sans"/>
              <a:defRPr sz="1800">
                <a:latin typeface="Quattrocento Sans"/>
                <a:ea typeface="Quattrocento Sans"/>
                <a:cs typeface="Quattrocento Sans"/>
                <a:sym typeface="Quattrocento Sans"/>
              </a:defRPr>
            </a:lvl4pPr>
            <a:lvl5pPr lvl="4" rtl="0">
              <a:spcBef>
                <a:spcPts val="360"/>
              </a:spcBef>
              <a:buClr>
                <a:srgbClr val="FFCD00"/>
              </a:buClr>
              <a:buSzPct val="100000"/>
              <a:buFont typeface="Quattrocento Sans"/>
              <a:defRPr sz="1800">
                <a:latin typeface="Quattrocento Sans"/>
                <a:ea typeface="Quattrocento Sans"/>
                <a:cs typeface="Quattrocento Sans"/>
                <a:sym typeface="Quattrocento Sans"/>
              </a:defRPr>
            </a:lvl5pPr>
            <a:lvl6pPr lvl="5" rtl="0">
              <a:spcBef>
                <a:spcPts val="360"/>
              </a:spcBef>
              <a:buClr>
                <a:srgbClr val="FFCD00"/>
              </a:buClr>
              <a:buSzPct val="100000"/>
              <a:buFont typeface="Quattrocento Sans"/>
              <a:defRPr sz="1800">
                <a:latin typeface="Quattrocento Sans"/>
                <a:ea typeface="Quattrocento Sans"/>
                <a:cs typeface="Quattrocento Sans"/>
                <a:sym typeface="Quattrocento Sans"/>
              </a:defRPr>
            </a:lvl6pPr>
            <a:lvl7pPr lvl="6" rtl="0">
              <a:spcBef>
                <a:spcPts val="360"/>
              </a:spcBef>
              <a:buClr>
                <a:srgbClr val="FFCD00"/>
              </a:buClr>
              <a:buSzPct val="100000"/>
              <a:buFont typeface="Quattrocento Sans"/>
              <a:defRPr sz="1800">
                <a:latin typeface="Quattrocento Sans"/>
                <a:ea typeface="Quattrocento Sans"/>
                <a:cs typeface="Quattrocento Sans"/>
                <a:sym typeface="Quattrocento Sans"/>
              </a:defRPr>
            </a:lvl7pPr>
            <a:lvl8pPr lvl="7" rtl="0">
              <a:spcBef>
                <a:spcPts val="360"/>
              </a:spcBef>
              <a:buClr>
                <a:srgbClr val="FFCD00"/>
              </a:buClr>
              <a:buSzPct val="100000"/>
              <a:buFont typeface="Quattrocento Sans"/>
              <a:defRPr sz="1800">
                <a:latin typeface="Quattrocento Sans"/>
                <a:ea typeface="Quattrocento Sans"/>
                <a:cs typeface="Quattrocento Sans"/>
                <a:sym typeface="Quattrocento Sans"/>
              </a:defRPr>
            </a:lvl8pPr>
            <a:lvl9pPr lvl="8" rtl="0">
              <a:spcBef>
                <a:spcPts val="360"/>
              </a:spcBef>
              <a:buClr>
                <a:srgbClr val="FFCD00"/>
              </a:buClr>
              <a:buSzPct val="100000"/>
              <a:buFont typeface="Quattrocento Sans"/>
              <a:defRPr sz="1800">
                <a:latin typeface="Quattrocento Sans"/>
                <a:ea typeface="Quattrocento Sans"/>
                <a:cs typeface="Quattrocento Sans"/>
                <a:sym typeface="Quattrocento Sans"/>
              </a:defRPr>
            </a:lvl9pPr>
          </a:lstStyle>
          <a:p>
            <a:endParaRPr/>
          </a:p>
        </p:txBody>
      </p:sp>
    </p:spTree>
    <p:extLst>
      <p:ext uri="{BB962C8B-B14F-4D97-AF65-F5344CB8AC3E}">
        <p14:creationId xmlns:p14="http://schemas.microsoft.com/office/powerpoint/2010/main" val="1710260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56"/>
        <p:cNvGrpSpPr/>
        <p:nvPr/>
      </p:nvGrpSpPr>
      <p:grpSpPr>
        <a:xfrm>
          <a:off x="0" y="0"/>
          <a:ext cx="0" cy="0"/>
          <a:chOff x="0" y="0"/>
          <a:chExt cx="0" cy="0"/>
        </a:xfrm>
      </p:grpSpPr>
    </p:spTree>
    <p:extLst>
      <p:ext uri="{BB962C8B-B14F-4D97-AF65-F5344CB8AC3E}">
        <p14:creationId xmlns:p14="http://schemas.microsoft.com/office/powerpoint/2010/main" val="5485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09137699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20EBB0C4-6273-4C6E-B9BD-2EDC30F1CD52}"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67417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99162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النص الرئيسي</a:t>
            </a:r>
          </a:p>
        </p:txBody>
      </p:sp>
      <p:sp>
        <p:nvSpPr>
          <p:cNvPr id="4" name="Content Placeholder 3"/>
          <p:cNvSpPr>
            <a:spLocks noGrp="1"/>
          </p:cNvSpPr>
          <p:nvPr>
            <p:ph sz="half" idx="2"/>
          </p:nvPr>
        </p:nvSpPr>
        <p:spPr>
          <a:xfrm>
            <a:off x="822960" y="1936751"/>
            <a:ext cx="3703320" cy="253365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النص الرئيسي</a:t>
            </a:r>
          </a:p>
        </p:txBody>
      </p:sp>
      <p:sp>
        <p:nvSpPr>
          <p:cNvPr id="6" name="Content Placeholder 5"/>
          <p:cNvSpPr>
            <a:spLocks noGrp="1"/>
          </p:cNvSpPr>
          <p:nvPr>
            <p:ph sz="quarter" idx="4"/>
          </p:nvPr>
        </p:nvSpPr>
        <p:spPr>
          <a:xfrm>
            <a:off x="4663440" y="1936751"/>
            <a:ext cx="3703320" cy="253365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342913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388302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8571008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النص الرئيسي</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32ABBEA6-7C60-4B02-AE87-00D78D8422AF}" type="datetimeFigureOut">
              <a:rPr lang="en-US" dirty="0"/>
              <a:t>10/8/2017</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5184534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9CAD897-D46E-4AD2-BD9B-49DD3E640873}"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8976211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dirty="0"/>
              <a:t>10/8/2017</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641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1840123" y="180623"/>
            <a:ext cx="4752605" cy="936978"/>
          </a:xfrm>
          <a:prstGeom prst="rect">
            <a:avLst/>
          </a:prstGeom>
        </p:spPr>
        <p:txBody>
          <a:bodyPr lIns="91425" tIns="91425" rIns="91425" bIns="91425" anchor="b" anchorCtr="0">
            <a:noAutofit/>
          </a:bodyPr>
          <a:lstStyle/>
          <a:p>
            <a:r>
              <a:rPr lang="en-US" sz="4000" b="1" dirty="0"/>
              <a:t>      Breaking Bad News</a:t>
            </a:r>
            <a:endParaRPr lang="en-US" sz="4000" b="1" dirty="0">
              <a:effectLst/>
            </a:endParaRPr>
          </a:p>
        </p:txBody>
      </p:sp>
      <p:sp>
        <p:nvSpPr>
          <p:cNvPr id="2" name="TextBox 1"/>
          <p:cNvSpPr txBox="1"/>
          <p:nvPr/>
        </p:nvSpPr>
        <p:spPr>
          <a:xfrm>
            <a:off x="2216812" y="3624533"/>
            <a:ext cx="3948259" cy="954107"/>
          </a:xfrm>
          <a:prstGeom prst="rect">
            <a:avLst/>
          </a:prstGeom>
          <a:noFill/>
        </p:spPr>
        <p:txBody>
          <a:bodyPr wrap="square" rtlCol="0">
            <a:spAutoFit/>
          </a:bodyPr>
          <a:lstStyle/>
          <a:p>
            <a:r>
              <a:rPr lang="en-US" dirty="0"/>
              <a:t>KHALED FAHAD ALKETHIRI   433103220</a:t>
            </a:r>
          </a:p>
          <a:p>
            <a:r>
              <a:rPr lang="en-US" dirty="0"/>
              <a:t>TARIQ KHALID ALMATRUDI   433100521</a:t>
            </a:r>
          </a:p>
          <a:p>
            <a:r>
              <a:rPr lang="en-US" dirty="0"/>
              <a:t>SULIMAN ALAA AL-BATNIJI    431101485</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1975" y="1366887"/>
            <a:ext cx="8889477" cy="3385542"/>
          </a:xfrm>
          <a:prstGeom prst="rect">
            <a:avLst/>
          </a:prstGeom>
          <a:noFill/>
        </p:spPr>
        <p:txBody>
          <a:bodyPr wrap="square" rtlCol="0">
            <a:spAutoFit/>
          </a:bodyPr>
          <a:lstStyle/>
          <a:p>
            <a:pPr lvl="0"/>
            <a:endParaRPr lang="en-US" b="1" dirty="0">
              <a:solidFill>
                <a:srgbClr val="963334"/>
              </a:solidFill>
            </a:endParaRPr>
          </a:p>
          <a:p>
            <a:pPr lvl="0"/>
            <a:r>
              <a:rPr lang="en-US" sz="2000" b="1" dirty="0">
                <a:solidFill>
                  <a:schemeClr val="tx1"/>
                </a:solidFill>
              </a:rPr>
              <a:t>D</a:t>
            </a:r>
            <a:r>
              <a:rPr lang="en-US" sz="2000" b="1" dirty="0">
                <a:solidFill>
                  <a:schemeClr val="accent1"/>
                </a:solidFill>
              </a:rPr>
              <a:t>eal with the reactions of the patient and family:</a:t>
            </a:r>
          </a:p>
          <a:p>
            <a:pPr lvl="0"/>
            <a:r>
              <a:rPr lang="en-US" sz="2000" b="1" dirty="0">
                <a:solidFill>
                  <a:schemeClr val="accent1"/>
                </a:solidFill>
              </a:rPr>
              <a:t> - </a:t>
            </a:r>
            <a:r>
              <a:rPr lang="en-US" sz="2000" dirty="0"/>
              <a:t>Assess patient reaction: physiologic responses, cognitive coping strategies, and effective responses.</a:t>
            </a:r>
          </a:p>
          <a:p>
            <a:pPr lvl="0"/>
            <a:r>
              <a:rPr lang="en-US" sz="2000" dirty="0"/>
              <a:t>- Listen actively, explore, and show empathy.</a:t>
            </a:r>
          </a:p>
          <a:p>
            <a:pPr lvl="0"/>
            <a:endParaRPr lang="en-US" sz="2000" dirty="0"/>
          </a:p>
          <a:p>
            <a:pPr lvl="0"/>
            <a:r>
              <a:rPr lang="en-US" sz="2000" b="1" dirty="0">
                <a:solidFill>
                  <a:schemeClr val="tx1"/>
                </a:solidFill>
              </a:rPr>
              <a:t>E</a:t>
            </a:r>
            <a:r>
              <a:rPr lang="en-US" sz="2000" b="1" dirty="0">
                <a:solidFill>
                  <a:schemeClr val="accent1"/>
                </a:solidFill>
              </a:rPr>
              <a:t>ncourage and validate emotions, Evaluate the News:</a:t>
            </a:r>
          </a:p>
          <a:p>
            <a:pPr lvl="0"/>
            <a:r>
              <a:rPr lang="en-US" sz="2000" dirty="0"/>
              <a:t>- Address further needs: What are the patient’s immediate and near-term plans, social, emotional and financial needs that maybe necessary.</a:t>
            </a:r>
          </a:p>
          <a:p>
            <a:pPr lvl="0"/>
            <a:r>
              <a:rPr lang="en-US" sz="2000" dirty="0"/>
              <a:t>- Make appropriate referrals for more support.</a:t>
            </a:r>
          </a:p>
          <a:p>
            <a:pPr lvl="0"/>
            <a:r>
              <a:rPr lang="en-US" sz="2000" dirty="0"/>
              <a:t>Express your own feelings and </a:t>
            </a:r>
            <a:r>
              <a:rPr lang="en-US" sz="2000" dirty="0">
                <a:solidFill>
                  <a:srgbClr val="FF0000"/>
                </a:solidFill>
              </a:rPr>
              <a:t>DO NOT </a:t>
            </a:r>
            <a:r>
              <a:rPr lang="en-US" sz="2000" dirty="0"/>
              <a:t>overreact.</a:t>
            </a:r>
          </a:p>
        </p:txBody>
      </p:sp>
      <p:sp>
        <p:nvSpPr>
          <p:cNvPr id="3" name="مربع نص 2"/>
          <p:cNvSpPr txBox="1"/>
          <p:nvPr/>
        </p:nvSpPr>
        <p:spPr>
          <a:xfrm>
            <a:off x="490194" y="103695"/>
            <a:ext cx="8436990" cy="830997"/>
          </a:xfrm>
          <a:prstGeom prst="rect">
            <a:avLst/>
          </a:prstGeom>
          <a:noFill/>
        </p:spPr>
        <p:txBody>
          <a:bodyPr wrap="square" rtlCol="0">
            <a:spAutoFit/>
          </a:bodyPr>
          <a:lstStyle/>
          <a:p>
            <a:pPr lvl="0"/>
            <a:r>
              <a:rPr lang="en-US" sz="2400" b="1" dirty="0">
                <a:solidFill>
                  <a:srgbClr val="BD582C"/>
                </a:solidFill>
              </a:rPr>
              <a:t>              </a:t>
            </a:r>
          </a:p>
          <a:p>
            <a:pPr lvl="0"/>
            <a:r>
              <a:rPr lang="en-US" sz="2400" b="1" dirty="0">
                <a:solidFill>
                  <a:srgbClr val="BD582C"/>
                </a:solidFill>
              </a:rPr>
              <a:t>             </a:t>
            </a:r>
            <a:r>
              <a:rPr lang="en-US" sz="2400" b="1" dirty="0">
                <a:solidFill>
                  <a:schemeClr val="accent1"/>
                </a:solidFill>
              </a:rPr>
              <a:t>ABCDE’s of Delivering Bad News</a:t>
            </a:r>
          </a:p>
        </p:txBody>
      </p:sp>
    </p:spTree>
    <p:extLst>
      <p:ext uri="{BB962C8B-B14F-4D97-AF65-F5344CB8AC3E}">
        <p14:creationId xmlns:p14="http://schemas.microsoft.com/office/powerpoint/2010/main" val="98642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0975" y="171450"/>
            <a:ext cx="8886825" cy="4031873"/>
          </a:xfrm>
          <a:prstGeom prst="rect">
            <a:avLst/>
          </a:prstGeom>
          <a:noFill/>
        </p:spPr>
        <p:txBody>
          <a:bodyPr wrap="square" rtlCol="1">
            <a:spAutoFit/>
          </a:bodyPr>
          <a:lstStyle/>
          <a:p>
            <a:r>
              <a:rPr lang="en-US" sz="2400" b="1" dirty="0">
                <a:solidFill>
                  <a:schemeClr val="accent1"/>
                </a:solidFill>
              </a:rPr>
              <a:t>                   </a:t>
            </a:r>
          </a:p>
          <a:p>
            <a:r>
              <a:rPr lang="en-US" sz="2400" b="1" dirty="0">
                <a:solidFill>
                  <a:schemeClr val="accent1"/>
                </a:solidFill>
              </a:rPr>
              <a:t>                                SPIKES approach</a:t>
            </a:r>
          </a:p>
          <a:p>
            <a:endParaRPr lang="en-US" sz="2400" dirty="0">
              <a:solidFill>
                <a:schemeClr val="tx1"/>
              </a:solidFill>
            </a:endParaRPr>
          </a:p>
          <a:p>
            <a:r>
              <a:rPr lang="en-US" sz="2400" dirty="0">
                <a:solidFill>
                  <a:schemeClr val="tx1"/>
                </a:solidFill>
              </a:rPr>
              <a:t>-</a:t>
            </a:r>
            <a:r>
              <a:rPr lang="en-US" sz="2000" dirty="0">
                <a:solidFill>
                  <a:schemeClr val="accent1"/>
                </a:solidFill>
              </a:rPr>
              <a:t>S</a:t>
            </a:r>
            <a:r>
              <a:rPr lang="en-US" sz="2000" dirty="0">
                <a:solidFill>
                  <a:schemeClr val="tx1"/>
                </a:solidFill>
              </a:rPr>
              <a:t>etting up the interview.</a:t>
            </a:r>
          </a:p>
          <a:p>
            <a:endParaRPr lang="en-US" sz="2000" dirty="0">
              <a:solidFill>
                <a:schemeClr val="tx1"/>
              </a:solidFill>
            </a:endParaRPr>
          </a:p>
          <a:p>
            <a:r>
              <a:rPr lang="en-US" sz="2000" dirty="0">
                <a:solidFill>
                  <a:schemeClr val="tx1"/>
                </a:solidFill>
              </a:rPr>
              <a:t>-</a:t>
            </a:r>
            <a:r>
              <a:rPr lang="en-US" sz="2000" dirty="0">
                <a:solidFill>
                  <a:schemeClr val="accent1"/>
                </a:solidFill>
              </a:rPr>
              <a:t>P</a:t>
            </a:r>
            <a:r>
              <a:rPr lang="en-US" sz="2000" dirty="0">
                <a:solidFill>
                  <a:schemeClr val="tx1"/>
                </a:solidFill>
              </a:rPr>
              <a:t>erception of the patient towards their illness.</a:t>
            </a:r>
          </a:p>
          <a:p>
            <a:endParaRPr lang="en-US" sz="2000" dirty="0">
              <a:solidFill>
                <a:schemeClr val="tx1"/>
              </a:solidFill>
            </a:endParaRPr>
          </a:p>
          <a:p>
            <a:r>
              <a:rPr lang="en-US" sz="2000" dirty="0">
                <a:solidFill>
                  <a:schemeClr val="tx1"/>
                </a:solidFill>
              </a:rPr>
              <a:t>-</a:t>
            </a:r>
            <a:r>
              <a:rPr lang="en-US" sz="2000" dirty="0">
                <a:solidFill>
                  <a:schemeClr val="accent1"/>
                </a:solidFill>
              </a:rPr>
              <a:t>I</a:t>
            </a:r>
            <a:r>
              <a:rPr lang="en-US" sz="2000" dirty="0">
                <a:solidFill>
                  <a:schemeClr val="tx1"/>
                </a:solidFill>
              </a:rPr>
              <a:t>nvitation from patient to share information.</a:t>
            </a:r>
          </a:p>
          <a:p>
            <a:endParaRPr lang="en-US" sz="2000" dirty="0">
              <a:solidFill>
                <a:schemeClr val="tx1"/>
              </a:solidFill>
            </a:endParaRPr>
          </a:p>
          <a:p>
            <a:r>
              <a:rPr lang="en-US" sz="2000" dirty="0">
                <a:solidFill>
                  <a:schemeClr val="tx1"/>
                </a:solidFill>
              </a:rPr>
              <a:t>-</a:t>
            </a:r>
            <a:r>
              <a:rPr lang="en-US" sz="2000" dirty="0">
                <a:solidFill>
                  <a:schemeClr val="accent1"/>
                </a:solidFill>
              </a:rPr>
              <a:t>E</a:t>
            </a:r>
            <a:r>
              <a:rPr lang="en-US" sz="2000" dirty="0">
                <a:solidFill>
                  <a:schemeClr val="tx1"/>
                </a:solidFill>
              </a:rPr>
              <a:t>motions responded to empathically.</a:t>
            </a:r>
          </a:p>
          <a:p>
            <a:endParaRPr lang="en-US" sz="2000" dirty="0">
              <a:solidFill>
                <a:schemeClr val="tx1"/>
              </a:solidFill>
            </a:endParaRPr>
          </a:p>
          <a:p>
            <a:r>
              <a:rPr lang="en-US" sz="2000" dirty="0">
                <a:solidFill>
                  <a:schemeClr val="tx1"/>
                </a:solidFill>
              </a:rPr>
              <a:t>-</a:t>
            </a:r>
            <a:r>
              <a:rPr lang="en-US" sz="2000" dirty="0">
                <a:solidFill>
                  <a:schemeClr val="accent1"/>
                </a:solidFill>
              </a:rPr>
              <a:t>S</a:t>
            </a:r>
            <a:r>
              <a:rPr lang="en-US" sz="2000" dirty="0">
                <a:solidFill>
                  <a:schemeClr val="tx1"/>
                </a:solidFill>
              </a:rPr>
              <a:t>ummary and Strategy for follow-up.</a:t>
            </a:r>
          </a:p>
        </p:txBody>
      </p:sp>
    </p:spTree>
    <p:extLst>
      <p:ext uri="{BB962C8B-B14F-4D97-AF65-F5344CB8AC3E}">
        <p14:creationId xmlns:p14="http://schemas.microsoft.com/office/powerpoint/2010/main" val="1994147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5249" y="144363"/>
            <a:ext cx="8982075" cy="1077218"/>
          </a:xfrm>
          <a:prstGeom prst="rect">
            <a:avLst/>
          </a:prstGeom>
          <a:noFill/>
        </p:spPr>
        <p:txBody>
          <a:bodyPr wrap="square" rtlCol="1">
            <a:spAutoFit/>
          </a:bodyPr>
          <a:lstStyle/>
          <a:p>
            <a:r>
              <a:rPr lang="en-US" sz="2000" b="1" dirty="0">
                <a:solidFill>
                  <a:schemeClr val="accent1"/>
                </a:solidFill>
              </a:rPr>
              <a:t>                                </a:t>
            </a:r>
          </a:p>
          <a:p>
            <a:r>
              <a:rPr lang="en-US" sz="2000" b="1" dirty="0">
                <a:solidFill>
                  <a:schemeClr val="accent1"/>
                </a:solidFill>
              </a:rPr>
              <a:t>                             </a:t>
            </a:r>
            <a:r>
              <a:rPr lang="en-US" sz="2400" b="1" dirty="0">
                <a:solidFill>
                  <a:schemeClr val="tx1"/>
                </a:solidFill>
              </a:rPr>
              <a:t>S</a:t>
            </a:r>
            <a:r>
              <a:rPr lang="en-US" sz="2400" b="1" dirty="0">
                <a:solidFill>
                  <a:schemeClr val="accent1"/>
                </a:solidFill>
              </a:rPr>
              <a:t>PIKES- </a:t>
            </a:r>
            <a:r>
              <a:rPr lang="en-US" sz="2400" b="1" dirty="0">
                <a:solidFill>
                  <a:schemeClr val="tx1"/>
                </a:solidFill>
              </a:rPr>
              <a:t>S</a:t>
            </a:r>
            <a:r>
              <a:rPr lang="en-US" sz="2400" b="1" dirty="0">
                <a:solidFill>
                  <a:schemeClr val="accent1"/>
                </a:solidFill>
              </a:rPr>
              <a:t>ETTING UP the Interview </a:t>
            </a:r>
          </a:p>
          <a:p>
            <a:r>
              <a:rPr lang="en-US" sz="2000" b="1" dirty="0">
                <a:solidFill>
                  <a:schemeClr val="tx1"/>
                </a:solidFill>
              </a:rPr>
              <a:t>                              </a:t>
            </a:r>
          </a:p>
        </p:txBody>
      </p:sp>
      <p:sp>
        <p:nvSpPr>
          <p:cNvPr id="3" name="مربع نص 2"/>
          <p:cNvSpPr txBox="1"/>
          <p:nvPr/>
        </p:nvSpPr>
        <p:spPr>
          <a:xfrm>
            <a:off x="95249" y="1470581"/>
            <a:ext cx="8888495" cy="2246769"/>
          </a:xfrm>
          <a:prstGeom prst="rect">
            <a:avLst/>
          </a:prstGeom>
          <a:noFill/>
        </p:spPr>
        <p:txBody>
          <a:bodyPr wrap="square" rtlCol="0">
            <a:spAutoFit/>
          </a:bodyPr>
          <a:lstStyle/>
          <a:p>
            <a:r>
              <a:rPr lang="en-US" dirty="0"/>
              <a:t>-</a:t>
            </a:r>
            <a:r>
              <a:rPr lang="en-US" sz="2000" dirty="0"/>
              <a:t>Arrange for some privacy.</a:t>
            </a:r>
          </a:p>
          <a:p>
            <a:endParaRPr lang="en-US" sz="2000" dirty="0"/>
          </a:p>
          <a:p>
            <a:r>
              <a:rPr lang="en-US" sz="2000" dirty="0"/>
              <a:t>-Sit down, make sure that both of you are comfortable.</a:t>
            </a:r>
          </a:p>
          <a:p>
            <a:endParaRPr lang="en-US" sz="2000" dirty="0"/>
          </a:p>
          <a:p>
            <a:r>
              <a:rPr lang="en-US" sz="2000" dirty="0"/>
              <a:t>-Avoid barriers.</a:t>
            </a:r>
          </a:p>
          <a:p>
            <a:endParaRPr lang="en-US" sz="2000" dirty="0"/>
          </a:p>
          <a:p>
            <a:r>
              <a:rPr lang="en-US" sz="2000" dirty="0"/>
              <a:t>-Maintain eye contact.</a:t>
            </a:r>
          </a:p>
        </p:txBody>
      </p:sp>
    </p:spTree>
    <p:extLst>
      <p:ext uri="{BB962C8B-B14F-4D97-AF65-F5344CB8AC3E}">
        <p14:creationId xmlns:p14="http://schemas.microsoft.com/office/powerpoint/2010/main" val="280479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 y="152400"/>
            <a:ext cx="9067800" cy="3662541"/>
          </a:xfrm>
          <a:prstGeom prst="rect">
            <a:avLst/>
          </a:prstGeom>
          <a:noFill/>
        </p:spPr>
        <p:txBody>
          <a:bodyPr wrap="square" rtlCol="1">
            <a:spAutoFit/>
          </a:bodyPr>
          <a:lstStyle/>
          <a:p>
            <a:endParaRPr lang="en-US" sz="2400" b="1" dirty="0">
              <a:solidFill>
                <a:schemeClr val="accent1"/>
              </a:solidFill>
            </a:endParaRPr>
          </a:p>
          <a:p>
            <a:r>
              <a:rPr lang="en-US" sz="2400" b="1" dirty="0">
                <a:solidFill>
                  <a:schemeClr val="accent1"/>
                </a:solidFill>
              </a:rPr>
              <a:t>       S</a:t>
            </a:r>
            <a:r>
              <a:rPr lang="en-US" sz="2400" b="1" dirty="0">
                <a:solidFill>
                  <a:schemeClr val="tx1"/>
                </a:solidFill>
              </a:rPr>
              <a:t>P</a:t>
            </a:r>
            <a:r>
              <a:rPr lang="en-US" sz="2400" b="1" dirty="0">
                <a:solidFill>
                  <a:schemeClr val="accent1"/>
                </a:solidFill>
              </a:rPr>
              <a:t>IKES-</a:t>
            </a:r>
            <a:r>
              <a:rPr lang="en-US" sz="2400" b="1" cap="small" dirty="0">
                <a:solidFill>
                  <a:schemeClr val="tx1"/>
                </a:solidFill>
              </a:rPr>
              <a:t> </a:t>
            </a:r>
            <a:r>
              <a:rPr lang="en-US" sz="2400" b="1" cap="small" dirty="0">
                <a:solidFill>
                  <a:schemeClr val="accent1"/>
                </a:solidFill>
              </a:rPr>
              <a:t>Assessing the Patient's </a:t>
            </a:r>
            <a:r>
              <a:rPr lang="en-US" sz="2400" b="1" cap="small" dirty="0">
                <a:solidFill>
                  <a:schemeClr val="tx1"/>
                </a:solidFill>
              </a:rPr>
              <a:t>P</a:t>
            </a:r>
            <a:r>
              <a:rPr lang="en-US" sz="2400" b="1" cap="small" dirty="0">
                <a:solidFill>
                  <a:schemeClr val="accent1"/>
                </a:solidFill>
              </a:rPr>
              <a:t>ERCEPTION</a:t>
            </a:r>
          </a:p>
          <a:p>
            <a:endParaRPr lang="en-US" sz="2400" b="1" dirty="0">
              <a:solidFill>
                <a:schemeClr val="accent1"/>
              </a:solidFill>
            </a:endParaRPr>
          </a:p>
          <a:p>
            <a:endParaRPr lang="en-US" sz="2000" b="1" dirty="0">
              <a:solidFill>
                <a:schemeClr val="tx1"/>
              </a:solidFill>
            </a:endParaRPr>
          </a:p>
          <a:p>
            <a:r>
              <a:rPr lang="en-US" sz="2000" dirty="0">
                <a:solidFill>
                  <a:schemeClr val="tx1"/>
                </a:solidFill>
              </a:rPr>
              <a:t>-    Before you tell, </a:t>
            </a:r>
            <a:r>
              <a:rPr lang="en-US" sz="2000" dirty="0">
                <a:solidFill>
                  <a:srgbClr val="FF0000"/>
                </a:solidFill>
              </a:rPr>
              <a:t>ask</a:t>
            </a:r>
            <a:r>
              <a:rPr lang="en-US" sz="2000" dirty="0">
                <a:solidFill>
                  <a:schemeClr val="tx1"/>
                </a:solidFill>
              </a:rPr>
              <a:t> for instance what do they think that they have. </a:t>
            </a:r>
          </a:p>
          <a:p>
            <a:endParaRPr lang="en-US" sz="2000" dirty="0">
              <a:solidFill>
                <a:schemeClr val="tx1"/>
              </a:solidFill>
            </a:endParaRPr>
          </a:p>
          <a:p>
            <a:pPr marL="342900" indent="-342900">
              <a:buFontTx/>
              <a:buChar char="-"/>
            </a:pPr>
            <a:r>
              <a:rPr lang="en-US" sz="2000" dirty="0">
                <a:solidFill>
                  <a:schemeClr val="tx1"/>
                </a:solidFill>
              </a:rPr>
              <a:t>You need to know what does the patient know about their health status </a:t>
            </a:r>
            <a:r>
              <a:rPr lang="en-US" sz="2000" dirty="0">
                <a:solidFill>
                  <a:srgbClr val="FF0000"/>
                </a:solidFill>
              </a:rPr>
              <a:t>so far</a:t>
            </a:r>
            <a:r>
              <a:rPr lang="en-US" sz="2000" dirty="0">
                <a:solidFill>
                  <a:schemeClr val="tx1"/>
                </a:solidFill>
              </a:rPr>
              <a:t>.</a:t>
            </a:r>
          </a:p>
          <a:p>
            <a:endParaRPr lang="en-US" sz="2000" dirty="0">
              <a:solidFill>
                <a:schemeClr val="tx1"/>
              </a:solidFill>
            </a:endParaRPr>
          </a:p>
          <a:p>
            <a:pPr marL="342900" indent="-342900">
              <a:buFontTx/>
              <a:buChar char="-"/>
            </a:pPr>
            <a:r>
              <a:rPr lang="en-US" sz="2000" dirty="0">
                <a:solidFill>
                  <a:schemeClr val="tx1"/>
                </a:solidFill>
              </a:rPr>
              <a:t>What does the patient really need to know as a </a:t>
            </a:r>
            <a:r>
              <a:rPr lang="en-US" sz="2000" dirty="0">
                <a:solidFill>
                  <a:srgbClr val="FF0000"/>
                </a:solidFill>
              </a:rPr>
              <a:t>PATIENT. Avoid</a:t>
            </a:r>
            <a:r>
              <a:rPr lang="en-US" sz="2000" dirty="0">
                <a:solidFill>
                  <a:schemeClr val="tx1"/>
                </a:solidFill>
              </a:rPr>
              <a:t> any unnecessary explanations.</a:t>
            </a:r>
          </a:p>
        </p:txBody>
      </p:sp>
    </p:spTree>
    <p:extLst>
      <p:ext uri="{BB962C8B-B14F-4D97-AF65-F5344CB8AC3E}">
        <p14:creationId xmlns:p14="http://schemas.microsoft.com/office/powerpoint/2010/main" val="98052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1450" y="152400"/>
            <a:ext cx="8905875" cy="4062651"/>
          </a:xfrm>
          <a:prstGeom prst="rect">
            <a:avLst/>
          </a:prstGeom>
          <a:noFill/>
        </p:spPr>
        <p:txBody>
          <a:bodyPr wrap="square" rtlCol="1">
            <a:spAutoFit/>
          </a:bodyPr>
          <a:lstStyle/>
          <a:p>
            <a:endParaRPr lang="en-US" sz="2400" b="1" dirty="0">
              <a:solidFill>
                <a:schemeClr val="accent1"/>
              </a:solidFill>
            </a:endParaRPr>
          </a:p>
          <a:p>
            <a:r>
              <a:rPr lang="en-US" sz="2400" b="1" dirty="0">
                <a:solidFill>
                  <a:schemeClr val="accent1"/>
                </a:solidFill>
              </a:rPr>
              <a:t>SP</a:t>
            </a:r>
            <a:r>
              <a:rPr lang="en-US" sz="2400" b="1" dirty="0">
                <a:solidFill>
                  <a:schemeClr val="tx1"/>
                </a:solidFill>
              </a:rPr>
              <a:t>I</a:t>
            </a:r>
            <a:r>
              <a:rPr lang="en-US" sz="2400" b="1" dirty="0">
                <a:solidFill>
                  <a:schemeClr val="accent1"/>
                </a:solidFill>
              </a:rPr>
              <a:t>KES- Obtaining the Patient's </a:t>
            </a:r>
            <a:r>
              <a:rPr lang="en-US" sz="2400" b="1" dirty="0">
                <a:solidFill>
                  <a:schemeClr val="tx1"/>
                </a:solidFill>
              </a:rPr>
              <a:t>I</a:t>
            </a:r>
            <a:r>
              <a:rPr lang="en-US" sz="2400" b="1" dirty="0">
                <a:solidFill>
                  <a:schemeClr val="accent1"/>
                </a:solidFill>
              </a:rPr>
              <a:t>NVITATION</a:t>
            </a:r>
          </a:p>
          <a:p>
            <a:endParaRPr lang="en-US" b="1" dirty="0">
              <a:solidFill>
                <a:schemeClr val="accent6"/>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sz="2000" b="1" dirty="0">
                <a:solidFill>
                  <a:schemeClr val="tx1"/>
                </a:solidFill>
              </a:rPr>
              <a:t>Check if the patient:</a:t>
            </a:r>
          </a:p>
          <a:p>
            <a:r>
              <a:rPr lang="en-US" sz="2000" dirty="0">
                <a:solidFill>
                  <a:schemeClr val="tx1"/>
                </a:solidFill>
              </a:rPr>
              <a:t>- Wants to know The result now.</a:t>
            </a:r>
          </a:p>
          <a:p>
            <a:endParaRPr lang="en-US" sz="2000" dirty="0">
              <a:solidFill>
                <a:schemeClr val="tx1"/>
              </a:solidFill>
            </a:endParaRPr>
          </a:p>
          <a:p>
            <a:r>
              <a:rPr lang="en-US" sz="2000" dirty="0">
                <a:solidFill>
                  <a:schemeClr val="tx1"/>
                </a:solidFill>
              </a:rPr>
              <a:t>- Would like a family member to be present.</a:t>
            </a:r>
          </a:p>
          <a:p>
            <a:endParaRPr lang="en-US" sz="2000" dirty="0">
              <a:solidFill>
                <a:schemeClr val="tx1"/>
              </a:solidFill>
            </a:endParaRPr>
          </a:p>
          <a:p>
            <a:r>
              <a:rPr lang="en-US" sz="2000" dirty="0">
                <a:solidFill>
                  <a:schemeClr val="tx1"/>
                </a:solidFill>
              </a:rPr>
              <a:t>- Respect  patient’s right if they do not want to know.</a:t>
            </a:r>
          </a:p>
          <a:p>
            <a:endParaRPr lang="en-US" sz="2000"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700084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1450" y="161925"/>
            <a:ext cx="8972550" cy="3877985"/>
          </a:xfrm>
          <a:prstGeom prst="rect">
            <a:avLst/>
          </a:prstGeom>
          <a:noFill/>
        </p:spPr>
        <p:txBody>
          <a:bodyPr wrap="square" rtlCol="1">
            <a:spAutoFit/>
          </a:bodyPr>
          <a:lstStyle/>
          <a:p>
            <a:endParaRPr lang="en-US" sz="2400" b="1" dirty="0">
              <a:solidFill>
                <a:schemeClr val="accent1"/>
              </a:solidFill>
            </a:endParaRPr>
          </a:p>
          <a:p>
            <a:r>
              <a:rPr lang="en-US" sz="2400" b="1" dirty="0">
                <a:solidFill>
                  <a:schemeClr val="accent1"/>
                </a:solidFill>
              </a:rPr>
              <a:t>SPI</a:t>
            </a:r>
            <a:r>
              <a:rPr lang="en-US" sz="2400" b="1" dirty="0">
                <a:solidFill>
                  <a:schemeClr val="tx1"/>
                </a:solidFill>
              </a:rPr>
              <a:t>K</a:t>
            </a:r>
            <a:r>
              <a:rPr lang="en-US" sz="2400" b="1" dirty="0">
                <a:solidFill>
                  <a:schemeClr val="accent1"/>
                </a:solidFill>
              </a:rPr>
              <a:t>ES- Giving </a:t>
            </a:r>
            <a:r>
              <a:rPr lang="en-US" sz="2400" b="1" dirty="0">
                <a:solidFill>
                  <a:schemeClr val="tx1"/>
                </a:solidFill>
              </a:rPr>
              <a:t>K</a:t>
            </a:r>
            <a:r>
              <a:rPr lang="en-US" sz="2400" b="1" dirty="0">
                <a:solidFill>
                  <a:schemeClr val="accent1"/>
                </a:solidFill>
              </a:rPr>
              <a:t>NOWLEDGE and Information to the Patient</a:t>
            </a:r>
          </a:p>
          <a:p>
            <a:r>
              <a:rPr lang="en-US" sz="2400" b="1" dirty="0">
                <a:solidFill>
                  <a:schemeClr val="accent1"/>
                </a:solidFill>
              </a:rPr>
              <a:t>  </a:t>
            </a:r>
            <a:endParaRPr lang="en-US" b="1" dirty="0">
              <a:solidFill>
                <a:schemeClr val="accent6"/>
              </a:solidFill>
            </a:endParaRPr>
          </a:p>
          <a:p>
            <a:endParaRPr lang="en-US" b="1" dirty="0">
              <a:solidFill>
                <a:schemeClr val="tx1"/>
              </a:solidFill>
            </a:endParaRPr>
          </a:p>
          <a:p>
            <a:r>
              <a:rPr lang="en-US" sz="2000" dirty="0">
                <a:solidFill>
                  <a:schemeClr val="tx1"/>
                </a:solidFill>
              </a:rPr>
              <a:t>- Use language intelligible to the patient.</a:t>
            </a:r>
          </a:p>
          <a:p>
            <a:endParaRPr lang="en-US" sz="2000" dirty="0">
              <a:solidFill>
                <a:schemeClr val="tx1"/>
              </a:solidFill>
            </a:endParaRPr>
          </a:p>
          <a:p>
            <a:r>
              <a:rPr lang="en-US" sz="2000" dirty="0">
                <a:solidFill>
                  <a:schemeClr val="tx1"/>
                </a:solidFill>
              </a:rPr>
              <a:t>- Consider educational level, socio-cultural background, current emotional state.</a:t>
            </a:r>
          </a:p>
          <a:p>
            <a:pPr marL="342900" indent="-342900">
              <a:buFontTx/>
              <a:buChar char="-"/>
            </a:pPr>
            <a:endParaRPr lang="en-US" sz="2000" dirty="0">
              <a:solidFill>
                <a:schemeClr val="tx1"/>
              </a:solidFill>
            </a:endParaRPr>
          </a:p>
          <a:p>
            <a:r>
              <a:rPr lang="en-US" sz="2000" dirty="0">
                <a:solidFill>
                  <a:schemeClr val="tx1"/>
                </a:solidFill>
              </a:rPr>
              <a:t>- Give information in small chunks.</a:t>
            </a:r>
          </a:p>
          <a:p>
            <a:pPr marL="342900" indent="-342900">
              <a:buFontTx/>
              <a:buChar char="-"/>
            </a:pPr>
            <a:endParaRPr lang="en-US" sz="2000" dirty="0">
              <a:solidFill>
                <a:schemeClr val="tx1"/>
              </a:solidFill>
            </a:endParaRPr>
          </a:p>
          <a:p>
            <a:r>
              <a:rPr lang="en-US" sz="2000" dirty="0">
                <a:solidFill>
                  <a:schemeClr val="tx1"/>
                </a:solidFill>
              </a:rPr>
              <a:t>- Check whether the patient understood what you said.</a:t>
            </a:r>
            <a:endParaRPr lang="ar-SA" sz="2000" dirty="0">
              <a:solidFill>
                <a:schemeClr val="tx1"/>
              </a:solidFill>
            </a:endParaRPr>
          </a:p>
        </p:txBody>
      </p:sp>
    </p:spTree>
    <p:extLst>
      <p:ext uri="{BB962C8B-B14F-4D97-AF65-F5344CB8AC3E}">
        <p14:creationId xmlns:p14="http://schemas.microsoft.com/office/powerpoint/2010/main" val="63356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 y="190500"/>
            <a:ext cx="8867775" cy="3785652"/>
          </a:xfrm>
          <a:prstGeom prst="rect">
            <a:avLst/>
          </a:prstGeom>
          <a:noFill/>
        </p:spPr>
        <p:txBody>
          <a:bodyPr wrap="square" rtlCol="1">
            <a:spAutoFit/>
          </a:bodyPr>
          <a:lstStyle/>
          <a:p>
            <a:r>
              <a:rPr lang="en-US" sz="2400" b="1" dirty="0">
                <a:solidFill>
                  <a:schemeClr val="accent1"/>
                </a:solidFill>
              </a:rPr>
              <a:t>                                         </a:t>
            </a:r>
          </a:p>
          <a:p>
            <a:r>
              <a:rPr lang="en-US" sz="2400" b="1" dirty="0">
                <a:solidFill>
                  <a:schemeClr val="accent1"/>
                </a:solidFill>
              </a:rPr>
              <a:t>SPIK</a:t>
            </a:r>
            <a:r>
              <a:rPr lang="en-US" sz="2400" b="1" dirty="0">
                <a:solidFill>
                  <a:schemeClr val="tx1"/>
                </a:solidFill>
              </a:rPr>
              <a:t>E</a:t>
            </a:r>
            <a:r>
              <a:rPr lang="en-US" sz="2400" b="1" dirty="0">
                <a:solidFill>
                  <a:schemeClr val="accent1"/>
                </a:solidFill>
              </a:rPr>
              <a:t>S -Addressing the Patient's </a:t>
            </a:r>
            <a:r>
              <a:rPr lang="en-US" sz="2400" b="1" dirty="0">
                <a:solidFill>
                  <a:schemeClr val="tx1"/>
                </a:solidFill>
              </a:rPr>
              <a:t>E</a:t>
            </a:r>
            <a:r>
              <a:rPr lang="en-US" sz="2400" b="1" dirty="0">
                <a:solidFill>
                  <a:schemeClr val="accent1"/>
                </a:solidFill>
              </a:rPr>
              <a:t>MOTIONS with </a:t>
            </a:r>
            <a:r>
              <a:rPr lang="en-US" sz="2400" b="1" dirty="0">
                <a:solidFill>
                  <a:schemeClr val="tx1"/>
                </a:solidFill>
              </a:rPr>
              <a:t>E</a:t>
            </a:r>
            <a:r>
              <a:rPr lang="en-US" sz="2400" b="1" dirty="0">
                <a:solidFill>
                  <a:schemeClr val="accent1"/>
                </a:solidFill>
              </a:rPr>
              <a:t>mpathic Responses </a:t>
            </a:r>
          </a:p>
          <a:p>
            <a:endParaRPr lang="en-US" b="1" dirty="0">
              <a:solidFill>
                <a:schemeClr val="tx1"/>
              </a:solidFill>
            </a:endParaRPr>
          </a:p>
          <a:p>
            <a:r>
              <a:rPr lang="en-US" sz="2000" dirty="0">
                <a:solidFill>
                  <a:schemeClr val="tx1"/>
                </a:solidFill>
              </a:rPr>
              <a:t>- Respond to Emotions empathically.</a:t>
            </a:r>
          </a:p>
          <a:p>
            <a:r>
              <a:rPr lang="en-US" sz="2000" dirty="0">
                <a:solidFill>
                  <a:schemeClr val="tx1"/>
                </a:solidFill>
              </a:rPr>
              <a:t>- Observe for and allow emotional reactions.</a:t>
            </a:r>
          </a:p>
          <a:p>
            <a:r>
              <a:rPr lang="en-US" sz="2000" dirty="0">
                <a:solidFill>
                  <a:schemeClr val="tx1"/>
                </a:solidFill>
              </a:rPr>
              <a:t>- Use of touch.</a:t>
            </a:r>
          </a:p>
          <a:p>
            <a:r>
              <a:rPr lang="en-US" sz="2000" dirty="0">
                <a:solidFill>
                  <a:schemeClr val="tx1"/>
                </a:solidFill>
              </a:rPr>
              <a:t>- Name the feeling they may have “I know this is upsetting”.</a:t>
            </a:r>
          </a:p>
          <a:p>
            <a:r>
              <a:rPr lang="en-US" sz="2000" dirty="0">
                <a:solidFill>
                  <a:schemeClr val="tx1"/>
                </a:solidFill>
              </a:rPr>
              <a:t>- Show understanding “It would be for anyone”.</a:t>
            </a:r>
          </a:p>
          <a:p>
            <a:r>
              <a:rPr lang="en-US" sz="2000" dirty="0">
                <a:solidFill>
                  <a:schemeClr val="tx1"/>
                </a:solidFill>
              </a:rPr>
              <a:t>- Show respect “You’re asking all the right questions”.</a:t>
            </a:r>
          </a:p>
          <a:p>
            <a:r>
              <a:rPr lang="en-US" sz="2000" dirty="0">
                <a:solidFill>
                  <a:schemeClr val="tx1"/>
                </a:solidFill>
              </a:rPr>
              <a:t>- Offer support “I’ll do everything I can to help you through this.”.</a:t>
            </a:r>
          </a:p>
          <a:p>
            <a:endParaRPr lang="ar-SA" b="1" dirty="0">
              <a:solidFill>
                <a:schemeClr val="accent6"/>
              </a:solidFill>
            </a:endParaRPr>
          </a:p>
        </p:txBody>
      </p:sp>
    </p:spTree>
    <p:extLst>
      <p:ext uri="{BB962C8B-B14F-4D97-AF65-F5344CB8AC3E}">
        <p14:creationId xmlns:p14="http://schemas.microsoft.com/office/powerpoint/2010/main" val="293612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67266" y="565608"/>
            <a:ext cx="6834433" cy="461665"/>
          </a:xfrm>
          <a:prstGeom prst="rect">
            <a:avLst/>
          </a:prstGeom>
          <a:noFill/>
        </p:spPr>
        <p:txBody>
          <a:bodyPr wrap="square" rtlCol="0">
            <a:spAutoFit/>
          </a:bodyPr>
          <a:lstStyle/>
          <a:p>
            <a:r>
              <a:rPr lang="en-US" sz="2400" b="1" dirty="0">
                <a:solidFill>
                  <a:schemeClr val="accent1"/>
                </a:solidFill>
              </a:rPr>
              <a:t>        SPIKE</a:t>
            </a:r>
            <a:r>
              <a:rPr lang="en-US" sz="2400" b="1" dirty="0">
                <a:solidFill>
                  <a:schemeClr val="tx1"/>
                </a:solidFill>
              </a:rPr>
              <a:t>S</a:t>
            </a:r>
            <a:r>
              <a:rPr lang="en-US" sz="2400" b="1" dirty="0">
                <a:solidFill>
                  <a:schemeClr val="accent1"/>
                </a:solidFill>
              </a:rPr>
              <a:t>- </a:t>
            </a:r>
            <a:r>
              <a:rPr lang="en-US" sz="2400" b="1" dirty="0">
                <a:solidFill>
                  <a:schemeClr val="tx1"/>
                </a:solidFill>
              </a:rPr>
              <a:t>S</a:t>
            </a:r>
            <a:r>
              <a:rPr lang="en-US" sz="2400" b="1" dirty="0">
                <a:solidFill>
                  <a:schemeClr val="accent1"/>
                </a:solidFill>
              </a:rPr>
              <a:t>trategy and </a:t>
            </a:r>
            <a:r>
              <a:rPr lang="en-US" sz="2400" b="1" dirty="0">
                <a:solidFill>
                  <a:schemeClr val="tx1"/>
                </a:solidFill>
              </a:rPr>
              <a:t>S</a:t>
            </a:r>
            <a:r>
              <a:rPr lang="en-US" sz="2400" b="1" dirty="0">
                <a:solidFill>
                  <a:schemeClr val="accent1"/>
                </a:solidFill>
              </a:rPr>
              <a:t>ummary</a:t>
            </a:r>
          </a:p>
        </p:txBody>
      </p:sp>
      <p:sp>
        <p:nvSpPr>
          <p:cNvPr id="5" name="مربع نص 4"/>
          <p:cNvSpPr txBox="1"/>
          <p:nvPr/>
        </p:nvSpPr>
        <p:spPr>
          <a:xfrm>
            <a:off x="169682" y="1480008"/>
            <a:ext cx="8738648" cy="1631216"/>
          </a:xfrm>
          <a:prstGeom prst="rect">
            <a:avLst/>
          </a:prstGeom>
          <a:noFill/>
        </p:spPr>
        <p:txBody>
          <a:bodyPr wrap="square" rtlCol="0">
            <a:spAutoFit/>
          </a:bodyPr>
          <a:lstStyle/>
          <a:p>
            <a:r>
              <a:rPr lang="en-US" sz="2000" dirty="0"/>
              <a:t>- Close the interview.</a:t>
            </a:r>
          </a:p>
          <a:p>
            <a:endParaRPr lang="en-US" sz="2000" dirty="0"/>
          </a:p>
          <a:p>
            <a:r>
              <a:rPr lang="en-US" sz="2000" dirty="0"/>
              <a:t>- Ask whether they want to clarify something else.</a:t>
            </a:r>
          </a:p>
          <a:p>
            <a:endParaRPr lang="en-US" sz="2000" dirty="0"/>
          </a:p>
          <a:p>
            <a:r>
              <a:rPr lang="en-US" sz="2000" dirty="0"/>
              <a:t>- Offer agenda for the next meeting.</a:t>
            </a:r>
          </a:p>
        </p:txBody>
      </p:sp>
    </p:spTree>
    <p:extLst>
      <p:ext uri="{BB962C8B-B14F-4D97-AF65-F5344CB8AC3E}">
        <p14:creationId xmlns:p14="http://schemas.microsoft.com/office/powerpoint/2010/main" val="3284179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 y="304800"/>
            <a:ext cx="8896350" cy="4955203"/>
          </a:xfrm>
          <a:prstGeom prst="rect">
            <a:avLst/>
          </a:prstGeom>
          <a:noFill/>
        </p:spPr>
        <p:txBody>
          <a:bodyPr wrap="square" rtlCol="1">
            <a:spAutoFit/>
          </a:bodyPr>
          <a:lstStyle/>
          <a:p>
            <a:r>
              <a:rPr lang="en-US" sz="2400" b="1" dirty="0">
                <a:solidFill>
                  <a:schemeClr val="accent1"/>
                </a:solidFill>
              </a:rPr>
              <a:t>                 </a:t>
            </a:r>
          </a:p>
          <a:p>
            <a:r>
              <a:rPr lang="en-US" sz="2400" b="1" dirty="0">
                <a:solidFill>
                  <a:schemeClr val="accent1"/>
                </a:solidFill>
              </a:rPr>
              <a:t>                        Advices while breaking bad news</a:t>
            </a:r>
          </a:p>
          <a:p>
            <a:endParaRPr lang="en-US" sz="2000" dirty="0">
              <a:solidFill>
                <a:schemeClr val="tx1"/>
              </a:solidFill>
            </a:endParaRPr>
          </a:p>
          <a:p>
            <a:r>
              <a:rPr lang="en-US" sz="2000" dirty="0">
                <a:solidFill>
                  <a:schemeClr val="tx1"/>
                </a:solidFill>
              </a:rPr>
              <a:t>-Reassure about pain, suffering, abandonment and consider patient’s feeling.</a:t>
            </a:r>
          </a:p>
          <a:p>
            <a:endParaRPr lang="en-US" sz="2000" dirty="0">
              <a:solidFill>
                <a:schemeClr val="tx1"/>
              </a:solidFill>
            </a:endParaRPr>
          </a:p>
          <a:p>
            <a:r>
              <a:rPr lang="en-US" sz="2000" dirty="0">
                <a:solidFill>
                  <a:schemeClr val="tx1"/>
                </a:solidFill>
              </a:rPr>
              <a:t>-Do not use euphemisms, jargon, acronyms and use common </a:t>
            </a:r>
          </a:p>
          <a:p>
            <a:r>
              <a:rPr lang="en-US" sz="2000" dirty="0">
                <a:solidFill>
                  <a:schemeClr val="tx1"/>
                </a:solidFill>
              </a:rPr>
              <a:t>understandable phrases.</a:t>
            </a:r>
          </a:p>
          <a:p>
            <a:endParaRPr lang="en-US" sz="2000" dirty="0">
              <a:solidFill>
                <a:schemeClr val="tx1"/>
              </a:solidFill>
            </a:endParaRPr>
          </a:p>
          <a:p>
            <a:r>
              <a:rPr lang="en-US" sz="2000" dirty="0">
                <a:solidFill>
                  <a:schemeClr val="tx1"/>
                </a:solidFill>
              </a:rPr>
              <a:t>-Explore what the news mean to the patient and this will require  you to know all details about the patient.</a:t>
            </a:r>
          </a:p>
          <a:p>
            <a:endParaRPr lang="en-US" sz="2000" dirty="0">
              <a:solidFill>
                <a:schemeClr val="tx1"/>
              </a:solidFill>
            </a:endParaRPr>
          </a:p>
          <a:p>
            <a:r>
              <a:rPr lang="en-US" sz="2000" dirty="0">
                <a:solidFill>
                  <a:schemeClr val="tx1"/>
                </a:solidFill>
              </a:rPr>
              <a:t>-you may predict the reaction you may face from the patient and respond promptly.</a:t>
            </a:r>
          </a:p>
          <a:p>
            <a:endParaRPr lang="en-US" dirty="0">
              <a:solidFill>
                <a:schemeClr val="accent6"/>
              </a:solidFill>
            </a:endParaRPr>
          </a:p>
          <a:p>
            <a:endParaRPr lang="en-US" dirty="0">
              <a:solidFill>
                <a:schemeClr val="accent6"/>
              </a:solidFill>
            </a:endParaRPr>
          </a:p>
          <a:p>
            <a:endParaRPr lang="ar-SA" sz="2000" b="1" dirty="0">
              <a:solidFill>
                <a:schemeClr val="accent6"/>
              </a:solidFill>
            </a:endParaRPr>
          </a:p>
        </p:txBody>
      </p:sp>
    </p:spTree>
    <p:extLst>
      <p:ext uri="{BB962C8B-B14F-4D97-AF65-F5344CB8AC3E}">
        <p14:creationId xmlns:p14="http://schemas.microsoft.com/office/powerpoint/2010/main" val="4156480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775" y="209264"/>
            <a:ext cx="8877300" cy="4062651"/>
          </a:xfrm>
          <a:prstGeom prst="rect">
            <a:avLst/>
          </a:prstGeom>
          <a:noFill/>
        </p:spPr>
        <p:txBody>
          <a:bodyPr wrap="square" rtlCol="1">
            <a:spAutoFit/>
          </a:bodyPr>
          <a:lstStyle/>
          <a:p>
            <a:r>
              <a:rPr lang="en-US" sz="2400" b="1" dirty="0">
                <a:solidFill>
                  <a:schemeClr val="accent6"/>
                </a:solidFill>
              </a:rPr>
              <a:t>                        </a:t>
            </a:r>
            <a:r>
              <a:rPr lang="en-US" sz="2400" b="1" dirty="0">
                <a:solidFill>
                  <a:schemeClr val="accent1"/>
                </a:solidFill>
              </a:rPr>
              <a:t>Burden of bad news</a:t>
            </a:r>
          </a:p>
          <a:p>
            <a:endParaRPr lang="en-US" sz="2400" b="1" dirty="0">
              <a:solidFill>
                <a:schemeClr val="accent1"/>
              </a:solidFill>
            </a:endParaRPr>
          </a:p>
          <a:p>
            <a:endParaRPr lang="en-US" sz="2400" b="1" dirty="0">
              <a:solidFill>
                <a:schemeClr val="accent1"/>
              </a:solidFill>
            </a:endParaRPr>
          </a:p>
          <a:p>
            <a:pPr lvl="2"/>
            <a:r>
              <a:rPr lang="en-US" sz="2000" dirty="0">
                <a:solidFill>
                  <a:schemeClr val="accent1"/>
                </a:solidFill>
              </a:rPr>
              <a:t>On the physician</a:t>
            </a:r>
            <a:r>
              <a:rPr lang="en-US" sz="1800" dirty="0"/>
              <a:t>: Breaking bad news is one of a physician's most difficult duties, yet medical education typically offers little formal preparation for this daunting task. Without proper training, the discomfort, stress and uncertainty associated with breaking bad news may lead physicians to emotionally disengage from patients. </a:t>
            </a:r>
          </a:p>
          <a:p>
            <a:r>
              <a:rPr lang="en-US" sz="2000" dirty="0">
                <a:solidFill>
                  <a:schemeClr val="accent1"/>
                </a:solidFill>
              </a:rPr>
              <a:t>On the patient</a:t>
            </a:r>
            <a:r>
              <a:rPr lang="en-US" sz="1800" dirty="0"/>
              <a:t>: may cause socio-economic, psychological and physical problems and may lead the patient to lose hope. Patient also may harsh treatment.</a:t>
            </a:r>
          </a:p>
          <a:p>
            <a:endParaRPr lang="en-US" sz="1800" dirty="0"/>
          </a:p>
          <a:p>
            <a:r>
              <a:rPr lang="en-US" sz="2000" dirty="0">
                <a:solidFill>
                  <a:schemeClr val="accent1"/>
                </a:solidFill>
              </a:rPr>
              <a:t>On health care quality</a:t>
            </a:r>
            <a:r>
              <a:rPr lang="en-US" sz="1800" dirty="0"/>
              <a:t>:  Patients’ losing trust, thinking that the physician does not do his duty well.</a:t>
            </a:r>
          </a:p>
          <a:p>
            <a:r>
              <a:rPr lang="en-US" sz="1800" dirty="0"/>
              <a:t>- Loss of satisfaction on the healthcare provided. </a:t>
            </a:r>
            <a:endParaRPr lang="ar-SA" sz="1800" dirty="0"/>
          </a:p>
        </p:txBody>
      </p:sp>
    </p:spTree>
    <p:extLst>
      <p:ext uri="{BB962C8B-B14F-4D97-AF65-F5344CB8AC3E}">
        <p14:creationId xmlns:p14="http://schemas.microsoft.com/office/powerpoint/2010/main" val="156695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1250" y="704868"/>
            <a:ext cx="3878399" cy="435599"/>
          </a:xfrm>
        </p:spPr>
        <p:txBody>
          <a:bodyPr>
            <a:noAutofit/>
          </a:bodyPr>
          <a:lstStyle/>
          <a:p>
            <a:r>
              <a:rPr lang="en-US" sz="4000" dirty="0">
                <a:solidFill>
                  <a:schemeClr val="accent1"/>
                </a:solidFill>
              </a:rPr>
              <a:t>Objectives</a:t>
            </a:r>
          </a:p>
        </p:txBody>
      </p:sp>
      <p:sp>
        <p:nvSpPr>
          <p:cNvPr id="5" name="Text Placeholder 4"/>
          <p:cNvSpPr>
            <a:spLocks noGrp="1"/>
          </p:cNvSpPr>
          <p:nvPr>
            <p:ph type="body" idx="1"/>
          </p:nvPr>
        </p:nvSpPr>
        <p:spPr>
          <a:xfrm>
            <a:off x="1381250" y="1401982"/>
            <a:ext cx="6809700" cy="3112200"/>
          </a:xfrm>
        </p:spPr>
        <p:txBody>
          <a:bodyPr>
            <a:normAutofit/>
          </a:bodyPr>
          <a:lstStyle/>
          <a:p>
            <a:r>
              <a:rPr lang="en-US" sz="2000" dirty="0"/>
              <a:t>Brainstorming stations.</a:t>
            </a:r>
          </a:p>
          <a:p>
            <a:r>
              <a:rPr lang="en-US" sz="2000" dirty="0"/>
              <a:t>Definition of bad news and its importance.   </a:t>
            </a:r>
          </a:p>
          <a:p>
            <a:r>
              <a:rPr lang="en-US" sz="2000" dirty="0"/>
              <a:t>Methods and advices about breaking bad news.</a:t>
            </a:r>
          </a:p>
          <a:p>
            <a:r>
              <a:rPr lang="en-US" sz="2000" dirty="0"/>
              <a:t>Role of primary care physicians. </a:t>
            </a:r>
          </a:p>
          <a:p>
            <a:r>
              <a:rPr lang="en-US" sz="2000" dirty="0"/>
              <a:t>Example of how to break bad news and scenario for discussion </a:t>
            </a:r>
          </a:p>
          <a:p>
            <a:r>
              <a:rPr lang="en-US" sz="2000" dirty="0"/>
              <a:t>Hadeeth Shareef.</a:t>
            </a:r>
          </a:p>
          <a:p>
            <a:r>
              <a:rPr lang="en-US" sz="2000" dirty="0"/>
              <a:t>References.</a:t>
            </a:r>
          </a:p>
        </p:txBody>
      </p:sp>
    </p:spTree>
    <p:extLst>
      <p:ext uri="{BB962C8B-B14F-4D97-AF65-F5344CB8AC3E}">
        <p14:creationId xmlns:p14="http://schemas.microsoft.com/office/powerpoint/2010/main" val="435985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95275" y="219075"/>
            <a:ext cx="8753475" cy="4585871"/>
          </a:xfrm>
          <a:prstGeom prst="rect">
            <a:avLst/>
          </a:prstGeom>
          <a:noFill/>
        </p:spPr>
        <p:txBody>
          <a:bodyPr wrap="square" rtlCol="1">
            <a:spAutoFit/>
          </a:bodyPr>
          <a:lstStyle/>
          <a:p>
            <a:r>
              <a:rPr lang="en-US" sz="2400" b="1" dirty="0">
                <a:solidFill>
                  <a:schemeClr val="accent1"/>
                </a:solidFill>
              </a:rPr>
              <a:t>                       What is primary care</a:t>
            </a:r>
          </a:p>
          <a:p>
            <a:endParaRPr lang="en-US" sz="2000" dirty="0"/>
          </a:p>
          <a:p>
            <a:endParaRPr lang="en-US" sz="2000" dirty="0"/>
          </a:p>
          <a:p>
            <a:endParaRPr lang="en-US" sz="2000" dirty="0"/>
          </a:p>
          <a:p>
            <a:r>
              <a:rPr lang="en-US" sz="2000" dirty="0"/>
              <a:t>Primary care is the day-to-day healthcare given by a health care providers. Typically this provider acts as the first contact and principal point of continuing care for patients within a healthcare system, and coordinates other specialist care that the patient may need.</a:t>
            </a:r>
          </a:p>
          <a:p>
            <a:endParaRPr lang="en-US" dirty="0"/>
          </a:p>
          <a:p>
            <a:endParaRPr lang="en-US" dirty="0"/>
          </a:p>
          <a:p>
            <a:r>
              <a:rPr lang="en-US" sz="2000" b="1" dirty="0">
                <a:solidFill>
                  <a:schemeClr val="accent1"/>
                </a:solidFill>
              </a:rPr>
              <a:t>Who is the primary care physician:</a:t>
            </a:r>
          </a:p>
          <a:p>
            <a:r>
              <a:rPr lang="en-US" sz="2000" dirty="0"/>
              <a:t>A primary care physician is a specialist in Family Medicine, who provides definitive care to the undifferentiated patients at the point of first contact, and takes continuing responsibility for providing the patients with comprehensive care.</a:t>
            </a:r>
          </a:p>
        </p:txBody>
      </p:sp>
    </p:spTree>
    <p:extLst>
      <p:ext uri="{BB962C8B-B14F-4D97-AF65-F5344CB8AC3E}">
        <p14:creationId xmlns:p14="http://schemas.microsoft.com/office/powerpoint/2010/main" val="3888910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1449" y="262467"/>
            <a:ext cx="8848725" cy="4524315"/>
          </a:xfrm>
          <a:prstGeom prst="rect">
            <a:avLst/>
          </a:prstGeom>
          <a:noFill/>
        </p:spPr>
        <p:txBody>
          <a:bodyPr wrap="square" rtlCol="1">
            <a:spAutoFit/>
          </a:bodyPr>
          <a:lstStyle/>
          <a:p>
            <a:r>
              <a:rPr lang="en-US" sz="2400" b="1" dirty="0">
                <a:solidFill>
                  <a:schemeClr val="accent1"/>
                </a:solidFill>
              </a:rPr>
              <a:t>     Role of family physicians in the breaking bad news</a:t>
            </a:r>
          </a:p>
          <a:p>
            <a:endParaRPr lang="en-US" sz="2400" dirty="0">
              <a:solidFill>
                <a:schemeClr val="tx1"/>
              </a:solidFill>
            </a:endParaRPr>
          </a:p>
          <a:p>
            <a:endParaRPr lang="en-US" sz="2400" dirty="0">
              <a:solidFill>
                <a:schemeClr val="tx1"/>
              </a:solidFill>
            </a:endParaRPr>
          </a:p>
          <a:p>
            <a:r>
              <a:rPr lang="en-US" sz="2400" dirty="0">
                <a:solidFill>
                  <a:schemeClr val="tx1"/>
                </a:solidFill>
              </a:rPr>
              <a:t>- Breaking bad news to the patient and discussing all aspects of their condition including; diagnoses, course of disease and options of treatment. </a:t>
            </a:r>
          </a:p>
          <a:p>
            <a:r>
              <a:rPr lang="en-US" sz="2400" dirty="0">
                <a:solidFill>
                  <a:schemeClr val="tx1"/>
                </a:solidFill>
              </a:rPr>
              <a:t>- Discuss the advantages and disadvantages of experimental treatment , discuss palliative care options such as hospice.</a:t>
            </a:r>
          </a:p>
          <a:p>
            <a:r>
              <a:rPr lang="en-US" sz="2400" dirty="0">
                <a:solidFill>
                  <a:schemeClr val="tx1"/>
                </a:solidFill>
              </a:rPr>
              <a:t>- Aiming towards improving quality of life.</a:t>
            </a:r>
          </a:p>
          <a:p>
            <a:r>
              <a:rPr lang="en-US" sz="2400" dirty="0">
                <a:solidFill>
                  <a:schemeClr val="tx1"/>
                </a:solidFill>
              </a:rPr>
              <a:t>- After referring the patient to a subspecialist, request patient schedule follow-up visits; ask the subspecialist to update you on the patient's care. </a:t>
            </a:r>
          </a:p>
        </p:txBody>
      </p:sp>
    </p:spTree>
    <p:extLst>
      <p:ext uri="{BB962C8B-B14F-4D97-AF65-F5344CB8AC3E}">
        <p14:creationId xmlns:p14="http://schemas.microsoft.com/office/powerpoint/2010/main" val="1522193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9104F5-83D7-4255-A714-9A9D6C54846F}"/>
              </a:ext>
            </a:extLst>
          </p:cNvPr>
          <p:cNvSpPr txBox="1"/>
          <p:nvPr/>
        </p:nvSpPr>
        <p:spPr>
          <a:xfrm>
            <a:off x="2587448" y="2163457"/>
            <a:ext cx="4969566" cy="923330"/>
          </a:xfrm>
          <a:prstGeom prst="rect">
            <a:avLst/>
          </a:prstGeom>
          <a:noFill/>
        </p:spPr>
        <p:txBody>
          <a:bodyPr wrap="square" rtlCol="0">
            <a:spAutoFit/>
          </a:bodyPr>
          <a:lstStyle/>
          <a:p>
            <a:r>
              <a:rPr lang="en-US" sz="5400" dirty="0"/>
              <a:t>SCENARIO</a:t>
            </a:r>
          </a:p>
        </p:txBody>
      </p:sp>
    </p:spTree>
    <p:extLst>
      <p:ext uri="{BB962C8B-B14F-4D97-AF65-F5344CB8AC3E}">
        <p14:creationId xmlns:p14="http://schemas.microsoft.com/office/powerpoint/2010/main" val="50924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3825" y="209550"/>
            <a:ext cx="8791575" cy="3170099"/>
          </a:xfrm>
          <a:prstGeom prst="rect">
            <a:avLst/>
          </a:prstGeom>
          <a:noFill/>
        </p:spPr>
        <p:txBody>
          <a:bodyPr wrap="square" rtlCol="1">
            <a:spAutoFit/>
          </a:bodyPr>
          <a:lstStyle/>
          <a:p>
            <a:r>
              <a:rPr lang="ar-SA" sz="1600" dirty="0"/>
              <a:t> </a:t>
            </a:r>
          </a:p>
          <a:p>
            <a:r>
              <a:rPr lang="en-US" sz="1600" dirty="0"/>
              <a:t>                                          </a:t>
            </a:r>
            <a:r>
              <a:rPr lang="en-US" sz="2400" b="1" dirty="0">
                <a:solidFill>
                  <a:schemeClr val="accent1"/>
                </a:solidFill>
              </a:rPr>
              <a:t>Scenario 1-1 for discussion</a:t>
            </a:r>
            <a:endParaRPr lang="ar-SA" sz="2400" b="1" dirty="0">
              <a:solidFill>
                <a:schemeClr val="accent1"/>
              </a:solidFill>
            </a:endParaRPr>
          </a:p>
          <a:p>
            <a:endParaRPr lang="ar-SA" sz="1600" dirty="0"/>
          </a:p>
          <a:p>
            <a:endParaRPr lang="ar-SA" sz="1600" dirty="0"/>
          </a:p>
          <a:p>
            <a:r>
              <a:rPr lang="en-US" sz="1600" dirty="0" err="1"/>
              <a:t>Mr.L</a:t>
            </a:r>
            <a:r>
              <a:rPr lang="en-US" sz="1600" dirty="0"/>
              <a:t> came to your clinic for follow up. In his previous visit, he complained that he had lost significant weight and is experiencing abdominal pain. After investigations, he has been diagnosed with pancreatic cancer that has spread to the liver. His prognosis is poor. 5 year survival rate is 15%.</a:t>
            </a:r>
          </a:p>
          <a:p>
            <a:endParaRPr lang="en-US" sz="1600" dirty="0"/>
          </a:p>
          <a:p>
            <a:r>
              <a:rPr lang="en-US" sz="1600" dirty="0"/>
              <a:t>Break this news to the patient.</a:t>
            </a:r>
            <a:endParaRPr lang="ar-SA" sz="1600" dirty="0"/>
          </a:p>
          <a:p>
            <a:r>
              <a:rPr lang="ar-SA" sz="1600" dirty="0"/>
              <a:t>                                 </a:t>
            </a:r>
          </a:p>
          <a:p>
            <a:endParaRPr lang="ar-SA" sz="1600" dirty="0"/>
          </a:p>
        </p:txBody>
      </p:sp>
    </p:spTree>
    <p:extLst>
      <p:ext uri="{BB962C8B-B14F-4D97-AF65-F5344CB8AC3E}">
        <p14:creationId xmlns:p14="http://schemas.microsoft.com/office/powerpoint/2010/main" val="72902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41867" y="304800"/>
            <a:ext cx="8274755" cy="523220"/>
          </a:xfrm>
          <a:prstGeom prst="rect">
            <a:avLst/>
          </a:prstGeom>
          <a:noFill/>
        </p:spPr>
        <p:txBody>
          <a:bodyPr wrap="square" rtlCol="1">
            <a:spAutoFit/>
          </a:bodyPr>
          <a:lstStyle/>
          <a:p>
            <a:r>
              <a:rPr lang="en-US" dirty="0"/>
              <a:t>                                                                </a:t>
            </a:r>
          </a:p>
          <a:p>
            <a:r>
              <a:rPr lang="en-US" dirty="0"/>
              <a:t>                                                                 </a:t>
            </a:r>
            <a:endParaRPr lang="ar-SA" dirty="0"/>
          </a:p>
        </p:txBody>
      </p:sp>
      <p:sp>
        <p:nvSpPr>
          <p:cNvPr id="3" name="مربع نص 2"/>
          <p:cNvSpPr txBox="1"/>
          <p:nvPr/>
        </p:nvSpPr>
        <p:spPr>
          <a:xfrm>
            <a:off x="541867" y="304800"/>
            <a:ext cx="8274755" cy="892552"/>
          </a:xfrm>
          <a:prstGeom prst="rect">
            <a:avLst/>
          </a:prstGeom>
          <a:noFill/>
        </p:spPr>
        <p:txBody>
          <a:bodyPr wrap="square" rtlCol="1">
            <a:spAutoFit/>
          </a:bodyPr>
          <a:lstStyle/>
          <a:p>
            <a:endParaRPr lang="en-US" dirty="0"/>
          </a:p>
          <a:p>
            <a:endParaRPr lang="en-US" dirty="0"/>
          </a:p>
          <a:p>
            <a:r>
              <a:rPr lang="en-US" dirty="0"/>
              <a:t>                                                             </a:t>
            </a:r>
            <a:r>
              <a:rPr lang="en-US" sz="2400" b="1" dirty="0" err="1">
                <a:solidFill>
                  <a:schemeClr val="accent1"/>
                </a:solidFill>
              </a:rPr>
              <a:t>Hadeeth</a:t>
            </a:r>
            <a:r>
              <a:rPr lang="en-US" sz="2400" b="1" dirty="0">
                <a:solidFill>
                  <a:schemeClr val="accent1"/>
                </a:solidFill>
              </a:rPr>
              <a:t> </a:t>
            </a:r>
            <a:r>
              <a:rPr lang="en-US" sz="2400" b="1" dirty="0" err="1">
                <a:solidFill>
                  <a:schemeClr val="accent1"/>
                </a:solidFill>
              </a:rPr>
              <a:t>Shareef</a:t>
            </a:r>
            <a:endParaRPr lang="ar-SA" sz="2400" b="1" dirty="0">
              <a:solidFill>
                <a:schemeClr val="accent1"/>
              </a:solidFill>
            </a:endParaRPr>
          </a:p>
        </p:txBody>
      </p:sp>
      <p:sp>
        <p:nvSpPr>
          <p:cNvPr id="4" name="مربع نص 3"/>
          <p:cNvSpPr txBox="1"/>
          <p:nvPr/>
        </p:nvSpPr>
        <p:spPr>
          <a:xfrm>
            <a:off x="620889" y="1444978"/>
            <a:ext cx="8060267" cy="1661993"/>
          </a:xfrm>
          <a:prstGeom prst="rect">
            <a:avLst/>
          </a:prstGeom>
          <a:noFill/>
        </p:spPr>
        <p:txBody>
          <a:bodyPr wrap="square" rtlCol="1">
            <a:spAutoFit/>
          </a:bodyPr>
          <a:lstStyle/>
          <a:p>
            <a:r>
              <a:rPr lang="ar-SA" sz="2000" dirty="0">
                <a:latin typeface="Tahoma"/>
              </a:rPr>
              <a:t>قوله - صلَّى الله عليه وسلَّم وفي الحديث: ((إنَّ عِظَم الجزاء مع عظم البَلاء، وإنَّ الله تعالى إذا أحبَّ قومًا ابتلاهم، فمن رَضِي فله الرِّضا، ومن سَخِط فله السُّخط))[1].</a:t>
            </a:r>
          </a:p>
          <a:p>
            <a:endParaRPr lang="ar-SA" sz="2000" dirty="0">
              <a:latin typeface="Tahoma"/>
            </a:endParaRPr>
          </a:p>
          <a:p>
            <a:br>
              <a:rPr lang="ar-SA" dirty="0">
                <a:latin typeface="Tahoma"/>
              </a:rPr>
            </a:br>
            <a:br>
              <a:rPr lang="ar-SA" dirty="0">
                <a:latin typeface="Tahoma"/>
              </a:rPr>
            </a:br>
            <a:endParaRPr lang="ar-SA" dirty="0"/>
          </a:p>
        </p:txBody>
      </p:sp>
    </p:spTree>
    <p:extLst>
      <p:ext uri="{BB962C8B-B14F-4D97-AF65-F5344CB8AC3E}">
        <p14:creationId xmlns:p14="http://schemas.microsoft.com/office/powerpoint/2010/main" val="2488155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57956" y="135467"/>
            <a:ext cx="7732888" cy="892552"/>
          </a:xfrm>
          <a:prstGeom prst="rect">
            <a:avLst/>
          </a:prstGeom>
          <a:noFill/>
        </p:spPr>
        <p:txBody>
          <a:bodyPr wrap="square" rtlCol="1">
            <a:spAutoFit/>
          </a:bodyPr>
          <a:lstStyle/>
          <a:p>
            <a:endParaRPr lang="en-US" dirty="0"/>
          </a:p>
          <a:p>
            <a:endParaRPr lang="en-US" dirty="0"/>
          </a:p>
          <a:p>
            <a:r>
              <a:rPr lang="en-US" dirty="0"/>
              <a:t>                                                             </a:t>
            </a:r>
            <a:r>
              <a:rPr lang="en-US" sz="2400" b="1" dirty="0">
                <a:solidFill>
                  <a:schemeClr val="accent1"/>
                </a:solidFill>
              </a:rPr>
              <a:t>References</a:t>
            </a:r>
            <a:r>
              <a:rPr lang="en-US" dirty="0"/>
              <a:t> </a:t>
            </a:r>
            <a:endParaRPr lang="ar-SA" dirty="0"/>
          </a:p>
        </p:txBody>
      </p:sp>
      <p:sp>
        <p:nvSpPr>
          <p:cNvPr id="4" name="Rectangle 1"/>
          <p:cNvSpPr>
            <a:spLocks noChangeArrowheads="1"/>
          </p:cNvSpPr>
          <p:nvPr/>
        </p:nvSpPr>
        <p:spPr bwMode="auto">
          <a:xfrm>
            <a:off x="0" y="2422051"/>
            <a:ext cx="9144000" cy="5078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br>
              <a:rPr kumimoji="0" lang="ar-SA" sz="900" b="0" i="0" u="none" strike="noStrike" cap="none" normalizeH="0" baseline="0" dirty="0">
                <a:ln>
                  <a:noFill/>
                </a:ln>
                <a:solidFill>
                  <a:schemeClr val="tx1"/>
                </a:solidFill>
                <a:effectLst/>
                <a:latin typeface="Arial" pitchFamily="34" charset="0"/>
                <a:cs typeface="Arial" pitchFamily="34" charset="0"/>
              </a:rPr>
            </a:b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5" name="مربع نص 4"/>
          <p:cNvSpPr txBox="1"/>
          <p:nvPr/>
        </p:nvSpPr>
        <p:spPr>
          <a:xfrm>
            <a:off x="124178" y="1354667"/>
            <a:ext cx="8839200" cy="3323987"/>
          </a:xfrm>
          <a:prstGeom prst="rect">
            <a:avLst/>
          </a:prstGeom>
          <a:noFill/>
        </p:spPr>
        <p:txBody>
          <a:bodyPr wrap="square" rtlCol="1">
            <a:spAutoFit/>
          </a:bodyPr>
          <a:lstStyle/>
          <a:p>
            <a:r>
              <a:rPr lang="en-US" dirty="0"/>
              <a:t>https://library.islamweb.net/Newlibrary/display_book.php?flag=1&amp;bk_no=79&amp;ID=3140</a:t>
            </a:r>
          </a:p>
          <a:p>
            <a:endParaRPr lang="en-US" dirty="0"/>
          </a:p>
          <a:p>
            <a:r>
              <a:rPr lang="en-US" dirty="0"/>
              <a:t>http://www.cetl.org.uk/learning/feedback_opportunities/data/downloads/breaking_bad_news.pdf</a:t>
            </a:r>
          </a:p>
          <a:p>
            <a:endParaRPr lang="en-US" dirty="0"/>
          </a:p>
          <a:p>
            <a:r>
              <a:rPr lang="en-US" dirty="0"/>
              <a:t>http://www.journeyofhearts.org/kirstimd/AMSA/abcde.htm</a:t>
            </a:r>
          </a:p>
          <a:p>
            <a:endParaRPr lang="en-US" dirty="0"/>
          </a:p>
          <a:p>
            <a:r>
              <a:rPr lang="en-US" dirty="0"/>
              <a:t>https://depts.washington.edu/bioethx/topics/truth.html</a:t>
            </a:r>
          </a:p>
          <a:p>
            <a:endParaRPr lang="en-US" dirty="0"/>
          </a:p>
          <a:p>
            <a:endParaRPr lang="en-US" dirty="0"/>
          </a:p>
          <a:p>
            <a:r>
              <a:rPr lang="en-US" dirty="0"/>
              <a:t>http://theoncologist.alphamedpress.org/content/5/4/302.full</a:t>
            </a:r>
          </a:p>
          <a:p>
            <a:endParaRPr lang="en-US" dirty="0"/>
          </a:p>
          <a:p>
            <a:r>
              <a:rPr lang="en-US" dirty="0"/>
              <a:t>http://www.aafp.org/afp/2001/1215/p1975.html</a:t>
            </a:r>
          </a:p>
          <a:p>
            <a:endParaRPr lang="en-US" dirty="0"/>
          </a:p>
          <a:p>
            <a:r>
              <a:rPr lang="en-US" dirty="0"/>
              <a:t>https://palliative.stanford.edu/communication-breaking-bad-news/defining-bad-new/</a:t>
            </a:r>
          </a:p>
          <a:p>
            <a:endParaRPr lang="ar-SA" dirty="0"/>
          </a:p>
        </p:txBody>
      </p:sp>
    </p:spTree>
    <p:extLst>
      <p:ext uri="{BB962C8B-B14F-4D97-AF65-F5344CB8AC3E}">
        <p14:creationId xmlns:p14="http://schemas.microsoft.com/office/powerpoint/2010/main" val="2366051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77333" y="1377244"/>
            <a:ext cx="7800623" cy="1138773"/>
          </a:xfrm>
          <a:prstGeom prst="rect">
            <a:avLst/>
          </a:prstGeom>
          <a:noFill/>
        </p:spPr>
        <p:txBody>
          <a:bodyPr wrap="square" rtlCol="1">
            <a:spAutoFit/>
          </a:bodyPr>
          <a:lstStyle/>
          <a:p>
            <a:r>
              <a:rPr lang="en-US" dirty="0"/>
              <a:t> </a:t>
            </a:r>
          </a:p>
          <a:p>
            <a:r>
              <a:rPr lang="en-US" dirty="0"/>
              <a:t>                               </a:t>
            </a:r>
            <a:r>
              <a:rPr lang="en-US" sz="5400" b="1" dirty="0">
                <a:solidFill>
                  <a:schemeClr val="accent1"/>
                </a:solidFill>
              </a:rPr>
              <a:t>Any Questions!  </a:t>
            </a:r>
            <a:endParaRPr lang="ar-SA" sz="5400" b="1" dirty="0">
              <a:solidFill>
                <a:schemeClr val="accent1"/>
              </a:solidFill>
            </a:endParaRPr>
          </a:p>
        </p:txBody>
      </p:sp>
    </p:spTree>
    <p:extLst>
      <p:ext uri="{BB962C8B-B14F-4D97-AF65-F5344CB8AC3E}">
        <p14:creationId xmlns:p14="http://schemas.microsoft.com/office/powerpoint/2010/main" val="1813825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2889" y="361244"/>
            <a:ext cx="8861778" cy="2031325"/>
          </a:xfrm>
          <a:prstGeom prst="rect">
            <a:avLst/>
          </a:prstGeom>
          <a:noFill/>
        </p:spPr>
        <p:txBody>
          <a:bodyPr wrap="square" rtlCol="1">
            <a:spAutoFit/>
          </a:bodyPr>
          <a:lstStyle/>
          <a:p>
            <a:endParaRPr lang="en-US" dirty="0"/>
          </a:p>
          <a:p>
            <a:endParaRPr lang="en-US" dirty="0"/>
          </a:p>
          <a:p>
            <a:r>
              <a:rPr lang="en-US" dirty="0"/>
              <a:t> </a:t>
            </a:r>
          </a:p>
          <a:p>
            <a:endParaRPr lang="en-US" sz="2800" b="1" dirty="0">
              <a:solidFill>
                <a:schemeClr val="accent1"/>
              </a:solidFill>
            </a:endParaRPr>
          </a:p>
          <a:p>
            <a:endParaRPr lang="en-US" sz="2800" b="1" dirty="0">
              <a:solidFill>
                <a:schemeClr val="accent1"/>
              </a:solidFill>
            </a:endParaRPr>
          </a:p>
          <a:p>
            <a:r>
              <a:rPr lang="en-US" sz="2800" b="1" dirty="0">
                <a:solidFill>
                  <a:schemeClr val="accent1"/>
                </a:solidFill>
              </a:rPr>
              <a:t>THANK YOU SO MUCH FOR YOUR  ATTENTION</a:t>
            </a:r>
            <a:endParaRPr lang="ar-SA" sz="2800" b="1" dirty="0">
              <a:solidFill>
                <a:schemeClr val="accent1"/>
              </a:solidFill>
            </a:endParaRPr>
          </a:p>
        </p:txBody>
      </p:sp>
    </p:spTree>
    <p:extLst>
      <p:ext uri="{BB962C8B-B14F-4D97-AF65-F5344CB8AC3E}">
        <p14:creationId xmlns:p14="http://schemas.microsoft.com/office/powerpoint/2010/main" val="14382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83368"/>
            <a:ext cx="8983579" cy="2800767"/>
          </a:xfrm>
          <a:prstGeom prst="rect">
            <a:avLst/>
          </a:prstGeom>
          <a:noFill/>
        </p:spPr>
        <p:txBody>
          <a:bodyPr wrap="square" rtlCol="0">
            <a:spAutoFit/>
          </a:bodyPr>
          <a:lstStyle/>
          <a:p>
            <a:r>
              <a:rPr lang="en-US" sz="2400" b="1" dirty="0">
                <a:solidFill>
                  <a:schemeClr val="accent1"/>
                </a:solidFill>
              </a:rPr>
              <a:t>An angry daughter of a patient with non-curable cancer tries to talk to you regarding her father’s cancer. What would you do?</a:t>
            </a:r>
          </a:p>
          <a:p>
            <a:r>
              <a:rPr lang="en-US" sz="2400" b="1" dirty="0">
                <a:solidFill>
                  <a:schemeClr val="accent2"/>
                </a:solidFill>
              </a:rPr>
              <a:t> </a:t>
            </a:r>
            <a:r>
              <a:rPr lang="en-US" sz="2000" b="1" dirty="0">
                <a:solidFill>
                  <a:schemeClr val="tx1">
                    <a:lumMod val="65000"/>
                    <a:lumOff val="35000"/>
                  </a:schemeClr>
                </a:solidFill>
              </a:rPr>
              <a:t>A-Tell the nurse to tell the daughter that you are busy and can not talk to her.</a:t>
            </a:r>
          </a:p>
          <a:p>
            <a:r>
              <a:rPr lang="en-US" sz="2000" b="1" dirty="0">
                <a:solidFill>
                  <a:schemeClr val="tx1">
                    <a:lumMod val="65000"/>
                    <a:lumOff val="35000"/>
                  </a:schemeClr>
                </a:solidFill>
              </a:rPr>
              <a:t>B-Tell the daughter everything about your patient condition.</a:t>
            </a:r>
          </a:p>
          <a:p>
            <a:r>
              <a:rPr lang="en-US" sz="2000" b="1" dirty="0">
                <a:solidFill>
                  <a:schemeClr val="tx1">
                    <a:lumMod val="65000"/>
                    <a:lumOff val="35000"/>
                  </a:schemeClr>
                </a:solidFill>
              </a:rPr>
              <a:t>C-Tell the daughter that her father’s cancer can be cured easily.</a:t>
            </a:r>
          </a:p>
          <a:p>
            <a:r>
              <a:rPr lang="en-US" sz="2000" b="1" dirty="0">
                <a:solidFill>
                  <a:schemeClr val="tx1">
                    <a:lumMod val="65000"/>
                    <a:lumOff val="35000"/>
                  </a:schemeClr>
                </a:solidFill>
              </a:rPr>
              <a:t>D-Let the daughter talk and explain why she's angry.</a:t>
            </a:r>
          </a:p>
        </p:txBody>
      </p:sp>
      <p:sp>
        <p:nvSpPr>
          <p:cNvPr id="2" name="مربع نص 1"/>
          <p:cNvSpPr txBox="1"/>
          <p:nvPr/>
        </p:nvSpPr>
        <p:spPr>
          <a:xfrm>
            <a:off x="263951" y="75414"/>
            <a:ext cx="8719628" cy="1046440"/>
          </a:xfrm>
          <a:prstGeom prst="rect">
            <a:avLst/>
          </a:prstGeom>
          <a:noFill/>
        </p:spPr>
        <p:txBody>
          <a:bodyPr wrap="square" rtlCol="0">
            <a:spAutoFit/>
          </a:bodyPr>
          <a:lstStyle/>
          <a:p>
            <a:r>
              <a:rPr lang="en-US" dirty="0"/>
              <a:t>                                                 </a:t>
            </a:r>
          </a:p>
          <a:p>
            <a:r>
              <a:rPr lang="en-US" sz="2400" b="1" dirty="0">
                <a:solidFill>
                  <a:schemeClr val="accent2"/>
                </a:solidFill>
              </a:rPr>
              <a:t>                       </a:t>
            </a:r>
            <a:r>
              <a:rPr lang="en-US" sz="2400" b="1" dirty="0">
                <a:solidFill>
                  <a:schemeClr val="accent1"/>
                </a:solidFill>
              </a:rPr>
              <a:t>Brainstorming station1-2</a:t>
            </a:r>
          </a:p>
          <a:p>
            <a:endParaRPr lang="en-US" sz="2400" b="1" dirty="0">
              <a:solidFill>
                <a:schemeClr val="accent2"/>
              </a:solidFill>
            </a:endParaRPr>
          </a:p>
        </p:txBody>
      </p:sp>
      <p:sp>
        <p:nvSpPr>
          <p:cNvPr id="3" name="Star: 5 Points 2">
            <a:extLst>
              <a:ext uri="{FF2B5EF4-FFF2-40B4-BE49-F238E27FC236}">
                <a16:creationId xmlns:a16="http://schemas.microsoft.com/office/drawing/2014/main" id="{4DBC0AF5-FBFF-43D2-8CA7-95FDE43DE071}"/>
              </a:ext>
            </a:extLst>
          </p:cNvPr>
          <p:cNvSpPr/>
          <p:nvPr/>
        </p:nvSpPr>
        <p:spPr>
          <a:xfrm>
            <a:off x="6442364" y="3709555"/>
            <a:ext cx="332509" cy="3018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080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379" y="1572126"/>
            <a:ext cx="8807116" cy="2646878"/>
          </a:xfrm>
          <a:prstGeom prst="rect">
            <a:avLst/>
          </a:prstGeom>
          <a:noFill/>
        </p:spPr>
        <p:txBody>
          <a:bodyPr wrap="square" rtlCol="0">
            <a:spAutoFit/>
          </a:bodyPr>
          <a:lstStyle/>
          <a:p>
            <a:r>
              <a:rPr lang="en-US" sz="2000" b="1" dirty="0">
                <a:solidFill>
                  <a:schemeClr val="accent1"/>
                </a:solidFill>
              </a:rPr>
              <a:t>When you were telling a mother that her son has a polycystic kidney disease, she started crying. What is the most appropriate next step?</a:t>
            </a:r>
          </a:p>
          <a:p>
            <a:pPr marL="342900" indent="-342900">
              <a:buAutoNum type="alphaLcPeriod"/>
            </a:pPr>
            <a:r>
              <a:rPr lang="en-US" sz="1800" dirty="0"/>
              <a:t>Tell her that her son will be okay to give her hope.</a:t>
            </a:r>
          </a:p>
          <a:p>
            <a:pPr marL="342900" indent="-342900">
              <a:buAutoNum type="alphaLcPeriod"/>
            </a:pPr>
            <a:r>
              <a:rPr lang="en-US" sz="1800" dirty="0"/>
              <a:t>Leave her and just give her time.</a:t>
            </a:r>
          </a:p>
          <a:p>
            <a:pPr marL="342900" indent="-342900">
              <a:buAutoNum type="alphaLcPeriod"/>
            </a:pPr>
            <a:r>
              <a:rPr lang="en-US" sz="1800" dirty="0"/>
              <a:t>Be empathetic</a:t>
            </a:r>
            <a:r>
              <a:rPr lang="en-US" sz="1800" b="1" dirty="0"/>
              <a:t>.</a:t>
            </a:r>
          </a:p>
          <a:p>
            <a:pPr marL="342900" indent="-342900">
              <a:buAutoNum type="alphaLcPeriod"/>
            </a:pPr>
            <a:r>
              <a:rPr lang="en-US" sz="1800" dirty="0"/>
              <a:t>Ask the mother to stop crying.</a:t>
            </a:r>
          </a:p>
          <a:p>
            <a:pPr marL="342900" indent="-342900">
              <a:buAutoNum type="alphaLcPeriod"/>
            </a:pPr>
            <a:endParaRPr lang="en-US" sz="1800" dirty="0"/>
          </a:p>
          <a:p>
            <a:pPr marL="342900" indent="-342900">
              <a:buAutoNum type="alphaLcPeriod"/>
            </a:pPr>
            <a:endParaRPr lang="en-US" sz="1800" dirty="0"/>
          </a:p>
          <a:p>
            <a:pPr marL="342900" indent="-342900">
              <a:buAutoNum type="alphaLcPeriod"/>
            </a:pPr>
            <a:endParaRPr lang="en-US" sz="1800" dirty="0"/>
          </a:p>
        </p:txBody>
      </p:sp>
      <p:sp>
        <p:nvSpPr>
          <p:cNvPr id="2" name="مربع نص 1"/>
          <p:cNvSpPr txBox="1"/>
          <p:nvPr/>
        </p:nvSpPr>
        <p:spPr>
          <a:xfrm>
            <a:off x="144379" y="259645"/>
            <a:ext cx="8807116" cy="892552"/>
          </a:xfrm>
          <a:prstGeom prst="rect">
            <a:avLst/>
          </a:prstGeom>
          <a:noFill/>
        </p:spPr>
        <p:txBody>
          <a:bodyPr wrap="square" rtlCol="0">
            <a:spAutoFit/>
          </a:bodyPr>
          <a:lstStyle/>
          <a:p>
            <a:r>
              <a:rPr lang="en-US" dirty="0"/>
              <a:t>                                                                             </a:t>
            </a:r>
          </a:p>
          <a:p>
            <a:endParaRPr lang="en-US" dirty="0"/>
          </a:p>
          <a:p>
            <a:r>
              <a:rPr lang="en-US" dirty="0"/>
              <a:t>                                             </a:t>
            </a:r>
            <a:r>
              <a:rPr lang="en-US" sz="2400" b="1" dirty="0">
                <a:solidFill>
                  <a:schemeClr val="accent1"/>
                </a:solidFill>
              </a:rPr>
              <a:t>Brainstorming station2-2</a:t>
            </a:r>
          </a:p>
        </p:txBody>
      </p:sp>
      <p:sp>
        <p:nvSpPr>
          <p:cNvPr id="5" name="Star: 5 Points 4">
            <a:extLst>
              <a:ext uri="{FF2B5EF4-FFF2-40B4-BE49-F238E27FC236}">
                <a16:creationId xmlns:a16="http://schemas.microsoft.com/office/drawing/2014/main" id="{39BB105F-88AE-47F7-B1B1-88E52F6B7E37}"/>
              </a:ext>
            </a:extLst>
          </p:cNvPr>
          <p:cNvSpPr/>
          <p:nvPr/>
        </p:nvSpPr>
        <p:spPr>
          <a:xfrm>
            <a:off x="2161309" y="2744643"/>
            <a:ext cx="332509" cy="3018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236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09624" y="1415475"/>
            <a:ext cx="6924675" cy="1384995"/>
          </a:xfrm>
          <a:prstGeom prst="rect">
            <a:avLst/>
          </a:prstGeom>
        </p:spPr>
        <p:txBody>
          <a:bodyPr wrap="square">
            <a:spAutoFit/>
          </a:bodyPr>
          <a:lstStyle/>
          <a:p>
            <a:endParaRPr lang="en-US" sz="2400" dirty="0"/>
          </a:p>
          <a:p>
            <a:r>
              <a:rPr lang="en-US" sz="2000" dirty="0"/>
              <a:t>Bad news is “any information that produces a </a:t>
            </a:r>
            <a:r>
              <a:rPr lang="en-US" sz="2000" dirty="0">
                <a:solidFill>
                  <a:srgbClr val="FF0000"/>
                </a:solidFill>
              </a:rPr>
              <a:t>negative</a:t>
            </a:r>
            <a:r>
              <a:rPr lang="en-US" sz="2000" dirty="0"/>
              <a:t> alteration to a person’s expectations about their </a:t>
            </a:r>
            <a:r>
              <a:rPr lang="en-US" sz="2000" dirty="0">
                <a:solidFill>
                  <a:srgbClr val="FF0000"/>
                </a:solidFill>
              </a:rPr>
              <a:t>present</a:t>
            </a:r>
            <a:r>
              <a:rPr lang="en-US" sz="2000" dirty="0"/>
              <a:t> and </a:t>
            </a:r>
            <a:r>
              <a:rPr lang="en-US" sz="2000" dirty="0">
                <a:solidFill>
                  <a:srgbClr val="FF0000"/>
                </a:solidFill>
              </a:rPr>
              <a:t>future</a:t>
            </a:r>
            <a:r>
              <a:rPr lang="en-US" sz="2000" dirty="0"/>
              <a:t>” (</a:t>
            </a:r>
            <a:r>
              <a:rPr lang="en-US" sz="2000" dirty="0" err="1"/>
              <a:t>Fallowfield</a:t>
            </a:r>
            <a:r>
              <a:rPr lang="en-US" sz="2000" dirty="0"/>
              <a:t>, Lancet, 2004).</a:t>
            </a:r>
          </a:p>
        </p:txBody>
      </p:sp>
      <p:sp>
        <p:nvSpPr>
          <p:cNvPr id="3" name="مربع نص 2"/>
          <p:cNvSpPr txBox="1"/>
          <p:nvPr/>
        </p:nvSpPr>
        <p:spPr>
          <a:xfrm>
            <a:off x="988733" y="381661"/>
            <a:ext cx="7749914" cy="461665"/>
          </a:xfrm>
          <a:prstGeom prst="rect">
            <a:avLst/>
          </a:prstGeom>
          <a:noFill/>
        </p:spPr>
        <p:txBody>
          <a:bodyPr wrap="square" rtlCol="0">
            <a:spAutoFit/>
          </a:bodyPr>
          <a:lstStyle/>
          <a:p>
            <a:pPr lvl="0" algn="just"/>
            <a:r>
              <a:rPr lang="en-US" sz="2400" b="1" dirty="0">
                <a:solidFill>
                  <a:srgbClr val="94A088"/>
                </a:solidFill>
              </a:rPr>
              <a:t>               </a:t>
            </a:r>
            <a:r>
              <a:rPr lang="en-US" sz="2400" b="1" dirty="0">
                <a:solidFill>
                  <a:schemeClr val="accent1"/>
                </a:solidFill>
              </a:rPr>
              <a:t>Definition of bad news</a:t>
            </a:r>
          </a:p>
        </p:txBody>
      </p:sp>
    </p:spTree>
    <p:extLst>
      <p:ext uri="{BB962C8B-B14F-4D97-AF65-F5344CB8AC3E}">
        <p14:creationId xmlns:p14="http://schemas.microsoft.com/office/powerpoint/2010/main" val="392629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9550" y="964924"/>
            <a:ext cx="7820025" cy="3539430"/>
          </a:xfrm>
          <a:prstGeom prst="rect">
            <a:avLst/>
          </a:prstGeom>
          <a:noFill/>
        </p:spPr>
        <p:txBody>
          <a:bodyPr wrap="square" rtlCol="1">
            <a:spAutoFit/>
          </a:bodyPr>
          <a:lstStyle/>
          <a:p>
            <a:endParaRPr lang="en-US" sz="2400" b="1" dirty="0">
              <a:solidFill>
                <a:schemeClr val="accent6"/>
              </a:solidFill>
            </a:endParaRPr>
          </a:p>
          <a:p>
            <a:r>
              <a:rPr lang="en-US" sz="2000" b="1" dirty="0">
                <a:solidFill>
                  <a:schemeClr val="tx1"/>
                </a:solidFill>
              </a:rPr>
              <a:t>1-Recent Literatures demonstrated that patients prefer to </a:t>
            </a:r>
            <a:r>
              <a:rPr lang="en-US" sz="2000" b="1" dirty="0">
                <a:solidFill>
                  <a:srgbClr val="FF0000"/>
                </a:solidFill>
              </a:rPr>
              <a:t>know</a:t>
            </a:r>
            <a:r>
              <a:rPr lang="en-US" sz="2000" b="1" dirty="0">
                <a:solidFill>
                  <a:schemeClr val="tx1"/>
                </a:solidFill>
              </a:rPr>
              <a:t> frankly about their health status.</a:t>
            </a:r>
          </a:p>
          <a:p>
            <a:endParaRPr lang="en-US" sz="2000" b="1" dirty="0">
              <a:solidFill>
                <a:schemeClr val="tx1"/>
              </a:solidFill>
            </a:endParaRPr>
          </a:p>
          <a:p>
            <a:r>
              <a:rPr lang="en-US" sz="2000" b="1" dirty="0">
                <a:solidFill>
                  <a:schemeClr val="tx1"/>
                </a:solidFill>
              </a:rPr>
              <a:t>2-Increases the patient-physician trust.</a:t>
            </a:r>
          </a:p>
          <a:p>
            <a:endParaRPr lang="en-US" sz="2000" b="1" dirty="0">
              <a:solidFill>
                <a:schemeClr val="tx1"/>
              </a:solidFill>
            </a:endParaRPr>
          </a:p>
          <a:p>
            <a:r>
              <a:rPr lang="en-US" sz="2000" b="1" dirty="0">
                <a:solidFill>
                  <a:schemeClr val="tx1"/>
                </a:solidFill>
              </a:rPr>
              <a:t>3-Enabling the patients to make an important life decisions and giving them the opportunity to discuss it with their own families.</a:t>
            </a:r>
          </a:p>
          <a:p>
            <a:endParaRPr lang="en-US" sz="2000" b="1" dirty="0">
              <a:solidFill>
                <a:schemeClr val="tx1"/>
              </a:solidFill>
            </a:endParaRPr>
          </a:p>
          <a:p>
            <a:r>
              <a:rPr lang="en-US" sz="2000" b="1" dirty="0">
                <a:solidFill>
                  <a:schemeClr val="tx1"/>
                </a:solidFill>
              </a:rPr>
              <a:t>4-Patient satisfaction on the healthcare provided.</a:t>
            </a:r>
          </a:p>
        </p:txBody>
      </p:sp>
      <p:sp>
        <p:nvSpPr>
          <p:cNvPr id="3" name="مربع نص 2"/>
          <p:cNvSpPr txBox="1"/>
          <p:nvPr/>
        </p:nvSpPr>
        <p:spPr>
          <a:xfrm>
            <a:off x="650449" y="395925"/>
            <a:ext cx="8201320" cy="461665"/>
          </a:xfrm>
          <a:prstGeom prst="rect">
            <a:avLst/>
          </a:prstGeom>
          <a:noFill/>
        </p:spPr>
        <p:txBody>
          <a:bodyPr wrap="square" rtlCol="0">
            <a:spAutoFit/>
          </a:bodyPr>
          <a:lstStyle/>
          <a:p>
            <a:pPr lvl="0"/>
            <a:r>
              <a:rPr lang="en-US" sz="2400" b="1" dirty="0">
                <a:solidFill>
                  <a:srgbClr val="BD582C"/>
                </a:solidFill>
              </a:rPr>
              <a:t>            </a:t>
            </a:r>
            <a:r>
              <a:rPr lang="en-US" sz="2400" b="1" dirty="0">
                <a:solidFill>
                  <a:schemeClr val="accent1"/>
                </a:solidFill>
              </a:rPr>
              <a:t>Importance of breaking bad news</a:t>
            </a:r>
          </a:p>
        </p:txBody>
      </p:sp>
    </p:spTree>
    <p:extLst>
      <p:ext uri="{BB962C8B-B14F-4D97-AF65-F5344CB8AC3E}">
        <p14:creationId xmlns:p14="http://schemas.microsoft.com/office/powerpoint/2010/main" val="224753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3375" y="385517"/>
            <a:ext cx="8591550" cy="3293209"/>
          </a:xfrm>
          <a:prstGeom prst="rect">
            <a:avLst/>
          </a:prstGeom>
          <a:noFill/>
        </p:spPr>
        <p:txBody>
          <a:bodyPr wrap="square" rtlCol="1">
            <a:spAutoFit/>
          </a:bodyPr>
          <a:lstStyle/>
          <a:p>
            <a:r>
              <a:rPr lang="en-US" sz="2400" b="1" dirty="0">
                <a:solidFill>
                  <a:schemeClr val="accent1"/>
                </a:solidFill>
              </a:rPr>
              <a:t>Methods and advices for breaking bad news</a:t>
            </a:r>
          </a:p>
          <a:p>
            <a:endParaRPr lang="en-US" sz="2400" b="1" dirty="0">
              <a:solidFill>
                <a:schemeClr val="accent2"/>
              </a:solidFill>
            </a:endParaRPr>
          </a:p>
          <a:p>
            <a:endParaRPr lang="en-US" sz="2000" b="1" dirty="0">
              <a:solidFill>
                <a:schemeClr val="tx1"/>
              </a:solidFill>
            </a:endParaRPr>
          </a:p>
          <a:p>
            <a:r>
              <a:rPr lang="en-US" sz="2000" dirty="0">
                <a:solidFill>
                  <a:schemeClr val="tx1"/>
                </a:solidFill>
              </a:rPr>
              <a:t>We will discuss the two most common used methods:</a:t>
            </a:r>
          </a:p>
          <a:p>
            <a:endParaRPr lang="en-US" sz="2000" dirty="0">
              <a:solidFill>
                <a:schemeClr val="tx1"/>
              </a:solidFill>
            </a:endParaRPr>
          </a:p>
          <a:p>
            <a:r>
              <a:rPr lang="en-US" sz="2000" dirty="0">
                <a:solidFill>
                  <a:schemeClr val="tx1"/>
                </a:solidFill>
              </a:rPr>
              <a:t>1-ABCDE approach.</a:t>
            </a:r>
          </a:p>
          <a:p>
            <a:endParaRPr lang="en-US" sz="2000" dirty="0">
              <a:solidFill>
                <a:schemeClr val="tx1"/>
              </a:solidFill>
            </a:endParaRPr>
          </a:p>
          <a:p>
            <a:r>
              <a:rPr lang="en-US" sz="2000" dirty="0">
                <a:solidFill>
                  <a:schemeClr val="tx1"/>
                </a:solidFill>
              </a:rPr>
              <a:t>2-SPIKES approach. </a:t>
            </a:r>
          </a:p>
          <a:p>
            <a:endParaRPr lang="en-US" sz="2000" b="1" dirty="0">
              <a:solidFill>
                <a:schemeClr val="accent6"/>
              </a:solidFill>
            </a:endParaRPr>
          </a:p>
          <a:p>
            <a:endParaRPr lang="en-US" sz="2000" b="1" dirty="0">
              <a:solidFill>
                <a:schemeClr val="accent6"/>
              </a:solidFill>
            </a:endParaRPr>
          </a:p>
        </p:txBody>
      </p:sp>
    </p:spTree>
    <p:extLst>
      <p:ext uri="{BB962C8B-B14F-4D97-AF65-F5344CB8AC3E}">
        <p14:creationId xmlns:p14="http://schemas.microsoft.com/office/powerpoint/2010/main" val="113357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9142" y="161926"/>
            <a:ext cx="8812883" cy="3908762"/>
          </a:xfrm>
          <a:prstGeom prst="rect">
            <a:avLst/>
          </a:prstGeom>
          <a:noFill/>
        </p:spPr>
        <p:txBody>
          <a:bodyPr wrap="square" rtlCol="1">
            <a:spAutoFit/>
          </a:bodyPr>
          <a:lstStyle/>
          <a:p>
            <a:endParaRPr lang="en-US" sz="2400" b="1" dirty="0">
              <a:solidFill>
                <a:schemeClr val="accent6"/>
              </a:solidFill>
            </a:endParaRPr>
          </a:p>
          <a:p>
            <a:r>
              <a:rPr lang="en-US" sz="2400" b="1" dirty="0">
                <a:solidFill>
                  <a:schemeClr val="accent1"/>
                </a:solidFill>
              </a:rPr>
              <a:t>                    ABCDE’s of Delivering Bad News</a:t>
            </a:r>
          </a:p>
          <a:p>
            <a:endParaRPr lang="en-US" sz="2000" b="1" dirty="0">
              <a:solidFill>
                <a:schemeClr val="accent6"/>
              </a:solidFill>
            </a:endParaRPr>
          </a:p>
          <a:p>
            <a:endParaRPr lang="en-US" sz="2000" b="1" dirty="0">
              <a:solidFill>
                <a:schemeClr val="accent6"/>
              </a:solidFill>
            </a:endParaRPr>
          </a:p>
          <a:p>
            <a:r>
              <a:rPr lang="en-US" sz="2000" b="1" dirty="0">
                <a:solidFill>
                  <a:schemeClr val="tx1"/>
                </a:solidFill>
              </a:rPr>
              <a:t>A</a:t>
            </a:r>
            <a:r>
              <a:rPr lang="en-US" sz="2000" b="1" dirty="0">
                <a:solidFill>
                  <a:schemeClr val="accent1"/>
                </a:solidFill>
              </a:rPr>
              <a:t>dvanced Preparation :</a:t>
            </a:r>
          </a:p>
          <a:p>
            <a:r>
              <a:rPr lang="en-US" sz="2000" dirty="0">
                <a:solidFill>
                  <a:schemeClr val="tx1"/>
                </a:solidFill>
              </a:rPr>
              <a:t>-What does the patient already know/understand already?.</a:t>
            </a:r>
          </a:p>
          <a:p>
            <a:r>
              <a:rPr lang="en-US" sz="2000" dirty="0">
                <a:solidFill>
                  <a:schemeClr val="tx1"/>
                </a:solidFill>
              </a:rPr>
              <a:t>-Prepare yourself emotionally.</a:t>
            </a:r>
          </a:p>
          <a:p>
            <a:endParaRPr lang="en-US" sz="2000" b="1" dirty="0">
              <a:solidFill>
                <a:schemeClr val="accent6"/>
              </a:solidFill>
            </a:endParaRPr>
          </a:p>
          <a:p>
            <a:r>
              <a:rPr lang="en-US" sz="2000" b="1" dirty="0">
                <a:solidFill>
                  <a:schemeClr val="tx1"/>
                </a:solidFill>
              </a:rPr>
              <a:t>B</a:t>
            </a:r>
            <a:r>
              <a:rPr lang="en-US" sz="2000" b="1" dirty="0">
                <a:solidFill>
                  <a:schemeClr val="accent1"/>
                </a:solidFill>
              </a:rPr>
              <a:t>uild a therapeutic environment/relationship:</a:t>
            </a:r>
          </a:p>
          <a:p>
            <a:r>
              <a:rPr lang="en-US" sz="2000" dirty="0">
                <a:solidFill>
                  <a:schemeClr val="tx1"/>
                </a:solidFill>
              </a:rPr>
              <a:t>-Arrange a private, quiet place without interruptions.</a:t>
            </a:r>
          </a:p>
          <a:p>
            <a:r>
              <a:rPr lang="en-US" sz="2000" dirty="0">
                <a:solidFill>
                  <a:schemeClr val="tx1"/>
                </a:solidFill>
              </a:rPr>
              <a:t>-Provide adequate seating for all.</a:t>
            </a:r>
          </a:p>
          <a:p>
            <a:r>
              <a:rPr lang="en-US" sz="2000" dirty="0">
                <a:solidFill>
                  <a:schemeClr val="tx1"/>
                </a:solidFill>
              </a:rPr>
              <a:t>-Sit close enough to touch </a:t>
            </a:r>
            <a:r>
              <a:rPr lang="en-US" sz="2000" dirty="0">
                <a:solidFill>
                  <a:srgbClr val="FF0000"/>
                </a:solidFill>
              </a:rPr>
              <a:t>if appropriate</a:t>
            </a:r>
            <a:r>
              <a:rPr lang="en-US" sz="2000" dirty="0">
                <a:solidFill>
                  <a:schemeClr val="tx1"/>
                </a:solidFill>
              </a:rPr>
              <a:t>.</a:t>
            </a:r>
          </a:p>
        </p:txBody>
      </p:sp>
    </p:spTree>
    <p:extLst>
      <p:ext uri="{BB962C8B-B14F-4D97-AF65-F5344CB8AC3E}">
        <p14:creationId xmlns:p14="http://schemas.microsoft.com/office/powerpoint/2010/main" val="184613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4268" y="1404594"/>
            <a:ext cx="8936610" cy="2862322"/>
          </a:xfrm>
          <a:prstGeom prst="rect">
            <a:avLst/>
          </a:prstGeom>
          <a:noFill/>
        </p:spPr>
        <p:txBody>
          <a:bodyPr wrap="square" rtlCol="0">
            <a:spAutoFit/>
          </a:bodyPr>
          <a:lstStyle/>
          <a:p>
            <a:pPr lvl="0"/>
            <a:r>
              <a:rPr lang="en-US" sz="2000" b="1" dirty="0">
                <a:solidFill>
                  <a:schemeClr val="tx1"/>
                </a:solidFill>
              </a:rPr>
              <a:t>C</a:t>
            </a:r>
            <a:r>
              <a:rPr lang="en-US" sz="2000" b="1" dirty="0">
                <a:solidFill>
                  <a:schemeClr val="accent1"/>
                </a:solidFill>
              </a:rPr>
              <a:t>ommunicate Well:</a:t>
            </a:r>
          </a:p>
          <a:p>
            <a:pPr lvl="0"/>
            <a:r>
              <a:rPr lang="en-US" sz="2000" dirty="0"/>
              <a:t>-Be direct - "I am sorry that I have bad news for you.“.</a:t>
            </a:r>
          </a:p>
          <a:p>
            <a:pPr lvl="0"/>
            <a:endParaRPr lang="en-US" sz="2000" dirty="0"/>
          </a:p>
          <a:p>
            <a:pPr lvl="0"/>
            <a:r>
              <a:rPr lang="en-US" sz="2000" dirty="0"/>
              <a:t>-Limit the use of words such as– "Cancer," "AIDS," "Death" as much as possible at first.</a:t>
            </a:r>
          </a:p>
          <a:p>
            <a:pPr lvl="0"/>
            <a:endParaRPr lang="en-US" sz="2000" dirty="0"/>
          </a:p>
          <a:p>
            <a:pPr lvl="0"/>
            <a:r>
              <a:rPr lang="en-US" sz="2000" dirty="0"/>
              <a:t>-Allow for silence.</a:t>
            </a:r>
          </a:p>
          <a:p>
            <a:pPr lvl="0"/>
            <a:endParaRPr lang="en-US" sz="2000" dirty="0"/>
          </a:p>
          <a:p>
            <a:pPr lvl="0"/>
            <a:r>
              <a:rPr lang="en-US" sz="2000" dirty="0"/>
              <a:t>-Use touch appropriately.</a:t>
            </a:r>
          </a:p>
        </p:txBody>
      </p:sp>
      <p:sp>
        <p:nvSpPr>
          <p:cNvPr id="3" name="مربع نص 2"/>
          <p:cNvSpPr txBox="1"/>
          <p:nvPr/>
        </p:nvSpPr>
        <p:spPr>
          <a:xfrm>
            <a:off x="405353" y="0"/>
            <a:ext cx="8625525" cy="830997"/>
          </a:xfrm>
          <a:prstGeom prst="rect">
            <a:avLst/>
          </a:prstGeom>
          <a:noFill/>
        </p:spPr>
        <p:txBody>
          <a:bodyPr wrap="square" rtlCol="0">
            <a:spAutoFit/>
          </a:bodyPr>
          <a:lstStyle/>
          <a:p>
            <a:pPr lvl="0"/>
            <a:r>
              <a:rPr lang="en-US" sz="2400" b="1" dirty="0">
                <a:solidFill>
                  <a:srgbClr val="BD582C"/>
                </a:solidFill>
              </a:rPr>
              <a:t>          </a:t>
            </a:r>
          </a:p>
          <a:p>
            <a:pPr lvl="0"/>
            <a:r>
              <a:rPr lang="en-US" sz="2400" b="1" dirty="0">
                <a:solidFill>
                  <a:srgbClr val="BD582C"/>
                </a:solidFill>
              </a:rPr>
              <a:t>            </a:t>
            </a:r>
            <a:r>
              <a:rPr lang="en-US" sz="2400" b="1" dirty="0">
                <a:solidFill>
                  <a:schemeClr val="accent1"/>
                </a:solidFill>
              </a:rPr>
              <a:t>ABCDE’s of Delivering Bad News</a:t>
            </a:r>
          </a:p>
        </p:txBody>
      </p:sp>
    </p:spTree>
    <p:extLst>
      <p:ext uri="{BB962C8B-B14F-4D97-AF65-F5344CB8AC3E}">
        <p14:creationId xmlns:p14="http://schemas.microsoft.com/office/powerpoint/2010/main" val="3326810711"/>
      </p:ext>
    </p:extLst>
  </p:cSld>
  <p:clrMapOvr>
    <a:masterClrMapping/>
  </p:clrMapOvr>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2551</TotalTime>
  <Words>1430</Words>
  <Application>Microsoft Office PowerPoint</Application>
  <PresentationFormat>On-screen Show (16:9)</PresentationFormat>
  <Paragraphs>233</Paragraphs>
  <Slides>27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Lora</vt:lpstr>
      <vt:lpstr>Quattrocento Sans</vt:lpstr>
      <vt:lpstr>Tahoma</vt:lpstr>
      <vt:lpstr>Times New Roman</vt:lpstr>
      <vt:lpstr>أثر رجعي</vt:lpstr>
      <vt:lpstr>      Breaking Bad News</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Fractures</dc:title>
  <dc:creator>User</dc:creator>
  <cp:lastModifiedBy>طارق</cp:lastModifiedBy>
  <cp:revision>207</cp:revision>
  <dcterms:modified xsi:type="dcterms:W3CDTF">2017-10-08T17:32:25Z</dcterms:modified>
</cp:coreProperties>
</file>