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37"/>
  </p:notesMasterIdLst>
  <p:sldIdLst>
    <p:sldId id="256" r:id="rId2"/>
    <p:sldId id="278" r:id="rId3"/>
    <p:sldId id="343" r:id="rId4"/>
    <p:sldId id="322" r:id="rId5"/>
    <p:sldId id="337" r:id="rId6"/>
    <p:sldId id="339" r:id="rId7"/>
    <p:sldId id="279" r:id="rId8"/>
    <p:sldId id="280" r:id="rId9"/>
    <p:sldId id="342" r:id="rId10"/>
    <p:sldId id="281" r:id="rId11"/>
    <p:sldId id="283" r:id="rId12"/>
    <p:sldId id="285" r:id="rId13"/>
    <p:sldId id="287" r:id="rId14"/>
    <p:sldId id="288" r:id="rId15"/>
    <p:sldId id="341" r:id="rId16"/>
    <p:sldId id="298" r:id="rId17"/>
    <p:sldId id="299" r:id="rId18"/>
    <p:sldId id="333" r:id="rId19"/>
    <p:sldId id="300" r:id="rId20"/>
    <p:sldId id="301" r:id="rId21"/>
    <p:sldId id="302" r:id="rId22"/>
    <p:sldId id="317" r:id="rId23"/>
    <p:sldId id="305" r:id="rId24"/>
    <p:sldId id="306" r:id="rId25"/>
    <p:sldId id="307" r:id="rId26"/>
    <p:sldId id="308" r:id="rId27"/>
    <p:sldId id="310" r:id="rId28"/>
    <p:sldId id="311" r:id="rId29"/>
    <p:sldId id="312" r:id="rId30"/>
    <p:sldId id="313" r:id="rId31"/>
    <p:sldId id="344" r:id="rId32"/>
    <p:sldId id="328" r:id="rId33"/>
    <p:sldId id="338" r:id="rId34"/>
    <p:sldId id="340" r:id="rId35"/>
    <p:sldId id="268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BED9B"/>
    <a:srgbClr val="F7D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43" autoAdjust="0"/>
    <p:restoredTop sz="94652"/>
  </p:normalViewPr>
  <p:slideViewPr>
    <p:cSldViewPr>
      <p:cViewPr varScale="1">
        <p:scale>
          <a:sx n="93" d="100"/>
          <a:sy n="93" d="100"/>
        </p:scale>
        <p:origin x="25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B8F64-2BD2-4AEC-8A38-80B3F03B001D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1BD4B312-F658-46D8-A7AD-4D9391493A67}">
      <dgm:prSet phldrT="[Text]"/>
      <dgm:spPr/>
      <dgm:t>
        <a:bodyPr/>
        <a:lstStyle/>
        <a:p>
          <a:r>
            <a:rPr lang="en-US" b="1" dirty="0" smtClean="0"/>
            <a:t>Inflammation</a:t>
          </a:r>
          <a:endParaRPr lang="en-US" b="1" dirty="0"/>
        </a:p>
      </dgm:t>
    </dgm:pt>
    <dgm:pt modelId="{73AC8762-0B88-4832-BBEE-A12F25553E13}" type="parTrans" cxnId="{252AF0E6-1E2A-4AC5-936C-4A9F67727EC1}">
      <dgm:prSet/>
      <dgm:spPr/>
      <dgm:t>
        <a:bodyPr/>
        <a:lstStyle/>
        <a:p>
          <a:endParaRPr lang="en-US"/>
        </a:p>
      </dgm:t>
    </dgm:pt>
    <dgm:pt modelId="{3648C69A-6236-49D9-B7DA-00A3513F0C93}" type="sibTrans" cxnId="{252AF0E6-1E2A-4AC5-936C-4A9F67727EC1}">
      <dgm:prSet/>
      <dgm:spPr/>
      <dgm:t>
        <a:bodyPr/>
        <a:lstStyle/>
        <a:p>
          <a:endParaRPr lang="en-US"/>
        </a:p>
      </dgm:t>
    </dgm:pt>
    <dgm:pt modelId="{5797711E-482D-45E2-A3D7-6AA46E13FD8E}">
      <dgm:prSet phldrT="[Text]"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600" b="1" dirty="0" smtClean="0"/>
            <a:t>Genetics</a:t>
          </a:r>
          <a:endParaRPr lang="en-US" sz="1200" b="1" dirty="0"/>
        </a:p>
      </dgm:t>
    </dgm:pt>
    <dgm:pt modelId="{861C26EC-9ADB-4EFA-860E-ACB587FF0954}" type="parTrans" cxnId="{6CD63296-B662-41B3-BC16-17B818B9ADB7}">
      <dgm:prSet/>
      <dgm:spPr/>
      <dgm:t>
        <a:bodyPr/>
        <a:lstStyle/>
        <a:p>
          <a:endParaRPr lang="en-US"/>
        </a:p>
      </dgm:t>
    </dgm:pt>
    <dgm:pt modelId="{38946639-CC42-49F9-BEA5-D8B62A842865}" type="sibTrans" cxnId="{6CD63296-B662-41B3-BC16-17B818B9ADB7}">
      <dgm:prSet/>
      <dgm:spPr/>
      <dgm:t>
        <a:bodyPr/>
        <a:lstStyle/>
        <a:p>
          <a:endParaRPr lang="en-US"/>
        </a:p>
      </dgm:t>
    </dgm:pt>
    <dgm:pt modelId="{95DF9905-C037-4244-B17C-A10DAFBA605B}">
      <dgm:prSet phldrT="[Text]" custT="1"/>
      <dgm:spPr/>
      <dgm:t>
        <a:bodyPr/>
        <a:lstStyle/>
        <a:p>
          <a:r>
            <a:rPr lang="en-US" sz="1400" b="1" dirty="0" smtClean="0"/>
            <a:t>Motility</a:t>
          </a:r>
          <a:endParaRPr lang="en-US" sz="1400" b="1" dirty="0"/>
        </a:p>
      </dgm:t>
    </dgm:pt>
    <dgm:pt modelId="{ECD8231B-0DDA-4A86-BDB7-AE02CB67046F}" type="parTrans" cxnId="{EFA3B173-55E7-4C68-AA6E-D3ADAA9D1E6F}">
      <dgm:prSet/>
      <dgm:spPr/>
      <dgm:t>
        <a:bodyPr/>
        <a:lstStyle/>
        <a:p>
          <a:endParaRPr lang="en-US"/>
        </a:p>
      </dgm:t>
    </dgm:pt>
    <dgm:pt modelId="{DD4B7B1B-EF95-4E14-9DC0-FC114AA33936}" type="sibTrans" cxnId="{EFA3B173-55E7-4C68-AA6E-D3ADAA9D1E6F}">
      <dgm:prSet/>
      <dgm:spPr/>
      <dgm:t>
        <a:bodyPr/>
        <a:lstStyle/>
        <a:p>
          <a:endParaRPr lang="en-US"/>
        </a:p>
      </dgm:t>
    </dgm:pt>
    <dgm:pt modelId="{46C0732B-2D74-47A4-987C-7419E10710F7}">
      <dgm:prSet phldrT="[Text]" custT="1"/>
      <dgm:spPr/>
      <dgm:t>
        <a:bodyPr/>
        <a:lstStyle/>
        <a:p>
          <a:r>
            <a:rPr lang="en-US" sz="1200" b="1" dirty="0" err="1" smtClean="0"/>
            <a:t>Postinfecious</a:t>
          </a:r>
          <a:endParaRPr lang="en-US" sz="1200" b="1" dirty="0"/>
        </a:p>
      </dgm:t>
    </dgm:pt>
    <dgm:pt modelId="{2C21D60C-1BA8-43DA-AA8C-BE8DD29E22EA}" type="parTrans" cxnId="{642475F1-1300-4E32-920B-C7A0CA04624F}">
      <dgm:prSet/>
      <dgm:spPr/>
      <dgm:t>
        <a:bodyPr/>
        <a:lstStyle/>
        <a:p>
          <a:endParaRPr lang="en-US"/>
        </a:p>
      </dgm:t>
    </dgm:pt>
    <dgm:pt modelId="{FEE3BD6E-A869-418B-A3D9-B7D116DEB368}" type="sibTrans" cxnId="{642475F1-1300-4E32-920B-C7A0CA04624F}">
      <dgm:prSet/>
      <dgm:spPr/>
      <dgm:t>
        <a:bodyPr/>
        <a:lstStyle/>
        <a:p>
          <a:endParaRPr lang="en-US"/>
        </a:p>
      </dgm:t>
    </dgm:pt>
    <dgm:pt modelId="{048CEA3D-3BDF-4D38-8BD4-D708401B665B}">
      <dgm:prSet phldrT="[Text]"/>
      <dgm:spPr/>
      <dgm:t>
        <a:bodyPr/>
        <a:lstStyle/>
        <a:p>
          <a:r>
            <a:rPr lang="en-US" b="1" dirty="0" smtClean="0"/>
            <a:t>Microflora Alterations</a:t>
          </a:r>
          <a:endParaRPr lang="en-US" b="1" dirty="0"/>
        </a:p>
      </dgm:t>
    </dgm:pt>
    <dgm:pt modelId="{489F1BFF-3A3F-4E38-A885-BA463B7E21D6}" type="parTrans" cxnId="{856599AB-3B6A-4EC3-A575-23857802E2BE}">
      <dgm:prSet/>
      <dgm:spPr/>
      <dgm:t>
        <a:bodyPr/>
        <a:lstStyle/>
        <a:p>
          <a:endParaRPr lang="en-US"/>
        </a:p>
      </dgm:t>
    </dgm:pt>
    <dgm:pt modelId="{2A33ADCD-0271-480D-AC66-184947AFE63B}" type="sibTrans" cxnId="{856599AB-3B6A-4EC3-A575-23857802E2BE}">
      <dgm:prSet/>
      <dgm:spPr/>
      <dgm:t>
        <a:bodyPr/>
        <a:lstStyle/>
        <a:p>
          <a:endParaRPr lang="en-US"/>
        </a:p>
      </dgm:t>
    </dgm:pt>
    <dgm:pt modelId="{CE690205-C1C7-48CE-8A7B-F9223DBC3F48}">
      <dgm:prSet phldrT="[Text]"/>
      <dgm:spPr/>
      <dgm:t>
        <a:bodyPr/>
        <a:lstStyle/>
        <a:p>
          <a:r>
            <a:rPr lang="en-US" b="1" dirty="0" smtClean="0"/>
            <a:t>Sensitivity</a:t>
          </a:r>
          <a:endParaRPr lang="en-US" b="1" dirty="0"/>
        </a:p>
      </dgm:t>
    </dgm:pt>
    <dgm:pt modelId="{DF975AE2-B696-4F61-97E7-E5C42259C074}" type="parTrans" cxnId="{0CFA370F-D29F-4F15-8EC9-A0DD88B9B597}">
      <dgm:prSet/>
      <dgm:spPr/>
      <dgm:t>
        <a:bodyPr/>
        <a:lstStyle/>
        <a:p>
          <a:endParaRPr lang="en-US"/>
        </a:p>
      </dgm:t>
    </dgm:pt>
    <dgm:pt modelId="{A608AC5C-C73A-4372-8659-5EDB1BBE7886}" type="sibTrans" cxnId="{0CFA370F-D29F-4F15-8EC9-A0DD88B9B597}">
      <dgm:prSet/>
      <dgm:spPr/>
      <dgm:t>
        <a:bodyPr/>
        <a:lstStyle/>
        <a:p>
          <a:endParaRPr lang="en-US"/>
        </a:p>
      </dgm:t>
    </dgm:pt>
    <dgm:pt modelId="{0E657372-49AB-42DC-8DCC-12D6EDCC2372}">
      <dgm:prSet phldrT="[Text]" custT="1"/>
      <dgm:spPr/>
      <dgm:t>
        <a:bodyPr/>
        <a:lstStyle/>
        <a:p>
          <a:r>
            <a:rPr lang="en-US" sz="1200" b="1" dirty="0" smtClean="0"/>
            <a:t>Psychosocial</a:t>
          </a:r>
          <a:endParaRPr lang="en-US" sz="1200" b="1" dirty="0"/>
        </a:p>
      </dgm:t>
    </dgm:pt>
    <dgm:pt modelId="{741D9E7A-571C-4790-89D1-E735EA9C470F}" type="parTrans" cxnId="{CC205EE7-1181-482C-9774-3DB0469DF107}">
      <dgm:prSet/>
      <dgm:spPr/>
      <dgm:t>
        <a:bodyPr/>
        <a:lstStyle/>
        <a:p>
          <a:endParaRPr lang="en-US"/>
        </a:p>
      </dgm:t>
    </dgm:pt>
    <dgm:pt modelId="{A2AC170B-ACC8-4348-8AF5-EFFC335EC0D9}" type="sibTrans" cxnId="{CC205EE7-1181-482C-9774-3DB0469DF107}">
      <dgm:prSet/>
      <dgm:spPr/>
      <dgm:t>
        <a:bodyPr/>
        <a:lstStyle/>
        <a:p>
          <a:endParaRPr lang="en-US"/>
        </a:p>
      </dgm:t>
    </dgm:pt>
    <dgm:pt modelId="{A777FD14-444D-417F-AE35-188F3684C40D}" type="pres">
      <dgm:prSet presAssocID="{56CB8F64-2BD2-4AEC-8A38-80B3F03B001D}" presName="compositeShape" presStyleCnt="0">
        <dgm:presLayoutVars>
          <dgm:chMax val="7"/>
          <dgm:dir/>
          <dgm:resizeHandles val="exact"/>
        </dgm:presLayoutVars>
      </dgm:prSet>
      <dgm:spPr/>
    </dgm:pt>
    <dgm:pt modelId="{5809E72E-CE81-4108-A4D0-7BA0CD516C15}" type="pres">
      <dgm:prSet presAssocID="{56CB8F64-2BD2-4AEC-8A38-80B3F03B001D}" presName="wedge1" presStyleLbl="node1" presStyleIdx="0" presStyleCnt="7"/>
      <dgm:spPr/>
      <dgm:t>
        <a:bodyPr/>
        <a:lstStyle/>
        <a:p>
          <a:endParaRPr lang="en-US"/>
        </a:p>
      </dgm:t>
    </dgm:pt>
    <dgm:pt modelId="{EA7FB63D-E9F9-4BDB-AF31-8A25B16D56A4}" type="pres">
      <dgm:prSet presAssocID="{56CB8F64-2BD2-4AEC-8A38-80B3F03B001D}" presName="dummy1a" presStyleCnt="0"/>
      <dgm:spPr/>
    </dgm:pt>
    <dgm:pt modelId="{815A47EC-09E2-4351-8F1B-CE4F10D9E158}" type="pres">
      <dgm:prSet presAssocID="{56CB8F64-2BD2-4AEC-8A38-80B3F03B001D}" presName="dummy1b" presStyleCnt="0"/>
      <dgm:spPr/>
    </dgm:pt>
    <dgm:pt modelId="{373B35FC-CE03-4805-9F12-DAFCC60194A5}" type="pres">
      <dgm:prSet presAssocID="{56CB8F64-2BD2-4AEC-8A38-80B3F03B001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87860-3790-44D7-8541-728E3F612599}" type="pres">
      <dgm:prSet presAssocID="{56CB8F64-2BD2-4AEC-8A38-80B3F03B001D}" presName="wedge2" presStyleLbl="node1" presStyleIdx="1" presStyleCnt="7"/>
      <dgm:spPr/>
      <dgm:t>
        <a:bodyPr/>
        <a:lstStyle/>
        <a:p>
          <a:endParaRPr lang="en-US"/>
        </a:p>
      </dgm:t>
    </dgm:pt>
    <dgm:pt modelId="{8C3EE76C-67FF-4E62-A4F1-BAA6C5A2197E}" type="pres">
      <dgm:prSet presAssocID="{56CB8F64-2BD2-4AEC-8A38-80B3F03B001D}" presName="dummy2a" presStyleCnt="0"/>
      <dgm:spPr/>
    </dgm:pt>
    <dgm:pt modelId="{D906C464-A435-40B9-8DAF-6AF807EEEBD1}" type="pres">
      <dgm:prSet presAssocID="{56CB8F64-2BD2-4AEC-8A38-80B3F03B001D}" presName="dummy2b" presStyleCnt="0"/>
      <dgm:spPr/>
    </dgm:pt>
    <dgm:pt modelId="{B2361B69-B628-40EF-B56A-74AC9CA62C99}" type="pres">
      <dgm:prSet presAssocID="{56CB8F64-2BD2-4AEC-8A38-80B3F03B001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695A-E25B-412E-811E-3E6939FB06A4}" type="pres">
      <dgm:prSet presAssocID="{56CB8F64-2BD2-4AEC-8A38-80B3F03B001D}" presName="wedge3" presStyleLbl="node1" presStyleIdx="2" presStyleCnt="7"/>
      <dgm:spPr/>
      <dgm:t>
        <a:bodyPr/>
        <a:lstStyle/>
        <a:p>
          <a:endParaRPr lang="en-US"/>
        </a:p>
      </dgm:t>
    </dgm:pt>
    <dgm:pt modelId="{ADF599F0-77B1-4B1F-98EB-CDA9E378A78B}" type="pres">
      <dgm:prSet presAssocID="{56CB8F64-2BD2-4AEC-8A38-80B3F03B001D}" presName="dummy3a" presStyleCnt="0"/>
      <dgm:spPr/>
    </dgm:pt>
    <dgm:pt modelId="{340C1B2D-2943-432E-9025-F6C44CD75CD7}" type="pres">
      <dgm:prSet presAssocID="{56CB8F64-2BD2-4AEC-8A38-80B3F03B001D}" presName="dummy3b" presStyleCnt="0"/>
      <dgm:spPr/>
    </dgm:pt>
    <dgm:pt modelId="{C6980745-5E25-4BDF-8586-0DE792401E6A}" type="pres">
      <dgm:prSet presAssocID="{56CB8F64-2BD2-4AEC-8A38-80B3F03B001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8414-1F2E-4197-96B2-BF3CC246ADD6}" type="pres">
      <dgm:prSet presAssocID="{56CB8F64-2BD2-4AEC-8A38-80B3F03B001D}" presName="wedge4" presStyleLbl="node1" presStyleIdx="3" presStyleCnt="7"/>
      <dgm:spPr/>
      <dgm:t>
        <a:bodyPr/>
        <a:lstStyle/>
        <a:p>
          <a:endParaRPr lang="en-US"/>
        </a:p>
      </dgm:t>
    </dgm:pt>
    <dgm:pt modelId="{BDF83174-698E-479C-A5CF-1BCA877A83A9}" type="pres">
      <dgm:prSet presAssocID="{56CB8F64-2BD2-4AEC-8A38-80B3F03B001D}" presName="dummy4a" presStyleCnt="0"/>
      <dgm:spPr/>
    </dgm:pt>
    <dgm:pt modelId="{FFF7DBCD-FD77-457F-9814-74D0EC601183}" type="pres">
      <dgm:prSet presAssocID="{56CB8F64-2BD2-4AEC-8A38-80B3F03B001D}" presName="dummy4b" presStyleCnt="0"/>
      <dgm:spPr/>
    </dgm:pt>
    <dgm:pt modelId="{97C1D14F-B2CE-4091-A7D5-82C93417152D}" type="pres">
      <dgm:prSet presAssocID="{56CB8F64-2BD2-4AEC-8A38-80B3F03B001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6CD5-D241-40F0-B1E6-AAD84E785ECD}" type="pres">
      <dgm:prSet presAssocID="{56CB8F64-2BD2-4AEC-8A38-80B3F03B001D}" presName="wedge5" presStyleLbl="node1" presStyleIdx="4" presStyleCnt="7"/>
      <dgm:spPr/>
      <dgm:t>
        <a:bodyPr/>
        <a:lstStyle/>
        <a:p>
          <a:endParaRPr lang="en-US"/>
        </a:p>
      </dgm:t>
    </dgm:pt>
    <dgm:pt modelId="{CC6A0749-BA07-4C49-9759-138BDA6C54BF}" type="pres">
      <dgm:prSet presAssocID="{56CB8F64-2BD2-4AEC-8A38-80B3F03B001D}" presName="dummy5a" presStyleCnt="0"/>
      <dgm:spPr/>
    </dgm:pt>
    <dgm:pt modelId="{606975FF-AA6D-4579-B4F0-89BD1235E8A1}" type="pres">
      <dgm:prSet presAssocID="{56CB8F64-2BD2-4AEC-8A38-80B3F03B001D}" presName="dummy5b" presStyleCnt="0"/>
      <dgm:spPr/>
    </dgm:pt>
    <dgm:pt modelId="{4006FD6A-720A-476F-AD8F-8352543820F0}" type="pres">
      <dgm:prSet presAssocID="{56CB8F64-2BD2-4AEC-8A38-80B3F03B001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52E94-C9FD-458C-9EA1-984ADC411155}" type="pres">
      <dgm:prSet presAssocID="{56CB8F64-2BD2-4AEC-8A38-80B3F03B001D}" presName="wedge6" presStyleLbl="node1" presStyleIdx="5" presStyleCnt="7"/>
      <dgm:spPr/>
      <dgm:t>
        <a:bodyPr/>
        <a:lstStyle/>
        <a:p>
          <a:endParaRPr lang="en-US"/>
        </a:p>
      </dgm:t>
    </dgm:pt>
    <dgm:pt modelId="{EAE88E3C-8259-4AA5-A64B-B90A229E9285}" type="pres">
      <dgm:prSet presAssocID="{56CB8F64-2BD2-4AEC-8A38-80B3F03B001D}" presName="dummy6a" presStyleCnt="0"/>
      <dgm:spPr/>
    </dgm:pt>
    <dgm:pt modelId="{FDCDACA3-5645-4CE0-B10C-DA7DBDC8282D}" type="pres">
      <dgm:prSet presAssocID="{56CB8F64-2BD2-4AEC-8A38-80B3F03B001D}" presName="dummy6b" presStyleCnt="0"/>
      <dgm:spPr/>
    </dgm:pt>
    <dgm:pt modelId="{37CE4481-C234-4827-9043-CF955CB9CDCA}" type="pres">
      <dgm:prSet presAssocID="{56CB8F64-2BD2-4AEC-8A38-80B3F03B001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DB31C-2241-4EC8-83C1-BC9E43369563}" type="pres">
      <dgm:prSet presAssocID="{56CB8F64-2BD2-4AEC-8A38-80B3F03B001D}" presName="wedge7" presStyleLbl="node1" presStyleIdx="6" presStyleCnt="7"/>
      <dgm:spPr/>
      <dgm:t>
        <a:bodyPr/>
        <a:lstStyle/>
        <a:p>
          <a:endParaRPr lang="en-US"/>
        </a:p>
      </dgm:t>
    </dgm:pt>
    <dgm:pt modelId="{2D4FC709-8164-4E5F-94BE-FF9A6B33CAE4}" type="pres">
      <dgm:prSet presAssocID="{56CB8F64-2BD2-4AEC-8A38-80B3F03B001D}" presName="dummy7a" presStyleCnt="0"/>
      <dgm:spPr/>
    </dgm:pt>
    <dgm:pt modelId="{C2C33938-1581-44DA-943B-98CB29AFEC38}" type="pres">
      <dgm:prSet presAssocID="{56CB8F64-2BD2-4AEC-8A38-80B3F03B001D}" presName="dummy7b" presStyleCnt="0"/>
      <dgm:spPr/>
    </dgm:pt>
    <dgm:pt modelId="{32FA2E50-82D0-4E2E-9115-477EBCB62863}" type="pres">
      <dgm:prSet presAssocID="{56CB8F64-2BD2-4AEC-8A38-80B3F03B001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6C9E3-B3E4-4921-9EEE-57F937ED6BCE}" type="pres">
      <dgm:prSet presAssocID="{3648C69A-6236-49D9-B7DA-00A3513F0C93}" presName="arrowWedge1" presStyleLbl="fgSibTrans2D1" presStyleIdx="0" presStyleCnt="7"/>
      <dgm:spPr/>
    </dgm:pt>
    <dgm:pt modelId="{884C169C-EEC5-459D-87A3-00216F4245AE}" type="pres">
      <dgm:prSet presAssocID="{38946639-CC42-49F9-BEA5-D8B62A842865}" presName="arrowWedge2" presStyleLbl="fgSibTrans2D1" presStyleIdx="1" presStyleCnt="7"/>
      <dgm:spPr/>
    </dgm:pt>
    <dgm:pt modelId="{32DCB5D7-12A1-4F25-A3A2-4FAE2E0B393B}" type="pres">
      <dgm:prSet presAssocID="{DD4B7B1B-EF95-4E14-9DC0-FC114AA33936}" presName="arrowWedge3" presStyleLbl="fgSibTrans2D1" presStyleIdx="2" presStyleCnt="7"/>
      <dgm:spPr/>
    </dgm:pt>
    <dgm:pt modelId="{28768ED9-CAFE-41E5-8605-4DBC94F8455A}" type="pres">
      <dgm:prSet presAssocID="{FEE3BD6E-A869-418B-A3D9-B7D116DEB368}" presName="arrowWedge4" presStyleLbl="fgSibTrans2D1" presStyleIdx="3" presStyleCnt="7"/>
      <dgm:spPr/>
    </dgm:pt>
    <dgm:pt modelId="{7102777D-9CCE-45CC-865C-612DFBD0BCA7}" type="pres">
      <dgm:prSet presAssocID="{2A33ADCD-0271-480D-AC66-184947AFE63B}" presName="arrowWedge5" presStyleLbl="fgSibTrans2D1" presStyleIdx="4" presStyleCnt="7"/>
      <dgm:spPr/>
    </dgm:pt>
    <dgm:pt modelId="{E1269777-592C-4103-946C-0379A91442E2}" type="pres">
      <dgm:prSet presAssocID="{A608AC5C-C73A-4372-8659-5EDB1BBE7886}" presName="arrowWedge6" presStyleLbl="fgSibTrans2D1" presStyleIdx="5" presStyleCnt="7"/>
      <dgm:spPr/>
      <dgm:t>
        <a:bodyPr/>
        <a:lstStyle/>
        <a:p>
          <a:pPr rtl="1"/>
          <a:endParaRPr lang="ar-SA"/>
        </a:p>
      </dgm:t>
    </dgm:pt>
    <dgm:pt modelId="{2A23A564-A829-40D8-B2C0-94937E79BACC}" type="pres">
      <dgm:prSet presAssocID="{A2AC170B-ACC8-4348-8AF5-EFFC335EC0D9}" presName="arrowWedge7" presStyleLbl="fgSibTrans2D1" presStyleIdx="6" presStyleCnt="7"/>
      <dgm:spPr/>
    </dgm:pt>
  </dgm:ptLst>
  <dgm:cxnLst>
    <dgm:cxn modelId="{252AF0E6-1E2A-4AC5-936C-4A9F67727EC1}" srcId="{56CB8F64-2BD2-4AEC-8A38-80B3F03B001D}" destId="{1BD4B312-F658-46D8-A7AD-4D9391493A67}" srcOrd="0" destOrd="0" parTransId="{73AC8762-0B88-4832-BBEE-A12F25553E13}" sibTransId="{3648C69A-6236-49D9-B7DA-00A3513F0C93}"/>
    <dgm:cxn modelId="{6166526F-7906-4128-8443-1DCE09E87D8B}" type="presOf" srcId="{048CEA3D-3BDF-4D38-8BD4-D708401B665B}" destId="{04DD6CD5-D241-40F0-B1E6-AAD84E785ECD}" srcOrd="0" destOrd="0" presId="urn:microsoft.com/office/officeart/2005/8/layout/cycle8"/>
    <dgm:cxn modelId="{CD1875CB-72EF-4B84-BEC3-FA7DC4CBE184}" type="presOf" srcId="{1BD4B312-F658-46D8-A7AD-4D9391493A67}" destId="{5809E72E-CE81-4108-A4D0-7BA0CD516C15}" srcOrd="0" destOrd="0" presId="urn:microsoft.com/office/officeart/2005/8/layout/cycle8"/>
    <dgm:cxn modelId="{7B6954E3-B5D4-4DA9-9E0F-400765FE8E0E}" type="presOf" srcId="{0E657372-49AB-42DC-8DCC-12D6EDCC2372}" destId="{7C3DB31C-2241-4EC8-83C1-BC9E43369563}" srcOrd="0" destOrd="0" presId="urn:microsoft.com/office/officeart/2005/8/layout/cycle8"/>
    <dgm:cxn modelId="{47CAFF6E-5D40-4C65-84FC-E2729FEA2A30}" type="presOf" srcId="{048CEA3D-3BDF-4D38-8BD4-D708401B665B}" destId="{4006FD6A-720A-476F-AD8F-8352543820F0}" srcOrd="1" destOrd="0" presId="urn:microsoft.com/office/officeart/2005/8/layout/cycle8"/>
    <dgm:cxn modelId="{D6A8B462-C1B0-4020-A7E8-7754D735E5C2}" type="presOf" srcId="{46C0732B-2D74-47A4-987C-7419E10710F7}" destId="{97C1D14F-B2CE-4091-A7D5-82C93417152D}" srcOrd="1" destOrd="0" presId="urn:microsoft.com/office/officeart/2005/8/layout/cycle8"/>
    <dgm:cxn modelId="{2DDA4BA6-6E78-4F74-84C3-0DA7425F03D6}" type="presOf" srcId="{5797711E-482D-45E2-A3D7-6AA46E13FD8E}" destId="{8F887860-3790-44D7-8541-728E3F612599}" srcOrd="0" destOrd="0" presId="urn:microsoft.com/office/officeart/2005/8/layout/cycle8"/>
    <dgm:cxn modelId="{7B6FA5B7-6C25-4CE1-9EA2-6A7582C36D01}" type="presOf" srcId="{95DF9905-C037-4244-B17C-A10DAFBA605B}" destId="{69BB695A-E25B-412E-811E-3E6939FB06A4}" srcOrd="0" destOrd="0" presId="urn:microsoft.com/office/officeart/2005/8/layout/cycle8"/>
    <dgm:cxn modelId="{EFA3B173-55E7-4C68-AA6E-D3ADAA9D1E6F}" srcId="{56CB8F64-2BD2-4AEC-8A38-80B3F03B001D}" destId="{95DF9905-C037-4244-B17C-A10DAFBA605B}" srcOrd="2" destOrd="0" parTransId="{ECD8231B-0DDA-4A86-BDB7-AE02CB67046F}" sibTransId="{DD4B7B1B-EF95-4E14-9DC0-FC114AA33936}"/>
    <dgm:cxn modelId="{7E250A21-B9AC-4556-A2BA-0546F99E96B9}" type="presOf" srcId="{5797711E-482D-45E2-A3D7-6AA46E13FD8E}" destId="{B2361B69-B628-40EF-B56A-74AC9CA62C99}" srcOrd="1" destOrd="0" presId="urn:microsoft.com/office/officeart/2005/8/layout/cycle8"/>
    <dgm:cxn modelId="{CC205EE7-1181-482C-9774-3DB0469DF107}" srcId="{56CB8F64-2BD2-4AEC-8A38-80B3F03B001D}" destId="{0E657372-49AB-42DC-8DCC-12D6EDCC2372}" srcOrd="6" destOrd="0" parTransId="{741D9E7A-571C-4790-89D1-E735EA9C470F}" sibTransId="{A2AC170B-ACC8-4348-8AF5-EFFC335EC0D9}"/>
    <dgm:cxn modelId="{A7426D6E-4298-4D46-B815-D2DEBCB37FF1}" type="presOf" srcId="{1BD4B312-F658-46D8-A7AD-4D9391493A67}" destId="{373B35FC-CE03-4805-9F12-DAFCC60194A5}" srcOrd="1" destOrd="0" presId="urn:microsoft.com/office/officeart/2005/8/layout/cycle8"/>
    <dgm:cxn modelId="{7AB39AB1-0353-4863-A899-155EDFFCC407}" type="presOf" srcId="{CE690205-C1C7-48CE-8A7B-F9223DBC3F48}" destId="{29B52E94-C9FD-458C-9EA1-984ADC411155}" srcOrd="0" destOrd="0" presId="urn:microsoft.com/office/officeart/2005/8/layout/cycle8"/>
    <dgm:cxn modelId="{FE4163E2-A93D-42C8-803E-1EA3027946B5}" type="presOf" srcId="{0E657372-49AB-42DC-8DCC-12D6EDCC2372}" destId="{32FA2E50-82D0-4E2E-9115-477EBCB62863}" srcOrd="1" destOrd="0" presId="urn:microsoft.com/office/officeart/2005/8/layout/cycle8"/>
    <dgm:cxn modelId="{6CD63296-B662-41B3-BC16-17B818B9ADB7}" srcId="{56CB8F64-2BD2-4AEC-8A38-80B3F03B001D}" destId="{5797711E-482D-45E2-A3D7-6AA46E13FD8E}" srcOrd="1" destOrd="0" parTransId="{861C26EC-9ADB-4EFA-860E-ACB587FF0954}" sibTransId="{38946639-CC42-49F9-BEA5-D8B62A842865}"/>
    <dgm:cxn modelId="{0CFA370F-D29F-4F15-8EC9-A0DD88B9B597}" srcId="{56CB8F64-2BD2-4AEC-8A38-80B3F03B001D}" destId="{CE690205-C1C7-48CE-8A7B-F9223DBC3F48}" srcOrd="5" destOrd="0" parTransId="{DF975AE2-B696-4F61-97E7-E5C42259C074}" sibTransId="{A608AC5C-C73A-4372-8659-5EDB1BBE7886}"/>
    <dgm:cxn modelId="{69D313CB-2425-43F2-B920-0A7D7F3F8963}" type="presOf" srcId="{95DF9905-C037-4244-B17C-A10DAFBA605B}" destId="{C6980745-5E25-4BDF-8586-0DE792401E6A}" srcOrd="1" destOrd="0" presId="urn:microsoft.com/office/officeart/2005/8/layout/cycle8"/>
    <dgm:cxn modelId="{C1134705-E08E-422F-AA54-D4C4FC5E95E5}" type="presOf" srcId="{CE690205-C1C7-48CE-8A7B-F9223DBC3F48}" destId="{37CE4481-C234-4827-9043-CF955CB9CDCA}" srcOrd="1" destOrd="0" presId="urn:microsoft.com/office/officeart/2005/8/layout/cycle8"/>
    <dgm:cxn modelId="{6C722F37-30A5-47C9-BBB7-4143D4CE6DB9}" type="presOf" srcId="{46C0732B-2D74-47A4-987C-7419E10710F7}" destId="{7E4C8414-1F2E-4197-96B2-BF3CC246ADD6}" srcOrd="0" destOrd="0" presId="urn:microsoft.com/office/officeart/2005/8/layout/cycle8"/>
    <dgm:cxn modelId="{A558BC88-9DA9-4170-9AF5-6ADA57FA714C}" type="presOf" srcId="{56CB8F64-2BD2-4AEC-8A38-80B3F03B001D}" destId="{A777FD14-444D-417F-AE35-188F3684C40D}" srcOrd="0" destOrd="0" presId="urn:microsoft.com/office/officeart/2005/8/layout/cycle8"/>
    <dgm:cxn modelId="{856599AB-3B6A-4EC3-A575-23857802E2BE}" srcId="{56CB8F64-2BD2-4AEC-8A38-80B3F03B001D}" destId="{048CEA3D-3BDF-4D38-8BD4-D708401B665B}" srcOrd="4" destOrd="0" parTransId="{489F1BFF-3A3F-4E38-A885-BA463B7E21D6}" sibTransId="{2A33ADCD-0271-480D-AC66-184947AFE63B}"/>
    <dgm:cxn modelId="{642475F1-1300-4E32-920B-C7A0CA04624F}" srcId="{56CB8F64-2BD2-4AEC-8A38-80B3F03B001D}" destId="{46C0732B-2D74-47A4-987C-7419E10710F7}" srcOrd="3" destOrd="0" parTransId="{2C21D60C-1BA8-43DA-AA8C-BE8DD29E22EA}" sibTransId="{FEE3BD6E-A869-418B-A3D9-B7D116DEB368}"/>
    <dgm:cxn modelId="{28ADD897-3235-4C6F-81CA-038ECD0A50C3}" type="presParOf" srcId="{A777FD14-444D-417F-AE35-188F3684C40D}" destId="{5809E72E-CE81-4108-A4D0-7BA0CD516C15}" srcOrd="0" destOrd="0" presId="urn:microsoft.com/office/officeart/2005/8/layout/cycle8"/>
    <dgm:cxn modelId="{6CE0DD67-80F7-402E-8FA7-EA4BB7678901}" type="presParOf" srcId="{A777FD14-444D-417F-AE35-188F3684C40D}" destId="{EA7FB63D-E9F9-4BDB-AF31-8A25B16D56A4}" srcOrd="1" destOrd="0" presId="urn:microsoft.com/office/officeart/2005/8/layout/cycle8"/>
    <dgm:cxn modelId="{930EA143-6A89-429B-B67A-E4FC4E30F598}" type="presParOf" srcId="{A777FD14-444D-417F-AE35-188F3684C40D}" destId="{815A47EC-09E2-4351-8F1B-CE4F10D9E158}" srcOrd="2" destOrd="0" presId="urn:microsoft.com/office/officeart/2005/8/layout/cycle8"/>
    <dgm:cxn modelId="{3CC54A26-918A-4821-BC65-0D5231A679E0}" type="presParOf" srcId="{A777FD14-444D-417F-AE35-188F3684C40D}" destId="{373B35FC-CE03-4805-9F12-DAFCC60194A5}" srcOrd="3" destOrd="0" presId="urn:microsoft.com/office/officeart/2005/8/layout/cycle8"/>
    <dgm:cxn modelId="{E1035BEC-A2F7-4634-87A1-8F5D00BE133F}" type="presParOf" srcId="{A777FD14-444D-417F-AE35-188F3684C40D}" destId="{8F887860-3790-44D7-8541-728E3F612599}" srcOrd="4" destOrd="0" presId="urn:microsoft.com/office/officeart/2005/8/layout/cycle8"/>
    <dgm:cxn modelId="{75908DBB-4377-4FBD-8260-7E7B33C3306D}" type="presParOf" srcId="{A777FD14-444D-417F-AE35-188F3684C40D}" destId="{8C3EE76C-67FF-4E62-A4F1-BAA6C5A2197E}" srcOrd="5" destOrd="0" presId="urn:microsoft.com/office/officeart/2005/8/layout/cycle8"/>
    <dgm:cxn modelId="{8B81BEB8-8A67-48FA-A638-C6E73CF17928}" type="presParOf" srcId="{A777FD14-444D-417F-AE35-188F3684C40D}" destId="{D906C464-A435-40B9-8DAF-6AF807EEEBD1}" srcOrd="6" destOrd="0" presId="urn:microsoft.com/office/officeart/2005/8/layout/cycle8"/>
    <dgm:cxn modelId="{E4EB98C7-2CD2-4380-8AC7-DBE7ACF509E2}" type="presParOf" srcId="{A777FD14-444D-417F-AE35-188F3684C40D}" destId="{B2361B69-B628-40EF-B56A-74AC9CA62C99}" srcOrd="7" destOrd="0" presId="urn:microsoft.com/office/officeart/2005/8/layout/cycle8"/>
    <dgm:cxn modelId="{65752B4F-B161-43D3-A983-5A6AB9A918E1}" type="presParOf" srcId="{A777FD14-444D-417F-AE35-188F3684C40D}" destId="{69BB695A-E25B-412E-811E-3E6939FB06A4}" srcOrd="8" destOrd="0" presId="urn:microsoft.com/office/officeart/2005/8/layout/cycle8"/>
    <dgm:cxn modelId="{9866887F-0A56-4F92-B971-9138FC984F49}" type="presParOf" srcId="{A777FD14-444D-417F-AE35-188F3684C40D}" destId="{ADF599F0-77B1-4B1F-98EB-CDA9E378A78B}" srcOrd="9" destOrd="0" presId="urn:microsoft.com/office/officeart/2005/8/layout/cycle8"/>
    <dgm:cxn modelId="{15004129-AD35-4220-9502-13D2FD62E316}" type="presParOf" srcId="{A777FD14-444D-417F-AE35-188F3684C40D}" destId="{340C1B2D-2943-432E-9025-F6C44CD75CD7}" srcOrd="10" destOrd="0" presId="urn:microsoft.com/office/officeart/2005/8/layout/cycle8"/>
    <dgm:cxn modelId="{11E23768-9697-4C29-B396-2ACC436D146F}" type="presParOf" srcId="{A777FD14-444D-417F-AE35-188F3684C40D}" destId="{C6980745-5E25-4BDF-8586-0DE792401E6A}" srcOrd="11" destOrd="0" presId="urn:microsoft.com/office/officeart/2005/8/layout/cycle8"/>
    <dgm:cxn modelId="{38933BD5-E1ED-49ED-BBA0-1892A71CAF99}" type="presParOf" srcId="{A777FD14-444D-417F-AE35-188F3684C40D}" destId="{7E4C8414-1F2E-4197-96B2-BF3CC246ADD6}" srcOrd="12" destOrd="0" presId="urn:microsoft.com/office/officeart/2005/8/layout/cycle8"/>
    <dgm:cxn modelId="{7E2D7E67-81A3-4DE0-BD88-453146ACCA37}" type="presParOf" srcId="{A777FD14-444D-417F-AE35-188F3684C40D}" destId="{BDF83174-698E-479C-A5CF-1BCA877A83A9}" srcOrd="13" destOrd="0" presId="urn:microsoft.com/office/officeart/2005/8/layout/cycle8"/>
    <dgm:cxn modelId="{8783D711-5999-4EB3-8382-C79E87D1CA24}" type="presParOf" srcId="{A777FD14-444D-417F-AE35-188F3684C40D}" destId="{FFF7DBCD-FD77-457F-9814-74D0EC601183}" srcOrd="14" destOrd="0" presId="urn:microsoft.com/office/officeart/2005/8/layout/cycle8"/>
    <dgm:cxn modelId="{4B67082A-C2DA-4F32-9D59-91F0D1AB4BFC}" type="presParOf" srcId="{A777FD14-444D-417F-AE35-188F3684C40D}" destId="{97C1D14F-B2CE-4091-A7D5-82C93417152D}" srcOrd="15" destOrd="0" presId="urn:microsoft.com/office/officeart/2005/8/layout/cycle8"/>
    <dgm:cxn modelId="{70C9B391-FBA3-4963-8B46-B25DEE5D735B}" type="presParOf" srcId="{A777FD14-444D-417F-AE35-188F3684C40D}" destId="{04DD6CD5-D241-40F0-B1E6-AAD84E785ECD}" srcOrd="16" destOrd="0" presId="urn:microsoft.com/office/officeart/2005/8/layout/cycle8"/>
    <dgm:cxn modelId="{F6E6E003-F2B9-4A7F-ACE9-0E902F0B4790}" type="presParOf" srcId="{A777FD14-444D-417F-AE35-188F3684C40D}" destId="{CC6A0749-BA07-4C49-9759-138BDA6C54BF}" srcOrd="17" destOrd="0" presId="urn:microsoft.com/office/officeart/2005/8/layout/cycle8"/>
    <dgm:cxn modelId="{21A88F54-5653-48EC-86E0-19B7EC19B66D}" type="presParOf" srcId="{A777FD14-444D-417F-AE35-188F3684C40D}" destId="{606975FF-AA6D-4579-B4F0-89BD1235E8A1}" srcOrd="18" destOrd="0" presId="urn:microsoft.com/office/officeart/2005/8/layout/cycle8"/>
    <dgm:cxn modelId="{2A25C10D-CC09-4035-9EB6-E93D066CC12F}" type="presParOf" srcId="{A777FD14-444D-417F-AE35-188F3684C40D}" destId="{4006FD6A-720A-476F-AD8F-8352543820F0}" srcOrd="19" destOrd="0" presId="urn:microsoft.com/office/officeart/2005/8/layout/cycle8"/>
    <dgm:cxn modelId="{A88428E2-C358-49EA-82CB-AE0BB3629F35}" type="presParOf" srcId="{A777FD14-444D-417F-AE35-188F3684C40D}" destId="{29B52E94-C9FD-458C-9EA1-984ADC411155}" srcOrd="20" destOrd="0" presId="urn:microsoft.com/office/officeart/2005/8/layout/cycle8"/>
    <dgm:cxn modelId="{1E3C05FA-4844-485A-B157-4C0F7F925EBE}" type="presParOf" srcId="{A777FD14-444D-417F-AE35-188F3684C40D}" destId="{EAE88E3C-8259-4AA5-A64B-B90A229E9285}" srcOrd="21" destOrd="0" presId="urn:microsoft.com/office/officeart/2005/8/layout/cycle8"/>
    <dgm:cxn modelId="{96541821-182E-47A0-8946-C460EB4E23EB}" type="presParOf" srcId="{A777FD14-444D-417F-AE35-188F3684C40D}" destId="{FDCDACA3-5645-4CE0-B10C-DA7DBDC8282D}" srcOrd="22" destOrd="0" presId="urn:microsoft.com/office/officeart/2005/8/layout/cycle8"/>
    <dgm:cxn modelId="{3BE400F0-339D-4907-8D2D-94A6173F9874}" type="presParOf" srcId="{A777FD14-444D-417F-AE35-188F3684C40D}" destId="{37CE4481-C234-4827-9043-CF955CB9CDCA}" srcOrd="23" destOrd="0" presId="urn:microsoft.com/office/officeart/2005/8/layout/cycle8"/>
    <dgm:cxn modelId="{C3716284-55A9-423A-9E06-CD5B86D0DF2D}" type="presParOf" srcId="{A777FD14-444D-417F-AE35-188F3684C40D}" destId="{7C3DB31C-2241-4EC8-83C1-BC9E43369563}" srcOrd="24" destOrd="0" presId="urn:microsoft.com/office/officeart/2005/8/layout/cycle8"/>
    <dgm:cxn modelId="{9B8B45BE-417A-49B1-8A77-E6A99A29433D}" type="presParOf" srcId="{A777FD14-444D-417F-AE35-188F3684C40D}" destId="{2D4FC709-8164-4E5F-94BE-FF9A6B33CAE4}" srcOrd="25" destOrd="0" presId="urn:microsoft.com/office/officeart/2005/8/layout/cycle8"/>
    <dgm:cxn modelId="{376E7969-7B94-47AE-9F66-BB97B06712CD}" type="presParOf" srcId="{A777FD14-444D-417F-AE35-188F3684C40D}" destId="{C2C33938-1581-44DA-943B-98CB29AFEC38}" srcOrd="26" destOrd="0" presId="urn:microsoft.com/office/officeart/2005/8/layout/cycle8"/>
    <dgm:cxn modelId="{2ACC51A7-FA9B-44C0-9EE9-DF44266A5FFD}" type="presParOf" srcId="{A777FD14-444D-417F-AE35-188F3684C40D}" destId="{32FA2E50-82D0-4E2E-9115-477EBCB62863}" srcOrd="27" destOrd="0" presId="urn:microsoft.com/office/officeart/2005/8/layout/cycle8"/>
    <dgm:cxn modelId="{366851C6-DA63-4A47-B115-152C54C57ECA}" type="presParOf" srcId="{A777FD14-444D-417F-AE35-188F3684C40D}" destId="{43D6C9E3-B3E4-4921-9EEE-57F937ED6BCE}" srcOrd="28" destOrd="0" presId="urn:microsoft.com/office/officeart/2005/8/layout/cycle8"/>
    <dgm:cxn modelId="{833541FE-FEEA-458E-A110-715C2A8E48C0}" type="presParOf" srcId="{A777FD14-444D-417F-AE35-188F3684C40D}" destId="{884C169C-EEC5-459D-87A3-00216F4245AE}" srcOrd="29" destOrd="0" presId="urn:microsoft.com/office/officeart/2005/8/layout/cycle8"/>
    <dgm:cxn modelId="{91B326BA-09DC-4F55-8DED-9230143B8AB6}" type="presParOf" srcId="{A777FD14-444D-417F-AE35-188F3684C40D}" destId="{32DCB5D7-12A1-4F25-A3A2-4FAE2E0B393B}" srcOrd="30" destOrd="0" presId="urn:microsoft.com/office/officeart/2005/8/layout/cycle8"/>
    <dgm:cxn modelId="{EA129E9D-1FA2-4310-B845-2075995519D2}" type="presParOf" srcId="{A777FD14-444D-417F-AE35-188F3684C40D}" destId="{28768ED9-CAFE-41E5-8605-4DBC94F8455A}" srcOrd="31" destOrd="0" presId="urn:microsoft.com/office/officeart/2005/8/layout/cycle8"/>
    <dgm:cxn modelId="{A1FFFE1E-801C-4DD0-BA09-F1823A8AED75}" type="presParOf" srcId="{A777FD14-444D-417F-AE35-188F3684C40D}" destId="{7102777D-9CCE-45CC-865C-612DFBD0BCA7}" srcOrd="32" destOrd="0" presId="urn:microsoft.com/office/officeart/2005/8/layout/cycle8"/>
    <dgm:cxn modelId="{3D182F8C-215A-44EB-AAEA-C3A7B10597A5}" type="presParOf" srcId="{A777FD14-444D-417F-AE35-188F3684C40D}" destId="{E1269777-592C-4103-946C-0379A91442E2}" srcOrd="33" destOrd="0" presId="urn:microsoft.com/office/officeart/2005/8/layout/cycle8"/>
    <dgm:cxn modelId="{34D0B192-52B5-421F-8D23-87C77BB794D7}" type="presParOf" srcId="{A777FD14-444D-417F-AE35-188F3684C40D}" destId="{2A23A564-A829-40D8-B2C0-94937E79BAC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044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05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831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https://pixabay.com/en/typewriter-book-notebook-paper-801921/</a:t>
            </a:r>
          </a:p>
        </p:txBody>
      </p:sp>
    </p:spTree>
    <p:extLst>
      <p:ext uri="{BB962C8B-B14F-4D97-AF65-F5344CB8AC3E}">
        <p14:creationId xmlns:p14="http://schemas.microsoft.com/office/powerpoint/2010/main" val="121666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46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8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7419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356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2697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97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6316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088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1108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275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29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773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26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36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653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38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medscape.com/medline/abstract/1667856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edscape.com/medline/abstract/166785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orld_Health_Organizatio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86726" y="235467"/>
            <a:ext cx="8753400" cy="46386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8520" y="235466"/>
            <a:ext cx="9389680" cy="4352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000" b="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23528" y="1995687"/>
            <a:ext cx="3240360" cy="259228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1-Abdulelah alqahtani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2-Abdulmajeed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almutairi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  <a:ea typeface="Cambria Math" panose="02040503050406030204" pitchFamily="18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3- Fahad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a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ea typeface="Cambria Math" panose="02040503050406030204" pitchFamily="18" charset="0"/>
              </a:rPr>
              <a:t>lamri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kern="1200" cap="all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CHANGES IN BOWEL MOVMENTS </a:t>
            </a:r>
            <a:r>
              <a:rPr lang="en-US" sz="3200" kern="1200" cap="all" dirty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rPr>
              <a:t>(</a:t>
            </a:r>
            <a:r>
              <a:rPr lang="en-US" sz="3200" kern="1200" cap="all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IBS</a:t>
            </a:r>
            <a:r>
              <a:rPr lang="en-US" sz="3200" kern="1200" cap="all" dirty="0">
                <a:solidFill>
                  <a:srgbClr val="0070C0"/>
                </a:solidFill>
                <a:latin typeface="Century Gothic" pitchFamily="34" charset="0"/>
                <a:ea typeface="+mj-ea"/>
                <a:cs typeface="+mj-cs"/>
              </a:rPr>
              <a:t>)</a:t>
            </a:r>
            <a:endParaRPr lang="ar-SA" sz="3200" kern="1200" cap="all" dirty="0">
              <a:solidFill>
                <a:srgbClr val="0070C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29" y="1600200"/>
            <a:ext cx="2259718" cy="283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339502"/>
            <a:ext cx="6120680" cy="163564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Causes of diarrhea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491630"/>
            <a:ext cx="8424936" cy="36518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Infection:</a:t>
            </a:r>
            <a:endParaRPr lang="en-US" sz="1800" dirty="0" smtClean="0"/>
          </a:p>
          <a:p>
            <a:r>
              <a:rPr lang="en-US" sz="1800" dirty="0" smtClean="0"/>
              <a:t>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Most common cause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of acute diarrhea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viral </a:t>
            </a:r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infection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(rotavirus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and the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Norwalk virus </a:t>
            </a:r>
            <a:r>
              <a:rPr lang="en-US" sz="2000" dirty="0">
                <a:latin typeface="Andalus" panose="02020603050405020304" pitchFamily="18" charset="-78"/>
                <a:cs typeface="Andalus" panose="02020603050405020304" pitchFamily="18" charset="-78"/>
              </a:rPr>
              <a:t>are the most common). </a:t>
            </a:r>
            <a:endParaRPr lang="en-US" sz="2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Malabsorption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Lactose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intolerance: </a:t>
            </a:r>
            <a:r>
              <a:rPr lang="en-US" sz="2100" dirty="0">
                <a:latin typeface="Andalus" panose="02020603050405020304" pitchFamily="18" charset="-78"/>
                <a:cs typeface="Andalus" panose="02020603050405020304" pitchFamily="18" charset="-78"/>
              </a:rPr>
              <a:t>People who have difficulty digesting lactose have diarrhea after eating dairy products</a:t>
            </a:r>
          </a:p>
          <a:p>
            <a:endParaRPr lang="en-US" sz="1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inflammatory bowel disease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Medication : </a:t>
            </a:r>
            <a:r>
              <a:rPr lang="en-US" sz="1800" b="1" dirty="0" smtClean="0">
                <a:solidFill>
                  <a:srgbClr val="FF0000"/>
                </a:solidFill>
              </a:rPr>
              <a:t>antibiotics</a:t>
            </a:r>
          </a:p>
          <a:p>
            <a:endParaRPr lang="en-US" sz="18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Irritable bowl syndrome (</a:t>
            </a:r>
            <a:r>
              <a:rPr lang="en-US" sz="1800" b="1" dirty="0" err="1" smtClean="0">
                <a:solidFill>
                  <a:schemeClr val="accent5">
                    <a:lumMod val="75000"/>
                  </a:schemeClr>
                </a:solidFill>
              </a:rPr>
              <a:t>Ibs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en-US" sz="1800" b="1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0842"/>
            <a:ext cx="1044116" cy="15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339502"/>
            <a:ext cx="7920880" cy="128691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Constipation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2197871"/>
            <a:ext cx="8532440" cy="323923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Constipation</a:t>
            </a:r>
            <a:r>
              <a:rPr lang="en-US" sz="1800" dirty="0" smtClean="0">
                <a:latin typeface="Century Gothic" pitchFamily="34" charset="0"/>
              </a:rPr>
              <a:t> is a </a:t>
            </a:r>
            <a:r>
              <a:rPr lang="en-US" sz="1800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symptom</a:t>
            </a:r>
            <a:r>
              <a:rPr lang="en-US" sz="1800" dirty="0" smtClean="0">
                <a:latin typeface="Century Gothic" pitchFamily="34" charset="0"/>
              </a:rPr>
              <a:t>, not a disease.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Different patients have different perceptions of symptoms. Some patients regard constipation as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straining</a:t>
            </a:r>
            <a:r>
              <a:rPr lang="en-US" sz="1800" dirty="0" smtClean="0">
                <a:latin typeface="Century Gothic" pitchFamily="34" charset="0"/>
              </a:rPr>
              <a:t>, while for others, it means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hard, pellet-like </a:t>
            </a:r>
          </a:p>
          <a:p>
            <a:pPr>
              <a:lnSpc>
                <a:spcPct val="150000"/>
              </a:lnSpc>
            </a:pP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stools </a:t>
            </a:r>
            <a:r>
              <a:rPr lang="en-US" sz="1800" dirty="0" smtClean="0">
                <a:latin typeface="Century Gothic" pitchFamily="34" charset="0"/>
              </a:rPr>
              <a:t>or an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inability to defecate when desired</a:t>
            </a:r>
            <a:r>
              <a:rPr lang="en-US" sz="1800" dirty="0" smtClean="0">
                <a:latin typeface="Century Gothic" pitchFamily="34" charset="0"/>
              </a:rPr>
              <a:t>, or </a:t>
            </a:r>
            <a:r>
              <a:rPr lang="en-US" sz="1800" b="1" i="1" dirty="0" smtClean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infrequent defecation</a:t>
            </a:r>
            <a:r>
              <a:rPr lang="en-US" sz="1800" dirty="0" smtClean="0">
                <a:latin typeface="Century Gothic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latin typeface="Century Gothic" pitchFamily="34" charset="0"/>
              </a:rPr>
              <a:t>Being constipated means your bowel movements are tough or happen less often than normal.</a:t>
            </a:r>
            <a:r>
              <a:rPr lang="en-US" sz="1800" dirty="0">
                <a:solidFill>
                  <a:srgbClr val="0070C0"/>
                </a:solidFill>
              </a:rPr>
              <a:t> </a:t>
            </a:r>
            <a:endParaRPr lang="en-US" sz="1800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7494"/>
            <a:ext cx="1977268" cy="19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370885"/>
            <a:ext cx="6857612" cy="115473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Causes of Constipation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360320"/>
            <a:ext cx="9144000" cy="422793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400" dirty="0" smtClean="0"/>
          </a:p>
          <a:p>
            <a:pPr lvl="1" rtl="1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Constipation may result from several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causes :</a:t>
            </a:r>
          </a:p>
          <a:p>
            <a:pPr marL="342900" lvl="1" indent="-342900" rtl="1">
              <a:buFontTx/>
              <a:buChar char="-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Poor diet    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Inadequate fluid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intake  </a:t>
            </a:r>
          </a:p>
          <a:p>
            <a:pPr marL="342900" lvl="1" indent="-342900" rtl="1">
              <a:buFontTx/>
              <a:buChar char="-"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Caffeine 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alcohol  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Medications  </a:t>
            </a:r>
          </a:p>
          <a:p>
            <a:pPr lvl="1" rtl="1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Intestinal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obstruction  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Mechanical problems of the anus and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rectum</a:t>
            </a:r>
          </a:p>
          <a:p>
            <a:pPr lvl="1" rtl="1"/>
            <a:endParaRPr lang="en-US" sz="2800" b="1" dirty="0">
              <a:solidFill>
                <a:schemeClr val="accent3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1"/>
            <a:r>
              <a:rPr lang="en-US" sz="2400" dirty="0" smtClean="0"/>
              <a:t>Or psychological factors like : stress – </a:t>
            </a:r>
            <a:r>
              <a:rPr lang="en-US" sz="2400" dirty="0" err="1" smtClean="0"/>
              <a:t>anixity</a:t>
            </a:r>
            <a:r>
              <a:rPr lang="en-US" sz="2400" dirty="0" smtClean="0"/>
              <a:t> – fear …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144000" y="4443958"/>
            <a:ext cx="233496" cy="45719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483518"/>
            <a:ext cx="2808312" cy="11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15616" y="353310"/>
            <a:ext cx="7750624" cy="12660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Irritable bowel syndrome</a:t>
            </a:r>
            <a:endParaRPr lang="x-none" sz="4400" dirty="0">
              <a:solidFill>
                <a:schemeClr val="accent5">
                  <a:lumMod val="75000"/>
                </a:schemeClr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72" y="1183437"/>
            <a:ext cx="8686728" cy="369070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Irritable bowel syndrome (IBS) : </a:t>
            </a:r>
            <a:r>
              <a:rPr lang="en-US" sz="1800" dirty="0"/>
              <a:t>Idiopathic Syndrome of Intrinsic Bowel; motility dysfunction and can have both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diarrhea ,constipation </a:t>
            </a:r>
            <a:r>
              <a:rPr lang="en-US" sz="1800" dirty="0"/>
              <a:t>or both. </a:t>
            </a:r>
            <a:endParaRPr lang="en-US" sz="1800" u="sng" dirty="0" smtClean="0">
              <a:solidFill>
                <a:srgbClr val="0070C0"/>
              </a:solidFill>
            </a:endParaRPr>
          </a:p>
          <a:p>
            <a:endParaRPr lang="en-US" sz="1800" u="sng" dirty="0" smtClean="0">
              <a:solidFill>
                <a:srgbClr val="0070C0"/>
              </a:solidFill>
            </a:endParaRPr>
          </a:p>
          <a:p>
            <a:r>
              <a:rPr lang="en-US" sz="1800" dirty="0" smtClean="0"/>
              <a:t> </a:t>
            </a:r>
            <a:r>
              <a:rPr lang="en-US" sz="1800" b="1" u="sng" dirty="0" smtClean="0"/>
              <a:t>characterized by</a:t>
            </a:r>
            <a:r>
              <a:rPr lang="en-US" sz="1800" b="1" dirty="0" smtClean="0"/>
              <a:t>  </a:t>
            </a:r>
            <a:r>
              <a:rPr lang="en-US" sz="1800" dirty="0" smtClean="0"/>
              <a:t>recurrent </a:t>
            </a:r>
            <a:r>
              <a:rPr lang="en-US" sz="1800" dirty="0" smtClean="0">
                <a:solidFill>
                  <a:srgbClr val="FF0000"/>
                </a:solidFill>
              </a:rPr>
              <a:t>abdominal pain </a:t>
            </a:r>
            <a:r>
              <a:rPr lang="en-US" sz="1800" dirty="0" smtClean="0"/>
              <a:t>or discomfort at least three days per month in the last three months with two or more of the following: improvement with defecation, </a:t>
            </a:r>
            <a:r>
              <a:rPr lang="en-US" sz="1800" dirty="0" err="1" smtClean="0"/>
              <a:t>onet</a:t>
            </a:r>
            <a:r>
              <a:rPr lang="en-US" sz="1800" dirty="0" smtClean="0"/>
              <a:t> associated with a change in frequency of stool, or onset associated with a change in form (appearance) of stool. </a:t>
            </a:r>
          </a:p>
          <a:p>
            <a:endParaRPr lang="en-US" sz="1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Present in 10-20% of the population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Twice as common in women compared to men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Most commonly affects people between 20-30 years </a:t>
            </a:r>
          </a:p>
        </p:txBody>
      </p:sp>
      <p:sp>
        <p:nvSpPr>
          <p:cNvPr id="9" name="Shape 355"/>
          <p:cNvSpPr txBox="1"/>
          <p:nvPr/>
        </p:nvSpPr>
        <p:spPr>
          <a:xfrm>
            <a:off x="7481069" y="4601977"/>
            <a:ext cx="423900" cy="40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2141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449731"/>
              </p:ext>
            </p:extLst>
          </p:nvPr>
        </p:nvGraphicFramePr>
        <p:xfrm>
          <a:off x="4886" y="-92546"/>
          <a:ext cx="10615786" cy="537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87624" y="339502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Etiology</a:t>
            </a:r>
          </a:p>
        </p:txBody>
      </p:sp>
    </p:spTree>
    <p:extLst>
      <p:ext uri="{BB962C8B-B14F-4D97-AF65-F5344CB8AC3E}">
        <p14:creationId xmlns:p14="http://schemas.microsoft.com/office/powerpoint/2010/main" val="1828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  <a:sym typeface="Arial"/>
              </a:rPr>
              <a:t>Etiology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not known exactly what causes irritable bowel syndrome, but a variety of factors play a </a:t>
            </a:r>
            <a:r>
              <a:rPr lang="en-US" dirty="0" smtClean="0"/>
              <a:t>role.</a:t>
            </a:r>
          </a:p>
          <a:p>
            <a:r>
              <a:rPr lang="en-US" dirty="0" smtClean="0"/>
              <a:t>-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contractions may be stronger and last longer than normal, causing gas, bloating and diarrhea. Or the opposite may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occur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dirty="0"/>
              <a:t>Abnormalities in your gastrointestinal nervous system also may play a </a:t>
            </a:r>
            <a:r>
              <a:rPr lang="en-US" dirty="0" smtClean="0"/>
              <a:t>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Triggers </a:t>
            </a:r>
            <a:r>
              <a:rPr lang="en-US" b="1" dirty="0"/>
              <a:t>vary from person to </a:t>
            </a:r>
            <a:r>
              <a:rPr lang="en-US" b="1" dirty="0" smtClean="0"/>
              <a:t>person</a:t>
            </a:r>
          </a:p>
          <a:p>
            <a:pPr>
              <a:buFontTx/>
              <a:buChar char="-"/>
            </a:pPr>
            <a:r>
              <a:rPr lang="en-US" b="1" dirty="0" smtClean="0"/>
              <a:t>Food </a:t>
            </a:r>
            <a:r>
              <a:rPr lang="en-US" sz="1200" b="1" dirty="0" smtClean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not yet clearly understood, but many people have more severe symptoms when they eat certain things</a:t>
            </a:r>
            <a:r>
              <a:rPr lang="en-US" sz="1200" dirty="0">
                <a:solidFill>
                  <a:srgbClr val="FF0000"/>
                </a:solidFill>
              </a:rPr>
              <a:t>.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/>
              <a:t>Stress </a:t>
            </a:r>
          </a:p>
          <a:p>
            <a:pPr>
              <a:buFontTx/>
              <a:buChar char="-"/>
            </a:pPr>
            <a:r>
              <a:rPr lang="en-US" b="1" dirty="0" smtClean="0"/>
              <a:t>Hormones </a:t>
            </a:r>
            <a:r>
              <a:rPr lang="en-US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en-US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women are twice as likely to have </a:t>
            </a:r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IBS</a:t>
            </a:r>
            <a:endParaRPr lang="en-US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8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  <a:sym typeface="Arial"/>
              </a:rPr>
              <a:t>Classification of IBS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1"/>
                </a:solidFill>
              </a:rPr>
              <a:t>Four bowel patterns may be seen with irritable bowel </a:t>
            </a:r>
            <a:r>
              <a:rPr lang="en-US" sz="1400" b="1" dirty="0" smtClean="0">
                <a:solidFill>
                  <a:schemeClr val="accent1"/>
                </a:solidFill>
              </a:rPr>
              <a:t>syndrome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IBS-D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:</a:t>
            </a:r>
            <a:r>
              <a:rPr lang="en-US" dirty="0" smtClean="0"/>
              <a:t>(</a:t>
            </a:r>
            <a:r>
              <a:rPr lang="en-US" dirty="0"/>
              <a:t>diarrhea predominant)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IBS-C : </a:t>
            </a:r>
            <a:r>
              <a:rPr lang="en-US" dirty="0"/>
              <a:t>(constipation predominant)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-IBS-M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:</a:t>
            </a:r>
            <a:r>
              <a:rPr lang="en-US" dirty="0" smtClean="0"/>
              <a:t>(</a:t>
            </a:r>
            <a:r>
              <a:rPr lang="en-US" dirty="0"/>
              <a:t>mixed diarrhea and constipation)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-IBS-U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cs typeface="+mj-cs"/>
              </a:rPr>
              <a:t>:</a:t>
            </a:r>
            <a:r>
              <a:rPr lang="en-US" dirty="0" smtClean="0"/>
              <a:t>(</a:t>
            </a:r>
            <a:r>
              <a:rPr lang="en-US" dirty="0"/>
              <a:t>unclassified; the symptoms cannot be categorized into one of the above three subtypes)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72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03" y="339502"/>
            <a:ext cx="6683765" cy="9606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9622"/>
            <a:ext cx="6686550" cy="2833217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 is Difficult.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It Needs to balance between few and many investigations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Red flag symptoms should be ruled out.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Diseases that causing similar symptoms should ruled 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85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37" y="414874"/>
            <a:ext cx="5425387" cy="5727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Rome IV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Ibs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 Criteria </a:t>
            </a:r>
            <a:endParaRPr lang="x-none" sz="3600" dirty="0">
              <a:solidFill>
                <a:schemeClr val="accent5">
                  <a:lumMod val="75000"/>
                </a:schemeClr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277" y="1563638"/>
            <a:ext cx="6686550" cy="2833217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dirty="0" smtClean="0"/>
              <a:t>According </a:t>
            </a:r>
            <a:r>
              <a:rPr lang="en-US" sz="1800" dirty="0"/>
              <a:t>to </a:t>
            </a:r>
            <a:r>
              <a:rPr lang="en-US" sz="1800" b="1" dirty="0">
                <a:solidFill>
                  <a:srgbClr val="FF0000"/>
                </a:solidFill>
              </a:rPr>
              <a:t>the Rome IV criteria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70C0"/>
                </a:solidFill>
              </a:rPr>
              <a:t>IBS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is </a:t>
            </a:r>
            <a:r>
              <a:rPr lang="en-US" sz="1800" b="1" u="sng" dirty="0"/>
              <a:t>defined as </a:t>
            </a:r>
            <a:r>
              <a:rPr lang="en-US" sz="1800" dirty="0"/>
              <a:t>recurrent abdominal pain, on average, at least one day per week in the last three months, associated with two or more of the following criteria:</a:t>
            </a:r>
          </a:p>
          <a:p>
            <a:r>
              <a:rPr lang="en-US" sz="1800" dirty="0" smtClean="0"/>
              <a:t>Related </a:t>
            </a:r>
            <a:r>
              <a:rPr lang="en-US" sz="1800" dirty="0"/>
              <a:t>to defecation</a:t>
            </a:r>
          </a:p>
          <a:p>
            <a:r>
              <a:rPr lang="en-US" sz="1800" dirty="0" smtClean="0"/>
              <a:t>Associated </a:t>
            </a:r>
            <a:r>
              <a:rPr lang="en-US" sz="1800" dirty="0"/>
              <a:t>with a change in stool frequency</a:t>
            </a:r>
          </a:p>
          <a:p>
            <a:r>
              <a:rPr lang="en-US" sz="1800" dirty="0" smtClean="0"/>
              <a:t>Associated </a:t>
            </a:r>
            <a:r>
              <a:rPr lang="en-US" sz="1800" dirty="0"/>
              <a:t>with a change in stool form (appearance)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63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968" y="41151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Diagnosis (NICE Guidelines)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4020"/>
            <a:ext cx="8792307" cy="2808312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sz="5600" b="1" dirty="0"/>
              <a:t>Irritable bowel syndrome should be </a:t>
            </a:r>
            <a:r>
              <a:rPr lang="en-US" sz="5600" b="1" u="sng" dirty="0"/>
              <a:t>considered</a:t>
            </a:r>
            <a:r>
              <a:rPr lang="en-US" sz="5600" b="1" dirty="0"/>
              <a:t> </a:t>
            </a:r>
            <a:r>
              <a:rPr lang="en-US" sz="5600" dirty="0"/>
              <a:t>if an adult presents with abdominal pain or discomfort, bloating or a change in bowel habit for </a:t>
            </a:r>
            <a:r>
              <a:rPr lang="en-US" sz="5600" b="1" u="sng" dirty="0">
                <a:solidFill>
                  <a:srgbClr val="FF0000"/>
                </a:solidFill>
              </a:rPr>
              <a:t>at least 6 months</a:t>
            </a:r>
            <a:r>
              <a:rPr lang="en-US" sz="5600" dirty="0" smtClean="0"/>
              <a:t>.</a:t>
            </a:r>
          </a:p>
          <a:p>
            <a:pPr fontAlgn="base">
              <a:lnSpc>
                <a:spcPct val="170000"/>
              </a:lnSpc>
            </a:pPr>
            <a:r>
              <a:rPr lang="en-US" sz="5600" dirty="0" smtClean="0"/>
              <a:t> </a:t>
            </a:r>
            <a:r>
              <a:rPr lang="en-US" sz="5600" dirty="0"/>
              <a:t>A diagnosis </a:t>
            </a:r>
            <a:r>
              <a:rPr lang="en-US" sz="5600" dirty="0" smtClean="0"/>
              <a:t>should </a:t>
            </a:r>
            <a:r>
              <a:rPr lang="en-US" sz="5600" dirty="0"/>
              <a:t>be considered only if the person has </a:t>
            </a:r>
            <a:r>
              <a:rPr lang="en-US" sz="5600" b="1" u="sng" dirty="0">
                <a:solidFill>
                  <a:srgbClr val="0070C0"/>
                </a:solidFill>
              </a:rPr>
              <a:t>abdominal pain or discomfort</a:t>
            </a:r>
            <a:r>
              <a:rPr lang="en-US" sz="5600" dirty="0"/>
              <a:t> that is either </a:t>
            </a:r>
            <a:r>
              <a:rPr lang="en-US" sz="5600" b="1" u="sng" dirty="0"/>
              <a:t>relieved by </a:t>
            </a:r>
            <a:r>
              <a:rPr lang="en-US" sz="5600" dirty="0" smtClean="0"/>
              <a:t>defecation </a:t>
            </a:r>
            <a:r>
              <a:rPr lang="en-US" sz="5600" dirty="0"/>
              <a:t>or is associated with altered bowel frequency or stool form. This should be accompanied by </a:t>
            </a:r>
            <a:r>
              <a:rPr lang="en-US" sz="5600" b="1" u="sng" dirty="0"/>
              <a:t>at least</a:t>
            </a:r>
            <a:r>
              <a:rPr lang="en-US" sz="5600" dirty="0"/>
              <a:t> </a:t>
            </a:r>
            <a:r>
              <a:rPr lang="en-US" sz="5600" dirty="0">
                <a:solidFill>
                  <a:srgbClr val="FF0000"/>
                </a:solidFill>
              </a:rPr>
              <a:t>2 of the following </a:t>
            </a:r>
            <a:r>
              <a:rPr lang="en-US" sz="5600" dirty="0" smtClean="0">
                <a:solidFill>
                  <a:srgbClr val="FF0000"/>
                </a:solidFill>
              </a:rPr>
              <a:t>5 </a:t>
            </a:r>
            <a:r>
              <a:rPr lang="en-US" sz="5600" dirty="0">
                <a:solidFill>
                  <a:srgbClr val="FF0000"/>
                </a:solidFill>
              </a:rPr>
              <a:t>symptoms</a:t>
            </a:r>
            <a:r>
              <a:rPr lang="en-US" sz="5600" dirty="0"/>
              <a:t>:</a:t>
            </a:r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971600" y="3003798"/>
            <a:ext cx="698477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altered stool passage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(straining, urgency, incomplete evacuation)</a:t>
            </a:r>
          </a:p>
          <a:p>
            <a:pPr marL="28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abdominal bloating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(more common in women than men), distension, tension or hardness</a:t>
            </a:r>
          </a:p>
          <a:p>
            <a:pPr marL="28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symptoms made worse by eating</a:t>
            </a:r>
          </a:p>
          <a:p>
            <a:pPr marL="28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passage of mucus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70C0"/>
                </a:solidFill>
              </a:rPr>
              <a:t>Lethargy, nausea, backache and bladder symptoms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are also common in people with irritable bowel syndrome, and may be used to support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6471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357760"/>
            <a:ext cx="4104456" cy="113387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OBJECTIVES: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1563638"/>
            <a:ext cx="8496944" cy="4392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Define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constipation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diarrhea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Discuss the </a:t>
            </a:r>
            <a:r>
              <a:rPr lang="en-US" sz="1600" dirty="0" smtClean="0">
                <a:solidFill>
                  <a:srgbClr val="FF0000"/>
                </a:solidFill>
              </a:rPr>
              <a:t>definition , etiology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classification</a:t>
            </a:r>
            <a:r>
              <a:rPr lang="en-US" sz="1600" dirty="0" smtClean="0"/>
              <a:t> of IBS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Explain how to diagnose IBS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List the alarm symptoms and differential diagnosis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Provide a management plan and follow up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dirty="0" smtClean="0"/>
              <a:t>Recognize when to refer to specialist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43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8520600" cy="5727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Alarming Symptoms 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63638"/>
            <a:ext cx="7996604" cy="340500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Unintentional and unexplained weight loss.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Rectal bleeding.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 family history of bowel or ovarian cancer.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In people aged </a:t>
            </a:r>
            <a:r>
              <a:rPr lang="en-US" sz="1400" b="1" u="sng" dirty="0" smtClean="0"/>
              <a:t>over 60</a:t>
            </a:r>
            <a:r>
              <a:rPr lang="en-US" sz="1400" b="1" dirty="0" smtClean="0"/>
              <a:t>, a change in bowel habit lasting </a:t>
            </a:r>
            <a:r>
              <a:rPr lang="en-US" sz="1400" b="1" u="sng" dirty="0" smtClean="0"/>
              <a:t>more than 6 weeks </a:t>
            </a:r>
            <a:r>
              <a:rPr lang="en-US" sz="1400" b="1" dirty="0" smtClean="0"/>
              <a:t>with looser and/or more frequent stool.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Anemia.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Abdominal masses.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1400" b="1" dirty="0" smtClean="0"/>
              <a:t>Rectal masses. </a:t>
            </a:r>
          </a:p>
        </p:txBody>
      </p:sp>
    </p:spTree>
    <p:extLst>
      <p:ext uri="{BB962C8B-B14F-4D97-AF65-F5344CB8AC3E}">
        <p14:creationId xmlns:p14="http://schemas.microsoft.com/office/powerpoint/2010/main" val="28761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11510"/>
            <a:ext cx="8520600" cy="5727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" y="1832741"/>
            <a:ext cx="7886700" cy="3001244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 err="1">
                <a:latin typeface="Century Gothic" pitchFamily="34" charset="0"/>
              </a:rPr>
              <a:t>anaemia</a:t>
            </a:r>
            <a:endParaRPr lang="en-US" sz="2100" dirty="0">
              <a:latin typeface="Century Gothic" pitchFamily="34" charset="0"/>
            </a:endParaRP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>
                <a:latin typeface="Century Gothic" pitchFamily="34" charset="0"/>
              </a:rPr>
              <a:t>abdominal masses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US" sz="2100" dirty="0">
                <a:latin typeface="Century Gothic" pitchFamily="34" charset="0"/>
              </a:rPr>
              <a:t>rectal masses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022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4619" y="356621"/>
            <a:ext cx="7543800" cy="1207008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Abdominal examination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02" y="1747586"/>
            <a:ext cx="3003332" cy="2939204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93296" y="3140547"/>
            <a:ext cx="7543800" cy="3038094"/>
          </a:xfrm>
          <a:prstGeom prst="rect">
            <a:avLst/>
          </a:prstGeom>
        </p:spPr>
        <p:txBody>
          <a:bodyPr lIns="68580" tIns="34290" rIns="68580" bIns="34290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hape 365"/>
          <p:cNvSpPr/>
          <p:nvPr/>
        </p:nvSpPr>
        <p:spPr>
          <a:xfrm>
            <a:off x="251520" y="915566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66"/>
          <p:cNvSpPr/>
          <p:nvPr/>
        </p:nvSpPr>
        <p:spPr>
          <a:xfrm>
            <a:off x="357570" y="1021616"/>
            <a:ext cx="1908000" cy="1908000"/>
          </a:xfrm>
          <a:prstGeom prst="ellipse">
            <a:avLst/>
          </a:prstGeom>
          <a:solidFill>
            <a:srgbClr val="FBED9B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</a:rPr>
              <a:t>Inspection</a:t>
            </a:r>
            <a:endParaRPr lang="en-US" sz="1800" b="1" dirty="0">
              <a:solidFill>
                <a:srgbClr val="C00000"/>
              </a:solidFill>
            </a:endParaRPr>
          </a:p>
          <a:p>
            <a:pPr lvl="1" algn="ctr"/>
            <a:r>
              <a:rPr lang="en-US" dirty="0" err="1"/>
              <a:t>Bloatness</a:t>
            </a:r>
            <a:endParaRPr lang="en-US" dirty="0"/>
          </a:p>
        </p:txBody>
      </p:sp>
      <p:sp>
        <p:nvSpPr>
          <p:cNvPr id="8" name="Shape 365"/>
          <p:cNvSpPr/>
          <p:nvPr/>
        </p:nvSpPr>
        <p:spPr>
          <a:xfrm>
            <a:off x="2507231" y="1347614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366"/>
          <p:cNvSpPr/>
          <p:nvPr/>
        </p:nvSpPr>
        <p:spPr>
          <a:xfrm>
            <a:off x="2613281" y="1453664"/>
            <a:ext cx="1908000" cy="1908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Palpitation</a:t>
            </a:r>
          </a:p>
          <a:p>
            <a:pPr lvl="1" algn="ctr"/>
            <a:r>
              <a:rPr lang="en-US" dirty="0" err="1"/>
              <a:t>Organmegaly</a:t>
            </a:r>
            <a:endParaRPr lang="en-US" dirty="0"/>
          </a:p>
          <a:p>
            <a:pPr lvl="1" algn="ctr"/>
            <a:r>
              <a:rPr lang="en-US" dirty="0"/>
              <a:t>masses</a:t>
            </a:r>
          </a:p>
          <a:p>
            <a:pPr lvl="1" algn="ctr"/>
            <a:r>
              <a:rPr lang="en-US" dirty="0"/>
              <a:t>Rectal</a:t>
            </a:r>
          </a:p>
        </p:txBody>
      </p:sp>
      <p:sp>
        <p:nvSpPr>
          <p:cNvPr id="18" name="Shape 365"/>
          <p:cNvSpPr/>
          <p:nvPr/>
        </p:nvSpPr>
        <p:spPr>
          <a:xfrm>
            <a:off x="937558" y="3034497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66"/>
          <p:cNvSpPr/>
          <p:nvPr/>
        </p:nvSpPr>
        <p:spPr>
          <a:xfrm>
            <a:off x="1043608" y="3140547"/>
            <a:ext cx="1908000" cy="19080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Percussion</a:t>
            </a:r>
          </a:p>
          <a:p>
            <a:r>
              <a:rPr lang="en-US" sz="1600" dirty="0">
                <a:solidFill>
                  <a:srgbClr val="C00000"/>
                </a:solidFill>
              </a:rPr>
              <a:t>Auscultation</a:t>
            </a:r>
          </a:p>
          <a:p>
            <a:pPr lvl="1"/>
            <a:r>
              <a:rPr lang="en-US" sz="1050" dirty="0"/>
              <a:t>Bowel movements</a:t>
            </a:r>
          </a:p>
        </p:txBody>
      </p:sp>
    </p:spTree>
    <p:extLst>
      <p:ext uri="{BB962C8B-B14F-4D97-AF65-F5344CB8AC3E}">
        <p14:creationId xmlns:p14="http://schemas.microsoft.com/office/powerpoint/2010/main" val="4343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339502"/>
            <a:ext cx="8160424" cy="1027362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investigations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3212" y="1203598"/>
            <a:ext cx="8400452" cy="3384376"/>
          </a:xfrm>
        </p:spPr>
        <p:txBody>
          <a:bodyPr>
            <a:noAutofit/>
          </a:bodyPr>
          <a:lstStyle/>
          <a:p>
            <a:pPr marL="285750" indent="-285750" fontAlgn="base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FF0000"/>
                </a:solidFill>
              </a:rPr>
              <a:t>inflammatory </a:t>
            </a:r>
            <a:r>
              <a:rPr lang="en-US" sz="1400" b="1" dirty="0">
                <a:solidFill>
                  <a:srgbClr val="FF0000"/>
                </a:solidFill>
              </a:rPr>
              <a:t>markers </a:t>
            </a:r>
            <a:r>
              <a:rPr lang="en-US" sz="1400" dirty="0"/>
              <a:t>for inflammatory bowel disease.</a:t>
            </a:r>
          </a:p>
          <a:p>
            <a:pPr marL="285750" indent="-285750" fontAlgn="base">
              <a:buFont typeface="Wingdings" pitchFamily="2" charset="2"/>
              <a:buChar char="v"/>
            </a:pPr>
            <a:r>
              <a:rPr lang="en-US" sz="1400" dirty="0"/>
              <a:t>In addition, women with symptoms that suggest </a:t>
            </a:r>
            <a:r>
              <a:rPr lang="en-US" sz="1400" b="1" dirty="0">
                <a:solidFill>
                  <a:srgbClr val="FF0000"/>
                </a:solidFill>
              </a:rPr>
              <a:t>ovarian cancer should have their serum CA125 measured</a:t>
            </a:r>
            <a:r>
              <a:rPr lang="en-US" sz="1400" dirty="0"/>
              <a:t>.</a:t>
            </a:r>
          </a:p>
          <a:p>
            <a:pPr marL="285750" indent="-285750" fontAlgn="base">
              <a:buFont typeface="Wingdings" pitchFamily="2" charset="2"/>
              <a:buChar char="v"/>
            </a:pPr>
            <a:endParaRPr lang="en-US" sz="1400" b="1" dirty="0" smtClean="0">
              <a:solidFill>
                <a:srgbClr val="002060"/>
              </a:solidFill>
            </a:endParaRPr>
          </a:p>
          <a:p>
            <a:pPr marL="285750" indent="-285750" fontAlgn="base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002060"/>
                </a:solidFill>
              </a:rPr>
              <a:t>When </a:t>
            </a:r>
            <a:r>
              <a:rPr lang="en-US" sz="1400" b="1" dirty="0">
                <a:solidFill>
                  <a:srgbClr val="002060"/>
                </a:solidFill>
              </a:rPr>
              <a:t>the above have been excluded, the following tests </a:t>
            </a:r>
            <a:r>
              <a:rPr lang="en-US" sz="1400" b="1" u="sng" dirty="0">
                <a:solidFill>
                  <a:srgbClr val="002060"/>
                </a:solidFill>
              </a:rPr>
              <a:t>should be done</a:t>
            </a:r>
            <a:r>
              <a:rPr lang="en-US" sz="1400" b="1" dirty="0">
                <a:solidFill>
                  <a:srgbClr val="002060"/>
                </a:solidFill>
              </a:rPr>
              <a:t> to exclude other diagnoses: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full blood count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erythrocyte sedimentation rate (ESR) or plasma viscosity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 reactive protein (CRP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x-none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antibodies for coeliac disease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endomysial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 antibodies [EMA] or tissue transglutaminase [TTG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]).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3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1151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investigations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1563638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The following tests are </a:t>
            </a:r>
            <a:r>
              <a:rPr lang="en-US" b="1" u="sng" dirty="0"/>
              <a:t>not</a:t>
            </a:r>
            <a:r>
              <a:rPr lang="en-US" b="1" dirty="0"/>
              <a:t> necessary to confirm diagnosis in people who meet the diagnostic criteria for irritable bowel syndrome: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6852" y="22117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ultrasound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rigid/flexible sigmoidoscopy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colonoscopy, barium enema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thyroid function test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002060"/>
                </a:solidFill>
              </a:rPr>
              <a:t>faecal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ova and parasite test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rgbClr val="002060"/>
                </a:solidFill>
              </a:rPr>
              <a:t>faecal</a:t>
            </a:r>
            <a:r>
              <a:rPr lang="en-US" dirty="0">
                <a:solidFill>
                  <a:srgbClr val="002060"/>
                </a:solidFill>
              </a:rPr>
              <a:t> occult blood</a:t>
            </a:r>
          </a:p>
          <a:p>
            <a:pPr marL="685800" indent="-68580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hydrogen breath test (for lactose intolerance and bacterial overgrowth).</a:t>
            </a:r>
          </a:p>
        </p:txBody>
      </p:sp>
    </p:spTree>
    <p:extLst>
      <p:ext uri="{BB962C8B-B14F-4D97-AF65-F5344CB8AC3E}">
        <p14:creationId xmlns:p14="http://schemas.microsoft.com/office/powerpoint/2010/main" val="34419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1537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53836"/>
            <a:ext cx="8520600" cy="269632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Patients need “Basic” and “Beyond Basic” education regarding IBS</a:t>
            </a:r>
          </a:p>
          <a:p>
            <a:r>
              <a:rPr lang="en-US" dirty="0" smtClean="0"/>
              <a:t>Help seeking behavior need to be modified to decrease costs spent on acute attacks.</a:t>
            </a:r>
          </a:p>
          <a:p>
            <a:pPr marL="205740" lvl="1"/>
            <a:endParaRPr lang="en-US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72588" y="291386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Dealing with symptoms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What are the worrying symptoms?</a:t>
            </a:r>
          </a:p>
          <a:p>
            <a:pPr marL="285750" lvl="1" indent="-285750">
              <a:buFont typeface="Wingdings" pitchFamily="2" charset="2"/>
              <a:buChar char="ü"/>
            </a:pPr>
            <a:r>
              <a:rPr lang="en-US" dirty="0"/>
              <a:t>When to seek help?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77355" y="1347614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001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804" y="364711"/>
            <a:ext cx="6683765" cy="960668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 </a:t>
            </a:r>
            <a:endParaRPr lang="x-none" sz="4000" dirty="0">
              <a:solidFill>
                <a:srgbClr val="C00000"/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317" y="1443173"/>
            <a:ext cx="6686550" cy="2833217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rgbClr val="002060"/>
                </a:solidFill>
              </a:rPr>
              <a:t>L</a:t>
            </a:r>
            <a:r>
              <a:rPr lang="en-US" sz="2300" b="1" dirty="0" smtClean="0">
                <a:solidFill>
                  <a:srgbClr val="002060"/>
                </a:solidFill>
              </a:rPr>
              <a:t>ife style</a:t>
            </a:r>
            <a:r>
              <a:rPr lang="en-US" dirty="0" smtClean="0"/>
              <a:t>: </a:t>
            </a:r>
          </a:p>
          <a:p>
            <a:endParaRPr lang="en-US" sz="2300" b="1" dirty="0">
              <a:solidFill>
                <a:srgbClr val="002060"/>
              </a:solidFill>
            </a:endParaRPr>
          </a:p>
          <a:p>
            <a:r>
              <a:rPr lang="en-US" sz="2300" b="1" dirty="0" smtClean="0">
                <a:solidFill>
                  <a:srgbClr val="002060"/>
                </a:solidFill>
              </a:rPr>
              <a:t>Diet: </a:t>
            </a:r>
          </a:p>
          <a:p>
            <a:endParaRPr lang="x-none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5416" y="285978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Regular meals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Decrease caffeine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Increase fiber?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Probiotics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/>
              <a:t>If persistent </a:t>
            </a:r>
            <a:r>
              <a:rPr lang="en-US" dirty="0">
                <a:sym typeface="Wingdings"/>
              </a:rPr>
              <a:t> specific food avoidance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23528" y="1786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- Reduce </a:t>
            </a:r>
            <a:r>
              <a:rPr lang="en-US" dirty="0"/>
              <a:t>stress, increase leisure and relaxation </a:t>
            </a:r>
            <a:r>
              <a:rPr lang="en-US" dirty="0" smtClean="0"/>
              <a:t>time </a:t>
            </a:r>
          </a:p>
          <a:p>
            <a:r>
              <a:rPr lang="en-US" dirty="0" smtClean="0"/>
              <a:t> - Increase physical activity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9502"/>
            <a:ext cx="6683765" cy="96066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9622"/>
            <a:ext cx="8520600" cy="3416400"/>
          </a:xfrm>
        </p:spPr>
        <p:txBody>
          <a:bodyPr>
            <a:normAutofit/>
          </a:bodyPr>
          <a:lstStyle/>
          <a:p>
            <a:r>
              <a:rPr lang="en-US" sz="2200" b="1" dirty="0"/>
              <a:t>Pharmacological</a:t>
            </a:r>
            <a:r>
              <a:rPr lang="en-US" sz="2200" b="1" dirty="0" smtClean="0"/>
              <a:t>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2200" b="1" dirty="0" smtClean="0"/>
          </a:p>
          <a:p>
            <a:r>
              <a:rPr lang="en-US" sz="2200" b="1" dirty="0" smtClean="0"/>
              <a:t>Psychological: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Mainly in refractory IBS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74076" y="17610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Antispasmodics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otilonium</a:t>
            </a:r>
            <a:r>
              <a:rPr lang="en-US" sz="1800" dirty="0"/>
              <a:t>, </a:t>
            </a:r>
            <a:r>
              <a:rPr lang="en-US" sz="1800" dirty="0" err="1"/>
              <a:t>hyoscine</a:t>
            </a:r>
            <a:r>
              <a:rPr lang="en-US" sz="1800" dirty="0"/>
              <a:t>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Constipation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 </a:t>
            </a:r>
            <a:r>
              <a:rPr lang="en-US" sz="1800" dirty="0">
                <a:sym typeface="Wingdings"/>
              </a:rPr>
              <a:t>laxatives (osmotic, </a:t>
            </a:r>
            <a:r>
              <a:rPr lang="en-US" sz="1800" dirty="0" err="1">
                <a:sym typeface="Wingdings"/>
              </a:rPr>
              <a:t>linaclotide</a:t>
            </a:r>
            <a:r>
              <a:rPr lang="en-US" sz="1800" dirty="0">
                <a:sym typeface="Wingdings"/>
              </a:rPr>
              <a:t>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Diarrhea  </a:t>
            </a:r>
            <a:r>
              <a:rPr lang="en-US" sz="1800" dirty="0" err="1">
                <a:sym typeface="Wingdings"/>
              </a:rPr>
              <a:t>antimotility</a:t>
            </a:r>
            <a:r>
              <a:rPr lang="en-US" sz="1800" dirty="0">
                <a:sym typeface="Wingdings"/>
              </a:rPr>
              <a:t> (</a:t>
            </a:r>
            <a:r>
              <a:rPr lang="en-US" sz="1800" dirty="0" err="1">
                <a:sym typeface="Wingdings"/>
              </a:rPr>
              <a:t>loperamide</a:t>
            </a:r>
            <a:r>
              <a:rPr lang="en-US" sz="1800" dirty="0">
                <a:sym typeface="Wingdings"/>
              </a:rPr>
              <a:t>) 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sym typeface="Wingdings"/>
              </a:rPr>
              <a:t>TCAs </a:t>
            </a:r>
            <a:r>
              <a:rPr lang="en-US" sz="1800" dirty="0">
                <a:sym typeface="Wingdings"/>
              </a:rPr>
              <a:t>(amitriptyline)  or SSRIs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97730" y="35755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Cognitive behavioral therapy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(CBT)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Hypnotherapy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Psychotherapy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1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86946"/>
            <a:ext cx="6683765" cy="96066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3173"/>
            <a:ext cx="6686550" cy="2833217"/>
          </a:xfrm>
        </p:spPr>
        <p:txBody>
          <a:bodyPr>
            <a:normAutofit/>
          </a:bodyPr>
          <a:lstStyle/>
          <a:p>
            <a:r>
              <a:rPr lang="en-US" sz="2200" dirty="0"/>
              <a:t>In general</a:t>
            </a:r>
            <a:r>
              <a:rPr lang="en-US" sz="2200" dirty="0" smtClean="0"/>
              <a:t>:</a:t>
            </a:r>
            <a:endParaRPr lang="en-US" sz="2200" dirty="0"/>
          </a:p>
          <a:p>
            <a:pPr lvl="1">
              <a:buFont typeface="Wingdings" charset="2"/>
              <a:buChar char="ü"/>
            </a:pPr>
            <a:r>
              <a:rPr lang="en-US" sz="1800" dirty="0"/>
              <a:t>Does not affect quality of life </a:t>
            </a:r>
            <a:r>
              <a:rPr lang="en-US" sz="1800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1800" dirty="0">
                <a:sym typeface="Wingdings"/>
              </a:rPr>
              <a:t> Diet and life style changes only </a:t>
            </a:r>
          </a:p>
          <a:p>
            <a:pPr lvl="1">
              <a:buFont typeface="Wingdings" charset="2"/>
              <a:buChar char="ü"/>
            </a:pPr>
            <a:r>
              <a:rPr lang="en-US" sz="1800" dirty="0">
                <a:sym typeface="Wingdings"/>
              </a:rPr>
              <a:t>Effects quality of life </a:t>
            </a:r>
            <a:r>
              <a:rPr lang="en-US" sz="1800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1800" dirty="0">
                <a:sym typeface="Wingdings"/>
              </a:rPr>
              <a:t> Diet, life style changes and pharmacological therapy </a:t>
            </a:r>
            <a:endParaRPr lang="en-US" sz="1800" dirty="0"/>
          </a:p>
        </p:txBody>
      </p:sp>
      <p:sp>
        <p:nvSpPr>
          <p:cNvPr id="4" name="Shape 330"/>
          <p:cNvSpPr/>
          <p:nvPr/>
        </p:nvSpPr>
        <p:spPr>
          <a:xfrm>
            <a:off x="6283177" y="2859782"/>
            <a:ext cx="2120100" cy="21201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348"/>
          <p:cNvSpPr/>
          <p:nvPr/>
        </p:nvSpPr>
        <p:spPr>
          <a:xfrm>
            <a:off x="6766205" y="3283193"/>
            <a:ext cx="1179900" cy="1179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1787" y="65410"/>
                </a:moveTo>
                <a:cubicBezTo>
                  <a:pt x="50144" y="65410"/>
                  <a:pt x="49082" y="66473"/>
                  <a:pt x="49082" y="68115"/>
                </a:cubicBezTo>
                <a:cubicBezTo>
                  <a:pt x="49082" y="69758"/>
                  <a:pt x="50144" y="70917"/>
                  <a:pt x="51787" y="70917"/>
                </a:cubicBezTo>
                <a:cubicBezTo>
                  <a:pt x="53429" y="70917"/>
                  <a:pt x="54492" y="69758"/>
                  <a:pt x="54492" y="68115"/>
                </a:cubicBezTo>
                <a:cubicBezTo>
                  <a:pt x="54492" y="66473"/>
                  <a:pt x="53429" y="65410"/>
                  <a:pt x="51787" y="65410"/>
                </a:cubicBezTo>
                <a:close/>
                <a:moveTo>
                  <a:pt x="46376" y="51787"/>
                </a:moveTo>
                <a:cubicBezTo>
                  <a:pt x="44734" y="51787"/>
                  <a:pt x="43574" y="52850"/>
                  <a:pt x="43574" y="54492"/>
                </a:cubicBezTo>
                <a:cubicBezTo>
                  <a:pt x="43574" y="56135"/>
                  <a:pt x="44734" y="57198"/>
                  <a:pt x="46376" y="57198"/>
                </a:cubicBezTo>
                <a:cubicBezTo>
                  <a:pt x="48019" y="57198"/>
                  <a:pt x="49082" y="56135"/>
                  <a:pt x="49082" y="54492"/>
                </a:cubicBezTo>
                <a:cubicBezTo>
                  <a:pt x="49082" y="52850"/>
                  <a:pt x="48019" y="51787"/>
                  <a:pt x="46376" y="51787"/>
                </a:cubicBezTo>
                <a:close/>
                <a:moveTo>
                  <a:pt x="38164" y="60000"/>
                </a:moveTo>
                <a:cubicBezTo>
                  <a:pt x="36521" y="60000"/>
                  <a:pt x="35458" y="61062"/>
                  <a:pt x="35458" y="62705"/>
                </a:cubicBezTo>
                <a:cubicBezTo>
                  <a:pt x="35458" y="64347"/>
                  <a:pt x="36521" y="65410"/>
                  <a:pt x="38164" y="65410"/>
                </a:cubicBezTo>
                <a:cubicBezTo>
                  <a:pt x="39806" y="65410"/>
                  <a:pt x="40869" y="64347"/>
                  <a:pt x="40869" y="62705"/>
                </a:cubicBezTo>
                <a:cubicBezTo>
                  <a:pt x="40869" y="61062"/>
                  <a:pt x="39806" y="60000"/>
                  <a:pt x="38164" y="60000"/>
                </a:cubicBezTo>
                <a:close/>
                <a:moveTo>
                  <a:pt x="54492" y="49082"/>
                </a:moveTo>
                <a:cubicBezTo>
                  <a:pt x="56135" y="49082"/>
                  <a:pt x="57294" y="47922"/>
                  <a:pt x="57294" y="46376"/>
                </a:cubicBezTo>
                <a:cubicBezTo>
                  <a:pt x="57294" y="44734"/>
                  <a:pt x="56135" y="43574"/>
                  <a:pt x="54492" y="43574"/>
                </a:cubicBezTo>
                <a:cubicBezTo>
                  <a:pt x="52850" y="43574"/>
                  <a:pt x="51787" y="44734"/>
                  <a:pt x="51787" y="46376"/>
                </a:cubicBezTo>
                <a:cubicBezTo>
                  <a:pt x="51787" y="47922"/>
                  <a:pt x="52850" y="49082"/>
                  <a:pt x="54492" y="49082"/>
                </a:cubicBezTo>
                <a:close/>
                <a:moveTo>
                  <a:pt x="57294" y="79033"/>
                </a:moveTo>
                <a:cubicBezTo>
                  <a:pt x="55652" y="79033"/>
                  <a:pt x="54492" y="80193"/>
                  <a:pt x="54492" y="81739"/>
                </a:cubicBezTo>
                <a:cubicBezTo>
                  <a:pt x="54492" y="83381"/>
                  <a:pt x="55652" y="84541"/>
                  <a:pt x="57294" y="84541"/>
                </a:cubicBezTo>
                <a:cubicBezTo>
                  <a:pt x="58840" y="84541"/>
                  <a:pt x="60000" y="83381"/>
                  <a:pt x="60000" y="81739"/>
                </a:cubicBezTo>
                <a:cubicBezTo>
                  <a:pt x="60000" y="80193"/>
                  <a:pt x="58840" y="79033"/>
                  <a:pt x="57294" y="79033"/>
                </a:cubicBezTo>
                <a:close/>
                <a:moveTo>
                  <a:pt x="60000" y="57198"/>
                </a:moveTo>
                <a:cubicBezTo>
                  <a:pt x="58357" y="57198"/>
                  <a:pt x="57294" y="58357"/>
                  <a:pt x="57294" y="60000"/>
                </a:cubicBezTo>
                <a:cubicBezTo>
                  <a:pt x="57294" y="61642"/>
                  <a:pt x="58357" y="62705"/>
                  <a:pt x="60000" y="62705"/>
                </a:cubicBezTo>
                <a:cubicBezTo>
                  <a:pt x="61642" y="62705"/>
                  <a:pt x="62705" y="61642"/>
                  <a:pt x="62705" y="60000"/>
                </a:cubicBezTo>
                <a:cubicBezTo>
                  <a:pt x="62705" y="58357"/>
                  <a:pt x="61642" y="57198"/>
                  <a:pt x="60000" y="57198"/>
                </a:cubicBezTo>
                <a:close/>
                <a:moveTo>
                  <a:pt x="68115" y="54492"/>
                </a:moveTo>
                <a:cubicBezTo>
                  <a:pt x="69758" y="54492"/>
                  <a:pt x="70917" y="53429"/>
                  <a:pt x="70917" y="51787"/>
                </a:cubicBezTo>
                <a:cubicBezTo>
                  <a:pt x="70917" y="50144"/>
                  <a:pt x="69758" y="49082"/>
                  <a:pt x="68115" y="49082"/>
                </a:cubicBezTo>
                <a:cubicBezTo>
                  <a:pt x="66570" y="49082"/>
                  <a:pt x="65410" y="50144"/>
                  <a:pt x="65410" y="51787"/>
                </a:cubicBezTo>
                <a:cubicBezTo>
                  <a:pt x="65410" y="53429"/>
                  <a:pt x="66570" y="54492"/>
                  <a:pt x="68115" y="54492"/>
                </a:cubicBezTo>
                <a:close/>
                <a:moveTo>
                  <a:pt x="73623" y="68115"/>
                </a:moveTo>
                <a:cubicBezTo>
                  <a:pt x="75265" y="68115"/>
                  <a:pt x="76328" y="67053"/>
                  <a:pt x="76328" y="65410"/>
                </a:cubicBezTo>
                <a:cubicBezTo>
                  <a:pt x="76328" y="63768"/>
                  <a:pt x="75265" y="62705"/>
                  <a:pt x="73623" y="62705"/>
                </a:cubicBezTo>
                <a:cubicBezTo>
                  <a:pt x="71980" y="62705"/>
                  <a:pt x="70917" y="63768"/>
                  <a:pt x="70917" y="65410"/>
                </a:cubicBezTo>
                <a:cubicBezTo>
                  <a:pt x="70917" y="67053"/>
                  <a:pt x="71980" y="68115"/>
                  <a:pt x="73623" y="68115"/>
                </a:cubicBezTo>
                <a:close/>
                <a:moveTo>
                  <a:pt x="60000" y="38164"/>
                </a:moveTo>
                <a:cubicBezTo>
                  <a:pt x="60000" y="39806"/>
                  <a:pt x="61062" y="40869"/>
                  <a:pt x="62705" y="40869"/>
                </a:cubicBezTo>
                <a:cubicBezTo>
                  <a:pt x="64347" y="40869"/>
                  <a:pt x="65410" y="39806"/>
                  <a:pt x="65410" y="38164"/>
                </a:cubicBezTo>
                <a:cubicBezTo>
                  <a:pt x="65410" y="36521"/>
                  <a:pt x="64347" y="35458"/>
                  <a:pt x="62705" y="35458"/>
                </a:cubicBezTo>
                <a:cubicBezTo>
                  <a:pt x="61062" y="35458"/>
                  <a:pt x="60000" y="36521"/>
                  <a:pt x="60000" y="38164"/>
                </a:cubicBezTo>
                <a:close/>
                <a:moveTo>
                  <a:pt x="120000" y="27246"/>
                </a:moveTo>
                <a:cubicBezTo>
                  <a:pt x="120000" y="12270"/>
                  <a:pt x="107729" y="0"/>
                  <a:pt x="92657" y="0"/>
                </a:cubicBezTo>
                <a:cubicBezTo>
                  <a:pt x="86473" y="0"/>
                  <a:pt x="80966" y="2125"/>
                  <a:pt x="76328" y="5410"/>
                </a:cubicBezTo>
                <a:lnTo>
                  <a:pt x="76038" y="5120"/>
                </a:lnTo>
                <a:lnTo>
                  <a:pt x="73333" y="7922"/>
                </a:lnTo>
                <a:lnTo>
                  <a:pt x="73333" y="7922"/>
                </a:lnTo>
                <a:lnTo>
                  <a:pt x="7922" y="73333"/>
                </a:lnTo>
                <a:cubicBezTo>
                  <a:pt x="2995" y="78260"/>
                  <a:pt x="0" y="85024"/>
                  <a:pt x="0" y="92657"/>
                </a:cubicBezTo>
                <a:cubicBezTo>
                  <a:pt x="0" y="107729"/>
                  <a:pt x="12270" y="120000"/>
                  <a:pt x="27246" y="120000"/>
                </a:cubicBezTo>
                <a:cubicBezTo>
                  <a:pt x="34879" y="120000"/>
                  <a:pt x="41739" y="117004"/>
                  <a:pt x="46570" y="112077"/>
                </a:cubicBezTo>
                <a:lnTo>
                  <a:pt x="112077" y="46570"/>
                </a:lnTo>
                <a:lnTo>
                  <a:pt x="112077" y="46570"/>
                </a:lnTo>
                <a:lnTo>
                  <a:pt x="114782" y="43864"/>
                </a:lnTo>
                <a:lnTo>
                  <a:pt x="114492" y="43574"/>
                </a:lnTo>
                <a:cubicBezTo>
                  <a:pt x="117777" y="38937"/>
                  <a:pt x="120000" y="33526"/>
                  <a:pt x="120000" y="27246"/>
                </a:cubicBezTo>
                <a:close/>
                <a:moveTo>
                  <a:pt x="42801" y="108212"/>
                </a:moveTo>
                <a:cubicBezTo>
                  <a:pt x="38937" y="112077"/>
                  <a:pt x="33526" y="114492"/>
                  <a:pt x="27246" y="114492"/>
                </a:cubicBezTo>
                <a:cubicBezTo>
                  <a:pt x="15265" y="114492"/>
                  <a:pt x="5410" y="104734"/>
                  <a:pt x="5410" y="92657"/>
                </a:cubicBezTo>
                <a:cubicBezTo>
                  <a:pt x="5410" y="86666"/>
                  <a:pt x="7922" y="81256"/>
                  <a:pt x="11690" y="77101"/>
                </a:cubicBezTo>
                <a:lnTo>
                  <a:pt x="22028" y="66763"/>
                </a:lnTo>
                <a:lnTo>
                  <a:pt x="52850" y="97584"/>
                </a:lnTo>
                <a:lnTo>
                  <a:pt x="42801" y="108212"/>
                </a:lnTo>
                <a:close/>
                <a:moveTo>
                  <a:pt x="57004" y="94009"/>
                </a:moveTo>
                <a:lnTo>
                  <a:pt x="26183" y="63285"/>
                </a:lnTo>
                <a:lnTo>
                  <a:pt x="63285" y="26183"/>
                </a:lnTo>
                <a:lnTo>
                  <a:pt x="94106" y="57004"/>
                </a:lnTo>
                <a:lnTo>
                  <a:pt x="57004" y="94009"/>
                </a:lnTo>
                <a:close/>
                <a:moveTo>
                  <a:pt x="110724" y="39806"/>
                </a:moveTo>
                <a:lnTo>
                  <a:pt x="110724" y="39806"/>
                </a:lnTo>
                <a:lnTo>
                  <a:pt x="108212" y="42801"/>
                </a:lnTo>
                <a:lnTo>
                  <a:pt x="108212" y="42801"/>
                </a:lnTo>
                <a:lnTo>
                  <a:pt x="97874" y="53140"/>
                </a:lnTo>
                <a:lnTo>
                  <a:pt x="67053" y="22318"/>
                </a:lnTo>
                <a:lnTo>
                  <a:pt x="77391" y="11980"/>
                </a:lnTo>
                <a:lnTo>
                  <a:pt x="77391" y="11980"/>
                </a:lnTo>
                <a:lnTo>
                  <a:pt x="80193" y="9275"/>
                </a:lnTo>
                <a:lnTo>
                  <a:pt x="80386" y="9565"/>
                </a:lnTo>
                <a:cubicBezTo>
                  <a:pt x="83961" y="7053"/>
                  <a:pt x="88309" y="5700"/>
                  <a:pt x="92946" y="5700"/>
                </a:cubicBezTo>
                <a:cubicBezTo>
                  <a:pt x="104927" y="5700"/>
                  <a:pt x="114782" y="15555"/>
                  <a:pt x="114782" y="27536"/>
                </a:cubicBezTo>
                <a:cubicBezTo>
                  <a:pt x="114492" y="31884"/>
                  <a:pt x="113140" y="36231"/>
                  <a:pt x="110724" y="39806"/>
                </a:cubicBezTo>
                <a:close/>
                <a:moveTo>
                  <a:pt x="81835" y="60000"/>
                </a:moveTo>
                <a:cubicBezTo>
                  <a:pt x="83381" y="60000"/>
                  <a:pt x="84541" y="58840"/>
                  <a:pt x="84541" y="57198"/>
                </a:cubicBezTo>
                <a:cubicBezTo>
                  <a:pt x="84541" y="55652"/>
                  <a:pt x="83381" y="54492"/>
                  <a:pt x="81835" y="54492"/>
                </a:cubicBezTo>
                <a:cubicBezTo>
                  <a:pt x="80193" y="54492"/>
                  <a:pt x="79033" y="55652"/>
                  <a:pt x="79033" y="57198"/>
                </a:cubicBezTo>
                <a:cubicBezTo>
                  <a:pt x="79033" y="58840"/>
                  <a:pt x="80193" y="60000"/>
                  <a:pt x="81835" y="60000"/>
                </a:cubicBezTo>
                <a:close/>
                <a:moveTo>
                  <a:pt x="65410" y="70917"/>
                </a:moveTo>
                <a:cubicBezTo>
                  <a:pt x="63768" y="70917"/>
                  <a:pt x="62705" y="71980"/>
                  <a:pt x="62705" y="73623"/>
                </a:cubicBezTo>
                <a:cubicBezTo>
                  <a:pt x="62705" y="75265"/>
                  <a:pt x="63768" y="76328"/>
                  <a:pt x="65410" y="76328"/>
                </a:cubicBezTo>
                <a:cubicBezTo>
                  <a:pt x="67053" y="76328"/>
                  <a:pt x="68115" y="75265"/>
                  <a:pt x="68115" y="73623"/>
                </a:cubicBezTo>
                <a:cubicBezTo>
                  <a:pt x="68115" y="71980"/>
                  <a:pt x="67053" y="70917"/>
                  <a:pt x="65410" y="70917"/>
                </a:cubicBezTo>
                <a:close/>
              </a:path>
            </a:pathLst>
          </a:custGeom>
          <a:solidFill>
            <a:srgbClr val="2CACE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6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11510"/>
            <a:ext cx="6683765" cy="96066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456660"/>
            <a:ext cx="6686550" cy="2833217"/>
          </a:xfrm>
        </p:spPr>
        <p:txBody>
          <a:bodyPr/>
          <a:lstStyle/>
          <a:p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Agreed between physician and patient.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Depends on response of the person’s symptoms to intervention.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‘Red flag’ </a:t>
            </a:r>
            <a:r>
              <a:rPr lang="en-US" sz="2200" dirty="0" smtClean="0"/>
              <a:t>symptoms should prompt </a:t>
            </a:r>
            <a:r>
              <a:rPr lang="en-US" sz="2200" u="sng" dirty="0" smtClean="0"/>
              <a:t>further investigation and/or referral to secondary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  <a:br>
              <a:rPr lang="en-US" sz="2800" dirty="0">
                <a:solidFill>
                  <a:srgbClr val="002060"/>
                </a:solidFill>
                <a:latin typeface="Century Gothic" pitchFamily="34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People with irritable bowel syndrome may suffer from either constipation only or diarrhea 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True</a:t>
            </a:r>
            <a:endParaRPr lang="en-US" sz="2400" dirty="0"/>
          </a:p>
          <a:p>
            <a:r>
              <a:rPr lang="en-US" sz="2400" dirty="0"/>
              <a:t>False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7980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27" y="411510"/>
            <a:ext cx="6683765" cy="96066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Impact"/>
                <a:ea typeface="Impact"/>
                <a:cs typeface="Impact"/>
              </a:rPr>
              <a:t>When to Refer to a specialist?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3637"/>
            <a:ext cx="8580780" cy="3005237"/>
          </a:xfrm>
        </p:spPr>
        <p:txBody>
          <a:bodyPr/>
          <a:lstStyle/>
          <a:p>
            <a:r>
              <a:rPr lang="en-US" sz="2200" b="1" dirty="0" smtClean="0"/>
              <a:t>Refer when there is: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More than minimal rectal bleeding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Weight loss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Unexplained iron </a:t>
            </a:r>
            <a:r>
              <a:rPr lang="en-US" dirty="0" smtClean="0">
                <a:latin typeface="Century Gothic" pitchFamily="34" charset="0"/>
              </a:rPr>
              <a:t>deficiency anemia</a:t>
            </a:r>
            <a:endParaRPr lang="en-US" dirty="0"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Nocturnal symptoms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entury Gothic" pitchFamily="34" charset="0"/>
              </a:rPr>
              <a:t>Family </a:t>
            </a:r>
            <a:r>
              <a:rPr lang="en-US" dirty="0" smtClean="0">
                <a:latin typeface="Century Gothic" pitchFamily="34" charset="0"/>
              </a:rPr>
              <a:t>history of Colorectal cancer IBD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 Celiac disease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9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  <a:br>
              <a:rPr lang="en-US" sz="2800" dirty="0">
                <a:solidFill>
                  <a:srgbClr val="002060"/>
                </a:solidFill>
                <a:latin typeface="Century Gothic" pitchFamily="34" charset="0"/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  <a:sym typeface="Arial"/>
              </a:rPr>
              <a:t>People with irritable bowel syndrome may suffer from either constipation only or diarrhea only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True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False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136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858836" y="22607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1069848" y="484632"/>
            <a:ext cx="7146040" cy="112298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sz="4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35496" y="1394280"/>
            <a:ext cx="7146040" cy="282660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Once other disease condition have been ruled out, a person can be considered for the diagnosis of irritable bowel syndrome if the symptoms were present for the last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solidFill>
                  <a:srgbClr val="FF0000"/>
                </a:solidFill>
                <a:latin typeface="Century Gothic" pitchFamily="34" charset="0"/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10193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7144"/>
            <a:ext cx="7560840" cy="35283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Which of the following is not recognized as a symptom that supports the diagnosis of IBS according to the </a:t>
            </a: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  <a:hlinkClick r:id="rId2"/>
              </a:rPr>
              <a:t>Rome criteria</a:t>
            </a:r>
            <a:r>
              <a:rPr lang="en-US" sz="2600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Altered </a:t>
            </a:r>
            <a:r>
              <a:rPr lang="en-US" sz="2200" b="1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stool frequency</a:t>
            </a:r>
          </a:p>
          <a:p>
            <a:r>
              <a:rPr lang="en-US" sz="2200" b="1" dirty="0" err="1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Mucorrhea</a:t>
            </a:r>
            <a:endParaRPr lang="en-US" sz="2200" b="1" dirty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Abdominal </a:t>
            </a:r>
            <a:r>
              <a:rPr lang="en-US" sz="2200" b="1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bloating or subjective </a:t>
            </a:r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distention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Century Gothic" pitchFamily="34" charset="0"/>
                <a:ea typeface="Arial"/>
                <a:cs typeface="Arial"/>
              </a:rPr>
              <a:t>Frequent nausea</a:t>
            </a:r>
            <a:endParaRPr lang="en-US" sz="2200" b="1" dirty="0">
              <a:solidFill>
                <a:srgbClr val="FF0000"/>
              </a:solidFill>
              <a:latin typeface="Century Gothic" pitchFamily="34" charset="0"/>
              <a:ea typeface="Arial"/>
              <a:cs typeface="Arial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475656" y="195486"/>
            <a:ext cx="6683765" cy="96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6084168" y="2211710"/>
            <a:ext cx="3491880" cy="3487582"/>
            <a:chOff x="2516037" y="592150"/>
            <a:chExt cx="4000500" cy="4000500"/>
          </a:xfrm>
        </p:grpSpPr>
        <p:sp>
          <p:nvSpPr>
            <p:cNvPr id="6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612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38862"/>
            <a:ext cx="8424936" cy="33843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Which of the following symptoms indicates a need for laboratory testing or diagnostic imaging in patients with IBS younger than 50 years</a:t>
            </a:r>
            <a:r>
              <a:rPr lang="en-US" sz="2600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Iron deficiency </a:t>
            </a:r>
            <a:r>
              <a:rPr lang="en-US" sz="1800" b="1" dirty="0" smtClean="0">
                <a:solidFill>
                  <a:srgbClr val="FF0000"/>
                </a:solidFill>
              </a:rPr>
              <a:t>anemia</a:t>
            </a:r>
          </a:p>
          <a:p>
            <a:r>
              <a:rPr lang="en-US" sz="1800" b="1" dirty="0" smtClean="0"/>
              <a:t>Abdominal pain</a:t>
            </a:r>
          </a:p>
          <a:p>
            <a:r>
              <a:rPr lang="en-US" sz="1800" b="1" dirty="0" smtClean="0"/>
              <a:t>Amenorrhea</a:t>
            </a:r>
          </a:p>
          <a:p>
            <a:r>
              <a:rPr lang="en-US" sz="1800" b="1" dirty="0"/>
              <a:t>Hypokalemia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331640" y="195486"/>
            <a:ext cx="6683765" cy="96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6084168" y="2211710"/>
            <a:ext cx="3491880" cy="3487582"/>
            <a:chOff x="2516037" y="592150"/>
            <a:chExt cx="4000500" cy="4000500"/>
          </a:xfrm>
        </p:grpSpPr>
        <p:sp>
          <p:nvSpPr>
            <p:cNvPr id="6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498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Shape 584" descr="typewriter-801921_1920.jpg"/>
          <p:cNvPicPr preferRelativeResize="0"/>
          <p:nvPr/>
        </p:nvPicPr>
        <p:blipFill rotWithShape="1">
          <a:blip r:embed="rId3">
            <a:alphaModFix/>
          </a:blip>
          <a:srcRect t="7805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Shape 58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95300" y="252450"/>
            <a:ext cx="8753400" cy="46386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 txBox="1"/>
          <p:nvPr/>
        </p:nvSpPr>
        <p:spPr>
          <a:xfrm>
            <a:off x="1152150" y="1862000"/>
            <a:ext cx="6839700" cy="11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8200">
                <a:solidFill>
                  <a:srgbClr val="2CACE9"/>
                </a:solidFill>
                <a:latin typeface="Impact"/>
                <a:ea typeface="Impact"/>
                <a:cs typeface="Impact"/>
                <a:sym typeface="Impact"/>
              </a:rPr>
              <a:t>Thank You</a:t>
            </a:r>
          </a:p>
        </p:txBody>
      </p:sp>
      <p:grpSp>
        <p:nvGrpSpPr>
          <p:cNvPr id="588" name="Shape 588"/>
          <p:cNvGrpSpPr/>
          <p:nvPr/>
        </p:nvGrpSpPr>
        <p:grpSpPr>
          <a:xfrm>
            <a:off x="2447910" y="3134064"/>
            <a:ext cx="781133" cy="60237"/>
            <a:chOff x="1318125" y="1398800"/>
            <a:chExt cx="1050900" cy="60225"/>
          </a:xfrm>
        </p:grpSpPr>
        <p:cxnSp>
          <p:nvCxnSpPr>
            <p:cNvPr id="589" name="Shape 589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0" name="Shape 590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591" name="Shape 591"/>
          <p:cNvGrpSpPr/>
          <p:nvPr/>
        </p:nvGrpSpPr>
        <p:grpSpPr>
          <a:xfrm>
            <a:off x="5924535" y="3134064"/>
            <a:ext cx="781133" cy="60237"/>
            <a:chOff x="1318125" y="1398800"/>
            <a:chExt cx="1050900" cy="60225"/>
          </a:xfrm>
        </p:grpSpPr>
        <p:cxnSp>
          <p:nvCxnSpPr>
            <p:cNvPr id="592" name="Shape 592"/>
            <p:cNvCxnSpPr/>
            <p:nvPr/>
          </p:nvCxnSpPr>
          <p:spPr>
            <a:xfrm>
              <a:off x="1318125" y="1398800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593" name="Shape 593"/>
            <p:cNvCxnSpPr/>
            <p:nvPr/>
          </p:nvCxnSpPr>
          <p:spPr>
            <a:xfrm>
              <a:off x="1318125" y="1459025"/>
              <a:ext cx="1050900" cy="0"/>
            </a:xfrm>
            <a:prstGeom prst="straightConnector1">
              <a:avLst/>
            </a:prstGeom>
            <a:noFill/>
            <a:ln w="28575" cap="flat" cmpd="sng">
              <a:solidFill>
                <a:srgbClr val="FFD966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594" name="Shape 594"/>
          <p:cNvSpPr txBox="1"/>
          <p:nvPr/>
        </p:nvSpPr>
        <p:spPr>
          <a:xfrm>
            <a:off x="2867100" y="2933637"/>
            <a:ext cx="3409800" cy="46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900">
                <a:solidFill>
                  <a:srgbClr val="FFD96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5858836" y="2260710"/>
            <a:ext cx="3491880" cy="3487582"/>
            <a:chOff x="2516037" y="592150"/>
            <a:chExt cx="4000500" cy="4000500"/>
          </a:xfrm>
        </p:grpSpPr>
        <p:sp>
          <p:nvSpPr>
            <p:cNvPr id="3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1069848" y="484632"/>
            <a:ext cx="7146040" cy="112298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800" dirty="0" smtClean="0">
                <a:solidFill>
                  <a:srgbClr val="002060"/>
                </a:solidFill>
                <a:latin typeface="Century Gothic" pitchFamily="34" charset="0"/>
              </a:rPr>
              <a:t>MCQ</a:t>
            </a:r>
            <a:endParaRPr lang="en-US" sz="48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107504" y="1419622"/>
            <a:ext cx="7146040" cy="282660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smtClean="0">
                <a:latin typeface="Century Gothic" pitchFamily="34" charset="0"/>
              </a:rPr>
              <a:t>Once other disease condition have been ruled out, a person can be considered for the diagnosis of irritable bowel syndrome if the symptoms were present for the last</a:t>
            </a:r>
            <a:endParaRPr lang="en-US" sz="1200" dirty="0" smtClean="0">
              <a:latin typeface="Century Gothic" pitchFamily="34" charset="0"/>
            </a:endParaRPr>
          </a:p>
          <a:p>
            <a:endParaRPr lang="en-US" sz="1600" dirty="0" smtClean="0">
              <a:latin typeface="Century Gothic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week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fortnight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One month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800" b="1" dirty="0" smtClean="0">
                <a:latin typeface="Century Gothic" pitchFamily="34" charset="0"/>
              </a:rPr>
              <a:t>Three months</a:t>
            </a:r>
          </a:p>
        </p:txBody>
      </p:sp>
    </p:spTree>
    <p:extLst>
      <p:ext uri="{BB962C8B-B14F-4D97-AF65-F5344CB8AC3E}">
        <p14:creationId xmlns:p14="http://schemas.microsoft.com/office/powerpoint/2010/main" val="27730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7144"/>
            <a:ext cx="7560840" cy="352839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Which of the following is not recognized as a symptom that supports the diagnosis of IBS according to the </a:t>
            </a: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  <a:hlinkClick r:id="rId2"/>
              </a:rPr>
              <a:t>Rome criteria</a:t>
            </a:r>
            <a:r>
              <a:rPr lang="en-US" sz="2600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 smtClean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Altered </a:t>
            </a:r>
            <a:r>
              <a:rPr lang="en-US" sz="2200" b="1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stool frequency</a:t>
            </a:r>
          </a:p>
          <a:p>
            <a:r>
              <a:rPr lang="en-US" sz="2200" b="1" dirty="0" err="1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Mucorrhea</a:t>
            </a:r>
            <a:endParaRPr lang="en-US" sz="2200" b="1" dirty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Abdominal </a:t>
            </a:r>
            <a:r>
              <a:rPr lang="en-US" sz="2200" b="1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bloating or subjective </a:t>
            </a:r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distention</a:t>
            </a:r>
          </a:p>
          <a:p>
            <a:r>
              <a:rPr lang="en-US" sz="2200" b="1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Frequent nausea</a:t>
            </a:r>
            <a:endParaRPr lang="en-US" sz="2200" b="1" dirty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475656" y="195486"/>
            <a:ext cx="6683765" cy="96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6084168" y="2211710"/>
            <a:ext cx="3491880" cy="3487582"/>
            <a:chOff x="2516037" y="592150"/>
            <a:chExt cx="4000500" cy="4000500"/>
          </a:xfrm>
        </p:grpSpPr>
        <p:sp>
          <p:nvSpPr>
            <p:cNvPr id="6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74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1138862"/>
            <a:ext cx="8424936" cy="338437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Which of the following symptoms indicates a need for laboratory testing or diagnostic imaging in patients with IBS younger than 50 years</a:t>
            </a:r>
            <a:r>
              <a:rPr lang="en-US" sz="2600" dirty="0" smtClean="0">
                <a:solidFill>
                  <a:srgbClr val="000000"/>
                </a:solidFill>
                <a:latin typeface="Century Gothic" pitchFamily="34" charset="0"/>
                <a:ea typeface="Arial"/>
                <a:cs typeface="Arial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  <a:latin typeface="Century Gothic" pitchFamily="34" charset="0"/>
              <a:ea typeface="Arial"/>
              <a:cs typeface="Arial"/>
            </a:endParaRPr>
          </a:p>
          <a:p>
            <a:r>
              <a:rPr lang="en-US" sz="1800" b="1" dirty="0"/>
              <a:t>Iron deficiency </a:t>
            </a:r>
            <a:r>
              <a:rPr lang="en-US" sz="1800" b="1" dirty="0" smtClean="0"/>
              <a:t>anemia</a:t>
            </a:r>
          </a:p>
          <a:p>
            <a:r>
              <a:rPr lang="en-US" sz="1800" b="1" dirty="0" smtClean="0"/>
              <a:t>Abdominal pain</a:t>
            </a:r>
          </a:p>
          <a:p>
            <a:r>
              <a:rPr lang="en-US" sz="1800" b="1" dirty="0" smtClean="0"/>
              <a:t>Amenorrhea</a:t>
            </a:r>
          </a:p>
          <a:p>
            <a:r>
              <a:rPr lang="en-US" sz="1800" b="1" dirty="0"/>
              <a:t>Hypokalemia</a:t>
            </a: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1331640" y="195486"/>
            <a:ext cx="6683765" cy="96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Century Gothic" pitchFamily="34" charset="0"/>
              </a:rPr>
              <a:t>MCQ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6084168" y="2211710"/>
            <a:ext cx="3491880" cy="3487582"/>
            <a:chOff x="2516037" y="592150"/>
            <a:chExt cx="4000500" cy="4000500"/>
          </a:xfrm>
        </p:grpSpPr>
        <p:sp>
          <p:nvSpPr>
            <p:cNvPr id="6" name="Shape 208"/>
            <p:cNvSpPr/>
            <p:nvPr/>
          </p:nvSpPr>
          <p:spPr>
            <a:xfrm>
              <a:off x="2516037" y="592150"/>
              <a:ext cx="4000500" cy="4000500"/>
            </a:xfrm>
            <a:prstGeom prst="ellipse">
              <a:avLst/>
            </a:prstGeom>
            <a:solidFill>
              <a:srgbClr val="EEEEEE">
                <a:alpha val="61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218"/>
            <p:cNvSpPr/>
            <p:nvPr/>
          </p:nvSpPr>
          <p:spPr>
            <a:xfrm>
              <a:off x="5219171" y="1156491"/>
              <a:ext cx="96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40000" y="0"/>
                    <a:pt x="40000" y="0"/>
                    <a:pt x="4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00"/>
                    <a:pt x="40000" y="60000"/>
                    <a:pt x="40000" y="60000"/>
                  </a:cubicBezTo>
                  <a:cubicBezTo>
                    <a:pt x="80000" y="6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219"/>
            <p:cNvSpPr/>
            <p:nvPr/>
          </p:nvSpPr>
          <p:spPr>
            <a:xfrm>
              <a:off x="5162021" y="1140616"/>
              <a:ext cx="54000" cy="1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2" y="30000"/>
                  </a:moveTo>
                  <a:cubicBezTo>
                    <a:pt x="28235" y="0"/>
                    <a:pt x="0" y="30000"/>
                    <a:pt x="14117" y="60000"/>
                  </a:cubicBezTo>
                  <a:cubicBezTo>
                    <a:pt x="28235" y="30000"/>
                    <a:pt x="28235" y="30000"/>
                    <a:pt x="35294" y="30000"/>
                  </a:cubicBezTo>
                  <a:cubicBezTo>
                    <a:pt x="42352" y="30000"/>
                    <a:pt x="49411" y="30000"/>
                    <a:pt x="63529" y="30000"/>
                  </a:cubicBezTo>
                  <a:cubicBezTo>
                    <a:pt x="70588" y="30000"/>
                    <a:pt x="77647" y="60000"/>
                    <a:pt x="77647" y="60000"/>
                  </a:cubicBezTo>
                  <a:cubicBezTo>
                    <a:pt x="84705" y="60000"/>
                    <a:pt x="84705" y="60000"/>
                    <a:pt x="84705" y="60000"/>
                  </a:cubicBezTo>
                  <a:cubicBezTo>
                    <a:pt x="91764" y="60000"/>
                    <a:pt x="91764" y="90000"/>
                    <a:pt x="98823" y="90000"/>
                  </a:cubicBezTo>
                  <a:cubicBezTo>
                    <a:pt x="105882" y="90000"/>
                    <a:pt x="112941" y="120000"/>
                    <a:pt x="120000" y="120000"/>
                  </a:cubicBezTo>
                  <a:cubicBezTo>
                    <a:pt x="98823" y="60000"/>
                    <a:pt x="70588" y="30000"/>
                    <a:pt x="42352" y="30000"/>
                  </a:cubicBezTo>
                  <a:cubicBezTo>
                    <a:pt x="35294" y="30000"/>
                    <a:pt x="42352" y="30000"/>
                    <a:pt x="42352" y="3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220"/>
            <p:cNvSpPr/>
            <p:nvPr/>
          </p:nvSpPr>
          <p:spPr>
            <a:xfrm>
              <a:off x="5081058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0000" y="0"/>
                    <a:pt x="120000" y="0"/>
                    <a:pt x="120000" y="0"/>
                  </a:cubicBezTo>
                  <a:cubicBezTo>
                    <a:pt x="120000" y="0"/>
                    <a:pt x="60000" y="0"/>
                    <a:pt x="6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221"/>
            <p:cNvSpPr/>
            <p:nvPr/>
          </p:nvSpPr>
          <p:spPr>
            <a:xfrm>
              <a:off x="5046133" y="1146966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60000" y="0"/>
                    <a:pt x="6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222"/>
            <p:cNvSpPr/>
            <p:nvPr/>
          </p:nvSpPr>
          <p:spPr>
            <a:xfrm>
              <a:off x="54033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223"/>
            <p:cNvSpPr/>
            <p:nvPr/>
          </p:nvSpPr>
          <p:spPr>
            <a:xfrm>
              <a:off x="5231871" y="115966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224"/>
            <p:cNvSpPr/>
            <p:nvPr/>
          </p:nvSpPr>
          <p:spPr>
            <a:xfrm>
              <a:off x="507153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225"/>
            <p:cNvSpPr/>
            <p:nvPr/>
          </p:nvSpPr>
          <p:spPr>
            <a:xfrm>
              <a:off x="5077883" y="1150141"/>
              <a:ext cx="6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6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ubicBezTo>
                    <a:pt x="120000" y="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226"/>
            <p:cNvSpPr/>
            <p:nvPr/>
          </p:nvSpPr>
          <p:spPr>
            <a:xfrm>
              <a:off x="5146146" y="1143791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227"/>
            <p:cNvSpPr/>
            <p:nvPr/>
          </p:nvSpPr>
          <p:spPr>
            <a:xfrm>
              <a:off x="5149321" y="114379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228"/>
            <p:cNvSpPr/>
            <p:nvPr/>
          </p:nvSpPr>
          <p:spPr>
            <a:xfrm>
              <a:off x="5152496" y="1143791"/>
              <a:ext cx="96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80000" y="0"/>
                    <a:pt x="40000" y="0"/>
                  </a:cubicBezTo>
                  <a:cubicBezTo>
                    <a:pt x="40000" y="0"/>
                    <a:pt x="0" y="0"/>
                    <a:pt x="0" y="0"/>
                  </a:cubicBezTo>
                  <a:cubicBezTo>
                    <a:pt x="40000" y="0"/>
                    <a:pt x="8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229"/>
            <p:cNvSpPr/>
            <p:nvPr/>
          </p:nvSpPr>
          <p:spPr>
            <a:xfrm>
              <a:off x="5049308" y="11533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230"/>
            <p:cNvSpPr/>
            <p:nvPr/>
          </p:nvSpPr>
          <p:spPr>
            <a:xfrm>
              <a:off x="5023908" y="1153316"/>
              <a:ext cx="25500" cy="6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000" y="120000"/>
                    <a:pt x="75000" y="60000"/>
                    <a:pt x="120000" y="6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05000" y="60000"/>
                    <a:pt x="30000" y="6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31"/>
            <p:cNvSpPr/>
            <p:nvPr/>
          </p:nvSpPr>
          <p:spPr>
            <a:xfrm>
              <a:off x="5228696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232"/>
            <p:cNvSpPr/>
            <p:nvPr/>
          </p:nvSpPr>
          <p:spPr>
            <a:xfrm>
              <a:off x="5225521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0"/>
                    <a:pt x="0" y="120000"/>
                  </a:cubicBezTo>
                  <a:cubicBezTo>
                    <a:pt x="120000" y="0"/>
                    <a:pt x="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12000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233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4"/>
            <p:cNvSpPr/>
            <p:nvPr/>
          </p:nvSpPr>
          <p:spPr>
            <a:xfrm>
              <a:off x="520647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35"/>
            <p:cNvSpPr/>
            <p:nvPr/>
          </p:nvSpPr>
          <p:spPr>
            <a:xfrm>
              <a:off x="5203296" y="11961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36"/>
            <p:cNvSpPr/>
            <p:nvPr/>
          </p:nvSpPr>
          <p:spPr>
            <a:xfrm>
              <a:off x="5206471" y="11739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37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38"/>
            <p:cNvSpPr/>
            <p:nvPr/>
          </p:nvSpPr>
          <p:spPr>
            <a:xfrm>
              <a:off x="5206471" y="1166016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39"/>
            <p:cNvSpPr/>
            <p:nvPr/>
          </p:nvSpPr>
          <p:spPr>
            <a:xfrm>
              <a:off x="52096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12000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40"/>
            <p:cNvSpPr/>
            <p:nvPr/>
          </p:nvSpPr>
          <p:spPr>
            <a:xfrm>
              <a:off x="5222346" y="11564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241"/>
            <p:cNvSpPr/>
            <p:nvPr/>
          </p:nvSpPr>
          <p:spPr>
            <a:xfrm>
              <a:off x="5206471" y="117077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242"/>
            <p:cNvSpPr/>
            <p:nvPr/>
          </p:nvSpPr>
          <p:spPr>
            <a:xfrm>
              <a:off x="5200121" y="12025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243"/>
            <p:cNvSpPr/>
            <p:nvPr/>
          </p:nvSpPr>
          <p:spPr>
            <a:xfrm>
              <a:off x="5231871" y="1237453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20000" y="120000"/>
                    <a:pt x="120000" y="120000"/>
                    <a:pt x="120000" y="0"/>
                  </a:cubicBezTo>
                  <a:cubicBezTo>
                    <a:pt x="120000" y="12000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24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245"/>
            <p:cNvSpPr/>
            <p:nvPr/>
          </p:nvSpPr>
          <p:spPr>
            <a:xfrm>
              <a:off x="5235046" y="12374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246"/>
            <p:cNvSpPr/>
            <p:nvPr/>
          </p:nvSpPr>
          <p:spPr>
            <a:xfrm>
              <a:off x="5196946" y="12184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247"/>
            <p:cNvSpPr/>
            <p:nvPr/>
          </p:nvSpPr>
          <p:spPr>
            <a:xfrm>
              <a:off x="5203296" y="12057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248"/>
            <p:cNvSpPr/>
            <p:nvPr/>
          </p:nvSpPr>
          <p:spPr>
            <a:xfrm>
              <a:off x="5200121" y="12247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249"/>
            <p:cNvSpPr/>
            <p:nvPr/>
          </p:nvSpPr>
          <p:spPr>
            <a:xfrm>
              <a:off x="5206471" y="12279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250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251"/>
            <p:cNvSpPr/>
            <p:nvPr/>
          </p:nvSpPr>
          <p:spPr>
            <a:xfrm>
              <a:off x="5215996" y="1215228"/>
              <a:ext cx="1500" cy="1500"/>
            </a:xfrm>
            <a:prstGeom prst="ellipse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252"/>
            <p:cNvSpPr/>
            <p:nvPr/>
          </p:nvSpPr>
          <p:spPr>
            <a:xfrm>
              <a:off x="5268383" y="12533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253"/>
            <p:cNvSpPr/>
            <p:nvPr/>
          </p:nvSpPr>
          <p:spPr>
            <a:xfrm>
              <a:off x="5215996" y="1215228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254"/>
            <p:cNvSpPr/>
            <p:nvPr/>
          </p:nvSpPr>
          <p:spPr>
            <a:xfrm>
              <a:off x="5209646" y="117395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255"/>
            <p:cNvSpPr/>
            <p:nvPr/>
          </p:nvSpPr>
          <p:spPr>
            <a:xfrm>
              <a:off x="5271558" y="12533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>
              <a:off x="5215996" y="116919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257"/>
            <p:cNvSpPr/>
            <p:nvPr/>
          </p:nvSpPr>
          <p:spPr>
            <a:xfrm>
              <a:off x="5219171" y="116601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258"/>
            <p:cNvSpPr/>
            <p:nvPr/>
          </p:nvSpPr>
          <p:spPr>
            <a:xfrm>
              <a:off x="5219171" y="1162841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259"/>
            <p:cNvSpPr/>
            <p:nvPr/>
          </p:nvSpPr>
          <p:spPr>
            <a:xfrm>
              <a:off x="5215996" y="12057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260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261"/>
            <p:cNvSpPr/>
            <p:nvPr/>
          </p:nvSpPr>
          <p:spPr>
            <a:xfrm>
              <a:off x="5215996" y="1215228"/>
              <a:ext cx="1500" cy="1500"/>
            </a:xfrm>
            <a:prstGeom prst="rect">
              <a:avLst/>
            </a:pr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262"/>
            <p:cNvSpPr/>
            <p:nvPr/>
          </p:nvSpPr>
          <p:spPr>
            <a:xfrm>
              <a:off x="5212821" y="1193003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263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264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265"/>
            <p:cNvSpPr/>
            <p:nvPr/>
          </p:nvSpPr>
          <p:spPr>
            <a:xfrm>
              <a:off x="5225521" y="116284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266"/>
            <p:cNvSpPr/>
            <p:nvPr/>
          </p:nvSpPr>
          <p:spPr>
            <a:xfrm>
              <a:off x="5222346" y="1162841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267"/>
            <p:cNvSpPr/>
            <p:nvPr/>
          </p:nvSpPr>
          <p:spPr>
            <a:xfrm>
              <a:off x="5222346" y="115966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268"/>
            <p:cNvSpPr/>
            <p:nvPr/>
          </p:nvSpPr>
          <p:spPr>
            <a:xfrm>
              <a:off x="5212821" y="1153316"/>
              <a:ext cx="330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269"/>
            <p:cNvSpPr/>
            <p:nvPr/>
          </p:nvSpPr>
          <p:spPr>
            <a:xfrm>
              <a:off x="5212821" y="115966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270"/>
            <p:cNvSpPr/>
            <p:nvPr/>
          </p:nvSpPr>
          <p:spPr>
            <a:xfrm>
              <a:off x="5203296" y="118030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271"/>
            <p:cNvSpPr/>
            <p:nvPr/>
          </p:nvSpPr>
          <p:spPr>
            <a:xfrm>
              <a:off x="5212821" y="11866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272"/>
            <p:cNvSpPr/>
            <p:nvPr/>
          </p:nvSpPr>
          <p:spPr>
            <a:xfrm>
              <a:off x="5203296" y="118665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273"/>
            <p:cNvSpPr/>
            <p:nvPr/>
          </p:nvSpPr>
          <p:spPr>
            <a:xfrm>
              <a:off x="5203296" y="1227928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274"/>
            <p:cNvSpPr/>
            <p:nvPr/>
          </p:nvSpPr>
          <p:spPr>
            <a:xfrm>
              <a:off x="5222346" y="1231103"/>
              <a:ext cx="0" cy="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0" y="1200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275"/>
            <p:cNvSpPr/>
            <p:nvPr/>
          </p:nvSpPr>
          <p:spPr>
            <a:xfrm>
              <a:off x="5255683" y="1262853"/>
              <a:ext cx="330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537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276"/>
            <p:cNvSpPr/>
            <p:nvPr/>
          </p:nvSpPr>
          <p:spPr>
            <a:xfrm>
              <a:off x="3410825" y="2914500"/>
              <a:ext cx="578526" cy="9140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904" y="28012"/>
                  </a:moveTo>
                  <a:cubicBezTo>
                    <a:pt x="99904" y="28012"/>
                    <a:pt x="100589" y="27231"/>
                    <a:pt x="101686" y="25860"/>
                  </a:cubicBezTo>
                  <a:cubicBezTo>
                    <a:pt x="96038" y="21347"/>
                    <a:pt x="89540" y="17234"/>
                    <a:pt x="82330" y="13607"/>
                  </a:cubicBezTo>
                  <a:cubicBezTo>
                    <a:pt x="72515" y="8625"/>
                    <a:pt x="61823" y="4356"/>
                    <a:pt x="51295" y="0"/>
                  </a:cubicBezTo>
                  <a:cubicBezTo>
                    <a:pt x="20891" y="33601"/>
                    <a:pt x="0" y="88845"/>
                    <a:pt x="120000" y="120000"/>
                  </a:cubicBezTo>
                  <a:lnTo>
                    <a:pt x="115750" y="95666"/>
                  </a:lnTo>
                  <a:cubicBezTo>
                    <a:pt x="115750" y="95701"/>
                    <a:pt x="44276" y="64842"/>
                    <a:pt x="99904" y="28012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77"/>
            <p:cNvSpPr/>
            <p:nvPr/>
          </p:nvSpPr>
          <p:spPr>
            <a:xfrm>
              <a:off x="4765053" y="1774790"/>
              <a:ext cx="63684" cy="2270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106500" y="3498"/>
                    <a:pt x="113500" y="50309"/>
                  </a:cubicBezTo>
                  <a:cubicBezTo>
                    <a:pt x="120000" y="94950"/>
                    <a:pt x="0" y="120000"/>
                    <a:pt x="0" y="1200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278"/>
            <p:cNvSpPr/>
            <p:nvPr/>
          </p:nvSpPr>
          <p:spPr>
            <a:xfrm>
              <a:off x="4061989" y="1351291"/>
              <a:ext cx="732181" cy="1347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588" y="8807"/>
                  </a:moveTo>
                  <a:cubicBezTo>
                    <a:pt x="27588" y="8807"/>
                    <a:pt x="11312" y="15990"/>
                    <a:pt x="9297" y="20936"/>
                  </a:cubicBezTo>
                  <a:cubicBezTo>
                    <a:pt x="7281" y="25893"/>
                    <a:pt x="9297" y="37727"/>
                    <a:pt x="9297" y="37727"/>
                  </a:cubicBezTo>
                  <a:cubicBezTo>
                    <a:pt x="9297" y="37727"/>
                    <a:pt x="0" y="35466"/>
                    <a:pt x="173" y="45769"/>
                  </a:cubicBezTo>
                  <a:cubicBezTo>
                    <a:pt x="303" y="51315"/>
                    <a:pt x="2188" y="57356"/>
                    <a:pt x="13870" y="61218"/>
                  </a:cubicBezTo>
                  <a:cubicBezTo>
                    <a:pt x="13870" y="61218"/>
                    <a:pt x="13870" y="65540"/>
                    <a:pt x="16947" y="70485"/>
                  </a:cubicBezTo>
                  <a:cubicBezTo>
                    <a:pt x="20003" y="75443"/>
                    <a:pt x="27285" y="80023"/>
                    <a:pt x="41957" y="82979"/>
                  </a:cubicBezTo>
                  <a:cubicBezTo>
                    <a:pt x="48069" y="84215"/>
                    <a:pt x="40787" y="100394"/>
                    <a:pt x="40787" y="100394"/>
                  </a:cubicBezTo>
                  <a:cubicBezTo>
                    <a:pt x="40787" y="100394"/>
                    <a:pt x="53270" y="119999"/>
                    <a:pt x="68918" y="119941"/>
                  </a:cubicBezTo>
                  <a:cubicBezTo>
                    <a:pt x="78280" y="119905"/>
                    <a:pt x="95965" y="104280"/>
                    <a:pt x="98045" y="98204"/>
                  </a:cubicBezTo>
                  <a:cubicBezTo>
                    <a:pt x="98045" y="98204"/>
                    <a:pt x="87881" y="85404"/>
                    <a:pt x="97677" y="81554"/>
                  </a:cubicBezTo>
                  <a:cubicBezTo>
                    <a:pt x="107451" y="77703"/>
                    <a:pt x="120000" y="72251"/>
                    <a:pt x="116944" y="50185"/>
                  </a:cubicBezTo>
                  <a:cubicBezTo>
                    <a:pt x="113888" y="28118"/>
                    <a:pt x="114928" y="22031"/>
                    <a:pt x="110832" y="17085"/>
                  </a:cubicBezTo>
                  <a:cubicBezTo>
                    <a:pt x="106779" y="12128"/>
                    <a:pt x="84457" y="0"/>
                    <a:pt x="27588" y="8807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79"/>
            <p:cNvSpPr/>
            <p:nvPr/>
          </p:nvSpPr>
          <p:spPr>
            <a:xfrm>
              <a:off x="4358854" y="2275100"/>
              <a:ext cx="272001" cy="1397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4164"/>
                  </a:moveTo>
                  <a:cubicBezTo>
                    <a:pt x="0" y="14164"/>
                    <a:pt x="70423" y="69801"/>
                    <a:pt x="116379" y="0"/>
                  </a:cubicBezTo>
                  <a:cubicBezTo>
                    <a:pt x="116379" y="0"/>
                    <a:pt x="120000" y="98810"/>
                    <a:pt x="74510" y="109461"/>
                  </a:cubicBezTo>
                  <a:cubicBezTo>
                    <a:pt x="29197" y="120000"/>
                    <a:pt x="0" y="14164"/>
                    <a:pt x="0" y="1416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280"/>
            <p:cNvSpPr/>
            <p:nvPr/>
          </p:nvSpPr>
          <p:spPr>
            <a:xfrm>
              <a:off x="3933971" y="884889"/>
              <a:ext cx="1149337" cy="9729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863" y="79026"/>
                  </a:moveTo>
                  <a:cubicBezTo>
                    <a:pt x="33863" y="79026"/>
                    <a:pt x="37067" y="65227"/>
                    <a:pt x="46804" y="72812"/>
                  </a:cubicBezTo>
                  <a:cubicBezTo>
                    <a:pt x="56554" y="80413"/>
                    <a:pt x="55187" y="106934"/>
                    <a:pt x="88194" y="106184"/>
                  </a:cubicBezTo>
                  <a:cubicBezTo>
                    <a:pt x="116616" y="105548"/>
                    <a:pt x="120000" y="78162"/>
                    <a:pt x="120000" y="78162"/>
                  </a:cubicBezTo>
                  <a:cubicBezTo>
                    <a:pt x="120000" y="78162"/>
                    <a:pt x="110539" y="92744"/>
                    <a:pt x="102819" y="86725"/>
                  </a:cubicBezTo>
                  <a:cubicBezTo>
                    <a:pt x="95099" y="80690"/>
                    <a:pt x="99380" y="59372"/>
                    <a:pt x="98096" y="47677"/>
                  </a:cubicBezTo>
                  <a:cubicBezTo>
                    <a:pt x="96812" y="35998"/>
                    <a:pt x="42136" y="0"/>
                    <a:pt x="16020" y="56289"/>
                  </a:cubicBezTo>
                  <a:cubicBezTo>
                    <a:pt x="16020" y="56289"/>
                    <a:pt x="15592" y="66972"/>
                    <a:pt x="18589" y="71523"/>
                  </a:cubicBezTo>
                  <a:lnTo>
                    <a:pt x="13368" y="74068"/>
                  </a:lnTo>
                  <a:cubicBezTo>
                    <a:pt x="13368" y="74068"/>
                    <a:pt x="0" y="87182"/>
                    <a:pt x="13368" y="120000"/>
                  </a:cubicBezTo>
                  <a:cubicBezTo>
                    <a:pt x="13368" y="120000"/>
                    <a:pt x="15702" y="108305"/>
                    <a:pt x="19210" y="111583"/>
                  </a:cubicBezTo>
                  <a:cubicBezTo>
                    <a:pt x="22373" y="114519"/>
                    <a:pt x="22911" y="116688"/>
                    <a:pt x="22911" y="116688"/>
                  </a:cubicBezTo>
                  <a:cubicBezTo>
                    <a:pt x="22911" y="116688"/>
                    <a:pt x="18630" y="100948"/>
                    <a:pt x="21199" y="90313"/>
                  </a:cubicBezTo>
                  <a:cubicBezTo>
                    <a:pt x="23740" y="79679"/>
                    <a:pt x="33863" y="79026"/>
                    <a:pt x="33863" y="79026"/>
                  </a:cubicBezTo>
                  <a:close/>
                </a:path>
              </a:pathLst>
            </a:custGeom>
            <a:solidFill>
              <a:srgbClr val="8D380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281"/>
            <p:cNvSpPr/>
            <p:nvPr/>
          </p:nvSpPr>
          <p:spPr>
            <a:xfrm>
              <a:off x="4216303" y="1884817"/>
              <a:ext cx="86438" cy="580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94" y="10958"/>
                  </a:moveTo>
                  <a:cubicBezTo>
                    <a:pt x="106605" y="0"/>
                    <a:pt x="93577" y="3835"/>
                    <a:pt x="85871" y="10136"/>
                  </a:cubicBezTo>
                  <a:cubicBezTo>
                    <a:pt x="58899" y="30958"/>
                    <a:pt x="33027" y="57260"/>
                    <a:pt x="8807" y="83561"/>
                  </a:cubicBezTo>
                  <a:cubicBezTo>
                    <a:pt x="3486" y="89041"/>
                    <a:pt x="0" y="101369"/>
                    <a:pt x="4587" y="109041"/>
                  </a:cubicBezTo>
                  <a:cubicBezTo>
                    <a:pt x="10825" y="120000"/>
                    <a:pt x="24220" y="115890"/>
                    <a:pt x="31559" y="109863"/>
                  </a:cubicBezTo>
                  <a:cubicBezTo>
                    <a:pt x="56330" y="87397"/>
                    <a:pt x="80733" y="64109"/>
                    <a:pt x="104954" y="41095"/>
                  </a:cubicBezTo>
                  <a:cubicBezTo>
                    <a:pt x="110825" y="35616"/>
                    <a:pt x="120000" y="22465"/>
                    <a:pt x="113394" y="1095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282"/>
            <p:cNvSpPr/>
            <p:nvPr/>
          </p:nvSpPr>
          <p:spPr>
            <a:xfrm>
              <a:off x="4250903" y="1909728"/>
              <a:ext cx="95462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041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4055" y="33130"/>
                    <a:pt x="39724" y="59739"/>
                    <a:pt x="13572" y="81130"/>
                  </a:cubicBezTo>
                  <a:cubicBezTo>
                    <a:pt x="7944" y="85565"/>
                    <a:pt x="0" y="99391"/>
                    <a:pt x="6124" y="109826"/>
                  </a:cubicBezTo>
                  <a:cubicBezTo>
                    <a:pt x="12082" y="120000"/>
                    <a:pt x="23337" y="115565"/>
                    <a:pt x="30289" y="110608"/>
                  </a:cubicBezTo>
                  <a:cubicBezTo>
                    <a:pt x="56937" y="89217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4041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283"/>
            <p:cNvSpPr/>
            <p:nvPr/>
          </p:nvSpPr>
          <p:spPr>
            <a:xfrm>
              <a:off x="4309030" y="1940868"/>
              <a:ext cx="51915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979" y="10129"/>
                  </a:moveTo>
                  <a:cubicBezTo>
                    <a:pt x="95204" y="0"/>
                    <a:pt x="73469" y="6623"/>
                    <a:pt x="62142" y="19870"/>
                  </a:cubicBezTo>
                  <a:cubicBezTo>
                    <a:pt x="47448" y="37402"/>
                    <a:pt x="31224" y="51818"/>
                    <a:pt x="17448" y="69350"/>
                  </a:cubicBezTo>
                  <a:cubicBezTo>
                    <a:pt x="8571" y="80259"/>
                    <a:pt x="0" y="100129"/>
                    <a:pt x="15612" y="110259"/>
                  </a:cubicBezTo>
                  <a:cubicBezTo>
                    <a:pt x="29387" y="120000"/>
                    <a:pt x="51122" y="113376"/>
                    <a:pt x="62142" y="100129"/>
                  </a:cubicBezTo>
                  <a:cubicBezTo>
                    <a:pt x="78673" y="80259"/>
                    <a:pt x="96734" y="65064"/>
                    <a:pt x="112346" y="44025"/>
                  </a:cubicBezTo>
                  <a:cubicBezTo>
                    <a:pt x="119999" y="33116"/>
                    <a:pt x="119387" y="16753"/>
                    <a:pt x="108979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284"/>
            <p:cNvSpPr/>
            <p:nvPr/>
          </p:nvSpPr>
          <p:spPr>
            <a:xfrm>
              <a:off x="4615582" y="1875129"/>
              <a:ext cx="86438" cy="57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05" y="10709"/>
                  </a:moveTo>
                  <a:cubicBezTo>
                    <a:pt x="106139" y="0"/>
                    <a:pt x="93191" y="3844"/>
                    <a:pt x="85531" y="10160"/>
                  </a:cubicBezTo>
                  <a:cubicBezTo>
                    <a:pt x="58723" y="31029"/>
                    <a:pt x="33009" y="57391"/>
                    <a:pt x="8753" y="83752"/>
                  </a:cubicBezTo>
                  <a:cubicBezTo>
                    <a:pt x="3647" y="88970"/>
                    <a:pt x="0" y="101601"/>
                    <a:pt x="4741" y="109290"/>
                  </a:cubicBezTo>
                  <a:cubicBezTo>
                    <a:pt x="10942" y="120000"/>
                    <a:pt x="24255" y="116155"/>
                    <a:pt x="31550" y="110114"/>
                  </a:cubicBezTo>
                  <a:cubicBezTo>
                    <a:pt x="55623" y="87597"/>
                    <a:pt x="80425" y="64256"/>
                    <a:pt x="104498" y="40915"/>
                  </a:cubicBezTo>
                  <a:cubicBezTo>
                    <a:pt x="110699" y="35697"/>
                    <a:pt x="120000" y="22517"/>
                    <a:pt x="112705" y="1070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285"/>
            <p:cNvSpPr/>
            <p:nvPr/>
          </p:nvSpPr>
          <p:spPr>
            <a:xfrm>
              <a:off x="4650182" y="1900041"/>
              <a:ext cx="96246" cy="60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875" y="10434"/>
                  </a:moveTo>
                  <a:cubicBezTo>
                    <a:pt x="107917" y="0"/>
                    <a:pt x="96165" y="3652"/>
                    <a:pt x="89710" y="9652"/>
                  </a:cubicBezTo>
                  <a:cubicBezTo>
                    <a:pt x="63889" y="33130"/>
                    <a:pt x="39724" y="59739"/>
                    <a:pt x="13406" y="80869"/>
                  </a:cubicBezTo>
                  <a:cubicBezTo>
                    <a:pt x="7944" y="85304"/>
                    <a:pt x="0" y="99391"/>
                    <a:pt x="5958" y="109826"/>
                  </a:cubicBezTo>
                  <a:cubicBezTo>
                    <a:pt x="12082" y="120000"/>
                    <a:pt x="23337" y="115565"/>
                    <a:pt x="30289" y="110347"/>
                  </a:cubicBezTo>
                  <a:cubicBezTo>
                    <a:pt x="56937" y="88956"/>
                    <a:pt x="81268" y="62608"/>
                    <a:pt x="106924" y="39130"/>
                  </a:cubicBezTo>
                  <a:cubicBezTo>
                    <a:pt x="112055" y="33913"/>
                    <a:pt x="120000" y="20608"/>
                    <a:pt x="113875" y="10434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286"/>
            <p:cNvSpPr/>
            <p:nvPr/>
          </p:nvSpPr>
          <p:spPr>
            <a:xfrm>
              <a:off x="4708309" y="1930488"/>
              <a:ext cx="52569" cy="4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151" y="10129"/>
                  </a:moveTo>
                  <a:cubicBezTo>
                    <a:pt x="94177" y="0"/>
                    <a:pt x="72911" y="6623"/>
                    <a:pt x="61670" y="19870"/>
                  </a:cubicBezTo>
                  <a:cubicBezTo>
                    <a:pt x="47088" y="37402"/>
                    <a:pt x="30987" y="51818"/>
                    <a:pt x="17012" y="69350"/>
                  </a:cubicBezTo>
                  <a:cubicBezTo>
                    <a:pt x="8506" y="80259"/>
                    <a:pt x="0" y="100129"/>
                    <a:pt x="15493" y="109870"/>
                  </a:cubicBezTo>
                  <a:cubicBezTo>
                    <a:pt x="29164" y="120000"/>
                    <a:pt x="50430" y="113376"/>
                    <a:pt x="61670" y="100129"/>
                  </a:cubicBezTo>
                  <a:cubicBezTo>
                    <a:pt x="78075" y="80259"/>
                    <a:pt x="96000" y="65064"/>
                    <a:pt x="111493" y="44025"/>
                  </a:cubicBezTo>
                  <a:cubicBezTo>
                    <a:pt x="120000" y="33116"/>
                    <a:pt x="118177" y="16753"/>
                    <a:pt x="108151" y="101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287"/>
            <p:cNvSpPr/>
            <p:nvPr/>
          </p:nvSpPr>
          <p:spPr>
            <a:xfrm>
              <a:off x="4473724" y="1789322"/>
              <a:ext cx="85131" cy="236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81" y="77808"/>
                  </a:moveTo>
                  <a:cubicBezTo>
                    <a:pt x="109548" y="68149"/>
                    <a:pt x="37884" y="44471"/>
                    <a:pt x="36765" y="7378"/>
                  </a:cubicBezTo>
                  <a:cubicBezTo>
                    <a:pt x="36765" y="0"/>
                    <a:pt x="14743" y="1878"/>
                    <a:pt x="13623" y="7915"/>
                  </a:cubicBezTo>
                  <a:cubicBezTo>
                    <a:pt x="10077" y="29111"/>
                    <a:pt x="21088" y="50508"/>
                    <a:pt x="61586" y="69491"/>
                  </a:cubicBezTo>
                  <a:cubicBezTo>
                    <a:pt x="73716" y="74924"/>
                    <a:pt x="86407" y="83845"/>
                    <a:pt x="77449" y="91961"/>
                  </a:cubicBezTo>
                  <a:cubicBezTo>
                    <a:pt x="67931" y="100480"/>
                    <a:pt x="44230" y="104304"/>
                    <a:pt x="25194" y="108462"/>
                  </a:cubicBezTo>
                  <a:cubicBezTo>
                    <a:pt x="0" y="114164"/>
                    <a:pt x="24821" y="120000"/>
                    <a:pt x="45349" y="116377"/>
                  </a:cubicBezTo>
                  <a:cubicBezTo>
                    <a:pt x="90513" y="108261"/>
                    <a:pt x="120000" y="96523"/>
                    <a:pt x="113281" y="7780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288"/>
            <p:cNvSpPr/>
            <p:nvPr/>
          </p:nvSpPr>
          <p:spPr>
            <a:xfrm>
              <a:off x="4287579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333" y="119999"/>
                    <a:pt x="60000" y="119999"/>
                  </a:cubicBezTo>
                  <a:cubicBezTo>
                    <a:pt x="26666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666" y="0"/>
                    <a:pt x="60000" y="0"/>
                  </a:cubicBezTo>
                  <a:cubicBezTo>
                    <a:pt x="93333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289"/>
            <p:cNvSpPr/>
            <p:nvPr/>
          </p:nvSpPr>
          <p:spPr>
            <a:xfrm>
              <a:off x="4598975" y="1778942"/>
              <a:ext cx="61592" cy="754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0526"/>
                  </a:moveTo>
                  <a:cubicBezTo>
                    <a:pt x="120000" y="97894"/>
                    <a:pt x="93134" y="119999"/>
                    <a:pt x="59872" y="119999"/>
                  </a:cubicBezTo>
                  <a:cubicBezTo>
                    <a:pt x="26865" y="119999"/>
                    <a:pt x="0" y="97894"/>
                    <a:pt x="0" y="70526"/>
                  </a:cubicBezTo>
                  <a:lnTo>
                    <a:pt x="0" y="49263"/>
                  </a:lnTo>
                  <a:cubicBezTo>
                    <a:pt x="0" y="21894"/>
                    <a:pt x="26865" y="0"/>
                    <a:pt x="59872" y="0"/>
                  </a:cubicBezTo>
                  <a:cubicBezTo>
                    <a:pt x="93134" y="0"/>
                    <a:pt x="120000" y="21894"/>
                    <a:pt x="120000" y="49263"/>
                  </a:cubicBezTo>
                  <a:lnTo>
                    <a:pt x="120000" y="70526"/>
                  </a:lnTo>
                  <a:close/>
                </a:path>
              </a:pathLst>
            </a:custGeom>
            <a:solidFill>
              <a:srgbClr val="836C5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290"/>
            <p:cNvSpPr/>
            <p:nvPr/>
          </p:nvSpPr>
          <p:spPr>
            <a:xfrm>
              <a:off x="4129112" y="1744342"/>
              <a:ext cx="676080" cy="2325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868" y="2112"/>
                  </a:moveTo>
                  <a:cubicBezTo>
                    <a:pt x="100852" y="954"/>
                    <a:pt x="85482" y="0"/>
                    <a:pt x="78678" y="1908"/>
                  </a:cubicBezTo>
                  <a:cubicBezTo>
                    <a:pt x="71849" y="3884"/>
                    <a:pt x="70465" y="5178"/>
                    <a:pt x="69409" y="7495"/>
                  </a:cubicBezTo>
                  <a:cubicBezTo>
                    <a:pt x="68353" y="9812"/>
                    <a:pt x="67884" y="13492"/>
                    <a:pt x="65960" y="14446"/>
                  </a:cubicBezTo>
                  <a:cubicBezTo>
                    <a:pt x="64247" y="15195"/>
                    <a:pt x="60657" y="16149"/>
                    <a:pt x="60000" y="16354"/>
                  </a:cubicBezTo>
                  <a:cubicBezTo>
                    <a:pt x="59272" y="16149"/>
                    <a:pt x="55752" y="15195"/>
                    <a:pt x="54039" y="14446"/>
                  </a:cubicBezTo>
                  <a:cubicBezTo>
                    <a:pt x="52115" y="13696"/>
                    <a:pt x="51646" y="10017"/>
                    <a:pt x="50590" y="7495"/>
                  </a:cubicBezTo>
                  <a:cubicBezTo>
                    <a:pt x="49534" y="5178"/>
                    <a:pt x="48150" y="3679"/>
                    <a:pt x="41321" y="1908"/>
                  </a:cubicBezTo>
                  <a:cubicBezTo>
                    <a:pt x="34493" y="0"/>
                    <a:pt x="19147" y="954"/>
                    <a:pt x="12107" y="2112"/>
                  </a:cubicBezTo>
                  <a:cubicBezTo>
                    <a:pt x="5091" y="3270"/>
                    <a:pt x="0" y="9063"/>
                    <a:pt x="0" y="9063"/>
                  </a:cubicBezTo>
                  <a:lnTo>
                    <a:pt x="398" y="34412"/>
                  </a:lnTo>
                  <a:cubicBezTo>
                    <a:pt x="398" y="34412"/>
                    <a:pt x="1267" y="35570"/>
                    <a:pt x="2651" y="36524"/>
                  </a:cubicBezTo>
                  <a:cubicBezTo>
                    <a:pt x="4035" y="37478"/>
                    <a:pt x="7086" y="70187"/>
                    <a:pt x="9268" y="86950"/>
                  </a:cubicBezTo>
                  <a:cubicBezTo>
                    <a:pt x="11450" y="103645"/>
                    <a:pt x="14642" y="109982"/>
                    <a:pt x="19734" y="114412"/>
                  </a:cubicBezTo>
                  <a:cubicBezTo>
                    <a:pt x="29870" y="120000"/>
                    <a:pt x="39608" y="112913"/>
                    <a:pt x="42518" y="109437"/>
                  </a:cubicBezTo>
                  <a:cubicBezTo>
                    <a:pt x="45428" y="106166"/>
                    <a:pt x="47493" y="97103"/>
                    <a:pt x="49464" y="86950"/>
                  </a:cubicBezTo>
                  <a:cubicBezTo>
                    <a:pt x="51458" y="76729"/>
                    <a:pt x="55095" y="50017"/>
                    <a:pt x="56222" y="43270"/>
                  </a:cubicBezTo>
                  <a:cubicBezTo>
                    <a:pt x="57090" y="38296"/>
                    <a:pt x="59014" y="36524"/>
                    <a:pt x="60000" y="35979"/>
                  </a:cubicBezTo>
                  <a:cubicBezTo>
                    <a:pt x="60985" y="36524"/>
                    <a:pt x="62909" y="38296"/>
                    <a:pt x="63777" y="43270"/>
                  </a:cubicBezTo>
                  <a:cubicBezTo>
                    <a:pt x="64904" y="50017"/>
                    <a:pt x="68541" y="76729"/>
                    <a:pt x="70535" y="86950"/>
                  </a:cubicBezTo>
                  <a:cubicBezTo>
                    <a:pt x="72506" y="97103"/>
                    <a:pt x="74571" y="106166"/>
                    <a:pt x="77481" y="109437"/>
                  </a:cubicBezTo>
                  <a:cubicBezTo>
                    <a:pt x="80391" y="112708"/>
                    <a:pt x="90129" y="120000"/>
                    <a:pt x="100265" y="114412"/>
                  </a:cubicBezTo>
                  <a:cubicBezTo>
                    <a:pt x="105287" y="109982"/>
                    <a:pt x="108549" y="103441"/>
                    <a:pt x="110731" y="86950"/>
                  </a:cubicBezTo>
                  <a:cubicBezTo>
                    <a:pt x="112913" y="70187"/>
                    <a:pt x="115964" y="37478"/>
                    <a:pt x="117348" y="36524"/>
                  </a:cubicBezTo>
                  <a:cubicBezTo>
                    <a:pt x="118732" y="35570"/>
                    <a:pt x="119601" y="34412"/>
                    <a:pt x="119601" y="34412"/>
                  </a:cubicBezTo>
                  <a:lnTo>
                    <a:pt x="120000" y="9063"/>
                  </a:lnTo>
                  <a:cubicBezTo>
                    <a:pt x="119929" y="9063"/>
                    <a:pt x="114908" y="3066"/>
                    <a:pt x="107868" y="2112"/>
                  </a:cubicBezTo>
                  <a:moveTo>
                    <a:pt x="50473" y="60988"/>
                  </a:moveTo>
                  <a:cubicBezTo>
                    <a:pt x="48408" y="80749"/>
                    <a:pt x="46296" y="95604"/>
                    <a:pt x="42307" y="101328"/>
                  </a:cubicBezTo>
                  <a:cubicBezTo>
                    <a:pt x="38341" y="107325"/>
                    <a:pt x="23183" y="117546"/>
                    <a:pt x="16167" y="102146"/>
                  </a:cubicBezTo>
                  <a:cubicBezTo>
                    <a:pt x="14759" y="99080"/>
                    <a:pt x="10793" y="86746"/>
                    <a:pt x="10066" y="62691"/>
                  </a:cubicBezTo>
                  <a:cubicBezTo>
                    <a:pt x="9339" y="38637"/>
                    <a:pt x="8541" y="25962"/>
                    <a:pt x="13375" y="19080"/>
                  </a:cubicBezTo>
                  <a:cubicBezTo>
                    <a:pt x="13375" y="19080"/>
                    <a:pt x="23113" y="9267"/>
                    <a:pt x="30856" y="9403"/>
                  </a:cubicBezTo>
                  <a:cubicBezTo>
                    <a:pt x="39679" y="9608"/>
                    <a:pt x="47422" y="13696"/>
                    <a:pt x="49135" y="20579"/>
                  </a:cubicBezTo>
                  <a:cubicBezTo>
                    <a:pt x="50919" y="27529"/>
                    <a:pt x="52983" y="36183"/>
                    <a:pt x="50473" y="60988"/>
                  </a:cubicBezTo>
                  <a:moveTo>
                    <a:pt x="109792" y="62896"/>
                  </a:moveTo>
                  <a:cubicBezTo>
                    <a:pt x="109065" y="86950"/>
                    <a:pt x="105029" y="99216"/>
                    <a:pt x="103715" y="102350"/>
                  </a:cubicBezTo>
                  <a:cubicBezTo>
                    <a:pt x="96746" y="117683"/>
                    <a:pt x="81517" y="107529"/>
                    <a:pt x="77551" y="101533"/>
                  </a:cubicBezTo>
                  <a:cubicBezTo>
                    <a:pt x="73562" y="95604"/>
                    <a:pt x="71450" y="80749"/>
                    <a:pt x="69409" y="61192"/>
                  </a:cubicBezTo>
                  <a:cubicBezTo>
                    <a:pt x="66875" y="36183"/>
                    <a:pt x="69010" y="27734"/>
                    <a:pt x="70723" y="20783"/>
                  </a:cubicBezTo>
                  <a:cubicBezTo>
                    <a:pt x="72459" y="13833"/>
                    <a:pt x="80203" y="9812"/>
                    <a:pt x="89002" y="9608"/>
                  </a:cubicBezTo>
                  <a:cubicBezTo>
                    <a:pt x="96746" y="9608"/>
                    <a:pt x="106484" y="19216"/>
                    <a:pt x="106484" y="19216"/>
                  </a:cubicBezTo>
                  <a:cubicBezTo>
                    <a:pt x="111388" y="25962"/>
                    <a:pt x="110520" y="38841"/>
                    <a:pt x="109792" y="62896"/>
                  </a:cubicBezTo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291"/>
            <p:cNvSpPr/>
            <p:nvPr/>
          </p:nvSpPr>
          <p:spPr>
            <a:xfrm>
              <a:off x="4187932" y="1536745"/>
              <a:ext cx="221393" cy="154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20000" y="120000"/>
                    <a:pt x="60107" y="0"/>
                    <a:pt x="0" y="111311"/>
                  </a:cubicBezTo>
                  <a:cubicBezTo>
                    <a:pt x="0" y="111311"/>
                    <a:pt x="59892" y="77069"/>
                    <a:pt x="120000" y="12000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292"/>
            <p:cNvSpPr/>
            <p:nvPr/>
          </p:nvSpPr>
          <p:spPr>
            <a:xfrm>
              <a:off x="4544307" y="1636392"/>
              <a:ext cx="192362" cy="1059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26730" y="119999"/>
                    <a:pt x="120000" y="63157"/>
                  </a:cubicBezTo>
                  <a:cubicBezTo>
                    <a:pt x="120000" y="63157"/>
                    <a:pt x="18834" y="13082"/>
                    <a:pt x="0" y="0"/>
                  </a:cubicBezTo>
                  <a:close/>
                </a:path>
              </a:pathLst>
            </a:custGeom>
            <a:solidFill>
              <a:srgbClr val="752B0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293"/>
            <p:cNvSpPr/>
            <p:nvPr/>
          </p:nvSpPr>
          <p:spPr>
            <a:xfrm>
              <a:off x="4252979" y="2019755"/>
              <a:ext cx="458741" cy="1509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473"/>
                  </a:moveTo>
                  <a:cubicBezTo>
                    <a:pt x="120000" y="17473"/>
                    <a:pt x="55896" y="54947"/>
                    <a:pt x="103" y="0"/>
                  </a:cubicBezTo>
                  <a:cubicBezTo>
                    <a:pt x="103" y="0"/>
                    <a:pt x="0" y="44210"/>
                    <a:pt x="8900" y="87052"/>
                  </a:cubicBezTo>
                  <a:cubicBezTo>
                    <a:pt x="8900" y="87052"/>
                    <a:pt x="65489" y="49894"/>
                    <a:pt x="98597" y="119999"/>
                  </a:cubicBezTo>
                  <a:lnTo>
                    <a:pt x="98597" y="119999"/>
                  </a:lnTo>
                  <a:cubicBezTo>
                    <a:pt x="114354" y="76631"/>
                    <a:pt x="120000" y="17473"/>
                    <a:pt x="120000" y="17473"/>
                  </a:cubicBezTo>
                  <a:close/>
                </a:path>
              </a:pathLst>
            </a:custGeom>
            <a:solidFill>
              <a:srgbClr val="A10E2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294"/>
            <p:cNvSpPr/>
            <p:nvPr/>
          </p:nvSpPr>
          <p:spPr>
            <a:xfrm>
              <a:off x="4287579" y="2082034"/>
              <a:ext cx="342486" cy="149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519"/>
                  </a:moveTo>
                  <a:cubicBezTo>
                    <a:pt x="9776" y="73232"/>
                    <a:pt x="27984" y="107989"/>
                    <a:pt x="61436" y="114579"/>
                  </a:cubicBezTo>
                  <a:cubicBezTo>
                    <a:pt x="87474" y="120000"/>
                    <a:pt x="106563" y="98742"/>
                    <a:pt x="120000" y="70788"/>
                  </a:cubicBezTo>
                  <a:lnTo>
                    <a:pt x="120000" y="70788"/>
                  </a:lnTo>
                  <a:cubicBezTo>
                    <a:pt x="75706" y="0"/>
                    <a:pt x="0" y="37519"/>
                    <a:pt x="0" y="37519"/>
                  </a:cubicBezTo>
                  <a:close/>
                </a:path>
              </a:pathLst>
            </a:custGeom>
            <a:solidFill>
              <a:srgbClr val="8906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295"/>
            <p:cNvSpPr/>
            <p:nvPr/>
          </p:nvSpPr>
          <p:spPr>
            <a:xfrm>
              <a:off x="4253671" y="2019063"/>
              <a:ext cx="458087" cy="1639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6368"/>
                  </a:moveTo>
                  <a:cubicBezTo>
                    <a:pt x="120000" y="16368"/>
                    <a:pt x="63084" y="120000"/>
                    <a:pt x="0" y="290"/>
                  </a:cubicBezTo>
                  <a:cubicBezTo>
                    <a:pt x="0" y="0"/>
                    <a:pt x="43812" y="42615"/>
                    <a:pt x="120000" y="163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296"/>
            <p:cNvSpPr/>
            <p:nvPr/>
          </p:nvSpPr>
          <p:spPr>
            <a:xfrm>
              <a:off x="3904215" y="2437718"/>
              <a:ext cx="1172876" cy="14608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260" y="0"/>
                  </a:moveTo>
                  <a:cubicBezTo>
                    <a:pt x="39260" y="0"/>
                    <a:pt x="9351" y="9190"/>
                    <a:pt x="0" y="16458"/>
                  </a:cubicBezTo>
                  <a:lnTo>
                    <a:pt x="8322" y="120000"/>
                  </a:lnTo>
                  <a:lnTo>
                    <a:pt x="114085" y="120000"/>
                  </a:lnTo>
                  <a:cubicBezTo>
                    <a:pt x="114085" y="120000"/>
                    <a:pt x="115425" y="32102"/>
                    <a:pt x="120000" y="17686"/>
                  </a:cubicBezTo>
                  <a:cubicBezTo>
                    <a:pt x="120000" y="17686"/>
                    <a:pt x="106453" y="9016"/>
                    <a:pt x="78912" y="554"/>
                  </a:cubicBezTo>
                  <a:lnTo>
                    <a:pt x="58775" y="19554"/>
                  </a:lnTo>
                  <a:lnTo>
                    <a:pt x="39260" y="0"/>
                  </a:lnTo>
                  <a:close/>
                </a:path>
              </a:pathLst>
            </a:custGeom>
            <a:solidFill>
              <a:srgbClr val="2CACE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297"/>
            <p:cNvSpPr/>
            <p:nvPr/>
          </p:nvSpPr>
          <p:spPr>
            <a:xfrm>
              <a:off x="4257823" y="2426646"/>
              <a:ext cx="456648" cy="3315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09"/>
                  </a:moveTo>
                  <a:lnTo>
                    <a:pt x="60000" y="120000"/>
                  </a:lnTo>
                  <a:lnTo>
                    <a:pt x="120000" y="10822"/>
                  </a:lnTo>
                  <a:lnTo>
                    <a:pt x="105894" y="2729"/>
                  </a:lnTo>
                  <a:lnTo>
                    <a:pt x="61181" y="76759"/>
                  </a:lnTo>
                  <a:lnTo>
                    <a:pt x="14904" y="0"/>
                  </a:lnTo>
                  <a:lnTo>
                    <a:pt x="0" y="7709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298"/>
            <p:cNvSpPr/>
            <p:nvPr/>
          </p:nvSpPr>
          <p:spPr>
            <a:xfrm>
              <a:off x="4648106" y="2864676"/>
              <a:ext cx="243624" cy="2795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226"/>
                  </a:moveTo>
                  <a:cubicBezTo>
                    <a:pt x="120000" y="99697"/>
                    <a:pt x="111159" y="120000"/>
                    <a:pt x="100498" y="120000"/>
                  </a:cubicBezTo>
                  <a:lnTo>
                    <a:pt x="19436" y="120000"/>
                  </a:lnTo>
                  <a:cubicBezTo>
                    <a:pt x="8645" y="120000"/>
                    <a:pt x="0" y="99697"/>
                    <a:pt x="0" y="90226"/>
                  </a:cubicBezTo>
                  <a:lnTo>
                    <a:pt x="0" y="9413"/>
                  </a:lnTo>
                  <a:cubicBezTo>
                    <a:pt x="0" y="0"/>
                    <a:pt x="120000" y="0"/>
                    <a:pt x="120000" y="9413"/>
                  </a:cubicBezTo>
                  <a:lnTo>
                    <a:pt x="120000" y="90226"/>
                  </a:ln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299"/>
            <p:cNvSpPr/>
            <p:nvPr/>
          </p:nvSpPr>
          <p:spPr>
            <a:xfrm>
              <a:off x="4643954" y="2870212"/>
              <a:ext cx="251863" cy="62246"/>
            </a:xfrm>
            <a:prstGeom prst="rect">
              <a:avLst/>
            </a:prstGeom>
            <a:solidFill>
              <a:srgbClr val="2286B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300"/>
            <p:cNvSpPr/>
            <p:nvPr/>
          </p:nvSpPr>
          <p:spPr>
            <a:xfrm>
              <a:off x="3560296" y="2621095"/>
              <a:ext cx="395840" cy="560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53" y="0"/>
                  </a:moveTo>
                  <a:lnTo>
                    <a:pt x="0" y="68786"/>
                  </a:lnTo>
                  <a:cubicBezTo>
                    <a:pt x="0" y="68786"/>
                    <a:pt x="49638" y="111979"/>
                    <a:pt x="95783" y="120000"/>
                  </a:cubicBezTo>
                  <a:lnTo>
                    <a:pt x="119919" y="104780"/>
                  </a:lnTo>
                  <a:cubicBezTo>
                    <a:pt x="120000" y="104780"/>
                    <a:pt x="120000" y="18478"/>
                    <a:pt x="108353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301"/>
            <p:cNvSpPr/>
            <p:nvPr/>
          </p:nvSpPr>
          <p:spPr>
            <a:xfrm>
              <a:off x="5048769" y="2830769"/>
              <a:ext cx="438079" cy="6712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58" y="48047"/>
                  </a:moveTo>
                  <a:cubicBezTo>
                    <a:pt x="7758" y="48047"/>
                    <a:pt x="83274" y="120000"/>
                    <a:pt x="120000" y="55992"/>
                  </a:cubicBezTo>
                  <a:lnTo>
                    <a:pt x="120000" y="31519"/>
                  </a:lnTo>
                  <a:lnTo>
                    <a:pt x="41619" y="3002"/>
                  </a:lnTo>
                  <a:cubicBezTo>
                    <a:pt x="41546" y="3002"/>
                    <a:pt x="0" y="0"/>
                    <a:pt x="7758" y="48047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302"/>
            <p:cNvSpPr/>
            <p:nvPr/>
          </p:nvSpPr>
          <p:spPr>
            <a:xfrm>
              <a:off x="5019705" y="2652927"/>
              <a:ext cx="420033" cy="559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500" y="0"/>
                  </a:moveTo>
                  <a:lnTo>
                    <a:pt x="120000" y="68778"/>
                  </a:lnTo>
                  <a:cubicBezTo>
                    <a:pt x="120000" y="68778"/>
                    <a:pt x="74386" y="112001"/>
                    <a:pt x="31000" y="120000"/>
                  </a:cubicBezTo>
                  <a:lnTo>
                    <a:pt x="1925" y="104797"/>
                  </a:lnTo>
                  <a:cubicBezTo>
                    <a:pt x="1812" y="104797"/>
                    <a:pt x="0" y="28106"/>
                    <a:pt x="16500" y="0"/>
                  </a:cubicBezTo>
                  <a:close/>
                </a:path>
              </a:pathLst>
            </a:cu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303"/>
            <p:cNvSpPr/>
            <p:nvPr/>
          </p:nvSpPr>
          <p:spPr>
            <a:xfrm>
              <a:off x="5313801" y="1751262"/>
              <a:ext cx="105923" cy="367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4388"/>
                  </a:moveTo>
                  <a:cubicBezTo>
                    <a:pt x="0" y="114388"/>
                    <a:pt x="35187" y="18647"/>
                    <a:pt x="45413" y="10489"/>
                  </a:cubicBezTo>
                  <a:cubicBezTo>
                    <a:pt x="55488" y="2330"/>
                    <a:pt x="119999" y="0"/>
                    <a:pt x="119999" y="21064"/>
                  </a:cubicBezTo>
                  <a:cubicBezTo>
                    <a:pt x="119999" y="42258"/>
                    <a:pt x="114586" y="88791"/>
                    <a:pt x="105563" y="97683"/>
                  </a:cubicBezTo>
                  <a:cubicBezTo>
                    <a:pt x="97142" y="106575"/>
                    <a:pt x="47067" y="120000"/>
                    <a:pt x="0" y="114388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304"/>
            <p:cNvSpPr/>
            <p:nvPr/>
          </p:nvSpPr>
          <p:spPr>
            <a:xfrm>
              <a:off x="5318646" y="1962320"/>
              <a:ext cx="96900" cy="1660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71901" y="57855"/>
                    <a:pt x="0" y="67291"/>
                  </a:cubicBezTo>
                  <a:lnTo>
                    <a:pt x="0" y="97982"/>
                  </a:lnTo>
                  <a:cubicBezTo>
                    <a:pt x="0" y="97982"/>
                    <a:pt x="25116" y="120000"/>
                    <a:pt x="61723" y="110087"/>
                  </a:cubicBezTo>
                  <a:cubicBezTo>
                    <a:pt x="98659" y="100365"/>
                    <a:pt x="116716" y="50325"/>
                    <a:pt x="120000" y="0"/>
                  </a:cubicBezTo>
                  <a:close/>
                </a:path>
              </a:pathLst>
            </a:custGeom>
            <a:solidFill>
              <a:srgbClr val="CCA57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305"/>
            <p:cNvSpPr/>
            <p:nvPr/>
          </p:nvSpPr>
          <p:spPr>
            <a:xfrm>
              <a:off x="5199623" y="1983771"/>
              <a:ext cx="475348" cy="13624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984" y="6579"/>
                  </a:moveTo>
                  <a:cubicBezTo>
                    <a:pt x="109145" y="6312"/>
                    <a:pt x="106607" y="6743"/>
                    <a:pt x="104803" y="7267"/>
                  </a:cubicBezTo>
                  <a:cubicBezTo>
                    <a:pt x="102566" y="8979"/>
                    <a:pt x="99059" y="11960"/>
                    <a:pt x="102165" y="5916"/>
                  </a:cubicBezTo>
                  <a:cubicBezTo>
                    <a:pt x="101497" y="5031"/>
                    <a:pt x="99927" y="4111"/>
                    <a:pt x="95953" y="3621"/>
                  </a:cubicBezTo>
                  <a:cubicBezTo>
                    <a:pt x="90108" y="2829"/>
                    <a:pt x="86234" y="4041"/>
                    <a:pt x="84063" y="5100"/>
                  </a:cubicBezTo>
                  <a:cubicBezTo>
                    <a:pt x="80289" y="10784"/>
                    <a:pt x="81525" y="5916"/>
                    <a:pt x="80590" y="2399"/>
                  </a:cubicBezTo>
                  <a:cubicBezTo>
                    <a:pt x="80590" y="2305"/>
                    <a:pt x="79554" y="1840"/>
                    <a:pt x="79755" y="1746"/>
                  </a:cubicBezTo>
                  <a:cubicBezTo>
                    <a:pt x="77650" y="1083"/>
                    <a:pt x="74544" y="756"/>
                    <a:pt x="71171" y="524"/>
                  </a:cubicBezTo>
                  <a:cubicBezTo>
                    <a:pt x="63156" y="0"/>
                    <a:pt x="61352" y="5298"/>
                    <a:pt x="61352" y="5298"/>
                  </a:cubicBezTo>
                  <a:cubicBezTo>
                    <a:pt x="61352" y="5298"/>
                    <a:pt x="59749" y="5392"/>
                    <a:pt x="59482" y="5427"/>
                  </a:cubicBezTo>
                  <a:cubicBezTo>
                    <a:pt x="59382" y="5427"/>
                    <a:pt x="59582" y="5322"/>
                    <a:pt x="59582" y="5298"/>
                  </a:cubicBezTo>
                  <a:cubicBezTo>
                    <a:pt x="40345" y="6184"/>
                    <a:pt x="7715" y="16071"/>
                    <a:pt x="7715" y="16071"/>
                  </a:cubicBezTo>
                  <a:lnTo>
                    <a:pt x="18669" y="37441"/>
                  </a:lnTo>
                  <a:lnTo>
                    <a:pt x="22811" y="43684"/>
                  </a:lnTo>
                  <a:cubicBezTo>
                    <a:pt x="16665" y="55609"/>
                    <a:pt x="0" y="91246"/>
                    <a:pt x="13192" y="104289"/>
                  </a:cubicBezTo>
                  <a:cubicBezTo>
                    <a:pt x="29123" y="120000"/>
                    <a:pt x="109613" y="120000"/>
                    <a:pt x="72207" y="43357"/>
                  </a:cubicBezTo>
                  <a:cubicBezTo>
                    <a:pt x="75780" y="42298"/>
                    <a:pt x="87570" y="38920"/>
                    <a:pt x="93682" y="37406"/>
                  </a:cubicBezTo>
                  <a:cubicBezTo>
                    <a:pt x="100662" y="35694"/>
                    <a:pt x="103033" y="26261"/>
                    <a:pt x="103100" y="25504"/>
                  </a:cubicBezTo>
                  <a:cubicBezTo>
                    <a:pt x="98792" y="25865"/>
                    <a:pt x="94350" y="25539"/>
                    <a:pt x="90008" y="24782"/>
                  </a:cubicBezTo>
                  <a:cubicBezTo>
                    <a:pt x="88305" y="24491"/>
                    <a:pt x="90208" y="24351"/>
                    <a:pt x="91444" y="24549"/>
                  </a:cubicBezTo>
                  <a:cubicBezTo>
                    <a:pt x="97255" y="25469"/>
                    <a:pt x="104703" y="25143"/>
                    <a:pt x="108778" y="23105"/>
                  </a:cubicBezTo>
                  <a:cubicBezTo>
                    <a:pt x="111984" y="21498"/>
                    <a:pt x="113487" y="19553"/>
                    <a:pt x="115090" y="17713"/>
                  </a:cubicBezTo>
                  <a:cubicBezTo>
                    <a:pt x="115090" y="17655"/>
                    <a:pt x="115290" y="17620"/>
                    <a:pt x="115357" y="17550"/>
                  </a:cubicBezTo>
                  <a:cubicBezTo>
                    <a:pt x="116326" y="16141"/>
                    <a:pt x="117060" y="14732"/>
                    <a:pt x="117628" y="13474"/>
                  </a:cubicBezTo>
                  <a:cubicBezTo>
                    <a:pt x="120000" y="9177"/>
                    <a:pt x="117829" y="7162"/>
                    <a:pt x="111984" y="6579"/>
                  </a:cubicBezTo>
                  <a:close/>
                </a:path>
              </a:pathLst>
            </a:custGeom>
            <a:solidFill>
              <a:srgbClr val="FDBA8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306"/>
            <p:cNvSpPr/>
            <p:nvPr/>
          </p:nvSpPr>
          <p:spPr>
            <a:xfrm>
              <a:off x="5306882" y="2042591"/>
              <a:ext cx="176408" cy="310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567" y="64201"/>
                  </a:moveTo>
                  <a:cubicBezTo>
                    <a:pt x="47027" y="64047"/>
                    <a:pt x="46486" y="64047"/>
                    <a:pt x="45765" y="64047"/>
                  </a:cubicBezTo>
                  <a:cubicBezTo>
                    <a:pt x="81351" y="51494"/>
                    <a:pt x="96396" y="25721"/>
                    <a:pt x="92252" y="307"/>
                  </a:cubicBezTo>
                  <a:cubicBezTo>
                    <a:pt x="89279" y="153"/>
                    <a:pt x="90720" y="0"/>
                    <a:pt x="87477" y="307"/>
                  </a:cubicBezTo>
                  <a:cubicBezTo>
                    <a:pt x="87207" y="409"/>
                    <a:pt x="87207" y="717"/>
                    <a:pt x="87207" y="871"/>
                  </a:cubicBezTo>
                  <a:cubicBezTo>
                    <a:pt x="85135" y="31511"/>
                    <a:pt x="64594" y="62920"/>
                    <a:pt x="5045" y="70298"/>
                  </a:cubicBezTo>
                  <a:cubicBezTo>
                    <a:pt x="0" y="70862"/>
                    <a:pt x="2072" y="71989"/>
                    <a:pt x="8918" y="71426"/>
                  </a:cubicBezTo>
                  <a:cubicBezTo>
                    <a:pt x="20360" y="70555"/>
                    <a:pt x="30540" y="68659"/>
                    <a:pt x="39639" y="66097"/>
                  </a:cubicBezTo>
                  <a:cubicBezTo>
                    <a:pt x="39369" y="66507"/>
                    <a:pt x="39639" y="67070"/>
                    <a:pt x="40900" y="67378"/>
                  </a:cubicBezTo>
                  <a:cubicBezTo>
                    <a:pt x="74504" y="76345"/>
                    <a:pt x="114144" y="91972"/>
                    <a:pt x="112162" y="114824"/>
                  </a:cubicBezTo>
                  <a:cubicBezTo>
                    <a:pt x="111891" y="117438"/>
                    <a:pt x="116486" y="120000"/>
                    <a:pt x="116666" y="117694"/>
                  </a:cubicBezTo>
                  <a:cubicBezTo>
                    <a:pt x="120000" y="93970"/>
                    <a:pt x="82162" y="73321"/>
                    <a:pt x="47567" y="6420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307"/>
            <p:cNvSpPr/>
            <p:nvPr/>
          </p:nvSpPr>
          <p:spPr>
            <a:xfrm>
              <a:off x="5405144" y="2003147"/>
              <a:ext cx="127369" cy="2594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375" y="1529"/>
                  </a:moveTo>
                  <a:cubicBezTo>
                    <a:pt x="111125" y="19826"/>
                    <a:pt x="104125" y="45588"/>
                    <a:pt x="93500" y="63212"/>
                  </a:cubicBezTo>
                  <a:cubicBezTo>
                    <a:pt x="84375" y="78572"/>
                    <a:pt x="56750" y="107761"/>
                    <a:pt x="12750" y="98092"/>
                  </a:cubicBezTo>
                  <a:cubicBezTo>
                    <a:pt x="8125" y="97052"/>
                    <a:pt x="0" y="98092"/>
                    <a:pt x="6750" y="99989"/>
                  </a:cubicBezTo>
                  <a:cubicBezTo>
                    <a:pt x="76875" y="120000"/>
                    <a:pt x="117875" y="54706"/>
                    <a:pt x="120000" y="17623"/>
                  </a:cubicBezTo>
                  <a:cubicBezTo>
                    <a:pt x="115000" y="21050"/>
                    <a:pt x="112500" y="24171"/>
                    <a:pt x="112500" y="24171"/>
                  </a:cubicBezTo>
                  <a:cubicBezTo>
                    <a:pt x="118875" y="11749"/>
                    <a:pt x="114250" y="4467"/>
                    <a:pt x="103750" y="0"/>
                  </a:cubicBezTo>
                  <a:cubicBezTo>
                    <a:pt x="103375" y="489"/>
                    <a:pt x="103000" y="1040"/>
                    <a:pt x="103375" y="1529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308"/>
            <p:cNvSpPr/>
            <p:nvPr/>
          </p:nvSpPr>
          <p:spPr>
            <a:xfrm>
              <a:off x="5507559" y="2046743"/>
              <a:ext cx="107231" cy="20478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59" y="115661"/>
                  </a:moveTo>
                  <a:cubicBezTo>
                    <a:pt x="0" y="115429"/>
                    <a:pt x="4296" y="118915"/>
                    <a:pt x="13481" y="119147"/>
                  </a:cubicBezTo>
                  <a:cubicBezTo>
                    <a:pt x="69481" y="120000"/>
                    <a:pt x="103703" y="55313"/>
                    <a:pt x="120000" y="11155"/>
                  </a:cubicBezTo>
                  <a:cubicBezTo>
                    <a:pt x="111703" y="14641"/>
                    <a:pt x="106666" y="18825"/>
                    <a:pt x="106666" y="18825"/>
                  </a:cubicBezTo>
                  <a:cubicBezTo>
                    <a:pt x="106666" y="18825"/>
                    <a:pt x="110814" y="8289"/>
                    <a:pt x="107111" y="0"/>
                  </a:cubicBezTo>
                  <a:cubicBezTo>
                    <a:pt x="92888" y="40206"/>
                    <a:pt x="69037" y="116978"/>
                    <a:pt x="11259" y="115661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309"/>
            <p:cNvSpPr/>
            <p:nvPr/>
          </p:nvSpPr>
          <p:spPr>
            <a:xfrm>
              <a:off x="5549771" y="2183065"/>
              <a:ext cx="107231" cy="941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9555" y="504"/>
                    <a:pt x="119259" y="1512"/>
                    <a:pt x="118814" y="2352"/>
                  </a:cubicBezTo>
                  <a:cubicBezTo>
                    <a:pt x="112148" y="29411"/>
                    <a:pt x="105333" y="56974"/>
                    <a:pt x="90814" y="80168"/>
                  </a:cubicBezTo>
                  <a:cubicBezTo>
                    <a:pt x="72740" y="109579"/>
                    <a:pt x="39703" y="114285"/>
                    <a:pt x="13777" y="101008"/>
                  </a:cubicBezTo>
                  <a:cubicBezTo>
                    <a:pt x="8444" y="98151"/>
                    <a:pt x="0" y="100168"/>
                    <a:pt x="7555" y="104369"/>
                  </a:cubicBezTo>
                  <a:cubicBezTo>
                    <a:pt x="26370" y="115294"/>
                    <a:pt x="46370" y="120000"/>
                    <a:pt x="65629" y="114789"/>
                  </a:cubicBezTo>
                  <a:lnTo>
                    <a:pt x="65629" y="113949"/>
                  </a:lnTo>
                  <a:cubicBezTo>
                    <a:pt x="93333" y="103361"/>
                    <a:pt x="109629" y="51764"/>
                    <a:pt x="120000" y="0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310"/>
            <p:cNvSpPr/>
            <p:nvPr/>
          </p:nvSpPr>
          <p:spPr>
            <a:xfrm>
              <a:off x="5365009" y="2038439"/>
              <a:ext cx="73361" cy="64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278"/>
                  </a:moveTo>
                  <a:cubicBezTo>
                    <a:pt x="0" y="58278"/>
                    <a:pt x="18444" y="120000"/>
                    <a:pt x="54032" y="117295"/>
                  </a:cubicBezTo>
                  <a:cubicBezTo>
                    <a:pt x="89403" y="114590"/>
                    <a:pt x="120000" y="25573"/>
                    <a:pt x="107197" y="12540"/>
                  </a:cubicBezTo>
                  <a:cubicBezTo>
                    <a:pt x="94394" y="0"/>
                    <a:pt x="23218" y="43770"/>
                    <a:pt x="0" y="58278"/>
                  </a:cubicBezTo>
                  <a:close/>
                </a:path>
              </a:pathLst>
            </a:custGeom>
            <a:solidFill>
              <a:srgbClr val="E8C49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311"/>
            <p:cNvSpPr/>
            <p:nvPr/>
          </p:nvSpPr>
          <p:spPr>
            <a:xfrm>
              <a:off x="5345633" y="3068122"/>
              <a:ext cx="112069" cy="139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28" y="5475"/>
                  </a:moveTo>
                  <a:cubicBezTo>
                    <a:pt x="65724" y="0"/>
                    <a:pt x="37031" y="16653"/>
                    <a:pt x="20636" y="43460"/>
                  </a:cubicBezTo>
                  <a:cubicBezTo>
                    <a:pt x="11448" y="58288"/>
                    <a:pt x="0" y="89429"/>
                    <a:pt x="21060" y="101406"/>
                  </a:cubicBezTo>
                  <a:cubicBezTo>
                    <a:pt x="53851" y="120000"/>
                    <a:pt x="108833" y="75627"/>
                    <a:pt x="79293" y="50532"/>
                  </a:cubicBezTo>
                  <a:cubicBezTo>
                    <a:pt x="72084" y="44372"/>
                    <a:pt x="46643" y="50874"/>
                    <a:pt x="51872" y="60456"/>
                  </a:cubicBezTo>
                  <a:cubicBezTo>
                    <a:pt x="56254" y="68555"/>
                    <a:pt x="58939" y="75627"/>
                    <a:pt x="52579" y="83041"/>
                  </a:cubicBezTo>
                  <a:cubicBezTo>
                    <a:pt x="50176" y="85893"/>
                    <a:pt x="49045" y="86577"/>
                    <a:pt x="45795" y="87832"/>
                  </a:cubicBezTo>
                  <a:lnTo>
                    <a:pt x="46643" y="87832"/>
                  </a:lnTo>
                  <a:lnTo>
                    <a:pt x="45371" y="87832"/>
                  </a:lnTo>
                  <a:cubicBezTo>
                    <a:pt x="45088" y="87832"/>
                    <a:pt x="45088" y="88174"/>
                    <a:pt x="44664" y="88174"/>
                  </a:cubicBezTo>
                  <a:cubicBezTo>
                    <a:pt x="45088" y="88174"/>
                    <a:pt x="45088" y="87832"/>
                    <a:pt x="45371" y="87832"/>
                  </a:cubicBezTo>
                  <a:cubicBezTo>
                    <a:pt x="45088" y="87832"/>
                    <a:pt x="44664" y="87490"/>
                    <a:pt x="43816" y="87262"/>
                  </a:cubicBezTo>
                  <a:cubicBezTo>
                    <a:pt x="34204" y="82699"/>
                    <a:pt x="40565" y="61825"/>
                    <a:pt x="42968" y="54752"/>
                  </a:cubicBezTo>
                  <a:cubicBezTo>
                    <a:pt x="46219" y="45057"/>
                    <a:pt x="53003" y="35703"/>
                    <a:pt x="60918" y="27946"/>
                  </a:cubicBezTo>
                  <a:cubicBezTo>
                    <a:pt x="68975" y="20304"/>
                    <a:pt x="79717" y="19619"/>
                    <a:pt x="91731" y="20532"/>
                  </a:cubicBezTo>
                  <a:cubicBezTo>
                    <a:pt x="102473" y="21901"/>
                    <a:pt x="120000" y="7642"/>
                    <a:pt x="104028" y="5475"/>
                  </a:cubicBez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312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Shape 313"/>
            <p:cNvSpPr/>
            <p:nvPr/>
          </p:nvSpPr>
          <p:spPr>
            <a:xfrm>
              <a:off x="5388536" y="3169844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AD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Shape 314"/>
            <p:cNvSpPr/>
            <p:nvPr/>
          </p:nvSpPr>
          <p:spPr>
            <a:xfrm>
              <a:off x="4466112" y="2675763"/>
              <a:ext cx="40800" cy="1222699"/>
            </a:xfrm>
            <a:prstGeom prst="rect">
              <a:avLst/>
            </a:prstGeom>
            <a:solidFill>
              <a:srgbClr val="2698C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315"/>
            <p:cNvSpPr/>
            <p:nvPr/>
          </p:nvSpPr>
          <p:spPr>
            <a:xfrm>
              <a:off x="5099976" y="1072419"/>
              <a:ext cx="633188" cy="6843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5580"/>
                  </a:moveTo>
                  <a:cubicBezTo>
                    <a:pt x="120000" y="24867"/>
                    <a:pt x="93130" y="0"/>
                    <a:pt x="60000" y="0"/>
                  </a:cubicBezTo>
                  <a:cubicBezTo>
                    <a:pt x="26844" y="0"/>
                    <a:pt x="0" y="24867"/>
                    <a:pt x="0" y="55580"/>
                  </a:cubicBezTo>
                  <a:cubicBezTo>
                    <a:pt x="0" y="61473"/>
                    <a:pt x="976" y="67179"/>
                    <a:pt x="2804" y="72538"/>
                  </a:cubicBezTo>
                  <a:cubicBezTo>
                    <a:pt x="12295" y="102323"/>
                    <a:pt x="8814" y="120000"/>
                    <a:pt x="8814" y="120000"/>
                  </a:cubicBezTo>
                  <a:cubicBezTo>
                    <a:pt x="41894" y="118097"/>
                    <a:pt x="65083" y="114896"/>
                    <a:pt x="82387" y="107102"/>
                  </a:cubicBezTo>
                  <a:cubicBezTo>
                    <a:pt x="104524" y="98913"/>
                    <a:pt x="120000" y="78963"/>
                    <a:pt x="120000" y="5558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316"/>
            <p:cNvSpPr/>
            <p:nvPr/>
          </p:nvSpPr>
          <p:spPr>
            <a:xfrm>
              <a:off x="5277126" y="1625320"/>
              <a:ext cx="87223" cy="42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35" y="94074"/>
                  </a:moveTo>
                  <a:cubicBezTo>
                    <a:pt x="114870" y="110740"/>
                    <a:pt x="105526" y="120000"/>
                    <a:pt x="96732" y="114814"/>
                  </a:cubicBezTo>
                  <a:lnTo>
                    <a:pt x="13923" y="65555"/>
                  </a:lnTo>
                  <a:cubicBezTo>
                    <a:pt x="5129" y="60370"/>
                    <a:pt x="0" y="42592"/>
                    <a:pt x="2015" y="25925"/>
                  </a:cubicBezTo>
                  <a:lnTo>
                    <a:pt x="2015" y="25925"/>
                  </a:lnTo>
                  <a:cubicBezTo>
                    <a:pt x="4580" y="9259"/>
                    <a:pt x="13923" y="0"/>
                    <a:pt x="22717" y="5185"/>
                  </a:cubicBezTo>
                  <a:lnTo>
                    <a:pt x="105526" y="54074"/>
                  </a:lnTo>
                  <a:cubicBezTo>
                    <a:pt x="114320" y="58518"/>
                    <a:pt x="120000" y="77407"/>
                    <a:pt x="117435" y="94074"/>
                  </a:cubicBezTo>
                  <a:lnTo>
                    <a:pt x="117435" y="94074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317"/>
            <p:cNvSpPr/>
            <p:nvPr/>
          </p:nvSpPr>
          <p:spPr>
            <a:xfrm>
              <a:off x="5263978" y="1609404"/>
              <a:ext cx="123839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30" y="55851"/>
                  </a:moveTo>
                  <a:lnTo>
                    <a:pt x="98497" y="120000"/>
                  </a:lnTo>
                  <a:cubicBezTo>
                    <a:pt x="99914" y="118085"/>
                    <a:pt x="102875" y="114574"/>
                    <a:pt x="107639" y="107234"/>
                  </a:cubicBezTo>
                  <a:cubicBezTo>
                    <a:pt x="114077" y="98297"/>
                    <a:pt x="117811" y="92872"/>
                    <a:pt x="120000" y="87446"/>
                  </a:cubicBezTo>
                  <a:lnTo>
                    <a:pt x="0" y="0"/>
                  </a:lnTo>
                  <a:cubicBezTo>
                    <a:pt x="0" y="1914"/>
                    <a:pt x="0" y="2872"/>
                    <a:pt x="386" y="4468"/>
                  </a:cubicBezTo>
                  <a:cubicBezTo>
                    <a:pt x="1416" y="9255"/>
                    <a:pt x="9527" y="45957"/>
                    <a:pt x="11330" y="5585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318"/>
            <p:cNvSpPr/>
            <p:nvPr/>
          </p:nvSpPr>
          <p:spPr>
            <a:xfrm>
              <a:off x="5275742" y="1548509"/>
              <a:ext cx="133516" cy="498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960"/>
                    <a:pt x="115024" y="120000"/>
                    <a:pt x="112300" y="117480"/>
                  </a:cubicBezTo>
                  <a:lnTo>
                    <a:pt x="4383" y="32125"/>
                  </a:lnTo>
                  <a:cubicBezTo>
                    <a:pt x="1658" y="30236"/>
                    <a:pt x="0" y="21417"/>
                    <a:pt x="947" y="13543"/>
                  </a:cubicBezTo>
                  <a:lnTo>
                    <a:pt x="947" y="13543"/>
                  </a:lnTo>
                  <a:cubicBezTo>
                    <a:pt x="2013" y="5354"/>
                    <a:pt x="4975" y="0"/>
                    <a:pt x="7699" y="2834"/>
                  </a:cubicBezTo>
                  <a:lnTo>
                    <a:pt x="115616" y="88188"/>
                  </a:lnTo>
                  <a:cubicBezTo>
                    <a:pt x="118696" y="90078"/>
                    <a:pt x="120000" y="9795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319"/>
            <p:cNvSpPr/>
            <p:nvPr/>
          </p:nvSpPr>
          <p:spPr>
            <a:xfrm>
              <a:off x="5270206" y="1566501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34" y="106456"/>
                  </a:moveTo>
                  <a:cubicBezTo>
                    <a:pt x="117988" y="114645"/>
                    <a:pt x="114911" y="120000"/>
                    <a:pt x="112307" y="117165"/>
                  </a:cubicBezTo>
                  <a:lnTo>
                    <a:pt x="4378" y="31811"/>
                  </a:lnTo>
                  <a:cubicBezTo>
                    <a:pt x="1656" y="30236"/>
                    <a:pt x="0" y="21102"/>
                    <a:pt x="1065" y="13228"/>
                  </a:cubicBezTo>
                  <a:lnTo>
                    <a:pt x="1065" y="13228"/>
                  </a:lnTo>
                  <a:cubicBezTo>
                    <a:pt x="2011" y="5354"/>
                    <a:pt x="5088" y="0"/>
                    <a:pt x="7692" y="2519"/>
                  </a:cubicBezTo>
                  <a:lnTo>
                    <a:pt x="115621" y="87874"/>
                  </a:lnTo>
                  <a:cubicBezTo>
                    <a:pt x="118224" y="89763"/>
                    <a:pt x="120000" y="98582"/>
                    <a:pt x="118934" y="106456"/>
                  </a:cubicBezTo>
                  <a:lnTo>
                    <a:pt x="118934" y="106456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320"/>
            <p:cNvSpPr/>
            <p:nvPr/>
          </p:nvSpPr>
          <p:spPr>
            <a:xfrm>
              <a:off x="5264670" y="1585184"/>
              <a:ext cx="134300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052" y="106771"/>
                  </a:moveTo>
                  <a:cubicBezTo>
                    <a:pt x="117986" y="114645"/>
                    <a:pt x="115024" y="120000"/>
                    <a:pt x="112300" y="117165"/>
                  </a:cubicBezTo>
                  <a:lnTo>
                    <a:pt x="4383" y="31811"/>
                  </a:lnTo>
                  <a:cubicBezTo>
                    <a:pt x="1658" y="30236"/>
                    <a:pt x="0" y="21417"/>
                    <a:pt x="947" y="13228"/>
                  </a:cubicBezTo>
                  <a:lnTo>
                    <a:pt x="947" y="13228"/>
                  </a:lnTo>
                  <a:cubicBezTo>
                    <a:pt x="2013" y="5354"/>
                    <a:pt x="4975" y="0"/>
                    <a:pt x="7699" y="2519"/>
                  </a:cubicBezTo>
                  <a:lnTo>
                    <a:pt x="115735" y="87874"/>
                  </a:lnTo>
                  <a:cubicBezTo>
                    <a:pt x="118341" y="89763"/>
                    <a:pt x="120000" y="98582"/>
                    <a:pt x="119052" y="106771"/>
                  </a:cubicBezTo>
                  <a:lnTo>
                    <a:pt x="119052" y="10677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321"/>
            <p:cNvSpPr/>
            <p:nvPr/>
          </p:nvSpPr>
          <p:spPr>
            <a:xfrm>
              <a:off x="5260518" y="1601792"/>
              <a:ext cx="132862" cy="4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281" y="111279"/>
                  </a:moveTo>
                  <a:cubicBezTo>
                    <a:pt x="118682" y="117209"/>
                    <a:pt x="115928" y="120000"/>
                    <a:pt x="113173" y="117209"/>
                  </a:cubicBezTo>
                  <a:lnTo>
                    <a:pt x="4670" y="23720"/>
                  </a:lnTo>
                  <a:cubicBezTo>
                    <a:pt x="2035" y="21627"/>
                    <a:pt x="0" y="14651"/>
                    <a:pt x="718" y="8720"/>
                  </a:cubicBezTo>
                  <a:lnTo>
                    <a:pt x="718" y="8720"/>
                  </a:lnTo>
                  <a:cubicBezTo>
                    <a:pt x="1317" y="3139"/>
                    <a:pt x="4071" y="0"/>
                    <a:pt x="6706" y="3139"/>
                  </a:cubicBezTo>
                  <a:lnTo>
                    <a:pt x="115209" y="96627"/>
                  </a:lnTo>
                  <a:cubicBezTo>
                    <a:pt x="118323" y="99418"/>
                    <a:pt x="120000" y="105348"/>
                    <a:pt x="119281" y="111279"/>
                  </a:cubicBezTo>
                  <a:lnTo>
                    <a:pt x="119281" y="111279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322"/>
            <p:cNvSpPr/>
            <p:nvPr/>
          </p:nvSpPr>
          <p:spPr>
            <a:xfrm>
              <a:off x="5280586" y="1529825"/>
              <a:ext cx="135608" cy="504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48" y="106875"/>
                  </a:moveTo>
                  <a:cubicBezTo>
                    <a:pt x="118013" y="114687"/>
                    <a:pt x="115092" y="120000"/>
                    <a:pt x="112405" y="117500"/>
                  </a:cubicBezTo>
                  <a:lnTo>
                    <a:pt x="4206" y="31875"/>
                  </a:lnTo>
                  <a:cubicBezTo>
                    <a:pt x="1635" y="30000"/>
                    <a:pt x="0" y="21250"/>
                    <a:pt x="934" y="13437"/>
                  </a:cubicBezTo>
                  <a:lnTo>
                    <a:pt x="934" y="13437"/>
                  </a:lnTo>
                  <a:cubicBezTo>
                    <a:pt x="1869" y="5312"/>
                    <a:pt x="4907" y="0"/>
                    <a:pt x="7478" y="2812"/>
                  </a:cubicBezTo>
                  <a:lnTo>
                    <a:pt x="115676" y="88437"/>
                  </a:lnTo>
                  <a:cubicBezTo>
                    <a:pt x="118364" y="90000"/>
                    <a:pt x="120000" y="98750"/>
                    <a:pt x="118948" y="106875"/>
                  </a:cubicBezTo>
                  <a:lnTo>
                    <a:pt x="118948" y="106875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Shape 323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348" y="3684"/>
                  </a:moveTo>
                  <a:lnTo>
                    <a:pt x="72182" y="2687"/>
                  </a:lnTo>
                  <a:cubicBezTo>
                    <a:pt x="57974" y="0"/>
                    <a:pt x="44450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5948" y="57875"/>
                  </a:lnTo>
                  <a:cubicBezTo>
                    <a:pt x="120000" y="46127"/>
                    <a:pt x="118402" y="35245"/>
                    <a:pt x="110984" y="24841"/>
                  </a:cubicBezTo>
                  <a:cubicBezTo>
                    <a:pt x="104079" y="15043"/>
                    <a:pt x="92439" y="7933"/>
                    <a:pt x="76348" y="3684"/>
                  </a:cubicBezTo>
                  <a:close/>
                </a:path>
              </a:pathLst>
            </a:custGeom>
            <a:solidFill>
              <a:srgbClr val="F18D8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Shape 324"/>
            <p:cNvSpPr/>
            <p:nvPr/>
          </p:nvSpPr>
          <p:spPr>
            <a:xfrm>
              <a:off x="5284738" y="1158918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984" y="24710"/>
                  </a:moveTo>
                  <a:cubicBezTo>
                    <a:pt x="104079" y="15043"/>
                    <a:pt x="92439" y="8063"/>
                    <a:pt x="76348" y="3684"/>
                  </a:cubicBezTo>
                  <a:lnTo>
                    <a:pt x="72182" y="2687"/>
                  </a:lnTo>
                  <a:cubicBezTo>
                    <a:pt x="57974" y="0"/>
                    <a:pt x="44621" y="1213"/>
                    <a:pt x="31269" y="6849"/>
                  </a:cubicBezTo>
                  <a:cubicBezTo>
                    <a:pt x="25962" y="9060"/>
                    <a:pt x="20313" y="11618"/>
                    <a:pt x="15634" y="15780"/>
                  </a:cubicBezTo>
                  <a:cubicBezTo>
                    <a:pt x="10499" y="20289"/>
                    <a:pt x="6790" y="25187"/>
                    <a:pt x="4222" y="31083"/>
                  </a:cubicBezTo>
                  <a:lnTo>
                    <a:pt x="3081" y="33988"/>
                  </a:lnTo>
                  <a:cubicBezTo>
                    <a:pt x="684" y="41835"/>
                    <a:pt x="0" y="48208"/>
                    <a:pt x="1141" y="53843"/>
                  </a:cubicBezTo>
                  <a:cubicBezTo>
                    <a:pt x="2282" y="59436"/>
                    <a:pt x="3880" y="64942"/>
                    <a:pt x="5477" y="70231"/>
                  </a:cubicBezTo>
                  <a:lnTo>
                    <a:pt x="6162" y="72442"/>
                  </a:lnTo>
                  <a:cubicBezTo>
                    <a:pt x="6447" y="73656"/>
                    <a:pt x="6961" y="74869"/>
                    <a:pt x="7246" y="76083"/>
                  </a:cubicBezTo>
                  <a:cubicBezTo>
                    <a:pt x="8901" y="81112"/>
                    <a:pt x="10841" y="86748"/>
                    <a:pt x="10499" y="92861"/>
                  </a:cubicBezTo>
                  <a:cubicBezTo>
                    <a:pt x="10328" y="95419"/>
                    <a:pt x="9700" y="98106"/>
                    <a:pt x="9186" y="100708"/>
                  </a:cubicBezTo>
                  <a:cubicBezTo>
                    <a:pt x="8901" y="102052"/>
                    <a:pt x="8559" y="103265"/>
                    <a:pt x="8388" y="104609"/>
                  </a:cubicBezTo>
                  <a:cubicBezTo>
                    <a:pt x="8102" y="106213"/>
                    <a:pt x="9015" y="108034"/>
                    <a:pt x="10328" y="109725"/>
                  </a:cubicBezTo>
                  <a:cubicBezTo>
                    <a:pt x="15805" y="110852"/>
                    <a:pt x="21740" y="112066"/>
                    <a:pt x="28701" y="113670"/>
                  </a:cubicBezTo>
                  <a:cubicBezTo>
                    <a:pt x="33209" y="114624"/>
                    <a:pt x="37888" y="115751"/>
                    <a:pt x="42396" y="116835"/>
                  </a:cubicBezTo>
                  <a:cubicBezTo>
                    <a:pt x="46904" y="117962"/>
                    <a:pt x="51583" y="118916"/>
                    <a:pt x="56091" y="120000"/>
                  </a:cubicBezTo>
                  <a:cubicBezTo>
                    <a:pt x="58487" y="118569"/>
                    <a:pt x="60427" y="115361"/>
                    <a:pt x="62368" y="112326"/>
                  </a:cubicBezTo>
                  <a:cubicBezTo>
                    <a:pt x="63794" y="109855"/>
                    <a:pt x="65392" y="107427"/>
                    <a:pt x="67332" y="105216"/>
                  </a:cubicBezTo>
                  <a:cubicBezTo>
                    <a:pt x="71669" y="100578"/>
                    <a:pt x="76975" y="96416"/>
                    <a:pt x="81825" y="92861"/>
                  </a:cubicBezTo>
                  <a:cubicBezTo>
                    <a:pt x="82967" y="91994"/>
                    <a:pt x="84108" y="91040"/>
                    <a:pt x="85192" y="90173"/>
                  </a:cubicBezTo>
                  <a:lnTo>
                    <a:pt x="89871" y="86618"/>
                  </a:lnTo>
                  <a:cubicBezTo>
                    <a:pt x="100199" y="78771"/>
                    <a:pt x="109843" y="71445"/>
                    <a:pt x="115663" y="58959"/>
                  </a:cubicBezTo>
                  <a:lnTo>
                    <a:pt x="116119" y="57875"/>
                  </a:lnTo>
                  <a:cubicBezTo>
                    <a:pt x="120000" y="45997"/>
                    <a:pt x="118402" y="35115"/>
                    <a:pt x="110984" y="24710"/>
                  </a:cubicBezTo>
                  <a:close/>
                </a:path>
              </a:pathLst>
            </a:custGeom>
            <a:solidFill>
              <a:srgbClr val="E83E3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Shape 325"/>
            <p:cNvSpPr/>
            <p:nvPr/>
          </p:nvSpPr>
          <p:spPr>
            <a:xfrm>
              <a:off x="5284738" y="1158226"/>
              <a:ext cx="278147" cy="3660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871" y="86587"/>
                  </a:moveTo>
                  <a:lnTo>
                    <a:pt x="85192" y="90140"/>
                  </a:lnTo>
                  <a:cubicBezTo>
                    <a:pt x="84108" y="91007"/>
                    <a:pt x="82967" y="91874"/>
                    <a:pt x="81825" y="92827"/>
                  </a:cubicBezTo>
                  <a:cubicBezTo>
                    <a:pt x="77146" y="96511"/>
                    <a:pt x="71669" y="100541"/>
                    <a:pt x="67332" y="105178"/>
                  </a:cubicBezTo>
                  <a:cubicBezTo>
                    <a:pt x="65392" y="107388"/>
                    <a:pt x="63794" y="109859"/>
                    <a:pt x="62368" y="112286"/>
                  </a:cubicBezTo>
                  <a:cubicBezTo>
                    <a:pt x="60427" y="115449"/>
                    <a:pt x="58487" y="118656"/>
                    <a:pt x="56091" y="120000"/>
                  </a:cubicBezTo>
                  <a:cubicBezTo>
                    <a:pt x="51412" y="118873"/>
                    <a:pt x="46904" y="117919"/>
                    <a:pt x="42396" y="116793"/>
                  </a:cubicBezTo>
                  <a:cubicBezTo>
                    <a:pt x="37717" y="115709"/>
                    <a:pt x="33209" y="114712"/>
                    <a:pt x="28701" y="113629"/>
                  </a:cubicBezTo>
                  <a:cubicBezTo>
                    <a:pt x="21740" y="112026"/>
                    <a:pt x="15805" y="110812"/>
                    <a:pt x="10328" y="109729"/>
                  </a:cubicBezTo>
                  <a:cubicBezTo>
                    <a:pt x="9015" y="107995"/>
                    <a:pt x="8216" y="106175"/>
                    <a:pt x="8388" y="104572"/>
                  </a:cubicBezTo>
                  <a:cubicBezTo>
                    <a:pt x="8559" y="103358"/>
                    <a:pt x="8901" y="102015"/>
                    <a:pt x="9186" y="100671"/>
                  </a:cubicBezTo>
                  <a:cubicBezTo>
                    <a:pt x="9871" y="98114"/>
                    <a:pt x="10328" y="95427"/>
                    <a:pt x="10499" y="92827"/>
                  </a:cubicBezTo>
                  <a:cubicBezTo>
                    <a:pt x="10841" y="86717"/>
                    <a:pt x="8901" y="81083"/>
                    <a:pt x="7246" y="76099"/>
                  </a:cubicBezTo>
                  <a:cubicBezTo>
                    <a:pt x="6961" y="74842"/>
                    <a:pt x="6447" y="73629"/>
                    <a:pt x="6162" y="72416"/>
                  </a:cubicBezTo>
                  <a:lnTo>
                    <a:pt x="5477" y="70205"/>
                  </a:lnTo>
                  <a:cubicBezTo>
                    <a:pt x="3880" y="64962"/>
                    <a:pt x="2282" y="59458"/>
                    <a:pt x="1141" y="53824"/>
                  </a:cubicBezTo>
                  <a:cubicBezTo>
                    <a:pt x="0" y="48190"/>
                    <a:pt x="684" y="41820"/>
                    <a:pt x="3081" y="34019"/>
                  </a:cubicBezTo>
                  <a:lnTo>
                    <a:pt x="4222" y="31072"/>
                  </a:lnTo>
                  <a:cubicBezTo>
                    <a:pt x="6790" y="25308"/>
                    <a:pt x="10499" y="20325"/>
                    <a:pt x="15634" y="15774"/>
                  </a:cubicBezTo>
                  <a:cubicBezTo>
                    <a:pt x="20313" y="11744"/>
                    <a:pt x="25962" y="9057"/>
                    <a:pt x="31269" y="6847"/>
                  </a:cubicBezTo>
                  <a:cubicBezTo>
                    <a:pt x="44621" y="1343"/>
                    <a:pt x="57974" y="0"/>
                    <a:pt x="72182" y="2686"/>
                  </a:cubicBezTo>
                  <a:lnTo>
                    <a:pt x="76348" y="3683"/>
                  </a:lnTo>
                  <a:cubicBezTo>
                    <a:pt x="92439" y="7973"/>
                    <a:pt x="104194" y="15037"/>
                    <a:pt x="110984" y="24702"/>
                  </a:cubicBezTo>
                  <a:cubicBezTo>
                    <a:pt x="118402" y="35102"/>
                    <a:pt x="120000" y="45980"/>
                    <a:pt x="115948" y="57724"/>
                  </a:cubicBezTo>
                  <a:lnTo>
                    <a:pt x="115492" y="58851"/>
                  </a:lnTo>
                  <a:cubicBezTo>
                    <a:pt x="109843" y="71419"/>
                    <a:pt x="100199" y="78786"/>
                    <a:pt x="89871" y="86587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59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691480" y="339502"/>
            <a:ext cx="10058400" cy="108012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Impact"/>
                <a:ea typeface="Impact"/>
                <a:cs typeface="Impact"/>
              </a:rPr>
              <a:t>bowel movement Disorders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91630"/>
            <a:ext cx="7740352" cy="288032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Diarrhea</a:t>
            </a:r>
          </a:p>
          <a:p>
            <a:pPr lvl="1"/>
            <a:r>
              <a:rPr lang="en-US" sz="2200" dirty="0" smtClean="0"/>
              <a:t>Passage of loose or watery stools, typically at least three times in a 24-hour period</a:t>
            </a:r>
          </a:p>
          <a:p>
            <a:pPr marL="274320" lvl="1"/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Constipation</a:t>
            </a:r>
          </a:p>
          <a:p>
            <a:pPr lvl="1"/>
            <a:r>
              <a:rPr lang="en-US" sz="2200" dirty="0" smtClean="0"/>
              <a:t>Stool frequency of less than three per week</a:t>
            </a:r>
          </a:p>
          <a:p>
            <a:pPr marL="274320" lvl="1"/>
            <a:endParaRPr lang="en-US" sz="2400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entury Gothic" pitchFamily="34" charset="0"/>
              </a:rPr>
              <a:t>Irritable Bowel Syndrome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15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339502"/>
            <a:ext cx="10058400" cy="160934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</a:rPr>
              <a:t>        DIARRHEA 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Impact"/>
              <a:ea typeface="Impact"/>
              <a:cs typeface="Impac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1333169"/>
            <a:ext cx="8352928" cy="38164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Diarrhea is </a:t>
            </a:r>
            <a:r>
              <a:rPr lang="en-US" sz="2000" dirty="0" smtClean="0"/>
              <a:t>defined by 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World Health Organization as having three or more loose or liquid stools per day, or as having more stools than is normal for that person</a:t>
            </a:r>
          </a:p>
          <a:p>
            <a:endParaRPr lang="en-US" sz="4400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ea typeface="Impact"/>
              <a:cs typeface="Impact"/>
              <a:hlinkClick r:id="rId2"/>
            </a:endParaRPr>
          </a:p>
          <a:p>
            <a:r>
              <a:rPr lang="en-GB" sz="2000" u="sng" dirty="0" smtClean="0">
                <a:solidFill>
                  <a:srgbClr val="FF0000"/>
                </a:solidFill>
              </a:rPr>
              <a:t>* </a:t>
            </a:r>
            <a:r>
              <a:rPr lang="en-US" sz="2000" u="sng" dirty="0" smtClean="0">
                <a:solidFill>
                  <a:srgbClr val="FF0000"/>
                </a:solidFill>
              </a:rPr>
              <a:t>Diarrhea </a:t>
            </a:r>
            <a:r>
              <a:rPr lang="en-US" sz="2000" u="sng" dirty="0">
                <a:solidFill>
                  <a:srgbClr val="FF0000"/>
                </a:solidFill>
              </a:rPr>
              <a:t>is a symptom, not a </a:t>
            </a:r>
            <a:r>
              <a:rPr lang="en-US" sz="2000" u="sng" dirty="0" smtClean="0">
                <a:solidFill>
                  <a:srgbClr val="FF0000"/>
                </a:solidFill>
              </a:rPr>
              <a:t>disease</a:t>
            </a: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Acute diarrhea : </a:t>
            </a:r>
            <a:r>
              <a:rPr lang="en-US" sz="2000" dirty="0" smtClean="0"/>
              <a:t>is defined as an abnormally frequent discharge of semisolid or fluid fecal matter from the bowel, lasting less than 14 days, by World Gastroenterology Organization.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7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9502"/>
            <a:ext cx="6683765" cy="11046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Impact"/>
                <a:ea typeface="Impact"/>
                <a:cs typeface="Impact"/>
                <a:sym typeface="Arial"/>
              </a:rPr>
              <a:t>diarrhea</a:t>
            </a:r>
            <a:endParaRPr lang="ar-SA" sz="4400" dirty="0">
              <a:solidFill>
                <a:schemeClr val="accent5">
                  <a:lumMod val="50000"/>
                </a:schemeClr>
              </a:solidFill>
              <a:latin typeface="Impact"/>
              <a:ea typeface="Impact"/>
              <a:cs typeface="Impact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50"/>
                </a:solidFill>
              </a:rPr>
              <a:t>Acute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dirty="0"/>
              <a:t>is defined as an abnormally frequent discharge of </a:t>
            </a:r>
            <a:r>
              <a:rPr lang="en-US" sz="1400" dirty="0">
                <a:solidFill>
                  <a:schemeClr val="accent1"/>
                </a:solidFill>
              </a:rPr>
              <a:t>semisolid</a:t>
            </a:r>
            <a:r>
              <a:rPr lang="en-US" sz="1400" dirty="0"/>
              <a:t> or </a:t>
            </a:r>
            <a:r>
              <a:rPr lang="en-US" sz="1400" dirty="0">
                <a:solidFill>
                  <a:schemeClr val="accent1"/>
                </a:solidFill>
              </a:rPr>
              <a:t>fluid</a:t>
            </a:r>
            <a:r>
              <a:rPr lang="en-US" sz="1400" dirty="0"/>
              <a:t> fecal matter from the bowel, lasting </a:t>
            </a:r>
            <a:r>
              <a:rPr lang="en-US" sz="1400" dirty="0">
                <a:solidFill>
                  <a:srgbClr val="FF0000"/>
                </a:solidFill>
              </a:rPr>
              <a:t>less than 14 days</a:t>
            </a:r>
            <a:r>
              <a:rPr lang="en-US" sz="1400" dirty="0"/>
              <a:t>, by World Gastroenterology Organization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B050"/>
                </a:solidFill>
              </a:rPr>
              <a:t>Chronic 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more than 4 weeks.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9916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833</TotalTime>
  <Words>1460</Words>
  <Application>Microsoft Office PowerPoint</Application>
  <PresentationFormat>On-screen Show (16:9)</PresentationFormat>
  <Paragraphs>252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Andalus</vt:lpstr>
      <vt:lpstr>Arabic Typesetting</vt:lpstr>
      <vt:lpstr>Arial</vt:lpstr>
      <vt:lpstr>Calibri</vt:lpstr>
      <vt:lpstr>Cambria Math</vt:lpstr>
      <vt:lpstr>Century Gothic</vt:lpstr>
      <vt:lpstr>Constantia</vt:lpstr>
      <vt:lpstr>Covered By Your Grace</vt:lpstr>
      <vt:lpstr>Impact</vt:lpstr>
      <vt:lpstr>Palatino Linotype</vt:lpstr>
      <vt:lpstr>Tahoma</vt:lpstr>
      <vt:lpstr>Wingdings</vt:lpstr>
      <vt:lpstr>Wingdings 3</vt:lpstr>
      <vt:lpstr>Wisp</vt:lpstr>
      <vt:lpstr>CHANGES IN BOWEL MOVMENTS (IBS)</vt:lpstr>
      <vt:lpstr>PowerPoint Presentation</vt:lpstr>
      <vt:lpstr>MCQ </vt:lpstr>
      <vt:lpstr>PowerPoint Presentation</vt:lpstr>
      <vt:lpstr>MCQ</vt:lpstr>
      <vt:lpstr>MCQ</vt:lpstr>
      <vt:lpstr>PowerPoint Presentation</vt:lpstr>
      <vt:lpstr>PowerPoint Presentation</vt:lpstr>
      <vt:lpstr>diarrhea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Etiology  </vt:lpstr>
      <vt:lpstr>Classification of IBS</vt:lpstr>
      <vt:lpstr>Diagnosis</vt:lpstr>
      <vt:lpstr>Rome IV Ibs Criteria </vt:lpstr>
      <vt:lpstr>Diagnosis (NICE Guidelines)</vt:lpstr>
      <vt:lpstr>Alarming Symptoms !!!</vt:lpstr>
      <vt:lpstr>Physical Examination</vt:lpstr>
      <vt:lpstr>Abdominal examination </vt:lpstr>
      <vt:lpstr>investigations </vt:lpstr>
      <vt:lpstr>investigations </vt:lpstr>
      <vt:lpstr>Management</vt:lpstr>
      <vt:lpstr>Management </vt:lpstr>
      <vt:lpstr>Management </vt:lpstr>
      <vt:lpstr>Management </vt:lpstr>
      <vt:lpstr>Follow up</vt:lpstr>
      <vt:lpstr>When to Refer to a specialist?</vt:lpstr>
      <vt:lpstr>MCQ </vt:lpstr>
      <vt:lpstr>PowerPoint Presentation</vt:lpstr>
      <vt:lpstr>MCQ</vt:lpstr>
      <vt:lpstr>MCQ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abdule qh</cp:lastModifiedBy>
  <cp:revision>66</cp:revision>
  <dcterms:modified xsi:type="dcterms:W3CDTF">2017-10-08T11:30:52Z</dcterms:modified>
</cp:coreProperties>
</file>