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315" r:id="rId13"/>
    <p:sldId id="314"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668"/>
  </p:normalViewPr>
  <p:slideViewPr>
    <p:cSldViewPr snapToGrid="0" snapToObjects="1">
      <p:cViewPr varScale="1">
        <p:scale>
          <a:sx n="39" d="100"/>
          <a:sy n="39" d="100"/>
        </p:scale>
        <p:origin x="-36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8847701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81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706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0" name="Shape 16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41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995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26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1" name="Shape 18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1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603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261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78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242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63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0595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56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97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42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935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116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495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118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790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7" name="Shape 26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9981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73" name="Shape 2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09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738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741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85" name="Shape 2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906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606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697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864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12" name="Shape 3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808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2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484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932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36" name="Shape 3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32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701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559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48" name="Shape 3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218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9684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61" name="Shape 3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923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421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7173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81" name="Shape 38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045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364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94" name="Shape 3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26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13" name="Shape 41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0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6476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377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27" name="Shape 42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532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34" name="Shape 4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19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42" name="Shape 4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010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48" name="Shape 4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5538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55" name="Shape 4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4723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0357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67" name="Shape 46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7096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74" name="Shape 4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88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84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51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2" name="Shape 1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33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82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417779" y="802298"/>
            <a:ext cx="8637073" cy="2541431"/>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bin"/>
              <a:buNone/>
              <a:defRPr sz="66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ubTitle" idx="1"/>
          </p:nvPr>
        </p:nvSpPr>
        <p:spPr>
          <a:xfrm>
            <a:off x="2417780" y="3531204"/>
            <a:ext cx="8637072" cy="977621"/>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chemeClr val="accent1"/>
              </a:buClr>
              <a:buFont typeface="Arial"/>
              <a:buNone/>
              <a:defRPr sz="1800" b="0" i="0" u="none" strike="noStrike" cap="none">
                <a:solidFill>
                  <a:schemeClr val="dk1"/>
                </a:solidFill>
                <a:latin typeface="Cabin"/>
                <a:ea typeface="Cabin"/>
                <a:cs typeface="Cabin"/>
                <a:sym typeface="Cabin"/>
              </a:defRPr>
            </a:lvl1pPr>
            <a:lvl2pPr marL="457200" marR="0" lvl="1" indent="0" algn="ctr" rtl="0">
              <a:lnSpc>
                <a:spcPct val="120000"/>
              </a:lnSpc>
              <a:spcBef>
                <a:spcPts val="500"/>
              </a:spcBef>
              <a:buClr>
                <a:schemeClr val="accent1"/>
              </a:buClr>
              <a:buFont typeface="Arial"/>
              <a:buNone/>
              <a:defRPr sz="1800" b="0" i="0" u="none" strike="noStrike" cap="none">
                <a:solidFill>
                  <a:schemeClr val="dk1"/>
                </a:solidFill>
                <a:latin typeface="Cabin"/>
                <a:ea typeface="Cabin"/>
                <a:cs typeface="Cabin"/>
                <a:sym typeface="Cabin"/>
              </a:defRPr>
            </a:lvl2pPr>
            <a:lvl3pPr marL="914400" marR="0" lvl="2" indent="0" algn="ctr" rtl="0">
              <a:lnSpc>
                <a:spcPct val="120000"/>
              </a:lnSpc>
              <a:spcBef>
                <a:spcPts val="500"/>
              </a:spcBef>
              <a:buClr>
                <a:schemeClr val="accent1"/>
              </a:buClr>
              <a:buFont typeface="Arial"/>
              <a:buNone/>
              <a:defRPr sz="1800" b="0" i="0" u="none" strike="noStrike" cap="none">
                <a:solidFill>
                  <a:schemeClr val="dk1"/>
                </a:solidFill>
                <a:latin typeface="Cabin"/>
                <a:ea typeface="Cabin"/>
                <a:cs typeface="Cabin"/>
                <a:sym typeface="Cabin"/>
              </a:defRPr>
            </a:lvl3pPr>
            <a:lvl4pPr marL="1371600" marR="0" lvl="3"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4pPr>
            <a:lvl5pPr marL="1828800" marR="0" lvl="4"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5pPr>
            <a:lvl6pPr marL="2286000" marR="0" lvl="5"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6pPr>
            <a:lvl7pPr marL="2743200" marR="0" lvl="6"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7pPr>
            <a:lvl8pPr marL="3200400" marR="0" lvl="7"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8pPr>
            <a:lvl9pPr marL="3657600" marR="0" lvl="8"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9pPr>
          </a:lstStyle>
          <a:p>
            <a:endParaRPr/>
          </a:p>
        </p:txBody>
      </p:sp>
      <p:sp>
        <p:nvSpPr>
          <p:cNvPr id="17" name="Shape 17"/>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8" name="Shape 18"/>
          <p:cNvSpPr txBox="1">
            <a:spLocks noGrp="1"/>
          </p:cNvSpPr>
          <p:nvPr>
            <p:ph type="ftr" idx="11"/>
          </p:nvPr>
        </p:nvSpPr>
        <p:spPr>
          <a:xfrm>
            <a:off x="2416500" y="329307"/>
            <a:ext cx="4973915" cy="309201"/>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9" name="Shape 19"/>
          <p:cNvSpPr txBox="1">
            <a:spLocks noGrp="1"/>
          </p:cNvSpPr>
          <p:nvPr>
            <p:ph type="sldNum" idx="12"/>
          </p:nvPr>
        </p:nvSpPr>
        <p:spPr>
          <a:xfrm>
            <a:off x="1437664"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b="0" i="0" u="none" strike="noStrike" cap="none">
                <a:solidFill>
                  <a:schemeClr val="accent1"/>
                </a:solidFill>
                <a:latin typeface="Cabin"/>
                <a:ea typeface="Cabin"/>
                <a:cs typeface="Cabin"/>
                <a:sym typeface="Cabin"/>
              </a:rPr>
              <a:t>‹#›</a:t>
            </a:fld>
            <a:endParaRPr lang="en-US" sz="2800" b="0" i="0" u="none" strike="noStrike" cap="none">
              <a:solidFill>
                <a:schemeClr val="accent1"/>
              </a:solidFill>
              <a:latin typeface="Cabin"/>
              <a:ea typeface="Cabin"/>
              <a:cs typeface="Cabin"/>
              <a:sym typeface="Cabin"/>
            </a:endParaRPr>
          </a:p>
        </p:txBody>
      </p:sp>
      <p:cxnSp>
        <p:nvCxnSpPr>
          <p:cNvPr id="20" name="Shape 20"/>
          <p:cNvCxnSpPr/>
          <p:nvPr/>
        </p:nvCxnSpPr>
        <p:spPr>
          <a:xfrm>
            <a:off x="2417780" y="3528542"/>
            <a:ext cx="863707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عنوان ونص عمودي">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451579" y="804519"/>
            <a:ext cx="9603275" cy="104923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rot="5400000">
            <a:off x="4527910" y="-1060599"/>
            <a:ext cx="3450613" cy="9603275"/>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85" name="Shape 85"/>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6" name="Shape 86"/>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7" name="Shape 87"/>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a:solidFill>
                  <a:schemeClr val="accent1"/>
                </a:solidFill>
                <a:latin typeface="Cabin"/>
                <a:ea typeface="Cabin"/>
                <a:cs typeface="Cabin"/>
                <a:sym typeface="Cabin"/>
              </a:rPr>
              <a:t>‹#›</a:t>
            </a:fld>
            <a:endParaRPr lang="en-US" sz="2800">
              <a:solidFill>
                <a:schemeClr val="accent1"/>
              </a:solidFill>
              <a:latin typeface="Cabin"/>
              <a:ea typeface="Cabin"/>
              <a:cs typeface="Cabin"/>
              <a:sym typeface="Cabin"/>
            </a:endParaRPr>
          </a:p>
        </p:txBody>
      </p:sp>
      <p:cxnSp>
        <p:nvCxnSpPr>
          <p:cNvPr id="88" name="Shape 88"/>
          <p:cNvCxnSpPr/>
          <p:nvPr/>
        </p:nvCxnSpPr>
        <p:spPr>
          <a:xfrm>
            <a:off x="1453896" y="1847088"/>
            <a:ext cx="960752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عنوان ونص عموديان">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7917038" y="2321047"/>
            <a:ext cx="4659889" cy="1615742"/>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rot="5400000">
            <a:off x="3029143" y="-785498"/>
            <a:ext cx="4659889" cy="7828830"/>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92" name="Shape 92"/>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3" name="Shape 93"/>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a:solidFill>
                  <a:schemeClr val="accent1"/>
                </a:solidFill>
                <a:latin typeface="Cabin"/>
                <a:ea typeface="Cabin"/>
                <a:cs typeface="Cabin"/>
                <a:sym typeface="Cabin"/>
              </a:rPr>
              <a:t>‹#›</a:t>
            </a:fld>
            <a:endParaRPr lang="en-US" sz="2800">
              <a:solidFill>
                <a:schemeClr val="accent1"/>
              </a:solidFill>
              <a:latin typeface="Cabin"/>
              <a:ea typeface="Cabin"/>
              <a:cs typeface="Cabin"/>
              <a:sym typeface="Cabin"/>
            </a:endParaRPr>
          </a:p>
        </p:txBody>
      </p:sp>
      <p:cxnSp>
        <p:nvCxnSpPr>
          <p:cNvPr id="95" name="Shape 95"/>
          <p:cNvCxnSpPr/>
          <p:nvPr/>
        </p:nvCxnSpPr>
        <p:spPr>
          <a:xfrm>
            <a:off x="9439111" y="798973"/>
            <a:ext cx="0" cy="4659889"/>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451579" y="804519"/>
            <a:ext cx="9603275" cy="104923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1451579" y="2015732"/>
            <a:ext cx="9603275" cy="3450613"/>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5" name="Shape 25"/>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6" name="Shape 26"/>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b="0" i="0" u="none" strike="noStrike" cap="none">
                <a:solidFill>
                  <a:schemeClr val="accent1"/>
                </a:solidFill>
                <a:latin typeface="Cabin"/>
                <a:ea typeface="Cabin"/>
                <a:cs typeface="Cabin"/>
                <a:sym typeface="Cabin"/>
              </a:rPr>
              <a:t>‹#›</a:t>
            </a:fld>
            <a:endParaRPr lang="en-US" sz="2800" b="0" i="0" u="none" strike="noStrike" cap="none">
              <a:solidFill>
                <a:schemeClr val="accent1"/>
              </a:solidFill>
              <a:latin typeface="Cabin"/>
              <a:ea typeface="Cabin"/>
              <a:cs typeface="Cabin"/>
              <a:sym typeface="Cabin"/>
            </a:endParaRPr>
          </a:p>
        </p:txBody>
      </p:sp>
      <p:cxnSp>
        <p:nvCxnSpPr>
          <p:cNvPr id="27" name="Shape 27"/>
          <p:cNvCxnSpPr/>
          <p:nvPr/>
        </p:nvCxnSpPr>
        <p:spPr>
          <a:xfrm>
            <a:off x="1453896" y="1847088"/>
            <a:ext cx="960752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فارغ">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30" name="Shape 30"/>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b="0" i="0" u="none" strike="noStrike" cap="none">
                <a:solidFill>
                  <a:schemeClr val="accent1"/>
                </a:solidFill>
                <a:latin typeface="Cabin"/>
                <a:ea typeface="Cabin"/>
                <a:cs typeface="Cabin"/>
                <a:sym typeface="Cabin"/>
              </a:rPr>
              <a:t>‹#›</a:t>
            </a:fld>
            <a:endParaRPr lang="en-US" sz="2800" b="0" i="0" u="none" strike="noStrike" cap="none">
              <a:solidFill>
                <a:schemeClr val="accent1"/>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عنوان المقطع">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454239" y="1756130"/>
            <a:ext cx="8643154" cy="188795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bin"/>
              <a:buNone/>
              <a:defRPr sz="36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1454239" y="3806195"/>
            <a:ext cx="8630446" cy="1012929"/>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chemeClr val="accent1"/>
              </a:buClr>
              <a:buFont typeface="Arial"/>
              <a:buNone/>
              <a:defRPr sz="18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1800" b="0" i="0" u="none" strike="noStrike" cap="none">
                <a:solidFill>
                  <a:srgbClr val="888888"/>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1800" b="0" i="0" u="none" strike="noStrike" cap="none">
                <a:solidFill>
                  <a:srgbClr val="888888"/>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9pPr>
          </a:lstStyle>
          <a:p>
            <a:endParaRPr/>
          </a:p>
        </p:txBody>
      </p:sp>
      <p:sp>
        <p:nvSpPr>
          <p:cNvPr id="35" name="Shape 35"/>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36" name="Shape 36"/>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37" name="Shape 37"/>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b="0" i="0" u="none" strike="noStrike" cap="none">
                <a:solidFill>
                  <a:schemeClr val="accent1"/>
                </a:solidFill>
                <a:latin typeface="Cabin"/>
                <a:ea typeface="Cabin"/>
                <a:cs typeface="Cabin"/>
                <a:sym typeface="Cabin"/>
              </a:rPr>
              <a:t>‹#›</a:t>
            </a:fld>
            <a:endParaRPr lang="en-US" sz="2800" b="0" i="0" u="none" strike="noStrike" cap="none">
              <a:solidFill>
                <a:schemeClr val="accent1"/>
              </a:solidFill>
              <a:latin typeface="Cabin"/>
              <a:ea typeface="Cabin"/>
              <a:cs typeface="Cabin"/>
              <a:sym typeface="Cabin"/>
            </a:endParaRPr>
          </a:p>
        </p:txBody>
      </p:sp>
      <p:cxnSp>
        <p:nvCxnSpPr>
          <p:cNvPr id="38" name="Shape 38"/>
          <p:cNvCxnSpPr/>
          <p:nvPr/>
        </p:nvCxnSpPr>
        <p:spPr>
          <a:xfrm>
            <a:off x="1454239" y="3804985"/>
            <a:ext cx="8630446"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محتويان">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449217" y="804889"/>
            <a:ext cx="9605635" cy="105930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1447331" y="2010878"/>
            <a:ext cx="4645152" cy="3448595"/>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42" name="Shape 42"/>
          <p:cNvSpPr txBox="1">
            <a:spLocks noGrp="1"/>
          </p:cNvSpPr>
          <p:nvPr>
            <p:ph type="body" idx="2"/>
          </p:nvPr>
        </p:nvSpPr>
        <p:spPr>
          <a:xfrm>
            <a:off x="6413771" y="2017343"/>
            <a:ext cx="4645152" cy="3441520"/>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43" name="Shape 43"/>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44" name="Shape 44"/>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45" name="Shape 45"/>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a:solidFill>
                  <a:schemeClr val="accent1"/>
                </a:solidFill>
                <a:latin typeface="Cabin"/>
                <a:ea typeface="Cabin"/>
                <a:cs typeface="Cabin"/>
                <a:sym typeface="Cabin"/>
              </a:rPr>
              <a:t>‹#›</a:t>
            </a:fld>
            <a:endParaRPr lang="en-US" sz="2800">
              <a:solidFill>
                <a:schemeClr val="accent1"/>
              </a:solidFill>
              <a:latin typeface="Cabin"/>
              <a:ea typeface="Cabin"/>
              <a:cs typeface="Cabin"/>
              <a:sym typeface="Cabin"/>
            </a:endParaRPr>
          </a:p>
        </p:txBody>
      </p:sp>
      <p:cxnSp>
        <p:nvCxnSpPr>
          <p:cNvPr id="46" name="Shape 46"/>
          <p:cNvCxnSpPr/>
          <p:nvPr/>
        </p:nvCxnSpPr>
        <p:spPr>
          <a:xfrm>
            <a:off x="1453896" y="1847088"/>
            <a:ext cx="960752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مقارنة">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447191" y="804163"/>
            <a:ext cx="9607661" cy="1056319"/>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1447191" y="2019549"/>
            <a:ext cx="4645152" cy="801943"/>
          </a:xfrm>
          <a:prstGeom prst="rect">
            <a:avLst/>
          </a:prstGeom>
          <a:noFill/>
          <a:ln>
            <a:noFill/>
          </a:ln>
        </p:spPr>
        <p:txBody>
          <a:bodyPr wrap="square" lIns="91425" tIns="91425" rIns="91425" bIns="91425" anchor="b" anchorCtr="0"/>
          <a:lstStyle>
            <a:lvl1pPr marL="0" marR="0" lvl="0" indent="0" algn="l" rtl="0">
              <a:lnSpc>
                <a:spcPct val="100000"/>
              </a:lnSpc>
              <a:spcBef>
                <a:spcPts val="1000"/>
              </a:spcBef>
              <a:buClr>
                <a:schemeClr val="accent1"/>
              </a:buClr>
              <a:buFont typeface="Arial"/>
              <a:buNone/>
              <a:defRPr sz="2200" b="0" i="0" u="none" strike="noStrike" cap="none">
                <a:solidFill>
                  <a:schemeClr val="accent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body" idx="2"/>
          </p:nvPr>
        </p:nvSpPr>
        <p:spPr>
          <a:xfrm>
            <a:off x="1447191" y="2824269"/>
            <a:ext cx="4645152" cy="2644457"/>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body" idx="3"/>
          </p:nvPr>
        </p:nvSpPr>
        <p:spPr>
          <a:xfrm>
            <a:off x="6412362" y="2023003"/>
            <a:ext cx="4645152" cy="802237"/>
          </a:xfrm>
          <a:prstGeom prst="rect">
            <a:avLst/>
          </a:prstGeom>
          <a:noFill/>
          <a:ln>
            <a:noFill/>
          </a:ln>
        </p:spPr>
        <p:txBody>
          <a:bodyPr wrap="square" lIns="91425" tIns="91425" rIns="91425" bIns="91425" anchor="b" anchorCtr="0"/>
          <a:lstStyle>
            <a:lvl1pPr marL="0" marR="0" lvl="0" indent="0" algn="l" rtl="0">
              <a:lnSpc>
                <a:spcPct val="100000"/>
              </a:lnSpc>
              <a:spcBef>
                <a:spcPts val="1000"/>
              </a:spcBef>
              <a:buClr>
                <a:schemeClr val="accent1"/>
              </a:buClr>
              <a:buFont typeface="Arial"/>
              <a:buNone/>
              <a:defRPr sz="2200" b="0" i="0" u="none" strike="noStrike" cap="none">
                <a:solidFill>
                  <a:schemeClr val="accent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9pPr>
          </a:lstStyle>
          <a:p>
            <a:endParaRPr/>
          </a:p>
        </p:txBody>
      </p:sp>
      <p:sp>
        <p:nvSpPr>
          <p:cNvPr id="52" name="Shape 52"/>
          <p:cNvSpPr txBox="1">
            <a:spLocks noGrp="1"/>
          </p:cNvSpPr>
          <p:nvPr>
            <p:ph type="body" idx="4"/>
          </p:nvPr>
        </p:nvSpPr>
        <p:spPr>
          <a:xfrm>
            <a:off x="6412362" y="2821491"/>
            <a:ext cx="4645152" cy="2637371"/>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53" name="Shape 53"/>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a:solidFill>
                  <a:schemeClr val="accent1"/>
                </a:solidFill>
                <a:latin typeface="Cabin"/>
                <a:ea typeface="Cabin"/>
                <a:cs typeface="Cabin"/>
                <a:sym typeface="Cabin"/>
              </a:rPr>
              <a:t>‹#›</a:t>
            </a:fld>
            <a:endParaRPr lang="en-US" sz="2800">
              <a:solidFill>
                <a:schemeClr val="accent1"/>
              </a:solidFill>
              <a:latin typeface="Cabin"/>
              <a:ea typeface="Cabin"/>
              <a:cs typeface="Cabin"/>
              <a:sym typeface="Cabin"/>
            </a:endParaRPr>
          </a:p>
        </p:txBody>
      </p:sp>
      <p:cxnSp>
        <p:nvCxnSpPr>
          <p:cNvPr id="56" name="Shape 56"/>
          <p:cNvCxnSpPr/>
          <p:nvPr/>
        </p:nvCxnSpPr>
        <p:spPr>
          <a:xfrm>
            <a:off x="1453896" y="1847088"/>
            <a:ext cx="960752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عنوان فقط">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451579" y="804519"/>
            <a:ext cx="9603275" cy="104923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0" name="Shape 60"/>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1" name="Shape 61"/>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a:solidFill>
                  <a:schemeClr val="accent1"/>
                </a:solidFill>
                <a:latin typeface="Cabin"/>
                <a:ea typeface="Cabin"/>
                <a:cs typeface="Cabin"/>
                <a:sym typeface="Cabin"/>
              </a:rPr>
              <a:t>‹#›</a:t>
            </a:fld>
            <a:endParaRPr lang="en-US" sz="2800">
              <a:solidFill>
                <a:schemeClr val="accent1"/>
              </a:solidFill>
              <a:latin typeface="Cabin"/>
              <a:ea typeface="Cabin"/>
              <a:cs typeface="Cabin"/>
              <a:sym typeface="Cabin"/>
            </a:endParaRPr>
          </a:p>
        </p:txBody>
      </p:sp>
      <p:cxnSp>
        <p:nvCxnSpPr>
          <p:cNvPr id="62" name="Shape 62"/>
          <p:cNvCxnSpPr/>
          <p:nvPr/>
        </p:nvCxnSpPr>
        <p:spPr>
          <a:xfrm>
            <a:off x="1453896" y="1847088"/>
            <a:ext cx="960752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محتوى مع تسمية توضيحية">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444671" y="798973"/>
            <a:ext cx="3273099" cy="224711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bin"/>
              <a:buNone/>
              <a:defRPr sz="24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5043714" y="798974"/>
            <a:ext cx="6012470" cy="4658826"/>
          </a:xfrm>
          <a:prstGeom prst="rect">
            <a:avLst/>
          </a:prstGeom>
          <a:noFill/>
          <a:ln>
            <a:noFill/>
          </a:ln>
        </p:spPr>
        <p:txBody>
          <a:bodyPr wrap="square" lIns="91425" tIns="91425" rIns="91425" bIns="91425" anchor="ctr"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66" name="Shape 66"/>
          <p:cNvSpPr txBox="1">
            <a:spLocks noGrp="1"/>
          </p:cNvSpPr>
          <p:nvPr>
            <p:ph type="body" idx="2"/>
          </p:nvPr>
        </p:nvSpPr>
        <p:spPr>
          <a:xfrm>
            <a:off x="1444671" y="3205491"/>
            <a:ext cx="3275013" cy="2248181"/>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chemeClr val="accent1"/>
              </a:buClr>
              <a:buFont typeface="Arial"/>
              <a:buNone/>
              <a:defRPr sz="16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9pPr>
          </a:lstStyle>
          <a:p>
            <a:endParaRPr/>
          </a:p>
        </p:txBody>
      </p:sp>
      <p:sp>
        <p:nvSpPr>
          <p:cNvPr id="67" name="Shape 67"/>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8" name="Shape 68"/>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a:solidFill>
                  <a:schemeClr val="accent1"/>
                </a:solidFill>
                <a:latin typeface="Cabin"/>
                <a:ea typeface="Cabin"/>
                <a:cs typeface="Cabin"/>
                <a:sym typeface="Cabin"/>
              </a:rPr>
              <a:t>‹#›</a:t>
            </a:fld>
            <a:endParaRPr lang="en-US" sz="2800">
              <a:solidFill>
                <a:schemeClr val="accent1"/>
              </a:solidFill>
              <a:latin typeface="Cabin"/>
              <a:ea typeface="Cabin"/>
              <a:cs typeface="Cabin"/>
              <a:sym typeface="Cabin"/>
            </a:endParaRPr>
          </a:p>
        </p:txBody>
      </p:sp>
      <p:cxnSp>
        <p:nvCxnSpPr>
          <p:cNvPr id="70" name="Shape 70"/>
          <p:cNvCxnSpPr/>
          <p:nvPr/>
        </p:nvCxnSpPr>
        <p:spPr>
          <a:xfrm>
            <a:off x="1448280" y="3205491"/>
            <a:ext cx="326949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صورة مع تسمية توضيحية">
    <p:spTree>
      <p:nvGrpSpPr>
        <p:cNvPr id="1" name="Shape 71"/>
        <p:cNvGrpSpPr/>
        <p:nvPr/>
      </p:nvGrpSpPr>
      <p:grpSpPr>
        <a:xfrm>
          <a:off x="0" y="0"/>
          <a:ext cx="0" cy="0"/>
          <a:chOff x="0" y="0"/>
          <a:chExt cx="0" cy="0"/>
        </a:xfrm>
      </p:grpSpPr>
      <p:grpSp>
        <p:nvGrpSpPr>
          <p:cNvPr id="72" name="Shape 72"/>
          <p:cNvGrpSpPr/>
          <p:nvPr/>
        </p:nvGrpSpPr>
        <p:grpSpPr>
          <a:xfrm>
            <a:off x="7477387" y="482170"/>
            <a:ext cx="4074533" cy="5149101"/>
            <a:chOff x="7477387" y="482170"/>
            <a:chExt cx="4074533" cy="5149101"/>
          </a:xfrm>
        </p:grpSpPr>
        <p:sp>
          <p:nvSpPr>
            <p:cNvPr id="73" name="Shape 73"/>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75" name="Shape 75"/>
          <p:cNvSpPr txBox="1">
            <a:spLocks noGrp="1"/>
          </p:cNvSpPr>
          <p:nvPr>
            <p:ph type="title"/>
          </p:nvPr>
        </p:nvSpPr>
        <p:spPr>
          <a:xfrm>
            <a:off x="1451206" y="1129513"/>
            <a:ext cx="5532328" cy="1830584"/>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a:spLocks noGrp="1"/>
          </p:cNvSpPr>
          <p:nvPr>
            <p:ph type="pic" idx="2"/>
          </p:nvPr>
        </p:nvSpPr>
        <p:spPr>
          <a:xfrm>
            <a:off x="8124389" y="1122542"/>
            <a:ext cx="2791171" cy="3866327"/>
          </a:xfrm>
          <a:prstGeom prst="rect">
            <a:avLst/>
          </a:prstGeom>
          <a:solidFill>
            <a:srgbClr val="D8D8D8"/>
          </a:solidFill>
          <a:ln>
            <a:noFill/>
          </a:ln>
        </p:spPr>
        <p:txBody>
          <a:bodyPr wrap="square" lIns="91425" tIns="91425" rIns="91425" bIns="91425" anchor="t" anchorCtr="0"/>
          <a:lstStyle>
            <a:lvl1pPr marL="0" marR="0" lvl="0" indent="0" algn="ctr" rtl="0">
              <a:lnSpc>
                <a:spcPct val="120000"/>
              </a:lnSpc>
              <a:spcBef>
                <a:spcPts val="1000"/>
              </a:spcBef>
              <a:buClr>
                <a:schemeClr val="accent1"/>
              </a:buClr>
              <a:buFont typeface="Arial"/>
              <a:buNone/>
              <a:defRPr sz="32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2800" b="0"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2400" b="0"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body" idx="1"/>
          </p:nvPr>
        </p:nvSpPr>
        <p:spPr>
          <a:xfrm>
            <a:off x="1450329" y="3145992"/>
            <a:ext cx="5524404" cy="2003742"/>
          </a:xfrm>
          <a:prstGeom prst="rect">
            <a:avLst/>
          </a:prstGeom>
          <a:noFill/>
          <a:ln>
            <a:noFill/>
          </a:ln>
        </p:spPr>
        <p:txBody>
          <a:bodyPr wrap="square" lIns="91425" tIns="91425" rIns="91425" bIns="91425" anchor="t" anchorCtr="0"/>
          <a:lstStyle>
            <a:lvl1pPr marL="0" marR="0" lvl="0" indent="0" algn="l" rtl="0">
              <a:lnSpc>
                <a:spcPct val="120000"/>
              </a:lnSpc>
              <a:spcBef>
                <a:spcPts val="1000"/>
              </a:spcBef>
              <a:buClr>
                <a:schemeClr val="accent1"/>
              </a:buClr>
              <a:buFont typeface="Arial"/>
              <a:buNone/>
              <a:defRPr sz="18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9pPr>
          </a:lstStyle>
          <a:p>
            <a:endParaRPr/>
          </a:p>
        </p:txBody>
      </p:sp>
      <p:sp>
        <p:nvSpPr>
          <p:cNvPr id="78" name="Shape 78"/>
          <p:cNvSpPr txBox="1">
            <a:spLocks noGrp="1"/>
          </p:cNvSpPr>
          <p:nvPr>
            <p:ph type="dt" idx="10"/>
          </p:nvPr>
        </p:nvSpPr>
        <p:spPr>
          <a:xfrm>
            <a:off x="1447382" y="5469856"/>
            <a:ext cx="5527351" cy="320123"/>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9" name="Shape 79"/>
          <p:cNvSpPr txBox="1">
            <a:spLocks noGrp="1"/>
          </p:cNvSpPr>
          <p:nvPr>
            <p:ph type="ftr" idx="11"/>
          </p:nvPr>
        </p:nvSpPr>
        <p:spPr>
          <a:xfrm>
            <a:off x="1447382" y="318640"/>
            <a:ext cx="5541004" cy="320931"/>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a:solidFill>
                  <a:schemeClr val="accent1"/>
                </a:solidFill>
                <a:latin typeface="Cabin"/>
                <a:ea typeface="Cabin"/>
                <a:cs typeface="Cabin"/>
                <a:sym typeface="Cabin"/>
              </a:rPr>
              <a:t>‹#›</a:t>
            </a:fld>
            <a:endParaRPr lang="en-US" sz="2800">
              <a:solidFill>
                <a:schemeClr val="accent1"/>
              </a:solidFill>
              <a:latin typeface="Cabin"/>
              <a:ea typeface="Cabin"/>
              <a:cs typeface="Cabin"/>
              <a:sym typeface="Cabin"/>
            </a:endParaRPr>
          </a:p>
        </p:txBody>
      </p:sp>
      <p:cxnSp>
        <p:nvCxnSpPr>
          <p:cNvPr id="81" name="Shape 81"/>
          <p:cNvCxnSpPr/>
          <p:nvPr/>
        </p:nvCxnSpPr>
        <p:spPr>
          <a:xfrm>
            <a:off x="1447382" y="3143605"/>
            <a:ext cx="5527351"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wrap="square" lIns="91425" tIns="91425" rIns="91425" bIns="91425" anchor="ctr" anchorCtr="0">
            <a:noAutofit/>
          </a:bodyPr>
          <a:lstStyle/>
          <a:p>
            <a:pPr lvl="0">
              <a:spcBef>
                <a:spcPts val="0"/>
              </a:spcBef>
              <a:buNone/>
            </a:pPr>
            <a:endParaRPr/>
          </a:p>
        </p:txBody>
      </p:sp>
      <p:pic>
        <p:nvPicPr>
          <p:cNvPr id="7" name="Shape 7"/>
          <p:cNvPicPr preferRelativeResize="0"/>
          <p:nvPr/>
        </p:nvPicPr>
        <p:blipFill rotWithShape="1">
          <a:blip r:embed="rId13">
            <a:alphaModFix/>
          </a:blip>
          <a:srcRect t="1538" b="-1538"/>
          <a:stretch/>
        </p:blipFill>
        <p:spPr>
          <a:xfrm>
            <a:off x="0" y="6126480"/>
            <a:ext cx="11964416" cy="742727"/>
          </a:xfrm>
          <a:prstGeom prst="rect">
            <a:avLst/>
          </a:prstGeom>
          <a:noFill/>
          <a:ln>
            <a:noFill/>
          </a:ln>
        </p:spPr>
      </p:pic>
      <p:sp>
        <p:nvSpPr>
          <p:cNvPr id="8" name="Shape 8"/>
          <p:cNvSpPr txBox="1">
            <a:spLocks noGrp="1"/>
          </p:cNvSpPr>
          <p:nvPr>
            <p:ph type="title"/>
          </p:nvPr>
        </p:nvSpPr>
        <p:spPr>
          <a:xfrm>
            <a:off x="1451579" y="804519"/>
            <a:ext cx="9603275" cy="104923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 name="Shape 9"/>
          <p:cNvSpPr txBox="1">
            <a:spLocks noGrp="1"/>
          </p:cNvSpPr>
          <p:nvPr>
            <p:ph type="body" idx="1"/>
          </p:nvPr>
        </p:nvSpPr>
        <p:spPr>
          <a:xfrm>
            <a:off x="1451579" y="2015732"/>
            <a:ext cx="9603275" cy="3450613"/>
          </a:xfrm>
          <a:prstGeom prst="rect">
            <a:avLst/>
          </a:prstGeom>
          <a:noFill/>
          <a:ln>
            <a:noFill/>
          </a:ln>
        </p:spPr>
        <p:txBody>
          <a:bodyPr wrap="square"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10" name="Shape 10"/>
          <p:cNvSpPr txBox="1">
            <a:spLocks noGrp="1"/>
          </p:cNvSpPr>
          <p:nvPr>
            <p:ph type="dt" idx="10"/>
          </p:nvPr>
        </p:nvSpPr>
        <p:spPr>
          <a:xfrm>
            <a:off x="7554138" y="330370"/>
            <a:ext cx="3500715" cy="309201"/>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1" name="Shape 11"/>
          <p:cNvSpPr txBox="1">
            <a:spLocks noGrp="1"/>
          </p:cNvSpPr>
          <p:nvPr>
            <p:ph type="ftr" idx="11"/>
          </p:nvPr>
        </p:nvSpPr>
        <p:spPr>
          <a:xfrm>
            <a:off x="1451579" y="329307"/>
            <a:ext cx="5938836" cy="309201"/>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sldNum" idx="12"/>
          </p:nvPr>
        </p:nvSpPr>
        <p:spPr>
          <a:xfrm>
            <a:off x="480060" y="798973"/>
            <a:ext cx="811019" cy="503578"/>
          </a:xfrm>
          <a:prstGeom prst="rect">
            <a:avLst/>
          </a:prstGeom>
          <a:noFill/>
          <a:ln>
            <a:noFill/>
          </a:ln>
        </p:spPr>
        <p:txBody>
          <a:bodyPr wrap="square" lIns="91425" tIns="45700" rIns="91425" bIns="45700" anchor="t" anchorCtr="0">
            <a:noAutofit/>
          </a:bodyPr>
          <a:lstStyle/>
          <a:p>
            <a:pPr marL="0" marR="0" lvl="0" indent="0" algn="r" rtl="0">
              <a:spcBef>
                <a:spcPts val="0"/>
              </a:spcBef>
              <a:buSzPct val="25000"/>
              <a:buNone/>
            </a:pPr>
            <a:fld id="{00000000-1234-1234-1234-123412341234}" type="slidenum">
              <a:rPr lang="en-US" sz="2800" b="0" i="0" u="none" strike="noStrike" cap="none">
                <a:solidFill>
                  <a:schemeClr val="accent1"/>
                </a:solidFill>
                <a:latin typeface="Cabin"/>
                <a:ea typeface="Cabin"/>
                <a:cs typeface="Cabin"/>
                <a:sym typeface="Cabin"/>
              </a:rPr>
              <a:t>‹#›</a:t>
            </a:fld>
            <a:endParaRPr lang="en-US" sz="2800" b="0" i="0" u="none" strike="noStrike" cap="none">
              <a:solidFill>
                <a:schemeClr val="accent1"/>
              </a:solidFill>
              <a:latin typeface="Cabin"/>
              <a:ea typeface="Cabin"/>
              <a:cs typeface="Cabin"/>
              <a:sym typeface="Cabin"/>
            </a:endParaRPr>
          </a:p>
        </p:txBody>
      </p:sp>
      <p:cxnSp>
        <p:nvCxnSpPr>
          <p:cNvPr id="13" name="Shape 13"/>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2417779" y="802298"/>
            <a:ext cx="8637073" cy="2541431"/>
          </a:xfrm>
          <a:prstGeom prst="rect">
            <a:avLst/>
          </a:prstGeom>
          <a:noFill/>
          <a:ln>
            <a:noFill/>
          </a:ln>
        </p:spPr>
        <p:txBody>
          <a:bodyPr wrap="square" lIns="91425" tIns="45700" rIns="91425" bIns="0" anchor="b" anchorCtr="0">
            <a:noAutofit/>
          </a:bodyPr>
          <a:lstStyle/>
          <a:p>
            <a:pPr marL="0" marR="0" lvl="0" indent="0" algn="ctr" rtl="0">
              <a:lnSpc>
                <a:spcPct val="90000"/>
              </a:lnSpc>
              <a:spcBef>
                <a:spcPts val="0"/>
              </a:spcBef>
              <a:buClr>
                <a:schemeClr val="dk1"/>
              </a:buClr>
              <a:buSzPct val="25000"/>
              <a:buFont typeface="Cabin"/>
              <a:buNone/>
            </a:pPr>
            <a:r>
              <a:rPr lang="en-US" sz="6600" b="0" i="0" u="none" strike="noStrike" cap="none">
                <a:solidFill>
                  <a:schemeClr val="dk1"/>
                </a:solidFill>
                <a:latin typeface="Cabin"/>
                <a:ea typeface="Cabin"/>
                <a:cs typeface="Cabin"/>
                <a:sym typeface="Cabin"/>
              </a:rPr>
              <a:t>OSTEOPOROSIS</a:t>
            </a:r>
          </a:p>
        </p:txBody>
      </p:sp>
      <p:sp>
        <p:nvSpPr>
          <p:cNvPr id="101" name="Shape 101"/>
          <p:cNvSpPr txBox="1">
            <a:spLocks noGrp="1"/>
          </p:cNvSpPr>
          <p:nvPr>
            <p:ph type="subTitle" idx="1"/>
          </p:nvPr>
        </p:nvSpPr>
        <p:spPr>
          <a:xfrm>
            <a:off x="2417780" y="3531204"/>
            <a:ext cx="8637072" cy="977621"/>
          </a:xfrm>
          <a:prstGeom prst="rect">
            <a:avLst/>
          </a:prstGeom>
          <a:noFill/>
          <a:ln>
            <a:noFill/>
          </a:ln>
        </p:spPr>
        <p:txBody>
          <a:bodyPr wrap="square" lIns="91425" tIns="91425" rIns="91425" bIns="91425" anchor="t" anchorCtr="0">
            <a:noAutofit/>
          </a:bodyPr>
          <a:lstStyle/>
          <a:p>
            <a:pPr marL="0" marR="0" lvl="0" indent="0" algn="ctr" rtl="0">
              <a:lnSpc>
                <a:spcPct val="120000"/>
              </a:lnSpc>
              <a:spcBef>
                <a:spcPts val="0"/>
              </a:spcBef>
              <a:buClr>
                <a:schemeClr val="accent1"/>
              </a:buClr>
              <a:buSzPct val="25000"/>
              <a:buFont typeface="Arial"/>
              <a:buNone/>
            </a:pPr>
            <a:r>
              <a:rPr lang="en-US" sz="1800" b="0" i="0" u="none" strike="noStrike" cap="none">
                <a:solidFill>
                  <a:schemeClr val="dk1"/>
                </a:solidFill>
                <a:latin typeface="Cabin"/>
                <a:ea typeface="Cabin"/>
                <a:cs typeface="Cabin"/>
                <a:sym typeface="Cabin"/>
              </a:rPr>
              <a:t>STUDENT LED SEMINAR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RISK FACTORS OF OSTEOPOROSIS</a:t>
            </a:r>
          </a:p>
        </p:txBody>
      </p:sp>
      <p:sp>
        <p:nvSpPr>
          <p:cNvPr id="157" name="Shape 157"/>
          <p:cNvSpPr txBox="1">
            <a:spLocks noGrp="1"/>
          </p:cNvSpPr>
          <p:nvPr>
            <p:ph type="body" idx="1"/>
          </p:nvPr>
        </p:nvSpPr>
        <p:spPr>
          <a:xfrm>
            <a:off x="1451579" y="2015732"/>
            <a:ext cx="9603275" cy="3450613"/>
          </a:xfrm>
          <a:prstGeom prst="rect">
            <a:avLst/>
          </a:prstGeom>
          <a:noFill/>
          <a:ln>
            <a:noFill/>
          </a:ln>
        </p:spPr>
        <p:txBody>
          <a:bodyPr wrap="square" lIns="91425" tIns="45700" rIns="91425" bIns="45700" numCol="2" anchor="t" anchorCtr="0">
            <a:noAutofit/>
          </a:bodyPr>
          <a:lstStyle/>
          <a:p>
            <a:pPr marL="685800" marR="0" lvl="1" indent="-228600" algn="l" rtl="0">
              <a:lnSpc>
                <a:spcPct val="100000"/>
              </a:lnSpc>
              <a:spcBef>
                <a:spcPts val="0"/>
              </a:spcBef>
              <a:spcAft>
                <a:spcPts val="0"/>
              </a:spcAft>
              <a:buClr>
                <a:schemeClr val="accent1"/>
              </a:buClr>
              <a:buSzPct val="99615"/>
              <a:buFont typeface="Arial"/>
              <a:buChar char="•"/>
            </a:pPr>
            <a:r>
              <a:rPr lang="en-US" sz="2590" b="1" i="0" u="none" strike="noStrike" cap="none" dirty="0">
                <a:solidFill>
                  <a:schemeClr val="dk1"/>
                </a:solidFill>
                <a:latin typeface="Cabin"/>
                <a:ea typeface="Cabin"/>
                <a:cs typeface="Cabin"/>
                <a:sym typeface="Cabin"/>
              </a:rPr>
              <a:t>Medical diseases:</a:t>
            </a:r>
          </a:p>
          <a:p>
            <a:pPr marL="1143000" marR="0" lvl="2" indent="-228600" algn="l" rtl="0">
              <a:lnSpc>
                <a:spcPct val="100000"/>
              </a:lnSpc>
              <a:spcBef>
                <a:spcPts val="500"/>
              </a:spcBef>
              <a:spcAft>
                <a:spcPts val="0"/>
              </a:spcAft>
              <a:buClr>
                <a:schemeClr val="accent1"/>
              </a:buClr>
              <a:buSzPct val="100909"/>
              <a:buFont typeface="Arial"/>
              <a:buChar char="•"/>
            </a:pPr>
            <a:r>
              <a:rPr lang="en-US" sz="2220" b="0" i="0" u="none" strike="noStrike" cap="none" dirty="0">
                <a:solidFill>
                  <a:schemeClr val="dk1"/>
                </a:solidFill>
                <a:latin typeface="Cabin"/>
                <a:ea typeface="Cabin"/>
                <a:cs typeface="Cabin"/>
                <a:sym typeface="Cabin"/>
              </a:rPr>
              <a:t>Premature menopause </a:t>
            </a:r>
          </a:p>
          <a:p>
            <a:pPr marL="1143000" marR="0" lvl="2" indent="-228600" algn="l" rtl="0">
              <a:lnSpc>
                <a:spcPct val="100000"/>
              </a:lnSpc>
              <a:spcBef>
                <a:spcPts val="500"/>
              </a:spcBef>
              <a:spcAft>
                <a:spcPts val="0"/>
              </a:spcAft>
              <a:buClr>
                <a:schemeClr val="accent1"/>
              </a:buClr>
              <a:buSzPct val="100909"/>
              <a:buFont typeface="Arial"/>
              <a:buChar char="•"/>
            </a:pPr>
            <a:r>
              <a:rPr lang="en-US" sz="2220" b="0" i="0" u="none" strike="noStrike" cap="none" dirty="0">
                <a:solidFill>
                  <a:schemeClr val="dk1"/>
                </a:solidFill>
                <a:latin typeface="Cabin"/>
                <a:ea typeface="Cabin"/>
                <a:cs typeface="Cabin"/>
                <a:sym typeface="Cabin"/>
              </a:rPr>
              <a:t>Malabsorption </a:t>
            </a:r>
          </a:p>
          <a:p>
            <a:pPr marL="1143000" marR="0" lvl="2" indent="-228600" algn="l" rtl="0">
              <a:lnSpc>
                <a:spcPct val="100000"/>
              </a:lnSpc>
              <a:spcBef>
                <a:spcPts val="500"/>
              </a:spcBef>
              <a:spcAft>
                <a:spcPts val="0"/>
              </a:spcAft>
              <a:buClr>
                <a:schemeClr val="accent1"/>
              </a:buClr>
              <a:buSzPct val="100909"/>
              <a:buFont typeface="Arial"/>
              <a:buChar char="•"/>
            </a:pPr>
            <a:r>
              <a:rPr lang="en-US" sz="2220" b="0" i="0" u="none" strike="noStrike" cap="none" dirty="0">
                <a:solidFill>
                  <a:schemeClr val="dk1"/>
                </a:solidFill>
                <a:latin typeface="Cabin"/>
                <a:ea typeface="Cabin"/>
                <a:cs typeface="Cabin"/>
                <a:sym typeface="Cabin"/>
              </a:rPr>
              <a:t>Chronic liver disease </a:t>
            </a:r>
          </a:p>
          <a:p>
            <a:pPr marL="1143000" marR="0" lvl="2" indent="-228600" algn="l" rtl="0">
              <a:lnSpc>
                <a:spcPct val="100000"/>
              </a:lnSpc>
              <a:spcBef>
                <a:spcPts val="500"/>
              </a:spcBef>
              <a:spcAft>
                <a:spcPts val="0"/>
              </a:spcAft>
              <a:buClr>
                <a:schemeClr val="accent1"/>
              </a:buClr>
              <a:buSzPct val="100909"/>
              <a:buFont typeface="Arial"/>
              <a:buChar char="•"/>
            </a:pPr>
            <a:r>
              <a:rPr lang="en-US" sz="2220" b="0" i="0" u="none" strike="noStrike" cap="none" dirty="0">
                <a:solidFill>
                  <a:schemeClr val="dk1"/>
                </a:solidFill>
                <a:latin typeface="Cabin"/>
                <a:ea typeface="Cabin"/>
                <a:cs typeface="Cabin"/>
                <a:sym typeface="Cabin"/>
              </a:rPr>
              <a:t>IBD</a:t>
            </a:r>
          </a:p>
          <a:p>
            <a:pPr marL="1143000" marR="0" lvl="2" indent="-228600" algn="l" rtl="0">
              <a:lnSpc>
                <a:spcPct val="100000"/>
              </a:lnSpc>
              <a:spcBef>
                <a:spcPts val="500"/>
              </a:spcBef>
              <a:spcAft>
                <a:spcPts val="0"/>
              </a:spcAft>
              <a:buClr>
                <a:schemeClr val="accent1"/>
              </a:buClr>
              <a:buSzPct val="100909"/>
              <a:buFont typeface="Arial"/>
              <a:buNone/>
            </a:pPr>
            <a:endParaRPr sz="2220" b="0" i="0" u="none" strike="noStrike" cap="none" dirty="0">
              <a:solidFill>
                <a:schemeClr val="dk1"/>
              </a:solidFill>
              <a:latin typeface="Cabin"/>
              <a:ea typeface="Cabin"/>
              <a:cs typeface="Cabin"/>
              <a:sym typeface="Cabin"/>
            </a:endParaRPr>
          </a:p>
          <a:p>
            <a:pPr marL="1143000" marR="0" lvl="2" indent="-228600" algn="l" rtl="0">
              <a:lnSpc>
                <a:spcPct val="100000"/>
              </a:lnSpc>
              <a:spcBef>
                <a:spcPts val="500"/>
              </a:spcBef>
              <a:spcAft>
                <a:spcPts val="0"/>
              </a:spcAft>
              <a:buClr>
                <a:schemeClr val="accent1"/>
              </a:buClr>
              <a:buSzPct val="100909"/>
              <a:buFont typeface="Arial"/>
              <a:buNone/>
            </a:pPr>
            <a:endParaRPr sz="2220" b="0" i="0" u="none" strike="noStrike" cap="none" dirty="0">
              <a:solidFill>
                <a:schemeClr val="dk1"/>
              </a:solidFill>
              <a:latin typeface="Cabin"/>
              <a:ea typeface="Cabin"/>
              <a:cs typeface="Cabin"/>
              <a:sym typeface="Cabin"/>
            </a:endParaRPr>
          </a:p>
          <a:p>
            <a:pPr marL="1143000" marR="0" lvl="2" indent="-228600" algn="l" rtl="0">
              <a:lnSpc>
                <a:spcPct val="100000"/>
              </a:lnSpc>
              <a:spcBef>
                <a:spcPts val="500"/>
              </a:spcBef>
              <a:spcAft>
                <a:spcPts val="0"/>
              </a:spcAft>
              <a:buClr>
                <a:schemeClr val="accent1"/>
              </a:buClr>
              <a:buSzPct val="100909"/>
              <a:buFont typeface="Arial"/>
              <a:buNone/>
            </a:pPr>
            <a:endParaRPr sz="2220" b="0" i="0" u="none" strike="noStrike" cap="none" dirty="0">
              <a:solidFill>
                <a:schemeClr val="dk1"/>
              </a:solidFill>
              <a:latin typeface="Cabin"/>
              <a:ea typeface="Cabin"/>
              <a:cs typeface="Cabin"/>
              <a:sym typeface="Cabin"/>
            </a:endParaRPr>
          </a:p>
          <a:p>
            <a:pPr marL="685800" marR="0" lvl="1" indent="-228600" algn="l" rtl="0">
              <a:lnSpc>
                <a:spcPct val="100000"/>
              </a:lnSpc>
              <a:spcBef>
                <a:spcPts val="500"/>
              </a:spcBef>
              <a:spcAft>
                <a:spcPts val="0"/>
              </a:spcAft>
              <a:buClr>
                <a:schemeClr val="accent1"/>
              </a:buClr>
              <a:buSzPct val="99615"/>
              <a:buFont typeface="Arial"/>
              <a:buChar char="•"/>
            </a:pPr>
            <a:r>
              <a:rPr lang="en-US" sz="2590" b="1" i="0" u="none" strike="noStrike" cap="none" dirty="0">
                <a:solidFill>
                  <a:schemeClr val="dk1"/>
                </a:solidFill>
                <a:latin typeface="Cabin"/>
                <a:ea typeface="Cabin"/>
                <a:cs typeface="Cabin"/>
                <a:sym typeface="Cabin"/>
              </a:rPr>
              <a:t>Medications:</a:t>
            </a:r>
          </a:p>
          <a:p>
            <a:pPr marL="1143000" marR="0" lvl="2" indent="-228600" algn="l" rtl="0">
              <a:lnSpc>
                <a:spcPct val="100000"/>
              </a:lnSpc>
              <a:spcBef>
                <a:spcPts val="500"/>
              </a:spcBef>
              <a:spcAft>
                <a:spcPts val="0"/>
              </a:spcAft>
              <a:buClr>
                <a:schemeClr val="accent1"/>
              </a:buClr>
              <a:buSzPct val="97368"/>
              <a:buFont typeface="Arial"/>
              <a:buChar char="•"/>
            </a:pPr>
            <a:r>
              <a:rPr lang="en-US" sz="1850" b="0" i="0" u="none" strike="noStrike" cap="none" dirty="0">
                <a:solidFill>
                  <a:schemeClr val="dk1"/>
                </a:solidFill>
                <a:latin typeface="Cabin"/>
                <a:ea typeface="Cabin"/>
                <a:cs typeface="Cabin"/>
                <a:sym typeface="Cabin"/>
              </a:rPr>
              <a:t>Steroids </a:t>
            </a:r>
          </a:p>
          <a:p>
            <a:pPr marL="1143000" marR="0" lvl="2" indent="-228600" algn="l" rtl="0">
              <a:lnSpc>
                <a:spcPct val="100000"/>
              </a:lnSpc>
              <a:spcBef>
                <a:spcPts val="500"/>
              </a:spcBef>
              <a:spcAft>
                <a:spcPts val="0"/>
              </a:spcAft>
              <a:buClr>
                <a:schemeClr val="accent1"/>
              </a:buClr>
              <a:buSzPct val="97368"/>
              <a:buFont typeface="Arial"/>
              <a:buChar char="•"/>
            </a:pPr>
            <a:r>
              <a:rPr lang="en-US" sz="1850" b="0" i="0" u="none" strike="noStrike" cap="none" dirty="0">
                <a:solidFill>
                  <a:schemeClr val="dk1"/>
                </a:solidFill>
                <a:latin typeface="Cabin"/>
                <a:ea typeface="Cabin"/>
                <a:cs typeface="Cabin"/>
                <a:sym typeface="Cabin"/>
              </a:rPr>
              <a:t>L-Thyroxine</a:t>
            </a:r>
          </a:p>
          <a:p>
            <a:pPr marL="1143000" marR="0" lvl="2" indent="-228600" algn="l" rtl="0">
              <a:lnSpc>
                <a:spcPct val="100000"/>
              </a:lnSpc>
              <a:spcBef>
                <a:spcPts val="500"/>
              </a:spcBef>
              <a:spcAft>
                <a:spcPts val="0"/>
              </a:spcAft>
              <a:buClr>
                <a:schemeClr val="accent1"/>
              </a:buClr>
              <a:buSzPct val="97368"/>
              <a:buFont typeface="Arial"/>
              <a:buChar char="•"/>
            </a:pPr>
            <a:r>
              <a:rPr lang="en-US" sz="1850" b="0" i="0" u="none" strike="noStrike" cap="none" dirty="0">
                <a:solidFill>
                  <a:schemeClr val="dk1"/>
                </a:solidFill>
                <a:latin typeface="Cabin"/>
                <a:ea typeface="Cabin"/>
                <a:cs typeface="Cabin"/>
                <a:sym typeface="Cabin"/>
              </a:rPr>
              <a:t>Phenytoin and Barbiturates</a:t>
            </a:r>
          </a:p>
          <a:p>
            <a:pPr marL="1143000" marR="0" lvl="2" indent="-228600" algn="l" rtl="0">
              <a:lnSpc>
                <a:spcPct val="100000"/>
              </a:lnSpc>
              <a:spcBef>
                <a:spcPts val="500"/>
              </a:spcBef>
              <a:spcAft>
                <a:spcPts val="0"/>
              </a:spcAft>
              <a:buClr>
                <a:schemeClr val="accent1"/>
              </a:buClr>
              <a:buSzPct val="97368"/>
              <a:buFont typeface="Arial"/>
              <a:buChar char="•"/>
            </a:pPr>
            <a:r>
              <a:rPr lang="en-US" sz="1850" b="0" i="0" u="none" strike="noStrike" cap="none" dirty="0" err="1">
                <a:solidFill>
                  <a:schemeClr val="dk1"/>
                </a:solidFill>
                <a:latin typeface="Cabin"/>
                <a:ea typeface="Cabin"/>
                <a:cs typeface="Cabin"/>
                <a:sym typeface="Cabin"/>
              </a:rPr>
              <a:t>Thiazolidinediones</a:t>
            </a:r>
            <a:endParaRPr lang="en-US" sz="1850" b="0" i="0" u="none" strike="noStrike" cap="none" dirty="0">
              <a:solidFill>
                <a:schemeClr val="dk1"/>
              </a:solidFill>
              <a:latin typeface="Cabin"/>
              <a:ea typeface="Cabin"/>
              <a:cs typeface="Cabin"/>
              <a:sym typeface="Cabin"/>
            </a:endParaRPr>
          </a:p>
          <a:p>
            <a:pPr marL="1143000" marR="0" lvl="2" indent="-228600" algn="l" rtl="0">
              <a:lnSpc>
                <a:spcPct val="100000"/>
              </a:lnSpc>
              <a:spcBef>
                <a:spcPts val="500"/>
              </a:spcBef>
              <a:spcAft>
                <a:spcPts val="0"/>
              </a:spcAft>
              <a:buClr>
                <a:schemeClr val="accent1"/>
              </a:buClr>
              <a:buSzPct val="97368"/>
              <a:buFont typeface="Arial"/>
              <a:buChar char="•"/>
            </a:pPr>
            <a:r>
              <a:rPr lang="en-US" sz="1850" b="0" i="0" u="none" strike="noStrike" cap="none" dirty="0">
                <a:solidFill>
                  <a:schemeClr val="dk1"/>
                </a:solidFill>
                <a:latin typeface="Cabin"/>
                <a:ea typeface="Cabin"/>
                <a:cs typeface="Cabin"/>
                <a:sym typeface="Cabin"/>
              </a:rPr>
              <a:t>Chronic Lithium use</a:t>
            </a:r>
          </a:p>
          <a:p>
            <a:pPr marL="1143000" marR="0" lvl="2" indent="-228600" algn="l" rtl="0">
              <a:lnSpc>
                <a:spcPct val="100000"/>
              </a:lnSpc>
              <a:spcBef>
                <a:spcPts val="500"/>
              </a:spcBef>
              <a:spcAft>
                <a:spcPts val="0"/>
              </a:spcAft>
              <a:buClr>
                <a:schemeClr val="accent1"/>
              </a:buClr>
              <a:buSzPct val="98666"/>
              <a:buFont typeface="Arial"/>
              <a:buNone/>
            </a:pPr>
            <a:endParaRPr sz="1480" b="0" i="0" u="none" strike="noStrike" cap="none" dirty="0">
              <a:solidFill>
                <a:schemeClr val="dk1"/>
              </a:solidFill>
              <a:latin typeface="Cabin"/>
              <a:ea typeface="Cabin"/>
              <a:cs typeface="Cabin"/>
              <a:sym typeface="Cabin"/>
            </a:endParaRPr>
          </a:p>
          <a:p>
            <a:pPr marL="1143000" marR="0" lvl="2" indent="-228600" algn="l" rtl="0">
              <a:lnSpc>
                <a:spcPct val="100000"/>
              </a:lnSpc>
              <a:spcBef>
                <a:spcPts val="500"/>
              </a:spcBef>
              <a:buClr>
                <a:schemeClr val="accent1"/>
              </a:buClr>
              <a:buSzPct val="98666"/>
              <a:buFont typeface="Arial"/>
              <a:buNone/>
            </a:pPr>
            <a:endParaRPr sz="148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FRAX</a:t>
            </a:r>
          </a:p>
        </p:txBody>
      </p:sp>
      <p:pic>
        <p:nvPicPr>
          <p:cNvPr id="163" name="Shape 163"/>
          <p:cNvPicPr preferRelativeResize="0">
            <a:picLocks noGrp="1"/>
          </p:cNvPicPr>
          <p:nvPr>
            <p:ph type="body" idx="1"/>
          </p:nvPr>
        </p:nvPicPr>
        <p:blipFill rotWithShape="1">
          <a:blip r:embed="rId3">
            <a:alphaModFix/>
          </a:blip>
          <a:srcRect/>
          <a:stretch/>
        </p:blipFill>
        <p:spPr>
          <a:xfrm>
            <a:off x="2587137" y="1552201"/>
            <a:ext cx="7332157" cy="5345267"/>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082" y="2381492"/>
            <a:ext cx="3732351"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202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451579" y="804519"/>
            <a:ext cx="9603300" cy="1049100"/>
          </a:xfrm>
          <a:prstGeom prst="rect">
            <a:avLst/>
          </a:prstGeom>
        </p:spPr>
        <p:txBody>
          <a:bodyPr wrap="square" lIns="91425" tIns="91425" rIns="91425" bIns="91425" anchor="t" anchorCtr="0">
            <a:noAutofit/>
          </a:bodyPr>
          <a:lstStyle/>
          <a:p>
            <a:pPr lvl="0">
              <a:spcBef>
                <a:spcPts val="0"/>
              </a:spcBef>
              <a:buNone/>
            </a:pPr>
            <a:r>
              <a:rPr lang="en-US" sz="4800" b="1" dirty="0" err="1"/>
              <a:t>MeCQs</a:t>
            </a:r>
            <a:r>
              <a:rPr lang="en-US" dirty="0"/>
              <a:t> </a:t>
            </a:r>
            <a:r>
              <a:rPr lang="en-US" sz="4800" b="1" dirty="0"/>
              <a:t>?</a:t>
            </a:r>
          </a:p>
        </p:txBody>
      </p:sp>
      <p:sp>
        <p:nvSpPr>
          <p:cNvPr id="2" name="TextBox 1"/>
          <p:cNvSpPr txBox="1"/>
          <p:nvPr/>
        </p:nvSpPr>
        <p:spPr>
          <a:xfrm>
            <a:off x="1451578" y="1853619"/>
            <a:ext cx="9719341" cy="5940088"/>
          </a:xfrm>
          <a:prstGeom prst="rect">
            <a:avLst/>
          </a:prstGeom>
          <a:noFill/>
        </p:spPr>
        <p:txBody>
          <a:bodyPr wrap="square" rtlCol="0">
            <a:spAutoFit/>
          </a:bodyPr>
          <a:lstStyle/>
          <a:p>
            <a:r>
              <a:rPr lang="en-US" sz="2000" b="1" dirty="0" smtClean="0"/>
              <a:t>What are the most common fractures you may see in osteoporosis patient ?</a:t>
            </a:r>
          </a:p>
          <a:p>
            <a:endParaRPr lang="en-US" sz="2000" b="1" dirty="0"/>
          </a:p>
          <a:p>
            <a:pPr algn="just"/>
            <a:r>
              <a:rPr lang="en-US" sz="2400" dirty="0"/>
              <a:t>a- Skull               </a:t>
            </a:r>
          </a:p>
          <a:p>
            <a:pPr algn="just"/>
            <a:r>
              <a:rPr lang="en-US" sz="2400" dirty="0"/>
              <a:t>b- vertebra          </a:t>
            </a:r>
          </a:p>
          <a:p>
            <a:pPr algn="just"/>
            <a:r>
              <a:rPr lang="en-US" sz="2400" dirty="0"/>
              <a:t>c- </a:t>
            </a:r>
            <a:r>
              <a:rPr lang="en-US" sz="2400" dirty="0" err="1"/>
              <a:t>tibial</a:t>
            </a:r>
            <a:r>
              <a:rPr lang="en-US" sz="2400" dirty="0"/>
              <a:t> tuberosity</a:t>
            </a:r>
          </a:p>
          <a:p>
            <a:pPr algn="just"/>
            <a:r>
              <a:rPr lang="en-US" sz="2400" dirty="0"/>
              <a:t>d- metatarsal        </a:t>
            </a:r>
          </a:p>
          <a:p>
            <a:pPr algn="just"/>
            <a:r>
              <a:rPr lang="en-US" sz="2400" dirty="0"/>
              <a:t>e- nasal				</a:t>
            </a:r>
          </a:p>
          <a:p>
            <a:pPr algn="just"/>
            <a:r>
              <a:rPr lang="en-US" sz="2400" dirty="0"/>
              <a:t>f- mandibular			</a:t>
            </a:r>
          </a:p>
          <a:p>
            <a:pPr algn="just"/>
            <a:r>
              <a:rPr lang="en-US" sz="2400" dirty="0"/>
              <a:t>g- true rib </a:t>
            </a:r>
          </a:p>
          <a:p>
            <a:pPr algn="just"/>
            <a:r>
              <a:rPr lang="en-US" sz="2400" dirty="0"/>
              <a:t>h- false rib</a:t>
            </a:r>
          </a:p>
          <a:p>
            <a:pPr algn="just"/>
            <a:r>
              <a:rPr lang="en-US" sz="2400" dirty="0" err="1"/>
              <a:t>i</a:t>
            </a:r>
            <a:r>
              <a:rPr lang="en-US" sz="2400" dirty="0"/>
              <a:t>- </a:t>
            </a:r>
            <a:r>
              <a:rPr lang="en-US" sz="2400" dirty="0" smtClean="0"/>
              <a:t>phalanx</a:t>
            </a:r>
            <a:r>
              <a:rPr lang="en-US" sz="2400" dirty="0"/>
              <a:t>				</a:t>
            </a:r>
          </a:p>
          <a:p>
            <a:pPr algn="just"/>
            <a:r>
              <a:rPr lang="en-US" sz="2400" dirty="0"/>
              <a:t>j- wrist	</a:t>
            </a:r>
          </a:p>
          <a:p>
            <a:pPr algn="just"/>
            <a:r>
              <a:rPr lang="en-US" sz="2000" dirty="0"/>
              <a:t> </a:t>
            </a:r>
          </a:p>
          <a:p>
            <a:pPr algn="just"/>
            <a:endParaRPr lang="en-US" sz="2000" dirty="0"/>
          </a:p>
          <a:p>
            <a:pPr algn="just"/>
            <a:endParaRPr lang="en-US" sz="2000" dirty="0"/>
          </a:p>
          <a:p>
            <a:pPr algn="just"/>
            <a:endParaRPr lang="en-US" sz="2000" dirty="0"/>
          </a:p>
          <a:p>
            <a:pPr algn="just"/>
            <a:r>
              <a:rPr lang="en-US" sz="2000" dirty="0"/>
              <a:t> </a:t>
            </a:r>
            <a:endParaRPr lang="en-US" sz="2000" b="1" dirty="0"/>
          </a:p>
        </p:txBody>
      </p:sp>
      <p:sp>
        <p:nvSpPr>
          <p:cNvPr id="3" name="TextBox 2"/>
          <p:cNvSpPr txBox="1"/>
          <p:nvPr/>
        </p:nvSpPr>
        <p:spPr>
          <a:xfrm>
            <a:off x="4724400" y="2347555"/>
            <a:ext cx="6903720" cy="4001095"/>
          </a:xfrm>
          <a:prstGeom prst="rect">
            <a:avLst/>
          </a:prstGeom>
          <a:noFill/>
        </p:spPr>
        <p:txBody>
          <a:bodyPr wrap="square" rtlCol="0">
            <a:spAutoFit/>
          </a:bodyPr>
          <a:lstStyle/>
          <a:p>
            <a:pPr algn="just"/>
            <a:r>
              <a:rPr lang="en-US" sz="2400" dirty="0"/>
              <a:t>k- scapula</a:t>
            </a:r>
          </a:p>
          <a:p>
            <a:pPr algn="just"/>
            <a:r>
              <a:rPr lang="en-US" sz="2400" dirty="0"/>
              <a:t>l- ethmoid</a:t>
            </a:r>
          </a:p>
          <a:p>
            <a:pPr algn="just"/>
            <a:r>
              <a:rPr lang="en-US" sz="2400" dirty="0"/>
              <a:t>m- </a:t>
            </a:r>
            <a:r>
              <a:rPr lang="en-US" sz="2400" dirty="0" smtClean="0"/>
              <a:t>coccyx</a:t>
            </a:r>
          </a:p>
          <a:p>
            <a:pPr algn="just"/>
            <a:r>
              <a:rPr lang="en-US" sz="2400" dirty="0" smtClean="0"/>
              <a:t>n- </a:t>
            </a:r>
            <a:r>
              <a:rPr lang="en-US" sz="2400" dirty="0"/>
              <a:t>sacrum</a:t>
            </a:r>
          </a:p>
          <a:p>
            <a:pPr algn="just"/>
            <a:r>
              <a:rPr lang="en-US" sz="2400" dirty="0"/>
              <a:t>o- hip</a:t>
            </a:r>
          </a:p>
          <a:p>
            <a:pPr algn="just"/>
            <a:r>
              <a:rPr lang="en-US" sz="2400" dirty="0"/>
              <a:t>p- temporal</a:t>
            </a:r>
          </a:p>
          <a:p>
            <a:pPr algn="just"/>
            <a:r>
              <a:rPr lang="en-US" sz="2400" dirty="0"/>
              <a:t>q- </a:t>
            </a:r>
            <a:r>
              <a:rPr lang="en-US" sz="2400" dirty="0" err="1"/>
              <a:t>humerus</a:t>
            </a:r>
            <a:endParaRPr lang="en-US" sz="2400" dirty="0"/>
          </a:p>
          <a:p>
            <a:pPr algn="just"/>
            <a:r>
              <a:rPr lang="en-US" sz="2400" dirty="0"/>
              <a:t>r- elbow	</a:t>
            </a:r>
          </a:p>
          <a:p>
            <a:pPr algn="just"/>
            <a:r>
              <a:rPr lang="en-US" sz="2400" dirty="0"/>
              <a:t>s- eye orbit</a:t>
            </a:r>
          </a:p>
          <a:p>
            <a:pPr algn="just"/>
            <a:r>
              <a:rPr lang="en-US" sz="2400" dirty="0"/>
              <a:t>t- clavicle</a:t>
            </a:r>
          </a:p>
          <a:p>
            <a:endParaRPr lang="en-US" dirty="0"/>
          </a:p>
        </p:txBody>
      </p:sp>
      <p:sp>
        <p:nvSpPr>
          <p:cNvPr id="4" name="TextBox 3"/>
          <p:cNvSpPr txBox="1"/>
          <p:nvPr/>
        </p:nvSpPr>
        <p:spPr>
          <a:xfrm>
            <a:off x="7532311" y="2424945"/>
            <a:ext cx="4801314" cy="1938992"/>
          </a:xfrm>
          <a:prstGeom prst="rect">
            <a:avLst/>
          </a:prstGeom>
          <a:noFill/>
        </p:spPr>
        <p:txBody>
          <a:bodyPr wrap="none" rtlCol="0">
            <a:spAutoFit/>
          </a:bodyPr>
          <a:lstStyle/>
          <a:p>
            <a:pPr algn="just"/>
            <a:r>
              <a:rPr lang="en-US" sz="2400" dirty="0"/>
              <a:t>u- hard palate</a:t>
            </a:r>
          </a:p>
          <a:p>
            <a:pPr algn="just"/>
            <a:r>
              <a:rPr lang="en-US" sz="2400" dirty="0"/>
              <a:t>v- ASI</a:t>
            </a:r>
          </a:p>
          <a:p>
            <a:pPr algn="just"/>
            <a:r>
              <a:rPr lang="en-US" sz="2400" dirty="0"/>
              <a:t>x- </a:t>
            </a:r>
            <a:r>
              <a:rPr lang="en-US" sz="2400" dirty="0" smtClean="0"/>
              <a:t>nasal cartilage</a:t>
            </a:r>
            <a:endParaRPr lang="en-US" sz="2400" dirty="0"/>
          </a:p>
          <a:p>
            <a:pPr algn="just"/>
            <a:r>
              <a:rPr lang="en-US" sz="2400" dirty="0"/>
              <a:t>y- everywhere			</a:t>
            </a:r>
          </a:p>
          <a:p>
            <a:pPr algn="just"/>
            <a:r>
              <a:rPr lang="en-US" sz="2400" dirty="0"/>
              <a:t>z- no fracture</a:t>
            </a:r>
          </a:p>
        </p:txBody>
      </p:sp>
    </p:spTree>
    <p:extLst>
      <p:ext uri="{BB962C8B-B14F-4D97-AF65-F5344CB8AC3E}">
        <p14:creationId xmlns:p14="http://schemas.microsoft.com/office/powerpoint/2010/main" val="1392470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600" b="0" i="0" u="none" strike="noStrike" cap="none">
                <a:solidFill>
                  <a:schemeClr val="dk1"/>
                </a:solidFill>
                <a:latin typeface="Cabin"/>
                <a:ea typeface="Cabin"/>
                <a:cs typeface="Cabin"/>
                <a:sym typeface="Cabin"/>
              </a:rPr>
              <a:t>HOW OSTEOPOROSIS PATIENT PRESENT ?</a:t>
            </a:r>
          </a:p>
        </p:txBody>
      </p:sp>
      <p:sp>
        <p:nvSpPr>
          <p:cNvPr id="175" name="Shape 175"/>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Osteoporosis is a silent disease, potentially lethal (brother of HTN).</a:t>
            </a:r>
          </a:p>
          <a:p>
            <a:pPr marL="342900" marR="0" lvl="0" indent="-342900" algn="l" rtl="0">
              <a:lnSpc>
                <a:spcPct val="100000"/>
              </a:lnSpc>
              <a:spcBef>
                <a:spcPts val="10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Pathway of presentation: Reduced bone strength          Fragile bones </a:t>
            </a:r>
          </a:p>
          <a:p>
            <a:pPr marL="0" marR="0" lvl="0" indent="0" algn="l" rtl="0">
              <a:lnSpc>
                <a:spcPct val="100000"/>
              </a:lnSpc>
              <a:spcBef>
                <a:spcPts val="1000"/>
              </a:spcBef>
              <a:spcAft>
                <a:spcPts val="0"/>
              </a:spcAft>
              <a:buClr>
                <a:schemeClr val="accent1"/>
              </a:buClr>
              <a:buSzPct val="100000"/>
              <a:buNone/>
            </a:pPr>
            <a:r>
              <a:rPr lang="en-US" sz="2000" b="0" i="0" u="none" strike="noStrike" cap="none" dirty="0">
                <a:solidFill>
                  <a:schemeClr val="dk1"/>
                </a:solidFill>
                <a:latin typeface="Cabin"/>
                <a:ea typeface="Cabin"/>
                <a:cs typeface="Cabin"/>
                <a:sym typeface="Cabin"/>
              </a:rPr>
              <a:t>          minor trauma          Fracture. </a:t>
            </a:r>
          </a:p>
          <a:p>
            <a:pPr marL="342900" marR="0" lvl="0" indent="-342900" algn="l" rtl="0">
              <a:lnSpc>
                <a:spcPct val="100000"/>
              </a:lnSpc>
              <a:spcBef>
                <a:spcPts val="10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Other common presentation: height shrinking, bent or stooped posture.</a:t>
            </a:r>
          </a:p>
          <a:p>
            <a:pPr marL="342900" marR="0" lvl="0" indent="-342900" algn="l" rtl="0">
              <a:lnSpc>
                <a:spcPct val="100000"/>
              </a:lnSpc>
              <a:spcBef>
                <a:spcPts val="10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Consider Back Pain as a sign of osteoporosis, caused by collapsed or fractured vertebrae.</a:t>
            </a:r>
          </a:p>
          <a:p>
            <a:pPr marL="342900" marR="0" lvl="0" indent="-342900" algn="l" rtl="0">
              <a:lnSpc>
                <a:spcPct val="100000"/>
              </a:lnSpc>
              <a:spcBef>
                <a:spcPts val="10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Can present with pain after minimal trauma, falls and lifting heavy objects.</a:t>
            </a:r>
          </a:p>
          <a:p>
            <a:pPr marL="342900" marR="0" lvl="0" indent="-342900" algn="l" rtl="0">
              <a:lnSpc>
                <a:spcPct val="120000"/>
              </a:lnSpc>
              <a:spcBef>
                <a:spcPts val="1000"/>
              </a:spcBef>
              <a:buClr>
                <a:schemeClr val="accent1"/>
              </a:buClr>
              <a:buSzPct val="100000"/>
              <a:buFont typeface="Arial"/>
              <a:buNone/>
            </a:pPr>
            <a:endParaRPr sz="2000" b="0" i="0" u="none" strike="noStrike" cap="none" dirty="0">
              <a:solidFill>
                <a:schemeClr val="dk1"/>
              </a:solidFill>
              <a:latin typeface="Cabin"/>
              <a:ea typeface="Cabin"/>
              <a:cs typeface="Cabin"/>
              <a:sym typeface="Cabin"/>
            </a:endParaRPr>
          </a:p>
        </p:txBody>
      </p:sp>
      <p:cxnSp>
        <p:nvCxnSpPr>
          <p:cNvPr id="176" name="Shape 176"/>
          <p:cNvCxnSpPr/>
          <p:nvPr/>
        </p:nvCxnSpPr>
        <p:spPr>
          <a:xfrm>
            <a:off x="7500455" y="2673227"/>
            <a:ext cx="534389" cy="0"/>
          </a:xfrm>
          <a:prstGeom prst="straightConnector1">
            <a:avLst/>
          </a:prstGeom>
          <a:noFill/>
          <a:ln w="12700" cap="flat" cmpd="sng">
            <a:solidFill>
              <a:schemeClr val="dk1"/>
            </a:solidFill>
            <a:prstDash val="solid"/>
            <a:round/>
            <a:headEnd type="none" w="med" len="med"/>
            <a:tailEnd type="triangle" w="lg" len="lg"/>
          </a:ln>
        </p:spPr>
      </p:cxnSp>
      <p:cxnSp>
        <p:nvCxnSpPr>
          <p:cNvPr id="177" name="Shape 177"/>
          <p:cNvCxnSpPr/>
          <p:nvPr/>
        </p:nvCxnSpPr>
        <p:spPr>
          <a:xfrm>
            <a:off x="1578443" y="3067791"/>
            <a:ext cx="534389" cy="0"/>
          </a:xfrm>
          <a:prstGeom prst="straightConnector1">
            <a:avLst/>
          </a:prstGeom>
          <a:noFill/>
          <a:ln w="12700" cap="flat" cmpd="sng">
            <a:solidFill>
              <a:schemeClr val="dk1"/>
            </a:solidFill>
            <a:prstDash val="solid"/>
            <a:round/>
            <a:headEnd type="none" w="med" len="med"/>
            <a:tailEnd type="triangle" w="lg" len="lg"/>
          </a:ln>
        </p:spPr>
      </p:cxnSp>
      <p:cxnSp>
        <p:nvCxnSpPr>
          <p:cNvPr id="178" name="Shape 178"/>
          <p:cNvCxnSpPr/>
          <p:nvPr/>
        </p:nvCxnSpPr>
        <p:spPr>
          <a:xfrm>
            <a:off x="3804840" y="3067791"/>
            <a:ext cx="534389" cy="0"/>
          </a:xfrm>
          <a:prstGeom prst="straightConnector1">
            <a:avLst/>
          </a:prstGeom>
          <a:noFill/>
          <a:ln w="12700" cap="flat" cmpd="sng">
            <a:solidFill>
              <a:schemeClr val="dk1"/>
            </a:solidFill>
            <a:prstDash val="solid"/>
            <a:round/>
            <a:headEnd type="none" w="med" len="med"/>
            <a:tailEnd type="triangle" w="lg" len="lg"/>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COMMON FRACTURES WITH OSTEOPOROSIS</a:t>
            </a:r>
          </a:p>
        </p:txBody>
      </p:sp>
      <p:pic>
        <p:nvPicPr>
          <p:cNvPr id="184" name="Shape 184"/>
          <p:cNvPicPr preferRelativeResize="0">
            <a:picLocks noGrp="1"/>
          </p:cNvPicPr>
          <p:nvPr>
            <p:ph type="body" idx="1"/>
          </p:nvPr>
        </p:nvPicPr>
        <p:blipFill rotWithShape="1">
          <a:blip r:embed="rId3">
            <a:alphaModFix/>
          </a:blip>
          <a:srcRect/>
          <a:stretch/>
        </p:blipFill>
        <p:spPr>
          <a:xfrm>
            <a:off x="4298771" y="2048523"/>
            <a:ext cx="3908890" cy="375526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SPINAL FRACTURES</a:t>
            </a:r>
          </a:p>
        </p:txBody>
      </p:sp>
      <p:sp>
        <p:nvSpPr>
          <p:cNvPr id="190" name="Shape 190"/>
          <p:cNvSpPr txBox="1">
            <a:spLocks noGrp="1"/>
          </p:cNvSpPr>
          <p:nvPr>
            <p:ph type="body" idx="1"/>
          </p:nvPr>
        </p:nvSpPr>
        <p:spPr>
          <a:xfrm>
            <a:off x="1451579" y="2015732"/>
            <a:ext cx="7472047" cy="3450613"/>
          </a:xfrm>
          <a:prstGeom prst="rect">
            <a:avLst/>
          </a:prstGeom>
          <a:noFill/>
          <a:ln>
            <a:noFill/>
          </a:ln>
        </p:spPr>
        <p:txBody>
          <a:bodyPr wrap="square" lIns="91425" tIns="45700" rIns="91425" bIns="45700" anchor="t" anchorCtr="0">
            <a:noAutofit/>
          </a:bodyPr>
          <a:lstStyle/>
          <a:p>
            <a:pPr marL="342900" marR="0" lvl="0" indent="-342900" algn="l" rtl="0">
              <a:lnSpc>
                <a:spcPct val="120000"/>
              </a:lnSpc>
              <a:spcBef>
                <a:spcPts val="0"/>
              </a:spcBef>
              <a:spcAft>
                <a:spcPts val="0"/>
              </a:spcAft>
              <a:buClr>
                <a:schemeClr val="accent1"/>
              </a:buClr>
              <a:buSzPct val="100000"/>
              <a:buFont typeface="Arial"/>
              <a:buChar char="•"/>
            </a:pPr>
            <a:r>
              <a:rPr lang="en-US" sz="2400" b="0" i="0" u="none" strike="noStrike" cap="none" dirty="0">
                <a:solidFill>
                  <a:schemeClr val="dk1"/>
                </a:solidFill>
                <a:latin typeface="Cabin"/>
                <a:ea typeface="Cabin"/>
                <a:cs typeface="Cabin"/>
                <a:sym typeface="Cabin"/>
              </a:rPr>
              <a:t>Called compression or wedge fracture</a:t>
            </a:r>
          </a:p>
          <a:p>
            <a:pPr marL="342900" marR="0" lvl="0" indent="-342900" algn="l" rtl="0">
              <a:lnSpc>
                <a:spcPct val="120000"/>
              </a:lnSpc>
              <a:spcBef>
                <a:spcPts val="1000"/>
              </a:spcBef>
              <a:spcAft>
                <a:spcPts val="0"/>
              </a:spcAft>
              <a:buClr>
                <a:schemeClr val="accent1"/>
              </a:buClr>
              <a:buSzPct val="100000"/>
              <a:buFont typeface="Arial"/>
              <a:buChar char="•"/>
            </a:pPr>
            <a:r>
              <a:rPr lang="en-US" sz="2400" b="0" i="0" u="none" strike="noStrike" cap="none" dirty="0">
                <a:solidFill>
                  <a:schemeClr val="dk1"/>
                </a:solidFill>
                <a:latin typeface="Cabin"/>
                <a:ea typeface="Cabin"/>
                <a:cs typeface="Cabin"/>
                <a:sym typeface="Cabin"/>
              </a:rPr>
              <a:t>Can be caused by lifting heavy or light objects, bending forward. </a:t>
            </a:r>
          </a:p>
          <a:p>
            <a:pPr marL="342900" marR="0" lvl="0" indent="-342900" algn="l" rtl="0">
              <a:lnSpc>
                <a:spcPct val="120000"/>
              </a:lnSpc>
              <a:spcBef>
                <a:spcPts val="1000"/>
              </a:spcBef>
              <a:buClr>
                <a:schemeClr val="accent1"/>
              </a:buClr>
              <a:buSzPct val="100000"/>
              <a:buFont typeface="Arial"/>
              <a:buChar char="•"/>
            </a:pPr>
            <a:r>
              <a:rPr lang="en-US" sz="2400" b="0" i="0" u="none" strike="noStrike" cap="none" dirty="0">
                <a:solidFill>
                  <a:schemeClr val="dk1"/>
                </a:solidFill>
                <a:latin typeface="Cabin"/>
                <a:ea typeface="Cabin"/>
                <a:cs typeface="Cabin"/>
                <a:sym typeface="Cabin"/>
              </a:rPr>
              <a:t>Cause kyphosis</a:t>
            </a:r>
          </a:p>
        </p:txBody>
      </p:sp>
      <p:pic>
        <p:nvPicPr>
          <p:cNvPr id="191" name="Shape 191"/>
          <p:cNvPicPr preferRelativeResize="0"/>
          <p:nvPr/>
        </p:nvPicPr>
        <p:blipFill rotWithShape="1">
          <a:blip r:embed="rId3">
            <a:alphaModFix/>
          </a:blip>
          <a:srcRect/>
          <a:stretch/>
        </p:blipFill>
        <p:spPr>
          <a:xfrm>
            <a:off x="8390226" y="1853757"/>
            <a:ext cx="2971721" cy="398165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a:stretch/>
        </p:blipFill>
        <p:spPr>
          <a:xfrm>
            <a:off x="982314" y="423054"/>
            <a:ext cx="3779021" cy="5919571"/>
          </a:xfrm>
          <a:prstGeom prst="rect">
            <a:avLst/>
          </a:prstGeom>
          <a:noFill/>
          <a:ln>
            <a:noFill/>
          </a:ln>
        </p:spPr>
      </p:pic>
      <p:pic>
        <p:nvPicPr>
          <p:cNvPr id="197" name="Shape 197"/>
          <p:cNvPicPr preferRelativeResize="0"/>
          <p:nvPr/>
        </p:nvPicPr>
        <p:blipFill rotWithShape="1">
          <a:blip r:embed="rId4">
            <a:alphaModFix/>
          </a:blip>
          <a:srcRect/>
          <a:stretch/>
        </p:blipFill>
        <p:spPr>
          <a:xfrm>
            <a:off x="6365174" y="494485"/>
            <a:ext cx="4383090" cy="5857252"/>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HIP FRACTURES</a:t>
            </a:r>
          </a:p>
        </p:txBody>
      </p:sp>
      <p:sp>
        <p:nvSpPr>
          <p:cNvPr id="203" name="Shape 203"/>
          <p:cNvSpPr txBox="1">
            <a:spLocks noGrp="1"/>
          </p:cNvSpPr>
          <p:nvPr>
            <p:ph type="body" idx="1"/>
          </p:nvPr>
        </p:nvSpPr>
        <p:spPr>
          <a:xfrm>
            <a:off x="1451580" y="2015732"/>
            <a:ext cx="7387620" cy="3450613"/>
          </a:xfrm>
          <a:prstGeom prst="rect">
            <a:avLst/>
          </a:prstGeom>
          <a:noFill/>
          <a:ln>
            <a:noFill/>
          </a:ln>
        </p:spPr>
        <p:txBody>
          <a:bodyPr wrap="square" lIns="91425" tIns="45700" rIns="91425" bIns="45700" anchor="t" anchorCtr="0">
            <a:noAutofit/>
          </a:bodyPr>
          <a:lstStyle/>
          <a:p>
            <a:pPr marL="342900" marR="0" lvl="0" indent="-342900" algn="l" rtl="0">
              <a:lnSpc>
                <a:spcPct val="110000"/>
              </a:lnSpc>
              <a:spcBef>
                <a:spcPts val="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Majority caused by falling down.</a:t>
            </a:r>
          </a:p>
          <a:p>
            <a:pPr marL="342900" marR="0" lvl="0" indent="-342900" algn="l" rtl="0">
              <a:lnSpc>
                <a:spcPct val="110000"/>
              </a:lnSpc>
              <a:spcBef>
                <a:spcPts val="10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The most devastating fracture and has huge impact on quality of life.</a:t>
            </a:r>
          </a:p>
          <a:p>
            <a:pPr marL="342900" marR="0" lvl="0" indent="-342900" algn="l" rtl="0">
              <a:lnSpc>
                <a:spcPct val="110000"/>
              </a:lnSpc>
              <a:spcBef>
                <a:spcPts val="10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Risk factor for other condition: DVT</a:t>
            </a:r>
          </a:p>
          <a:p>
            <a:pPr marL="342900" marR="0" lvl="0" indent="-342900" algn="l" rtl="0">
              <a:lnSpc>
                <a:spcPct val="110000"/>
              </a:lnSpc>
              <a:spcBef>
                <a:spcPts val="10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Increase in Mortality rate up to 50% in the following year after the fracture.</a:t>
            </a:r>
          </a:p>
          <a:p>
            <a:pPr marL="342900" marR="0" lvl="0" indent="-342900" algn="l" rtl="0">
              <a:lnSpc>
                <a:spcPct val="110000"/>
              </a:lnSpc>
              <a:spcBef>
                <a:spcPts val="10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Types:</a:t>
            </a:r>
          </a:p>
          <a:p>
            <a:pPr marL="685800" marR="0" lvl="1" indent="-228600" algn="l" rtl="0">
              <a:lnSpc>
                <a:spcPct val="110000"/>
              </a:lnSpc>
              <a:spcBef>
                <a:spcPts val="500"/>
              </a:spcBef>
              <a:spcAft>
                <a:spcPts val="0"/>
              </a:spcAft>
              <a:buClr>
                <a:schemeClr val="accent1"/>
              </a:buClr>
              <a:buSzPct val="100000"/>
              <a:buFont typeface="Arial"/>
              <a:buChar char="•"/>
            </a:pPr>
            <a:r>
              <a:rPr lang="en-US" sz="1800" b="0" i="0" u="none" strike="noStrike" cap="none" dirty="0">
                <a:solidFill>
                  <a:schemeClr val="dk1"/>
                </a:solidFill>
                <a:latin typeface="Cabin"/>
                <a:ea typeface="Cabin"/>
                <a:cs typeface="Cabin"/>
                <a:sym typeface="Cabin"/>
              </a:rPr>
              <a:t>1- Femoral neck fracture</a:t>
            </a:r>
          </a:p>
          <a:p>
            <a:pPr marL="685800" marR="0" lvl="1" indent="-228600" algn="l" rtl="0">
              <a:lnSpc>
                <a:spcPct val="110000"/>
              </a:lnSpc>
              <a:spcBef>
                <a:spcPts val="500"/>
              </a:spcBef>
              <a:buClr>
                <a:schemeClr val="accent1"/>
              </a:buClr>
              <a:buSzPct val="100000"/>
              <a:buFont typeface="Arial"/>
              <a:buChar char="•"/>
            </a:pPr>
            <a:r>
              <a:rPr lang="en-US" sz="1800" b="0" i="0" u="none" strike="noStrike" cap="none" dirty="0" smtClean="0">
                <a:solidFill>
                  <a:schemeClr val="dk1"/>
                </a:solidFill>
                <a:latin typeface="Cabin"/>
                <a:ea typeface="Cabin"/>
                <a:cs typeface="Cabin"/>
                <a:sym typeface="Cabin"/>
              </a:rPr>
              <a:t>2-Intertrochanteric hip </a:t>
            </a:r>
            <a:r>
              <a:rPr lang="en-US" sz="1800" b="0" i="0" u="none" strike="noStrike" cap="none" dirty="0">
                <a:solidFill>
                  <a:schemeClr val="dk1"/>
                </a:solidFill>
                <a:latin typeface="Cabin"/>
                <a:ea typeface="Cabin"/>
                <a:cs typeface="Cabin"/>
                <a:sym typeface="Cabin"/>
              </a:rPr>
              <a:t>fracture</a:t>
            </a:r>
          </a:p>
        </p:txBody>
      </p:sp>
      <p:pic>
        <p:nvPicPr>
          <p:cNvPr id="204" name="Shape 204"/>
          <p:cNvPicPr preferRelativeResize="0"/>
          <p:nvPr/>
        </p:nvPicPr>
        <p:blipFill rotWithShape="1">
          <a:blip r:embed="rId3">
            <a:alphaModFix/>
          </a:blip>
          <a:srcRect/>
          <a:stretch/>
        </p:blipFill>
        <p:spPr>
          <a:xfrm>
            <a:off x="8839200" y="2015732"/>
            <a:ext cx="3168852" cy="3562108"/>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rotWithShape="1">
          <a:blip r:embed="rId3">
            <a:alphaModFix/>
          </a:blip>
          <a:srcRect/>
          <a:stretch/>
        </p:blipFill>
        <p:spPr>
          <a:xfrm>
            <a:off x="273380" y="1310738"/>
            <a:ext cx="6115544" cy="4328308"/>
          </a:xfrm>
          <a:prstGeom prst="rect">
            <a:avLst/>
          </a:prstGeom>
          <a:noFill/>
          <a:ln>
            <a:noFill/>
          </a:ln>
        </p:spPr>
      </p:pic>
      <p:pic>
        <p:nvPicPr>
          <p:cNvPr id="210" name="Shape 210"/>
          <p:cNvPicPr preferRelativeResize="0"/>
          <p:nvPr/>
        </p:nvPicPr>
        <p:blipFill rotWithShape="1">
          <a:blip r:embed="rId4">
            <a:alphaModFix/>
          </a:blip>
          <a:srcRect/>
          <a:stretch/>
        </p:blipFill>
        <p:spPr>
          <a:xfrm>
            <a:off x="6863565" y="1323108"/>
            <a:ext cx="4999230" cy="430975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DEFINITIONS</a:t>
            </a:r>
          </a:p>
        </p:txBody>
      </p:sp>
      <p:sp>
        <p:nvSpPr>
          <p:cNvPr id="107" name="Shape 107"/>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97368"/>
              <a:buFont typeface="Arial"/>
              <a:buChar char="•"/>
            </a:pPr>
            <a:r>
              <a:rPr lang="en-US" sz="1850" b="1" i="0" u="none" strike="noStrike" cap="none">
                <a:solidFill>
                  <a:schemeClr val="dk1"/>
                </a:solidFill>
                <a:latin typeface="Cabin"/>
                <a:ea typeface="Cabin"/>
                <a:cs typeface="Cabin"/>
                <a:sym typeface="Cabin"/>
              </a:rPr>
              <a:t>Osteoporosis</a:t>
            </a:r>
            <a:r>
              <a:rPr lang="en-US" sz="1850" b="0" i="0" u="none" strike="noStrike" cap="none">
                <a:solidFill>
                  <a:schemeClr val="dk1"/>
                </a:solidFill>
                <a:latin typeface="Cabin"/>
                <a:ea typeface="Cabin"/>
                <a:cs typeface="Cabin"/>
                <a:sym typeface="Cabin"/>
              </a:rPr>
              <a:t>: Characterized by low bone mass (osteopenia), micro-architectural disruption, and increased skeletal fragility resulting in an increased risk of fracture DESPITE </a:t>
            </a:r>
            <a:r>
              <a:rPr lang="en-US" sz="1850" b="0" i="0" u="none" strike="noStrike" cap="none">
                <a:solidFill>
                  <a:srgbClr val="FF0000"/>
                </a:solidFill>
                <a:latin typeface="Cabin"/>
                <a:ea typeface="Cabin"/>
                <a:cs typeface="Cabin"/>
                <a:sym typeface="Cabin"/>
              </a:rPr>
              <a:t>normal mineralization.</a:t>
            </a:r>
          </a:p>
          <a:p>
            <a:pPr marL="685800" marR="0" lvl="1" indent="-228600" algn="l" rtl="0">
              <a:lnSpc>
                <a:spcPct val="120000"/>
              </a:lnSpc>
              <a:spcBef>
                <a:spcPts val="500"/>
              </a:spcBef>
              <a:spcAft>
                <a:spcPts val="0"/>
              </a:spcAft>
              <a:buClr>
                <a:schemeClr val="accent1"/>
              </a:buClr>
              <a:buSzPct val="97941"/>
              <a:buFont typeface="Arial"/>
              <a:buChar char="•"/>
            </a:pPr>
            <a:r>
              <a:rPr lang="en-US" sz="1665" b="0" i="0" u="none" strike="noStrike" cap="none">
                <a:solidFill>
                  <a:schemeClr val="dk1"/>
                </a:solidFill>
                <a:latin typeface="Cabin"/>
                <a:ea typeface="Cabin"/>
                <a:cs typeface="Cabin"/>
                <a:sym typeface="Cabin"/>
              </a:rPr>
              <a:t>Primary: Disease of post-menopausal women and elderly men.</a:t>
            </a:r>
          </a:p>
          <a:p>
            <a:pPr marL="685800" marR="0" lvl="1" indent="-228600" algn="l" rtl="0">
              <a:lnSpc>
                <a:spcPct val="120000"/>
              </a:lnSpc>
              <a:spcBef>
                <a:spcPts val="500"/>
              </a:spcBef>
              <a:spcAft>
                <a:spcPts val="0"/>
              </a:spcAft>
              <a:buClr>
                <a:schemeClr val="accent1"/>
              </a:buClr>
              <a:buSzPct val="97941"/>
              <a:buFont typeface="Arial"/>
              <a:buChar char="•"/>
            </a:pPr>
            <a:r>
              <a:rPr lang="en-US" sz="1665" b="0" i="0" u="none" strike="noStrike" cap="none">
                <a:solidFill>
                  <a:schemeClr val="dk1"/>
                </a:solidFill>
                <a:latin typeface="Cabin"/>
                <a:ea typeface="Cabin"/>
                <a:cs typeface="Cabin"/>
                <a:sym typeface="Cabin"/>
              </a:rPr>
              <a:t>Secondary:  Due to an obvious cause: steroid use, immobilization, hyperthyroidism, Vit D deficiency. </a:t>
            </a:r>
          </a:p>
          <a:p>
            <a:pPr marL="228600" marR="0" lvl="0" indent="-228600" algn="l" rtl="0">
              <a:lnSpc>
                <a:spcPct val="120000"/>
              </a:lnSpc>
              <a:spcBef>
                <a:spcPts val="1000"/>
              </a:spcBef>
              <a:spcAft>
                <a:spcPts val="0"/>
              </a:spcAft>
              <a:buClr>
                <a:schemeClr val="accent1"/>
              </a:buClr>
              <a:buSzPct val="97368"/>
              <a:buFont typeface="Arial"/>
              <a:buChar char="•"/>
            </a:pPr>
            <a:r>
              <a:rPr lang="en-US" sz="1850" b="1" i="0" u="none" strike="noStrike" cap="none">
                <a:solidFill>
                  <a:schemeClr val="dk1"/>
                </a:solidFill>
                <a:latin typeface="Cabin"/>
                <a:ea typeface="Cabin"/>
                <a:cs typeface="Cabin"/>
                <a:sym typeface="Cabin"/>
              </a:rPr>
              <a:t>Rickets</a:t>
            </a:r>
            <a:r>
              <a:rPr lang="en-US" sz="1850" b="0" i="0" u="none" strike="noStrike" cap="none">
                <a:solidFill>
                  <a:schemeClr val="dk1"/>
                </a:solidFill>
                <a:latin typeface="Cabin"/>
                <a:ea typeface="Cabin"/>
                <a:cs typeface="Cabin"/>
                <a:sym typeface="Cabin"/>
              </a:rPr>
              <a:t>: </a:t>
            </a:r>
            <a:r>
              <a:rPr lang="en-US" sz="1850" b="0" i="0" u="none" strike="noStrike" cap="none">
                <a:solidFill>
                  <a:srgbClr val="FF0000"/>
                </a:solidFill>
                <a:latin typeface="Cabin"/>
                <a:ea typeface="Cabin"/>
                <a:cs typeface="Cabin"/>
                <a:sym typeface="Cabin"/>
              </a:rPr>
              <a:t>Deficient mineralization </a:t>
            </a:r>
            <a:r>
              <a:rPr lang="en-US" sz="1850" b="0" i="0" u="none" strike="noStrike" cap="none">
                <a:solidFill>
                  <a:schemeClr val="dk1"/>
                </a:solidFill>
                <a:latin typeface="Cabin"/>
                <a:ea typeface="Cabin"/>
                <a:cs typeface="Cabin"/>
                <a:sym typeface="Cabin"/>
              </a:rPr>
              <a:t>of bone and cartilage that occurs BEFORE closure of growth plates. </a:t>
            </a:r>
          </a:p>
          <a:p>
            <a:pPr marL="228600" marR="0" lvl="0" indent="-228600" algn="l" rtl="0">
              <a:lnSpc>
                <a:spcPct val="120000"/>
              </a:lnSpc>
              <a:spcBef>
                <a:spcPts val="1000"/>
              </a:spcBef>
              <a:buClr>
                <a:schemeClr val="accent1"/>
              </a:buClr>
              <a:buSzPct val="97368"/>
              <a:buFont typeface="Arial"/>
              <a:buChar char="•"/>
            </a:pPr>
            <a:r>
              <a:rPr lang="en-US" sz="1850" b="1" i="0" u="none" strike="noStrike" cap="none">
                <a:solidFill>
                  <a:schemeClr val="dk1"/>
                </a:solidFill>
                <a:latin typeface="Cabin"/>
                <a:ea typeface="Cabin"/>
                <a:cs typeface="Cabin"/>
                <a:sym typeface="Cabin"/>
              </a:rPr>
              <a:t>Osteomalacia: </a:t>
            </a:r>
            <a:r>
              <a:rPr lang="en-US" sz="1850" b="0" i="0" u="none" strike="noStrike" cap="none">
                <a:solidFill>
                  <a:srgbClr val="FF0000"/>
                </a:solidFill>
                <a:latin typeface="Cabin"/>
                <a:ea typeface="Cabin"/>
                <a:cs typeface="Cabin"/>
                <a:sym typeface="Cabin"/>
              </a:rPr>
              <a:t>Deficient mineralization </a:t>
            </a:r>
            <a:r>
              <a:rPr lang="en-US" sz="1850" b="0" i="0" u="none" strike="noStrike" cap="none">
                <a:solidFill>
                  <a:schemeClr val="dk1"/>
                </a:solidFill>
                <a:latin typeface="Cabin"/>
                <a:ea typeface="Cabin"/>
                <a:cs typeface="Cabin"/>
                <a:sym typeface="Cabin"/>
              </a:rPr>
              <a:t>of bone that occurs AFTER closure of growth plates.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WRIST AND FOREARM FRACTURES</a:t>
            </a:r>
          </a:p>
        </p:txBody>
      </p:sp>
      <p:sp>
        <p:nvSpPr>
          <p:cNvPr id="216" name="Shape 216"/>
          <p:cNvSpPr txBox="1">
            <a:spLocks noGrp="1"/>
          </p:cNvSpPr>
          <p:nvPr>
            <p:ph type="body" idx="1"/>
          </p:nvPr>
        </p:nvSpPr>
        <p:spPr>
          <a:xfrm>
            <a:off x="1451579" y="2015732"/>
            <a:ext cx="7031239" cy="3450613"/>
          </a:xfrm>
          <a:prstGeom prst="rect">
            <a:avLst/>
          </a:prstGeom>
          <a:noFill/>
          <a:ln>
            <a:noFill/>
          </a:ln>
        </p:spPr>
        <p:txBody>
          <a:bodyPr wrap="square" lIns="91425" tIns="45700" rIns="91425" bIns="45700" anchor="t" anchorCtr="0">
            <a:noAutofit/>
          </a:bodyPr>
          <a:lstStyle/>
          <a:p>
            <a:pPr marL="342900" marR="0" lvl="0" indent="-342900" algn="l" rtl="0">
              <a:lnSpc>
                <a:spcPct val="120000"/>
              </a:lnSpc>
              <a:spcBef>
                <a:spcPts val="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Colles’ Fracture: fracture of the distal end of the radius</a:t>
            </a:r>
          </a:p>
          <a:p>
            <a:pPr marL="342900" marR="0" lvl="0" indent="-3429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Most commonly caused by fall on a stretched hand</a:t>
            </a:r>
          </a:p>
          <a:p>
            <a:pPr marL="342900" marR="0" lvl="0" indent="-342900" algn="l" rtl="0">
              <a:lnSpc>
                <a:spcPct val="120000"/>
              </a:lnSpc>
              <a:spcBef>
                <a:spcPts val="1000"/>
              </a:spcBef>
              <a:spcAft>
                <a:spcPts val="0"/>
              </a:spcAft>
              <a:buClr>
                <a:schemeClr val="accent1"/>
              </a:buClr>
              <a:buSzPct val="100000"/>
              <a:buFont typeface="Arial"/>
              <a:buNone/>
            </a:pPr>
            <a:endParaRPr sz="2000" b="0" i="0" u="none" strike="noStrike" cap="none">
              <a:solidFill>
                <a:schemeClr val="dk1"/>
              </a:solidFill>
              <a:latin typeface="Cabin"/>
              <a:ea typeface="Cabin"/>
              <a:cs typeface="Cabin"/>
              <a:sym typeface="Cabin"/>
            </a:endParaRPr>
          </a:p>
          <a:p>
            <a:pPr marL="342900" marR="0" lvl="0" indent="-342900" algn="l" rtl="0">
              <a:lnSpc>
                <a:spcPct val="120000"/>
              </a:lnSpc>
              <a:spcBef>
                <a:spcPts val="1000"/>
              </a:spcBef>
              <a:buClr>
                <a:schemeClr val="accent1"/>
              </a:buClr>
              <a:buSzPct val="100000"/>
              <a:buFont typeface="Arial"/>
              <a:buChar char="•"/>
            </a:pPr>
            <a:r>
              <a:rPr lang="en-US" sz="2000" b="0" i="0" u="none" strike="noStrike" cap="none">
                <a:solidFill>
                  <a:schemeClr val="dk1"/>
                </a:solidFill>
                <a:latin typeface="Cabin"/>
                <a:ea typeface="Cabin"/>
                <a:cs typeface="Cabin"/>
                <a:sym typeface="Cabin"/>
              </a:rPr>
              <a:t>Scaphoid fracture is less commonly in patient with osteoporosis</a:t>
            </a:r>
          </a:p>
        </p:txBody>
      </p:sp>
      <p:pic>
        <p:nvPicPr>
          <p:cNvPr id="217" name="Shape 217"/>
          <p:cNvPicPr preferRelativeResize="0"/>
          <p:nvPr/>
        </p:nvPicPr>
        <p:blipFill rotWithShape="1">
          <a:blip r:embed="rId3">
            <a:alphaModFix/>
          </a:blip>
          <a:srcRect/>
          <a:stretch/>
        </p:blipFill>
        <p:spPr>
          <a:xfrm>
            <a:off x="8482818" y="2137110"/>
            <a:ext cx="3709182" cy="228014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a:stretch/>
        </p:blipFill>
        <p:spPr>
          <a:xfrm>
            <a:off x="6377049" y="1410256"/>
            <a:ext cx="5271167" cy="3929280"/>
          </a:xfrm>
          <a:prstGeom prst="rect">
            <a:avLst/>
          </a:prstGeom>
          <a:noFill/>
          <a:ln>
            <a:noFill/>
          </a:ln>
        </p:spPr>
      </p:pic>
      <p:pic>
        <p:nvPicPr>
          <p:cNvPr id="223" name="Shape 223"/>
          <p:cNvPicPr preferRelativeResize="0"/>
          <p:nvPr/>
        </p:nvPicPr>
        <p:blipFill rotWithShape="1">
          <a:blip r:embed="rId4">
            <a:alphaModFix/>
          </a:blip>
          <a:srcRect/>
          <a:stretch/>
        </p:blipFill>
        <p:spPr>
          <a:xfrm>
            <a:off x="1036446" y="356260"/>
            <a:ext cx="4122176" cy="6254211"/>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Shape 228"/>
          <p:cNvPicPr preferRelativeResize="0"/>
          <p:nvPr/>
        </p:nvPicPr>
        <p:blipFill rotWithShape="1">
          <a:blip r:embed="rId3">
            <a:alphaModFix/>
          </a:blip>
          <a:srcRect/>
          <a:stretch/>
        </p:blipFill>
        <p:spPr>
          <a:xfrm>
            <a:off x="1250033" y="747533"/>
            <a:ext cx="9714144" cy="5438859"/>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VITAMIN D AND COMORBIDITIES</a:t>
            </a:r>
          </a:p>
        </p:txBody>
      </p:sp>
      <p:sp>
        <p:nvSpPr>
          <p:cNvPr id="234" name="Shape 234"/>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342900" marR="0" lvl="0" indent="-342900" algn="l" rtl="0">
              <a:lnSpc>
                <a:spcPct val="120000"/>
              </a:lnSpc>
              <a:spcBef>
                <a:spcPts val="0"/>
              </a:spcBef>
              <a:spcAft>
                <a:spcPts val="0"/>
              </a:spcAft>
              <a:buClr>
                <a:schemeClr val="accent1"/>
              </a:buClr>
              <a:buSzPct val="100000"/>
              <a:buFont typeface="Arial"/>
              <a:buChar char="•"/>
            </a:pPr>
            <a:r>
              <a:rPr lang="en-US" sz="2800" b="0" i="0" u="none" strike="noStrike" cap="none" dirty="0">
                <a:solidFill>
                  <a:schemeClr val="dk1"/>
                </a:solidFill>
                <a:latin typeface="Cabin"/>
                <a:ea typeface="Cabin"/>
                <a:cs typeface="Cabin"/>
                <a:sym typeface="Cabin"/>
              </a:rPr>
              <a:t>Cardiovascular System</a:t>
            </a:r>
          </a:p>
          <a:p>
            <a:pPr marL="342900" marR="0" lvl="0" indent="-342900" algn="l" rtl="0">
              <a:lnSpc>
                <a:spcPct val="120000"/>
              </a:lnSpc>
              <a:spcBef>
                <a:spcPts val="1000"/>
              </a:spcBef>
              <a:spcAft>
                <a:spcPts val="0"/>
              </a:spcAft>
              <a:buClr>
                <a:schemeClr val="accent1"/>
              </a:buClr>
              <a:buSzPct val="100000"/>
              <a:buFont typeface="Arial"/>
              <a:buChar char="•"/>
            </a:pPr>
            <a:r>
              <a:rPr lang="en-US" sz="2800" b="0" i="0" u="none" strike="noStrike" cap="none" dirty="0">
                <a:solidFill>
                  <a:schemeClr val="dk1"/>
                </a:solidFill>
                <a:latin typeface="Cabin"/>
                <a:ea typeface="Cabin"/>
                <a:cs typeface="Cabin"/>
                <a:sym typeface="Cabin"/>
              </a:rPr>
              <a:t>Hypertension</a:t>
            </a:r>
          </a:p>
          <a:p>
            <a:pPr marL="342900" marR="0" lvl="0" indent="-342900" algn="l" rtl="0">
              <a:lnSpc>
                <a:spcPct val="120000"/>
              </a:lnSpc>
              <a:spcBef>
                <a:spcPts val="1000"/>
              </a:spcBef>
              <a:spcAft>
                <a:spcPts val="0"/>
              </a:spcAft>
              <a:buClr>
                <a:schemeClr val="accent1"/>
              </a:buClr>
              <a:buSzPct val="100000"/>
              <a:buFont typeface="Arial"/>
              <a:buChar char="•"/>
            </a:pPr>
            <a:r>
              <a:rPr lang="en-US" sz="2800" b="0" i="0" u="none" strike="noStrike" cap="none" dirty="0">
                <a:solidFill>
                  <a:schemeClr val="dk1"/>
                </a:solidFill>
                <a:latin typeface="Cabin"/>
                <a:ea typeface="Cabin"/>
                <a:cs typeface="Cabin"/>
                <a:sym typeface="Cabin"/>
              </a:rPr>
              <a:t>Obesity</a:t>
            </a:r>
          </a:p>
          <a:p>
            <a:pPr marL="342900" marR="0" lvl="0" indent="-342900" algn="l" rtl="0">
              <a:lnSpc>
                <a:spcPct val="120000"/>
              </a:lnSpc>
              <a:spcBef>
                <a:spcPts val="1000"/>
              </a:spcBef>
              <a:buClr>
                <a:schemeClr val="accent1"/>
              </a:buClr>
              <a:buSzPct val="100000"/>
              <a:buFont typeface="Arial"/>
              <a:buChar char="•"/>
            </a:pPr>
            <a:r>
              <a:rPr lang="en-US" sz="2800" b="0" i="0" u="none" strike="noStrike" cap="none" dirty="0">
                <a:solidFill>
                  <a:schemeClr val="dk1"/>
                </a:solidFill>
                <a:latin typeface="Cabin"/>
                <a:ea typeface="Cabin"/>
                <a:cs typeface="Cabin"/>
                <a:sym typeface="Cabin"/>
              </a:rPr>
              <a:t>Diabetes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CVS</a:t>
            </a:r>
          </a:p>
        </p:txBody>
      </p:sp>
      <p:sp>
        <p:nvSpPr>
          <p:cNvPr id="240" name="Shape 240"/>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10000"/>
              </a:lnSpc>
              <a:spcBef>
                <a:spcPts val="0"/>
              </a:spcBef>
              <a:spcAft>
                <a:spcPts val="0"/>
              </a:spcAft>
              <a:buClr>
                <a:schemeClr val="accent1"/>
              </a:buClr>
              <a:buSzPct val="100909"/>
              <a:buFont typeface="Arial"/>
              <a:buChar char="•"/>
            </a:pPr>
            <a:r>
              <a:rPr lang="en-US" sz="2220"/>
              <a:t>From the data of the</a:t>
            </a:r>
            <a:r>
              <a:rPr lang="en-US" sz="2220" b="0" i="0" u="none" strike="noStrike" cap="none">
                <a:solidFill>
                  <a:schemeClr val="dk1"/>
                </a:solidFill>
                <a:latin typeface="Cabin"/>
                <a:ea typeface="Cabin"/>
                <a:cs typeface="Cabin"/>
                <a:sym typeface="Cabin"/>
              </a:rPr>
              <a:t> National Health and Nutrition Examination Study (NHANES) 2001 to 2004, the prevalence of coronary heart disease (angina, myocardial infarction) ,heart failure and peripheral arterial diseases was more common in adults with </a:t>
            </a:r>
            <a:r>
              <a:rPr lang="en-US" sz="2220"/>
              <a:t>25-hydroxycholecalciferol</a:t>
            </a:r>
            <a:r>
              <a:rPr lang="en-US" sz="2220" b="0" i="0" u="none" strike="noStrike" cap="none">
                <a:solidFill>
                  <a:schemeClr val="dk1"/>
                </a:solidFill>
                <a:latin typeface="Cabin"/>
                <a:ea typeface="Cabin"/>
                <a:cs typeface="Cabin"/>
                <a:sym typeface="Cabin"/>
              </a:rPr>
              <a:t> levels &lt;20 ng/mL compared with ≥30 ng/mL.</a:t>
            </a:r>
          </a:p>
          <a:p>
            <a:pPr marL="0" marR="0" lvl="0" indent="0" algn="l" rtl="0">
              <a:lnSpc>
                <a:spcPct val="110000"/>
              </a:lnSpc>
              <a:spcBef>
                <a:spcPts val="1000"/>
              </a:spcBef>
              <a:spcAft>
                <a:spcPts val="0"/>
              </a:spcAft>
              <a:buNone/>
            </a:pPr>
            <a:endParaRPr sz="2220" b="1" i="0" u="none" strike="noStrike" cap="none">
              <a:solidFill>
                <a:schemeClr val="dk1"/>
              </a:solidFill>
              <a:latin typeface="Century Gothic"/>
              <a:ea typeface="Century Gothic"/>
              <a:cs typeface="Century Gothic"/>
              <a:sym typeface="Century Gothic"/>
            </a:endParaRPr>
          </a:p>
          <a:p>
            <a:pPr marL="228600" marR="0" lvl="0" indent="-228600" algn="l" rtl="0">
              <a:lnSpc>
                <a:spcPct val="110000"/>
              </a:lnSpc>
              <a:spcBef>
                <a:spcPts val="1000"/>
              </a:spcBef>
              <a:buClr>
                <a:schemeClr val="accent1"/>
              </a:buClr>
              <a:buSzPct val="97368"/>
              <a:buFont typeface="Arial"/>
              <a:buNone/>
            </a:pPr>
            <a:endParaRPr sz="185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CVS</a:t>
            </a:r>
          </a:p>
        </p:txBody>
      </p:sp>
      <p:sp>
        <p:nvSpPr>
          <p:cNvPr id="246" name="Shape 246"/>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400" b="0" i="0" u="none" strike="noStrike" cap="none" dirty="0">
                <a:solidFill>
                  <a:schemeClr val="dk1"/>
                </a:solidFill>
                <a:latin typeface="Cabin"/>
                <a:ea typeface="Cabin"/>
                <a:cs typeface="Cabin"/>
                <a:sym typeface="Cabin"/>
              </a:rPr>
              <a:t>In one </a:t>
            </a:r>
            <a:r>
              <a:rPr lang="en-US" sz="2400" dirty="0"/>
              <a:t>of the largest trials</a:t>
            </a:r>
            <a:r>
              <a:rPr lang="en-US" sz="2400" b="0" i="0" u="none" strike="noStrike" cap="none" dirty="0">
                <a:solidFill>
                  <a:schemeClr val="dk1"/>
                </a:solidFill>
                <a:latin typeface="Cabin"/>
                <a:ea typeface="Cabin"/>
                <a:cs typeface="Cabin"/>
                <a:sym typeface="Cabin"/>
              </a:rPr>
              <a:t>, there was no beneficial effect on cardiovascular or metabolic risks after increasing baseline </a:t>
            </a:r>
            <a:r>
              <a:rPr lang="en-US" sz="2400" dirty="0"/>
              <a:t>25-hydroxycholecalciferol</a:t>
            </a:r>
            <a:r>
              <a:rPr lang="en-US" sz="2400" b="0" i="0" u="none" strike="noStrike" cap="none" dirty="0">
                <a:solidFill>
                  <a:schemeClr val="dk1"/>
                </a:solidFill>
                <a:latin typeface="Cabin"/>
                <a:ea typeface="Cabin"/>
                <a:cs typeface="Cabin"/>
                <a:sym typeface="Cabin"/>
              </a:rPr>
              <a:t> levels from 23 to well above 40 ng/mL (58 to 100 </a:t>
            </a:r>
            <a:r>
              <a:rPr lang="en-US" sz="2400" b="0" i="0" u="none" strike="noStrike" cap="none" dirty="0" err="1">
                <a:solidFill>
                  <a:schemeClr val="dk1"/>
                </a:solidFill>
                <a:latin typeface="Cabin"/>
                <a:ea typeface="Cabin"/>
                <a:cs typeface="Cabin"/>
                <a:sym typeface="Cabin"/>
              </a:rPr>
              <a:t>nmol</a:t>
            </a:r>
            <a:r>
              <a:rPr lang="en-US" sz="2400" b="0" i="0" u="none" strike="noStrike" cap="none" dirty="0">
                <a:solidFill>
                  <a:schemeClr val="dk1"/>
                </a:solidFill>
                <a:latin typeface="Cabin"/>
                <a:ea typeface="Cabin"/>
                <a:cs typeface="Cabin"/>
                <a:sym typeface="Cabin"/>
              </a:rPr>
              <a:t>/L).</a:t>
            </a:r>
          </a:p>
          <a:p>
            <a:pPr marL="228600" marR="0" lvl="0" indent="-228600" algn="l" rtl="0">
              <a:lnSpc>
                <a:spcPct val="120000"/>
              </a:lnSpc>
              <a:spcBef>
                <a:spcPts val="1000"/>
              </a:spcBef>
              <a:buClr>
                <a:schemeClr val="accent1"/>
              </a:buClr>
              <a:buSzPct val="100000"/>
              <a:buFont typeface="Arial"/>
              <a:buNone/>
            </a:pPr>
            <a:endParaRPr sz="200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HYPERTENSION </a:t>
            </a:r>
          </a:p>
        </p:txBody>
      </p:sp>
      <p:sp>
        <p:nvSpPr>
          <p:cNvPr id="252" name="Shape 252"/>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400" b="0" i="0" u="none" strike="noStrike" cap="none" dirty="0">
                <a:solidFill>
                  <a:schemeClr val="dk1"/>
                </a:solidFill>
                <a:latin typeface="Cabin"/>
                <a:ea typeface="Cabin"/>
                <a:cs typeface="Cabin"/>
                <a:sym typeface="Cabin"/>
              </a:rPr>
              <a:t>In Observational studies, normotensive and hypertensive individuals, there is an </a:t>
            </a:r>
            <a:r>
              <a:rPr lang="en-US" sz="2400" b="0" i="0" u="none" strike="noStrike" cap="none" dirty="0" smtClean="0">
                <a:solidFill>
                  <a:schemeClr val="dk1"/>
                </a:solidFill>
                <a:latin typeface="Cabin"/>
                <a:ea typeface="Cabin"/>
                <a:cs typeface="Cabin"/>
                <a:sym typeface="Cabin"/>
              </a:rPr>
              <a:t>inverse association </a:t>
            </a:r>
            <a:r>
              <a:rPr lang="en-US" sz="2400" b="0" i="0" u="none" strike="noStrike" cap="none" dirty="0">
                <a:solidFill>
                  <a:schemeClr val="dk1"/>
                </a:solidFill>
                <a:latin typeface="Cabin"/>
                <a:ea typeface="Cabin"/>
                <a:cs typeface="Cabin"/>
                <a:sym typeface="Cabin"/>
              </a:rPr>
              <a:t>between 25-</a:t>
            </a:r>
            <a:r>
              <a:rPr lang="en-US" sz="2400" dirty="0"/>
              <a:t>hydroxycholecalciferol</a:t>
            </a:r>
            <a:r>
              <a:rPr lang="en-US" sz="2400" b="0" i="0" u="none" strike="noStrike" cap="none" dirty="0">
                <a:solidFill>
                  <a:schemeClr val="dk1"/>
                </a:solidFill>
                <a:latin typeface="Cabin"/>
                <a:ea typeface="Cabin"/>
                <a:cs typeface="Cabin"/>
                <a:sym typeface="Cabin"/>
              </a:rPr>
              <a:t> concentration and blood pressure.</a:t>
            </a:r>
          </a:p>
          <a:p>
            <a:pPr marL="228600" marR="0" lvl="0" indent="-228600" algn="l" rtl="0">
              <a:lnSpc>
                <a:spcPct val="120000"/>
              </a:lnSpc>
              <a:spcBef>
                <a:spcPts val="1000"/>
              </a:spcBef>
              <a:spcAft>
                <a:spcPts val="0"/>
              </a:spcAft>
              <a:buClr>
                <a:schemeClr val="accent1"/>
              </a:buClr>
              <a:buSzPct val="100000"/>
              <a:buFont typeface="Arial"/>
              <a:buNone/>
            </a:pPr>
            <a:endParaRPr sz="2400" b="0" i="0" u="none" strike="noStrike" cap="none" dirty="0">
              <a:solidFill>
                <a:schemeClr val="dk1"/>
              </a:solidFill>
              <a:latin typeface="Cabin"/>
              <a:ea typeface="Cabin"/>
              <a:cs typeface="Cabin"/>
              <a:sym typeface="Cabin"/>
            </a:endParaRPr>
          </a:p>
          <a:p>
            <a:pPr marL="228600" marR="0" lvl="0" indent="-228600" algn="l" rtl="0">
              <a:lnSpc>
                <a:spcPct val="120000"/>
              </a:lnSpc>
              <a:spcBef>
                <a:spcPts val="1000"/>
              </a:spcBef>
              <a:spcAft>
                <a:spcPts val="0"/>
              </a:spcAft>
              <a:buClr>
                <a:schemeClr val="accent1"/>
              </a:buClr>
              <a:buSzPct val="100000"/>
              <a:buFont typeface="Arial"/>
              <a:buChar char="•"/>
            </a:pPr>
            <a:r>
              <a:rPr lang="en-US" sz="2400" dirty="0"/>
              <a:t> In meta-analysis of 10 trials , there was a nonsignificant reduction in systolic blood pressure (weighted mean difference -1.9 mm Hg) with vitamin D supplementation, but no effect on diastolic blood pressure.</a:t>
            </a:r>
          </a:p>
          <a:p>
            <a:pPr marL="228600" marR="0" lvl="0" indent="-228600" algn="l" rtl="0">
              <a:lnSpc>
                <a:spcPct val="120000"/>
              </a:lnSpc>
              <a:spcBef>
                <a:spcPts val="1000"/>
              </a:spcBef>
              <a:buClr>
                <a:schemeClr val="accent1"/>
              </a:buClr>
              <a:buSzPct val="100000"/>
              <a:buFont typeface="Arial"/>
              <a:buNone/>
            </a:pPr>
            <a:endParaRPr sz="200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OBESITY</a:t>
            </a:r>
          </a:p>
        </p:txBody>
      </p:sp>
      <p:sp>
        <p:nvSpPr>
          <p:cNvPr id="258" name="Shape 258"/>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400" b="0" i="0" u="none" strike="noStrike" cap="none" dirty="0">
                <a:solidFill>
                  <a:schemeClr val="dk1"/>
                </a:solidFill>
                <a:latin typeface="Cabin"/>
                <a:ea typeface="Cabin"/>
                <a:cs typeface="Cabin"/>
                <a:sym typeface="Cabin"/>
              </a:rPr>
              <a:t>The prevalence of Vitamin D deficiency was considered high in obese adolescents.</a:t>
            </a:r>
          </a:p>
          <a:p>
            <a:pPr marL="0" marR="0" lvl="0" indent="0" algn="l" rtl="0">
              <a:lnSpc>
                <a:spcPct val="120000"/>
              </a:lnSpc>
              <a:spcBef>
                <a:spcPts val="0"/>
              </a:spcBef>
              <a:spcAft>
                <a:spcPts val="0"/>
              </a:spcAft>
              <a:buNone/>
            </a:pPr>
            <a:endParaRPr sz="2400" dirty="0"/>
          </a:p>
          <a:p>
            <a:pPr marL="0" marR="0" lvl="0" indent="0" algn="l" rtl="0">
              <a:lnSpc>
                <a:spcPct val="120000"/>
              </a:lnSpc>
              <a:spcBef>
                <a:spcPts val="0"/>
              </a:spcBef>
              <a:spcAft>
                <a:spcPts val="0"/>
              </a:spcAft>
              <a:buNone/>
            </a:pPr>
            <a:endParaRPr sz="2400" dirty="0"/>
          </a:p>
          <a:p>
            <a:pPr lvl="0" indent="0" rtl="0">
              <a:lnSpc>
                <a:spcPct val="100000"/>
              </a:lnSpc>
              <a:spcBef>
                <a:spcPts val="0"/>
              </a:spcBef>
              <a:buSzPct val="100909"/>
            </a:pPr>
            <a:r>
              <a:rPr lang="en-US" sz="2400" dirty="0"/>
              <a:t>In several studies, obesity was associated with low 25-hydroxycholecalciferol concentration</a:t>
            </a:r>
            <a:r>
              <a:rPr lang="en-US" sz="2220" dirty="0"/>
              <a:t>.</a:t>
            </a:r>
          </a:p>
          <a:p>
            <a:pPr marL="228600" marR="0" lvl="0" indent="-228600" algn="l" rtl="0">
              <a:lnSpc>
                <a:spcPct val="120000"/>
              </a:lnSpc>
              <a:spcBef>
                <a:spcPts val="1000"/>
              </a:spcBef>
              <a:buClr>
                <a:schemeClr val="accent1"/>
              </a:buClr>
              <a:buSzPct val="100000"/>
              <a:buFont typeface="Arial"/>
              <a:buNone/>
            </a:pPr>
            <a:endParaRPr sz="200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DIABETES MELLITUS TYPE 2</a:t>
            </a:r>
          </a:p>
        </p:txBody>
      </p:sp>
      <p:sp>
        <p:nvSpPr>
          <p:cNvPr id="264" name="Shape 264"/>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spcAft>
                <a:spcPts val="0"/>
              </a:spcAft>
              <a:buClr>
                <a:schemeClr val="accent1"/>
              </a:buClr>
              <a:buSzPct val="100909"/>
              <a:buFont typeface="Arial"/>
              <a:buChar char="•"/>
            </a:pPr>
            <a:r>
              <a:rPr lang="en-US" sz="2220" dirty="0"/>
              <a:t>In several cross-sectional studies, type 2 diabetes and conditions known to be part of the metabolic syndrome were associated with a poor vitamin D status. However, in a systematic review of three longitudinal cohort studies, the association was not consistent. </a:t>
            </a:r>
            <a:r>
              <a:rPr lang="en-US" sz="2220" dirty="0" smtClean="0"/>
              <a:t>From the data of two cohorts</a:t>
            </a:r>
            <a:r>
              <a:rPr lang="en-US" sz="2220" dirty="0" smtClean="0"/>
              <a:t>, </a:t>
            </a:r>
            <a:r>
              <a:rPr lang="en-US" sz="2220" dirty="0"/>
              <a:t>there was an association between higher vitamin D concentrations and lower risk for developing diabetes </a:t>
            </a:r>
            <a:r>
              <a:rPr lang="en-US" sz="2220" dirty="0" smtClean="0"/>
              <a:t>.</a:t>
            </a:r>
            <a:endParaRPr lang="en-US" sz="2220" dirty="0"/>
          </a:p>
          <a:p>
            <a:pPr marL="228600" marR="0" lvl="0" indent="-228600" algn="l" rtl="0">
              <a:lnSpc>
                <a:spcPct val="100000"/>
              </a:lnSpc>
              <a:spcBef>
                <a:spcPts val="1000"/>
              </a:spcBef>
              <a:spcAft>
                <a:spcPts val="0"/>
              </a:spcAft>
              <a:buClr>
                <a:schemeClr val="accent1"/>
              </a:buClr>
              <a:buSzPct val="100909"/>
              <a:buFont typeface="Arial"/>
              <a:buNone/>
            </a:pPr>
            <a:endParaRPr sz="2220" b="0" i="0" u="none" strike="noStrike" cap="none" dirty="0">
              <a:solidFill>
                <a:schemeClr val="dk1"/>
              </a:solidFill>
              <a:latin typeface="Cabin"/>
              <a:ea typeface="Cabin"/>
              <a:cs typeface="Cabin"/>
              <a:sym typeface="Cabin"/>
            </a:endParaRPr>
          </a:p>
          <a:p>
            <a:pPr marL="228600" marR="0" lvl="0" indent="-228600" algn="l" rtl="0">
              <a:lnSpc>
                <a:spcPct val="100000"/>
              </a:lnSpc>
              <a:spcBef>
                <a:spcPts val="1000"/>
              </a:spcBef>
              <a:spcAft>
                <a:spcPts val="0"/>
              </a:spcAft>
              <a:buClr>
                <a:schemeClr val="accent1"/>
              </a:buClr>
              <a:buSzPct val="100909"/>
              <a:buFont typeface="Arial"/>
              <a:buChar char="•"/>
            </a:pPr>
            <a:r>
              <a:rPr lang="en-US" sz="2220" b="0" i="0" u="none" strike="noStrike" cap="none" dirty="0">
                <a:solidFill>
                  <a:schemeClr val="dk1"/>
                </a:solidFill>
                <a:latin typeface="Cabin"/>
                <a:ea typeface="Cabin"/>
                <a:cs typeface="Cabin"/>
                <a:sym typeface="Cabin"/>
              </a:rPr>
              <a:t>In a meta-analysis of eight trials evaluating the effect of vitamin D supplementation on glycaemia, there was no effect of supplementation on glycaemia or incident diabetes.</a:t>
            </a:r>
          </a:p>
          <a:p>
            <a:pPr marL="228600" marR="0" lvl="0" indent="-228600" algn="l" rtl="0">
              <a:lnSpc>
                <a:spcPct val="100000"/>
              </a:lnSpc>
              <a:spcBef>
                <a:spcPts val="1000"/>
              </a:spcBef>
              <a:buClr>
                <a:schemeClr val="accent1"/>
              </a:buClr>
              <a:buSzPct val="100909"/>
              <a:buFont typeface="Arial"/>
              <a:buNone/>
            </a:pPr>
            <a:endParaRPr sz="222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ctrTitle"/>
          </p:nvPr>
        </p:nvSpPr>
        <p:spPr>
          <a:xfrm>
            <a:off x="2417779" y="802298"/>
            <a:ext cx="8637073" cy="2541431"/>
          </a:xfrm>
          <a:prstGeom prst="rect">
            <a:avLst/>
          </a:prstGeom>
          <a:noFill/>
          <a:ln>
            <a:noFill/>
          </a:ln>
        </p:spPr>
        <p:txBody>
          <a:bodyPr wrap="square" lIns="91425" tIns="45700" rIns="91425" bIns="0" anchor="b" anchorCtr="0">
            <a:noAutofit/>
          </a:bodyPr>
          <a:lstStyle/>
          <a:p>
            <a:pPr marL="0" marR="0" lvl="0" indent="0" algn="ctr" rtl="0">
              <a:lnSpc>
                <a:spcPct val="90000"/>
              </a:lnSpc>
              <a:spcBef>
                <a:spcPts val="0"/>
              </a:spcBef>
              <a:buClr>
                <a:schemeClr val="dk1"/>
              </a:buClr>
              <a:buSzPct val="25000"/>
              <a:buFont typeface="Cabin"/>
              <a:buNone/>
            </a:pPr>
            <a:r>
              <a:rPr lang="en-US" sz="6600" b="0" i="0" u="none" strike="noStrike" cap="none">
                <a:solidFill>
                  <a:schemeClr val="dk1"/>
                </a:solidFill>
                <a:latin typeface="Cabin"/>
                <a:ea typeface="Cabin"/>
                <a:cs typeface="Cabin"/>
                <a:sym typeface="Cabin"/>
              </a:rPr>
              <a:t>OSTEOPOROSIS INVESTIGATION</a:t>
            </a:r>
            <a:r>
              <a:rPr lang="en-US"/>
              <a:t>S</a:t>
            </a:r>
          </a:p>
        </p:txBody>
      </p:sp>
      <p:sp>
        <p:nvSpPr>
          <p:cNvPr id="270" name="Shape 270"/>
          <p:cNvSpPr txBox="1">
            <a:spLocks noGrp="1"/>
          </p:cNvSpPr>
          <p:nvPr>
            <p:ph type="subTitle" idx="1"/>
          </p:nvPr>
        </p:nvSpPr>
        <p:spPr>
          <a:xfrm>
            <a:off x="2417779" y="3544456"/>
            <a:ext cx="8637072" cy="977621"/>
          </a:xfrm>
          <a:prstGeom prst="rect">
            <a:avLst/>
          </a:prstGeom>
          <a:noFill/>
          <a:ln>
            <a:noFill/>
          </a:ln>
        </p:spPr>
        <p:txBody>
          <a:bodyPr wrap="square" lIns="91425" tIns="91425" rIns="91425" bIns="91425" anchor="t" anchorCtr="0">
            <a:noAutofit/>
          </a:bodyPr>
          <a:lstStyle/>
          <a:p>
            <a:pPr marL="0" marR="0" lvl="0" indent="0" algn="l" rtl="0">
              <a:lnSpc>
                <a:spcPct val="120000"/>
              </a:lnSpc>
              <a:spcBef>
                <a:spcPts val="0"/>
              </a:spcBef>
              <a:buClr>
                <a:schemeClr val="accent1"/>
              </a:buClr>
              <a:buSzPct val="25000"/>
              <a:buFont typeface="Arial"/>
              <a:buNone/>
            </a:pPr>
            <a:endParaRPr sz="180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VITAMIN D</a:t>
            </a:r>
          </a:p>
        </p:txBody>
      </p:sp>
      <p:sp>
        <p:nvSpPr>
          <p:cNvPr id="113" name="Shape 113"/>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buClr>
                <a:schemeClr val="accent1"/>
              </a:buClr>
              <a:buSzPct val="100000"/>
              <a:buFont typeface="Arial"/>
              <a:buNone/>
            </a:pPr>
            <a:endParaRPr sz="2000" b="0" i="0" u="none" strike="noStrike" cap="none">
              <a:solidFill>
                <a:schemeClr val="dk1"/>
              </a:solidFill>
              <a:latin typeface="Cabin"/>
              <a:ea typeface="Cabin"/>
              <a:cs typeface="Cabin"/>
              <a:sym typeface="Cabin"/>
            </a:endParaRPr>
          </a:p>
        </p:txBody>
      </p:sp>
      <p:pic>
        <p:nvPicPr>
          <p:cNvPr id="114" name="Shape 114" descr="C:\Users\Tala\Desktop\vitamin-D-metabolism.gif"/>
          <p:cNvPicPr preferRelativeResize="0"/>
          <p:nvPr/>
        </p:nvPicPr>
        <p:blipFill rotWithShape="1">
          <a:blip r:embed="rId3">
            <a:alphaModFix/>
          </a:blip>
          <a:srcRect/>
          <a:stretch/>
        </p:blipFill>
        <p:spPr>
          <a:xfrm>
            <a:off x="3814816" y="1540526"/>
            <a:ext cx="4870785" cy="510668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451578" y="181667"/>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CASE SCENARIO</a:t>
            </a:r>
          </a:p>
        </p:txBody>
      </p:sp>
      <p:sp>
        <p:nvSpPr>
          <p:cNvPr id="276" name="Shape 276"/>
          <p:cNvSpPr txBox="1">
            <a:spLocks noGrp="1"/>
          </p:cNvSpPr>
          <p:nvPr>
            <p:ph type="body" idx="1"/>
          </p:nvPr>
        </p:nvSpPr>
        <p:spPr>
          <a:xfrm>
            <a:off x="636104" y="634959"/>
            <a:ext cx="10180200" cy="5393700"/>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65 years old woman came to your clinic for routine check up. She were ok despite some abdominal bloating after eating. In completing the appropriate screening tests, you order (DXA) to evaluate whether the patient has osteoporosis. DXA results reveal a T-score of −3.0 at the total hip and −2.7 at the femoral neck.  Osteoporosis was diagnosed, you requested Blood tests which came as the following</a:t>
            </a:r>
          </a:p>
          <a:p>
            <a:pPr marL="228600" marR="0" lvl="0" indent="-228600" algn="l" rtl="0">
              <a:lnSpc>
                <a:spcPct val="10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Calcium: 8.2 mg/dL     </a:t>
            </a:r>
            <a:r>
              <a:rPr lang="en-US" sz="1850" b="0" i="0" u="none" strike="noStrike" cap="none">
                <a:solidFill>
                  <a:srgbClr val="FF0000"/>
                </a:solidFill>
                <a:latin typeface="Cabin"/>
                <a:ea typeface="Cabin"/>
                <a:cs typeface="Cabin"/>
                <a:sym typeface="Cabin"/>
              </a:rPr>
              <a:t>LOW</a:t>
            </a:r>
          </a:p>
          <a:p>
            <a:pPr marL="228600" marR="0" lvl="0" indent="-228600" algn="l" rtl="0">
              <a:lnSpc>
                <a:spcPct val="10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25,OH vitamin D: 12 ng/mL (optimal &gt; 25)     </a:t>
            </a:r>
            <a:r>
              <a:rPr lang="en-US" sz="1850" b="0" i="0" u="none" strike="noStrike" cap="none">
                <a:solidFill>
                  <a:srgbClr val="FF0000"/>
                </a:solidFill>
                <a:latin typeface="Cabin"/>
                <a:ea typeface="Cabin"/>
                <a:cs typeface="Cabin"/>
                <a:sym typeface="Cabin"/>
              </a:rPr>
              <a:t>LOW</a:t>
            </a:r>
          </a:p>
          <a:p>
            <a:pPr marL="228600" marR="0" lvl="0" indent="-228600" algn="l" rtl="0">
              <a:lnSpc>
                <a:spcPct val="10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Liver enzymes including alkaline phosphatase: normal</a:t>
            </a:r>
          </a:p>
          <a:p>
            <a:pPr marL="228600" marR="0" lvl="0" indent="-228600" algn="l" rtl="0">
              <a:lnSpc>
                <a:spcPct val="10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WBC: 7700/µL </a:t>
            </a:r>
          </a:p>
          <a:p>
            <a:pPr marL="228600" marR="0" lvl="0" indent="-228600" algn="l" rtl="0">
              <a:lnSpc>
                <a:spcPct val="10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Hg: 10.3 g/dL    </a:t>
            </a:r>
            <a:r>
              <a:rPr lang="en-US" sz="1850" b="0" i="0" u="none" strike="noStrike" cap="none">
                <a:solidFill>
                  <a:srgbClr val="FF0000"/>
                </a:solidFill>
                <a:latin typeface="Cabin"/>
                <a:ea typeface="Cabin"/>
                <a:cs typeface="Cabin"/>
                <a:sym typeface="Cabin"/>
              </a:rPr>
              <a:t>LOW</a:t>
            </a:r>
          </a:p>
          <a:p>
            <a:pPr marL="228600" marR="0" lvl="0" indent="-228600" algn="l" rtl="0">
              <a:lnSpc>
                <a:spcPct val="10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HCT: 32 g/dL    </a:t>
            </a:r>
            <a:r>
              <a:rPr lang="en-US" sz="1850" b="0" i="0" u="none" strike="noStrike" cap="none">
                <a:solidFill>
                  <a:srgbClr val="FF0000"/>
                </a:solidFill>
                <a:latin typeface="Cabin"/>
                <a:ea typeface="Cabin"/>
                <a:cs typeface="Cabin"/>
                <a:sym typeface="Cabin"/>
              </a:rPr>
              <a:t>LOW</a:t>
            </a:r>
          </a:p>
          <a:p>
            <a:pPr marL="228600" marR="0" lvl="0" indent="-228600" algn="l" rtl="0">
              <a:lnSpc>
                <a:spcPct val="10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MCV 68      </a:t>
            </a:r>
            <a:r>
              <a:rPr lang="en-US" sz="1850" b="0" i="0" u="none" strike="noStrike" cap="none">
                <a:solidFill>
                  <a:srgbClr val="FF0000"/>
                </a:solidFill>
                <a:latin typeface="Cabin"/>
                <a:ea typeface="Cabin"/>
                <a:cs typeface="Cabin"/>
                <a:sym typeface="Cabin"/>
              </a:rPr>
              <a:t>LOW</a:t>
            </a:r>
          </a:p>
          <a:p>
            <a:pPr marL="228600" marR="0" lvl="0" indent="-228600" algn="l" rtl="0">
              <a:lnSpc>
                <a:spcPct val="10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PLT: 255,000/µL       </a:t>
            </a:r>
          </a:p>
          <a:p>
            <a:pPr marL="228600" marR="0" lvl="0" indent="-228600" algn="l" rtl="0">
              <a:lnSpc>
                <a:spcPct val="100000"/>
              </a:lnSpc>
              <a:spcBef>
                <a:spcPts val="1000"/>
              </a:spcBef>
              <a:buClr>
                <a:schemeClr val="accent1"/>
              </a:buClr>
              <a:buSzPct val="97368"/>
              <a:buFont typeface="Arial"/>
              <a:buChar char="•"/>
            </a:pPr>
            <a:r>
              <a:rPr lang="en-US" sz="1850" b="0" i="0" u="none" strike="noStrike" cap="none">
                <a:solidFill>
                  <a:srgbClr val="FF0000"/>
                </a:solidFill>
                <a:latin typeface="Cabin"/>
                <a:ea typeface="Cabin"/>
                <a:cs typeface="Cabin"/>
                <a:sym typeface="Cabin"/>
              </a:rPr>
              <a:t>What do you think her problem?   Is it primary or secondary?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LABORATORY</a:t>
            </a:r>
          </a:p>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 </a:t>
            </a:r>
          </a:p>
        </p:txBody>
      </p:sp>
      <p:sp>
        <p:nvSpPr>
          <p:cNvPr id="282" name="Shape 282"/>
          <p:cNvSpPr txBox="1">
            <a:spLocks noGrp="1"/>
          </p:cNvSpPr>
          <p:nvPr>
            <p:ph type="body" idx="1"/>
          </p:nvPr>
        </p:nvSpPr>
        <p:spPr>
          <a:xfrm>
            <a:off x="1451563" y="1335375"/>
            <a:ext cx="9603300" cy="3925800"/>
          </a:xfrm>
          <a:prstGeom prst="rect">
            <a:avLst/>
          </a:prstGeom>
          <a:noFill/>
          <a:ln>
            <a:noFill/>
          </a:ln>
        </p:spPr>
        <p:txBody>
          <a:bodyPr wrap="square" lIns="91425" tIns="45700" rIns="91425" bIns="45700" anchor="t" anchorCtr="0">
            <a:noAutofit/>
          </a:bodyPr>
          <a:lstStyle/>
          <a:p>
            <a:pPr marL="228600" marR="0" lvl="0" indent="-228600" algn="l" rtl="0">
              <a:lnSpc>
                <a:spcPct val="110000"/>
              </a:lnSpc>
              <a:spcBef>
                <a:spcPts val="0"/>
              </a:spcBef>
              <a:spcAft>
                <a:spcPts val="0"/>
              </a:spcAft>
              <a:buClr>
                <a:schemeClr val="accent1"/>
              </a:buClr>
              <a:buSzPct val="98862"/>
              <a:buFont typeface="Arial"/>
              <a:buChar char="•"/>
            </a:pPr>
            <a:r>
              <a:rPr lang="en-US" sz="2867"/>
              <a:t>What is the aim of conducting such invistgation?</a:t>
            </a:r>
          </a:p>
          <a:p>
            <a:pPr marL="228600" marR="0" lvl="0" indent="-228600" algn="l" rtl="0">
              <a:lnSpc>
                <a:spcPct val="110000"/>
              </a:lnSpc>
              <a:spcBef>
                <a:spcPts val="0"/>
              </a:spcBef>
              <a:spcAft>
                <a:spcPts val="0"/>
              </a:spcAft>
              <a:buClr>
                <a:schemeClr val="accent1"/>
              </a:buClr>
              <a:buSzPct val="98862"/>
              <a:buFont typeface="Arial"/>
              <a:buChar char="•"/>
            </a:pPr>
            <a:r>
              <a:rPr lang="en-US" sz="2867" b="0" i="0" u="none" strike="noStrike" cap="none">
                <a:solidFill>
                  <a:schemeClr val="dk1"/>
                </a:solidFill>
                <a:latin typeface="Cabin"/>
                <a:ea typeface="Cabin"/>
                <a:cs typeface="Cabin"/>
                <a:sym typeface="Cabin"/>
              </a:rPr>
              <a:t>What are the lab results that interest you and why?</a:t>
            </a:r>
          </a:p>
          <a:p>
            <a:pPr marL="228600" marR="0" lvl="0" indent="-228600" algn="l" rtl="0">
              <a:lnSpc>
                <a:spcPct val="11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Ca</a:t>
            </a:r>
          </a:p>
          <a:p>
            <a:pPr marL="228600" marR="0" lvl="0" indent="-228600" algn="l" rtl="0">
              <a:lnSpc>
                <a:spcPct val="11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PO4</a:t>
            </a:r>
          </a:p>
          <a:p>
            <a:pPr marL="228600" marR="0" lvl="0" indent="-228600" algn="l" rtl="0">
              <a:lnSpc>
                <a:spcPct val="11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Vitamin D</a:t>
            </a:r>
          </a:p>
          <a:p>
            <a:pPr marL="228600" marR="0" lvl="0" indent="-228600" algn="l" rtl="0">
              <a:lnSpc>
                <a:spcPct val="11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Creatinine</a:t>
            </a:r>
          </a:p>
          <a:p>
            <a:pPr marL="228600" marR="0" lvl="0" indent="-228600" algn="l" rtl="0">
              <a:lnSpc>
                <a:spcPct val="11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TSH</a:t>
            </a:r>
          </a:p>
          <a:p>
            <a:pPr marL="228600" marR="0" lvl="0" indent="-228600" algn="l" rtl="0">
              <a:lnSpc>
                <a:spcPct val="11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PTH              if low what would you request further?   </a:t>
            </a:r>
          </a:p>
          <a:p>
            <a:pPr marL="228600" marR="0" lvl="0" indent="-228600" algn="l" rtl="0">
              <a:lnSpc>
                <a:spcPct val="11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CBC</a:t>
            </a:r>
          </a:p>
          <a:p>
            <a:pPr marL="228600" marR="0" lvl="0" indent="-228600" algn="l" rtl="0">
              <a:lnSpc>
                <a:spcPct val="11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Alkaline Phosphatase</a:t>
            </a:r>
          </a:p>
          <a:p>
            <a:pPr marL="228600" marR="0" lvl="0" indent="-228600" algn="l" rtl="0">
              <a:lnSpc>
                <a:spcPct val="110000"/>
              </a:lnSpc>
              <a:spcBef>
                <a:spcPts val="1000"/>
              </a:spcBef>
              <a:buClr>
                <a:schemeClr val="accent1"/>
              </a:buClr>
              <a:buSzPct val="97368"/>
              <a:buFont typeface="Arial"/>
              <a:buNone/>
            </a:pPr>
            <a:endParaRPr sz="185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X-RAY</a:t>
            </a:r>
          </a:p>
        </p:txBody>
      </p:sp>
      <p:sp>
        <p:nvSpPr>
          <p:cNvPr id="288" name="Shape 288"/>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X-ray is an obsolete modality to diagnose or screen osteoporosis</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No positive findings unless that you lost almost 50% of your bone density</a:t>
            </a:r>
          </a:p>
          <a:p>
            <a:pPr marL="228600" marR="0" lvl="0" indent="-228600" algn="l" rtl="0">
              <a:lnSpc>
                <a:spcPct val="120000"/>
              </a:lnSpc>
              <a:spcBef>
                <a:spcPts val="1000"/>
              </a:spcBef>
              <a:spcAft>
                <a:spcPts val="0"/>
              </a:spcAft>
              <a:buClr>
                <a:schemeClr val="accent1"/>
              </a:buClr>
              <a:buSzPct val="100000"/>
              <a:buFont typeface="Arial"/>
              <a:buNone/>
            </a:pPr>
            <a:endParaRPr sz="2000" b="0" i="0" u="none" strike="noStrike" cap="none">
              <a:solidFill>
                <a:schemeClr val="dk1"/>
              </a:solidFill>
              <a:latin typeface="Cabin"/>
              <a:ea typeface="Cabin"/>
              <a:cs typeface="Cabin"/>
              <a:sym typeface="Cabin"/>
            </a:endParaRPr>
          </a:p>
          <a:p>
            <a:pPr marL="228600" marR="0" lvl="0" indent="-228600" algn="l" rtl="0">
              <a:lnSpc>
                <a:spcPct val="120000"/>
              </a:lnSpc>
              <a:spcBef>
                <a:spcPts val="1000"/>
              </a:spcBef>
              <a:buClr>
                <a:schemeClr val="accent1"/>
              </a:buClr>
              <a:buSzPct val="100000"/>
              <a:buFont typeface="Arial"/>
              <a:buNone/>
            </a:pPr>
            <a:endParaRPr sz="2000" b="0" i="0" u="none" strike="noStrike" cap="none">
              <a:solidFill>
                <a:schemeClr val="dk1"/>
              </a:solidFill>
              <a:latin typeface="Cabin"/>
              <a:ea typeface="Cabin"/>
              <a:cs typeface="Cabin"/>
              <a:sym typeface="Cabin"/>
            </a:endParaRPr>
          </a:p>
        </p:txBody>
      </p:sp>
      <p:pic>
        <p:nvPicPr>
          <p:cNvPr id="289" name="Shape 289" descr="نتيجة بحث الصور عن ‪osteoporosis x ray‬‏"/>
          <p:cNvPicPr preferRelativeResize="0"/>
          <p:nvPr/>
        </p:nvPicPr>
        <p:blipFill rotWithShape="1">
          <a:blip r:embed="rId3">
            <a:alphaModFix/>
          </a:blip>
          <a:srcRect/>
          <a:stretch/>
        </p:blipFill>
        <p:spPr>
          <a:xfrm>
            <a:off x="3534190" y="2935564"/>
            <a:ext cx="4977791" cy="374332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DEXA</a:t>
            </a:r>
          </a:p>
        </p:txBody>
      </p:sp>
      <p:sp>
        <p:nvSpPr>
          <p:cNvPr id="295" name="Shape 295"/>
          <p:cNvSpPr txBox="1">
            <a:spLocks noGrp="1"/>
          </p:cNvSpPr>
          <p:nvPr>
            <p:ph type="body" idx="1"/>
          </p:nvPr>
        </p:nvSpPr>
        <p:spPr>
          <a:xfrm>
            <a:off x="1451579" y="2015732"/>
            <a:ext cx="9812769" cy="3894738"/>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DEXA (dual-energy x-ray absorptiometry) scan is the gold standard</a:t>
            </a:r>
          </a:p>
          <a:p>
            <a:pPr marL="228600" marR="0" lvl="0" indent="-228600" algn="l" rtl="0">
              <a:lnSpc>
                <a:spcPct val="12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Sites selected are femoral neck and lumbar spine. </a:t>
            </a:r>
          </a:p>
          <a:p>
            <a:pPr marL="228600" marR="0" lvl="0" indent="-228600" algn="l" rtl="0">
              <a:lnSpc>
                <a:spcPct val="12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Compare the bone mineral density (BMD) of bone with a standard control, which is the bone density of a healthy 30-year-old person  (T-score).  </a:t>
            </a:r>
          </a:p>
          <a:p>
            <a:pPr marL="228600" marR="0" lvl="0" indent="-228600" algn="l" rtl="0">
              <a:lnSpc>
                <a:spcPct val="12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 </a:t>
            </a:r>
            <a:r>
              <a:rPr lang="en-US" sz="1850" b="0" i="0" u="none" strike="noStrike" cap="none">
                <a:solidFill>
                  <a:srgbClr val="FF0000"/>
                </a:solidFill>
                <a:latin typeface="Cabin"/>
                <a:ea typeface="Cabin"/>
                <a:cs typeface="Cabin"/>
                <a:sym typeface="Cabin"/>
              </a:rPr>
              <a:t>T-score and Z-score express Stander Deviation gap between control and patient.</a:t>
            </a:r>
          </a:p>
          <a:p>
            <a:pPr marL="228600" marR="0" lvl="0" indent="-228600" algn="l" rtl="0">
              <a:lnSpc>
                <a:spcPct val="12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(T-scores) are used in all postmenopausal and perimenopausal women, and in men over age 50. </a:t>
            </a:r>
          </a:p>
          <a:p>
            <a:pPr marL="228600" marR="0" lvl="0" indent="-228600" algn="l" rtl="0">
              <a:lnSpc>
                <a:spcPct val="120000"/>
              </a:lnSpc>
              <a:spcBef>
                <a:spcPts val="1000"/>
              </a:spcBef>
              <a:spcAft>
                <a:spcPts val="0"/>
              </a:spcAft>
              <a:buClr>
                <a:schemeClr val="accent1"/>
              </a:buClr>
              <a:buSzPct val="97368"/>
              <a:buFont typeface="Arial"/>
              <a:buChar char="•"/>
            </a:pPr>
            <a:r>
              <a:rPr lang="en-US" sz="1850" b="0" i="0" u="none" strike="noStrike" cap="none">
                <a:solidFill>
                  <a:schemeClr val="dk1"/>
                </a:solidFill>
                <a:latin typeface="Cabin"/>
                <a:ea typeface="Cabin"/>
                <a:cs typeface="Cabin"/>
                <a:sym typeface="Cabin"/>
              </a:rPr>
              <a:t>In all other patients (including premenopausal women), z-scores are used.</a:t>
            </a:r>
          </a:p>
          <a:p>
            <a:pPr marL="228600" marR="0" lvl="0" indent="-228600" algn="l" rtl="0">
              <a:lnSpc>
                <a:spcPct val="120000"/>
              </a:lnSpc>
              <a:spcBef>
                <a:spcPts val="1000"/>
              </a:spcBef>
              <a:buClr>
                <a:schemeClr val="accent1"/>
              </a:buClr>
              <a:buSzPct val="97368"/>
              <a:buFont typeface="Arial"/>
              <a:buChar char="•"/>
            </a:pPr>
            <a:r>
              <a:rPr lang="en-US" sz="1850" b="0" i="0" u="none" strike="noStrike" cap="none">
                <a:solidFill>
                  <a:srgbClr val="FF0000"/>
                </a:solidFill>
                <a:latin typeface="Cabin"/>
                <a:ea typeface="Cabin"/>
                <a:cs typeface="Cabin"/>
                <a:sym typeface="Cabin"/>
              </a:rPr>
              <a:t>Z-score </a:t>
            </a:r>
            <a:r>
              <a:rPr lang="en-US" sz="1850" b="0" i="0" u="none" strike="noStrike" cap="none">
                <a:solidFill>
                  <a:srgbClr val="0C0C0C"/>
                </a:solidFill>
                <a:latin typeface="Cabin"/>
                <a:ea typeface="Cabin"/>
                <a:cs typeface="Cabin"/>
                <a:sym typeface="Cabin"/>
              </a:rPr>
              <a:t>is the result of comparing BMD of the patient with healthy matched individual(control)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endParaRPr sz="3200" b="0" i="0" u="none" strike="noStrike" cap="none">
              <a:solidFill>
                <a:schemeClr val="dk1"/>
              </a:solidFill>
              <a:latin typeface="Cabin"/>
              <a:ea typeface="Cabin"/>
              <a:cs typeface="Cabin"/>
              <a:sym typeface="Cabin"/>
            </a:endParaRPr>
          </a:p>
        </p:txBody>
      </p:sp>
      <p:sp>
        <p:nvSpPr>
          <p:cNvPr id="301" name="Shape 301"/>
          <p:cNvSpPr txBox="1">
            <a:spLocks noGrp="1"/>
          </p:cNvSpPr>
          <p:nvPr>
            <p:ph type="body" idx="1"/>
          </p:nvPr>
        </p:nvSpPr>
        <p:spPr>
          <a:xfrm>
            <a:off x="1451579" y="2015732"/>
            <a:ext cx="3756525" cy="3450613"/>
          </a:xfrm>
          <a:prstGeom prst="rect">
            <a:avLst/>
          </a:prstGeom>
          <a:noFill/>
          <a:ln>
            <a:noFill/>
          </a:ln>
        </p:spPr>
        <p:txBody>
          <a:bodyPr wrap="square" lIns="91425" tIns="45700" rIns="91425" bIns="45700" anchor="t" anchorCtr="0">
            <a:noAutofit/>
          </a:bodyPr>
          <a:lstStyle/>
          <a:p>
            <a:pPr marL="228600" marR="0" lvl="0" indent="-228600" algn="ctr" rtl="0">
              <a:lnSpc>
                <a:spcPct val="120000"/>
              </a:lnSpc>
              <a:spcBef>
                <a:spcPts val="0"/>
              </a:spcBef>
              <a:spcAft>
                <a:spcPts val="0"/>
              </a:spcAft>
              <a:buClr>
                <a:schemeClr val="accent1"/>
              </a:buClr>
              <a:buSzPct val="100000"/>
              <a:buFont typeface="Arial"/>
              <a:buNone/>
            </a:pPr>
            <a:endParaRPr sz="2000" b="0" i="0" u="none" strike="noStrike" cap="none">
              <a:solidFill>
                <a:schemeClr val="dk1"/>
              </a:solidFill>
              <a:latin typeface="Cabin"/>
              <a:ea typeface="Cabin"/>
              <a:cs typeface="Cabin"/>
              <a:sym typeface="Cabin"/>
            </a:endParaRPr>
          </a:p>
          <a:p>
            <a:pPr marL="228600" marR="0" lvl="0" indent="-228600" algn="ctr" rtl="0">
              <a:lnSpc>
                <a:spcPct val="120000"/>
              </a:lnSpc>
              <a:spcBef>
                <a:spcPts val="1000"/>
              </a:spcBef>
              <a:spcAft>
                <a:spcPts val="0"/>
              </a:spcAft>
              <a:buClr>
                <a:schemeClr val="accent1"/>
              </a:buClr>
              <a:buSzPct val="100000"/>
              <a:buFont typeface="Arial"/>
              <a:buNone/>
            </a:pPr>
            <a:endParaRPr sz="2000" b="0" i="0" u="none" strike="noStrike" cap="none">
              <a:solidFill>
                <a:schemeClr val="dk1"/>
              </a:solidFill>
              <a:latin typeface="Cabin"/>
              <a:ea typeface="Cabin"/>
              <a:cs typeface="Cabin"/>
              <a:sym typeface="Cabin"/>
            </a:endParaRPr>
          </a:p>
          <a:p>
            <a:pPr marL="228600" marR="0" lvl="0" indent="-228600" algn="ctr" rtl="0">
              <a:lnSpc>
                <a:spcPct val="120000"/>
              </a:lnSpc>
              <a:spcBef>
                <a:spcPts val="1000"/>
              </a:spcBef>
              <a:buClr>
                <a:schemeClr val="accent1"/>
              </a:buClr>
              <a:buSzPct val="100000"/>
              <a:buFont typeface="Arial"/>
              <a:buChar char="•"/>
            </a:pPr>
            <a:r>
              <a:rPr lang="en-US" sz="2000" b="0" i="0" u="none" strike="noStrike" cap="none">
                <a:solidFill>
                  <a:schemeClr val="dk1"/>
                </a:solidFill>
                <a:latin typeface="Cabin"/>
                <a:ea typeface="Cabin"/>
                <a:cs typeface="Cabin"/>
                <a:sym typeface="Cabin"/>
              </a:rPr>
              <a:t>Z-score below &lt; -2 indicates bone deficit that prompt searching the reason</a:t>
            </a:r>
          </a:p>
        </p:txBody>
      </p:sp>
      <p:pic>
        <p:nvPicPr>
          <p:cNvPr id="302" name="Shape 302" descr="صورة ذات صلة"/>
          <p:cNvPicPr preferRelativeResize="0"/>
          <p:nvPr/>
        </p:nvPicPr>
        <p:blipFill rotWithShape="1">
          <a:blip r:embed="rId3">
            <a:alphaModFix/>
          </a:blip>
          <a:srcRect/>
          <a:stretch/>
        </p:blipFill>
        <p:spPr>
          <a:xfrm>
            <a:off x="5435933" y="2015732"/>
            <a:ext cx="5611429" cy="3440779"/>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451579" y="804519"/>
            <a:ext cx="9603300" cy="1049100"/>
          </a:xfrm>
          <a:prstGeom prst="rect">
            <a:avLst/>
          </a:prstGeom>
        </p:spPr>
        <p:txBody>
          <a:bodyPr wrap="square" lIns="91425" tIns="91425" rIns="91425" bIns="91425" anchor="t" anchorCtr="0">
            <a:noAutofit/>
          </a:bodyPr>
          <a:lstStyle/>
          <a:p>
            <a:pPr lvl="0">
              <a:spcBef>
                <a:spcPts val="0"/>
              </a:spcBef>
              <a:buNone/>
            </a:pPr>
            <a:endParaRPr/>
          </a:p>
        </p:txBody>
      </p:sp>
      <p:sp>
        <p:nvSpPr>
          <p:cNvPr id="308" name="Shape 308"/>
          <p:cNvSpPr txBox="1">
            <a:spLocks noGrp="1"/>
          </p:cNvSpPr>
          <p:nvPr>
            <p:ph type="body" idx="1"/>
          </p:nvPr>
        </p:nvSpPr>
        <p:spPr>
          <a:xfrm>
            <a:off x="1451579" y="2015732"/>
            <a:ext cx="9603300" cy="3450600"/>
          </a:xfrm>
          <a:prstGeom prst="rect">
            <a:avLst/>
          </a:prstGeom>
        </p:spPr>
        <p:txBody>
          <a:bodyPr wrap="square" lIns="91425" tIns="91425" rIns="91425" bIns="91425" anchor="t" anchorCtr="0">
            <a:noAutofit/>
          </a:bodyPr>
          <a:lstStyle/>
          <a:p>
            <a:pPr lvl="0">
              <a:spcBef>
                <a:spcPts val="0"/>
              </a:spcBef>
              <a:buNone/>
            </a:pPr>
            <a:endParaRPr/>
          </a:p>
        </p:txBody>
      </p:sp>
      <p:pic>
        <p:nvPicPr>
          <p:cNvPr id="309" name="Shape 309" descr="نتيجة بحث الصور عن ‪dexa‬‏"/>
          <p:cNvPicPr preferRelativeResize="0"/>
          <p:nvPr/>
        </p:nvPicPr>
        <p:blipFill>
          <a:blip r:embed="rId3">
            <a:alphaModFix/>
          </a:blip>
          <a:stretch>
            <a:fillRect/>
          </a:stretch>
        </p:blipFill>
        <p:spPr>
          <a:xfrm>
            <a:off x="1372675" y="1013425"/>
            <a:ext cx="9067802" cy="4988187"/>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endParaRPr sz="3200" b="0" i="0" u="none" strike="noStrike" cap="none">
              <a:solidFill>
                <a:schemeClr val="dk1"/>
              </a:solidFill>
              <a:latin typeface="Cabin"/>
              <a:ea typeface="Cabin"/>
              <a:cs typeface="Cabin"/>
              <a:sym typeface="Cabin"/>
            </a:endParaRPr>
          </a:p>
        </p:txBody>
      </p:sp>
      <p:sp>
        <p:nvSpPr>
          <p:cNvPr id="315" name="Shape 315"/>
          <p:cNvSpPr txBox="1">
            <a:spLocks noGrp="1"/>
          </p:cNvSpPr>
          <p:nvPr>
            <p:ph type="body" idx="1"/>
          </p:nvPr>
        </p:nvSpPr>
        <p:spPr>
          <a:xfrm>
            <a:off x="410817" y="2015732"/>
            <a:ext cx="11781183" cy="4173033"/>
          </a:xfrm>
          <a:prstGeom prst="rect">
            <a:avLst/>
          </a:prstGeom>
          <a:noFill/>
          <a:ln>
            <a:noFill/>
          </a:ln>
        </p:spPr>
        <p:txBody>
          <a:bodyPr wrap="square" lIns="91425" tIns="45700" rIns="91425" bIns="45700" anchor="t" anchorCtr="0">
            <a:noAutofit/>
          </a:bodyPr>
          <a:lstStyle/>
          <a:p>
            <a:pPr marL="228600" marR="0" lvl="0" indent="-228600" algn="l" rtl="0">
              <a:lnSpc>
                <a:spcPct val="100000"/>
              </a:lnSpc>
              <a:spcBef>
                <a:spcPts val="0"/>
              </a:spcBef>
              <a:spcAft>
                <a:spcPts val="0"/>
              </a:spcAft>
              <a:buClr>
                <a:schemeClr val="accent1"/>
              </a:buClr>
              <a:buSzPct val="96875"/>
              <a:buFont typeface="Arial"/>
              <a:buChar char="•"/>
            </a:pPr>
            <a:r>
              <a:rPr lang="en-US" sz="1550" b="0" i="0" u="none" strike="noStrike" cap="none">
                <a:solidFill>
                  <a:schemeClr val="dk1"/>
                </a:solidFill>
                <a:latin typeface="Cabin"/>
                <a:ea typeface="Cabin"/>
                <a:cs typeface="Cabin"/>
                <a:sym typeface="Cabin"/>
              </a:rPr>
              <a:t>65 years old woman came to your clinic for routine check up. She were ok despite some abdominal bloating after eating. In completing the appropriate screening tests, you order (DXA) to evaluate whether the patient has osteoporosis. DXA results reveal a T-score of −3.0 at the total hip and −2.7 at the femoral neck.  Osteoporosis was diagnosed, you requested Blood tests which came as the following</a:t>
            </a:r>
          </a:p>
          <a:p>
            <a:pPr marL="228600" marR="0" lvl="0" indent="-228600" algn="l" rtl="0">
              <a:lnSpc>
                <a:spcPct val="100000"/>
              </a:lnSpc>
              <a:spcBef>
                <a:spcPts val="1000"/>
              </a:spcBef>
              <a:spcAft>
                <a:spcPts val="0"/>
              </a:spcAft>
              <a:buClr>
                <a:schemeClr val="accent1"/>
              </a:buClr>
              <a:buSzPct val="96875"/>
              <a:buFont typeface="Arial"/>
              <a:buChar char="•"/>
            </a:pPr>
            <a:r>
              <a:rPr lang="en-US" sz="1550" b="0" i="0" u="none" strike="noStrike" cap="none">
                <a:solidFill>
                  <a:schemeClr val="dk1"/>
                </a:solidFill>
                <a:latin typeface="Cabin"/>
                <a:ea typeface="Cabin"/>
                <a:cs typeface="Cabin"/>
                <a:sym typeface="Cabin"/>
              </a:rPr>
              <a:t>Calcium: 8.2 mg/dL     </a:t>
            </a:r>
            <a:r>
              <a:rPr lang="en-US" sz="1550" b="0" i="0" u="none" strike="noStrike" cap="none">
                <a:solidFill>
                  <a:srgbClr val="FF0000"/>
                </a:solidFill>
                <a:latin typeface="Cabin"/>
                <a:ea typeface="Cabin"/>
                <a:cs typeface="Cabin"/>
                <a:sym typeface="Cabin"/>
              </a:rPr>
              <a:t>LOW</a:t>
            </a:r>
          </a:p>
          <a:p>
            <a:pPr marL="228600" marR="0" lvl="0" indent="-228600" algn="l" rtl="0">
              <a:lnSpc>
                <a:spcPct val="100000"/>
              </a:lnSpc>
              <a:spcBef>
                <a:spcPts val="1000"/>
              </a:spcBef>
              <a:spcAft>
                <a:spcPts val="0"/>
              </a:spcAft>
              <a:buClr>
                <a:schemeClr val="accent1"/>
              </a:buClr>
              <a:buSzPct val="96875"/>
              <a:buFont typeface="Arial"/>
              <a:buChar char="•"/>
            </a:pPr>
            <a:r>
              <a:rPr lang="en-US" sz="1550" b="0" i="0" u="none" strike="noStrike" cap="none">
                <a:solidFill>
                  <a:schemeClr val="dk1"/>
                </a:solidFill>
                <a:latin typeface="Cabin"/>
                <a:ea typeface="Cabin"/>
                <a:cs typeface="Cabin"/>
                <a:sym typeface="Cabin"/>
              </a:rPr>
              <a:t>25,OH vitamin D: 12 ng/mL (optimal &gt; 25)     </a:t>
            </a:r>
            <a:r>
              <a:rPr lang="en-US" sz="1550" b="0" i="0" u="none" strike="noStrike" cap="none">
                <a:solidFill>
                  <a:srgbClr val="FF0000"/>
                </a:solidFill>
                <a:latin typeface="Cabin"/>
                <a:ea typeface="Cabin"/>
                <a:cs typeface="Cabin"/>
                <a:sym typeface="Cabin"/>
              </a:rPr>
              <a:t>LOW</a:t>
            </a:r>
          </a:p>
          <a:p>
            <a:pPr marL="228600" marR="0" lvl="0" indent="-228600" algn="l" rtl="0">
              <a:lnSpc>
                <a:spcPct val="100000"/>
              </a:lnSpc>
              <a:spcBef>
                <a:spcPts val="1000"/>
              </a:spcBef>
              <a:spcAft>
                <a:spcPts val="0"/>
              </a:spcAft>
              <a:buClr>
                <a:schemeClr val="accent1"/>
              </a:buClr>
              <a:buSzPct val="96875"/>
              <a:buFont typeface="Arial"/>
              <a:buChar char="•"/>
            </a:pPr>
            <a:r>
              <a:rPr lang="en-US" sz="1550" b="0" i="0" u="none" strike="noStrike" cap="none">
                <a:solidFill>
                  <a:schemeClr val="dk1"/>
                </a:solidFill>
                <a:latin typeface="Cabin"/>
                <a:ea typeface="Cabin"/>
                <a:cs typeface="Cabin"/>
                <a:sym typeface="Cabin"/>
              </a:rPr>
              <a:t>Liver enzymes including alkaline phosphatase: normal</a:t>
            </a:r>
          </a:p>
          <a:p>
            <a:pPr marL="228600" marR="0" lvl="0" indent="-228600" algn="l" rtl="0">
              <a:lnSpc>
                <a:spcPct val="100000"/>
              </a:lnSpc>
              <a:spcBef>
                <a:spcPts val="1000"/>
              </a:spcBef>
              <a:spcAft>
                <a:spcPts val="0"/>
              </a:spcAft>
              <a:buClr>
                <a:schemeClr val="accent1"/>
              </a:buClr>
              <a:buSzPct val="96875"/>
              <a:buFont typeface="Arial"/>
              <a:buChar char="•"/>
            </a:pPr>
            <a:r>
              <a:rPr lang="en-US" sz="1550" b="0" i="0" u="none" strike="noStrike" cap="none">
                <a:solidFill>
                  <a:schemeClr val="dk1"/>
                </a:solidFill>
                <a:latin typeface="Cabin"/>
                <a:ea typeface="Cabin"/>
                <a:cs typeface="Cabin"/>
                <a:sym typeface="Cabin"/>
              </a:rPr>
              <a:t>WBC: 7700/µL </a:t>
            </a:r>
          </a:p>
          <a:p>
            <a:pPr marL="228600" marR="0" lvl="0" indent="-228600" algn="l" rtl="0">
              <a:lnSpc>
                <a:spcPct val="100000"/>
              </a:lnSpc>
              <a:spcBef>
                <a:spcPts val="1000"/>
              </a:spcBef>
              <a:spcAft>
                <a:spcPts val="0"/>
              </a:spcAft>
              <a:buClr>
                <a:schemeClr val="accent1"/>
              </a:buClr>
              <a:buSzPct val="96875"/>
              <a:buFont typeface="Arial"/>
              <a:buChar char="•"/>
            </a:pPr>
            <a:r>
              <a:rPr lang="en-US" sz="1550" b="0" i="0" u="none" strike="noStrike" cap="none">
                <a:solidFill>
                  <a:schemeClr val="dk1"/>
                </a:solidFill>
                <a:latin typeface="Cabin"/>
                <a:ea typeface="Cabin"/>
                <a:cs typeface="Cabin"/>
                <a:sym typeface="Cabin"/>
              </a:rPr>
              <a:t>Hg: 10.3 g/dL    </a:t>
            </a:r>
            <a:r>
              <a:rPr lang="en-US" sz="1550" b="0" i="0" u="none" strike="noStrike" cap="none">
                <a:solidFill>
                  <a:srgbClr val="FF0000"/>
                </a:solidFill>
                <a:latin typeface="Cabin"/>
                <a:ea typeface="Cabin"/>
                <a:cs typeface="Cabin"/>
                <a:sym typeface="Cabin"/>
              </a:rPr>
              <a:t>LOW</a:t>
            </a:r>
          </a:p>
          <a:p>
            <a:pPr marL="228600" marR="0" lvl="0" indent="-228600" algn="l" rtl="0">
              <a:lnSpc>
                <a:spcPct val="100000"/>
              </a:lnSpc>
              <a:spcBef>
                <a:spcPts val="1000"/>
              </a:spcBef>
              <a:spcAft>
                <a:spcPts val="0"/>
              </a:spcAft>
              <a:buClr>
                <a:schemeClr val="accent1"/>
              </a:buClr>
              <a:buSzPct val="96875"/>
              <a:buFont typeface="Arial"/>
              <a:buChar char="•"/>
            </a:pPr>
            <a:r>
              <a:rPr lang="en-US" sz="1550" b="0" i="0" u="none" strike="noStrike" cap="none">
                <a:solidFill>
                  <a:schemeClr val="dk1"/>
                </a:solidFill>
                <a:latin typeface="Cabin"/>
                <a:ea typeface="Cabin"/>
                <a:cs typeface="Cabin"/>
                <a:sym typeface="Cabin"/>
              </a:rPr>
              <a:t>HCT: 32 g/dL    </a:t>
            </a:r>
            <a:r>
              <a:rPr lang="en-US" sz="1550" b="0" i="0" u="none" strike="noStrike" cap="none">
                <a:solidFill>
                  <a:srgbClr val="FF0000"/>
                </a:solidFill>
                <a:latin typeface="Cabin"/>
                <a:ea typeface="Cabin"/>
                <a:cs typeface="Cabin"/>
                <a:sym typeface="Cabin"/>
              </a:rPr>
              <a:t>LOW</a:t>
            </a:r>
          </a:p>
          <a:p>
            <a:pPr marL="228600" marR="0" lvl="0" indent="-228600" algn="l" rtl="0">
              <a:lnSpc>
                <a:spcPct val="100000"/>
              </a:lnSpc>
              <a:spcBef>
                <a:spcPts val="1000"/>
              </a:spcBef>
              <a:spcAft>
                <a:spcPts val="0"/>
              </a:spcAft>
              <a:buClr>
                <a:schemeClr val="accent1"/>
              </a:buClr>
              <a:buSzPct val="96875"/>
              <a:buFont typeface="Arial"/>
              <a:buChar char="•"/>
            </a:pPr>
            <a:r>
              <a:rPr lang="en-US" sz="1550" b="0" i="0" u="none" strike="noStrike" cap="none">
                <a:solidFill>
                  <a:schemeClr val="dk1"/>
                </a:solidFill>
                <a:latin typeface="Cabin"/>
                <a:ea typeface="Cabin"/>
                <a:cs typeface="Cabin"/>
                <a:sym typeface="Cabin"/>
              </a:rPr>
              <a:t>MCV 68      </a:t>
            </a:r>
            <a:r>
              <a:rPr lang="en-US" sz="1550" b="0" i="0" u="none" strike="noStrike" cap="none">
                <a:solidFill>
                  <a:srgbClr val="FF0000"/>
                </a:solidFill>
                <a:latin typeface="Cabin"/>
                <a:ea typeface="Cabin"/>
                <a:cs typeface="Cabin"/>
                <a:sym typeface="Cabin"/>
              </a:rPr>
              <a:t>LOW</a:t>
            </a:r>
          </a:p>
          <a:p>
            <a:pPr marL="228600" marR="0" lvl="0" indent="-228600" algn="l" rtl="0">
              <a:lnSpc>
                <a:spcPct val="100000"/>
              </a:lnSpc>
              <a:spcBef>
                <a:spcPts val="1000"/>
              </a:spcBef>
              <a:spcAft>
                <a:spcPts val="0"/>
              </a:spcAft>
              <a:buClr>
                <a:schemeClr val="accent1"/>
              </a:buClr>
              <a:buSzPct val="96875"/>
              <a:buFont typeface="Arial"/>
              <a:buChar char="•"/>
            </a:pPr>
            <a:r>
              <a:rPr lang="en-US" sz="1550" b="0" i="0" u="none" strike="noStrike" cap="none">
                <a:solidFill>
                  <a:schemeClr val="dk1"/>
                </a:solidFill>
                <a:latin typeface="Cabin"/>
                <a:ea typeface="Cabin"/>
                <a:cs typeface="Cabin"/>
                <a:sym typeface="Cabin"/>
              </a:rPr>
              <a:t>PLT: 255,000/µL       </a:t>
            </a:r>
          </a:p>
          <a:p>
            <a:pPr marL="228600" marR="0" lvl="0" indent="-228600" algn="l" rtl="0">
              <a:lnSpc>
                <a:spcPct val="100000"/>
              </a:lnSpc>
              <a:spcBef>
                <a:spcPts val="1000"/>
              </a:spcBef>
              <a:spcAft>
                <a:spcPts val="0"/>
              </a:spcAft>
              <a:buClr>
                <a:schemeClr val="accent1"/>
              </a:buClr>
              <a:buSzPct val="96875"/>
              <a:buFont typeface="Arial"/>
              <a:buChar char="•"/>
            </a:pPr>
            <a:r>
              <a:rPr lang="en-US" sz="1550" b="0" i="0" u="none" strike="noStrike" cap="none">
                <a:solidFill>
                  <a:srgbClr val="FF0000"/>
                </a:solidFill>
                <a:latin typeface="Cabin"/>
                <a:ea typeface="Cabin"/>
                <a:cs typeface="Cabin"/>
                <a:sym typeface="Cabin"/>
              </a:rPr>
              <a:t>What do you think her problem?   Is it primary or secondary?</a:t>
            </a:r>
          </a:p>
          <a:p>
            <a:pPr marL="228600" marR="0" lvl="0" indent="-228600" algn="l" rtl="0">
              <a:lnSpc>
                <a:spcPct val="100000"/>
              </a:lnSpc>
              <a:spcBef>
                <a:spcPts val="1000"/>
              </a:spcBef>
              <a:buClr>
                <a:schemeClr val="accent1"/>
              </a:buClr>
              <a:buSzPct val="96875"/>
              <a:buFont typeface="Arial"/>
              <a:buNone/>
            </a:pPr>
            <a:endParaRPr sz="155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endParaRPr sz="3200" b="0" i="0" u="none" strike="noStrike" cap="none">
              <a:solidFill>
                <a:schemeClr val="dk1"/>
              </a:solidFill>
              <a:latin typeface="Cabin"/>
              <a:ea typeface="Cabin"/>
              <a:cs typeface="Cabin"/>
              <a:sym typeface="Cabin"/>
            </a:endParaRPr>
          </a:p>
        </p:txBody>
      </p:sp>
      <p:sp>
        <p:nvSpPr>
          <p:cNvPr id="321" name="Shape 321"/>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buClr>
                <a:schemeClr val="accent1"/>
              </a:buClr>
              <a:buSzPct val="100000"/>
              <a:buFont typeface="Arial"/>
              <a:buChar char="•"/>
            </a:pPr>
            <a:r>
              <a:rPr lang="en-US" sz="2000" b="0" i="0" u="none" strike="noStrike" cap="none">
                <a:solidFill>
                  <a:schemeClr val="dk1"/>
                </a:solidFill>
                <a:latin typeface="Cabin"/>
                <a:ea typeface="Cabin"/>
                <a:cs typeface="Cabin"/>
                <a:sym typeface="Cabin"/>
              </a:rPr>
              <a:t>Although most women with osteoporosis will have primary osteoporosis, her hypocalcemia and low vitamin D levels suggest that this woman’s osteoporosis is due to a secondary cause.  The GI symptoms and the iron deficiency anemia suggest that her hypovitaminosis D and low calcium is due to intestinal malabsorption</a:t>
            </a:r>
          </a:p>
          <a:p>
            <a:pPr marL="0" marR="0" lvl="0" indent="0" algn="l" rtl="0">
              <a:lnSpc>
                <a:spcPct val="120000"/>
              </a:lnSpc>
              <a:spcBef>
                <a:spcPts val="0"/>
              </a:spcBef>
              <a:buNone/>
            </a:pP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1454239" y="1756130"/>
            <a:ext cx="8643154" cy="1887950"/>
          </a:xfrm>
          <a:prstGeom prst="rect">
            <a:avLst/>
          </a:prstGeom>
          <a:noFill/>
          <a:ln>
            <a:noFill/>
          </a:ln>
        </p:spPr>
        <p:txBody>
          <a:bodyPr wrap="square" lIns="91425" tIns="45700" rIns="91425" bIns="45700" anchor="b" anchorCtr="0">
            <a:noAutofit/>
          </a:bodyPr>
          <a:lstStyle/>
          <a:p>
            <a:pPr marL="0" marR="0" lvl="0" indent="0" algn="ctr" rtl="0">
              <a:lnSpc>
                <a:spcPct val="90000"/>
              </a:lnSpc>
              <a:spcBef>
                <a:spcPts val="0"/>
              </a:spcBef>
              <a:buClr>
                <a:schemeClr val="dk1"/>
              </a:buClr>
              <a:buSzPct val="25000"/>
              <a:buFont typeface="Cabin"/>
              <a:buNone/>
            </a:pPr>
            <a:r>
              <a:rPr lang="en-US" sz="3600" b="0" i="0" u="none" strike="noStrike" cap="none">
                <a:solidFill>
                  <a:schemeClr val="dk1"/>
                </a:solidFill>
                <a:latin typeface="Cabin"/>
                <a:ea typeface="Cabin"/>
                <a:cs typeface="Cabin"/>
                <a:sym typeface="Cabin"/>
              </a:rPr>
              <a:t>MANAGEMENT</a:t>
            </a:r>
          </a:p>
        </p:txBody>
      </p:sp>
      <p:sp>
        <p:nvSpPr>
          <p:cNvPr id="327" name="Shape 327"/>
          <p:cNvSpPr txBox="1">
            <a:spLocks noGrp="1"/>
          </p:cNvSpPr>
          <p:nvPr>
            <p:ph type="body" idx="1"/>
          </p:nvPr>
        </p:nvSpPr>
        <p:spPr>
          <a:xfrm>
            <a:off x="1454239" y="3806195"/>
            <a:ext cx="8630446" cy="1012929"/>
          </a:xfrm>
          <a:prstGeom prst="rect">
            <a:avLst/>
          </a:prstGeom>
          <a:noFill/>
          <a:ln>
            <a:noFill/>
          </a:ln>
        </p:spPr>
        <p:txBody>
          <a:bodyPr wrap="square" lIns="91425" tIns="91425" rIns="91425" bIns="45700" anchor="t" anchorCtr="0">
            <a:noAutofit/>
          </a:bodyPr>
          <a:lstStyle/>
          <a:p>
            <a:pPr marL="0" marR="0" lvl="0" indent="0" algn="l" rtl="0">
              <a:lnSpc>
                <a:spcPct val="120000"/>
              </a:lnSpc>
              <a:spcBef>
                <a:spcPts val="0"/>
              </a:spcBef>
              <a:buClr>
                <a:schemeClr val="accent1"/>
              </a:buClr>
              <a:buSzPct val="25000"/>
              <a:buFont typeface="Arial"/>
              <a:buNone/>
            </a:pPr>
            <a:endParaRPr sz="180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1447789" y="1676380"/>
            <a:ext cx="8643300" cy="1887900"/>
          </a:xfrm>
          <a:prstGeom prst="rect">
            <a:avLst/>
          </a:prstGeom>
        </p:spPr>
        <p:txBody>
          <a:bodyPr wrap="square" lIns="91425" tIns="91425" rIns="91425" bIns="91425" anchor="b" anchorCtr="0">
            <a:noAutofit/>
          </a:bodyPr>
          <a:lstStyle/>
          <a:p>
            <a:pPr lvl="0">
              <a:spcBef>
                <a:spcPts val="0"/>
              </a:spcBef>
              <a:buNone/>
            </a:pPr>
            <a:r>
              <a:rPr lang="en-US"/>
              <a:t>What is the drug of choice for management of adrenal glucocorticoid-induced osteoporosis?</a:t>
            </a:r>
          </a:p>
        </p:txBody>
      </p:sp>
      <p:sp>
        <p:nvSpPr>
          <p:cNvPr id="333" name="Shape 333"/>
          <p:cNvSpPr txBox="1">
            <a:spLocks noGrp="1"/>
          </p:cNvSpPr>
          <p:nvPr>
            <p:ph type="body" idx="1"/>
          </p:nvPr>
        </p:nvSpPr>
        <p:spPr>
          <a:xfrm>
            <a:off x="1454239" y="3806195"/>
            <a:ext cx="8630400" cy="1012800"/>
          </a:xfrm>
          <a:prstGeom prst="rect">
            <a:avLst/>
          </a:prstGeom>
        </p:spPr>
        <p:txBody>
          <a:bodyPr wrap="square" lIns="91425" tIns="91425" rIns="91425" bIns="91425" anchor="t" anchorCtr="0">
            <a:noAutofit/>
          </a:bodyPr>
          <a:lstStyle/>
          <a:p>
            <a:pPr lvl="0">
              <a:spcBef>
                <a:spcPts val="0"/>
              </a:spcBef>
              <a:buNone/>
            </a:pPr>
            <a:r>
              <a:rPr lang="en-US" sz="2400" dirty="0"/>
              <a:t>A-Alendronate</a:t>
            </a:r>
          </a:p>
          <a:p>
            <a:pPr lvl="0">
              <a:spcBef>
                <a:spcPts val="0"/>
              </a:spcBef>
              <a:buNone/>
            </a:pPr>
            <a:r>
              <a:rPr lang="en-US" sz="2400" dirty="0"/>
              <a:t>B-Calcitonin</a:t>
            </a:r>
          </a:p>
          <a:p>
            <a:pPr lvl="0">
              <a:spcBef>
                <a:spcPts val="0"/>
              </a:spcBef>
              <a:buNone/>
            </a:pPr>
            <a:r>
              <a:rPr lang="en-US" sz="2400" dirty="0"/>
              <a:t>C-Estrogen</a:t>
            </a:r>
          </a:p>
          <a:p>
            <a:pPr lvl="0">
              <a:spcBef>
                <a:spcPts val="0"/>
              </a:spcBef>
              <a:buNone/>
            </a:pPr>
            <a:r>
              <a:rPr lang="en-US" sz="2400" dirty="0"/>
              <a:t>D-Ketoconazole</a:t>
            </a:r>
          </a:p>
          <a:p>
            <a:pPr lvl="0">
              <a:spcBef>
                <a:spcPts val="0"/>
              </a:spcBef>
              <a:buNone/>
            </a:pPr>
            <a:endParaRP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VITAMIN D DEFICIENCY </a:t>
            </a:r>
          </a:p>
        </p:txBody>
      </p:sp>
      <p:sp>
        <p:nvSpPr>
          <p:cNvPr id="120" name="Shape 120"/>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Normal Range 75–250 nmol/L</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Insufficient 25–74 nmol/L</a:t>
            </a:r>
          </a:p>
          <a:p>
            <a:pPr marL="228600" marR="0" lvl="0" indent="-228600" algn="l" rtl="0">
              <a:lnSpc>
                <a:spcPct val="120000"/>
              </a:lnSpc>
              <a:spcBef>
                <a:spcPts val="1000"/>
              </a:spcBef>
              <a:buClr>
                <a:schemeClr val="accent1"/>
              </a:buClr>
              <a:buSzPct val="100000"/>
              <a:buFont typeface="Arial"/>
              <a:buNone/>
            </a:pPr>
            <a:endParaRPr sz="2000" b="0" i="0" u="none" strike="noStrike" cap="none">
              <a:solidFill>
                <a:schemeClr val="dk1"/>
              </a:solidFill>
              <a:latin typeface="Cabin"/>
              <a:ea typeface="Cabin"/>
              <a:cs typeface="Cabin"/>
              <a:sym typeface="Cabin"/>
            </a:endParaRPr>
          </a:p>
        </p:txBody>
      </p:sp>
      <p:pic>
        <p:nvPicPr>
          <p:cNvPr id="121" name="Shape 121"/>
          <p:cNvPicPr preferRelativeResize="0"/>
          <p:nvPr/>
        </p:nvPicPr>
        <p:blipFill rotWithShape="1">
          <a:blip r:embed="rId3">
            <a:alphaModFix/>
          </a:blip>
          <a:srcRect/>
          <a:stretch/>
        </p:blipFill>
        <p:spPr>
          <a:xfrm>
            <a:off x="4208711" y="1853754"/>
            <a:ext cx="4078786" cy="4673153"/>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OBJECTIVES TO BE COVERED</a:t>
            </a:r>
          </a:p>
        </p:txBody>
      </p:sp>
      <p:sp>
        <p:nvSpPr>
          <p:cNvPr id="339" name="Shape 339"/>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651510" marR="0" lvl="0" indent="-524510" algn="l" rtl="0">
              <a:lnSpc>
                <a:spcPct val="120000"/>
              </a:lnSpc>
              <a:spcBef>
                <a:spcPts val="0"/>
              </a:spcBef>
              <a:spcAft>
                <a:spcPts val="0"/>
              </a:spcAft>
              <a:buClr>
                <a:schemeClr val="accent1"/>
              </a:buClr>
              <a:buSzPct val="100000"/>
              <a:buFont typeface="Cabin"/>
              <a:buAutoNum type="arabicPeriod"/>
            </a:pPr>
            <a:r>
              <a:rPr lang="en-US" sz="2000" b="0" i="0" u="none" strike="noStrike" cap="none">
                <a:solidFill>
                  <a:schemeClr val="dk1"/>
                </a:solidFill>
                <a:latin typeface="Cabin"/>
                <a:ea typeface="Cabin"/>
                <a:cs typeface="Cabin"/>
                <a:sym typeface="Cabin"/>
              </a:rPr>
              <a:t>Management of osteoporosis and osteopenia</a:t>
            </a:r>
          </a:p>
          <a:p>
            <a:pPr marL="651510" marR="0" lvl="0" indent="-524510" algn="l" rtl="0">
              <a:lnSpc>
                <a:spcPct val="120000"/>
              </a:lnSpc>
              <a:spcBef>
                <a:spcPts val="1000"/>
              </a:spcBef>
              <a:spcAft>
                <a:spcPts val="0"/>
              </a:spcAft>
              <a:buClr>
                <a:schemeClr val="accent1"/>
              </a:buClr>
              <a:buSzPct val="100000"/>
              <a:buFont typeface="Cabin"/>
              <a:buAutoNum type="arabicPeriod"/>
            </a:pPr>
            <a:r>
              <a:rPr lang="en-US" sz="2000" b="0" i="0" u="none" strike="noStrike" cap="none">
                <a:solidFill>
                  <a:schemeClr val="dk1"/>
                </a:solidFill>
                <a:latin typeface="Cabin"/>
                <a:ea typeface="Cabin"/>
                <a:cs typeface="Cabin"/>
                <a:sym typeface="Cabin"/>
              </a:rPr>
              <a:t>Role of medications</a:t>
            </a:r>
          </a:p>
          <a:p>
            <a:pPr marL="651510" marR="0" lvl="0" indent="-524510" algn="l" rtl="0">
              <a:lnSpc>
                <a:spcPct val="120000"/>
              </a:lnSpc>
              <a:spcBef>
                <a:spcPts val="1000"/>
              </a:spcBef>
              <a:spcAft>
                <a:spcPts val="0"/>
              </a:spcAft>
              <a:buClr>
                <a:schemeClr val="accent1"/>
              </a:buClr>
              <a:buSzPct val="100000"/>
              <a:buFont typeface="Cabin"/>
              <a:buAutoNum type="arabicPeriod"/>
            </a:pPr>
            <a:r>
              <a:rPr lang="en-US" sz="2000" b="0" i="0" u="none" strike="noStrike" cap="none">
                <a:solidFill>
                  <a:schemeClr val="dk1"/>
                </a:solidFill>
                <a:latin typeface="Cabin"/>
                <a:ea typeface="Cabin"/>
                <a:cs typeface="Cabin"/>
                <a:sym typeface="Cabin"/>
              </a:rPr>
              <a:t>Role of vitamin D and Ca</a:t>
            </a:r>
          </a:p>
          <a:p>
            <a:pPr marL="651510" marR="0" lvl="0" indent="-524510" algn="l" rtl="0">
              <a:lnSpc>
                <a:spcPct val="120000"/>
              </a:lnSpc>
              <a:spcBef>
                <a:spcPts val="1000"/>
              </a:spcBef>
              <a:spcAft>
                <a:spcPts val="0"/>
              </a:spcAft>
              <a:buClr>
                <a:schemeClr val="accent1"/>
              </a:buClr>
              <a:buSzPct val="100000"/>
              <a:buFont typeface="Cabin"/>
              <a:buAutoNum type="arabicPeriod"/>
            </a:pPr>
            <a:r>
              <a:rPr lang="en-US" sz="2000" b="0" i="0" u="none" strike="noStrike" cap="none">
                <a:solidFill>
                  <a:schemeClr val="dk1"/>
                </a:solidFill>
                <a:latin typeface="Cabin"/>
                <a:ea typeface="Cabin"/>
                <a:cs typeface="Cabin"/>
                <a:sym typeface="Cabin"/>
              </a:rPr>
              <a:t>Vitamin deficiency during pregnancy</a:t>
            </a:r>
          </a:p>
          <a:p>
            <a:pPr marL="651510" marR="0" lvl="0" indent="-524510" algn="l" rtl="0">
              <a:lnSpc>
                <a:spcPct val="120000"/>
              </a:lnSpc>
              <a:spcBef>
                <a:spcPts val="1000"/>
              </a:spcBef>
              <a:spcAft>
                <a:spcPts val="0"/>
              </a:spcAft>
              <a:buClr>
                <a:schemeClr val="accent1"/>
              </a:buClr>
              <a:buSzPct val="100000"/>
              <a:buFont typeface="Cabin"/>
              <a:buAutoNum type="arabicPeriod"/>
            </a:pPr>
            <a:r>
              <a:rPr lang="en-US" sz="2000" b="0" i="0" u="none" strike="noStrike" cap="none">
                <a:solidFill>
                  <a:schemeClr val="dk1"/>
                </a:solidFill>
                <a:latin typeface="Cabin"/>
                <a:ea typeface="Cabin"/>
                <a:cs typeface="Cabin"/>
                <a:sym typeface="Cabin"/>
              </a:rPr>
              <a:t>Prevention and advice</a:t>
            </a:r>
          </a:p>
          <a:p>
            <a:pPr marL="137160" marR="0" lvl="0" indent="-10160" algn="l" rtl="0">
              <a:lnSpc>
                <a:spcPct val="120000"/>
              </a:lnSpc>
              <a:spcBef>
                <a:spcPts val="1000"/>
              </a:spcBef>
              <a:buClr>
                <a:schemeClr val="accent1"/>
              </a:buClr>
              <a:buSzPct val="25000"/>
              <a:buFont typeface="Arial"/>
              <a:buNone/>
            </a:pPr>
            <a:endParaRPr sz="2000" b="0" i="0" u="none" strike="noStrike" cap="none">
              <a:solidFill>
                <a:schemeClr val="dk1"/>
              </a:solidFill>
              <a:latin typeface="Cabin"/>
              <a:ea typeface="Cabin"/>
              <a:cs typeface="Cabin"/>
              <a:sym typeface="Cabin"/>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2880" b="0" i="0" u="none" strike="noStrike" cap="none">
                <a:solidFill>
                  <a:schemeClr val="dk1"/>
                </a:solidFill>
                <a:latin typeface="Cabin"/>
                <a:ea typeface="Cabin"/>
                <a:cs typeface="Cabin"/>
                <a:sym typeface="Cabin"/>
              </a:rPr>
              <a:t>1-MANAGEMENT OF OSTEOPOROSIS AND OSTEOPENIA</a:t>
            </a:r>
            <a:br>
              <a:rPr lang="en-US" sz="2880" b="0" i="0" u="none" strike="noStrike" cap="none">
                <a:solidFill>
                  <a:schemeClr val="dk1"/>
                </a:solidFill>
                <a:latin typeface="Cabin"/>
                <a:ea typeface="Cabin"/>
                <a:cs typeface="Cabin"/>
                <a:sym typeface="Cabin"/>
              </a:rPr>
            </a:br>
            <a:endParaRPr lang="en-US" sz="2880" b="0" i="0" u="none" strike="noStrike" cap="none">
              <a:solidFill>
                <a:schemeClr val="dk1"/>
              </a:solidFill>
              <a:latin typeface="Cabin"/>
              <a:ea typeface="Cabin"/>
              <a:cs typeface="Cabin"/>
              <a:sym typeface="Cabin"/>
            </a:endParaRPr>
          </a:p>
        </p:txBody>
      </p:sp>
      <p:sp>
        <p:nvSpPr>
          <p:cNvPr id="345" name="Shape 345"/>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0" i="0" u="none" strike="noStrike" cap="none" dirty="0">
                <a:solidFill>
                  <a:srgbClr val="002060"/>
                </a:solidFill>
                <a:latin typeface="Cabin"/>
                <a:ea typeface="Cabin"/>
                <a:cs typeface="Cabin"/>
                <a:sym typeface="Cabin"/>
              </a:rPr>
              <a:t>What do we mean by osteoporosis and osteopenia ?</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 </a:t>
            </a:r>
            <a:r>
              <a:rPr lang="en-US" sz="2400" b="0" i="0" u="none" strike="noStrike" cap="none" dirty="0">
                <a:solidFill>
                  <a:schemeClr val="dk1"/>
                </a:solidFill>
                <a:latin typeface="Cabin"/>
                <a:ea typeface="Cabin"/>
                <a:cs typeface="Cabin"/>
                <a:sym typeface="Cabin"/>
              </a:rPr>
              <a:t>Osteoporosis: is a disease in which there is a reduction in trabecular bone mass resulting in a porous bone</a:t>
            </a:r>
          </a:p>
          <a:p>
            <a:pPr marL="228600" marR="0" lvl="0" indent="-228600" algn="l" rtl="0">
              <a:lnSpc>
                <a:spcPct val="120000"/>
              </a:lnSpc>
              <a:spcBef>
                <a:spcPts val="1000"/>
              </a:spcBef>
              <a:spcAft>
                <a:spcPts val="0"/>
              </a:spcAft>
              <a:buClr>
                <a:schemeClr val="accent1"/>
              </a:buClr>
              <a:buSzPct val="100000"/>
              <a:buFont typeface="Arial"/>
              <a:buChar char="•"/>
            </a:pPr>
            <a:r>
              <a:rPr lang="en-US" sz="2400" b="0" i="0" u="none" strike="noStrike" cap="none" dirty="0">
                <a:solidFill>
                  <a:schemeClr val="dk1"/>
                </a:solidFill>
                <a:latin typeface="Cabin"/>
                <a:ea typeface="Cabin"/>
                <a:cs typeface="Cabin"/>
                <a:sym typeface="Cabin"/>
              </a:rPr>
              <a:t>Osteopenia: is the stage before osteoporosis(T score=-1 - -2.5)</a:t>
            </a:r>
          </a:p>
          <a:p>
            <a:pPr marL="228600" marR="0" lvl="0" indent="-228600" algn="l" rtl="0">
              <a:lnSpc>
                <a:spcPct val="120000"/>
              </a:lnSpc>
              <a:spcBef>
                <a:spcPts val="1000"/>
              </a:spcBef>
              <a:spcAft>
                <a:spcPts val="0"/>
              </a:spcAft>
              <a:buClr>
                <a:schemeClr val="accent1"/>
              </a:buClr>
              <a:buSzPct val="100000"/>
              <a:buFont typeface="Arial"/>
              <a:buNone/>
            </a:pPr>
            <a:endParaRPr sz="2000" b="0" i="0" u="none" strike="noStrike" cap="none" dirty="0">
              <a:solidFill>
                <a:schemeClr val="dk1"/>
              </a:solidFill>
              <a:latin typeface="Cabin"/>
              <a:ea typeface="Cabin"/>
              <a:cs typeface="Cabin"/>
              <a:sym typeface="Cabin"/>
            </a:endParaRPr>
          </a:p>
          <a:p>
            <a:pPr marL="228600" marR="0" lvl="0" indent="-228600" algn="l" rtl="0">
              <a:lnSpc>
                <a:spcPct val="120000"/>
              </a:lnSpc>
              <a:spcBef>
                <a:spcPts val="1000"/>
              </a:spcBef>
              <a:buClr>
                <a:schemeClr val="accent1"/>
              </a:buClr>
              <a:buSzPct val="100000"/>
              <a:buFont typeface="Arial"/>
              <a:buNone/>
            </a:pPr>
            <a:endParaRPr sz="200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fade">
                                      <p:cBhvr>
                                        <p:cTn id="7" dur="500"/>
                                        <p:tgtEl>
                                          <p:spTgt spid="3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xEl>
                                              <p:pRg st="1" end="1"/>
                                            </p:txEl>
                                          </p:spTgt>
                                        </p:tgtEl>
                                        <p:attrNameLst>
                                          <p:attrName>style.visibility</p:attrName>
                                        </p:attrNameLst>
                                      </p:cBhvr>
                                      <p:to>
                                        <p:strVal val="visible"/>
                                      </p:to>
                                    </p:set>
                                    <p:animEffect transition="in" filter="fade">
                                      <p:cBhvr>
                                        <p:cTn id="12" dur="500"/>
                                        <p:tgtEl>
                                          <p:spTgt spid="3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5">
                                            <p:txEl>
                                              <p:pRg st="2" end="2"/>
                                            </p:txEl>
                                          </p:spTgt>
                                        </p:tgtEl>
                                        <p:attrNameLst>
                                          <p:attrName>style.visibility</p:attrName>
                                        </p:attrNameLst>
                                      </p:cBhvr>
                                      <p:to>
                                        <p:strVal val="visible"/>
                                      </p:to>
                                    </p:set>
                                    <p:animEffect transition="in" filter="fade">
                                      <p:cBhvr>
                                        <p:cTn id="17" dur="500"/>
                                        <p:tgtEl>
                                          <p:spTgt spid="3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5">
                                            <p:txEl>
                                              <p:pRg st="3" end="3"/>
                                            </p:txEl>
                                          </p:spTgt>
                                        </p:tgtEl>
                                        <p:attrNameLst>
                                          <p:attrName>style.visibility</p:attrName>
                                        </p:attrNameLst>
                                      </p:cBhvr>
                                      <p:to>
                                        <p:strVal val="visible"/>
                                      </p:to>
                                    </p:set>
                                    <p:animEffect transition="in" filter="fade">
                                      <p:cBhvr>
                                        <p:cTn id="22" dur="500"/>
                                        <p:tgtEl>
                                          <p:spTgt spid="3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5">
                                            <p:txEl>
                                              <p:pRg st="4" end="4"/>
                                            </p:txEl>
                                          </p:spTgt>
                                        </p:tgtEl>
                                        <p:attrNameLst>
                                          <p:attrName>style.visibility</p:attrName>
                                        </p:attrNameLst>
                                      </p:cBhvr>
                                      <p:to>
                                        <p:strVal val="visible"/>
                                      </p:to>
                                    </p:set>
                                    <p:animEffect transition="in" filter="fade">
                                      <p:cBhvr>
                                        <p:cTn id="27" dur="500"/>
                                        <p:tgtEl>
                                          <p:spTgt spid="3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2880" b="0" i="0" u="none" strike="noStrike" cap="none">
                <a:solidFill>
                  <a:schemeClr val="dk1"/>
                </a:solidFill>
                <a:latin typeface="Cabin"/>
                <a:ea typeface="Cabin"/>
                <a:cs typeface="Cabin"/>
                <a:sym typeface="Cabin"/>
              </a:rPr>
              <a:t>1-MANAGEMENT OF OSTEOPOROSIS AND OSTEOPENIA</a:t>
            </a:r>
            <a:br>
              <a:rPr lang="en-US" sz="2880" b="0" i="0" u="none" strike="noStrike" cap="none">
                <a:solidFill>
                  <a:schemeClr val="dk1"/>
                </a:solidFill>
                <a:latin typeface="Cabin"/>
                <a:ea typeface="Cabin"/>
                <a:cs typeface="Cabin"/>
                <a:sym typeface="Cabin"/>
              </a:rPr>
            </a:br>
            <a:endParaRPr lang="en-US" sz="2880" b="0" i="0" u="none" strike="noStrike" cap="none">
              <a:solidFill>
                <a:schemeClr val="dk1"/>
              </a:solidFill>
              <a:latin typeface="Cabin"/>
              <a:ea typeface="Cabin"/>
              <a:cs typeface="Cabin"/>
              <a:sym typeface="Cabin"/>
            </a:endParaRPr>
          </a:p>
        </p:txBody>
      </p:sp>
      <p:sp>
        <p:nvSpPr>
          <p:cNvPr id="351" name="Shape 351"/>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buClr>
                <a:schemeClr val="accent1"/>
              </a:buClr>
              <a:buSzPct val="100000"/>
              <a:buFont typeface="Arial"/>
              <a:buNone/>
            </a:pPr>
            <a:endParaRPr sz="2000" b="0" i="0" u="none" strike="noStrike" cap="none">
              <a:solidFill>
                <a:schemeClr val="dk1"/>
              </a:solidFill>
              <a:latin typeface="Cabin"/>
              <a:ea typeface="Cabin"/>
              <a:cs typeface="Cabin"/>
              <a:sym typeface="Cabin"/>
            </a:endParaRPr>
          </a:p>
        </p:txBody>
      </p:sp>
      <p:pic>
        <p:nvPicPr>
          <p:cNvPr id="352" name="Shape 352" descr="C:\Users\TOSHIBA\Desktop\سنة اولى طب\FORTH YEAR\CYCLE-1\PHC\434\SLIDES\SLS\Osteoporosis.jpg"/>
          <p:cNvPicPr preferRelativeResize="0"/>
          <p:nvPr/>
        </p:nvPicPr>
        <p:blipFill rotWithShape="1">
          <a:blip r:embed="rId3">
            <a:alphaModFix/>
          </a:blip>
          <a:srcRect/>
          <a:stretch/>
        </p:blipFill>
        <p:spPr>
          <a:xfrm>
            <a:off x="2514600" y="1600200"/>
            <a:ext cx="7048687" cy="4405089"/>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2880" b="0" i="0" u="none" strike="noStrike" cap="none">
                <a:solidFill>
                  <a:schemeClr val="dk1"/>
                </a:solidFill>
                <a:latin typeface="Cabin"/>
                <a:ea typeface="Cabin"/>
                <a:cs typeface="Cabin"/>
                <a:sym typeface="Cabin"/>
              </a:rPr>
              <a:t>1-MANAGEMENT OF OSTEOPOROSIS AND OSTEOPENIA</a:t>
            </a:r>
            <a:br>
              <a:rPr lang="en-US" sz="2880" b="0" i="0" u="none" strike="noStrike" cap="none">
                <a:solidFill>
                  <a:schemeClr val="dk1"/>
                </a:solidFill>
                <a:latin typeface="Cabin"/>
                <a:ea typeface="Cabin"/>
                <a:cs typeface="Cabin"/>
                <a:sym typeface="Cabin"/>
              </a:rPr>
            </a:br>
            <a:endParaRPr lang="en-US" sz="2880" b="0" i="0" u="none" strike="noStrike" cap="none">
              <a:solidFill>
                <a:schemeClr val="dk1"/>
              </a:solidFill>
              <a:latin typeface="Cabin"/>
              <a:ea typeface="Cabin"/>
              <a:cs typeface="Cabin"/>
              <a:sym typeface="Cabin"/>
            </a:endParaRPr>
          </a:p>
        </p:txBody>
      </p:sp>
      <p:sp>
        <p:nvSpPr>
          <p:cNvPr id="358" name="Shape 358"/>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400" b="0" i="0" u="none" strike="noStrike" cap="none" dirty="0">
                <a:solidFill>
                  <a:schemeClr val="dk1"/>
                </a:solidFill>
                <a:latin typeface="Cabin"/>
                <a:ea typeface="Cabin"/>
                <a:cs typeface="Cabin"/>
                <a:sym typeface="Cabin"/>
              </a:rPr>
              <a:t>The management could be divided into two parts</a:t>
            </a:r>
          </a:p>
          <a:p>
            <a:pPr marL="651510" marR="0" lvl="0" indent="-524510" algn="l" rtl="0">
              <a:lnSpc>
                <a:spcPct val="120000"/>
              </a:lnSpc>
              <a:spcBef>
                <a:spcPts val="1000"/>
              </a:spcBef>
              <a:spcAft>
                <a:spcPts val="0"/>
              </a:spcAft>
              <a:buClr>
                <a:schemeClr val="accent1"/>
              </a:buClr>
              <a:buSzPct val="100000"/>
              <a:buFont typeface="Cabin"/>
              <a:buAutoNum type="arabicPeriod"/>
            </a:pPr>
            <a:r>
              <a:rPr lang="en-US" sz="2400" b="0" i="0" u="none" strike="noStrike" cap="none" dirty="0">
                <a:solidFill>
                  <a:schemeClr val="dk1"/>
                </a:solidFill>
                <a:latin typeface="Cabin"/>
                <a:ea typeface="Cabin"/>
                <a:cs typeface="Cabin"/>
                <a:sym typeface="Cabin"/>
              </a:rPr>
              <a:t>Non-pharmacological therapy</a:t>
            </a:r>
          </a:p>
          <a:p>
            <a:pPr marL="651510" marR="0" lvl="0" indent="-524510" algn="l" rtl="0">
              <a:lnSpc>
                <a:spcPct val="120000"/>
              </a:lnSpc>
              <a:spcBef>
                <a:spcPts val="1000"/>
              </a:spcBef>
              <a:spcAft>
                <a:spcPts val="0"/>
              </a:spcAft>
              <a:buClr>
                <a:schemeClr val="accent1"/>
              </a:buClr>
              <a:buSzPct val="100000"/>
              <a:buFont typeface="Cabin"/>
              <a:buAutoNum type="arabicPeriod"/>
            </a:pPr>
            <a:r>
              <a:rPr lang="en-US" sz="2400" b="0" i="0" u="none" strike="noStrike" cap="none" dirty="0">
                <a:solidFill>
                  <a:schemeClr val="dk1"/>
                </a:solidFill>
                <a:latin typeface="Cabin"/>
                <a:ea typeface="Cabin"/>
                <a:cs typeface="Cabin"/>
                <a:sym typeface="Cabin"/>
              </a:rPr>
              <a:t>Pharmacological therapy</a:t>
            </a:r>
          </a:p>
          <a:p>
            <a:pPr marL="651510" marR="0" lvl="0" indent="-524510" algn="l" rtl="0">
              <a:lnSpc>
                <a:spcPct val="120000"/>
              </a:lnSpc>
              <a:spcBef>
                <a:spcPts val="1000"/>
              </a:spcBef>
              <a:buClr>
                <a:schemeClr val="accent1"/>
              </a:buClr>
              <a:buSzPct val="100000"/>
              <a:buFont typeface="Cabin"/>
              <a:buNone/>
            </a:pPr>
            <a:endParaRPr sz="200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animEffect transition="in" filter="fade">
                                      <p:cBhvr>
                                        <p:cTn id="7" dur="500"/>
                                        <p:tgtEl>
                                          <p:spTgt spid="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xEl>
                                              <p:pRg st="1" end="1"/>
                                            </p:txEl>
                                          </p:spTgt>
                                        </p:tgtEl>
                                        <p:attrNameLst>
                                          <p:attrName>style.visibility</p:attrName>
                                        </p:attrNameLst>
                                      </p:cBhvr>
                                      <p:to>
                                        <p:strVal val="visible"/>
                                      </p:to>
                                    </p:set>
                                    <p:animEffect transition="in" filter="fade">
                                      <p:cBhvr>
                                        <p:cTn id="12" dur="500"/>
                                        <p:tgtEl>
                                          <p:spTgt spid="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
                                            <p:txEl>
                                              <p:pRg st="2" end="2"/>
                                            </p:txEl>
                                          </p:spTgt>
                                        </p:tgtEl>
                                        <p:attrNameLst>
                                          <p:attrName>style.visibility</p:attrName>
                                        </p:attrNameLst>
                                      </p:cBhvr>
                                      <p:to>
                                        <p:strVal val="visible"/>
                                      </p:to>
                                    </p:set>
                                    <p:animEffect transition="in" filter="fade">
                                      <p:cBhvr>
                                        <p:cTn id="17" dur="500"/>
                                        <p:tgtEl>
                                          <p:spTgt spid="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
                                            <p:txEl>
                                              <p:pRg st="3" end="3"/>
                                            </p:txEl>
                                          </p:spTgt>
                                        </p:tgtEl>
                                        <p:attrNameLst>
                                          <p:attrName>style.visibility</p:attrName>
                                        </p:attrNameLst>
                                      </p:cBhvr>
                                      <p:to>
                                        <p:strVal val="visible"/>
                                      </p:to>
                                    </p:set>
                                    <p:animEffect transition="in" filter="fade">
                                      <p:cBhvr>
                                        <p:cTn id="22" dur="500"/>
                                        <p:tgtEl>
                                          <p:spTgt spid="3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2880" b="0" i="0" u="none" strike="noStrike" cap="none">
                <a:solidFill>
                  <a:schemeClr val="dk1"/>
                </a:solidFill>
                <a:latin typeface="Cabin"/>
                <a:ea typeface="Cabin"/>
                <a:cs typeface="Cabin"/>
                <a:sym typeface="Cabin"/>
              </a:rPr>
              <a:t>1-MANAGEMENT OF OSTEOPOROSIS AND OSTEOPENIA</a:t>
            </a:r>
            <a:br>
              <a:rPr lang="en-US" sz="2880" b="0" i="0" u="none" strike="noStrike" cap="none">
                <a:solidFill>
                  <a:schemeClr val="dk1"/>
                </a:solidFill>
                <a:latin typeface="Cabin"/>
                <a:ea typeface="Cabin"/>
                <a:cs typeface="Cabin"/>
                <a:sym typeface="Cabin"/>
              </a:rPr>
            </a:br>
            <a:endParaRPr lang="en-US" sz="2880" b="0" i="0" u="none" strike="noStrike" cap="none">
              <a:solidFill>
                <a:schemeClr val="dk1"/>
              </a:solidFill>
              <a:latin typeface="Cabin"/>
              <a:ea typeface="Cabin"/>
              <a:cs typeface="Cabin"/>
              <a:sym typeface="Cabin"/>
            </a:endParaRPr>
          </a:p>
        </p:txBody>
      </p:sp>
      <p:sp>
        <p:nvSpPr>
          <p:cNvPr id="364" name="Shape 364"/>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651510" marR="0" lvl="0" indent="-524510" algn="l" rtl="0">
              <a:lnSpc>
                <a:spcPct val="120000"/>
              </a:lnSpc>
              <a:spcBef>
                <a:spcPts val="0"/>
              </a:spcBef>
              <a:spcAft>
                <a:spcPts val="0"/>
              </a:spcAft>
              <a:buClr>
                <a:schemeClr val="accent1"/>
              </a:buClr>
              <a:buSzPct val="100000"/>
              <a:buFont typeface="Cabin"/>
              <a:buAutoNum type="arabicPeriod"/>
            </a:pPr>
            <a:r>
              <a:rPr lang="en-US" sz="2000" b="0" i="0" u="none" strike="noStrike" cap="none" dirty="0">
                <a:solidFill>
                  <a:schemeClr val="dk1"/>
                </a:solidFill>
                <a:latin typeface="Cabin"/>
                <a:ea typeface="Cabin"/>
                <a:cs typeface="Cabin"/>
                <a:sym typeface="Cabin"/>
              </a:rPr>
              <a:t>Non-pharmacological therapy</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dirty="0">
                <a:solidFill>
                  <a:srgbClr val="C00000"/>
                </a:solidFill>
                <a:latin typeface="Cabin"/>
                <a:ea typeface="Cabin"/>
                <a:cs typeface="Cabin"/>
                <a:sym typeface="Cabin"/>
              </a:rPr>
              <a:t>Diet: </a:t>
            </a:r>
            <a:r>
              <a:rPr lang="en-US" sz="2000" b="0" i="0" u="none" strike="noStrike" cap="none" dirty="0">
                <a:solidFill>
                  <a:schemeClr val="dk1"/>
                </a:solidFill>
                <a:latin typeface="Cabin"/>
                <a:ea typeface="Cabin"/>
                <a:cs typeface="Cabin"/>
                <a:sym typeface="Cabin"/>
              </a:rPr>
              <a:t>-Adequate calorie intake</a:t>
            </a:r>
          </a:p>
          <a:p>
            <a:pPr marL="137160" marR="0" lvl="0" indent="-10160" algn="l" rtl="0">
              <a:lnSpc>
                <a:spcPct val="120000"/>
              </a:lnSpc>
              <a:spcBef>
                <a:spcPts val="1000"/>
              </a:spcBef>
              <a:spcAft>
                <a:spcPts val="0"/>
              </a:spcAft>
              <a:buClr>
                <a:schemeClr val="accent1"/>
              </a:buClr>
              <a:buSzPct val="25000"/>
              <a:buFont typeface="Arial"/>
              <a:buNone/>
            </a:pPr>
            <a:r>
              <a:rPr lang="en-US" sz="2000" b="0" i="0" u="none" strike="noStrike" cap="none" dirty="0">
                <a:solidFill>
                  <a:schemeClr val="dk1"/>
                </a:solidFill>
                <a:latin typeface="Cabin"/>
                <a:ea typeface="Cabin"/>
                <a:cs typeface="Cabin"/>
                <a:sym typeface="Cabin"/>
              </a:rPr>
              <a:t>              -enough of </a:t>
            </a:r>
            <a:r>
              <a:rPr lang="en-US" sz="2000" b="0" i="0" u="none" strike="noStrike" cap="none" dirty="0" err="1">
                <a:solidFill>
                  <a:schemeClr val="dk1"/>
                </a:solidFill>
                <a:latin typeface="Cabin"/>
                <a:ea typeface="Cabin"/>
                <a:cs typeface="Cabin"/>
                <a:sym typeface="Cabin"/>
              </a:rPr>
              <a:t>Vit</a:t>
            </a:r>
            <a:r>
              <a:rPr lang="en-US" sz="2000" b="0" i="0" u="none" strike="noStrike" cap="none" dirty="0">
                <a:solidFill>
                  <a:schemeClr val="dk1"/>
                </a:solidFill>
                <a:latin typeface="Cabin"/>
                <a:ea typeface="Cabin"/>
                <a:cs typeface="Cabin"/>
                <a:sym typeface="Cabin"/>
              </a:rPr>
              <a:t> D and Ca</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dirty="0">
                <a:solidFill>
                  <a:srgbClr val="C00000"/>
                </a:solidFill>
                <a:latin typeface="Cabin"/>
                <a:ea typeface="Cabin"/>
                <a:cs typeface="Cabin"/>
                <a:sym typeface="Cabin"/>
              </a:rPr>
              <a:t>Exercise: </a:t>
            </a:r>
            <a:r>
              <a:rPr lang="en-US" sz="2000" b="0" i="0" u="none" strike="noStrike" cap="none" dirty="0">
                <a:solidFill>
                  <a:schemeClr val="dk1"/>
                </a:solidFill>
                <a:latin typeface="Cabin"/>
                <a:ea typeface="Cabin"/>
                <a:cs typeface="Cabin"/>
                <a:sym typeface="Cabin"/>
              </a:rPr>
              <a:t>weight-bearing exercises</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dirty="0">
                <a:solidFill>
                  <a:srgbClr val="C00000"/>
                </a:solidFill>
                <a:latin typeface="Cabin"/>
                <a:ea typeface="Cabin"/>
                <a:cs typeface="Cabin"/>
                <a:sym typeface="Cabin"/>
              </a:rPr>
              <a:t>Smoking cessation: </a:t>
            </a:r>
            <a:r>
              <a:rPr lang="en-US" sz="2000" b="0" i="0" u="none" strike="noStrike" cap="none" dirty="0">
                <a:solidFill>
                  <a:schemeClr val="dk1"/>
                </a:solidFill>
                <a:latin typeface="Cabin"/>
                <a:ea typeface="Cabin"/>
                <a:cs typeface="Cabin"/>
                <a:sym typeface="Cabin"/>
              </a:rPr>
              <a:t>because smoking accelerates bone loss</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dirty="0">
                <a:solidFill>
                  <a:srgbClr val="C00000"/>
                </a:solidFill>
                <a:latin typeface="Cabin"/>
                <a:ea typeface="Cabin"/>
                <a:cs typeface="Cabin"/>
                <a:sym typeface="Cabin"/>
              </a:rPr>
              <a:t>Eliminate or reduce alcohol</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dirty="0">
                <a:solidFill>
                  <a:srgbClr val="C00000"/>
                </a:solidFill>
                <a:latin typeface="Cabin"/>
                <a:ea typeface="Cabin"/>
                <a:cs typeface="Cabin"/>
                <a:sym typeface="Cabin"/>
              </a:rPr>
              <a:t>Avoid drugs that affect the bone (glucocorticoids)</a:t>
            </a:r>
          </a:p>
          <a:p>
            <a:pPr marL="137160" marR="0" lvl="0" indent="-10160" algn="l" rtl="0">
              <a:lnSpc>
                <a:spcPct val="120000"/>
              </a:lnSpc>
              <a:spcBef>
                <a:spcPts val="1000"/>
              </a:spcBef>
              <a:spcAft>
                <a:spcPts val="0"/>
              </a:spcAft>
              <a:buClr>
                <a:schemeClr val="accent1"/>
              </a:buClr>
              <a:buSzPct val="25000"/>
              <a:buFont typeface="Arial"/>
              <a:buNone/>
            </a:pPr>
            <a:endParaRPr sz="2000" b="0" i="0" u="none" strike="noStrike" cap="none" dirty="0">
              <a:solidFill>
                <a:schemeClr val="dk1"/>
              </a:solidFill>
              <a:latin typeface="Cabin"/>
              <a:ea typeface="Cabin"/>
              <a:cs typeface="Cabin"/>
              <a:sym typeface="Cabin"/>
            </a:endParaRPr>
          </a:p>
          <a:p>
            <a:pPr marL="137160" marR="0" lvl="0" indent="-10160" algn="l" rtl="0">
              <a:lnSpc>
                <a:spcPct val="120000"/>
              </a:lnSpc>
              <a:spcBef>
                <a:spcPts val="1000"/>
              </a:spcBef>
              <a:buClr>
                <a:schemeClr val="accent1"/>
              </a:buClr>
              <a:buSzPct val="25000"/>
              <a:buFont typeface="Arial"/>
              <a:buNone/>
            </a:pPr>
            <a:endParaRPr sz="200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2880" b="0" i="0" u="none" strike="noStrike" cap="none">
                <a:solidFill>
                  <a:schemeClr val="dk1"/>
                </a:solidFill>
                <a:latin typeface="Cabin"/>
                <a:ea typeface="Cabin"/>
                <a:cs typeface="Cabin"/>
                <a:sym typeface="Cabin"/>
              </a:rPr>
              <a:t>1-MANAGEMENT OF OSTEOPOROSIS AND OSTEOPENIA</a:t>
            </a:r>
            <a:br>
              <a:rPr lang="en-US" sz="2880" b="0" i="0" u="none" strike="noStrike" cap="none">
                <a:solidFill>
                  <a:schemeClr val="dk1"/>
                </a:solidFill>
                <a:latin typeface="Cabin"/>
                <a:ea typeface="Cabin"/>
                <a:cs typeface="Cabin"/>
                <a:sym typeface="Cabin"/>
              </a:rPr>
            </a:br>
            <a:endParaRPr lang="en-US" sz="2880" b="0" i="0" u="none" strike="noStrike" cap="none">
              <a:solidFill>
                <a:schemeClr val="dk1"/>
              </a:solidFill>
              <a:latin typeface="Cabin"/>
              <a:ea typeface="Cabin"/>
              <a:cs typeface="Cabin"/>
              <a:sym typeface="Cabin"/>
            </a:endParaRPr>
          </a:p>
        </p:txBody>
      </p:sp>
      <p:sp>
        <p:nvSpPr>
          <p:cNvPr id="370" name="Shape 370"/>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137160" marR="0" lvl="0" indent="-10160" algn="l" rtl="0">
              <a:lnSpc>
                <a:spcPct val="120000"/>
              </a:lnSpc>
              <a:spcBef>
                <a:spcPts val="0"/>
              </a:spcBef>
              <a:spcAft>
                <a:spcPts val="0"/>
              </a:spcAft>
              <a:buClr>
                <a:schemeClr val="accent1"/>
              </a:buClr>
              <a:buSzPct val="25000"/>
              <a:buFont typeface="Arial"/>
              <a:buNone/>
            </a:pPr>
            <a:r>
              <a:rPr lang="en-US" sz="2000" b="0" i="0" u="none" strike="noStrike" cap="none" dirty="0">
                <a:solidFill>
                  <a:srgbClr val="C00000"/>
                </a:solidFill>
                <a:latin typeface="Cabin"/>
                <a:ea typeface="Cabin"/>
                <a:cs typeface="Cabin"/>
                <a:sym typeface="Cabin"/>
              </a:rPr>
              <a:t>2. Pharmacological therapy</a:t>
            </a:r>
          </a:p>
          <a:p>
            <a:pPr marL="137160" marR="0" lvl="0" indent="-10160" algn="l" rtl="0">
              <a:lnSpc>
                <a:spcPct val="120000"/>
              </a:lnSpc>
              <a:spcBef>
                <a:spcPts val="1000"/>
              </a:spcBef>
              <a:spcAft>
                <a:spcPts val="0"/>
              </a:spcAft>
              <a:buClr>
                <a:schemeClr val="accent1"/>
              </a:buClr>
              <a:buSzPct val="25000"/>
              <a:buFont typeface="Arial"/>
              <a:buNone/>
            </a:pPr>
            <a:r>
              <a:rPr lang="en-US" sz="2000" b="0" i="0" u="none" strike="noStrike" cap="none" dirty="0">
                <a:solidFill>
                  <a:srgbClr val="002060"/>
                </a:solidFill>
                <a:latin typeface="Cabin"/>
                <a:ea typeface="Cabin"/>
                <a:cs typeface="Cabin"/>
                <a:sym typeface="Cabin"/>
              </a:rPr>
              <a:t>Who needs Pharmacological therapy?</a:t>
            </a:r>
          </a:p>
          <a:p>
            <a:pPr marL="137160" marR="0" lvl="0" indent="-10160" algn="l" rtl="0">
              <a:lnSpc>
                <a:spcPct val="120000"/>
              </a:lnSpc>
              <a:spcBef>
                <a:spcPts val="1000"/>
              </a:spcBef>
              <a:spcAft>
                <a:spcPts val="0"/>
              </a:spcAft>
              <a:buClr>
                <a:schemeClr val="accent1"/>
              </a:buClr>
              <a:buSzPct val="25000"/>
              <a:buFont typeface="Arial"/>
              <a:buNone/>
            </a:pPr>
            <a:r>
              <a:rPr lang="en-US" sz="2400" b="0" i="0" u="none" strike="noStrike" cap="none" dirty="0">
                <a:solidFill>
                  <a:schemeClr val="dk1"/>
                </a:solidFill>
                <a:latin typeface="Cabin"/>
                <a:ea typeface="Cabin"/>
                <a:cs typeface="Cabin"/>
                <a:sym typeface="Cabin"/>
              </a:rPr>
              <a:t>1-Postmenopausal women with established osteoporosis(T score=-2.5 or less)</a:t>
            </a:r>
          </a:p>
          <a:p>
            <a:pPr marL="137160" marR="0" lvl="0" indent="-10160" algn="l" rtl="0">
              <a:lnSpc>
                <a:spcPct val="120000"/>
              </a:lnSpc>
              <a:spcBef>
                <a:spcPts val="1000"/>
              </a:spcBef>
              <a:spcAft>
                <a:spcPts val="0"/>
              </a:spcAft>
              <a:buClr>
                <a:schemeClr val="accent1"/>
              </a:buClr>
              <a:buSzPct val="25000"/>
              <a:buFont typeface="Arial"/>
              <a:buNone/>
            </a:pPr>
            <a:r>
              <a:rPr lang="en-US" sz="2400" b="0" i="0" u="none" strike="noStrike" cap="none" dirty="0">
                <a:solidFill>
                  <a:schemeClr val="dk1"/>
                </a:solidFill>
                <a:latin typeface="Cabin"/>
                <a:ea typeface="Cabin"/>
                <a:cs typeface="Cabin"/>
                <a:sym typeface="Cabin"/>
              </a:rPr>
              <a:t>2-high-risk postmenopausal women (T score=-1.0 to -2.5)</a:t>
            </a:r>
          </a:p>
          <a:p>
            <a:pPr marL="137160" marR="0" lvl="0" indent="-10160" algn="l" rtl="0">
              <a:lnSpc>
                <a:spcPct val="120000"/>
              </a:lnSpc>
              <a:spcBef>
                <a:spcPts val="1000"/>
              </a:spcBef>
              <a:spcAft>
                <a:spcPts val="0"/>
              </a:spcAft>
              <a:buClr>
                <a:schemeClr val="accent1"/>
              </a:buClr>
              <a:buSzPct val="25000"/>
              <a:buFont typeface="Arial"/>
              <a:buNone/>
            </a:pPr>
            <a:endParaRPr sz="2000" b="0" i="0" u="none" strike="noStrike" cap="none" dirty="0">
              <a:solidFill>
                <a:schemeClr val="dk1"/>
              </a:solidFill>
              <a:latin typeface="Cabin"/>
              <a:ea typeface="Cabin"/>
              <a:cs typeface="Cabin"/>
              <a:sym typeface="Cabin"/>
            </a:endParaRPr>
          </a:p>
          <a:p>
            <a:pPr marL="137160" marR="0" lvl="0" indent="-10160" algn="l" rtl="0">
              <a:lnSpc>
                <a:spcPct val="120000"/>
              </a:lnSpc>
              <a:spcBef>
                <a:spcPts val="1000"/>
              </a:spcBef>
              <a:buClr>
                <a:schemeClr val="accent1"/>
              </a:buClr>
              <a:buSzPct val="25000"/>
              <a:buFont typeface="Arial"/>
              <a:buNone/>
            </a:pPr>
            <a:endParaRPr sz="200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2-ROLE OF MEDICATIONS</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376" name="Shape 376"/>
          <p:cNvSpPr txBox="1">
            <a:spLocks noGrp="1"/>
          </p:cNvSpPr>
          <p:nvPr>
            <p:ph type="body" idx="1"/>
          </p:nvPr>
        </p:nvSpPr>
        <p:spPr>
          <a:xfrm>
            <a:off x="1981200" y="1716595"/>
            <a:ext cx="8229600" cy="4303205"/>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0" i="0" u="none" strike="noStrike" cap="none" dirty="0">
                <a:solidFill>
                  <a:srgbClr val="002060"/>
                </a:solidFill>
                <a:latin typeface="Cabin"/>
                <a:ea typeface="Cabin"/>
                <a:cs typeface="Cabin"/>
                <a:sym typeface="Cabin"/>
              </a:rPr>
              <a:t>What medications do we use for osteoporosis?</a:t>
            </a:r>
          </a:p>
          <a:p>
            <a:pPr marL="651510" marR="0" lvl="0" indent="-524510" algn="l" rtl="0">
              <a:lnSpc>
                <a:spcPct val="120000"/>
              </a:lnSpc>
              <a:spcBef>
                <a:spcPts val="1000"/>
              </a:spcBef>
              <a:spcAft>
                <a:spcPts val="0"/>
              </a:spcAft>
              <a:buClr>
                <a:schemeClr val="accent1"/>
              </a:buClr>
              <a:buSzPct val="100000"/>
              <a:buFont typeface="Cabin"/>
              <a:buAutoNum type="arabicParenR"/>
            </a:pPr>
            <a:r>
              <a:rPr lang="en-US" sz="2400" b="1" i="0" u="none" strike="noStrike" cap="none" dirty="0">
                <a:solidFill>
                  <a:schemeClr val="dk1"/>
                </a:solidFill>
                <a:latin typeface="Cabin"/>
                <a:ea typeface="Cabin"/>
                <a:cs typeface="Cabin"/>
                <a:sym typeface="Cabin"/>
              </a:rPr>
              <a:t>Bisphosphonates</a:t>
            </a:r>
            <a:r>
              <a:rPr lang="en-US" sz="2400" b="0" i="0" u="none" strike="noStrike" cap="none" dirty="0">
                <a:solidFill>
                  <a:schemeClr val="dk1"/>
                </a:solidFill>
                <a:latin typeface="Cabin"/>
                <a:ea typeface="Cabin"/>
                <a:cs typeface="Cabin"/>
                <a:sym typeface="Cabin"/>
              </a:rPr>
              <a:t>:</a:t>
            </a:r>
          </a:p>
          <a:p>
            <a:pPr marL="651510" marR="0" lvl="0" indent="-524510" algn="l" rtl="0">
              <a:lnSpc>
                <a:spcPct val="120000"/>
              </a:lnSpc>
              <a:spcBef>
                <a:spcPts val="1000"/>
              </a:spcBef>
              <a:spcAft>
                <a:spcPts val="0"/>
              </a:spcAft>
              <a:buClr>
                <a:schemeClr val="accent1"/>
              </a:buClr>
              <a:buSzPct val="100000"/>
              <a:buFont typeface="Cabin"/>
              <a:buNone/>
            </a:pPr>
            <a:endParaRPr sz="2400" b="0" i="0" u="none" strike="noStrike" cap="none" dirty="0">
              <a:solidFill>
                <a:schemeClr val="dk1"/>
              </a:solidFill>
              <a:latin typeface="Cabin"/>
              <a:ea typeface="Cabin"/>
              <a:cs typeface="Cabin"/>
              <a:sym typeface="Cabin"/>
            </a:endParaRPr>
          </a:p>
          <a:p>
            <a:pPr marL="651510" marR="0" lvl="0" indent="-524510" algn="l" rtl="0">
              <a:lnSpc>
                <a:spcPct val="120000"/>
              </a:lnSpc>
              <a:spcBef>
                <a:spcPts val="1000"/>
              </a:spcBef>
              <a:spcAft>
                <a:spcPts val="0"/>
              </a:spcAft>
              <a:buClr>
                <a:schemeClr val="accent1"/>
              </a:buClr>
              <a:buSzPct val="100000"/>
              <a:buFont typeface="Cabin"/>
              <a:buNone/>
            </a:pPr>
            <a:endParaRPr sz="2000" b="0" i="0" u="none" strike="noStrike" cap="none" dirty="0">
              <a:solidFill>
                <a:schemeClr val="dk1"/>
              </a:solidFill>
              <a:latin typeface="Cabin"/>
              <a:ea typeface="Cabin"/>
              <a:cs typeface="Cabin"/>
              <a:sym typeface="Cabin"/>
            </a:endParaRPr>
          </a:p>
          <a:p>
            <a:pPr marL="651510" marR="0" lvl="0" indent="-524510" algn="l" rtl="0">
              <a:lnSpc>
                <a:spcPct val="120000"/>
              </a:lnSpc>
              <a:spcBef>
                <a:spcPts val="1000"/>
              </a:spcBef>
              <a:spcAft>
                <a:spcPts val="0"/>
              </a:spcAft>
              <a:buClr>
                <a:schemeClr val="accent1"/>
              </a:buClr>
              <a:buSzPct val="100000"/>
              <a:buFont typeface="Cabin"/>
              <a:buNone/>
            </a:pPr>
            <a:endParaRPr sz="2000" b="0" i="0" u="none" strike="noStrike" cap="none" dirty="0">
              <a:solidFill>
                <a:schemeClr val="dk1"/>
              </a:solidFill>
              <a:latin typeface="Cabin"/>
              <a:ea typeface="Cabin"/>
              <a:cs typeface="Cabin"/>
              <a:sym typeface="Cabin"/>
            </a:endParaRPr>
          </a:p>
          <a:p>
            <a:pPr marL="127000" marR="0" lvl="0" indent="0" algn="l" rtl="0">
              <a:lnSpc>
                <a:spcPct val="120000"/>
              </a:lnSpc>
              <a:spcBef>
                <a:spcPts val="1000"/>
              </a:spcBef>
              <a:buClr>
                <a:schemeClr val="accent1"/>
              </a:buClr>
              <a:buSzPct val="100000"/>
              <a:buNone/>
            </a:pPr>
            <a:endParaRPr lang="en-US" sz="2400" b="1" i="0" u="none" strike="noStrike" cap="none" dirty="0" smtClean="0">
              <a:solidFill>
                <a:srgbClr val="FF0000"/>
              </a:solidFill>
              <a:latin typeface="Cabin"/>
              <a:ea typeface="Cabin"/>
              <a:cs typeface="Cabin"/>
              <a:sym typeface="Cabin"/>
            </a:endParaRPr>
          </a:p>
          <a:p>
            <a:pPr marL="127000" marR="0" lvl="0" indent="0" algn="l" rtl="0">
              <a:lnSpc>
                <a:spcPct val="120000"/>
              </a:lnSpc>
              <a:spcBef>
                <a:spcPts val="1000"/>
              </a:spcBef>
              <a:buClr>
                <a:schemeClr val="accent1"/>
              </a:buClr>
              <a:buSzPct val="100000"/>
              <a:buNone/>
            </a:pPr>
            <a:r>
              <a:rPr lang="en-US" sz="2400" b="1" i="0" u="none" strike="noStrike" cap="none" dirty="0" smtClean="0">
                <a:solidFill>
                  <a:srgbClr val="FF0000"/>
                </a:solidFill>
                <a:latin typeface="Cabin"/>
                <a:ea typeface="Cabin"/>
                <a:cs typeface="Cabin"/>
                <a:sym typeface="Cabin"/>
              </a:rPr>
              <a:t>2) </a:t>
            </a:r>
            <a:r>
              <a:rPr lang="en-US" sz="2400" b="1" i="0" u="none" strike="noStrike" cap="none" dirty="0" smtClean="0">
                <a:solidFill>
                  <a:schemeClr val="dk1"/>
                </a:solidFill>
                <a:latin typeface="Cabin"/>
                <a:ea typeface="Cabin"/>
                <a:cs typeface="Cabin"/>
                <a:sym typeface="Cabin"/>
              </a:rPr>
              <a:t>Selective </a:t>
            </a:r>
            <a:r>
              <a:rPr lang="en-US" sz="2400" b="1" i="0" u="none" strike="noStrike" cap="none" dirty="0">
                <a:solidFill>
                  <a:schemeClr val="dk1"/>
                </a:solidFill>
                <a:latin typeface="Cabin"/>
                <a:ea typeface="Cabin"/>
                <a:cs typeface="Cabin"/>
                <a:sym typeface="Cabin"/>
              </a:rPr>
              <a:t>estrogen receptor modulator(</a:t>
            </a:r>
            <a:r>
              <a:rPr lang="en-US" sz="2400" b="1" i="0" u="none" strike="noStrike" cap="none" dirty="0" err="1">
                <a:solidFill>
                  <a:schemeClr val="dk1"/>
                </a:solidFill>
                <a:latin typeface="Cabin"/>
                <a:ea typeface="Cabin"/>
                <a:cs typeface="Cabin"/>
                <a:sym typeface="Cabin"/>
              </a:rPr>
              <a:t>raloxifine</a:t>
            </a:r>
            <a:r>
              <a:rPr lang="en-US" sz="2400" b="1" i="0" u="none" strike="noStrike" cap="none" dirty="0">
                <a:solidFill>
                  <a:schemeClr val="dk1"/>
                </a:solidFill>
                <a:latin typeface="Cabin"/>
                <a:ea typeface="Cabin"/>
                <a:cs typeface="Cabin"/>
                <a:sym typeface="Cabin"/>
              </a:rPr>
              <a:t>):</a:t>
            </a:r>
          </a:p>
        </p:txBody>
      </p:sp>
      <p:sp>
        <p:nvSpPr>
          <p:cNvPr id="377" name="Shape 377"/>
          <p:cNvSpPr txBox="1"/>
          <p:nvPr/>
        </p:nvSpPr>
        <p:spPr>
          <a:xfrm>
            <a:off x="2673927" y="2312240"/>
            <a:ext cx="7848600" cy="1754326"/>
          </a:xfrm>
          <a:prstGeom prst="rect">
            <a:avLst/>
          </a:prstGeom>
          <a:noFill/>
          <a:ln>
            <a:noFill/>
          </a:ln>
        </p:spPr>
        <p:txBody>
          <a:bodyPr wrap="square" lIns="91425" tIns="45700" rIns="91425" bIns="45700" anchor="t" anchorCtr="0">
            <a:noAutofit/>
          </a:bodyPr>
          <a:lstStyle/>
          <a:p>
            <a:pPr marL="137160" marR="0" lvl="0" indent="-10160" algn="l" rtl="0">
              <a:spcBef>
                <a:spcPts val="0"/>
              </a:spcBef>
              <a:buNone/>
            </a:pPr>
            <a:endParaRPr sz="2400" b="0" i="0" u="none" strike="noStrike" cap="none" dirty="0">
              <a:solidFill>
                <a:schemeClr val="dk1"/>
              </a:solidFill>
              <a:latin typeface="Cabin"/>
              <a:ea typeface="Cabin"/>
              <a:cs typeface="Cabin"/>
              <a:sym typeface="Cabin"/>
            </a:endParaRPr>
          </a:p>
          <a:p>
            <a:pPr marL="137160" marR="0" lvl="0" indent="-10160" algn="l" rtl="0">
              <a:spcBef>
                <a:spcPts val="0"/>
              </a:spcBef>
              <a:buSzPct val="25000"/>
              <a:buNone/>
            </a:pPr>
            <a:r>
              <a:rPr lang="en-US" sz="2000" b="0" i="0" u="none" strike="noStrike" cap="none" dirty="0">
                <a:solidFill>
                  <a:schemeClr val="dk1"/>
                </a:solidFill>
                <a:latin typeface="Cabin"/>
                <a:ea typeface="Cabin"/>
                <a:cs typeface="Cabin"/>
                <a:sym typeface="Cabin"/>
              </a:rPr>
              <a:t> -first-line of treatment</a:t>
            </a:r>
          </a:p>
          <a:p>
            <a:pPr marL="137160" marR="0" lvl="0" indent="-10160" algn="l" rtl="0">
              <a:spcBef>
                <a:spcPts val="0"/>
              </a:spcBef>
              <a:buSzPct val="25000"/>
              <a:buNone/>
            </a:pPr>
            <a:r>
              <a:rPr lang="en-US" sz="2000" dirty="0">
                <a:solidFill>
                  <a:schemeClr val="dk1"/>
                </a:solidFill>
                <a:latin typeface="Cabin"/>
                <a:ea typeface="Cabin"/>
                <a:cs typeface="Cabin"/>
                <a:sym typeface="Cabin"/>
              </a:rPr>
              <a:t> -</a:t>
            </a:r>
            <a:r>
              <a:rPr lang="en-US" sz="2000" dirty="0" err="1">
                <a:solidFill>
                  <a:schemeClr val="dk1"/>
                </a:solidFill>
                <a:latin typeface="Cabin"/>
                <a:ea typeface="Cabin"/>
                <a:cs typeface="Cabin"/>
                <a:sym typeface="Cabin"/>
              </a:rPr>
              <a:t>Example:alendronate</a:t>
            </a:r>
            <a:r>
              <a:rPr lang="en-US" sz="2000" dirty="0">
                <a:solidFill>
                  <a:schemeClr val="dk1"/>
                </a:solidFill>
                <a:latin typeface="Cabin"/>
                <a:ea typeface="Cabin"/>
                <a:cs typeface="Cabin"/>
                <a:sym typeface="Cabin"/>
              </a:rPr>
              <a:t> .. drug of choice for management of adrenal glucocorticoid-induced osteoporosis</a:t>
            </a:r>
          </a:p>
          <a:p>
            <a:pPr marL="137160" marR="0" lvl="0" indent="-10160" algn="l" rtl="0">
              <a:spcBef>
                <a:spcPts val="0"/>
              </a:spcBef>
              <a:buSzPct val="25000"/>
              <a:buNone/>
            </a:pPr>
            <a:r>
              <a:rPr lang="en-US" sz="2000" b="0" i="0" u="none" strike="noStrike" cap="none" dirty="0">
                <a:solidFill>
                  <a:schemeClr val="dk1"/>
                </a:solidFill>
                <a:latin typeface="Cabin"/>
                <a:ea typeface="Cabin"/>
                <a:cs typeface="Cabin"/>
                <a:sym typeface="Cabin"/>
              </a:rPr>
              <a:t> -MOA: decrease the activity of osteoclast and increase  their apoptosis</a:t>
            </a:r>
          </a:p>
          <a:p>
            <a:pPr marL="137160" marR="0" lvl="0" indent="-10160" algn="l" rtl="0">
              <a:spcBef>
                <a:spcPts val="0"/>
              </a:spcBef>
              <a:buSzPct val="25000"/>
              <a:buNone/>
            </a:pPr>
            <a:r>
              <a:rPr lang="en-US" sz="2000" b="0" i="0" u="none" strike="noStrike" cap="none" dirty="0">
                <a:solidFill>
                  <a:schemeClr val="dk1"/>
                </a:solidFill>
                <a:latin typeface="Cabin"/>
                <a:ea typeface="Cabin"/>
                <a:cs typeface="Cabin"/>
                <a:sym typeface="Cabin"/>
              </a:rPr>
              <a:t>-Watch out for jaw osteonecrosis</a:t>
            </a:r>
          </a:p>
          <a:p>
            <a:pPr marL="137160" marR="0" lvl="0" indent="-10160" algn="l" rtl="0">
              <a:spcBef>
                <a:spcPts val="0"/>
              </a:spcBef>
              <a:buNone/>
            </a:pPr>
            <a:endParaRPr sz="2400" b="0" i="0" u="none" strike="noStrike" cap="none" dirty="0">
              <a:solidFill>
                <a:schemeClr val="dk1"/>
              </a:solidFill>
              <a:latin typeface="Cabin"/>
              <a:ea typeface="Cabin"/>
              <a:cs typeface="Cabin"/>
              <a:sym typeface="Cabin"/>
            </a:endParaRPr>
          </a:p>
        </p:txBody>
      </p:sp>
      <p:sp>
        <p:nvSpPr>
          <p:cNvPr id="378" name="Shape 378"/>
          <p:cNvSpPr txBox="1"/>
          <p:nvPr/>
        </p:nvSpPr>
        <p:spPr>
          <a:xfrm>
            <a:off x="2673927" y="5318998"/>
            <a:ext cx="7848600" cy="707886"/>
          </a:xfrm>
          <a:prstGeom prst="rect">
            <a:avLst/>
          </a:prstGeom>
          <a:noFill/>
          <a:ln>
            <a:noFill/>
          </a:ln>
        </p:spPr>
        <p:txBody>
          <a:bodyPr wrap="square" lIns="91425" tIns="45700" rIns="91425" bIns="45700" anchor="t" anchorCtr="0">
            <a:noAutofit/>
          </a:bodyPr>
          <a:lstStyle/>
          <a:p>
            <a:pPr marL="137160" marR="0" lvl="0" indent="-10160" algn="l" rtl="0">
              <a:spcBef>
                <a:spcPts val="0"/>
              </a:spcBef>
              <a:buSzPct val="25000"/>
              <a:buNone/>
            </a:pPr>
            <a:r>
              <a:rPr lang="en-US" sz="2000" b="0" i="0" u="none" strike="noStrike" cap="none">
                <a:solidFill>
                  <a:schemeClr val="dk1"/>
                </a:solidFill>
                <a:latin typeface="Cabin"/>
                <a:ea typeface="Cabin"/>
                <a:cs typeface="Cabin"/>
                <a:sym typeface="Cabin"/>
              </a:rPr>
              <a:t>-Used if bisphosphonates are not tolerated or counterindicated</a:t>
            </a:r>
          </a:p>
          <a:p>
            <a:pPr marL="137160" marR="0" lvl="0" indent="-10160" algn="l" rtl="0">
              <a:spcBef>
                <a:spcPts val="0"/>
              </a:spcBef>
              <a:buSzPct val="25000"/>
              <a:buNone/>
            </a:pPr>
            <a:r>
              <a:rPr lang="en-US" sz="2000" b="0" i="0" u="none" strike="noStrike" cap="none">
                <a:solidFill>
                  <a:schemeClr val="dk1"/>
                </a:solidFill>
                <a:latin typeface="Cabin"/>
                <a:ea typeface="Cabin"/>
                <a:cs typeface="Cabin"/>
                <a:sym typeface="Cabin"/>
              </a:rPr>
              <a:t>-it does not increase the risk of endometrial or breast cancer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animEffect transition="in" filter="fade">
                                      <p:cBhvr>
                                        <p:cTn id="7" dur="500"/>
                                        <p:tgtEl>
                                          <p:spTgt spid="3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xEl>
                                              <p:pRg st="1" end="1"/>
                                            </p:txEl>
                                          </p:spTgt>
                                        </p:tgtEl>
                                        <p:attrNameLst>
                                          <p:attrName>style.visibility</p:attrName>
                                        </p:attrNameLst>
                                      </p:cBhvr>
                                      <p:to>
                                        <p:strVal val="visible"/>
                                      </p:to>
                                    </p:set>
                                    <p:animEffect transition="in" filter="fade">
                                      <p:cBhvr>
                                        <p:cTn id="12" dur="500"/>
                                        <p:tgtEl>
                                          <p:spTgt spid="3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2-ROLE OF MEDICATIONS</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384" name="Shape 384"/>
          <p:cNvSpPr txBox="1">
            <a:spLocks noGrp="1"/>
          </p:cNvSpPr>
          <p:nvPr>
            <p:ph type="body" idx="1"/>
          </p:nvPr>
        </p:nvSpPr>
        <p:spPr>
          <a:xfrm>
            <a:off x="2967604" y="1853759"/>
            <a:ext cx="6571200" cy="4080300"/>
          </a:xfrm>
          <a:prstGeom prst="rect">
            <a:avLst/>
          </a:prstGeom>
          <a:noFill/>
          <a:ln>
            <a:noFill/>
          </a:ln>
        </p:spPr>
        <p:txBody>
          <a:bodyPr wrap="square" lIns="91425" tIns="45700" rIns="91425" bIns="45700" anchor="t" anchorCtr="0">
            <a:noAutofit/>
          </a:bodyPr>
          <a:lstStyle/>
          <a:p>
            <a:pPr marL="137160" marR="0" lvl="0" indent="-10160" algn="l" rtl="0">
              <a:lnSpc>
                <a:spcPct val="100000"/>
              </a:lnSpc>
              <a:spcBef>
                <a:spcPts val="0"/>
              </a:spcBef>
              <a:spcAft>
                <a:spcPts val="0"/>
              </a:spcAft>
              <a:buClr>
                <a:schemeClr val="accent1"/>
              </a:buClr>
              <a:buSzPct val="25000"/>
              <a:buFont typeface="Arial"/>
              <a:buNone/>
            </a:pPr>
            <a:r>
              <a:rPr lang="en-US" sz="2400" b="1" i="0" u="none" strike="noStrike" cap="none">
                <a:solidFill>
                  <a:schemeClr val="dk1"/>
                </a:solidFill>
                <a:latin typeface="Cabin"/>
                <a:ea typeface="Cabin"/>
                <a:cs typeface="Cabin"/>
                <a:sym typeface="Cabin"/>
              </a:rPr>
              <a:t>3)calcitonin:</a:t>
            </a:r>
          </a:p>
          <a:p>
            <a:pPr marL="137160" marR="0" lvl="0" indent="-10160" algn="l" rtl="0">
              <a:lnSpc>
                <a:spcPct val="100000"/>
              </a:lnSpc>
              <a:spcBef>
                <a:spcPts val="1000"/>
              </a:spcBef>
              <a:spcAft>
                <a:spcPts val="0"/>
              </a:spcAft>
              <a:buClr>
                <a:schemeClr val="accent1"/>
              </a:buClr>
              <a:buSzPct val="25000"/>
              <a:buFont typeface="Arial"/>
              <a:buNone/>
            </a:pPr>
            <a:r>
              <a:rPr lang="en-US" sz="2200" b="0" i="0" u="none" strike="noStrike" cap="none">
                <a:solidFill>
                  <a:schemeClr val="dk1"/>
                </a:solidFill>
                <a:latin typeface="Cabin"/>
                <a:ea typeface="Cabin"/>
                <a:cs typeface="Cabin"/>
                <a:sym typeface="Cabin"/>
              </a:rPr>
              <a:t>   used as a nasal spray</a:t>
            </a:r>
          </a:p>
          <a:p>
            <a:pPr marL="127000" marR="0" lvl="0" indent="0" algn="l" rtl="0">
              <a:lnSpc>
                <a:spcPct val="100000"/>
              </a:lnSpc>
              <a:spcBef>
                <a:spcPts val="1000"/>
              </a:spcBef>
              <a:spcAft>
                <a:spcPts val="0"/>
              </a:spcAft>
              <a:buClr>
                <a:schemeClr val="accent1"/>
              </a:buClr>
              <a:buSzPct val="25000"/>
              <a:buFont typeface="Arial"/>
              <a:buNone/>
            </a:pPr>
            <a:endParaRPr sz="800" b="0" i="0" u="none" strike="noStrike" cap="none">
              <a:solidFill>
                <a:schemeClr val="dk1"/>
              </a:solidFill>
              <a:latin typeface="Cabin"/>
              <a:ea typeface="Cabin"/>
              <a:cs typeface="Cabin"/>
              <a:sym typeface="Cabin"/>
            </a:endParaRPr>
          </a:p>
          <a:p>
            <a:pPr marL="137160" marR="0" lvl="0" indent="-10160" algn="l" rtl="0">
              <a:lnSpc>
                <a:spcPct val="100000"/>
              </a:lnSpc>
              <a:spcBef>
                <a:spcPts val="1000"/>
              </a:spcBef>
              <a:spcAft>
                <a:spcPts val="0"/>
              </a:spcAft>
              <a:buClr>
                <a:schemeClr val="accent1"/>
              </a:buClr>
              <a:buSzPct val="25000"/>
              <a:buFont typeface="Arial"/>
              <a:buNone/>
            </a:pPr>
            <a:r>
              <a:rPr lang="en-US" sz="2400" b="1" i="0" u="none" strike="noStrike" cap="none">
                <a:solidFill>
                  <a:schemeClr val="dk1"/>
                </a:solidFill>
                <a:latin typeface="Cabin"/>
                <a:ea typeface="Cabin"/>
                <a:cs typeface="Cabin"/>
                <a:sym typeface="Cabin"/>
              </a:rPr>
              <a:t>4)PTH therapy (teriparatide)</a:t>
            </a:r>
          </a:p>
          <a:p>
            <a:pPr marL="137160" marR="0" lvl="0" indent="-10160" algn="l" rtl="0">
              <a:lnSpc>
                <a:spcPct val="100000"/>
              </a:lnSpc>
              <a:spcBef>
                <a:spcPts val="1000"/>
              </a:spcBef>
              <a:spcAft>
                <a:spcPts val="0"/>
              </a:spcAft>
              <a:buClr>
                <a:schemeClr val="accent1"/>
              </a:buClr>
              <a:buSzPct val="25000"/>
              <a:buFont typeface="Arial"/>
              <a:buNone/>
            </a:pPr>
            <a:r>
              <a:rPr lang="en-US" sz="800" b="0" i="0" u="none" strike="noStrike" cap="none">
                <a:solidFill>
                  <a:schemeClr val="dk1"/>
                </a:solidFill>
                <a:latin typeface="Cabin"/>
                <a:ea typeface="Cabin"/>
                <a:cs typeface="Cabin"/>
                <a:sym typeface="Cabin"/>
              </a:rPr>
              <a:t> </a:t>
            </a:r>
            <a:r>
              <a:rPr lang="en-US" sz="2480" b="0" i="0" u="none" strike="noStrike" cap="none">
                <a:solidFill>
                  <a:schemeClr val="dk1"/>
                </a:solidFill>
                <a:latin typeface="Cabin"/>
                <a:ea typeface="Cabin"/>
                <a:cs typeface="Cabin"/>
                <a:sym typeface="Cabin"/>
              </a:rPr>
              <a:t>-given subcutaneously</a:t>
            </a:r>
          </a:p>
          <a:p>
            <a:pPr marL="137160" marR="0" lvl="0" indent="-10160" algn="l" rtl="0">
              <a:lnSpc>
                <a:spcPct val="100000"/>
              </a:lnSpc>
              <a:spcBef>
                <a:spcPts val="1000"/>
              </a:spcBef>
              <a:spcAft>
                <a:spcPts val="0"/>
              </a:spcAft>
              <a:buClr>
                <a:schemeClr val="accent1"/>
              </a:buClr>
              <a:buSzPct val="25000"/>
              <a:buFont typeface="Arial"/>
              <a:buNone/>
            </a:pPr>
            <a:r>
              <a:rPr lang="en-US" sz="2480" b="0" i="0" u="none" strike="noStrike" cap="none">
                <a:solidFill>
                  <a:schemeClr val="dk1"/>
                </a:solidFill>
                <a:latin typeface="Cabin"/>
                <a:ea typeface="Cabin"/>
                <a:cs typeface="Cabin"/>
                <a:sym typeface="Cabin"/>
              </a:rPr>
              <a:t> -given once daily and not continuously why?</a:t>
            </a:r>
          </a:p>
          <a:p>
            <a:pPr marL="137160" marR="0" lvl="0" indent="-10160" algn="l" rtl="0">
              <a:lnSpc>
                <a:spcPct val="100000"/>
              </a:lnSpc>
              <a:spcBef>
                <a:spcPts val="1000"/>
              </a:spcBef>
              <a:spcAft>
                <a:spcPts val="0"/>
              </a:spcAft>
              <a:buClr>
                <a:schemeClr val="accent1"/>
              </a:buClr>
              <a:buSzPct val="25000"/>
              <a:buFont typeface="Arial"/>
              <a:buNone/>
            </a:pPr>
            <a:r>
              <a:rPr lang="en-US" sz="2400"/>
              <a:t> </a:t>
            </a:r>
            <a:r>
              <a:rPr lang="en-US"/>
              <a:t>-used for less than 2 years (risk of osteosarcoma)</a:t>
            </a:r>
          </a:p>
          <a:p>
            <a:pPr marL="127000" marR="0" lvl="0" indent="0" algn="l" rtl="0">
              <a:lnSpc>
                <a:spcPct val="100000"/>
              </a:lnSpc>
              <a:spcBef>
                <a:spcPts val="1000"/>
              </a:spcBef>
              <a:spcAft>
                <a:spcPts val="0"/>
              </a:spcAft>
              <a:buClr>
                <a:schemeClr val="accent1"/>
              </a:buClr>
              <a:buSzPct val="25000"/>
              <a:buFont typeface="Arial"/>
              <a:buNone/>
            </a:pPr>
            <a:r>
              <a:rPr lang="en-US" sz="2400" b="1" i="0" u="none" strike="noStrike" cap="none">
                <a:solidFill>
                  <a:schemeClr val="dk1"/>
                </a:solidFill>
              </a:rPr>
              <a:t>5)Denusomab: </a:t>
            </a:r>
          </a:p>
          <a:p>
            <a:pPr marL="137160" marR="0" lvl="0" indent="-10160" algn="l" rtl="0">
              <a:lnSpc>
                <a:spcPct val="100000"/>
              </a:lnSpc>
              <a:spcBef>
                <a:spcPts val="1000"/>
              </a:spcBef>
              <a:buClr>
                <a:schemeClr val="accent1"/>
              </a:buClr>
              <a:buSzPct val="25000"/>
              <a:buFont typeface="Arial"/>
              <a:buNone/>
            </a:pPr>
            <a:r>
              <a:rPr lang="en-US" sz="2000" b="0" i="0" u="none" strike="noStrike" cap="none">
                <a:solidFill>
                  <a:schemeClr val="dk1"/>
                </a:solidFill>
                <a:latin typeface="Cabin"/>
                <a:ea typeface="Cabin"/>
                <a:cs typeface="Cabin"/>
                <a:sym typeface="Cabin"/>
              </a:rPr>
              <a:t>Monoclonal antibody that decreases osteoclast activation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Effect transition="in" filter="fade">
                                      <p:cBhvr>
                                        <p:cTn id="7" dur="500"/>
                                        <p:tgtEl>
                                          <p:spTgt spid="3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xEl>
                                              <p:pRg st="1" end="1"/>
                                            </p:txEl>
                                          </p:spTgt>
                                        </p:tgtEl>
                                        <p:attrNameLst>
                                          <p:attrName>style.visibility</p:attrName>
                                        </p:attrNameLst>
                                      </p:cBhvr>
                                      <p:to>
                                        <p:strVal val="visible"/>
                                      </p:to>
                                    </p:set>
                                    <p:animEffect transition="in" filter="fade">
                                      <p:cBhvr>
                                        <p:cTn id="12" dur="500"/>
                                        <p:tgtEl>
                                          <p:spTgt spid="3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4">
                                            <p:txEl>
                                              <p:pRg st="2" end="2"/>
                                            </p:txEl>
                                          </p:spTgt>
                                        </p:tgtEl>
                                        <p:attrNameLst>
                                          <p:attrName>style.visibility</p:attrName>
                                        </p:attrNameLst>
                                      </p:cBhvr>
                                      <p:to>
                                        <p:strVal val="visible"/>
                                      </p:to>
                                    </p:set>
                                    <p:animEffect transition="in" filter="fade">
                                      <p:cBhvr>
                                        <p:cTn id="17" dur="500"/>
                                        <p:tgtEl>
                                          <p:spTgt spid="3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xEl>
                                              <p:pRg st="3" end="3"/>
                                            </p:txEl>
                                          </p:spTgt>
                                        </p:tgtEl>
                                        <p:attrNameLst>
                                          <p:attrName>style.visibility</p:attrName>
                                        </p:attrNameLst>
                                      </p:cBhvr>
                                      <p:to>
                                        <p:strVal val="visible"/>
                                      </p:to>
                                    </p:set>
                                    <p:animEffect transition="in" filter="fade">
                                      <p:cBhvr>
                                        <p:cTn id="22" dur="500"/>
                                        <p:tgtEl>
                                          <p:spTgt spid="3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4">
                                            <p:txEl>
                                              <p:pRg st="4" end="4"/>
                                            </p:txEl>
                                          </p:spTgt>
                                        </p:tgtEl>
                                        <p:attrNameLst>
                                          <p:attrName>style.visibility</p:attrName>
                                        </p:attrNameLst>
                                      </p:cBhvr>
                                      <p:to>
                                        <p:strVal val="visible"/>
                                      </p:to>
                                    </p:set>
                                    <p:animEffect transition="in" filter="fade">
                                      <p:cBhvr>
                                        <p:cTn id="27" dur="500"/>
                                        <p:tgtEl>
                                          <p:spTgt spid="3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4">
                                            <p:txEl>
                                              <p:pRg st="5" end="5"/>
                                            </p:txEl>
                                          </p:spTgt>
                                        </p:tgtEl>
                                        <p:attrNameLst>
                                          <p:attrName>style.visibility</p:attrName>
                                        </p:attrNameLst>
                                      </p:cBhvr>
                                      <p:to>
                                        <p:strVal val="visible"/>
                                      </p:to>
                                    </p:set>
                                    <p:animEffect transition="in" filter="fade">
                                      <p:cBhvr>
                                        <p:cTn id="32" dur="500"/>
                                        <p:tgtEl>
                                          <p:spTgt spid="3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4">
                                            <p:txEl>
                                              <p:pRg st="6" end="6"/>
                                            </p:txEl>
                                          </p:spTgt>
                                        </p:tgtEl>
                                        <p:attrNameLst>
                                          <p:attrName>style.visibility</p:attrName>
                                        </p:attrNameLst>
                                      </p:cBhvr>
                                      <p:to>
                                        <p:strVal val="visible"/>
                                      </p:to>
                                    </p:set>
                                    <p:animEffect transition="in" filter="fade">
                                      <p:cBhvr>
                                        <p:cTn id="37" dur="500"/>
                                        <p:tgtEl>
                                          <p:spTgt spid="38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4">
                                            <p:txEl>
                                              <p:pRg st="7" end="7"/>
                                            </p:txEl>
                                          </p:spTgt>
                                        </p:tgtEl>
                                        <p:attrNameLst>
                                          <p:attrName>style.visibility</p:attrName>
                                        </p:attrNameLst>
                                      </p:cBhvr>
                                      <p:to>
                                        <p:strVal val="visible"/>
                                      </p:to>
                                    </p:set>
                                    <p:animEffect transition="in" filter="fade">
                                      <p:cBhvr>
                                        <p:cTn id="42" dur="500"/>
                                        <p:tgtEl>
                                          <p:spTgt spid="38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4">
                                            <p:txEl>
                                              <p:pRg st="8" end="8"/>
                                            </p:txEl>
                                          </p:spTgt>
                                        </p:tgtEl>
                                        <p:attrNameLst>
                                          <p:attrName>style.visibility</p:attrName>
                                        </p:attrNameLst>
                                      </p:cBhvr>
                                      <p:to>
                                        <p:strVal val="visible"/>
                                      </p:to>
                                    </p:set>
                                    <p:animEffect transition="in" filter="fade">
                                      <p:cBhvr>
                                        <p:cTn id="47" dur="500"/>
                                        <p:tgtEl>
                                          <p:spTgt spid="3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3-ROLE OF VITAMIN D AND CA</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390" name="Shape 390"/>
          <p:cNvSpPr txBox="1">
            <a:spLocks noGrp="1"/>
          </p:cNvSpPr>
          <p:nvPr>
            <p:ph type="body" idx="1"/>
          </p:nvPr>
        </p:nvSpPr>
        <p:spPr>
          <a:xfrm>
            <a:off x="1981200" y="1981200"/>
            <a:ext cx="8229600" cy="4175760"/>
          </a:xfrm>
          <a:prstGeom prst="rect">
            <a:avLst/>
          </a:prstGeom>
          <a:noFill/>
          <a:ln>
            <a:noFill/>
          </a:ln>
        </p:spPr>
        <p:txBody>
          <a:bodyPr wrap="square" lIns="91425" tIns="45700" rIns="91425" bIns="45700" anchor="t" anchorCtr="0">
            <a:noAutofit/>
          </a:bodyPr>
          <a:lstStyle/>
          <a:p>
            <a:pPr marL="137160" marR="0" lvl="0" indent="-10160" algn="l" rtl="0">
              <a:lnSpc>
                <a:spcPct val="100000"/>
              </a:lnSpc>
              <a:spcBef>
                <a:spcPts val="0"/>
              </a:spcBef>
              <a:spcAft>
                <a:spcPts val="0"/>
              </a:spcAft>
              <a:buClr>
                <a:schemeClr val="accent1"/>
              </a:buClr>
              <a:buSzPct val="25000"/>
              <a:buFont typeface="Arial"/>
              <a:buNone/>
            </a:pPr>
            <a:r>
              <a:rPr lang="en-US" sz="2000" b="0" i="0" u="none" strike="noStrike" cap="none">
                <a:solidFill>
                  <a:srgbClr val="FF0000"/>
                </a:solidFill>
                <a:latin typeface="Cabin"/>
                <a:ea typeface="Cabin"/>
                <a:cs typeface="Cabin"/>
                <a:sym typeface="Cabin"/>
              </a:rPr>
              <a:t>Ca </a:t>
            </a:r>
            <a:r>
              <a:rPr lang="en-US" sz="2000" b="0" i="0" u="none" strike="noStrike" cap="none">
                <a:solidFill>
                  <a:schemeClr val="dk1"/>
                </a:solidFill>
                <a:latin typeface="Cabin"/>
                <a:ea typeface="Cabin"/>
                <a:cs typeface="Cabin"/>
                <a:sym typeface="Cabin"/>
              </a:rPr>
              <a:t>: building block of bones</a:t>
            </a:r>
          </a:p>
          <a:p>
            <a:pPr marL="137160" marR="0" lvl="0" indent="-10160" algn="l" rtl="0">
              <a:lnSpc>
                <a:spcPct val="100000"/>
              </a:lnSpc>
              <a:spcBef>
                <a:spcPts val="0"/>
              </a:spcBef>
              <a:spcAft>
                <a:spcPts val="0"/>
              </a:spcAft>
              <a:buClr>
                <a:schemeClr val="accent1"/>
              </a:buClr>
              <a:buSzPct val="25000"/>
              <a:buFont typeface="Arial"/>
              <a:buNone/>
            </a:pPr>
            <a:r>
              <a:rPr lang="en-US" sz="2000" b="0" i="0" u="none" strike="noStrike" cap="none">
                <a:solidFill>
                  <a:srgbClr val="FF0000"/>
                </a:solidFill>
                <a:latin typeface="Cabin"/>
                <a:ea typeface="Cabin"/>
                <a:cs typeface="Cabin"/>
                <a:sym typeface="Cabin"/>
              </a:rPr>
              <a:t>Vitamin D </a:t>
            </a:r>
            <a:r>
              <a:rPr lang="en-US" sz="2000" b="0" i="0" u="none" strike="noStrike" cap="none">
                <a:solidFill>
                  <a:schemeClr val="dk1"/>
                </a:solidFill>
                <a:latin typeface="Cabin"/>
                <a:ea typeface="Cabin"/>
                <a:cs typeface="Cabin"/>
                <a:sym typeface="Cabin"/>
              </a:rPr>
              <a:t>: Help in absorbing Ca. </a:t>
            </a:r>
          </a:p>
          <a:p>
            <a:pPr marL="137160" marR="0" lvl="0" indent="-10160" algn="l" rtl="0">
              <a:lnSpc>
                <a:spcPct val="100000"/>
              </a:lnSpc>
              <a:spcBef>
                <a:spcPts val="0"/>
              </a:spcBef>
              <a:spcAft>
                <a:spcPts val="0"/>
              </a:spcAft>
              <a:buClr>
                <a:schemeClr val="accent1"/>
              </a:buClr>
              <a:buSzPct val="25000"/>
              <a:buFont typeface="Arial"/>
              <a:buNone/>
            </a:pPr>
            <a:endParaRPr sz="2000" b="0" i="0" u="none" strike="noStrike" cap="none">
              <a:solidFill>
                <a:schemeClr val="dk1"/>
              </a:solidFill>
              <a:latin typeface="Cabin"/>
              <a:ea typeface="Cabin"/>
              <a:cs typeface="Cabin"/>
              <a:sym typeface="Cabin"/>
            </a:endParaRPr>
          </a:p>
          <a:p>
            <a:pPr marL="137160" marR="0" lvl="0" indent="-10160" algn="l" rtl="0">
              <a:lnSpc>
                <a:spcPct val="120000"/>
              </a:lnSpc>
              <a:spcBef>
                <a:spcPts val="1000"/>
              </a:spcBef>
              <a:spcAft>
                <a:spcPts val="0"/>
              </a:spcAft>
              <a:buClr>
                <a:schemeClr val="accent1"/>
              </a:buClr>
              <a:buSzPct val="25000"/>
              <a:buFont typeface="Arial"/>
              <a:buNone/>
            </a:pPr>
            <a:r>
              <a:rPr lang="en-US" sz="2000" b="0" i="0" u="none" strike="noStrike" cap="none">
                <a:solidFill>
                  <a:schemeClr val="dk1"/>
                </a:solidFill>
                <a:latin typeface="Cabin"/>
                <a:ea typeface="Cabin"/>
                <a:cs typeface="Cabin"/>
                <a:sym typeface="Cabin"/>
              </a:rPr>
              <a:t>They work together to maintain your bones health. </a:t>
            </a:r>
          </a:p>
          <a:p>
            <a:pPr marL="137160" marR="0" lvl="0" indent="-10160" algn="l" rtl="0">
              <a:lnSpc>
                <a:spcPct val="120000"/>
              </a:lnSpc>
              <a:spcBef>
                <a:spcPts val="1000"/>
              </a:spcBef>
              <a:spcAft>
                <a:spcPts val="0"/>
              </a:spcAft>
              <a:buClr>
                <a:schemeClr val="accent1"/>
              </a:buClr>
              <a:buSzPct val="25000"/>
              <a:buFont typeface="Arial"/>
              <a:buNone/>
            </a:pPr>
            <a:endParaRPr sz="2000" b="0" i="0" u="none" strike="noStrike" cap="none">
              <a:solidFill>
                <a:schemeClr val="dk1"/>
              </a:solidFill>
              <a:latin typeface="Cabin"/>
              <a:ea typeface="Cabin"/>
              <a:cs typeface="Cabin"/>
              <a:sym typeface="Cabin"/>
            </a:endParaRPr>
          </a:p>
          <a:p>
            <a:pPr marL="137160" marR="0" lvl="0" indent="-10160" algn="l" rtl="0">
              <a:lnSpc>
                <a:spcPct val="120000"/>
              </a:lnSpc>
              <a:spcBef>
                <a:spcPts val="1000"/>
              </a:spcBef>
              <a:buClr>
                <a:schemeClr val="accent1"/>
              </a:buClr>
              <a:buSzPct val="25000"/>
              <a:buFont typeface="Arial"/>
              <a:buNone/>
            </a:pPr>
            <a:endParaRPr sz="2000" b="0" i="0" u="none" strike="noStrike" cap="none">
              <a:solidFill>
                <a:schemeClr val="dk1"/>
              </a:solidFill>
              <a:latin typeface="Cabin"/>
              <a:ea typeface="Cabin"/>
              <a:cs typeface="Cabin"/>
              <a:sym typeface="Cabin"/>
            </a:endParaRPr>
          </a:p>
        </p:txBody>
      </p:sp>
      <p:pic>
        <p:nvPicPr>
          <p:cNvPr id="391" name="Shape 391"/>
          <p:cNvPicPr preferRelativeResize="0"/>
          <p:nvPr/>
        </p:nvPicPr>
        <p:blipFill rotWithShape="1">
          <a:blip r:embed="rId3">
            <a:alphaModFix/>
          </a:blip>
          <a:srcRect/>
          <a:stretch/>
        </p:blipFill>
        <p:spPr>
          <a:xfrm>
            <a:off x="3886200" y="3429000"/>
            <a:ext cx="4037456" cy="3271358"/>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3-ROLE OF VITAMIN D AND CA</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397" name="Shape 397"/>
          <p:cNvSpPr txBox="1">
            <a:spLocks noGrp="1"/>
          </p:cNvSpPr>
          <p:nvPr>
            <p:ph type="body" idx="1"/>
          </p:nvPr>
        </p:nvSpPr>
        <p:spPr>
          <a:xfrm>
            <a:off x="1451565" y="1781116"/>
            <a:ext cx="6571200" cy="3110400"/>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3200" b="0" i="0" u="none" strike="noStrike" cap="none">
                <a:solidFill>
                  <a:srgbClr val="C00000"/>
                </a:solidFill>
                <a:latin typeface="Cabin"/>
                <a:ea typeface="Cabin"/>
                <a:cs typeface="Cabin"/>
                <a:sym typeface="Cabin"/>
              </a:rPr>
              <a:t>Ca: </a:t>
            </a:r>
            <a:r>
              <a:rPr lang="en-US" sz="2000" b="0" i="0" u="none" strike="noStrike" cap="none">
                <a:solidFill>
                  <a:schemeClr val="dk1"/>
                </a:solidFill>
                <a:latin typeface="Cabin"/>
                <a:ea typeface="Cabin"/>
                <a:cs typeface="Cabin"/>
                <a:sym typeface="Cabin"/>
              </a:rPr>
              <a:t>Normal serum calcium level=8.5-10.5 mg/Dl</a:t>
            </a:r>
          </a:p>
          <a:p>
            <a:pPr marL="137160" marR="0" lvl="0" indent="-10160" algn="l" rtl="0">
              <a:lnSpc>
                <a:spcPct val="120000"/>
              </a:lnSpc>
              <a:spcBef>
                <a:spcPts val="1000"/>
              </a:spcBef>
              <a:spcAft>
                <a:spcPts val="0"/>
              </a:spcAft>
              <a:buClr>
                <a:schemeClr val="accent1"/>
              </a:buClr>
              <a:buSzPct val="25000"/>
              <a:buFont typeface="Arial"/>
              <a:buNone/>
            </a:pPr>
            <a:endParaRPr sz="2000" b="0" i="0" u="none" strike="noStrike" cap="none">
              <a:solidFill>
                <a:schemeClr val="dk1"/>
              </a:solidFill>
              <a:latin typeface="Cabin"/>
              <a:ea typeface="Cabin"/>
              <a:cs typeface="Cabin"/>
              <a:sym typeface="Cabin"/>
            </a:endParaRPr>
          </a:p>
          <a:p>
            <a:pPr marL="137160" marR="0" lvl="0" indent="-10160" algn="l" rtl="0">
              <a:lnSpc>
                <a:spcPct val="120000"/>
              </a:lnSpc>
              <a:spcBef>
                <a:spcPts val="1000"/>
              </a:spcBef>
              <a:buClr>
                <a:schemeClr val="accent1"/>
              </a:buClr>
              <a:buSzPct val="25000"/>
              <a:buFont typeface="Arial"/>
              <a:buNone/>
            </a:pPr>
            <a:endParaRPr sz="2000" b="0" i="0" u="none" strike="noStrike" cap="none">
              <a:solidFill>
                <a:schemeClr val="dk1"/>
              </a:solidFill>
              <a:latin typeface="Cabin"/>
              <a:ea typeface="Cabin"/>
              <a:cs typeface="Cabin"/>
              <a:sym typeface="Cabin"/>
            </a:endParaRPr>
          </a:p>
        </p:txBody>
      </p:sp>
      <p:sp>
        <p:nvSpPr>
          <p:cNvPr id="398" name="Shape 398"/>
          <p:cNvSpPr txBox="1"/>
          <p:nvPr/>
        </p:nvSpPr>
        <p:spPr>
          <a:xfrm>
            <a:off x="5077692" y="2146836"/>
            <a:ext cx="12954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Ca</a:t>
            </a:r>
          </a:p>
        </p:txBody>
      </p:sp>
      <p:cxnSp>
        <p:nvCxnSpPr>
          <p:cNvPr id="399" name="Shape 399"/>
          <p:cNvCxnSpPr/>
          <p:nvPr/>
        </p:nvCxnSpPr>
        <p:spPr>
          <a:xfrm>
            <a:off x="5525769" y="2731611"/>
            <a:ext cx="1281448" cy="708945"/>
          </a:xfrm>
          <a:prstGeom prst="straightConnector1">
            <a:avLst/>
          </a:prstGeom>
          <a:noFill/>
          <a:ln w="22225" cap="flat" cmpd="sng">
            <a:solidFill>
              <a:schemeClr val="dk1"/>
            </a:solidFill>
            <a:prstDash val="solid"/>
            <a:round/>
            <a:headEnd type="none" w="med" len="med"/>
            <a:tailEnd type="stealth" w="lg" len="lg"/>
          </a:ln>
        </p:spPr>
      </p:cxnSp>
      <p:cxnSp>
        <p:nvCxnSpPr>
          <p:cNvPr id="400" name="Shape 400"/>
          <p:cNvCxnSpPr/>
          <p:nvPr/>
        </p:nvCxnSpPr>
        <p:spPr>
          <a:xfrm flipH="1">
            <a:off x="4239492" y="2731610"/>
            <a:ext cx="1143000" cy="708946"/>
          </a:xfrm>
          <a:prstGeom prst="straightConnector1">
            <a:avLst/>
          </a:prstGeom>
          <a:noFill/>
          <a:ln w="22225" cap="flat" cmpd="sng">
            <a:solidFill>
              <a:schemeClr val="dk1"/>
            </a:solidFill>
            <a:prstDash val="solid"/>
            <a:round/>
            <a:headEnd type="none" w="med" len="med"/>
            <a:tailEnd type="stealth" w="lg" len="lg"/>
          </a:ln>
        </p:spPr>
      </p:cxnSp>
      <p:sp>
        <p:nvSpPr>
          <p:cNvPr id="401" name="Shape 401"/>
          <p:cNvSpPr txBox="1"/>
          <p:nvPr/>
        </p:nvSpPr>
        <p:spPr>
          <a:xfrm>
            <a:off x="3460857" y="3332019"/>
            <a:ext cx="1295400" cy="1077218"/>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200">
                <a:solidFill>
                  <a:schemeClr val="dk1"/>
                </a:solidFill>
                <a:latin typeface="Cabin"/>
                <a:ea typeface="Cabin"/>
                <a:cs typeface="Cabin"/>
                <a:sym typeface="Cabin"/>
              </a:rPr>
              <a:t>Bone</a:t>
            </a:r>
          </a:p>
          <a:p>
            <a:pPr marL="0" marR="0" lvl="0" indent="0" algn="ctr" rtl="0">
              <a:spcBef>
                <a:spcPts val="0"/>
              </a:spcBef>
              <a:buSzPct val="25000"/>
              <a:buNone/>
            </a:pPr>
            <a:r>
              <a:rPr lang="en-US" sz="3200">
                <a:solidFill>
                  <a:schemeClr val="dk1"/>
                </a:solidFill>
                <a:latin typeface="Cabin"/>
                <a:ea typeface="Cabin"/>
                <a:cs typeface="Cabin"/>
                <a:sym typeface="Cabin"/>
              </a:rPr>
              <a:t>99%</a:t>
            </a:r>
          </a:p>
        </p:txBody>
      </p:sp>
      <p:sp>
        <p:nvSpPr>
          <p:cNvPr id="402" name="Shape 402"/>
          <p:cNvSpPr txBox="1"/>
          <p:nvPr/>
        </p:nvSpPr>
        <p:spPr>
          <a:xfrm>
            <a:off x="6373092" y="3349191"/>
            <a:ext cx="1295400" cy="1077218"/>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200">
                <a:solidFill>
                  <a:schemeClr val="dk1"/>
                </a:solidFill>
                <a:latin typeface="Cabin"/>
                <a:ea typeface="Cabin"/>
                <a:cs typeface="Cabin"/>
                <a:sym typeface="Cabin"/>
              </a:rPr>
              <a:t>Blood</a:t>
            </a:r>
          </a:p>
          <a:p>
            <a:pPr marL="0" marR="0" lvl="0" indent="0" algn="ctr" rtl="0">
              <a:spcBef>
                <a:spcPts val="0"/>
              </a:spcBef>
              <a:buSzPct val="25000"/>
              <a:buNone/>
            </a:pPr>
            <a:r>
              <a:rPr lang="en-US" sz="3200">
                <a:solidFill>
                  <a:schemeClr val="dk1"/>
                </a:solidFill>
                <a:latin typeface="Cabin"/>
                <a:ea typeface="Cabin"/>
                <a:cs typeface="Cabin"/>
                <a:sym typeface="Cabin"/>
              </a:rPr>
              <a:t>1%</a:t>
            </a:r>
          </a:p>
        </p:txBody>
      </p:sp>
      <p:cxnSp>
        <p:nvCxnSpPr>
          <p:cNvPr id="403" name="Shape 403"/>
          <p:cNvCxnSpPr/>
          <p:nvPr/>
        </p:nvCxnSpPr>
        <p:spPr>
          <a:xfrm>
            <a:off x="7008401" y="4319887"/>
            <a:ext cx="762000" cy="457200"/>
          </a:xfrm>
          <a:prstGeom prst="straightConnector1">
            <a:avLst/>
          </a:prstGeom>
          <a:noFill/>
          <a:ln w="22225" cap="flat" cmpd="sng">
            <a:solidFill>
              <a:schemeClr val="dk1"/>
            </a:solidFill>
            <a:prstDash val="solid"/>
            <a:round/>
            <a:headEnd type="none" w="med" len="med"/>
            <a:tailEnd type="stealth" w="lg" len="lg"/>
          </a:ln>
        </p:spPr>
      </p:cxnSp>
      <p:cxnSp>
        <p:nvCxnSpPr>
          <p:cNvPr id="404" name="Shape 404"/>
          <p:cNvCxnSpPr/>
          <p:nvPr/>
        </p:nvCxnSpPr>
        <p:spPr>
          <a:xfrm flipH="1">
            <a:off x="6322333" y="4319887"/>
            <a:ext cx="524814" cy="457200"/>
          </a:xfrm>
          <a:prstGeom prst="straightConnector1">
            <a:avLst/>
          </a:prstGeom>
          <a:noFill/>
          <a:ln w="22225" cap="flat" cmpd="sng">
            <a:solidFill>
              <a:schemeClr val="dk1"/>
            </a:solidFill>
            <a:prstDash val="solid"/>
            <a:round/>
            <a:headEnd type="none" w="med" len="med"/>
            <a:tailEnd type="stealth" w="lg" len="lg"/>
          </a:ln>
        </p:spPr>
      </p:cxnSp>
      <p:sp>
        <p:nvSpPr>
          <p:cNvPr id="405" name="Shape 405"/>
          <p:cNvSpPr txBox="1"/>
          <p:nvPr/>
        </p:nvSpPr>
        <p:spPr>
          <a:xfrm>
            <a:off x="5602506" y="4693961"/>
            <a:ext cx="1295400" cy="83099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bin"/>
                <a:ea typeface="Cabin"/>
                <a:cs typeface="Cabin"/>
                <a:sym typeface="Cabin"/>
              </a:rPr>
              <a:t>Bound</a:t>
            </a:r>
          </a:p>
          <a:p>
            <a:pPr marL="0" marR="0" lvl="0" indent="0" algn="ctr" rtl="0">
              <a:spcBef>
                <a:spcPts val="0"/>
              </a:spcBef>
              <a:buSzPct val="25000"/>
              <a:buNone/>
            </a:pPr>
            <a:r>
              <a:rPr lang="en-US" sz="2400">
                <a:solidFill>
                  <a:schemeClr val="dk1"/>
                </a:solidFill>
                <a:latin typeface="Cabin"/>
                <a:ea typeface="Cabin"/>
                <a:cs typeface="Cabin"/>
                <a:sym typeface="Cabin"/>
              </a:rPr>
              <a:t>40%</a:t>
            </a:r>
          </a:p>
        </p:txBody>
      </p:sp>
      <p:sp>
        <p:nvSpPr>
          <p:cNvPr id="406" name="Shape 406"/>
          <p:cNvSpPr txBox="1"/>
          <p:nvPr/>
        </p:nvSpPr>
        <p:spPr>
          <a:xfrm>
            <a:off x="7249392" y="4690896"/>
            <a:ext cx="12954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bin"/>
                <a:ea typeface="Cabin"/>
                <a:cs typeface="Cabin"/>
                <a:sym typeface="Cabin"/>
              </a:rPr>
              <a:t>Non-Bound</a:t>
            </a:r>
          </a:p>
          <a:p>
            <a:pPr marL="0" marR="0" lvl="0" indent="0" algn="ctr" rtl="0">
              <a:spcBef>
                <a:spcPts val="0"/>
              </a:spcBef>
              <a:buSzPct val="25000"/>
              <a:buNone/>
            </a:pPr>
            <a:r>
              <a:rPr lang="en-US" sz="2400">
                <a:solidFill>
                  <a:schemeClr val="dk1"/>
                </a:solidFill>
                <a:latin typeface="Cabin"/>
                <a:ea typeface="Cabin"/>
                <a:cs typeface="Cabin"/>
                <a:sym typeface="Cabin"/>
              </a:rPr>
              <a:t>60%</a:t>
            </a:r>
          </a:p>
        </p:txBody>
      </p:sp>
      <p:cxnSp>
        <p:nvCxnSpPr>
          <p:cNvPr id="407" name="Shape 407"/>
          <p:cNvCxnSpPr/>
          <p:nvPr/>
        </p:nvCxnSpPr>
        <p:spPr>
          <a:xfrm rot="10800000" flipH="1">
            <a:off x="8430492" y="4513810"/>
            <a:ext cx="762000" cy="658274"/>
          </a:xfrm>
          <a:prstGeom prst="straightConnector1">
            <a:avLst/>
          </a:prstGeom>
          <a:noFill/>
          <a:ln w="22225" cap="flat" cmpd="sng">
            <a:solidFill>
              <a:schemeClr val="dk1"/>
            </a:solidFill>
            <a:prstDash val="solid"/>
            <a:round/>
            <a:headEnd type="none" w="med" len="med"/>
            <a:tailEnd type="stealth" w="lg" len="lg"/>
          </a:ln>
        </p:spPr>
      </p:cxnSp>
      <p:sp>
        <p:nvSpPr>
          <p:cNvPr id="408" name="Shape 408"/>
          <p:cNvSpPr txBox="1"/>
          <p:nvPr/>
        </p:nvSpPr>
        <p:spPr>
          <a:xfrm>
            <a:off x="8735292" y="5291060"/>
            <a:ext cx="1752600" cy="83099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bin"/>
                <a:ea typeface="Cabin"/>
                <a:cs typeface="Cabin"/>
                <a:sym typeface="Cabin"/>
              </a:rPr>
              <a:t>free</a:t>
            </a:r>
          </a:p>
          <a:p>
            <a:pPr marL="0" marR="0" lvl="0" indent="0" algn="ctr" rtl="0">
              <a:spcBef>
                <a:spcPts val="0"/>
              </a:spcBef>
              <a:buSzPct val="25000"/>
              <a:buNone/>
            </a:pPr>
            <a:r>
              <a:rPr lang="en-US" sz="2400">
                <a:solidFill>
                  <a:schemeClr val="dk1"/>
                </a:solidFill>
                <a:latin typeface="Cabin"/>
                <a:ea typeface="Cabin"/>
                <a:cs typeface="Cabin"/>
                <a:sym typeface="Cabin"/>
              </a:rPr>
              <a:t>50%</a:t>
            </a:r>
          </a:p>
        </p:txBody>
      </p:sp>
      <p:sp>
        <p:nvSpPr>
          <p:cNvPr id="409" name="Shape 409"/>
          <p:cNvSpPr txBox="1"/>
          <p:nvPr/>
        </p:nvSpPr>
        <p:spPr>
          <a:xfrm>
            <a:off x="8735292" y="3942383"/>
            <a:ext cx="1752600" cy="83099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a:solidFill>
                  <a:schemeClr val="dk1"/>
                </a:solidFill>
                <a:latin typeface="Cabin"/>
                <a:ea typeface="Cabin"/>
                <a:cs typeface="Cabin"/>
                <a:sym typeface="Cabin"/>
              </a:rPr>
              <a:t>Complexed</a:t>
            </a:r>
          </a:p>
          <a:p>
            <a:pPr marL="0" marR="0" lvl="0" indent="0" algn="ctr" rtl="0">
              <a:spcBef>
                <a:spcPts val="0"/>
              </a:spcBef>
              <a:buSzPct val="25000"/>
              <a:buNone/>
            </a:pPr>
            <a:r>
              <a:rPr lang="en-US" sz="2400">
                <a:solidFill>
                  <a:schemeClr val="dk1"/>
                </a:solidFill>
                <a:latin typeface="Cabin"/>
                <a:ea typeface="Cabin"/>
                <a:cs typeface="Cabin"/>
                <a:sym typeface="Cabin"/>
              </a:rPr>
              <a:t>10%</a:t>
            </a:r>
          </a:p>
        </p:txBody>
      </p:sp>
      <p:cxnSp>
        <p:nvCxnSpPr>
          <p:cNvPr id="410" name="Shape 410"/>
          <p:cNvCxnSpPr/>
          <p:nvPr/>
        </p:nvCxnSpPr>
        <p:spPr>
          <a:xfrm>
            <a:off x="8430492" y="5352235"/>
            <a:ext cx="762000" cy="354323"/>
          </a:xfrm>
          <a:prstGeom prst="straightConnector1">
            <a:avLst/>
          </a:prstGeom>
          <a:noFill/>
          <a:ln w="22225" cap="flat" cmpd="sng">
            <a:solidFill>
              <a:schemeClr val="dk1"/>
            </a:solidFill>
            <a:prstDash val="solid"/>
            <a:round/>
            <a:headEnd type="none" w="med" len="med"/>
            <a:tailEnd type="stealth"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gtEl>
                                        <p:attrNameLst>
                                          <p:attrName>style.visibility</p:attrName>
                                        </p:attrNameLst>
                                      </p:cBhvr>
                                      <p:to>
                                        <p:strVal val="visible"/>
                                      </p:to>
                                    </p:set>
                                    <p:animEffect transition="in" filter="fade">
                                      <p:cBhvr>
                                        <p:cTn id="12" dur="500"/>
                                        <p:tgtEl>
                                          <p:spTgt spid="4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
                                        </p:tgtEl>
                                        <p:attrNameLst>
                                          <p:attrName>style.visibility</p:attrName>
                                        </p:attrNameLst>
                                      </p:cBhvr>
                                      <p:to>
                                        <p:strVal val="visible"/>
                                      </p:to>
                                    </p:set>
                                    <p:animEffect transition="in" filter="fade">
                                      <p:cBhvr>
                                        <p:cTn id="17" dur="500"/>
                                        <p:tgtEl>
                                          <p:spTgt spid="3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1"/>
                                        </p:tgtEl>
                                        <p:attrNameLst>
                                          <p:attrName>style.visibility</p:attrName>
                                        </p:attrNameLst>
                                      </p:cBhvr>
                                      <p:to>
                                        <p:strVal val="visible"/>
                                      </p:to>
                                    </p:set>
                                    <p:animEffect transition="in" filter="fade">
                                      <p:cBhvr>
                                        <p:cTn id="22" dur="500"/>
                                        <p:tgtEl>
                                          <p:spTgt spid="4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2"/>
                                        </p:tgtEl>
                                        <p:attrNameLst>
                                          <p:attrName>style.visibility</p:attrName>
                                        </p:attrNameLst>
                                      </p:cBhvr>
                                      <p:to>
                                        <p:strVal val="visible"/>
                                      </p:to>
                                    </p:set>
                                    <p:animEffect transition="in" filter="fade">
                                      <p:cBhvr>
                                        <p:cTn id="27" dur="500"/>
                                        <p:tgtEl>
                                          <p:spTgt spid="4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4"/>
                                        </p:tgtEl>
                                        <p:attrNameLst>
                                          <p:attrName>style.visibility</p:attrName>
                                        </p:attrNameLst>
                                      </p:cBhvr>
                                      <p:to>
                                        <p:strVal val="visible"/>
                                      </p:to>
                                    </p:set>
                                    <p:animEffect transition="in" filter="fade">
                                      <p:cBhvr>
                                        <p:cTn id="32" dur="500"/>
                                        <p:tgtEl>
                                          <p:spTgt spid="4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3"/>
                                        </p:tgtEl>
                                        <p:attrNameLst>
                                          <p:attrName>style.visibility</p:attrName>
                                        </p:attrNameLst>
                                      </p:cBhvr>
                                      <p:to>
                                        <p:strVal val="visible"/>
                                      </p:to>
                                    </p:set>
                                    <p:animEffect transition="in" filter="fade">
                                      <p:cBhvr>
                                        <p:cTn id="37" dur="500"/>
                                        <p:tgtEl>
                                          <p:spTgt spid="40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5"/>
                                        </p:tgtEl>
                                        <p:attrNameLst>
                                          <p:attrName>style.visibility</p:attrName>
                                        </p:attrNameLst>
                                      </p:cBhvr>
                                      <p:to>
                                        <p:strVal val="visible"/>
                                      </p:to>
                                    </p:set>
                                    <p:animEffect transition="in" filter="fade">
                                      <p:cBhvr>
                                        <p:cTn id="42" dur="500"/>
                                        <p:tgtEl>
                                          <p:spTgt spid="40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6"/>
                                        </p:tgtEl>
                                        <p:attrNameLst>
                                          <p:attrName>style.visibility</p:attrName>
                                        </p:attrNameLst>
                                      </p:cBhvr>
                                      <p:to>
                                        <p:strVal val="visible"/>
                                      </p:to>
                                    </p:set>
                                    <p:animEffect transition="in" filter="fade">
                                      <p:cBhvr>
                                        <p:cTn id="47" dur="500"/>
                                        <p:tgtEl>
                                          <p:spTgt spid="40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7"/>
                                        </p:tgtEl>
                                        <p:attrNameLst>
                                          <p:attrName>style.visibility</p:attrName>
                                        </p:attrNameLst>
                                      </p:cBhvr>
                                      <p:to>
                                        <p:strVal val="visible"/>
                                      </p:to>
                                    </p:set>
                                    <p:animEffect transition="in" filter="fade">
                                      <p:cBhvr>
                                        <p:cTn id="52" dur="500"/>
                                        <p:tgtEl>
                                          <p:spTgt spid="40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0"/>
                                        </p:tgtEl>
                                        <p:attrNameLst>
                                          <p:attrName>style.visibility</p:attrName>
                                        </p:attrNameLst>
                                      </p:cBhvr>
                                      <p:to>
                                        <p:strVal val="visible"/>
                                      </p:to>
                                    </p:set>
                                    <p:animEffect transition="in" filter="fade">
                                      <p:cBhvr>
                                        <p:cTn id="57" dur="500"/>
                                        <p:tgtEl>
                                          <p:spTgt spid="4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9"/>
                                        </p:tgtEl>
                                        <p:attrNameLst>
                                          <p:attrName>style.visibility</p:attrName>
                                        </p:attrNameLst>
                                      </p:cBhvr>
                                      <p:to>
                                        <p:strVal val="visible"/>
                                      </p:to>
                                    </p:set>
                                    <p:animEffect transition="in" filter="fade">
                                      <p:cBhvr>
                                        <p:cTn id="62" dur="500"/>
                                        <p:tgtEl>
                                          <p:spTgt spid="40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8"/>
                                        </p:tgtEl>
                                        <p:attrNameLst>
                                          <p:attrName>style.visibility</p:attrName>
                                        </p:attrNameLst>
                                      </p:cBhvr>
                                      <p:to>
                                        <p:strVal val="visible"/>
                                      </p:to>
                                    </p:set>
                                    <p:animEffect transition="in" filter="fade">
                                      <p:cBhvr>
                                        <p:cTn id="67"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VITAMIN D DEFICIENCY CONT.</a:t>
            </a:r>
          </a:p>
        </p:txBody>
      </p:sp>
      <p:sp>
        <p:nvSpPr>
          <p:cNvPr id="127" name="Shape 127"/>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1" i="0" u="none" strike="noStrike" cap="none">
                <a:solidFill>
                  <a:schemeClr val="dk1"/>
                </a:solidFill>
                <a:latin typeface="Cabin"/>
                <a:ea typeface="Cabin"/>
                <a:cs typeface="Cabin"/>
                <a:sym typeface="Cabin"/>
              </a:rPr>
              <a:t>Risk factors for vitamin D deficiency:</a:t>
            </a:r>
          </a:p>
          <a:p>
            <a:pPr marL="685800" marR="0" lvl="1" indent="-228600" algn="l" rtl="0">
              <a:lnSpc>
                <a:spcPct val="120000"/>
              </a:lnSpc>
              <a:spcBef>
                <a:spcPts val="500"/>
              </a:spcBef>
              <a:spcAft>
                <a:spcPts val="0"/>
              </a:spcAft>
              <a:buClr>
                <a:schemeClr val="accent1"/>
              </a:buClr>
              <a:buSzPct val="100000"/>
              <a:buFont typeface="Arial"/>
              <a:buChar char="•"/>
            </a:pPr>
            <a:r>
              <a:rPr lang="en-US" sz="1800" b="0" i="0" u="none" strike="noStrike" cap="none">
                <a:solidFill>
                  <a:schemeClr val="dk1"/>
                </a:solidFill>
                <a:latin typeface="Cabin"/>
                <a:ea typeface="Cabin"/>
                <a:cs typeface="Cabin"/>
                <a:sym typeface="Cabin"/>
              </a:rPr>
              <a:t>Decreased sun exposure</a:t>
            </a:r>
          </a:p>
          <a:p>
            <a:pPr marL="685800" marR="0" lvl="1" indent="-228600" algn="l" rtl="0">
              <a:lnSpc>
                <a:spcPct val="120000"/>
              </a:lnSpc>
              <a:spcBef>
                <a:spcPts val="500"/>
              </a:spcBef>
              <a:spcAft>
                <a:spcPts val="0"/>
              </a:spcAft>
              <a:buClr>
                <a:schemeClr val="accent1"/>
              </a:buClr>
              <a:buSzPct val="100000"/>
              <a:buFont typeface="Arial"/>
              <a:buChar char="•"/>
            </a:pPr>
            <a:r>
              <a:rPr lang="en-US" sz="1800" b="0" i="0" u="none" strike="noStrike" cap="none">
                <a:solidFill>
                  <a:schemeClr val="dk1"/>
                </a:solidFill>
                <a:latin typeface="Cabin"/>
                <a:ea typeface="Cabin"/>
                <a:cs typeface="Cabin"/>
                <a:sym typeface="Cabin"/>
              </a:rPr>
              <a:t>Malnutrition</a:t>
            </a:r>
          </a:p>
          <a:p>
            <a:pPr marL="685800" marR="0" lvl="1" indent="-228600" algn="l" rtl="0">
              <a:lnSpc>
                <a:spcPct val="120000"/>
              </a:lnSpc>
              <a:spcBef>
                <a:spcPts val="500"/>
              </a:spcBef>
              <a:spcAft>
                <a:spcPts val="0"/>
              </a:spcAft>
              <a:buClr>
                <a:schemeClr val="accent1"/>
              </a:buClr>
              <a:buSzPct val="100000"/>
              <a:buFont typeface="Arial"/>
              <a:buChar char="•"/>
            </a:pPr>
            <a:r>
              <a:rPr lang="en-US" sz="1800" b="0" i="0" u="none" strike="noStrike" cap="none">
                <a:solidFill>
                  <a:schemeClr val="dk1"/>
                </a:solidFill>
                <a:latin typeface="Cabin"/>
                <a:ea typeface="Cabin"/>
                <a:cs typeface="Cabin"/>
                <a:sym typeface="Cabin"/>
              </a:rPr>
              <a:t>Obesity</a:t>
            </a:r>
          </a:p>
          <a:p>
            <a:pPr marL="685800" marR="0" lvl="1" indent="-228600" algn="l" rtl="0">
              <a:lnSpc>
                <a:spcPct val="120000"/>
              </a:lnSpc>
              <a:spcBef>
                <a:spcPts val="500"/>
              </a:spcBef>
              <a:spcAft>
                <a:spcPts val="0"/>
              </a:spcAft>
              <a:buClr>
                <a:schemeClr val="accent1"/>
              </a:buClr>
              <a:buSzPct val="100000"/>
              <a:buFont typeface="Arial"/>
              <a:buChar char="•"/>
            </a:pPr>
            <a:r>
              <a:rPr lang="en-US" sz="1800" b="0" i="0" u="none" strike="noStrike" cap="none">
                <a:solidFill>
                  <a:schemeClr val="dk1"/>
                </a:solidFill>
                <a:latin typeface="Cabin"/>
                <a:ea typeface="Cabin"/>
                <a:cs typeface="Cabin"/>
                <a:sym typeface="Cabin"/>
              </a:rPr>
              <a:t>Darker skin color</a:t>
            </a:r>
          </a:p>
          <a:p>
            <a:pPr marL="685800" marR="0" lvl="1" indent="-228600" algn="l" rtl="0">
              <a:lnSpc>
                <a:spcPct val="120000"/>
              </a:lnSpc>
              <a:spcBef>
                <a:spcPts val="500"/>
              </a:spcBef>
              <a:spcAft>
                <a:spcPts val="0"/>
              </a:spcAft>
              <a:buClr>
                <a:schemeClr val="accent1"/>
              </a:buClr>
              <a:buSzPct val="100000"/>
              <a:buFont typeface="Arial"/>
              <a:buChar char="•"/>
            </a:pPr>
            <a:r>
              <a:rPr lang="en-US" sz="1800" b="0" i="0" u="none" strike="noStrike" cap="none">
                <a:solidFill>
                  <a:schemeClr val="dk1"/>
                </a:solidFill>
                <a:latin typeface="Cabin"/>
                <a:ea typeface="Cabin"/>
                <a:cs typeface="Cabin"/>
                <a:sym typeface="Cabin"/>
              </a:rPr>
              <a:t>Malabsorption e.g. celiac, IBD, short bowel syndrome</a:t>
            </a:r>
          </a:p>
          <a:p>
            <a:pPr marL="685800" marR="0" lvl="1" indent="-228600" algn="l" rtl="0">
              <a:lnSpc>
                <a:spcPct val="120000"/>
              </a:lnSpc>
              <a:spcBef>
                <a:spcPts val="500"/>
              </a:spcBef>
              <a:buClr>
                <a:schemeClr val="accent1"/>
              </a:buClr>
              <a:buSzPct val="100000"/>
              <a:buFont typeface="Arial"/>
              <a:buChar char="•"/>
            </a:pPr>
            <a:r>
              <a:rPr lang="en-US" sz="1800" b="0" i="0" u="none" strike="noStrike" cap="none">
                <a:solidFill>
                  <a:schemeClr val="dk1"/>
                </a:solidFill>
                <a:latin typeface="Cabin"/>
                <a:ea typeface="Cabin"/>
                <a:cs typeface="Cabin"/>
                <a:sym typeface="Cabin"/>
              </a:rPr>
              <a:t>Urban living conditions (due to pollution)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3-ROLE OF VITAMIN D AND CA</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pic>
        <p:nvPicPr>
          <p:cNvPr id="416" name="Shape 416"/>
          <p:cNvPicPr preferRelativeResize="0">
            <a:picLocks noGrp="1"/>
          </p:cNvPicPr>
          <p:nvPr>
            <p:ph type="body" idx="1"/>
          </p:nvPr>
        </p:nvPicPr>
        <p:blipFill rotWithShape="1">
          <a:blip r:embed="rId3">
            <a:alphaModFix/>
          </a:blip>
          <a:srcRect/>
          <a:stretch/>
        </p:blipFill>
        <p:spPr>
          <a:xfrm>
            <a:off x="3581401" y="1295400"/>
            <a:ext cx="4952999" cy="5181600"/>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3-ROLE OF VITAMIN D AND CA</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422" name="Shape 422"/>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buClr>
                <a:schemeClr val="accent1"/>
              </a:buClr>
              <a:buSzPct val="100000"/>
              <a:buFont typeface="Arial"/>
              <a:buChar char="•"/>
            </a:pPr>
            <a:r>
              <a:rPr lang="en-US" sz="2000" b="1" i="0" u="none" strike="noStrike" cap="none">
                <a:solidFill>
                  <a:schemeClr val="dk1"/>
                </a:solidFill>
                <a:latin typeface="Cabin"/>
                <a:ea typeface="Cabin"/>
                <a:cs typeface="Cabin"/>
                <a:sym typeface="Cabin"/>
              </a:rPr>
              <a:t>Optimal intake of calcium:</a:t>
            </a:r>
          </a:p>
        </p:txBody>
      </p:sp>
      <p:pic>
        <p:nvPicPr>
          <p:cNvPr id="423" name="Shape 423"/>
          <p:cNvPicPr preferRelativeResize="0"/>
          <p:nvPr/>
        </p:nvPicPr>
        <p:blipFill rotWithShape="1">
          <a:blip r:embed="rId3">
            <a:alphaModFix/>
          </a:blip>
          <a:srcRect/>
          <a:stretch/>
        </p:blipFill>
        <p:spPr>
          <a:xfrm>
            <a:off x="2599764" y="2411622"/>
            <a:ext cx="7471335" cy="3673835"/>
          </a:xfrm>
          <a:prstGeom prst="rect">
            <a:avLst/>
          </a:prstGeom>
          <a:noFill/>
          <a:ln>
            <a:noFill/>
          </a:ln>
        </p:spPr>
      </p:pic>
      <p:sp>
        <p:nvSpPr>
          <p:cNvPr id="424" name="Shape 424"/>
          <p:cNvSpPr txBox="1"/>
          <p:nvPr/>
        </p:nvSpPr>
        <p:spPr>
          <a:xfrm>
            <a:off x="2438401" y="6093496"/>
            <a:ext cx="5519057"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bin"/>
                <a:ea typeface="Cabin"/>
                <a:cs typeface="Cabin"/>
                <a:sym typeface="Cabin"/>
              </a:rPr>
              <a:t>From national osteoporosis foundation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3-ROLE OF VITAMIN D AND CA</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430" name="Shape 430"/>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buClr>
                <a:schemeClr val="accent1"/>
              </a:buClr>
              <a:buSzPct val="100000"/>
              <a:buFont typeface="Arial"/>
              <a:buChar char="•"/>
            </a:pPr>
            <a:r>
              <a:rPr lang="en-US" sz="2000" b="0" i="0" u="none" strike="noStrike" cap="none">
                <a:solidFill>
                  <a:srgbClr val="C00000"/>
                </a:solidFill>
                <a:latin typeface="Cabin"/>
                <a:ea typeface="Cabin"/>
                <a:cs typeface="Cabin"/>
                <a:sym typeface="Cabin"/>
              </a:rPr>
              <a:t>Vitamin D:</a:t>
            </a:r>
          </a:p>
        </p:txBody>
      </p:sp>
      <p:sp>
        <p:nvSpPr>
          <p:cNvPr id="431" name="Shape 431"/>
          <p:cNvSpPr txBox="1"/>
          <p:nvPr/>
        </p:nvSpPr>
        <p:spPr>
          <a:xfrm>
            <a:off x="2680834" y="2514600"/>
            <a:ext cx="6858000" cy="156966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a:solidFill>
                  <a:schemeClr val="dk1"/>
                </a:solidFill>
                <a:latin typeface="Cabin"/>
                <a:ea typeface="Cabin"/>
                <a:cs typeface="Cabin"/>
                <a:sym typeface="Cabin"/>
              </a:rPr>
              <a:t> -Provides Ca and phosphate to ECF for bone mineralization.</a:t>
            </a:r>
          </a:p>
          <a:p>
            <a:pPr marL="0" marR="0" lvl="0" indent="0" algn="l" rtl="0">
              <a:spcBef>
                <a:spcPts val="0"/>
              </a:spcBef>
              <a:buNone/>
            </a:pPr>
            <a:endParaRPr sz="2400">
              <a:solidFill>
                <a:schemeClr val="dk1"/>
              </a:solidFill>
              <a:latin typeface="Cabin"/>
              <a:ea typeface="Cabin"/>
              <a:cs typeface="Cabin"/>
              <a:sym typeface="Cabin"/>
            </a:endParaRPr>
          </a:p>
          <a:p>
            <a:pPr marL="0" marR="0" lvl="0" indent="0" algn="l" rtl="0">
              <a:spcBef>
                <a:spcPts val="0"/>
              </a:spcBef>
              <a:buSzPct val="25000"/>
              <a:buNone/>
            </a:pPr>
            <a:r>
              <a:rPr lang="en-US" sz="2400">
                <a:solidFill>
                  <a:schemeClr val="dk1"/>
                </a:solidFill>
                <a:latin typeface="Cabin"/>
                <a:ea typeface="Cabin"/>
                <a:cs typeface="Cabin"/>
                <a:sym typeface="Cabin"/>
              </a:rPr>
              <a:t>-deficiency can cause rickets or osteomalacia.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3-ROLE OF VITAMIN D AND CA</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437" name="Shape 437"/>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1" i="0" u="none" strike="noStrike" cap="none">
                <a:solidFill>
                  <a:schemeClr val="dk1"/>
                </a:solidFill>
                <a:latin typeface="Cabin"/>
                <a:ea typeface="Cabin"/>
                <a:cs typeface="Cabin"/>
                <a:sym typeface="Cabin"/>
              </a:rPr>
              <a:t>Optimal intake of Vitamin D:</a:t>
            </a:r>
          </a:p>
          <a:p>
            <a:pPr marL="228600" marR="0" lvl="0" indent="-228600" algn="l" rtl="0">
              <a:lnSpc>
                <a:spcPct val="120000"/>
              </a:lnSpc>
              <a:spcBef>
                <a:spcPts val="1000"/>
              </a:spcBef>
              <a:buClr>
                <a:schemeClr val="accent1"/>
              </a:buClr>
              <a:buSzPct val="100000"/>
              <a:buFont typeface="Arial"/>
              <a:buNone/>
            </a:pPr>
            <a:endParaRPr sz="2000" b="0" i="0" u="none" strike="noStrike" cap="none">
              <a:solidFill>
                <a:schemeClr val="dk1"/>
              </a:solidFill>
              <a:latin typeface="Cabin"/>
              <a:ea typeface="Cabin"/>
              <a:cs typeface="Cabin"/>
              <a:sym typeface="Cabin"/>
            </a:endParaRPr>
          </a:p>
        </p:txBody>
      </p:sp>
      <p:pic>
        <p:nvPicPr>
          <p:cNvPr id="438" name="Shape 438"/>
          <p:cNvPicPr preferRelativeResize="0"/>
          <p:nvPr/>
        </p:nvPicPr>
        <p:blipFill rotWithShape="1">
          <a:blip r:embed="rId3">
            <a:alphaModFix/>
          </a:blip>
          <a:srcRect/>
          <a:stretch/>
        </p:blipFill>
        <p:spPr>
          <a:xfrm>
            <a:off x="2209800" y="2469080"/>
            <a:ext cx="7448060" cy="2219389"/>
          </a:xfrm>
          <a:prstGeom prst="rect">
            <a:avLst/>
          </a:prstGeom>
          <a:noFill/>
          <a:ln>
            <a:noFill/>
          </a:ln>
        </p:spPr>
      </p:pic>
      <p:sp>
        <p:nvSpPr>
          <p:cNvPr id="439" name="Shape 439"/>
          <p:cNvSpPr txBox="1"/>
          <p:nvPr/>
        </p:nvSpPr>
        <p:spPr>
          <a:xfrm>
            <a:off x="2438400" y="4724400"/>
            <a:ext cx="5519057"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bin"/>
                <a:ea typeface="Cabin"/>
                <a:cs typeface="Cabin"/>
                <a:sym typeface="Cabin"/>
              </a:rPr>
              <a:t>From national osteoporosis foundation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4-VITAMIN DEFICIENCY DURING PREGNANCY</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445" name="Shape 445"/>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0" i="0" u="none" strike="noStrike" cap="none">
                <a:solidFill>
                  <a:srgbClr val="002060"/>
                </a:solidFill>
                <a:latin typeface="Cabin"/>
                <a:ea typeface="Cabin"/>
                <a:cs typeface="Cabin"/>
                <a:sym typeface="Cabin"/>
              </a:rPr>
              <a:t>Why do you we care about Vitamin D level during pregnancy?</a:t>
            </a:r>
          </a:p>
          <a:p>
            <a:pPr marL="137160" marR="0" lvl="0" indent="-10160" algn="l" rtl="0">
              <a:lnSpc>
                <a:spcPct val="120000"/>
              </a:lnSpc>
              <a:spcBef>
                <a:spcPts val="1000"/>
              </a:spcBef>
              <a:spcAft>
                <a:spcPts val="0"/>
              </a:spcAft>
              <a:buClr>
                <a:schemeClr val="accent1"/>
              </a:buClr>
              <a:buSzPct val="25000"/>
              <a:buFont typeface="Arial"/>
              <a:buNone/>
            </a:pPr>
            <a:r>
              <a:rPr lang="en-US" sz="2000" b="0" i="0" u="none" strike="noStrike" cap="none">
                <a:solidFill>
                  <a:schemeClr val="dk1"/>
                </a:solidFill>
                <a:latin typeface="Cabin"/>
                <a:ea typeface="Cabin"/>
                <a:cs typeface="Cabin"/>
                <a:sym typeface="Cabin"/>
              </a:rPr>
              <a:t>1- The woman’s body needs vitamin D to maintain proper levels of Ca and phosphorus, which help build the baby's bones and teeth</a:t>
            </a:r>
          </a:p>
          <a:p>
            <a:pPr marL="137160" marR="0" lvl="0" indent="-10160" algn="l" rtl="0">
              <a:lnSpc>
                <a:spcPct val="120000"/>
              </a:lnSpc>
              <a:spcBef>
                <a:spcPts val="1000"/>
              </a:spcBef>
              <a:spcAft>
                <a:spcPts val="0"/>
              </a:spcAft>
              <a:buClr>
                <a:schemeClr val="accent1"/>
              </a:buClr>
              <a:buSzPct val="25000"/>
              <a:buFont typeface="Arial"/>
              <a:buNone/>
            </a:pPr>
            <a:r>
              <a:rPr lang="en-US" sz="2000" b="0" i="0" u="none" strike="noStrike" cap="none">
                <a:solidFill>
                  <a:schemeClr val="dk1"/>
                </a:solidFill>
                <a:latin typeface="Cabin"/>
                <a:ea typeface="Cabin"/>
                <a:cs typeface="Cabin"/>
                <a:sym typeface="Cabin"/>
              </a:rPr>
              <a:t>2-Pregnancy is a negative Ca balance state</a:t>
            </a:r>
          </a:p>
          <a:p>
            <a:pPr marL="137160" marR="0" lvl="0" indent="-10160" algn="l" rtl="0">
              <a:lnSpc>
                <a:spcPct val="120000"/>
              </a:lnSpc>
              <a:spcBef>
                <a:spcPts val="1000"/>
              </a:spcBef>
              <a:spcAft>
                <a:spcPts val="0"/>
              </a:spcAft>
              <a:buClr>
                <a:schemeClr val="accent1"/>
              </a:buClr>
              <a:buSzPct val="25000"/>
              <a:buFont typeface="Arial"/>
              <a:buNone/>
            </a:pPr>
            <a:r>
              <a:rPr lang="en-US" sz="2000" b="0" i="0" u="none" strike="noStrike" cap="none">
                <a:solidFill>
                  <a:schemeClr val="dk1"/>
                </a:solidFill>
                <a:latin typeface="Cabin"/>
                <a:ea typeface="Cabin"/>
                <a:cs typeface="Cabin"/>
                <a:sym typeface="Cabin"/>
              </a:rPr>
              <a:t>3-deficiency might cause abnormal bone growth, fractures, or rickets in newborns.</a:t>
            </a:r>
          </a:p>
          <a:p>
            <a:pPr marL="137160" marR="0" lvl="0" indent="-10160" algn="l" rtl="0">
              <a:lnSpc>
                <a:spcPct val="120000"/>
              </a:lnSpc>
              <a:spcBef>
                <a:spcPts val="1000"/>
              </a:spcBef>
              <a:buClr>
                <a:schemeClr val="accent1"/>
              </a:buClr>
              <a:buSzPct val="25000"/>
              <a:buFont typeface="Arial"/>
              <a:buNone/>
            </a:pPr>
            <a:r>
              <a:rPr lang="en-US" sz="2000" b="0" i="0" u="none" strike="noStrike" cap="none">
                <a:solidFill>
                  <a:schemeClr val="dk1"/>
                </a:solidFill>
                <a:latin typeface="Cabin"/>
                <a:ea typeface="Cabin"/>
                <a:cs typeface="Cabin"/>
                <a:sym typeface="Cabin"/>
              </a:rPr>
              <a:t>4-It may have an association to gestational diabetes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xEl>
                                              <p:pRg st="0" end="0"/>
                                            </p:txEl>
                                          </p:spTgt>
                                        </p:tgtEl>
                                        <p:attrNameLst>
                                          <p:attrName>style.visibility</p:attrName>
                                        </p:attrNameLst>
                                      </p:cBhvr>
                                      <p:to>
                                        <p:strVal val="visible"/>
                                      </p:to>
                                    </p:set>
                                    <p:animEffect transition="in" filter="fade">
                                      <p:cBhvr>
                                        <p:cTn id="7" dur="500"/>
                                        <p:tgtEl>
                                          <p:spTgt spid="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5">
                                            <p:txEl>
                                              <p:pRg st="1" end="1"/>
                                            </p:txEl>
                                          </p:spTgt>
                                        </p:tgtEl>
                                        <p:attrNameLst>
                                          <p:attrName>style.visibility</p:attrName>
                                        </p:attrNameLst>
                                      </p:cBhvr>
                                      <p:to>
                                        <p:strVal val="visible"/>
                                      </p:to>
                                    </p:set>
                                    <p:animEffect transition="in" filter="fade">
                                      <p:cBhvr>
                                        <p:cTn id="12" dur="500"/>
                                        <p:tgtEl>
                                          <p:spTgt spid="4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5">
                                            <p:txEl>
                                              <p:pRg st="2" end="2"/>
                                            </p:txEl>
                                          </p:spTgt>
                                        </p:tgtEl>
                                        <p:attrNameLst>
                                          <p:attrName>style.visibility</p:attrName>
                                        </p:attrNameLst>
                                      </p:cBhvr>
                                      <p:to>
                                        <p:strVal val="visible"/>
                                      </p:to>
                                    </p:set>
                                    <p:animEffect transition="in" filter="fade">
                                      <p:cBhvr>
                                        <p:cTn id="17" dur="500"/>
                                        <p:tgtEl>
                                          <p:spTgt spid="4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5">
                                            <p:txEl>
                                              <p:pRg st="3" end="3"/>
                                            </p:txEl>
                                          </p:spTgt>
                                        </p:tgtEl>
                                        <p:attrNameLst>
                                          <p:attrName>style.visibility</p:attrName>
                                        </p:attrNameLst>
                                      </p:cBhvr>
                                      <p:to>
                                        <p:strVal val="visible"/>
                                      </p:to>
                                    </p:set>
                                    <p:animEffect transition="in" filter="fade">
                                      <p:cBhvr>
                                        <p:cTn id="22" dur="500"/>
                                        <p:tgtEl>
                                          <p:spTgt spid="4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5">
                                            <p:txEl>
                                              <p:pRg st="4" end="4"/>
                                            </p:txEl>
                                          </p:spTgt>
                                        </p:tgtEl>
                                        <p:attrNameLst>
                                          <p:attrName>style.visibility</p:attrName>
                                        </p:attrNameLst>
                                      </p:cBhvr>
                                      <p:to>
                                        <p:strVal val="visible"/>
                                      </p:to>
                                    </p:set>
                                    <p:animEffect transition="in" filter="fade">
                                      <p:cBhvr>
                                        <p:cTn id="27" dur="500"/>
                                        <p:tgtEl>
                                          <p:spTgt spid="4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4-VITAMIN DEFICIENCY DURING PREGNANCY</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451" name="Shape 451"/>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0" i="0" u="none" strike="noStrike" cap="none">
                <a:solidFill>
                  <a:srgbClr val="002060"/>
                </a:solidFill>
                <a:latin typeface="Cabin"/>
                <a:ea typeface="Cabin"/>
                <a:cs typeface="Cabin"/>
                <a:sym typeface="Cabin"/>
              </a:rPr>
              <a:t>How much of vitamin D does a pregnant lady need?</a:t>
            </a:r>
          </a:p>
          <a:p>
            <a:pPr marL="137160" marR="0" lvl="0" indent="-10160" algn="l" rtl="0">
              <a:lnSpc>
                <a:spcPct val="120000"/>
              </a:lnSpc>
              <a:spcBef>
                <a:spcPts val="1000"/>
              </a:spcBef>
              <a:buClr>
                <a:schemeClr val="accent1"/>
              </a:buClr>
              <a:buSzPct val="25000"/>
              <a:buFont typeface="Arial"/>
              <a:buNone/>
            </a:pPr>
            <a:r>
              <a:rPr lang="en-US" sz="2000" b="0" i="0" u="none" strike="noStrike" cap="none">
                <a:solidFill>
                  <a:schemeClr val="dk1"/>
                </a:solidFill>
                <a:latin typeface="Cabin"/>
                <a:ea typeface="Cabin"/>
                <a:cs typeface="Cabin"/>
                <a:sym typeface="Cabin"/>
              </a:rPr>
              <a:t>    </a:t>
            </a:r>
          </a:p>
        </p:txBody>
      </p:sp>
      <p:sp>
        <p:nvSpPr>
          <p:cNvPr id="452" name="Shape 452"/>
          <p:cNvSpPr txBox="1"/>
          <p:nvPr/>
        </p:nvSpPr>
        <p:spPr>
          <a:xfrm>
            <a:off x="2590800" y="2667001"/>
            <a:ext cx="7086600" cy="830997"/>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a:solidFill>
                  <a:schemeClr val="dk1"/>
                </a:solidFill>
                <a:latin typeface="Cabin"/>
                <a:ea typeface="Cabin"/>
                <a:cs typeface="Cabin"/>
                <a:sym typeface="Cabin"/>
              </a:rPr>
              <a:t>600 international units (IU) of vitamin D or 15 micrograms (mcg) each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
                                            <p:txEl>
                                              <p:pRg st="0" end="0"/>
                                            </p:txEl>
                                          </p:spTgt>
                                        </p:tgtEl>
                                        <p:attrNameLst>
                                          <p:attrName>style.visibility</p:attrName>
                                        </p:attrNameLst>
                                      </p:cBhvr>
                                      <p:to>
                                        <p:strVal val="visible"/>
                                      </p:to>
                                    </p:set>
                                    <p:animEffect transition="in" filter="fade">
                                      <p:cBhvr>
                                        <p:cTn id="7" dur="500"/>
                                        <p:tgtEl>
                                          <p:spTgt spid="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
                                            <p:txEl>
                                              <p:pRg st="1" end="1"/>
                                            </p:txEl>
                                          </p:spTgt>
                                        </p:tgtEl>
                                        <p:attrNameLst>
                                          <p:attrName>style.visibility</p:attrName>
                                        </p:attrNameLst>
                                      </p:cBhvr>
                                      <p:to>
                                        <p:strVal val="visible"/>
                                      </p:to>
                                    </p:set>
                                    <p:animEffect transition="in" filter="fade">
                                      <p:cBhvr>
                                        <p:cTn id="12" dur="500"/>
                                        <p:tgtEl>
                                          <p:spTgt spid="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2">
                                            <p:txEl>
                                              <p:pRg st="0" end="0"/>
                                            </p:txEl>
                                          </p:spTgt>
                                        </p:tgtEl>
                                        <p:attrNameLst>
                                          <p:attrName>style.visibility</p:attrName>
                                        </p:attrNameLst>
                                      </p:cBhvr>
                                      <p:to>
                                        <p:strVal val="visible"/>
                                      </p:to>
                                    </p:set>
                                    <p:animEffect transition="in" filter="fade">
                                      <p:cBhvr>
                                        <p:cTn id="17" dur="500"/>
                                        <p:tgtEl>
                                          <p:spTgt spid="4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5-PREVENTION AND ADVICE</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458" name="Shape 458"/>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137160" marR="0" lvl="0" indent="-10160" algn="l" rtl="0">
              <a:lnSpc>
                <a:spcPct val="120000"/>
              </a:lnSpc>
              <a:spcBef>
                <a:spcPts val="0"/>
              </a:spcBef>
              <a:spcAft>
                <a:spcPts val="0"/>
              </a:spcAft>
              <a:buClr>
                <a:schemeClr val="accent1"/>
              </a:buClr>
              <a:buSzPct val="25000"/>
              <a:buFont typeface="Arial"/>
              <a:buNone/>
            </a:pPr>
            <a:r>
              <a:rPr lang="en-US" sz="3200" b="0" i="0" u="none" strike="noStrike" cap="none">
                <a:solidFill>
                  <a:srgbClr val="C00000"/>
                </a:solidFill>
                <a:latin typeface="Cabin"/>
                <a:ea typeface="Cabin"/>
                <a:cs typeface="Cabin"/>
                <a:sym typeface="Cabin"/>
              </a:rPr>
              <a:t>1-Adequate </a:t>
            </a:r>
            <a:r>
              <a:rPr lang="en-US" sz="3200">
                <a:solidFill>
                  <a:srgbClr val="C00000"/>
                </a:solidFill>
              </a:rPr>
              <a:t>dietary</a:t>
            </a:r>
            <a:r>
              <a:rPr lang="en-US" sz="3200" b="0" i="0" u="none" strike="noStrike" cap="none">
                <a:solidFill>
                  <a:srgbClr val="C00000"/>
                </a:solidFill>
                <a:latin typeface="Cabin"/>
                <a:ea typeface="Cabin"/>
                <a:cs typeface="Cabin"/>
                <a:sym typeface="Cabin"/>
              </a:rPr>
              <a:t> intake of Ca :</a:t>
            </a:r>
          </a:p>
          <a:p>
            <a:pPr marL="137160" marR="0" lvl="0" indent="-10160" algn="l" rtl="0">
              <a:lnSpc>
                <a:spcPct val="120000"/>
              </a:lnSpc>
              <a:spcBef>
                <a:spcPts val="1000"/>
              </a:spcBef>
              <a:spcAft>
                <a:spcPts val="0"/>
              </a:spcAft>
              <a:buClr>
                <a:schemeClr val="accent1"/>
              </a:buClr>
              <a:buSzPct val="25000"/>
              <a:buFont typeface="Arial"/>
              <a:buNone/>
            </a:pPr>
            <a:r>
              <a:rPr lang="en-US" sz="2000" b="0" i="0" u="none" strike="noStrike" cap="none">
                <a:solidFill>
                  <a:schemeClr val="dk1"/>
                </a:solidFill>
                <a:latin typeface="Cabin"/>
                <a:ea typeface="Cabin"/>
                <a:cs typeface="Cabin"/>
                <a:sym typeface="Cabin"/>
              </a:rPr>
              <a:t>(1200-1300 mg per day) either from dairy food (yoghurt-fish) or supplements</a:t>
            </a:r>
          </a:p>
          <a:p>
            <a:pPr marL="651510" marR="0" lvl="0" indent="-524510" algn="l" rtl="0">
              <a:lnSpc>
                <a:spcPct val="120000"/>
              </a:lnSpc>
              <a:spcBef>
                <a:spcPts val="1000"/>
              </a:spcBef>
              <a:spcAft>
                <a:spcPts val="0"/>
              </a:spcAft>
              <a:buClr>
                <a:schemeClr val="accent1"/>
              </a:buClr>
              <a:buSzPct val="100000"/>
              <a:buFont typeface="Cabin"/>
              <a:buNone/>
            </a:pPr>
            <a:endParaRPr sz="2000" b="0" i="0" u="none" strike="noStrike" cap="none">
              <a:solidFill>
                <a:schemeClr val="dk1"/>
              </a:solidFill>
              <a:latin typeface="Cabin"/>
              <a:ea typeface="Cabin"/>
              <a:cs typeface="Cabin"/>
              <a:sym typeface="Cabin"/>
            </a:endParaRPr>
          </a:p>
          <a:p>
            <a:pPr marL="137160" marR="0" lvl="0" indent="-10160" algn="l" rtl="0">
              <a:lnSpc>
                <a:spcPct val="120000"/>
              </a:lnSpc>
              <a:spcBef>
                <a:spcPts val="1000"/>
              </a:spcBef>
              <a:spcAft>
                <a:spcPts val="0"/>
              </a:spcAft>
              <a:buClr>
                <a:schemeClr val="accent1"/>
              </a:buClr>
              <a:buSzPct val="25000"/>
              <a:buFont typeface="Arial"/>
              <a:buNone/>
            </a:pPr>
            <a:r>
              <a:rPr lang="en-US" sz="3200" b="0" i="0" u="none" strike="noStrike" cap="none">
                <a:solidFill>
                  <a:srgbClr val="C00000"/>
                </a:solidFill>
                <a:latin typeface="Cabin"/>
                <a:ea typeface="Cabin"/>
                <a:cs typeface="Cabin"/>
                <a:sym typeface="Cabin"/>
              </a:rPr>
              <a:t>2-Vitamin D deficiency and sunlight :</a:t>
            </a:r>
          </a:p>
          <a:p>
            <a:pPr marL="137160" marR="0" lvl="0" indent="-10160" algn="l" rtl="0">
              <a:lnSpc>
                <a:spcPct val="120000"/>
              </a:lnSpc>
              <a:spcBef>
                <a:spcPts val="1000"/>
              </a:spcBef>
              <a:buClr>
                <a:schemeClr val="accent1"/>
              </a:buClr>
              <a:buSzPct val="25000"/>
              <a:buFont typeface="Arial"/>
              <a:buNone/>
            </a:pPr>
            <a:r>
              <a:rPr lang="en-US" sz="2000" b="0" i="0" u="none" strike="noStrike" cap="none">
                <a:solidFill>
                  <a:schemeClr val="dk1"/>
                </a:solidFill>
                <a:latin typeface="Cabin"/>
                <a:ea typeface="Cabin"/>
                <a:cs typeface="Cabin"/>
                <a:sym typeface="Cabin"/>
              </a:rPr>
              <a:t> we need significant sunlight exposure to the face,arms and hands(15-30 mins  a day up to 50 mins in winter)or simply take supplements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5-PREVENTION AND ADVICE</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464" name="Shape 464"/>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137160" marR="0" lvl="0" indent="-10160" algn="l" rtl="0">
              <a:lnSpc>
                <a:spcPct val="100000"/>
              </a:lnSpc>
              <a:spcBef>
                <a:spcPts val="0"/>
              </a:spcBef>
              <a:spcAft>
                <a:spcPts val="0"/>
              </a:spcAft>
              <a:buClr>
                <a:schemeClr val="accent1"/>
              </a:buClr>
              <a:buSzPct val="25000"/>
              <a:buFont typeface="Arial"/>
              <a:buNone/>
            </a:pPr>
            <a:r>
              <a:rPr lang="en-US" sz="2210" b="0" i="0" u="none" strike="noStrike" cap="none">
                <a:solidFill>
                  <a:srgbClr val="C00000"/>
                </a:solidFill>
                <a:latin typeface="Cabin"/>
                <a:ea typeface="Cabin"/>
                <a:cs typeface="Cabin"/>
                <a:sym typeface="Cabin"/>
              </a:rPr>
              <a:t>3-Exercise:</a:t>
            </a:r>
          </a:p>
          <a:p>
            <a:pPr marL="137160" marR="0" lvl="0" indent="-10160" algn="l" rtl="0">
              <a:lnSpc>
                <a:spcPct val="100000"/>
              </a:lnSpc>
              <a:spcBef>
                <a:spcPts val="1000"/>
              </a:spcBef>
              <a:spcAft>
                <a:spcPts val="0"/>
              </a:spcAft>
              <a:buClr>
                <a:schemeClr val="accent1"/>
              </a:buClr>
              <a:buSzPct val="25000"/>
              <a:buFont typeface="Arial"/>
              <a:buNone/>
            </a:pPr>
            <a:r>
              <a:rPr lang="en-US" sz="1700" b="0" i="0" u="none" strike="noStrike" cap="none">
                <a:solidFill>
                  <a:schemeClr val="dk1"/>
                </a:solidFill>
                <a:latin typeface="Cabin"/>
                <a:ea typeface="Cabin"/>
                <a:cs typeface="Cabin"/>
                <a:sym typeface="Cabin"/>
              </a:rPr>
              <a:t>Moderate exercises against gravity (brisk walking for 30 mins four times a week)</a:t>
            </a:r>
          </a:p>
          <a:p>
            <a:pPr marL="137160" marR="0" lvl="0" indent="-10160" algn="l" rtl="0">
              <a:lnSpc>
                <a:spcPct val="100000"/>
              </a:lnSpc>
              <a:spcBef>
                <a:spcPts val="1000"/>
              </a:spcBef>
              <a:spcAft>
                <a:spcPts val="0"/>
              </a:spcAft>
              <a:buClr>
                <a:schemeClr val="accent1"/>
              </a:buClr>
              <a:buSzPct val="25000"/>
              <a:buFont typeface="Arial"/>
              <a:buNone/>
            </a:pPr>
            <a:endParaRPr sz="1700" b="0" i="0" u="none" strike="noStrike" cap="none">
              <a:solidFill>
                <a:schemeClr val="dk1"/>
              </a:solidFill>
              <a:latin typeface="Cabin"/>
              <a:ea typeface="Cabin"/>
              <a:cs typeface="Cabin"/>
              <a:sym typeface="Cabin"/>
            </a:endParaRPr>
          </a:p>
          <a:p>
            <a:pPr marL="137160" marR="0" lvl="0" indent="-10160" algn="l" rtl="0">
              <a:lnSpc>
                <a:spcPct val="100000"/>
              </a:lnSpc>
              <a:spcBef>
                <a:spcPts val="1000"/>
              </a:spcBef>
              <a:spcAft>
                <a:spcPts val="0"/>
              </a:spcAft>
              <a:buClr>
                <a:schemeClr val="accent1"/>
              </a:buClr>
              <a:buSzPct val="25000"/>
              <a:buFont typeface="Arial"/>
              <a:buNone/>
            </a:pPr>
            <a:r>
              <a:rPr lang="en-US" sz="2210" b="0" i="0" u="none" strike="noStrike" cap="none">
                <a:solidFill>
                  <a:srgbClr val="C00000"/>
                </a:solidFill>
                <a:latin typeface="Cabin"/>
                <a:ea typeface="Cabin"/>
                <a:cs typeface="Cabin"/>
                <a:sym typeface="Cabin"/>
              </a:rPr>
              <a:t>4-Lifestyle modifications:</a:t>
            </a:r>
          </a:p>
          <a:p>
            <a:pPr marL="137160" marR="0" lvl="0" indent="-10160" algn="l" rtl="0">
              <a:lnSpc>
                <a:spcPct val="100000"/>
              </a:lnSpc>
              <a:spcBef>
                <a:spcPts val="1000"/>
              </a:spcBef>
              <a:spcAft>
                <a:spcPts val="0"/>
              </a:spcAft>
              <a:buClr>
                <a:schemeClr val="accent1"/>
              </a:buClr>
              <a:buSzPct val="25000"/>
              <a:buFont typeface="Arial"/>
              <a:buNone/>
            </a:pPr>
            <a:r>
              <a:rPr lang="en-US" sz="1700" b="0" i="0" u="none" strike="noStrike" cap="none">
                <a:solidFill>
                  <a:schemeClr val="dk1"/>
                </a:solidFill>
                <a:latin typeface="Cabin"/>
                <a:ea typeface="Cabin"/>
                <a:cs typeface="Cabin"/>
                <a:sym typeface="Cabin"/>
              </a:rPr>
              <a:t>Stop smoking..limit alcohol</a:t>
            </a:r>
          </a:p>
          <a:p>
            <a:pPr marL="137160" marR="0" lvl="0" indent="-10160" algn="l" rtl="0">
              <a:lnSpc>
                <a:spcPct val="100000"/>
              </a:lnSpc>
              <a:spcBef>
                <a:spcPts val="1000"/>
              </a:spcBef>
              <a:spcAft>
                <a:spcPts val="0"/>
              </a:spcAft>
              <a:buClr>
                <a:schemeClr val="accent1"/>
              </a:buClr>
              <a:buSzPct val="25000"/>
              <a:buFont typeface="Arial"/>
              <a:buNone/>
            </a:pPr>
            <a:endParaRPr sz="1700" b="0" i="0" u="none" strike="noStrike" cap="none">
              <a:solidFill>
                <a:schemeClr val="dk1"/>
              </a:solidFill>
              <a:latin typeface="Cabin"/>
              <a:ea typeface="Cabin"/>
              <a:cs typeface="Cabin"/>
              <a:sym typeface="Cabin"/>
            </a:endParaRPr>
          </a:p>
          <a:p>
            <a:pPr marL="137160" marR="0" lvl="0" indent="-10160" algn="l" rtl="0">
              <a:lnSpc>
                <a:spcPct val="100000"/>
              </a:lnSpc>
              <a:spcBef>
                <a:spcPts val="1000"/>
              </a:spcBef>
              <a:spcAft>
                <a:spcPts val="0"/>
              </a:spcAft>
              <a:buClr>
                <a:schemeClr val="accent1"/>
              </a:buClr>
              <a:buSzPct val="25000"/>
              <a:buFont typeface="Arial"/>
              <a:buNone/>
            </a:pPr>
            <a:r>
              <a:rPr lang="en-US" sz="2380" b="0" i="0" u="none" strike="noStrike" cap="none">
                <a:solidFill>
                  <a:srgbClr val="C00000"/>
                </a:solidFill>
                <a:latin typeface="Cabin"/>
                <a:ea typeface="Cabin"/>
                <a:cs typeface="Cabin"/>
                <a:sym typeface="Cabin"/>
              </a:rPr>
              <a:t>5-Adequate nutrition:</a:t>
            </a:r>
          </a:p>
          <a:p>
            <a:pPr marL="137160" marR="0" lvl="0" indent="-10160" algn="l" rtl="0">
              <a:lnSpc>
                <a:spcPct val="100000"/>
              </a:lnSpc>
              <a:spcBef>
                <a:spcPts val="1000"/>
              </a:spcBef>
              <a:buClr>
                <a:schemeClr val="accent1"/>
              </a:buClr>
              <a:buSzPct val="25000"/>
              <a:buFont typeface="Arial"/>
              <a:buNone/>
            </a:pPr>
            <a:r>
              <a:rPr lang="en-US" sz="1700" b="0" i="0" u="none" strike="noStrike" cap="none">
                <a:solidFill>
                  <a:schemeClr val="dk1"/>
                </a:solidFill>
                <a:latin typeface="Cabin"/>
                <a:ea typeface="Cabin"/>
                <a:cs typeface="Cabin"/>
                <a:sym typeface="Cabin"/>
              </a:rPr>
              <a:t>Keep BMI&lt;18</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5-PREVENTION AND ADVICE</a:t>
            </a:r>
            <a:br>
              <a:rPr lang="en-US" sz="3200" b="0" i="0" u="none" strike="noStrike" cap="none">
                <a:solidFill>
                  <a:schemeClr val="dk1"/>
                </a:solidFill>
                <a:latin typeface="Cabin"/>
                <a:ea typeface="Cabin"/>
                <a:cs typeface="Cabin"/>
                <a:sym typeface="Cabin"/>
              </a:rPr>
            </a:br>
            <a:endParaRPr lang="en-US" sz="3200" b="0" i="0" u="none" strike="noStrike" cap="none">
              <a:solidFill>
                <a:schemeClr val="dk1"/>
              </a:solidFill>
              <a:latin typeface="Cabin"/>
              <a:ea typeface="Cabin"/>
              <a:cs typeface="Cabin"/>
              <a:sym typeface="Cabin"/>
            </a:endParaRPr>
          </a:p>
        </p:txBody>
      </p:sp>
      <p:sp>
        <p:nvSpPr>
          <p:cNvPr id="470" name="Shape 470"/>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137160" marR="0" lvl="0" indent="-10160" algn="l" rtl="0">
              <a:lnSpc>
                <a:spcPct val="120000"/>
              </a:lnSpc>
              <a:spcBef>
                <a:spcPts val="0"/>
              </a:spcBef>
              <a:spcAft>
                <a:spcPts val="0"/>
              </a:spcAft>
              <a:buClr>
                <a:schemeClr val="accent1"/>
              </a:buClr>
              <a:buSzPct val="25000"/>
              <a:buFont typeface="Arial"/>
              <a:buNone/>
            </a:pPr>
            <a:r>
              <a:rPr lang="en-US" sz="2400" b="0" i="0" u="none" strike="noStrike" cap="none">
                <a:solidFill>
                  <a:srgbClr val="C00000"/>
                </a:solidFill>
                <a:latin typeface="Cabin"/>
                <a:ea typeface="Cabin"/>
                <a:cs typeface="Cabin"/>
                <a:sym typeface="Cabin"/>
              </a:rPr>
              <a:t>6-Prevent falls:</a:t>
            </a:r>
          </a:p>
          <a:p>
            <a:pPr marL="137160" marR="0" lvl="0" indent="-10160" algn="l" rtl="0">
              <a:lnSpc>
                <a:spcPct val="120000"/>
              </a:lnSpc>
              <a:spcBef>
                <a:spcPts val="1000"/>
              </a:spcBef>
              <a:spcAft>
                <a:spcPts val="0"/>
              </a:spcAft>
              <a:buClr>
                <a:schemeClr val="accent1"/>
              </a:buClr>
              <a:buSzPct val="25000"/>
              <a:buFont typeface="Arial"/>
              <a:buNone/>
            </a:pPr>
            <a:r>
              <a:rPr lang="en-US" sz="2000" b="0" i="0" u="none" strike="noStrike" cap="none">
                <a:solidFill>
                  <a:schemeClr val="dk1"/>
                </a:solidFill>
                <a:latin typeface="Cabin"/>
                <a:ea typeface="Cabin"/>
                <a:cs typeface="Cabin"/>
                <a:sym typeface="Cabin"/>
              </a:rPr>
              <a:t>By 1) avoiding sedative medications </a:t>
            </a:r>
          </a:p>
          <a:p>
            <a:pPr marL="137160" marR="0" lvl="0" indent="-10160" algn="l" rtl="0">
              <a:lnSpc>
                <a:spcPct val="120000"/>
              </a:lnSpc>
              <a:spcBef>
                <a:spcPts val="1000"/>
              </a:spcBef>
              <a:spcAft>
                <a:spcPts val="0"/>
              </a:spcAft>
              <a:buClr>
                <a:schemeClr val="accent1"/>
              </a:buClr>
              <a:buSzPct val="25000"/>
              <a:buFont typeface="Arial"/>
              <a:buNone/>
            </a:pPr>
            <a:r>
              <a:rPr lang="en-US" sz="2000" b="0" i="0" u="none" strike="noStrike" cap="none">
                <a:solidFill>
                  <a:schemeClr val="dk1"/>
                </a:solidFill>
                <a:latin typeface="Cabin"/>
                <a:ea typeface="Cabin"/>
                <a:cs typeface="Cabin"/>
                <a:sym typeface="Cabin"/>
              </a:rPr>
              <a:t>     2) Wear low-heeled shoes </a:t>
            </a:r>
          </a:p>
          <a:p>
            <a:pPr marL="137160" marR="0" lvl="0" indent="-10160" algn="l" rtl="0">
              <a:lnSpc>
                <a:spcPct val="120000"/>
              </a:lnSpc>
              <a:spcBef>
                <a:spcPts val="1000"/>
              </a:spcBef>
              <a:buClr>
                <a:schemeClr val="accent1"/>
              </a:buClr>
              <a:buSzPct val="25000"/>
              <a:buFont typeface="Arial"/>
              <a:buNone/>
            </a:pPr>
            <a:r>
              <a:rPr lang="en-US" sz="2000" b="0" i="0" u="none" strike="noStrike" cap="none">
                <a:solidFill>
                  <a:schemeClr val="dk1"/>
                </a:solidFill>
                <a:latin typeface="Cabin"/>
                <a:ea typeface="Cabin"/>
                <a:cs typeface="Cabin"/>
                <a:sym typeface="Cabin"/>
              </a:rPr>
              <a:t>     3) Wearing hip protectors for protection </a:t>
            </a:r>
          </a:p>
        </p:txBody>
      </p:sp>
      <p:pic>
        <p:nvPicPr>
          <p:cNvPr id="471" name="Shape 471"/>
          <p:cNvPicPr preferRelativeResize="0"/>
          <p:nvPr/>
        </p:nvPicPr>
        <p:blipFill>
          <a:blip r:embed="rId3">
            <a:alphaModFix/>
          </a:blip>
          <a:stretch>
            <a:fillRect/>
          </a:stretch>
        </p:blipFill>
        <p:spPr>
          <a:xfrm>
            <a:off x="7687350" y="2015725"/>
            <a:ext cx="4019100" cy="4019100"/>
          </a:xfrm>
          <a:prstGeom prst="rect">
            <a:avLst/>
          </a:prstGeom>
          <a:noFill/>
          <a:ln>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REFERENCES</a:t>
            </a:r>
          </a:p>
        </p:txBody>
      </p:sp>
      <p:sp>
        <p:nvSpPr>
          <p:cNvPr id="477" name="Shape 477"/>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651510" marR="0" lvl="0" indent="-524510" algn="l" rtl="0">
              <a:lnSpc>
                <a:spcPct val="115000"/>
              </a:lnSpc>
              <a:spcBef>
                <a:spcPts val="0"/>
              </a:spcBef>
              <a:spcAft>
                <a:spcPts val="0"/>
              </a:spcAft>
              <a:buClr>
                <a:schemeClr val="accent1"/>
              </a:buClr>
              <a:buSzPct val="100000"/>
              <a:buFont typeface="Cabin"/>
              <a:buAutoNum type="arabicPeriod"/>
            </a:pPr>
            <a:r>
              <a:rPr lang="en-US" sz="2000" b="0" i="0" u="none" strike="noStrike" cap="none">
                <a:solidFill>
                  <a:schemeClr val="dk1"/>
                </a:solidFill>
                <a:latin typeface="Cabin"/>
                <a:ea typeface="Cabin"/>
                <a:cs typeface="Cabin"/>
                <a:sym typeface="Cabin"/>
              </a:rPr>
              <a:t>NICE guidelines</a:t>
            </a:r>
          </a:p>
          <a:p>
            <a:pPr marL="651510" marR="0" lvl="0" indent="-524510" algn="l" rtl="0">
              <a:lnSpc>
                <a:spcPct val="115000"/>
              </a:lnSpc>
              <a:spcBef>
                <a:spcPts val="1000"/>
              </a:spcBef>
              <a:spcAft>
                <a:spcPts val="0"/>
              </a:spcAft>
              <a:buClr>
                <a:schemeClr val="accent1"/>
              </a:buClr>
              <a:buSzPct val="100000"/>
              <a:buFont typeface="Cabin"/>
              <a:buAutoNum type="arabicPeriod"/>
            </a:pPr>
            <a:r>
              <a:rPr lang="en-US" sz="2000" b="0" i="0" u="none" strike="noStrike" cap="none">
                <a:solidFill>
                  <a:schemeClr val="dk1"/>
                </a:solidFill>
                <a:latin typeface="Cabin"/>
                <a:ea typeface="Cabin"/>
                <a:cs typeface="Cabin"/>
                <a:sym typeface="Cabin"/>
              </a:rPr>
              <a:t>MURTAGH’S General practice</a:t>
            </a:r>
          </a:p>
          <a:p>
            <a:pPr marL="651510" marR="0" lvl="0" indent="-524510" algn="l" rtl="0">
              <a:lnSpc>
                <a:spcPct val="115000"/>
              </a:lnSpc>
              <a:spcBef>
                <a:spcPts val="1000"/>
              </a:spcBef>
              <a:buClr>
                <a:schemeClr val="accent1"/>
              </a:buClr>
              <a:buSzPct val="100000"/>
              <a:buFont typeface="Cabin"/>
              <a:buAutoNum type="arabicPeriod"/>
            </a:pPr>
            <a:r>
              <a:rPr lang="en-US" sz="2000" b="0" i="0" u="none" strike="noStrike" cap="none">
                <a:solidFill>
                  <a:schemeClr val="dk1"/>
                </a:solidFill>
                <a:latin typeface="Cabin"/>
                <a:ea typeface="Cabin"/>
                <a:cs typeface="Cabin"/>
                <a:sym typeface="Cabin"/>
              </a:rPr>
              <a:t>OXFORD HANDBOOK OF GENERAL </a:t>
            </a:r>
            <a:r>
              <a:rPr lang="en-US"/>
              <a:t>PRACTICE</a:t>
            </a:r>
          </a:p>
          <a:p>
            <a:pPr marL="651510" lvl="0" indent="-524510" rtl="0">
              <a:lnSpc>
                <a:spcPct val="115000"/>
              </a:lnSpc>
              <a:spcBef>
                <a:spcPts val="300"/>
              </a:spcBef>
              <a:buClr>
                <a:schemeClr val="accent1"/>
              </a:buClr>
              <a:buSzPct val="100000"/>
              <a:buFont typeface="Cabin"/>
              <a:buAutoNum type="arabicPeriod"/>
            </a:pPr>
            <a:r>
              <a:rPr lang="en-US"/>
              <a:t>Roger Bouillon, MD, PhD, FRCP. (Mar 09, 2016). Vitamin D and extraskeletal health</a:t>
            </a:r>
          </a:p>
          <a:p>
            <a:pPr marL="651510" lvl="0" indent="-524510" rtl="0">
              <a:lnSpc>
                <a:spcPct val="115000"/>
              </a:lnSpc>
              <a:spcBef>
                <a:spcPts val="300"/>
              </a:spcBef>
              <a:buClr>
                <a:schemeClr val="accent1"/>
              </a:buClr>
              <a:buSzPct val="100000"/>
              <a:buFont typeface="Cabin"/>
              <a:buAutoNum type="arabicPeriod"/>
            </a:pPr>
            <a:r>
              <a:rPr lang="en-US"/>
              <a:t>Davidson Principles and Practice of Medicine, 22nd edition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CONSEQUENCES OF VITAMIN D DEFICIENCY </a:t>
            </a:r>
          </a:p>
        </p:txBody>
      </p:sp>
      <p:sp>
        <p:nvSpPr>
          <p:cNvPr id="133" name="Shape 133"/>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Rickets</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Osteomalacia</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Osteoporosis</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Depression</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Muscle aches and weakness, especially in the limb girdles</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Periodontitis</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Pre-eclampsia</a:t>
            </a:r>
          </a:p>
          <a:p>
            <a:pPr marL="228600" marR="0" lvl="0" indent="-228600" algn="l" rtl="0">
              <a:lnSpc>
                <a:spcPct val="120000"/>
              </a:lnSpc>
              <a:spcBef>
                <a:spcPts val="1000"/>
              </a:spcBef>
              <a:spcAft>
                <a:spcPts val="0"/>
              </a:spcAft>
              <a:buClr>
                <a:schemeClr val="accent1"/>
              </a:buClr>
              <a:buSzPct val="100000"/>
              <a:buFont typeface="Arial"/>
              <a:buNone/>
            </a:pPr>
            <a:endParaRPr sz="2000" b="0" i="0" u="none" strike="noStrike" cap="none">
              <a:solidFill>
                <a:schemeClr val="dk1"/>
              </a:solidFill>
              <a:latin typeface="Cabin"/>
              <a:ea typeface="Cabin"/>
              <a:cs typeface="Cabin"/>
              <a:sym typeface="Cabin"/>
            </a:endParaRPr>
          </a:p>
          <a:p>
            <a:pPr marL="228600" marR="0" lvl="0" indent="-228600" algn="l" rtl="0">
              <a:lnSpc>
                <a:spcPct val="120000"/>
              </a:lnSpc>
              <a:spcBef>
                <a:spcPts val="1000"/>
              </a:spcBef>
              <a:buClr>
                <a:schemeClr val="accent1"/>
              </a:buClr>
              <a:buSzPct val="100000"/>
              <a:buFont typeface="Arial"/>
              <a:buNone/>
            </a:pPr>
            <a:endParaRPr sz="200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PREVALENCE OF OSTEOPOROSIS</a:t>
            </a:r>
          </a:p>
        </p:txBody>
      </p:sp>
      <p:sp>
        <p:nvSpPr>
          <p:cNvPr id="139" name="Shape 139"/>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Worldwide, it is estimated that 200 million people have osteoporosis.</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In the United States in 2010 about 8 million women and one to 2 million men had osteoporosis.</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In the developed world, 2% to 8% of males and 9% to 38% of females are affected</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There are 8.9 million fractures worldwide per year due to osteoporosis.</a:t>
            </a:r>
          </a:p>
          <a:p>
            <a:pPr marL="228600" marR="0" lvl="0" indent="-228600" algn="l" rtl="0">
              <a:lnSpc>
                <a:spcPct val="120000"/>
              </a:lnSpc>
              <a:spcBef>
                <a:spcPts val="1000"/>
              </a:spcBef>
              <a:buClr>
                <a:schemeClr val="accent1"/>
              </a:buClr>
              <a:buSzPct val="100000"/>
              <a:buFont typeface="Arial"/>
              <a:buChar char="•"/>
            </a:pPr>
            <a:r>
              <a:rPr lang="en-US" sz="2000" b="0" i="0" u="none" strike="noStrike" cap="none">
                <a:solidFill>
                  <a:schemeClr val="dk1"/>
                </a:solidFill>
                <a:latin typeface="Cabin"/>
                <a:ea typeface="Cabin"/>
                <a:cs typeface="Cabin"/>
                <a:sym typeface="Cabin"/>
              </a:rPr>
              <a:t>USA spends an estimated 19 billion USD annually for related healthcare costs.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PREVALENCE OF OSTEOPOROSIS</a:t>
            </a:r>
          </a:p>
        </p:txBody>
      </p:sp>
      <p:sp>
        <p:nvSpPr>
          <p:cNvPr id="145" name="Shape 145"/>
          <p:cNvSpPr txBox="1">
            <a:spLocks noGrp="1"/>
          </p:cNvSpPr>
          <p:nvPr>
            <p:ph type="body" idx="1"/>
          </p:nvPr>
        </p:nvSpPr>
        <p:spPr>
          <a:xfrm>
            <a:off x="1451579" y="2015732"/>
            <a:ext cx="9603275" cy="3450613"/>
          </a:xfrm>
          <a:prstGeom prst="rect">
            <a:avLst/>
          </a:prstGeom>
          <a:noFill/>
          <a:ln>
            <a:noFill/>
          </a:ln>
        </p:spPr>
        <p:txBody>
          <a:bodyPr wrap="square" lIns="91425" tIns="45700" rIns="91425" bIns="45700"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In Saudi Arabia, osteoporosis is already a serious issue.</a:t>
            </a:r>
          </a:p>
          <a:p>
            <a:pPr marL="228600" marR="0" lvl="0" indent="-228600" algn="l" rtl="0">
              <a:lnSpc>
                <a:spcPct val="120000"/>
              </a:lnSpc>
              <a:spcBef>
                <a:spcPts val="1000"/>
              </a:spcBef>
              <a:spcAft>
                <a:spcPts val="0"/>
              </a:spcAft>
              <a:buClr>
                <a:schemeClr val="accent1"/>
              </a:buClr>
              <a:buSzPct val="100000"/>
              <a:buFont typeface="Arial"/>
              <a:buChar char="•"/>
            </a:pPr>
            <a:r>
              <a:rPr lang="en-US" sz="2000" b="0" i="0" u="none" strike="noStrike" cap="none">
                <a:solidFill>
                  <a:schemeClr val="dk1"/>
                </a:solidFill>
                <a:latin typeface="Cabin"/>
                <a:ea typeface="Cabin"/>
                <a:cs typeface="Cabin"/>
                <a:sym typeface="Cabin"/>
              </a:rPr>
              <a:t> A report in the eastern region of Saudi Arabia indicates an incidence of postmenopausal osteoporosis (PMO) of </a:t>
            </a:r>
            <a:r>
              <a:rPr lang="en-US" sz="2000" b="0" i="0" u="none" strike="noStrike" cap="none">
                <a:solidFill>
                  <a:srgbClr val="FF0000"/>
                </a:solidFill>
                <a:latin typeface="Cabin"/>
                <a:ea typeface="Cabin"/>
                <a:cs typeface="Cabin"/>
                <a:sym typeface="Cabin"/>
              </a:rPr>
              <a:t>30 percent to 40 percent</a:t>
            </a:r>
            <a:r>
              <a:rPr lang="en-US" sz="2000" b="0" i="0" u="none" strike="noStrike" cap="none">
                <a:solidFill>
                  <a:schemeClr val="dk1"/>
                </a:solidFill>
                <a:latin typeface="Cabin"/>
                <a:ea typeface="Cabin"/>
                <a:cs typeface="Cabin"/>
                <a:sym typeface="Cabin"/>
              </a:rPr>
              <a:t>, with over 60 percent of postmenopausal women already having some degree of osteopenia.  </a:t>
            </a:r>
          </a:p>
          <a:p>
            <a:pPr marL="228600" marR="0" lvl="0" indent="-228600" algn="l" rtl="0">
              <a:lnSpc>
                <a:spcPct val="120000"/>
              </a:lnSpc>
              <a:spcBef>
                <a:spcPts val="1000"/>
              </a:spcBef>
              <a:buClr>
                <a:schemeClr val="accent1"/>
              </a:buClr>
              <a:buSzPct val="100000"/>
              <a:buFont typeface="Arial"/>
              <a:buNone/>
            </a:pPr>
            <a:endParaRPr sz="200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451579" y="804519"/>
            <a:ext cx="9603275" cy="1049235"/>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buClr>
                <a:schemeClr val="dk1"/>
              </a:buClr>
              <a:buSzPct val="25000"/>
              <a:buFont typeface="Cabin"/>
              <a:buNone/>
            </a:pPr>
            <a:r>
              <a:rPr lang="en-US" sz="3200" b="0" i="0" u="none" strike="noStrike" cap="none">
                <a:solidFill>
                  <a:schemeClr val="dk1"/>
                </a:solidFill>
                <a:latin typeface="Cabin"/>
                <a:ea typeface="Cabin"/>
                <a:cs typeface="Cabin"/>
                <a:sym typeface="Cabin"/>
              </a:rPr>
              <a:t>RISK FACTORS OF OSTEOPOROSIS</a:t>
            </a:r>
          </a:p>
        </p:txBody>
      </p:sp>
      <p:sp>
        <p:nvSpPr>
          <p:cNvPr id="151" name="Shape 151"/>
          <p:cNvSpPr txBox="1">
            <a:spLocks noGrp="1"/>
          </p:cNvSpPr>
          <p:nvPr>
            <p:ph type="body" idx="1"/>
          </p:nvPr>
        </p:nvSpPr>
        <p:spPr>
          <a:xfrm>
            <a:off x="1451579" y="2015732"/>
            <a:ext cx="9603275" cy="3450613"/>
          </a:xfrm>
          <a:prstGeom prst="rect">
            <a:avLst/>
          </a:prstGeom>
          <a:noFill/>
          <a:ln>
            <a:noFill/>
          </a:ln>
        </p:spPr>
        <p:txBody>
          <a:bodyPr wrap="square" lIns="91425" tIns="45700" rIns="91425" bIns="45700" numCol="2" anchor="t" anchorCtr="0">
            <a:noAutofit/>
          </a:bodyPr>
          <a:lstStyle/>
          <a:p>
            <a:pPr marL="228600" marR="0" lvl="0" indent="-228600" algn="l" rtl="0">
              <a:lnSpc>
                <a:spcPct val="120000"/>
              </a:lnSpc>
              <a:spcBef>
                <a:spcPts val="0"/>
              </a:spcBef>
              <a:spcAft>
                <a:spcPts val="0"/>
              </a:spcAft>
              <a:buClr>
                <a:schemeClr val="accent1"/>
              </a:buClr>
              <a:buSzPct val="100000"/>
              <a:buFont typeface="Arial"/>
              <a:buChar char="•"/>
            </a:pPr>
            <a:r>
              <a:rPr lang="en-US" sz="2400" b="1" i="0" u="none" strike="noStrike" cap="none" dirty="0" err="1">
                <a:solidFill>
                  <a:schemeClr val="dk1"/>
                </a:solidFill>
                <a:latin typeface="Cabin"/>
                <a:ea typeface="Cabin"/>
                <a:cs typeface="Cabin"/>
                <a:sym typeface="Cabin"/>
              </a:rPr>
              <a:t>Nonmodifiable</a:t>
            </a:r>
            <a:r>
              <a:rPr lang="en-US" sz="2400" b="1" i="0" u="none" strike="noStrike" cap="none" dirty="0">
                <a:solidFill>
                  <a:schemeClr val="dk1"/>
                </a:solidFill>
                <a:latin typeface="Cabin"/>
                <a:ea typeface="Cabin"/>
                <a:cs typeface="Cabin"/>
                <a:sym typeface="Cabin"/>
              </a:rPr>
              <a:t>:</a:t>
            </a:r>
          </a:p>
          <a:p>
            <a:pPr marL="685800" marR="0" lvl="1" indent="-228600" algn="l" rtl="0">
              <a:lnSpc>
                <a:spcPct val="120000"/>
              </a:lnSpc>
              <a:spcBef>
                <a:spcPts val="5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Age. (Most important risk factor)</a:t>
            </a:r>
          </a:p>
          <a:p>
            <a:pPr marL="685800" marR="0" lvl="1" indent="-228600" algn="l" rtl="0">
              <a:lnSpc>
                <a:spcPct val="120000"/>
              </a:lnSpc>
              <a:spcBef>
                <a:spcPts val="5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Female gender</a:t>
            </a:r>
          </a:p>
          <a:p>
            <a:pPr marL="685800" marR="0" lvl="1" indent="-228600" algn="l" rtl="0">
              <a:lnSpc>
                <a:spcPct val="120000"/>
              </a:lnSpc>
              <a:spcBef>
                <a:spcPts val="500"/>
              </a:spcBef>
              <a:spcAft>
                <a:spcPts val="0"/>
              </a:spcAft>
              <a:buClr>
                <a:schemeClr val="accent1"/>
              </a:buClr>
              <a:buSzPct val="100000"/>
              <a:buFont typeface="Arial"/>
              <a:buChar char="•"/>
            </a:pPr>
            <a:r>
              <a:rPr lang="en-US" sz="2000" b="0" i="0" u="none" strike="noStrike" cap="none" dirty="0" err="1" smtClean="0">
                <a:solidFill>
                  <a:schemeClr val="dk1"/>
                </a:solidFill>
                <a:latin typeface="Cabin"/>
                <a:ea typeface="Cabin"/>
                <a:cs typeface="Cabin"/>
                <a:sym typeface="Cabin"/>
              </a:rPr>
              <a:t>Manopause</a:t>
            </a:r>
            <a:endParaRPr lang="en-US" sz="2000" b="0" i="0" u="none" strike="noStrike" cap="none" dirty="0">
              <a:solidFill>
                <a:schemeClr val="dk1"/>
              </a:solidFill>
              <a:latin typeface="Cabin"/>
              <a:ea typeface="Cabin"/>
              <a:cs typeface="Cabin"/>
              <a:sym typeface="Cabin"/>
            </a:endParaRPr>
          </a:p>
          <a:p>
            <a:pPr marL="685800" marR="0" lvl="1" indent="-228600" algn="l" rtl="0">
              <a:lnSpc>
                <a:spcPct val="120000"/>
              </a:lnSpc>
              <a:spcBef>
                <a:spcPts val="5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Family history</a:t>
            </a:r>
          </a:p>
          <a:p>
            <a:pPr marL="685800" marR="0" lvl="1" indent="-228600" algn="l" rtl="0">
              <a:lnSpc>
                <a:spcPct val="120000"/>
              </a:lnSpc>
              <a:spcBef>
                <a:spcPts val="5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Small frame/low body weight</a:t>
            </a:r>
          </a:p>
          <a:p>
            <a:pPr marL="685800" marR="0" lvl="1" indent="-228600" algn="l" rtl="0">
              <a:lnSpc>
                <a:spcPct val="120000"/>
              </a:lnSpc>
              <a:spcBef>
                <a:spcPts val="5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History of broken bones</a:t>
            </a:r>
          </a:p>
          <a:p>
            <a:pPr marL="228600" marR="0" lvl="0" indent="-228600" algn="l" rtl="0">
              <a:lnSpc>
                <a:spcPct val="120000"/>
              </a:lnSpc>
              <a:spcBef>
                <a:spcPts val="1000"/>
              </a:spcBef>
              <a:spcAft>
                <a:spcPts val="0"/>
              </a:spcAft>
              <a:buClr>
                <a:schemeClr val="accent1"/>
              </a:buClr>
              <a:buSzPct val="100000"/>
              <a:buFont typeface="Arial"/>
              <a:buChar char="•"/>
            </a:pPr>
            <a:r>
              <a:rPr lang="en-US" sz="2400" b="1" i="0" u="none" strike="noStrike" cap="none" dirty="0">
                <a:solidFill>
                  <a:schemeClr val="dk1"/>
                </a:solidFill>
                <a:latin typeface="Cabin"/>
                <a:ea typeface="Cabin"/>
                <a:cs typeface="Cabin"/>
                <a:sym typeface="Cabin"/>
              </a:rPr>
              <a:t>Modifiable</a:t>
            </a:r>
            <a:r>
              <a:rPr lang="en-US" sz="2400" b="0" i="0" u="none" strike="noStrike" cap="none" dirty="0">
                <a:solidFill>
                  <a:schemeClr val="dk1"/>
                </a:solidFill>
                <a:latin typeface="Cabin"/>
                <a:ea typeface="Cabin"/>
                <a:cs typeface="Cabin"/>
                <a:sym typeface="Cabin"/>
              </a:rPr>
              <a:t>:</a:t>
            </a:r>
          </a:p>
          <a:p>
            <a:pPr marL="685800" marR="0" lvl="1" indent="-228600" algn="l" rtl="0">
              <a:lnSpc>
                <a:spcPct val="120000"/>
              </a:lnSpc>
              <a:spcBef>
                <a:spcPts val="5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Low Ca/Vitamin D</a:t>
            </a:r>
          </a:p>
          <a:p>
            <a:pPr marL="685800" marR="0" lvl="1" indent="-228600" algn="l" rtl="0">
              <a:lnSpc>
                <a:spcPct val="120000"/>
              </a:lnSpc>
              <a:spcBef>
                <a:spcPts val="5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Sedentary lifestyle</a:t>
            </a:r>
          </a:p>
          <a:p>
            <a:pPr marL="685800" marR="0" lvl="1" indent="-228600" algn="l" rtl="0">
              <a:lnSpc>
                <a:spcPct val="120000"/>
              </a:lnSpc>
              <a:spcBef>
                <a:spcPts val="5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Smoking</a:t>
            </a:r>
          </a:p>
          <a:p>
            <a:pPr marL="685800" marR="0" lvl="1" indent="-228600" algn="l" rtl="0">
              <a:lnSpc>
                <a:spcPct val="120000"/>
              </a:lnSpc>
              <a:spcBef>
                <a:spcPts val="500"/>
              </a:spcBef>
              <a:spcAft>
                <a:spcPts val="0"/>
              </a:spcAft>
              <a:buClr>
                <a:schemeClr val="accent1"/>
              </a:buClr>
              <a:buSzPct val="100000"/>
              <a:buFont typeface="Arial"/>
              <a:buChar char="•"/>
            </a:pPr>
            <a:r>
              <a:rPr lang="en-US" sz="2000" b="0" i="0" u="none" strike="noStrike" cap="none" dirty="0">
                <a:solidFill>
                  <a:schemeClr val="dk1"/>
                </a:solidFill>
                <a:latin typeface="Cabin"/>
                <a:ea typeface="Cabin"/>
                <a:cs typeface="Cabin"/>
                <a:sym typeface="Cabin"/>
              </a:rPr>
              <a:t>Alcohol use</a:t>
            </a:r>
          </a:p>
          <a:p>
            <a:pPr marL="685800" marR="0" lvl="1" indent="-228600" algn="l" rtl="0">
              <a:lnSpc>
                <a:spcPct val="120000"/>
              </a:lnSpc>
              <a:spcBef>
                <a:spcPts val="500"/>
              </a:spcBef>
              <a:buClr>
                <a:schemeClr val="accent1"/>
              </a:buClr>
              <a:buSzPct val="100000"/>
              <a:buFont typeface="Arial"/>
              <a:buNone/>
            </a:pPr>
            <a:endParaRPr sz="1800" b="0" i="0" u="none" strike="noStrike" cap="none" dirty="0">
              <a:solidFill>
                <a:schemeClr val="dk1"/>
              </a:solidFill>
              <a:latin typeface="Cabin"/>
              <a:ea typeface="Cabin"/>
              <a:cs typeface="Cabin"/>
              <a:sym typeface="Cabi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معرض">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2013</Words>
  <Application>Microsoft Office PowerPoint</Application>
  <PresentationFormat>Custom</PresentationFormat>
  <Paragraphs>322</Paragraphs>
  <Slides>59</Slides>
  <Notes>58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معرض</vt:lpstr>
      <vt:lpstr>OSTEOPOROSIS</vt:lpstr>
      <vt:lpstr>DEFINITIONS</vt:lpstr>
      <vt:lpstr>VITAMIN D</vt:lpstr>
      <vt:lpstr>VITAMIN D DEFICIENCY </vt:lpstr>
      <vt:lpstr>VITAMIN D DEFICIENCY CONT.</vt:lpstr>
      <vt:lpstr>CONSEQUENCES OF VITAMIN D DEFICIENCY </vt:lpstr>
      <vt:lpstr>PREVALENCE OF OSTEOPOROSIS</vt:lpstr>
      <vt:lpstr>PREVALENCE OF OSTEOPOROSIS</vt:lpstr>
      <vt:lpstr>RISK FACTORS OF OSTEOPOROSIS</vt:lpstr>
      <vt:lpstr>RISK FACTORS OF OSTEOPOROSIS</vt:lpstr>
      <vt:lpstr>FRAX</vt:lpstr>
      <vt:lpstr>PowerPoint Presentation</vt:lpstr>
      <vt:lpstr>MeCQs ?</vt:lpstr>
      <vt:lpstr>HOW OSTEOPOROSIS PATIENT PRESENT ?</vt:lpstr>
      <vt:lpstr>COMMON FRACTURES WITH OSTEOPOROSIS</vt:lpstr>
      <vt:lpstr>SPINAL FRACTURES</vt:lpstr>
      <vt:lpstr>PowerPoint Presentation</vt:lpstr>
      <vt:lpstr>HIP FRACTURES</vt:lpstr>
      <vt:lpstr>PowerPoint Presentation</vt:lpstr>
      <vt:lpstr>WRIST AND FOREARM FRACTURES</vt:lpstr>
      <vt:lpstr>PowerPoint Presentation</vt:lpstr>
      <vt:lpstr>PowerPoint Presentation</vt:lpstr>
      <vt:lpstr>VITAMIN D AND COMORBIDITIES</vt:lpstr>
      <vt:lpstr>CVS</vt:lpstr>
      <vt:lpstr>CVS</vt:lpstr>
      <vt:lpstr>HYPERTENSION </vt:lpstr>
      <vt:lpstr>OBESITY</vt:lpstr>
      <vt:lpstr>DIABETES MELLITUS TYPE 2</vt:lpstr>
      <vt:lpstr>OSTEOPOROSIS INVESTIGATIONS</vt:lpstr>
      <vt:lpstr>CASE SCENARIO</vt:lpstr>
      <vt:lpstr>LABORATORY  </vt:lpstr>
      <vt:lpstr>X-RAY</vt:lpstr>
      <vt:lpstr>DEXA</vt:lpstr>
      <vt:lpstr>PowerPoint Presentation</vt:lpstr>
      <vt:lpstr>PowerPoint Presentation</vt:lpstr>
      <vt:lpstr>PowerPoint Presentation</vt:lpstr>
      <vt:lpstr>PowerPoint Presentation</vt:lpstr>
      <vt:lpstr>MANAGEMENT</vt:lpstr>
      <vt:lpstr>What is the drug of choice for management of adrenal glucocorticoid-induced osteoporosis?</vt:lpstr>
      <vt:lpstr>OBJECTIVES TO BE COVERED</vt:lpstr>
      <vt:lpstr>1-MANAGEMENT OF OSTEOPOROSIS AND OSTEOPENIA </vt:lpstr>
      <vt:lpstr>1-MANAGEMENT OF OSTEOPOROSIS AND OSTEOPENIA </vt:lpstr>
      <vt:lpstr>1-MANAGEMENT OF OSTEOPOROSIS AND OSTEOPENIA </vt:lpstr>
      <vt:lpstr>1-MANAGEMENT OF OSTEOPOROSIS AND OSTEOPENIA </vt:lpstr>
      <vt:lpstr>1-MANAGEMENT OF OSTEOPOROSIS AND OSTEOPENIA </vt:lpstr>
      <vt:lpstr>2-ROLE OF MEDICATIONS </vt:lpstr>
      <vt:lpstr>2-ROLE OF MEDICATIONS </vt:lpstr>
      <vt:lpstr>3-ROLE OF VITAMIN D AND CA </vt:lpstr>
      <vt:lpstr>3-ROLE OF VITAMIN D AND CA </vt:lpstr>
      <vt:lpstr>3-ROLE OF VITAMIN D AND CA </vt:lpstr>
      <vt:lpstr>3-ROLE OF VITAMIN D AND CA </vt:lpstr>
      <vt:lpstr>3-ROLE OF VITAMIN D AND CA </vt:lpstr>
      <vt:lpstr>3-ROLE OF VITAMIN D AND CA </vt:lpstr>
      <vt:lpstr>4-VITAMIN DEFICIENCY DURING PREGNANCY </vt:lpstr>
      <vt:lpstr>4-VITAMIN DEFICIENCY DURING PREGNANCY </vt:lpstr>
      <vt:lpstr>5-PREVENTION AND ADVICE </vt:lpstr>
      <vt:lpstr>5-PREVENTION AND ADVICE </vt:lpstr>
      <vt:lpstr>5-PREVENTION AND ADVICE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cp:lastModifiedBy>3422</cp:lastModifiedBy>
  <cp:revision>6</cp:revision>
  <dcterms:modified xsi:type="dcterms:W3CDTF">2017-10-09T12:30:29Z</dcterms:modified>
</cp:coreProperties>
</file>