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 id="2147483768" r:id="rId2"/>
  </p:sldMasterIdLst>
  <p:notesMasterIdLst>
    <p:notesMasterId r:id="rId53"/>
  </p:notesMasterIdLst>
  <p:sldIdLst>
    <p:sldId id="256" r:id="rId3"/>
    <p:sldId id="257" r:id="rId4"/>
    <p:sldId id="258" r:id="rId5"/>
    <p:sldId id="260" r:id="rId6"/>
    <p:sldId id="262" r:id="rId7"/>
    <p:sldId id="266" r:id="rId8"/>
    <p:sldId id="267" r:id="rId9"/>
    <p:sldId id="268" r:id="rId10"/>
    <p:sldId id="270" r:id="rId11"/>
    <p:sldId id="272" r:id="rId12"/>
    <p:sldId id="271" r:id="rId13"/>
    <p:sldId id="273" r:id="rId14"/>
    <p:sldId id="274" r:id="rId15"/>
    <p:sldId id="318" r:id="rId16"/>
    <p:sldId id="319" r:id="rId17"/>
    <p:sldId id="320" r:id="rId18"/>
    <p:sldId id="322" r:id="rId19"/>
    <p:sldId id="275" r:id="rId20"/>
    <p:sldId id="276" r:id="rId21"/>
    <p:sldId id="277" r:id="rId22"/>
    <p:sldId id="278" r:id="rId23"/>
    <p:sldId id="283" r:id="rId24"/>
    <p:sldId id="279" r:id="rId25"/>
    <p:sldId id="280" r:id="rId26"/>
    <p:sldId id="281" r:id="rId27"/>
    <p:sldId id="282" r:id="rId28"/>
    <p:sldId id="284" r:id="rId29"/>
    <p:sldId id="285" r:id="rId30"/>
    <p:sldId id="286" r:id="rId31"/>
    <p:sldId id="287" r:id="rId32"/>
    <p:sldId id="325" r:id="rId33"/>
    <p:sldId id="323" r:id="rId34"/>
    <p:sldId id="324" r:id="rId35"/>
    <p:sldId id="288" r:id="rId36"/>
    <p:sldId id="289" r:id="rId37"/>
    <p:sldId id="290" r:id="rId38"/>
    <p:sldId id="291" r:id="rId39"/>
    <p:sldId id="292" r:id="rId40"/>
    <p:sldId id="293" r:id="rId41"/>
    <p:sldId id="294" r:id="rId42"/>
    <p:sldId id="305" r:id="rId43"/>
    <p:sldId id="306" r:id="rId44"/>
    <p:sldId id="307" r:id="rId45"/>
    <p:sldId id="308" r:id="rId46"/>
    <p:sldId id="310" r:id="rId47"/>
    <p:sldId id="312" r:id="rId48"/>
    <p:sldId id="314" r:id="rId49"/>
    <p:sldId id="316" r:id="rId50"/>
    <p:sldId id="317" r:id="rId51"/>
    <p:sldId id="315"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8475" autoAdjust="0"/>
  </p:normalViewPr>
  <p:slideViewPr>
    <p:cSldViewPr>
      <p:cViewPr>
        <p:scale>
          <a:sx n="80" d="100"/>
          <a:sy n="80" d="100"/>
        </p:scale>
        <p:origin x="-864" y="16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B3E3AB-3738-4414-AD3A-F52E16B5C566}" type="datetimeFigureOut">
              <a:rPr lang="en-US" smtClean="0"/>
              <a:pPr/>
              <a:t>10/10/2017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37C51C-1EBF-4B30-A9EC-2308E4332D9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37C51C-1EBF-4B30-A9EC-2308E4332D9E}"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37C51C-1EBF-4B30-A9EC-2308E4332D9E}" type="slidenum">
              <a:rPr lang="en-US" smtClean="0"/>
              <a:pPr/>
              <a:t>19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37C51C-1EBF-4B30-A9EC-2308E4332D9E}" type="slidenum">
              <a:rPr lang="en-US" smtClean="0"/>
              <a:pPr/>
              <a:t>45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10/10/2017</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10/10/2017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10/10/2017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10/10/2017</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3.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0" y="5123597"/>
            <a:ext cx="8686800" cy="0"/>
          </a:xfrm>
          <a:prstGeom prst="line">
            <a:avLst/>
          </a:prstGeom>
          <a:ln w="196850">
            <a:solidFill>
              <a:srgbClr val="27A4BA"/>
            </a:solidFill>
          </a:ln>
        </p:spPr>
        <p:style>
          <a:lnRef idx="3">
            <a:schemeClr val="accent1"/>
          </a:lnRef>
          <a:fillRef idx="0">
            <a:schemeClr val="accent1"/>
          </a:fillRef>
          <a:effectRef idx="2">
            <a:schemeClr val="accent1"/>
          </a:effectRef>
          <a:fontRef idx="minor">
            <a:schemeClr val="tx1"/>
          </a:fontRef>
        </p:style>
      </p:cxnSp>
      <p:sp>
        <p:nvSpPr>
          <p:cNvPr id="7" name="TextBox 6"/>
          <p:cNvSpPr txBox="1"/>
          <p:nvPr/>
        </p:nvSpPr>
        <p:spPr>
          <a:xfrm>
            <a:off x="23446" y="5380672"/>
            <a:ext cx="4267200" cy="1477328"/>
          </a:xfrm>
          <a:prstGeom prst="rect">
            <a:avLst/>
          </a:prstGeom>
          <a:noFill/>
        </p:spPr>
        <p:txBody>
          <a:bodyPr wrap="square" rtlCol="0">
            <a:spAutoFit/>
          </a:bodyPr>
          <a:lstStyle/>
          <a:p>
            <a:r>
              <a:rPr lang="en-US" b="1" dirty="0" smtClean="0"/>
              <a:t>IBRAHIM ALNAJASHI</a:t>
            </a:r>
          </a:p>
          <a:p>
            <a:r>
              <a:rPr lang="en-US" b="1" dirty="0" smtClean="0"/>
              <a:t>MOHAMMAD ALKHARRAZ</a:t>
            </a:r>
            <a:br>
              <a:rPr lang="en-US" b="1" dirty="0" smtClean="0"/>
            </a:br>
            <a:r>
              <a:rPr lang="en-US" b="1" dirty="0" smtClean="0"/>
              <a:t>ABDULRAHMAN ABU SITTAH</a:t>
            </a:r>
          </a:p>
          <a:p>
            <a:endParaRPr lang="en-US" b="1" dirty="0" smtClean="0"/>
          </a:p>
          <a:p>
            <a:endParaRPr lang="en-US" b="1" dirty="0" smtClean="0"/>
          </a:p>
        </p:txBody>
      </p:sp>
      <p:sp>
        <p:nvSpPr>
          <p:cNvPr id="2" name="Title 1"/>
          <p:cNvSpPr>
            <a:spLocks noGrp="1"/>
          </p:cNvSpPr>
          <p:nvPr>
            <p:ph type="ctrTitle"/>
          </p:nvPr>
        </p:nvSpPr>
        <p:spPr>
          <a:xfrm>
            <a:off x="990600" y="1752600"/>
            <a:ext cx="6934200" cy="2438400"/>
          </a:xfrm>
        </p:spPr>
        <p:txBody>
          <a:bodyPr>
            <a:normAutofit fontScale="90000"/>
          </a:bodyPr>
          <a:lstStyle/>
          <a:p>
            <a:pPr algn="ctr"/>
            <a:r>
              <a:rPr lang="en-US" b="1" dirty="0" smtClean="0">
                <a:solidFill>
                  <a:schemeClr val="tx1"/>
                </a:solidFill>
              </a:rPr>
              <a:t>Common </a:t>
            </a:r>
            <a:r>
              <a:rPr lang="en-US" b="1" dirty="0">
                <a:solidFill>
                  <a:schemeClr val="tx1"/>
                </a:solidFill>
              </a:rPr>
              <a:t>Psychiatric Problems in Primary </a:t>
            </a:r>
            <a:r>
              <a:rPr lang="en-US" b="1" dirty="0" smtClean="0">
                <a:solidFill>
                  <a:schemeClr val="tx1"/>
                </a:solidFill>
              </a:rPr>
              <a:t>Care</a:t>
            </a:r>
            <a:br>
              <a:rPr lang="en-US" b="1" dirty="0" smtClean="0">
                <a:solidFill>
                  <a:schemeClr val="tx1"/>
                </a:solidFill>
              </a:rPr>
            </a:br>
            <a:r>
              <a:rPr lang="en-US" sz="3300" b="1" dirty="0" smtClean="0">
                <a:solidFill>
                  <a:schemeClr val="tx1"/>
                </a:solidFill>
              </a:rPr>
              <a:t>Supervised by: Dr. </a:t>
            </a:r>
            <a:r>
              <a:rPr lang="en-US" sz="3300" b="1" dirty="0" err="1" smtClean="0">
                <a:solidFill>
                  <a:schemeClr val="tx1"/>
                </a:solidFill>
              </a:rPr>
              <a:t>Yousef</a:t>
            </a:r>
            <a:r>
              <a:rPr lang="en-US" sz="3300" b="1" dirty="0" smtClean="0">
                <a:solidFill>
                  <a:schemeClr val="tx1"/>
                </a:solidFill>
              </a:rPr>
              <a:t> </a:t>
            </a:r>
            <a:r>
              <a:rPr lang="en-US" sz="3300" b="1" dirty="0" err="1" smtClean="0">
                <a:solidFill>
                  <a:schemeClr val="tx1"/>
                </a:solidFill>
              </a:rPr>
              <a:t>Alturki</a:t>
            </a:r>
            <a:endParaRPr lang="en-US" sz="3300" dirty="0">
              <a:solidFill>
                <a:schemeClr val="tx1"/>
              </a:solidFill>
            </a:endParaRPr>
          </a:p>
        </p:txBody>
      </p:sp>
    </p:spTree>
    <p:extLst>
      <p:ext uri="{BB962C8B-B14F-4D97-AF65-F5344CB8AC3E}">
        <p14:creationId xmlns="" xmlns:p14="http://schemas.microsoft.com/office/powerpoint/2010/main" val="13670741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Etiology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first consideration is the possibility that anxiety is due to a known or unrecognized medical condition. </a:t>
            </a:r>
          </a:p>
          <a:p>
            <a:r>
              <a:rPr lang="en-US" dirty="0" smtClean="0"/>
              <a:t>Substance-induced anxiety disorder (over-the-counter medications, herbal medications, substances of abuse) is a diagnosis that often is missed.</a:t>
            </a:r>
          </a:p>
          <a:p>
            <a:r>
              <a:rPr lang="en-US" dirty="0" smtClean="0"/>
              <a:t>Genetic factors significantly influence risk for many anxiety disorders. </a:t>
            </a:r>
          </a:p>
          <a:p>
            <a:r>
              <a:rPr lang="en-US" dirty="0" smtClean="0"/>
              <a:t>Environmental factors such as early childhood trauma can also contribute to risk for later anxiety disorders. </a:t>
            </a:r>
          </a:p>
          <a:p>
            <a:r>
              <a:rPr lang="en-US" dirty="0" smtClean="0"/>
              <a:t>Some individuals appear resilient to stress, while others are vulnerable to stress, which precipitates an anxiety disorder.</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Anxiety classification</a:t>
            </a:r>
            <a:endParaRPr lang="en-US" dirty="0">
              <a:solidFill>
                <a:schemeClr val="tx1"/>
              </a:solidFill>
            </a:endParaRPr>
          </a:p>
        </p:txBody>
      </p:sp>
      <p:sp>
        <p:nvSpPr>
          <p:cNvPr id="3" name="Content Placeholder 2"/>
          <p:cNvSpPr>
            <a:spLocks noGrp="1"/>
          </p:cNvSpPr>
          <p:nvPr>
            <p:ph idx="1"/>
          </p:nvPr>
        </p:nvSpPr>
        <p:spPr/>
        <p:txBody>
          <a:bodyPr/>
          <a:lstStyle/>
          <a:p>
            <a:r>
              <a:rPr lang="en-US" dirty="0" smtClean="0"/>
              <a:t>Panic Disorder</a:t>
            </a:r>
          </a:p>
          <a:p>
            <a:r>
              <a:rPr lang="en-US" dirty="0" smtClean="0"/>
              <a:t>Phobias (Agoraphobia , Social phobia , Specific phobia)</a:t>
            </a:r>
          </a:p>
          <a:p>
            <a:r>
              <a:rPr lang="en-US" dirty="0" smtClean="0"/>
              <a:t>Generalized Anxiety Disorder ( GAD)</a:t>
            </a:r>
          </a:p>
          <a:p>
            <a:r>
              <a:rPr lang="en-US" dirty="0" smtClean="0"/>
              <a:t>OCD</a:t>
            </a:r>
          </a:p>
          <a:p>
            <a:endParaRPr lang="en-US" dirty="0" smtClean="0"/>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Panic Disorder</a:t>
            </a:r>
            <a:endParaRPr lang="en-US" dirty="0"/>
          </a:p>
        </p:txBody>
      </p:sp>
      <p:sp>
        <p:nvSpPr>
          <p:cNvPr id="3" name="Content Placeholder 2"/>
          <p:cNvSpPr>
            <a:spLocks noGrp="1"/>
          </p:cNvSpPr>
          <p:nvPr>
            <p:ph idx="1"/>
          </p:nvPr>
        </p:nvSpPr>
        <p:spPr/>
        <p:txBody>
          <a:bodyPr/>
          <a:lstStyle/>
          <a:p>
            <a:r>
              <a:rPr lang="en-US" dirty="0" smtClean="0"/>
              <a:t>Recurrent panic attacks, at least some of which are not triggered or expected, and one month or more of either worry about future attacks/consequences, or a significant maladaptive change in behavior related to the attacks, such as avoidance of the precipitating circumstances</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Generalized Anxiety Disorder ( GAD) </a:t>
            </a:r>
            <a:endParaRPr lang="en-US" sz="4000" dirty="0"/>
          </a:p>
        </p:txBody>
      </p:sp>
      <p:sp>
        <p:nvSpPr>
          <p:cNvPr id="3" name="Content Placeholder 2"/>
          <p:cNvSpPr>
            <a:spLocks noGrp="1"/>
          </p:cNvSpPr>
          <p:nvPr>
            <p:ph idx="1"/>
          </p:nvPr>
        </p:nvSpPr>
        <p:spPr/>
        <p:txBody>
          <a:bodyPr/>
          <a:lstStyle/>
          <a:p>
            <a:r>
              <a:rPr lang="en-US" dirty="0" smtClean="0"/>
              <a:t>Excessive worry and anxiety that are difficult to control, cause significant distress and impairment, and occur on more days than not.</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800" dirty="0" smtClean="0"/>
              <a:t>Generalized anxiety disorder: case history</a:t>
            </a:r>
            <a:endParaRPr lang="en-US" sz="3800" dirty="0"/>
          </a:p>
        </p:txBody>
      </p:sp>
      <p:sp>
        <p:nvSpPr>
          <p:cNvPr id="3" name="Content Placeholder 2"/>
          <p:cNvSpPr>
            <a:spLocks noGrp="1"/>
          </p:cNvSpPr>
          <p:nvPr>
            <p:ph idx="1"/>
          </p:nvPr>
        </p:nvSpPr>
        <p:spPr/>
        <p:txBody>
          <a:bodyPr>
            <a:normAutofit fontScale="92500" lnSpcReduction="10000"/>
          </a:bodyPr>
          <a:lstStyle/>
          <a:p>
            <a:r>
              <a:rPr lang="en-US" dirty="0" smtClean="0"/>
              <a:t>A 23 year old female medical student presents to the outpatient family medicine department complaining of excessive worry for the past 8 months. She says that she is worried about her grades and about her future medicine career. She also reports being excessively worried about getting married having children, as she is afraid she might not be able to be a mother and a physician at the same time. She has also been worrying about her friend because she has just graduated from the college of science did not find a job. This excessive worry has detrimentally affected her GPA and social functioning. She now finds it difficult to concentrate in her daily life.</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She also complains of muscle tension, sleep disturbances, fatigue, restlessness, irritability, and poor concentration.</a:t>
            </a:r>
          </a:p>
          <a:p>
            <a:r>
              <a:rPr lang="en-US" dirty="0" smtClean="0"/>
              <a:t>She is healthy and takes no medications. She has never been diagnosed with a psychiatric illness. She also denies any substance use.</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Generalized anxiety disorder: </a:t>
            </a:r>
            <a:r>
              <a:rPr lang="en-US" b="1" dirty="0" smtClean="0"/>
              <a:t>clinical features </a:t>
            </a:r>
            <a:r>
              <a:rPr lang="en-US" dirty="0" smtClean="0"/>
              <a:t>(&gt;6 months) </a:t>
            </a:r>
            <a:endParaRPr lang="en-US" dirty="0"/>
          </a:p>
        </p:txBody>
      </p:sp>
      <p:pic>
        <p:nvPicPr>
          <p:cNvPr id="8" name="Content Placeholder 5"/>
          <p:cNvPicPr>
            <a:picLocks noGrp="1" noChangeAspect="1"/>
          </p:cNvPicPr>
          <p:nvPr>
            <p:ph idx="1"/>
          </p:nvPr>
        </p:nvPicPr>
        <p:blipFill rotWithShape="1">
          <a:blip r:embed="rId2" cstate="print">
            <a:extLst>
              <a:ext uri="{28A0092B-C50C-407E-A947-70E740481C1C}">
                <a14:useLocalDpi xmlns:a14="http://schemas.microsoft.com/office/drawing/2010/main" xmlns="" val="0"/>
              </a:ext>
            </a:extLst>
          </a:blip>
          <a:srcRect b="3013"/>
          <a:stretch/>
        </p:blipFill>
        <p:spPr>
          <a:xfrm>
            <a:off x="-76200" y="1935163"/>
            <a:ext cx="3648148" cy="4389437"/>
          </a:xfrm>
        </p:spPr>
      </p:pic>
      <p:pic>
        <p:nvPicPr>
          <p:cNvPr id="9" name="Picture 8"/>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505200" y="1981200"/>
            <a:ext cx="6187849" cy="4605181"/>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500" dirty="0" smtClean="0"/>
              <a:t>Generalized anxiety disorder management</a:t>
            </a:r>
            <a:endParaRPr lang="en-US" sz="3500" dirty="0"/>
          </a:p>
        </p:txBody>
      </p:sp>
      <p:sp>
        <p:nvSpPr>
          <p:cNvPr id="3" name="Content Placeholder 2"/>
          <p:cNvSpPr>
            <a:spLocks noGrp="1"/>
          </p:cNvSpPr>
          <p:nvPr>
            <p:ph idx="1"/>
          </p:nvPr>
        </p:nvSpPr>
        <p:spPr/>
        <p:txBody>
          <a:bodyPr/>
          <a:lstStyle/>
          <a:p>
            <a:r>
              <a:rPr lang="en-US" dirty="0" smtClean="0"/>
              <a:t>Pharmacotherapy and Cognitive Behavioral Therapy are first line treatment (you can either give meds, or do CBT)</a:t>
            </a:r>
          </a:p>
          <a:p>
            <a:r>
              <a:rPr lang="en-US" dirty="0" smtClean="0"/>
              <a:t>They are equally effective</a:t>
            </a:r>
          </a:p>
          <a:p>
            <a:r>
              <a:rPr lang="en-US" dirty="0" smtClean="0"/>
              <a:t>Pharmacotherapy: SSRI (</a:t>
            </a:r>
            <a:r>
              <a:rPr lang="en-US" dirty="0" err="1" smtClean="0"/>
              <a:t>paroxetine</a:t>
            </a:r>
            <a:r>
              <a:rPr lang="en-US" dirty="0" smtClean="0"/>
              <a:t>), SNRI (</a:t>
            </a:r>
            <a:r>
              <a:rPr lang="en-US" dirty="0" err="1" smtClean="0"/>
              <a:t>venlafaxine</a:t>
            </a:r>
            <a:r>
              <a:rPr lang="en-US" dirty="0" smtClean="0"/>
              <a:t>)</a:t>
            </a:r>
          </a:p>
          <a:p>
            <a:r>
              <a:rPr lang="en-US" dirty="0" smtClean="0"/>
              <a:t>CBT: good options for patients who don’t want meds or can’t tolerate them</a:t>
            </a:r>
          </a:p>
          <a:p>
            <a:r>
              <a:rPr lang="en-US" dirty="0" smtClean="0"/>
              <a:t>If the patient is not getting better with your meds, consult psychiatry.</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Phobias</a:t>
            </a:r>
            <a:endParaRPr lang="en-US" dirty="0"/>
          </a:p>
        </p:txBody>
      </p:sp>
      <p:sp>
        <p:nvSpPr>
          <p:cNvPr id="3" name="Content Placeholder 2"/>
          <p:cNvSpPr>
            <a:spLocks noGrp="1"/>
          </p:cNvSpPr>
          <p:nvPr>
            <p:ph idx="1"/>
          </p:nvPr>
        </p:nvSpPr>
        <p:spPr/>
        <p:txBody>
          <a:bodyPr/>
          <a:lstStyle/>
          <a:p>
            <a:r>
              <a:rPr lang="en-GB" dirty="0" smtClean="0"/>
              <a:t>It is  anxiety related to specific situations or objects. </a:t>
            </a:r>
          </a:p>
          <a:p>
            <a:endParaRPr lang="en-GB" dirty="0" smtClean="0"/>
          </a:p>
          <a:p>
            <a:r>
              <a:rPr lang="en-GB" dirty="0" smtClean="0"/>
              <a:t>Patients avoid these objects or situations, become anxious when they anticipate having to meet them and/or endure them with intense distress.</a:t>
            </a:r>
          </a:p>
          <a:p>
            <a:endParaRPr lang="en-GB" dirty="0" smtClean="0"/>
          </a:p>
          <a:p>
            <a:r>
              <a:rPr lang="en-GB" dirty="0" smtClean="0"/>
              <a:t>Common phobias are spiders, people and social situations, flying, open spaces, confined spaces, heights, cancer, thunderstorms, death and heart disease. </a:t>
            </a:r>
          </a:p>
          <a:p>
            <a:endParaRPr lang="en-GB" dirty="0" smtClean="0"/>
          </a:p>
          <a:p>
            <a:endParaRPr lang="en-GB" dirty="0" smtClean="0"/>
          </a:p>
          <a:p>
            <a:pPr>
              <a:buNone/>
            </a:pPr>
            <a:endParaRPr lang="en-GB" dirty="0" smtClean="0"/>
          </a:p>
          <a:p>
            <a:endParaRPr lang="en-GB" dirty="0" smtClean="0"/>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500" dirty="0" smtClean="0"/>
              <a:t>Obsessive Compulsive Disorder (OCD)</a:t>
            </a:r>
            <a:endParaRPr lang="en-US" sz="3500" dirty="0"/>
          </a:p>
        </p:txBody>
      </p:sp>
      <p:sp>
        <p:nvSpPr>
          <p:cNvPr id="3" name="Content Placeholder 2"/>
          <p:cNvSpPr>
            <a:spLocks noGrp="1"/>
          </p:cNvSpPr>
          <p:nvPr>
            <p:ph idx="1"/>
          </p:nvPr>
        </p:nvSpPr>
        <p:spPr/>
        <p:txBody>
          <a:bodyPr/>
          <a:lstStyle/>
          <a:p>
            <a:r>
              <a:rPr lang="en-US" dirty="0" smtClean="0"/>
              <a:t>Recurrent and persistent intrusive ideas, thoughts, impulses or images that are usually resisted by the patient. </a:t>
            </a:r>
          </a:p>
          <a:p>
            <a:r>
              <a:rPr lang="en-US" dirty="0" smtClean="0"/>
              <a:t>Repetitive, purposeful and intentional behaviors conducted in response to an obsession to prevent a bad outcome for the patient. It impact daily life.</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To understand the prevalence of anxiety, depression , and somatic symptom disorder in Saudi Arabia</a:t>
            </a:r>
          </a:p>
          <a:p>
            <a:r>
              <a:rPr lang="en-US" dirty="0" smtClean="0"/>
              <a:t>To understand the etiology of anxiety, depression and somatic symptom disorder </a:t>
            </a:r>
          </a:p>
          <a:p>
            <a:r>
              <a:rPr lang="en-US" dirty="0" smtClean="0"/>
              <a:t>To understand the clinical features and management of anxiety in family medicine setting</a:t>
            </a:r>
          </a:p>
          <a:p>
            <a:r>
              <a:rPr lang="en-US" dirty="0" smtClean="0"/>
              <a:t>To understand the clinical features and management of depression in family medicine setting</a:t>
            </a:r>
          </a:p>
          <a:p>
            <a:r>
              <a:rPr lang="en-US" dirty="0" smtClean="0"/>
              <a:t>To understand the clinical features  and management of psycho-somatic illness in family medicine setting</a:t>
            </a:r>
          </a:p>
          <a:p>
            <a:r>
              <a:rPr lang="en-US" dirty="0" smtClean="0"/>
              <a:t>To have knowledge le of counseling and psychotherapy in the management of common psychiatric problems in family medicine</a:t>
            </a:r>
          </a:p>
          <a:p>
            <a:r>
              <a:rPr lang="en-US" dirty="0" smtClean="0"/>
              <a:t>To understand appropriate time to consult a psychiatrist</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28600" y="3006624"/>
            <a:ext cx="4134544" cy="1490464"/>
          </a:xfrm>
        </p:spPr>
        <p:txBody>
          <a:bodyPr>
            <a:normAutofit fontScale="90000"/>
          </a:bodyPr>
          <a:lstStyle/>
          <a:p>
            <a:r>
              <a:rPr lang="en-US" sz="6700" b="1" dirty="0" smtClean="0">
                <a:solidFill>
                  <a:srgbClr val="27A4BA"/>
                </a:solidFill>
              </a:rPr>
              <a:t>Depression</a:t>
            </a:r>
            <a:r>
              <a:rPr lang="en-US" dirty="0" smtClean="0"/>
              <a:t/>
            </a:r>
            <a:br>
              <a:rPr lang="en-US" dirty="0" smtClean="0"/>
            </a:br>
            <a:endParaRPr lang="ar-SA" dirty="0">
              <a:solidFill>
                <a:schemeClr val="bg1">
                  <a:lumMod val="50000"/>
                </a:schemeClr>
              </a:solidFill>
            </a:endParaRPr>
          </a:p>
        </p:txBody>
      </p:sp>
      <p:pic>
        <p:nvPicPr>
          <p:cNvPr id="4" name="عنصر نائب للمحتوى 3"/>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4283968" y="0"/>
            <a:ext cx="4860032" cy="6858000"/>
          </a:xfrm>
        </p:spPr>
      </p:pic>
      <p:pic>
        <p:nvPicPr>
          <p:cNvPr id="6" name="Picture 5"/>
          <p:cNvPicPr>
            <a:picLocks noChangeAspect="1"/>
          </p:cNvPicPr>
          <p:nvPr/>
        </p:nvPicPr>
        <p:blipFill>
          <a:blip r:embed="rId3" cstate="print">
            <a:extLst>
              <a:ext uri="{BEBA8EAE-BF5A-486C-A8C5-ECC9F3942E4B}">
                <a14:imgProps xmlns="" xmlns:a14="http://schemas.microsoft.com/office/drawing/2010/main">
                  <a14:imgLayer r:embed="rId4">
                    <a14:imgEffect>
                      <a14:backgroundRemoval t="6836" b="95117" l="0" r="100000"/>
                    </a14:imgEffect>
                  </a14:imgLayer>
                </a14:imgProps>
              </a:ext>
              <a:ext uri="{28A0092B-C50C-407E-A947-70E740481C1C}">
                <a14:useLocalDpi xmlns="" xmlns:a14="http://schemas.microsoft.com/office/drawing/2010/main" val="0"/>
              </a:ext>
            </a:extLst>
          </a:blip>
          <a:stretch>
            <a:fillRect/>
          </a:stretch>
        </p:blipFill>
        <p:spPr>
          <a:xfrm>
            <a:off x="2889470" y="2392527"/>
            <a:ext cx="1359329" cy="1359329"/>
          </a:xfrm>
          <a:prstGeom prst="rect">
            <a:avLst/>
          </a:prstGeom>
        </p:spPr>
      </p:pic>
    </p:spTree>
    <p:extLst>
      <p:ext uri="{BB962C8B-B14F-4D97-AF65-F5344CB8AC3E}">
        <p14:creationId xmlns="" xmlns:p14="http://schemas.microsoft.com/office/powerpoint/2010/main" val="301192931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Is a mood disorder that causes a persistent feeling of sadness and loss of interest.</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Prevalence</a:t>
            </a:r>
            <a:endParaRPr lang="en-US" dirty="0"/>
          </a:p>
        </p:txBody>
      </p:sp>
      <p:sp>
        <p:nvSpPr>
          <p:cNvPr id="3" name="Content Placeholder 2"/>
          <p:cNvSpPr>
            <a:spLocks noGrp="1"/>
          </p:cNvSpPr>
          <p:nvPr>
            <p:ph idx="1"/>
          </p:nvPr>
        </p:nvSpPr>
        <p:spPr/>
        <p:txBody>
          <a:bodyPr>
            <a:normAutofit/>
          </a:bodyPr>
          <a:lstStyle/>
          <a:p>
            <a:r>
              <a:rPr lang="en-US" dirty="0" smtClean="0"/>
              <a:t>Females are more prone to have depression compared to males 2:1.</a:t>
            </a:r>
          </a:p>
          <a:p>
            <a:r>
              <a:rPr lang="en-US" dirty="0" smtClean="0"/>
              <a:t>Depression is more common in younger adults.</a:t>
            </a:r>
          </a:p>
          <a:p>
            <a:r>
              <a:rPr lang="en-US" dirty="0" smtClean="0"/>
              <a:t>Depression is estimated to affect 350 million people worldwide (WHO 2012).</a:t>
            </a:r>
          </a:p>
          <a:p>
            <a:r>
              <a:rPr lang="en-US" dirty="0" smtClean="0"/>
              <a:t>In a study done on 822 male patients that attended Primary Health Care Centers, Eastern Saudi Arabia: The overall prevalence of depression was 32.8% with mild depression accounting for 22.9%.</a:t>
            </a:r>
          </a:p>
          <a:p>
            <a:endParaRPr lang="en-US" dirty="0" smtClean="0"/>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Prevalence of Depression in Saudi </a:t>
            </a:r>
            <a:endParaRPr lang="en-US" dirty="0"/>
          </a:p>
        </p:txBody>
      </p:sp>
      <p:sp>
        <p:nvSpPr>
          <p:cNvPr id="3" name="Content Placeholder 2"/>
          <p:cNvSpPr>
            <a:spLocks noGrp="1"/>
          </p:cNvSpPr>
          <p:nvPr>
            <p:ph idx="1"/>
          </p:nvPr>
        </p:nvSpPr>
        <p:spPr/>
        <p:txBody>
          <a:bodyPr/>
          <a:lstStyle/>
          <a:p>
            <a:r>
              <a:rPr lang="en-US" dirty="0" smtClean="0"/>
              <a:t>Cross-sectional study was conducted in three large primary care centers in Riyadh .They used Arabic version of PHQ-2 and PHQ-9. Patients included in the survey analysis were 477. The study found the point-prevalence of screened depression (showing signs of depression) to be 49.9% among the adult visitors to primary healthcare.</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893135" y="307784"/>
            <a:ext cx="7607596" cy="6358831"/>
          </a:xfrm>
        </p:spPr>
      </p:pic>
      <p:pic>
        <p:nvPicPr>
          <p:cNvPr id="5" name="Content Placeholder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1"/>
            <a:ext cx="9144000" cy="7015483"/>
          </a:xfrm>
          <a:prstGeom prst="rect">
            <a:avLst/>
          </a:prstGeom>
        </p:spPr>
      </p:pic>
      <p:pic>
        <p:nvPicPr>
          <p:cNvPr id="6" name="Content Placeholder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1"/>
            <a:ext cx="9144000" cy="7015483"/>
          </a:xfrm>
          <a:prstGeom prst="rect">
            <a:avLst/>
          </a:prstGeom>
        </p:spPr>
      </p:pic>
    </p:spTree>
    <p:extLst>
      <p:ext uri="{BB962C8B-B14F-4D97-AF65-F5344CB8AC3E}">
        <p14:creationId xmlns="" xmlns:p14="http://schemas.microsoft.com/office/powerpoint/2010/main" val="363008754"/>
      </p:ext>
    </p:extLst>
  </p:cSld>
  <p:clrMapOvr>
    <a:masterClrMapping/>
  </p:clrMapOvr>
  <mc:AlternateContent xmlns:mc="http://schemas.openxmlformats.org/markup-compatibility/2006">
    <mc:Choice xmlns=""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riangle 6"/>
          <p:cNvSpPr/>
          <p:nvPr/>
        </p:nvSpPr>
        <p:spPr>
          <a:xfrm>
            <a:off x="3461436" y="3618205"/>
            <a:ext cx="2180365" cy="1969633"/>
          </a:xfrm>
          <a:prstGeom prst="triangle">
            <a:avLst/>
          </a:prstGeom>
          <a:solidFill>
            <a:srgbClr val="FFFF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0000"/>
              </a:highlight>
            </a:endParaRPr>
          </a:p>
        </p:txBody>
      </p:sp>
      <p:sp>
        <p:nvSpPr>
          <p:cNvPr id="8" name="Rounded Rectangle 7"/>
          <p:cNvSpPr/>
          <p:nvPr/>
        </p:nvSpPr>
        <p:spPr>
          <a:xfrm>
            <a:off x="3087480" y="2727578"/>
            <a:ext cx="2915218" cy="818319"/>
          </a:xfrm>
          <a:prstGeom prst="roundRect">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Genetical</a:t>
            </a:r>
          </a:p>
        </p:txBody>
      </p:sp>
      <p:sp>
        <p:nvSpPr>
          <p:cNvPr id="9" name="Rounded Rectangle 8"/>
          <p:cNvSpPr/>
          <p:nvPr/>
        </p:nvSpPr>
        <p:spPr>
          <a:xfrm>
            <a:off x="5648799" y="5587838"/>
            <a:ext cx="2915218" cy="818319"/>
          </a:xfrm>
          <a:prstGeom prst="roundRect">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bg1"/>
                </a:solidFill>
              </a:rPr>
              <a:t>Psychological</a:t>
            </a:r>
          </a:p>
        </p:txBody>
      </p:sp>
      <p:sp>
        <p:nvSpPr>
          <p:cNvPr id="10" name="Rounded Rectangle 9"/>
          <p:cNvSpPr/>
          <p:nvPr/>
        </p:nvSpPr>
        <p:spPr>
          <a:xfrm>
            <a:off x="526163" y="5591391"/>
            <a:ext cx="2915218" cy="818319"/>
          </a:xfrm>
          <a:prstGeom prst="roundRect">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Biological</a:t>
            </a:r>
          </a:p>
        </p:txBody>
      </p:sp>
      <p:sp>
        <p:nvSpPr>
          <p:cNvPr id="11" name="Title 1"/>
          <p:cNvSpPr txBox="1">
            <a:spLocks/>
          </p:cNvSpPr>
          <p:nvPr/>
        </p:nvSpPr>
        <p:spPr bwMode="gray">
          <a:xfrm>
            <a:off x="859217" y="829737"/>
            <a:ext cx="6571060"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dirty="0">
                <a:solidFill>
                  <a:schemeClr val="tx1"/>
                </a:solidFill>
              </a:rPr>
              <a:t>Causes of Depression</a:t>
            </a:r>
          </a:p>
        </p:txBody>
      </p:sp>
      <p:pic>
        <p:nvPicPr>
          <p:cNvPr id="12" name="Picture 1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663648" y="644506"/>
            <a:ext cx="852101" cy="113613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 xmlns:p14="http://schemas.microsoft.com/office/powerpoint/2010/main" val="3825815956"/>
      </p:ext>
    </p:extLst>
  </p:cSld>
  <p:clrMapOvr>
    <a:masterClrMapping/>
  </p:clrMapOvr>
  <mc:AlternateContent xmlns:mc="http://schemas.openxmlformats.org/markup-compatibility/2006">
    <mc:Choice xmlns=""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 of Depression</a:t>
            </a:r>
            <a:endParaRPr lang="en-US" dirty="0"/>
          </a:p>
        </p:txBody>
      </p:sp>
      <p:sp>
        <p:nvSpPr>
          <p:cNvPr id="3" name="Content Placeholder 2"/>
          <p:cNvSpPr>
            <a:spLocks noGrp="1"/>
          </p:cNvSpPr>
          <p:nvPr>
            <p:ph idx="1"/>
          </p:nvPr>
        </p:nvSpPr>
        <p:spPr/>
        <p:txBody>
          <a:bodyPr>
            <a:normAutofit fontScale="85000" lnSpcReduction="20000"/>
          </a:bodyPr>
          <a:lstStyle/>
          <a:p>
            <a:pPr marL="457200" indent="-457200">
              <a:lnSpc>
                <a:spcPct val="150000"/>
              </a:lnSpc>
              <a:buFont typeface="+mj-lt"/>
              <a:buAutoNum type="arabicParenR"/>
            </a:pPr>
            <a:r>
              <a:rPr lang="en-US" sz="2800" dirty="0" smtClean="0"/>
              <a:t>Mental, Physical or Sexual </a:t>
            </a:r>
            <a:r>
              <a:rPr lang="en-US" sz="2800" b="1" dirty="0" smtClean="0"/>
              <a:t>Abuse</a:t>
            </a:r>
            <a:r>
              <a:rPr lang="en-US" sz="2800" dirty="0" smtClean="0"/>
              <a:t>.</a:t>
            </a:r>
          </a:p>
          <a:p>
            <a:pPr marL="457200" indent="-457200">
              <a:lnSpc>
                <a:spcPct val="150000"/>
              </a:lnSpc>
              <a:buFont typeface="+mj-lt"/>
              <a:buAutoNum type="arabicParenR"/>
            </a:pPr>
            <a:r>
              <a:rPr lang="en-US" sz="2800" dirty="0" smtClean="0"/>
              <a:t>Major events: </a:t>
            </a:r>
            <a:r>
              <a:rPr lang="en-US" sz="2800" b="1" dirty="0" smtClean="0"/>
              <a:t>Death</a:t>
            </a:r>
            <a:r>
              <a:rPr lang="en-US" sz="2800" dirty="0" smtClean="0"/>
              <a:t> or loss of loved one.</a:t>
            </a:r>
          </a:p>
          <a:p>
            <a:pPr marL="457200" indent="-457200">
              <a:lnSpc>
                <a:spcPct val="150000"/>
              </a:lnSpc>
              <a:buFont typeface="+mj-lt"/>
              <a:buAutoNum type="arabicParenR"/>
            </a:pPr>
            <a:r>
              <a:rPr lang="en-US" sz="2800" dirty="0" smtClean="0"/>
              <a:t>Social</a:t>
            </a:r>
            <a:r>
              <a:rPr lang="en-US" sz="2800" b="1" dirty="0" smtClean="0"/>
              <a:t> </a:t>
            </a:r>
            <a:r>
              <a:rPr lang="en-US" sz="2800" dirty="0" smtClean="0"/>
              <a:t>Isolation</a:t>
            </a:r>
            <a:r>
              <a:rPr lang="en-US" sz="2800" b="1" dirty="0" smtClean="0"/>
              <a:t> </a:t>
            </a:r>
            <a:r>
              <a:rPr lang="en-US" sz="2800" dirty="0" smtClean="0"/>
              <a:t>due to </a:t>
            </a:r>
            <a:r>
              <a:rPr lang="en-US" sz="2800" b="1" dirty="0" smtClean="0"/>
              <a:t>Other mental illnesses</a:t>
            </a:r>
            <a:r>
              <a:rPr lang="en-US" sz="2800" dirty="0" smtClean="0"/>
              <a:t>.</a:t>
            </a:r>
          </a:p>
          <a:p>
            <a:pPr marL="457200" indent="-457200">
              <a:lnSpc>
                <a:spcPct val="150000"/>
              </a:lnSpc>
              <a:buFont typeface="+mj-lt"/>
              <a:buAutoNum type="arabicParenR"/>
            </a:pPr>
            <a:r>
              <a:rPr lang="en-US" sz="2800" dirty="0" smtClean="0"/>
              <a:t>Co-exists with a </a:t>
            </a:r>
            <a:r>
              <a:rPr lang="en-US" sz="2800" b="1" dirty="0" smtClean="0"/>
              <a:t>Major illness </a:t>
            </a:r>
            <a:r>
              <a:rPr lang="en-US" sz="2800" dirty="0" smtClean="0"/>
              <a:t>or may be triggered by it.</a:t>
            </a:r>
          </a:p>
          <a:p>
            <a:pPr marL="457200" indent="-457200">
              <a:lnSpc>
                <a:spcPct val="150000"/>
              </a:lnSpc>
              <a:buFont typeface="+mj-lt"/>
              <a:buAutoNum type="arabicParenR"/>
            </a:pPr>
            <a:r>
              <a:rPr lang="en-US" sz="2800" dirty="0" smtClean="0"/>
              <a:t>Certain</a:t>
            </a:r>
            <a:r>
              <a:rPr lang="en-US" sz="2800" b="1" dirty="0" smtClean="0"/>
              <a:t> Medications </a:t>
            </a:r>
            <a:r>
              <a:rPr lang="en-US" sz="2800" dirty="0" smtClean="0"/>
              <a:t>(</a:t>
            </a:r>
            <a:r>
              <a:rPr lang="en-US" sz="2800" dirty="0" err="1" smtClean="0"/>
              <a:t>isotretinoin</a:t>
            </a:r>
            <a:r>
              <a:rPr lang="en-US" sz="2800" dirty="0" smtClean="0"/>
              <a:t> , interferon-alpha, and corticosteroids).</a:t>
            </a:r>
          </a:p>
          <a:p>
            <a:pPr marL="457200" indent="-457200">
              <a:lnSpc>
                <a:spcPct val="150000"/>
              </a:lnSpc>
              <a:buFont typeface="+mj-lt"/>
              <a:buAutoNum type="arabicParenR"/>
            </a:pPr>
            <a:r>
              <a:rPr lang="en-US" sz="2800" dirty="0" smtClean="0"/>
              <a:t>The</a:t>
            </a:r>
            <a:r>
              <a:rPr lang="en-US" sz="2800" b="1" dirty="0" smtClean="0"/>
              <a:t> Abuse Substance</a:t>
            </a:r>
            <a:r>
              <a:rPr lang="en-US" sz="2800" dirty="0" smtClean="0"/>
              <a:t>, nearly 30% of them have major or clinical depression.</a:t>
            </a:r>
          </a:p>
          <a:p>
            <a:pPr marL="457200" indent="-457200">
              <a:buFont typeface="+mj-lt"/>
              <a:buAutoNum type="arabicParenR"/>
            </a:pPr>
            <a:endParaRPr lang="en-US" sz="2800" dirty="0" smtClean="0"/>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Major Depressive Disorder</a:t>
            </a:r>
            <a:endParaRPr lang="en-US" dirty="0"/>
          </a:p>
        </p:txBody>
      </p:sp>
      <p:sp>
        <p:nvSpPr>
          <p:cNvPr id="3" name="Content Placeholder 2"/>
          <p:cNvSpPr>
            <a:spLocks noGrp="1"/>
          </p:cNvSpPr>
          <p:nvPr>
            <p:ph idx="1"/>
          </p:nvPr>
        </p:nvSpPr>
        <p:spPr/>
        <p:txBody>
          <a:bodyPr>
            <a:normAutofit lnSpcReduction="10000"/>
          </a:bodyPr>
          <a:lstStyle/>
          <a:p>
            <a:r>
              <a:rPr lang="en-US" dirty="0" smtClean="0"/>
              <a:t>≥ 5 of the previous symptoms have been present during the same 2-week period and represent a change from previous functioning; at least one of the symptoms is either no.1 or no.2: </a:t>
            </a:r>
          </a:p>
          <a:p>
            <a:r>
              <a:rPr lang="en-US" dirty="0" smtClean="0"/>
              <a:t>Significant distress or impairment in functioning.</a:t>
            </a:r>
            <a:br>
              <a:rPr lang="en-US" dirty="0" smtClean="0"/>
            </a:br>
            <a:endParaRPr lang="en-US" dirty="0" smtClean="0"/>
          </a:p>
          <a:p>
            <a:r>
              <a:rPr lang="en-US" dirty="0" smtClean="0"/>
              <a:t>The symptoms do not meet criteria for a mixed episode.</a:t>
            </a:r>
            <a:br>
              <a:rPr lang="en-US" dirty="0" smtClean="0"/>
            </a:br>
            <a:endParaRPr lang="en-US" dirty="0" smtClean="0"/>
          </a:p>
          <a:p>
            <a:r>
              <a:rPr lang="en-US" dirty="0" smtClean="0"/>
              <a:t> Not due to substance abuse , a medication or a medical condition(e.g., hypothyroidism) </a:t>
            </a:r>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990600" y="0"/>
            <a:ext cx="6559062" cy="6858000"/>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b-NO" sz="3000" dirty="0" smtClean="0"/>
              <a:t>Dysthymic Disorder (Persistent depressive disorder)</a:t>
            </a:r>
            <a:endParaRPr lang="en-US" sz="3000" dirty="0"/>
          </a:p>
        </p:txBody>
      </p:sp>
      <p:sp>
        <p:nvSpPr>
          <p:cNvPr id="3" name="Content Placeholder 2"/>
          <p:cNvSpPr>
            <a:spLocks noGrp="1"/>
          </p:cNvSpPr>
          <p:nvPr>
            <p:ph idx="1"/>
          </p:nvPr>
        </p:nvSpPr>
        <p:spPr/>
        <p:txBody>
          <a:bodyPr/>
          <a:lstStyle/>
          <a:p>
            <a:endParaRPr lang="en-US" dirty="0" smtClean="0"/>
          </a:p>
          <a:p>
            <a:r>
              <a:rPr lang="en-US" dirty="0" err="1" smtClean="0"/>
              <a:t>Dysthymic</a:t>
            </a:r>
            <a:r>
              <a:rPr lang="en-US" dirty="0" smtClean="0"/>
              <a:t> disorder is a chronic depressed mood that lasts most of the day and presents on most days. </a:t>
            </a:r>
          </a:p>
          <a:p>
            <a:r>
              <a:rPr lang="en-US" dirty="0" smtClean="0"/>
              <a:t>≥ 2 years history of chronic low mood.</a:t>
            </a:r>
          </a:p>
          <a:p>
            <a:r>
              <a:rPr lang="en-US" dirty="0" smtClean="0"/>
              <a:t>No remission periods more than two months. </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Q1</a:t>
            </a:r>
            <a:endParaRPr lang="en-US" dirty="0"/>
          </a:p>
        </p:txBody>
      </p:sp>
      <p:sp>
        <p:nvSpPr>
          <p:cNvPr id="3" name="Content Placeholder 2"/>
          <p:cNvSpPr>
            <a:spLocks noGrp="1"/>
          </p:cNvSpPr>
          <p:nvPr>
            <p:ph idx="1"/>
          </p:nvPr>
        </p:nvSpPr>
        <p:spPr/>
        <p:txBody>
          <a:bodyPr/>
          <a:lstStyle/>
          <a:p>
            <a:r>
              <a:rPr lang="en-US" dirty="0" smtClean="0"/>
              <a:t>Which one of the following symptom must be present to diagnose Depression?</a:t>
            </a:r>
          </a:p>
          <a:p>
            <a:pPr marL="514350" indent="-514350">
              <a:buFont typeface="+mj-lt"/>
              <a:buAutoNum type="alphaUcPeriod"/>
            </a:pPr>
            <a:r>
              <a:rPr lang="en-US" dirty="0" smtClean="0"/>
              <a:t>Weight loss</a:t>
            </a:r>
          </a:p>
          <a:p>
            <a:pPr marL="514350" indent="-514350">
              <a:buFont typeface="+mj-lt"/>
              <a:buAutoNum type="alphaUcPeriod"/>
            </a:pPr>
            <a:r>
              <a:rPr lang="en-US" dirty="0" smtClean="0"/>
              <a:t>Sleep disturbance</a:t>
            </a:r>
          </a:p>
          <a:p>
            <a:pPr marL="514350" indent="-514350">
              <a:buFont typeface="+mj-lt"/>
              <a:buAutoNum type="alphaUcPeriod"/>
            </a:pPr>
            <a:r>
              <a:rPr lang="en-US" dirty="0" err="1" smtClean="0"/>
              <a:t>Anhedonia</a:t>
            </a:r>
            <a:endParaRPr lang="en-US" dirty="0" smtClean="0"/>
          </a:p>
          <a:p>
            <a:pPr marL="514350" indent="-514350">
              <a:buFont typeface="+mj-lt"/>
              <a:buAutoNum type="alphaUcPeriod"/>
            </a:pPr>
            <a:r>
              <a:rPr lang="en-US" dirty="0" smtClean="0"/>
              <a:t>Loss of appetite</a:t>
            </a:r>
          </a:p>
          <a:p>
            <a:pPr marL="514350" indent="-514350">
              <a:buFont typeface="+mj-lt"/>
              <a:buAutoNum type="alphaUcPeriod"/>
            </a:pP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Post-partum Depression </a:t>
            </a:r>
            <a:endParaRPr lang="en-US" dirty="0"/>
          </a:p>
        </p:txBody>
      </p:sp>
      <p:sp>
        <p:nvSpPr>
          <p:cNvPr id="3" name="Content Placeholder 2"/>
          <p:cNvSpPr>
            <a:spLocks noGrp="1"/>
          </p:cNvSpPr>
          <p:nvPr>
            <p:ph idx="1"/>
          </p:nvPr>
        </p:nvSpPr>
        <p:spPr/>
        <p:txBody>
          <a:bodyPr/>
          <a:lstStyle/>
          <a:p>
            <a:r>
              <a:rPr lang="en-US" dirty="0" smtClean="0"/>
              <a:t> About 10 - 15 % recently delivered women develop disabling depression within 6 weeks of childbirth .</a:t>
            </a:r>
          </a:p>
          <a:p>
            <a:r>
              <a:rPr lang="en-US" dirty="0" smtClean="0"/>
              <a:t>Which if not treated may continue for six months or more and cause considerable family disruption.</a:t>
            </a:r>
          </a:p>
          <a:p>
            <a:r>
              <a:rPr lang="en-US" dirty="0" smtClean="0"/>
              <a:t> It is associated with increasing age, mixed feelings about the baby, physical problems in the pregnancy and prenatal period, family distress and past psychiatric history. </a:t>
            </a:r>
          </a:p>
          <a:p>
            <a:endParaRPr lang="en-US" dirty="0" smtClean="0"/>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Depression: case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29 year old female presents to the family medicine clinic complaining of depressed mood of 3 months duration. She reports feeling worthless and living without a purpose. She has also lost interest in her hobbies such as stamp collection. She isn’t interested in going out with her friends or seeing her family anymore. Her employer sent her a warning because the has been absent for many days since this problem begun. She also reports having marital problems because she has lost interest in having sex lately. She thinks life is not worth it and wishes if she could just die; but denies any suicidal thoughts.</a:t>
            </a:r>
          </a:p>
          <a:p>
            <a:r>
              <a:rPr lang="en-US" dirty="0" smtClean="0"/>
              <a:t>BMI 35, diagnosed with obesity and advised to loose weight 3 months ago. No significant PMH.</a:t>
            </a:r>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Depression: </a:t>
            </a:r>
            <a:r>
              <a:rPr lang="en-US" b="1" dirty="0" smtClean="0"/>
              <a:t>features </a:t>
            </a:r>
            <a:r>
              <a:rPr lang="en-US" dirty="0" smtClean="0"/>
              <a:t>(&gt;2 weeks)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rcRect r="25697"/>
          <a:stretch>
            <a:fillRect/>
          </a:stretch>
        </p:blipFill>
        <p:spPr>
          <a:xfrm>
            <a:off x="-76200" y="2294637"/>
            <a:ext cx="5105400" cy="3670489"/>
          </a:xfrm>
        </p:spPr>
      </p:pic>
      <p:pic>
        <p:nvPicPr>
          <p:cNvPr id="5" name="Picture 4"/>
          <p:cNvPicPr>
            <a:picLocks noChangeAspect="1"/>
          </p:cNvPicPr>
          <p:nvPr/>
        </p:nvPicPr>
        <p:blipFill rotWithShape="1">
          <a:blip r:embed="rId3">
            <a:extLst>
              <a:ext uri="{28A0092B-C50C-407E-A947-70E740481C1C}">
                <a14:useLocalDpi xmlns:a14="http://schemas.microsoft.com/office/drawing/2010/main" xmlns="" val="0"/>
              </a:ext>
            </a:extLst>
          </a:blip>
          <a:srcRect r="30687" b="34554"/>
          <a:stretch/>
        </p:blipFill>
        <p:spPr>
          <a:xfrm>
            <a:off x="5205181" y="1981200"/>
            <a:ext cx="3786419" cy="4419601"/>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Depression: </a:t>
            </a:r>
            <a:r>
              <a:rPr lang="en-US" b="1" dirty="0" smtClean="0"/>
              <a:t>management</a:t>
            </a:r>
            <a:endParaRPr lang="en-US" dirty="0"/>
          </a:p>
        </p:txBody>
      </p:sp>
      <p:sp>
        <p:nvSpPr>
          <p:cNvPr id="3" name="Content Placeholder 2"/>
          <p:cNvSpPr>
            <a:spLocks noGrp="1"/>
          </p:cNvSpPr>
          <p:nvPr>
            <p:ph idx="1"/>
          </p:nvPr>
        </p:nvSpPr>
        <p:spPr/>
        <p:txBody>
          <a:bodyPr>
            <a:normAutofit fontScale="92500" lnSpcReduction="10000"/>
          </a:bodyPr>
          <a:lstStyle/>
          <a:p>
            <a:pPr marL="514350" indent="-514350">
              <a:buFont typeface="+mj-lt"/>
              <a:buAutoNum type="arabicPeriod"/>
            </a:pPr>
            <a:r>
              <a:rPr lang="en-US" dirty="0" smtClean="0"/>
              <a:t>Severe (ex: suicidal): hospitalization &amp; refer to psychiatrist</a:t>
            </a:r>
          </a:p>
          <a:p>
            <a:pPr marL="514350" indent="-514350">
              <a:buFont typeface="+mj-lt"/>
              <a:buAutoNum type="arabicPeriod"/>
            </a:pPr>
            <a:endParaRPr lang="en-US" dirty="0" smtClean="0"/>
          </a:p>
          <a:p>
            <a:pPr marL="514350" indent="-514350">
              <a:buFont typeface="+mj-lt"/>
              <a:buAutoNum type="arabicPeriod"/>
            </a:pPr>
            <a:r>
              <a:rPr lang="en-US" dirty="0" smtClean="0"/>
              <a:t>Not severe, not pregnant: antidepressants (SSRI: </a:t>
            </a:r>
            <a:r>
              <a:rPr lang="en-US" dirty="0" err="1" smtClean="0"/>
              <a:t>fluvoxamine</a:t>
            </a:r>
            <a:r>
              <a:rPr lang="en-US" dirty="0" smtClean="0"/>
              <a:t>)</a:t>
            </a:r>
          </a:p>
          <a:p>
            <a:pPr marL="514350" indent="-514350">
              <a:buFont typeface="+mj-lt"/>
              <a:buAutoNum type="arabicPeriod"/>
            </a:pPr>
            <a:endParaRPr lang="en-US" dirty="0" smtClean="0"/>
          </a:p>
          <a:p>
            <a:pPr marL="514350" indent="-514350">
              <a:buFont typeface="+mj-lt"/>
              <a:buAutoNum type="arabicPeriod"/>
            </a:pPr>
            <a:r>
              <a:rPr lang="en-US" dirty="0" smtClean="0"/>
              <a:t>Pregnant: antidepressants are avoided. Electroconvulsive therapy (ECT) may be used.</a:t>
            </a:r>
          </a:p>
          <a:p>
            <a:pPr marL="971550" lvl="1" indent="-514350">
              <a:buFont typeface="+mj-lt"/>
              <a:buAutoNum type="arabicPeriod"/>
            </a:pPr>
            <a:r>
              <a:rPr lang="en-US" dirty="0" smtClean="0"/>
              <a:t>Sometimes, the symptoms of depression can be more dangerous to the fetus than the side effects of the drugs. Therefore, they might be given, although this decision should be made by a specialist.</a:t>
            </a:r>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921168"/>
            <a:ext cx="4343400" cy="1015663"/>
          </a:xfrm>
          <a:prstGeom prst="rect">
            <a:avLst/>
          </a:prstGeom>
          <a:noFill/>
        </p:spPr>
        <p:txBody>
          <a:bodyPr wrap="square" rtlCol="0">
            <a:spAutoFit/>
          </a:bodyPr>
          <a:lstStyle/>
          <a:p>
            <a:pPr algn="ctr"/>
            <a:r>
              <a:rPr lang="en-US" sz="6000" b="1" dirty="0">
                <a:solidFill>
                  <a:srgbClr val="27A4BA"/>
                </a:solidFill>
                <a:latin typeface="+mj-lt"/>
                <a:ea typeface="+mj-ea"/>
                <a:cs typeface="+mj-cs"/>
              </a:rPr>
              <a:t>Somatization</a:t>
            </a:r>
          </a:p>
        </p:txBody>
      </p:sp>
      <p:pic>
        <p:nvPicPr>
          <p:cNvPr id="3" name="Picture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876800" y="0"/>
            <a:ext cx="4267200" cy="6858000"/>
          </a:xfrm>
          <a:prstGeom prst="rect">
            <a:avLst/>
          </a:prstGeom>
        </p:spPr>
      </p:pic>
      <p:pic>
        <p:nvPicPr>
          <p:cNvPr id="7" name="Picture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788391" y="2666999"/>
            <a:ext cx="990600" cy="990600"/>
          </a:xfrm>
          <a:prstGeom prst="rect">
            <a:avLst/>
          </a:prstGeom>
        </p:spPr>
      </p:pic>
    </p:spTree>
    <p:extLst>
      <p:ext uri="{BB962C8B-B14F-4D97-AF65-F5344CB8AC3E}">
        <p14:creationId xmlns="" xmlns:p14="http://schemas.microsoft.com/office/powerpoint/2010/main" val="198938945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A nonspecific physical symptoms that cannot be fully explained by a known medical condition after appropriate investigation.</a:t>
            </a:r>
          </a:p>
          <a:p>
            <a:r>
              <a:rPr lang="en-US" dirty="0" smtClean="0"/>
              <a:t>In addition, the symptoms may be caused or exacerbated by anxiety, depression.</a:t>
            </a:r>
          </a:p>
          <a:p>
            <a:r>
              <a:rPr lang="en-US" dirty="0" smtClean="0"/>
              <a:t>It is common for </a:t>
            </a:r>
            <a:r>
              <a:rPr lang="en-US" dirty="0" err="1" smtClean="0"/>
              <a:t>somatization</a:t>
            </a:r>
            <a:r>
              <a:rPr lang="en-US" dirty="0" smtClean="0"/>
              <a:t>, depression, and anxiety to all occur together.</a:t>
            </a:r>
          </a:p>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Prevalence</a:t>
            </a:r>
            <a:endParaRPr lang="en-US" dirty="0"/>
          </a:p>
        </p:txBody>
      </p:sp>
      <p:sp>
        <p:nvSpPr>
          <p:cNvPr id="3" name="Content Placeholder 2"/>
          <p:cNvSpPr>
            <a:spLocks noGrp="1"/>
          </p:cNvSpPr>
          <p:nvPr>
            <p:ph idx="1"/>
          </p:nvPr>
        </p:nvSpPr>
        <p:spPr/>
        <p:txBody>
          <a:bodyPr/>
          <a:lstStyle/>
          <a:p>
            <a:r>
              <a:rPr lang="en-US" dirty="0" smtClean="0"/>
              <a:t>Women &gt; men  (5 – 10 : 1).  </a:t>
            </a:r>
          </a:p>
          <a:p>
            <a:r>
              <a:rPr lang="en-US" dirty="0" smtClean="0"/>
              <a:t>The lifetime prevalence in the general population is about 2% </a:t>
            </a:r>
          </a:p>
          <a:p>
            <a:r>
              <a:rPr lang="en-US" dirty="0" smtClean="0"/>
              <a:t>More common in patients who bottle up their emotions and are less assertive </a:t>
            </a:r>
          </a:p>
          <a:p>
            <a:endParaRPr lang="en-US" dirty="0" smtClean="0"/>
          </a:p>
          <a:p>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Prevalence in Saudi</a:t>
            </a:r>
            <a:endParaRPr lang="en-US" dirty="0"/>
          </a:p>
        </p:txBody>
      </p:sp>
      <p:sp>
        <p:nvSpPr>
          <p:cNvPr id="3" name="Content Placeholder 2"/>
          <p:cNvSpPr>
            <a:spLocks noGrp="1"/>
          </p:cNvSpPr>
          <p:nvPr>
            <p:ph idx="1"/>
          </p:nvPr>
        </p:nvSpPr>
        <p:spPr/>
        <p:txBody>
          <a:bodyPr>
            <a:normAutofit/>
          </a:bodyPr>
          <a:lstStyle/>
          <a:p>
            <a:endParaRPr lang="en-US" dirty="0" smtClean="0"/>
          </a:p>
          <a:p>
            <a:pPr>
              <a:buFont typeface="Courier New"/>
              <a:buChar char="o"/>
              <a:defRPr/>
            </a:pPr>
            <a:r>
              <a:rPr lang="en-US" dirty="0" smtClean="0">
                <a:ea typeface="ＭＳ Ｐゴシック" charset="0"/>
                <a:cs typeface="Trebuchet MS"/>
              </a:rPr>
              <a:t>A study done in </a:t>
            </a:r>
            <a:r>
              <a:rPr lang="en-US" dirty="0" err="1" smtClean="0">
                <a:ea typeface="ＭＳ Ｐゴシック" charset="0"/>
                <a:cs typeface="Trebuchet MS"/>
              </a:rPr>
              <a:t>Aseer</a:t>
            </a:r>
            <a:r>
              <a:rPr lang="en-US" dirty="0" smtClean="0">
                <a:ea typeface="ＭＳ Ｐゴシック" charset="0"/>
                <a:cs typeface="Trebuchet MS"/>
              </a:rPr>
              <a:t>, Saudi Arabia in 2008 out of a sample size of 224 </a:t>
            </a:r>
            <a:r>
              <a:rPr lang="en-US" dirty="0" smtClean="0"/>
              <a:t>about half of the sample had one or more psychological disorders. The prevalence of Somatic Symptom Disorders was 16%.</a:t>
            </a:r>
          </a:p>
          <a:p>
            <a:pPr>
              <a:buFont typeface="Courier New"/>
              <a:buChar char="o"/>
              <a:defRPr/>
            </a:pPr>
            <a:endParaRPr lang="en-US" dirty="0" smtClean="0"/>
          </a:p>
          <a:p>
            <a:pPr>
              <a:buFont typeface="Courier New"/>
              <a:buChar char="o"/>
              <a:defRPr/>
            </a:pPr>
            <a:r>
              <a:rPr lang="en-US" dirty="0" smtClean="0"/>
              <a:t>A study done on Patients attending the Primary Health care Clinics in 2002, Saudi Arabia. Out of a sample size of 431 the prevalence of somatic symptom disorder was 19.1%.</a:t>
            </a:r>
          </a:p>
          <a:p>
            <a:pPr>
              <a:buFont typeface="Courier New"/>
              <a:buChar char="o"/>
              <a:defRPr/>
            </a:pPr>
            <a:endParaRPr lang="en-US" dirty="0" smtClean="0"/>
          </a:p>
          <a:p>
            <a:pPr>
              <a:lnSpc>
                <a:spcPct val="150000"/>
              </a:lnSpc>
              <a:buFont typeface="Wingdings" charset="2"/>
              <a:buChar char="§"/>
            </a:pPr>
            <a:endParaRPr lang="en-US" dirty="0" smtClean="0"/>
          </a:p>
          <a:p>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229600" cy="1143000"/>
          </a:xfrm>
        </p:spPr>
        <p:txBody>
          <a:bodyPr/>
          <a:lstStyle/>
          <a:p>
            <a:r>
              <a:rPr lang="en-US" dirty="0" smtClean="0"/>
              <a:t>Prevention of SSD </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Prevention</a:t>
            </a:r>
            <a:endParaRPr lang="en-US" dirty="0"/>
          </a:p>
        </p:txBody>
      </p:sp>
      <p:sp>
        <p:nvSpPr>
          <p:cNvPr id="3" name="Content Placeholder 2"/>
          <p:cNvSpPr>
            <a:spLocks noGrp="1"/>
          </p:cNvSpPr>
          <p:nvPr>
            <p:ph idx="1"/>
          </p:nvPr>
        </p:nvSpPr>
        <p:spPr/>
        <p:txBody>
          <a:bodyPr/>
          <a:lstStyle/>
          <a:p>
            <a:r>
              <a:rPr lang="en-US" dirty="0" smtClean="0"/>
              <a:t>There are no demonstrated primary prevention measures.</a:t>
            </a:r>
          </a:p>
          <a:p>
            <a:r>
              <a:rPr lang="en-US" dirty="0" smtClean="0"/>
              <a:t> Preventing child abuse and developmental trauma would eliminate a key known environmental risk factor for somatic symptom disorder .</a:t>
            </a:r>
          </a:p>
          <a:p>
            <a:r>
              <a:rPr lang="en-US" dirty="0" smtClean="0"/>
              <a:t>Facilitating emotional processing skills during childhood may prevent somatic symptom disorder in response to awareness of physical symptoms.</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Q2</a:t>
            </a:r>
            <a:endParaRPr lang="en-US" dirty="0"/>
          </a:p>
        </p:txBody>
      </p:sp>
      <p:sp>
        <p:nvSpPr>
          <p:cNvPr id="3" name="Content Placeholder 2"/>
          <p:cNvSpPr>
            <a:spLocks noGrp="1"/>
          </p:cNvSpPr>
          <p:nvPr>
            <p:ph idx="1"/>
          </p:nvPr>
        </p:nvSpPr>
        <p:spPr/>
        <p:txBody>
          <a:bodyPr/>
          <a:lstStyle/>
          <a:p>
            <a:r>
              <a:rPr lang="en-US" dirty="0" smtClean="0"/>
              <a:t>A 20-year-old college student presented with repeated bouts of palpitation, sweating, and excessive worries when he uses public transport. The most likely diagnosis is</a:t>
            </a:r>
          </a:p>
          <a:p>
            <a:pPr marL="514350" indent="-514350">
              <a:buFont typeface="+mj-lt"/>
              <a:buAutoNum type="alphaUcPeriod"/>
            </a:pPr>
            <a:r>
              <a:rPr lang="en-US" dirty="0" smtClean="0"/>
              <a:t>Generalized anxiety disorder </a:t>
            </a:r>
          </a:p>
          <a:p>
            <a:pPr marL="514350" indent="-514350">
              <a:buFont typeface="+mj-lt"/>
              <a:buAutoNum type="alphaUcPeriod"/>
            </a:pPr>
            <a:r>
              <a:rPr lang="en-US" dirty="0" smtClean="0"/>
              <a:t>Posttraumatic disorder </a:t>
            </a:r>
          </a:p>
          <a:p>
            <a:pPr marL="514350" indent="-514350">
              <a:buFont typeface="+mj-lt"/>
              <a:buAutoNum type="alphaUcPeriod"/>
            </a:pPr>
            <a:r>
              <a:rPr lang="en-US" dirty="0" smtClean="0"/>
              <a:t>Agoraphobia with panic attacks </a:t>
            </a:r>
          </a:p>
          <a:p>
            <a:pPr marL="514350" indent="-514350">
              <a:buFont typeface="+mj-lt"/>
              <a:buAutoNum type="alphaUcPeriod"/>
            </a:pPr>
            <a:r>
              <a:rPr lang="en-US" dirty="0" smtClean="0"/>
              <a:t>Social phobia</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Secondary Prevention</a:t>
            </a:r>
            <a:endParaRPr lang="en-US" dirty="0"/>
          </a:p>
        </p:txBody>
      </p:sp>
      <p:sp>
        <p:nvSpPr>
          <p:cNvPr id="3" name="Content Placeholder 2"/>
          <p:cNvSpPr>
            <a:spLocks noGrp="1"/>
          </p:cNvSpPr>
          <p:nvPr>
            <p:ph idx="1"/>
          </p:nvPr>
        </p:nvSpPr>
        <p:spPr/>
        <p:txBody>
          <a:bodyPr/>
          <a:lstStyle/>
          <a:p>
            <a:r>
              <a:rPr lang="en-US" dirty="0" smtClean="0"/>
              <a:t>Limiting tests and procedures</a:t>
            </a:r>
          </a:p>
          <a:p>
            <a:r>
              <a:rPr lang="en-US" dirty="0" smtClean="0"/>
              <a:t>Encouraging graded physical exercise</a:t>
            </a:r>
          </a:p>
          <a:p>
            <a:r>
              <a:rPr lang="en-US" dirty="0" smtClean="0"/>
              <a:t>Encouraging a gradual increased participation in general activities of daily living (work, home, school)</a:t>
            </a:r>
          </a:p>
          <a:p>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Psychotherapy</a:t>
            </a:r>
            <a:endParaRPr lang="en-US" dirty="0"/>
          </a:p>
        </p:txBody>
      </p:sp>
      <p:sp>
        <p:nvSpPr>
          <p:cNvPr id="3" name="Content Placeholder 2"/>
          <p:cNvSpPr>
            <a:spLocks noGrp="1"/>
          </p:cNvSpPr>
          <p:nvPr>
            <p:ph idx="1"/>
          </p:nvPr>
        </p:nvSpPr>
        <p:spPr/>
        <p:txBody>
          <a:bodyPr/>
          <a:lstStyle/>
          <a:p>
            <a:r>
              <a:rPr lang="en-US" altLang="en-US" sz="2800" dirty="0" smtClean="0"/>
              <a:t>Is a therapy used to treat people with a mental disorder by teaching them strategies and giving them tools to deal with stress and unhealthy thoughts and behaviors.</a:t>
            </a:r>
          </a:p>
          <a:p>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20000"/>
          </a:bodyPr>
          <a:lstStyle/>
          <a:p>
            <a:endParaRPr lang="en-US" dirty="0" smtClean="0"/>
          </a:p>
          <a:p>
            <a:r>
              <a:rPr lang="en-US" dirty="0" smtClean="0"/>
              <a:t>Cognitive Behavioral Therapy (CBT): is one of psychotherapy types and it aims to change a </a:t>
            </a:r>
            <a:r>
              <a:rPr lang="en-US" b="1" dirty="0" smtClean="0"/>
              <a:t>person's thinking</a:t>
            </a:r>
            <a:r>
              <a:rPr lang="en-US" dirty="0" smtClean="0"/>
              <a:t> to be more adaptive and healthy. Behavioral therapy focuses on a person's actions and aims to change unhealthy behavior patterns.</a:t>
            </a:r>
          </a:p>
          <a:p>
            <a:endParaRPr lang="en-US" dirty="0" smtClean="0"/>
          </a:p>
          <a:p>
            <a:r>
              <a:rPr lang="en-US" dirty="0" smtClean="0"/>
              <a:t>Cognitive behavioral therapy can be applied to treat many mental disorders such as:</a:t>
            </a:r>
          </a:p>
          <a:p>
            <a:r>
              <a:rPr lang="en-US" dirty="0" smtClean="0"/>
              <a:t>Depression.</a:t>
            </a:r>
          </a:p>
          <a:p>
            <a:r>
              <a:rPr lang="en-US" dirty="0" smtClean="0"/>
              <a:t>Anxiety disorder.</a:t>
            </a:r>
          </a:p>
          <a:p>
            <a:r>
              <a:rPr lang="en-US" dirty="0" smtClean="0"/>
              <a:t>Somatoform disorders.</a:t>
            </a:r>
          </a:p>
          <a:p>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Counseling</a:t>
            </a:r>
            <a:endParaRPr lang="en-US" dirty="0"/>
          </a:p>
        </p:txBody>
      </p:sp>
      <p:sp>
        <p:nvSpPr>
          <p:cNvPr id="3" name="Content Placeholder 2"/>
          <p:cNvSpPr>
            <a:spLocks noGrp="1"/>
          </p:cNvSpPr>
          <p:nvPr>
            <p:ph idx="1"/>
          </p:nvPr>
        </p:nvSpPr>
        <p:spPr/>
        <p:txBody>
          <a:bodyPr/>
          <a:lstStyle/>
          <a:p>
            <a:r>
              <a:rPr lang="en-US" altLang="en-US" dirty="0" smtClean="0">
                <a:latin typeface="Calibri" panose="020F0502020204030204" pitchFamily="34" charset="0"/>
              </a:rPr>
              <a:t>counseling helps patients to solve stressful problems by decision making with an expert physician.</a:t>
            </a:r>
          </a:p>
          <a:p>
            <a:r>
              <a:rPr lang="en-US" altLang="en-US" dirty="0" smtClean="0">
                <a:latin typeface="Calibri" panose="020F0502020204030204" pitchFamily="34" charset="0"/>
              </a:rPr>
              <a:t>It opens the door for the best referral if needed </a:t>
            </a:r>
          </a:p>
          <a:p>
            <a:r>
              <a:rPr lang="en-US" altLang="en-US" dirty="0" smtClean="0">
                <a:latin typeface="Calibri" panose="020F0502020204030204" pitchFamily="34" charset="0"/>
              </a:rPr>
              <a:t>helping the patient to choose decision among alternative courses of actions</a:t>
            </a:r>
          </a:p>
          <a:p>
            <a:endParaRPr lang="en-US" dirty="0" smtClean="0"/>
          </a:p>
          <a:p>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800" dirty="0" smtClean="0"/>
              <a:t>When to refer a patient to a psychiatrist?</a:t>
            </a:r>
            <a:endParaRPr lang="en-US" sz="3800" dirty="0"/>
          </a:p>
        </p:txBody>
      </p:sp>
      <p:sp>
        <p:nvSpPr>
          <p:cNvPr id="4" name="Content Placeholder 2"/>
          <p:cNvSpPr txBox="1">
            <a:spLocks/>
          </p:cNvSpPr>
          <p:nvPr/>
        </p:nvSpPr>
        <p:spPr>
          <a:xfrm>
            <a:off x="963188" y="2588398"/>
            <a:ext cx="3886200" cy="3263504"/>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100" dirty="0">
                <a:latin typeface="David" panose="020E0502060401010101" pitchFamily="34" charset="-79"/>
                <a:cs typeface="David" panose="020E0502060401010101" pitchFamily="34" charset="-79"/>
              </a:rPr>
              <a:t>Suicidality </a:t>
            </a:r>
          </a:p>
          <a:p>
            <a:r>
              <a:rPr lang="en-US" sz="2100" dirty="0">
                <a:latin typeface="David" panose="020E0502060401010101" pitchFamily="34" charset="-79"/>
                <a:cs typeface="David" panose="020E0502060401010101" pitchFamily="34" charset="-79"/>
              </a:rPr>
              <a:t>Psychotic symptoms </a:t>
            </a:r>
          </a:p>
          <a:p>
            <a:r>
              <a:rPr lang="en-US" sz="2100" dirty="0">
                <a:latin typeface="David" panose="020E0502060401010101" pitchFamily="34" charset="-79"/>
                <a:cs typeface="David" panose="020E0502060401010101" pitchFamily="34" charset="-79"/>
              </a:rPr>
              <a:t>Diagnostic questions</a:t>
            </a:r>
          </a:p>
          <a:p>
            <a:r>
              <a:rPr lang="en-US" sz="2100" dirty="0">
                <a:latin typeface="David" panose="020E0502060401010101" pitchFamily="34" charset="-79"/>
                <a:cs typeface="David" panose="020E0502060401010101" pitchFamily="34" charset="-79"/>
              </a:rPr>
              <a:t>Developmental problems (children/adolescents)</a:t>
            </a:r>
          </a:p>
          <a:p>
            <a:r>
              <a:rPr lang="en-US" sz="2100" dirty="0">
                <a:latin typeface="David" panose="020E0502060401010101" pitchFamily="34" charset="-79"/>
                <a:cs typeface="David" panose="020E0502060401010101" pitchFamily="34" charset="-79"/>
              </a:rPr>
              <a:t>Management review</a:t>
            </a:r>
          </a:p>
          <a:p>
            <a:r>
              <a:rPr lang="en-US" sz="2100" dirty="0">
                <a:latin typeface="David" panose="020E0502060401010101" pitchFamily="34" charset="-79"/>
                <a:cs typeface="David" panose="020E0502060401010101" pitchFamily="34" charset="-79"/>
              </a:rPr>
              <a:t>Psychopharmacology assessment/advice </a:t>
            </a:r>
          </a:p>
        </p:txBody>
      </p:sp>
      <p:sp>
        <p:nvSpPr>
          <p:cNvPr id="5" name="Content Placeholder 3"/>
          <p:cNvSpPr txBox="1">
            <a:spLocks/>
          </p:cNvSpPr>
          <p:nvPr/>
        </p:nvSpPr>
        <p:spPr>
          <a:xfrm>
            <a:off x="5032118" y="2588398"/>
            <a:ext cx="3380211" cy="3767397"/>
          </a:xfrm>
          <a:prstGeom prst="rect">
            <a:avLst/>
          </a:prstGeom>
        </p:spPr>
        <p:txBody>
          <a:bodyPr vert="horz">
            <a:normAutofit/>
          </a:bodyPr>
          <a:lstStyle/>
          <a:p>
            <a:pPr marL="228600" marR="0" lvl="0" indent="-228600" algn="l" defTabSz="914400" rtl="0" eaLnBrk="1" fontAlgn="auto" latinLnBrk="0" hangingPunct="1">
              <a:lnSpc>
                <a:spcPct val="90000"/>
              </a:lnSpc>
              <a:spcBef>
                <a:spcPct val="20000"/>
              </a:spcBef>
              <a:spcAft>
                <a:spcPts val="0"/>
              </a:spcAft>
              <a:buClr>
                <a:schemeClr val="accent3"/>
              </a:buClr>
              <a:buSzPct val="95000"/>
              <a:buFont typeface="Arial" panose="020B0604020202020204" pitchFamily="34" charset="0"/>
              <a:buChar char="•"/>
              <a:tabLst/>
              <a:defRPr/>
            </a:pPr>
            <a:r>
              <a:rPr kumimoji="0" lang="en-US" sz="2100" b="0" i="0" u="none" strike="noStrike" kern="1200" cap="none" spc="0" normalizeH="0" baseline="0" noProof="0" smtClean="0">
                <a:ln>
                  <a:noFill/>
                </a:ln>
                <a:solidFill>
                  <a:schemeClr val="tx1"/>
                </a:solidFill>
                <a:effectLst/>
                <a:uLnTx/>
                <a:uFillTx/>
                <a:latin typeface="David" panose="020E0502060401010101" pitchFamily="34" charset="-79"/>
                <a:ea typeface="+mn-ea"/>
                <a:cs typeface="David" panose="020E0502060401010101" pitchFamily="34" charset="-79"/>
              </a:rPr>
              <a:t>Substance abuse/addiction </a:t>
            </a:r>
          </a:p>
          <a:p>
            <a:pPr marL="228600" marR="0" lvl="0" indent="-228600" algn="l" defTabSz="914400" rtl="0" eaLnBrk="1" fontAlgn="auto" latinLnBrk="0" hangingPunct="1">
              <a:lnSpc>
                <a:spcPct val="90000"/>
              </a:lnSpc>
              <a:spcBef>
                <a:spcPct val="20000"/>
              </a:spcBef>
              <a:spcAft>
                <a:spcPts val="0"/>
              </a:spcAft>
              <a:buClr>
                <a:schemeClr val="accent3"/>
              </a:buClr>
              <a:buSzPct val="95000"/>
              <a:buFont typeface="Arial" panose="020B0604020202020204" pitchFamily="34" charset="0"/>
              <a:buChar char="•"/>
              <a:tabLst/>
              <a:defRPr/>
            </a:pPr>
            <a:r>
              <a:rPr kumimoji="0" lang="en-US" sz="2100" b="0" i="0" u="none" strike="noStrike" kern="1200" cap="none" spc="0" normalizeH="0" baseline="0" noProof="0" smtClean="0">
                <a:ln>
                  <a:noFill/>
                </a:ln>
                <a:solidFill>
                  <a:schemeClr val="tx1"/>
                </a:solidFill>
                <a:effectLst/>
                <a:uLnTx/>
                <a:uFillTx/>
                <a:latin typeface="David" panose="020E0502060401010101" pitchFamily="34" charset="-79"/>
                <a:ea typeface="+mn-ea"/>
                <a:cs typeface="David" panose="020E0502060401010101" pitchFamily="34" charset="-79"/>
              </a:rPr>
              <a:t>Signs of dementia </a:t>
            </a:r>
          </a:p>
          <a:p>
            <a:pPr marL="228600" marR="0" lvl="0" indent="-228600" algn="l" defTabSz="914400" rtl="0" eaLnBrk="1" fontAlgn="auto" latinLnBrk="0" hangingPunct="1">
              <a:lnSpc>
                <a:spcPct val="90000"/>
              </a:lnSpc>
              <a:spcBef>
                <a:spcPct val="20000"/>
              </a:spcBef>
              <a:spcAft>
                <a:spcPts val="0"/>
              </a:spcAft>
              <a:buClr>
                <a:schemeClr val="accent3"/>
              </a:buClr>
              <a:buSzPct val="95000"/>
              <a:buFont typeface="Arial" panose="020B0604020202020204" pitchFamily="34" charset="0"/>
              <a:buChar char="•"/>
              <a:tabLst/>
              <a:defRPr/>
            </a:pPr>
            <a:r>
              <a:rPr kumimoji="0" lang="en-US" sz="2100" b="0" i="0" u="none" strike="noStrike" kern="1200" cap="none" spc="0" normalizeH="0" baseline="0" noProof="0" smtClean="0">
                <a:ln>
                  <a:noFill/>
                </a:ln>
                <a:solidFill>
                  <a:schemeClr val="tx1"/>
                </a:solidFill>
                <a:effectLst/>
                <a:uLnTx/>
                <a:uFillTx/>
                <a:latin typeface="David" panose="020E0502060401010101" pitchFamily="34" charset="-79"/>
                <a:ea typeface="+mn-ea"/>
                <a:cs typeface="David" panose="020E0502060401010101" pitchFamily="34" charset="-79"/>
              </a:rPr>
              <a:t>Sleep problems </a:t>
            </a:r>
          </a:p>
          <a:p>
            <a:pPr marL="228600" marR="0" lvl="0" indent="-228600" algn="l" defTabSz="914400" rtl="0" eaLnBrk="1" fontAlgn="auto" latinLnBrk="0" hangingPunct="1">
              <a:lnSpc>
                <a:spcPct val="90000"/>
              </a:lnSpc>
              <a:spcBef>
                <a:spcPct val="20000"/>
              </a:spcBef>
              <a:spcAft>
                <a:spcPts val="0"/>
              </a:spcAft>
              <a:buClr>
                <a:schemeClr val="accent3"/>
              </a:buClr>
              <a:buSzPct val="95000"/>
              <a:buFont typeface="Arial" panose="020B0604020202020204" pitchFamily="34" charset="0"/>
              <a:buChar char="•"/>
              <a:tabLst/>
              <a:defRPr/>
            </a:pPr>
            <a:r>
              <a:rPr kumimoji="0" lang="en-US" sz="2100" b="0" i="0" u="none" strike="noStrike" kern="1200" cap="none" spc="0" normalizeH="0" baseline="0" noProof="0" smtClean="0">
                <a:ln>
                  <a:noFill/>
                </a:ln>
                <a:solidFill>
                  <a:schemeClr val="tx1"/>
                </a:solidFill>
                <a:effectLst/>
                <a:uLnTx/>
                <a:uFillTx/>
                <a:latin typeface="David" panose="020E0502060401010101" pitchFamily="34" charset="-79"/>
                <a:ea typeface="+mn-ea"/>
                <a:cs typeface="David" panose="020E0502060401010101" pitchFamily="34" charset="-79"/>
              </a:rPr>
              <a:t>Sexual dysfunction </a:t>
            </a:r>
          </a:p>
          <a:p>
            <a:pPr marL="228600" marR="0" lvl="0" indent="-228600" algn="l" defTabSz="914400" rtl="0" eaLnBrk="1" fontAlgn="auto" latinLnBrk="0" hangingPunct="1">
              <a:lnSpc>
                <a:spcPct val="90000"/>
              </a:lnSpc>
              <a:spcBef>
                <a:spcPct val="20000"/>
              </a:spcBef>
              <a:spcAft>
                <a:spcPts val="0"/>
              </a:spcAft>
              <a:buClr>
                <a:schemeClr val="accent3"/>
              </a:buClr>
              <a:buSzPct val="95000"/>
              <a:buFont typeface="Arial" panose="020B0604020202020204" pitchFamily="34" charset="0"/>
              <a:buChar char="•"/>
              <a:tabLst/>
              <a:defRPr/>
            </a:pPr>
            <a:r>
              <a:rPr kumimoji="0" lang="en-US" sz="2100" b="0" i="0" u="none" strike="noStrike" kern="1200" cap="none" spc="0" normalizeH="0" baseline="0" noProof="0" smtClean="0">
                <a:ln>
                  <a:noFill/>
                </a:ln>
                <a:solidFill>
                  <a:schemeClr val="tx1"/>
                </a:solidFill>
                <a:effectLst/>
                <a:uLnTx/>
                <a:uFillTx/>
                <a:latin typeface="David" panose="020E0502060401010101" pitchFamily="34" charset="-79"/>
                <a:ea typeface="+mn-ea"/>
                <a:cs typeface="David" panose="020E0502060401010101" pitchFamily="34" charset="-79"/>
              </a:rPr>
              <a:t>Abnormal bereavement </a:t>
            </a:r>
          </a:p>
          <a:p>
            <a:pPr marL="228600" marR="0" lvl="0" indent="-228600" algn="l" defTabSz="914400" rtl="0" eaLnBrk="1" fontAlgn="auto" latinLnBrk="0" hangingPunct="1">
              <a:lnSpc>
                <a:spcPct val="90000"/>
              </a:lnSpc>
              <a:spcBef>
                <a:spcPct val="20000"/>
              </a:spcBef>
              <a:spcAft>
                <a:spcPts val="0"/>
              </a:spcAft>
              <a:buClr>
                <a:schemeClr val="accent3"/>
              </a:buClr>
              <a:buSzPct val="95000"/>
              <a:buFont typeface="Arial" panose="020B0604020202020204" pitchFamily="34" charset="0"/>
              <a:buChar char="•"/>
              <a:tabLst/>
              <a:defRPr/>
            </a:pPr>
            <a:r>
              <a:rPr kumimoji="0" lang="en-US" sz="2100" b="0" i="0" u="none" strike="noStrike" kern="1200" cap="none" spc="0" normalizeH="0" baseline="0" noProof="0" smtClean="0">
                <a:ln>
                  <a:noFill/>
                </a:ln>
                <a:solidFill>
                  <a:schemeClr val="tx1"/>
                </a:solidFill>
                <a:effectLst/>
                <a:uLnTx/>
                <a:uFillTx/>
                <a:latin typeface="David" panose="020E0502060401010101" pitchFamily="34" charset="-79"/>
                <a:ea typeface="+mn-ea"/>
                <a:cs typeface="David" panose="020E0502060401010101" pitchFamily="34" charset="-79"/>
              </a:rPr>
              <a:t>Family dysfunction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sz="2600" b="0" i="0" u="none" strike="noStrike" kern="1200" cap="none" spc="0" normalizeH="0" baseline="0" noProof="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down)">
                                      <p:cBhvr>
                                        <p:cTn id="10" dur="500"/>
                                        <p:tgtEl>
                                          <p:spTgt spid="5">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wipe(down)">
                                      <p:cBhvr>
                                        <p:cTn id="13" dur="500"/>
                                        <p:tgtEl>
                                          <p:spTgt spid="5">
                                            <p:txEl>
                                              <p:pRg st="1" end="1"/>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wipe(down)">
                                      <p:cBhvr>
                                        <p:cTn id="16" dur="500"/>
                                        <p:tgtEl>
                                          <p:spTgt spid="5">
                                            <p:txEl>
                                              <p:pRg st="2" end="2"/>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wipe(down)">
                                      <p:cBhvr>
                                        <p:cTn id="19" dur="500"/>
                                        <p:tgtEl>
                                          <p:spTgt spid="5">
                                            <p:txEl>
                                              <p:pRg st="3" end="3"/>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wipe(down)">
                                      <p:cBhvr>
                                        <p:cTn id="22" dur="500"/>
                                        <p:tgtEl>
                                          <p:spTgt spid="5">
                                            <p:txEl>
                                              <p:pRg st="4" end="4"/>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Effect transition="in" filter="wipe(down)">
                                      <p:cBhvr>
                                        <p:cTn id="25"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Q1</a:t>
            </a:r>
            <a:endParaRPr lang="en-US" dirty="0"/>
          </a:p>
        </p:txBody>
      </p:sp>
      <p:sp>
        <p:nvSpPr>
          <p:cNvPr id="3" name="Content Placeholder 2"/>
          <p:cNvSpPr>
            <a:spLocks noGrp="1"/>
          </p:cNvSpPr>
          <p:nvPr>
            <p:ph idx="1"/>
          </p:nvPr>
        </p:nvSpPr>
        <p:spPr/>
        <p:txBody>
          <a:bodyPr/>
          <a:lstStyle/>
          <a:p>
            <a:r>
              <a:rPr lang="en-US" dirty="0" smtClean="0"/>
              <a:t>Which one of the following symptom must be present to diagnose Depression?</a:t>
            </a:r>
          </a:p>
          <a:p>
            <a:pPr marL="514350" indent="-514350">
              <a:buFont typeface="+mj-lt"/>
              <a:buAutoNum type="alphaUcPeriod"/>
            </a:pPr>
            <a:r>
              <a:rPr lang="en-US" dirty="0" smtClean="0"/>
              <a:t>Weight loss</a:t>
            </a:r>
          </a:p>
          <a:p>
            <a:pPr marL="514350" indent="-514350">
              <a:buFont typeface="+mj-lt"/>
              <a:buAutoNum type="alphaUcPeriod"/>
            </a:pPr>
            <a:r>
              <a:rPr lang="en-US" dirty="0" smtClean="0"/>
              <a:t>Sleep disturbance</a:t>
            </a:r>
          </a:p>
          <a:p>
            <a:pPr marL="514350" indent="-514350">
              <a:buFont typeface="+mj-lt"/>
              <a:buAutoNum type="alphaUcPeriod"/>
            </a:pPr>
            <a:r>
              <a:rPr lang="en-US" dirty="0" err="1" smtClean="0">
                <a:solidFill>
                  <a:srgbClr val="FF0000"/>
                </a:solidFill>
              </a:rPr>
              <a:t>Anhedonia</a:t>
            </a:r>
            <a:endParaRPr lang="en-US" dirty="0" smtClean="0">
              <a:solidFill>
                <a:srgbClr val="FF0000"/>
              </a:solidFill>
            </a:endParaRPr>
          </a:p>
          <a:p>
            <a:pPr marL="514350" indent="-514350">
              <a:buFont typeface="+mj-lt"/>
              <a:buAutoNum type="alphaUcPeriod"/>
            </a:pPr>
            <a:r>
              <a:rPr lang="en-US" dirty="0" smtClean="0"/>
              <a:t>Loss of appetite</a:t>
            </a:r>
          </a:p>
          <a:p>
            <a:pPr marL="514350" indent="-514350">
              <a:buFont typeface="+mj-lt"/>
              <a:buAutoNum type="alphaUcPeriod"/>
            </a:pP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Q2</a:t>
            </a:r>
            <a:endParaRPr lang="en-US" dirty="0"/>
          </a:p>
        </p:txBody>
      </p:sp>
      <p:sp>
        <p:nvSpPr>
          <p:cNvPr id="3" name="Content Placeholder 2"/>
          <p:cNvSpPr>
            <a:spLocks noGrp="1"/>
          </p:cNvSpPr>
          <p:nvPr>
            <p:ph idx="1"/>
          </p:nvPr>
        </p:nvSpPr>
        <p:spPr/>
        <p:txBody>
          <a:bodyPr/>
          <a:lstStyle/>
          <a:p>
            <a:r>
              <a:rPr lang="en-US" dirty="0" smtClean="0"/>
              <a:t>A 20-year-old college student presented with repeated bouts of palpitation, sweating, and excessive worries when he uses public transport. The most likely diagnosis is</a:t>
            </a:r>
          </a:p>
          <a:p>
            <a:pPr marL="514350" indent="-514350">
              <a:buFont typeface="+mj-lt"/>
              <a:buAutoNum type="alphaUcPeriod"/>
            </a:pPr>
            <a:r>
              <a:rPr lang="en-US" dirty="0" smtClean="0"/>
              <a:t>Generalized anxiety disorder </a:t>
            </a:r>
          </a:p>
          <a:p>
            <a:pPr marL="514350" indent="-514350">
              <a:buFont typeface="+mj-lt"/>
              <a:buAutoNum type="alphaUcPeriod"/>
            </a:pPr>
            <a:r>
              <a:rPr lang="en-US" dirty="0" smtClean="0"/>
              <a:t>Posttraumatic disorder </a:t>
            </a:r>
          </a:p>
          <a:p>
            <a:pPr marL="514350" indent="-514350">
              <a:buFont typeface="+mj-lt"/>
              <a:buAutoNum type="alphaUcPeriod"/>
            </a:pPr>
            <a:r>
              <a:rPr lang="en-US" dirty="0" smtClean="0">
                <a:solidFill>
                  <a:srgbClr val="FF0000"/>
                </a:solidFill>
              </a:rPr>
              <a:t>Agoraphobia with panic attacks </a:t>
            </a:r>
          </a:p>
          <a:p>
            <a:pPr marL="514350" indent="-514350">
              <a:buFont typeface="+mj-lt"/>
              <a:buAutoNum type="alphaUcPeriod"/>
            </a:pPr>
            <a:r>
              <a:rPr lang="en-US" dirty="0" smtClean="0"/>
              <a:t>Social phobia</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Q3</a:t>
            </a:r>
            <a:endParaRPr lang="en-US" dirty="0"/>
          </a:p>
        </p:txBody>
      </p:sp>
      <p:sp>
        <p:nvSpPr>
          <p:cNvPr id="3" name="Content Placeholder 2"/>
          <p:cNvSpPr>
            <a:spLocks noGrp="1"/>
          </p:cNvSpPr>
          <p:nvPr>
            <p:ph idx="1"/>
          </p:nvPr>
        </p:nvSpPr>
        <p:spPr/>
        <p:txBody>
          <a:bodyPr/>
          <a:lstStyle/>
          <a:p>
            <a:r>
              <a:rPr lang="en-US" dirty="0" smtClean="0"/>
              <a:t>which of the following is a risk factor for Somatic symptom disorder “SSD”?</a:t>
            </a:r>
          </a:p>
          <a:p>
            <a:pPr marL="514350" indent="-514350">
              <a:buFont typeface="+mj-lt"/>
              <a:buAutoNum type="alphaUcPeriod"/>
            </a:pPr>
            <a:r>
              <a:rPr lang="en-US" dirty="0" smtClean="0"/>
              <a:t>Male </a:t>
            </a:r>
          </a:p>
          <a:p>
            <a:pPr marL="514350" indent="-514350">
              <a:buFont typeface="+mj-lt"/>
              <a:buAutoNum type="alphaUcPeriod"/>
            </a:pPr>
            <a:r>
              <a:rPr lang="en-US" dirty="0" smtClean="0">
                <a:solidFill>
                  <a:srgbClr val="FF0000"/>
                </a:solidFill>
              </a:rPr>
              <a:t>Female </a:t>
            </a:r>
          </a:p>
          <a:p>
            <a:pPr marL="514350" indent="-514350">
              <a:buFont typeface="+mj-lt"/>
              <a:buAutoNum type="alphaUcPeriod"/>
            </a:pPr>
            <a:r>
              <a:rPr lang="en-US" dirty="0" smtClean="0"/>
              <a:t>High socioeconomic status </a:t>
            </a:r>
          </a:p>
          <a:p>
            <a:pPr marL="514350" indent="-514350">
              <a:buFont typeface="+mj-lt"/>
              <a:buAutoNum type="alphaUcPeriod"/>
            </a:pPr>
            <a:r>
              <a:rPr lang="en-US" dirty="0" smtClean="0"/>
              <a:t>High education level</a:t>
            </a: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home </a:t>
            </a:r>
            <a:r>
              <a:rPr lang="en-US" dirty="0" err="1" smtClean="0"/>
              <a:t>massege</a:t>
            </a:r>
            <a:endParaRPr lang="en-US" dirty="0"/>
          </a:p>
        </p:txBody>
      </p:sp>
      <p:sp>
        <p:nvSpPr>
          <p:cNvPr id="3" name="Content Placeholder 2"/>
          <p:cNvSpPr>
            <a:spLocks noGrp="1"/>
          </p:cNvSpPr>
          <p:nvPr>
            <p:ph idx="1"/>
          </p:nvPr>
        </p:nvSpPr>
        <p:spPr/>
        <p:txBody>
          <a:bodyPr/>
          <a:lstStyle/>
          <a:p>
            <a:r>
              <a:rPr lang="en-US" dirty="0" smtClean="0">
                <a:solidFill>
                  <a:srgbClr val="0070C0"/>
                </a:solidFill>
              </a:rPr>
              <a:t>anxiety, depression , and somatic </a:t>
            </a:r>
            <a:r>
              <a:rPr lang="en-US" dirty="0" smtClean="0"/>
              <a:t>symptom disorder are common psychiatric diseases in Saudi Arabia</a:t>
            </a:r>
          </a:p>
          <a:p>
            <a:r>
              <a:rPr lang="en-US" dirty="0" smtClean="0">
                <a:solidFill>
                  <a:srgbClr val="0070C0"/>
                </a:solidFill>
              </a:rPr>
              <a:t>Depression</a:t>
            </a:r>
            <a:r>
              <a:rPr lang="en-US" dirty="0" smtClean="0"/>
              <a:t> is more common in younger adults</a:t>
            </a:r>
          </a:p>
          <a:p>
            <a:r>
              <a:rPr lang="en-US" dirty="0" smtClean="0">
                <a:solidFill>
                  <a:srgbClr val="0070C0"/>
                </a:solidFill>
              </a:rPr>
              <a:t>Panic attacks </a:t>
            </a:r>
            <a:r>
              <a:rPr lang="en-US" dirty="0" smtClean="0"/>
              <a:t>are Sudden self-limited attacks of intense anxiety</a:t>
            </a:r>
          </a:p>
          <a:p>
            <a:r>
              <a:rPr lang="en-US" dirty="0" smtClean="0">
                <a:solidFill>
                  <a:srgbClr val="0070C0"/>
                </a:solidFill>
              </a:rPr>
              <a:t>SSD</a:t>
            </a:r>
            <a:r>
              <a:rPr lang="en-US" dirty="0" smtClean="0"/>
              <a:t> is a syndrome of physical symptoms that cause substantial distress or psychosocial impairment</a:t>
            </a:r>
          </a:p>
          <a:p>
            <a:endParaRPr lang="en-US" dirty="0" smtClean="0"/>
          </a:p>
          <a:p>
            <a:endParaRPr lang="en-US" dirty="0" smtClean="0"/>
          </a:p>
          <a:p>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Manual of psychiatry</a:t>
            </a:r>
          </a:p>
          <a:p>
            <a:r>
              <a:rPr lang="en-US" dirty="0" smtClean="0"/>
              <a:t>John </a:t>
            </a:r>
            <a:r>
              <a:rPr lang="en-US" dirty="0" err="1" smtClean="0"/>
              <a:t>Murtagh's</a:t>
            </a:r>
            <a:r>
              <a:rPr lang="en-US" dirty="0" smtClean="0"/>
              <a:t> General Practice - 6th Edition (2015</a:t>
            </a:r>
          </a:p>
          <a:p>
            <a:r>
              <a:rPr lang="en-US" dirty="0" smtClean="0"/>
              <a:t>http://www.lifesciencesite.com/lsj/life0903/017_9353life0903_128_133.pdf </a:t>
            </a:r>
          </a:p>
          <a:p>
            <a:r>
              <a:rPr lang="en-US" dirty="0" smtClean="0"/>
              <a:t>https://www.ncbi.nlm.nih.gov/pmc/articles/PMC4744283/</a:t>
            </a:r>
          </a:p>
          <a:p>
            <a:r>
              <a:rPr lang="en-US" dirty="0" smtClean="0"/>
              <a:t>http://ijp.sagepub.com/lookup/pmid?view=long&amp;pmid=12489702 </a:t>
            </a:r>
          </a:p>
          <a:p>
            <a:r>
              <a:rPr lang="en-US" dirty="0" smtClean="0"/>
              <a:t>https://www.ncbi.nlm.nih.gov/pmc/articles/PMC3377053/ </a:t>
            </a:r>
          </a:p>
          <a:p>
            <a:r>
              <a:rPr lang="en-US" dirty="0" smtClean="0"/>
              <a:t>http://www.who.int/mental_health/management/depression/who_paper_depression_wfmh_2012.pdf </a:t>
            </a:r>
          </a:p>
          <a:p>
            <a:r>
              <a:rPr lang="en-US" dirty="0" smtClean="0"/>
              <a:t>http://bmcpsychiatry.biomedcentral.com/articles/10.1186/1471-244X-14-190 </a:t>
            </a:r>
          </a:p>
          <a:p>
            <a:r>
              <a:rPr lang="en-US" dirty="0" smtClean="0"/>
              <a:t>DSM 5</a:t>
            </a:r>
          </a:p>
          <a:p>
            <a:endParaRPr lang="en-US" dirty="0" smtClean="0"/>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Q3</a:t>
            </a:r>
            <a:endParaRPr lang="en-US" dirty="0"/>
          </a:p>
        </p:txBody>
      </p:sp>
      <p:sp>
        <p:nvSpPr>
          <p:cNvPr id="3" name="Content Placeholder 2"/>
          <p:cNvSpPr>
            <a:spLocks noGrp="1"/>
          </p:cNvSpPr>
          <p:nvPr>
            <p:ph idx="1"/>
          </p:nvPr>
        </p:nvSpPr>
        <p:spPr/>
        <p:txBody>
          <a:bodyPr/>
          <a:lstStyle/>
          <a:p>
            <a:r>
              <a:rPr lang="en-US" dirty="0" smtClean="0"/>
              <a:t>which of the following is a risk factor for Somatic symptom disorder “SSD”?</a:t>
            </a:r>
          </a:p>
          <a:p>
            <a:pPr marL="514350" indent="-514350">
              <a:buFont typeface="+mj-lt"/>
              <a:buAutoNum type="alphaUcPeriod"/>
            </a:pPr>
            <a:r>
              <a:rPr lang="en-US" dirty="0" smtClean="0"/>
              <a:t>Male </a:t>
            </a:r>
          </a:p>
          <a:p>
            <a:pPr marL="514350" indent="-514350">
              <a:buFont typeface="+mj-lt"/>
              <a:buAutoNum type="alphaUcPeriod"/>
            </a:pPr>
            <a:r>
              <a:rPr lang="en-US" dirty="0" smtClean="0"/>
              <a:t>Female </a:t>
            </a:r>
          </a:p>
          <a:p>
            <a:pPr marL="514350" indent="-514350">
              <a:buFont typeface="+mj-lt"/>
              <a:buAutoNum type="alphaUcPeriod"/>
            </a:pPr>
            <a:r>
              <a:rPr lang="en-US" dirty="0" smtClean="0"/>
              <a:t>High socioeconomic status </a:t>
            </a:r>
          </a:p>
          <a:p>
            <a:pPr marL="514350" indent="-514350">
              <a:buFont typeface="+mj-lt"/>
              <a:buAutoNum type="alphaUcPeriod"/>
            </a:pPr>
            <a:r>
              <a:rPr lang="en-US" dirty="0" smtClean="0"/>
              <a:t>High education level</a:t>
            </a: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4400" dirty="0" smtClean="0"/>
              <a:t>THANK YOU</a:t>
            </a:r>
            <a:endParaRPr lang="en-US" sz="4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454968" y="2681015"/>
            <a:ext cx="3355032" cy="1281385"/>
          </a:xfrm>
        </p:spPr>
        <p:txBody>
          <a:bodyPr>
            <a:normAutofit/>
          </a:bodyPr>
          <a:lstStyle/>
          <a:p>
            <a:r>
              <a:rPr lang="en-US" sz="6000" b="1" dirty="0">
                <a:solidFill>
                  <a:schemeClr val="tx1"/>
                </a:solidFill>
              </a:rPr>
              <a:t>Anxiety</a:t>
            </a:r>
            <a:endParaRPr lang="ar-SA" sz="6000" b="1" dirty="0">
              <a:solidFill>
                <a:schemeClr val="tx1"/>
              </a:solidFill>
            </a:endParaRPr>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191000" y="0"/>
            <a:ext cx="4953000" cy="6858000"/>
          </a:xfrm>
          <a:prstGeom prst="rect">
            <a:avLst/>
          </a:prstGeom>
        </p:spPr>
      </p:pic>
      <p:pic>
        <p:nvPicPr>
          <p:cNvPr id="7" name="Picture 6"/>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2785690" y="2362200"/>
            <a:ext cx="1288851" cy="1288851"/>
          </a:xfrm>
          <a:prstGeom prst="rect">
            <a:avLst/>
          </a:prstGeom>
        </p:spPr>
      </p:pic>
    </p:spTree>
    <p:extLst>
      <p:ext uri="{BB962C8B-B14F-4D97-AF65-F5344CB8AC3E}">
        <p14:creationId xmlns="" xmlns:p14="http://schemas.microsoft.com/office/powerpoint/2010/main" val="79075545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Subjective feeling of worry, fear, and apprehension accompanied by autonomic symptoms (such as palpitation, sweating), caused by anticipation of threat/danger.</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Prevalence in Saudi Arabia</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r>
              <a:rPr lang="en-US" dirty="0" smtClean="0"/>
              <a:t>In a study done on 822 male patients that attended Primary Health Care Centers, Eastern Saudi Arabia: The overall prevalence of anxiety was 22.3% with 17.0% of the attendees having mild degree of anxiety. </a:t>
            </a:r>
          </a:p>
          <a:p>
            <a:endParaRPr lang="en-US" dirty="0" smtClean="0"/>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62573" y="365125"/>
            <a:ext cx="5885285" cy="5990120"/>
          </a:xfrm>
          <a:prstGeom prst="rect">
            <a:avLst/>
          </a:prstGeom>
        </p:spPr>
      </p:pic>
    </p:spTree>
    <p:extLst>
      <p:ext uri="{BB962C8B-B14F-4D97-AF65-F5344CB8AC3E}">
        <p14:creationId xmlns="" xmlns:p14="http://schemas.microsoft.com/office/powerpoint/2010/main" val="2336644464"/>
      </p:ext>
    </p:extLst>
  </p:cSld>
  <p:clrMapOvr>
    <a:masterClrMapping/>
  </p:clrMapOvr>
  <mc:AlternateContent xmlns:mc="http://schemas.openxmlformats.org/markup-compatibility/2006">
    <mc:Choice xmlns="" xmlns:p14="http://schemas.microsoft.com/office/powerpoint/2010/main" Requires="p14">
      <p:transition spd="slow" p14:dur="1250">
        <p14:flip dir="r"/>
      </p:transition>
    </mc:Choice>
    <mc:Fallback>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TotalTime>
  <Words>1835</Words>
  <Application>Microsoft Office PowerPoint</Application>
  <PresentationFormat>On-screen Show (4:3)</PresentationFormat>
  <Paragraphs>205</Paragraphs>
  <Slides>50</Slides>
  <Notes>3</Notes>
  <HiddenSlides>0</HiddenSlides>
  <MMClips>0</MMClips>
  <ScaleCrop>false</ScaleCrop>
  <HeadingPairs>
    <vt:vector size="4" baseType="variant">
      <vt:variant>
        <vt:lpstr>Theme</vt:lpstr>
      </vt:variant>
      <vt:variant>
        <vt:i4>2</vt:i4>
      </vt:variant>
      <vt:variant>
        <vt:lpstr>Slide Titles</vt:lpstr>
      </vt:variant>
      <vt:variant>
        <vt:i4>50</vt:i4>
      </vt:variant>
    </vt:vector>
  </HeadingPairs>
  <TitlesOfParts>
    <vt:vector size="52" baseType="lpstr">
      <vt:lpstr>Flow</vt:lpstr>
      <vt:lpstr>Office Theme</vt:lpstr>
      <vt:lpstr>Common Psychiatric Problems in Primary Care Supervised by: Dr. Yousef Alturki</vt:lpstr>
      <vt:lpstr>Objectives</vt:lpstr>
      <vt:lpstr>Q1</vt:lpstr>
      <vt:lpstr>Q2</vt:lpstr>
      <vt:lpstr>Q3</vt:lpstr>
      <vt:lpstr>Anxiety</vt:lpstr>
      <vt:lpstr>Slide 7</vt:lpstr>
      <vt:lpstr>Prevalence in Saudi Arabia</vt:lpstr>
      <vt:lpstr>Slide 9</vt:lpstr>
      <vt:lpstr>Etiology</vt:lpstr>
      <vt:lpstr>Anxiety classification</vt:lpstr>
      <vt:lpstr>Panic Disorder</vt:lpstr>
      <vt:lpstr>Generalized Anxiety Disorder ( GAD) </vt:lpstr>
      <vt:lpstr>Generalized anxiety disorder: case history</vt:lpstr>
      <vt:lpstr>Slide 15</vt:lpstr>
      <vt:lpstr>Generalized anxiety disorder: clinical features (&gt;6 months) </vt:lpstr>
      <vt:lpstr>Generalized anxiety disorder management</vt:lpstr>
      <vt:lpstr>Phobias</vt:lpstr>
      <vt:lpstr>Obsessive Compulsive Disorder (OCD)</vt:lpstr>
      <vt:lpstr>Depression </vt:lpstr>
      <vt:lpstr>Slide 21</vt:lpstr>
      <vt:lpstr>Global Prevalence</vt:lpstr>
      <vt:lpstr>Prevalence of Depression in Saudi </vt:lpstr>
      <vt:lpstr>Slide 24</vt:lpstr>
      <vt:lpstr>Slide 25</vt:lpstr>
      <vt:lpstr>Causes of Depression</vt:lpstr>
      <vt:lpstr>Major Depressive Disorder</vt:lpstr>
      <vt:lpstr>Slide 28</vt:lpstr>
      <vt:lpstr>Dysthymic Disorder (Persistent depressive disorder)</vt:lpstr>
      <vt:lpstr>Post-partum Depression </vt:lpstr>
      <vt:lpstr>Depression: case</vt:lpstr>
      <vt:lpstr>Depression: features (&gt;2 weeks)</vt:lpstr>
      <vt:lpstr>Depression: management</vt:lpstr>
      <vt:lpstr>Slide 34</vt:lpstr>
      <vt:lpstr>Slide 35</vt:lpstr>
      <vt:lpstr>Global Prevalence</vt:lpstr>
      <vt:lpstr>Prevalence in Saudi</vt:lpstr>
      <vt:lpstr>Prevention of SSD </vt:lpstr>
      <vt:lpstr>Primary Prevention</vt:lpstr>
      <vt:lpstr>Secondary Prevention</vt:lpstr>
      <vt:lpstr>Psychotherapy</vt:lpstr>
      <vt:lpstr>Slide 42</vt:lpstr>
      <vt:lpstr>Counseling</vt:lpstr>
      <vt:lpstr>When to refer a patient to a psychiatrist?</vt:lpstr>
      <vt:lpstr>Q1</vt:lpstr>
      <vt:lpstr>Q2</vt:lpstr>
      <vt:lpstr>Q3</vt:lpstr>
      <vt:lpstr>Take home massege</vt:lpstr>
      <vt:lpstr>References</vt:lpstr>
      <vt:lpstr>Slide 50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Common Psychiatric Problems in Primary Care Supervised by: Dr. Yousef Alturki</dc:title>
  <dc:creator>IBRAHIM</dc:creator>
  <cp:lastModifiedBy>good</cp:lastModifiedBy>
  <cp:revision>9</cp:revision>
  <dcterms:created xsi:type="dcterms:W3CDTF">2006-08-16T00:00:00Z</dcterms:created>
  <dcterms:modified xsi:type="dcterms:W3CDTF">2017-10-10T12:47:05Z</dcterms:modified>
</cp:coreProperties>
</file>