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59"/>
  </p:notesMasterIdLst>
  <p:sldIdLst>
    <p:sldId id="256" r:id="rId2"/>
    <p:sldId id="257" r:id="rId3"/>
    <p:sldId id="308" r:id="rId4"/>
    <p:sldId id="309" r:id="rId5"/>
    <p:sldId id="317" r:id="rId6"/>
    <p:sldId id="273" r:id="rId7"/>
    <p:sldId id="274"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15" r:id="rId49"/>
    <p:sldId id="304" r:id="rId50"/>
    <p:sldId id="305" r:id="rId51"/>
    <p:sldId id="312" r:id="rId52"/>
    <p:sldId id="313" r:id="rId53"/>
    <p:sldId id="314" r:id="rId54"/>
    <p:sldId id="306" r:id="rId55"/>
    <p:sldId id="311" r:id="rId56"/>
    <p:sldId id="271" r:id="rId57"/>
    <p:sldId id="29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37"/>
  </p:normalViewPr>
  <p:slideViewPr>
    <p:cSldViewPr snapToGrid="0" snapToObjects="1">
      <p:cViewPr varScale="1">
        <p:scale>
          <a:sx n="63" d="100"/>
          <a:sy n="63" d="100"/>
        </p:scale>
        <p:origin x="-120"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8E25C-58B9-644D-878B-2B79DCD7D04A}"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F0A18D40-8429-3D47-83EA-F60329C4DE19}">
      <dgm:prSet phldrT="[Text]" custT="1"/>
      <dgm:spPr/>
      <dgm:t>
        <a:bodyPr/>
        <a:lstStyle/>
        <a:p>
          <a:r>
            <a:rPr lang="en-US" sz="2800" dirty="0" smtClean="0">
              <a:solidFill>
                <a:srgbClr val="FF0000"/>
              </a:solidFill>
            </a:rPr>
            <a:t>Maternal mortality ratio</a:t>
          </a:r>
          <a:endParaRPr lang="en-US" sz="2800" dirty="0">
            <a:solidFill>
              <a:srgbClr val="FF0000"/>
            </a:solidFill>
          </a:endParaRPr>
        </a:p>
      </dgm:t>
    </dgm:pt>
    <dgm:pt modelId="{8E96B4A6-7BFC-3147-893F-F61EFC62CAA0}" type="parTrans" cxnId="{46F3BB3C-568C-9F40-A6A3-7A831C75FC39}">
      <dgm:prSet/>
      <dgm:spPr/>
      <dgm:t>
        <a:bodyPr/>
        <a:lstStyle/>
        <a:p>
          <a:endParaRPr lang="en-US"/>
        </a:p>
      </dgm:t>
    </dgm:pt>
    <dgm:pt modelId="{29915B95-C09C-8F44-898F-E8E702A6AA83}" type="sibTrans" cxnId="{46F3BB3C-568C-9F40-A6A3-7A831C75FC39}">
      <dgm:prSet/>
      <dgm:spPr/>
      <dgm:t>
        <a:bodyPr/>
        <a:lstStyle/>
        <a:p>
          <a:endParaRPr lang="en-US"/>
        </a:p>
      </dgm:t>
    </dgm:pt>
    <dgm:pt modelId="{9572C8F7-1D6F-134B-972D-0688206D1F31}">
      <dgm:prSet phldrT="[Text]" custT="1"/>
      <dgm:spPr/>
      <dgm:t>
        <a:bodyPr/>
        <a:lstStyle/>
        <a:p>
          <a:r>
            <a:rPr lang="en-US" sz="2800" dirty="0" smtClean="0">
              <a:solidFill>
                <a:schemeClr val="tx1"/>
              </a:solidFill>
            </a:rPr>
            <a:t>Under-five child mortality, with the proportion of newborn deaths</a:t>
          </a:r>
          <a:endParaRPr lang="en-US" sz="2800" dirty="0">
            <a:solidFill>
              <a:schemeClr val="tx1"/>
            </a:solidFill>
          </a:endParaRPr>
        </a:p>
      </dgm:t>
    </dgm:pt>
    <dgm:pt modelId="{EF7EE5DA-95C2-5440-9334-2530832CD039}" type="parTrans" cxnId="{5EA7450F-4C15-8F43-8049-95159218FA2D}">
      <dgm:prSet/>
      <dgm:spPr/>
      <dgm:t>
        <a:bodyPr/>
        <a:lstStyle/>
        <a:p>
          <a:endParaRPr lang="en-US"/>
        </a:p>
      </dgm:t>
    </dgm:pt>
    <dgm:pt modelId="{BB6A2CAC-E783-2645-9788-615D6B61D4DB}" type="sibTrans" cxnId="{5EA7450F-4C15-8F43-8049-95159218FA2D}">
      <dgm:prSet/>
      <dgm:spPr/>
      <dgm:t>
        <a:bodyPr/>
        <a:lstStyle/>
        <a:p>
          <a:endParaRPr lang="en-US"/>
        </a:p>
      </dgm:t>
    </dgm:pt>
    <dgm:pt modelId="{BE493C7E-416A-C84F-A31B-FF5691F5A111}">
      <dgm:prSet custT="1"/>
      <dgm:spPr/>
      <dgm:t>
        <a:bodyPr/>
        <a:lstStyle/>
        <a:p>
          <a:r>
            <a:rPr lang="en-US" sz="2800" dirty="0" smtClean="0">
              <a:solidFill>
                <a:schemeClr val="tx1"/>
              </a:solidFill>
            </a:rPr>
            <a:t>Children under five who are stunted</a:t>
          </a:r>
          <a:endParaRPr lang="en-US" sz="2800" dirty="0">
            <a:solidFill>
              <a:schemeClr val="tx1"/>
            </a:solidFill>
          </a:endParaRPr>
        </a:p>
      </dgm:t>
    </dgm:pt>
    <dgm:pt modelId="{71862196-128A-C04B-A6A8-DC2C46E5B554}" type="parTrans" cxnId="{AACFE3B2-E5F3-814C-ABD1-F3276F8518F0}">
      <dgm:prSet/>
      <dgm:spPr/>
      <dgm:t>
        <a:bodyPr/>
        <a:lstStyle/>
        <a:p>
          <a:endParaRPr lang="en-US"/>
        </a:p>
      </dgm:t>
    </dgm:pt>
    <dgm:pt modelId="{4D7D6D7B-BC6F-924C-BEC9-98FAA5BC976D}" type="sibTrans" cxnId="{AACFE3B2-E5F3-814C-ABD1-F3276F8518F0}">
      <dgm:prSet/>
      <dgm:spPr/>
      <dgm:t>
        <a:bodyPr/>
        <a:lstStyle/>
        <a:p>
          <a:endParaRPr lang="en-US"/>
        </a:p>
      </dgm:t>
    </dgm:pt>
    <dgm:pt modelId="{166E4805-8B0E-7740-9A2A-E09010169B5B}">
      <dgm:prSet custT="1"/>
      <dgm:spPr/>
      <dgm:t>
        <a:bodyPr/>
        <a:lstStyle/>
        <a:p>
          <a:r>
            <a:rPr lang="en-US" sz="2800" dirty="0" smtClean="0">
              <a:solidFill>
                <a:schemeClr val="tx1"/>
              </a:solidFill>
            </a:rPr>
            <a:t>Proportion of demand for family planning satisfied</a:t>
          </a:r>
          <a:endParaRPr lang="en-US" sz="2800" dirty="0">
            <a:solidFill>
              <a:schemeClr val="tx1"/>
            </a:solidFill>
          </a:endParaRPr>
        </a:p>
      </dgm:t>
    </dgm:pt>
    <dgm:pt modelId="{E575E8EF-9E74-3F46-A709-9B4B97D43C30}" type="parTrans" cxnId="{086B242F-8A15-E94D-98FC-C6892A93D619}">
      <dgm:prSet/>
      <dgm:spPr/>
      <dgm:t>
        <a:bodyPr/>
        <a:lstStyle/>
        <a:p>
          <a:endParaRPr lang="en-US"/>
        </a:p>
      </dgm:t>
    </dgm:pt>
    <dgm:pt modelId="{E2B50F24-32C9-FB48-959E-E2526853AAF5}" type="sibTrans" cxnId="{086B242F-8A15-E94D-98FC-C6892A93D619}">
      <dgm:prSet/>
      <dgm:spPr/>
      <dgm:t>
        <a:bodyPr/>
        <a:lstStyle/>
        <a:p>
          <a:endParaRPr lang="en-US"/>
        </a:p>
      </dgm:t>
    </dgm:pt>
    <dgm:pt modelId="{9EC46549-39AF-F446-BB7E-7B4C24F379D4}">
      <dgm:prSet custT="1"/>
      <dgm:spPr/>
      <dgm:t>
        <a:bodyPr/>
        <a:lstStyle/>
        <a:p>
          <a:r>
            <a:rPr lang="en-US" sz="2800" dirty="0" smtClean="0">
              <a:solidFill>
                <a:schemeClr val="tx1"/>
              </a:solidFill>
            </a:rPr>
            <a:t>Antenatal care coverage (at least four times during pregnancy</a:t>
          </a:r>
          <a:r>
            <a:rPr lang="en-US" sz="2400" dirty="0" smtClean="0">
              <a:solidFill>
                <a:schemeClr val="tx1"/>
              </a:solidFill>
            </a:rPr>
            <a:t>)</a:t>
          </a:r>
        </a:p>
      </dgm:t>
    </dgm:pt>
    <dgm:pt modelId="{697858BC-ADD7-8C43-9C96-8FB352D70AA7}" type="parTrans" cxnId="{FD8045EB-75CC-2346-9393-ACD6E1B0BB96}">
      <dgm:prSet/>
      <dgm:spPr/>
      <dgm:t>
        <a:bodyPr/>
        <a:lstStyle/>
        <a:p>
          <a:endParaRPr lang="en-US"/>
        </a:p>
      </dgm:t>
    </dgm:pt>
    <dgm:pt modelId="{998EDB5D-7C4A-6C4D-87B5-32BA9F16E756}" type="sibTrans" cxnId="{FD8045EB-75CC-2346-9393-ACD6E1B0BB96}">
      <dgm:prSet/>
      <dgm:spPr/>
      <dgm:t>
        <a:bodyPr/>
        <a:lstStyle/>
        <a:p>
          <a:endParaRPr lang="en-US"/>
        </a:p>
      </dgm:t>
    </dgm:pt>
    <dgm:pt modelId="{0D0B814B-8D66-D740-BC0D-061F11CBBC8B}">
      <dgm:prSet phldrT="[Text]" custT="1"/>
      <dgm:spPr/>
      <dgm:t>
        <a:bodyPr/>
        <a:lstStyle/>
        <a:p>
          <a:r>
            <a:rPr lang="en-US" sz="2800" dirty="0" smtClean="0">
              <a:solidFill>
                <a:schemeClr val="tx1"/>
              </a:solidFill>
            </a:rPr>
            <a:t>Skilled attendant at birth</a:t>
          </a:r>
          <a:endParaRPr lang="en-US" sz="2800" dirty="0">
            <a:solidFill>
              <a:schemeClr val="tx1"/>
            </a:solidFill>
          </a:endParaRPr>
        </a:p>
      </dgm:t>
    </dgm:pt>
    <dgm:pt modelId="{55ECAF3A-417C-1142-A62F-13C1716A2D46}" type="parTrans" cxnId="{CABB4783-DBE3-EA4C-9B3E-75D875038E59}">
      <dgm:prSet/>
      <dgm:spPr/>
      <dgm:t>
        <a:bodyPr/>
        <a:lstStyle/>
        <a:p>
          <a:endParaRPr lang="en-US"/>
        </a:p>
      </dgm:t>
    </dgm:pt>
    <dgm:pt modelId="{9D2BC8CE-9D8D-FA44-B53F-F8721A4C8A17}" type="sibTrans" cxnId="{CABB4783-DBE3-EA4C-9B3E-75D875038E59}">
      <dgm:prSet/>
      <dgm:spPr/>
      <dgm:t>
        <a:bodyPr/>
        <a:lstStyle/>
        <a:p>
          <a:endParaRPr lang="en-US"/>
        </a:p>
      </dgm:t>
    </dgm:pt>
    <dgm:pt modelId="{0F214894-6A52-D541-9AC3-F13717A13494}">
      <dgm:prSet custT="1"/>
      <dgm:spPr/>
      <dgm:t>
        <a:bodyPr/>
        <a:lstStyle/>
        <a:p>
          <a:r>
            <a:rPr lang="en-US" sz="2800" b="1" dirty="0" smtClean="0">
              <a:solidFill>
                <a:schemeClr val="tx1"/>
              </a:solidFill>
            </a:rPr>
            <a:t>Exclusive breastfeeding for six months (0–5 months)</a:t>
          </a:r>
          <a:endParaRPr lang="en-US" sz="2800" dirty="0">
            <a:solidFill>
              <a:schemeClr val="tx1"/>
            </a:solidFill>
          </a:endParaRPr>
        </a:p>
      </dgm:t>
    </dgm:pt>
    <dgm:pt modelId="{849CE950-B516-6F43-A792-CCAB9C90C193}" type="parTrans" cxnId="{A6EF6FCB-2F22-CD4C-AA81-91C055301DBA}">
      <dgm:prSet/>
      <dgm:spPr/>
      <dgm:t>
        <a:bodyPr/>
        <a:lstStyle/>
        <a:p>
          <a:endParaRPr lang="en-US"/>
        </a:p>
      </dgm:t>
    </dgm:pt>
    <dgm:pt modelId="{47EE705C-AC61-254A-9E58-F332623C2569}" type="sibTrans" cxnId="{A6EF6FCB-2F22-CD4C-AA81-91C055301DBA}">
      <dgm:prSet/>
      <dgm:spPr/>
      <dgm:t>
        <a:bodyPr/>
        <a:lstStyle/>
        <a:p>
          <a:endParaRPr lang="en-US"/>
        </a:p>
      </dgm:t>
    </dgm:pt>
    <dgm:pt modelId="{AF4A261C-4A79-F74F-AFE7-260BC5D04AB0}" type="pres">
      <dgm:prSet presAssocID="{DCB8E25C-58B9-644D-878B-2B79DCD7D04A}" presName="linear" presStyleCnt="0">
        <dgm:presLayoutVars>
          <dgm:animLvl val="lvl"/>
          <dgm:resizeHandles val="exact"/>
        </dgm:presLayoutVars>
      </dgm:prSet>
      <dgm:spPr/>
      <dgm:t>
        <a:bodyPr/>
        <a:lstStyle/>
        <a:p>
          <a:endParaRPr lang="en-US"/>
        </a:p>
      </dgm:t>
    </dgm:pt>
    <dgm:pt modelId="{A4C9D5F8-4178-D04C-A59D-A76274BF761E}" type="pres">
      <dgm:prSet presAssocID="{F0A18D40-8429-3D47-83EA-F60329C4DE19}" presName="parentText" presStyleLbl="node1" presStyleIdx="0" presStyleCnt="7">
        <dgm:presLayoutVars>
          <dgm:chMax val="0"/>
          <dgm:bulletEnabled val="1"/>
        </dgm:presLayoutVars>
      </dgm:prSet>
      <dgm:spPr/>
      <dgm:t>
        <a:bodyPr/>
        <a:lstStyle/>
        <a:p>
          <a:endParaRPr lang="en-US"/>
        </a:p>
      </dgm:t>
    </dgm:pt>
    <dgm:pt modelId="{C91F0C0C-6301-6045-BADF-75CB9494193D}" type="pres">
      <dgm:prSet presAssocID="{29915B95-C09C-8F44-898F-E8E702A6AA83}" presName="spacer" presStyleCnt="0"/>
      <dgm:spPr/>
    </dgm:pt>
    <dgm:pt modelId="{81B265F0-0D5E-2248-920F-B77518F74097}" type="pres">
      <dgm:prSet presAssocID="{0D0B814B-8D66-D740-BC0D-061F11CBBC8B}" presName="parentText" presStyleLbl="node1" presStyleIdx="1" presStyleCnt="7">
        <dgm:presLayoutVars>
          <dgm:chMax val="0"/>
          <dgm:bulletEnabled val="1"/>
        </dgm:presLayoutVars>
      </dgm:prSet>
      <dgm:spPr/>
      <dgm:t>
        <a:bodyPr/>
        <a:lstStyle/>
        <a:p>
          <a:endParaRPr lang="en-US"/>
        </a:p>
      </dgm:t>
    </dgm:pt>
    <dgm:pt modelId="{D3CB35FF-8F4B-6047-961E-EABF734D0497}" type="pres">
      <dgm:prSet presAssocID="{9D2BC8CE-9D8D-FA44-B53F-F8721A4C8A17}" presName="spacer" presStyleCnt="0"/>
      <dgm:spPr/>
    </dgm:pt>
    <dgm:pt modelId="{B002ADA8-C0A5-7D44-9E9C-5FD4D1BA285F}" type="pres">
      <dgm:prSet presAssocID="{0F214894-6A52-D541-9AC3-F13717A13494}" presName="parentText" presStyleLbl="node1" presStyleIdx="2" presStyleCnt="7">
        <dgm:presLayoutVars>
          <dgm:chMax val="0"/>
          <dgm:bulletEnabled val="1"/>
        </dgm:presLayoutVars>
      </dgm:prSet>
      <dgm:spPr/>
      <dgm:t>
        <a:bodyPr/>
        <a:lstStyle/>
        <a:p>
          <a:endParaRPr lang="en-US"/>
        </a:p>
      </dgm:t>
    </dgm:pt>
    <dgm:pt modelId="{C424B1D0-2511-D84C-AFE8-4379DF553383}" type="pres">
      <dgm:prSet presAssocID="{47EE705C-AC61-254A-9E58-F332623C2569}" presName="spacer" presStyleCnt="0"/>
      <dgm:spPr/>
    </dgm:pt>
    <dgm:pt modelId="{0D07FE31-41CF-2B4B-A962-93E27F4283B6}" type="pres">
      <dgm:prSet presAssocID="{9572C8F7-1D6F-134B-972D-0688206D1F31}" presName="parentText" presStyleLbl="node1" presStyleIdx="3" presStyleCnt="7">
        <dgm:presLayoutVars>
          <dgm:chMax val="0"/>
          <dgm:bulletEnabled val="1"/>
        </dgm:presLayoutVars>
      </dgm:prSet>
      <dgm:spPr/>
      <dgm:t>
        <a:bodyPr/>
        <a:lstStyle/>
        <a:p>
          <a:endParaRPr lang="en-US"/>
        </a:p>
      </dgm:t>
    </dgm:pt>
    <dgm:pt modelId="{83578AE7-A04B-F24A-A3AC-26205506E81E}" type="pres">
      <dgm:prSet presAssocID="{BB6A2CAC-E783-2645-9788-615D6B61D4DB}" presName="spacer" presStyleCnt="0"/>
      <dgm:spPr/>
    </dgm:pt>
    <dgm:pt modelId="{6D667C14-59E5-8442-BCF0-147C25641581}" type="pres">
      <dgm:prSet presAssocID="{BE493C7E-416A-C84F-A31B-FF5691F5A111}" presName="parentText" presStyleLbl="node1" presStyleIdx="4" presStyleCnt="7">
        <dgm:presLayoutVars>
          <dgm:chMax val="0"/>
          <dgm:bulletEnabled val="1"/>
        </dgm:presLayoutVars>
      </dgm:prSet>
      <dgm:spPr/>
      <dgm:t>
        <a:bodyPr/>
        <a:lstStyle/>
        <a:p>
          <a:endParaRPr lang="en-US"/>
        </a:p>
      </dgm:t>
    </dgm:pt>
    <dgm:pt modelId="{3129A5E0-C9DC-8E44-8722-E379971270AE}" type="pres">
      <dgm:prSet presAssocID="{4D7D6D7B-BC6F-924C-BEC9-98FAA5BC976D}" presName="spacer" presStyleCnt="0"/>
      <dgm:spPr/>
    </dgm:pt>
    <dgm:pt modelId="{5D6F3181-C447-594D-A362-91060B7AFEA9}" type="pres">
      <dgm:prSet presAssocID="{166E4805-8B0E-7740-9A2A-E09010169B5B}" presName="parentText" presStyleLbl="node1" presStyleIdx="5" presStyleCnt="7">
        <dgm:presLayoutVars>
          <dgm:chMax val="0"/>
          <dgm:bulletEnabled val="1"/>
        </dgm:presLayoutVars>
      </dgm:prSet>
      <dgm:spPr/>
      <dgm:t>
        <a:bodyPr/>
        <a:lstStyle/>
        <a:p>
          <a:endParaRPr lang="en-US"/>
        </a:p>
      </dgm:t>
    </dgm:pt>
    <dgm:pt modelId="{7F99F977-ED4C-C44D-B879-7F5A580F767D}" type="pres">
      <dgm:prSet presAssocID="{E2B50F24-32C9-FB48-959E-E2526853AAF5}" presName="spacer" presStyleCnt="0"/>
      <dgm:spPr/>
    </dgm:pt>
    <dgm:pt modelId="{39650206-287C-E444-82D4-601B5D55BBC8}" type="pres">
      <dgm:prSet presAssocID="{9EC46549-39AF-F446-BB7E-7B4C24F379D4}" presName="parentText" presStyleLbl="node1" presStyleIdx="6" presStyleCnt="7">
        <dgm:presLayoutVars>
          <dgm:chMax val="0"/>
          <dgm:bulletEnabled val="1"/>
        </dgm:presLayoutVars>
      </dgm:prSet>
      <dgm:spPr/>
      <dgm:t>
        <a:bodyPr/>
        <a:lstStyle/>
        <a:p>
          <a:endParaRPr lang="en-US"/>
        </a:p>
      </dgm:t>
    </dgm:pt>
  </dgm:ptLst>
  <dgm:cxnLst>
    <dgm:cxn modelId="{FD8045EB-75CC-2346-9393-ACD6E1B0BB96}" srcId="{DCB8E25C-58B9-644D-878B-2B79DCD7D04A}" destId="{9EC46549-39AF-F446-BB7E-7B4C24F379D4}" srcOrd="6" destOrd="0" parTransId="{697858BC-ADD7-8C43-9C96-8FB352D70AA7}" sibTransId="{998EDB5D-7C4A-6C4D-87B5-32BA9F16E756}"/>
    <dgm:cxn modelId="{5EA7450F-4C15-8F43-8049-95159218FA2D}" srcId="{DCB8E25C-58B9-644D-878B-2B79DCD7D04A}" destId="{9572C8F7-1D6F-134B-972D-0688206D1F31}" srcOrd="3" destOrd="0" parTransId="{EF7EE5DA-95C2-5440-9334-2530832CD039}" sibTransId="{BB6A2CAC-E783-2645-9788-615D6B61D4DB}"/>
    <dgm:cxn modelId="{AACFE3B2-E5F3-814C-ABD1-F3276F8518F0}" srcId="{DCB8E25C-58B9-644D-878B-2B79DCD7D04A}" destId="{BE493C7E-416A-C84F-A31B-FF5691F5A111}" srcOrd="4" destOrd="0" parTransId="{71862196-128A-C04B-A6A8-DC2C46E5B554}" sibTransId="{4D7D6D7B-BC6F-924C-BEC9-98FAA5BC976D}"/>
    <dgm:cxn modelId="{6B87841F-7D03-F844-969C-4B58F2093B65}" type="presOf" srcId="{0D0B814B-8D66-D740-BC0D-061F11CBBC8B}" destId="{81B265F0-0D5E-2248-920F-B77518F74097}" srcOrd="0" destOrd="0" presId="urn:microsoft.com/office/officeart/2005/8/layout/vList2"/>
    <dgm:cxn modelId="{46F3BB3C-568C-9F40-A6A3-7A831C75FC39}" srcId="{DCB8E25C-58B9-644D-878B-2B79DCD7D04A}" destId="{F0A18D40-8429-3D47-83EA-F60329C4DE19}" srcOrd="0" destOrd="0" parTransId="{8E96B4A6-7BFC-3147-893F-F61EFC62CAA0}" sibTransId="{29915B95-C09C-8F44-898F-E8E702A6AA83}"/>
    <dgm:cxn modelId="{E80CC8A2-DACE-1D49-84C0-DC34A917449D}" type="presOf" srcId="{9572C8F7-1D6F-134B-972D-0688206D1F31}" destId="{0D07FE31-41CF-2B4B-A962-93E27F4283B6}" srcOrd="0" destOrd="0" presId="urn:microsoft.com/office/officeart/2005/8/layout/vList2"/>
    <dgm:cxn modelId="{BA27F800-5AA0-834F-904A-E9234FB4DBEC}" type="presOf" srcId="{F0A18D40-8429-3D47-83EA-F60329C4DE19}" destId="{A4C9D5F8-4178-D04C-A59D-A76274BF761E}" srcOrd="0" destOrd="0" presId="urn:microsoft.com/office/officeart/2005/8/layout/vList2"/>
    <dgm:cxn modelId="{CABB4783-DBE3-EA4C-9B3E-75D875038E59}" srcId="{DCB8E25C-58B9-644D-878B-2B79DCD7D04A}" destId="{0D0B814B-8D66-D740-BC0D-061F11CBBC8B}" srcOrd="1" destOrd="0" parTransId="{55ECAF3A-417C-1142-A62F-13C1716A2D46}" sibTransId="{9D2BC8CE-9D8D-FA44-B53F-F8721A4C8A17}"/>
    <dgm:cxn modelId="{D9315FFA-3759-B344-B98E-56636FD59558}" type="presOf" srcId="{DCB8E25C-58B9-644D-878B-2B79DCD7D04A}" destId="{AF4A261C-4A79-F74F-AFE7-260BC5D04AB0}" srcOrd="0" destOrd="0" presId="urn:microsoft.com/office/officeart/2005/8/layout/vList2"/>
    <dgm:cxn modelId="{90455E90-9C8C-5A44-B32A-3269A3AE64CF}" type="presOf" srcId="{9EC46549-39AF-F446-BB7E-7B4C24F379D4}" destId="{39650206-287C-E444-82D4-601B5D55BBC8}" srcOrd="0" destOrd="0" presId="urn:microsoft.com/office/officeart/2005/8/layout/vList2"/>
    <dgm:cxn modelId="{639763C7-769B-FA42-AE27-463D1E0AD10D}" type="presOf" srcId="{0F214894-6A52-D541-9AC3-F13717A13494}" destId="{B002ADA8-C0A5-7D44-9E9C-5FD4D1BA285F}" srcOrd="0" destOrd="0" presId="urn:microsoft.com/office/officeart/2005/8/layout/vList2"/>
    <dgm:cxn modelId="{279ED5E1-821B-494B-A3EB-48D595B520D3}" type="presOf" srcId="{BE493C7E-416A-C84F-A31B-FF5691F5A111}" destId="{6D667C14-59E5-8442-BCF0-147C25641581}" srcOrd="0" destOrd="0" presId="urn:microsoft.com/office/officeart/2005/8/layout/vList2"/>
    <dgm:cxn modelId="{082C9B68-5569-7A46-8E42-809EBFBCE75F}" type="presOf" srcId="{166E4805-8B0E-7740-9A2A-E09010169B5B}" destId="{5D6F3181-C447-594D-A362-91060B7AFEA9}" srcOrd="0" destOrd="0" presId="urn:microsoft.com/office/officeart/2005/8/layout/vList2"/>
    <dgm:cxn modelId="{086B242F-8A15-E94D-98FC-C6892A93D619}" srcId="{DCB8E25C-58B9-644D-878B-2B79DCD7D04A}" destId="{166E4805-8B0E-7740-9A2A-E09010169B5B}" srcOrd="5" destOrd="0" parTransId="{E575E8EF-9E74-3F46-A709-9B4B97D43C30}" sibTransId="{E2B50F24-32C9-FB48-959E-E2526853AAF5}"/>
    <dgm:cxn modelId="{A6EF6FCB-2F22-CD4C-AA81-91C055301DBA}" srcId="{DCB8E25C-58B9-644D-878B-2B79DCD7D04A}" destId="{0F214894-6A52-D541-9AC3-F13717A13494}" srcOrd="2" destOrd="0" parTransId="{849CE950-B516-6F43-A792-CCAB9C90C193}" sibTransId="{47EE705C-AC61-254A-9E58-F332623C2569}"/>
    <dgm:cxn modelId="{0DD8BFF7-E1E0-F441-9E38-C0BC133E6DAB}" type="presParOf" srcId="{AF4A261C-4A79-F74F-AFE7-260BC5D04AB0}" destId="{A4C9D5F8-4178-D04C-A59D-A76274BF761E}" srcOrd="0" destOrd="0" presId="urn:microsoft.com/office/officeart/2005/8/layout/vList2"/>
    <dgm:cxn modelId="{71C26B7A-D950-C141-835C-F7D8944D745B}" type="presParOf" srcId="{AF4A261C-4A79-F74F-AFE7-260BC5D04AB0}" destId="{C91F0C0C-6301-6045-BADF-75CB9494193D}" srcOrd="1" destOrd="0" presId="urn:microsoft.com/office/officeart/2005/8/layout/vList2"/>
    <dgm:cxn modelId="{8173D8BB-DD8A-3841-9972-B2003F7C9A1F}" type="presParOf" srcId="{AF4A261C-4A79-F74F-AFE7-260BC5D04AB0}" destId="{81B265F0-0D5E-2248-920F-B77518F74097}" srcOrd="2" destOrd="0" presId="urn:microsoft.com/office/officeart/2005/8/layout/vList2"/>
    <dgm:cxn modelId="{EC8E8F04-188D-3E43-8201-8871D6D07FD8}" type="presParOf" srcId="{AF4A261C-4A79-F74F-AFE7-260BC5D04AB0}" destId="{D3CB35FF-8F4B-6047-961E-EABF734D0497}" srcOrd="3" destOrd="0" presId="urn:microsoft.com/office/officeart/2005/8/layout/vList2"/>
    <dgm:cxn modelId="{4EC40339-B334-4E49-A90A-E76713C85055}" type="presParOf" srcId="{AF4A261C-4A79-F74F-AFE7-260BC5D04AB0}" destId="{B002ADA8-C0A5-7D44-9E9C-5FD4D1BA285F}" srcOrd="4" destOrd="0" presId="urn:microsoft.com/office/officeart/2005/8/layout/vList2"/>
    <dgm:cxn modelId="{4BAC87DE-2D95-244C-BFE9-A51EB4C4AF78}" type="presParOf" srcId="{AF4A261C-4A79-F74F-AFE7-260BC5D04AB0}" destId="{C424B1D0-2511-D84C-AFE8-4379DF553383}" srcOrd="5" destOrd="0" presId="urn:microsoft.com/office/officeart/2005/8/layout/vList2"/>
    <dgm:cxn modelId="{BC63F6C3-5E44-7D4F-BB51-9AB24A18834D}" type="presParOf" srcId="{AF4A261C-4A79-F74F-AFE7-260BC5D04AB0}" destId="{0D07FE31-41CF-2B4B-A962-93E27F4283B6}" srcOrd="6" destOrd="0" presId="urn:microsoft.com/office/officeart/2005/8/layout/vList2"/>
    <dgm:cxn modelId="{82F881C7-B810-3E46-A2EC-FFCBB14E2CAB}" type="presParOf" srcId="{AF4A261C-4A79-F74F-AFE7-260BC5D04AB0}" destId="{83578AE7-A04B-F24A-A3AC-26205506E81E}" srcOrd="7" destOrd="0" presId="urn:microsoft.com/office/officeart/2005/8/layout/vList2"/>
    <dgm:cxn modelId="{D3F8A9B0-4A59-3048-85BC-772C99BD0F3B}" type="presParOf" srcId="{AF4A261C-4A79-F74F-AFE7-260BC5D04AB0}" destId="{6D667C14-59E5-8442-BCF0-147C25641581}" srcOrd="8" destOrd="0" presId="urn:microsoft.com/office/officeart/2005/8/layout/vList2"/>
    <dgm:cxn modelId="{97E00E4F-8DBD-484F-B14E-621C72626721}" type="presParOf" srcId="{AF4A261C-4A79-F74F-AFE7-260BC5D04AB0}" destId="{3129A5E0-C9DC-8E44-8722-E379971270AE}" srcOrd="9" destOrd="0" presId="urn:microsoft.com/office/officeart/2005/8/layout/vList2"/>
    <dgm:cxn modelId="{028EBAD7-29A9-3948-A7D1-4922140A7696}" type="presParOf" srcId="{AF4A261C-4A79-F74F-AFE7-260BC5D04AB0}" destId="{5D6F3181-C447-594D-A362-91060B7AFEA9}" srcOrd="10" destOrd="0" presId="urn:microsoft.com/office/officeart/2005/8/layout/vList2"/>
    <dgm:cxn modelId="{8AB4AF31-0743-4B47-BDB5-6E09D6F40DCF}" type="presParOf" srcId="{AF4A261C-4A79-F74F-AFE7-260BC5D04AB0}" destId="{7F99F977-ED4C-C44D-B879-7F5A580F767D}" srcOrd="11" destOrd="0" presId="urn:microsoft.com/office/officeart/2005/8/layout/vList2"/>
    <dgm:cxn modelId="{9BA155EE-6AA8-834D-AB6A-9A641EB1A427}" type="presParOf" srcId="{AF4A261C-4A79-F74F-AFE7-260BC5D04AB0}" destId="{39650206-287C-E444-82D4-601B5D55BBC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71097-E3D8-6A49-B647-E2BF92867BFF}"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5CA92449-06E2-F043-BD19-507AB2FA1264}">
      <dgm:prSet phldrT="[Text]"/>
      <dgm:spPr/>
      <dgm:t>
        <a:bodyPr/>
        <a:lstStyle/>
        <a:p>
          <a:r>
            <a:rPr lang="en-US" dirty="0" smtClean="0">
              <a:solidFill>
                <a:schemeClr val="tx1"/>
              </a:solidFill>
            </a:rPr>
            <a:t>Preconception </a:t>
          </a:r>
          <a:endParaRPr lang="en-US" dirty="0">
            <a:solidFill>
              <a:schemeClr val="tx1"/>
            </a:solidFill>
          </a:endParaRPr>
        </a:p>
      </dgm:t>
    </dgm:pt>
    <dgm:pt modelId="{1E0DC03E-1163-A64F-BEF9-7C46DF387CD1}" type="parTrans" cxnId="{6CFCB69B-97D6-AF42-891E-1F7D4D5BBF35}">
      <dgm:prSet/>
      <dgm:spPr/>
      <dgm:t>
        <a:bodyPr/>
        <a:lstStyle/>
        <a:p>
          <a:endParaRPr lang="en-US"/>
        </a:p>
      </dgm:t>
    </dgm:pt>
    <dgm:pt modelId="{06B62C54-539D-F543-B7C7-7B69FA550295}" type="sibTrans" cxnId="{6CFCB69B-97D6-AF42-891E-1F7D4D5BBF35}">
      <dgm:prSet/>
      <dgm:spPr/>
      <dgm:t>
        <a:bodyPr/>
        <a:lstStyle/>
        <a:p>
          <a:endParaRPr lang="en-US"/>
        </a:p>
      </dgm:t>
    </dgm:pt>
    <dgm:pt modelId="{371C37CD-5172-1F43-AF56-AE8AA09F19A6}">
      <dgm:prSet/>
      <dgm:spPr/>
      <dgm:t>
        <a:bodyPr/>
        <a:lstStyle/>
        <a:p>
          <a:r>
            <a:rPr lang="en-US" dirty="0" smtClean="0">
              <a:solidFill>
                <a:schemeClr val="tx1"/>
              </a:solidFill>
            </a:rPr>
            <a:t>health status </a:t>
          </a:r>
          <a:endParaRPr lang="en-US" dirty="0">
            <a:solidFill>
              <a:schemeClr val="tx1"/>
            </a:solidFill>
          </a:endParaRPr>
        </a:p>
      </dgm:t>
    </dgm:pt>
    <dgm:pt modelId="{F5493C18-F27F-5E4A-A4D8-4E8E1D1088CA}" type="parTrans" cxnId="{6FDD955E-1753-6B4E-96BC-2EBD4489F3CE}">
      <dgm:prSet/>
      <dgm:spPr/>
      <dgm:t>
        <a:bodyPr/>
        <a:lstStyle/>
        <a:p>
          <a:endParaRPr lang="en-US"/>
        </a:p>
      </dgm:t>
    </dgm:pt>
    <dgm:pt modelId="{B0F53A15-ABCA-E04F-A53E-92D6A7F84C25}" type="sibTrans" cxnId="{6FDD955E-1753-6B4E-96BC-2EBD4489F3CE}">
      <dgm:prSet/>
      <dgm:spPr/>
      <dgm:t>
        <a:bodyPr/>
        <a:lstStyle/>
        <a:p>
          <a:endParaRPr lang="en-US"/>
        </a:p>
      </dgm:t>
    </dgm:pt>
    <dgm:pt modelId="{47D2B07F-D4ED-6945-AE57-A9B4B6DB9B0F}">
      <dgm:prSet/>
      <dgm:spPr/>
      <dgm:t>
        <a:bodyPr/>
        <a:lstStyle/>
        <a:p>
          <a:r>
            <a:rPr lang="en-US" dirty="0" smtClean="0">
              <a:solidFill>
                <a:schemeClr val="tx1"/>
              </a:solidFill>
            </a:rPr>
            <a:t>Age </a:t>
          </a:r>
          <a:endParaRPr lang="en-US" dirty="0">
            <a:solidFill>
              <a:schemeClr val="tx1"/>
            </a:solidFill>
          </a:endParaRPr>
        </a:p>
      </dgm:t>
    </dgm:pt>
    <dgm:pt modelId="{C8C9B402-0934-B547-8BEF-81322B92CFDA}" type="parTrans" cxnId="{141E3593-DE0E-AD4D-95C0-81046AC4214B}">
      <dgm:prSet/>
      <dgm:spPr/>
      <dgm:t>
        <a:bodyPr/>
        <a:lstStyle/>
        <a:p>
          <a:endParaRPr lang="en-US"/>
        </a:p>
      </dgm:t>
    </dgm:pt>
    <dgm:pt modelId="{79D9D588-886E-8349-8361-31AEFC38A6C9}" type="sibTrans" cxnId="{141E3593-DE0E-AD4D-95C0-81046AC4214B}">
      <dgm:prSet/>
      <dgm:spPr/>
      <dgm:t>
        <a:bodyPr/>
        <a:lstStyle/>
        <a:p>
          <a:endParaRPr lang="en-US"/>
        </a:p>
      </dgm:t>
    </dgm:pt>
    <dgm:pt modelId="{67870DB8-FA54-204E-9DC0-029B5B98A9C2}">
      <dgm:prSet/>
      <dgm:spPr/>
      <dgm:t>
        <a:bodyPr/>
        <a:lstStyle/>
        <a:p>
          <a:r>
            <a:rPr lang="en-US" dirty="0" smtClean="0">
              <a:solidFill>
                <a:schemeClr val="tx1"/>
              </a:solidFill>
            </a:rPr>
            <a:t>Access to appropriate preconception</a:t>
          </a:r>
          <a:endParaRPr lang="en-US" dirty="0">
            <a:solidFill>
              <a:schemeClr val="tx1"/>
            </a:solidFill>
          </a:endParaRPr>
        </a:p>
      </dgm:t>
    </dgm:pt>
    <dgm:pt modelId="{045173B5-8F43-7E47-9D2C-7B3CFDCB036B}" type="parTrans" cxnId="{A96D29F7-7113-0C48-85F0-2F41C382B9CA}">
      <dgm:prSet/>
      <dgm:spPr/>
      <dgm:t>
        <a:bodyPr/>
        <a:lstStyle/>
        <a:p>
          <a:endParaRPr lang="en-US"/>
        </a:p>
      </dgm:t>
    </dgm:pt>
    <dgm:pt modelId="{E59A2B41-D24A-D946-AC62-7674CE56B2F7}" type="sibTrans" cxnId="{A96D29F7-7113-0C48-85F0-2F41C382B9CA}">
      <dgm:prSet/>
      <dgm:spPr/>
      <dgm:t>
        <a:bodyPr/>
        <a:lstStyle/>
        <a:p>
          <a:endParaRPr lang="en-US"/>
        </a:p>
      </dgm:t>
    </dgm:pt>
    <dgm:pt modelId="{6109FB39-585F-1D47-8BDA-13630E67356A}">
      <dgm:prSet/>
      <dgm:spPr/>
      <dgm:t>
        <a:bodyPr/>
        <a:lstStyle/>
        <a:p>
          <a:r>
            <a:rPr lang="en-US" dirty="0" err="1" smtClean="0">
              <a:solidFill>
                <a:schemeClr val="tx1"/>
              </a:solidFill>
            </a:rPr>
            <a:t>interconception</a:t>
          </a:r>
          <a:r>
            <a:rPr lang="en-US" dirty="0" smtClean="0">
              <a:solidFill>
                <a:schemeClr val="tx1"/>
              </a:solidFill>
            </a:rPr>
            <a:t> health care</a:t>
          </a:r>
          <a:endParaRPr lang="en-US" dirty="0">
            <a:solidFill>
              <a:schemeClr val="tx1"/>
            </a:solidFill>
          </a:endParaRPr>
        </a:p>
      </dgm:t>
    </dgm:pt>
    <dgm:pt modelId="{D98335AF-2D34-C542-A23C-3DC646648942}" type="parTrans" cxnId="{D60FD0AF-684F-B247-A66E-A10D26D2E8CA}">
      <dgm:prSet/>
      <dgm:spPr/>
      <dgm:t>
        <a:bodyPr/>
        <a:lstStyle/>
        <a:p>
          <a:endParaRPr lang="en-US"/>
        </a:p>
      </dgm:t>
    </dgm:pt>
    <dgm:pt modelId="{FA0F4D68-BAB2-A340-AA90-848232AAA88B}" type="sibTrans" cxnId="{D60FD0AF-684F-B247-A66E-A10D26D2E8CA}">
      <dgm:prSet/>
      <dgm:spPr/>
      <dgm:t>
        <a:bodyPr/>
        <a:lstStyle/>
        <a:p>
          <a:endParaRPr lang="en-US"/>
        </a:p>
      </dgm:t>
    </dgm:pt>
    <dgm:pt modelId="{91B20A89-0254-A74D-9F33-A64EF4F82233}">
      <dgm:prSet/>
      <dgm:spPr/>
      <dgm:t>
        <a:bodyPr/>
        <a:lstStyle/>
        <a:p>
          <a:r>
            <a:rPr lang="en-US" dirty="0" smtClean="0">
              <a:solidFill>
                <a:schemeClr val="tx1"/>
              </a:solidFill>
            </a:rPr>
            <a:t>  Poverty</a:t>
          </a:r>
          <a:endParaRPr lang="en-US" dirty="0">
            <a:solidFill>
              <a:schemeClr val="tx1"/>
            </a:solidFill>
          </a:endParaRPr>
        </a:p>
      </dgm:t>
    </dgm:pt>
    <dgm:pt modelId="{04B78589-9ADE-F043-B3D3-F580975181A8}" type="parTrans" cxnId="{83B7545D-5C7A-2849-B63D-B41DCEAD1EDB}">
      <dgm:prSet/>
      <dgm:spPr/>
      <dgm:t>
        <a:bodyPr/>
        <a:lstStyle/>
        <a:p>
          <a:endParaRPr lang="en-US"/>
        </a:p>
      </dgm:t>
    </dgm:pt>
    <dgm:pt modelId="{2C128863-2334-5047-99AA-10CF796FAEEE}" type="sibTrans" cxnId="{83B7545D-5C7A-2849-B63D-B41DCEAD1EDB}">
      <dgm:prSet/>
      <dgm:spPr/>
      <dgm:t>
        <a:bodyPr/>
        <a:lstStyle/>
        <a:p>
          <a:endParaRPr lang="en-US"/>
        </a:p>
      </dgm:t>
    </dgm:pt>
    <dgm:pt modelId="{8B2BAA45-FAC4-AB42-BFA7-75EDA15F9EF3}" type="pres">
      <dgm:prSet presAssocID="{61A71097-E3D8-6A49-B647-E2BF92867BFF}" presName="linear" presStyleCnt="0">
        <dgm:presLayoutVars>
          <dgm:dir/>
          <dgm:animLvl val="lvl"/>
          <dgm:resizeHandles val="exact"/>
        </dgm:presLayoutVars>
      </dgm:prSet>
      <dgm:spPr/>
      <dgm:t>
        <a:bodyPr/>
        <a:lstStyle/>
        <a:p>
          <a:endParaRPr lang="en-US"/>
        </a:p>
      </dgm:t>
    </dgm:pt>
    <dgm:pt modelId="{A36D28DC-A67B-EB44-B227-9A986BD7CAE2}" type="pres">
      <dgm:prSet presAssocID="{5CA92449-06E2-F043-BD19-507AB2FA1264}" presName="parentLin" presStyleCnt="0"/>
      <dgm:spPr/>
    </dgm:pt>
    <dgm:pt modelId="{F463D1C2-C0B8-664B-8BA0-1FAEBFBC416D}" type="pres">
      <dgm:prSet presAssocID="{5CA92449-06E2-F043-BD19-507AB2FA1264}" presName="parentLeftMargin" presStyleLbl="node1" presStyleIdx="0" presStyleCnt="6"/>
      <dgm:spPr/>
      <dgm:t>
        <a:bodyPr/>
        <a:lstStyle/>
        <a:p>
          <a:endParaRPr lang="en-US"/>
        </a:p>
      </dgm:t>
    </dgm:pt>
    <dgm:pt modelId="{54985337-5FE0-0246-8833-AF7FB14DD642}" type="pres">
      <dgm:prSet presAssocID="{5CA92449-06E2-F043-BD19-507AB2FA1264}" presName="parentText" presStyleLbl="node1" presStyleIdx="0" presStyleCnt="6">
        <dgm:presLayoutVars>
          <dgm:chMax val="0"/>
          <dgm:bulletEnabled val="1"/>
        </dgm:presLayoutVars>
      </dgm:prSet>
      <dgm:spPr/>
      <dgm:t>
        <a:bodyPr/>
        <a:lstStyle/>
        <a:p>
          <a:endParaRPr lang="en-US"/>
        </a:p>
      </dgm:t>
    </dgm:pt>
    <dgm:pt modelId="{1CDAA511-E5AB-1441-9AFA-2D39A035CBDB}" type="pres">
      <dgm:prSet presAssocID="{5CA92449-06E2-F043-BD19-507AB2FA1264}" presName="negativeSpace" presStyleCnt="0"/>
      <dgm:spPr/>
    </dgm:pt>
    <dgm:pt modelId="{59921323-3C4A-5049-B389-616D9B06920F}" type="pres">
      <dgm:prSet presAssocID="{5CA92449-06E2-F043-BD19-507AB2FA1264}" presName="childText" presStyleLbl="conFgAcc1" presStyleIdx="0" presStyleCnt="6">
        <dgm:presLayoutVars>
          <dgm:bulletEnabled val="1"/>
        </dgm:presLayoutVars>
      </dgm:prSet>
      <dgm:spPr/>
    </dgm:pt>
    <dgm:pt modelId="{83596AD1-8AA4-A744-BCAF-92F33FBC0708}" type="pres">
      <dgm:prSet presAssocID="{06B62C54-539D-F543-B7C7-7B69FA550295}" presName="spaceBetweenRectangles" presStyleCnt="0"/>
      <dgm:spPr/>
    </dgm:pt>
    <dgm:pt modelId="{A25B6AEB-5452-3341-8171-C48CBE87C419}" type="pres">
      <dgm:prSet presAssocID="{371C37CD-5172-1F43-AF56-AE8AA09F19A6}" presName="parentLin" presStyleCnt="0"/>
      <dgm:spPr/>
    </dgm:pt>
    <dgm:pt modelId="{9E126897-BD00-2942-9E54-00EDA7E78DC5}" type="pres">
      <dgm:prSet presAssocID="{371C37CD-5172-1F43-AF56-AE8AA09F19A6}" presName="parentLeftMargin" presStyleLbl="node1" presStyleIdx="0" presStyleCnt="6"/>
      <dgm:spPr/>
      <dgm:t>
        <a:bodyPr/>
        <a:lstStyle/>
        <a:p>
          <a:endParaRPr lang="en-US"/>
        </a:p>
      </dgm:t>
    </dgm:pt>
    <dgm:pt modelId="{5FC6724E-727B-CB4F-9902-6D0AF864C0A9}" type="pres">
      <dgm:prSet presAssocID="{371C37CD-5172-1F43-AF56-AE8AA09F19A6}" presName="parentText" presStyleLbl="node1" presStyleIdx="1" presStyleCnt="6">
        <dgm:presLayoutVars>
          <dgm:chMax val="0"/>
          <dgm:bulletEnabled val="1"/>
        </dgm:presLayoutVars>
      </dgm:prSet>
      <dgm:spPr/>
      <dgm:t>
        <a:bodyPr/>
        <a:lstStyle/>
        <a:p>
          <a:endParaRPr lang="en-US"/>
        </a:p>
      </dgm:t>
    </dgm:pt>
    <dgm:pt modelId="{106EEF41-E336-E341-8C18-D28B75106237}" type="pres">
      <dgm:prSet presAssocID="{371C37CD-5172-1F43-AF56-AE8AA09F19A6}" presName="negativeSpace" presStyleCnt="0"/>
      <dgm:spPr/>
    </dgm:pt>
    <dgm:pt modelId="{6F0CC82C-56ED-124A-92D2-5527CDDDF5CD}" type="pres">
      <dgm:prSet presAssocID="{371C37CD-5172-1F43-AF56-AE8AA09F19A6}" presName="childText" presStyleLbl="conFgAcc1" presStyleIdx="1" presStyleCnt="6">
        <dgm:presLayoutVars>
          <dgm:bulletEnabled val="1"/>
        </dgm:presLayoutVars>
      </dgm:prSet>
      <dgm:spPr/>
    </dgm:pt>
    <dgm:pt modelId="{0BCF7CCB-59F2-EE42-9E72-99D82F2D07FE}" type="pres">
      <dgm:prSet presAssocID="{B0F53A15-ABCA-E04F-A53E-92D6A7F84C25}" presName="spaceBetweenRectangles" presStyleCnt="0"/>
      <dgm:spPr/>
    </dgm:pt>
    <dgm:pt modelId="{AC7F5BEC-CB8A-E340-A3A1-60159E543980}" type="pres">
      <dgm:prSet presAssocID="{47D2B07F-D4ED-6945-AE57-A9B4B6DB9B0F}" presName="parentLin" presStyleCnt="0"/>
      <dgm:spPr/>
    </dgm:pt>
    <dgm:pt modelId="{7090BAFE-3F1A-B048-90AE-5A2B41212D68}" type="pres">
      <dgm:prSet presAssocID="{47D2B07F-D4ED-6945-AE57-A9B4B6DB9B0F}" presName="parentLeftMargin" presStyleLbl="node1" presStyleIdx="1" presStyleCnt="6"/>
      <dgm:spPr/>
      <dgm:t>
        <a:bodyPr/>
        <a:lstStyle/>
        <a:p>
          <a:endParaRPr lang="en-US"/>
        </a:p>
      </dgm:t>
    </dgm:pt>
    <dgm:pt modelId="{FFAE075A-F2C4-2948-97E2-2449D0FFB494}" type="pres">
      <dgm:prSet presAssocID="{47D2B07F-D4ED-6945-AE57-A9B4B6DB9B0F}" presName="parentText" presStyleLbl="node1" presStyleIdx="2" presStyleCnt="6">
        <dgm:presLayoutVars>
          <dgm:chMax val="0"/>
          <dgm:bulletEnabled val="1"/>
        </dgm:presLayoutVars>
      </dgm:prSet>
      <dgm:spPr/>
      <dgm:t>
        <a:bodyPr/>
        <a:lstStyle/>
        <a:p>
          <a:endParaRPr lang="en-US"/>
        </a:p>
      </dgm:t>
    </dgm:pt>
    <dgm:pt modelId="{EAEFF66C-F077-1745-9F94-3C16BB81EF6A}" type="pres">
      <dgm:prSet presAssocID="{47D2B07F-D4ED-6945-AE57-A9B4B6DB9B0F}" presName="negativeSpace" presStyleCnt="0"/>
      <dgm:spPr/>
    </dgm:pt>
    <dgm:pt modelId="{65986D65-278C-3141-A217-A0AAF392D141}" type="pres">
      <dgm:prSet presAssocID="{47D2B07F-D4ED-6945-AE57-A9B4B6DB9B0F}" presName="childText" presStyleLbl="conFgAcc1" presStyleIdx="2" presStyleCnt="6">
        <dgm:presLayoutVars>
          <dgm:bulletEnabled val="1"/>
        </dgm:presLayoutVars>
      </dgm:prSet>
      <dgm:spPr/>
    </dgm:pt>
    <dgm:pt modelId="{37E69FD5-2C16-BA4E-9735-C5769F002C50}" type="pres">
      <dgm:prSet presAssocID="{79D9D588-886E-8349-8361-31AEFC38A6C9}" presName="spaceBetweenRectangles" presStyleCnt="0"/>
      <dgm:spPr/>
    </dgm:pt>
    <dgm:pt modelId="{420783FB-C15A-3543-B187-08E9D93BD9C3}" type="pres">
      <dgm:prSet presAssocID="{67870DB8-FA54-204E-9DC0-029B5B98A9C2}" presName="parentLin" presStyleCnt="0"/>
      <dgm:spPr/>
    </dgm:pt>
    <dgm:pt modelId="{E9AC7BA7-2088-A74E-9E29-B005929CEC83}" type="pres">
      <dgm:prSet presAssocID="{67870DB8-FA54-204E-9DC0-029B5B98A9C2}" presName="parentLeftMargin" presStyleLbl="node1" presStyleIdx="2" presStyleCnt="6"/>
      <dgm:spPr/>
      <dgm:t>
        <a:bodyPr/>
        <a:lstStyle/>
        <a:p>
          <a:endParaRPr lang="en-US"/>
        </a:p>
      </dgm:t>
    </dgm:pt>
    <dgm:pt modelId="{6E02B66F-4C64-A841-BBE5-6B3DDB5BB7E1}" type="pres">
      <dgm:prSet presAssocID="{67870DB8-FA54-204E-9DC0-029B5B98A9C2}" presName="parentText" presStyleLbl="node1" presStyleIdx="3" presStyleCnt="6">
        <dgm:presLayoutVars>
          <dgm:chMax val="0"/>
          <dgm:bulletEnabled val="1"/>
        </dgm:presLayoutVars>
      </dgm:prSet>
      <dgm:spPr/>
      <dgm:t>
        <a:bodyPr/>
        <a:lstStyle/>
        <a:p>
          <a:endParaRPr lang="en-US"/>
        </a:p>
      </dgm:t>
    </dgm:pt>
    <dgm:pt modelId="{E90BD574-0C30-9C49-9F28-055BC027A655}" type="pres">
      <dgm:prSet presAssocID="{67870DB8-FA54-204E-9DC0-029B5B98A9C2}" presName="negativeSpace" presStyleCnt="0"/>
      <dgm:spPr/>
    </dgm:pt>
    <dgm:pt modelId="{74D9F194-79CB-1D4F-8CBB-BAF4E6A30F55}" type="pres">
      <dgm:prSet presAssocID="{67870DB8-FA54-204E-9DC0-029B5B98A9C2}" presName="childText" presStyleLbl="conFgAcc1" presStyleIdx="3" presStyleCnt="6">
        <dgm:presLayoutVars>
          <dgm:bulletEnabled val="1"/>
        </dgm:presLayoutVars>
      </dgm:prSet>
      <dgm:spPr/>
    </dgm:pt>
    <dgm:pt modelId="{87AFC81A-7EC3-8E47-9D85-D5386DF2A299}" type="pres">
      <dgm:prSet presAssocID="{E59A2B41-D24A-D946-AC62-7674CE56B2F7}" presName="spaceBetweenRectangles" presStyleCnt="0"/>
      <dgm:spPr/>
    </dgm:pt>
    <dgm:pt modelId="{2D3EABBE-2209-4C43-80E3-58B04EFF994B}" type="pres">
      <dgm:prSet presAssocID="{6109FB39-585F-1D47-8BDA-13630E67356A}" presName="parentLin" presStyleCnt="0"/>
      <dgm:spPr/>
    </dgm:pt>
    <dgm:pt modelId="{348C11DF-DDE5-C940-9361-C367FB1A51C1}" type="pres">
      <dgm:prSet presAssocID="{6109FB39-585F-1D47-8BDA-13630E67356A}" presName="parentLeftMargin" presStyleLbl="node1" presStyleIdx="3" presStyleCnt="6"/>
      <dgm:spPr/>
      <dgm:t>
        <a:bodyPr/>
        <a:lstStyle/>
        <a:p>
          <a:endParaRPr lang="en-US"/>
        </a:p>
      </dgm:t>
    </dgm:pt>
    <dgm:pt modelId="{8C927E5B-B442-0A4E-9ABD-32C30F214735}" type="pres">
      <dgm:prSet presAssocID="{6109FB39-585F-1D47-8BDA-13630E67356A}" presName="parentText" presStyleLbl="node1" presStyleIdx="4" presStyleCnt="6">
        <dgm:presLayoutVars>
          <dgm:chMax val="0"/>
          <dgm:bulletEnabled val="1"/>
        </dgm:presLayoutVars>
      </dgm:prSet>
      <dgm:spPr/>
      <dgm:t>
        <a:bodyPr/>
        <a:lstStyle/>
        <a:p>
          <a:endParaRPr lang="en-US"/>
        </a:p>
      </dgm:t>
    </dgm:pt>
    <dgm:pt modelId="{61F09A5E-F1F3-0349-A3CD-0AECD91EFE98}" type="pres">
      <dgm:prSet presAssocID="{6109FB39-585F-1D47-8BDA-13630E67356A}" presName="negativeSpace" presStyleCnt="0"/>
      <dgm:spPr/>
    </dgm:pt>
    <dgm:pt modelId="{7501BC97-4246-C042-8E40-A9F5FA655EE8}" type="pres">
      <dgm:prSet presAssocID="{6109FB39-585F-1D47-8BDA-13630E67356A}" presName="childText" presStyleLbl="conFgAcc1" presStyleIdx="4" presStyleCnt="6">
        <dgm:presLayoutVars>
          <dgm:bulletEnabled val="1"/>
        </dgm:presLayoutVars>
      </dgm:prSet>
      <dgm:spPr/>
    </dgm:pt>
    <dgm:pt modelId="{686F854B-7981-5249-8D61-45C3FE0D6AFE}" type="pres">
      <dgm:prSet presAssocID="{FA0F4D68-BAB2-A340-AA90-848232AAA88B}" presName="spaceBetweenRectangles" presStyleCnt="0"/>
      <dgm:spPr/>
    </dgm:pt>
    <dgm:pt modelId="{83C69311-E014-334A-B3DF-4600FC715BA0}" type="pres">
      <dgm:prSet presAssocID="{91B20A89-0254-A74D-9F33-A64EF4F82233}" presName="parentLin" presStyleCnt="0"/>
      <dgm:spPr/>
    </dgm:pt>
    <dgm:pt modelId="{7766E915-22A3-9045-A89D-2E285F34E012}" type="pres">
      <dgm:prSet presAssocID="{91B20A89-0254-A74D-9F33-A64EF4F82233}" presName="parentLeftMargin" presStyleLbl="node1" presStyleIdx="4" presStyleCnt="6"/>
      <dgm:spPr/>
      <dgm:t>
        <a:bodyPr/>
        <a:lstStyle/>
        <a:p>
          <a:endParaRPr lang="en-US"/>
        </a:p>
      </dgm:t>
    </dgm:pt>
    <dgm:pt modelId="{23DAFFDB-C516-494E-98BA-D7A88EA771F7}" type="pres">
      <dgm:prSet presAssocID="{91B20A89-0254-A74D-9F33-A64EF4F82233}" presName="parentText" presStyleLbl="node1" presStyleIdx="5" presStyleCnt="6">
        <dgm:presLayoutVars>
          <dgm:chMax val="0"/>
          <dgm:bulletEnabled val="1"/>
        </dgm:presLayoutVars>
      </dgm:prSet>
      <dgm:spPr/>
      <dgm:t>
        <a:bodyPr/>
        <a:lstStyle/>
        <a:p>
          <a:endParaRPr lang="en-US"/>
        </a:p>
      </dgm:t>
    </dgm:pt>
    <dgm:pt modelId="{5F87A40B-2A46-AD4C-96E7-BC5F42C0E941}" type="pres">
      <dgm:prSet presAssocID="{91B20A89-0254-A74D-9F33-A64EF4F82233}" presName="negativeSpace" presStyleCnt="0"/>
      <dgm:spPr/>
    </dgm:pt>
    <dgm:pt modelId="{B84D48D8-3481-D74E-B667-232B9C05781B}" type="pres">
      <dgm:prSet presAssocID="{91B20A89-0254-A74D-9F33-A64EF4F82233}" presName="childText" presStyleLbl="conFgAcc1" presStyleIdx="5" presStyleCnt="6">
        <dgm:presLayoutVars>
          <dgm:bulletEnabled val="1"/>
        </dgm:presLayoutVars>
      </dgm:prSet>
      <dgm:spPr/>
    </dgm:pt>
  </dgm:ptLst>
  <dgm:cxnLst>
    <dgm:cxn modelId="{5B67A5AA-4A17-C64D-A8A1-51EAD037F0AE}" type="presOf" srcId="{47D2B07F-D4ED-6945-AE57-A9B4B6DB9B0F}" destId="{FFAE075A-F2C4-2948-97E2-2449D0FFB494}" srcOrd="1" destOrd="0" presId="urn:microsoft.com/office/officeart/2005/8/layout/list1"/>
    <dgm:cxn modelId="{C1D9AECD-D76A-A94A-8B55-D32A1FE34D6A}" type="presOf" srcId="{6109FB39-585F-1D47-8BDA-13630E67356A}" destId="{8C927E5B-B442-0A4E-9ABD-32C30F214735}" srcOrd="1" destOrd="0" presId="urn:microsoft.com/office/officeart/2005/8/layout/list1"/>
    <dgm:cxn modelId="{6CFCB69B-97D6-AF42-891E-1F7D4D5BBF35}" srcId="{61A71097-E3D8-6A49-B647-E2BF92867BFF}" destId="{5CA92449-06E2-F043-BD19-507AB2FA1264}" srcOrd="0" destOrd="0" parTransId="{1E0DC03E-1163-A64F-BEF9-7C46DF387CD1}" sibTransId="{06B62C54-539D-F543-B7C7-7B69FA550295}"/>
    <dgm:cxn modelId="{8E6889D6-C685-7740-ABC8-99FDE0CF6155}" type="presOf" srcId="{67870DB8-FA54-204E-9DC0-029B5B98A9C2}" destId="{E9AC7BA7-2088-A74E-9E29-B005929CEC83}" srcOrd="0" destOrd="0" presId="urn:microsoft.com/office/officeart/2005/8/layout/list1"/>
    <dgm:cxn modelId="{5DFE5C8C-9223-D747-AF04-D807F3AD2907}" type="presOf" srcId="{91B20A89-0254-A74D-9F33-A64EF4F82233}" destId="{7766E915-22A3-9045-A89D-2E285F34E012}" srcOrd="0" destOrd="0" presId="urn:microsoft.com/office/officeart/2005/8/layout/list1"/>
    <dgm:cxn modelId="{8349CE33-5406-E24B-A311-9DE17DFD3058}" type="presOf" srcId="{67870DB8-FA54-204E-9DC0-029B5B98A9C2}" destId="{6E02B66F-4C64-A841-BBE5-6B3DDB5BB7E1}" srcOrd="1" destOrd="0" presId="urn:microsoft.com/office/officeart/2005/8/layout/list1"/>
    <dgm:cxn modelId="{6FDD955E-1753-6B4E-96BC-2EBD4489F3CE}" srcId="{61A71097-E3D8-6A49-B647-E2BF92867BFF}" destId="{371C37CD-5172-1F43-AF56-AE8AA09F19A6}" srcOrd="1" destOrd="0" parTransId="{F5493C18-F27F-5E4A-A4D8-4E8E1D1088CA}" sibTransId="{B0F53A15-ABCA-E04F-A53E-92D6A7F84C25}"/>
    <dgm:cxn modelId="{979B46A3-DACA-3542-A1B3-9D01EA5DC981}" type="presOf" srcId="{91B20A89-0254-A74D-9F33-A64EF4F82233}" destId="{23DAFFDB-C516-494E-98BA-D7A88EA771F7}" srcOrd="1" destOrd="0" presId="urn:microsoft.com/office/officeart/2005/8/layout/list1"/>
    <dgm:cxn modelId="{A9F1F280-D47F-0D4A-BAD1-3C728783E32A}" type="presOf" srcId="{61A71097-E3D8-6A49-B647-E2BF92867BFF}" destId="{8B2BAA45-FAC4-AB42-BFA7-75EDA15F9EF3}" srcOrd="0" destOrd="0" presId="urn:microsoft.com/office/officeart/2005/8/layout/list1"/>
    <dgm:cxn modelId="{4F61919A-D3F8-E945-9870-927E25AB59D9}" type="presOf" srcId="{371C37CD-5172-1F43-AF56-AE8AA09F19A6}" destId="{5FC6724E-727B-CB4F-9902-6D0AF864C0A9}" srcOrd="1" destOrd="0" presId="urn:microsoft.com/office/officeart/2005/8/layout/list1"/>
    <dgm:cxn modelId="{073BF6AE-2581-714F-A148-0D5EE12BFF52}" type="presOf" srcId="{371C37CD-5172-1F43-AF56-AE8AA09F19A6}" destId="{9E126897-BD00-2942-9E54-00EDA7E78DC5}" srcOrd="0" destOrd="0" presId="urn:microsoft.com/office/officeart/2005/8/layout/list1"/>
    <dgm:cxn modelId="{1D3EA9DC-29F6-274E-9EC1-6C9D6BD43146}" type="presOf" srcId="{5CA92449-06E2-F043-BD19-507AB2FA1264}" destId="{54985337-5FE0-0246-8833-AF7FB14DD642}" srcOrd="1" destOrd="0" presId="urn:microsoft.com/office/officeart/2005/8/layout/list1"/>
    <dgm:cxn modelId="{141E3593-DE0E-AD4D-95C0-81046AC4214B}" srcId="{61A71097-E3D8-6A49-B647-E2BF92867BFF}" destId="{47D2B07F-D4ED-6945-AE57-A9B4B6DB9B0F}" srcOrd="2" destOrd="0" parTransId="{C8C9B402-0934-B547-8BEF-81322B92CFDA}" sibTransId="{79D9D588-886E-8349-8361-31AEFC38A6C9}"/>
    <dgm:cxn modelId="{D60FD0AF-684F-B247-A66E-A10D26D2E8CA}" srcId="{61A71097-E3D8-6A49-B647-E2BF92867BFF}" destId="{6109FB39-585F-1D47-8BDA-13630E67356A}" srcOrd="4" destOrd="0" parTransId="{D98335AF-2D34-C542-A23C-3DC646648942}" sibTransId="{FA0F4D68-BAB2-A340-AA90-848232AAA88B}"/>
    <dgm:cxn modelId="{BC38CCAA-DCB7-7E40-A183-2891DDBA7785}" type="presOf" srcId="{6109FB39-585F-1D47-8BDA-13630E67356A}" destId="{348C11DF-DDE5-C940-9361-C367FB1A51C1}" srcOrd="0" destOrd="0" presId="urn:microsoft.com/office/officeart/2005/8/layout/list1"/>
    <dgm:cxn modelId="{4A028EA8-7711-714A-9196-8F7D02CEAFAA}" type="presOf" srcId="{47D2B07F-D4ED-6945-AE57-A9B4B6DB9B0F}" destId="{7090BAFE-3F1A-B048-90AE-5A2B41212D68}" srcOrd="0" destOrd="0" presId="urn:microsoft.com/office/officeart/2005/8/layout/list1"/>
    <dgm:cxn modelId="{83B7545D-5C7A-2849-B63D-B41DCEAD1EDB}" srcId="{61A71097-E3D8-6A49-B647-E2BF92867BFF}" destId="{91B20A89-0254-A74D-9F33-A64EF4F82233}" srcOrd="5" destOrd="0" parTransId="{04B78589-9ADE-F043-B3D3-F580975181A8}" sibTransId="{2C128863-2334-5047-99AA-10CF796FAEEE}"/>
    <dgm:cxn modelId="{A96D29F7-7113-0C48-85F0-2F41C382B9CA}" srcId="{61A71097-E3D8-6A49-B647-E2BF92867BFF}" destId="{67870DB8-FA54-204E-9DC0-029B5B98A9C2}" srcOrd="3" destOrd="0" parTransId="{045173B5-8F43-7E47-9D2C-7B3CFDCB036B}" sibTransId="{E59A2B41-D24A-D946-AC62-7674CE56B2F7}"/>
    <dgm:cxn modelId="{6B8A618D-ED7A-4D44-8A2A-C398199EE29A}" type="presOf" srcId="{5CA92449-06E2-F043-BD19-507AB2FA1264}" destId="{F463D1C2-C0B8-664B-8BA0-1FAEBFBC416D}" srcOrd="0" destOrd="0" presId="urn:microsoft.com/office/officeart/2005/8/layout/list1"/>
    <dgm:cxn modelId="{BD3E054E-AE91-F645-B933-FF54B3785E9A}" type="presParOf" srcId="{8B2BAA45-FAC4-AB42-BFA7-75EDA15F9EF3}" destId="{A36D28DC-A67B-EB44-B227-9A986BD7CAE2}" srcOrd="0" destOrd="0" presId="urn:microsoft.com/office/officeart/2005/8/layout/list1"/>
    <dgm:cxn modelId="{4CEABEF5-EA92-CA46-AB73-DB1970E12176}" type="presParOf" srcId="{A36D28DC-A67B-EB44-B227-9A986BD7CAE2}" destId="{F463D1C2-C0B8-664B-8BA0-1FAEBFBC416D}" srcOrd="0" destOrd="0" presId="urn:microsoft.com/office/officeart/2005/8/layout/list1"/>
    <dgm:cxn modelId="{7B691083-D204-9444-BDB2-222D2F0409E0}" type="presParOf" srcId="{A36D28DC-A67B-EB44-B227-9A986BD7CAE2}" destId="{54985337-5FE0-0246-8833-AF7FB14DD642}" srcOrd="1" destOrd="0" presId="urn:microsoft.com/office/officeart/2005/8/layout/list1"/>
    <dgm:cxn modelId="{49B6D73D-2709-754F-A9FF-9A357E8001E5}" type="presParOf" srcId="{8B2BAA45-FAC4-AB42-BFA7-75EDA15F9EF3}" destId="{1CDAA511-E5AB-1441-9AFA-2D39A035CBDB}" srcOrd="1" destOrd="0" presId="urn:microsoft.com/office/officeart/2005/8/layout/list1"/>
    <dgm:cxn modelId="{70B21EC5-D76A-654F-817C-647FC214A85E}" type="presParOf" srcId="{8B2BAA45-FAC4-AB42-BFA7-75EDA15F9EF3}" destId="{59921323-3C4A-5049-B389-616D9B06920F}" srcOrd="2" destOrd="0" presId="urn:microsoft.com/office/officeart/2005/8/layout/list1"/>
    <dgm:cxn modelId="{12447FD6-8F68-8047-B6EB-8091771EBD01}" type="presParOf" srcId="{8B2BAA45-FAC4-AB42-BFA7-75EDA15F9EF3}" destId="{83596AD1-8AA4-A744-BCAF-92F33FBC0708}" srcOrd="3" destOrd="0" presId="urn:microsoft.com/office/officeart/2005/8/layout/list1"/>
    <dgm:cxn modelId="{07AC040A-2116-844B-A6DE-79AF59C4E3B7}" type="presParOf" srcId="{8B2BAA45-FAC4-AB42-BFA7-75EDA15F9EF3}" destId="{A25B6AEB-5452-3341-8171-C48CBE87C419}" srcOrd="4" destOrd="0" presId="urn:microsoft.com/office/officeart/2005/8/layout/list1"/>
    <dgm:cxn modelId="{26F92516-DD43-7347-952C-D7E5DE723E8E}" type="presParOf" srcId="{A25B6AEB-5452-3341-8171-C48CBE87C419}" destId="{9E126897-BD00-2942-9E54-00EDA7E78DC5}" srcOrd="0" destOrd="0" presId="urn:microsoft.com/office/officeart/2005/8/layout/list1"/>
    <dgm:cxn modelId="{3526D11D-355A-0542-A51A-B360C3F40CA7}" type="presParOf" srcId="{A25B6AEB-5452-3341-8171-C48CBE87C419}" destId="{5FC6724E-727B-CB4F-9902-6D0AF864C0A9}" srcOrd="1" destOrd="0" presId="urn:microsoft.com/office/officeart/2005/8/layout/list1"/>
    <dgm:cxn modelId="{48B959FF-5994-384B-AB8A-5D7A6AF05D25}" type="presParOf" srcId="{8B2BAA45-FAC4-AB42-BFA7-75EDA15F9EF3}" destId="{106EEF41-E336-E341-8C18-D28B75106237}" srcOrd="5" destOrd="0" presId="urn:microsoft.com/office/officeart/2005/8/layout/list1"/>
    <dgm:cxn modelId="{55726765-F286-1E4B-A22A-361322C4A375}" type="presParOf" srcId="{8B2BAA45-FAC4-AB42-BFA7-75EDA15F9EF3}" destId="{6F0CC82C-56ED-124A-92D2-5527CDDDF5CD}" srcOrd="6" destOrd="0" presId="urn:microsoft.com/office/officeart/2005/8/layout/list1"/>
    <dgm:cxn modelId="{FA5EC7BA-BFB7-9540-BDA9-3BEA9430A912}" type="presParOf" srcId="{8B2BAA45-FAC4-AB42-BFA7-75EDA15F9EF3}" destId="{0BCF7CCB-59F2-EE42-9E72-99D82F2D07FE}" srcOrd="7" destOrd="0" presId="urn:microsoft.com/office/officeart/2005/8/layout/list1"/>
    <dgm:cxn modelId="{0AE25971-82AB-7A47-BEDC-D2AD75643DCE}" type="presParOf" srcId="{8B2BAA45-FAC4-AB42-BFA7-75EDA15F9EF3}" destId="{AC7F5BEC-CB8A-E340-A3A1-60159E543980}" srcOrd="8" destOrd="0" presId="urn:microsoft.com/office/officeart/2005/8/layout/list1"/>
    <dgm:cxn modelId="{2A1F4B87-E660-1E4D-AAED-CE294994224A}" type="presParOf" srcId="{AC7F5BEC-CB8A-E340-A3A1-60159E543980}" destId="{7090BAFE-3F1A-B048-90AE-5A2B41212D68}" srcOrd="0" destOrd="0" presId="urn:microsoft.com/office/officeart/2005/8/layout/list1"/>
    <dgm:cxn modelId="{607985C7-0531-554F-8071-F5133BE9E6A3}" type="presParOf" srcId="{AC7F5BEC-CB8A-E340-A3A1-60159E543980}" destId="{FFAE075A-F2C4-2948-97E2-2449D0FFB494}" srcOrd="1" destOrd="0" presId="urn:microsoft.com/office/officeart/2005/8/layout/list1"/>
    <dgm:cxn modelId="{5EA261ED-0C49-BB4C-AC6A-463B056BCEE7}" type="presParOf" srcId="{8B2BAA45-FAC4-AB42-BFA7-75EDA15F9EF3}" destId="{EAEFF66C-F077-1745-9F94-3C16BB81EF6A}" srcOrd="9" destOrd="0" presId="urn:microsoft.com/office/officeart/2005/8/layout/list1"/>
    <dgm:cxn modelId="{46C16BAA-737C-7B41-80E8-D978BF7D53E8}" type="presParOf" srcId="{8B2BAA45-FAC4-AB42-BFA7-75EDA15F9EF3}" destId="{65986D65-278C-3141-A217-A0AAF392D141}" srcOrd="10" destOrd="0" presId="urn:microsoft.com/office/officeart/2005/8/layout/list1"/>
    <dgm:cxn modelId="{525764FF-D697-FC47-930A-BF65C0720DE0}" type="presParOf" srcId="{8B2BAA45-FAC4-AB42-BFA7-75EDA15F9EF3}" destId="{37E69FD5-2C16-BA4E-9735-C5769F002C50}" srcOrd="11" destOrd="0" presId="urn:microsoft.com/office/officeart/2005/8/layout/list1"/>
    <dgm:cxn modelId="{FB7111B8-8D61-B343-9CB8-C9F4FB41D2A2}" type="presParOf" srcId="{8B2BAA45-FAC4-AB42-BFA7-75EDA15F9EF3}" destId="{420783FB-C15A-3543-B187-08E9D93BD9C3}" srcOrd="12" destOrd="0" presId="urn:microsoft.com/office/officeart/2005/8/layout/list1"/>
    <dgm:cxn modelId="{66D4B432-9828-3946-AFA3-35425C86EACC}" type="presParOf" srcId="{420783FB-C15A-3543-B187-08E9D93BD9C3}" destId="{E9AC7BA7-2088-A74E-9E29-B005929CEC83}" srcOrd="0" destOrd="0" presId="urn:microsoft.com/office/officeart/2005/8/layout/list1"/>
    <dgm:cxn modelId="{32FEEDB5-E0BE-484B-8F19-C5BE5278A7A2}" type="presParOf" srcId="{420783FB-C15A-3543-B187-08E9D93BD9C3}" destId="{6E02B66F-4C64-A841-BBE5-6B3DDB5BB7E1}" srcOrd="1" destOrd="0" presId="urn:microsoft.com/office/officeart/2005/8/layout/list1"/>
    <dgm:cxn modelId="{A111EE3F-B447-F94E-B416-21602AD3D811}" type="presParOf" srcId="{8B2BAA45-FAC4-AB42-BFA7-75EDA15F9EF3}" destId="{E90BD574-0C30-9C49-9F28-055BC027A655}" srcOrd="13" destOrd="0" presId="urn:microsoft.com/office/officeart/2005/8/layout/list1"/>
    <dgm:cxn modelId="{DFE242C6-2A41-CD4E-A692-99137A1585A0}" type="presParOf" srcId="{8B2BAA45-FAC4-AB42-BFA7-75EDA15F9EF3}" destId="{74D9F194-79CB-1D4F-8CBB-BAF4E6A30F55}" srcOrd="14" destOrd="0" presId="urn:microsoft.com/office/officeart/2005/8/layout/list1"/>
    <dgm:cxn modelId="{A8BB12A9-909B-9141-AF68-19550E53C8A2}" type="presParOf" srcId="{8B2BAA45-FAC4-AB42-BFA7-75EDA15F9EF3}" destId="{87AFC81A-7EC3-8E47-9D85-D5386DF2A299}" srcOrd="15" destOrd="0" presId="urn:microsoft.com/office/officeart/2005/8/layout/list1"/>
    <dgm:cxn modelId="{7CF512F7-1705-D54F-99E2-5C1438F1BAA6}" type="presParOf" srcId="{8B2BAA45-FAC4-AB42-BFA7-75EDA15F9EF3}" destId="{2D3EABBE-2209-4C43-80E3-58B04EFF994B}" srcOrd="16" destOrd="0" presId="urn:microsoft.com/office/officeart/2005/8/layout/list1"/>
    <dgm:cxn modelId="{3295AA98-838E-734D-94D5-4202F970D418}" type="presParOf" srcId="{2D3EABBE-2209-4C43-80E3-58B04EFF994B}" destId="{348C11DF-DDE5-C940-9361-C367FB1A51C1}" srcOrd="0" destOrd="0" presId="urn:microsoft.com/office/officeart/2005/8/layout/list1"/>
    <dgm:cxn modelId="{3489CD00-19A1-214A-AA67-00D0D48985AB}" type="presParOf" srcId="{2D3EABBE-2209-4C43-80E3-58B04EFF994B}" destId="{8C927E5B-B442-0A4E-9ABD-32C30F214735}" srcOrd="1" destOrd="0" presId="urn:microsoft.com/office/officeart/2005/8/layout/list1"/>
    <dgm:cxn modelId="{48573955-BC4A-1742-947B-856803358C79}" type="presParOf" srcId="{8B2BAA45-FAC4-AB42-BFA7-75EDA15F9EF3}" destId="{61F09A5E-F1F3-0349-A3CD-0AECD91EFE98}" srcOrd="17" destOrd="0" presId="urn:microsoft.com/office/officeart/2005/8/layout/list1"/>
    <dgm:cxn modelId="{3DDA6D62-52FB-7343-8CC9-76BC542D4C7A}" type="presParOf" srcId="{8B2BAA45-FAC4-AB42-BFA7-75EDA15F9EF3}" destId="{7501BC97-4246-C042-8E40-A9F5FA655EE8}" srcOrd="18" destOrd="0" presId="urn:microsoft.com/office/officeart/2005/8/layout/list1"/>
    <dgm:cxn modelId="{B3B231C1-CF6C-734F-9A2C-D3782ACD6359}" type="presParOf" srcId="{8B2BAA45-FAC4-AB42-BFA7-75EDA15F9EF3}" destId="{686F854B-7981-5249-8D61-45C3FE0D6AFE}" srcOrd="19" destOrd="0" presId="urn:microsoft.com/office/officeart/2005/8/layout/list1"/>
    <dgm:cxn modelId="{036547E7-31D8-F444-8363-FFE2833CC710}" type="presParOf" srcId="{8B2BAA45-FAC4-AB42-BFA7-75EDA15F9EF3}" destId="{83C69311-E014-334A-B3DF-4600FC715BA0}" srcOrd="20" destOrd="0" presId="urn:microsoft.com/office/officeart/2005/8/layout/list1"/>
    <dgm:cxn modelId="{BD4FC746-C983-FC4C-85C5-3FEEECD5628B}" type="presParOf" srcId="{83C69311-E014-334A-B3DF-4600FC715BA0}" destId="{7766E915-22A3-9045-A89D-2E285F34E012}" srcOrd="0" destOrd="0" presId="urn:microsoft.com/office/officeart/2005/8/layout/list1"/>
    <dgm:cxn modelId="{504D0896-2E16-D84F-9E37-AAF0273DD70C}" type="presParOf" srcId="{83C69311-E014-334A-B3DF-4600FC715BA0}" destId="{23DAFFDB-C516-494E-98BA-D7A88EA771F7}" srcOrd="1" destOrd="0" presId="urn:microsoft.com/office/officeart/2005/8/layout/list1"/>
    <dgm:cxn modelId="{812FE849-D8F9-1744-9942-0A2C6F245234}" type="presParOf" srcId="{8B2BAA45-FAC4-AB42-BFA7-75EDA15F9EF3}" destId="{5F87A40B-2A46-AD4C-96E7-BC5F42C0E941}" srcOrd="21" destOrd="0" presId="urn:microsoft.com/office/officeart/2005/8/layout/list1"/>
    <dgm:cxn modelId="{E68F325A-566B-1846-B053-61ECD329B64E}" type="presParOf" srcId="{8B2BAA45-FAC4-AB42-BFA7-75EDA15F9EF3}" destId="{B84D48D8-3481-D74E-B667-232B9C05781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A35BE1-3AB8-41F1-B601-30D443E6A216}" type="doc">
      <dgm:prSet loTypeId="urn:microsoft.com/office/officeart/2005/8/layout/vList2" loCatId="list" qsTypeId="urn:microsoft.com/office/officeart/2005/8/quickstyle/simple1" qsCatId="simple" csTypeId="urn:microsoft.com/office/officeart/2005/8/colors/accent1_1" csCatId="accent1" phldr="1"/>
      <dgm:spPr/>
      <dgm:t>
        <a:bodyPr/>
        <a:lstStyle/>
        <a:p>
          <a:pPr rtl="1"/>
          <a:endParaRPr lang="x-none"/>
        </a:p>
      </dgm:t>
    </dgm:pt>
    <dgm:pt modelId="{D5FFDF19-EBDF-4735-8CF8-5C7F677DDC6F}">
      <dgm:prSet phldrT="[نص]">
        <dgm:style>
          <a:lnRef idx="2">
            <a:schemeClr val="accent5"/>
          </a:lnRef>
          <a:fillRef idx="1">
            <a:schemeClr val="lt1"/>
          </a:fillRef>
          <a:effectRef idx="0">
            <a:schemeClr val="accent5"/>
          </a:effectRef>
          <a:fontRef idx="minor">
            <a:schemeClr val="dk1"/>
          </a:fontRef>
        </dgm:style>
      </dgm:prSet>
      <dgm:spPr/>
      <dgm:t>
        <a:bodyPr/>
        <a:lstStyle/>
        <a:p>
          <a:pPr algn="l" rtl="1"/>
          <a:r>
            <a:rPr lang="en-US" dirty="0" smtClean="0"/>
            <a:t> </a:t>
          </a:r>
          <a:r>
            <a:rPr lang="en-US" b="1" dirty="0" smtClean="0"/>
            <a:t>Urine sample for infection and to confirm your pregnancy.</a:t>
          </a:r>
          <a:endParaRPr lang="x-none" dirty="0"/>
        </a:p>
      </dgm:t>
    </dgm:pt>
    <dgm:pt modelId="{32AFD9BC-DDCD-415E-B1D1-86CEF43B0A7D}" type="parTrans" cxnId="{2116C00A-296E-468E-B7B9-F65ECDEA914D}">
      <dgm:prSet/>
      <dgm:spPr/>
      <dgm:t>
        <a:bodyPr/>
        <a:lstStyle/>
        <a:p>
          <a:pPr rtl="1"/>
          <a:endParaRPr lang="x-none"/>
        </a:p>
      </dgm:t>
    </dgm:pt>
    <dgm:pt modelId="{11E4C34F-E81C-4FCE-8DFE-34A279F129D6}" type="sibTrans" cxnId="{2116C00A-296E-468E-B7B9-F65ECDEA914D}">
      <dgm:prSet/>
      <dgm:spPr/>
      <dgm:t>
        <a:bodyPr/>
        <a:lstStyle/>
        <a:p>
          <a:pPr rtl="1"/>
          <a:endParaRPr lang="x-none"/>
        </a:p>
      </dgm:t>
    </dgm:pt>
    <dgm:pt modelId="{1B3D4AC7-1C0A-4FF4-B00B-C25DF7B21600}">
      <dgm:prSet phldrT="[نص]"/>
      <dgm:spPr/>
      <dgm:t>
        <a:bodyPr/>
        <a:lstStyle/>
        <a:p>
          <a:pPr algn="l" rtl="1"/>
          <a:r>
            <a:rPr lang="en-US" b="1" dirty="0" smtClean="0"/>
            <a:t>Blood pressure, weight, and height.</a:t>
          </a:r>
          <a:endParaRPr lang="x-none" dirty="0"/>
        </a:p>
      </dgm:t>
    </dgm:pt>
    <dgm:pt modelId="{A8FC6D04-615B-400F-AA9A-98C66F4DD340}" type="parTrans" cxnId="{9AE06D39-3D97-4722-8CC7-3F070E2E16CC}">
      <dgm:prSet/>
      <dgm:spPr/>
      <dgm:t>
        <a:bodyPr/>
        <a:lstStyle/>
        <a:p>
          <a:pPr rtl="1"/>
          <a:endParaRPr lang="x-none"/>
        </a:p>
      </dgm:t>
    </dgm:pt>
    <dgm:pt modelId="{61E0A2DE-2687-49D2-908B-3C8F6F48AE45}" type="sibTrans" cxnId="{9AE06D39-3D97-4722-8CC7-3F070E2E16CC}">
      <dgm:prSet/>
      <dgm:spPr/>
      <dgm:t>
        <a:bodyPr/>
        <a:lstStyle/>
        <a:p>
          <a:pPr rtl="1"/>
          <a:endParaRPr lang="x-none"/>
        </a:p>
      </dgm:t>
    </dgm:pt>
    <dgm:pt modelId="{4D09AFA5-AB30-4B5E-AF25-073D5FC6F6C9}">
      <dgm:prSet phldrT="[نص]"/>
      <dgm:spPr/>
      <dgm:t>
        <a:bodyPr/>
        <a:lstStyle/>
        <a:p>
          <a:pPr algn="l" rtl="1"/>
          <a:r>
            <a:rPr lang="en-US" b="1" dirty="0" smtClean="0"/>
            <a:t>Prenatal blood tests</a:t>
          </a:r>
          <a:endParaRPr lang="x-none" dirty="0"/>
        </a:p>
      </dgm:t>
    </dgm:pt>
    <dgm:pt modelId="{E95693ED-5DFF-4AD4-A2AC-300F5008BAC0}" type="parTrans" cxnId="{B3577F58-C97A-4E61-9C87-08FE2386D8C5}">
      <dgm:prSet/>
      <dgm:spPr/>
      <dgm:t>
        <a:bodyPr/>
        <a:lstStyle/>
        <a:p>
          <a:pPr rtl="1"/>
          <a:endParaRPr lang="x-none"/>
        </a:p>
      </dgm:t>
    </dgm:pt>
    <dgm:pt modelId="{35EBDC66-511F-4895-9AC3-A33723DA1064}" type="sibTrans" cxnId="{B3577F58-C97A-4E61-9C87-08FE2386D8C5}">
      <dgm:prSet/>
      <dgm:spPr/>
      <dgm:t>
        <a:bodyPr/>
        <a:lstStyle/>
        <a:p>
          <a:pPr rtl="1"/>
          <a:endParaRPr lang="x-none"/>
        </a:p>
      </dgm:t>
    </dgm:pt>
    <dgm:pt modelId="{D35BAE27-21F5-4956-8EEE-A23B18846FA8}">
      <dgm:prSet phldrT="[نص]"/>
      <dgm:spPr/>
      <dgm:t>
        <a:bodyPr/>
        <a:lstStyle/>
        <a:p>
          <a:pPr algn="l" rtl="1"/>
          <a:r>
            <a:rPr lang="en-US" b="1" dirty="0" smtClean="0"/>
            <a:t>Gonorrhea and </a:t>
          </a:r>
          <a:r>
            <a:rPr lang="en-US" b="1" dirty="0" err="1" smtClean="0"/>
            <a:t>chlamydia</a:t>
          </a:r>
          <a:r>
            <a:rPr lang="en-US" b="1" dirty="0" smtClean="0"/>
            <a:t> cultures, and Pap test to screen for cervical cancer.</a:t>
          </a:r>
          <a:endParaRPr lang="x-none" dirty="0"/>
        </a:p>
      </dgm:t>
    </dgm:pt>
    <dgm:pt modelId="{9A22B49D-45AD-43B5-ACE4-C32F51645CDC}" type="parTrans" cxnId="{88CAD60D-4CF4-4A17-BCDF-2DA353E264A2}">
      <dgm:prSet/>
      <dgm:spPr/>
      <dgm:t>
        <a:bodyPr/>
        <a:lstStyle/>
        <a:p>
          <a:pPr rtl="1"/>
          <a:endParaRPr lang="x-none"/>
        </a:p>
      </dgm:t>
    </dgm:pt>
    <dgm:pt modelId="{BE06C187-24F6-4031-8DBF-4557759AE5D4}" type="sibTrans" cxnId="{88CAD60D-4CF4-4A17-BCDF-2DA353E264A2}">
      <dgm:prSet/>
      <dgm:spPr/>
      <dgm:t>
        <a:bodyPr/>
        <a:lstStyle/>
        <a:p>
          <a:pPr rtl="1"/>
          <a:endParaRPr lang="x-none"/>
        </a:p>
      </dgm:t>
    </dgm:pt>
    <dgm:pt modelId="{DF41FF0F-9F05-4F7D-8903-A1C050B4D6D9}">
      <dgm:prSet phldrT="[نص]"/>
      <dgm:spPr/>
      <dgm:t>
        <a:bodyPr/>
        <a:lstStyle/>
        <a:p>
          <a:pPr algn="l" rtl="1"/>
          <a:r>
            <a:rPr lang="en-US" b="1" dirty="0" smtClean="0"/>
            <a:t> Ultrasound test.</a:t>
          </a:r>
          <a:endParaRPr lang="x-none" dirty="0"/>
        </a:p>
      </dgm:t>
    </dgm:pt>
    <dgm:pt modelId="{4F55059A-BCE7-4D80-B835-2D78AD637435}" type="parTrans" cxnId="{2EC47EAC-D563-4BC4-86B8-A25B3CEE8371}">
      <dgm:prSet/>
      <dgm:spPr/>
      <dgm:t>
        <a:bodyPr/>
        <a:lstStyle/>
        <a:p>
          <a:pPr rtl="1"/>
          <a:endParaRPr lang="x-none"/>
        </a:p>
      </dgm:t>
    </dgm:pt>
    <dgm:pt modelId="{084DBC98-EB25-4818-BD1D-F3EA1C9A5F00}" type="sibTrans" cxnId="{2EC47EAC-D563-4BC4-86B8-A25B3CEE8371}">
      <dgm:prSet/>
      <dgm:spPr/>
      <dgm:t>
        <a:bodyPr/>
        <a:lstStyle/>
        <a:p>
          <a:pPr rtl="1"/>
          <a:endParaRPr lang="x-none"/>
        </a:p>
      </dgm:t>
    </dgm:pt>
    <dgm:pt modelId="{71A106B6-86B0-4DB7-9C8B-BAED0D566181}">
      <dgm:prSet phldrT="[نص]"/>
      <dgm:spPr/>
      <dgm:t>
        <a:bodyPr/>
        <a:lstStyle/>
        <a:p>
          <a:pPr algn="l" rtl="1"/>
          <a:r>
            <a:rPr lang="en-US" b="1" dirty="0" smtClean="0"/>
            <a:t>Complete physical exam, including a pelvic exam.</a:t>
          </a:r>
          <a:endParaRPr lang="x-none" dirty="0"/>
        </a:p>
      </dgm:t>
    </dgm:pt>
    <dgm:pt modelId="{8011C5FE-804A-4B80-B52C-BE4C8C1697EB}" type="sibTrans" cxnId="{23B338D9-7E04-4AD4-8137-89E641F2185F}">
      <dgm:prSet/>
      <dgm:spPr/>
      <dgm:t>
        <a:bodyPr/>
        <a:lstStyle/>
        <a:p>
          <a:pPr rtl="1"/>
          <a:endParaRPr lang="x-none"/>
        </a:p>
      </dgm:t>
    </dgm:pt>
    <dgm:pt modelId="{5B7E3D96-1B3C-41DC-9602-6A5BB47EFA84}" type="parTrans" cxnId="{23B338D9-7E04-4AD4-8137-89E641F2185F}">
      <dgm:prSet/>
      <dgm:spPr/>
      <dgm:t>
        <a:bodyPr/>
        <a:lstStyle/>
        <a:p>
          <a:pPr rtl="1"/>
          <a:endParaRPr lang="x-none"/>
        </a:p>
      </dgm:t>
    </dgm:pt>
    <dgm:pt modelId="{BC988A5B-028B-4FF0-901D-7255217D6A61}" type="pres">
      <dgm:prSet presAssocID="{8DA35BE1-3AB8-41F1-B601-30D443E6A216}" presName="linear" presStyleCnt="0">
        <dgm:presLayoutVars>
          <dgm:animLvl val="lvl"/>
          <dgm:resizeHandles val="exact"/>
        </dgm:presLayoutVars>
      </dgm:prSet>
      <dgm:spPr/>
      <dgm:t>
        <a:bodyPr/>
        <a:lstStyle/>
        <a:p>
          <a:endParaRPr lang="en-US"/>
        </a:p>
      </dgm:t>
    </dgm:pt>
    <dgm:pt modelId="{718E9988-CF4B-48FF-86D2-98B21D0830B6}" type="pres">
      <dgm:prSet presAssocID="{D5FFDF19-EBDF-4735-8CF8-5C7F677DDC6F}" presName="parentText" presStyleLbl="node1" presStyleIdx="0" presStyleCnt="6">
        <dgm:presLayoutVars>
          <dgm:chMax val="0"/>
          <dgm:bulletEnabled val="1"/>
        </dgm:presLayoutVars>
      </dgm:prSet>
      <dgm:spPr/>
      <dgm:t>
        <a:bodyPr/>
        <a:lstStyle/>
        <a:p>
          <a:pPr rtl="1"/>
          <a:endParaRPr lang="x-none"/>
        </a:p>
      </dgm:t>
    </dgm:pt>
    <dgm:pt modelId="{2DE87213-1533-4120-A644-127E4402B0F7}" type="pres">
      <dgm:prSet presAssocID="{11E4C34F-E81C-4FCE-8DFE-34A279F129D6}" presName="spacer" presStyleCnt="0"/>
      <dgm:spPr/>
    </dgm:pt>
    <dgm:pt modelId="{15636EB2-AAAB-4256-84A6-A7AE66CFFF53}" type="pres">
      <dgm:prSet presAssocID="{1B3D4AC7-1C0A-4FF4-B00B-C25DF7B21600}" presName="parentText" presStyleLbl="node1" presStyleIdx="1" presStyleCnt="6">
        <dgm:presLayoutVars>
          <dgm:chMax val="0"/>
          <dgm:bulletEnabled val="1"/>
        </dgm:presLayoutVars>
      </dgm:prSet>
      <dgm:spPr/>
      <dgm:t>
        <a:bodyPr/>
        <a:lstStyle/>
        <a:p>
          <a:pPr rtl="1"/>
          <a:endParaRPr lang="x-none"/>
        </a:p>
      </dgm:t>
    </dgm:pt>
    <dgm:pt modelId="{98D9826D-9991-4B60-8BB0-D6266DFF1242}" type="pres">
      <dgm:prSet presAssocID="{61E0A2DE-2687-49D2-908B-3C8F6F48AE45}" presName="spacer" presStyleCnt="0"/>
      <dgm:spPr/>
    </dgm:pt>
    <dgm:pt modelId="{5E83818C-672A-406D-80C7-066B70190F8A}" type="pres">
      <dgm:prSet presAssocID="{4D09AFA5-AB30-4B5E-AF25-073D5FC6F6C9}" presName="parentText" presStyleLbl="node1" presStyleIdx="2" presStyleCnt="6">
        <dgm:presLayoutVars>
          <dgm:chMax val="0"/>
          <dgm:bulletEnabled val="1"/>
        </dgm:presLayoutVars>
      </dgm:prSet>
      <dgm:spPr/>
      <dgm:t>
        <a:bodyPr/>
        <a:lstStyle/>
        <a:p>
          <a:pPr rtl="1"/>
          <a:endParaRPr lang="x-none"/>
        </a:p>
      </dgm:t>
    </dgm:pt>
    <dgm:pt modelId="{E013E41E-C373-4655-A024-2CCF3EC172CD}" type="pres">
      <dgm:prSet presAssocID="{35EBDC66-511F-4895-9AC3-A33723DA1064}" presName="spacer" presStyleCnt="0"/>
      <dgm:spPr/>
    </dgm:pt>
    <dgm:pt modelId="{FF5EF848-00C0-4008-A9F8-0A84FEC089E0}" type="pres">
      <dgm:prSet presAssocID="{71A106B6-86B0-4DB7-9C8B-BAED0D566181}" presName="parentText" presStyleLbl="node1" presStyleIdx="3" presStyleCnt="6">
        <dgm:presLayoutVars>
          <dgm:chMax val="0"/>
          <dgm:bulletEnabled val="1"/>
        </dgm:presLayoutVars>
      </dgm:prSet>
      <dgm:spPr/>
      <dgm:t>
        <a:bodyPr/>
        <a:lstStyle/>
        <a:p>
          <a:pPr rtl="1"/>
          <a:endParaRPr lang="x-none"/>
        </a:p>
      </dgm:t>
    </dgm:pt>
    <dgm:pt modelId="{0A935128-892D-4781-BD94-794D9861C67C}" type="pres">
      <dgm:prSet presAssocID="{8011C5FE-804A-4B80-B52C-BE4C8C1697EB}" presName="spacer" presStyleCnt="0"/>
      <dgm:spPr/>
    </dgm:pt>
    <dgm:pt modelId="{91025A3E-C053-4504-B9D3-E8FF0789019F}" type="pres">
      <dgm:prSet presAssocID="{D35BAE27-21F5-4956-8EEE-A23B18846FA8}" presName="parentText" presStyleLbl="node1" presStyleIdx="4" presStyleCnt="6">
        <dgm:presLayoutVars>
          <dgm:chMax val="0"/>
          <dgm:bulletEnabled val="1"/>
        </dgm:presLayoutVars>
      </dgm:prSet>
      <dgm:spPr/>
      <dgm:t>
        <a:bodyPr/>
        <a:lstStyle/>
        <a:p>
          <a:pPr rtl="1"/>
          <a:endParaRPr lang="x-none"/>
        </a:p>
      </dgm:t>
    </dgm:pt>
    <dgm:pt modelId="{4C9B7B6B-6010-4B19-A2D2-215E75FEA38C}" type="pres">
      <dgm:prSet presAssocID="{BE06C187-24F6-4031-8DBF-4557759AE5D4}" presName="spacer" presStyleCnt="0"/>
      <dgm:spPr/>
    </dgm:pt>
    <dgm:pt modelId="{CFC28472-0EC0-403B-9AEE-A0C228E99E70}" type="pres">
      <dgm:prSet presAssocID="{DF41FF0F-9F05-4F7D-8903-A1C050B4D6D9}" presName="parentText" presStyleLbl="node1" presStyleIdx="5" presStyleCnt="6">
        <dgm:presLayoutVars>
          <dgm:chMax val="0"/>
          <dgm:bulletEnabled val="1"/>
        </dgm:presLayoutVars>
      </dgm:prSet>
      <dgm:spPr/>
      <dgm:t>
        <a:bodyPr/>
        <a:lstStyle/>
        <a:p>
          <a:pPr rtl="1"/>
          <a:endParaRPr lang="x-none"/>
        </a:p>
      </dgm:t>
    </dgm:pt>
  </dgm:ptLst>
  <dgm:cxnLst>
    <dgm:cxn modelId="{249E9C64-1596-D342-BBE7-94267AF7C52F}" type="presOf" srcId="{8DA35BE1-3AB8-41F1-B601-30D443E6A216}" destId="{BC988A5B-028B-4FF0-901D-7255217D6A61}" srcOrd="0" destOrd="0" presId="urn:microsoft.com/office/officeart/2005/8/layout/vList2"/>
    <dgm:cxn modelId="{D959DDC4-D653-724A-B9B8-60914DF3C053}" type="presOf" srcId="{1B3D4AC7-1C0A-4FF4-B00B-C25DF7B21600}" destId="{15636EB2-AAAB-4256-84A6-A7AE66CFFF53}" srcOrd="0" destOrd="0" presId="urn:microsoft.com/office/officeart/2005/8/layout/vList2"/>
    <dgm:cxn modelId="{2116C00A-296E-468E-B7B9-F65ECDEA914D}" srcId="{8DA35BE1-3AB8-41F1-B601-30D443E6A216}" destId="{D5FFDF19-EBDF-4735-8CF8-5C7F677DDC6F}" srcOrd="0" destOrd="0" parTransId="{32AFD9BC-DDCD-415E-B1D1-86CEF43B0A7D}" sibTransId="{11E4C34F-E81C-4FCE-8DFE-34A279F129D6}"/>
    <dgm:cxn modelId="{CEF1B879-B3F3-6843-9A35-D4805BA0DBA7}" type="presOf" srcId="{71A106B6-86B0-4DB7-9C8B-BAED0D566181}" destId="{FF5EF848-00C0-4008-A9F8-0A84FEC089E0}" srcOrd="0" destOrd="0" presId="urn:microsoft.com/office/officeart/2005/8/layout/vList2"/>
    <dgm:cxn modelId="{9AE06D39-3D97-4722-8CC7-3F070E2E16CC}" srcId="{8DA35BE1-3AB8-41F1-B601-30D443E6A216}" destId="{1B3D4AC7-1C0A-4FF4-B00B-C25DF7B21600}" srcOrd="1" destOrd="0" parTransId="{A8FC6D04-615B-400F-AA9A-98C66F4DD340}" sibTransId="{61E0A2DE-2687-49D2-908B-3C8F6F48AE45}"/>
    <dgm:cxn modelId="{19CB2E91-41F1-8247-9D7B-5308E58AE4DF}" type="presOf" srcId="{DF41FF0F-9F05-4F7D-8903-A1C050B4D6D9}" destId="{CFC28472-0EC0-403B-9AEE-A0C228E99E70}" srcOrd="0" destOrd="0" presId="urn:microsoft.com/office/officeart/2005/8/layout/vList2"/>
    <dgm:cxn modelId="{070E56C4-6DB5-AD44-A736-B2BDF9C6AC5E}" type="presOf" srcId="{4D09AFA5-AB30-4B5E-AF25-073D5FC6F6C9}" destId="{5E83818C-672A-406D-80C7-066B70190F8A}" srcOrd="0" destOrd="0" presId="urn:microsoft.com/office/officeart/2005/8/layout/vList2"/>
    <dgm:cxn modelId="{2D4E857B-4ADC-CD49-B56B-6920B3A9EC48}" type="presOf" srcId="{D5FFDF19-EBDF-4735-8CF8-5C7F677DDC6F}" destId="{718E9988-CF4B-48FF-86D2-98B21D0830B6}" srcOrd="0" destOrd="0" presId="urn:microsoft.com/office/officeart/2005/8/layout/vList2"/>
    <dgm:cxn modelId="{23B338D9-7E04-4AD4-8137-89E641F2185F}" srcId="{8DA35BE1-3AB8-41F1-B601-30D443E6A216}" destId="{71A106B6-86B0-4DB7-9C8B-BAED0D566181}" srcOrd="3" destOrd="0" parTransId="{5B7E3D96-1B3C-41DC-9602-6A5BB47EFA84}" sibTransId="{8011C5FE-804A-4B80-B52C-BE4C8C1697EB}"/>
    <dgm:cxn modelId="{3B75437D-D6F4-8942-BF21-0546FF4FEE7E}" type="presOf" srcId="{D35BAE27-21F5-4956-8EEE-A23B18846FA8}" destId="{91025A3E-C053-4504-B9D3-E8FF0789019F}" srcOrd="0" destOrd="0" presId="urn:microsoft.com/office/officeart/2005/8/layout/vList2"/>
    <dgm:cxn modelId="{2EC47EAC-D563-4BC4-86B8-A25B3CEE8371}" srcId="{8DA35BE1-3AB8-41F1-B601-30D443E6A216}" destId="{DF41FF0F-9F05-4F7D-8903-A1C050B4D6D9}" srcOrd="5" destOrd="0" parTransId="{4F55059A-BCE7-4D80-B835-2D78AD637435}" sibTransId="{084DBC98-EB25-4818-BD1D-F3EA1C9A5F00}"/>
    <dgm:cxn modelId="{88CAD60D-4CF4-4A17-BCDF-2DA353E264A2}" srcId="{8DA35BE1-3AB8-41F1-B601-30D443E6A216}" destId="{D35BAE27-21F5-4956-8EEE-A23B18846FA8}" srcOrd="4" destOrd="0" parTransId="{9A22B49D-45AD-43B5-ACE4-C32F51645CDC}" sibTransId="{BE06C187-24F6-4031-8DBF-4557759AE5D4}"/>
    <dgm:cxn modelId="{B3577F58-C97A-4E61-9C87-08FE2386D8C5}" srcId="{8DA35BE1-3AB8-41F1-B601-30D443E6A216}" destId="{4D09AFA5-AB30-4B5E-AF25-073D5FC6F6C9}" srcOrd="2" destOrd="0" parTransId="{E95693ED-5DFF-4AD4-A2AC-300F5008BAC0}" sibTransId="{35EBDC66-511F-4895-9AC3-A33723DA1064}"/>
    <dgm:cxn modelId="{C82797F6-9633-1B4E-B692-5EAF26132DFB}" type="presParOf" srcId="{BC988A5B-028B-4FF0-901D-7255217D6A61}" destId="{718E9988-CF4B-48FF-86D2-98B21D0830B6}" srcOrd="0" destOrd="0" presId="urn:microsoft.com/office/officeart/2005/8/layout/vList2"/>
    <dgm:cxn modelId="{2DD3CADE-A16C-E843-8FFA-946B6DB7854D}" type="presParOf" srcId="{BC988A5B-028B-4FF0-901D-7255217D6A61}" destId="{2DE87213-1533-4120-A644-127E4402B0F7}" srcOrd="1" destOrd="0" presId="urn:microsoft.com/office/officeart/2005/8/layout/vList2"/>
    <dgm:cxn modelId="{3689F6CC-5A64-FA4D-8941-DBA9112978FE}" type="presParOf" srcId="{BC988A5B-028B-4FF0-901D-7255217D6A61}" destId="{15636EB2-AAAB-4256-84A6-A7AE66CFFF53}" srcOrd="2" destOrd="0" presId="urn:microsoft.com/office/officeart/2005/8/layout/vList2"/>
    <dgm:cxn modelId="{1A03F7BF-C076-7549-BA44-81435A85F5E4}" type="presParOf" srcId="{BC988A5B-028B-4FF0-901D-7255217D6A61}" destId="{98D9826D-9991-4B60-8BB0-D6266DFF1242}" srcOrd="3" destOrd="0" presId="urn:microsoft.com/office/officeart/2005/8/layout/vList2"/>
    <dgm:cxn modelId="{30EAEB9F-2429-4544-80B7-D30111BD415F}" type="presParOf" srcId="{BC988A5B-028B-4FF0-901D-7255217D6A61}" destId="{5E83818C-672A-406D-80C7-066B70190F8A}" srcOrd="4" destOrd="0" presId="urn:microsoft.com/office/officeart/2005/8/layout/vList2"/>
    <dgm:cxn modelId="{B0146C1A-DF69-9548-A481-28B22DB55BB8}" type="presParOf" srcId="{BC988A5B-028B-4FF0-901D-7255217D6A61}" destId="{E013E41E-C373-4655-A024-2CCF3EC172CD}" srcOrd="5" destOrd="0" presId="urn:microsoft.com/office/officeart/2005/8/layout/vList2"/>
    <dgm:cxn modelId="{6CADFD84-C84C-2247-B0EE-56BF31204D6E}" type="presParOf" srcId="{BC988A5B-028B-4FF0-901D-7255217D6A61}" destId="{FF5EF848-00C0-4008-A9F8-0A84FEC089E0}" srcOrd="6" destOrd="0" presId="urn:microsoft.com/office/officeart/2005/8/layout/vList2"/>
    <dgm:cxn modelId="{5D11D9C3-308D-574F-9619-662222AAF724}" type="presParOf" srcId="{BC988A5B-028B-4FF0-901D-7255217D6A61}" destId="{0A935128-892D-4781-BD94-794D9861C67C}" srcOrd="7" destOrd="0" presId="urn:microsoft.com/office/officeart/2005/8/layout/vList2"/>
    <dgm:cxn modelId="{D981CA7B-1203-D048-BD88-DD02B3639F44}" type="presParOf" srcId="{BC988A5B-028B-4FF0-901D-7255217D6A61}" destId="{91025A3E-C053-4504-B9D3-E8FF0789019F}" srcOrd="8" destOrd="0" presId="urn:microsoft.com/office/officeart/2005/8/layout/vList2"/>
    <dgm:cxn modelId="{C16734BE-4A1A-664A-8E8C-3D506C368B15}" type="presParOf" srcId="{BC988A5B-028B-4FF0-901D-7255217D6A61}" destId="{4C9B7B6B-6010-4B19-A2D2-215E75FEA38C}" srcOrd="9" destOrd="0" presId="urn:microsoft.com/office/officeart/2005/8/layout/vList2"/>
    <dgm:cxn modelId="{D04DA46F-DA6D-784A-BAA2-9509F126D1AF}" type="presParOf" srcId="{BC988A5B-028B-4FF0-901D-7255217D6A61}" destId="{CFC28472-0EC0-403B-9AEE-A0C228E99E7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9D5F8-4178-D04C-A59D-A76274BF761E}">
      <dsp:nvSpPr>
        <dsp:cNvPr id="0" name=""/>
        <dsp:cNvSpPr/>
      </dsp:nvSpPr>
      <dsp:spPr>
        <a:xfrm>
          <a:off x="0" y="2404"/>
          <a:ext cx="8686800" cy="79540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rgbClr val="FF0000"/>
              </a:solidFill>
            </a:rPr>
            <a:t>Maternal mortality ratio</a:t>
          </a:r>
          <a:endParaRPr lang="en-US" sz="2800" kern="1200" dirty="0">
            <a:solidFill>
              <a:srgbClr val="FF0000"/>
            </a:solidFill>
          </a:endParaRPr>
        </a:p>
      </dsp:txBody>
      <dsp:txXfrm>
        <a:off x="38828" y="41232"/>
        <a:ext cx="8609144" cy="717749"/>
      </dsp:txXfrm>
    </dsp:sp>
    <dsp:sp modelId="{81B265F0-0D5E-2248-920F-B77518F74097}">
      <dsp:nvSpPr>
        <dsp:cNvPr id="0" name=""/>
        <dsp:cNvSpPr/>
      </dsp:nvSpPr>
      <dsp:spPr>
        <a:xfrm>
          <a:off x="0" y="808568"/>
          <a:ext cx="8686800" cy="79540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Skilled attendant at birth</a:t>
          </a:r>
          <a:endParaRPr lang="en-US" sz="2800" kern="1200" dirty="0">
            <a:solidFill>
              <a:schemeClr val="tx1"/>
            </a:solidFill>
          </a:endParaRPr>
        </a:p>
      </dsp:txBody>
      <dsp:txXfrm>
        <a:off x="38828" y="847396"/>
        <a:ext cx="8609144" cy="717749"/>
      </dsp:txXfrm>
    </dsp:sp>
    <dsp:sp modelId="{B002ADA8-C0A5-7D44-9E9C-5FD4D1BA285F}">
      <dsp:nvSpPr>
        <dsp:cNvPr id="0" name=""/>
        <dsp:cNvSpPr/>
      </dsp:nvSpPr>
      <dsp:spPr>
        <a:xfrm>
          <a:off x="0" y="1614732"/>
          <a:ext cx="8686800" cy="79540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Exclusive breastfeeding for six months (0–5 months)</a:t>
          </a:r>
          <a:endParaRPr lang="en-US" sz="2800" kern="1200" dirty="0">
            <a:solidFill>
              <a:schemeClr val="tx1"/>
            </a:solidFill>
          </a:endParaRPr>
        </a:p>
      </dsp:txBody>
      <dsp:txXfrm>
        <a:off x="38828" y="1653560"/>
        <a:ext cx="8609144" cy="717749"/>
      </dsp:txXfrm>
    </dsp:sp>
    <dsp:sp modelId="{0D07FE31-41CF-2B4B-A962-93E27F4283B6}">
      <dsp:nvSpPr>
        <dsp:cNvPr id="0" name=""/>
        <dsp:cNvSpPr/>
      </dsp:nvSpPr>
      <dsp:spPr>
        <a:xfrm>
          <a:off x="0" y="2420895"/>
          <a:ext cx="8686800" cy="79540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Under-five child mortality, with the proportion of newborn deaths</a:t>
          </a:r>
          <a:endParaRPr lang="en-US" sz="2800" kern="1200" dirty="0">
            <a:solidFill>
              <a:schemeClr val="tx1"/>
            </a:solidFill>
          </a:endParaRPr>
        </a:p>
      </dsp:txBody>
      <dsp:txXfrm>
        <a:off x="38828" y="2459723"/>
        <a:ext cx="8609144" cy="717749"/>
      </dsp:txXfrm>
    </dsp:sp>
    <dsp:sp modelId="{6D667C14-59E5-8442-BCF0-147C25641581}">
      <dsp:nvSpPr>
        <dsp:cNvPr id="0" name=""/>
        <dsp:cNvSpPr/>
      </dsp:nvSpPr>
      <dsp:spPr>
        <a:xfrm>
          <a:off x="0" y="3227059"/>
          <a:ext cx="8686800" cy="79540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Children under five who are stunted</a:t>
          </a:r>
          <a:endParaRPr lang="en-US" sz="2800" kern="1200" dirty="0">
            <a:solidFill>
              <a:schemeClr val="tx1"/>
            </a:solidFill>
          </a:endParaRPr>
        </a:p>
      </dsp:txBody>
      <dsp:txXfrm>
        <a:off x="38828" y="3265887"/>
        <a:ext cx="8609144" cy="717749"/>
      </dsp:txXfrm>
    </dsp:sp>
    <dsp:sp modelId="{5D6F3181-C447-594D-A362-91060B7AFEA9}">
      <dsp:nvSpPr>
        <dsp:cNvPr id="0" name=""/>
        <dsp:cNvSpPr/>
      </dsp:nvSpPr>
      <dsp:spPr>
        <a:xfrm>
          <a:off x="0" y="4033222"/>
          <a:ext cx="8686800" cy="79540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Proportion of demand for family planning satisfied</a:t>
          </a:r>
          <a:endParaRPr lang="en-US" sz="2800" kern="1200" dirty="0">
            <a:solidFill>
              <a:schemeClr val="tx1"/>
            </a:solidFill>
          </a:endParaRPr>
        </a:p>
      </dsp:txBody>
      <dsp:txXfrm>
        <a:off x="38828" y="4072050"/>
        <a:ext cx="8609144" cy="717749"/>
      </dsp:txXfrm>
    </dsp:sp>
    <dsp:sp modelId="{39650206-287C-E444-82D4-601B5D55BBC8}">
      <dsp:nvSpPr>
        <dsp:cNvPr id="0" name=""/>
        <dsp:cNvSpPr/>
      </dsp:nvSpPr>
      <dsp:spPr>
        <a:xfrm>
          <a:off x="0" y="4839386"/>
          <a:ext cx="8686800" cy="795405"/>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Antenatal care coverage (at least four times during pregnancy</a:t>
          </a:r>
          <a:r>
            <a:rPr lang="en-US" sz="2400" kern="1200" dirty="0" smtClean="0">
              <a:solidFill>
                <a:schemeClr val="tx1"/>
              </a:solidFill>
            </a:rPr>
            <a:t>)</a:t>
          </a:r>
        </a:p>
      </dsp:txBody>
      <dsp:txXfrm>
        <a:off x="38828" y="4878214"/>
        <a:ext cx="8609144" cy="717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21323-3C4A-5049-B389-616D9B06920F}">
      <dsp:nvSpPr>
        <dsp:cNvPr id="0" name=""/>
        <dsp:cNvSpPr/>
      </dsp:nvSpPr>
      <dsp:spPr>
        <a:xfrm>
          <a:off x="0" y="421674"/>
          <a:ext cx="8229600" cy="5040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4985337-5FE0-0246-8833-AF7FB14DD642}">
      <dsp:nvSpPr>
        <dsp:cNvPr id="0" name=""/>
        <dsp:cNvSpPr/>
      </dsp:nvSpPr>
      <dsp:spPr>
        <a:xfrm>
          <a:off x="411480" y="126474"/>
          <a:ext cx="5760720" cy="59040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Preconception </a:t>
          </a:r>
          <a:endParaRPr lang="en-US" sz="2000" kern="1200" dirty="0">
            <a:solidFill>
              <a:schemeClr val="tx1"/>
            </a:solidFill>
          </a:endParaRPr>
        </a:p>
      </dsp:txBody>
      <dsp:txXfrm>
        <a:off x="440301" y="155295"/>
        <a:ext cx="5703078" cy="532758"/>
      </dsp:txXfrm>
    </dsp:sp>
    <dsp:sp modelId="{6F0CC82C-56ED-124A-92D2-5527CDDDF5CD}">
      <dsp:nvSpPr>
        <dsp:cNvPr id="0" name=""/>
        <dsp:cNvSpPr/>
      </dsp:nvSpPr>
      <dsp:spPr>
        <a:xfrm>
          <a:off x="0" y="1328874"/>
          <a:ext cx="8229600" cy="5040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C6724E-727B-CB4F-9902-6D0AF864C0A9}">
      <dsp:nvSpPr>
        <dsp:cNvPr id="0" name=""/>
        <dsp:cNvSpPr/>
      </dsp:nvSpPr>
      <dsp:spPr>
        <a:xfrm>
          <a:off x="411480" y="1033674"/>
          <a:ext cx="5760720" cy="59040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health status </a:t>
          </a:r>
          <a:endParaRPr lang="en-US" sz="2000" kern="1200" dirty="0">
            <a:solidFill>
              <a:schemeClr val="tx1"/>
            </a:solidFill>
          </a:endParaRPr>
        </a:p>
      </dsp:txBody>
      <dsp:txXfrm>
        <a:off x="440301" y="1062495"/>
        <a:ext cx="5703078" cy="532758"/>
      </dsp:txXfrm>
    </dsp:sp>
    <dsp:sp modelId="{65986D65-278C-3141-A217-A0AAF392D141}">
      <dsp:nvSpPr>
        <dsp:cNvPr id="0" name=""/>
        <dsp:cNvSpPr/>
      </dsp:nvSpPr>
      <dsp:spPr>
        <a:xfrm>
          <a:off x="0" y="2236074"/>
          <a:ext cx="8229600" cy="5040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AE075A-F2C4-2948-97E2-2449D0FFB494}">
      <dsp:nvSpPr>
        <dsp:cNvPr id="0" name=""/>
        <dsp:cNvSpPr/>
      </dsp:nvSpPr>
      <dsp:spPr>
        <a:xfrm>
          <a:off x="411480" y="1940874"/>
          <a:ext cx="5760720" cy="59040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Age </a:t>
          </a:r>
          <a:endParaRPr lang="en-US" sz="2000" kern="1200" dirty="0">
            <a:solidFill>
              <a:schemeClr val="tx1"/>
            </a:solidFill>
          </a:endParaRPr>
        </a:p>
      </dsp:txBody>
      <dsp:txXfrm>
        <a:off x="440301" y="1969695"/>
        <a:ext cx="5703078" cy="532758"/>
      </dsp:txXfrm>
    </dsp:sp>
    <dsp:sp modelId="{74D9F194-79CB-1D4F-8CBB-BAF4E6A30F55}">
      <dsp:nvSpPr>
        <dsp:cNvPr id="0" name=""/>
        <dsp:cNvSpPr/>
      </dsp:nvSpPr>
      <dsp:spPr>
        <a:xfrm>
          <a:off x="0" y="3143274"/>
          <a:ext cx="8229600" cy="5040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E02B66F-4C64-A841-BBE5-6B3DDB5BB7E1}">
      <dsp:nvSpPr>
        <dsp:cNvPr id="0" name=""/>
        <dsp:cNvSpPr/>
      </dsp:nvSpPr>
      <dsp:spPr>
        <a:xfrm>
          <a:off x="411480" y="2848074"/>
          <a:ext cx="5760720" cy="59040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Access to appropriate preconception</a:t>
          </a:r>
          <a:endParaRPr lang="en-US" sz="2000" kern="1200" dirty="0">
            <a:solidFill>
              <a:schemeClr val="tx1"/>
            </a:solidFill>
          </a:endParaRPr>
        </a:p>
      </dsp:txBody>
      <dsp:txXfrm>
        <a:off x="440301" y="2876895"/>
        <a:ext cx="5703078" cy="532758"/>
      </dsp:txXfrm>
    </dsp:sp>
    <dsp:sp modelId="{7501BC97-4246-C042-8E40-A9F5FA655EE8}">
      <dsp:nvSpPr>
        <dsp:cNvPr id="0" name=""/>
        <dsp:cNvSpPr/>
      </dsp:nvSpPr>
      <dsp:spPr>
        <a:xfrm>
          <a:off x="0" y="4050474"/>
          <a:ext cx="8229600" cy="5040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927E5B-B442-0A4E-9ABD-32C30F214735}">
      <dsp:nvSpPr>
        <dsp:cNvPr id="0" name=""/>
        <dsp:cNvSpPr/>
      </dsp:nvSpPr>
      <dsp:spPr>
        <a:xfrm>
          <a:off x="411480" y="3755274"/>
          <a:ext cx="5760720" cy="59040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err="1" smtClean="0">
              <a:solidFill>
                <a:schemeClr val="tx1"/>
              </a:solidFill>
            </a:rPr>
            <a:t>interconception</a:t>
          </a:r>
          <a:r>
            <a:rPr lang="en-US" sz="2000" kern="1200" dirty="0" smtClean="0">
              <a:solidFill>
                <a:schemeClr val="tx1"/>
              </a:solidFill>
            </a:rPr>
            <a:t> health care</a:t>
          </a:r>
          <a:endParaRPr lang="en-US" sz="2000" kern="1200" dirty="0">
            <a:solidFill>
              <a:schemeClr val="tx1"/>
            </a:solidFill>
          </a:endParaRPr>
        </a:p>
      </dsp:txBody>
      <dsp:txXfrm>
        <a:off x="440301" y="3784095"/>
        <a:ext cx="5703078" cy="532758"/>
      </dsp:txXfrm>
    </dsp:sp>
    <dsp:sp modelId="{B84D48D8-3481-D74E-B667-232B9C05781B}">
      <dsp:nvSpPr>
        <dsp:cNvPr id="0" name=""/>
        <dsp:cNvSpPr/>
      </dsp:nvSpPr>
      <dsp:spPr>
        <a:xfrm>
          <a:off x="0" y="4957674"/>
          <a:ext cx="8229600" cy="5040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DAFFDB-C516-494E-98BA-D7A88EA771F7}">
      <dsp:nvSpPr>
        <dsp:cNvPr id="0" name=""/>
        <dsp:cNvSpPr/>
      </dsp:nvSpPr>
      <dsp:spPr>
        <a:xfrm>
          <a:off x="411480" y="4662474"/>
          <a:ext cx="5760720" cy="59040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  Poverty</a:t>
          </a:r>
          <a:endParaRPr lang="en-US" sz="2000" kern="1200" dirty="0">
            <a:solidFill>
              <a:schemeClr val="tx1"/>
            </a:solidFill>
          </a:endParaRPr>
        </a:p>
      </dsp:txBody>
      <dsp:txXfrm>
        <a:off x="440301" y="4691295"/>
        <a:ext cx="570307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E9988-CF4B-48FF-86D2-98B21D0830B6}">
      <dsp:nvSpPr>
        <dsp:cNvPr id="0" name=""/>
        <dsp:cNvSpPr/>
      </dsp:nvSpPr>
      <dsp:spPr>
        <a:xfrm>
          <a:off x="0" y="9509"/>
          <a:ext cx="7704856" cy="798524"/>
        </a:xfrm>
        <a:prstGeom prst="roundRect">
          <a:avLst/>
        </a:prstGeom>
        <a:solidFill>
          <a:schemeClr val="lt1"/>
        </a:solidFill>
        <a:ln w="12700" cap="flat" cmpd="sng" algn="in">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0010" tIns="80010" rIns="80010" bIns="80010" numCol="1" spcCol="1270" anchor="ctr" anchorCtr="0">
          <a:noAutofit/>
        </a:bodyPr>
        <a:lstStyle/>
        <a:p>
          <a:pPr lvl="0" algn="l" defTabSz="933450" rtl="1">
            <a:lnSpc>
              <a:spcPct val="90000"/>
            </a:lnSpc>
            <a:spcBef>
              <a:spcPct val="0"/>
            </a:spcBef>
            <a:spcAft>
              <a:spcPct val="35000"/>
            </a:spcAft>
          </a:pPr>
          <a:r>
            <a:rPr lang="en-US" sz="2100" kern="1200" dirty="0" smtClean="0"/>
            <a:t> </a:t>
          </a:r>
          <a:r>
            <a:rPr lang="en-US" sz="2100" b="1" kern="1200" dirty="0" smtClean="0"/>
            <a:t>Urine sample for infection and to confirm your pregnancy.</a:t>
          </a:r>
          <a:endParaRPr lang="x-none" sz="2100" kern="1200" dirty="0"/>
        </a:p>
      </dsp:txBody>
      <dsp:txXfrm>
        <a:off x="38981" y="48490"/>
        <a:ext cx="7626894" cy="720562"/>
      </dsp:txXfrm>
    </dsp:sp>
    <dsp:sp modelId="{15636EB2-AAAB-4256-84A6-A7AE66CFFF53}">
      <dsp:nvSpPr>
        <dsp:cNvPr id="0" name=""/>
        <dsp:cNvSpPr/>
      </dsp:nvSpPr>
      <dsp:spPr>
        <a:xfrm>
          <a:off x="0" y="868514"/>
          <a:ext cx="7704856" cy="798524"/>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1">
            <a:lnSpc>
              <a:spcPct val="90000"/>
            </a:lnSpc>
            <a:spcBef>
              <a:spcPct val="0"/>
            </a:spcBef>
            <a:spcAft>
              <a:spcPct val="35000"/>
            </a:spcAft>
          </a:pPr>
          <a:r>
            <a:rPr lang="en-US" sz="2100" b="1" kern="1200" dirty="0" smtClean="0"/>
            <a:t>Blood pressure, weight, and height.</a:t>
          </a:r>
          <a:endParaRPr lang="x-none" sz="2100" kern="1200" dirty="0"/>
        </a:p>
      </dsp:txBody>
      <dsp:txXfrm>
        <a:off x="38981" y="907495"/>
        <a:ext cx="7626894" cy="720562"/>
      </dsp:txXfrm>
    </dsp:sp>
    <dsp:sp modelId="{5E83818C-672A-406D-80C7-066B70190F8A}">
      <dsp:nvSpPr>
        <dsp:cNvPr id="0" name=""/>
        <dsp:cNvSpPr/>
      </dsp:nvSpPr>
      <dsp:spPr>
        <a:xfrm>
          <a:off x="0" y="1727518"/>
          <a:ext cx="7704856" cy="798524"/>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1">
            <a:lnSpc>
              <a:spcPct val="90000"/>
            </a:lnSpc>
            <a:spcBef>
              <a:spcPct val="0"/>
            </a:spcBef>
            <a:spcAft>
              <a:spcPct val="35000"/>
            </a:spcAft>
          </a:pPr>
          <a:r>
            <a:rPr lang="en-US" sz="2100" b="1" kern="1200" dirty="0" smtClean="0"/>
            <a:t>Prenatal blood tests</a:t>
          </a:r>
          <a:endParaRPr lang="x-none" sz="2100" kern="1200" dirty="0"/>
        </a:p>
      </dsp:txBody>
      <dsp:txXfrm>
        <a:off x="38981" y="1766499"/>
        <a:ext cx="7626894" cy="720562"/>
      </dsp:txXfrm>
    </dsp:sp>
    <dsp:sp modelId="{FF5EF848-00C0-4008-A9F8-0A84FEC089E0}">
      <dsp:nvSpPr>
        <dsp:cNvPr id="0" name=""/>
        <dsp:cNvSpPr/>
      </dsp:nvSpPr>
      <dsp:spPr>
        <a:xfrm>
          <a:off x="0" y="2586524"/>
          <a:ext cx="7704856" cy="798524"/>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1">
            <a:lnSpc>
              <a:spcPct val="90000"/>
            </a:lnSpc>
            <a:spcBef>
              <a:spcPct val="0"/>
            </a:spcBef>
            <a:spcAft>
              <a:spcPct val="35000"/>
            </a:spcAft>
          </a:pPr>
          <a:r>
            <a:rPr lang="en-US" sz="2100" b="1" kern="1200" dirty="0" smtClean="0"/>
            <a:t>Complete physical exam, including a pelvic exam.</a:t>
          </a:r>
          <a:endParaRPr lang="x-none" sz="2100" kern="1200" dirty="0"/>
        </a:p>
      </dsp:txBody>
      <dsp:txXfrm>
        <a:off x="38981" y="2625505"/>
        <a:ext cx="7626894" cy="720562"/>
      </dsp:txXfrm>
    </dsp:sp>
    <dsp:sp modelId="{91025A3E-C053-4504-B9D3-E8FF0789019F}">
      <dsp:nvSpPr>
        <dsp:cNvPr id="0" name=""/>
        <dsp:cNvSpPr/>
      </dsp:nvSpPr>
      <dsp:spPr>
        <a:xfrm>
          <a:off x="0" y="3445529"/>
          <a:ext cx="7704856" cy="798524"/>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1">
            <a:lnSpc>
              <a:spcPct val="90000"/>
            </a:lnSpc>
            <a:spcBef>
              <a:spcPct val="0"/>
            </a:spcBef>
            <a:spcAft>
              <a:spcPct val="35000"/>
            </a:spcAft>
          </a:pPr>
          <a:r>
            <a:rPr lang="en-US" sz="2100" b="1" kern="1200" dirty="0" smtClean="0"/>
            <a:t>Gonorrhea and </a:t>
          </a:r>
          <a:r>
            <a:rPr lang="en-US" sz="2100" b="1" kern="1200" dirty="0" err="1" smtClean="0"/>
            <a:t>chlamydia</a:t>
          </a:r>
          <a:r>
            <a:rPr lang="en-US" sz="2100" b="1" kern="1200" dirty="0" smtClean="0"/>
            <a:t> cultures, and Pap test to screen for cervical cancer.</a:t>
          </a:r>
          <a:endParaRPr lang="x-none" sz="2100" kern="1200" dirty="0"/>
        </a:p>
      </dsp:txBody>
      <dsp:txXfrm>
        <a:off x="38981" y="3484510"/>
        <a:ext cx="7626894" cy="720562"/>
      </dsp:txXfrm>
    </dsp:sp>
    <dsp:sp modelId="{CFC28472-0EC0-403B-9AEE-A0C228E99E70}">
      <dsp:nvSpPr>
        <dsp:cNvPr id="0" name=""/>
        <dsp:cNvSpPr/>
      </dsp:nvSpPr>
      <dsp:spPr>
        <a:xfrm>
          <a:off x="0" y="4304534"/>
          <a:ext cx="7704856" cy="798524"/>
        </a:xfrm>
        <a:prstGeom prst="roundRect">
          <a:avLst/>
        </a:prstGeom>
        <a:solidFill>
          <a:schemeClr val="lt1">
            <a:hueOff val="0"/>
            <a:satOff val="0"/>
            <a:lumOff val="0"/>
            <a:alphaOff val="0"/>
          </a:schemeClr>
        </a:solidFill>
        <a:ln w="12700"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1">
            <a:lnSpc>
              <a:spcPct val="90000"/>
            </a:lnSpc>
            <a:spcBef>
              <a:spcPct val="0"/>
            </a:spcBef>
            <a:spcAft>
              <a:spcPct val="35000"/>
            </a:spcAft>
          </a:pPr>
          <a:r>
            <a:rPr lang="en-US" sz="2100" b="1" kern="1200" dirty="0" smtClean="0"/>
            <a:t> Ultrasound test.</a:t>
          </a:r>
          <a:endParaRPr lang="x-none" sz="2100" kern="1200" dirty="0"/>
        </a:p>
      </dsp:txBody>
      <dsp:txXfrm>
        <a:off x="38981" y="4343515"/>
        <a:ext cx="7626894" cy="7205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D2E30-F16A-FF45-9E16-0D3CD8B1DFFE}" type="datetimeFigureOut">
              <a:rPr lang="en-US" smtClean="0"/>
              <a:t>9/27/2017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CEFF3-A69A-2E44-B0C1-A62D7AA07771}" type="slidenum">
              <a:rPr lang="en-US" smtClean="0"/>
              <a:t>‹#›</a:t>
            </a:fld>
            <a:endParaRPr lang="en-US"/>
          </a:p>
        </p:txBody>
      </p:sp>
    </p:spTree>
    <p:extLst>
      <p:ext uri="{BB962C8B-B14F-4D97-AF65-F5344CB8AC3E}">
        <p14:creationId xmlns:p14="http://schemas.microsoft.com/office/powerpoint/2010/main" val="124482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9D50C95-78DE-0440-B70C-4254301247C2}" type="datetimeFigureOut">
              <a:rPr lang="en-US" smtClean="0"/>
              <a:t>9/27/2017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C5C0E07-40B7-3944-9EC7-0AF9726A643E}"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152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D50C95-78DE-0440-B70C-4254301247C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C0E07-40B7-3944-9EC7-0AF9726A643E}" type="slidenum">
              <a:rPr lang="en-US" smtClean="0"/>
              <a:t>‹#›</a:t>
            </a:fld>
            <a:endParaRPr lang="en-US"/>
          </a:p>
        </p:txBody>
      </p:sp>
    </p:spTree>
    <p:extLst>
      <p:ext uri="{BB962C8B-B14F-4D97-AF65-F5344CB8AC3E}">
        <p14:creationId xmlns:p14="http://schemas.microsoft.com/office/powerpoint/2010/main" val="10741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D50C95-78DE-0440-B70C-4254301247C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C0E07-40B7-3944-9EC7-0AF9726A643E}" type="slidenum">
              <a:rPr lang="en-US" smtClean="0"/>
              <a:t>‹#›</a:t>
            </a:fld>
            <a:endParaRPr lang="en-US"/>
          </a:p>
        </p:txBody>
      </p:sp>
    </p:spTree>
    <p:extLst>
      <p:ext uri="{BB962C8B-B14F-4D97-AF65-F5344CB8AC3E}">
        <p14:creationId xmlns:p14="http://schemas.microsoft.com/office/powerpoint/2010/main" val="150406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D50C95-78DE-0440-B70C-4254301247C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C0E07-40B7-3944-9EC7-0AF9726A643E}" type="slidenum">
              <a:rPr lang="en-US" smtClean="0"/>
              <a:t>‹#›</a:t>
            </a:fld>
            <a:endParaRPr lang="en-US"/>
          </a:p>
        </p:txBody>
      </p:sp>
    </p:spTree>
    <p:extLst>
      <p:ext uri="{BB962C8B-B14F-4D97-AF65-F5344CB8AC3E}">
        <p14:creationId xmlns:p14="http://schemas.microsoft.com/office/powerpoint/2010/main" val="136777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9D50C95-78DE-0440-B70C-4254301247C2}" type="datetimeFigureOut">
              <a:rPr lang="en-US" smtClean="0"/>
              <a:t>9/27/2017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C5C0E07-40B7-3944-9EC7-0AF9726A643E}"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789809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D50C95-78DE-0440-B70C-4254301247C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C0E07-40B7-3944-9EC7-0AF9726A643E}" type="slidenum">
              <a:rPr lang="en-US" smtClean="0"/>
              <a:t>‹#›</a:t>
            </a:fld>
            <a:endParaRPr lang="en-US"/>
          </a:p>
        </p:txBody>
      </p:sp>
    </p:spTree>
    <p:extLst>
      <p:ext uri="{BB962C8B-B14F-4D97-AF65-F5344CB8AC3E}">
        <p14:creationId xmlns:p14="http://schemas.microsoft.com/office/powerpoint/2010/main" val="1477131759"/>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D50C95-78DE-0440-B70C-4254301247C2}"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C0E07-40B7-3944-9EC7-0AF9726A643E}" type="slidenum">
              <a:rPr lang="en-US" smtClean="0"/>
              <a:t>‹#›</a:t>
            </a:fld>
            <a:endParaRPr lang="en-US"/>
          </a:p>
        </p:txBody>
      </p:sp>
    </p:spTree>
    <p:extLst>
      <p:ext uri="{BB962C8B-B14F-4D97-AF65-F5344CB8AC3E}">
        <p14:creationId xmlns:p14="http://schemas.microsoft.com/office/powerpoint/2010/main" val="1242514193"/>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D50C95-78DE-0440-B70C-4254301247C2}"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C0E07-40B7-3944-9EC7-0AF9726A643E}" type="slidenum">
              <a:rPr lang="en-US" smtClean="0"/>
              <a:t>‹#›</a:t>
            </a:fld>
            <a:endParaRPr lang="en-US"/>
          </a:p>
        </p:txBody>
      </p:sp>
    </p:spTree>
    <p:extLst>
      <p:ext uri="{BB962C8B-B14F-4D97-AF65-F5344CB8AC3E}">
        <p14:creationId xmlns:p14="http://schemas.microsoft.com/office/powerpoint/2010/main" val="80505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50C95-78DE-0440-B70C-4254301247C2}"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C0E07-40B7-3944-9EC7-0AF9726A643E}" type="slidenum">
              <a:rPr lang="en-US" smtClean="0"/>
              <a:t>‹#›</a:t>
            </a:fld>
            <a:endParaRPr lang="en-US"/>
          </a:p>
        </p:txBody>
      </p:sp>
    </p:spTree>
    <p:extLst>
      <p:ext uri="{BB962C8B-B14F-4D97-AF65-F5344CB8AC3E}">
        <p14:creationId xmlns:p14="http://schemas.microsoft.com/office/powerpoint/2010/main" val="146825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9D50C95-78DE-0440-B70C-4254301247C2}" type="datetimeFigureOut">
              <a:rPr lang="en-US" smtClean="0"/>
              <a:t>9/27/2017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9C5C0E07-40B7-3944-9EC7-0AF9726A643E}"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047050"/>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29D50C95-78DE-0440-B70C-4254301247C2}" type="datetimeFigureOut">
              <a:rPr lang="en-US" smtClean="0"/>
              <a:t>9/27/2017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9C5C0E07-40B7-3944-9EC7-0AF9726A643E}" type="slidenum">
              <a:rPr lang="en-US" smtClean="0"/>
              <a:t>‹#›</a:t>
            </a:fld>
            <a:endParaRPr lang="en-US"/>
          </a:p>
        </p:txBody>
      </p:sp>
    </p:spTree>
    <p:extLst>
      <p:ext uri="{BB962C8B-B14F-4D97-AF65-F5344CB8AC3E}">
        <p14:creationId xmlns:p14="http://schemas.microsoft.com/office/powerpoint/2010/main" val="115149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9D50C95-78DE-0440-B70C-4254301247C2}" type="datetimeFigureOut">
              <a:rPr lang="en-US" smtClean="0"/>
              <a:t>9/27/2017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C5C0E07-40B7-3944-9EC7-0AF9726A643E}"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286138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R7Mm_l4762Q&amp;pbjreload=10"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who.int/ar/" TargetMode="External"/><Relationship Id="rId2" Type="http://schemas.openxmlformats.org/officeDocument/2006/relationships/hyperlink" Target="https://www.cdc.go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MATERNAL</a:t>
            </a:r>
            <a:br>
              <a:rPr lang="en-US" sz="3200" dirty="0" smtClean="0"/>
            </a:br>
            <a:r>
              <a:rPr lang="en-US" sz="3200" dirty="0" smtClean="0"/>
              <a:t> AND CHILD HEALTH</a:t>
            </a:r>
            <a:endParaRPr lang="en-US" sz="3200" dirty="0"/>
          </a:p>
        </p:txBody>
      </p:sp>
      <p:sp>
        <p:nvSpPr>
          <p:cNvPr id="3" name="Subtitle 2"/>
          <p:cNvSpPr>
            <a:spLocks noGrp="1"/>
          </p:cNvSpPr>
          <p:nvPr>
            <p:ph type="subTitle" idx="1"/>
          </p:nvPr>
        </p:nvSpPr>
        <p:spPr>
          <a:xfrm>
            <a:off x="2215045" y="5804384"/>
            <a:ext cx="8045373" cy="742279"/>
          </a:xfrm>
        </p:spPr>
        <p:txBody>
          <a:bodyPr>
            <a:noAutofit/>
          </a:bodyPr>
          <a:lstStyle/>
          <a:p>
            <a:r>
              <a:rPr lang="en-US" sz="1000" dirty="0" smtClean="0"/>
              <a:t>PROF.MOHAMMED RUKBAN </a:t>
            </a:r>
          </a:p>
          <a:p>
            <a:r>
              <a:rPr lang="en-US" sz="1000" dirty="0" smtClean="0"/>
              <a:t>SAUD ALGHAMDI</a:t>
            </a:r>
          </a:p>
          <a:p>
            <a:r>
              <a:rPr lang="en-US" sz="1000" dirty="0" smtClean="0"/>
              <a:t>MOHAMMED ALDAMMAS</a:t>
            </a:r>
          </a:p>
          <a:p>
            <a:r>
              <a:rPr lang="en-US" sz="1000" dirty="0" smtClean="0"/>
              <a:t>TAWFEEQ ALANDEJANI</a:t>
            </a:r>
            <a:endParaRPr lang="en-US" sz="1000" dirty="0"/>
          </a:p>
        </p:txBody>
      </p:sp>
    </p:spTree>
    <p:extLst>
      <p:ext uri="{BB962C8B-B14F-4D97-AF65-F5344CB8AC3E}">
        <p14:creationId xmlns:p14="http://schemas.microsoft.com/office/powerpoint/2010/main" val="45951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indicators could be used to:</a:t>
            </a:r>
            <a:endParaRPr lang="en-US" dirty="0"/>
          </a:p>
        </p:txBody>
      </p:sp>
      <p:sp>
        <p:nvSpPr>
          <p:cNvPr id="3" name="Content Placeholder 2"/>
          <p:cNvSpPr>
            <a:spLocks noGrp="1"/>
          </p:cNvSpPr>
          <p:nvPr>
            <p:ph idx="1"/>
          </p:nvPr>
        </p:nvSpPr>
        <p:spPr/>
        <p:txBody>
          <a:bodyPr>
            <a:noAutofit/>
          </a:bodyPr>
          <a:lstStyle/>
          <a:p>
            <a:pPr lvl="0"/>
            <a:r>
              <a:rPr lang="en-US" sz="2800" dirty="0">
                <a:latin typeface="Abadi MT Condensed Light"/>
                <a:cs typeface="Abadi MT Condensed Light"/>
              </a:rPr>
              <a:t>Assess the health care needs. </a:t>
            </a:r>
          </a:p>
          <a:p>
            <a:pPr lvl="0"/>
            <a:endParaRPr lang="en-US" sz="2800" dirty="0" smtClean="0">
              <a:latin typeface="Abadi MT Condensed Light"/>
              <a:cs typeface="Abadi MT Condensed Light"/>
            </a:endParaRPr>
          </a:p>
          <a:p>
            <a:pPr lvl="0"/>
            <a:r>
              <a:rPr lang="en-US" sz="2800" dirty="0" smtClean="0">
                <a:latin typeface="Abadi MT Condensed Light"/>
                <a:cs typeface="Abadi MT Condensed Light"/>
              </a:rPr>
              <a:t>Compare </a:t>
            </a:r>
            <a:r>
              <a:rPr lang="en-US" sz="2800" dirty="0">
                <a:latin typeface="Abadi MT Condensed Light"/>
                <a:cs typeface="Abadi MT Condensed Light"/>
              </a:rPr>
              <a:t>health status of different areas or groups of people over </a:t>
            </a:r>
            <a:r>
              <a:rPr lang="en-US" sz="2800" dirty="0" smtClean="0">
                <a:latin typeface="Abadi MT Condensed Light"/>
                <a:cs typeface="Abadi MT Condensed Light"/>
              </a:rPr>
              <a:t>time</a:t>
            </a:r>
            <a:r>
              <a:rPr lang="en-US" sz="2800" dirty="0">
                <a:latin typeface="Abadi MT Condensed Light"/>
                <a:cs typeface="Abadi MT Condensed Light"/>
              </a:rPr>
              <a:t>, one country with other countries or worldwide. </a:t>
            </a:r>
          </a:p>
          <a:p>
            <a:pPr lvl="0"/>
            <a:endParaRPr lang="en-US" sz="2800" dirty="0" smtClean="0">
              <a:latin typeface="Abadi MT Condensed Light"/>
              <a:cs typeface="Abadi MT Condensed Light"/>
            </a:endParaRPr>
          </a:p>
          <a:p>
            <a:pPr lvl="0"/>
            <a:r>
              <a:rPr lang="en-US" sz="2800" dirty="0" smtClean="0">
                <a:latin typeface="Abadi MT Condensed Light"/>
                <a:cs typeface="Abadi MT Condensed Light"/>
              </a:rPr>
              <a:t>Monitoring </a:t>
            </a:r>
            <a:r>
              <a:rPr lang="en-US" sz="2800" dirty="0">
                <a:latin typeface="Abadi MT Condensed Light"/>
                <a:cs typeface="Abadi MT Condensed Light"/>
              </a:rPr>
              <a:t>and evaluation of health services, activities and </a:t>
            </a:r>
            <a:r>
              <a:rPr lang="en-US" sz="2800" dirty="0" smtClean="0">
                <a:latin typeface="Abadi MT Condensed Light"/>
                <a:cs typeface="Abadi MT Condensed Light"/>
              </a:rPr>
              <a:t>programs</a:t>
            </a:r>
            <a:r>
              <a:rPr lang="en-US" sz="2800" dirty="0">
                <a:latin typeface="Abadi MT Condensed Light"/>
                <a:cs typeface="Abadi MT Condensed Light"/>
              </a:rPr>
              <a:t>-access, quality, effectiveness and equality. </a:t>
            </a:r>
          </a:p>
          <a:p>
            <a:endParaRPr lang="en-US" sz="2800" dirty="0"/>
          </a:p>
        </p:txBody>
      </p:sp>
    </p:spTree>
    <p:extLst>
      <p:ext uri="{BB962C8B-B14F-4D97-AF65-F5344CB8AC3E}">
        <p14:creationId xmlns:p14="http://schemas.microsoft.com/office/powerpoint/2010/main" val="1077130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Maternal Health Indicators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565066"/>
              </p:ext>
            </p:extLst>
          </p:nvPr>
        </p:nvGraphicFramePr>
        <p:xfrm>
          <a:off x="1771413" y="1022857"/>
          <a:ext cx="8686800" cy="5637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7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Maternal mortality ratio</a:t>
            </a:r>
            <a:r>
              <a:rPr lang="en-US" b="1" dirty="0">
                <a:solidFill>
                  <a:srgbClr val="660066"/>
                </a:solidFill>
              </a:rPr>
              <a:t/>
            </a:r>
            <a:br>
              <a:rPr lang="en-US" b="1" dirty="0">
                <a:solidFill>
                  <a:srgbClr val="660066"/>
                </a:solidFill>
              </a:rPr>
            </a:b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It is the number of maternal deaths per 100,000 live births during a specified time period usually 1 year. </a:t>
            </a:r>
          </a:p>
          <a:p>
            <a:pPr marL="0" indent="0" algn="ctr">
              <a:buNone/>
            </a:pPr>
            <a:r>
              <a:rPr lang="en-US" sz="2600" dirty="0"/>
              <a:t> </a:t>
            </a:r>
          </a:p>
          <a:p>
            <a:pPr marL="0" indent="0" algn="ctr">
              <a:buNone/>
            </a:pPr>
            <a:r>
              <a:rPr lang="en-US" sz="2600" dirty="0"/>
              <a:t>  </a:t>
            </a:r>
            <a:r>
              <a:rPr lang="en-US" sz="2200" dirty="0"/>
              <a:t> </a:t>
            </a:r>
            <a:r>
              <a:rPr lang="en-US" sz="2200" b="1" dirty="0">
                <a:solidFill>
                  <a:srgbClr val="FF0000"/>
                </a:solidFill>
              </a:rPr>
              <a:t>All maternal deaths occurring within a reference period </a:t>
            </a:r>
          </a:p>
          <a:p>
            <a:pPr marL="0" indent="0" algn="ctr">
              <a:buNone/>
            </a:pPr>
            <a:r>
              <a:rPr lang="en-US" sz="2200" b="1" dirty="0">
                <a:solidFill>
                  <a:srgbClr val="FF0000"/>
                </a:solidFill>
              </a:rPr>
              <a:t>(usually 1 year) x100,000</a:t>
            </a:r>
            <a:br>
              <a:rPr lang="en-US" sz="2200" b="1" dirty="0">
                <a:solidFill>
                  <a:srgbClr val="FF0000"/>
                </a:solidFill>
              </a:rPr>
            </a:br>
            <a:r>
              <a:rPr lang="en-US" sz="2200" b="1" dirty="0">
                <a:solidFill>
                  <a:srgbClr val="FF0000"/>
                </a:solidFill>
              </a:rPr>
              <a:t>______________________________________________________</a:t>
            </a:r>
            <a:br>
              <a:rPr lang="en-US" sz="2200" b="1" dirty="0">
                <a:solidFill>
                  <a:srgbClr val="FF0000"/>
                </a:solidFill>
              </a:rPr>
            </a:br>
            <a:r>
              <a:rPr lang="en-US" sz="2200" b="1" dirty="0">
                <a:solidFill>
                  <a:srgbClr val="FF0000"/>
                </a:solidFill>
              </a:rPr>
              <a:t>Total number of live births occurring within the reference period</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645897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9303" b="9303"/>
          <a:stretch>
            <a:fillRect/>
          </a:stretch>
        </p:blipFill>
        <p:spPr>
          <a:xfrm>
            <a:off x="1849246" y="274638"/>
            <a:ext cx="8686800" cy="6185808"/>
          </a:xfrm>
          <a:prstGeom prst="rect">
            <a:avLst/>
          </a:prstGeom>
        </p:spPr>
      </p:pic>
    </p:spTree>
    <p:extLst>
      <p:ext uri="{BB962C8B-B14F-4D97-AF65-F5344CB8AC3E}">
        <p14:creationId xmlns:p14="http://schemas.microsoft.com/office/powerpoint/2010/main" val="69211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0" y="3243826"/>
            <a:ext cx="8229600" cy="1143000"/>
          </a:xfrm>
        </p:spPr>
        <p:txBody>
          <a:bodyPr>
            <a:normAutofit fontScale="90000"/>
          </a:bodyPr>
          <a:lstStyle/>
          <a:p>
            <a:r>
              <a:rPr lang="en-US" b="1" dirty="0"/>
              <a:t>Factors can affect pregnancy and childbirth </a:t>
            </a:r>
            <a:r>
              <a:rPr lang="en-US" dirty="0"/>
              <a:t/>
            </a:r>
            <a:br>
              <a:rPr lang="en-US" dirty="0"/>
            </a:br>
            <a:endParaRPr lang="en-US" dirty="0"/>
          </a:p>
        </p:txBody>
      </p:sp>
    </p:spTree>
    <p:extLst>
      <p:ext uri="{BB962C8B-B14F-4D97-AF65-F5344CB8AC3E}">
        <p14:creationId xmlns:p14="http://schemas.microsoft.com/office/powerpoint/2010/main" val="1450993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912" y="456089"/>
            <a:ext cx="8229600" cy="682100"/>
          </a:xfrm>
        </p:spPr>
        <p:txBody>
          <a:bodyPr>
            <a:normAutofit fontScale="90000"/>
          </a:bodyPr>
          <a:lstStyle/>
          <a:p>
            <a:r>
              <a:rPr lang="en-US" b="1" dirty="0">
                <a:latin typeface="Abadi MT Condensed Light"/>
                <a:cs typeface="Abadi MT Condensed Light"/>
              </a:rPr>
              <a:t>Factors can affect pregnancy and childbirth </a:t>
            </a:r>
            <a:r>
              <a:rPr lang="en-US" dirty="0">
                <a:latin typeface="Abadi MT Condensed Light"/>
                <a:cs typeface="Abadi MT Condensed Light"/>
              </a:rPr>
              <a:t/>
            </a:r>
            <a:br>
              <a:rPr lang="en-US" dirty="0">
                <a:latin typeface="Abadi MT Condensed Light"/>
                <a:cs typeface="Abadi MT Condensed Light"/>
              </a:rPr>
            </a:br>
            <a:r>
              <a:rPr lang="en-US" dirty="0">
                <a:latin typeface="Abadi MT Condensed Light"/>
                <a:cs typeface="Abadi MT Condensed Light"/>
              </a:rPr>
              <a:t/>
            </a:r>
            <a:br>
              <a:rPr lang="en-US" dirty="0">
                <a:latin typeface="Abadi MT Condensed Light"/>
                <a:cs typeface="Abadi MT Condensed Light"/>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2292787"/>
              </p:ext>
            </p:extLst>
          </p:nvPr>
        </p:nvGraphicFramePr>
        <p:xfrm>
          <a:off x="1833282" y="1508781"/>
          <a:ext cx="8229600" cy="5588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7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1-Preconception and </a:t>
            </a:r>
            <a:r>
              <a:rPr lang="en-US" dirty="0" err="1" smtClean="0"/>
              <a:t>interconception</a:t>
            </a:r>
            <a:r>
              <a:rPr lang="en-US" dirty="0" smtClean="0"/>
              <a:t> health care</a:t>
            </a:r>
            <a:br>
              <a:rPr lang="en-US" dirty="0" smtClean="0"/>
            </a:br>
            <a:r>
              <a:rPr lang="en-US" dirty="0" smtClean="0"/>
              <a:t> </a:t>
            </a:r>
            <a:endParaRPr lang="en-US" dirty="0"/>
          </a:p>
        </p:txBody>
      </p:sp>
      <p:sp>
        <p:nvSpPr>
          <p:cNvPr id="3" name="Content Placeholder 2"/>
          <p:cNvSpPr>
            <a:spLocks noGrp="1"/>
          </p:cNvSpPr>
          <p:nvPr>
            <p:ph idx="1"/>
          </p:nvPr>
        </p:nvSpPr>
        <p:spPr>
          <a:xfrm>
            <a:off x="1251678" y="2006866"/>
            <a:ext cx="10178322" cy="3593591"/>
          </a:xfrm>
        </p:spPr>
        <p:txBody>
          <a:bodyPr>
            <a:noAutofit/>
          </a:bodyPr>
          <a:lstStyle/>
          <a:p>
            <a:pPr lvl="0"/>
            <a:r>
              <a:rPr lang="en-US" sz="2800" b="1" dirty="0"/>
              <a:t>Preconception health care :</a:t>
            </a:r>
            <a:endParaRPr lang="en-US" sz="2800" dirty="0"/>
          </a:p>
          <a:p>
            <a:pPr lvl="1"/>
            <a:r>
              <a:rPr lang="en-US" sz="2800" dirty="0"/>
              <a:t>I</a:t>
            </a:r>
            <a:r>
              <a:rPr lang="en-US" sz="2800" dirty="0" smtClean="0"/>
              <a:t>s </a:t>
            </a:r>
            <a:r>
              <a:rPr lang="en-US" sz="2800" dirty="0"/>
              <a:t>the medical </a:t>
            </a:r>
            <a:r>
              <a:rPr lang="en-US" sz="2800" dirty="0" smtClean="0"/>
              <a:t>care of </a:t>
            </a:r>
            <a:r>
              <a:rPr lang="en-US" sz="2800" dirty="0"/>
              <a:t>a woman or man receives from the doctor or other health professionals that aimed to </a:t>
            </a:r>
            <a:r>
              <a:rPr lang="en-US" sz="2800" dirty="0">
                <a:solidFill>
                  <a:srgbClr val="FF0000"/>
                </a:solidFill>
              </a:rPr>
              <a:t>increase</a:t>
            </a:r>
            <a:r>
              <a:rPr lang="en-US" sz="2800" dirty="0"/>
              <a:t> the chance </a:t>
            </a:r>
            <a:r>
              <a:rPr lang="en-US" sz="2800" dirty="0">
                <a:solidFill>
                  <a:srgbClr val="FF0000"/>
                </a:solidFill>
              </a:rPr>
              <a:t>of having a healthy baby</a:t>
            </a:r>
            <a:r>
              <a:rPr lang="en-US" sz="2800" dirty="0"/>
              <a:t>. </a:t>
            </a:r>
            <a:r>
              <a:rPr lang="en-US" sz="2800" b="1" dirty="0"/>
              <a:t> </a:t>
            </a:r>
            <a:endParaRPr lang="en-US" sz="2800" dirty="0"/>
          </a:p>
          <a:p>
            <a:pPr lvl="0"/>
            <a:r>
              <a:rPr lang="en-US" sz="2800" b="1" dirty="0"/>
              <a:t>Inter-</a:t>
            </a:r>
            <a:r>
              <a:rPr lang="en-US" sz="2800" b="1" dirty="0" err="1"/>
              <a:t>conceptional</a:t>
            </a:r>
            <a:r>
              <a:rPr lang="en-US" sz="2800" b="1" dirty="0"/>
              <a:t> health care: </a:t>
            </a:r>
            <a:endParaRPr lang="en-US" sz="2800" dirty="0"/>
          </a:p>
          <a:p>
            <a:pPr lvl="1"/>
            <a:r>
              <a:rPr lang="en-US" sz="2800" b="1" dirty="0" err="1"/>
              <a:t>interconception</a:t>
            </a:r>
            <a:r>
              <a:rPr lang="en-US" sz="2800" b="1" dirty="0"/>
              <a:t> health </a:t>
            </a:r>
            <a:r>
              <a:rPr lang="en-US" sz="2800" dirty="0"/>
              <a:t>involves helping a woman </a:t>
            </a:r>
            <a:r>
              <a:rPr lang="en-US" sz="2800" dirty="0">
                <a:solidFill>
                  <a:srgbClr val="FF0000"/>
                </a:solidFill>
              </a:rPr>
              <a:t>understand the importance of being healthy between pregnancies</a:t>
            </a:r>
            <a:r>
              <a:rPr lang="en-US" sz="2800" dirty="0"/>
              <a:t> and the need to wait at least 18 months before becoming pregnant again to help optimize birth outcome.</a:t>
            </a:r>
          </a:p>
          <a:p>
            <a:endParaRPr lang="en-US" sz="2800" dirty="0"/>
          </a:p>
        </p:txBody>
      </p:sp>
    </p:spTree>
    <p:extLst>
      <p:ext uri="{BB962C8B-B14F-4D97-AF65-F5344CB8AC3E}">
        <p14:creationId xmlns:p14="http://schemas.microsoft.com/office/powerpoint/2010/main" val="349877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Preconception Health Care (Case)</a:t>
            </a:r>
            <a:endParaRPr lang="en-US" dirty="0"/>
          </a:p>
        </p:txBody>
      </p:sp>
      <p:sp>
        <p:nvSpPr>
          <p:cNvPr id="3" name="Content Placeholder 2"/>
          <p:cNvSpPr>
            <a:spLocks noGrp="1"/>
          </p:cNvSpPr>
          <p:nvPr>
            <p:ph idx="1"/>
          </p:nvPr>
        </p:nvSpPr>
        <p:spPr/>
        <p:txBody>
          <a:bodyPr/>
          <a:lstStyle/>
          <a:p>
            <a:r>
              <a:rPr lang="en-US" sz="2800" dirty="0"/>
              <a:t>Sarah is a 30-year old women </a:t>
            </a:r>
            <a:r>
              <a:rPr lang="en-US" sz="2800" dirty="0" smtClean="0"/>
              <a:t>. </a:t>
            </a:r>
            <a:r>
              <a:rPr lang="en-US" sz="2800" dirty="0"/>
              <a:t>she smokes 10 cigarettes a day. She came to the Primary Care Clinic at KKUH for consultation about getting pregnant for the first time. On examination : Her BP was 160/90mmhg and Her BMI was 32.</a:t>
            </a:r>
          </a:p>
          <a:p>
            <a:r>
              <a:rPr lang="en-US" sz="2400" dirty="0">
                <a:solidFill>
                  <a:srgbClr val="7030A0"/>
                </a:solidFill>
              </a:rPr>
              <a:t># What is the role of family physician here and how would you manage this patient?</a:t>
            </a:r>
          </a:p>
          <a:p>
            <a:endParaRPr lang="en-US" sz="2400" dirty="0"/>
          </a:p>
        </p:txBody>
      </p:sp>
    </p:spTree>
    <p:extLst>
      <p:ext uri="{BB962C8B-B14F-4D97-AF65-F5344CB8AC3E}">
        <p14:creationId xmlns:p14="http://schemas.microsoft.com/office/powerpoint/2010/main" val="574849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Preconception health status</a:t>
            </a:r>
            <a:br>
              <a:rPr lang="en-US" dirty="0" smtClean="0"/>
            </a:br>
            <a:endParaRPr lang="en-US" dirty="0"/>
          </a:p>
        </p:txBody>
      </p:sp>
      <p:sp>
        <p:nvSpPr>
          <p:cNvPr id="3" name="Content Placeholder 2"/>
          <p:cNvSpPr>
            <a:spLocks noGrp="1"/>
          </p:cNvSpPr>
          <p:nvPr>
            <p:ph idx="1"/>
          </p:nvPr>
        </p:nvSpPr>
        <p:spPr>
          <a:xfrm>
            <a:off x="1981200" y="1211386"/>
            <a:ext cx="8229600" cy="5314460"/>
          </a:xfrm>
        </p:spPr>
        <p:txBody>
          <a:bodyPr/>
          <a:lstStyle/>
          <a:p>
            <a:r>
              <a:rPr lang="en-US" b="1" dirty="0"/>
              <a:t>A)Maternal behaviors like </a:t>
            </a:r>
            <a:r>
              <a:rPr lang="en-US" b="1" dirty="0">
                <a:solidFill>
                  <a:schemeClr val="accent1">
                    <a:lumMod val="75000"/>
                  </a:schemeClr>
                </a:solidFill>
              </a:rPr>
              <a:t>: </a:t>
            </a:r>
            <a:r>
              <a:rPr lang="en-US" sz="2800" b="1" dirty="0">
                <a:solidFill>
                  <a:schemeClr val="accent1">
                    <a:lumMod val="75000"/>
                  </a:schemeClr>
                </a:solidFill>
              </a:rPr>
              <a:t>Tobacco use , alcohol use , failure to consume adequate folic acid. </a:t>
            </a:r>
            <a:r>
              <a:rPr lang="en-US" b="1" dirty="0" smtClean="0">
                <a:solidFill>
                  <a:schemeClr val="accent1">
                    <a:lumMod val="75000"/>
                  </a:schemeClr>
                </a:solidFill>
              </a:rPr>
              <a:t>( lead to </a:t>
            </a:r>
            <a:r>
              <a:rPr lang="en-US" b="1" dirty="0" smtClean="0">
                <a:solidFill>
                  <a:srgbClr val="FF0000"/>
                </a:solidFill>
              </a:rPr>
              <a:t>POOR BIRTH OUTCOMES </a:t>
            </a:r>
            <a:r>
              <a:rPr lang="en-US" b="1" dirty="0" smtClean="0">
                <a:solidFill>
                  <a:schemeClr val="accent1">
                    <a:lumMod val="75000"/>
                  </a:schemeClr>
                </a:solidFill>
              </a:rPr>
              <a:t>)</a:t>
            </a:r>
            <a:endParaRPr lang="en-US" dirty="0">
              <a:solidFill>
                <a:schemeClr val="accent1">
                  <a:lumMod val="75000"/>
                </a:schemeClr>
              </a:solidFill>
            </a:endParaRPr>
          </a:p>
          <a:p>
            <a:r>
              <a:rPr lang="en-US" b="1" dirty="0"/>
              <a:t>B)Other conditions like : </a:t>
            </a:r>
            <a:r>
              <a:rPr lang="en-US" sz="2800" b="1" dirty="0">
                <a:solidFill>
                  <a:schemeClr val="accent1">
                    <a:lumMod val="75000"/>
                  </a:schemeClr>
                </a:solidFill>
              </a:rPr>
              <a:t>unintended pregnancy , experiencing physical abuse , experiencing high levels of stress.( lead to </a:t>
            </a:r>
            <a:r>
              <a:rPr lang="en-US" sz="2800" b="1" dirty="0">
                <a:solidFill>
                  <a:srgbClr val="FF0000"/>
                </a:solidFill>
              </a:rPr>
              <a:t>POOR PREGNANCY OUTCOMES</a:t>
            </a:r>
            <a:r>
              <a:rPr lang="en-US" sz="2800" b="1" dirty="0">
                <a:solidFill>
                  <a:schemeClr val="accent1">
                    <a:lumMod val="75000"/>
                  </a:schemeClr>
                </a:solidFill>
              </a:rPr>
              <a:t> )</a:t>
            </a:r>
            <a:endParaRPr lang="en-US" sz="2800" dirty="0">
              <a:solidFill>
                <a:schemeClr val="accent1">
                  <a:lumMod val="75000"/>
                </a:schemeClr>
              </a:solidFill>
            </a:endParaRPr>
          </a:p>
          <a:p>
            <a:r>
              <a:rPr lang="en-US" b="1" dirty="0"/>
              <a:t>C)Certain maternal health conditions like</a:t>
            </a:r>
            <a:r>
              <a:rPr lang="en-US" b="1" dirty="0">
                <a:solidFill>
                  <a:schemeClr val="accent1">
                    <a:lumMod val="75000"/>
                  </a:schemeClr>
                </a:solidFill>
              </a:rPr>
              <a:t>: </a:t>
            </a:r>
            <a:r>
              <a:rPr lang="en-US" sz="2800" b="1" dirty="0">
                <a:solidFill>
                  <a:schemeClr val="accent1">
                    <a:lumMod val="75000"/>
                  </a:schemeClr>
                </a:solidFill>
              </a:rPr>
              <a:t>Diabetes , hypertension , obesity. ( lead to </a:t>
            </a:r>
            <a:r>
              <a:rPr lang="en-US" sz="2800" b="1" dirty="0">
                <a:solidFill>
                  <a:srgbClr val="FF0000"/>
                </a:solidFill>
              </a:rPr>
              <a:t>poor infant outcomes </a:t>
            </a:r>
            <a:r>
              <a:rPr lang="en-US" sz="2800" b="1" dirty="0">
                <a:solidFill>
                  <a:schemeClr val="accent1">
                    <a:lumMod val="75000"/>
                  </a:schemeClr>
                </a:solidFill>
              </a:rPr>
              <a:t>and have </a:t>
            </a:r>
            <a:r>
              <a:rPr lang="en-US" sz="2800" b="1" dirty="0">
                <a:solidFill>
                  <a:srgbClr val="FF0000"/>
                </a:solidFill>
              </a:rPr>
              <a:t>a long-term negative impact on a woman’s health</a:t>
            </a:r>
            <a:r>
              <a:rPr lang="en-US" sz="2800" b="1" dirty="0">
                <a:solidFill>
                  <a:schemeClr val="accent1">
                    <a:lumMod val="75000"/>
                  </a:schemeClr>
                </a:solidFill>
              </a:rPr>
              <a:t> )</a:t>
            </a:r>
            <a:endParaRPr lang="en-US" sz="2800" dirty="0">
              <a:solidFill>
                <a:schemeClr val="accent1">
                  <a:lumMod val="75000"/>
                </a:schemeClr>
              </a:solidFill>
            </a:endParaRPr>
          </a:p>
          <a:p>
            <a:endParaRPr lang="en-US" dirty="0"/>
          </a:p>
        </p:txBody>
      </p:sp>
    </p:spTree>
    <p:extLst>
      <p:ext uri="{BB962C8B-B14F-4D97-AF65-F5344CB8AC3E}">
        <p14:creationId xmlns:p14="http://schemas.microsoft.com/office/powerpoint/2010/main" val="211724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9171"/>
            <a:ext cx="8229600" cy="913037"/>
          </a:xfrm>
        </p:spPr>
        <p:txBody>
          <a:bodyPr/>
          <a:lstStyle/>
          <a:p>
            <a:r>
              <a:rPr lang="en-US" dirty="0" smtClean="0"/>
              <a:t>3- Age  </a:t>
            </a:r>
            <a:endParaRPr lang="en-US" dirty="0"/>
          </a:p>
        </p:txBody>
      </p:sp>
      <p:sp>
        <p:nvSpPr>
          <p:cNvPr id="3" name="Content Placeholder 2"/>
          <p:cNvSpPr>
            <a:spLocks noGrp="1"/>
          </p:cNvSpPr>
          <p:nvPr>
            <p:ph idx="1"/>
          </p:nvPr>
        </p:nvSpPr>
        <p:spPr>
          <a:xfrm>
            <a:off x="1716042" y="1114167"/>
            <a:ext cx="8229600" cy="5587847"/>
          </a:xfrm>
        </p:spPr>
        <p:txBody>
          <a:bodyPr>
            <a:noAutofit/>
          </a:bodyPr>
          <a:lstStyle/>
          <a:p>
            <a:r>
              <a:rPr lang="en-US" sz="2400" dirty="0"/>
              <a:t>The chances of surviving the first year of life were better for infants born to mothers aged </a:t>
            </a:r>
            <a:r>
              <a:rPr lang="en-US" sz="2400" dirty="0">
                <a:solidFill>
                  <a:schemeClr val="accent1">
                    <a:lumMod val="75000"/>
                  </a:schemeClr>
                </a:solidFill>
              </a:rPr>
              <a:t>20-34</a:t>
            </a:r>
            <a:r>
              <a:rPr lang="en-US" sz="2400" dirty="0"/>
              <a:t> years than for those born to mothers of other ages.</a:t>
            </a:r>
          </a:p>
          <a:p>
            <a:endParaRPr lang="en-US" sz="2400" dirty="0"/>
          </a:p>
          <a:p>
            <a:r>
              <a:rPr lang="en-US" sz="2400" dirty="0"/>
              <a:t>The most favorable survival rates were among first births to mothers aged 20-24 and among first and second births to mothers aged 25-29. </a:t>
            </a:r>
          </a:p>
          <a:p>
            <a:endParaRPr lang="en-US" sz="2400" dirty="0"/>
          </a:p>
          <a:p>
            <a:r>
              <a:rPr lang="en-US" dirty="0"/>
              <a:t>Your risk of </a:t>
            </a:r>
            <a:r>
              <a:rPr lang="en-US" dirty="0">
                <a:solidFill>
                  <a:schemeClr val="accent1">
                    <a:lumMod val="75000"/>
                  </a:schemeClr>
                </a:solidFill>
              </a:rPr>
              <a:t>pregnancy complications,</a:t>
            </a:r>
            <a:r>
              <a:rPr lang="en-US" dirty="0"/>
              <a:t> such as </a:t>
            </a:r>
            <a:r>
              <a:rPr lang="en-US" b="1" dirty="0"/>
              <a:t>high blood pressure and gestational diabetes, increases after 35 and continues to rise in your 40s</a:t>
            </a:r>
            <a:r>
              <a:rPr lang="en-US" dirty="0"/>
              <a:t>. The odds of genetic problems also jump as you get older: At </a:t>
            </a:r>
            <a:r>
              <a:rPr lang="en-US" b="1" dirty="0"/>
              <a:t>40</a:t>
            </a:r>
            <a:r>
              <a:rPr lang="en-US" dirty="0"/>
              <a:t>, your chance of conceiving a child with Down syndrome is one in 100; at 45 it's one in 30.</a:t>
            </a:r>
          </a:p>
          <a:p>
            <a:endParaRPr lang="en-US" sz="2400" dirty="0"/>
          </a:p>
        </p:txBody>
      </p:sp>
    </p:spTree>
    <p:extLst>
      <p:ext uri="{BB962C8B-B14F-4D97-AF65-F5344CB8AC3E}">
        <p14:creationId xmlns:p14="http://schemas.microsoft.com/office/powerpoint/2010/main" val="736096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Health behaviors and health systems indicators that affect the health, wellness, and quality of life of women, children, and families.</a:t>
            </a:r>
          </a:p>
          <a:p>
            <a:pPr fontAlgn="base"/>
            <a:r>
              <a:rPr lang="en-US" dirty="0"/>
              <a:t>Factors can affect pregnancy and childbirth, including: Preconception health status, Age, Access to appropriate preconception and </a:t>
            </a:r>
            <a:r>
              <a:rPr lang="en-US" dirty="0" err="1"/>
              <a:t>interconception</a:t>
            </a:r>
            <a:r>
              <a:rPr lang="en-US" dirty="0"/>
              <a:t> health care, </a:t>
            </a:r>
            <a:r>
              <a:rPr lang="en-US" dirty="0" smtClean="0"/>
              <a:t>Poverty</a:t>
            </a:r>
          </a:p>
          <a:p>
            <a:pPr fontAlgn="base"/>
            <a:r>
              <a:rPr lang="en-US" dirty="0" smtClean="0"/>
              <a:t>Health risks may include: Hypertension and heart disease, Diabetes, Depression, Genetic conditions, Sexually transmitted diseases (STDs), Tobacco use and alcohol Abuse, Inadequate nutrition, Unhealthy weight</a:t>
            </a:r>
          </a:p>
          <a:p>
            <a:pPr fontAlgn="base"/>
            <a:r>
              <a:rPr lang="en-US" dirty="0" smtClean="0"/>
              <a:t>Social and Physical Determinants of Maternal Health</a:t>
            </a:r>
          </a:p>
          <a:p>
            <a:pPr fontAlgn="base"/>
            <a:r>
              <a:rPr lang="en-US" dirty="0"/>
              <a:t>Social and Physical Determinants of Infant and Child Health</a:t>
            </a:r>
          </a:p>
          <a:p>
            <a:pPr fontAlgn="base"/>
            <a:r>
              <a:rPr lang="en-US" dirty="0"/>
              <a:t>How to improve the health and well-being of women, infants, children, and families.</a:t>
            </a:r>
          </a:p>
          <a:p>
            <a:pPr fontAlgn="base"/>
            <a:endParaRPr lang="en-US" dirty="0" smtClean="0"/>
          </a:p>
          <a:p>
            <a:endParaRPr lang="en-US" dirty="0"/>
          </a:p>
        </p:txBody>
      </p:sp>
    </p:spTree>
    <p:extLst>
      <p:ext uri="{BB962C8B-B14F-4D97-AF65-F5344CB8AC3E}">
        <p14:creationId xmlns:p14="http://schemas.microsoft.com/office/powerpoint/2010/main" val="290327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4-Access </a:t>
            </a:r>
            <a:r>
              <a:rPr lang="en-US" dirty="0"/>
              <a:t>to appropriate preconception</a:t>
            </a:r>
            <a:br>
              <a:rPr lang="en-US" dirty="0"/>
            </a:br>
            <a:endParaRPr lang="en-US" dirty="0"/>
          </a:p>
        </p:txBody>
      </p:sp>
      <p:sp>
        <p:nvSpPr>
          <p:cNvPr id="3" name="Content Placeholder 2"/>
          <p:cNvSpPr>
            <a:spLocks noGrp="1"/>
          </p:cNvSpPr>
          <p:nvPr>
            <p:ph idx="1"/>
          </p:nvPr>
        </p:nvSpPr>
        <p:spPr/>
        <p:txBody>
          <a:bodyPr>
            <a:noAutofit/>
          </a:bodyPr>
          <a:lstStyle/>
          <a:p>
            <a:r>
              <a:rPr lang="en-US" sz="2800" dirty="0"/>
              <a:t>1- Talking to a health-care provider before becoming pregnant at least 6 months.</a:t>
            </a:r>
          </a:p>
          <a:p>
            <a:r>
              <a:rPr lang="en-US" sz="2800" dirty="0"/>
              <a:t>Why?</a:t>
            </a:r>
          </a:p>
          <a:p>
            <a:r>
              <a:rPr lang="en-US" sz="2800" dirty="0"/>
              <a:t>Because a woman might have a subsequent pregnancy, services in the postpartum </a:t>
            </a:r>
            <a:r>
              <a:rPr lang="en-US" sz="2800" dirty="0" smtClean="0"/>
              <a:t>period </a:t>
            </a:r>
          </a:p>
          <a:p>
            <a:r>
              <a:rPr lang="en-US" sz="2800" dirty="0" smtClean="0"/>
              <a:t>(e.g., Accessing </a:t>
            </a:r>
            <a:r>
              <a:rPr lang="en-US" sz="2800" dirty="0"/>
              <a:t>services such as the Special Supplemental Nutrition Program for Women, Infants, and </a:t>
            </a:r>
            <a:r>
              <a:rPr lang="en-US" sz="2800" dirty="0" smtClean="0"/>
              <a:t>Children.) So the women can </a:t>
            </a:r>
            <a:r>
              <a:rPr lang="en-US" sz="2800" dirty="0" smtClean="0">
                <a:solidFill>
                  <a:srgbClr val="FF0000"/>
                </a:solidFill>
              </a:rPr>
              <a:t>maintain </a:t>
            </a:r>
            <a:r>
              <a:rPr lang="en-US" sz="2800" dirty="0">
                <a:solidFill>
                  <a:srgbClr val="FF0000"/>
                </a:solidFill>
              </a:rPr>
              <a:t>or regain good health </a:t>
            </a:r>
          </a:p>
          <a:p>
            <a:endParaRPr lang="en-US" sz="2800" dirty="0">
              <a:solidFill>
                <a:srgbClr val="FF0000"/>
              </a:solidFill>
            </a:endParaRPr>
          </a:p>
          <a:p>
            <a:endParaRPr lang="en-US" sz="2800" dirty="0"/>
          </a:p>
        </p:txBody>
      </p:sp>
    </p:spTree>
    <p:extLst>
      <p:ext uri="{BB962C8B-B14F-4D97-AF65-F5344CB8AC3E}">
        <p14:creationId xmlns:p14="http://schemas.microsoft.com/office/powerpoint/2010/main" val="2060186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Poverty</a:t>
            </a:r>
            <a:endParaRPr lang="en-US" dirty="0"/>
          </a:p>
        </p:txBody>
      </p:sp>
      <p:sp>
        <p:nvSpPr>
          <p:cNvPr id="3" name="Content Placeholder 2"/>
          <p:cNvSpPr>
            <a:spLocks noGrp="1"/>
          </p:cNvSpPr>
          <p:nvPr>
            <p:ph idx="1"/>
          </p:nvPr>
        </p:nvSpPr>
        <p:spPr/>
        <p:txBody>
          <a:bodyPr>
            <a:normAutofit/>
          </a:bodyPr>
          <a:lstStyle/>
          <a:p>
            <a:r>
              <a:rPr lang="en-US" sz="2800" dirty="0"/>
              <a:t>The findings in analysis of NMIHS indicate that, for infants born to women living in poverty in the United States in 1988, overall excess mortality risk was approximately 60% compared with infants born to women living above the poverty </a:t>
            </a:r>
            <a:r>
              <a:rPr lang="en-US" sz="2800" dirty="0" smtClean="0"/>
              <a:t>level.</a:t>
            </a:r>
          </a:p>
          <a:p>
            <a:r>
              <a:rPr lang="en-US" sz="2800" dirty="0"/>
              <a:t>hose living in poverty were more likely to </a:t>
            </a:r>
            <a:r>
              <a:rPr lang="en-US" sz="2800" dirty="0">
                <a:solidFill>
                  <a:schemeClr val="accent1"/>
                </a:solidFill>
              </a:rPr>
              <a:t>smoke</a:t>
            </a:r>
            <a:r>
              <a:rPr lang="en-US" sz="2800" dirty="0"/>
              <a:t>, to have </a:t>
            </a:r>
            <a:r>
              <a:rPr lang="en-US" sz="2800" dirty="0">
                <a:solidFill>
                  <a:srgbClr val="4F81BD"/>
                </a:solidFill>
              </a:rPr>
              <a:t>poorer dietary habits</a:t>
            </a:r>
            <a:r>
              <a:rPr lang="en-US" sz="2800" dirty="0"/>
              <a:t>, </a:t>
            </a:r>
            <a:r>
              <a:rPr lang="en-US" sz="2800" dirty="0">
                <a:solidFill>
                  <a:srgbClr val="4F81BD"/>
                </a:solidFill>
              </a:rPr>
              <a:t>lower levels of education</a:t>
            </a:r>
            <a:r>
              <a:rPr lang="en-US" sz="2800" dirty="0"/>
              <a:t>, and </a:t>
            </a:r>
            <a:r>
              <a:rPr lang="en-US" sz="2800" dirty="0">
                <a:solidFill>
                  <a:srgbClr val="4F81BD"/>
                </a:solidFill>
              </a:rPr>
              <a:t>engage in higher risk and health-demoting practices</a:t>
            </a:r>
          </a:p>
          <a:p>
            <a:endParaRPr lang="en-US" sz="2800" dirty="0"/>
          </a:p>
        </p:txBody>
      </p:sp>
    </p:spTree>
    <p:extLst>
      <p:ext uri="{BB962C8B-B14F-4D97-AF65-F5344CB8AC3E}">
        <p14:creationId xmlns:p14="http://schemas.microsoft.com/office/powerpoint/2010/main" val="1672253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53384"/>
            <a:ext cx="10515600" cy="1325563"/>
          </a:xfrm>
        </p:spPr>
        <p:txBody>
          <a:bodyPr/>
          <a:lstStyle/>
          <a:p>
            <a:r>
              <a:rPr lang="en-US" smtClean="0"/>
              <a:t>MATERNAL HEALTH </a:t>
            </a:r>
            <a:endParaRPr lang="en-US" dirty="0"/>
          </a:p>
        </p:txBody>
      </p:sp>
      <p:sp>
        <p:nvSpPr>
          <p:cNvPr id="3" name="Content Placeholder 2"/>
          <p:cNvSpPr>
            <a:spLocks noGrp="1"/>
          </p:cNvSpPr>
          <p:nvPr>
            <p:ph idx="1"/>
          </p:nvPr>
        </p:nvSpPr>
        <p:spPr>
          <a:xfrm>
            <a:off x="1219200" y="1878947"/>
            <a:ext cx="10515600" cy="4351338"/>
          </a:xfrm>
        </p:spPr>
        <p:txBody>
          <a:bodyPr/>
          <a:lstStyle/>
          <a:p>
            <a:endParaRPr lang="en-US" dirty="0"/>
          </a:p>
        </p:txBody>
      </p:sp>
      <p:sp>
        <p:nvSpPr>
          <p:cNvPr id="5" name="TextBox 4"/>
          <p:cNvSpPr txBox="1"/>
          <p:nvPr/>
        </p:nvSpPr>
        <p:spPr>
          <a:xfrm>
            <a:off x="2209800" y="3688985"/>
            <a:ext cx="2111188" cy="461665"/>
          </a:xfrm>
          <a:prstGeom prst="rect">
            <a:avLst/>
          </a:prstGeom>
          <a:noFill/>
        </p:spPr>
        <p:txBody>
          <a:bodyPr wrap="square" rtlCol="0">
            <a:spAutoFit/>
          </a:bodyPr>
          <a:lstStyle/>
          <a:p>
            <a:r>
              <a:rPr lang="en-US" sz="2400" b="1" dirty="0" smtClean="0">
                <a:solidFill>
                  <a:schemeClr val="bg1"/>
                </a:solidFill>
              </a:rPr>
              <a:t>Prenatal care</a:t>
            </a:r>
            <a:endParaRPr lang="en-US" sz="2400" dirty="0">
              <a:solidFill>
                <a:schemeClr val="bg1"/>
              </a:solidFill>
            </a:endParaRPr>
          </a:p>
        </p:txBody>
      </p:sp>
      <p:sp>
        <p:nvSpPr>
          <p:cNvPr id="7" name="Oval 6"/>
          <p:cNvSpPr/>
          <p:nvPr/>
        </p:nvSpPr>
        <p:spPr>
          <a:xfrm>
            <a:off x="1913965" y="2877671"/>
            <a:ext cx="2407023" cy="208429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Oval 7"/>
          <p:cNvSpPr/>
          <p:nvPr/>
        </p:nvSpPr>
        <p:spPr>
          <a:xfrm>
            <a:off x="5273488" y="2877670"/>
            <a:ext cx="2407023" cy="208429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Oval 8"/>
          <p:cNvSpPr/>
          <p:nvPr/>
        </p:nvSpPr>
        <p:spPr>
          <a:xfrm>
            <a:off x="8659906" y="2877671"/>
            <a:ext cx="2407023" cy="208429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p:cNvSpPr txBox="1"/>
          <p:nvPr/>
        </p:nvSpPr>
        <p:spPr>
          <a:xfrm>
            <a:off x="2129117" y="3750540"/>
            <a:ext cx="1976718" cy="400110"/>
          </a:xfrm>
          <a:prstGeom prst="rect">
            <a:avLst/>
          </a:prstGeom>
          <a:noFill/>
        </p:spPr>
        <p:txBody>
          <a:bodyPr wrap="square" rtlCol="0">
            <a:spAutoFit/>
          </a:bodyPr>
          <a:lstStyle/>
          <a:p>
            <a:r>
              <a:rPr lang="en-US" sz="2000" b="1" dirty="0" smtClean="0">
                <a:solidFill>
                  <a:schemeClr val="bg1"/>
                </a:solidFill>
              </a:rPr>
              <a:t>Prenatal care</a:t>
            </a:r>
            <a:endParaRPr lang="en-US" sz="2000" dirty="0">
              <a:solidFill>
                <a:schemeClr val="bg1"/>
              </a:solidFill>
            </a:endParaRPr>
          </a:p>
        </p:txBody>
      </p:sp>
      <p:sp>
        <p:nvSpPr>
          <p:cNvPr id="11" name="TextBox 10"/>
          <p:cNvSpPr txBox="1"/>
          <p:nvPr/>
        </p:nvSpPr>
        <p:spPr>
          <a:xfrm>
            <a:off x="8877300" y="3750540"/>
            <a:ext cx="1976718" cy="400110"/>
          </a:xfrm>
          <a:prstGeom prst="rect">
            <a:avLst/>
          </a:prstGeom>
          <a:noFill/>
        </p:spPr>
        <p:txBody>
          <a:bodyPr wrap="square" rtlCol="0">
            <a:spAutoFit/>
          </a:bodyPr>
          <a:lstStyle/>
          <a:p>
            <a:r>
              <a:rPr lang="en-US" sz="2000" b="1" dirty="0" smtClean="0">
                <a:solidFill>
                  <a:schemeClr val="bg1"/>
                </a:solidFill>
              </a:rPr>
              <a:t>Postnatal care</a:t>
            </a:r>
            <a:endParaRPr lang="en-US" sz="2000" dirty="0">
              <a:solidFill>
                <a:schemeClr val="bg1"/>
              </a:solidFill>
            </a:endParaRPr>
          </a:p>
        </p:txBody>
      </p:sp>
      <p:sp>
        <p:nvSpPr>
          <p:cNvPr id="12" name="TextBox 11"/>
          <p:cNvSpPr txBox="1"/>
          <p:nvPr/>
        </p:nvSpPr>
        <p:spPr>
          <a:xfrm>
            <a:off x="5502088" y="3750540"/>
            <a:ext cx="1976718" cy="400110"/>
          </a:xfrm>
          <a:prstGeom prst="rect">
            <a:avLst/>
          </a:prstGeom>
          <a:noFill/>
        </p:spPr>
        <p:txBody>
          <a:bodyPr wrap="square" rtlCol="0">
            <a:spAutoFit/>
          </a:bodyPr>
          <a:lstStyle/>
          <a:p>
            <a:r>
              <a:rPr lang="en-US" sz="2000" b="1" dirty="0" smtClean="0">
                <a:solidFill>
                  <a:schemeClr val="bg1"/>
                </a:solidFill>
              </a:rPr>
              <a:t>Perinatal care</a:t>
            </a:r>
            <a:endParaRPr lang="en-US" sz="2000" dirty="0">
              <a:solidFill>
                <a:schemeClr val="bg1"/>
              </a:solidFill>
            </a:endParaRPr>
          </a:p>
        </p:txBody>
      </p:sp>
    </p:spTree>
    <p:extLst>
      <p:ext uri="{BB962C8B-B14F-4D97-AF65-F5344CB8AC3E}">
        <p14:creationId xmlns:p14="http://schemas.microsoft.com/office/powerpoint/2010/main" val="2109456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26914"/>
            <a:ext cx="11887200" cy="3170099"/>
          </a:xfrm>
          <a:prstGeom prst="rect">
            <a:avLst/>
          </a:prstGeom>
          <a:noFill/>
        </p:spPr>
        <p:txBody>
          <a:bodyPr wrap="square" rtlCol="0">
            <a:spAutoFit/>
          </a:bodyPr>
          <a:lstStyle/>
          <a:p>
            <a:r>
              <a:rPr lang="en-US" sz="3200" b="1" dirty="0" smtClean="0"/>
              <a:t>Prenatal care</a:t>
            </a:r>
          </a:p>
          <a:p>
            <a:pPr marL="457200" indent="-457200">
              <a:buFont typeface="Arial" charset="0"/>
              <a:buChar char="•"/>
            </a:pPr>
            <a:r>
              <a:rPr lang="en-US" sz="2400" dirty="0" smtClean="0"/>
              <a:t>It Is the care of woman who want to be pregnant. </a:t>
            </a:r>
          </a:p>
          <a:p>
            <a:pPr marL="457200" indent="-457200">
              <a:buFont typeface="Arial" charset="0"/>
              <a:buChar char="•"/>
            </a:pPr>
            <a:r>
              <a:rPr lang="en-US" sz="2400" dirty="0"/>
              <a:t>Duration : 6-12 months – 8week of pregnancy </a:t>
            </a:r>
          </a:p>
          <a:p>
            <a:pPr marL="457200" indent="-457200">
              <a:buFont typeface="Arial" charset="0"/>
              <a:buChar char="•"/>
            </a:pPr>
            <a:r>
              <a:rPr lang="en-US" sz="2400" dirty="0"/>
              <a:t>Your job here  as a Family physician is ??</a:t>
            </a:r>
          </a:p>
          <a:p>
            <a:pPr marL="457200" indent="-457200">
              <a:buFont typeface="Arial" charset="0"/>
              <a:buChar char="•"/>
            </a:pPr>
            <a:endParaRPr lang="en-US" sz="3200" dirty="0" smtClean="0"/>
          </a:p>
          <a:p>
            <a:pPr marL="457200" indent="-457200">
              <a:buFont typeface="Arial" charset="0"/>
              <a:buChar char="•"/>
            </a:pPr>
            <a:endParaRPr lang="en-US" sz="3200" b="1" dirty="0" smtClean="0"/>
          </a:p>
          <a:p>
            <a:endParaRPr lang="en-US" sz="3200" dirty="0"/>
          </a:p>
        </p:txBody>
      </p:sp>
      <p:sp>
        <p:nvSpPr>
          <p:cNvPr id="4" name="TextBox 3"/>
          <p:cNvSpPr txBox="1"/>
          <p:nvPr/>
        </p:nvSpPr>
        <p:spPr>
          <a:xfrm>
            <a:off x="914399" y="2028802"/>
            <a:ext cx="10878671" cy="2462213"/>
          </a:xfrm>
          <a:prstGeom prst="rect">
            <a:avLst/>
          </a:prstGeom>
          <a:noFill/>
        </p:spPr>
        <p:txBody>
          <a:bodyPr wrap="square" rtlCol="0">
            <a:spAutoFit/>
          </a:bodyPr>
          <a:lstStyle/>
          <a:p>
            <a:r>
              <a:rPr lang="en-US" sz="3200" b="1" dirty="0"/>
              <a:t>Perinatal </a:t>
            </a:r>
            <a:r>
              <a:rPr lang="en-US" sz="3200" b="1" dirty="0" smtClean="0"/>
              <a:t>care</a:t>
            </a:r>
          </a:p>
          <a:p>
            <a:pPr marL="457200" indent="-457200">
              <a:buFont typeface="Arial" charset="0"/>
              <a:buChar char="•"/>
            </a:pPr>
            <a:r>
              <a:rPr lang="en-US" sz="2400" dirty="0"/>
              <a:t>Taking care of the pregnant woman's and prepare her for safe delivery  </a:t>
            </a:r>
          </a:p>
          <a:p>
            <a:pPr marL="457200" indent="-457200">
              <a:buFont typeface="Arial" charset="0"/>
              <a:buChar char="•"/>
            </a:pPr>
            <a:r>
              <a:rPr lang="en-US" sz="2400" dirty="0" smtClean="0"/>
              <a:t>Duration; from the </a:t>
            </a:r>
            <a:r>
              <a:rPr lang="en-US" sz="2400" dirty="0" err="1" smtClean="0"/>
              <a:t>Dx</a:t>
            </a:r>
            <a:r>
              <a:rPr lang="en-US" sz="2400" dirty="0" smtClean="0"/>
              <a:t> of pregnancy until delivery</a:t>
            </a:r>
          </a:p>
          <a:p>
            <a:pPr marL="457200" indent="-457200">
              <a:buFont typeface="Arial" charset="0"/>
              <a:buChar char="•"/>
            </a:pPr>
            <a:r>
              <a:rPr lang="en-US" sz="2400" dirty="0" smtClean="0"/>
              <a:t>Your </a:t>
            </a:r>
            <a:r>
              <a:rPr lang="en-US" sz="2400" dirty="0"/>
              <a:t>job here  as a Family physician is ??</a:t>
            </a:r>
          </a:p>
          <a:p>
            <a:pPr marL="457200" indent="-457200">
              <a:buFont typeface="Arial" charset="0"/>
              <a:buChar char="•"/>
            </a:pPr>
            <a:endParaRPr lang="en-US" sz="3200" dirty="0"/>
          </a:p>
          <a:p>
            <a:endParaRPr lang="en-US" dirty="0"/>
          </a:p>
        </p:txBody>
      </p:sp>
      <p:sp>
        <p:nvSpPr>
          <p:cNvPr id="6" name="TextBox 5"/>
          <p:cNvSpPr txBox="1"/>
          <p:nvPr/>
        </p:nvSpPr>
        <p:spPr>
          <a:xfrm>
            <a:off x="914399" y="3885897"/>
            <a:ext cx="10139083" cy="1723549"/>
          </a:xfrm>
          <a:prstGeom prst="rect">
            <a:avLst/>
          </a:prstGeom>
          <a:noFill/>
        </p:spPr>
        <p:txBody>
          <a:bodyPr wrap="square" rtlCol="0">
            <a:spAutoFit/>
          </a:bodyPr>
          <a:lstStyle/>
          <a:p>
            <a:r>
              <a:rPr lang="en-US" sz="3200" b="1" dirty="0"/>
              <a:t>Postnatal </a:t>
            </a:r>
            <a:r>
              <a:rPr lang="en-US" sz="3200" b="1" dirty="0" smtClean="0"/>
              <a:t>care</a:t>
            </a:r>
          </a:p>
          <a:p>
            <a:pPr marL="457200" indent="-457200">
              <a:buFont typeface="Arial" charset="0"/>
              <a:buChar char="•"/>
            </a:pPr>
            <a:r>
              <a:rPr lang="en-US" sz="2400" dirty="0" smtClean="0">
                <a:ea typeface="Abadi MT Condensed Light" charset="0"/>
                <a:cs typeface="Abadi MT Condensed Light" charset="0"/>
              </a:rPr>
              <a:t>Is to insure that there is no complication after delivery </a:t>
            </a:r>
          </a:p>
          <a:p>
            <a:endParaRPr lang="en-US" sz="3200" b="1" dirty="0"/>
          </a:p>
          <a:p>
            <a:endParaRPr lang="en-US" dirty="0"/>
          </a:p>
        </p:txBody>
      </p:sp>
    </p:spTree>
    <p:extLst>
      <p:ext uri="{BB962C8B-B14F-4D97-AF65-F5344CB8AC3E}">
        <p14:creationId xmlns:p14="http://schemas.microsoft.com/office/powerpoint/2010/main" val="1839895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9536" y="0"/>
            <a:ext cx="8229600" cy="1143000"/>
          </a:xfrm>
        </p:spPr>
        <p:txBody>
          <a:bodyPr/>
          <a:lstStyle/>
          <a:p>
            <a:pPr algn="ctr"/>
            <a:r>
              <a:rPr lang="en-US" sz="3200" b="1" dirty="0" smtClean="0">
                <a:solidFill>
                  <a:schemeClr val="tx1"/>
                </a:solidFill>
                <a:latin typeface="+mn-lt"/>
                <a:ea typeface="+mn-ea"/>
                <a:cs typeface="+mn-cs"/>
              </a:rPr>
              <a:t>Routine </a:t>
            </a:r>
            <a:r>
              <a:rPr lang="en-US" sz="3200" b="1" dirty="0">
                <a:solidFill>
                  <a:schemeClr val="tx1"/>
                </a:solidFill>
                <a:latin typeface="+mn-lt"/>
                <a:ea typeface="+mn-ea"/>
                <a:cs typeface="+mn-cs"/>
              </a:rPr>
              <a:t>Prenatal </a:t>
            </a:r>
            <a:r>
              <a:rPr lang="en-US" sz="3200" b="1" dirty="0" smtClean="0">
                <a:solidFill>
                  <a:schemeClr val="tx1"/>
                </a:solidFill>
                <a:latin typeface="+mn-lt"/>
                <a:ea typeface="+mn-ea"/>
                <a:cs typeface="+mn-cs"/>
              </a:rPr>
              <a:t>Tests:</a:t>
            </a:r>
            <a:br>
              <a:rPr lang="en-US" sz="3200" b="1" dirty="0" smtClean="0">
                <a:solidFill>
                  <a:schemeClr val="tx1"/>
                </a:solidFill>
                <a:latin typeface="+mn-lt"/>
                <a:ea typeface="+mn-ea"/>
                <a:cs typeface="+mn-cs"/>
              </a:rPr>
            </a:br>
            <a:r>
              <a:rPr lang="en-US" sz="3200" b="1" dirty="0" smtClean="0">
                <a:solidFill>
                  <a:srgbClr val="FF0000"/>
                </a:solidFill>
                <a:latin typeface="+mn-lt"/>
                <a:ea typeface="+mn-ea"/>
                <a:cs typeface="+mn-cs"/>
              </a:rPr>
              <a:t>PRENATAL</a:t>
            </a:r>
            <a:endParaRPr lang="x-none" sz="3200" b="1" dirty="0">
              <a:solidFill>
                <a:srgbClr val="FF0000"/>
              </a:solidFill>
              <a:latin typeface="+mn-lt"/>
              <a:ea typeface="+mn-ea"/>
              <a:cs typeface="+mn-cs"/>
            </a:endParaRPr>
          </a:p>
        </p:txBody>
      </p:sp>
      <p:sp>
        <p:nvSpPr>
          <p:cNvPr id="3" name="عنصر نائب للمحتوى 2"/>
          <p:cNvSpPr>
            <a:spLocks noGrp="1"/>
          </p:cNvSpPr>
          <p:nvPr>
            <p:ph idx="1"/>
          </p:nvPr>
        </p:nvSpPr>
        <p:spPr>
          <a:xfrm>
            <a:off x="1919536" y="980728"/>
            <a:ext cx="8229600" cy="5616624"/>
          </a:xfrm>
        </p:spPr>
        <p:txBody>
          <a:bodyPr>
            <a:noAutofit/>
          </a:bodyPr>
          <a:lstStyle/>
          <a:p>
            <a:pPr algn="l">
              <a:buNone/>
            </a:pPr>
            <a:endParaRPr lang="en-US" sz="2400" dirty="0"/>
          </a:p>
          <a:p>
            <a:pPr algn="l">
              <a:buNone/>
            </a:pPr>
            <a:endParaRPr lang="en-US" sz="2400" b="1" dirty="0"/>
          </a:p>
          <a:p>
            <a:pPr algn="l">
              <a:buNone/>
            </a:pPr>
            <a:endParaRPr lang="x-none" sz="2400" dirty="0"/>
          </a:p>
        </p:txBody>
      </p:sp>
      <p:graphicFrame>
        <p:nvGraphicFramePr>
          <p:cNvPr id="4" name="رسم تخطيطي 3"/>
          <p:cNvGraphicFramePr/>
          <p:nvPr/>
        </p:nvGraphicFramePr>
        <p:xfrm>
          <a:off x="1991544" y="1268760"/>
          <a:ext cx="770485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753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9027" y="780595"/>
            <a:ext cx="7866744" cy="1077232"/>
          </a:xfrm>
        </p:spPr>
        <p:txBody>
          <a:bodyPr>
            <a:noAutofit/>
          </a:bodyPr>
          <a:lstStyle/>
          <a:p>
            <a:pPr marL="0" indent="0" algn="ctr" rtl="0">
              <a:buNone/>
            </a:pPr>
            <a:r>
              <a:rPr lang="en-US" sz="4400" b="1" dirty="0" smtClean="0">
                <a:solidFill>
                  <a:schemeClr val="tx1">
                    <a:lumMod val="95000"/>
                    <a:lumOff val="5000"/>
                  </a:schemeClr>
                </a:solidFill>
              </a:rPr>
              <a:t>High risk Factor in maternal and child health</a:t>
            </a:r>
            <a:endParaRPr lang="en-US" sz="4400" b="1" dirty="0">
              <a:solidFill>
                <a:schemeClr val="tx1">
                  <a:lumMod val="95000"/>
                  <a:lumOff val="5000"/>
                </a:schemeClr>
              </a:solidFill>
            </a:endParaRPr>
          </a:p>
        </p:txBody>
      </p:sp>
      <p:sp>
        <p:nvSpPr>
          <p:cNvPr id="5" name="TextBox 4"/>
          <p:cNvSpPr txBox="1"/>
          <p:nvPr/>
        </p:nvSpPr>
        <p:spPr>
          <a:xfrm>
            <a:off x="1139891" y="2351314"/>
            <a:ext cx="3498843" cy="4247317"/>
          </a:xfrm>
          <a:prstGeom prst="rect">
            <a:avLst/>
          </a:prstGeom>
          <a:noFill/>
        </p:spPr>
        <p:txBody>
          <a:bodyPr wrap="none" rtlCol="0">
            <a:spAutoFit/>
          </a:bodyPr>
          <a:lstStyle/>
          <a:p>
            <a:pPr marL="342900" indent="-342900" algn="l" rtl="0">
              <a:buFont typeface="Arial" pitchFamily="34" charset="0"/>
              <a:buChar char="•"/>
            </a:pPr>
            <a:r>
              <a:rPr lang="en-US" sz="2400" dirty="0" smtClean="0"/>
              <a:t>HTN</a:t>
            </a:r>
          </a:p>
          <a:p>
            <a:pPr marL="342900" indent="-342900" algn="l" rtl="0">
              <a:buFont typeface="Arial" pitchFamily="34" charset="0"/>
              <a:buChar char="•"/>
            </a:pPr>
            <a:r>
              <a:rPr lang="en-US" sz="2400" dirty="0" smtClean="0"/>
              <a:t>Heart Disease</a:t>
            </a:r>
          </a:p>
          <a:p>
            <a:pPr marL="342900" indent="-342900" algn="l" rtl="0">
              <a:buFont typeface="Arial" pitchFamily="34" charset="0"/>
              <a:buChar char="•"/>
            </a:pPr>
            <a:r>
              <a:rPr lang="en-US" sz="2400" dirty="0" smtClean="0"/>
              <a:t>GDM</a:t>
            </a:r>
          </a:p>
          <a:p>
            <a:pPr marL="342900" indent="-342900" algn="l" rtl="0">
              <a:buFont typeface="Arial" pitchFamily="34" charset="0"/>
              <a:buChar char="•"/>
            </a:pPr>
            <a:r>
              <a:rPr lang="en-US" sz="2400" dirty="0" smtClean="0"/>
              <a:t>Tobacco &amp;alcohol use</a:t>
            </a:r>
          </a:p>
          <a:p>
            <a:pPr marL="342900" indent="-342900" algn="l" rtl="0">
              <a:buFont typeface="Arial" pitchFamily="34" charset="0"/>
              <a:buChar char="•"/>
            </a:pPr>
            <a:r>
              <a:rPr lang="en-US" sz="2400" dirty="0" smtClean="0"/>
              <a:t>STDs</a:t>
            </a:r>
          </a:p>
          <a:p>
            <a:pPr marL="342900" indent="-342900" algn="l" rtl="0">
              <a:buFont typeface="Arial" pitchFamily="34" charset="0"/>
              <a:buChar char="•"/>
            </a:pPr>
            <a:r>
              <a:rPr lang="en-US" sz="2400" dirty="0" smtClean="0"/>
              <a:t>Nutrition</a:t>
            </a:r>
          </a:p>
          <a:p>
            <a:pPr marL="342900" indent="-342900" algn="l" rtl="0">
              <a:buFont typeface="Arial" pitchFamily="34" charset="0"/>
              <a:buChar char="•"/>
            </a:pPr>
            <a:r>
              <a:rPr lang="en-US" sz="2400" dirty="0" smtClean="0"/>
              <a:t>Unhealthy weight</a:t>
            </a:r>
          </a:p>
          <a:p>
            <a:pPr marL="342900" indent="-342900" algn="l" rtl="0">
              <a:buFont typeface="Arial" pitchFamily="34" charset="0"/>
              <a:buChar char="•"/>
            </a:pPr>
            <a:r>
              <a:rPr lang="en-US" sz="2400" dirty="0" smtClean="0"/>
              <a:t>Genetic factor</a:t>
            </a:r>
          </a:p>
          <a:p>
            <a:pPr marL="342900" indent="-342900" algn="l" rtl="0">
              <a:buFont typeface="Arial" pitchFamily="34" charset="0"/>
              <a:buChar char="•"/>
            </a:pPr>
            <a:r>
              <a:rPr lang="en-US" sz="2400" dirty="0" smtClean="0"/>
              <a:t>Post partum depression</a:t>
            </a:r>
          </a:p>
          <a:p>
            <a:pPr algn="l" rtl="0"/>
            <a:endParaRPr lang="en-US" dirty="0" smtClean="0"/>
          </a:p>
          <a:p>
            <a:pPr algn="l" rtl="0"/>
            <a:endParaRPr lang="en-US" dirty="0" smtClean="0"/>
          </a:p>
          <a:p>
            <a:pPr algn="l" rtl="0"/>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41" y="2639359"/>
            <a:ext cx="2857500" cy="2857500"/>
          </a:xfrm>
          <a:prstGeom prst="rect">
            <a:avLst/>
          </a:prstGeom>
        </p:spPr>
      </p:pic>
    </p:spTree>
    <p:extLst>
      <p:ext uri="{BB962C8B-B14F-4D97-AF65-F5344CB8AC3E}">
        <p14:creationId xmlns:p14="http://schemas.microsoft.com/office/powerpoint/2010/main" val="1959448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401" y="191852"/>
            <a:ext cx="6307528" cy="646331"/>
          </a:xfrm>
          <a:prstGeom prst="rect">
            <a:avLst/>
          </a:prstGeom>
        </p:spPr>
        <p:txBody>
          <a:bodyPr wrap="square">
            <a:spAutoFit/>
          </a:bodyPr>
          <a:lstStyle/>
          <a:p>
            <a:pPr algn="ctr"/>
            <a:r>
              <a:rPr lang="en-US" sz="3600" b="1" dirty="0" smtClean="0">
                <a:solidFill>
                  <a:schemeClr val="tx1">
                    <a:lumMod val="95000"/>
                    <a:lumOff val="5000"/>
                  </a:schemeClr>
                </a:solidFill>
              </a:rPr>
              <a:t>Hypertension</a:t>
            </a:r>
            <a:endParaRPr lang="en-US" sz="3600" dirty="0">
              <a:solidFill>
                <a:schemeClr val="tx1">
                  <a:lumMod val="95000"/>
                  <a:lumOff val="5000"/>
                </a:schemeClr>
              </a:solidFill>
            </a:endParaRPr>
          </a:p>
        </p:txBody>
      </p:sp>
      <p:pic>
        <p:nvPicPr>
          <p:cNvPr id="3" name="Picture 2"/>
          <p:cNvPicPr>
            <a:picLocks noChangeAspect="1"/>
          </p:cNvPicPr>
          <p:nvPr/>
        </p:nvPicPr>
        <p:blipFill>
          <a:blip r:embed="rId2"/>
          <a:stretch>
            <a:fillRect/>
          </a:stretch>
        </p:blipFill>
        <p:spPr>
          <a:xfrm>
            <a:off x="6402745" y="838183"/>
            <a:ext cx="5545713" cy="3674035"/>
          </a:xfrm>
          <a:prstGeom prst="rect">
            <a:avLst/>
          </a:prstGeom>
        </p:spPr>
      </p:pic>
      <p:sp>
        <p:nvSpPr>
          <p:cNvPr id="4" name="TextBox 3"/>
          <p:cNvSpPr txBox="1"/>
          <p:nvPr/>
        </p:nvSpPr>
        <p:spPr>
          <a:xfrm>
            <a:off x="1169894" y="1385047"/>
            <a:ext cx="5232851" cy="3693319"/>
          </a:xfrm>
          <a:prstGeom prst="rect">
            <a:avLst/>
          </a:prstGeom>
          <a:noFill/>
        </p:spPr>
        <p:txBody>
          <a:bodyPr wrap="square" rtlCol="0">
            <a:spAutoFit/>
          </a:bodyPr>
          <a:lstStyle/>
          <a:p>
            <a:pPr marL="285750" indent="-285750">
              <a:buFont typeface="Arial" charset="0"/>
              <a:buChar char="•"/>
            </a:pPr>
            <a:r>
              <a:rPr lang="en-US" dirty="0" smtClean="0">
                <a:solidFill>
                  <a:srgbClr val="FF0000"/>
                </a:solidFill>
              </a:rPr>
              <a:t>MOST COMMON !!</a:t>
            </a:r>
          </a:p>
          <a:p>
            <a:pPr marL="285750" indent="-285750">
              <a:buFont typeface="Arial" charset="0"/>
              <a:buChar char="•"/>
            </a:pPr>
            <a:r>
              <a:rPr lang="en-US" dirty="0" smtClean="0">
                <a:solidFill>
                  <a:schemeClr val="tx1">
                    <a:lumMod val="95000"/>
                    <a:lumOff val="5000"/>
                  </a:schemeClr>
                </a:solidFill>
              </a:rPr>
              <a:t>complicating 2-3% of pregnancies</a:t>
            </a:r>
          </a:p>
          <a:p>
            <a:pPr marL="285750" indent="-285750">
              <a:buFont typeface="Arial" charset="0"/>
              <a:buChar char="•"/>
            </a:pPr>
            <a:endParaRPr lang="en-US" dirty="0" smtClean="0">
              <a:solidFill>
                <a:schemeClr val="tx1">
                  <a:lumMod val="95000"/>
                  <a:lumOff val="5000"/>
                </a:schemeClr>
              </a:solidFill>
            </a:endParaRPr>
          </a:p>
          <a:p>
            <a:pPr marL="285750" indent="-285750">
              <a:buFont typeface="Arial" charset="0"/>
              <a:buChar char="•"/>
            </a:pPr>
            <a:r>
              <a:rPr lang="en-US" b="1" dirty="0" smtClean="0">
                <a:solidFill>
                  <a:srgbClr val="7030A0"/>
                </a:solidFill>
              </a:rPr>
              <a:t>preeclampsia</a:t>
            </a:r>
            <a:r>
              <a:rPr lang="en-US" b="1" dirty="0" smtClean="0">
                <a:solidFill>
                  <a:schemeClr val="tx1">
                    <a:lumMod val="95000"/>
                    <a:lumOff val="5000"/>
                  </a:schemeClr>
                </a:solidFill>
              </a:rPr>
              <a:t> :</a:t>
            </a:r>
            <a:r>
              <a:rPr lang="en-US" dirty="0" smtClean="0">
                <a:solidFill>
                  <a:schemeClr val="tx1">
                    <a:lumMod val="95000"/>
                    <a:lumOff val="5000"/>
                  </a:schemeClr>
                </a:solidFill>
              </a:rPr>
              <a:t>       BP and signs of damage to another organ system (HEART FAILURE) ,  usually after 20 weeks of pregnancy</a:t>
            </a:r>
          </a:p>
          <a:p>
            <a:pPr marL="285750" indent="-285750">
              <a:buFont typeface="Arial" charset="0"/>
              <a:buChar char="•"/>
            </a:pPr>
            <a:r>
              <a:rPr lang="en-US" dirty="0" smtClean="0">
                <a:solidFill>
                  <a:srgbClr val="FF0000"/>
                </a:solidFill>
              </a:rPr>
              <a:t>WHY IS HYPERTENSION  A PROBLEM DURING PREGNANCY ??</a:t>
            </a:r>
          </a:p>
          <a:p>
            <a:pPr marL="285750" indent="-285750">
              <a:buFont typeface="Arial" charset="0"/>
              <a:buChar char="•"/>
            </a:pPr>
            <a:r>
              <a:rPr lang="en-US" b="1" dirty="0" smtClean="0">
                <a:solidFill>
                  <a:srgbClr val="FF0000"/>
                </a:solidFill>
              </a:rPr>
              <a:t>Decreased blood flow to the placenta</a:t>
            </a:r>
          </a:p>
          <a:p>
            <a:pPr marL="285750" indent="-285750">
              <a:buFont typeface="Arial" charset="0"/>
              <a:buChar char="•"/>
            </a:pPr>
            <a:r>
              <a:rPr lang="en-US" b="1" dirty="0" smtClean="0">
                <a:solidFill>
                  <a:srgbClr val="FF0000"/>
                </a:solidFill>
              </a:rPr>
              <a:t>Premature delivery</a:t>
            </a:r>
            <a:endParaRPr lang="en-US" dirty="0" smtClean="0">
              <a:solidFill>
                <a:srgbClr val="FF0000"/>
              </a:solidFill>
            </a:endParaRPr>
          </a:p>
          <a:p>
            <a:pPr marL="285750" indent="-285750">
              <a:buFont typeface="Arial" charset="0"/>
              <a:buChar char="•"/>
            </a:pPr>
            <a:r>
              <a:rPr lang="en-US" b="1" dirty="0">
                <a:solidFill>
                  <a:srgbClr val="FF0000"/>
                </a:solidFill>
              </a:rPr>
              <a:t>PLACENTAL ABRUPTION </a:t>
            </a:r>
          </a:p>
          <a:p>
            <a:endParaRPr lang="en-US" dirty="0" smtClean="0"/>
          </a:p>
          <a:p>
            <a:endParaRPr lang="en-US" dirty="0"/>
          </a:p>
        </p:txBody>
      </p:sp>
      <p:sp>
        <p:nvSpPr>
          <p:cNvPr id="6" name="Up Arrow 5"/>
          <p:cNvSpPr/>
          <p:nvPr/>
        </p:nvSpPr>
        <p:spPr>
          <a:xfrm>
            <a:off x="3281083" y="2191107"/>
            <a:ext cx="161364" cy="3227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1062030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197" y="218746"/>
            <a:ext cx="6558206" cy="646331"/>
          </a:xfrm>
          <a:prstGeom prst="rect">
            <a:avLst/>
          </a:prstGeom>
        </p:spPr>
        <p:txBody>
          <a:bodyPr wrap="none">
            <a:spAutoFit/>
          </a:bodyPr>
          <a:lstStyle/>
          <a:p>
            <a:r>
              <a:rPr lang="en-US" sz="3600" b="1" dirty="0">
                <a:solidFill>
                  <a:schemeClr val="tx1">
                    <a:lumMod val="95000"/>
                    <a:lumOff val="5000"/>
                  </a:schemeClr>
                </a:solidFill>
              </a:rPr>
              <a:t>Gestational Diabetes mellitus</a:t>
            </a:r>
          </a:p>
        </p:txBody>
      </p:sp>
      <p:pic>
        <p:nvPicPr>
          <p:cNvPr id="4" name="Picture 3"/>
          <p:cNvPicPr>
            <a:picLocks noChangeAspect="1"/>
          </p:cNvPicPr>
          <p:nvPr/>
        </p:nvPicPr>
        <p:blipFill>
          <a:blip r:embed="rId2"/>
          <a:stretch>
            <a:fillRect/>
          </a:stretch>
        </p:blipFill>
        <p:spPr>
          <a:xfrm>
            <a:off x="6116170" y="1035423"/>
            <a:ext cx="5748618" cy="3832412"/>
          </a:xfrm>
          <a:prstGeom prst="rect">
            <a:avLst/>
          </a:prstGeom>
        </p:spPr>
      </p:pic>
      <p:sp>
        <p:nvSpPr>
          <p:cNvPr id="5" name="TextBox 4"/>
          <p:cNvSpPr txBox="1"/>
          <p:nvPr/>
        </p:nvSpPr>
        <p:spPr>
          <a:xfrm>
            <a:off x="1048871" y="1183341"/>
            <a:ext cx="4790429" cy="5078313"/>
          </a:xfrm>
          <a:prstGeom prst="rect">
            <a:avLst/>
          </a:prstGeom>
          <a:noFill/>
        </p:spPr>
        <p:txBody>
          <a:bodyPr wrap="square" rtlCol="0">
            <a:spAutoFit/>
          </a:bodyPr>
          <a:lstStyle/>
          <a:p>
            <a:r>
              <a:rPr lang="en-US" dirty="0" smtClean="0">
                <a:solidFill>
                  <a:schemeClr val="tx1">
                    <a:lumMod val="95000"/>
                    <a:lumOff val="5000"/>
                  </a:schemeClr>
                </a:solidFill>
              </a:rPr>
              <a:t>is when a woman </a:t>
            </a:r>
            <a:r>
              <a:rPr lang="en-US" b="1" u="sng" dirty="0" smtClean="0">
                <a:solidFill>
                  <a:srgbClr val="FF0000"/>
                </a:solidFill>
              </a:rPr>
              <a:t>without</a:t>
            </a:r>
            <a:r>
              <a:rPr lang="en-US" dirty="0" smtClean="0">
                <a:solidFill>
                  <a:schemeClr val="tx1">
                    <a:lumMod val="95000"/>
                    <a:lumOff val="5000"/>
                  </a:schemeClr>
                </a:solidFill>
              </a:rPr>
              <a:t> diabetes,  develops high blood sugar levels </a:t>
            </a:r>
            <a:r>
              <a:rPr lang="en-US" b="1" u="sng" dirty="0" smtClean="0">
                <a:solidFill>
                  <a:srgbClr val="FF0000"/>
                </a:solidFill>
              </a:rPr>
              <a:t>during</a:t>
            </a:r>
            <a:r>
              <a:rPr lang="en-US" dirty="0" smtClean="0">
                <a:solidFill>
                  <a:srgbClr val="FF0000"/>
                </a:solidFill>
              </a:rPr>
              <a:t> </a:t>
            </a:r>
            <a:r>
              <a:rPr lang="en-US" dirty="0" smtClean="0">
                <a:solidFill>
                  <a:schemeClr val="tx1">
                    <a:lumMod val="95000"/>
                    <a:lumOff val="5000"/>
                  </a:schemeClr>
                </a:solidFill>
              </a:rPr>
              <a:t>pregnancy</a:t>
            </a:r>
          </a:p>
          <a:p>
            <a:endParaRPr lang="en-US" dirty="0">
              <a:solidFill>
                <a:schemeClr val="tx1">
                  <a:lumMod val="95000"/>
                  <a:lumOff val="5000"/>
                </a:schemeClr>
              </a:solidFill>
            </a:endParaRPr>
          </a:p>
          <a:p>
            <a:pPr marL="285750" indent="-285750">
              <a:buFont typeface="Arial" charset="0"/>
              <a:buChar char="•"/>
            </a:pPr>
            <a:r>
              <a:rPr lang="en-US" dirty="0" smtClean="0"/>
              <a:t>blood sugar usually returns to normal soon after delivery. But you're at risk for type 2 diabetes.</a:t>
            </a:r>
          </a:p>
          <a:p>
            <a:pPr marL="285750" indent="-285750">
              <a:buFont typeface="Arial" charset="0"/>
              <a:buChar char="•"/>
            </a:pPr>
            <a:endParaRPr lang="en-US" dirty="0" smtClean="0"/>
          </a:p>
          <a:p>
            <a:pPr marL="285750" indent="-285750">
              <a:buFont typeface="Arial" charset="0"/>
              <a:buChar char="•"/>
            </a:pPr>
            <a:r>
              <a:rPr lang="en-US" dirty="0" smtClean="0">
                <a:solidFill>
                  <a:srgbClr val="FF0000"/>
                </a:solidFill>
              </a:rPr>
              <a:t>RISK FACTORS :</a:t>
            </a:r>
          </a:p>
          <a:p>
            <a:pPr marL="285750" indent="-285750">
              <a:buFont typeface="Arial" charset="0"/>
              <a:buChar char="•"/>
            </a:pPr>
            <a:r>
              <a:rPr lang="en-US" b="1" dirty="0" smtClean="0"/>
              <a:t>Age greater than 25</a:t>
            </a:r>
          </a:p>
          <a:p>
            <a:pPr marL="285750" indent="-285750">
              <a:buFont typeface="Arial" charset="0"/>
              <a:buChar char="•"/>
            </a:pPr>
            <a:r>
              <a:rPr lang="en-US" b="1" dirty="0" smtClean="0"/>
              <a:t>Family history</a:t>
            </a:r>
          </a:p>
          <a:p>
            <a:pPr marL="285750" indent="-285750">
              <a:buFont typeface="Arial" charset="0"/>
              <a:buChar char="•"/>
            </a:pPr>
            <a:r>
              <a:rPr lang="en-US" b="1" dirty="0" smtClean="0"/>
              <a:t>Excess weight (30 or higher BMI) </a:t>
            </a:r>
            <a:endParaRPr lang="en-US" dirty="0" smtClean="0"/>
          </a:p>
          <a:p>
            <a:pPr marL="285750" indent="-285750">
              <a:buFont typeface="Arial" charset="0"/>
              <a:buChar char="•"/>
            </a:pPr>
            <a:endParaRPr lang="en-US" dirty="0" smtClean="0"/>
          </a:p>
          <a:p>
            <a:pPr marL="285750" indent="-285750">
              <a:buFont typeface="Arial" charset="0"/>
              <a:buChar char="•"/>
            </a:pPr>
            <a:endParaRPr lang="en-US" dirty="0" smtClean="0"/>
          </a:p>
          <a:p>
            <a:pPr marL="285750" indent="-285750">
              <a:buFont typeface="Arial" charset="0"/>
              <a:buChar char="•"/>
            </a:pPr>
            <a:r>
              <a:rPr lang="en-US" b="1" dirty="0" smtClean="0"/>
              <a:t>Complication;</a:t>
            </a:r>
          </a:p>
          <a:p>
            <a:pPr marL="285750" indent="-285750">
              <a:buFont typeface="Arial" charset="0"/>
              <a:buChar char="•"/>
            </a:pPr>
            <a:r>
              <a:rPr lang="en-US" b="1" dirty="0" smtClean="0"/>
              <a:t>Mother : Future DM, preeclampsia</a:t>
            </a:r>
          </a:p>
          <a:p>
            <a:pPr marL="285750" indent="-285750">
              <a:buFont typeface="Arial" charset="0"/>
              <a:buChar char="•"/>
            </a:pPr>
            <a:r>
              <a:rPr lang="en-US" b="1" dirty="0" smtClean="0"/>
              <a:t>Baby :    birth weight, Preterm birth with respiratory distress syndrome</a:t>
            </a:r>
          </a:p>
          <a:p>
            <a:pPr marL="285750" indent="-285750">
              <a:buFont typeface="Arial" charset="0"/>
              <a:buChar char="•"/>
            </a:pPr>
            <a:endParaRPr lang="en-US" dirty="0"/>
          </a:p>
        </p:txBody>
      </p:sp>
    </p:spTree>
    <p:extLst>
      <p:ext uri="{BB962C8B-B14F-4D97-AF65-F5344CB8AC3E}">
        <p14:creationId xmlns:p14="http://schemas.microsoft.com/office/powerpoint/2010/main" val="2061103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3693" y="178115"/>
            <a:ext cx="5862118" cy="584775"/>
          </a:xfrm>
          <a:prstGeom prst="rect">
            <a:avLst/>
          </a:prstGeom>
        </p:spPr>
        <p:txBody>
          <a:bodyPr wrap="none">
            <a:spAutoFit/>
          </a:bodyPr>
          <a:lstStyle/>
          <a:p>
            <a:r>
              <a:rPr lang="en-US" sz="3200" b="1" dirty="0" smtClean="0"/>
              <a:t>Tobacco Use </a:t>
            </a:r>
            <a:r>
              <a:rPr lang="en-US" sz="3200" dirty="0" smtClean="0"/>
              <a:t>And </a:t>
            </a:r>
            <a:r>
              <a:rPr lang="en-US" sz="3200" b="1" dirty="0" smtClean="0"/>
              <a:t>Alcohol Use</a:t>
            </a:r>
            <a:endParaRPr lang="en-US" sz="3200" dirty="0"/>
          </a:p>
        </p:txBody>
      </p:sp>
      <p:pic>
        <p:nvPicPr>
          <p:cNvPr id="4" name="Picture 3"/>
          <p:cNvPicPr>
            <a:picLocks noChangeAspect="1"/>
          </p:cNvPicPr>
          <p:nvPr/>
        </p:nvPicPr>
        <p:blipFill>
          <a:blip r:embed="rId2"/>
          <a:stretch>
            <a:fillRect/>
          </a:stretch>
        </p:blipFill>
        <p:spPr>
          <a:xfrm>
            <a:off x="7925570" y="874059"/>
            <a:ext cx="3851182" cy="3173506"/>
          </a:xfrm>
          <a:prstGeom prst="rect">
            <a:avLst/>
          </a:prstGeom>
        </p:spPr>
      </p:pic>
      <p:pic>
        <p:nvPicPr>
          <p:cNvPr id="5" name="Picture 3" descr="C:\Users\User\Desktop\cleft_pal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835" y="874059"/>
            <a:ext cx="2652712" cy="19895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749547" y="4158734"/>
            <a:ext cx="3810000" cy="2540000"/>
          </a:xfrm>
          <a:prstGeom prst="rect">
            <a:avLst/>
          </a:prstGeom>
        </p:spPr>
      </p:pic>
      <p:sp>
        <p:nvSpPr>
          <p:cNvPr id="8" name="TextBox 7"/>
          <p:cNvSpPr txBox="1"/>
          <p:nvPr/>
        </p:nvSpPr>
        <p:spPr>
          <a:xfrm>
            <a:off x="1223682" y="1102659"/>
            <a:ext cx="3644153" cy="1200329"/>
          </a:xfrm>
          <a:prstGeom prst="rect">
            <a:avLst/>
          </a:prstGeom>
          <a:noFill/>
        </p:spPr>
        <p:txBody>
          <a:bodyPr wrap="square" rtlCol="0">
            <a:spAutoFit/>
          </a:bodyPr>
          <a:lstStyle/>
          <a:p>
            <a:r>
              <a:rPr lang="en-US" b="1" dirty="0" smtClean="0"/>
              <a:t>Approximately 10% of women reported smoking during the last 3 months of pregnancy.</a:t>
            </a:r>
          </a:p>
          <a:p>
            <a:endParaRPr lang="en-US" dirty="0"/>
          </a:p>
        </p:txBody>
      </p:sp>
      <p:sp>
        <p:nvSpPr>
          <p:cNvPr id="9" name="TextBox 8"/>
          <p:cNvSpPr txBox="1"/>
          <p:nvPr/>
        </p:nvSpPr>
        <p:spPr>
          <a:xfrm>
            <a:off x="972981" y="3308901"/>
            <a:ext cx="3321423" cy="1477328"/>
          </a:xfrm>
          <a:prstGeom prst="rect">
            <a:avLst/>
          </a:prstGeom>
          <a:noFill/>
        </p:spPr>
        <p:txBody>
          <a:bodyPr wrap="square" rtlCol="0">
            <a:spAutoFit/>
          </a:bodyPr>
          <a:lstStyle/>
          <a:p>
            <a:pPr marL="285750" indent="-285750">
              <a:buFont typeface="Arial" charset="0"/>
              <a:buChar char="•"/>
            </a:pPr>
            <a:r>
              <a:rPr lang="en-US" dirty="0" smtClean="0"/>
              <a:t>hard to get pregnant</a:t>
            </a:r>
          </a:p>
          <a:p>
            <a:pPr marL="285750" indent="-285750">
              <a:buFont typeface="Arial" charset="0"/>
              <a:buChar char="•"/>
            </a:pPr>
            <a:r>
              <a:rPr lang="en-US" dirty="0" smtClean="0"/>
              <a:t>Miscarriage</a:t>
            </a:r>
          </a:p>
          <a:p>
            <a:pPr marL="285750" indent="-285750">
              <a:buFont typeface="Arial" charset="0"/>
              <a:buChar char="•"/>
            </a:pPr>
            <a:r>
              <a:rPr lang="en-US" dirty="0" smtClean="0"/>
              <a:t>problems with the placenta</a:t>
            </a:r>
          </a:p>
          <a:p>
            <a:pPr marL="285750" indent="-285750">
              <a:buFont typeface="Arial" charset="0"/>
              <a:buChar char="•"/>
            </a:pPr>
            <a:r>
              <a:rPr lang="en-US" dirty="0" smtClean="0"/>
              <a:t>Risk for </a:t>
            </a:r>
            <a:r>
              <a:rPr lang="sv-SE" dirty="0" smtClean="0"/>
              <a:t>Sudden Infant Death </a:t>
            </a:r>
            <a:r>
              <a:rPr lang="sv-SE" dirty="0" err="1" smtClean="0"/>
              <a:t>Syndrome</a:t>
            </a:r>
            <a:r>
              <a:rPr lang="sv-SE" dirty="0" smtClean="0"/>
              <a:t> (SIDS)</a:t>
            </a:r>
          </a:p>
        </p:txBody>
      </p:sp>
    </p:spTree>
    <p:extLst>
      <p:ext uri="{BB962C8B-B14F-4D97-AF65-F5344CB8AC3E}">
        <p14:creationId xmlns:p14="http://schemas.microsoft.com/office/powerpoint/2010/main" val="527800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dc.gov/vitalsigns/fasd/images/graphica_92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97" y="3620"/>
            <a:ext cx="11191460" cy="685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96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611" y="0"/>
            <a:ext cx="12192000" cy="6900530"/>
          </a:xfrm>
        </p:spPr>
        <p:txBody>
          <a:bodyPr/>
          <a:lstStyle/>
          <a:p>
            <a:r>
              <a:rPr lang="en-US" b="1" dirty="0" smtClean="0">
                <a:solidFill>
                  <a:schemeClr val="tx2"/>
                </a:solidFill>
              </a:rPr>
              <a:t>Which one of the following is the major cause of maternal mortality in Saudi Arabia ?</a:t>
            </a:r>
            <a:endParaRPr lang="en-US" dirty="0" smtClean="0">
              <a:solidFill>
                <a:schemeClr val="tx2"/>
              </a:solidFill>
            </a:endParaRPr>
          </a:p>
          <a:p>
            <a:pPr marL="514350" indent="-514350">
              <a:buFont typeface="+mj-lt"/>
              <a:buAutoNum type="alphaLcPeriod"/>
            </a:pPr>
            <a:r>
              <a:rPr lang="en-US" dirty="0" smtClean="0"/>
              <a:t>Infection </a:t>
            </a:r>
          </a:p>
          <a:p>
            <a:pPr marL="514350" indent="-514350">
              <a:buFont typeface="+mj-lt"/>
              <a:buAutoNum type="alphaLcPeriod"/>
            </a:pPr>
            <a:r>
              <a:rPr lang="en-US" dirty="0"/>
              <a:t>H</a:t>
            </a:r>
            <a:r>
              <a:rPr lang="en-US" dirty="0" smtClean="0"/>
              <a:t>emorrhage </a:t>
            </a:r>
          </a:p>
          <a:p>
            <a:pPr marL="514350" indent="-514350">
              <a:buFont typeface="+mj-lt"/>
              <a:buAutoNum type="alphaLcPeriod"/>
            </a:pPr>
            <a:r>
              <a:rPr lang="en-US" dirty="0"/>
              <a:t>H</a:t>
            </a:r>
            <a:r>
              <a:rPr lang="en-US" dirty="0" smtClean="0"/>
              <a:t>igh blood pressure </a:t>
            </a:r>
          </a:p>
          <a:p>
            <a:pPr marL="514350" indent="-514350">
              <a:buFont typeface="+mj-lt"/>
              <a:buAutoNum type="alphaLcPeriod"/>
            </a:pPr>
            <a:r>
              <a:rPr lang="en-US" dirty="0"/>
              <a:t>U</a:t>
            </a:r>
            <a:r>
              <a:rPr lang="en-US" dirty="0" smtClean="0"/>
              <a:t>nsafe abortion</a:t>
            </a:r>
          </a:p>
          <a:p>
            <a:pPr marL="0" indent="0">
              <a:buNone/>
            </a:pPr>
            <a:endParaRPr lang="en-US" dirty="0" smtClean="0"/>
          </a:p>
          <a:p>
            <a:r>
              <a:rPr lang="en-US" b="1" dirty="0" smtClean="0">
                <a:solidFill>
                  <a:schemeClr val="tx2"/>
                </a:solidFill>
              </a:rPr>
              <a:t>Which one of the following vaccines should be given immediately after birth ?</a:t>
            </a:r>
          </a:p>
          <a:p>
            <a:pPr marL="514350" indent="-514350">
              <a:buAutoNum type="alphaLcPeriod"/>
            </a:pPr>
            <a:r>
              <a:rPr lang="en-US" dirty="0" smtClean="0"/>
              <a:t>Hepatitis B</a:t>
            </a:r>
          </a:p>
          <a:p>
            <a:pPr marL="514350" indent="-514350">
              <a:buAutoNum type="alphaLcPeriod"/>
            </a:pPr>
            <a:r>
              <a:rPr lang="en-US" dirty="0" smtClean="0"/>
              <a:t>Varicella </a:t>
            </a:r>
          </a:p>
          <a:p>
            <a:pPr marL="514350" indent="-514350">
              <a:buAutoNum type="alphaLcPeriod"/>
            </a:pPr>
            <a:r>
              <a:rPr lang="en-US" dirty="0" smtClean="0"/>
              <a:t>Hepatitis A</a:t>
            </a:r>
          </a:p>
          <a:p>
            <a:pPr marL="514350" indent="-514350">
              <a:buAutoNum type="alphaLcPeriod"/>
            </a:pPr>
            <a:r>
              <a:rPr lang="en-US" dirty="0" smtClean="0"/>
              <a:t>IPV</a:t>
            </a:r>
          </a:p>
          <a:p>
            <a:pPr marL="0" indent="0">
              <a:buNone/>
            </a:pPr>
            <a:endParaRPr lang="en-US" dirty="0" smtClean="0"/>
          </a:p>
          <a:p>
            <a:pPr marL="0" indent="0">
              <a:buNone/>
            </a:pPr>
            <a:endParaRPr lang="en-US" dirty="0"/>
          </a:p>
          <a:p>
            <a:pPr marL="0" indent="0">
              <a:buNone/>
            </a:pPr>
            <a:endParaRPr lang="en-US" dirty="0" smtClean="0"/>
          </a:p>
        </p:txBody>
      </p:sp>
      <p:sp>
        <p:nvSpPr>
          <p:cNvPr id="2" name="TextBox 1"/>
          <p:cNvSpPr txBox="1"/>
          <p:nvPr/>
        </p:nvSpPr>
        <p:spPr>
          <a:xfrm>
            <a:off x="860611" y="5002306"/>
            <a:ext cx="10367683" cy="2031325"/>
          </a:xfrm>
          <a:prstGeom prst="rect">
            <a:avLst/>
          </a:prstGeom>
          <a:noFill/>
        </p:spPr>
        <p:txBody>
          <a:bodyPr wrap="square" rtlCol="0">
            <a:spAutoFit/>
          </a:bodyPr>
          <a:lstStyle/>
          <a:p>
            <a:pPr marL="285750" indent="-285750">
              <a:buFont typeface="Arial" charset="0"/>
              <a:buChar char="•"/>
            </a:pPr>
            <a:r>
              <a:rPr lang="en-US" b="1" dirty="0" smtClean="0"/>
              <a:t>Which of the following factors can't affect pregnancy and childbirth? </a:t>
            </a:r>
          </a:p>
          <a:p>
            <a:pPr lvl="0"/>
            <a:r>
              <a:rPr lang="en-US" dirty="0" smtClean="0"/>
              <a:t> A. Preconception </a:t>
            </a:r>
          </a:p>
          <a:p>
            <a:pPr lvl="0"/>
            <a:r>
              <a:rPr lang="en-US" dirty="0" smtClean="0"/>
              <a:t>B. health status </a:t>
            </a:r>
          </a:p>
          <a:p>
            <a:pPr lvl="0"/>
            <a:r>
              <a:rPr lang="en-US" dirty="0" smtClean="0"/>
              <a:t>C. Age </a:t>
            </a:r>
          </a:p>
          <a:p>
            <a:r>
              <a:rPr lang="en-US" dirty="0" smtClean="0"/>
              <a:t>D. Exclusive breastfeeding for six months (0–5 months)  </a:t>
            </a:r>
          </a:p>
          <a:p>
            <a:pPr lvl="0"/>
            <a:endParaRPr lang="en-US" dirty="0" smtClean="0"/>
          </a:p>
          <a:p>
            <a:endParaRPr lang="en-US" dirty="0"/>
          </a:p>
        </p:txBody>
      </p:sp>
    </p:spTree>
    <p:extLst>
      <p:ext uri="{BB962C8B-B14F-4D97-AF65-F5344CB8AC3E}">
        <p14:creationId xmlns:p14="http://schemas.microsoft.com/office/powerpoint/2010/main" val="606782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061" y="238539"/>
            <a:ext cx="10774017" cy="923330"/>
          </a:xfrm>
          <a:prstGeom prst="rect">
            <a:avLst/>
          </a:prstGeom>
          <a:noFill/>
        </p:spPr>
        <p:txBody>
          <a:bodyPr wrap="square" rtlCol="0">
            <a:spAutoFit/>
          </a:bodyPr>
          <a:lstStyle/>
          <a:p>
            <a:pPr algn="ctr"/>
            <a:r>
              <a:rPr lang="en-US" sz="3600" b="1" dirty="0" smtClean="0"/>
              <a:t>STDs</a:t>
            </a:r>
          </a:p>
          <a:p>
            <a:r>
              <a:rPr lang="en-US" b="1" dirty="0" smtClean="0">
                <a:solidFill>
                  <a:srgbClr val="002060"/>
                </a:solidFill>
              </a:rPr>
              <a:t> </a:t>
            </a:r>
            <a:endParaRPr lang="en-US" dirty="0"/>
          </a:p>
        </p:txBody>
      </p:sp>
      <p:sp>
        <p:nvSpPr>
          <p:cNvPr id="3" name="Rectangle 2"/>
          <p:cNvSpPr/>
          <p:nvPr/>
        </p:nvSpPr>
        <p:spPr>
          <a:xfrm>
            <a:off x="975966" y="836493"/>
            <a:ext cx="7912540" cy="2185214"/>
          </a:xfrm>
          <a:prstGeom prst="rect">
            <a:avLst/>
          </a:prstGeom>
        </p:spPr>
        <p:txBody>
          <a:bodyPr wrap="square">
            <a:spAutoFit/>
          </a:bodyPr>
          <a:lstStyle/>
          <a:p>
            <a:r>
              <a:rPr lang="en-US" sz="2400" dirty="0" smtClean="0">
                <a:solidFill>
                  <a:schemeClr val="tx2">
                    <a:lumMod val="75000"/>
                    <a:lumOff val="25000"/>
                  </a:schemeClr>
                </a:solidFill>
              </a:rPr>
              <a:t>1-HIV/AIDS</a:t>
            </a:r>
          </a:p>
          <a:p>
            <a:r>
              <a:rPr lang="en-US" dirty="0" smtClean="0"/>
              <a:t>It recommends  that all women who are pregnant or planning to </a:t>
            </a:r>
            <a:r>
              <a:rPr lang="en-US" u="sng" dirty="0" smtClean="0">
                <a:solidFill>
                  <a:srgbClr val="FF0000"/>
                </a:solidFill>
              </a:rPr>
              <a:t>get pregnant</a:t>
            </a:r>
            <a:r>
              <a:rPr lang="en-US" dirty="0" smtClean="0"/>
              <a:t> should get tested for HIV as early as possible.</a:t>
            </a:r>
          </a:p>
          <a:p>
            <a:r>
              <a:rPr lang="en-US" dirty="0" smtClean="0"/>
              <a:t>If a woman is treated for HIV early in her pregnancy, the risk of transmitting HIV to her baby can be 1% or less.</a:t>
            </a:r>
          </a:p>
          <a:p>
            <a:endParaRPr lang="en-US" dirty="0" smtClean="0"/>
          </a:p>
          <a:p>
            <a:endParaRPr lang="en-US" dirty="0"/>
          </a:p>
        </p:txBody>
      </p:sp>
      <p:sp>
        <p:nvSpPr>
          <p:cNvPr id="4" name="Rectangle 3"/>
          <p:cNvSpPr/>
          <p:nvPr/>
        </p:nvSpPr>
        <p:spPr>
          <a:xfrm>
            <a:off x="943906" y="2216704"/>
            <a:ext cx="7666329" cy="1384995"/>
          </a:xfrm>
          <a:prstGeom prst="rect">
            <a:avLst/>
          </a:prstGeom>
        </p:spPr>
        <p:txBody>
          <a:bodyPr wrap="none">
            <a:spAutoFit/>
          </a:bodyPr>
          <a:lstStyle/>
          <a:p>
            <a:r>
              <a:rPr lang="en-US" sz="2400" dirty="0" smtClean="0">
                <a:solidFill>
                  <a:schemeClr val="tx2">
                    <a:lumMod val="75000"/>
                    <a:lumOff val="25000"/>
                  </a:schemeClr>
                </a:solidFill>
              </a:rPr>
              <a:t>2-Herpes</a:t>
            </a:r>
          </a:p>
          <a:p>
            <a:r>
              <a:rPr lang="en-US" dirty="0" smtClean="0"/>
              <a:t>Herpes </a:t>
            </a:r>
            <a:r>
              <a:rPr lang="en-US" dirty="0"/>
              <a:t>is safe in pregnant women until she get ready to </a:t>
            </a:r>
            <a:r>
              <a:rPr lang="en-US" dirty="0" smtClean="0"/>
              <a:t>deliver.</a:t>
            </a:r>
          </a:p>
          <a:p>
            <a:r>
              <a:rPr lang="en-US" dirty="0" smtClean="0"/>
              <a:t>Herpes </a:t>
            </a:r>
            <a:r>
              <a:rPr lang="en-US" dirty="0"/>
              <a:t>lesions on genitals are </a:t>
            </a:r>
            <a:r>
              <a:rPr lang="en-US" dirty="0">
                <a:solidFill>
                  <a:srgbClr val="FF0000"/>
                </a:solidFill>
              </a:rPr>
              <a:t>highly contagious </a:t>
            </a:r>
            <a:r>
              <a:rPr lang="en-US" dirty="0"/>
              <a:t>and infect the baby during labor</a:t>
            </a:r>
          </a:p>
          <a:p>
            <a:endParaRPr lang="en-US" sz="2400" dirty="0">
              <a:solidFill>
                <a:schemeClr val="tx2">
                  <a:lumMod val="75000"/>
                  <a:lumOff val="25000"/>
                </a:schemeClr>
              </a:solidFill>
            </a:endParaRPr>
          </a:p>
        </p:txBody>
      </p:sp>
      <p:sp>
        <p:nvSpPr>
          <p:cNvPr id="5" name="Rectangle 4"/>
          <p:cNvSpPr/>
          <p:nvPr/>
        </p:nvSpPr>
        <p:spPr>
          <a:xfrm>
            <a:off x="975966" y="3136546"/>
            <a:ext cx="5900077" cy="1384995"/>
          </a:xfrm>
          <a:prstGeom prst="rect">
            <a:avLst/>
          </a:prstGeom>
        </p:spPr>
        <p:txBody>
          <a:bodyPr wrap="none">
            <a:spAutoFit/>
          </a:bodyPr>
          <a:lstStyle/>
          <a:p>
            <a:r>
              <a:rPr lang="en-US" sz="2400" dirty="0" smtClean="0">
                <a:solidFill>
                  <a:schemeClr val="tx2">
                    <a:lumMod val="75000"/>
                    <a:lumOff val="25000"/>
                  </a:schemeClr>
                </a:solidFill>
              </a:rPr>
              <a:t>3-syphilis</a:t>
            </a:r>
          </a:p>
          <a:p>
            <a:r>
              <a:rPr lang="en-US" dirty="0" smtClean="0"/>
              <a:t>May </a:t>
            </a:r>
            <a:r>
              <a:rPr lang="en-US" dirty="0"/>
              <a:t>be transmitted to baby by infected </a:t>
            </a:r>
            <a:r>
              <a:rPr lang="en-US" dirty="0" smtClean="0"/>
              <a:t>mother.</a:t>
            </a:r>
          </a:p>
          <a:p>
            <a:r>
              <a:rPr lang="en-US" dirty="0" smtClean="0"/>
              <a:t>It </a:t>
            </a:r>
            <a:r>
              <a:rPr lang="en-US" dirty="0"/>
              <a:t>be linked to premature birth, stillbirth ,death in some cases</a:t>
            </a:r>
          </a:p>
          <a:p>
            <a:endParaRPr lang="en-US" sz="2400" dirty="0">
              <a:solidFill>
                <a:schemeClr val="tx2">
                  <a:lumMod val="75000"/>
                  <a:lumOff val="25000"/>
                </a:schemeClr>
              </a:solidFill>
            </a:endParaRPr>
          </a:p>
        </p:txBody>
      </p:sp>
      <p:sp>
        <p:nvSpPr>
          <p:cNvPr id="6" name="Rectangle 5"/>
          <p:cNvSpPr/>
          <p:nvPr/>
        </p:nvSpPr>
        <p:spPr>
          <a:xfrm>
            <a:off x="975966" y="4052901"/>
            <a:ext cx="8018285" cy="1661993"/>
          </a:xfrm>
          <a:prstGeom prst="rect">
            <a:avLst/>
          </a:prstGeom>
        </p:spPr>
        <p:txBody>
          <a:bodyPr wrap="none">
            <a:spAutoFit/>
          </a:bodyPr>
          <a:lstStyle/>
          <a:p>
            <a:r>
              <a:rPr lang="en-US" sz="2400" dirty="0" smtClean="0">
                <a:solidFill>
                  <a:schemeClr val="tx2">
                    <a:lumMod val="75000"/>
                    <a:lumOff val="25000"/>
                  </a:schemeClr>
                </a:solidFill>
              </a:rPr>
              <a:t>4-Gonorrhea</a:t>
            </a:r>
          </a:p>
          <a:p>
            <a:r>
              <a:rPr lang="en-US" dirty="0"/>
              <a:t>The risk in pregnancy :miscarriage,  preterm birth</a:t>
            </a:r>
          </a:p>
          <a:p>
            <a:r>
              <a:rPr lang="en-US" dirty="0"/>
              <a:t>The risk before and after pregnancy if untreated : cause pelvic inflammatory disease </a:t>
            </a:r>
          </a:p>
          <a:p>
            <a:r>
              <a:rPr lang="en-US" dirty="0"/>
              <a:t>Gonorrhea in newborns most commonly affects </a:t>
            </a:r>
            <a:r>
              <a:rPr lang="en-US" dirty="0">
                <a:solidFill>
                  <a:srgbClr val="FF0000"/>
                </a:solidFill>
              </a:rPr>
              <a:t>the eyes</a:t>
            </a:r>
          </a:p>
          <a:p>
            <a:endParaRPr lang="en-US" sz="2400" dirty="0">
              <a:solidFill>
                <a:schemeClr val="tx2">
                  <a:lumMod val="75000"/>
                  <a:lumOff val="25000"/>
                </a:schemeClr>
              </a:solidFill>
            </a:endParaRPr>
          </a:p>
        </p:txBody>
      </p:sp>
    </p:spTree>
    <p:extLst>
      <p:ext uri="{BB962C8B-B14F-4D97-AF65-F5344CB8AC3E}">
        <p14:creationId xmlns:p14="http://schemas.microsoft.com/office/powerpoint/2010/main" val="1645087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6918" y="111169"/>
            <a:ext cx="4726775" cy="769441"/>
          </a:xfrm>
          <a:prstGeom prst="rect">
            <a:avLst/>
          </a:prstGeom>
        </p:spPr>
        <p:txBody>
          <a:bodyPr wrap="square">
            <a:spAutoFit/>
          </a:bodyPr>
          <a:lstStyle/>
          <a:p>
            <a:pPr algn="ctr"/>
            <a:r>
              <a:rPr lang="en-US" sz="4400" b="1" dirty="0" smtClean="0">
                <a:solidFill>
                  <a:schemeClr val="tx2"/>
                </a:solidFill>
              </a:rPr>
              <a:t>Poor nutrition</a:t>
            </a:r>
            <a:endParaRPr lang="en-US" sz="4400" dirty="0">
              <a:solidFill>
                <a:schemeClr val="tx2"/>
              </a:solidFill>
            </a:endParaRPr>
          </a:p>
        </p:txBody>
      </p:sp>
      <p:sp>
        <p:nvSpPr>
          <p:cNvPr id="3" name="Rectangle 2"/>
          <p:cNvSpPr/>
          <p:nvPr/>
        </p:nvSpPr>
        <p:spPr>
          <a:xfrm>
            <a:off x="1073958" y="1684475"/>
            <a:ext cx="1591654" cy="369332"/>
          </a:xfrm>
          <a:prstGeom prst="rect">
            <a:avLst/>
          </a:prstGeom>
        </p:spPr>
        <p:txBody>
          <a:bodyPr wrap="none">
            <a:spAutoFit/>
          </a:bodyPr>
          <a:lstStyle/>
          <a:p>
            <a:pPr algn="ctr"/>
            <a:r>
              <a:rPr lang="en-US" b="1" dirty="0"/>
              <a:t>M</a:t>
            </a:r>
            <a:r>
              <a:rPr lang="en-US" b="1" dirty="0" smtClean="0">
                <a:solidFill>
                  <a:schemeClr val="tx1"/>
                </a:solidFill>
              </a:rPr>
              <a:t>alnutrition</a:t>
            </a:r>
            <a:r>
              <a:rPr lang="en-US" dirty="0" smtClean="0"/>
              <a:t> </a:t>
            </a:r>
            <a:endParaRPr lang="en-US" dirty="0"/>
          </a:p>
        </p:txBody>
      </p:sp>
      <p:sp>
        <p:nvSpPr>
          <p:cNvPr id="4" name="Rectangle 3"/>
          <p:cNvSpPr/>
          <p:nvPr/>
        </p:nvSpPr>
        <p:spPr>
          <a:xfrm>
            <a:off x="1065142" y="2235805"/>
            <a:ext cx="1885901" cy="369332"/>
          </a:xfrm>
          <a:prstGeom prst="rect">
            <a:avLst/>
          </a:prstGeom>
        </p:spPr>
        <p:txBody>
          <a:bodyPr wrap="none">
            <a:spAutoFit/>
          </a:bodyPr>
          <a:lstStyle/>
          <a:p>
            <a:pPr algn="ctr"/>
            <a:r>
              <a:rPr lang="en-US" b="1" smtClean="0">
                <a:solidFill>
                  <a:schemeClr val="tx1"/>
                </a:solidFill>
              </a:rPr>
              <a:t>Micro nutrition </a:t>
            </a:r>
            <a:endParaRPr lang="en-US" b="1" dirty="0">
              <a:solidFill>
                <a:schemeClr val="tx1"/>
              </a:solidFill>
            </a:endParaRPr>
          </a:p>
        </p:txBody>
      </p:sp>
      <p:sp>
        <p:nvSpPr>
          <p:cNvPr id="5" name="Rectangle 4"/>
          <p:cNvSpPr/>
          <p:nvPr/>
        </p:nvSpPr>
        <p:spPr>
          <a:xfrm>
            <a:off x="1453940" y="2974469"/>
            <a:ext cx="6096000" cy="2031325"/>
          </a:xfrm>
          <a:prstGeom prst="rect">
            <a:avLst/>
          </a:prstGeom>
        </p:spPr>
        <p:txBody>
          <a:bodyPr>
            <a:spAutoFit/>
          </a:bodyPr>
          <a:lstStyle/>
          <a:p>
            <a:r>
              <a:rPr lang="en-US" b="1" dirty="0" smtClean="0">
                <a:solidFill>
                  <a:srgbClr val="FF0000"/>
                </a:solidFill>
              </a:rPr>
              <a:t>Iron : </a:t>
            </a:r>
            <a:r>
              <a:rPr lang="en-US" dirty="0" smtClean="0"/>
              <a:t>Preterm birth </a:t>
            </a:r>
          </a:p>
          <a:p>
            <a:r>
              <a:rPr lang="en-US" dirty="0" smtClean="0"/>
              <a:t> Neurological  </a:t>
            </a:r>
            <a:r>
              <a:rPr lang="en-US" i="1" dirty="0" err="1" smtClean="0"/>
              <a:t>dysfuction</a:t>
            </a:r>
            <a:endParaRPr lang="en-US" i="1" dirty="0" smtClean="0"/>
          </a:p>
          <a:p>
            <a:r>
              <a:rPr lang="en-US" dirty="0" smtClean="0"/>
              <a:t>risk of death from bleeding </a:t>
            </a:r>
          </a:p>
          <a:p>
            <a:r>
              <a:rPr lang="en-US" dirty="0" smtClean="0"/>
              <a:t>during childbirth</a:t>
            </a:r>
          </a:p>
          <a:p>
            <a:r>
              <a:rPr lang="en-US" b="1" dirty="0" err="1" smtClean="0">
                <a:solidFill>
                  <a:srgbClr val="FF0000"/>
                </a:solidFill>
              </a:rPr>
              <a:t>Vit</a:t>
            </a:r>
            <a:r>
              <a:rPr lang="en-US" b="1" dirty="0" smtClean="0">
                <a:solidFill>
                  <a:srgbClr val="FF0000"/>
                </a:solidFill>
              </a:rPr>
              <a:t> A: </a:t>
            </a:r>
            <a:r>
              <a:rPr lang="en-US" dirty="0" smtClean="0"/>
              <a:t>night blindness</a:t>
            </a:r>
            <a:endParaRPr lang="en-US" i="1" dirty="0" smtClean="0"/>
          </a:p>
          <a:p>
            <a:endParaRPr lang="en-US" i="1" dirty="0" smtClean="0"/>
          </a:p>
          <a:p>
            <a:pPr algn="ctr"/>
            <a:endParaRPr lang="en-US" dirty="0"/>
          </a:p>
        </p:txBody>
      </p:sp>
      <p:sp>
        <p:nvSpPr>
          <p:cNvPr id="6" name="Frame 5"/>
          <p:cNvSpPr/>
          <p:nvPr/>
        </p:nvSpPr>
        <p:spPr>
          <a:xfrm>
            <a:off x="1169894" y="2605137"/>
            <a:ext cx="3227294" cy="226269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4867836" y="2605137"/>
            <a:ext cx="4545106" cy="226269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5455546" y="3274280"/>
            <a:ext cx="3732753" cy="1200329"/>
          </a:xfrm>
          <a:prstGeom prst="rect">
            <a:avLst/>
          </a:prstGeom>
        </p:spPr>
        <p:txBody>
          <a:bodyPr wrap="none">
            <a:spAutoFit/>
          </a:bodyPr>
          <a:lstStyle/>
          <a:p>
            <a:r>
              <a:rPr lang="en-US" b="1" dirty="0" smtClean="0">
                <a:solidFill>
                  <a:srgbClr val="FF0000"/>
                </a:solidFill>
              </a:rPr>
              <a:t>Folate : </a:t>
            </a:r>
            <a:r>
              <a:rPr lang="en-US" dirty="0" smtClean="0"/>
              <a:t>neutral tube defect</a:t>
            </a:r>
          </a:p>
          <a:p>
            <a:r>
              <a:rPr lang="en-US" b="1" dirty="0" smtClean="0">
                <a:solidFill>
                  <a:srgbClr val="FF0000"/>
                </a:solidFill>
              </a:rPr>
              <a:t>Calcium</a:t>
            </a:r>
            <a:r>
              <a:rPr lang="en-US" dirty="0" smtClean="0"/>
              <a:t> </a:t>
            </a:r>
            <a:r>
              <a:rPr lang="en-US" b="1" dirty="0" smtClean="0">
                <a:solidFill>
                  <a:srgbClr val="FF0000"/>
                </a:solidFill>
              </a:rPr>
              <a:t>: </a:t>
            </a:r>
            <a:r>
              <a:rPr lang="en-US" dirty="0" smtClean="0"/>
              <a:t>poor</a:t>
            </a:r>
            <a:r>
              <a:rPr lang="en-US" b="1" dirty="0" smtClean="0">
                <a:solidFill>
                  <a:srgbClr val="FF0000"/>
                </a:solidFill>
              </a:rPr>
              <a:t> </a:t>
            </a:r>
            <a:r>
              <a:rPr lang="en-US" dirty="0" smtClean="0"/>
              <a:t>skeletal development</a:t>
            </a:r>
          </a:p>
          <a:p>
            <a:r>
              <a:rPr lang="en-US" b="1" dirty="0" smtClean="0">
                <a:solidFill>
                  <a:srgbClr val="FF0000"/>
                </a:solidFill>
              </a:rPr>
              <a:t>Iron: </a:t>
            </a:r>
            <a:r>
              <a:rPr lang="en-US" dirty="0" smtClean="0"/>
              <a:t>low birth weight </a:t>
            </a:r>
          </a:p>
          <a:p>
            <a:endParaRPr lang="en-US" dirty="0"/>
          </a:p>
        </p:txBody>
      </p:sp>
      <p:sp>
        <p:nvSpPr>
          <p:cNvPr id="9" name="TextBox 8"/>
          <p:cNvSpPr txBox="1"/>
          <p:nvPr/>
        </p:nvSpPr>
        <p:spPr>
          <a:xfrm>
            <a:off x="2252383" y="2567515"/>
            <a:ext cx="1586753" cy="369332"/>
          </a:xfrm>
          <a:prstGeom prst="rect">
            <a:avLst/>
          </a:prstGeom>
          <a:noFill/>
        </p:spPr>
        <p:txBody>
          <a:bodyPr wrap="square" rtlCol="0">
            <a:spAutoFit/>
          </a:bodyPr>
          <a:lstStyle/>
          <a:p>
            <a:r>
              <a:rPr lang="en-US" smtClean="0"/>
              <a:t>Mother </a:t>
            </a:r>
            <a:endParaRPr lang="en-US"/>
          </a:p>
        </p:txBody>
      </p:sp>
      <p:sp>
        <p:nvSpPr>
          <p:cNvPr id="10" name="TextBox 9"/>
          <p:cNvSpPr txBox="1"/>
          <p:nvPr/>
        </p:nvSpPr>
        <p:spPr>
          <a:xfrm>
            <a:off x="6629400" y="2552063"/>
            <a:ext cx="2238352" cy="369332"/>
          </a:xfrm>
          <a:prstGeom prst="rect">
            <a:avLst/>
          </a:prstGeom>
          <a:noFill/>
        </p:spPr>
        <p:txBody>
          <a:bodyPr wrap="square" rtlCol="0">
            <a:spAutoFit/>
          </a:bodyPr>
          <a:lstStyle/>
          <a:p>
            <a:r>
              <a:rPr lang="en-US" smtClean="0"/>
              <a:t>Baby</a:t>
            </a:r>
            <a:endParaRPr lang="en-US"/>
          </a:p>
        </p:txBody>
      </p:sp>
    </p:spTree>
    <p:extLst>
      <p:ext uri="{BB962C8B-B14F-4D97-AF65-F5344CB8AC3E}">
        <p14:creationId xmlns:p14="http://schemas.microsoft.com/office/powerpoint/2010/main" val="931698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7918"/>
            <a:ext cx="6104965" cy="707886"/>
          </a:xfrm>
          <a:prstGeom prst="rect">
            <a:avLst/>
          </a:prstGeom>
          <a:noFill/>
        </p:spPr>
        <p:txBody>
          <a:bodyPr wrap="square" rtlCol="0">
            <a:spAutoFit/>
          </a:bodyPr>
          <a:lstStyle/>
          <a:p>
            <a:pPr algn="ctr"/>
            <a:r>
              <a:rPr lang="en-US" sz="4000" b="1" dirty="0" smtClean="0">
                <a:solidFill>
                  <a:schemeClr val="tx2"/>
                </a:solidFill>
              </a:rPr>
              <a:t>Other conditions </a:t>
            </a:r>
            <a:endParaRPr lang="en-US" sz="4000" b="1" dirty="0">
              <a:solidFill>
                <a:schemeClr val="tx2"/>
              </a:solidFill>
            </a:endParaRPr>
          </a:p>
        </p:txBody>
      </p:sp>
      <p:sp>
        <p:nvSpPr>
          <p:cNvPr id="3" name="TextBox 2"/>
          <p:cNvSpPr txBox="1"/>
          <p:nvPr/>
        </p:nvSpPr>
        <p:spPr>
          <a:xfrm>
            <a:off x="1526240" y="2245659"/>
            <a:ext cx="3966883" cy="1200329"/>
          </a:xfrm>
          <a:prstGeom prst="rect">
            <a:avLst/>
          </a:prstGeom>
          <a:noFill/>
        </p:spPr>
        <p:txBody>
          <a:bodyPr wrap="square" rtlCol="0">
            <a:spAutoFit/>
          </a:bodyPr>
          <a:lstStyle/>
          <a:p>
            <a:r>
              <a:rPr lang="en-US" b="1" dirty="0" smtClean="0">
                <a:solidFill>
                  <a:srgbClr val="002060"/>
                </a:solidFill>
              </a:rPr>
              <a:t>Hepatitis</a:t>
            </a:r>
          </a:p>
          <a:p>
            <a:r>
              <a:rPr lang="en-US" b="1" dirty="0" smtClean="0">
                <a:solidFill>
                  <a:srgbClr val="002060"/>
                </a:solidFill>
              </a:rPr>
              <a:t>Unhealthy weight </a:t>
            </a:r>
          </a:p>
          <a:p>
            <a:r>
              <a:rPr lang="en-US" b="1" dirty="0" err="1" smtClean="0">
                <a:solidFill>
                  <a:srgbClr val="002060"/>
                </a:solidFill>
              </a:rPr>
              <a:t>Genitic</a:t>
            </a:r>
            <a:r>
              <a:rPr lang="en-US" b="1" dirty="0" smtClean="0">
                <a:solidFill>
                  <a:srgbClr val="002060"/>
                </a:solidFill>
              </a:rPr>
              <a:t> conditions </a:t>
            </a:r>
          </a:p>
          <a:p>
            <a:r>
              <a:rPr lang="en-US" b="1" dirty="0" smtClean="0">
                <a:solidFill>
                  <a:srgbClr val="002060"/>
                </a:solidFill>
              </a:rPr>
              <a:t>Postpartum depression</a:t>
            </a:r>
            <a:endParaRPr lang="en-US" dirty="0"/>
          </a:p>
        </p:txBody>
      </p:sp>
    </p:spTree>
    <p:extLst>
      <p:ext uri="{BB962C8B-B14F-4D97-AF65-F5344CB8AC3E}">
        <p14:creationId xmlns:p14="http://schemas.microsoft.com/office/powerpoint/2010/main" val="1823536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476565" y="376518"/>
            <a:ext cx="4141694" cy="634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43899" y="712695"/>
            <a:ext cx="2407023" cy="1949823"/>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solidFill>
                  <a:schemeClr val="bg1"/>
                </a:solidFill>
              </a:rPr>
              <a:t>Prenatal care</a:t>
            </a:r>
            <a:endParaRPr lang="en-US" dirty="0"/>
          </a:p>
        </p:txBody>
      </p:sp>
      <p:sp>
        <p:nvSpPr>
          <p:cNvPr id="6" name="Oval 5"/>
          <p:cNvSpPr/>
          <p:nvPr/>
        </p:nvSpPr>
        <p:spPr>
          <a:xfrm>
            <a:off x="8343899" y="4773706"/>
            <a:ext cx="2407023" cy="180190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r>
              <a:rPr lang="en-US" b="1" dirty="0" smtClean="0">
                <a:solidFill>
                  <a:schemeClr val="bg1"/>
                </a:solidFill>
              </a:rPr>
              <a:t>Postnatal care</a:t>
            </a:r>
            <a:endParaRPr lang="en-US" dirty="0">
              <a:solidFill>
                <a:schemeClr val="bg1"/>
              </a:solidFill>
            </a:endParaRPr>
          </a:p>
        </p:txBody>
      </p:sp>
      <p:sp>
        <p:nvSpPr>
          <p:cNvPr id="7" name="Oval 6"/>
          <p:cNvSpPr/>
          <p:nvPr/>
        </p:nvSpPr>
        <p:spPr>
          <a:xfrm>
            <a:off x="8343899" y="2796989"/>
            <a:ext cx="2407023" cy="184224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r>
              <a:rPr lang="en-US" b="1" dirty="0" smtClean="0">
                <a:solidFill>
                  <a:schemeClr val="bg1"/>
                </a:solidFill>
              </a:rPr>
              <a:t>Perinatal care</a:t>
            </a:r>
            <a:endParaRPr lang="en-US" dirty="0">
              <a:solidFill>
                <a:schemeClr val="bg1"/>
              </a:solidFill>
            </a:endParaRPr>
          </a:p>
        </p:txBody>
      </p:sp>
      <p:sp>
        <p:nvSpPr>
          <p:cNvPr id="8" name="Rectangle 7"/>
          <p:cNvSpPr/>
          <p:nvPr/>
        </p:nvSpPr>
        <p:spPr>
          <a:xfrm>
            <a:off x="946898" y="2931075"/>
            <a:ext cx="6096000" cy="3970318"/>
          </a:xfrm>
          <a:prstGeom prst="rect">
            <a:avLst/>
          </a:prstGeom>
        </p:spPr>
        <p:txBody>
          <a:bodyPr>
            <a:spAutoFit/>
          </a:bodyPr>
          <a:lstStyle/>
          <a:p>
            <a:pPr marL="342900" indent="-342900">
              <a:buFont typeface="Arial" pitchFamily="34" charset="0"/>
              <a:buChar char="•"/>
            </a:pPr>
            <a:r>
              <a:rPr lang="en-US" dirty="0" smtClean="0"/>
              <a:t>Follow up after delivery (BP </a:t>
            </a:r>
            <a:r>
              <a:rPr lang="en-US" smtClean="0"/>
              <a:t>, sugar)</a:t>
            </a:r>
            <a:endParaRPr lang="en-US" dirty="0" smtClean="0"/>
          </a:p>
          <a:p>
            <a:pPr marL="342900" indent="-342900">
              <a:buFont typeface="Arial" pitchFamily="34" charset="0"/>
              <a:buChar char="•"/>
            </a:pPr>
            <a:r>
              <a:rPr lang="en-US" dirty="0" smtClean="0"/>
              <a:t>PREGNANCY TEST</a:t>
            </a:r>
          </a:p>
          <a:p>
            <a:pPr marL="342900" indent="-342900">
              <a:buFont typeface="Arial" pitchFamily="34" charset="0"/>
              <a:buChar char="•"/>
            </a:pPr>
            <a:r>
              <a:rPr lang="en-US" dirty="0" smtClean="0"/>
              <a:t>HTN</a:t>
            </a:r>
          </a:p>
          <a:p>
            <a:pPr marL="342900" indent="-342900">
              <a:buFont typeface="Arial" pitchFamily="34" charset="0"/>
              <a:buChar char="•"/>
            </a:pPr>
            <a:r>
              <a:rPr lang="en-US" dirty="0" smtClean="0"/>
              <a:t>Heart Disease</a:t>
            </a:r>
          </a:p>
          <a:p>
            <a:pPr marL="342900" indent="-342900">
              <a:buFont typeface="Arial" pitchFamily="34" charset="0"/>
              <a:buChar char="•"/>
            </a:pPr>
            <a:r>
              <a:rPr lang="en-US" dirty="0" smtClean="0"/>
              <a:t>GDM</a:t>
            </a:r>
          </a:p>
          <a:p>
            <a:pPr marL="342900" indent="-342900">
              <a:buFont typeface="Arial" pitchFamily="34" charset="0"/>
              <a:buChar char="•"/>
            </a:pPr>
            <a:r>
              <a:rPr lang="en-US" dirty="0" smtClean="0"/>
              <a:t>Tobacco &amp;alcohol use</a:t>
            </a:r>
          </a:p>
          <a:p>
            <a:pPr marL="342900" indent="-342900">
              <a:buFont typeface="Arial" pitchFamily="34" charset="0"/>
              <a:buChar char="•"/>
            </a:pPr>
            <a:r>
              <a:rPr lang="en-US" dirty="0" smtClean="0"/>
              <a:t>STDs</a:t>
            </a:r>
          </a:p>
          <a:p>
            <a:pPr marL="342900" indent="-342900">
              <a:buFont typeface="Arial" pitchFamily="34" charset="0"/>
              <a:buChar char="•"/>
            </a:pPr>
            <a:r>
              <a:rPr lang="en-US" dirty="0" smtClean="0"/>
              <a:t>Nutrition</a:t>
            </a:r>
          </a:p>
          <a:p>
            <a:pPr marL="342900" indent="-342900">
              <a:buFont typeface="Arial" pitchFamily="34" charset="0"/>
              <a:buChar char="•"/>
            </a:pPr>
            <a:r>
              <a:rPr lang="en-US" dirty="0" smtClean="0"/>
              <a:t>Unhealthy weight</a:t>
            </a:r>
          </a:p>
          <a:p>
            <a:pPr marL="342900" indent="-342900">
              <a:buFont typeface="Arial" pitchFamily="34" charset="0"/>
              <a:buChar char="•"/>
            </a:pPr>
            <a:r>
              <a:rPr lang="en-US" dirty="0" smtClean="0"/>
              <a:t>Genetic factor</a:t>
            </a:r>
          </a:p>
          <a:p>
            <a:pPr marL="342900" indent="-342900">
              <a:buFont typeface="Arial" pitchFamily="34" charset="0"/>
              <a:buChar char="•"/>
            </a:pPr>
            <a:r>
              <a:rPr lang="en-US" dirty="0" smtClean="0"/>
              <a:t>Post partum depression</a:t>
            </a:r>
          </a:p>
          <a:p>
            <a:endParaRPr lang="en-US" dirty="0" smtClean="0"/>
          </a:p>
          <a:p>
            <a:endParaRPr lang="en-US" dirty="0" smtClean="0"/>
          </a:p>
          <a:p>
            <a:endParaRPr lang="en-US" dirty="0"/>
          </a:p>
        </p:txBody>
      </p:sp>
      <p:sp>
        <p:nvSpPr>
          <p:cNvPr id="9" name="TextBox 8"/>
          <p:cNvSpPr txBox="1"/>
          <p:nvPr/>
        </p:nvSpPr>
        <p:spPr>
          <a:xfrm>
            <a:off x="1586753" y="376518"/>
            <a:ext cx="5163671" cy="646331"/>
          </a:xfrm>
          <a:prstGeom prst="rect">
            <a:avLst/>
          </a:prstGeom>
          <a:noFill/>
        </p:spPr>
        <p:txBody>
          <a:bodyPr wrap="square" rtlCol="0">
            <a:spAutoFit/>
          </a:bodyPr>
          <a:lstStyle/>
          <a:p>
            <a:r>
              <a:rPr lang="en-US" dirty="0" smtClean="0"/>
              <a:t>If you are a family physician where would you classify the followings in maternal health care ?  </a:t>
            </a:r>
            <a:endParaRPr lang="en-US" dirty="0"/>
          </a:p>
        </p:txBody>
      </p:sp>
    </p:spTree>
    <p:extLst>
      <p:ext uri="{BB962C8B-B14F-4D97-AF65-F5344CB8AC3E}">
        <p14:creationId xmlns:p14="http://schemas.microsoft.com/office/powerpoint/2010/main" val="1502407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8388" y="255494"/>
            <a:ext cx="5715000" cy="769441"/>
          </a:xfrm>
          <a:prstGeom prst="rect">
            <a:avLst/>
          </a:prstGeom>
          <a:noFill/>
        </p:spPr>
        <p:txBody>
          <a:bodyPr wrap="square" rtlCol="0">
            <a:spAutoFit/>
          </a:bodyPr>
          <a:lstStyle/>
          <a:p>
            <a:r>
              <a:rPr lang="en-US" sz="4400" b="1" dirty="0" smtClean="0"/>
              <a:t>Case </a:t>
            </a:r>
            <a:endParaRPr lang="en-US" sz="4400" b="1" dirty="0"/>
          </a:p>
        </p:txBody>
      </p:sp>
      <p:sp>
        <p:nvSpPr>
          <p:cNvPr id="3" name="TextBox 2"/>
          <p:cNvSpPr txBox="1"/>
          <p:nvPr/>
        </p:nvSpPr>
        <p:spPr>
          <a:xfrm>
            <a:off x="1949824" y="1586753"/>
            <a:ext cx="7570694" cy="1200329"/>
          </a:xfrm>
          <a:prstGeom prst="rect">
            <a:avLst/>
          </a:prstGeom>
          <a:noFill/>
        </p:spPr>
        <p:txBody>
          <a:bodyPr wrap="square" rtlCol="0">
            <a:spAutoFit/>
          </a:bodyPr>
          <a:lstStyle/>
          <a:p>
            <a:r>
              <a:rPr lang="en-US" dirty="0" smtClean="0"/>
              <a:t>36 y/o pregnant women in the second trimester come to your office complaining that she has a very ugly lesions in her genital area, and she was afraid that these lesions can affect her pregnancy or her child, what would you do in this case as her family physician ?</a:t>
            </a:r>
          </a:p>
        </p:txBody>
      </p:sp>
    </p:spTree>
    <p:extLst>
      <p:ext uri="{BB962C8B-B14F-4D97-AF65-F5344CB8AC3E}">
        <p14:creationId xmlns:p14="http://schemas.microsoft.com/office/powerpoint/2010/main" val="1854200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Social and Physical Determinants of Child Health </a:t>
            </a:r>
            <a:endParaRPr lang="en-US" dirty="0"/>
          </a:p>
        </p:txBody>
      </p:sp>
    </p:spTree>
    <p:extLst>
      <p:ext uri="{BB962C8B-B14F-4D97-AF65-F5344CB8AC3E}">
        <p14:creationId xmlns:p14="http://schemas.microsoft.com/office/powerpoint/2010/main" val="1527806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60" y="365126"/>
            <a:ext cx="10582940" cy="761926"/>
          </a:xfrm>
        </p:spPr>
        <p:txBody>
          <a:bodyPr>
            <a:noAutofit/>
          </a:bodyPr>
          <a:lstStyle/>
          <a:p>
            <a:pPr algn="ctr"/>
            <a:r>
              <a:rPr lang="en-US" sz="3200" b="1" dirty="0" smtClean="0">
                <a:latin typeface="Abadi MT Condensed Light"/>
                <a:cs typeface="Abadi MT Condensed Light"/>
              </a:rPr>
              <a:t>Social and Physical Determinants of Child Health </a:t>
            </a:r>
            <a:br>
              <a:rPr lang="en-US" sz="3200" b="1" dirty="0" smtClean="0">
                <a:latin typeface="Abadi MT Condensed Light"/>
                <a:cs typeface="Abadi MT Condensed Light"/>
              </a:rPr>
            </a:br>
            <a:endParaRPr lang="en-US" sz="3200" b="1" dirty="0"/>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 ESSENCE" panose="02000000000000000000" pitchFamily="2" charset="0"/>
              </a:rPr>
              <a:t>Definition: It’s a range of </a:t>
            </a:r>
            <a:r>
              <a:rPr lang="en-US" sz="4000" u="sng" dirty="0" smtClean="0">
                <a:latin typeface="AR ESSENCE" panose="02000000000000000000" pitchFamily="2" charset="0"/>
              </a:rPr>
              <a:t>biological, social, environmental, and physical factors</a:t>
            </a:r>
            <a:r>
              <a:rPr lang="en-US" sz="4000" dirty="0" smtClean="0">
                <a:latin typeface="AR ESSENCE" panose="02000000000000000000" pitchFamily="2" charset="0"/>
              </a:rPr>
              <a:t> have been linked to maternal, infant, and child health outcomes.</a:t>
            </a:r>
          </a:p>
          <a:p>
            <a:endParaRPr lang="en-US" sz="4000" dirty="0">
              <a:latin typeface="AR ESSENCE" panose="02000000000000000000" pitchFamily="2" charset="0"/>
            </a:endParaRPr>
          </a:p>
        </p:txBody>
      </p:sp>
    </p:spTree>
    <p:extLst>
      <p:ext uri="{BB962C8B-B14F-4D97-AF65-F5344CB8AC3E}">
        <p14:creationId xmlns:p14="http://schemas.microsoft.com/office/powerpoint/2010/main" val="3883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246" y="185522"/>
            <a:ext cx="10515600" cy="1325563"/>
          </a:xfrm>
        </p:spPr>
        <p:txBody>
          <a:bodyPr>
            <a:normAutofit/>
          </a:bodyPr>
          <a:lstStyle/>
          <a:p>
            <a:r>
              <a:rPr lang="en-US" sz="3600" dirty="0" smtClean="0"/>
              <a:t>Biological :</a:t>
            </a:r>
            <a:endParaRPr lang="en-US" sz="3600" dirty="0"/>
          </a:p>
        </p:txBody>
      </p:sp>
      <p:pic>
        <p:nvPicPr>
          <p:cNvPr id="1026" name="Picture 2" descr="نتيجة بحث الصور عن ‪birth weigh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0549" y="3490112"/>
            <a:ext cx="5284381" cy="3209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62246" y="1537979"/>
            <a:ext cx="8420986" cy="2308324"/>
          </a:xfrm>
          <a:prstGeom prst="rect">
            <a:avLst/>
          </a:prstGeom>
          <a:noFill/>
        </p:spPr>
        <p:txBody>
          <a:bodyPr wrap="square" rtlCol="0">
            <a:spAutoFit/>
          </a:bodyPr>
          <a:lstStyle/>
          <a:p>
            <a:pPr marL="285750" lvl="0" indent="-285750">
              <a:buFont typeface="Arial" panose="020B0604020202020204" pitchFamily="34" charset="0"/>
              <a:buChar char="•"/>
            </a:pPr>
            <a:r>
              <a:rPr lang="en-US" b="1" dirty="0" smtClean="0"/>
              <a:t>Birth Weight: low birth weight (&lt; 2.5 kg) &amp; high birth weight (&gt; 4 kg) .</a:t>
            </a:r>
          </a:p>
          <a:p>
            <a:pPr marL="285750" indent="-285750">
              <a:buFont typeface="Arial" panose="020B0604020202020204" pitchFamily="34" charset="0"/>
              <a:buChar char="•"/>
            </a:pPr>
            <a:r>
              <a:rPr lang="en-US" b="1" dirty="0" smtClean="0"/>
              <a:t>Age of The Mother : &lt;19 years) or &gt;over 30 years .</a:t>
            </a:r>
          </a:p>
          <a:p>
            <a:pPr marL="285750" indent="-285750">
              <a:buFont typeface="Arial" panose="020B0604020202020204" pitchFamily="34" charset="0"/>
              <a:buChar char="•"/>
            </a:pPr>
            <a:r>
              <a:rPr lang="en-US" b="1" dirty="0"/>
              <a:t>Repeated pregnancies : risk of miscarriage </a:t>
            </a:r>
          </a:p>
          <a:p>
            <a:pPr marL="285750" indent="-285750">
              <a:buFont typeface="Arial" panose="020B0604020202020204" pitchFamily="34" charset="0"/>
              <a:buChar char="•"/>
            </a:pPr>
            <a:r>
              <a:rPr lang="en-US" b="1" dirty="0"/>
              <a:t>Birth Spacing: &lt; 1 year = 2-4 times risk of mortality </a:t>
            </a:r>
          </a:p>
          <a:p>
            <a:pPr marL="285750" indent="-285750">
              <a:buFont typeface="Arial" panose="020B0604020202020204" pitchFamily="34" charset="0"/>
              <a:buChar char="•"/>
            </a:pPr>
            <a:r>
              <a:rPr lang="en-US" b="1" dirty="0"/>
              <a:t>Multiple Births: more risk due to low birth weight </a:t>
            </a:r>
          </a:p>
          <a:p>
            <a:pPr marL="285750" indent="-285750">
              <a:buFont typeface="Arial" panose="020B0604020202020204" pitchFamily="34" charset="0"/>
              <a:buChar char="•"/>
            </a:pPr>
            <a:r>
              <a:rPr lang="en-US" b="1" dirty="0"/>
              <a:t>Family Size: 3 or more children, more frequent/prolonged illness </a:t>
            </a:r>
          </a:p>
          <a:p>
            <a:pPr marL="285750" indent="-285750">
              <a:buFont typeface="Arial" panose="020B0604020202020204" pitchFamily="34" charset="0"/>
              <a:buChar char="•"/>
            </a:pPr>
            <a:endParaRPr lang="en-US" b="1" dirty="0"/>
          </a:p>
          <a:p>
            <a:pPr marL="285750" lvl="0" indent="-285750">
              <a:buFont typeface="Arial" panose="020B0604020202020204" pitchFamily="34" charset="0"/>
              <a:buChar char="•"/>
            </a:pPr>
            <a:endParaRPr lang="en-US" b="1" dirty="0"/>
          </a:p>
        </p:txBody>
      </p:sp>
      <p:pic>
        <p:nvPicPr>
          <p:cNvPr id="1028" name="Picture 4" descr="نتيجة بحث الصور عن ‪old lady 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549" y="3478016"/>
            <a:ext cx="2642190" cy="3209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نتيجة بحث الصور عن ‪young lady pain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739" y="3484064"/>
            <a:ext cx="2642191" cy="32091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نتيجة بحث الصور عن ‪multiple k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549" y="3478016"/>
            <a:ext cx="5284381" cy="320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1000"/>
                                        <p:tgtEl>
                                          <p:spTgt spid="1032"/>
                                        </p:tgtEl>
                                      </p:cBhvr>
                                    </p:animEffect>
                                    <p:anim calcmode="lin" valueType="num">
                                      <p:cBhvr>
                                        <p:cTn id="32" dur="1000" fill="hold"/>
                                        <p:tgtEl>
                                          <p:spTgt spid="1032"/>
                                        </p:tgtEl>
                                        <p:attrNameLst>
                                          <p:attrName>ppt_x</p:attrName>
                                        </p:attrNameLst>
                                      </p:cBhvr>
                                      <p:tavLst>
                                        <p:tav tm="0">
                                          <p:val>
                                            <p:strVal val="#ppt_x"/>
                                          </p:val>
                                        </p:tav>
                                        <p:tav tm="100000">
                                          <p:val>
                                            <p:strVal val="#ppt_x"/>
                                          </p:val>
                                        </p:tav>
                                      </p:tavLst>
                                    </p:anim>
                                    <p:anim calcmode="lin" valueType="num">
                                      <p:cBhvr>
                                        <p:cTn id="33"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barn(inVertical)">
                                      <p:cBhvr>
                                        <p:cTn id="38" dur="500"/>
                                        <p:tgtEl>
                                          <p:spTgt spid="4">
                                            <p:txEl>
                                              <p:pRg st="2" end="2"/>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barn(inVertical)">
                                      <p:cBhvr>
                                        <p:cTn id="41" dur="500"/>
                                        <p:tgtEl>
                                          <p:spTgt spid="4">
                                            <p:txEl>
                                              <p:pRg st="3" end="3"/>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barn(inVertical)">
                                      <p:cBhvr>
                                        <p:cTn id="44" dur="500"/>
                                        <p:tgtEl>
                                          <p:spTgt spid="4">
                                            <p:txEl>
                                              <p:pRg st="4" end="4"/>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barn(inVertical)">
                                      <p:cBhvr>
                                        <p:cTn id="4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Socio-economic Factors :</a:t>
            </a:r>
            <a:r>
              <a:rPr lang="en-US" dirty="0" smtClean="0"/>
              <a:t/>
            </a:r>
            <a:br>
              <a:rPr lang="en-US" dirty="0" smtClean="0"/>
            </a:br>
            <a:endParaRPr lang="en-US" dirty="0"/>
          </a:p>
        </p:txBody>
      </p:sp>
      <p:pic>
        <p:nvPicPr>
          <p:cNvPr id="2050" name="Picture 2" descr="نتيجة بحث الصور عن ‪poor environ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2070" y="3812676"/>
            <a:ext cx="7230139" cy="2790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419447"/>
            <a:ext cx="10563446" cy="2031325"/>
          </a:xfrm>
          <a:prstGeom prst="rect">
            <a:avLst/>
          </a:prstGeom>
          <a:noFill/>
        </p:spPr>
        <p:txBody>
          <a:bodyPr wrap="square" rtlCol="0">
            <a:spAutoFit/>
          </a:bodyPr>
          <a:lstStyle/>
          <a:p>
            <a:pPr marL="285750" lvl="0" indent="-285750">
              <a:buFont typeface="Arial" panose="020B0604020202020204" pitchFamily="34" charset="0"/>
              <a:buChar char="•"/>
            </a:pPr>
            <a:r>
              <a:rPr lang="en-US" b="1" dirty="0" smtClean="0"/>
              <a:t>Low income countries Rural areas</a:t>
            </a:r>
          </a:p>
          <a:p>
            <a:pPr marL="285750" lvl="0" indent="-285750">
              <a:buFont typeface="Arial" panose="020B0604020202020204" pitchFamily="34" charset="0"/>
              <a:buChar char="•"/>
            </a:pPr>
            <a:r>
              <a:rPr lang="en-US" b="1" dirty="0" smtClean="0"/>
              <a:t>Low education Nutrition</a:t>
            </a:r>
          </a:p>
          <a:p>
            <a:pPr marL="285750" lvl="0" indent="-285750">
              <a:buFont typeface="Arial" panose="020B0604020202020204" pitchFamily="34" charset="0"/>
              <a:buChar char="•"/>
            </a:pPr>
            <a:r>
              <a:rPr lang="en-US" b="1" dirty="0" smtClean="0"/>
              <a:t>Health care quality</a:t>
            </a:r>
          </a:p>
          <a:p>
            <a:pPr marL="285750" lvl="0" indent="-285750">
              <a:buFont typeface="Arial" panose="020B0604020202020204" pitchFamily="34" charset="0"/>
              <a:buChar char="•"/>
            </a:pPr>
            <a:r>
              <a:rPr lang="en-US" b="1" dirty="0" smtClean="0"/>
              <a:t>Environmental conditions </a:t>
            </a:r>
          </a:p>
          <a:p>
            <a:pPr marL="285750" lvl="0" indent="-285750">
              <a:buFont typeface="Arial" panose="020B0604020202020204" pitchFamily="34" charset="0"/>
              <a:buChar char="•"/>
            </a:pPr>
            <a:r>
              <a:rPr lang="en-US" b="1" dirty="0" smtClean="0"/>
              <a:t>Violence </a:t>
            </a:r>
          </a:p>
          <a:p>
            <a:pPr marL="285750" lvl="0" indent="-285750">
              <a:buFont typeface="Arial" panose="020B0604020202020204" pitchFamily="34" charset="0"/>
              <a:buChar char="•"/>
            </a:pPr>
            <a:r>
              <a:rPr lang="en-US" b="1" dirty="0" smtClean="0"/>
              <a:t>Milk formula (Breast feeding)</a:t>
            </a:r>
            <a:endParaRPr lang="en-US" dirty="0" smtClean="0"/>
          </a:p>
          <a:p>
            <a:pPr marL="285750" indent="-285750">
              <a:buFont typeface="Arial" panose="020B0604020202020204" pitchFamily="34" charset="0"/>
              <a:buChar char="•"/>
            </a:pPr>
            <a:endParaRPr lang="en-US" dirty="0"/>
          </a:p>
        </p:txBody>
      </p:sp>
      <p:pic>
        <p:nvPicPr>
          <p:cNvPr id="2054" name="Picture 6" descr="نتيجة بحث الصور عن ‪violence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070" y="3812677"/>
            <a:ext cx="7230140" cy="279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down)">
                                      <p:cBhvr>
                                        <p:cTn id="24" dur="500"/>
                                        <p:tgtEl>
                                          <p:spTgt spid="5">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circle(in)">
                                      <p:cBhvr>
                                        <p:cTn id="32"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t>
            </a:r>
            <a:endParaRPr lang="en-US" dirty="0"/>
          </a:p>
        </p:txBody>
      </p:sp>
      <p:sp>
        <p:nvSpPr>
          <p:cNvPr id="3" name="Content Placeholder 2"/>
          <p:cNvSpPr>
            <a:spLocks noGrp="1"/>
          </p:cNvSpPr>
          <p:nvPr>
            <p:ph idx="1"/>
          </p:nvPr>
        </p:nvSpPr>
        <p:spPr/>
        <p:txBody>
          <a:bodyPr/>
          <a:lstStyle/>
          <a:p>
            <a:pPr lvl="0"/>
            <a:r>
              <a:rPr lang="en-US" dirty="0" smtClean="0"/>
              <a:t>Religion</a:t>
            </a:r>
          </a:p>
          <a:p>
            <a:pPr lvl="0"/>
            <a:r>
              <a:rPr lang="en-US" dirty="0" smtClean="0"/>
              <a:t>Customs</a:t>
            </a:r>
            <a:endParaRPr lang="en-US" dirty="0"/>
          </a:p>
          <a:p>
            <a:pPr lvl="0"/>
            <a:r>
              <a:rPr lang="en-US" dirty="0" smtClean="0"/>
              <a:t>Early marriages</a:t>
            </a:r>
          </a:p>
          <a:p>
            <a:pPr lvl="0"/>
            <a:r>
              <a:rPr lang="en-US" dirty="0" smtClean="0"/>
              <a:t>Sex of child</a:t>
            </a:r>
          </a:p>
          <a:p>
            <a:pPr lvl="0"/>
            <a:r>
              <a:rPr lang="en-US" dirty="0" smtClean="0"/>
              <a:t>Quality of mothering Traditions affecting </a:t>
            </a:r>
          </a:p>
          <a:p>
            <a:pPr lvl="0"/>
            <a:r>
              <a:rPr lang="en-US" dirty="0" smtClean="0"/>
              <a:t>Cleanliness, Eating, Clothing</a:t>
            </a:r>
            <a:r>
              <a:rPr lang="en-US" dirty="0"/>
              <a:t>.</a:t>
            </a:r>
            <a:endParaRPr lang="en-US" dirty="0" smtClean="0"/>
          </a:p>
          <a:p>
            <a:pPr lvl="0"/>
            <a:r>
              <a:rPr lang="en-US" dirty="0"/>
              <a:t>C</a:t>
            </a:r>
            <a:r>
              <a:rPr lang="en-US" dirty="0" smtClean="0"/>
              <a:t>hild care </a:t>
            </a:r>
          </a:p>
          <a:p>
            <a:endParaRPr lang="en-US" dirty="0"/>
          </a:p>
        </p:txBody>
      </p:sp>
    </p:spTree>
    <p:extLst>
      <p:ext uri="{BB962C8B-B14F-4D97-AF65-F5344CB8AC3E}">
        <p14:creationId xmlns:p14="http://schemas.microsoft.com/office/powerpoint/2010/main" val="94812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5729" y="605118"/>
            <a:ext cx="9117106" cy="2308324"/>
          </a:xfrm>
          <a:prstGeom prst="rect">
            <a:avLst/>
          </a:prstGeom>
          <a:noFill/>
        </p:spPr>
        <p:txBody>
          <a:bodyPr wrap="square" rtlCol="0">
            <a:spAutoFit/>
          </a:bodyPr>
          <a:lstStyle/>
          <a:p>
            <a:pPr lvl="0"/>
            <a:r>
              <a:rPr lang="en-US" b="1" dirty="0" smtClean="0"/>
              <a:t>Urine sample for infection and to confirm your pregnancy IS CONSIDERED WHICH OF THE FOLLOWINGS ?</a:t>
            </a:r>
          </a:p>
          <a:p>
            <a:pPr lvl="0"/>
            <a:endParaRPr lang="en-US" b="1" dirty="0"/>
          </a:p>
          <a:p>
            <a:pPr lvl="0"/>
            <a:r>
              <a:rPr lang="en-US" b="1" dirty="0" smtClean="0"/>
              <a:t>A- </a:t>
            </a:r>
            <a:r>
              <a:rPr lang="en-US" dirty="0" smtClean="0"/>
              <a:t>PRENATAL CARE </a:t>
            </a:r>
          </a:p>
          <a:p>
            <a:pPr lvl="0"/>
            <a:r>
              <a:rPr lang="en-US" b="1" dirty="0" smtClean="0"/>
              <a:t>B- </a:t>
            </a:r>
            <a:r>
              <a:rPr lang="en-US" dirty="0" smtClean="0"/>
              <a:t>PERI NATAL CARE </a:t>
            </a:r>
          </a:p>
          <a:p>
            <a:pPr lvl="0"/>
            <a:r>
              <a:rPr lang="en-US" b="1" dirty="0" smtClean="0"/>
              <a:t>C- </a:t>
            </a:r>
            <a:r>
              <a:rPr lang="en-US" dirty="0" smtClean="0"/>
              <a:t>POST NATAL CARE </a:t>
            </a:r>
          </a:p>
          <a:p>
            <a:pPr lvl="0"/>
            <a:r>
              <a:rPr lang="en-US" b="1" dirty="0" smtClean="0"/>
              <a:t>D- </a:t>
            </a:r>
            <a:r>
              <a:rPr lang="en-US" dirty="0" smtClean="0"/>
              <a:t>NONE OF THE ABOVE</a:t>
            </a:r>
            <a:endParaRPr lang="x-none" dirty="0" smtClean="0"/>
          </a:p>
          <a:p>
            <a:endParaRPr lang="en-US" dirty="0"/>
          </a:p>
        </p:txBody>
      </p:sp>
      <p:sp>
        <p:nvSpPr>
          <p:cNvPr id="5" name="TextBox 4"/>
          <p:cNvSpPr txBox="1"/>
          <p:nvPr/>
        </p:nvSpPr>
        <p:spPr>
          <a:xfrm>
            <a:off x="1653988" y="3039035"/>
            <a:ext cx="9022977" cy="3416320"/>
          </a:xfrm>
          <a:prstGeom prst="rect">
            <a:avLst/>
          </a:prstGeom>
          <a:noFill/>
        </p:spPr>
        <p:txBody>
          <a:bodyPr wrap="square" rtlCol="0">
            <a:spAutoFit/>
          </a:bodyPr>
          <a:lstStyle/>
          <a:p>
            <a:r>
              <a:rPr lang="en-US" dirty="0" smtClean="0">
                <a:solidFill>
                  <a:schemeClr val="tx1">
                    <a:lumMod val="95000"/>
                    <a:lumOff val="5000"/>
                  </a:schemeClr>
                </a:solidFill>
              </a:rPr>
              <a:t>Gestational Diabetes mellitus IS DEFFINED AS ?</a:t>
            </a:r>
          </a:p>
          <a:p>
            <a:endParaRPr lang="en-US" dirty="0">
              <a:solidFill>
                <a:schemeClr val="tx1">
                  <a:lumMod val="95000"/>
                  <a:lumOff val="5000"/>
                </a:schemeClr>
              </a:solidFill>
            </a:endParaRPr>
          </a:p>
          <a:p>
            <a:r>
              <a:rPr lang="en-US" dirty="0" smtClean="0">
                <a:solidFill>
                  <a:schemeClr val="tx1">
                    <a:lumMod val="95000"/>
                    <a:lumOff val="5000"/>
                  </a:schemeClr>
                </a:solidFill>
              </a:rPr>
              <a:t>A-is when a woman </a:t>
            </a:r>
            <a:r>
              <a:rPr lang="en-US" b="1" u="sng" dirty="0" smtClean="0">
                <a:solidFill>
                  <a:schemeClr val="tx2"/>
                </a:solidFill>
              </a:rPr>
              <a:t>without</a:t>
            </a:r>
            <a:r>
              <a:rPr lang="en-US" dirty="0" smtClean="0">
                <a:solidFill>
                  <a:schemeClr val="tx1">
                    <a:lumMod val="95000"/>
                    <a:lumOff val="5000"/>
                  </a:schemeClr>
                </a:solidFill>
              </a:rPr>
              <a:t> diabetes,  develops high blood sugar levels </a:t>
            </a:r>
            <a:r>
              <a:rPr lang="en-US" b="1" u="sng" dirty="0" smtClean="0">
                <a:solidFill>
                  <a:schemeClr val="tx2"/>
                </a:solidFill>
              </a:rPr>
              <a:t>after</a:t>
            </a:r>
            <a:r>
              <a:rPr lang="en-US" dirty="0" smtClean="0">
                <a:solidFill>
                  <a:srgbClr val="FF0000"/>
                </a:solidFill>
              </a:rPr>
              <a:t> </a:t>
            </a:r>
            <a:r>
              <a:rPr lang="en-US" dirty="0" smtClean="0">
                <a:solidFill>
                  <a:schemeClr val="tx1">
                    <a:lumMod val="95000"/>
                    <a:lumOff val="5000"/>
                  </a:schemeClr>
                </a:solidFill>
              </a:rPr>
              <a:t>pregnancy</a:t>
            </a:r>
          </a:p>
          <a:p>
            <a:r>
              <a:rPr lang="en-US" dirty="0" smtClean="0">
                <a:solidFill>
                  <a:schemeClr val="tx1">
                    <a:lumMod val="95000"/>
                    <a:lumOff val="5000"/>
                  </a:schemeClr>
                </a:solidFill>
              </a:rPr>
              <a:t>B-is when a woman </a:t>
            </a:r>
            <a:r>
              <a:rPr lang="en-US" b="1" u="sng" dirty="0" smtClean="0">
                <a:solidFill>
                  <a:schemeClr val="tx2"/>
                </a:solidFill>
              </a:rPr>
              <a:t>with</a:t>
            </a:r>
            <a:r>
              <a:rPr lang="en-US" dirty="0" smtClean="0">
                <a:solidFill>
                  <a:schemeClr val="tx1">
                    <a:lumMod val="95000"/>
                    <a:lumOff val="5000"/>
                  </a:schemeClr>
                </a:solidFill>
              </a:rPr>
              <a:t> diabetes,  develops high blood sugar levels </a:t>
            </a:r>
            <a:r>
              <a:rPr lang="en-US" b="1" u="sng" dirty="0" smtClean="0">
                <a:solidFill>
                  <a:schemeClr val="tx2"/>
                </a:solidFill>
              </a:rPr>
              <a:t>during</a:t>
            </a:r>
            <a:r>
              <a:rPr lang="en-US" dirty="0" smtClean="0">
                <a:solidFill>
                  <a:srgbClr val="FF0000"/>
                </a:solidFill>
              </a:rPr>
              <a:t> </a:t>
            </a:r>
            <a:r>
              <a:rPr lang="en-US" dirty="0" smtClean="0">
                <a:solidFill>
                  <a:schemeClr val="tx1">
                    <a:lumMod val="95000"/>
                    <a:lumOff val="5000"/>
                  </a:schemeClr>
                </a:solidFill>
              </a:rPr>
              <a:t>pregnancy</a:t>
            </a:r>
          </a:p>
          <a:p>
            <a:r>
              <a:rPr lang="en-US" dirty="0" smtClean="0">
                <a:solidFill>
                  <a:schemeClr val="tx1">
                    <a:lumMod val="95000"/>
                    <a:lumOff val="5000"/>
                  </a:schemeClr>
                </a:solidFill>
              </a:rPr>
              <a:t>C-is when a woman </a:t>
            </a:r>
            <a:r>
              <a:rPr lang="en-US" b="1" u="sng" dirty="0" smtClean="0">
                <a:solidFill>
                  <a:schemeClr val="tx2"/>
                </a:solidFill>
              </a:rPr>
              <a:t>without</a:t>
            </a:r>
            <a:r>
              <a:rPr lang="en-US" dirty="0" smtClean="0">
                <a:solidFill>
                  <a:schemeClr val="tx1">
                    <a:lumMod val="95000"/>
                    <a:lumOff val="5000"/>
                  </a:schemeClr>
                </a:solidFill>
              </a:rPr>
              <a:t> diabetes,  develops high blood sugar levels </a:t>
            </a:r>
            <a:r>
              <a:rPr lang="en-US" b="1" u="sng" dirty="0" smtClean="0">
                <a:solidFill>
                  <a:schemeClr val="tx2"/>
                </a:solidFill>
              </a:rPr>
              <a:t>during</a:t>
            </a:r>
            <a:r>
              <a:rPr lang="en-US" dirty="0" smtClean="0">
                <a:solidFill>
                  <a:srgbClr val="FF0000"/>
                </a:solidFill>
              </a:rPr>
              <a:t> </a:t>
            </a:r>
            <a:r>
              <a:rPr lang="en-US" dirty="0" smtClean="0">
                <a:solidFill>
                  <a:schemeClr val="tx1">
                    <a:lumMod val="95000"/>
                    <a:lumOff val="5000"/>
                  </a:schemeClr>
                </a:solidFill>
              </a:rPr>
              <a:t>pregnancy</a:t>
            </a:r>
          </a:p>
          <a:p>
            <a:r>
              <a:rPr lang="en-US" dirty="0" smtClean="0">
                <a:solidFill>
                  <a:schemeClr val="tx1">
                    <a:lumMod val="95000"/>
                    <a:lumOff val="5000"/>
                  </a:schemeClr>
                </a:solidFill>
              </a:rPr>
              <a:t>D-is when a woman </a:t>
            </a:r>
            <a:r>
              <a:rPr lang="en-US" b="1" u="sng" dirty="0" smtClean="0">
                <a:solidFill>
                  <a:schemeClr val="tx2"/>
                </a:solidFill>
              </a:rPr>
              <a:t>without</a:t>
            </a:r>
            <a:r>
              <a:rPr lang="en-US" dirty="0" smtClean="0">
                <a:solidFill>
                  <a:schemeClr val="tx1">
                    <a:lumMod val="95000"/>
                    <a:lumOff val="5000"/>
                  </a:schemeClr>
                </a:solidFill>
              </a:rPr>
              <a:t> diabetes,  develops high blood sugar levels </a:t>
            </a:r>
            <a:r>
              <a:rPr lang="en-US" b="1" u="sng" dirty="0" smtClean="0">
                <a:solidFill>
                  <a:schemeClr val="tx2"/>
                </a:solidFill>
              </a:rPr>
              <a:t>before</a:t>
            </a:r>
            <a:r>
              <a:rPr lang="en-US" dirty="0" smtClean="0">
                <a:solidFill>
                  <a:srgbClr val="FF0000"/>
                </a:solidFill>
              </a:rPr>
              <a:t> </a:t>
            </a:r>
            <a:r>
              <a:rPr lang="en-US" dirty="0" smtClean="0">
                <a:solidFill>
                  <a:schemeClr val="tx1">
                    <a:lumMod val="95000"/>
                    <a:lumOff val="5000"/>
                  </a:schemeClr>
                </a:solidFill>
              </a:rPr>
              <a:t>pregnancy</a:t>
            </a: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a:p>
        </p:txBody>
      </p:sp>
    </p:spTree>
    <p:extLst>
      <p:ext uri="{BB962C8B-B14F-4D97-AF65-F5344CB8AC3E}">
        <p14:creationId xmlns:p14="http://schemas.microsoft.com/office/powerpoint/2010/main" val="1946701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Black" panose="020B0A04020102020204" pitchFamily="34" charset="0"/>
              </a:rPr>
              <a:t>Infant Mortality Rate (IMR) :</a:t>
            </a:r>
            <a:endParaRPr lang="en-US" sz="2800" dirty="0">
              <a:latin typeface="Arial Black" panose="020B0A04020102020204" pitchFamily="34" charset="0"/>
            </a:endParaRPr>
          </a:p>
        </p:txBody>
      </p:sp>
      <p:sp>
        <p:nvSpPr>
          <p:cNvPr id="3" name="Content Placeholder 2"/>
          <p:cNvSpPr>
            <a:spLocks noGrp="1"/>
          </p:cNvSpPr>
          <p:nvPr>
            <p:ph idx="1"/>
          </p:nvPr>
        </p:nvSpPr>
        <p:spPr/>
        <p:txBody>
          <a:bodyPr>
            <a:normAutofit fontScale="85000" lnSpcReduction="20000"/>
          </a:bodyPr>
          <a:lstStyle/>
          <a:p>
            <a:r>
              <a:rPr lang="en-US" sz="2400" b="1" dirty="0" smtClean="0">
                <a:latin typeface="Abadi MT Condensed Light"/>
              </a:rPr>
              <a:t>Infant </a:t>
            </a:r>
            <a:r>
              <a:rPr lang="en-US" sz="2400" b="1" dirty="0">
                <a:latin typeface="Abadi MT Condensed Light"/>
              </a:rPr>
              <a:t>mortality</a:t>
            </a:r>
            <a:r>
              <a:rPr lang="en-US" sz="2400" dirty="0">
                <a:latin typeface="Abadi MT Condensed Light"/>
              </a:rPr>
              <a:t> refers to deaths of young children, typically those less than one year of age. It is measured by the infant mortality rate (IMR), which is the number of deaths of children under one year of age per 1000 live births. The Under-Five Mortality Rate is also an important statistic considering the Infant Mortality Rate has a strict limit on focusing on children only under one year of age</a:t>
            </a:r>
            <a:r>
              <a:rPr lang="en-US" sz="2400" dirty="0" smtClean="0">
                <a:latin typeface="Abadi MT Condensed Light"/>
              </a:rPr>
              <a:t>.</a:t>
            </a:r>
          </a:p>
          <a:p>
            <a:r>
              <a:rPr lang="en-US" sz="2400" dirty="0">
                <a:latin typeface="Abadi MT Condensed Light"/>
              </a:rPr>
              <a:t>Perinatal mortality is late fetal death (22 weeks gestation to birth), or death of a newborn up to one week postpartum</a:t>
            </a:r>
            <a:r>
              <a:rPr lang="en-US" sz="2400" dirty="0" smtClean="0">
                <a:latin typeface="Abadi MT Condensed Light"/>
              </a:rPr>
              <a:t>.</a:t>
            </a:r>
            <a:endParaRPr lang="en-US" sz="2400" dirty="0">
              <a:latin typeface="Abadi MT Condensed Light"/>
            </a:endParaRPr>
          </a:p>
          <a:p>
            <a:r>
              <a:rPr lang="en-US" sz="2400" dirty="0">
                <a:latin typeface="Abadi MT Condensed Light"/>
              </a:rPr>
              <a:t>Neonatal mortality is newborn death occurring within 28 days </a:t>
            </a:r>
            <a:r>
              <a:rPr lang="en-US" sz="2400" dirty="0" smtClean="0">
                <a:latin typeface="Abadi MT Condensed Light"/>
              </a:rPr>
              <a:t>postpartum.</a:t>
            </a:r>
          </a:p>
          <a:p>
            <a:r>
              <a:rPr lang="en-US" sz="2400" dirty="0" smtClean="0">
                <a:latin typeface="Abadi MT Condensed Light"/>
              </a:rPr>
              <a:t>Post neonatal </a:t>
            </a:r>
            <a:r>
              <a:rPr lang="en-US" sz="2400" dirty="0">
                <a:latin typeface="Abadi MT Condensed Light"/>
              </a:rPr>
              <a:t>mortality is the death of children aged 29 days to one year. The major contributors to </a:t>
            </a:r>
            <a:r>
              <a:rPr lang="en-US" sz="2400" dirty="0" err="1">
                <a:latin typeface="Abadi MT Condensed Light"/>
              </a:rPr>
              <a:t>postneonatal</a:t>
            </a:r>
            <a:r>
              <a:rPr lang="en-US" sz="2400" dirty="0">
                <a:latin typeface="Abadi MT Condensed Light"/>
              </a:rPr>
              <a:t> death are malnutrition, infectious disease, troubled pregnancy, Sudden Infant Death Syndrome and problems with the home environment.</a:t>
            </a:r>
          </a:p>
        </p:txBody>
      </p:sp>
    </p:spTree>
    <p:extLst>
      <p:ext uri="{BB962C8B-B14F-4D97-AF65-F5344CB8AC3E}">
        <p14:creationId xmlns:p14="http://schemas.microsoft.com/office/powerpoint/2010/main" val="76280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IMR : </a:t>
            </a:r>
            <a:r>
              <a:rPr lang="en-US" dirty="0" err="1" smtClean="0">
                <a:latin typeface="Arial Black" panose="020B0A04020102020204" pitchFamily="34" charset="0"/>
              </a:rPr>
              <a:t>cont</a:t>
            </a:r>
            <a:r>
              <a:rPr lang="en-US" dirty="0" smtClean="0">
                <a:latin typeface="Arial Black" panose="020B0A04020102020204" pitchFamily="34" charset="0"/>
              </a:rPr>
              <a:t>…</a:t>
            </a:r>
            <a:endParaRPr lang="en-US" dirty="0">
              <a:latin typeface="Arial Black" panose="020B0A04020102020204" pitchFamily="34" charset="0"/>
            </a:endParaRPr>
          </a:p>
        </p:txBody>
      </p:sp>
      <p:pic>
        <p:nvPicPr>
          <p:cNvPr id="1026" name="Picture 2" descr="https://upload.wikimedia.org/wikipedia/commons/thumb/e/e1/Infant_mortality_map_of_the_world.svg/863px-Infant_mortality_map_of_the_world.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982" y="1690688"/>
            <a:ext cx="10159410" cy="468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56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to improve maternal and child health </a:t>
            </a:r>
            <a:r>
              <a:rPr lang="en-US" b="1" dirty="0" smtClean="0">
                <a:effectLst/>
              </a:rPr>
              <a:t/>
            </a:r>
            <a:br>
              <a:rPr lang="en-US" b="1" dirty="0" smtClean="0">
                <a:effectLst/>
              </a:rPr>
            </a:br>
            <a:endParaRPr lang="en-US" dirty="0"/>
          </a:p>
        </p:txBody>
      </p:sp>
      <p:sp>
        <p:nvSpPr>
          <p:cNvPr id="3" name="Content Placeholder 2"/>
          <p:cNvSpPr>
            <a:spLocks noGrp="1"/>
          </p:cNvSpPr>
          <p:nvPr>
            <p:ph idx="1"/>
          </p:nvPr>
        </p:nvSpPr>
        <p:spPr>
          <a:xfrm>
            <a:off x="868615" y="1771371"/>
            <a:ext cx="10944447" cy="2971689"/>
          </a:xfrm>
        </p:spPr>
        <p:txBody>
          <a:bodyPr>
            <a:normAutofit/>
          </a:bodyPr>
          <a:lstStyle/>
          <a:p>
            <a:pPr fontAlgn="base"/>
            <a:r>
              <a:rPr lang="en-US" dirty="0" smtClean="0"/>
              <a:t>approximately 830 women die every day from causes related to pregnancy and childbirth. </a:t>
            </a:r>
          </a:p>
          <a:p>
            <a:pPr marL="0" indent="0" fontAlgn="base">
              <a:buNone/>
            </a:pPr>
            <a:endParaRPr lang="en-US" dirty="0" smtClean="0">
              <a:effectLst/>
            </a:endParaRPr>
          </a:p>
          <a:p>
            <a:r>
              <a:rPr lang="en-US" b="1" dirty="0" smtClean="0"/>
              <a:t>5.9 million </a:t>
            </a:r>
            <a:r>
              <a:rPr lang="en-US" dirty="0" smtClean="0"/>
              <a:t>children under age five died in 2015, </a:t>
            </a:r>
            <a:r>
              <a:rPr lang="en-US" dirty="0" smtClean="0">
                <a:solidFill>
                  <a:srgbClr val="FF0000"/>
                </a:solidFill>
              </a:rPr>
              <a:t>16000 every day</a:t>
            </a:r>
            <a:r>
              <a:rPr lang="en-US" dirty="0" smtClean="0">
                <a:solidFill>
                  <a:schemeClr val="accent2"/>
                </a:solidFill>
              </a:rPr>
              <a:t>.</a:t>
            </a:r>
          </a:p>
          <a:p>
            <a:pPr marL="0" indent="0">
              <a:buNone/>
            </a:pPr>
            <a:endParaRPr lang="en-US" dirty="0" smtClean="0">
              <a:solidFill>
                <a:schemeClr val="accent2"/>
              </a:solidFill>
            </a:endParaRPr>
          </a:p>
          <a:p>
            <a:r>
              <a:rPr lang="en-US" dirty="0" smtClean="0"/>
              <a:t>With quality health care, many of these deaths could be prevented.</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x-none" dirty="0" smtClean="0"/>
          </a:p>
          <a:p>
            <a:endParaRPr lang="en-US" dirty="0"/>
          </a:p>
        </p:txBody>
      </p:sp>
    </p:spTree>
    <p:extLst>
      <p:ext uri="{BB962C8B-B14F-4D97-AF65-F5344CB8AC3E}">
        <p14:creationId xmlns:p14="http://schemas.microsoft.com/office/powerpoint/2010/main" val="98909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How to improve Maternal health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First 24 hours : </a:t>
            </a:r>
            <a:r>
              <a:rPr lang="en-US" dirty="0" smtClean="0">
                <a:solidFill>
                  <a:srgbClr val="FF0000"/>
                </a:solidFill>
              </a:rPr>
              <a:t>assessment</a:t>
            </a:r>
            <a:r>
              <a:rPr lang="en-US" dirty="0" smtClean="0"/>
              <a:t> of </a:t>
            </a:r>
            <a:r>
              <a:rPr lang="en-US" b="1" dirty="0" smtClean="0"/>
              <a:t>vaginal bleeding</a:t>
            </a:r>
            <a:r>
              <a:rPr lang="en-US" dirty="0" smtClean="0"/>
              <a:t>, </a:t>
            </a:r>
            <a:r>
              <a:rPr lang="en-US" b="1" dirty="0" smtClean="0"/>
              <a:t>uterine contraction</a:t>
            </a:r>
            <a:r>
              <a:rPr lang="en-US" dirty="0" smtClean="0"/>
              <a:t>, </a:t>
            </a:r>
            <a:r>
              <a:rPr lang="en-US" b="1" dirty="0" smtClean="0"/>
              <a:t>temperature</a:t>
            </a:r>
            <a:r>
              <a:rPr lang="en-US" dirty="0" smtClean="0"/>
              <a:t> and </a:t>
            </a:r>
            <a:r>
              <a:rPr lang="en-US" b="1" dirty="0" smtClean="0"/>
              <a:t>heart rate </a:t>
            </a:r>
            <a:r>
              <a:rPr lang="en-US" dirty="0" smtClean="0"/>
              <a:t>should be done routinely during the </a:t>
            </a:r>
            <a:r>
              <a:rPr lang="en-US" b="1" dirty="0" smtClean="0"/>
              <a:t>first 24 hours</a:t>
            </a:r>
          </a:p>
          <a:p>
            <a:endParaRPr lang="en-US" dirty="0" smtClean="0"/>
          </a:p>
          <a:p>
            <a:r>
              <a:rPr lang="en-US" dirty="0" smtClean="0">
                <a:solidFill>
                  <a:srgbClr val="FF0000"/>
                </a:solidFill>
              </a:rPr>
              <a:t>Breastfeeding</a:t>
            </a:r>
            <a:r>
              <a:rPr lang="en-US" dirty="0" smtClean="0"/>
              <a:t> should be assessed</a:t>
            </a:r>
          </a:p>
          <a:p>
            <a:endParaRPr lang="en-US" dirty="0" smtClean="0"/>
          </a:p>
          <a:p>
            <a:r>
              <a:rPr lang="en-US" dirty="0" smtClean="0"/>
              <a:t>women should be asked about their </a:t>
            </a:r>
            <a:r>
              <a:rPr lang="en-US" dirty="0" smtClean="0">
                <a:solidFill>
                  <a:srgbClr val="FF0000"/>
                </a:solidFill>
              </a:rPr>
              <a:t>emotional wellbeing</a:t>
            </a:r>
            <a:r>
              <a:rPr lang="en-US" dirty="0" smtClean="0"/>
              <a:t>, what family and social support they have </a:t>
            </a:r>
          </a:p>
          <a:p>
            <a:endParaRPr lang="en-US" dirty="0" smtClean="0"/>
          </a:p>
          <a:p>
            <a:r>
              <a:rPr lang="en-US" dirty="0" smtClean="0"/>
              <a:t>After </a:t>
            </a:r>
            <a:r>
              <a:rPr lang="en-US" b="1" dirty="0" smtClean="0"/>
              <a:t>10–14 days</a:t>
            </a:r>
            <a:r>
              <a:rPr lang="en-US" dirty="0" smtClean="0"/>
              <a:t>, all women should be asked about </a:t>
            </a:r>
            <a:r>
              <a:rPr lang="en-US" dirty="0" smtClean="0">
                <a:solidFill>
                  <a:srgbClr val="FF0000"/>
                </a:solidFill>
              </a:rPr>
              <a:t>postpartum depression</a:t>
            </a:r>
          </a:p>
          <a:p>
            <a:pPr marL="0" indent="0">
              <a:buNone/>
            </a:pPr>
            <a:endParaRPr lang="en-US" dirty="0" smtClean="0">
              <a:solidFill>
                <a:srgbClr val="FF0000"/>
              </a:solidFill>
            </a:endParaRPr>
          </a:p>
          <a:p>
            <a:r>
              <a:rPr lang="en-US" dirty="0" smtClean="0"/>
              <a:t>All women should be asked about sexual intercourse and possible dyspareunia as part of an assessment of overall well-being </a:t>
            </a:r>
            <a:r>
              <a:rPr lang="en-US" b="1" dirty="0" smtClean="0"/>
              <a:t>2–6 weeks after birth</a:t>
            </a:r>
          </a:p>
          <a:p>
            <a:endParaRPr lang="en-US" dirty="0" smtClean="0"/>
          </a:p>
          <a:p>
            <a:r>
              <a:rPr lang="en-US" dirty="0" smtClean="0">
                <a:solidFill>
                  <a:srgbClr val="FF0000"/>
                </a:solidFill>
              </a:rPr>
              <a:t>Iron and folic acid </a:t>
            </a:r>
            <a:r>
              <a:rPr lang="en-US" dirty="0" smtClean="0"/>
              <a:t>supplementation should be provided for at least 3 months after delivery.</a:t>
            </a:r>
            <a:r>
              <a:rPr lang="en-US" dirty="0" smtClean="0">
                <a:solidFill>
                  <a:srgbClr val="FF0000"/>
                </a:solidFill>
              </a:rPr>
              <a:t> </a:t>
            </a:r>
          </a:p>
          <a:p>
            <a:endParaRPr lang="x-none" dirty="0" smtClean="0"/>
          </a:p>
          <a:p>
            <a:pPr marL="0" indent="0">
              <a:buNone/>
            </a:pPr>
            <a:endParaRPr lang="en-US" dirty="0"/>
          </a:p>
        </p:txBody>
      </p:sp>
    </p:spTree>
    <p:extLst>
      <p:ext uri="{BB962C8B-B14F-4D97-AF65-F5344CB8AC3E}">
        <p14:creationId xmlns:p14="http://schemas.microsoft.com/office/powerpoint/2010/main" val="1229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How to improve infancy health</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                 Promote early and exclusive breastfeeding (EBF): </a:t>
            </a:r>
          </a:p>
          <a:p>
            <a:r>
              <a:rPr lang="en-US" dirty="0" smtClean="0"/>
              <a:t> Evidence shows EBF </a:t>
            </a:r>
            <a:r>
              <a:rPr lang="en-US" dirty="0" smtClean="0">
                <a:solidFill>
                  <a:srgbClr val="FF0000"/>
                </a:solidFill>
              </a:rPr>
              <a:t>reduces the risks of mortality and morbidity </a:t>
            </a:r>
            <a:r>
              <a:rPr lang="en-US" dirty="0" smtClean="0"/>
              <a:t>and improves post-neonatal outcomes</a:t>
            </a:r>
          </a:p>
          <a:p>
            <a:endParaRPr lang="en-US" dirty="0" smtClean="0"/>
          </a:p>
          <a:p>
            <a:r>
              <a:rPr lang="en-US" b="1" dirty="0" smtClean="0"/>
              <a:t>Preterm and low-birth-weight </a:t>
            </a:r>
            <a:r>
              <a:rPr lang="en-US" dirty="0" smtClean="0"/>
              <a:t>babies should be identified as soon as possible and should be provided special care.</a:t>
            </a:r>
          </a:p>
          <a:p>
            <a:endParaRPr lang="en-US" dirty="0" smtClean="0"/>
          </a:p>
          <a:p>
            <a:r>
              <a:rPr lang="en-US" dirty="0" smtClean="0"/>
              <a:t>A full clinical examination should be done 1 hour after birth. This includes giving </a:t>
            </a:r>
            <a:r>
              <a:rPr lang="en-US" b="1" dirty="0" smtClean="0"/>
              <a:t>vitamin K prophylaxis </a:t>
            </a:r>
            <a:r>
              <a:rPr lang="en-US" dirty="0" smtClean="0"/>
              <a:t>and </a:t>
            </a:r>
            <a:r>
              <a:rPr lang="en-US" b="1" dirty="0" smtClean="0"/>
              <a:t>hepatitis B vaccination </a:t>
            </a:r>
            <a:r>
              <a:rPr lang="en-US" dirty="0" smtClean="0"/>
              <a:t>(within 24 hours).</a:t>
            </a:r>
          </a:p>
          <a:p>
            <a:pPr>
              <a:buFont typeface="Arial"/>
              <a:buChar char="•"/>
            </a:pPr>
            <a:endParaRPr lang="x-none" dirty="0" smtClean="0"/>
          </a:p>
          <a:p>
            <a:endParaRPr lang="en-US" dirty="0"/>
          </a:p>
        </p:txBody>
      </p:sp>
    </p:spTree>
    <p:extLst>
      <p:ext uri="{BB962C8B-B14F-4D97-AF65-F5344CB8AC3E}">
        <p14:creationId xmlns:p14="http://schemas.microsoft.com/office/powerpoint/2010/main" val="9327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Postnatal Care Highlights </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 postnatal care in first 24 hours for every birth:</a:t>
            </a:r>
          </a:p>
          <a:p>
            <a:endParaRPr lang="en-US" dirty="0" smtClean="0"/>
          </a:p>
          <a:p>
            <a:r>
              <a:rPr lang="en-US" dirty="0" smtClean="0"/>
              <a:t> Delay facility </a:t>
            </a:r>
            <a:r>
              <a:rPr lang="en-US" sz="3200" b="1" dirty="0" smtClean="0"/>
              <a:t>discharge</a:t>
            </a:r>
            <a:r>
              <a:rPr lang="en-US" dirty="0" smtClean="0"/>
              <a:t> for at least </a:t>
            </a:r>
            <a:r>
              <a:rPr lang="en-US" sz="3200" b="1" dirty="0" smtClean="0"/>
              <a:t>24 hours</a:t>
            </a:r>
            <a:r>
              <a:rPr lang="en-US" dirty="0" smtClean="0"/>
              <a:t>. </a:t>
            </a:r>
          </a:p>
          <a:p>
            <a:endParaRPr lang="en-US" dirty="0" smtClean="0"/>
          </a:p>
          <a:p>
            <a:r>
              <a:rPr lang="en-US" dirty="0" smtClean="0"/>
              <a:t>Visit women with home births within the first 24 hours.</a:t>
            </a:r>
          </a:p>
          <a:p>
            <a:endParaRPr lang="en-US" dirty="0" smtClean="0"/>
          </a:p>
          <a:p>
            <a:r>
              <a:rPr lang="en-US" dirty="0" smtClean="0"/>
              <a:t> Provide every mother and baby </a:t>
            </a:r>
            <a:r>
              <a:rPr lang="en-US" sz="3200" b="1" dirty="0" smtClean="0"/>
              <a:t>four postnatal visits </a:t>
            </a:r>
            <a:r>
              <a:rPr lang="en-US" dirty="0" smtClean="0"/>
              <a:t>on : First day (24 hours), Day 3 (48–72 hours) , Between days 7–14 and the Sixth week. </a:t>
            </a:r>
          </a:p>
          <a:p>
            <a:pPr>
              <a:buFont typeface="Arial"/>
              <a:buChar char="•"/>
            </a:pPr>
            <a:endParaRPr lang="x-none" dirty="0" smtClean="0"/>
          </a:p>
          <a:p>
            <a:endParaRPr lang="en-US" dirty="0"/>
          </a:p>
        </p:txBody>
      </p:sp>
    </p:spTree>
    <p:extLst>
      <p:ext uri="{BB962C8B-B14F-4D97-AF65-F5344CB8AC3E}">
        <p14:creationId xmlns:p14="http://schemas.microsoft.com/office/powerpoint/2010/main" val="19533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How to improve maternal and child health</a:t>
            </a:r>
            <a:endParaRPr lang="en-US" dirty="0"/>
          </a:p>
        </p:txBody>
      </p:sp>
      <p:sp>
        <p:nvSpPr>
          <p:cNvPr id="3" name="Content Placeholder 2"/>
          <p:cNvSpPr>
            <a:spLocks noGrp="1"/>
          </p:cNvSpPr>
          <p:nvPr>
            <p:ph idx="1"/>
          </p:nvPr>
        </p:nvSpPr>
        <p:spPr/>
        <p:txBody>
          <a:bodyPr/>
          <a:lstStyle/>
          <a:p>
            <a:pPr marL="0" indent="0">
              <a:buNone/>
            </a:pPr>
            <a:r>
              <a:rPr lang="en-US" dirty="0" smtClean="0"/>
              <a:t>Vaccinations : </a:t>
            </a:r>
          </a:p>
          <a:p>
            <a:pPr marL="0" indent="0">
              <a:buNone/>
            </a:pPr>
            <a:r>
              <a:rPr lang="en-US" dirty="0" smtClean="0"/>
              <a:t> </a:t>
            </a:r>
            <a:endParaRPr lang="en-US" dirty="0" smtClean="0">
              <a:effectLst/>
            </a:endParaRPr>
          </a:p>
          <a:p>
            <a:pPr marL="0" indent="0">
              <a:buNone/>
            </a:pPr>
            <a:r>
              <a:rPr lang="en-US" dirty="0" smtClean="0"/>
              <a:t>●  Before pregnancy: measles, rubella </a:t>
            </a:r>
            <a:endParaRPr lang="en-US" dirty="0" smtClean="0">
              <a:effectLst/>
            </a:endParaRPr>
          </a:p>
          <a:p>
            <a:pPr marL="0" indent="0">
              <a:buNone/>
            </a:pPr>
            <a:r>
              <a:rPr lang="en-US" dirty="0" smtClean="0"/>
              <a:t>●  During pregnancy: </a:t>
            </a:r>
            <a:r>
              <a:rPr lang="en-US" dirty="0" err="1"/>
              <a:t>T</a:t>
            </a:r>
            <a:r>
              <a:rPr lang="en-US" dirty="0" err="1" smtClean="0"/>
              <a:t>dap</a:t>
            </a:r>
            <a:r>
              <a:rPr lang="en-US" dirty="0" smtClean="0"/>
              <a:t> vaccine to protect against whooping cough </a:t>
            </a:r>
            <a:endParaRPr lang="en-US" dirty="0" smtClean="0">
              <a:effectLst/>
            </a:endParaRPr>
          </a:p>
          <a:p>
            <a:pPr marL="0" indent="0">
              <a:buNone/>
            </a:pPr>
            <a:r>
              <a:rPr lang="en-US" dirty="0" smtClean="0"/>
              <a:t>●  For infants: hepatitis B, TB, Chickenpox </a:t>
            </a:r>
            <a:endParaRPr lang="en-US" dirty="0" smtClean="0">
              <a:effectLst/>
            </a:endParaRPr>
          </a:p>
          <a:p>
            <a:pPr marL="0" indent="0">
              <a:buNone/>
            </a:pPr>
            <a:r>
              <a:rPr lang="en-US" dirty="0" smtClean="0"/>
              <a:t>●  Flu shot could be taken during or before pregnancy. </a:t>
            </a:r>
            <a:endParaRPr lang="en-US" dirty="0" smtClean="0">
              <a:effectLst/>
            </a:endParaRPr>
          </a:p>
          <a:p>
            <a:pPr>
              <a:buFont typeface="Arial"/>
              <a:buChar char="•"/>
            </a:pPr>
            <a:endParaRPr lang="x-none" dirty="0" smtClean="0"/>
          </a:p>
          <a:p>
            <a:endParaRPr lang="en-US" dirty="0"/>
          </a:p>
        </p:txBody>
      </p:sp>
    </p:spTree>
    <p:extLst>
      <p:ext uri="{BB962C8B-B14F-4D97-AF65-F5344CB8AC3E}">
        <p14:creationId xmlns:p14="http://schemas.microsoft.com/office/powerpoint/2010/main" val="13610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29" y="0"/>
            <a:ext cx="12285920" cy="6858000"/>
          </a:xfrm>
          <a:prstGeom prst="rect">
            <a:avLst/>
          </a:prstGeom>
        </p:spPr>
      </p:pic>
    </p:spTree>
    <p:extLst>
      <p:ext uri="{BB962C8B-B14F-4D97-AF65-F5344CB8AC3E}">
        <p14:creationId xmlns:p14="http://schemas.microsoft.com/office/powerpoint/2010/main" val="8338892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 :</a:t>
            </a:r>
            <a:endParaRPr lang="en-US" dirty="0"/>
          </a:p>
        </p:txBody>
      </p:sp>
      <p:sp>
        <p:nvSpPr>
          <p:cNvPr id="3" name="Content Placeholder 2"/>
          <p:cNvSpPr>
            <a:spLocks noGrp="1"/>
          </p:cNvSpPr>
          <p:nvPr>
            <p:ph idx="1"/>
          </p:nvPr>
        </p:nvSpPr>
        <p:spPr/>
        <p:txBody>
          <a:bodyPr>
            <a:normAutofit/>
          </a:bodyPr>
          <a:lstStyle/>
          <a:p>
            <a:r>
              <a:rPr lang="en-US" sz="3200" dirty="0" smtClean="0">
                <a:hlinkClick r:id="rId2"/>
              </a:rPr>
              <a:t>https://www.youtube.com/watch?v=R7Mm_l4762Q&amp;pbjreload=10</a:t>
            </a:r>
            <a:endParaRPr lang="en-US" sz="3200" dirty="0"/>
          </a:p>
        </p:txBody>
      </p:sp>
    </p:spTree>
    <p:extLst>
      <p:ext uri="{BB962C8B-B14F-4D97-AF65-F5344CB8AC3E}">
        <p14:creationId xmlns:p14="http://schemas.microsoft.com/office/powerpoint/2010/main" val="1577313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AutoShape 4" descr="نتيجة بحث الصور عن ‪who pregnancy‬‏"/>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نتيجة بحث الصور عن ‪who maternal mort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8"/>
            <a:ext cx="12192000" cy="685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823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078" y="2957945"/>
            <a:ext cx="10178322" cy="1492132"/>
          </a:xfrm>
        </p:spPr>
        <p:txBody>
          <a:bodyPr/>
          <a:lstStyle/>
          <a:p>
            <a:pPr algn="ctr"/>
            <a:r>
              <a:rPr lang="en-US" b="1" dirty="0">
                <a:solidFill>
                  <a:srgbClr val="002060"/>
                </a:solidFill>
              </a:rPr>
              <a:t>Maternal health</a:t>
            </a:r>
            <a:endParaRPr lang="en-US" dirty="0"/>
          </a:p>
        </p:txBody>
      </p:sp>
    </p:spTree>
    <p:extLst>
      <p:ext uri="{BB962C8B-B14F-4D97-AF65-F5344CB8AC3E}">
        <p14:creationId xmlns:p14="http://schemas.microsoft.com/office/powerpoint/2010/main" val="3601166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98724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61624"/>
          </a:xfrm>
        </p:spPr>
        <p:txBody>
          <a:bodyPr/>
          <a:lstStyle/>
          <a:p>
            <a:r>
              <a:rPr lang="en-US" dirty="0" err="1" smtClean="0"/>
              <a:t>Milstones</a:t>
            </a:r>
            <a:r>
              <a:rPr lang="en-US" dirty="0" smtClean="0"/>
              <a:t> :</a:t>
            </a:r>
            <a:endParaRPr lang="en-US" dirty="0"/>
          </a:p>
        </p:txBody>
      </p:sp>
      <p:sp>
        <p:nvSpPr>
          <p:cNvPr id="3" name="Content Placeholder 2"/>
          <p:cNvSpPr>
            <a:spLocks noGrp="1"/>
          </p:cNvSpPr>
          <p:nvPr>
            <p:ph idx="1"/>
          </p:nvPr>
        </p:nvSpPr>
        <p:spPr>
          <a:xfrm>
            <a:off x="1251678" y="1392866"/>
            <a:ext cx="10178322" cy="3593591"/>
          </a:xfrm>
        </p:spPr>
        <p:txBody>
          <a:bodyPr/>
          <a:lstStyle/>
          <a:p>
            <a:r>
              <a:rPr lang="en-US" dirty="0"/>
              <a:t>A </a:t>
            </a:r>
            <a:r>
              <a:rPr lang="en-US" b="1" dirty="0"/>
              <a:t>growth chart</a:t>
            </a:r>
            <a:r>
              <a:rPr lang="en-US" dirty="0"/>
              <a:t> is used by pediatricians and other health care providers to follow a child's growth over time. </a:t>
            </a:r>
          </a:p>
          <a:p>
            <a:r>
              <a:rPr lang="en-US" dirty="0" smtClean="0"/>
              <a:t>Growth </a:t>
            </a:r>
            <a:r>
              <a:rPr lang="en-US" dirty="0"/>
              <a:t>charts have been constructed by observing the growth of large numbers of normal children over time. </a:t>
            </a:r>
            <a:endParaRPr lang="en-US" dirty="0" smtClean="0"/>
          </a:p>
        </p:txBody>
      </p:sp>
      <p:pic>
        <p:nvPicPr>
          <p:cNvPr id="1028" name="Picture 4" descr="نتيجة بحث الصور عن ‪milestone growth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678" y="2854841"/>
            <a:ext cx="10252750" cy="390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63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87196"/>
          </a:xfrm>
        </p:spPr>
        <p:txBody>
          <a:bodyPr>
            <a:normAutofit fontScale="90000"/>
          </a:bodyPr>
          <a:lstStyle/>
          <a:p>
            <a:r>
              <a:rPr lang="en-US" dirty="0" smtClean="0"/>
              <a:t>Child growth :</a:t>
            </a:r>
            <a:endParaRPr lang="en-US" dirty="0"/>
          </a:p>
        </p:txBody>
      </p:sp>
      <p:pic>
        <p:nvPicPr>
          <p:cNvPr id="2050" name="Picture 2" descr="نتيجة بحث الصور عن ‪milestone growth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81" y="1169581"/>
            <a:ext cx="10749517" cy="556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920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Weaning food : </a:t>
            </a:r>
            <a:endParaRPr lang="en-US" dirty="0"/>
          </a:p>
        </p:txBody>
      </p:sp>
      <p:pic>
        <p:nvPicPr>
          <p:cNvPr id="3074" name="Picture 2" descr="نتيجة بحث الصور عن ‪weaning food 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153" y="1238693"/>
            <a:ext cx="10334847" cy="542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Child Care :</a:t>
            </a:r>
            <a:endParaRPr lang="en-US" dirty="0">
              <a:latin typeface="Arial Black" panose="020B0A04020102020204" pitchFamily="34" charset="0"/>
            </a:endParaRPr>
          </a:p>
        </p:txBody>
      </p:sp>
      <p:pic>
        <p:nvPicPr>
          <p:cNvPr id="2050" name="Picture 2" descr="نتيجة بحث الصور عن ‪child care oba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062" y="2941260"/>
            <a:ext cx="9101469" cy="37686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8077" y="1388184"/>
            <a:ext cx="11285523"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Child care</a:t>
            </a:r>
            <a:r>
              <a:rPr lang="en-US" sz="2400" dirty="0"/>
              <a:t> or </a:t>
            </a:r>
            <a:r>
              <a:rPr lang="en-US" sz="2400" b="1" dirty="0"/>
              <a:t>childcare</a:t>
            </a:r>
            <a:r>
              <a:rPr lang="en-US" sz="2400" dirty="0"/>
              <a:t>, </a:t>
            </a:r>
            <a:r>
              <a:rPr lang="en-US" sz="2400" b="1" dirty="0"/>
              <a:t>child minding</a:t>
            </a:r>
            <a:r>
              <a:rPr lang="en-US" sz="2400" dirty="0"/>
              <a:t>, </a:t>
            </a:r>
            <a:r>
              <a:rPr lang="en-US" sz="2400" b="1" dirty="0"/>
              <a:t>daycare</a:t>
            </a:r>
            <a:r>
              <a:rPr lang="en-US" sz="2400" dirty="0"/>
              <a:t>, or </a:t>
            </a:r>
            <a:r>
              <a:rPr lang="en-US" sz="2400" b="1" dirty="0"/>
              <a:t>preschool</a:t>
            </a:r>
            <a:r>
              <a:rPr lang="en-US" sz="2400" dirty="0"/>
              <a:t> is the caring for and supervision of a </a:t>
            </a:r>
            <a:r>
              <a:rPr lang="en-US" sz="2400" dirty="0" smtClean="0"/>
              <a:t>child or </a:t>
            </a:r>
            <a:r>
              <a:rPr lang="en-US" sz="2400" dirty="0"/>
              <a:t>children, usually from age six weeks to age thirteen. Child care is the action or skill of looking after children by a day-care center, babysitter, or other providers.</a:t>
            </a:r>
          </a:p>
        </p:txBody>
      </p:sp>
      <p:sp>
        <p:nvSpPr>
          <p:cNvPr id="6" name="Rectangle 5"/>
          <p:cNvSpPr/>
          <p:nvPr/>
        </p:nvSpPr>
        <p:spPr>
          <a:xfrm>
            <a:off x="1580674" y="5189539"/>
            <a:ext cx="2119491" cy="923330"/>
          </a:xfrm>
          <a:prstGeom prst="rect">
            <a:avLst/>
          </a:prstGeom>
          <a:noFill/>
        </p:spPr>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WHY ?</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14202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611" y="0"/>
            <a:ext cx="12192000" cy="6900530"/>
          </a:xfrm>
        </p:spPr>
        <p:txBody>
          <a:bodyPr/>
          <a:lstStyle/>
          <a:p>
            <a:r>
              <a:rPr lang="en-US" b="1" dirty="0" smtClean="0">
                <a:solidFill>
                  <a:schemeClr val="tx2"/>
                </a:solidFill>
              </a:rPr>
              <a:t>Which one of the following is the major cause of maternal mortality in Saudi Arabia ?</a:t>
            </a:r>
            <a:endParaRPr lang="en-US" dirty="0" smtClean="0">
              <a:solidFill>
                <a:schemeClr val="tx2"/>
              </a:solidFill>
            </a:endParaRPr>
          </a:p>
          <a:p>
            <a:pPr marL="514350" indent="-514350">
              <a:buFont typeface="+mj-lt"/>
              <a:buAutoNum type="alphaLcPeriod"/>
            </a:pPr>
            <a:r>
              <a:rPr lang="en-US" dirty="0" smtClean="0"/>
              <a:t>Infection </a:t>
            </a:r>
          </a:p>
          <a:p>
            <a:pPr marL="514350" indent="-514350">
              <a:buFont typeface="+mj-lt"/>
              <a:buAutoNum type="alphaLcPeriod"/>
            </a:pPr>
            <a:r>
              <a:rPr lang="en-US" dirty="0"/>
              <a:t>H</a:t>
            </a:r>
            <a:r>
              <a:rPr lang="en-US" dirty="0" smtClean="0"/>
              <a:t>emorrhage </a:t>
            </a:r>
          </a:p>
          <a:p>
            <a:pPr marL="514350" indent="-514350">
              <a:buFont typeface="+mj-lt"/>
              <a:buAutoNum type="alphaLcPeriod"/>
            </a:pPr>
            <a:r>
              <a:rPr lang="en-US" dirty="0"/>
              <a:t>H</a:t>
            </a:r>
            <a:r>
              <a:rPr lang="en-US" dirty="0" smtClean="0"/>
              <a:t>igh blood pressure </a:t>
            </a:r>
          </a:p>
          <a:p>
            <a:pPr marL="514350" indent="-514350">
              <a:buFont typeface="+mj-lt"/>
              <a:buAutoNum type="alphaLcPeriod"/>
            </a:pPr>
            <a:r>
              <a:rPr lang="en-US" dirty="0"/>
              <a:t>U</a:t>
            </a:r>
            <a:r>
              <a:rPr lang="en-US" dirty="0" smtClean="0"/>
              <a:t>nsafe abortion</a:t>
            </a:r>
          </a:p>
          <a:p>
            <a:pPr marL="0" indent="0">
              <a:buNone/>
            </a:pPr>
            <a:endParaRPr lang="en-US" dirty="0" smtClean="0"/>
          </a:p>
          <a:p>
            <a:r>
              <a:rPr lang="en-US" b="1" dirty="0" smtClean="0">
                <a:solidFill>
                  <a:schemeClr val="tx2"/>
                </a:solidFill>
              </a:rPr>
              <a:t>Which one of the following vaccines should be given immediately after birth ?</a:t>
            </a:r>
          </a:p>
          <a:p>
            <a:pPr marL="514350" indent="-514350">
              <a:buAutoNum type="alphaLcPeriod"/>
            </a:pPr>
            <a:r>
              <a:rPr lang="en-US" dirty="0" smtClean="0"/>
              <a:t>Hepatitis B</a:t>
            </a:r>
          </a:p>
          <a:p>
            <a:pPr marL="514350" indent="-514350">
              <a:buAutoNum type="alphaLcPeriod"/>
            </a:pPr>
            <a:r>
              <a:rPr lang="en-US" dirty="0" smtClean="0"/>
              <a:t>Varicella </a:t>
            </a:r>
          </a:p>
          <a:p>
            <a:pPr marL="514350" indent="-514350">
              <a:buAutoNum type="alphaLcPeriod"/>
            </a:pPr>
            <a:r>
              <a:rPr lang="en-US" dirty="0" smtClean="0"/>
              <a:t>Hepatitis A</a:t>
            </a:r>
          </a:p>
          <a:p>
            <a:pPr marL="514350" indent="-514350">
              <a:buAutoNum type="alphaLcPeriod"/>
            </a:pPr>
            <a:r>
              <a:rPr lang="en-US" dirty="0" smtClean="0"/>
              <a:t>IPV</a:t>
            </a:r>
          </a:p>
          <a:p>
            <a:pPr marL="0" indent="0">
              <a:buNone/>
            </a:pPr>
            <a:endParaRPr lang="en-US" dirty="0" smtClean="0"/>
          </a:p>
          <a:p>
            <a:pPr marL="0" indent="0">
              <a:buNone/>
            </a:pPr>
            <a:endParaRPr lang="en-US" dirty="0"/>
          </a:p>
          <a:p>
            <a:pPr marL="0" indent="0">
              <a:buNone/>
            </a:pPr>
            <a:endParaRPr lang="en-US" dirty="0" smtClean="0"/>
          </a:p>
        </p:txBody>
      </p:sp>
      <p:sp>
        <p:nvSpPr>
          <p:cNvPr id="2" name="TextBox 1"/>
          <p:cNvSpPr txBox="1"/>
          <p:nvPr/>
        </p:nvSpPr>
        <p:spPr>
          <a:xfrm>
            <a:off x="860611" y="5002306"/>
            <a:ext cx="10367683" cy="2031325"/>
          </a:xfrm>
          <a:prstGeom prst="rect">
            <a:avLst/>
          </a:prstGeom>
          <a:noFill/>
        </p:spPr>
        <p:txBody>
          <a:bodyPr wrap="square" rtlCol="0">
            <a:spAutoFit/>
          </a:bodyPr>
          <a:lstStyle/>
          <a:p>
            <a:pPr marL="285750" indent="-285750">
              <a:buFont typeface="Arial" charset="0"/>
              <a:buChar char="•"/>
            </a:pPr>
            <a:r>
              <a:rPr lang="en-US" b="1" dirty="0" smtClean="0"/>
              <a:t>Which of the following factors can't affect pregnancy and childbirth? </a:t>
            </a:r>
          </a:p>
          <a:p>
            <a:pPr lvl="0"/>
            <a:r>
              <a:rPr lang="en-US" dirty="0" smtClean="0"/>
              <a:t> A. Preconception </a:t>
            </a:r>
          </a:p>
          <a:p>
            <a:pPr lvl="0"/>
            <a:r>
              <a:rPr lang="en-US" dirty="0" smtClean="0"/>
              <a:t>B. health status </a:t>
            </a:r>
          </a:p>
          <a:p>
            <a:pPr lvl="0"/>
            <a:r>
              <a:rPr lang="en-US" dirty="0" smtClean="0"/>
              <a:t>C. Age </a:t>
            </a:r>
          </a:p>
          <a:p>
            <a:r>
              <a:rPr lang="en-US" dirty="0" smtClean="0"/>
              <a:t>D. Exclusive breastfeeding for six months (0–5 months)  </a:t>
            </a:r>
          </a:p>
          <a:p>
            <a:pPr lvl="0"/>
            <a:endParaRPr lang="en-US" dirty="0" smtClean="0"/>
          </a:p>
          <a:p>
            <a:endParaRPr lang="en-US" dirty="0"/>
          </a:p>
        </p:txBody>
      </p:sp>
      <p:sp>
        <p:nvSpPr>
          <p:cNvPr id="4" name="5-Point Star 3"/>
          <p:cNvSpPr/>
          <p:nvPr/>
        </p:nvSpPr>
        <p:spPr>
          <a:xfrm>
            <a:off x="2942718" y="971629"/>
            <a:ext cx="377455" cy="2020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942717" y="2920748"/>
            <a:ext cx="377455" cy="3344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044452" y="6187056"/>
            <a:ext cx="377455" cy="2020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0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5729" y="605118"/>
            <a:ext cx="9117106" cy="2308324"/>
          </a:xfrm>
          <a:prstGeom prst="rect">
            <a:avLst/>
          </a:prstGeom>
          <a:noFill/>
        </p:spPr>
        <p:txBody>
          <a:bodyPr wrap="square" rtlCol="0">
            <a:spAutoFit/>
          </a:bodyPr>
          <a:lstStyle/>
          <a:p>
            <a:pPr lvl="0"/>
            <a:r>
              <a:rPr lang="en-US" b="1" dirty="0" smtClean="0"/>
              <a:t>Urine sample for infection and to confirm your pregnancy IS CONSIDERED WHICH OF THE FOLLOWINGS ?</a:t>
            </a:r>
          </a:p>
          <a:p>
            <a:pPr lvl="0"/>
            <a:endParaRPr lang="en-US" b="1" dirty="0"/>
          </a:p>
          <a:p>
            <a:pPr lvl="0"/>
            <a:r>
              <a:rPr lang="en-US" b="1" dirty="0" smtClean="0"/>
              <a:t>A- </a:t>
            </a:r>
            <a:r>
              <a:rPr lang="en-US" dirty="0" smtClean="0"/>
              <a:t>PRENATAL CARE </a:t>
            </a:r>
          </a:p>
          <a:p>
            <a:pPr lvl="0"/>
            <a:r>
              <a:rPr lang="en-US" b="1" dirty="0" smtClean="0"/>
              <a:t>B- </a:t>
            </a:r>
            <a:r>
              <a:rPr lang="en-US" dirty="0" smtClean="0"/>
              <a:t>PERI NATAL CARE </a:t>
            </a:r>
          </a:p>
          <a:p>
            <a:pPr lvl="0"/>
            <a:r>
              <a:rPr lang="en-US" b="1" dirty="0" smtClean="0"/>
              <a:t>C- </a:t>
            </a:r>
            <a:r>
              <a:rPr lang="en-US" dirty="0" smtClean="0"/>
              <a:t>POST NATAL CARE </a:t>
            </a:r>
          </a:p>
          <a:p>
            <a:pPr lvl="0"/>
            <a:r>
              <a:rPr lang="en-US" b="1" dirty="0" smtClean="0"/>
              <a:t>D- </a:t>
            </a:r>
            <a:r>
              <a:rPr lang="en-US" dirty="0" smtClean="0"/>
              <a:t>NONE OF THE ABOVE</a:t>
            </a:r>
            <a:endParaRPr lang="x-none" dirty="0" smtClean="0"/>
          </a:p>
          <a:p>
            <a:endParaRPr lang="en-US" dirty="0"/>
          </a:p>
        </p:txBody>
      </p:sp>
      <p:sp>
        <p:nvSpPr>
          <p:cNvPr id="5" name="TextBox 4"/>
          <p:cNvSpPr txBox="1"/>
          <p:nvPr/>
        </p:nvSpPr>
        <p:spPr>
          <a:xfrm>
            <a:off x="1653988" y="3039035"/>
            <a:ext cx="9022977" cy="3416320"/>
          </a:xfrm>
          <a:prstGeom prst="rect">
            <a:avLst/>
          </a:prstGeom>
          <a:noFill/>
        </p:spPr>
        <p:txBody>
          <a:bodyPr wrap="square" rtlCol="0">
            <a:spAutoFit/>
          </a:bodyPr>
          <a:lstStyle/>
          <a:p>
            <a:r>
              <a:rPr lang="en-US" dirty="0" smtClean="0">
                <a:solidFill>
                  <a:schemeClr val="tx1">
                    <a:lumMod val="95000"/>
                    <a:lumOff val="5000"/>
                  </a:schemeClr>
                </a:solidFill>
              </a:rPr>
              <a:t>Gestational Diabetes mellitus IS DEFFINED AS ?</a:t>
            </a:r>
          </a:p>
          <a:p>
            <a:endParaRPr lang="en-US" dirty="0">
              <a:solidFill>
                <a:schemeClr val="tx1">
                  <a:lumMod val="95000"/>
                  <a:lumOff val="5000"/>
                </a:schemeClr>
              </a:solidFill>
            </a:endParaRPr>
          </a:p>
          <a:p>
            <a:r>
              <a:rPr lang="en-US" dirty="0" smtClean="0">
                <a:solidFill>
                  <a:schemeClr val="tx1">
                    <a:lumMod val="95000"/>
                    <a:lumOff val="5000"/>
                  </a:schemeClr>
                </a:solidFill>
              </a:rPr>
              <a:t>A-is when a woman </a:t>
            </a:r>
            <a:r>
              <a:rPr lang="en-US" b="1" u="sng" dirty="0" smtClean="0">
                <a:solidFill>
                  <a:schemeClr val="tx2"/>
                </a:solidFill>
              </a:rPr>
              <a:t>without</a:t>
            </a:r>
            <a:r>
              <a:rPr lang="en-US" dirty="0" smtClean="0">
                <a:solidFill>
                  <a:schemeClr val="tx1">
                    <a:lumMod val="95000"/>
                    <a:lumOff val="5000"/>
                  </a:schemeClr>
                </a:solidFill>
              </a:rPr>
              <a:t> diabetes,  develops high blood sugar levels </a:t>
            </a:r>
            <a:r>
              <a:rPr lang="en-US" b="1" u="sng" dirty="0" smtClean="0">
                <a:solidFill>
                  <a:schemeClr val="tx2"/>
                </a:solidFill>
              </a:rPr>
              <a:t>after</a:t>
            </a:r>
            <a:r>
              <a:rPr lang="en-US" dirty="0" smtClean="0">
                <a:solidFill>
                  <a:srgbClr val="FF0000"/>
                </a:solidFill>
              </a:rPr>
              <a:t> </a:t>
            </a:r>
            <a:r>
              <a:rPr lang="en-US" dirty="0" smtClean="0">
                <a:solidFill>
                  <a:schemeClr val="tx1">
                    <a:lumMod val="95000"/>
                    <a:lumOff val="5000"/>
                  </a:schemeClr>
                </a:solidFill>
              </a:rPr>
              <a:t>pregnancy</a:t>
            </a:r>
          </a:p>
          <a:p>
            <a:r>
              <a:rPr lang="en-US" dirty="0" smtClean="0">
                <a:solidFill>
                  <a:schemeClr val="tx1">
                    <a:lumMod val="95000"/>
                    <a:lumOff val="5000"/>
                  </a:schemeClr>
                </a:solidFill>
              </a:rPr>
              <a:t>B-is when a woman </a:t>
            </a:r>
            <a:r>
              <a:rPr lang="en-US" b="1" u="sng" dirty="0" smtClean="0">
                <a:solidFill>
                  <a:schemeClr val="tx2"/>
                </a:solidFill>
              </a:rPr>
              <a:t>with</a:t>
            </a:r>
            <a:r>
              <a:rPr lang="en-US" dirty="0" smtClean="0">
                <a:solidFill>
                  <a:schemeClr val="tx1">
                    <a:lumMod val="95000"/>
                    <a:lumOff val="5000"/>
                  </a:schemeClr>
                </a:solidFill>
              </a:rPr>
              <a:t> diabetes,  develops high blood sugar levels </a:t>
            </a:r>
            <a:r>
              <a:rPr lang="en-US" b="1" u="sng" dirty="0" smtClean="0">
                <a:solidFill>
                  <a:schemeClr val="tx2"/>
                </a:solidFill>
              </a:rPr>
              <a:t>during</a:t>
            </a:r>
            <a:r>
              <a:rPr lang="en-US" dirty="0" smtClean="0">
                <a:solidFill>
                  <a:srgbClr val="FF0000"/>
                </a:solidFill>
              </a:rPr>
              <a:t> </a:t>
            </a:r>
            <a:r>
              <a:rPr lang="en-US" dirty="0" smtClean="0">
                <a:solidFill>
                  <a:schemeClr val="tx1">
                    <a:lumMod val="95000"/>
                    <a:lumOff val="5000"/>
                  </a:schemeClr>
                </a:solidFill>
              </a:rPr>
              <a:t>pregnancy</a:t>
            </a:r>
          </a:p>
          <a:p>
            <a:r>
              <a:rPr lang="en-US" dirty="0" smtClean="0">
                <a:solidFill>
                  <a:schemeClr val="tx1">
                    <a:lumMod val="95000"/>
                    <a:lumOff val="5000"/>
                  </a:schemeClr>
                </a:solidFill>
              </a:rPr>
              <a:t>C-is when a woman </a:t>
            </a:r>
            <a:r>
              <a:rPr lang="en-US" b="1" u="sng" dirty="0" smtClean="0">
                <a:solidFill>
                  <a:schemeClr val="tx2"/>
                </a:solidFill>
              </a:rPr>
              <a:t>without</a:t>
            </a:r>
            <a:r>
              <a:rPr lang="en-US" dirty="0" smtClean="0">
                <a:solidFill>
                  <a:schemeClr val="tx1">
                    <a:lumMod val="95000"/>
                    <a:lumOff val="5000"/>
                  </a:schemeClr>
                </a:solidFill>
              </a:rPr>
              <a:t> diabetes,  develops high blood sugar levels </a:t>
            </a:r>
            <a:r>
              <a:rPr lang="en-US" b="1" u="sng" dirty="0" smtClean="0">
                <a:solidFill>
                  <a:schemeClr val="tx2"/>
                </a:solidFill>
              </a:rPr>
              <a:t>during</a:t>
            </a:r>
            <a:r>
              <a:rPr lang="en-US" dirty="0" smtClean="0">
                <a:solidFill>
                  <a:srgbClr val="FF0000"/>
                </a:solidFill>
              </a:rPr>
              <a:t> </a:t>
            </a:r>
            <a:r>
              <a:rPr lang="en-US" dirty="0" smtClean="0">
                <a:solidFill>
                  <a:schemeClr val="tx1">
                    <a:lumMod val="95000"/>
                    <a:lumOff val="5000"/>
                  </a:schemeClr>
                </a:solidFill>
              </a:rPr>
              <a:t>pregnancy</a:t>
            </a:r>
          </a:p>
          <a:p>
            <a:r>
              <a:rPr lang="en-US" dirty="0" smtClean="0">
                <a:solidFill>
                  <a:schemeClr val="tx1">
                    <a:lumMod val="95000"/>
                    <a:lumOff val="5000"/>
                  </a:schemeClr>
                </a:solidFill>
              </a:rPr>
              <a:t>D-is when a woman </a:t>
            </a:r>
            <a:r>
              <a:rPr lang="en-US" b="1" u="sng" dirty="0" smtClean="0">
                <a:solidFill>
                  <a:schemeClr val="tx2"/>
                </a:solidFill>
              </a:rPr>
              <a:t>without</a:t>
            </a:r>
            <a:r>
              <a:rPr lang="en-US" dirty="0" smtClean="0">
                <a:solidFill>
                  <a:schemeClr val="tx1">
                    <a:lumMod val="95000"/>
                    <a:lumOff val="5000"/>
                  </a:schemeClr>
                </a:solidFill>
              </a:rPr>
              <a:t> diabetes,  develops high blood sugar levels </a:t>
            </a:r>
            <a:r>
              <a:rPr lang="en-US" b="1" u="sng" dirty="0" smtClean="0">
                <a:solidFill>
                  <a:schemeClr val="tx2"/>
                </a:solidFill>
              </a:rPr>
              <a:t>before</a:t>
            </a:r>
            <a:r>
              <a:rPr lang="en-US" dirty="0" smtClean="0">
                <a:solidFill>
                  <a:srgbClr val="FF0000"/>
                </a:solidFill>
              </a:rPr>
              <a:t> </a:t>
            </a:r>
            <a:r>
              <a:rPr lang="en-US" dirty="0" smtClean="0">
                <a:solidFill>
                  <a:schemeClr val="tx1">
                    <a:lumMod val="95000"/>
                    <a:lumOff val="5000"/>
                  </a:schemeClr>
                </a:solidFill>
              </a:rPr>
              <a:t>pregnancy</a:t>
            </a: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endParaRPr lang="en-US" dirty="0"/>
          </a:p>
        </p:txBody>
      </p:sp>
      <p:sp>
        <p:nvSpPr>
          <p:cNvPr id="8" name="5-Point Star 7"/>
          <p:cNvSpPr/>
          <p:nvPr/>
        </p:nvSpPr>
        <p:spPr>
          <a:xfrm>
            <a:off x="4247084" y="1455723"/>
            <a:ext cx="377455" cy="2020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0205380" y="4252711"/>
            <a:ext cx="377455" cy="2020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56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3612" y="995082"/>
            <a:ext cx="7543800" cy="2585323"/>
          </a:xfrm>
          <a:prstGeom prst="rect">
            <a:avLst/>
          </a:prstGeom>
          <a:noFill/>
        </p:spPr>
        <p:txBody>
          <a:bodyPr wrap="square" rtlCol="0">
            <a:spAutoFit/>
          </a:bodyPr>
          <a:lstStyle/>
          <a:p>
            <a:r>
              <a:rPr lang="en-US" dirty="0" smtClean="0"/>
              <a:t>REFRENCES:</a:t>
            </a:r>
          </a:p>
          <a:p>
            <a:endParaRPr lang="en-US" dirty="0"/>
          </a:p>
          <a:p>
            <a:r>
              <a:rPr lang="en-US" dirty="0" smtClean="0">
                <a:hlinkClick r:id="rId2"/>
              </a:rPr>
              <a:t>Centers </a:t>
            </a:r>
            <a:r>
              <a:rPr lang="en-US" dirty="0">
                <a:hlinkClick r:id="rId2"/>
              </a:rPr>
              <a:t>for Disease Control and </a:t>
            </a:r>
            <a:r>
              <a:rPr lang="en-US" dirty="0" smtClean="0">
                <a:hlinkClick r:id="rId2"/>
              </a:rPr>
              <a:t>Prevention</a:t>
            </a:r>
            <a:endParaRPr lang="en-US" dirty="0" smtClean="0"/>
          </a:p>
          <a:p>
            <a:endParaRPr lang="en-US" dirty="0"/>
          </a:p>
          <a:p>
            <a:r>
              <a:rPr lang="x-none" dirty="0">
                <a:hlinkClick r:id="rId3"/>
              </a:rPr>
              <a:t>منظمة الصحة العالمية</a:t>
            </a:r>
            <a:endParaRPr lang="x-none" dirty="0"/>
          </a:p>
          <a:p>
            <a:r>
              <a:rPr lang="en-US" dirty="0" smtClean="0"/>
              <a:t>World Health Organization </a:t>
            </a:r>
            <a:endParaRPr lang="en-US" dirty="0"/>
          </a:p>
          <a:p>
            <a:r>
              <a:rPr lang="en-US" dirty="0"/>
              <a:t/>
            </a:r>
            <a:br>
              <a:rPr lang="en-US" dirty="0"/>
            </a:br>
            <a:endParaRPr lang="en-US" dirty="0"/>
          </a:p>
          <a:p>
            <a:endParaRPr lang="en-US" dirty="0"/>
          </a:p>
        </p:txBody>
      </p:sp>
      <p:sp>
        <p:nvSpPr>
          <p:cNvPr id="3" name="TextBox 2"/>
          <p:cNvSpPr txBox="1"/>
          <p:nvPr/>
        </p:nvSpPr>
        <p:spPr>
          <a:xfrm>
            <a:off x="4800600" y="2904565"/>
            <a:ext cx="6831106" cy="1446550"/>
          </a:xfrm>
          <a:prstGeom prst="rect">
            <a:avLst/>
          </a:prstGeom>
          <a:noFill/>
        </p:spPr>
        <p:txBody>
          <a:bodyPr wrap="square" rtlCol="0">
            <a:spAutoFit/>
          </a:bodyPr>
          <a:lstStyle/>
          <a:p>
            <a:pPr algn="ctr"/>
            <a:r>
              <a:rPr lang="en-US" sz="8800" dirty="0" smtClean="0">
                <a:solidFill>
                  <a:schemeClr val="tx2">
                    <a:lumMod val="75000"/>
                    <a:lumOff val="25000"/>
                  </a:schemeClr>
                </a:solidFill>
                <a:latin typeface="Big Caslon Medium" charset="0"/>
                <a:ea typeface="Big Caslon Medium" charset="0"/>
                <a:cs typeface="Big Caslon Medium" charset="0"/>
              </a:rPr>
              <a:t>Thank you !</a:t>
            </a:r>
            <a:endParaRPr lang="en-US" sz="8800" dirty="0">
              <a:solidFill>
                <a:schemeClr val="tx2">
                  <a:lumMod val="75000"/>
                  <a:lumOff val="25000"/>
                </a:schemeClr>
              </a:solidFill>
              <a:latin typeface="Big Caslon Medium" charset="0"/>
              <a:ea typeface="Big Caslon Medium" charset="0"/>
              <a:cs typeface="Big Caslon Medium" charset="0"/>
            </a:endParaRPr>
          </a:p>
        </p:txBody>
      </p:sp>
    </p:spTree>
    <p:extLst>
      <p:ext uri="{BB962C8B-B14F-4D97-AF65-F5344CB8AC3E}">
        <p14:creationId xmlns:p14="http://schemas.microsoft.com/office/powerpoint/2010/main" val="1758831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What is Maternal health</a:t>
            </a:r>
            <a:endParaRPr lang="en-US" dirty="0"/>
          </a:p>
        </p:txBody>
      </p:sp>
      <p:sp>
        <p:nvSpPr>
          <p:cNvPr id="3" name="Content Placeholder 2"/>
          <p:cNvSpPr>
            <a:spLocks noGrp="1"/>
          </p:cNvSpPr>
          <p:nvPr>
            <p:ph idx="1"/>
          </p:nvPr>
        </p:nvSpPr>
        <p:spPr/>
        <p:txBody>
          <a:bodyPr/>
          <a:lstStyle/>
          <a:p>
            <a:pPr lvl="0"/>
            <a:r>
              <a:rPr lang="en-US" sz="3200" dirty="0"/>
              <a:t>Maternal health refers to the health of women during </a:t>
            </a:r>
            <a:r>
              <a:rPr lang="en-US" sz="3200" dirty="0" smtClean="0">
                <a:solidFill>
                  <a:srgbClr val="FF0000"/>
                </a:solidFill>
              </a:rPr>
              <a:t>pregnancy</a:t>
            </a:r>
            <a:r>
              <a:rPr lang="en-US" sz="3200" dirty="0" smtClean="0"/>
              <a:t>, </a:t>
            </a:r>
            <a:r>
              <a:rPr lang="en-US" sz="3200" dirty="0">
                <a:solidFill>
                  <a:srgbClr val="FF0000"/>
                </a:solidFill>
              </a:rPr>
              <a:t>childbirth</a:t>
            </a:r>
            <a:r>
              <a:rPr lang="en-US" sz="3200" dirty="0"/>
              <a:t> and the </a:t>
            </a:r>
            <a:r>
              <a:rPr lang="en-US" sz="3200" dirty="0">
                <a:solidFill>
                  <a:srgbClr val="FF0000"/>
                </a:solidFill>
              </a:rPr>
              <a:t>postpartum period</a:t>
            </a:r>
            <a:r>
              <a:rPr lang="en-US" sz="3200" dirty="0"/>
              <a:t>.  </a:t>
            </a:r>
          </a:p>
          <a:p>
            <a:endParaRPr lang="en-US" dirty="0"/>
          </a:p>
        </p:txBody>
      </p:sp>
    </p:spTree>
    <p:extLst>
      <p:ext uri="{BB962C8B-B14F-4D97-AF65-F5344CB8AC3E}">
        <p14:creationId xmlns:p14="http://schemas.microsoft.com/office/powerpoint/2010/main" val="844695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1186" b="11186"/>
          <a:stretch>
            <a:fillRect/>
          </a:stretch>
        </p:blipFill>
        <p:spPr>
          <a:xfrm>
            <a:off x="1719376" y="274638"/>
            <a:ext cx="8948624" cy="6318810"/>
          </a:xfrm>
        </p:spPr>
      </p:pic>
    </p:spTree>
    <p:extLst>
      <p:ext uri="{BB962C8B-B14F-4D97-AF65-F5344CB8AC3E}">
        <p14:creationId xmlns:p14="http://schemas.microsoft.com/office/powerpoint/2010/main" val="192703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246" y="2375351"/>
            <a:ext cx="8229600" cy="1846520"/>
          </a:xfrm>
        </p:spPr>
        <p:txBody>
          <a:bodyPr>
            <a:normAutofit/>
          </a:bodyPr>
          <a:lstStyle/>
          <a:p>
            <a:r>
              <a:rPr lang="en-US" dirty="0"/>
              <a:t>Maternal and child health indicators : </a:t>
            </a:r>
          </a:p>
        </p:txBody>
      </p:sp>
    </p:spTree>
    <p:extLst>
      <p:ext uri="{BB962C8B-B14F-4D97-AF65-F5344CB8AC3E}">
        <p14:creationId xmlns:p14="http://schemas.microsoft.com/office/powerpoint/2010/main" val="1770258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Maternal and child health indicators : </a:t>
            </a:r>
          </a:p>
        </p:txBody>
      </p:sp>
      <p:sp>
        <p:nvSpPr>
          <p:cNvPr id="3" name="Content Placeholder 2"/>
          <p:cNvSpPr>
            <a:spLocks noGrp="1"/>
          </p:cNvSpPr>
          <p:nvPr>
            <p:ph idx="1"/>
          </p:nvPr>
        </p:nvSpPr>
        <p:spPr/>
        <p:txBody>
          <a:bodyPr>
            <a:normAutofit lnSpcReduction="10000"/>
          </a:bodyPr>
          <a:lstStyle/>
          <a:p>
            <a:r>
              <a:rPr lang="en-US" dirty="0">
                <a:latin typeface="Abadi MT Condensed Light"/>
                <a:cs typeface="Abadi MT Condensed Light"/>
              </a:rPr>
              <a:t>Definition</a:t>
            </a:r>
            <a:r>
              <a:rPr lang="en-US" sz="3200" dirty="0">
                <a:latin typeface="Abadi MT Condensed Light"/>
                <a:cs typeface="Abadi MT Condensed Light"/>
              </a:rPr>
              <a:t>: Health indicators are variables that reflect the state of health of persons in a community. </a:t>
            </a:r>
            <a:r>
              <a:rPr lang="en-US" dirty="0">
                <a:latin typeface="Abadi MT Condensed Light"/>
                <a:cs typeface="Abadi MT Condensed Light"/>
              </a:rPr>
              <a:t>(Oxford Dictionary of Epidemiology) </a:t>
            </a:r>
          </a:p>
          <a:p>
            <a:endParaRPr lang="en-US" dirty="0" smtClean="0">
              <a:latin typeface="Abadi MT Condensed Light"/>
              <a:cs typeface="Abadi MT Condensed Light"/>
            </a:endParaRPr>
          </a:p>
          <a:p>
            <a:r>
              <a:rPr lang="en-US" sz="3200" dirty="0" smtClean="0">
                <a:latin typeface="Abadi MT Condensed Light"/>
                <a:cs typeface="Abadi MT Condensed Light"/>
              </a:rPr>
              <a:t>They </a:t>
            </a:r>
            <a:r>
              <a:rPr lang="en-US" sz="3200" dirty="0">
                <a:latin typeface="Abadi MT Condensed Light"/>
                <a:cs typeface="Abadi MT Condensed Light"/>
              </a:rPr>
              <a:t>inform about the quality of health care, and access of health care, and they are considered as quantitative measures. </a:t>
            </a:r>
          </a:p>
          <a:p>
            <a:endParaRPr lang="en-US" sz="2800" dirty="0"/>
          </a:p>
        </p:txBody>
      </p:sp>
    </p:spTree>
    <p:extLst>
      <p:ext uri="{BB962C8B-B14F-4D97-AF65-F5344CB8AC3E}">
        <p14:creationId xmlns:p14="http://schemas.microsoft.com/office/powerpoint/2010/main" val="1497693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majorFont>
      <a:minorFont>
        <a:latin typeface="Gill Sans MT"/>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TotalTime>
  <Words>1911</Words>
  <Application>Microsoft Office PowerPoint</Application>
  <PresentationFormat>Custom</PresentationFormat>
  <Paragraphs>348</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Badge</vt:lpstr>
      <vt:lpstr>MATERNAL  AND CHILD HEALTH</vt:lpstr>
      <vt:lpstr>OBJECTIVES </vt:lpstr>
      <vt:lpstr>PowerPoint Presentation</vt:lpstr>
      <vt:lpstr>PowerPoint Presentation</vt:lpstr>
      <vt:lpstr>Maternal health</vt:lpstr>
      <vt:lpstr>What is Maternal health</vt:lpstr>
      <vt:lpstr>PowerPoint Presentation</vt:lpstr>
      <vt:lpstr>Maternal and child health indicators : </vt:lpstr>
      <vt:lpstr>Maternal and child health indicators : </vt:lpstr>
      <vt:lpstr>Health indicators could be used to:</vt:lpstr>
      <vt:lpstr>Maternal Health Indicators  </vt:lpstr>
      <vt:lpstr>Maternal mortality ratio </vt:lpstr>
      <vt:lpstr>PowerPoint Presentation</vt:lpstr>
      <vt:lpstr>Factors can affect pregnancy and childbirth  </vt:lpstr>
      <vt:lpstr>Factors can affect pregnancy and childbirth   </vt:lpstr>
      <vt:lpstr>1-Preconception and interconception health care  </vt:lpstr>
      <vt:lpstr>Preconception Health Care (Case)</vt:lpstr>
      <vt:lpstr>2- Preconception health status </vt:lpstr>
      <vt:lpstr>3- Age  </vt:lpstr>
      <vt:lpstr>4-Access to appropriate preconception </vt:lpstr>
      <vt:lpstr>5- Poverty</vt:lpstr>
      <vt:lpstr>MATERNAL HEALTH </vt:lpstr>
      <vt:lpstr>PowerPoint Presentation</vt:lpstr>
      <vt:lpstr>Routine Prenatal Tests: PRENATAL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and Physical Determinants of Child Health </vt:lpstr>
      <vt:lpstr>Social and Physical Determinants of Child Health  </vt:lpstr>
      <vt:lpstr>Biological :</vt:lpstr>
      <vt:lpstr>Socio-economic Factors : </vt:lpstr>
      <vt:lpstr>Culture </vt:lpstr>
      <vt:lpstr>Infant Mortality Rate (IMR) :</vt:lpstr>
      <vt:lpstr>IMR : cont…</vt:lpstr>
      <vt:lpstr>How to improve maternal and child health  </vt:lpstr>
      <vt:lpstr>How to improve Maternal health</vt:lpstr>
      <vt:lpstr>How to improve infancy health</vt:lpstr>
      <vt:lpstr>Postnatal Care Highlights </vt:lpstr>
      <vt:lpstr>How to improve maternal and child health</vt:lpstr>
      <vt:lpstr>PowerPoint Presentation</vt:lpstr>
      <vt:lpstr>video :</vt:lpstr>
      <vt:lpstr>PowerPoint Presentation</vt:lpstr>
      <vt:lpstr>PowerPoint Presentation</vt:lpstr>
      <vt:lpstr>Milstones :</vt:lpstr>
      <vt:lpstr>Child growth :</vt:lpstr>
      <vt:lpstr>Weaning food : </vt:lpstr>
      <vt:lpstr>Child Care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saud.x46@gmail.com</dc:creator>
  <cp:lastModifiedBy>3422</cp:lastModifiedBy>
  <cp:revision>26</cp:revision>
  <dcterms:created xsi:type="dcterms:W3CDTF">2017-09-24T13:00:25Z</dcterms:created>
  <dcterms:modified xsi:type="dcterms:W3CDTF">2017-09-27T06:17:50Z</dcterms:modified>
</cp:coreProperties>
</file>