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4"/>
  </p:notesMasterIdLst>
  <p:sldIdLst>
    <p:sldId id="256" r:id="rId2"/>
    <p:sldId id="257" r:id="rId3"/>
    <p:sldId id="258" r:id="rId4"/>
    <p:sldId id="285" r:id="rId5"/>
    <p:sldId id="259" r:id="rId6"/>
    <p:sldId id="286" r:id="rId7"/>
    <p:sldId id="287" r:id="rId8"/>
    <p:sldId id="309" r:id="rId9"/>
    <p:sldId id="267" r:id="rId10"/>
    <p:sldId id="269" r:id="rId11"/>
    <p:sldId id="270" r:id="rId12"/>
    <p:sldId id="261" r:id="rId13"/>
    <p:sldId id="260" r:id="rId14"/>
    <p:sldId id="271" r:id="rId15"/>
    <p:sldId id="301" r:id="rId16"/>
    <p:sldId id="302" r:id="rId17"/>
    <p:sldId id="303" r:id="rId18"/>
    <p:sldId id="304" r:id="rId19"/>
    <p:sldId id="305" r:id="rId20"/>
    <p:sldId id="306" r:id="rId21"/>
    <p:sldId id="307" r:id="rId22"/>
    <p:sldId id="268" r:id="rId23"/>
    <p:sldId id="308" r:id="rId24"/>
    <p:sldId id="272" r:id="rId25"/>
    <p:sldId id="273" r:id="rId26"/>
    <p:sldId id="280" r:id="rId27"/>
    <p:sldId id="281" r:id="rId28"/>
    <p:sldId id="276" r:id="rId29"/>
    <p:sldId id="279" r:id="rId30"/>
    <p:sldId id="277" r:id="rId31"/>
    <p:sldId id="283" r:id="rId32"/>
    <p:sldId id="278" r:id="rId33"/>
    <p:sldId id="282" r:id="rId34"/>
    <p:sldId id="284" r:id="rId35"/>
    <p:sldId id="288" r:id="rId36"/>
    <p:sldId id="290" r:id="rId37"/>
    <p:sldId id="292" r:id="rId38"/>
    <p:sldId id="294" r:id="rId39"/>
    <p:sldId id="296" r:id="rId40"/>
    <p:sldId id="298"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7" autoAdjust="0"/>
    <p:restoredTop sz="94660"/>
  </p:normalViewPr>
  <p:slideViewPr>
    <p:cSldViewPr snapToGrid="0">
      <p:cViewPr varScale="1">
        <p:scale>
          <a:sx n="70" d="100"/>
          <a:sy n="70" d="100"/>
        </p:scale>
        <p:origin x="8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F151EE2-DA0A-4EAC-BB9D-3BAF28585394}" type="datetimeFigureOut">
              <a:rPr lang="ar-SA" smtClean="0"/>
              <a:t>08/01/39</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35C7802-73EE-4401-B260-79D0CDFFF709}" type="slidenum">
              <a:rPr lang="ar-SA" smtClean="0"/>
              <a:t>‹#›</a:t>
            </a:fld>
            <a:endParaRPr lang="ar-SA"/>
          </a:p>
        </p:txBody>
      </p:sp>
    </p:spTree>
    <p:extLst>
      <p:ext uri="{BB962C8B-B14F-4D97-AF65-F5344CB8AC3E}">
        <p14:creationId xmlns:p14="http://schemas.microsoft.com/office/powerpoint/2010/main" val="40893631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Prevention of disease occurrence</a:t>
            </a:r>
            <a:endParaRPr lang="ar-SA" dirty="0"/>
          </a:p>
        </p:txBody>
      </p:sp>
      <p:sp>
        <p:nvSpPr>
          <p:cNvPr id="4" name="Slide Number Placeholder 3"/>
          <p:cNvSpPr>
            <a:spLocks noGrp="1"/>
          </p:cNvSpPr>
          <p:nvPr>
            <p:ph type="sldNum" sz="quarter" idx="10"/>
          </p:nvPr>
        </p:nvSpPr>
        <p:spPr/>
        <p:txBody>
          <a:bodyPr/>
          <a:lstStyle/>
          <a:p>
            <a:fld id="{5E50A7E7-A74C-48E5-8844-EE56268CE451}" type="slidenum">
              <a:rPr lang="ar-SA" smtClean="0"/>
              <a:t>16</a:t>
            </a:fld>
            <a:endParaRPr lang="ar-SA"/>
          </a:p>
        </p:txBody>
      </p:sp>
    </p:spTree>
    <p:extLst>
      <p:ext uri="{BB962C8B-B14F-4D97-AF65-F5344CB8AC3E}">
        <p14:creationId xmlns:p14="http://schemas.microsoft.com/office/powerpoint/2010/main" val="40557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smtClean="0"/>
              <a:t>Controlling disease </a:t>
            </a:r>
            <a:r>
              <a:rPr lang="en-GB" sz="1200" dirty="0" smtClean="0"/>
              <a:t>in early form.</a:t>
            </a:r>
            <a:endParaRPr lang="ar-SA" dirty="0"/>
          </a:p>
        </p:txBody>
      </p:sp>
      <p:sp>
        <p:nvSpPr>
          <p:cNvPr id="4" name="Slide Number Placeholder 3"/>
          <p:cNvSpPr>
            <a:spLocks noGrp="1"/>
          </p:cNvSpPr>
          <p:nvPr>
            <p:ph type="sldNum" sz="quarter" idx="10"/>
          </p:nvPr>
        </p:nvSpPr>
        <p:spPr/>
        <p:txBody>
          <a:bodyPr/>
          <a:lstStyle/>
          <a:p>
            <a:fld id="{5E50A7E7-A74C-48E5-8844-EE56268CE451}" type="slidenum">
              <a:rPr lang="ar-SA" smtClean="0"/>
              <a:t>18</a:t>
            </a:fld>
            <a:endParaRPr lang="ar-SA"/>
          </a:p>
        </p:txBody>
      </p:sp>
    </p:spTree>
    <p:extLst>
      <p:ext uri="{BB962C8B-B14F-4D97-AF65-F5344CB8AC3E}">
        <p14:creationId xmlns:p14="http://schemas.microsoft.com/office/powerpoint/2010/main" val="398438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group of abnormal cells that remain in the place where they first formed. They have not spread. These abnormal cells may become cancer and spread into nearby normal tissue. Also called stage 0 disease.</a:t>
            </a:r>
            <a:endParaRPr lang="ar-SA" dirty="0"/>
          </a:p>
        </p:txBody>
      </p:sp>
      <p:sp>
        <p:nvSpPr>
          <p:cNvPr id="4" name="Slide Number Placeholder 3"/>
          <p:cNvSpPr>
            <a:spLocks noGrp="1"/>
          </p:cNvSpPr>
          <p:nvPr>
            <p:ph type="sldNum" sz="quarter" idx="10"/>
          </p:nvPr>
        </p:nvSpPr>
        <p:spPr/>
        <p:txBody>
          <a:bodyPr/>
          <a:lstStyle/>
          <a:p>
            <a:fld id="{5E50A7E7-A74C-48E5-8844-EE56268CE451}" type="slidenum">
              <a:rPr lang="ar-SA" smtClean="0"/>
              <a:t>19</a:t>
            </a:fld>
            <a:endParaRPr lang="ar-SA"/>
          </a:p>
        </p:txBody>
      </p:sp>
    </p:spTree>
    <p:extLst>
      <p:ext uri="{BB962C8B-B14F-4D97-AF65-F5344CB8AC3E}">
        <p14:creationId xmlns:p14="http://schemas.microsoft.com/office/powerpoint/2010/main" val="27188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3FED49-52D3-4A34-A48A-969D4C53E25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42928-D524-4CA5-958A-B574D28D6C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96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FED49-52D3-4A34-A48A-969D4C53E25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51109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FED49-52D3-4A34-A48A-969D4C53E25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391128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FED49-52D3-4A34-A48A-969D4C53E25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89658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FED49-52D3-4A34-A48A-969D4C53E25C}"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42928-D524-4CA5-958A-B574D28D6C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6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3FED49-52D3-4A34-A48A-969D4C53E25C}"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38436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3FED49-52D3-4A34-A48A-969D4C53E25C}"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26690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3FED49-52D3-4A34-A48A-969D4C53E25C}"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86525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3FED49-52D3-4A34-A48A-969D4C53E25C}" type="datetimeFigureOut">
              <a:rPr lang="en-US" smtClean="0"/>
              <a:t>9/28/2017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403985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3FED49-52D3-4A34-A48A-969D4C53E25C}" type="datetimeFigureOut">
              <a:rPr lang="en-US" smtClean="0"/>
              <a:t>9/28/2017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642928-D524-4CA5-958A-B574D28D6CA0}" type="slidenum">
              <a:rPr lang="en-US" smtClean="0"/>
              <a:t>‹#›</a:t>
            </a:fld>
            <a:endParaRPr lang="en-US"/>
          </a:p>
        </p:txBody>
      </p:sp>
    </p:spTree>
    <p:extLst>
      <p:ext uri="{BB962C8B-B14F-4D97-AF65-F5344CB8AC3E}">
        <p14:creationId xmlns:p14="http://schemas.microsoft.com/office/powerpoint/2010/main" val="290705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FED49-52D3-4A34-A48A-969D4C53E25C}"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642928-D524-4CA5-958A-B574D28D6CA0}" type="slidenum">
              <a:rPr lang="en-US" smtClean="0"/>
              <a:t>‹#›</a:t>
            </a:fld>
            <a:endParaRPr lang="en-US"/>
          </a:p>
        </p:txBody>
      </p:sp>
    </p:spTree>
    <p:extLst>
      <p:ext uri="{BB962C8B-B14F-4D97-AF65-F5344CB8AC3E}">
        <p14:creationId xmlns:p14="http://schemas.microsoft.com/office/powerpoint/2010/main" val="9825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3FED49-52D3-4A34-A48A-969D4C53E25C}" type="datetimeFigureOut">
              <a:rPr lang="en-US" smtClean="0"/>
              <a:t>9/28/2017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642928-D524-4CA5-958A-B574D28D6CA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155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medlineplus.gov/healthscreening.html" TargetMode="External"/><Relationship Id="rId3" Type="http://schemas.openxmlformats.org/officeDocument/2006/relationships/hyperlink" Target="http://www.aafp.org/afp/2016/0115/p103.html" TargetMode="External"/><Relationship Id="rId7" Type="http://schemas.openxmlformats.org/officeDocument/2006/relationships/hyperlink" Target="https://www.iwh.on.ca/wrmb/primary-secondary-and-tertiary-prevention" TargetMode="External"/><Relationship Id="rId2" Type="http://schemas.openxmlformats.org/officeDocument/2006/relationships/hyperlink" Target="http://www.colorectal-cancer.ca/en/screening/fobt-and-fit/" TargetMode="External"/><Relationship Id="rId1" Type="http://schemas.openxmlformats.org/officeDocument/2006/relationships/slideLayout" Target="../slideLayouts/slideLayout2.xml"/><Relationship Id="rId6" Type="http://schemas.openxmlformats.org/officeDocument/2006/relationships/hyperlink" Target="http://www.emro.who.int/about-who/public-health-functions/health-promotion-disease-prevention.html" TargetMode="External"/><Relationship Id="rId5" Type="http://schemas.openxmlformats.org/officeDocument/2006/relationships/hyperlink" Target="https://en.oxforddictionaries.com/definition/prevention" TargetMode="External"/><Relationship Id="rId4" Type="http://schemas.openxmlformats.org/officeDocument/2006/relationships/hyperlink" Target="http://healthvermont.gov/adap/prevention/prevention_fact.aspx#Definition" TargetMode="External"/><Relationship Id="rId9" Type="http://schemas.openxmlformats.org/officeDocument/2006/relationships/hyperlink" Target="https://www.uptodate.com/contents/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4355" y="698500"/>
            <a:ext cx="8825658" cy="3329581"/>
          </a:xfrm>
        </p:spPr>
        <p:txBody>
          <a:bodyPr/>
          <a:lstStyle/>
          <a:p>
            <a:pPr algn="ctr"/>
            <a:r>
              <a:rPr lang="en-US" sz="6600" dirty="0" smtClean="0"/>
              <a:t>Prevention and screening </a:t>
            </a:r>
            <a:endParaRPr lang="en-US" sz="6600" dirty="0"/>
          </a:p>
        </p:txBody>
      </p:sp>
      <p:sp>
        <p:nvSpPr>
          <p:cNvPr id="3" name="عنوان فرعي 2"/>
          <p:cNvSpPr>
            <a:spLocks noGrp="1"/>
          </p:cNvSpPr>
          <p:nvPr>
            <p:ph type="subTitle" idx="1"/>
          </p:nvPr>
        </p:nvSpPr>
        <p:spPr>
          <a:xfrm>
            <a:off x="1154955" y="4777380"/>
            <a:ext cx="8825658" cy="1128120"/>
          </a:xfrm>
        </p:spPr>
        <p:txBody>
          <a:bodyPr>
            <a:noAutofit/>
          </a:bodyPr>
          <a:lstStyle/>
          <a:p>
            <a:pPr algn="ctr"/>
            <a:r>
              <a:rPr lang="en-US" sz="1600" b="1" dirty="0" smtClean="0">
                <a:solidFill>
                  <a:schemeClr val="tx1"/>
                </a:solidFill>
              </a:rPr>
              <a:t>Done by </a:t>
            </a:r>
          </a:p>
          <a:p>
            <a:pPr marL="342900" indent="-342900" algn="ctr">
              <a:buFont typeface="Arial" panose="020B0604020202020204" pitchFamily="34" charset="0"/>
              <a:buChar char="•"/>
            </a:pPr>
            <a:r>
              <a:rPr lang="en-US" sz="1600" b="1" dirty="0" err="1" smtClean="0">
                <a:solidFill>
                  <a:schemeClr val="tx1"/>
                </a:solidFill>
              </a:rPr>
              <a:t>Qasem</a:t>
            </a:r>
            <a:r>
              <a:rPr lang="en-US" sz="1600" b="1" dirty="0" smtClean="0">
                <a:solidFill>
                  <a:schemeClr val="tx1"/>
                </a:solidFill>
              </a:rPr>
              <a:t> </a:t>
            </a:r>
            <a:r>
              <a:rPr lang="en-US" sz="1600" b="1" dirty="0" err="1" smtClean="0">
                <a:solidFill>
                  <a:schemeClr val="tx1"/>
                </a:solidFill>
              </a:rPr>
              <a:t>Alsultan</a:t>
            </a:r>
            <a:endParaRPr lang="en-US" sz="1600" b="1" dirty="0" smtClean="0">
              <a:solidFill>
                <a:schemeClr val="tx1"/>
              </a:solidFill>
            </a:endParaRPr>
          </a:p>
          <a:p>
            <a:pPr marL="342900" indent="-342900" algn="ctr">
              <a:buFont typeface="Arial" panose="020B0604020202020204" pitchFamily="34" charset="0"/>
              <a:buChar char="•"/>
            </a:pPr>
            <a:r>
              <a:rPr lang="en-US" sz="1600" b="1" dirty="0" smtClean="0">
                <a:solidFill>
                  <a:schemeClr val="tx1"/>
                </a:solidFill>
              </a:rPr>
              <a:t>Omer </a:t>
            </a:r>
            <a:r>
              <a:rPr lang="en-US" sz="1600" b="1" dirty="0" err="1" smtClean="0">
                <a:solidFill>
                  <a:schemeClr val="tx1"/>
                </a:solidFill>
              </a:rPr>
              <a:t>Alomer</a:t>
            </a:r>
            <a:endParaRPr lang="en-US" sz="1600" b="1" dirty="0" smtClean="0">
              <a:solidFill>
                <a:schemeClr val="tx1"/>
              </a:solidFill>
            </a:endParaRPr>
          </a:p>
          <a:p>
            <a:pPr marL="342900" indent="-342900" algn="ctr">
              <a:buFont typeface="Arial" panose="020B0604020202020204" pitchFamily="34" charset="0"/>
              <a:buChar char="•"/>
            </a:pPr>
            <a:r>
              <a:rPr lang="en-US" sz="1600" b="1" dirty="0" smtClean="0">
                <a:solidFill>
                  <a:schemeClr val="tx1"/>
                </a:solidFill>
              </a:rPr>
              <a:t>Omer </a:t>
            </a:r>
            <a:r>
              <a:rPr lang="en-US" sz="1600" b="1" dirty="0" err="1" smtClean="0">
                <a:solidFill>
                  <a:schemeClr val="tx1"/>
                </a:solidFill>
              </a:rPr>
              <a:t>Alayed</a:t>
            </a:r>
            <a:endParaRPr lang="en-US" sz="1600" b="1" dirty="0">
              <a:solidFill>
                <a:schemeClr val="tx1"/>
              </a:solidFill>
            </a:endParaRPr>
          </a:p>
        </p:txBody>
      </p:sp>
    </p:spTree>
    <p:extLst>
      <p:ext uri="{BB962C8B-B14F-4D97-AF65-F5344CB8AC3E}">
        <p14:creationId xmlns:p14="http://schemas.microsoft.com/office/powerpoint/2010/main" val="4087395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183572"/>
            <a:ext cx="10058400" cy="1450757"/>
          </a:xfrm>
        </p:spPr>
        <p:txBody>
          <a:bodyPr/>
          <a:lstStyle/>
          <a:p>
            <a:r>
              <a:rPr lang="en-US" b="1" dirty="0" smtClean="0"/>
              <a:t>advantages </a:t>
            </a:r>
            <a:r>
              <a:rPr lang="en-US" b="1" dirty="0"/>
              <a:t>Of Screening</a:t>
            </a:r>
            <a:endParaRPr lang="en-US" dirty="0"/>
          </a:p>
        </p:txBody>
      </p:sp>
      <p:sp>
        <p:nvSpPr>
          <p:cNvPr id="3" name="عنصر نائب للمحتوى 2"/>
          <p:cNvSpPr>
            <a:spLocks noGrp="1"/>
          </p:cNvSpPr>
          <p:nvPr>
            <p:ph idx="1"/>
          </p:nvPr>
        </p:nvSpPr>
        <p:spPr>
          <a:xfrm>
            <a:off x="1097280" y="1689900"/>
            <a:ext cx="10058400" cy="4023360"/>
          </a:xfrm>
        </p:spPr>
        <p:txBody>
          <a:bodyPr>
            <a:noAutofit/>
          </a:bodyPr>
          <a:lstStyle/>
          <a:p>
            <a:pPr marL="0" indent="0" algn="l">
              <a:buNone/>
            </a:pPr>
            <a:r>
              <a:rPr lang="en-US" sz="2400" dirty="0" smtClean="0">
                <a:solidFill>
                  <a:srgbClr val="FF0000"/>
                </a:solidFill>
              </a:rPr>
              <a:t>-Improved </a:t>
            </a:r>
            <a:r>
              <a:rPr lang="en-US" sz="2400" dirty="0">
                <a:solidFill>
                  <a:srgbClr val="FF0000"/>
                </a:solidFill>
              </a:rPr>
              <a:t>prognosis </a:t>
            </a:r>
            <a:r>
              <a:rPr lang="en-US" sz="2400" dirty="0"/>
              <a:t>for some cases detected by screening.</a:t>
            </a:r>
          </a:p>
          <a:p>
            <a:pPr marL="0" indent="0" algn="l">
              <a:buNone/>
            </a:pPr>
            <a:endParaRPr lang="en-US" sz="2400" dirty="0"/>
          </a:p>
          <a:p>
            <a:pPr marL="0" indent="0" algn="l">
              <a:buNone/>
            </a:pPr>
            <a:r>
              <a:rPr lang="en-US" sz="2400" dirty="0">
                <a:solidFill>
                  <a:srgbClr val="FF0000"/>
                </a:solidFill>
              </a:rPr>
              <a:t> </a:t>
            </a:r>
            <a:r>
              <a:rPr lang="en-US" sz="2400" dirty="0" smtClean="0">
                <a:solidFill>
                  <a:srgbClr val="FF0000"/>
                </a:solidFill>
              </a:rPr>
              <a:t>-Less </a:t>
            </a:r>
            <a:r>
              <a:rPr lang="en-US" sz="2400" dirty="0">
                <a:solidFill>
                  <a:srgbClr val="FF0000"/>
                </a:solidFill>
              </a:rPr>
              <a:t>radical treatment </a:t>
            </a:r>
            <a:r>
              <a:rPr lang="en-US" sz="2400" dirty="0"/>
              <a:t>for some early cases. </a:t>
            </a:r>
          </a:p>
          <a:p>
            <a:pPr marL="0" indent="0" algn="l">
              <a:buNone/>
            </a:pPr>
            <a:endParaRPr lang="en-US" sz="2400" dirty="0"/>
          </a:p>
          <a:p>
            <a:pPr marL="0" indent="0" algn="l">
              <a:buNone/>
            </a:pPr>
            <a:r>
              <a:rPr lang="en-US" sz="2400" dirty="0">
                <a:solidFill>
                  <a:srgbClr val="FF0000"/>
                </a:solidFill>
              </a:rPr>
              <a:t> </a:t>
            </a:r>
            <a:r>
              <a:rPr lang="en-US" sz="2400" dirty="0" smtClean="0">
                <a:solidFill>
                  <a:srgbClr val="FF0000"/>
                </a:solidFill>
              </a:rPr>
              <a:t>-Reassurance</a:t>
            </a:r>
            <a:r>
              <a:rPr lang="en-US" sz="2400" dirty="0" smtClean="0"/>
              <a:t> </a:t>
            </a:r>
            <a:r>
              <a:rPr lang="en-US" sz="2400" dirty="0"/>
              <a:t>for those with </a:t>
            </a:r>
            <a:r>
              <a:rPr lang="en-US" sz="2400" dirty="0">
                <a:solidFill>
                  <a:srgbClr val="00B0F0"/>
                </a:solidFill>
              </a:rPr>
              <a:t>negative</a:t>
            </a:r>
            <a:r>
              <a:rPr lang="en-US" sz="2400" dirty="0"/>
              <a:t> test results.</a:t>
            </a:r>
          </a:p>
          <a:p>
            <a:pPr marL="0" indent="0" algn="l">
              <a:buNone/>
            </a:pPr>
            <a:endParaRPr lang="en-US" sz="2400" dirty="0"/>
          </a:p>
          <a:p>
            <a:pPr marL="0" indent="0" algn="l">
              <a:buNone/>
            </a:pPr>
            <a:r>
              <a:rPr lang="en-US" sz="2400" dirty="0">
                <a:solidFill>
                  <a:srgbClr val="FF0000"/>
                </a:solidFill>
              </a:rPr>
              <a:t> </a:t>
            </a:r>
            <a:r>
              <a:rPr lang="en-US" sz="2400" dirty="0" smtClean="0">
                <a:solidFill>
                  <a:srgbClr val="FF0000"/>
                </a:solidFill>
              </a:rPr>
              <a:t>-Increased </a:t>
            </a:r>
            <a:r>
              <a:rPr lang="en-US" sz="2400" dirty="0">
                <a:solidFill>
                  <a:srgbClr val="FF0000"/>
                </a:solidFill>
              </a:rPr>
              <a:t>information </a:t>
            </a:r>
            <a:r>
              <a:rPr lang="en-US" sz="2400" dirty="0"/>
              <a:t>on natural history of disease and benefits of treatment at early stage</a:t>
            </a:r>
            <a:r>
              <a:rPr lang="en-US" sz="2400" dirty="0" smtClean="0"/>
              <a:t>.</a:t>
            </a:r>
            <a:endParaRPr lang="en-US" sz="2400" dirty="0"/>
          </a:p>
          <a:p>
            <a:pPr marL="0" indent="0" algn="l">
              <a:buNone/>
            </a:pPr>
            <a:r>
              <a:rPr lang="en-US" sz="2400" dirty="0">
                <a:solidFill>
                  <a:srgbClr val="FF0000"/>
                </a:solidFill>
              </a:rPr>
              <a:t> </a:t>
            </a:r>
            <a:r>
              <a:rPr lang="en-US" sz="2400" dirty="0" smtClean="0">
                <a:solidFill>
                  <a:srgbClr val="FF0000"/>
                </a:solidFill>
              </a:rPr>
              <a:t>-Economic </a:t>
            </a:r>
            <a:r>
              <a:rPr lang="en-US" sz="2400" dirty="0">
                <a:solidFill>
                  <a:srgbClr val="FF0000"/>
                </a:solidFill>
              </a:rPr>
              <a:t>saving </a:t>
            </a:r>
            <a:r>
              <a:rPr lang="en-US" sz="2400" dirty="0"/>
              <a:t>on future treatment. </a:t>
            </a:r>
          </a:p>
          <a:p>
            <a:pPr marL="0" indent="0" algn="l">
              <a:buNone/>
            </a:pPr>
            <a:endParaRPr lang="en-US" sz="2400" dirty="0"/>
          </a:p>
        </p:txBody>
      </p:sp>
    </p:spTree>
    <p:extLst>
      <p:ext uri="{BB962C8B-B14F-4D97-AF65-F5344CB8AC3E}">
        <p14:creationId xmlns:p14="http://schemas.microsoft.com/office/powerpoint/2010/main" val="206936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Disadvantages Of Screening</a:t>
            </a:r>
            <a:endParaRPr lang="en-US" dirty="0"/>
          </a:p>
        </p:txBody>
      </p:sp>
      <p:sp>
        <p:nvSpPr>
          <p:cNvPr id="3" name="عنصر نائب للمحتوى 2"/>
          <p:cNvSpPr>
            <a:spLocks noGrp="1"/>
          </p:cNvSpPr>
          <p:nvPr>
            <p:ph idx="1"/>
          </p:nvPr>
        </p:nvSpPr>
        <p:spPr/>
        <p:txBody>
          <a:bodyPr>
            <a:normAutofit/>
          </a:bodyPr>
          <a:lstStyle/>
          <a:p>
            <a:pPr marL="0" indent="0" algn="l">
              <a:buNone/>
            </a:pPr>
            <a:r>
              <a:rPr lang="en-US" sz="2400" dirty="0" smtClean="0">
                <a:solidFill>
                  <a:srgbClr val="FF0000"/>
                </a:solidFill>
              </a:rPr>
              <a:t>-Longer </a:t>
            </a:r>
            <a:r>
              <a:rPr lang="en-US" sz="2400" dirty="0">
                <a:solidFill>
                  <a:srgbClr val="FF0000"/>
                </a:solidFill>
              </a:rPr>
              <a:t>morbidity </a:t>
            </a:r>
            <a:r>
              <a:rPr lang="en-US" sz="2400" dirty="0"/>
              <a:t>in cases where prognosis is unaltered.</a:t>
            </a:r>
          </a:p>
          <a:p>
            <a:pPr marL="0" indent="0" algn="l">
              <a:buNone/>
            </a:pPr>
            <a:endParaRPr lang="en-US" sz="2400" dirty="0"/>
          </a:p>
          <a:p>
            <a:pPr marL="0" indent="0" algn="l">
              <a:buNone/>
            </a:pPr>
            <a:r>
              <a:rPr lang="en-US" sz="2400" dirty="0">
                <a:solidFill>
                  <a:srgbClr val="FF0000"/>
                </a:solidFill>
              </a:rPr>
              <a:t> </a:t>
            </a:r>
            <a:r>
              <a:rPr lang="en-US" sz="2400" dirty="0" smtClean="0">
                <a:solidFill>
                  <a:srgbClr val="FF0000"/>
                </a:solidFill>
              </a:rPr>
              <a:t>-False </a:t>
            </a:r>
            <a:r>
              <a:rPr lang="en-US" sz="2400" dirty="0">
                <a:solidFill>
                  <a:srgbClr val="FF0000"/>
                </a:solidFill>
              </a:rPr>
              <a:t>reassurance </a:t>
            </a:r>
            <a:r>
              <a:rPr lang="en-US" sz="2400" dirty="0"/>
              <a:t>for those with </a:t>
            </a:r>
            <a:r>
              <a:rPr lang="en-US" sz="2400" dirty="0">
                <a:solidFill>
                  <a:srgbClr val="00B0F0"/>
                </a:solidFill>
              </a:rPr>
              <a:t>false-negative</a:t>
            </a:r>
            <a:r>
              <a:rPr lang="en-US" sz="2400" dirty="0"/>
              <a:t> results.</a:t>
            </a:r>
          </a:p>
          <a:p>
            <a:pPr marL="0" indent="0" algn="l">
              <a:buNone/>
            </a:pPr>
            <a:endParaRPr lang="en-US" sz="2400" dirty="0"/>
          </a:p>
          <a:p>
            <a:pPr marL="0" indent="0" algn="l">
              <a:buNone/>
            </a:pPr>
            <a:r>
              <a:rPr lang="en-US" sz="2400" dirty="0">
                <a:solidFill>
                  <a:srgbClr val="FF0000"/>
                </a:solidFill>
              </a:rPr>
              <a:t> </a:t>
            </a:r>
            <a:r>
              <a:rPr lang="en-US" sz="2400" dirty="0" smtClean="0">
                <a:solidFill>
                  <a:srgbClr val="FF0000"/>
                </a:solidFill>
              </a:rPr>
              <a:t>-Anxiety</a:t>
            </a:r>
            <a:r>
              <a:rPr lang="en-US" sz="2400" dirty="0">
                <a:solidFill>
                  <a:srgbClr val="FF0000"/>
                </a:solidFill>
              </a:rPr>
              <a:t>, Unnecessary intervention</a:t>
            </a:r>
            <a:r>
              <a:rPr lang="en-US" sz="2400" dirty="0"/>
              <a:t> and sometimes morbidity for those with </a:t>
            </a:r>
            <a:r>
              <a:rPr lang="en-US" sz="2400" dirty="0">
                <a:solidFill>
                  <a:srgbClr val="00B050"/>
                </a:solidFill>
              </a:rPr>
              <a:t>false-positive</a:t>
            </a:r>
            <a:r>
              <a:rPr lang="en-US" sz="2400" dirty="0"/>
              <a:t> results.</a:t>
            </a:r>
          </a:p>
          <a:p>
            <a:pPr marL="0" indent="0" algn="l">
              <a:buNone/>
            </a:pPr>
            <a:endParaRPr lang="en-US" sz="2400" dirty="0"/>
          </a:p>
        </p:txBody>
      </p:sp>
    </p:spTree>
    <p:extLst>
      <p:ext uri="{BB962C8B-B14F-4D97-AF65-F5344CB8AC3E}">
        <p14:creationId xmlns:p14="http://schemas.microsoft.com/office/powerpoint/2010/main" val="343556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3812" y="579719"/>
            <a:ext cx="8946541" cy="1274482"/>
          </a:xfrm>
        </p:spPr>
        <p:txBody>
          <a:bodyPr>
            <a:normAutofit/>
          </a:bodyPr>
          <a:lstStyle/>
          <a:p>
            <a:pPr marL="0" indent="0" algn="ctr">
              <a:buNone/>
            </a:pPr>
            <a:r>
              <a:rPr lang="en-US" sz="3200" dirty="0" smtClean="0"/>
              <a:t>what is prevention?</a:t>
            </a:r>
            <a:endParaRPr lang="en-US" sz="3200" dirty="0"/>
          </a:p>
        </p:txBody>
      </p:sp>
      <p:pic>
        <p:nvPicPr>
          <p:cNvPr id="6" name="صورة 5"/>
          <p:cNvPicPr>
            <a:picLocks noChangeAspect="1"/>
          </p:cNvPicPr>
          <p:nvPr/>
        </p:nvPicPr>
        <p:blipFill>
          <a:blip r:embed="rId2"/>
          <a:stretch>
            <a:fillRect/>
          </a:stretch>
        </p:blipFill>
        <p:spPr>
          <a:xfrm>
            <a:off x="3203492" y="2009957"/>
            <a:ext cx="5127180" cy="4590686"/>
          </a:xfrm>
          <a:prstGeom prst="rect">
            <a:avLst/>
          </a:prstGeom>
        </p:spPr>
      </p:pic>
    </p:spTree>
    <p:extLst>
      <p:ext uri="{BB962C8B-B14F-4D97-AF65-F5344CB8AC3E}">
        <p14:creationId xmlns:p14="http://schemas.microsoft.com/office/powerpoint/2010/main" val="184510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is prevention?</a:t>
            </a:r>
            <a:endParaRPr lang="en-US" dirty="0"/>
          </a:p>
        </p:txBody>
      </p:sp>
      <p:sp>
        <p:nvSpPr>
          <p:cNvPr id="3" name="عنصر نائب للمحتوى 2"/>
          <p:cNvSpPr>
            <a:spLocks noGrp="1"/>
          </p:cNvSpPr>
          <p:nvPr>
            <p:ph idx="1"/>
          </p:nvPr>
        </p:nvSpPr>
        <p:spPr>
          <a:xfrm>
            <a:off x="1104293" y="2510119"/>
            <a:ext cx="8946541" cy="2646081"/>
          </a:xfrm>
        </p:spPr>
        <p:txBody>
          <a:bodyPr>
            <a:normAutofit/>
          </a:bodyPr>
          <a:lstStyle/>
          <a:p>
            <a:pPr algn="l"/>
            <a:r>
              <a:rPr lang="en-GB" sz="2400" dirty="0"/>
              <a:t>Averting and eliminating diseases and minimizing the impact of diseases</a:t>
            </a:r>
            <a:r>
              <a:rPr lang="en-GB" sz="2400" dirty="0" smtClean="0"/>
              <a:t>.</a:t>
            </a:r>
            <a:endParaRPr lang="ar-SA" sz="2400" dirty="0" smtClean="0"/>
          </a:p>
          <a:p>
            <a:pPr algn="l"/>
            <a:endParaRPr lang="en-GB" sz="2400" dirty="0"/>
          </a:p>
          <a:p>
            <a:pPr algn="l"/>
            <a:r>
              <a:rPr lang="en-GB" sz="2400" dirty="0"/>
              <a:t>The action of stopping something from happening</a:t>
            </a:r>
          </a:p>
          <a:p>
            <a:pPr marL="0" indent="0" algn="l">
              <a:buNone/>
            </a:pPr>
            <a:endParaRPr lang="en-US" sz="2400" dirty="0"/>
          </a:p>
        </p:txBody>
      </p:sp>
    </p:spTree>
    <p:extLst>
      <p:ext uri="{BB962C8B-B14F-4D97-AF65-F5344CB8AC3E}">
        <p14:creationId xmlns:p14="http://schemas.microsoft.com/office/powerpoint/2010/main" val="502068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What is Family Physicians Role in Screening ? </a:t>
            </a:r>
            <a:endParaRPr lang="en-US" dirty="0"/>
          </a:p>
        </p:txBody>
      </p:sp>
      <p:sp>
        <p:nvSpPr>
          <p:cNvPr id="3" name="عنصر نائب للمحتوى 2"/>
          <p:cNvSpPr>
            <a:spLocks noGrp="1"/>
          </p:cNvSpPr>
          <p:nvPr>
            <p:ph idx="1"/>
          </p:nvPr>
        </p:nvSpPr>
        <p:spPr/>
        <p:txBody>
          <a:bodyPr>
            <a:normAutofit/>
          </a:bodyPr>
          <a:lstStyle/>
          <a:p>
            <a:pPr marL="0" indent="0" algn="l">
              <a:buNone/>
            </a:pPr>
            <a:r>
              <a:rPr lang="en-US" sz="2400" dirty="0"/>
              <a:t>A family physicians is the one who provides an </a:t>
            </a:r>
            <a:r>
              <a:rPr lang="en-US" sz="2400" b="1" u="sng" dirty="0">
                <a:solidFill>
                  <a:srgbClr val="FF0000"/>
                </a:solidFill>
              </a:rPr>
              <a:t>anticipatory care approach</a:t>
            </a:r>
            <a:r>
              <a:rPr lang="en-US" sz="2400" dirty="0"/>
              <a:t> for precluding problems .</a:t>
            </a:r>
          </a:p>
          <a:p>
            <a:pPr marL="0" indent="0" algn="l">
              <a:buNone/>
            </a:pPr>
            <a:endParaRPr lang="en-US" sz="2400" dirty="0"/>
          </a:p>
          <a:p>
            <a:pPr marL="0" indent="0" algn="l">
              <a:buNone/>
            </a:pPr>
            <a:r>
              <a:rPr lang="en-US" sz="2400" dirty="0"/>
              <a:t>This specialty puts all efforts to offer all appropriate forms of prevention </a:t>
            </a:r>
            <a:r>
              <a:rPr lang="en-US" sz="2400" b="1" u="sng" dirty="0">
                <a:solidFill>
                  <a:srgbClr val="FF0000"/>
                </a:solidFill>
              </a:rPr>
              <a:t>within the consultation</a:t>
            </a:r>
            <a:r>
              <a:rPr lang="en-US" sz="2400" dirty="0"/>
              <a:t> and the organizational </a:t>
            </a:r>
            <a:r>
              <a:rPr lang="en-US" sz="2400" b="1" u="sng" dirty="0">
                <a:solidFill>
                  <a:srgbClr val="FF0000"/>
                </a:solidFill>
              </a:rPr>
              <a:t>framework of primary care .</a:t>
            </a:r>
          </a:p>
          <a:p>
            <a:pPr marL="0" indent="0" algn="l">
              <a:buNone/>
            </a:pPr>
            <a:endParaRPr lang="en-US" sz="2400" dirty="0"/>
          </a:p>
        </p:txBody>
      </p:sp>
    </p:spTree>
    <p:extLst>
      <p:ext uri="{BB962C8B-B14F-4D97-AF65-F5344CB8AC3E}">
        <p14:creationId xmlns:p14="http://schemas.microsoft.com/office/powerpoint/2010/main" val="326467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Prevention Types: </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1. Primary prevention</a:t>
            </a:r>
          </a:p>
          <a:p>
            <a:pPr marL="0" indent="0" algn="l">
              <a:buNone/>
            </a:pPr>
            <a:endParaRPr lang="en-US" sz="2400" dirty="0"/>
          </a:p>
          <a:p>
            <a:pPr marL="0" indent="0" algn="l">
              <a:buNone/>
            </a:pPr>
            <a:r>
              <a:rPr lang="en-US" sz="2400" dirty="0" smtClean="0"/>
              <a:t>2. Secondary prevention</a:t>
            </a:r>
          </a:p>
          <a:p>
            <a:pPr marL="0" indent="0" algn="l">
              <a:buNone/>
            </a:pPr>
            <a:endParaRPr lang="en-US" sz="2400" dirty="0"/>
          </a:p>
          <a:p>
            <a:pPr marL="0" indent="0" algn="l">
              <a:buNone/>
            </a:pPr>
            <a:r>
              <a:rPr lang="en-US" sz="2400" dirty="0" smtClean="0"/>
              <a:t>3. Tertiary prevention</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634" y="1995477"/>
            <a:ext cx="5854700" cy="3293269"/>
          </a:xfrm>
          <a:prstGeom prst="rect">
            <a:avLst/>
          </a:prstGeom>
        </p:spPr>
      </p:pic>
    </p:spTree>
    <p:extLst>
      <p:ext uri="{BB962C8B-B14F-4D97-AF65-F5344CB8AC3E}">
        <p14:creationId xmlns:p14="http://schemas.microsoft.com/office/powerpoint/2010/main" val="378343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Primary prevention</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Primary prevention aims to prevent disease or injury </a:t>
            </a:r>
            <a:r>
              <a:rPr lang="en-US" sz="2400" dirty="0" smtClean="0">
                <a:solidFill>
                  <a:srgbClr val="FF0000"/>
                </a:solidFill>
              </a:rPr>
              <a:t>before</a:t>
            </a:r>
            <a:r>
              <a:rPr lang="en-US" sz="2400" dirty="0" smtClean="0"/>
              <a:t> it ever occurs.</a:t>
            </a:r>
            <a:endParaRPr lang="ar-SA" sz="2400" dirty="0" smtClean="0"/>
          </a:p>
          <a:p>
            <a:pPr marL="0" indent="0" algn="l">
              <a:buNone/>
            </a:pPr>
            <a:endParaRPr lang="en-US" sz="2400" dirty="0" smtClean="0"/>
          </a:p>
          <a:p>
            <a:pPr marL="0" indent="0" algn="l">
              <a:buNone/>
            </a:pPr>
            <a:r>
              <a:rPr lang="en-US" sz="2400" u="sng" dirty="0" smtClean="0"/>
              <a:t>This is done by</a:t>
            </a:r>
            <a:r>
              <a:rPr lang="en-US" sz="2400" dirty="0" smtClean="0"/>
              <a:t>:</a:t>
            </a:r>
          </a:p>
          <a:p>
            <a:pPr marL="0" indent="0" algn="l">
              <a:buNone/>
            </a:pPr>
            <a:r>
              <a:rPr lang="en-US" sz="2400" dirty="0" smtClean="0"/>
              <a:t>   A) preventing exposures to hazards that cause disease or injury</a:t>
            </a:r>
          </a:p>
          <a:p>
            <a:pPr marL="0" indent="0" algn="l">
              <a:buNone/>
            </a:pPr>
            <a:r>
              <a:rPr lang="en-US" sz="2400" dirty="0"/>
              <a:t> </a:t>
            </a:r>
            <a:r>
              <a:rPr lang="en-US" sz="2400" dirty="0" smtClean="0"/>
              <a:t>  B) altering unhealthy or unsafe behaviors that can lead to disease or          injury.  </a:t>
            </a:r>
          </a:p>
          <a:p>
            <a:pPr marL="0" indent="0" algn="l">
              <a:buNone/>
            </a:pPr>
            <a:r>
              <a:rPr lang="en-US" sz="2400" dirty="0" smtClean="0"/>
              <a:t>    C) increasing resistance to disease or injury WHENEVER exposure occur.</a:t>
            </a:r>
            <a:endParaRPr lang="ar-SA" sz="2400" dirty="0"/>
          </a:p>
        </p:txBody>
      </p:sp>
    </p:spTree>
    <p:extLst>
      <p:ext uri="{BB962C8B-B14F-4D97-AF65-F5344CB8AC3E}">
        <p14:creationId xmlns:p14="http://schemas.microsoft.com/office/powerpoint/2010/main" val="320550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Primary prevention (Cont.)</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Examples:</a:t>
            </a:r>
          </a:p>
          <a:p>
            <a:pPr marL="0" indent="0" algn="l">
              <a:buNone/>
            </a:pPr>
            <a:endParaRPr lang="en-US" sz="2400" dirty="0" smtClean="0"/>
          </a:p>
          <a:p>
            <a:pPr marL="0" indent="0" algn="l">
              <a:buNone/>
            </a:pPr>
            <a:r>
              <a:rPr lang="en-GB" sz="2400" dirty="0" smtClean="0"/>
              <a:t>- Sanitation of the environment.</a:t>
            </a:r>
            <a:endParaRPr lang="ar-SA" sz="2400" dirty="0" smtClean="0"/>
          </a:p>
          <a:p>
            <a:pPr marL="0" indent="0" algn="l">
              <a:buNone/>
            </a:pPr>
            <a:r>
              <a:rPr lang="en-US" sz="2400" dirty="0" smtClean="0"/>
              <a:t>- Education about healthy and safe habits (e.g. eating well, exercising regularly, not smoking)</a:t>
            </a:r>
            <a:endParaRPr lang="ar-SA" sz="2400" dirty="0" smtClean="0"/>
          </a:p>
          <a:p>
            <a:pPr marL="0" indent="0" algn="l">
              <a:buNone/>
            </a:pPr>
            <a:r>
              <a:rPr lang="en-GB" sz="2400" dirty="0" smtClean="0"/>
              <a:t>- Vaccination</a:t>
            </a:r>
            <a:endParaRPr lang="ar-SA" sz="2400" dirty="0" smtClean="0"/>
          </a:p>
          <a:p>
            <a:pPr marL="0" indent="0" algn="l">
              <a:buNone/>
            </a:pPr>
            <a:endParaRPr lang="en-GB" sz="2400" dirty="0" smtClean="0"/>
          </a:p>
          <a:p>
            <a:pPr marL="0" indent="0" algn="l">
              <a:buNone/>
            </a:pPr>
            <a:endParaRPr lang="ar-SA" sz="2400" dirty="0"/>
          </a:p>
        </p:txBody>
      </p:sp>
      <p:pic>
        <p:nvPicPr>
          <p:cNvPr id="1032" name="Picture 8" descr="نتيجة بحث الصور عن ‪Vacc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515" y="4129385"/>
            <a:ext cx="27051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04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Secondary prevention</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To reduce the impact of a disease or injury that has already </a:t>
            </a:r>
            <a:r>
              <a:rPr lang="en-US" sz="2400" dirty="0" smtClean="0">
                <a:solidFill>
                  <a:srgbClr val="FF0000"/>
                </a:solidFill>
              </a:rPr>
              <a:t>occurred</a:t>
            </a:r>
            <a:r>
              <a:rPr lang="en-US" sz="2400" dirty="0" smtClean="0"/>
              <a:t>.</a:t>
            </a:r>
            <a:endParaRPr lang="ar-SA" sz="2400" dirty="0" smtClean="0"/>
          </a:p>
          <a:p>
            <a:pPr marL="0" indent="0" algn="l">
              <a:buNone/>
            </a:pPr>
            <a:endParaRPr lang="ar-SA" sz="2400" dirty="0"/>
          </a:p>
          <a:p>
            <a:pPr marL="0" indent="0" algn="l">
              <a:buNone/>
            </a:pPr>
            <a:r>
              <a:rPr lang="en-US" sz="2400" u="sng" dirty="0" smtClean="0"/>
              <a:t>This is done by:</a:t>
            </a:r>
          </a:p>
          <a:p>
            <a:pPr marL="0" indent="0" algn="l">
              <a:buNone/>
            </a:pPr>
            <a:r>
              <a:rPr lang="en-US" sz="2400" dirty="0"/>
              <a:t> </a:t>
            </a:r>
            <a:r>
              <a:rPr lang="en-US" sz="2400" dirty="0" smtClean="0"/>
              <a:t> A) Detecting and treating disease or injury as soon as possible to halt or slow its progress</a:t>
            </a:r>
            <a:endParaRPr lang="ar-SA" sz="2400" dirty="0" smtClean="0"/>
          </a:p>
          <a:p>
            <a:pPr marL="0" indent="0" algn="l">
              <a:buNone/>
            </a:pPr>
            <a:r>
              <a:rPr lang="en-US" sz="2400" dirty="0"/>
              <a:t> </a:t>
            </a:r>
            <a:r>
              <a:rPr lang="en-US" sz="2400" dirty="0" smtClean="0"/>
              <a:t>  B) Encouraging personal strategies to prevent re-injury or recurrence</a:t>
            </a:r>
            <a:endParaRPr lang="ar-SA" sz="2400" dirty="0" smtClean="0"/>
          </a:p>
          <a:p>
            <a:pPr marL="0" indent="0" algn="l">
              <a:buNone/>
            </a:pPr>
            <a:r>
              <a:rPr lang="ar-SA" sz="2400" dirty="0"/>
              <a:t> </a:t>
            </a:r>
            <a:r>
              <a:rPr lang="ar-SA" sz="2400" dirty="0" smtClean="0"/>
              <a:t> </a:t>
            </a:r>
            <a:endParaRPr lang="ar-SA" sz="2400" dirty="0"/>
          </a:p>
        </p:txBody>
      </p:sp>
    </p:spTree>
    <p:extLst>
      <p:ext uri="{BB962C8B-B14F-4D97-AF65-F5344CB8AC3E}">
        <p14:creationId xmlns:p14="http://schemas.microsoft.com/office/powerpoint/2010/main" val="270899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Secondary prevention (Cont.)</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Examples:</a:t>
            </a:r>
            <a:endParaRPr lang="ar-SA" sz="2400" dirty="0" smtClean="0"/>
          </a:p>
          <a:p>
            <a:pPr marL="0" indent="0" algn="l">
              <a:buNone/>
            </a:pPr>
            <a:endParaRPr lang="ar-SA" sz="2400" dirty="0"/>
          </a:p>
          <a:p>
            <a:pPr marL="0" indent="0" algn="l">
              <a:buNone/>
            </a:pPr>
            <a:r>
              <a:rPr lang="en-US" sz="2400" dirty="0" smtClean="0"/>
              <a:t>- </a:t>
            </a:r>
            <a:r>
              <a:rPr lang="en-GB" sz="2400" dirty="0" smtClean="0"/>
              <a:t>Carcinoma in situ</a:t>
            </a:r>
          </a:p>
          <a:p>
            <a:pPr marL="0" indent="0" algn="l">
              <a:buNone/>
            </a:pPr>
            <a:endParaRPr lang="en-US" sz="2400" dirty="0" smtClean="0"/>
          </a:p>
          <a:p>
            <a:pPr marL="0" indent="0" algn="l">
              <a:buNone/>
            </a:pPr>
            <a:endParaRPr lang="ar-SA" sz="2400" dirty="0" smtClean="0"/>
          </a:p>
          <a:p>
            <a:pPr marL="0" indent="0" algn="l">
              <a:buNone/>
            </a:pPr>
            <a:endParaRPr lang="ar-SA" sz="2400" dirty="0"/>
          </a:p>
        </p:txBody>
      </p:sp>
      <p:sp>
        <p:nvSpPr>
          <p:cNvPr id="4" name="AutoShape 2" descr="نتيجة بحث الصور عن ‪Carcinoma in situ‬‏"/>
          <p:cNvSpPr>
            <a:spLocks noChangeAspect="1" noChangeArrowheads="1"/>
          </p:cNvSpPr>
          <p:nvPr/>
        </p:nvSpPr>
        <p:spPr bwMode="auto">
          <a:xfrm>
            <a:off x="-690586" y="1845734"/>
            <a:ext cx="799768" cy="799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Picture 5"/>
          <p:cNvPicPr>
            <a:picLocks noChangeAspect="1"/>
          </p:cNvPicPr>
          <p:nvPr/>
        </p:nvPicPr>
        <p:blipFill>
          <a:blip r:embed="rId3"/>
          <a:stretch>
            <a:fillRect/>
          </a:stretch>
        </p:blipFill>
        <p:spPr>
          <a:xfrm>
            <a:off x="5695025" y="2413493"/>
            <a:ext cx="4322432" cy="3237652"/>
          </a:xfrm>
          <a:prstGeom prst="rect">
            <a:avLst/>
          </a:prstGeom>
        </p:spPr>
      </p:pic>
    </p:spTree>
    <p:extLst>
      <p:ext uri="{BB962C8B-B14F-4D97-AF65-F5344CB8AC3E}">
        <p14:creationId xmlns:p14="http://schemas.microsoft.com/office/powerpoint/2010/main" val="239935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objectives</a:t>
            </a:r>
            <a:endParaRPr lang="en-US" dirty="0"/>
          </a:p>
        </p:txBody>
      </p:sp>
      <p:sp>
        <p:nvSpPr>
          <p:cNvPr id="3" name="عنصر نائب للمحتوى 2"/>
          <p:cNvSpPr>
            <a:spLocks noGrp="1"/>
          </p:cNvSpPr>
          <p:nvPr>
            <p:ph idx="1"/>
          </p:nvPr>
        </p:nvSpPr>
        <p:spPr/>
        <p:txBody>
          <a:bodyPr>
            <a:normAutofit/>
          </a:bodyPr>
          <a:lstStyle/>
          <a:p>
            <a:pPr algn="l"/>
            <a:r>
              <a:rPr lang="en-US" sz="2400" dirty="0" smtClean="0"/>
              <a:t>To Define screening / prevention and its uses in family practice</a:t>
            </a:r>
          </a:p>
          <a:p>
            <a:pPr algn="l"/>
            <a:r>
              <a:rPr lang="en-US" sz="2400" dirty="0" smtClean="0"/>
              <a:t>To understand the Criteria for screening tests</a:t>
            </a:r>
          </a:p>
          <a:p>
            <a:pPr algn="l"/>
            <a:r>
              <a:rPr lang="en-US" sz="2400" dirty="0" smtClean="0"/>
              <a:t> To identify Screening types and targeted people for each type with examples.</a:t>
            </a:r>
          </a:p>
          <a:p>
            <a:pPr algn="l"/>
            <a:r>
              <a:rPr lang="en-US" sz="2400" dirty="0" smtClean="0"/>
              <a:t> To identify appropriate approaches for prevention and screening of common problems in primary care .</a:t>
            </a:r>
          </a:p>
          <a:p>
            <a:pPr algn="l"/>
            <a:r>
              <a:rPr lang="en-US" sz="2400" dirty="0" smtClean="0"/>
              <a:t>To explain pros and cons of screening .</a:t>
            </a:r>
          </a:p>
          <a:p>
            <a:pPr algn="l"/>
            <a:r>
              <a:rPr lang="en-US" sz="2400" dirty="0" smtClean="0"/>
              <a:t>To justify the rational for selection of a screening test with practical case /condition, examples like for CA. breast, Ca. colon, Ca. prostate</a:t>
            </a:r>
          </a:p>
          <a:p>
            <a:pPr marL="0" indent="0" algn="l">
              <a:buNone/>
            </a:pPr>
            <a:endParaRPr lang="en-US" sz="2400" dirty="0"/>
          </a:p>
        </p:txBody>
      </p:sp>
    </p:spTree>
    <p:extLst>
      <p:ext uri="{BB962C8B-B14F-4D97-AF65-F5344CB8AC3E}">
        <p14:creationId xmlns:p14="http://schemas.microsoft.com/office/powerpoint/2010/main" val="1541455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Tertiary prevention</a:t>
            </a:r>
            <a:endParaRPr lang="ar-SA" dirty="0"/>
          </a:p>
        </p:txBody>
      </p:sp>
      <p:sp>
        <p:nvSpPr>
          <p:cNvPr id="3" name="Content Placeholder 2"/>
          <p:cNvSpPr>
            <a:spLocks noGrp="1"/>
          </p:cNvSpPr>
          <p:nvPr>
            <p:ph idx="1"/>
          </p:nvPr>
        </p:nvSpPr>
        <p:spPr/>
        <p:txBody>
          <a:bodyPr>
            <a:normAutofit/>
          </a:bodyPr>
          <a:lstStyle/>
          <a:p>
            <a:pPr marL="0" indent="0" algn="l">
              <a:buNone/>
            </a:pPr>
            <a:r>
              <a:rPr lang="en-GB" sz="2400" dirty="0"/>
              <a:t>P</a:t>
            </a:r>
            <a:r>
              <a:rPr lang="en-GB" sz="2400" dirty="0" smtClean="0"/>
              <a:t>revention </a:t>
            </a:r>
            <a:r>
              <a:rPr lang="en-GB" sz="2400" dirty="0"/>
              <a:t>of </a:t>
            </a:r>
            <a:r>
              <a:rPr lang="en-GB" sz="2400" dirty="0">
                <a:solidFill>
                  <a:srgbClr val="FF0000"/>
                </a:solidFill>
              </a:rPr>
              <a:t>complications</a:t>
            </a:r>
            <a:r>
              <a:rPr lang="en-GB" sz="2400" dirty="0"/>
              <a:t> </a:t>
            </a:r>
            <a:r>
              <a:rPr lang="en-GB" sz="2400" dirty="0" smtClean="0"/>
              <a:t>once the disease is present. The goal is to improve the quality of life and prevent disabilities.</a:t>
            </a:r>
            <a:endParaRPr lang="ar-SA" sz="2400" dirty="0" smtClean="0"/>
          </a:p>
          <a:p>
            <a:pPr marL="0" indent="0" algn="l">
              <a:buNone/>
            </a:pPr>
            <a:endParaRPr lang="en-US" sz="2400" dirty="0" smtClean="0"/>
          </a:p>
          <a:p>
            <a:pPr marL="0" indent="0" algn="l">
              <a:buNone/>
            </a:pPr>
            <a:r>
              <a:rPr lang="en-US" sz="2400" u="sng" dirty="0" smtClean="0"/>
              <a:t>This is done by:</a:t>
            </a:r>
            <a:endParaRPr lang="ar-SA" sz="2400" dirty="0"/>
          </a:p>
          <a:p>
            <a:pPr marL="0" indent="0" algn="l">
              <a:buNone/>
            </a:pPr>
            <a:r>
              <a:rPr lang="en-US" sz="2400" dirty="0"/>
              <a:t>H</a:t>
            </a:r>
            <a:r>
              <a:rPr lang="en-US" sz="2400" dirty="0" smtClean="0"/>
              <a:t>elping people manage long-term, often-complex health problems and injuries (e.g. chronic diseases, permanent impairments) .</a:t>
            </a:r>
            <a:endParaRPr lang="en-GB" sz="2400" dirty="0" smtClean="0"/>
          </a:p>
          <a:p>
            <a:pPr marL="0" indent="0" algn="l">
              <a:buNone/>
            </a:pPr>
            <a:endParaRPr lang="ar-SA" sz="2400" dirty="0"/>
          </a:p>
        </p:txBody>
      </p:sp>
    </p:spTree>
    <p:extLst>
      <p:ext uri="{BB962C8B-B14F-4D97-AF65-F5344CB8AC3E}">
        <p14:creationId xmlns:p14="http://schemas.microsoft.com/office/powerpoint/2010/main" val="3458793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Tertiary prevention (Cont.) </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Examples:</a:t>
            </a:r>
            <a:endParaRPr lang="ar-SA" sz="2400" dirty="0" smtClean="0"/>
          </a:p>
          <a:p>
            <a:pPr marL="0" indent="0" algn="l">
              <a:buNone/>
            </a:pPr>
            <a:endParaRPr lang="ar-SA" sz="2400" dirty="0" smtClean="0"/>
          </a:p>
          <a:p>
            <a:pPr marL="0" indent="0" algn="l">
              <a:buNone/>
            </a:pPr>
            <a:r>
              <a:rPr lang="en-US" sz="2400" dirty="0" smtClean="0"/>
              <a:t>- </a:t>
            </a:r>
            <a:r>
              <a:rPr lang="en-GB" sz="2400" dirty="0" smtClean="0"/>
              <a:t>Stroke rehabilitation program. </a:t>
            </a:r>
            <a:endParaRPr lang="ar-SA" sz="2400" dirty="0" smtClean="0"/>
          </a:p>
          <a:p>
            <a:pPr marL="0" indent="0" algn="l">
              <a:buNone/>
            </a:pPr>
            <a:r>
              <a:rPr lang="en-US" sz="2400" dirty="0" smtClean="0"/>
              <a:t>-DM </a:t>
            </a:r>
            <a:endParaRPr lang="en-GB" sz="2400" dirty="0" smtClean="0"/>
          </a:p>
          <a:p>
            <a:pPr marL="0" indent="0" algn="l">
              <a:buNone/>
            </a:pPr>
            <a:endParaRPr lang="ar-SA" sz="2400" dirty="0"/>
          </a:p>
        </p:txBody>
      </p:sp>
      <p:pic>
        <p:nvPicPr>
          <p:cNvPr id="5" name="Picture 4"/>
          <p:cNvPicPr>
            <a:picLocks noChangeAspect="1"/>
          </p:cNvPicPr>
          <p:nvPr/>
        </p:nvPicPr>
        <p:blipFill>
          <a:blip r:embed="rId2"/>
          <a:stretch>
            <a:fillRect/>
          </a:stretch>
        </p:blipFill>
        <p:spPr>
          <a:xfrm>
            <a:off x="6548294" y="2816059"/>
            <a:ext cx="2199920" cy="2752905"/>
          </a:xfrm>
          <a:prstGeom prst="rect">
            <a:avLst/>
          </a:prstGeom>
        </p:spPr>
      </p:pic>
    </p:spTree>
    <p:extLst>
      <p:ext uri="{BB962C8B-B14F-4D97-AF65-F5344CB8AC3E}">
        <p14:creationId xmlns:p14="http://schemas.microsoft.com/office/powerpoint/2010/main" val="697202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Wilson–</a:t>
            </a:r>
            <a:r>
              <a:rPr lang="en-US" dirty="0" err="1"/>
              <a:t>Jungner</a:t>
            </a:r>
            <a:r>
              <a:rPr lang="en-US" dirty="0"/>
              <a:t> </a:t>
            </a:r>
            <a:r>
              <a:rPr lang="en-US" dirty="0" smtClean="0"/>
              <a:t>criteria for screening </a:t>
            </a:r>
            <a:endParaRPr lang="en-US" dirty="0"/>
          </a:p>
        </p:txBody>
      </p:sp>
      <p:sp>
        <p:nvSpPr>
          <p:cNvPr id="3" name="عنصر نائب للمحتوى 2"/>
          <p:cNvSpPr>
            <a:spLocks noGrp="1"/>
          </p:cNvSpPr>
          <p:nvPr>
            <p:ph idx="1"/>
          </p:nvPr>
        </p:nvSpPr>
        <p:spPr/>
        <p:txBody>
          <a:bodyPr>
            <a:normAutofit/>
          </a:bodyPr>
          <a:lstStyle/>
          <a:p>
            <a:pPr marL="0" indent="0" algn="l">
              <a:buNone/>
            </a:pPr>
            <a:r>
              <a:rPr lang="en-US" sz="2400" dirty="0"/>
              <a:t>  All screening tests should meet the following criteria before they are introduced to the target population:</a:t>
            </a:r>
          </a:p>
          <a:p>
            <a:pPr marL="0" indent="0" algn="l">
              <a:buNone/>
            </a:pPr>
            <a:r>
              <a:rPr lang="en-US" sz="2400" dirty="0"/>
              <a:t> •  The condition being screened for is an </a:t>
            </a:r>
            <a:r>
              <a:rPr lang="en-US" sz="2400" dirty="0">
                <a:solidFill>
                  <a:srgbClr val="FF0000"/>
                </a:solidFill>
              </a:rPr>
              <a:t>important</a:t>
            </a:r>
            <a:r>
              <a:rPr lang="en-US" sz="2400" dirty="0"/>
              <a:t> health </a:t>
            </a:r>
            <a:r>
              <a:rPr lang="en-US" sz="2400" dirty="0" smtClean="0"/>
              <a:t>problem</a:t>
            </a:r>
          </a:p>
          <a:p>
            <a:pPr marL="0" indent="0" algn="l">
              <a:buNone/>
            </a:pPr>
            <a:r>
              <a:rPr lang="en-US" sz="2400" dirty="0" smtClean="0"/>
              <a:t> </a:t>
            </a:r>
            <a:r>
              <a:rPr lang="en-US" sz="2400" dirty="0"/>
              <a:t>•  </a:t>
            </a:r>
            <a:r>
              <a:rPr lang="en-US" sz="2400" dirty="0">
                <a:solidFill>
                  <a:srgbClr val="FF0000"/>
                </a:solidFill>
              </a:rPr>
              <a:t>Natural history </a:t>
            </a:r>
            <a:r>
              <a:rPr lang="en-US" sz="2400" dirty="0"/>
              <a:t>of the condition is well understood</a:t>
            </a:r>
          </a:p>
          <a:p>
            <a:pPr marL="0" indent="0" algn="l">
              <a:buNone/>
            </a:pPr>
            <a:r>
              <a:rPr lang="en-US" sz="2400" dirty="0"/>
              <a:t> •  There is a detectable </a:t>
            </a:r>
            <a:r>
              <a:rPr lang="en-US" sz="2400" dirty="0">
                <a:solidFill>
                  <a:srgbClr val="FF0000"/>
                </a:solidFill>
              </a:rPr>
              <a:t>early  stage</a:t>
            </a:r>
          </a:p>
          <a:p>
            <a:pPr marL="0" indent="0" algn="l">
              <a:buNone/>
            </a:pPr>
            <a:r>
              <a:rPr lang="en-US" sz="2400" dirty="0"/>
              <a:t> • </a:t>
            </a:r>
            <a:r>
              <a:rPr lang="en-US" sz="2400" dirty="0">
                <a:solidFill>
                  <a:srgbClr val="FF0000"/>
                </a:solidFill>
              </a:rPr>
              <a:t> Treatment at early stage </a:t>
            </a:r>
            <a:r>
              <a:rPr lang="en-US" sz="2400" dirty="0"/>
              <a:t>is of more benefit than at late  stage </a:t>
            </a:r>
          </a:p>
          <a:p>
            <a:pPr marL="0" indent="0" algn="l">
              <a:buNone/>
            </a:pPr>
            <a:r>
              <a:rPr lang="en-US" sz="2400" dirty="0"/>
              <a:t>•  There is a </a:t>
            </a:r>
            <a:r>
              <a:rPr lang="en-US" sz="2400" dirty="0">
                <a:solidFill>
                  <a:srgbClr val="FF0000"/>
                </a:solidFill>
              </a:rPr>
              <a:t>suitable test </a:t>
            </a:r>
            <a:r>
              <a:rPr lang="en-US" sz="2400" dirty="0"/>
              <a:t>to detect early stage disease </a:t>
            </a:r>
          </a:p>
          <a:p>
            <a:pPr marL="0" indent="0" algn="l">
              <a:buNone/>
            </a:pPr>
            <a:endParaRPr lang="en-US" sz="2400" dirty="0"/>
          </a:p>
        </p:txBody>
      </p:sp>
    </p:spTree>
    <p:extLst>
      <p:ext uri="{BB962C8B-B14F-4D97-AF65-F5344CB8AC3E}">
        <p14:creationId xmlns:p14="http://schemas.microsoft.com/office/powerpoint/2010/main" val="1491352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Wilson–</a:t>
            </a:r>
            <a:r>
              <a:rPr lang="en-US" dirty="0" err="1" smtClean="0"/>
              <a:t>Jungner</a:t>
            </a:r>
            <a:r>
              <a:rPr lang="en-US" dirty="0" smtClean="0"/>
              <a:t> criteria (Cont.)</a:t>
            </a:r>
            <a:endParaRPr lang="ar-SA" dirty="0"/>
          </a:p>
        </p:txBody>
      </p:sp>
      <p:sp>
        <p:nvSpPr>
          <p:cNvPr id="3" name="Content Placeholder 2"/>
          <p:cNvSpPr>
            <a:spLocks noGrp="1"/>
          </p:cNvSpPr>
          <p:nvPr>
            <p:ph idx="1"/>
          </p:nvPr>
        </p:nvSpPr>
        <p:spPr/>
        <p:txBody>
          <a:bodyPr>
            <a:normAutofit/>
          </a:bodyPr>
          <a:lstStyle/>
          <a:p>
            <a:pPr marL="0" indent="0" algn="l">
              <a:buNone/>
            </a:pPr>
            <a:r>
              <a:rPr lang="en-US" sz="2400" dirty="0" smtClean="0"/>
              <a:t>  • The test is </a:t>
            </a:r>
            <a:r>
              <a:rPr lang="en-US" sz="2400" dirty="0" smtClean="0">
                <a:solidFill>
                  <a:srgbClr val="FF0000"/>
                </a:solidFill>
              </a:rPr>
              <a:t>acceptable</a:t>
            </a:r>
            <a:r>
              <a:rPr lang="en-US" sz="2400" dirty="0" smtClean="0"/>
              <a:t> to the target population </a:t>
            </a:r>
          </a:p>
          <a:p>
            <a:pPr marL="0" indent="0" algn="l">
              <a:buNone/>
            </a:pPr>
            <a:r>
              <a:rPr lang="en-US" sz="2400" dirty="0" smtClean="0"/>
              <a:t>•  Intervals for repeating the test have been determined </a:t>
            </a:r>
          </a:p>
          <a:p>
            <a:pPr marL="0" indent="0" algn="l">
              <a:buNone/>
            </a:pPr>
            <a:r>
              <a:rPr lang="en-US" sz="2400" dirty="0" smtClean="0"/>
              <a:t>•  Adequate health service provision has been made for the extra clinical workload resulting from screening </a:t>
            </a:r>
          </a:p>
          <a:p>
            <a:pPr marL="0" indent="0" algn="l">
              <a:buNone/>
            </a:pPr>
            <a:r>
              <a:rPr lang="en-US" sz="2400" dirty="0" smtClean="0"/>
              <a:t>•  Risks, both physical and psychological, are </a:t>
            </a:r>
            <a:r>
              <a:rPr lang="en-US" sz="2400" dirty="0" smtClean="0">
                <a:solidFill>
                  <a:srgbClr val="FF0000"/>
                </a:solidFill>
              </a:rPr>
              <a:t>&lt; benefits </a:t>
            </a:r>
          </a:p>
          <a:p>
            <a:pPr marL="0" indent="0" algn="l">
              <a:buNone/>
            </a:pPr>
            <a:r>
              <a:rPr lang="en-US" sz="2400" dirty="0" smtClean="0"/>
              <a:t>•  </a:t>
            </a:r>
            <a:r>
              <a:rPr lang="en-US" sz="2400" dirty="0" smtClean="0">
                <a:solidFill>
                  <a:srgbClr val="FF0000"/>
                </a:solidFill>
              </a:rPr>
              <a:t>Costs</a:t>
            </a:r>
            <a:r>
              <a:rPr lang="en-US" sz="2400" dirty="0" smtClean="0"/>
              <a:t> are worthwhile in relation to benefits  gained</a:t>
            </a:r>
            <a:endParaRPr lang="ar-SA" sz="2400" dirty="0" smtClean="0"/>
          </a:p>
          <a:p>
            <a:pPr marL="0" indent="0" algn="l">
              <a:buNone/>
            </a:pPr>
            <a:endParaRPr lang="ar-SA" sz="2400" dirty="0"/>
          </a:p>
        </p:txBody>
      </p:sp>
    </p:spTree>
    <p:extLst>
      <p:ext uri="{BB962C8B-B14F-4D97-AF65-F5344CB8AC3E}">
        <p14:creationId xmlns:p14="http://schemas.microsoft.com/office/powerpoint/2010/main" val="305637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Common Screening </a:t>
            </a:r>
            <a:r>
              <a:rPr lang="en-US" dirty="0" smtClean="0"/>
              <a:t>Conditions in the primary care</a:t>
            </a:r>
            <a:endParaRPr lang="en-US" dirty="0"/>
          </a:p>
        </p:txBody>
      </p:sp>
      <p:sp>
        <p:nvSpPr>
          <p:cNvPr id="3" name="عنصر نائب للمحتوى 2"/>
          <p:cNvSpPr>
            <a:spLocks noGrp="1"/>
          </p:cNvSpPr>
          <p:nvPr>
            <p:ph sz="half" idx="1"/>
          </p:nvPr>
        </p:nvSpPr>
        <p:spPr/>
        <p:txBody>
          <a:bodyPr>
            <a:noAutofit/>
          </a:bodyPr>
          <a:lstStyle/>
          <a:p>
            <a:pPr marL="0" indent="0" algn="l">
              <a:buNone/>
            </a:pPr>
            <a:r>
              <a:rPr lang="en-US" sz="2400" dirty="0"/>
              <a:t>Hypertension Screening.</a:t>
            </a:r>
          </a:p>
          <a:p>
            <a:pPr marL="0" indent="0" algn="l">
              <a:buNone/>
            </a:pPr>
            <a:r>
              <a:rPr lang="en-US" sz="2400" dirty="0"/>
              <a:t>Cervical </a:t>
            </a:r>
            <a:r>
              <a:rPr lang="en-US" sz="2400" dirty="0" smtClean="0"/>
              <a:t>Cytology </a:t>
            </a:r>
            <a:r>
              <a:rPr lang="en-US" sz="2400" u="sng" dirty="0" smtClean="0"/>
              <a:t>21-65</a:t>
            </a:r>
            <a:endParaRPr lang="en-US" sz="2400" dirty="0"/>
          </a:p>
          <a:p>
            <a:pPr marL="0" indent="0" algn="l">
              <a:buNone/>
            </a:pPr>
            <a:r>
              <a:rPr lang="en-US" sz="2400" dirty="0"/>
              <a:t>Developmental surveillance.</a:t>
            </a:r>
          </a:p>
          <a:p>
            <a:pPr marL="0" indent="0" algn="l">
              <a:buNone/>
            </a:pPr>
            <a:r>
              <a:rPr lang="en-US" sz="2400" dirty="0" smtClean="0"/>
              <a:t>Mammography</a:t>
            </a:r>
            <a:endParaRPr lang="en-US" sz="2400" u="sng" dirty="0" smtClean="0"/>
          </a:p>
          <a:p>
            <a:pPr marL="0" indent="0" algn="l">
              <a:buNone/>
            </a:pPr>
            <a:r>
              <a:rPr lang="en-US" sz="2400" dirty="0" smtClean="0"/>
              <a:t>Serum </a:t>
            </a:r>
            <a:r>
              <a:rPr lang="en-US" sz="2400" dirty="0"/>
              <a:t>lipid estimation</a:t>
            </a:r>
            <a:r>
              <a:rPr lang="en-US" sz="2400" dirty="0" smtClean="0"/>
              <a:t>. </a:t>
            </a:r>
            <a:r>
              <a:rPr lang="en-US" sz="2400" u="sng" dirty="0" smtClean="0"/>
              <a:t>+35</a:t>
            </a:r>
            <a:endParaRPr lang="en-US" sz="2400" u="sng" dirty="0"/>
          </a:p>
          <a:p>
            <a:pPr marL="0" indent="0" algn="l">
              <a:buNone/>
            </a:pPr>
            <a:r>
              <a:rPr lang="en-US" sz="2400" dirty="0"/>
              <a:t>Screening psychiatric illness.</a:t>
            </a:r>
          </a:p>
          <a:p>
            <a:pPr marL="0" indent="0" algn="l">
              <a:buNone/>
            </a:pPr>
            <a:r>
              <a:rPr lang="en-US" sz="2400" dirty="0"/>
              <a:t>Prostate Cancer screening </a:t>
            </a:r>
          </a:p>
          <a:p>
            <a:pPr marL="0" indent="0" algn="l">
              <a:buNone/>
            </a:pPr>
            <a:r>
              <a:rPr lang="en-US" sz="2400" dirty="0" smtClean="0"/>
              <a:t>Colorectal cancer </a:t>
            </a:r>
            <a:r>
              <a:rPr lang="en-US" sz="2400" u="sng" dirty="0" smtClean="0"/>
              <a:t>50-75</a:t>
            </a:r>
          </a:p>
          <a:p>
            <a:pPr marL="0" indent="0" algn="l">
              <a:buNone/>
            </a:pPr>
            <a:endParaRPr lang="en-US" sz="2400" dirty="0"/>
          </a:p>
        </p:txBody>
      </p:sp>
      <p:sp>
        <p:nvSpPr>
          <p:cNvPr id="4" name="Content Placeholder 3"/>
          <p:cNvSpPr>
            <a:spLocks noGrp="1"/>
          </p:cNvSpPr>
          <p:nvPr>
            <p:ph sz="half" idx="2"/>
          </p:nvPr>
        </p:nvSpPr>
        <p:spPr/>
        <p:txBody>
          <a:bodyPr>
            <a:normAutofit/>
          </a:bodyPr>
          <a:lstStyle/>
          <a:p>
            <a:pPr algn="l"/>
            <a:r>
              <a:rPr lang="en-US" sz="2400" dirty="0"/>
              <a:t>Diabetes </a:t>
            </a:r>
            <a:r>
              <a:rPr lang="en-US" sz="2400" u="sng" dirty="0"/>
              <a:t>40-70</a:t>
            </a:r>
          </a:p>
          <a:p>
            <a:pPr algn="l"/>
            <a:r>
              <a:rPr lang="en-US" sz="2400" dirty="0"/>
              <a:t>Osteoporosis </a:t>
            </a:r>
            <a:r>
              <a:rPr lang="en-US" sz="2400" u="sng" dirty="0"/>
              <a:t>+65</a:t>
            </a:r>
          </a:p>
          <a:p>
            <a:pPr algn="l"/>
            <a:r>
              <a:rPr lang="en-US" sz="2400" dirty="0"/>
              <a:t>CVD risk assessment </a:t>
            </a:r>
          </a:p>
          <a:p>
            <a:endParaRPr lang="ar-SA" sz="2400" dirty="0"/>
          </a:p>
        </p:txBody>
      </p:sp>
    </p:spTree>
    <p:extLst>
      <p:ext uri="{BB962C8B-B14F-4D97-AF65-F5344CB8AC3E}">
        <p14:creationId xmlns:p14="http://schemas.microsoft.com/office/powerpoint/2010/main" val="3261561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30312" y="1113118"/>
            <a:ext cx="8946541" cy="4195481"/>
          </a:xfrm>
        </p:spPr>
        <p:txBody>
          <a:bodyPr>
            <a:normAutofit/>
          </a:bodyPr>
          <a:lstStyle/>
          <a:p>
            <a:pPr marL="0" indent="0" algn="ctr">
              <a:buNone/>
            </a:pPr>
            <a:r>
              <a:rPr lang="en-US" sz="2400" b="1" dirty="0"/>
              <a:t>What are common conditions or diseases</a:t>
            </a:r>
          </a:p>
          <a:p>
            <a:pPr marL="0" indent="0" algn="ctr">
              <a:buNone/>
            </a:pPr>
            <a:endParaRPr lang="en-US" sz="2400" dirty="0"/>
          </a:p>
          <a:p>
            <a:pPr marL="0" indent="0" algn="ctr">
              <a:buNone/>
            </a:pPr>
            <a:r>
              <a:rPr lang="en-US" sz="2400" b="1" dirty="0"/>
              <a:t>Where we can apply screening &amp; Preventive?</a:t>
            </a:r>
          </a:p>
          <a:p>
            <a:endParaRPr lang="en-US" sz="2400" dirty="0"/>
          </a:p>
        </p:txBody>
      </p:sp>
      <p:pic>
        <p:nvPicPr>
          <p:cNvPr id="4" name="صورة 3"/>
          <p:cNvPicPr>
            <a:picLocks noChangeAspect="1"/>
          </p:cNvPicPr>
          <p:nvPr/>
        </p:nvPicPr>
        <p:blipFill>
          <a:blip r:embed="rId2"/>
          <a:stretch>
            <a:fillRect/>
          </a:stretch>
        </p:blipFill>
        <p:spPr>
          <a:xfrm>
            <a:off x="3670300" y="2819400"/>
            <a:ext cx="3746500" cy="2578099"/>
          </a:xfrm>
          <a:prstGeom prst="rect">
            <a:avLst/>
          </a:prstGeom>
        </p:spPr>
      </p:pic>
    </p:spTree>
    <p:extLst>
      <p:ext uri="{BB962C8B-B14F-4D97-AF65-F5344CB8AC3E}">
        <p14:creationId xmlns:p14="http://schemas.microsoft.com/office/powerpoint/2010/main" val="1405209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Diabetes Mellitus</a:t>
            </a:r>
            <a:br>
              <a:rPr lang="en-US" b="1" dirty="0"/>
            </a:br>
            <a:endParaRPr lang="en-US" dirty="0"/>
          </a:p>
        </p:txBody>
      </p:sp>
      <p:sp>
        <p:nvSpPr>
          <p:cNvPr id="3" name="عنصر نائب للمحتوى 2"/>
          <p:cNvSpPr>
            <a:spLocks noGrp="1"/>
          </p:cNvSpPr>
          <p:nvPr>
            <p:ph idx="1"/>
          </p:nvPr>
        </p:nvSpPr>
        <p:spPr/>
        <p:txBody>
          <a:bodyPr>
            <a:normAutofit/>
          </a:bodyPr>
          <a:lstStyle/>
          <a:p>
            <a:pPr algn="l">
              <a:lnSpc>
                <a:spcPct val="150000"/>
              </a:lnSpc>
            </a:pPr>
            <a:r>
              <a:rPr lang="en-US" sz="2400" b="1" dirty="0"/>
              <a:t>Diabetes mellitus is one of the most common diagnoses made by family physicians.</a:t>
            </a:r>
          </a:p>
          <a:p>
            <a:pPr algn="l">
              <a:lnSpc>
                <a:spcPct val="150000"/>
              </a:lnSpc>
            </a:pPr>
            <a:r>
              <a:rPr lang="en-US" sz="2400" b="1" dirty="0"/>
              <a:t>Uncontrolled diabetes can lead to </a:t>
            </a:r>
            <a:r>
              <a:rPr lang="en-US" sz="2400" b="1" dirty="0">
                <a:solidFill>
                  <a:srgbClr val="FF0000"/>
                </a:solidFill>
              </a:rPr>
              <a:t>blindness</a:t>
            </a:r>
            <a:r>
              <a:rPr lang="en-US" sz="2400" b="1" dirty="0"/>
              <a:t>, </a:t>
            </a:r>
            <a:r>
              <a:rPr lang="en-US" sz="2400" b="1" dirty="0">
                <a:solidFill>
                  <a:srgbClr val="FF0000"/>
                </a:solidFill>
              </a:rPr>
              <a:t>limb amputation</a:t>
            </a:r>
            <a:r>
              <a:rPr lang="en-US" sz="2400" b="1" dirty="0"/>
              <a:t>, </a:t>
            </a:r>
            <a:r>
              <a:rPr lang="en-US" sz="2400" b="1" dirty="0">
                <a:solidFill>
                  <a:srgbClr val="FF0000"/>
                </a:solidFill>
              </a:rPr>
              <a:t>kidney failure</a:t>
            </a:r>
            <a:r>
              <a:rPr lang="en-US" sz="2400" b="1" dirty="0"/>
              <a:t>, and </a:t>
            </a:r>
            <a:r>
              <a:rPr lang="en-US" sz="2400" b="1" dirty="0">
                <a:solidFill>
                  <a:srgbClr val="FF0000"/>
                </a:solidFill>
              </a:rPr>
              <a:t>vascular heart disease. </a:t>
            </a:r>
          </a:p>
          <a:p>
            <a:pPr algn="l">
              <a:lnSpc>
                <a:spcPct val="150000"/>
              </a:lnSpc>
            </a:pPr>
            <a:r>
              <a:rPr lang="en-US" sz="2400" b="1" dirty="0"/>
              <a:t>Lifestyle and pharmacologic interventions decrease progression to diabetes in patients with impaired fasting glucose or impaired glucose tolerance. </a:t>
            </a:r>
          </a:p>
          <a:p>
            <a:pPr algn="l"/>
            <a:endParaRPr lang="en-US" sz="2400" dirty="0"/>
          </a:p>
        </p:txBody>
      </p:sp>
    </p:spTree>
    <p:extLst>
      <p:ext uri="{BB962C8B-B14F-4D97-AF65-F5344CB8AC3E}">
        <p14:creationId xmlns:p14="http://schemas.microsoft.com/office/powerpoint/2010/main" val="3492170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DM</a:t>
            </a:r>
            <a:endParaRPr lang="en-US" dirty="0"/>
          </a:p>
        </p:txBody>
      </p:sp>
      <p:sp>
        <p:nvSpPr>
          <p:cNvPr id="3" name="عنصر نائب للمحتوى 2"/>
          <p:cNvSpPr>
            <a:spLocks noGrp="1"/>
          </p:cNvSpPr>
          <p:nvPr>
            <p:ph idx="1"/>
          </p:nvPr>
        </p:nvSpPr>
        <p:spPr>
          <a:xfrm>
            <a:off x="862885" y="1737360"/>
            <a:ext cx="10292795" cy="4023360"/>
          </a:xfrm>
        </p:spPr>
        <p:txBody>
          <a:bodyPr>
            <a:noAutofit/>
          </a:bodyPr>
          <a:lstStyle/>
          <a:p>
            <a:pPr algn="l">
              <a:lnSpc>
                <a:spcPct val="210000"/>
              </a:lnSpc>
            </a:pPr>
            <a:r>
              <a:rPr lang="en-US" sz="2400" b="1" dirty="0"/>
              <a:t>The U.S. Preventive Services Task Force recommends screening for abnormal blood glucose and </a:t>
            </a:r>
            <a:r>
              <a:rPr lang="en-US" sz="2400" b="1" dirty="0">
                <a:solidFill>
                  <a:srgbClr val="00B050"/>
                </a:solidFill>
              </a:rPr>
              <a:t>type 2 diabetes </a:t>
            </a:r>
            <a:r>
              <a:rPr lang="en-US" sz="2400" b="1" dirty="0"/>
              <a:t>in </a:t>
            </a:r>
            <a:r>
              <a:rPr lang="en-US" sz="2400" b="1" dirty="0">
                <a:solidFill>
                  <a:srgbClr val="00B0F0"/>
                </a:solidFill>
              </a:rPr>
              <a:t>adults 40 to 70 years</a:t>
            </a:r>
            <a:r>
              <a:rPr lang="en-US" sz="2400" b="1" dirty="0"/>
              <a:t> of age who are overweight or obese, and </a:t>
            </a:r>
            <a:r>
              <a:rPr lang="en-US" sz="2400" b="1" dirty="0">
                <a:solidFill>
                  <a:srgbClr val="00B0F0"/>
                </a:solidFill>
              </a:rPr>
              <a:t>repeating testing every 3 years if results are normal.</a:t>
            </a:r>
          </a:p>
          <a:p>
            <a:pPr marL="285750" lvl="1" algn="l">
              <a:lnSpc>
                <a:spcPct val="210000"/>
              </a:lnSpc>
            </a:pPr>
            <a:r>
              <a:rPr lang="en-US" sz="2400" b="1" dirty="0"/>
              <a:t>Screen all adults who are overweight ( BMI ≥ 25 kg/ m2) and have additional risk factors.</a:t>
            </a:r>
          </a:p>
          <a:p>
            <a:pPr marL="285750" lvl="1" algn="l">
              <a:lnSpc>
                <a:spcPct val="210000"/>
              </a:lnSpc>
            </a:pPr>
            <a:r>
              <a:rPr lang="en-US" sz="2400" b="1" dirty="0"/>
              <a:t>Screening for </a:t>
            </a:r>
            <a:r>
              <a:rPr lang="en-US" sz="2400" b="1" dirty="0">
                <a:solidFill>
                  <a:srgbClr val="00B050"/>
                </a:solidFill>
              </a:rPr>
              <a:t>type 1 diabetes </a:t>
            </a:r>
            <a:r>
              <a:rPr lang="en-US" sz="2400" b="1" dirty="0"/>
              <a:t>is </a:t>
            </a:r>
            <a:r>
              <a:rPr lang="en-US" sz="2400" b="1" dirty="0">
                <a:solidFill>
                  <a:srgbClr val="FF0000"/>
                </a:solidFill>
              </a:rPr>
              <a:t>not recommended</a:t>
            </a:r>
            <a:endParaRPr lang="en-US" sz="2400" dirty="0"/>
          </a:p>
        </p:txBody>
      </p:sp>
    </p:spTree>
    <p:extLst>
      <p:ext uri="{BB962C8B-B14F-4D97-AF65-F5344CB8AC3E}">
        <p14:creationId xmlns:p14="http://schemas.microsoft.com/office/powerpoint/2010/main" val="1800808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t>Colorectal Cancer</a:t>
            </a:r>
            <a:br>
              <a:rPr lang="en-US" sz="4400" b="1" dirty="0"/>
            </a:br>
            <a:endParaRPr lang="en-US" dirty="0"/>
          </a:p>
        </p:txBody>
      </p:sp>
      <p:sp>
        <p:nvSpPr>
          <p:cNvPr id="3" name="عنصر نائب للمحتوى 2"/>
          <p:cNvSpPr>
            <a:spLocks noGrp="1"/>
          </p:cNvSpPr>
          <p:nvPr>
            <p:ph idx="1"/>
          </p:nvPr>
        </p:nvSpPr>
        <p:spPr>
          <a:xfrm>
            <a:off x="1103312" y="2052918"/>
            <a:ext cx="8946541" cy="4436782"/>
          </a:xfrm>
        </p:spPr>
        <p:txBody>
          <a:bodyPr>
            <a:normAutofit/>
          </a:bodyPr>
          <a:lstStyle/>
          <a:p>
            <a:pPr algn="l"/>
            <a:r>
              <a:rPr lang="en-US" sz="2400" dirty="0"/>
              <a:t>Most common cancer in Saudi males and 3</a:t>
            </a:r>
            <a:r>
              <a:rPr lang="en-US" sz="2400" baseline="30000" dirty="0"/>
              <a:t>rd</a:t>
            </a:r>
            <a:r>
              <a:rPr lang="en-US" sz="2400" dirty="0"/>
              <a:t> in Saudi females.</a:t>
            </a:r>
          </a:p>
          <a:p>
            <a:pPr algn="l"/>
            <a:endParaRPr lang="en-US" sz="2400" dirty="0"/>
          </a:p>
          <a:p>
            <a:pPr algn="l"/>
            <a:r>
              <a:rPr lang="en-US" sz="2400" dirty="0"/>
              <a:t>25-30% of patients present with distant metastasis</a:t>
            </a:r>
          </a:p>
          <a:p>
            <a:pPr algn="l"/>
            <a:r>
              <a:rPr lang="en-US" sz="2400" dirty="0"/>
              <a:t>Low survival rates due to late diagnosis </a:t>
            </a:r>
          </a:p>
          <a:p>
            <a:pPr algn="l"/>
            <a:endParaRPr lang="en-US" sz="2400" dirty="0"/>
          </a:p>
          <a:p>
            <a:pPr algn="l"/>
            <a:r>
              <a:rPr lang="en-US" sz="2400" dirty="0"/>
              <a:t>It’s an </a:t>
            </a:r>
            <a:r>
              <a:rPr lang="en-US" sz="2400" dirty="0">
                <a:solidFill>
                  <a:srgbClr val="FF0000"/>
                </a:solidFill>
              </a:rPr>
              <a:t>important health problem</a:t>
            </a:r>
            <a:r>
              <a:rPr lang="en-US" sz="2400" dirty="0"/>
              <a:t>, where early diagnosis is critical.</a:t>
            </a:r>
          </a:p>
          <a:p>
            <a:pPr marL="0" indent="0" algn="l">
              <a:buNone/>
            </a:pPr>
            <a:endParaRPr lang="en-US" sz="2400" dirty="0"/>
          </a:p>
        </p:txBody>
      </p:sp>
    </p:spTree>
    <p:extLst>
      <p:ext uri="{BB962C8B-B14F-4D97-AF65-F5344CB8AC3E}">
        <p14:creationId xmlns:p14="http://schemas.microsoft.com/office/powerpoint/2010/main" val="418371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t>Colorectal Cancer</a:t>
            </a:r>
            <a:br>
              <a:rPr lang="en-US" sz="4000" b="1" dirty="0"/>
            </a:br>
            <a:endParaRPr lang="en-US" dirty="0"/>
          </a:p>
        </p:txBody>
      </p:sp>
      <p:sp>
        <p:nvSpPr>
          <p:cNvPr id="3" name="عنصر نائب للمحتوى 2"/>
          <p:cNvSpPr>
            <a:spLocks noGrp="1"/>
          </p:cNvSpPr>
          <p:nvPr>
            <p:ph idx="1"/>
          </p:nvPr>
        </p:nvSpPr>
        <p:spPr/>
        <p:txBody>
          <a:bodyPr>
            <a:normAutofit/>
          </a:bodyPr>
          <a:lstStyle/>
          <a:p>
            <a:pPr algn="l"/>
            <a:r>
              <a:rPr lang="en-US" sz="2400" b="1" dirty="0"/>
              <a:t>Screening in persons at average risk should </a:t>
            </a:r>
            <a:r>
              <a:rPr lang="en-US" sz="2400" b="1" dirty="0">
                <a:solidFill>
                  <a:srgbClr val="00B0F0"/>
                </a:solidFill>
              </a:rPr>
              <a:t>begin at 50 years of age</a:t>
            </a:r>
            <a:r>
              <a:rPr lang="en-US" sz="2400" dirty="0"/>
              <a:t>; the U.S. Preventive Services Task Force recommends against routine screening after 75 years of age. </a:t>
            </a:r>
            <a:endParaRPr lang="ar-SA" sz="2400" dirty="0" smtClean="0"/>
          </a:p>
          <a:p>
            <a:pPr algn="l"/>
            <a:endParaRPr lang="en-US" sz="2400" dirty="0"/>
          </a:p>
          <a:p>
            <a:pPr algn="l"/>
            <a:r>
              <a:rPr lang="en-US" sz="2400" dirty="0"/>
              <a:t>Options for screening include :</a:t>
            </a:r>
          </a:p>
          <a:p>
            <a:pPr lvl="1" algn="l">
              <a:buFont typeface="Wingdings" charset="2"/>
              <a:buChar char="ü"/>
            </a:pPr>
            <a:r>
              <a:rPr lang="en-US" sz="2400" b="1" dirty="0"/>
              <a:t>high-sensitivity </a:t>
            </a:r>
            <a:r>
              <a:rPr lang="en-US" sz="2400" b="1" dirty="0">
                <a:solidFill>
                  <a:schemeClr val="tx2">
                    <a:lumMod val="75000"/>
                  </a:schemeClr>
                </a:solidFill>
              </a:rPr>
              <a:t>fecal occult blood </a:t>
            </a:r>
            <a:r>
              <a:rPr lang="en-US" sz="2400" b="1" dirty="0"/>
              <a:t>testing </a:t>
            </a:r>
            <a:r>
              <a:rPr lang="en-US" sz="2400" b="1" dirty="0">
                <a:solidFill>
                  <a:srgbClr val="FF0000"/>
                </a:solidFill>
              </a:rPr>
              <a:t>annually</a:t>
            </a:r>
            <a:r>
              <a:rPr lang="en-US" sz="2400" b="1" dirty="0"/>
              <a:t>.</a:t>
            </a:r>
          </a:p>
          <a:p>
            <a:pPr lvl="1" algn="l">
              <a:buFont typeface="Wingdings" charset="2"/>
              <a:buChar char="ü"/>
            </a:pPr>
            <a:r>
              <a:rPr lang="en-US" sz="2400" b="1" dirty="0">
                <a:solidFill>
                  <a:schemeClr val="tx2">
                    <a:lumMod val="75000"/>
                  </a:schemeClr>
                </a:solidFill>
              </a:rPr>
              <a:t>flexible </a:t>
            </a:r>
            <a:r>
              <a:rPr lang="en-US" sz="2400" b="1" dirty="0" err="1">
                <a:solidFill>
                  <a:schemeClr val="tx2">
                    <a:lumMod val="75000"/>
                  </a:schemeClr>
                </a:solidFill>
              </a:rPr>
              <a:t>sigmoidoscopy</a:t>
            </a:r>
            <a:r>
              <a:rPr lang="en-US" sz="2400" b="1" dirty="0">
                <a:solidFill>
                  <a:schemeClr val="tx2">
                    <a:lumMod val="75000"/>
                  </a:schemeClr>
                </a:solidFill>
              </a:rPr>
              <a:t> </a:t>
            </a:r>
            <a:r>
              <a:rPr lang="en-US" sz="2400" b="1" dirty="0">
                <a:solidFill>
                  <a:srgbClr val="FF0000"/>
                </a:solidFill>
              </a:rPr>
              <a:t>every five years </a:t>
            </a:r>
            <a:r>
              <a:rPr lang="en-US" sz="2400" b="1" dirty="0"/>
              <a:t>with high-sensitivity fecal occult blood testing every three years.</a:t>
            </a:r>
          </a:p>
          <a:p>
            <a:pPr lvl="1" algn="l">
              <a:buFont typeface="Wingdings" charset="2"/>
              <a:buChar char="ü"/>
            </a:pPr>
            <a:r>
              <a:rPr lang="en-US" sz="2400" b="1" dirty="0">
                <a:solidFill>
                  <a:schemeClr val="tx2">
                    <a:lumMod val="75000"/>
                  </a:schemeClr>
                </a:solidFill>
              </a:rPr>
              <a:t>colonoscopy</a:t>
            </a:r>
            <a:r>
              <a:rPr lang="en-US" sz="2400" b="1" dirty="0"/>
              <a:t> </a:t>
            </a:r>
            <a:r>
              <a:rPr lang="en-US" sz="2400" b="1" dirty="0">
                <a:solidFill>
                  <a:srgbClr val="FF0000"/>
                </a:solidFill>
              </a:rPr>
              <a:t>every 10 years</a:t>
            </a:r>
          </a:p>
          <a:p>
            <a:pPr algn="l"/>
            <a:endParaRPr lang="en-US" sz="2400" dirty="0"/>
          </a:p>
        </p:txBody>
      </p:sp>
    </p:spTree>
    <p:extLst>
      <p:ext uri="{BB962C8B-B14F-4D97-AF65-F5344CB8AC3E}">
        <p14:creationId xmlns:p14="http://schemas.microsoft.com/office/powerpoint/2010/main" val="369276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r>
              <a:rPr lang="en-US" sz="2400" b="1" dirty="0" smtClean="0">
                <a:solidFill>
                  <a:schemeClr val="tx1"/>
                </a:solidFill>
              </a:rPr>
              <a:t>Q1: WHICH ONE OF THE FOLLOWING IS CONSEDRED AS TERTIARRY PREVENTION:</a:t>
            </a:r>
          </a:p>
          <a:p>
            <a:pPr marL="514350" indent="-514350" algn="l">
              <a:buFont typeface="+mj-lt"/>
              <a:buAutoNum type="alphaUcPeriod"/>
            </a:pPr>
            <a:r>
              <a:rPr lang="en-US" sz="2400" dirty="0" smtClean="0"/>
              <a:t>educational programs.</a:t>
            </a:r>
          </a:p>
          <a:p>
            <a:pPr marL="514350" indent="-514350" algn="l">
              <a:buFont typeface="+mj-lt"/>
              <a:buAutoNum type="alphaUcPeriod"/>
            </a:pPr>
            <a:r>
              <a:rPr lang="en-US" sz="2400" dirty="0" smtClean="0"/>
              <a:t>palliative therapy.</a:t>
            </a:r>
          </a:p>
          <a:p>
            <a:pPr marL="514350" indent="-514350" algn="l">
              <a:buFont typeface="+mj-lt"/>
              <a:buAutoNum type="alphaUcPeriod"/>
            </a:pPr>
            <a:r>
              <a:rPr lang="en-US" sz="2400" dirty="0" smtClean="0"/>
              <a:t>lifestyle modification.</a:t>
            </a:r>
          </a:p>
          <a:p>
            <a:pPr marL="514350" indent="-514350" algn="l">
              <a:buFont typeface="+mj-lt"/>
              <a:buAutoNum type="alphaUcPeriod"/>
            </a:pPr>
            <a:r>
              <a:rPr lang="en-US" sz="2400" dirty="0" smtClean="0"/>
              <a:t>fecal occult blood test.</a:t>
            </a:r>
          </a:p>
          <a:p>
            <a:pPr algn="l"/>
            <a:endParaRPr lang="en-US" sz="2400" dirty="0"/>
          </a:p>
        </p:txBody>
      </p:sp>
    </p:spTree>
    <p:extLst>
      <p:ext uri="{BB962C8B-B14F-4D97-AF65-F5344CB8AC3E}">
        <p14:creationId xmlns:p14="http://schemas.microsoft.com/office/powerpoint/2010/main" val="3219849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chemeClr val="tx1">
                    <a:lumMod val="95000"/>
                  </a:schemeClr>
                </a:solidFill>
              </a:rPr>
              <a:t>Breast Cancer</a:t>
            </a:r>
            <a:br>
              <a:rPr lang="en-US" sz="4400" b="1" dirty="0">
                <a:solidFill>
                  <a:schemeClr val="tx1">
                    <a:lumMod val="95000"/>
                  </a:schemeClr>
                </a:solidFill>
              </a:rPr>
            </a:br>
            <a:endParaRPr lang="en-US" dirty="0"/>
          </a:p>
        </p:txBody>
      </p:sp>
      <p:sp>
        <p:nvSpPr>
          <p:cNvPr id="3" name="عنصر نائب للمحتوى 2"/>
          <p:cNvSpPr>
            <a:spLocks noGrp="1"/>
          </p:cNvSpPr>
          <p:nvPr>
            <p:ph idx="1"/>
          </p:nvPr>
        </p:nvSpPr>
        <p:spPr/>
        <p:txBody>
          <a:bodyPr>
            <a:normAutofit/>
          </a:bodyPr>
          <a:lstStyle/>
          <a:p>
            <a:pPr algn="l"/>
            <a:r>
              <a:rPr lang="en-US" sz="2400" dirty="0"/>
              <a:t>The major form of Cancer among women </a:t>
            </a:r>
          </a:p>
          <a:p>
            <a:pPr algn="l"/>
            <a:endParaRPr lang="en-US" sz="2400" dirty="0"/>
          </a:p>
          <a:p>
            <a:pPr algn="l"/>
            <a:r>
              <a:rPr lang="en-US" sz="2400" dirty="0"/>
              <a:t>Among 20% of female cancer deaths , it is the most common cause of death in women aged 35-54.</a:t>
            </a:r>
          </a:p>
          <a:p>
            <a:pPr algn="l"/>
            <a:endParaRPr lang="en-US" sz="2400" dirty="0"/>
          </a:p>
          <a:p>
            <a:pPr algn="l"/>
            <a:r>
              <a:rPr lang="en-US" sz="2400" dirty="0"/>
              <a:t>It’s an </a:t>
            </a:r>
            <a:r>
              <a:rPr lang="en-US" sz="2400" dirty="0">
                <a:solidFill>
                  <a:srgbClr val="FF0000"/>
                </a:solidFill>
              </a:rPr>
              <a:t>important health problem</a:t>
            </a:r>
            <a:r>
              <a:rPr lang="en-US" sz="2400" dirty="0"/>
              <a:t>, where early diagnosis is critical.</a:t>
            </a:r>
          </a:p>
          <a:p>
            <a:pPr marL="0" indent="0" algn="l">
              <a:buNone/>
            </a:pPr>
            <a:endParaRPr lang="en-US" sz="2400" dirty="0"/>
          </a:p>
        </p:txBody>
      </p:sp>
    </p:spTree>
    <p:extLst>
      <p:ext uri="{BB962C8B-B14F-4D97-AF65-F5344CB8AC3E}">
        <p14:creationId xmlns:p14="http://schemas.microsoft.com/office/powerpoint/2010/main" val="2023188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Breast cancer</a:t>
            </a:r>
            <a:endParaRPr lang="en-US" dirty="0"/>
          </a:p>
        </p:txBody>
      </p:sp>
      <p:sp>
        <p:nvSpPr>
          <p:cNvPr id="3" name="عنصر نائب للمحتوى 2"/>
          <p:cNvSpPr>
            <a:spLocks noGrp="1"/>
          </p:cNvSpPr>
          <p:nvPr>
            <p:ph idx="1"/>
          </p:nvPr>
        </p:nvSpPr>
        <p:spPr/>
        <p:txBody>
          <a:bodyPr>
            <a:normAutofit/>
          </a:bodyPr>
          <a:lstStyle/>
          <a:p>
            <a:pPr algn="l"/>
            <a:r>
              <a:rPr lang="en-US" sz="2400" b="1" dirty="0">
                <a:solidFill>
                  <a:schemeClr val="accent3">
                    <a:lumMod val="60000"/>
                    <a:lumOff val="40000"/>
                  </a:schemeClr>
                </a:solidFill>
              </a:rPr>
              <a:t>Mammography </a:t>
            </a:r>
            <a:r>
              <a:rPr lang="en-US" sz="2400" b="1" dirty="0"/>
              <a:t>is the only screening test shown to reduce breast cancer–related mortality.</a:t>
            </a:r>
          </a:p>
          <a:p>
            <a:pPr algn="l"/>
            <a:endParaRPr lang="en-US" sz="2400" b="1" dirty="0"/>
          </a:p>
          <a:p>
            <a:pPr algn="l"/>
            <a:r>
              <a:rPr lang="en-US" sz="2400" b="1" dirty="0"/>
              <a:t>screening should be offered at least </a:t>
            </a:r>
            <a:r>
              <a:rPr lang="en-US" sz="2400" b="1" dirty="0">
                <a:solidFill>
                  <a:srgbClr val="FF0000"/>
                </a:solidFill>
              </a:rPr>
              <a:t>biennially</a:t>
            </a:r>
            <a:r>
              <a:rPr lang="en-US" sz="2400" b="1" dirty="0"/>
              <a:t> to women </a:t>
            </a:r>
            <a:r>
              <a:rPr lang="en-US" sz="2400" b="1" dirty="0">
                <a:solidFill>
                  <a:srgbClr val="00B0F0"/>
                </a:solidFill>
              </a:rPr>
              <a:t>50 to 74 years of age.</a:t>
            </a:r>
          </a:p>
          <a:p>
            <a:pPr algn="l"/>
            <a:endParaRPr lang="en-US" sz="2400" b="1" dirty="0">
              <a:solidFill>
                <a:srgbClr val="00B0F0"/>
              </a:solidFill>
            </a:endParaRPr>
          </a:p>
          <a:p>
            <a:pPr algn="l"/>
            <a:r>
              <a:rPr lang="en-US" sz="2400" b="1" dirty="0"/>
              <a:t>For women with an estimated lifetime breast cancer risk of </a:t>
            </a:r>
            <a:r>
              <a:rPr lang="en-US" sz="2400" b="1" dirty="0">
                <a:solidFill>
                  <a:srgbClr val="00B050"/>
                </a:solidFill>
              </a:rPr>
              <a:t>more than 20 percent </a:t>
            </a:r>
            <a:r>
              <a:rPr lang="en-US" sz="2400" b="1" dirty="0"/>
              <a:t>or </a:t>
            </a:r>
            <a:r>
              <a:rPr lang="en-US" sz="2400" b="1" dirty="0">
                <a:solidFill>
                  <a:srgbClr val="00B050"/>
                </a:solidFill>
              </a:rPr>
              <a:t>who have a </a:t>
            </a:r>
            <a:r>
              <a:rPr lang="en-US" sz="2400" b="1" i="1" dirty="0">
                <a:solidFill>
                  <a:srgbClr val="00B050"/>
                </a:solidFill>
              </a:rPr>
              <a:t>BRCA</a:t>
            </a:r>
            <a:r>
              <a:rPr lang="en-US" sz="2400" b="1" dirty="0">
                <a:solidFill>
                  <a:srgbClr val="00B050"/>
                </a:solidFill>
              </a:rPr>
              <a:t> mutation</a:t>
            </a:r>
            <a:r>
              <a:rPr lang="en-US" sz="2400" b="1" dirty="0"/>
              <a:t>, screening should begin </a:t>
            </a:r>
            <a:r>
              <a:rPr lang="en-US" sz="2400" b="1" dirty="0">
                <a:solidFill>
                  <a:srgbClr val="00B0F0"/>
                </a:solidFill>
              </a:rPr>
              <a:t>at 25 years of age.</a:t>
            </a:r>
            <a:endParaRPr lang="en-US" sz="2400" dirty="0">
              <a:solidFill>
                <a:srgbClr val="00B0F0"/>
              </a:solidFill>
            </a:endParaRPr>
          </a:p>
          <a:p>
            <a:pPr algn="l"/>
            <a:endParaRPr lang="en-US" sz="2400" dirty="0"/>
          </a:p>
        </p:txBody>
      </p:sp>
    </p:spTree>
    <p:extLst>
      <p:ext uri="{BB962C8B-B14F-4D97-AF65-F5344CB8AC3E}">
        <p14:creationId xmlns:p14="http://schemas.microsoft.com/office/powerpoint/2010/main" val="333938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chemeClr val="tx1">
                    <a:lumMod val="95000"/>
                  </a:schemeClr>
                </a:solidFill>
              </a:rPr>
              <a:t>Hypertension</a:t>
            </a:r>
            <a:br>
              <a:rPr lang="en-US" sz="4400" b="1" dirty="0">
                <a:solidFill>
                  <a:schemeClr val="tx1">
                    <a:lumMod val="95000"/>
                  </a:schemeClr>
                </a:solidFill>
              </a:rPr>
            </a:br>
            <a:endParaRPr lang="en-US" dirty="0"/>
          </a:p>
        </p:txBody>
      </p:sp>
      <p:sp>
        <p:nvSpPr>
          <p:cNvPr id="3" name="عنصر نائب للمحتوى 2"/>
          <p:cNvSpPr>
            <a:spLocks noGrp="1"/>
          </p:cNvSpPr>
          <p:nvPr>
            <p:ph idx="1"/>
          </p:nvPr>
        </p:nvSpPr>
        <p:spPr/>
        <p:txBody>
          <a:bodyPr>
            <a:normAutofit/>
          </a:bodyPr>
          <a:lstStyle/>
          <a:p>
            <a:pPr algn="l"/>
            <a:r>
              <a:rPr lang="en-US" sz="2400" dirty="0"/>
              <a:t>Common</a:t>
            </a:r>
          </a:p>
          <a:p>
            <a:pPr algn="l"/>
            <a:endParaRPr lang="en-US" sz="2400" dirty="0"/>
          </a:p>
          <a:p>
            <a:pPr algn="l"/>
            <a:r>
              <a:rPr lang="en-US" sz="2400" dirty="0"/>
              <a:t>Usually </a:t>
            </a:r>
            <a:r>
              <a:rPr lang="en-US" sz="2400" dirty="0">
                <a:solidFill>
                  <a:srgbClr val="FF0000"/>
                </a:solidFill>
              </a:rPr>
              <a:t>asymptomatic.</a:t>
            </a:r>
          </a:p>
          <a:p>
            <a:pPr algn="l"/>
            <a:r>
              <a:rPr lang="en-US" sz="2400" dirty="0"/>
              <a:t>Dangerous itself, but also a </a:t>
            </a:r>
            <a:r>
              <a:rPr lang="en-US" sz="2400" dirty="0">
                <a:solidFill>
                  <a:srgbClr val="FF0000"/>
                </a:solidFill>
              </a:rPr>
              <a:t>risk factor for CVD</a:t>
            </a:r>
          </a:p>
          <a:p>
            <a:pPr algn="l"/>
            <a:r>
              <a:rPr lang="en-US" sz="2400" dirty="0"/>
              <a:t> Usually found during </a:t>
            </a:r>
            <a:r>
              <a:rPr lang="en-US" sz="2400" u="sng" dirty="0">
                <a:solidFill>
                  <a:srgbClr val="FF0000"/>
                </a:solidFill>
              </a:rPr>
              <a:t>routine BP screening </a:t>
            </a:r>
            <a:r>
              <a:rPr lang="en-US" sz="2400" dirty="0"/>
              <a:t>or incidentally.</a:t>
            </a:r>
          </a:p>
          <a:p>
            <a:pPr marL="0" indent="0" algn="l">
              <a:buNone/>
            </a:pPr>
            <a:endParaRPr lang="en-US" sz="2400" dirty="0"/>
          </a:p>
        </p:txBody>
      </p:sp>
    </p:spTree>
    <p:extLst>
      <p:ext uri="{BB962C8B-B14F-4D97-AF65-F5344CB8AC3E}">
        <p14:creationId xmlns:p14="http://schemas.microsoft.com/office/powerpoint/2010/main" val="1932750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106299"/>
            <a:ext cx="10058400" cy="1450757"/>
          </a:xfrm>
        </p:spPr>
        <p:txBody>
          <a:bodyPr/>
          <a:lstStyle/>
          <a:p>
            <a:r>
              <a:rPr lang="en-US" dirty="0" smtClean="0"/>
              <a:t>HTN</a:t>
            </a:r>
            <a:endParaRPr lang="en-US" dirty="0"/>
          </a:p>
        </p:txBody>
      </p:sp>
      <p:sp>
        <p:nvSpPr>
          <p:cNvPr id="3" name="عنصر نائب للمحتوى 2"/>
          <p:cNvSpPr>
            <a:spLocks noGrp="1"/>
          </p:cNvSpPr>
          <p:nvPr>
            <p:ph idx="1"/>
          </p:nvPr>
        </p:nvSpPr>
        <p:spPr>
          <a:xfrm>
            <a:off x="695459" y="1737360"/>
            <a:ext cx="11127347" cy="4023360"/>
          </a:xfrm>
        </p:spPr>
        <p:txBody>
          <a:bodyPr>
            <a:noAutofit/>
          </a:bodyPr>
          <a:lstStyle/>
          <a:p>
            <a:pPr algn="l"/>
            <a:r>
              <a:rPr lang="en-US" sz="2400" dirty="0"/>
              <a:t>The USPSTF recommends screening for high blood pressure </a:t>
            </a:r>
            <a:r>
              <a:rPr lang="en-US" sz="2400" b="1" dirty="0">
                <a:solidFill>
                  <a:srgbClr val="00B0F0"/>
                </a:solidFill>
              </a:rPr>
              <a:t>in adults aged 18 years or older.</a:t>
            </a:r>
          </a:p>
          <a:p>
            <a:pPr algn="l"/>
            <a:r>
              <a:rPr lang="en-US" sz="2400" b="1" u="sng" dirty="0">
                <a:solidFill>
                  <a:srgbClr val="00B050"/>
                </a:solidFill>
              </a:rPr>
              <a:t>Adults 40 years or older </a:t>
            </a:r>
            <a:r>
              <a:rPr lang="en-US" sz="2400" dirty="0"/>
              <a:t>should have their blood pressure measured at least </a:t>
            </a:r>
            <a:r>
              <a:rPr lang="en-US" sz="2400" dirty="0">
                <a:solidFill>
                  <a:srgbClr val="FF0000"/>
                </a:solidFill>
              </a:rPr>
              <a:t>annually.</a:t>
            </a:r>
          </a:p>
          <a:p>
            <a:pPr algn="l"/>
            <a:endParaRPr lang="en-US" sz="2400" dirty="0"/>
          </a:p>
          <a:p>
            <a:pPr algn="l"/>
            <a:r>
              <a:rPr lang="en-US" sz="2400" b="1" u="sng" dirty="0">
                <a:solidFill>
                  <a:srgbClr val="00B050"/>
                </a:solidFill>
              </a:rPr>
              <a:t>Adults between 18 and 39 years </a:t>
            </a:r>
            <a:r>
              <a:rPr lang="en-US" sz="2400" dirty="0"/>
              <a:t>should also be screened at least </a:t>
            </a:r>
            <a:r>
              <a:rPr lang="en-US" sz="2400" dirty="0">
                <a:solidFill>
                  <a:srgbClr val="FF0000"/>
                </a:solidFill>
              </a:rPr>
              <a:t>annually</a:t>
            </a:r>
            <a:r>
              <a:rPr lang="en-US" sz="2400" dirty="0"/>
              <a:t> </a:t>
            </a:r>
            <a:r>
              <a:rPr lang="en-US" sz="2400" dirty="0">
                <a:solidFill>
                  <a:schemeClr val="accent3">
                    <a:lumMod val="60000"/>
                    <a:lumOff val="40000"/>
                  </a:schemeClr>
                </a:solidFill>
              </a:rPr>
              <a:t>if they have risk factors for hypertension</a:t>
            </a:r>
            <a:r>
              <a:rPr lang="en-US" sz="2400" dirty="0"/>
              <a:t> (</a:t>
            </a:r>
            <a:r>
              <a:rPr lang="en-US" sz="2400" dirty="0" err="1"/>
              <a:t>eg</a:t>
            </a:r>
            <a:r>
              <a:rPr lang="en-US" sz="2400" dirty="0"/>
              <a:t>, obesity) or if their previously measured blood pressure was 130-139/85-89 mmHg</a:t>
            </a:r>
          </a:p>
          <a:p>
            <a:pPr algn="l"/>
            <a:endParaRPr lang="en-US" sz="2400" dirty="0"/>
          </a:p>
          <a:p>
            <a:pPr algn="l"/>
            <a:r>
              <a:rPr lang="en-US" sz="2400" b="1" u="sng" dirty="0">
                <a:solidFill>
                  <a:srgbClr val="00B050"/>
                </a:solidFill>
              </a:rPr>
              <a:t>Adults between 18 and 39 years </a:t>
            </a:r>
            <a:r>
              <a:rPr lang="en-US" sz="2400" dirty="0"/>
              <a:t>whose latest blood pressure was &lt;130/80 mmHg and have no risk factors for hypertension should be screened at least </a:t>
            </a:r>
            <a:r>
              <a:rPr lang="en-US" sz="2400" dirty="0">
                <a:solidFill>
                  <a:srgbClr val="FF0000"/>
                </a:solidFill>
              </a:rPr>
              <a:t>every three years.</a:t>
            </a:r>
          </a:p>
          <a:p>
            <a:pPr algn="l"/>
            <a:endParaRPr lang="en-US" sz="2400" dirty="0"/>
          </a:p>
        </p:txBody>
      </p:sp>
    </p:spTree>
    <p:extLst>
      <p:ext uri="{BB962C8B-B14F-4D97-AF65-F5344CB8AC3E}">
        <p14:creationId xmlns:p14="http://schemas.microsoft.com/office/powerpoint/2010/main" val="1702486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summery</a:t>
            </a:r>
            <a:endParaRPr lang="en-US" dirty="0"/>
          </a:p>
        </p:txBody>
      </p:sp>
      <p:pic>
        <p:nvPicPr>
          <p:cNvPr id="4" name="عنصر نائب للمحتوى 3"/>
          <p:cNvPicPr>
            <a:picLocks noGrp="1" noChangeAspect="1"/>
          </p:cNvPicPr>
          <p:nvPr>
            <p:ph idx="1"/>
          </p:nvPr>
        </p:nvPicPr>
        <p:blipFill>
          <a:blip r:embed="rId2"/>
          <a:stretch>
            <a:fillRect/>
          </a:stretch>
        </p:blipFill>
        <p:spPr>
          <a:xfrm>
            <a:off x="1097280" y="1853248"/>
            <a:ext cx="9720974" cy="4405884"/>
          </a:xfrm>
          <a:prstGeom prst="rect">
            <a:avLst/>
          </a:prstGeom>
        </p:spPr>
      </p:pic>
    </p:spTree>
    <p:extLst>
      <p:ext uri="{BB962C8B-B14F-4D97-AF65-F5344CB8AC3E}">
        <p14:creationId xmlns:p14="http://schemas.microsoft.com/office/powerpoint/2010/main" val="3970921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r>
              <a:rPr lang="en-US" sz="2400" b="1" dirty="0">
                <a:solidFill>
                  <a:schemeClr val="tx1"/>
                </a:solidFill>
              </a:rPr>
              <a:t>Q1: WHICH ONE OF THE FOLLOWING IS CONSEDRED AS TERTIARRY PREVENTION:</a:t>
            </a:r>
          </a:p>
          <a:p>
            <a:pPr marL="514350" indent="-514350" algn="l">
              <a:buFont typeface="+mj-lt"/>
              <a:buAutoNum type="alphaUcPeriod"/>
            </a:pPr>
            <a:r>
              <a:rPr lang="en-US" sz="2400" dirty="0">
                <a:solidFill>
                  <a:schemeClr val="tx1"/>
                </a:solidFill>
              </a:rPr>
              <a:t>educational programs.</a:t>
            </a:r>
          </a:p>
          <a:p>
            <a:pPr marL="514350" indent="-514350" algn="l">
              <a:buFont typeface="+mj-lt"/>
              <a:buAutoNum type="alphaUcPeriod"/>
            </a:pPr>
            <a:r>
              <a:rPr lang="en-US" sz="2400" dirty="0">
                <a:solidFill>
                  <a:schemeClr val="tx1"/>
                </a:solidFill>
              </a:rPr>
              <a:t>palliative therapy.</a:t>
            </a:r>
          </a:p>
          <a:p>
            <a:pPr marL="514350" indent="-514350" algn="l">
              <a:buFont typeface="+mj-lt"/>
              <a:buAutoNum type="alphaUcPeriod"/>
            </a:pPr>
            <a:r>
              <a:rPr lang="en-US" sz="2400" dirty="0">
                <a:solidFill>
                  <a:schemeClr val="tx1"/>
                </a:solidFill>
              </a:rPr>
              <a:t>lifestyle modification.</a:t>
            </a:r>
          </a:p>
          <a:p>
            <a:pPr marL="514350" indent="-514350" algn="l">
              <a:buFont typeface="+mj-lt"/>
              <a:buAutoNum type="alphaUcPeriod"/>
            </a:pPr>
            <a:r>
              <a:rPr lang="en-US" sz="2400" dirty="0">
                <a:solidFill>
                  <a:schemeClr val="tx1"/>
                </a:solidFill>
              </a:rPr>
              <a:t>fecal occult blood test.</a:t>
            </a:r>
          </a:p>
          <a:p>
            <a:pPr algn="l"/>
            <a:endParaRPr lang="en-US" sz="2400" dirty="0">
              <a:solidFill>
                <a:schemeClr val="tx1"/>
              </a:solidFill>
            </a:endParaRPr>
          </a:p>
        </p:txBody>
      </p:sp>
      <p:sp>
        <p:nvSpPr>
          <p:cNvPr id="5" name="Left Arrow 4"/>
          <p:cNvSpPr/>
          <p:nvPr/>
        </p:nvSpPr>
        <p:spPr>
          <a:xfrm>
            <a:off x="4108361" y="3193961"/>
            <a:ext cx="746974" cy="347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3115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MCQ</a:t>
            </a:r>
            <a:endParaRPr lang="en-US" dirty="0"/>
          </a:p>
        </p:txBody>
      </p:sp>
      <p:sp>
        <p:nvSpPr>
          <p:cNvPr id="3" name="عنصر نائب للمحتوى 2"/>
          <p:cNvSpPr>
            <a:spLocks noGrp="1"/>
          </p:cNvSpPr>
          <p:nvPr>
            <p:ph idx="1"/>
          </p:nvPr>
        </p:nvSpPr>
        <p:spPr/>
        <p:txBody>
          <a:bodyPr>
            <a:normAutofit/>
          </a:bodyPr>
          <a:lstStyle/>
          <a:p>
            <a:pPr algn="l"/>
            <a:r>
              <a:rPr lang="en-US" sz="2400" b="1" dirty="0">
                <a:solidFill>
                  <a:schemeClr val="tx1"/>
                </a:solidFill>
                <a:latin typeface="Arial" charset="0"/>
                <a:ea typeface="Arial" charset="0"/>
                <a:cs typeface="Arial" charset="0"/>
              </a:rPr>
              <a:t>Q2: 30 Years old male. On screening his BP was 135\85. Which one of the following statements is correct</a:t>
            </a:r>
            <a:r>
              <a:rPr lang="en-US" sz="2400" b="1" dirty="0" smtClean="0">
                <a:solidFill>
                  <a:schemeClr val="tx1"/>
                </a:solidFill>
                <a:latin typeface="Arial" charset="0"/>
                <a:ea typeface="Arial" charset="0"/>
                <a:cs typeface="Arial" charset="0"/>
              </a:rPr>
              <a:t>?</a:t>
            </a:r>
            <a:endParaRPr lang="ar-SA" sz="2400" b="1" dirty="0" smtClean="0">
              <a:solidFill>
                <a:schemeClr val="tx1"/>
              </a:solidFill>
              <a:latin typeface="Arial" charset="0"/>
              <a:ea typeface="Arial" charset="0"/>
              <a:cs typeface="Arial" charset="0"/>
            </a:endParaRPr>
          </a:p>
          <a:p>
            <a:pPr algn="l"/>
            <a:endParaRPr lang="en-US" sz="2400" dirty="0">
              <a:solidFill>
                <a:schemeClr val="tx1"/>
              </a:solidFill>
              <a:latin typeface="Arial" charset="0"/>
              <a:ea typeface="Arial" charset="0"/>
              <a:cs typeface="Arial" charset="0"/>
            </a:endParaRPr>
          </a:p>
          <a:p>
            <a:pPr marL="457200" indent="-457200" algn="l">
              <a:buFont typeface="+mj-lt"/>
              <a:buAutoNum type="alphaUcPeriod"/>
            </a:pPr>
            <a:r>
              <a:rPr lang="en-US" sz="2400" dirty="0">
                <a:solidFill>
                  <a:schemeClr val="tx1"/>
                </a:solidFill>
                <a:latin typeface="Arial" charset="0"/>
                <a:ea typeface="Arial" charset="0"/>
                <a:cs typeface="Arial" charset="0"/>
              </a:rPr>
              <a:t>Screen him again after 3 years.</a:t>
            </a:r>
          </a:p>
          <a:p>
            <a:pPr marL="457200" indent="-457200" algn="l">
              <a:buFont typeface="+mj-lt"/>
              <a:buAutoNum type="alphaUcPeriod"/>
            </a:pPr>
            <a:r>
              <a:rPr lang="en-US" sz="2400" dirty="0">
                <a:solidFill>
                  <a:schemeClr val="tx1"/>
                </a:solidFill>
                <a:latin typeface="Arial" charset="0"/>
                <a:ea typeface="Arial" charset="0"/>
                <a:cs typeface="Arial" charset="0"/>
              </a:rPr>
              <a:t>Life style modification and screen him every year.</a:t>
            </a:r>
          </a:p>
          <a:p>
            <a:pPr marL="457200" indent="-457200" algn="l">
              <a:buFont typeface="+mj-lt"/>
              <a:buAutoNum type="alphaUcPeriod"/>
            </a:pPr>
            <a:r>
              <a:rPr lang="en-US" sz="2400" dirty="0">
                <a:solidFill>
                  <a:schemeClr val="tx1"/>
                </a:solidFill>
                <a:latin typeface="Arial" charset="0"/>
                <a:ea typeface="Arial" charset="0"/>
                <a:cs typeface="Arial" charset="0"/>
              </a:rPr>
              <a:t>Start treatment with ACE Inhibitor.</a:t>
            </a:r>
          </a:p>
          <a:p>
            <a:pPr marL="457200" indent="-457200" algn="l">
              <a:buFont typeface="+mj-lt"/>
              <a:buAutoNum type="alphaUcPeriod"/>
            </a:pPr>
            <a:r>
              <a:rPr lang="en-US" sz="2400" dirty="0">
                <a:solidFill>
                  <a:schemeClr val="tx1"/>
                </a:solidFill>
                <a:latin typeface="Arial" charset="0"/>
                <a:ea typeface="Arial" charset="0"/>
                <a:cs typeface="Arial" charset="0"/>
              </a:rPr>
              <a:t> Do Nothing.</a:t>
            </a:r>
          </a:p>
          <a:p>
            <a:pPr marL="0" indent="0" algn="l">
              <a:buNone/>
            </a:pPr>
            <a:endParaRPr lang="en-US" sz="2400" dirty="0">
              <a:solidFill>
                <a:schemeClr val="tx1"/>
              </a:solidFill>
            </a:endParaRPr>
          </a:p>
        </p:txBody>
      </p:sp>
      <p:sp>
        <p:nvSpPr>
          <p:cNvPr id="4" name="Left Arrow 3"/>
          <p:cNvSpPr/>
          <p:nvPr/>
        </p:nvSpPr>
        <p:spPr>
          <a:xfrm>
            <a:off x="8448541" y="3683549"/>
            <a:ext cx="746974" cy="347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294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MCQ</a:t>
            </a:r>
            <a:endParaRPr lang="en-US" dirty="0"/>
          </a:p>
        </p:txBody>
      </p:sp>
      <p:sp>
        <p:nvSpPr>
          <p:cNvPr id="3" name="عنصر نائب للمحتوى 2"/>
          <p:cNvSpPr>
            <a:spLocks noGrp="1"/>
          </p:cNvSpPr>
          <p:nvPr>
            <p:ph idx="1"/>
          </p:nvPr>
        </p:nvSpPr>
        <p:spPr/>
        <p:txBody>
          <a:bodyPr>
            <a:normAutofit/>
          </a:bodyPr>
          <a:lstStyle/>
          <a:p>
            <a:pPr algn="l"/>
            <a:r>
              <a:rPr lang="en-US" sz="2400" b="1" dirty="0">
                <a:solidFill>
                  <a:schemeClr val="tx1"/>
                </a:solidFill>
                <a:latin typeface="Arial" charset="0"/>
                <a:ea typeface="Arial" charset="0"/>
                <a:cs typeface="Arial" charset="0"/>
              </a:rPr>
              <a:t>Q3: screening tests fall under which one of the following</a:t>
            </a:r>
            <a:r>
              <a:rPr lang="en-US" sz="2400" b="1" dirty="0" smtClean="0">
                <a:solidFill>
                  <a:schemeClr val="tx1"/>
                </a:solidFill>
                <a:latin typeface="Arial" charset="0"/>
                <a:ea typeface="Arial" charset="0"/>
                <a:cs typeface="Arial" charset="0"/>
              </a:rPr>
              <a:t>:</a:t>
            </a:r>
            <a:endParaRPr lang="ar-SA" sz="2400" b="1" dirty="0" smtClean="0">
              <a:solidFill>
                <a:schemeClr val="tx1"/>
              </a:solidFill>
              <a:latin typeface="Arial" charset="0"/>
              <a:ea typeface="Arial" charset="0"/>
              <a:cs typeface="Arial" charset="0"/>
            </a:endParaRPr>
          </a:p>
          <a:p>
            <a:pPr algn="l"/>
            <a:endParaRPr lang="en-US" sz="2400" dirty="0">
              <a:solidFill>
                <a:schemeClr val="tx1"/>
              </a:solidFill>
              <a:latin typeface="Arial" charset="0"/>
              <a:ea typeface="Arial" charset="0"/>
              <a:cs typeface="Arial" charset="0"/>
            </a:endParaRPr>
          </a:p>
          <a:p>
            <a:pPr marL="914400" lvl="1" indent="-457200" algn="l">
              <a:buFont typeface="+mj-lt"/>
              <a:buAutoNum type="alphaUcPeriod"/>
            </a:pPr>
            <a:r>
              <a:rPr lang="en-US" sz="2400" dirty="0">
                <a:solidFill>
                  <a:schemeClr val="tx1"/>
                </a:solidFill>
                <a:latin typeface="Arial" charset="0"/>
                <a:ea typeface="Arial" charset="0"/>
                <a:cs typeface="Arial" charset="0"/>
              </a:rPr>
              <a:t>primordial prevention</a:t>
            </a:r>
          </a:p>
          <a:p>
            <a:pPr marL="914400" lvl="1" indent="-457200" algn="l">
              <a:buFont typeface="+mj-lt"/>
              <a:buAutoNum type="alphaUcPeriod"/>
            </a:pPr>
            <a:r>
              <a:rPr lang="en-US" sz="2400" dirty="0">
                <a:solidFill>
                  <a:schemeClr val="tx1"/>
                </a:solidFill>
                <a:latin typeface="Arial" charset="0"/>
                <a:ea typeface="Arial" charset="0"/>
                <a:cs typeface="Arial" charset="0"/>
              </a:rPr>
              <a:t>primary prevention</a:t>
            </a:r>
          </a:p>
          <a:p>
            <a:pPr marL="914400" lvl="1" indent="-457200" algn="l">
              <a:buFont typeface="+mj-lt"/>
              <a:buAutoNum type="alphaUcPeriod"/>
            </a:pPr>
            <a:r>
              <a:rPr lang="en-US" sz="2400" dirty="0">
                <a:solidFill>
                  <a:schemeClr val="tx1"/>
                </a:solidFill>
                <a:latin typeface="Arial" charset="0"/>
                <a:ea typeface="Arial" charset="0"/>
                <a:cs typeface="Arial" charset="0"/>
              </a:rPr>
              <a:t>secondary prevention</a:t>
            </a:r>
          </a:p>
          <a:p>
            <a:pPr marL="914400" lvl="1" indent="-457200" algn="l">
              <a:buFont typeface="+mj-lt"/>
              <a:buAutoNum type="alphaUcPeriod"/>
            </a:pPr>
            <a:r>
              <a:rPr lang="en-US" sz="2400" dirty="0">
                <a:solidFill>
                  <a:schemeClr val="tx1"/>
                </a:solidFill>
                <a:latin typeface="Arial" charset="0"/>
                <a:ea typeface="Arial" charset="0"/>
                <a:cs typeface="Arial" charset="0"/>
              </a:rPr>
              <a:t>tertiary prevention</a:t>
            </a:r>
            <a:endParaRPr lang="en-GB" sz="2400" dirty="0">
              <a:solidFill>
                <a:schemeClr val="tx1"/>
              </a:solidFill>
              <a:latin typeface="Arial" charset="0"/>
              <a:ea typeface="Arial" charset="0"/>
              <a:cs typeface="Arial" charset="0"/>
            </a:endParaRPr>
          </a:p>
          <a:p>
            <a:pPr algn="l"/>
            <a:endParaRPr lang="en-US" sz="2400" dirty="0">
              <a:solidFill>
                <a:schemeClr val="tx1"/>
              </a:solidFill>
            </a:endParaRPr>
          </a:p>
        </p:txBody>
      </p:sp>
      <p:sp>
        <p:nvSpPr>
          <p:cNvPr id="4" name="Left Arrow 3"/>
          <p:cNvSpPr/>
          <p:nvPr/>
        </p:nvSpPr>
        <p:spPr>
          <a:xfrm>
            <a:off x="4623516" y="3509684"/>
            <a:ext cx="746974" cy="347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789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MCQ</a:t>
            </a:r>
            <a:endParaRPr lang="en-US" dirty="0"/>
          </a:p>
        </p:txBody>
      </p:sp>
      <p:sp>
        <p:nvSpPr>
          <p:cNvPr id="3" name="عنصر نائب للمحتوى 2"/>
          <p:cNvSpPr>
            <a:spLocks noGrp="1"/>
          </p:cNvSpPr>
          <p:nvPr>
            <p:ph idx="1"/>
          </p:nvPr>
        </p:nvSpPr>
        <p:spPr/>
        <p:txBody>
          <a:bodyPr>
            <a:normAutofit/>
          </a:bodyPr>
          <a:lstStyle/>
          <a:p>
            <a:pPr algn="l"/>
            <a:r>
              <a:rPr lang="en-US" sz="2400" b="1" dirty="0">
                <a:solidFill>
                  <a:schemeClr val="tx1"/>
                </a:solidFill>
                <a:latin typeface="Arial" charset="0"/>
                <a:ea typeface="Arial" charset="0"/>
                <a:cs typeface="Arial" charset="0"/>
              </a:rPr>
              <a:t>Q4: 55 Years  old male underwent Flexible </a:t>
            </a:r>
            <a:r>
              <a:rPr lang="en-US" sz="2400" b="1" dirty="0" err="1">
                <a:solidFill>
                  <a:schemeClr val="tx1"/>
                </a:solidFill>
                <a:latin typeface="Arial" charset="0"/>
                <a:ea typeface="Arial" charset="0"/>
                <a:cs typeface="Arial" charset="0"/>
              </a:rPr>
              <a:t>Sigmoidoscopy</a:t>
            </a:r>
            <a:r>
              <a:rPr lang="en-US" sz="2400" b="1" dirty="0">
                <a:solidFill>
                  <a:schemeClr val="tx1"/>
                </a:solidFill>
                <a:latin typeface="Arial" charset="0"/>
                <a:ea typeface="Arial" charset="0"/>
                <a:cs typeface="Arial" charset="0"/>
              </a:rPr>
              <a:t> for colon cancer screening. The result was Negative. When is the proper time to Rescreen the patient</a:t>
            </a:r>
            <a:r>
              <a:rPr lang="en-US" sz="2400" b="1" dirty="0" smtClean="0">
                <a:solidFill>
                  <a:schemeClr val="tx1"/>
                </a:solidFill>
                <a:latin typeface="Arial" charset="0"/>
                <a:ea typeface="Arial" charset="0"/>
                <a:cs typeface="Arial" charset="0"/>
              </a:rPr>
              <a:t>?</a:t>
            </a:r>
            <a:endParaRPr lang="ar-SA" sz="2400" b="1" dirty="0" smtClean="0">
              <a:solidFill>
                <a:schemeClr val="tx1"/>
              </a:solidFill>
              <a:latin typeface="Arial" charset="0"/>
              <a:ea typeface="Arial" charset="0"/>
              <a:cs typeface="Arial" charset="0"/>
            </a:endParaRPr>
          </a:p>
          <a:p>
            <a:pPr algn="l"/>
            <a:endParaRPr lang="en-US" sz="2400" dirty="0">
              <a:solidFill>
                <a:schemeClr val="tx1"/>
              </a:solidFill>
              <a:latin typeface="Arial" charset="0"/>
              <a:ea typeface="Arial" charset="0"/>
              <a:cs typeface="Arial" charset="0"/>
            </a:endParaRPr>
          </a:p>
          <a:p>
            <a:pPr marL="457200" indent="-457200" algn="l">
              <a:buFont typeface="+mj-lt"/>
              <a:buAutoNum type="alphaUcPeriod"/>
            </a:pPr>
            <a:r>
              <a:rPr lang="en-US" sz="2400" dirty="0">
                <a:solidFill>
                  <a:schemeClr val="tx1"/>
                </a:solidFill>
                <a:latin typeface="Arial" charset="0"/>
                <a:ea typeface="Arial" charset="0"/>
                <a:cs typeface="Arial" charset="0"/>
              </a:rPr>
              <a:t>After 3 Years.</a:t>
            </a:r>
          </a:p>
          <a:p>
            <a:pPr marL="457200" indent="-457200" algn="l">
              <a:buFont typeface="+mj-lt"/>
              <a:buAutoNum type="alphaUcPeriod"/>
            </a:pPr>
            <a:r>
              <a:rPr lang="en-US" sz="2400" dirty="0">
                <a:solidFill>
                  <a:schemeClr val="tx1"/>
                </a:solidFill>
                <a:latin typeface="Arial" charset="0"/>
                <a:ea typeface="Arial" charset="0"/>
                <a:cs typeface="Arial" charset="0"/>
              </a:rPr>
              <a:t>Every Year.</a:t>
            </a:r>
          </a:p>
          <a:p>
            <a:pPr marL="457200" indent="-457200" algn="l">
              <a:buFont typeface="+mj-lt"/>
              <a:buAutoNum type="alphaUcPeriod"/>
            </a:pPr>
            <a:r>
              <a:rPr lang="en-US" sz="2400" dirty="0">
                <a:solidFill>
                  <a:schemeClr val="tx1"/>
                </a:solidFill>
                <a:latin typeface="Arial" charset="0"/>
                <a:ea typeface="Arial" charset="0"/>
                <a:cs typeface="Arial" charset="0"/>
              </a:rPr>
              <a:t>After 5 Years.</a:t>
            </a:r>
          </a:p>
          <a:p>
            <a:pPr marL="457200" indent="-457200" algn="l">
              <a:buFont typeface="+mj-lt"/>
              <a:buAutoNum type="alphaUcPeriod"/>
            </a:pPr>
            <a:r>
              <a:rPr lang="en-US" sz="2400" dirty="0">
                <a:solidFill>
                  <a:schemeClr val="tx1"/>
                </a:solidFill>
                <a:latin typeface="Arial" charset="0"/>
                <a:ea typeface="Arial" charset="0"/>
                <a:cs typeface="Arial" charset="0"/>
              </a:rPr>
              <a:t>After 10 Years.</a:t>
            </a:r>
          </a:p>
          <a:p>
            <a:pPr algn="l"/>
            <a:endParaRPr lang="en-US" sz="2400" dirty="0">
              <a:solidFill>
                <a:schemeClr val="tx1"/>
              </a:solidFill>
            </a:endParaRPr>
          </a:p>
        </p:txBody>
      </p:sp>
      <p:sp>
        <p:nvSpPr>
          <p:cNvPr id="4" name="Left Arrow 3"/>
          <p:cNvSpPr/>
          <p:nvPr/>
        </p:nvSpPr>
        <p:spPr>
          <a:xfrm>
            <a:off x="3593206" y="4546242"/>
            <a:ext cx="746974" cy="347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581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sz="2400" b="1" dirty="0">
                <a:solidFill>
                  <a:schemeClr val="tx1"/>
                </a:solidFill>
              </a:rPr>
              <a:t>Q5: 19 years old educated female with strong family history of breast cancer came to the clinic worried and asking you when she should start the mammogram screening</a:t>
            </a:r>
            <a:r>
              <a:rPr lang="en-US" sz="2400" b="1" dirty="0" smtClean="0">
                <a:solidFill>
                  <a:schemeClr val="tx1"/>
                </a:solidFill>
              </a:rPr>
              <a:t>?</a:t>
            </a:r>
            <a:endParaRPr lang="ar-SA" sz="2400" b="1" dirty="0" smtClean="0">
              <a:solidFill>
                <a:schemeClr val="tx1"/>
              </a:solidFill>
            </a:endParaRPr>
          </a:p>
          <a:p>
            <a:pPr marL="0" indent="0" algn="l">
              <a:buNone/>
            </a:pPr>
            <a:endParaRPr lang="en-US" sz="2400" dirty="0">
              <a:solidFill>
                <a:schemeClr val="tx1"/>
              </a:solidFill>
            </a:endParaRPr>
          </a:p>
          <a:p>
            <a:pPr marL="457200" indent="-457200" algn="l">
              <a:buFont typeface="+mj-lt"/>
              <a:buAutoNum type="alphaUcPeriod"/>
            </a:pPr>
            <a:r>
              <a:rPr lang="en-US" sz="2400" dirty="0">
                <a:solidFill>
                  <a:schemeClr val="tx1"/>
                </a:solidFill>
              </a:rPr>
              <a:t>Age of 60</a:t>
            </a:r>
          </a:p>
          <a:p>
            <a:pPr marL="457200" indent="-457200" algn="l">
              <a:buFont typeface="+mj-lt"/>
              <a:buAutoNum type="alphaUcPeriod"/>
            </a:pPr>
            <a:r>
              <a:rPr lang="en-US" sz="2400" dirty="0">
                <a:solidFill>
                  <a:schemeClr val="tx1"/>
                </a:solidFill>
              </a:rPr>
              <a:t>Age of 50</a:t>
            </a:r>
          </a:p>
          <a:p>
            <a:pPr marL="457200" indent="-457200" algn="l">
              <a:buFont typeface="+mj-lt"/>
              <a:buAutoNum type="alphaUcPeriod"/>
            </a:pPr>
            <a:r>
              <a:rPr lang="en-US" sz="2400" dirty="0">
                <a:solidFill>
                  <a:schemeClr val="tx1"/>
                </a:solidFill>
              </a:rPr>
              <a:t>Age of 25</a:t>
            </a:r>
          </a:p>
          <a:p>
            <a:pPr marL="457200" indent="-457200" algn="l">
              <a:buFont typeface="+mj-lt"/>
              <a:buAutoNum type="alphaUcPeriod"/>
            </a:pPr>
            <a:r>
              <a:rPr lang="en-US" sz="2400" dirty="0">
                <a:solidFill>
                  <a:schemeClr val="tx1"/>
                </a:solidFill>
              </a:rPr>
              <a:t>Age of 40</a:t>
            </a:r>
          </a:p>
          <a:p>
            <a:pPr algn="l"/>
            <a:endParaRPr lang="en-US" sz="2400" dirty="0">
              <a:solidFill>
                <a:schemeClr val="tx1"/>
              </a:solidFill>
            </a:endParaRPr>
          </a:p>
        </p:txBody>
      </p:sp>
      <p:sp>
        <p:nvSpPr>
          <p:cNvPr id="4" name="Left Arrow 3"/>
          <p:cNvSpPr/>
          <p:nvPr/>
        </p:nvSpPr>
        <p:spPr>
          <a:xfrm>
            <a:off x="2962141" y="4572001"/>
            <a:ext cx="746974" cy="347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2208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sz="2400" b="1" dirty="0" smtClean="0">
                <a:solidFill>
                  <a:schemeClr val="tx1"/>
                </a:solidFill>
                <a:latin typeface="Arial" charset="0"/>
                <a:ea typeface="Arial" charset="0"/>
                <a:cs typeface="Arial" charset="0"/>
              </a:rPr>
              <a:t>Q2: </a:t>
            </a:r>
            <a:r>
              <a:rPr lang="en-US" sz="2400" b="1" dirty="0">
                <a:solidFill>
                  <a:schemeClr val="tx1"/>
                </a:solidFill>
                <a:latin typeface="Arial" charset="0"/>
                <a:ea typeface="Arial" charset="0"/>
                <a:cs typeface="Arial" charset="0"/>
              </a:rPr>
              <a:t>30 Years old male. On screening his BP was 135\85. Which one of the following statements is correct</a:t>
            </a:r>
            <a:r>
              <a:rPr lang="en-US" sz="2400" b="1" dirty="0" smtClean="0">
                <a:solidFill>
                  <a:schemeClr val="tx1"/>
                </a:solidFill>
                <a:latin typeface="Arial" charset="0"/>
                <a:ea typeface="Arial" charset="0"/>
                <a:cs typeface="Arial" charset="0"/>
              </a:rPr>
              <a:t>?</a:t>
            </a:r>
            <a:endParaRPr lang="ar-SA" sz="2400" b="1" dirty="0" smtClean="0">
              <a:solidFill>
                <a:schemeClr val="tx1"/>
              </a:solidFill>
              <a:latin typeface="Arial" charset="0"/>
              <a:ea typeface="Arial" charset="0"/>
              <a:cs typeface="Arial" charset="0"/>
            </a:endParaRPr>
          </a:p>
          <a:p>
            <a:pPr marL="0" indent="0" algn="l">
              <a:buNone/>
            </a:pPr>
            <a:endParaRPr lang="en-US" sz="2400" dirty="0">
              <a:solidFill>
                <a:schemeClr val="tx1"/>
              </a:solidFill>
              <a:latin typeface="Arial" charset="0"/>
              <a:ea typeface="Arial" charset="0"/>
              <a:cs typeface="Arial" charset="0"/>
            </a:endParaRPr>
          </a:p>
          <a:p>
            <a:pPr marL="0" indent="0" algn="l">
              <a:buNone/>
            </a:pPr>
            <a:r>
              <a:rPr lang="en-US" sz="2400" dirty="0" smtClean="0">
                <a:solidFill>
                  <a:schemeClr val="tx1"/>
                </a:solidFill>
                <a:latin typeface="Arial" charset="0"/>
                <a:ea typeface="Arial" charset="0"/>
                <a:cs typeface="Arial" charset="0"/>
              </a:rPr>
              <a:t>A)Screen </a:t>
            </a:r>
            <a:r>
              <a:rPr lang="en-US" sz="2400" dirty="0">
                <a:solidFill>
                  <a:schemeClr val="tx1"/>
                </a:solidFill>
                <a:latin typeface="Arial" charset="0"/>
                <a:ea typeface="Arial" charset="0"/>
                <a:cs typeface="Arial" charset="0"/>
              </a:rPr>
              <a:t>him again after 3 years.</a:t>
            </a:r>
          </a:p>
          <a:p>
            <a:pPr marL="0" indent="0" algn="l">
              <a:buNone/>
            </a:pPr>
            <a:r>
              <a:rPr lang="en-US" sz="2400" dirty="0" smtClean="0">
                <a:solidFill>
                  <a:schemeClr val="tx1"/>
                </a:solidFill>
                <a:latin typeface="Arial" charset="0"/>
                <a:ea typeface="Arial" charset="0"/>
                <a:cs typeface="Arial" charset="0"/>
              </a:rPr>
              <a:t>B)Life </a:t>
            </a:r>
            <a:r>
              <a:rPr lang="en-US" sz="2400" dirty="0">
                <a:solidFill>
                  <a:schemeClr val="tx1"/>
                </a:solidFill>
                <a:latin typeface="Arial" charset="0"/>
                <a:ea typeface="Arial" charset="0"/>
                <a:cs typeface="Arial" charset="0"/>
              </a:rPr>
              <a:t>style modification and screen him every year.</a:t>
            </a:r>
          </a:p>
          <a:p>
            <a:pPr marL="0" indent="0" algn="l">
              <a:buNone/>
            </a:pPr>
            <a:r>
              <a:rPr lang="en-US" sz="2400" dirty="0" smtClean="0">
                <a:solidFill>
                  <a:schemeClr val="tx1"/>
                </a:solidFill>
                <a:latin typeface="Arial" charset="0"/>
                <a:ea typeface="Arial" charset="0"/>
                <a:cs typeface="Arial" charset="0"/>
              </a:rPr>
              <a:t>C)Start </a:t>
            </a:r>
            <a:r>
              <a:rPr lang="en-US" sz="2400" dirty="0">
                <a:solidFill>
                  <a:schemeClr val="tx1"/>
                </a:solidFill>
                <a:latin typeface="Arial" charset="0"/>
                <a:ea typeface="Arial" charset="0"/>
                <a:cs typeface="Arial" charset="0"/>
              </a:rPr>
              <a:t>treatment with ACE Inhibitor.</a:t>
            </a:r>
          </a:p>
          <a:p>
            <a:pPr marL="0" indent="0" algn="l">
              <a:buNone/>
            </a:pPr>
            <a:r>
              <a:rPr lang="en-US" sz="2400" dirty="0">
                <a:solidFill>
                  <a:schemeClr val="tx1"/>
                </a:solidFill>
                <a:latin typeface="Arial" charset="0"/>
                <a:ea typeface="Arial" charset="0"/>
                <a:cs typeface="Arial" charset="0"/>
              </a:rPr>
              <a:t> </a:t>
            </a:r>
            <a:r>
              <a:rPr lang="en-US" sz="2400" dirty="0" smtClean="0">
                <a:solidFill>
                  <a:schemeClr val="tx1"/>
                </a:solidFill>
                <a:latin typeface="Arial" charset="0"/>
                <a:ea typeface="Arial" charset="0"/>
                <a:cs typeface="Arial" charset="0"/>
              </a:rPr>
              <a:t>D)Do </a:t>
            </a:r>
            <a:r>
              <a:rPr lang="en-US" sz="2400" dirty="0">
                <a:solidFill>
                  <a:schemeClr val="tx1"/>
                </a:solidFill>
                <a:latin typeface="Arial" charset="0"/>
                <a:ea typeface="Arial" charset="0"/>
                <a:cs typeface="Arial" charset="0"/>
              </a:rPr>
              <a:t>Nothing.</a:t>
            </a:r>
          </a:p>
          <a:p>
            <a:pPr marL="0" indent="0" algn="l">
              <a:buNone/>
            </a:pPr>
            <a:endParaRPr lang="en-US" sz="2400" dirty="0">
              <a:solidFill>
                <a:schemeClr val="tx1"/>
              </a:solidFill>
            </a:endParaRPr>
          </a:p>
        </p:txBody>
      </p:sp>
    </p:spTree>
    <p:extLst>
      <p:ext uri="{BB962C8B-B14F-4D97-AF65-F5344CB8AC3E}">
        <p14:creationId xmlns:p14="http://schemas.microsoft.com/office/powerpoint/2010/main" val="56779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69493" y="1801504"/>
            <a:ext cx="9205241" cy="2566344"/>
          </a:xfrm>
        </p:spPr>
        <p:txBody>
          <a:bodyPr>
            <a:normAutofit fontScale="90000"/>
          </a:bodyPr>
          <a:lstStyle/>
          <a:p>
            <a:pPr algn="ctr"/>
            <a:r>
              <a:rPr lang="en-US" dirty="0" smtClean="0">
                <a:solidFill>
                  <a:srgbClr val="FF0000"/>
                </a:solidFill>
              </a:rPr>
              <a:t>Any questions </a:t>
            </a:r>
            <a:r>
              <a:rPr lang="en-US" dirty="0" smtClean="0">
                <a:solidFill>
                  <a:srgbClr val="FF0000"/>
                </a:solidFill>
              </a:rPr>
              <a:t>?</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t>
            </a:r>
            <a:r>
              <a:rPr lang="en-US" smtClean="0">
                <a:solidFill>
                  <a:srgbClr val="FF0000"/>
                </a:solidFill>
              </a:rPr>
              <a:t>*Note</a:t>
            </a:r>
            <a:r>
              <a:rPr lang="en-US" dirty="0" smtClean="0">
                <a:solidFill>
                  <a:srgbClr val="FF0000"/>
                </a:solidFill>
              </a:rPr>
              <a:t>: </a:t>
            </a:r>
            <a:r>
              <a:rPr lang="en-US" dirty="0" smtClean="0">
                <a:solidFill>
                  <a:schemeClr val="tx1"/>
                </a:solidFill>
              </a:rPr>
              <a:t>the </a:t>
            </a:r>
            <a:r>
              <a:rPr lang="en-US" smtClean="0">
                <a:solidFill>
                  <a:schemeClr val="tx1"/>
                </a:solidFill>
              </a:rPr>
              <a:t>doctor mentioned </a:t>
            </a:r>
            <a:r>
              <a:rPr lang="en-US" dirty="0" smtClean="0">
                <a:solidFill>
                  <a:schemeClr val="tx1"/>
                </a:solidFill>
              </a:rPr>
              <a:t>that you have to know how to differentiate between the diagnostic and screening test it might comes as </a:t>
            </a:r>
            <a:r>
              <a:rPr lang="en-US" smtClean="0">
                <a:solidFill>
                  <a:schemeClr val="tx1"/>
                </a:solidFill>
              </a:rPr>
              <a:t>a scenario.</a:t>
            </a:r>
            <a:r>
              <a:rPr lang="en-US"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693956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3111" y="2446618"/>
            <a:ext cx="9404723" cy="1400530"/>
          </a:xfrm>
        </p:spPr>
        <p:txBody>
          <a:bodyPr/>
          <a:lstStyle/>
          <a:p>
            <a:pPr algn="ctr"/>
            <a:r>
              <a:rPr lang="en-US" dirty="0" smtClean="0">
                <a:solidFill>
                  <a:srgbClr val="FF0000"/>
                </a:solidFill>
              </a:rPr>
              <a:t>Thank you </a:t>
            </a:r>
            <a:endParaRPr lang="en-US" dirty="0">
              <a:solidFill>
                <a:srgbClr val="FF0000"/>
              </a:solidFill>
            </a:endParaRPr>
          </a:p>
        </p:txBody>
      </p:sp>
    </p:spTree>
    <p:extLst>
      <p:ext uri="{BB962C8B-B14F-4D97-AF65-F5344CB8AC3E}">
        <p14:creationId xmlns:p14="http://schemas.microsoft.com/office/powerpoint/2010/main" val="1927639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 </a:t>
            </a:r>
            <a:endParaRPr lang="en-US" dirty="0"/>
          </a:p>
        </p:txBody>
      </p:sp>
      <p:sp>
        <p:nvSpPr>
          <p:cNvPr id="3" name="عنصر نائب للمحتوى 2"/>
          <p:cNvSpPr>
            <a:spLocks noGrp="1"/>
          </p:cNvSpPr>
          <p:nvPr>
            <p:ph idx="1"/>
          </p:nvPr>
        </p:nvSpPr>
        <p:spPr/>
        <p:txBody>
          <a:bodyPr>
            <a:normAutofit fontScale="92500" lnSpcReduction="20000"/>
          </a:bodyPr>
          <a:lstStyle/>
          <a:p>
            <a:pPr lvl="0"/>
            <a:r>
              <a:rPr lang="en-US" dirty="0">
                <a:hlinkClick r:id="rId2"/>
              </a:rPr>
              <a:t>http://www.colorectal-cancer.ca/en/screening/fobt-and-fit/</a:t>
            </a:r>
            <a:endParaRPr lang="en-US" dirty="0"/>
          </a:p>
          <a:p>
            <a:r>
              <a:rPr lang="en-US" dirty="0">
                <a:hlinkClick r:id="rId3"/>
              </a:rPr>
              <a:t>http://www.aafp.org/afp/2016/0115/p103.html</a:t>
            </a:r>
            <a:r>
              <a:rPr lang="en-US" dirty="0"/>
              <a:t> </a:t>
            </a:r>
          </a:p>
          <a:p>
            <a:r>
              <a:rPr lang="en-US" dirty="0"/>
              <a:t>Oxford Hand Book Of General Practice 4TH Edition</a:t>
            </a:r>
          </a:p>
          <a:p>
            <a:r>
              <a:rPr lang="en-GB" u="sng" dirty="0">
                <a:hlinkClick r:id="rId4"/>
              </a:rPr>
              <a:t>http://healthvermont.gov/adap/prevention/prevention_fact.aspx#Definition</a:t>
            </a:r>
            <a:endParaRPr lang="en-GB" dirty="0"/>
          </a:p>
          <a:p>
            <a:r>
              <a:rPr lang="en-GB" u="sng" dirty="0">
                <a:hlinkClick r:id="rId5"/>
              </a:rPr>
              <a:t>https://en.oxforddictionaries.com/definition/prevention</a:t>
            </a:r>
            <a:endParaRPr lang="en-GB" dirty="0"/>
          </a:p>
          <a:p>
            <a:r>
              <a:rPr lang="en-GB" u="sng" dirty="0">
                <a:hlinkClick r:id="rId6"/>
              </a:rPr>
              <a:t>http://www.emro.who.int/about-who/public-health-functions/health-promotion-disease-prevention.html</a:t>
            </a:r>
            <a:endParaRPr lang="en-GB" dirty="0"/>
          </a:p>
          <a:p>
            <a:r>
              <a:rPr lang="en-GB" u="sng" dirty="0">
                <a:hlinkClick r:id="rId7"/>
              </a:rPr>
              <a:t>https://www.iwh.on.ca/wrmb/primary-secondary-and-tertiary-prevention</a:t>
            </a:r>
            <a:endParaRPr lang="en-GB" dirty="0"/>
          </a:p>
          <a:p>
            <a:r>
              <a:rPr lang="en-GB" u="sng" dirty="0">
                <a:hlinkClick r:id="rId8"/>
              </a:rPr>
              <a:t>https://medlineplus.gov/healthscreening.html</a:t>
            </a:r>
            <a:endParaRPr lang="en-GB" u="sng" dirty="0"/>
          </a:p>
          <a:p>
            <a:r>
              <a:rPr lang="en-GB" dirty="0">
                <a:hlinkClick r:id="rId9"/>
              </a:rPr>
              <a:t>https://</a:t>
            </a:r>
            <a:r>
              <a:rPr lang="en-GB" dirty="0" smtClean="0">
                <a:hlinkClick r:id="rId9"/>
              </a:rPr>
              <a:t>www.uptodate.com/contents/search</a:t>
            </a:r>
            <a:endParaRPr lang="en-GB" dirty="0" smtClean="0"/>
          </a:p>
          <a:p>
            <a:r>
              <a:rPr lang="en-GB" dirty="0" smtClean="0"/>
              <a:t>Team 433 </a:t>
            </a:r>
            <a:endParaRPr lang="en-GB" dirty="0"/>
          </a:p>
          <a:p>
            <a:endParaRPr lang="en-US" dirty="0"/>
          </a:p>
        </p:txBody>
      </p:sp>
    </p:spTree>
    <p:extLst>
      <p:ext uri="{BB962C8B-B14F-4D97-AF65-F5344CB8AC3E}">
        <p14:creationId xmlns:p14="http://schemas.microsoft.com/office/powerpoint/2010/main" val="269993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sz="2400" b="1" dirty="0" smtClean="0">
                <a:solidFill>
                  <a:schemeClr val="tx1"/>
                </a:solidFill>
                <a:latin typeface="Arial" charset="0"/>
                <a:ea typeface="Arial" charset="0"/>
                <a:cs typeface="Arial" charset="0"/>
              </a:rPr>
              <a:t>Q3: screening tests fall under which one of the following:</a:t>
            </a:r>
            <a:endParaRPr lang="ar-SA" sz="2400" b="1" dirty="0" smtClean="0">
              <a:solidFill>
                <a:schemeClr val="tx1"/>
              </a:solidFill>
              <a:latin typeface="Arial" charset="0"/>
              <a:ea typeface="Arial" charset="0"/>
              <a:cs typeface="Arial" charset="0"/>
            </a:endParaRPr>
          </a:p>
          <a:p>
            <a:pPr marL="0" indent="0" algn="l">
              <a:buNone/>
            </a:pPr>
            <a:endParaRPr lang="en-US" sz="2400" dirty="0" smtClean="0">
              <a:solidFill>
                <a:schemeClr val="tx1"/>
              </a:solidFill>
              <a:latin typeface="Arial" charset="0"/>
              <a:ea typeface="Arial" charset="0"/>
              <a:cs typeface="Arial" charset="0"/>
            </a:endParaRPr>
          </a:p>
          <a:p>
            <a:pPr marL="457200" lvl="1" indent="0" algn="l">
              <a:buNone/>
            </a:pPr>
            <a:r>
              <a:rPr lang="en-US" sz="2400" dirty="0" smtClean="0">
                <a:solidFill>
                  <a:schemeClr val="tx1"/>
                </a:solidFill>
                <a:latin typeface="Arial" charset="0"/>
                <a:ea typeface="Arial" charset="0"/>
                <a:cs typeface="Arial" charset="0"/>
              </a:rPr>
              <a:t>A) primordial </a:t>
            </a:r>
            <a:r>
              <a:rPr lang="en-US" sz="2400" dirty="0">
                <a:solidFill>
                  <a:schemeClr val="tx1"/>
                </a:solidFill>
                <a:latin typeface="Arial" charset="0"/>
                <a:ea typeface="Arial" charset="0"/>
                <a:cs typeface="Arial" charset="0"/>
              </a:rPr>
              <a:t>prevention</a:t>
            </a:r>
          </a:p>
          <a:p>
            <a:pPr marL="457200" lvl="1" indent="0" algn="l">
              <a:buNone/>
            </a:pPr>
            <a:r>
              <a:rPr lang="en-US" sz="2400" dirty="0" smtClean="0">
                <a:solidFill>
                  <a:schemeClr val="tx1"/>
                </a:solidFill>
                <a:latin typeface="Arial" charset="0"/>
                <a:ea typeface="Arial" charset="0"/>
                <a:cs typeface="Arial" charset="0"/>
              </a:rPr>
              <a:t>B) primary </a:t>
            </a:r>
            <a:r>
              <a:rPr lang="en-US" sz="2400" dirty="0">
                <a:solidFill>
                  <a:schemeClr val="tx1"/>
                </a:solidFill>
                <a:latin typeface="Arial" charset="0"/>
                <a:ea typeface="Arial" charset="0"/>
                <a:cs typeface="Arial" charset="0"/>
              </a:rPr>
              <a:t>prevention</a:t>
            </a:r>
          </a:p>
          <a:p>
            <a:pPr marL="457200" lvl="1" indent="0" algn="l">
              <a:buNone/>
            </a:pPr>
            <a:r>
              <a:rPr lang="en-US" sz="2400" dirty="0" smtClean="0">
                <a:solidFill>
                  <a:schemeClr val="tx1"/>
                </a:solidFill>
                <a:latin typeface="Arial" charset="0"/>
                <a:ea typeface="Arial" charset="0"/>
                <a:cs typeface="Arial" charset="0"/>
              </a:rPr>
              <a:t>C) secondary </a:t>
            </a:r>
            <a:r>
              <a:rPr lang="en-US" sz="2400" dirty="0">
                <a:solidFill>
                  <a:schemeClr val="tx1"/>
                </a:solidFill>
                <a:latin typeface="Arial" charset="0"/>
                <a:ea typeface="Arial" charset="0"/>
                <a:cs typeface="Arial" charset="0"/>
              </a:rPr>
              <a:t>prevention</a:t>
            </a:r>
          </a:p>
          <a:p>
            <a:pPr marL="457200" lvl="1" indent="0" algn="l">
              <a:buNone/>
            </a:pPr>
            <a:r>
              <a:rPr lang="en-US" sz="2400" dirty="0" smtClean="0">
                <a:solidFill>
                  <a:schemeClr val="tx1"/>
                </a:solidFill>
                <a:latin typeface="Arial" charset="0"/>
                <a:ea typeface="Arial" charset="0"/>
                <a:cs typeface="Arial" charset="0"/>
              </a:rPr>
              <a:t>D) tertiary </a:t>
            </a:r>
            <a:r>
              <a:rPr lang="en-US" sz="2400" dirty="0">
                <a:solidFill>
                  <a:schemeClr val="tx1"/>
                </a:solidFill>
                <a:latin typeface="Arial" charset="0"/>
                <a:ea typeface="Arial" charset="0"/>
                <a:cs typeface="Arial" charset="0"/>
              </a:rPr>
              <a:t>prevention</a:t>
            </a:r>
            <a:endParaRPr lang="en-GB" sz="2400" dirty="0">
              <a:solidFill>
                <a:schemeClr val="tx1"/>
              </a:solidFill>
              <a:latin typeface="Arial" charset="0"/>
              <a:ea typeface="Arial" charset="0"/>
              <a:cs typeface="Arial" charset="0"/>
            </a:endParaRPr>
          </a:p>
          <a:p>
            <a:pPr marL="0" indent="0" algn="l">
              <a:buNone/>
            </a:pPr>
            <a:endParaRPr lang="en-US" sz="2400" dirty="0">
              <a:solidFill>
                <a:schemeClr val="tx1"/>
              </a:solidFill>
            </a:endParaRPr>
          </a:p>
        </p:txBody>
      </p:sp>
    </p:spTree>
    <p:extLst>
      <p:ext uri="{BB962C8B-B14F-4D97-AF65-F5344CB8AC3E}">
        <p14:creationId xmlns:p14="http://schemas.microsoft.com/office/powerpoint/2010/main" val="344953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sz="2400" b="1" dirty="0" smtClean="0">
                <a:solidFill>
                  <a:schemeClr val="tx1"/>
                </a:solidFill>
                <a:latin typeface="Arial" charset="0"/>
                <a:ea typeface="Arial" charset="0"/>
                <a:cs typeface="Arial" charset="0"/>
              </a:rPr>
              <a:t>Q4: </a:t>
            </a:r>
            <a:r>
              <a:rPr lang="en-US" sz="2400" b="1" dirty="0">
                <a:solidFill>
                  <a:schemeClr val="tx1"/>
                </a:solidFill>
                <a:latin typeface="Arial" charset="0"/>
                <a:ea typeface="Arial" charset="0"/>
                <a:cs typeface="Arial" charset="0"/>
              </a:rPr>
              <a:t>55 Years  old male underwent Flexible </a:t>
            </a:r>
            <a:r>
              <a:rPr lang="en-US" sz="2400" b="1" dirty="0" err="1">
                <a:solidFill>
                  <a:schemeClr val="tx1"/>
                </a:solidFill>
                <a:latin typeface="Arial" charset="0"/>
                <a:ea typeface="Arial" charset="0"/>
                <a:cs typeface="Arial" charset="0"/>
              </a:rPr>
              <a:t>Sigmoidoscopy</a:t>
            </a:r>
            <a:r>
              <a:rPr lang="en-US" sz="2400" b="1" dirty="0">
                <a:solidFill>
                  <a:schemeClr val="tx1"/>
                </a:solidFill>
                <a:latin typeface="Arial" charset="0"/>
                <a:ea typeface="Arial" charset="0"/>
                <a:cs typeface="Arial" charset="0"/>
              </a:rPr>
              <a:t> for colon cancer screening. The result was Negative. When is the proper time to Rescreen the patient</a:t>
            </a:r>
            <a:r>
              <a:rPr lang="en-US" sz="2400" b="1" dirty="0" smtClean="0">
                <a:solidFill>
                  <a:schemeClr val="tx1"/>
                </a:solidFill>
                <a:latin typeface="Arial" charset="0"/>
                <a:ea typeface="Arial" charset="0"/>
                <a:cs typeface="Arial" charset="0"/>
              </a:rPr>
              <a:t>?</a:t>
            </a:r>
            <a:endParaRPr lang="ar-SA" sz="2400" b="1" dirty="0" smtClean="0">
              <a:solidFill>
                <a:schemeClr val="tx1"/>
              </a:solidFill>
              <a:latin typeface="Arial" charset="0"/>
              <a:ea typeface="Arial" charset="0"/>
              <a:cs typeface="Arial" charset="0"/>
            </a:endParaRPr>
          </a:p>
          <a:p>
            <a:pPr marL="0" indent="0" algn="l">
              <a:buNone/>
            </a:pPr>
            <a:endParaRPr lang="en-US" sz="2400" dirty="0">
              <a:solidFill>
                <a:schemeClr val="tx1"/>
              </a:solidFill>
              <a:latin typeface="Arial" charset="0"/>
              <a:ea typeface="Arial" charset="0"/>
              <a:cs typeface="Arial" charset="0"/>
            </a:endParaRPr>
          </a:p>
          <a:p>
            <a:pPr marL="0" indent="0" algn="l">
              <a:buNone/>
            </a:pPr>
            <a:r>
              <a:rPr lang="en-US" sz="2400" dirty="0" smtClean="0">
                <a:solidFill>
                  <a:schemeClr val="tx1"/>
                </a:solidFill>
                <a:latin typeface="Arial" charset="0"/>
                <a:ea typeface="Arial" charset="0"/>
                <a:cs typeface="Arial" charset="0"/>
              </a:rPr>
              <a:t>A) After </a:t>
            </a:r>
            <a:r>
              <a:rPr lang="en-US" sz="2400" dirty="0">
                <a:solidFill>
                  <a:schemeClr val="tx1"/>
                </a:solidFill>
                <a:latin typeface="Arial" charset="0"/>
                <a:ea typeface="Arial" charset="0"/>
                <a:cs typeface="Arial" charset="0"/>
              </a:rPr>
              <a:t>3 Years.</a:t>
            </a:r>
          </a:p>
          <a:p>
            <a:pPr marL="0" indent="0" algn="l">
              <a:buNone/>
            </a:pPr>
            <a:r>
              <a:rPr lang="en-US" sz="2400" dirty="0" smtClean="0">
                <a:solidFill>
                  <a:schemeClr val="tx1"/>
                </a:solidFill>
                <a:latin typeface="Arial" charset="0"/>
                <a:ea typeface="Arial" charset="0"/>
                <a:cs typeface="Arial" charset="0"/>
              </a:rPr>
              <a:t>B) Every </a:t>
            </a:r>
            <a:r>
              <a:rPr lang="en-US" sz="2400" dirty="0">
                <a:solidFill>
                  <a:schemeClr val="tx1"/>
                </a:solidFill>
                <a:latin typeface="Arial" charset="0"/>
                <a:ea typeface="Arial" charset="0"/>
                <a:cs typeface="Arial" charset="0"/>
              </a:rPr>
              <a:t>Year.</a:t>
            </a:r>
          </a:p>
          <a:p>
            <a:pPr marL="0" indent="0" algn="l">
              <a:buNone/>
            </a:pPr>
            <a:r>
              <a:rPr lang="en-US" sz="2400" dirty="0" smtClean="0">
                <a:solidFill>
                  <a:schemeClr val="tx1"/>
                </a:solidFill>
                <a:latin typeface="Arial" charset="0"/>
                <a:ea typeface="Arial" charset="0"/>
                <a:cs typeface="Arial" charset="0"/>
              </a:rPr>
              <a:t>C) After </a:t>
            </a:r>
            <a:r>
              <a:rPr lang="en-US" sz="2400" dirty="0">
                <a:solidFill>
                  <a:schemeClr val="tx1"/>
                </a:solidFill>
                <a:latin typeface="Arial" charset="0"/>
                <a:ea typeface="Arial" charset="0"/>
                <a:cs typeface="Arial" charset="0"/>
              </a:rPr>
              <a:t>5 Years.</a:t>
            </a:r>
          </a:p>
          <a:p>
            <a:pPr marL="0" indent="0" algn="l">
              <a:buNone/>
            </a:pPr>
            <a:r>
              <a:rPr lang="en-US" sz="2400" dirty="0" smtClean="0">
                <a:solidFill>
                  <a:schemeClr val="tx1"/>
                </a:solidFill>
                <a:latin typeface="Arial" charset="0"/>
                <a:ea typeface="Arial" charset="0"/>
                <a:cs typeface="Arial" charset="0"/>
              </a:rPr>
              <a:t>D) After </a:t>
            </a:r>
            <a:r>
              <a:rPr lang="en-US" sz="2400" dirty="0">
                <a:solidFill>
                  <a:schemeClr val="tx1"/>
                </a:solidFill>
                <a:latin typeface="Arial" charset="0"/>
                <a:ea typeface="Arial" charset="0"/>
                <a:cs typeface="Arial" charset="0"/>
              </a:rPr>
              <a:t>10 Years.</a:t>
            </a:r>
          </a:p>
          <a:p>
            <a:pPr marL="0" indent="0" algn="l">
              <a:buNone/>
            </a:pPr>
            <a:endParaRPr lang="en-US" sz="2400" dirty="0">
              <a:solidFill>
                <a:schemeClr val="tx1"/>
              </a:solidFill>
            </a:endParaRPr>
          </a:p>
        </p:txBody>
      </p:sp>
    </p:spTree>
    <p:extLst>
      <p:ext uri="{BB962C8B-B14F-4D97-AF65-F5344CB8AC3E}">
        <p14:creationId xmlns:p14="http://schemas.microsoft.com/office/powerpoint/2010/main" val="388034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14618"/>
            <a:ext cx="9404723" cy="1400530"/>
          </a:xfrm>
        </p:spPr>
        <p:txBody>
          <a:bodyPr/>
          <a:lstStyle/>
          <a:p>
            <a:pPr algn="ctr"/>
            <a:r>
              <a:rPr lang="en-US" dirty="0" smtClean="0">
                <a:solidFill>
                  <a:srgbClr val="FF0000"/>
                </a:solidFill>
              </a:rPr>
              <a:t>MCQ</a:t>
            </a:r>
            <a:endParaRPr lang="en-US" dirty="0">
              <a:solidFill>
                <a:srgbClr val="FF0000"/>
              </a:solidFill>
            </a:endParaRPr>
          </a:p>
        </p:txBody>
      </p:sp>
      <p:sp>
        <p:nvSpPr>
          <p:cNvPr id="3" name="عنصر نائب للمحتوى 2"/>
          <p:cNvSpPr>
            <a:spLocks noGrp="1"/>
          </p:cNvSpPr>
          <p:nvPr>
            <p:ph idx="1"/>
          </p:nvPr>
        </p:nvSpPr>
        <p:spPr>
          <a:xfrm>
            <a:off x="1104293" y="1964018"/>
            <a:ext cx="8946541" cy="4195481"/>
          </a:xfrm>
        </p:spPr>
        <p:txBody>
          <a:bodyPr>
            <a:normAutofit/>
          </a:bodyPr>
          <a:lstStyle/>
          <a:p>
            <a:pPr marL="0" indent="0" algn="l">
              <a:buNone/>
            </a:pPr>
            <a:r>
              <a:rPr lang="en-US" sz="2400" dirty="0" smtClean="0">
                <a:solidFill>
                  <a:schemeClr val="tx1"/>
                </a:solidFill>
              </a:rPr>
              <a:t> </a:t>
            </a:r>
            <a:r>
              <a:rPr lang="en-US" sz="2400" b="1" dirty="0" smtClean="0">
                <a:solidFill>
                  <a:schemeClr val="tx1"/>
                </a:solidFill>
              </a:rPr>
              <a:t>Q5: 19 years old educated female with strong family history of breast cancer came to the clinic worried and asking you when she should start the mammogram screening?</a:t>
            </a:r>
            <a:endParaRPr lang="ar-SA" sz="2400" b="1" dirty="0" smtClean="0">
              <a:solidFill>
                <a:schemeClr val="tx1"/>
              </a:solidFill>
            </a:endParaRPr>
          </a:p>
          <a:p>
            <a:pPr marL="0" indent="0" algn="l">
              <a:buNone/>
            </a:pPr>
            <a:endParaRPr lang="en-US" sz="2400" dirty="0" smtClean="0">
              <a:solidFill>
                <a:schemeClr val="tx1"/>
              </a:solidFill>
            </a:endParaRPr>
          </a:p>
          <a:p>
            <a:pPr marL="0" indent="0" algn="l">
              <a:buNone/>
            </a:pPr>
            <a:r>
              <a:rPr lang="en-US" sz="2400" dirty="0" smtClean="0">
                <a:solidFill>
                  <a:schemeClr val="tx1"/>
                </a:solidFill>
              </a:rPr>
              <a:t>A)Age of 60</a:t>
            </a:r>
          </a:p>
          <a:p>
            <a:pPr marL="0" indent="0" algn="l">
              <a:buNone/>
            </a:pPr>
            <a:r>
              <a:rPr lang="en-US" sz="2400" dirty="0" smtClean="0">
                <a:solidFill>
                  <a:schemeClr val="tx1"/>
                </a:solidFill>
              </a:rPr>
              <a:t>B)Age of 50</a:t>
            </a:r>
          </a:p>
          <a:p>
            <a:pPr marL="0" indent="0" algn="l">
              <a:buNone/>
            </a:pPr>
            <a:r>
              <a:rPr lang="en-US" sz="2400" dirty="0" smtClean="0">
                <a:solidFill>
                  <a:schemeClr val="tx1"/>
                </a:solidFill>
              </a:rPr>
              <a:t>C)Age of 25</a:t>
            </a:r>
          </a:p>
          <a:p>
            <a:pPr marL="0" indent="0" algn="l">
              <a:buNone/>
            </a:pPr>
            <a:r>
              <a:rPr lang="en-US" sz="2400" dirty="0" smtClean="0">
                <a:solidFill>
                  <a:schemeClr val="tx1"/>
                </a:solidFill>
              </a:rPr>
              <a:t>D)Age of 40</a:t>
            </a:r>
            <a:endParaRPr lang="en-US" sz="2400" dirty="0">
              <a:solidFill>
                <a:schemeClr val="tx1"/>
              </a:solidFill>
            </a:endParaRPr>
          </a:p>
        </p:txBody>
      </p:sp>
    </p:spTree>
    <p:extLst>
      <p:ext uri="{BB962C8B-B14F-4D97-AF65-F5344CB8AC3E}">
        <p14:creationId xmlns:p14="http://schemas.microsoft.com/office/powerpoint/2010/main" val="3076490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Interactive Case </a:t>
            </a:r>
            <a:endParaRPr lang="en-US" dirty="0"/>
          </a:p>
        </p:txBody>
      </p:sp>
      <p:sp>
        <p:nvSpPr>
          <p:cNvPr id="3" name="عنصر نائب للمحتوى 2"/>
          <p:cNvSpPr>
            <a:spLocks noGrp="1"/>
          </p:cNvSpPr>
          <p:nvPr>
            <p:ph idx="1"/>
          </p:nvPr>
        </p:nvSpPr>
        <p:spPr/>
        <p:txBody>
          <a:bodyPr/>
          <a:lstStyle/>
          <a:p>
            <a:pPr algn="l" rtl="0"/>
            <a:r>
              <a:rPr lang="en-US" b="1" dirty="0"/>
              <a:t>This is 72 years old, heavy smoker male presents to primary clinic complaining of “blood in the stools”</a:t>
            </a:r>
          </a:p>
          <a:p>
            <a:pPr marL="0" indent="0" algn="l" rtl="0">
              <a:buNone/>
            </a:pPr>
            <a:endParaRPr lang="en-US" dirty="0"/>
          </a:p>
          <a:p>
            <a:pPr marL="0" indent="0" algn="l" rtl="0">
              <a:buNone/>
            </a:pPr>
            <a:r>
              <a:rPr lang="en-US" dirty="0"/>
              <a:t>Are there any questions in the </a:t>
            </a:r>
            <a:r>
              <a:rPr lang="en-US" dirty="0" err="1"/>
              <a:t>Hx</a:t>
            </a:r>
            <a:r>
              <a:rPr lang="en-US" dirty="0"/>
              <a:t> you want to ask patient about ?</a:t>
            </a:r>
          </a:p>
          <a:p>
            <a:pPr marL="0" indent="0" algn="l" rtl="0">
              <a:buNone/>
            </a:pPr>
            <a:r>
              <a:rPr lang="en-US" dirty="0"/>
              <a:t>Physical Examination ? </a:t>
            </a:r>
          </a:p>
          <a:p>
            <a:pPr marL="0" indent="0" algn="l" rtl="0">
              <a:buNone/>
            </a:pPr>
            <a:r>
              <a:rPr lang="en-US" dirty="0"/>
              <a:t>How would you diagnose this case?</a:t>
            </a:r>
          </a:p>
          <a:p>
            <a:pPr marL="0" indent="0" algn="l" rtl="0">
              <a:buNone/>
            </a:pPr>
            <a:r>
              <a:rPr lang="en-US" dirty="0"/>
              <a:t>What is the most likely diagnosis?</a:t>
            </a:r>
          </a:p>
          <a:p>
            <a:pPr marL="0" indent="0" algn="l" rtl="0">
              <a:buNone/>
            </a:pPr>
            <a:r>
              <a:rPr lang="en-US" dirty="0"/>
              <a:t>Do you think that the screening of this patient would change the prognosis? How?</a:t>
            </a:r>
          </a:p>
          <a:p>
            <a:pPr marL="0" indent="0" algn="l" rtl="0">
              <a:buNone/>
            </a:pPr>
            <a:r>
              <a:rPr lang="en-US" dirty="0"/>
              <a:t>What are the screening tests that  could be used to prevent the progression of this disease? </a:t>
            </a:r>
          </a:p>
          <a:p>
            <a:endParaRPr lang="en-US" dirty="0"/>
          </a:p>
        </p:txBody>
      </p:sp>
    </p:spTree>
    <p:extLst>
      <p:ext uri="{BB962C8B-B14F-4D97-AF65-F5344CB8AC3E}">
        <p14:creationId xmlns:p14="http://schemas.microsoft.com/office/powerpoint/2010/main" val="112362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What is </a:t>
            </a:r>
            <a:r>
              <a:rPr lang="en-GB" dirty="0" smtClean="0"/>
              <a:t>screening?</a:t>
            </a:r>
            <a:endParaRPr lang="en-US" dirty="0"/>
          </a:p>
        </p:txBody>
      </p:sp>
      <p:sp>
        <p:nvSpPr>
          <p:cNvPr id="3" name="عنصر نائب للمحتوى 2"/>
          <p:cNvSpPr>
            <a:spLocks noGrp="1"/>
          </p:cNvSpPr>
          <p:nvPr>
            <p:ph idx="1"/>
          </p:nvPr>
        </p:nvSpPr>
        <p:spPr/>
        <p:txBody>
          <a:bodyPr>
            <a:normAutofit/>
          </a:bodyPr>
          <a:lstStyle/>
          <a:p>
            <a:pPr algn="l"/>
            <a:r>
              <a:rPr lang="en-GB" sz="2400" dirty="0"/>
              <a:t>To look for diseases in a group of </a:t>
            </a:r>
            <a:r>
              <a:rPr lang="en-GB" sz="2400" u="sng" dirty="0">
                <a:solidFill>
                  <a:srgbClr val="FF0000"/>
                </a:solidFill>
              </a:rPr>
              <a:t>asymptomatic people</a:t>
            </a:r>
            <a:r>
              <a:rPr lang="en-GB" sz="2400" u="sng" dirty="0"/>
              <a:t> </a:t>
            </a:r>
            <a:r>
              <a:rPr lang="en-GB" sz="2400" dirty="0"/>
              <a:t>to identify these diseases in its early </a:t>
            </a:r>
            <a:r>
              <a:rPr lang="en-GB" sz="2400" dirty="0" smtClean="0"/>
              <a:t>stages.</a:t>
            </a:r>
          </a:p>
          <a:p>
            <a:pPr algn="l"/>
            <a:r>
              <a:rPr lang="en-US" sz="2400" dirty="0"/>
              <a:t>an early disease detection OR  </a:t>
            </a:r>
            <a:r>
              <a:rPr lang="en-US" sz="2400" b="1" u="sng" dirty="0">
                <a:solidFill>
                  <a:srgbClr val="FF0000"/>
                </a:solidFill>
              </a:rPr>
              <a:t>secondary prevention</a:t>
            </a:r>
          </a:p>
          <a:p>
            <a:pPr algn="l"/>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41" y="3317568"/>
            <a:ext cx="3471862" cy="2816531"/>
          </a:xfrm>
          <a:prstGeom prst="rect">
            <a:avLst/>
          </a:prstGeom>
        </p:spPr>
      </p:pic>
    </p:spTree>
    <p:extLst>
      <p:ext uri="{BB962C8B-B14F-4D97-AF65-F5344CB8AC3E}">
        <p14:creationId xmlns:p14="http://schemas.microsoft.com/office/powerpoint/2010/main" val="206838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164</TotalTime>
  <Words>1625</Words>
  <Application>Microsoft Office PowerPoint</Application>
  <PresentationFormat>ملء الشاشة</PresentationFormat>
  <Paragraphs>252</Paragraphs>
  <Slides>42</Slides>
  <Notes>3</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42</vt:i4>
      </vt:variant>
    </vt:vector>
  </HeadingPairs>
  <TitlesOfParts>
    <vt:vector size="48" baseType="lpstr">
      <vt:lpstr>Arial</vt:lpstr>
      <vt:lpstr>Calibri</vt:lpstr>
      <vt:lpstr>Calibri Light</vt:lpstr>
      <vt:lpstr>Times New Roman</vt:lpstr>
      <vt:lpstr>Wingdings</vt:lpstr>
      <vt:lpstr>Retrospect</vt:lpstr>
      <vt:lpstr>Prevention and screening </vt:lpstr>
      <vt:lpstr>objectives</vt:lpstr>
      <vt:lpstr>MCQ</vt:lpstr>
      <vt:lpstr>MCQ</vt:lpstr>
      <vt:lpstr>MCQ</vt:lpstr>
      <vt:lpstr>MCQ</vt:lpstr>
      <vt:lpstr>MCQ</vt:lpstr>
      <vt:lpstr>Interactive Case </vt:lpstr>
      <vt:lpstr>What is screening?</vt:lpstr>
      <vt:lpstr>advantages Of Screening</vt:lpstr>
      <vt:lpstr>Disadvantages Of Screening</vt:lpstr>
      <vt:lpstr>عرض تقديمي في PowerPoint</vt:lpstr>
      <vt:lpstr>What is prevention?</vt:lpstr>
      <vt:lpstr>What is Family Physicians Role in Screening ? </vt:lpstr>
      <vt:lpstr>Prevention Types: </vt:lpstr>
      <vt:lpstr>Primary prevention</vt:lpstr>
      <vt:lpstr>Primary prevention (Cont.)</vt:lpstr>
      <vt:lpstr>Secondary prevention</vt:lpstr>
      <vt:lpstr>Secondary prevention (Cont.)</vt:lpstr>
      <vt:lpstr>Tertiary prevention</vt:lpstr>
      <vt:lpstr>Tertiary prevention (Cont.) </vt:lpstr>
      <vt:lpstr>The Wilson–Jungner criteria for screening </vt:lpstr>
      <vt:lpstr>The Wilson–Jungner criteria (Cont.)</vt:lpstr>
      <vt:lpstr>Common Screening Conditions in the primary care</vt:lpstr>
      <vt:lpstr>عرض تقديمي في PowerPoint</vt:lpstr>
      <vt:lpstr>Diabetes Mellitus </vt:lpstr>
      <vt:lpstr>DM</vt:lpstr>
      <vt:lpstr>Colorectal Cancer </vt:lpstr>
      <vt:lpstr>Colorectal Cancer </vt:lpstr>
      <vt:lpstr>Breast Cancer </vt:lpstr>
      <vt:lpstr>Breast cancer</vt:lpstr>
      <vt:lpstr>Hypertension </vt:lpstr>
      <vt:lpstr>HTN</vt:lpstr>
      <vt:lpstr>summery</vt:lpstr>
      <vt:lpstr>MCQ</vt:lpstr>
      <vt:lpstr>MCQ</vt:lpstr>
      <vt:lpstr>MCQ</vt:lpstr>
      <vt:lpstr>MCQ</vt:lpstr>
      <vt:lpstr>MCQ</vt:lpstr>
      <vt:lpstr>Any questions ?   *Note: the doctor mentioned that you have to know how to differentiate between the diagnostic and screening test it might comes as a scenario. </vt:lpstr>
      <vt:lpstr>Thank you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screening</dc:title>
  <dc:creator>hp</dc:creator>
  <cp:lastModifiedBy>hp</cp:lastModifiedBy>
  <cp:revision>22</cp:revision>
  <dcterms:created xsi:type="dcterms:W3CDTF">2017-09-27T06:58:06Z</dcterms:created>
  <dcterms:modified xsi:type="dcterms:W3CDTF">2017-09-28T14:17:11Z</dcterms:modified>
</cp:coreProperties>
</file>