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68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54439261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R="330200" lvl="0" rtl="0">
              <a:lnSpc>
                <a:spcPct val="115000"/>
              </a:lnSpc>
              <a:spcBef>
                <a:spcPts val="800"/>
              </a:spcBef>
              <a:spcAft>
                <a:spcPts val="1100"/>
              </a:spcAft>
              <a:buClr>
                <a:schemeClr val="dk1"/>
              </a:buClr>
              <a:buSzPct val="78571"/>
              <a:buFont typeface="Arial"/>
              <a:buNone/>
            </a:pPr>
            <a:r>
              <a:rPr lang="en" sz="1400">
                <a:solidFill>
                  <a:schemeClr val="dk1"/>
                </a:solidFill>
              </a:rPr>
              <a:t>http://raisingchildren.net.au/articles/physical_changes_teenagers.html</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indent="9074150" rtl="0">
              <a:lnSpc>
                <a:spcPct val="115000"/>
              </a:lnSpc>
              <a:spcBef>
                <a:spcPts val="0"/>
              </a:spcBef>
              <a:buClr>
                <a:schemeClr val="dk1"/>
              </a:buClr>
              <a:buSzPct val="78571"/>
              <a:buFont typeface="Arial"/>
              <a:buNone/>
            </a:pPr>
            <a:r>
              <a:rPr lang="en" sz="1400">
                <a:solidFill>
                  <a:srgbClr val="111111"/>
                </a:solidFill>
              </a:rPr>
              <a:t>ttp://apps.who.int/adolescent/second-decade/section2/page5/adolescence-psychological-and-social-changes.html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https://www.cdc.gov/healthyschools/physicalactivity/facts.htm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t>2. HIV</a:t>
            </a:r>
          </a:p>
          <a:p>
            <a:pPr lvl="0" rtl="0">
              <a:lnSpc>
                <a:spcPct val="115000"/>
              </a:lnSpc>
              <a:spcBef>
                <a:spcPts val="0"/>
              </a:spcBef>
              <a:buNone/>
            </a:pPr>
            <a:r>
              <a:rPr lang="en"/>
              <a:t>How can Young people protect themselves?</a:t>
            </a:r>
          </a:p>
          <a:p>
            <a:pPr lvl="0" rtl="0">
              <a:lnSpc>
                <a:spcPct val="115000"/>
              </a:lnSpc>
              <a:spcBef>
                <a:spcPts val="0"/>
              </a:spcBef>
              <a:buNone/>
            </a:pPr>
            <a:r>
              <a:rPr lang="en"/>
              <a:t>1) being able to obtain condoms to prevent sexual transmission of the virus</a:t>
            </a:r>
          </a:p>
          <a:p>
            <a:pPr lvl="0" rtl="0">
              <a:lnSpc>
                <a:spcPct val="115000"/>
              </a:lnSpc>
              <a:spcBef>
                <a:spcPts val="0"/>
              </a:spcBef>
              <a:buNone/>
            </a:pPr>
            <a:r>
              <a:rPr lang="en"/>
              <a:t>2) clean needles and syringes for those who inject </a:t>
            </a:r>
          </a:p>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t>3. How can you promote good mental health?</a:t>
            </a:r>
          </a:p>
          <a:p>
            <a:pPr lvl="0" rtl="0">
              <a:lnSpc>
                <a:spcPct val="115000"/>
              </a:lnSpc>
              <a:spcBef>
                <a:spcPts val="0"/>
              </a:spcBef>
              <a:buNone/>
            </a:pPr>
            <a:r>
              <a:rPr lang="en"/>
              <a:t>1)Building life skills.</a:t>
            </a:r>
          </a:p>
          <a:p>
            <a:pPr lvl="0" rtl="0">
              <a:lnSpc>
                <a:spcPct val="115000"/>
              </a:lnSpc>
              <a:spcBef>
                <a:spcPts val="0"/>
              </a:spcBef>
              <a:buNone/>
            </a:pPr>
            <a:r>
              <a:rPr lang="en"/>
              <a:t>2)Providing psychosocial support in schools and other community settings.</a:t>
            </a:r>
          </a:p>
          <a:p>
            <a:pPr lvl="0" rtl="0">
              <a:lnSpc>
                <a:spcPct val="115000"/>
              </a:lnSpc>
              <a:spcBef>
                <a:spcPts val="0"/>
              </a:spcBef>
              <a:buNone/>
            </a:pPr>
            <a:r>
              <a:rPr lang="en"/>
              <a:t>3)Programmes to help strengthen ties between adolescents and their families.</a:t>
            </a: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1" name="Shape 5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https://www.britannica.com/science/adolescence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wrap="square" lIns="91425" tIns="91425" rIns="91425" bIns="91425" anchor="ctr" anchorCtr="0"/>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wrap="square" lIns="91425" tIns="91425" rIns="91425" bIns="91425" anchor="t" anchorCtr="0"/>
          <a:lstStyle>
            <a:lvl1pPr lvl="0">
              <a:lnSpc>
                <a:spcPct val="100000"/>
              </a:lnSpc>
              <a:spcBef>
                <a:spcPts val="0"/>
              </a:spcBef>
              <a:spcAft>
                <a:spcPts val="0"/>
              </a:spcAft>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Maven Pro"/>
              <a:buNone/>
              <a:defRPr sz="2800" b="1">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sz="2800" b="1">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sz="2800" b="1">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sz="2800" b="1">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sz="2800" b="1">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sz="2800" b="1">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sz="2800" b="1">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sz="2800" b="1">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90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www.who.int/mediacentre/factsheets/fs345/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a:off x="290613" y="122650"/>
            <a:ext cx="8562776" cy="4898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Adolescents population in Saudi Arabia</a:t>
            </a:r>
          </a:p>
        </p:txBody>
      </p:sp>
      <p:sp>
        <p:nvSpPr>
          <p:cNvPr id="332" name="Shape 332"/>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lvl="0">
              <a:spcBef>
                <a:spcPts val="0"/>
              </a:spcBef>
              <a:buNone/>
            </a:pPr>
            <a:endParaRPr/>
          </a:p>
        </p:txBody>
      </p:sp>
      <p:pic>
        <p:nvPicPr>
          <p:cNvPr id="333" name="Shape 333"/>
          <p:cNvPicPr preferRelativeResize="0"/>
          <p:nvPr/>
        </p:nvPicPr>
        <p:blipFill>
          <a:blip r:embed="rId3">
            <a:alphaModFix/>
          </a:blip>
          <a:stretch>
            <a:fillRect/>
          </a:stretch>
        </p:blipFill>
        <p:spPr>
          <a:xfrm>
            <a:off x="2961200" y="1285600"/>
            <a:ext cx="3924300" cy="2286000"/>
          </a:xfrm>
          <a:prstGeom prst="rect">
            <a:avLst/>
          </a:prstGeom>
          <a:noFill/>
          <a:ln>
            <a:noFill/>
          </a:ln>
        </p:spPr>
      </p:pic>
      <p:pic>
        <p:nvPicPr>
          <p:cNvPr id="334" name="Shape 334"/>
          <p:cNvPicPr preferRelativeResize="0"/>
          <p:nvPr/>
        </p:nvPicPr>
        <p:blipFill>
          <a:blip r:embed="rId4">
            <a:alphaModFix/>
          </a:blip>
          <a:stretch>
            <a:fillRect/>
          </a:stretch>
        </p:blipFill>
        <p:spPr>
          <a:xfrm>
            <a:off x="2961200" y="2403275"/>
            <a:ext cx="3457575" cy="20764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1256300" y="574125"/>
            <a:ext cx="3636600" cy="999300"/>
          </a:xfrm>
          <a:prstGeom prst="rect">
            <a:avLst/>
          </a:prstGeom>
        </p:spPr>
        <p:txBody>
          <a:bodyPr wrap="square" lIns="91425" tIns="91425" rIns="91425" bIns="91425" anchor="t" anchorCtr="0">
            <a:noAutofit/>
          </a:bodyPr>
          <a:lstStyle/>
          <a:p>
            <a:pPr lvl="0">
              <a:spcBef>
                <a:spcPts val="0"/>
              </a:spcBef>
              <a:buNone/>
            </a:pPr>
            <a:r>
              <a:rPr lang="en">
                <a:solidFill>
                  <a:srgbClr val="DC1820"/>
                </a:solidFill>
              </a:rPr>
              <a:t>Puberty and Hormonal Changes</a:t>
            </a:r>
          </a:p>
        </p:txBody>
      </p:sp>
      <p:sp>
        <p:nvSpPr>
          <p:cNvPr id="340" name="Shape 340"/>
          <p:cNvSpPr txBox="1">
            <a:spLocks noGrp="1"/>
          </p:cNvSpPr>
          <p:nvPr>
            <p:ph type="body" idx="1"/>
          </p:nvPr>
        </p:nvSpPr>
        <p:spPr>
          <a:xfrm>
            <a:off x="73275" y="1830075"/>
            <a:ext cx="5562300" cy="2541600"/>
          </a:xfrm>
          <a:prstGeom prst="rect">
            <a:avLst/>
          </a:prstGeom>
        </p:spPr>
        <p:txBody>
          <a:bodyPr wrap="square" lIns="91425" tIns="91425" rIns="91425" bIns="91425" anchor="t" anchorCtr="0">
            <a:noAutofit/>
          </a:bodyPr>
          <a:lstStyle/>
          <a:p>
            <a:pPr lvl="0" rtl="0">
              <a:spcBef>
                <a:spcPts val="0"/>
              </a:spcBef>
              <a:buClr>
                <a:schemeClr val="dk1"/>
              </a:buClr>
              <a:buSzPct val="78571"/>
              <a:buFont typeface="Arial"/>
              <a:buNone/>
            </a:pPr>
            <a:r>
              <a:rPr lang="en" sz="1400" b="1">
                <a:solidFill>
                  <a:srgbClr val="000000"/>
                </a:solidFill>
              </a:rPr>
              <a:t>●</a:t>
            </a:r>
            <a:r>
              <a:rPr lang="en" sz="1200" b="1">
                <a:solidFill>
                  <a:srgbClr val="000000"/>
                </a:solidFill>
              </a:rPr>
              <a:t> Hypothalamus releases GNRH to anterior pituitary to stimulate</a:t>
            </a:r>
          </a:p>
          <a:p>
            <a:pPr lvl="0">
              <a:spcBef>
                <a:spcPts val="0"/>
              </a:spcBef>
              <a:buClr>
                <a:schemeClr val="dk1"/>
              </a:buClr>
              <a:buSzPct val="91666"/>
              <a:buFont typeface="Arial"/>
              <a:buNone/>
            </a:pPr>
            <a:r>
              <a:rPr lang="en" sz="1200" b="1">
                <a:solidFill>
                  <a:srgbClr val="000000"/>
                </a:solidFill>
              </a:rPr>
              <a:t>● Anterior pituitary then releases LH &amp; FSH to testis and ovaries</a:t>
            </a:r>
          </a:p>
          <a:p>
            <a:pPr lvl="0">
              <a:spcBef>
                <a:spcPts val="0"/>
              </a:spcBef>
              <a:buClr>
                <a:schemeClr val="dk1"/>
              </a:buClr>
              <a:buSzPct val="91666"/>
              <a:buFont typeface="Arial"/>
              <a:buNone/>
            </a:pPr>
            <a:r>
              <a:rPr lang="en" sz="1200" b="1">
                <a:solidFill>
                  <a:srgbClr val="000000"/>
                </a:solidFill>
              </a:rPr>
              <a:t>● Sex steroid synthesis</a:t>
            </a:r>
          </a:p>
          <a:p>
            <a:pPr lvl="0">
              <a:spcBef>
                <a:spcPts val="0"/>
              </a:spcBef>
              <a:buClr>
                <a:schemeClr val="dk1"/>
              </a:buClr>
              <a:buSzPct val="91666"/>
              <a:buFont typeface="Arial"/>
              <a:buNone/>
            </a:pPr>
            <a:r>
              <a:rPr lang="en" sz="1200" b="1">
                <a:solidFill>
                  <a:srgbClr val="000000"/>
                </a:solidFill>
              </a:rPr>
              <a:t>● Sexual maturation </a:t>
            </a:r>
          </a:p>
          <a:p>
            <a:pPr lvl="0">
              <a:spcBef>
                <a:spcPts val="0"/>
              </a:spcBef>
              <a:buNone/>
            </a:pPr>
            <a:endParaRPr sz="1400"/>
          </a:p>
        </p:txBody>
      </p:sp>
      <p:pic>
        <p:nvPicPr>
          <p:cNvPr id="341" name="Shape 341"/>
          <p:cNvPicPr preferRelativeResize="0"/>
          <p:nvPr/>
        </p:nvPicPr>
        <p:blipFill>
          <a:blip r:embed="rId3">
            <a:alphaModFix/>
          </a:blip>
          <a:stretch>
            <a:fillRect/>
          </a:stretch>
        </p:blipFill>
        <p:spPr>
          <a:xfrm>
            <a:off x="4955650" y="635100"/>
            <a:ext cx="4188350" cy="4408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1303800" y="637400"/>
            <a:ext cx="7030500" cy="999300"/>
          </a:xfrm>
          <a:prstGeom prst="rect">
            <a:avLst/>
          </a:prstGeom>
        </p:spPr>
        <p:txBody>
          <a:bodyPr wrap="square" lIns="91425" tIns="91425" rIns="91425" bIns="91425" anchor="t" anchorCtr="0">
            <a:noAutofit/>
          </a:bodyPr>
          <a:lstStyle/>
          <a:p>
            <a:pPr lvl="0" rtl="0">
              <a:lnSpc>
                <a:spcPct val="115000"/>
              </a:lnSpc>
              <a:spcBef>
                <a:spcPts val="800"/>
              </a:spcBef>
              <a:spcAft>
                <a:spcPts val="800"/>
              </a:spcAft>
              <a:buClr>
                <a:schemeClr val="dk1"/>
              </a:buClr>
              <a:buSzPct val="39285"/>
              <a:buFont typeface="Arial"/>
              <a:buNone/>
            </a:pPr>
            <a:r>
              <a:rPr lang="en">
                <a:solidFill>
                  <a:srgbClr val="D1282E"/>
                </a:solidFill>
              </a:rPr>
              <a:t>Physical</a:t>
            </a:r>
            <a:r>
              <a:rPr lang="en" sz="1800" b="1">
                <a:solidFill>
                  <a:srgbClr val="DC1820"/>
                </a:solidFill>
                <a:highlight>
                  <a:srgbClr val="FFFFFF"/>
                </a:highlight>
              </a:rPr>
              <a:t> </a:t>
            </a:r>
            <a:r>
              <a:rPr lang="en">
                <a:solidFill>
                  <a:srgbClr val="D1282E"/>
                </a:solidFill>
              </a:rPr>
              <a:t>changes during adolescence</a:t>
            </a:r>
          </a:p>
          <a:p>
            <a:pPr lvl="0" rtl="0">
              <a:lnSpc>
                <a:spcPct val="115000"/>
              </a:lnSpc>
              <a:spcBef>
                <a:spcPts val="0"/>
              </a:spcBef>
              <a:buClr>
                <a:schemeClr val="dk1"/>
              </a:buClr>
              <a:buSzPct val="78571"/>
              <a:buFont typeface="Arial"/>
              <a:buNone/>
            </a:pPr>
            <a:endParaRPr sz="1350" b="1">
              <a:solidFill>
                <a:srgbClr val="DC1820"/>
              </a:solidFill>
              <a:highlight>
                <a:srgbClr val="FFFFFF"/>
              </a:highlight>
            </a:endParaRPr>
          </a:p>
          <a:p>
            <a:pPr lvl="0">
              <a:spcBef>
                <a:spcPts val="0"/>
              </a:spcBef>
              <a:buNone/>
            </a:pPr>
            <a:endParaRPr/>
          </a:p>
        </p:txBody>
      </p:sp>
      <p:sp>
        <p:nvSpPr>
          <p:cNvPr id="347" name="Shape 347"/>
          <p:cNvSpPr txBox="1">
            <a:spLocks noGrp="1"/>
          </p:cNvSpPr>
          <p:nvPr>
            <p:ph type="body" idx="1"/>
          </p:nvPr>
        </p:nvSpPr>
        <p:spPr>
          <a:xfrm>
            <a:off x="1303800" y="1892150"/>
            <a:ext cx="7030500" cy="2541600"/>
          </a:xfrm>
          <a:prstGeom prst="rect">
            <a:avLst/>
          </a:prstGeom>
        </p:spPr>
        <p:txBody>
          <a:bodyPr wrap="square" lIns="91425" tIns="91425" rIns="91425" bIns="91425" anchor="t" anchorCtr="0">
            <a:noAutofit/>
          </a:bodyPr>
          <a:lstStyle/>
          <a:p>
            <a:pPr marL="457200" lvl="0" indent="-317500" rtl="0">
              <a:spcBef>
                <a:spcPts val="0"/>
              </a:spcBef>
              <a:spcAft>
                <a:spcPts val="1100"/>
              </a:spcAft>
              <a:buClr>
                <a:srgbClr val="000000"/>
              </a:buClr>
              <a:buSzPct val="100000"/>
              <a:buChar char="❏"/>
            </a:pPr>
            <a:r>
              <a:rPr lang="en" sz="1400">
                <a:solidFill>
                  <a:srgbClr val="000000"/>
                </a:solidFill>
                <a:highlight>
                  <a:srgbClr val="FFFFFF"/>
                </a:highlight>
              </a:rPr>
              <a:t>For </a:t>
            </a:r>
            <a:r>
              <a:rPr lang="en" sz="1400" b="1">
                <a:solidFill>
                  <a:srgbClr val="DC1820"/>
                </a:solidFill>
                <a:highlight>
                  <a:srgbClr val="FFFFFF"/>
                </a:highlight>
              </a:rPr>
              <a:t>girls</a:t>
            </a:r>
            <a:r>
              <a:rPr lang="en" sz="1400">
                <a:solidFill>
                  <a:srgbClr val="000000"/>
                </a:solidFill>
                <a:highlight>
                  <a:srgbClr val="FFFFFF"/>
                </a:highlight>
              </a:rPr>
              <a:t>, you might start to see early physical changes from about 10 or 11 years, but they might start as young as 8 years or as old as 13 years. Physical changes around puberty include:</a:t>
            </a:r>
          </a:p>
          <a:p>
            <a:pPr marL="787400" marR="330200" lvl="0" indent="-317500" rtl="0">
              <a:spcBef>
                <a:spcPts val="800"/>
              </a:spcBef>
              <a:spcAft>
                <a:spcPts val="1100"/>
              </a:spcAft>
              <a:buClr>
                <a:srgbClr val="000000"/>
              </a:buClr>
              <a:buSzPct val="100000"/>
            </a:pPr>
            <a:r>
              <a:rPr lang="en" sz="1400">
                <a:solidFill>
                  <a:srgbClr val="000000"/>
                </a:solidFill>
                <a:highlight>
                  <a:srgbClr val="FFFFFF"/>
                </a:highlight>
              </a:rPr>
              <a:t>breast development</a:t>
            </a:r>
          </a:p>
          <a:p>
            <a:pPr marL="787400" marR="330200" lvl="0" indent="-317500" rtl="0">
              <a:spcBef>
                <a:spcPts val="800"/>
              </a:spcBef>
              <a:spcAft>
                <a:spcPts val="1100"/>
              </a:spcAft>
              <a:buClr>
                <a:srgbClr val="000000"/>
              </a:buClr>
              <a:buSzPct val="100000"/>
            </a:pPr>
            <a:r>
              <a:rPr lang="en" sz="1400">
                <a:solidFill>
                  <a:srgbClr val="000000"/>
                </a:solidFill>
                <a:highlight>
                  <a:srgbClr val="FFFFFF"/>
                </a:highlight>
              </a:rPr>
              <a:t>changes in body shape and height</a:t>
            </a:r>
          </a:p>
          <a:p>
            <a:pPr marL="787400" marR="330200" lvl="0" indent="-317500" rtl="0">
              <a:spcBef>
                <a:spcPts val="800"/>
              </a:spcBef>
              <a:spcAft>
                <a:spcPts val="1100"/>
              </a:spcAft>
              <a:buClr>
                <a:srgbClr val="000000"/>
              </a:buClr>
              <a:buSzPct val="100000"/>
            </a:pPr>
            <a:r>
              <a:rPr lang="en" sz="1400">
                <a:solidFill>
                  <a:srgbClr val="000000"/>
                </a:solidFill>
                <a:highlight>
                  <a:srgbClr val="FFFFFF"/>
                </a:highlight>
              </a:rPr>
              <a:t>growth of pubic and body hair</a:t>
            </a:r>
          </a:p>
          <a:p>
            <a:pPr marL="787400" marR="330200" lvl="0" indent="-317500" rtl="0">
              <a:spcBef>
                <a:spcPts val="800"/>
              </a:spcBef>
              <a:spcAft>
                <a:spcPts val="1100"/>
              </a:spcAft>
              <a:buClr>
                <a:srgbClr val="000000"/>
              </a:buClr>
              <a:buSzPct val="100000"/>
            </a:pPr>
            <a:r>
              <a:rPr lang="en" sz="1400">
                <a:solidFill>
                  <a:srgbClr val="000000"/>
                </a:solidFill>
                <a:highlight>
                  <a:srgbClr val="FFFFFF"/>
                </a:highlight>
              </a:rPr>
              <a:t>the start of periods (menstruation).</a:t>
            </a:r>
          </a:p>
          <a:p>
            <a:pPr lvl="0">
              <a:spcBef>
                <a:spcPts val="0"/>
              </a:spcBef>
              <a:buNone/>
            </a:pPr>
            <a:endParaRPr sz="1400">
              <a:solidFill>
                <a:srgbClr val="000000"/>
              </a:solidFill>
            </a:endParaRPr>
          </a:p>
        </p:txBody>
      </p:sp>
      <p:pic>
        <p:nvPicPr>
          <p:cNvPr id="348" name="Shape 348"/>
          <p:cNvPicPr preferRelativeResize="0"/>
          <p:nvPr/>
        </p:nvPicPr>
        <p:blipFill>
          <a:blip r:embed="rId3">
            <a:alphaModFix/>
          </a:blip>
          <a:stretch>
            <a:fillRect/>
          </a:stretch>
        </p:blipFill>
        <p:spPr>
          <a:xfrm>
            <a:off x="5433725" y="2919913"/>
            <a:ext cx="3429000" cy="19335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endParaRPr/>
          </a:p>
        </p:txBody>
      </p:sp>
      <p:sp>
        <p:nvSpPr>
          <p:cNvPr id="354" name="Shape 354"/>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marL="457200" lvl="0" indent="-317500" rtl="0">
              <a:spcBef>
                <a:spcPts val="0"/>
              </a:spcBef>
              <a:spcAft>
                <a:spcPts val="1100"/>
              </a:spcAft>
              <a:buClr>
                <a:srgbClr val="000000"/>
              </a:buClr>
              <a:buSzPct val="100000"/>
              <a:buChar char="❏"/>
            </a:pPr>
            <a:r>
              <a:rPr lang="en" sz="1400">
                <a:solidFill>
                  <a:srgbClr val="000000"/>
                </a:solidFill>
              </a:rPr>
              <a:t>For </a:t>
            </a:r>
            <a:r>
              <a:rPr lang="en" sz="1400" b="1">
                <a:solidFill>
                  <a:srgbClr val="DC1820"/>
                </a:solidFill>
              </a:rPr>
              <a:t>boys</a:t>
            </a:r>
            <a:r>
              <a:rPr lang="en" sz="1400">
                <a:solidFill>
                  <a:srgbClr val="000000"/>
                </a:solidFill>
              </a:rPr>
              <a:t>, physical changes usually start around 11 or 12 years, but they might start as young as 9 years or as old as 14 years. Physical changes include:</a:t>
            </a:r>
          </a:p>
          <a:p>
            <a:pPr marL="787400" marR="330200" lvl="0" indent="-317500" rtl="0">
              <a:spcBef>
                <a:spcPts val="800"/>
              </a:spcBef>
              <a:spcAft>
                <a:spcPts val="1100"/>
              </a:spcAft>
              <a:buClr>
                <a:srgbClr val="000000"/>
              </a:buClr>
              <a:buSzPct val="100000"/>
            </a:pPr>
            <a:r>
              <a:rPr lang="en" sz="1400">
                <a:solidFill>
                  <a:srgbClr val="000000"/>
                </a:solidFill>
              </a:rPr>
              <a:t>growth of the penis and testes (testicles)</a:t>
            </a:r>
          </a:p>
          <a:p>
            <a:pPr marL="787400" marR="330200" lvl="0" indent="-317500" rtl="0">
              <a:spcBef>
                <a:spcPts val="800"/>
              </a:spcBef>
              <a:spcAft>
                <a:spcPts val="1100"/>
              </a:spcAft>
              <a:buClr>
                <a:srgbClr val="000000"/>
              </a:buClr>
              <a:buSzPct val="100000"/>
            </a:pPr>
            <a:r>
              <a:rPr lang="en" sz="1400">
                <a:solidFill>
                  <a:srgbClr val="000000"/>
                </a:solidFill>
              </a:rPr>
              <a:t>changes in body shape and height</a:t>
            </a:r>
          </a:p>
          <a:p>
            <a:pPr marL="787400" marR="330200" lvl="0" indent="-317500" rtl="0">
              <a:spcBef>
                <a:spcPts val="800"/>
              </a:spcBef>
              <a:spcAft>
                <a:spcPts val="1100"/>
              </a:spcAft>
              <a:buClr>
                <a:srgbClr val="000000"/>
              </a:buClr>
              <a:buSzPct val="100000"/>
            </a:pPr>
            <a:r>
              <a:rPr lang="en" sz="1400">
                <a:solidFill>
                  <a:srgbClr val="000000"/>
                </a:solidFill>
              </a:rPr>
              <a:t>erections with ejaculation</a:t>
            </a:r>
          </a:p>
          <a:p>
            <a:pPr marL="787400" marR="330200" lvl="0" indent="-317500" rtl="0">
              <a:spcBef>
                <a:spcPts val="800"/>
              </a:spcBef>
              <a:spcAft>
                <a:spcPts val="1100"/>
              </a:spcAft>
              <a:buClr>
                <a:srgbClr val="000000"/>
              </a:buClr>
              <a:buSzPct val="100000"/>
            </a:pPr>
            <a:r>
              <a:rPr lang="en" sz="1400">
                <a:solidFill>
                  <a:srgbClr val="000000"/>
                </a:solidFill>
              </a:rPr>
              <a:t>growth of body and facial hair</a:t>
            </a:r>
          </a:p>
          <a:p>
            <a:pPr marL="787400" marR="330200" lvl="0" indent="-317500" rtl="0">
              <a:spcBef>
                <a:spcPts val="800"/>
              </a:spcBef>
              <a:spcAft>
                <a:spcPts val="1100"/>
              </a:spcAft>
              <a:buClr>
                <a:srgbClr val="000000"/>
              </a:buClr>
              <a:buSzPct val="100000"/>
            </a:pPr>
            <a:r>
              <a:rPr lang="en" sz="1400">
                <a:solidFill>
                  <a:srgbClr val="000000"/>
                </a:solidFill>
              </a:rPr>
              <a:t>changes to voice.</a:t>
            </a:r>
          </a:p>
        </p:txBody>
      </p:sp>
      <p:pic>
        <p:nvPicPr>
          <p:cNvPr id="355" name="Shape 355"/>
          <p:cNvPicPr preferRelativeResize="0"/>
          <p:nvPr/>
        </p:nvPicPr>
        <p:blipFill>
          <a:blip r:embed="rId3">
            <a:alphaModFix/>
          </a:blip>
          <a:stretch>
            <a:fillRect/>
          </a:stretch>
        </p:blipFill>
        <p:spPr>
          <a:xfrm>
            <a:off x="5478450" y="3157825"/>
            <a:ext cx="3429000" cy="1905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rtl="0">
              <a:lnSpc>
                <a:spcPct val="115000"/>
              </a:lnSpc>
              <a:spcBef>
                <a:spcPts val="800"/>
              </a:spcBef>
              <a:spcAft>
                <a:spcPts val="800"/>
              </a:spcAft>
              <a:buClr>
                <a:schemeClr val="dk1"/>
              </a:buClr>
              <a:buSzPct val="78571"/>
              <a:buFont typeface="Arial"/>
              <a:buNone/>
            </a:pPr>
            <a:r>
              <a:rPr lang="en" sz="1400" b="1">
                <a:solidFill>
                  <a:srgbClr val="DC1820"/>
                </a:solidFill>
                <a:highlight>
                  <a:srgbClr val="FFFFFF"/>
                </a:highlight>
              </a:rPr>
              <a:t>behavioral</a:t>
            </a:r>
            <a:r>
              <a:rPr lang="en" sz="1350" b="1">
                <a:solidFill>
                  <a:srgbClr val="DC1820"/>
                </a:solidFill>
                <a:highlight>
                  <a:srgbClr val="FFFFFF"/>
                </a:highlight>
              </a:rPr>
              <a:t> changes during adolescence </a:t>
            </a:r>
          </a:p>
          <a:p>
            <a:pPr lvl="0">
              <a:spcBef>
                <a:spcPts val="0"/>
              </a:spcBef>
              <a:buNone/>
            </a:pPr>
            <a:endParaRPr/>
          </a:p>
        </p:txBody>
      </p:sp>
      <p:sp>
        <p:nvSpPr>
          <p:cNvPr id="361" name="Shape 361"/>
          <p:cNvSpPr txBox="1">
            <a:spLocks noGrp="1"/>
          </p:cNvSpPr>
          <p:nvPr>
            <p:ph type="body" idx="1"/>
          </p:nvPr>
        </p:nvSpPr>
        <p:spPr>
          <a:xfrm>
            <a:off x="1008600" y="1832375"/>
            <a:ext cx="7467000" cy="2541600"/>
          </a:xfrm>
          <a:prstGeom prst="rect">
            <a:avLst/>
          </a:prstGeom>
        </p:spPr>
        <p:txBody>
          <a:bodyPr wrap="square" lIns="91425" tIns="91425" rIns="91425" bIns="91425" anchor="t" anchorCtr="0">
            <a:noAutofit/>
          </a:bodyPr>
          <a:lstStyle/>
          <a:p>
            <a:pPr marL="457200" lvl="0" indent="-317500" rtl="0">
              <a:lnSpc>
                <a:spcPct val="150000"/>
              </a:lnSpc>
              <a:spcBef>
                <a:spcPts val="400"/>
              </a:spcBef>
              <a:spcAft>
                <a:spcPts val="800"/>
              </a:spcAft>
              <a:buClr>
                <a:srgbClr val="111111"/>
              </a:buClr>
              <a:buSzPct val="100000"/>
            </a:pPr>
            <a:r>
              <a:rPr lang="en" sz="1400" b="1">
                <a:solidFill>
                  <a:srgbClr val="111111"/>
                </a:solidFill>
                <a:highlight>
                  <a:srgbClr val="FFFFFF"/>
                </a:highlight>
              </a:rPr>
              <a:t>At the same time, adolescents are </a:t>
            </a:r>
            <a:r>
              <a:rPr lang="en" sz="1400" b="1">
                <a:solidFill>
                  <a:srgbClr val="DC1820"/>
                </a:solidFill>
                <a:highlight>
                  <a:srgbClr val="FFFFFF"/>
                </a:highlight>
              </a:rPr>
              <a:t>developing and consolidating their sense of self. </a:t>
            </a:r>
          </a:p>
          <a:p>
            <a:pPr marL="457200" lvl="0" indent="-317500" rtl="0">
              <a:lnSpc>
                <a:spcPct val="150000"/>
              </a:lnSpc>
              <a:spcBef>
                <a:spcPts val="400"/>
              </a:spcBef>
              <a:spcAft>
                <a:spcPts val="800"/>
              </a:spcAft>
              <a:buClr>
                <a:srgbClr val="111111"/>
              </a:buClr>
              <a:buSzPct val="100000"/>
            </a:pPr>
            <a:r>
              <a:rPr lang="en" sz="1400" b="1">
                <a:solidFill>
                  <a:srgbClr val="111111"/>
                </a:solidFill>
                <a:highlight>
                  <a:srgbClr val="FFFFFF"/>
                </a:highlight>
              </a:rPr>
              <a:t>With this increasing self-identity, they will </a:t>
            </a:r>
            <a:r>
              <a:rPr lang="en" sz="1400" b="1">
                <a:solidFill>
                  <a:srgbClr val="DC1820"/>
                </a:solidFill>
                <a:highlight>
                  <a:srgbClr val="FFFFFF"/>
                </a:highlight>
              </a:rPr>
              <a:t>concern about other people’s opinions</a:t>
            </a:r>
            <a:r>
              <a:rPr lang="en" sz="1400" b="1">
                <a:solidFill>
                  <a:srgbClr val="111111"/>
                </a:solidFill>
                <a:highlight>
                  <a:srgbClr val="FFFFFF"/>
                </a:highlight>
              </a:rPr>
              <a:t>.</a:t>
            </a:r>
          </a:p>
          <a:p>
            <a:pPr marL="457200" lvl="0" indent="-317500" rtl="0">
              <a:lnSpc>
                <a:spcPct val="150000"/>
              </a:lnSpc>
              <a:spcBef>
                <a:spcPts val="400"/>
              </a:spcBef>
              <a:spcAft>
                <a:spcPts val="800"/>
              </a:spcAft>
              <a:buClr>
                <a:srgbClr val="111111"/>
              </a:buClr>
              <a:buSzPct val="100000"/>
            </a:pPr>
            <a:r>
              <a:rPr lang="en" sz="1400" b="1">
                <a:solidFill>
                  <a:srgbClr val="111111"/>
                </a:solidFill>
                <a:highlight>
                  <a:srgbClr val="FFFFFF"/>
                </a:highlight>
              </a:rPr>
              <a:t>Also, adolescents </a:t>
            </a:r>
            <a:r>
              <a:rPr lang="en" sz="1400" b="1">
                <a:solidFill>
                  <a:srgbClr val="DC1820"/>
                </a:solidFill>
                <a:highlight>
                  <a:srgbClr val="FFFFFF"/>
                </a:highlight>
              </a:rPr>
              <a:t>want greater independence and responsibility</a:t>
            </a:r>
            <a:r>
              <a:rPr lang="en" sz="1400" b="1">
                <a:solidFill>
                  <a:srgbClr val="111111"/>
                </a:solidFill>
                <a:highlight>
                  <a:srgbClr val="FFFFFF"/>
                </a:highlight>
              </a:rPr>
              <a:t>. </a:t>
            </a:r>
          </a:p>
          <a:p>
            <a:pPr marL="457200" lvl="0" indent="-317500" rtl="0">
              <a:lnSpc>
                <a:spcPct val="150000"/>
              </a:lnSpc>
              <a:spcBef>
                <a:spcPts val="400"/>
              </a:spcBef>
              <a:spcAft>
                <a:spcPts val="800"/>
              </a:spcAft>
              <a:buClr>
                <a:srgbClr val="111111"/>
              </a:buClr>
              <a:buSzPct val="100000"/>
            </a:pPr>
            <a:r>
              <a:rPr lang="en" sz="1400" b="1">
                <a:solidFill>
                  <a:srgbClr val="111111"/>
                </a:solidFill>
                <a:highlight>
                  <a:srgbClr val="FFFFFF"/>
                </a:highlight>
              </a:rPr>
              <a:t>They increasingly want to assert more autonomy over their </a:t>
            </a:r>
            <a:r>
              <a:rPr lang="en" sz="1400" b="1">
                <a:solidFill>
                  <a:srgbClr val="DC1820"/>
                </a:solidFill>
                <a:highlight>
                  <a:srgbClr val="FFFFFF"/>
                </a:highlight>
              </a:rPr>
              <a:t>decisions</a:t>
            </a:r>
            <a:r>
              <a:rPr lang="en" sz="1400" b="1">
                <a:solidFill>
                  <a:srgbClr val="111111"/>
                </a:solidFill>
                <a:highlight>
                  <a:srgbClr val="FFFFFF"/>
                </a:highlight>
              </a:rPr>
              <a:t>, </a:t>
            </a:r>
            <a:r>
              <a:rPr lang="en" sz="1400" b="1">
                <a:solidFill>
                  <a:srgbClr val="DC1820"/>
                </a:solidFill>
                <a:highlight>
                  <a:srgbClr val="FFFFFF"/>
                </a:highlight>
              </a:rPr>
              <a:t>emotions</a:t>
            </a:r>
            <a:r>
              <a:rPr lang="en" sz="1400" b="1">
                <a:solidFill>
                  <a:srgbClr val="111111"/>
                </a:solidFill>
                <a:highlight>
                  <a:srgbClr val="FFFFFF"/>
                </a:highlight>
              </a:rPr>
              <a:t> and </a:t>
            </a:r>
            <a:r>
              <a:rPr lang="en" sz="1400" b="1">
                <a:solidFill>
                  <a:srgbClr val="DC1820"/>
                </a:solidFill>
                <a:highlight>
                  <a:srgbClr val="FFFFFF"/>
                </a:highlight>
              </a:rPr>
              <a:t>actions</a:t>
            </a:r>
            <a:r>
              <a:rPr lang="en" sz="1400" b="1">
                <a:solidFill>
                  <a:srgbClr val="111111"/>
                </a:solidFill>
                <a:highlight>
                  <a:srgbClr val="FFFFFF"/>
                </a:highlight>
              </a:rPr>
              <a:t> and to disengage from parental control.</a:t>
            </a:r>
          </a:p>
          <a:p>
            <a:pPr marL="457200" lvl="0" indent="-317500" rtl="0">
              <a:lnSpc>
                <a:spcPct val="150000"/>
              </a:lnSpc>
              <a:spcBef>
                <a:spcPts val="400"/>
              </a:spcBef>
              <a:spcAft>
                <a:spcPts val="800"/>
              </a:spcAft>
              <a:buClr>
                <a:srgbClr val="111111"/>
              </a:buClr>
              <a:buSzPct val="100000"/>
            </a:pPr>
            <a:r>
              <a:rPr lang="en" sz="1400" b="1">
                <a:solidFill>
                  <a:srgbClr val="111111"/>
                </a:solidFill>
                <a:highlight>
                  <a:srgbClr val="FFFFFF"/>
                </a:highlight>
              </a:rPr>
              <a:t> Their </a:t>
            </a:r>
            <a:r>
              <a:rPr lang="en" sz="1400" b="1">
                <a:solidFill>
                  <a:srgbClr val="DC1820"/>
                </a:solidFill>
                <a:highlight>
                  <a:srgbClr val="FFFFFF"/>
                </a:highlight>
              </a:rPr>
              <a:t>social</a:t>
            </a:r>
            <a:r>
              <a:rPr lang="en" sz="1400" b="1">
                <a:solidFill>
                  <a:srgbClr val="111111"/>
                </a:solidFill>
                <a:highlight>
                  <a:srgbClr val="FFFFFF"/>
                </a:highlight>
              </a:rPr>
              <a:t> and </a:t>
            </a:r>
            <a:r>
              <a:rPr lang="en" sz="1400" b="1">
                <a:solidFill>
                  <a:srgbClr val="DC1820"/>
                </a:solidFill>
                <a:highlight>
                  <a:srgbClr val="FFFFFF"/>
                </a:highlight>
              </a:rPr>
              <a:t>cultural environment importantly affects how adolescents express this desire for autonomy</a:t>
            </a:r>
            <a:r>
              <a:rPr lang="en" sz="1400" b="1">
                <a:solidFill>
                  <a:srgbClr val="111111"/>
                </a:solidFill>
                <a:highlight>
                  <a:srgbClr val="FFFFFF"/>
                </a:highlight>
              </a:rPr>
              <a:t> .</a:t>
            </a:r>
          </a:p>
          <a:p>
            <a:pPr lvl="0" indent="9144000" rtl="0">
              <a:spcBef>
                <a:spcPts val="0"/>
              </a:spcBef>
              <a:spcAft>
                <a:spcPts val="0"/>
              </a:spcAft>
              <a:buNone/>
            </a:pPr>
            <a:endParaRPr sz="1400" b="1">
              <a:solidFill>
                <a:srgbClr val="111111"/>
              </a:solidFill>
              <a:highlight>
                <a:srgbClr val="FFFFFF"/>
              </a:highlight>
            </a:endParaRPr>
          </a:p>
          <a:p>
            <a:pPr lvl="0" indent="9144000" rtl="0">
              <a:spcBef>
                <a:spcPts val="0"/>
              </a:spcBef>
              <a:spcAft>
                <a:spcPts val="0"/>
              </a:spcAft>
              <a:buNone/>
            </a:pPr>
            <a:r>
              <a:rPr lang="en" sz="1400" b="1">
                <a:solidFill>
                  <a:srgbClr val="111111"/>
                </a:solidFill>
                <a:highlight>
                  <a:srgbClr val="FFFFFF"/>
                </a:highlight>
              </a:rPr>
              <a:t>h</a:t>
            </a:r>
          </a:p>
          <a:p>
            <a:pPr lvl="0" rtl="0">
              <a:spcBef>
                <a:spcPts val="0"/>
              </a:spcBef>
              <a:buNone/>
            </a:pPr>
            <a:endParaRPr sz="1400" b="1"/>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995550" y="272200"/>
            <a:ext cx="8520600" cy="626100"/>
          </a:xfrm>
          <a:prstGeom prst="rect">
            <a:avLst/>
          </a:prstGeom>
        </p:spPr>
        <p:txBody>
          <a:bodyPr wrap="square" lIns="91425" tIns="91425" rIns="91425" bIns="91425" anchor="t" anchorCtr="0">
            <a:noAutofit/>
          </a:bodyPr>
          <a:lstStyle/>
          <a:p>
            <a:pPr lvl="0" rtl="0">
              <a:lnSpc>
                <a:spcPct val="110000"/>
              </a:lnSpc>
              <a:spcBef>
                <a:spcPts val="0"/>
              </a:spcBef>
              <a:spcAft>
                <a:spcPts val="1100"/>
              </a:spcAft>
              <a:buClr>
                <a:schemeClr val="dk1"/>
              </a:buClr>
              <a:buSzPct val="78571"/>
              <a:buFont typeface="Arial"/>
              <a:buNone/>
            </a:pPr>
            <a:r>
              <a:rPr lang="en" sz="1350" b="1">
                <a:solidFill>
                  <a:srgbClr val="DC1820"/>
                </a:solidFill>
                <a:highlight>
                  <a:srgbClr val="FFFFFF"/>
                </a:highlight>
                <a:latin typeface="Roboto"/>
                <a:ea typeface="Roboto"/>
                <a:cs typeface="Roboto"/>
                <a:sym typeface="Roboto"/>
              </a:rPr>
              <a:t>IMPORTANCE OF ADOLESCENT HEALTH</a:t>
            </a:r>
          </a:p>
          <a:p>
            <a:pPr lvl="0">
              <a:spcBef>
                <a:spcPts val="0"/>
              </a:spcBef>
              <a:buNone/>
            </a:pPr>
            <a:endParaRPr>
              <a:solidFill>
                <a:srgbClr val="DC1820"/>
              </a:solidFill>
            </a:endParaRPr>
          </a:p>
        </p:txBody>
      </p:sp>
      <p:sp>
        <p:nvSpPr>
          <p:cNvPr id="367" name="Shape 367"/>
          <p:cNvSpPr txBox="1">
            <a:spLocks noGrp="1"/>
          </p:cNvSpPr>
          <p:nvPr>
            <p:ph type="body" idx="1"/>
          </p:nvPr>
        </p:nvSpPr>
        <p:spPr>
          <a:xfrm>
            <a:off x="995550" y="681950"/>
            <a:ext cx="8520600" cy="3416400"/>
          </a:xfrm>
          <a:prstGeom prst="rect">
            <a:avLst/>
          </a:prstGeom>
        </p:spPr>
        <p:txBody>
          <a:bodyPr wrap="square" lIns="91425" tIns="91425" rIns="91425" bIns="91425" anchor="t" anchorCtr="0">
            <a:noAutofit/>
          </a:bodyPr>
          <a:lstStyle/>
          <a:p>
            <a:pPr marL="457200" lvl="0" indent="-228600">
              <a:spcBef>
                <a:spcPts val="0"/>
              </a:spcBef>
              <a:buClr>
                <a:srgbClr val="000000"/>
              </a:buClr>
            </a:pPr>
            <a:r>
              <a:rPr lang="en" b="1">
                <a:solidFill>
                  <a:srgbClr val="000000"/>
                </a:solidFill>
              </a:rPr>
              <a:t>Adolescents are at risk for smoking, alcohol intake and drug abuse. </a:t>
            </a:r>
          </a:p>
          <a:p>
            <a:pPr marL="457200" lvl="0" indent="-228600" rtl="0">
              <a:spcBef>
                <a:spcPts val="0"/>
              </a:spcBef>
              <a:buClr>
                <a:srgbClr val="000000"/>
              </a:buClr>
            </a:pPr>
            <a:r>
              <a:rPr lang="en" b="1">
                <a:solidFill>
                  <a:srgbClr val="000000"/>
                </a:solidFill>
              </a:rPr>
              <a:t>They </a:t>
            </a:r>
            <a:r>
              <a:rPr lang="en" b="1">
                <a:solidFill>
                  <a:srgbClr val="FF0000"/>
                </a:solidFill>
              </a:rPr>
              <a:t>should be taught about their ill effects</a:t>
            </a:r>
            <a:r>
              <a:rPr lang="en" b="1">
                <a:solidFill>
                  <a:schemeClr val="dk1"/>
                </a:solidFill>
              </a:rPr>
              <a:t> . </a:t>
            </a:r>
          </a:p>
          <a:p>
            <a:pPr marL="457200" lvl="0" indent="-228600" rtl="0">
              <a:spcBef>
                <a:spcPts val="0"/>
              </a:spcBef>
              <a:buClr>
                <a:srgbClr val="000000"/>
              </a:buClr>
            </a:pPr>
            <a:r>
              <a:rPr lang="en" b="1">
                <a:solidFill>
                  <a:srgbClr val="000000"/>
                </a:solidFill>
              </a:rPr>
              <a:t>Smoking can cause cancers, infertility, hypertension, heart disease and premature death. So, drugs are like poisons for everyone. </a:t>
            </a:r>
          </a:p>
          <a:p>
            <a:pPr lvl="0" rtl="0">
              <a:spcBef>
                <a:spcPts val="0"/>
              </a:spcBef>
              <a:buNone/>
            </a:pPr>
            <a:endParaRPr b="1">
              <a:solidFill>
                <a:schemeClr val="dk1"/>
              </a:solidFill>
            </a:endParaRPr>
          </a:p>
          <a:p>
            <a:pPr lvl="0">
              <a:spcBef>
                <a:spcPts val="0"/>
              </a:spcBef>
              <a:buNone/>
            </a:pPr>
            <a:endParaRPr b="1">
              <a:solidFill>
                <a:schemeClr val="dk1"/>
              </a:solidFill>
            </a:endParaRPr>
          </a:p>
        </p:txBody>
      </p:sp>
      <p:pic>
        <p:nvPicPr>
          <p:cNvPr id="368" name="Shape 368"/>
          <p:cNvPicPr preferRelativeResize="0"/>
          <p:nvPr/>
        </p:nvPicPr>
        <p:blipFill>
          <a:blip r:embed="rId3">
            <a:alphaModFix/>
          </a:blip>
          <a:stretch>
            <a:fillRect/>
          </a:stretch>
        </p:blipFill>
        <p:spPr>
          <a:xfrm>
            <a:off x="3376625" y="1859225"/>
            <a:ext cx="5767375" cy="3095875"/>
          </a:xfrm>
          <a:prstGeom prst="rect">
            <a:avLst/>
          </a:prstGeom>
          <a:noFill/>
          <a:ln>
            <a:noFill/>
          </a:ln>
        </p:spPr>
      </p:pic>
      <p:pic>
        <p:nvPicPr>
          <p:cNvPr id="369" name="Shape 369"/>
          <p:cNvPicPr preferRelativeResize="0"/>
          <p:nvPr/>
        </p:nvPicPr>
        <p:blipFill>
          <a:blip r:embed="rId4">
            <a:alphaModFix/>
          </a:blip>
          <a:stretch>
            <a:fillRect/>
          </a:stretch>
        </p:blipFill>
        <p:spPr>
          <a:xfrm>
            <a:off x="262775" y="2498400"/>
            <a:ext cx="3460050" cy="2456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idx="4294967295"/>
          </p:nvPr>
        </p:nvSpPr>
        <p:spPr>
          <a:xfrm>
            <a:off x="60125" y="0"/>
            <a:ext cx="8520600" cy="626100"/>
          </a:xfrm>
          <a:prstGeom prst="rect">
            <a:avLst/>
          </a:prstGeom>
        </p:spPr>
        <p:txBody>
          <a:bodyPr wrap="square" lIns="91425" tIns="91425" rIns="91425" bIns="91425" anchor="t" anchorCtr="0">
            <a:noAutofit/>
          </a:bodyPr>
          <a:lstStyle/>
          <a:p>
            <a:pPr lvl="0" rtl="0">
              <a:lnSpc>
                <a:spcPct val="110000"/>
              </a:lnSpc>
              <a:spcBef>
                <a:spcPts val="0"/>
              </a:spcBef>
              <a:spcAft>
                <a:spcPts val="1100"/>
              </a:spcAft>
              <a:buNone/>
            </a:pPr>
            <a:r>
              <a:rPr lang="en" sz="1350">
                <a:solidFill>
                  <a:srgbClr val="DC1820"/>
                </a:solidFill>
                <a:highlight>
                  <a:srgbClr val="FFFFFF"/>
                </a:highlight>
                <a:latin typeface="Roboto"/>
                <a:ea typeface="Roboto"/>
                <a:cs typeface="Roboto"/>
                <a:sym typeface="Roboto"/>
              </a:rPr>
              <a:t>ADOLESCENT HEALTH cont..</a:t>
            </a:r>
          </a:p>
        </p:txBody>
      </p:sp>
      <p:sp>
        <p:nvSpPr>
          <p:cNvPr id="375" name="Shape 375"/>
          <p:cNvSpPr txBox="1">
            <a:spLocks noGrp="1"/>
          </p:cNvSpPr>
          <p:nvPr>
            <p:ph type="body" idx="4294967295"/>
          </p:nvPr>
        </p:nvSpPr>
        <p:spPr>
          <a:xfrm>
            <a:off x="164950" y="500925"/>
            <a:ext cx="8520600" cy="2877300"/>
          </a:xfrm>
          <a:prstGeom prst="rect">
            <a:avLst/>
          </a:prstGeom>
        </p:spPr>
        <p:txBody>
          <a:bodyPr wrap="square" lIns="91425" tIns="91425" rIns="91425" bIns="91425" anchor="t" anchorCtr="0">
            <a:noAutofit/>
          </a:bodyPr>
          <a:lstStyle/>
          <a:p>
            <a:pPr marL="457200" lvl="0" indent="-228600" rtl="0">
              <a:spcBef>
                <a:spcPts val="0"/>
              </a:spcBef>
              <a:buClr>
                <a:srgbClr val="000000"/>
              </a:buClr>
            </a:pPr>
            <a:r>
              <a:rPr lang="en" b="1">
                <a:solidFill>
                  <a:srgbClr val="111111"/>
                </a:solidFill>
              </a:rPr>
              <a:t>Adolescents have significant needs for health services</a:t>
            </a:r>
            <a:r>
              <a:rPr lang="en" b="1">
                <a:solidFill>
                  <a:schemeClr val="dk1"/>
                </a:solidFill>
              </a:rPr>
              <a:t>. </a:t>
            </a:r>
            <a:r>
              <a:rPr lang="en" b="1">
                <a:solidFill>
                  <a:srgbClr val="DC1820"/>
                </a:solidFill>
              </a:rPr>
              <a:t>Adequate care and support should be given to them</a:t>
            </a:r>
            <a:r>
              <a:rPr lang="en" b="1">
                <a:solidFill>
                  <a:schemeClr val="dk1"/>
                </a:solidFill>
              </a:rPr>
              <a:t> </a:t>
            </a:r>
            <a:r>
              <a:rPr lang="en" b="1">
                <a:solidFill>
                  <a:srgbClr val="111111"/>
                </a:solidFill>
              </a:rPr>
              <a:t>so that they enter into their adulthood in good mental and physical health</a:t>
            </a:r>
            <a:r>
              <a:rPr lang="en" b="1">
                <a:solidFill>
                  <a:schemeClr val="dk1"/>
                </a:solidFill>
              </a:rPr>
              <a:t>.</a:t>
            </a:r>
          </a:p>
          <a:p>
            <a:pPr lvl="0" rtl="0">
              <a:spcBef>
                <a:spcPts val="0"/>
              </a:spcBef>
              <a:buNone/>
            </a:pPr>
            <a:endParaRPr b="1">
              <a:solidFill>
                <a:schemeClr val="dk1"/>
              </a:solidFill>
            </a:endParaRPr>
          </a:p>
          <a:p>
            <a:pPr marL="457200" lvl="0" indent="-228600" rtl="0">
              <a:spcBef>
                <a:spcPts val="0"/>
              </a:spcBef>
              <a:buClr>
                <a:srgbClr val="000000"/>
              </a:buClr>
            </a:pPr>
            <a:r>
              <a:rPr lang="en" b="1">
                <a:solidFill>
                  <a:srgbClr val="111111"/>
                </a:solidFill>
              </a:rPr>
              <a:t>Vaccination of teenage girls against Rubella, cancer cervix (Gardasil, Cervarix) is advised</a:t>
            </a:r>
            <a:r>
              <a:rPr lang="en" b="1">
                <a:solidFill>
                  <a:schemeClr val="dk1"/>
                </a:solidFill>
              </a:rPr>
              <a:t> .</a:t>
            </a:r>
            <a:r>
              <a:rPr lang="en" b="1">
                <a:solidFill>
                  <a:srgbClr val="FF0000"/>
                </a:solidFill>
              </a:rPr>
              <a:t>Hepatitis B</a:t>
            </a:r>
            <a:r>
              <a:rPr lang="en" b="1">
                <a:solidFill>
                  <a:schemeClr val="dk1"/>
                </a:solidFill>
              </a:rPr>
              <a:t>, </a:t>
            </a:r>
            <a:r>
              <a:rPr lang="en" b="1">
                <a:solidFill>
                  <a:srgbClr val="DC1820"/>
                </a:solidFill>
              </a:rPr>
              <a:t>Chickenpox vaccination should be offered to both boys and girls</a:t>
            </a:r>
            <a:r>
              <a:rPr lang="en" b="1">
                <a:solidFill>
                  <a:schemeClr val="dk1"/>
                </a:solidFill>
              </a:rPr>
              <a:t>. </a:t>
            </a:r>
          </a:p>
        </p:txBody>
      </p:sp>
      <p:pic>
        <p:nvPicPr>
          <p:cNvPr id="376" name="Shape 376"/>
          <p:cNvPicPr preferRelativeResize="0"/>
          <p:nvPr/>
        </p:nvPicPr>
        <p:blipFill>
          <a:blip r:embed="rId3">
            <a:alphaModFix/>
          </a:blip>
          <a:stretch>
            <a:fillRect/>
          </a:stretch>
        </p:blipFill>
        <p:spPr>
          <a:xfrm>
            <a:off x="1595300" y="2328138"/>
            <a:ext cx="4038600" cy="26955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739950" y="1966950"/>
            <a:ext cx="7664100" cy="782400"/>
          </a:xfrm>
          <a:prstGeom prst="rect">
            <a:avLst/>
          </a:prstGeom>
        </p:spPr>
        <p:txBody>
          <a:bodyPr wrap="square" lIns="91425" tIns="91425" rIns="91425" bIns="91425" anchor="ctr" anchorCtr="0">
            <a:noAutofit/>
          </a:bodyPr>
          <a:lstStyle/>
          <a:p>
            <a:pPr marR="0" lvl="0" rtl="0">
              <a:lnSpc>
                <a:spcPct val="115000"/>
              </a:lnSpc>
              <a:spcBef>
                <a:spcPts val="0"/>
              </a:spcBef>
              <a:spcAft>
                <a:spcPts val="0"/>
              </a:spcAft>
              <a:buNone/>
            </a:pPr>
            <a:r>
              <a:rPr lang="en" sz="4000"/>
              <a:t>Adolescent health problems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rtl="0">
              <a:spcBef>
                <a:spcPts val="0"/>
              </a:spcBef>
              <a:buNone/>
            </a:pPr>
            <a:r>
              <a:rPr lang="en"/>
              <a:t>Early pregnancy </a:t>
            </a:r>
          </a:p>
        </p:txBody>
      </p:sp>
      <p:sp>
        <p:nvSpPr>
          <p:cNvPr id="392" name="Shape 392"/>
          <p:cNvSpPr txBox="1">
            <a:spLocks noGrp="1"/>
          </p:cNvSpPr>
          <p:nvPr>
            <p:ph type="body" idx="1"/>
          </p:nvPr>
        </p:nvSpPr>
        <p:spPr>
          <a:xfrm>
            <a:off x="311700" y="1152475"/>
            <a:ext cx="5081700" cy="3416400"/>
          </a:xfrm>
          <a:prstGeom prst="rect">
            <a:avLst/>
          </a:prstGeom>
        </p:spPr>
        <p:txBody>
          <a:bodyPr wrap="square" lIns="91425" tIns="91425" rIns="91425" bIns="91425" anchor="t" anchorCtr="0">
            <a:noAutofit/>
          </a:bodyPr>
          <a:lstStyle/>
          <a:p>
            <a:pPr marR="190500" lvl="0" rtl="0">
              <a:lnSpc>
                <a:spcPct val="128571"/>
              </a:lnSpc>
              <a:spcBef>
                <a:spcPts val="0"/>
              </a:spcBef>
              <a:spcAft>
                <a:spcPts val="700"/>
              </a:spcAft>
              <a:buNone/>
            </a:pPr>
            <a:endParaRPr sz="1000">
              <a:solidFill>
                <a:srgbClr val="333333"/>
              </a:solidFill>
              <a:highlight>
                <a:srgbClr val="FFFFFF"/>
              </a:highlight>
            </a:endParaRPr>
          </a:p>
          <a:p>
            <a:pPr marL="457200" marR="190500" lvl="0" indent="-292100" rtl="0">
              <a:lnSpc>
                <a:spcPct val="128571"/>
              </a:lnSpc>
              <a:spcBef>
                <a:spcPts val="0"/>
              </a:spcBef>
              <a:spcAft>
                <a:spcPts val="700"/>
              </a:spcAft>
              <a:buClr>
                <a:srgbClr val="DC1820"/>
              </a:buClr>
              <a:buSzPct val="90909"/>
            </a:pPr>
            <a:r>
              <a:rPr lang="en" sz="1050" b="1">
                <a:solidFill>
                  <a:srgbClr val="DC1820"/>
                </a:solidFill>
                <a:highlight>
                  <a:srgbClr val="FFFFFF"/>
                </a:highlight>
              </a:rPr>
              <a:t>Birth rates</a:t>
            </a:r>
          </a:p>
          <a:p>
            <a:pPr marL="914400" marR="190500" lvl="1" indent="-295275" rtl="0">
              <a:lnSpc>
                <a:spcPct val="128571"/>
              </a:lnSpc>
              <a:spcBef>
                <a:spcPts val="0"/>
              </a:spcBef>
              <a:spcAft>
                <a:spcPts val="700"/>
              </a:spcAft>
              <a:buClr>
                <a:srgbClr val="333333"/>
              </a:buClr>
              <a:buSzPct val="104999"/>
            </a:pPr>
            <a:r>
              <a:rPr lang="en" sz="1000">
                <a:solidFill>
                  <a:srgbClr val="333333"/>
                </a:solidFill>
                <a:highlight>
                  <a:srgbClr val="FFFFFF"/>
                </a:highlight>
              </a:rPr>
              <a:t>11% of all births worldwide are still to girls aged 15 to 19 years old. The majority of these births (95%) occur in low- and middle-income countries.</a:t>
            </a:r>
          </a:p>
          <a:p>
            <a:pPr marL="0" marR="190500" lvl="0" indent="0" rtl="0">
              <a:lnSpc>
                <a:spcPct val="128571"/>
              </a:lnSpc>
              <a:spcBef>
                <a:spcPts val="0"/>
              </a:spcBef>
              <a:spcAft>
                <a:spcPts val="700"/>
              </a:spcAft>
              <a:buNone/>
            </a:pPr>
            <a:endParaRPr sz="1000">
              <a:solidFill>
                <a:srgbClr val="333333"/>
              </a:solidFill>
              <a:highlight>
                <a:srgbClr val="FFFFFF"/>
              </a:highlight>
            </a:endParaRPr>
          </a:p>
          <a:p>
            <a:pPr marL="457200" marR="190500" lvl="0" indent="-292100" rtl="0">
              <a:lnSpc>
                <a:spcPct val="128571"/>
              </a:lnSpc>
              <a:spcBef>
                <a:spcPts val="0"/>
              </a:spcBef>
              <a:spcAft>
                <a:spcPts val="700"/>
              </a:spcAft>
              <a:buClr>
                <a:srgbClr val="DC1820"/>
              </a:buClr>
              <a:buSzPct val="90909"/>
            </a:pPr>
            <a:r>
              <a:rPr lang="en" sz="1050" b="1">
                <a:solidFill>
                  <a:srgbClr val="DC1820"/>
                </a:solidFill>
                <a:highlight>
                  <a:srgbClr val="FFFFFF"/>
                </a:highlight>
              </a:rPr>
              <a:t>Health effects</a:t>
            </a:r>
          </a:p>
          <a:p>
            <a:pPr marL="914400" marR="190500" lvl="1" indent="-295275" rtl="0">
              <a:lnSpc>
                <a:spcPct val="128571"/>
              </a:lnSpc>
              <a:spcBef>
                <a:spcPts val="0"/>
              </a:spcBef>
              <a:spcAft>
                <a:spcPts val="700"/>
              </a:spcAft>
              <a:buClr>
                <a:srgbClr val="333333"/>
              </a:buClr>
              <a:buSzPct val="104999"/>
            </a:pPr>
            <a:r>
              <a:rPr lang="en" sz="1000">
                <a:solidFill>
                  <a:srgbClr val="333333"/>
                </a:solidFill>
                <a:highlight>
                  <a:srgbClr val="FFFFFF"/>
                </a:highlight>
              </a:rPr>
              <a:t>The leading cause of death for 15– 19-year-old girls globally is complications from pregnancy and childbirth.</a:t>
            </a:r>
          </a:p>
          <a:p>
            <a:pPr marL="457200" marR="190500" lvl="0" indent="0" rtl="0">
              <a:lnSpc>
                <a:spcPct val="128571"/>
              </a:lnSpc>
              <a:spcBef>
                <a:spcPts val="0"/>
              </a:spcBef>
              <a:spcAft>
                <a:spcPts val="700"/>
              </a:spcAft>
              <a:buNone/>
            </a:pPr>
            <a:endParaRPr sz="1000">
              <a:solidFill>
                <a:srgbClr val="333333"/>
              </a:solidFill>
              <a:highlight>
                <a:srgbClr val="FFFFFF"/>
              </a:highlight>
            </a:endParaRPr>
          </a:p>
          <a:p>
            <a:pPr marL="457200" marR="190500" lvl="0" indent="-295275" rtl="0">
              <a:lnSpc>
                <a:spcPct val="128571"/>
              </a:lnSpc>
              <a:spcBef>
                <a:spcPts val="0"/>
              </a:spcBef>
              <a:spcAft>
                <a:spcPts val="700"/>
              </a:spcAft>
              <a:buClr>
                <a:srgbClr val="DC1820"/>
              </a:buClr>
              <a:buSzPct val="95454"/>
            </a:pPr>
            <a:r>
              <a:rPr lang="en" sz="1050" b="1">
                <a:solidFill>
                  <a:srgbClr val="DC1820"/>
                </a:solidFill>
                <a:highlight>
                  <a:srgbClr val="FFFFFF"/>
                </a:highlight>
              </a:rPr>
              <a:t>Economic and social consequences</a:t>
            </a:r>
            <a:r>
              <a:rPr lang="en" sz="1000">
                <a:solidFill>
                  <a:srgbClr val="DC1820"/>
                </a:solidFill>
                <a:highlight>
                  <a:srgbClr val="FFFFFF"/>
                </a:highlight>
              </a:rPr>
              <a:t>. </a:t>
            </a:r>
          </a:p>
          <a:p>
            <a:pPr marL="914400" marR="190500" lvl="1" indent="-292100" rtl="0">
              <a:lnSpc>
                <a:spcPct val="128571"/>
              </a:lnSpc>
              <a:spcBef>
                <a:spcPts val="0"/>
              </a:spcBef>
              <a:spcAft>
                <a:spcPts val="700"/>
              </a:spcAft>
              <a:buClr>
                <a:srgbClr val="333333"/>
              </a:buClr>
              <a:buSzPct val="100000"/>
            </a:pPr>
            <a:r>
              <a:rPr lang="en" sz="1000">
                <a:solidFill>
                  <a:srgbClr val="333333"/>
                </a:solidFill>
                <a:highlight>
                  <a:srgbClr val="FFFFFF"/>
                </a:highlight>
              </a:rPr>
              <a:t>A girl with little or no education has fewer skills and that will affect their opportunities to find a job. </a:t>
            </a:r>
          </a:p>
          <a:p>
            <a:pPr lvl="0" rtl="0">
              <a:spcBef>
                <a:spcPts val="0"/>
              </a:spcBef>
              <a:buNone/>
            </a:pPr>
            <a:endParaRPr/>
          </a:p>
        </p:txBody>
      </p:sp>
      <p:sp>
        <p:nvSpPr>
          <p:cNvPr id="393" name="Shape 393"/>
          <p:cNvSpPr txBox="1">
            <a:spLocks noGrp="1"/>
          </p:cNvSpPr>
          <p:nvPr>
            <p:ph type="body" idx="2"/>
          </p:nvPr>
        </p:nvSpPr>
        <p:spPr>
          <a:xfrm>
            <a:off x="5720350" y="1303825"/>
            <a:ext cx="3111900" cy="3416400"/>
          </a:xfrm>
          <a:prstGeom prst="rect">
            <a:avLst/>
          </a:prstGeom>
          <a:ln w="9525" cap="flat" cmpd="sng">
            <a:solidFill>
              <a:srgbClr val="000000"/>
            </a:solidFill>
            <a:prstDash val="dash"/>
            <a:round/>
            <a:headEnd type="none" w="med" len="med"/>
            <a:tailEnd type="none" w="med" len="med"/>
          </a:ln>
        </p:spPr>
        <p:txBody>
          <a:bodyPr wrap="square" lIns="91425" tIns="91425" rIns="91425" bIns="91425" anchor="t" anchorCtr="0">
            <a:noAutofit/>
          </a:bodyPr>
          <a:lstStyle/>
          <a:p>
            <a:pPr lvl="0" rtl="0">
              <a:spcBef>
                <a:spcPts val="0"/>
              </a:spcBef>
              <a:spcAft>
                <a:spcPts val="0"/>
              </a:spcAft>
              <a:buNone/>
            </a:pPr>
            <a:r>
              <a:rPr lang="en" sz="1000" b="1">
                <a:solidFill>
                  <a:srgbClr val="DC1820"/>
                </a:solidFill>
              </a:rPr>
              <a:t>What are the ways that can reduce girls getting pregnant and giving birth at too young age?</a:t>
            </a:r>
          </a:p>
          <a:p>
            <a:pPr lvl="0" rtl="0">
              <a:spcBef>
                <a:spcPts val="0"/>
              </a:spcBef>
              <a:spcAft>
                <a:spcPts val="0"/>
              </a:spcAft>
              <a:buNone/>
            </a:pPr>
            <a:endParaRPr b="1">
              <a:solidFill>
                <a:srgbClr val="9FEDF0"/>
              </a:solidFill>
            </a:endParaRPr>
          </a:p>
          <a:p>
            <a:pPr marL="457200" marR="190500" lvl="0" indent="-292100" rtl="0">
              <a:lnSpc>
                <a:spcPct val="112500"/>
              </a:lnSpc>
              <a:spcBef>
                <a:spcPts val="0"/>
              </a:spcBef>
              <a:spcAft>
                <a:spcPts val="1400"/>
              </a:spcAft>
              <a:buClr>
                <a:srgbClr val="333333"/>
              </a:buClr>
              <a:buSzPct val="100000"/>
            </a:pPr>
            <a:r>
              <a:rPr lang="en" sz="1000">
                <a:solidFill>
                  <a:srgbClr val="333333"/>
                </a:solidFill>
                <a:highlight>
                  <a:srgbClr val="FFFFFF"/>
                </a:highlight>
              </a:rPr>
              <a:t>Reducing marriage before the age of 18.</a:t>
            </a:r>
          </a:p>
          <a:p>
            <a:pPr marL="457200" marR="190500" lvl="0" indent="-292100" rtl="0">
              <a:lnSpc>
                <a:spcPct val="112500"/>
              </a:lnSpc>
              <a:spcBef>
                <a:spcPts val="0"/>
              </a:spcBef>
              <a:spcAft>
                <a:spcPts val="1400"/>
              </a:spcAft>
              <a:buClr>
                <a:srgbClr val="333333"/>
              </a:buClr>
              <a:buSzPct val="100000"/>
            </a:pPr>
            <a:r>
              <a:rPr lang="en" sz="1000">
                <a:solidFill>
                  <a:srgbClr val="333333"/>
                </a:solidFill>
                <a:highlight>
                  <a:srgbClr val="FFFFFF"/>
                </a:highlight>
              </a:rPr>
              <a:t>increasing the use of contraception by adolescents at risk of unintended pregnancy.</a:t>
            </a:r>
          </a:p>
          <a:p>
            <a:pPr marL="457200" marR="190500" lvl="0" indent="-292100" rtl="0">
              <a:lnSpc>
                <a:spcPct val="112500"/>
              </a:lnSpc>
              <a:spcBef>
                <a:spcPts val="0"/>
              </a:spcBef>
              <a:spcAft>
                <a:spcPts val="1400"/>
              </a:spcAft>
              <a:buClr>
                <a:srgbClr val="333333"/>
              </a:buClr>
              <a:buSzPct val="100000"/>
            </a:pPr>
            <a:r>
              <a:rPr lang="en" sz="1000">
                <a:solidFill>
                  <a:srgbClr val="333333"/>
                </a:solidFill>
                <a:highlight>
                  <a:srgbClr val="FFFFFF"/>
                </a:highlight>
              </a:rPr>
              <a:t>increasing use of skilled antenatal, childbirth and postnatal care among adolescents.</a:t>
            </a:r>
          </a:p>
          <a:p>
            <a:pPr lvl="0" rtl="0">
              <a:spcBef>
                <a:spcPts val="0"/>
              </a:spcBef>
              <a:buNone/>
            </a:pPr>
            <a:endParaRPr/>
          </a:p>
        </p:txBody>
      </p:sp>
      <p:pic>
        <p:nvPicPr>
          <p:cNvPr id="394" name="Shape 394"/>
          <p:cNvPicPr preferRelativeResize="0"/>
          <p:nvPr/>
        </p:nvPicPr>
        <p:blipFill>
          <a:blip r:embed="rId3">
            <a:alphaModFix/>
          </a:blip>
          <a:stretch>
            <a:fillRect/>
          </a:stretch>
        </p:blipFill>
        <p:spPr>
          <a:xfrm>
            <a:off x="384175" y="1867675"/>
            <a:ext cx="465600" cy="465600"/>
          </a:xfrm>
          <a:prstGeom prst="rect">
            <a:avLst/>
          </a:prstGeom>
          <a:noFill/>
          <a:ln>
            <a:noFill/>
          </a:ln>
        </p:spPr>
      </p:pic>
      <p:pic>
        <p:nvPicPr>
          <p:cNvPr id="395" name="Shape 395"/>
          <p:cNvPicPr preferRelativeResize="0"/>
          <p:nvPr/>
        </p:nvPicPr>
        <p:blipFill>
          <a:blip r:embed="rId4">
            <a:alphaModFix/>
          </a:blip>
          <a:stretch>
            <a:fillRect/>
          </a:stretch>
        </p:blipFill>
        <p:spPr>
          <a:xfrm>
            <a:off x="384177" y="3002800"/>
            <a:ext cx="465600" cy="372474"/>
          </a:xfrm>
          <a:prstGeom prst="rect">
            <a:avLst/>
          </a:prstGeom>
          <a:noFill/>
          <a:ln>
            <a:noFill/>
          </a:ln>
        </p:spPr>
      </p:pic>
      <p:pic>
        <p:nvPicPr>
          <p:cNvPr id="396" name="Shape 396"/>
          <p:cNvPicPr preferRelativeResize="0"/>
          <p:nvPr/>
        </p:nvPicPr>
        <p:blipFill>
          <a:blip r:embed="rId5">
            <a:alphaModFix/>
          </a:blip>
          <a:stretch>
            <a:fillRect/>
          </a:stretch>
        </p:blipFill>
        <p:spPr>
          <a:xfrm>
            <a:off x="421138" y="4125325"/>
            <a:ext cx="428625" cy="2381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ctrTitle"/>
          </p:nvPr>
        </p:nvSpPr>
        <p:spPr>
          <a:xfrm>
            <a:off x="0" y="327275"/>
            <a:ext cx="5715900" cy="2469900"/>
          </a:xfrm>
          <a:prstGeom prst="rect">
            <a:avLst/>
          </a:prstGeom>
        </p:spPr>
        <p:txBody>
          <a:bodyPr wrap="square" lIns="91425" tIns="91425" rIns="91425" bIns="91425" anchor="ctr" anchorCtr="0">
            <a:noAutofit/>
          </a:bodyPr>
          <a:lstStyle/>
          <a:p>
            <a:pPr lvl="0">
              <a:spcBef>
                <a:spcPts val="0"/>
              </a:spcBef>
              <a:buNone/>
            </a:pPr>
            <a:r>
              <a:rPr lang="en" sz="4400"/>
              <a:t>Adolescents Health</a:t>
            </a:r>
          </a:p>
        </p:txBody>
      </p:sp>
      <p:sp>
        <p:nvSpPr>
          <p:cNvPr id="283" name="Shape 283"/>
          <p:cNvSpPr txBox="1">
            <a:spLocks noGrp="1"/>
          </p:cNvSpPr>
          <p:nvPr>
            <p:ph type="subTitle" idx="1"/>
          </p:nvPr>
        </p:nvSpPr>
        <p:spPr>
          <a:xfrm>
            <a:off x="311700" y="2797175"/>
            <a:ext cx="8520600" cy="1724700"/>
          </a:xfrm>
          <a:prstGeom prst="rect">
            <a:avLst/>
          </a:prstGeom>
        </p:spPr>
        <p:txBody>
          <a:bodyPr wrap="square" lIns="91425" tIns="91425" rIns="91425" bIns="91425" anchor="t" anchorCtr="0">
            <a:noAutofit/>
          </a:bodyPr>
          <a:lstStyle/>
          <a:p>
            <a:pPr lvl="0" algn="l" rtl="0">
              <a:spcBef>
                <a:spcPts val="0"/>
              </a:spcBef>
              <a:buNone/>
            </a:pPr>
            <a:r>
              <a:rPr lang="en"/>
              <a:t>Done by:</a:t>
            </a:r>
          </a:p>
          <a:p>
            <a:pPr lvl="0" rtl="0">
              <a:spcBef>
                <a:spcPts val="0"/>
              </a:spcBef>
              <a:buNone/>
            </a:pPr>
            <a:r>
              <a:rPr lang="en"/>
              <a:t>Abdullah Alhamoudi - 434102688</a:t>
            </a:r>
          </a:p>
          <a:p>
            <a:pPr lvl="0" rtl="0">
              <a:spcBef>
                <a:spcPts val="0"/>
              </a:spcBef>
              <a:buNone/>
            </a:pPr>
            <a:r>
              <a:rPr lang="en"/>
              <a:t>Faisal Abanumay - 434100743</a:t>
            </a:r>
          </a:p>
          <a:p>
            <a:pPr lvl="0" algn="l" rtl="0">
              <a:spcBef>
                <a:spcPts val="0"/>
              </a:spcBef>
              <a:buNone/>
            </a:pPr>
            <a:r>
              <a:rPr lang="en"/>
              <a:t>Abdulmajeed Alashaikh - 434100729</a:t>
            </a:r>
          </a:p>
          <a:p>
            <a:pPr lvl="0" algn="l" rtl="0">
              <a:spcBef>
                <a:spcPts val="0"/>
              </a:spcBef>
              <a:buNone/>
            </a:pPr>
            <a:r>
              <a:rPr lang="en"/>
              <a:t>	</a:t>
            </a:r>
          </a:p>
          <a:p>
            <a:pPr lvl="0" algn="l">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Clr>
                <a:schemeClr val="dk1"/>
              </a:buClr>
              <a:buSzPct val="39285"/>
              <a:buFont typeface="Arial"/>
              <a:buNone/>
            </a:pPr>
            <a:r>
              <a:rPr lang="en"/>
              <a:t>Malnutrition and Obesity</a:t>
            </a:r>
          </a:p>
          <a:p>
            <a:pPr lvl="0">
              <a:spcBef>
                <a:spcPts val="0"/>
              </a:spcBef>
              <a:buNone/>
            </a:pPr>
            <a:endParaRPr/>
          </a:p>
        </p:txBody>
      </p:sp>
      <p:sp>
        <p:nvSpPr>
          <p:cNvPr id="402" name="Shape 402"/>
          <p:cNvSpPr txBox="1">
            <a:spLocks noGrp="1"/>
          </p:cNvSpPr>
          <p:nvPr>
            <p:ph type="body" idx="1"/>
          </p:nvPr>
        </p:nvSpPr>
        <p:spPr>
          <a:xfrm>
            <a:off x="1303800" y="1990050"/>
            <a:ext cx="3186300" cy="2541600"/>
          </a:xfrm>
          <a:prstGeom prst="rect">
            <a:avLst/>
          </a:prstGeom>
          <a:ln>
            <a:noFill/>
          </a:ln>
        </p:spPr>
        <p:txBody>
          <a:bodyPr wrap="square" lIns="91425" tIns="91425" rIns="91425" bIns="91425" anchor="t" anchorCtr="0">
            <a:noAutofit/>
          </a:bodyPr>
          <a:lstStyle/>
          <a:p>
            <a:pPr marL="457200" lvl="0" indent="-292100" rtl="0">
              <a:lnSpc>
                <a:spcPct val="100000"/>
              </a:lnSpc>
              <a:spcBef>
                <a:spcPts val="0"/>
              </a:spcBef>
              <a:spcAft>
                <a:spcPts val="0"/>
              </a:spcAft>
              <a:buClr>
                <a:srgbClr val="333333"/>
              </a:buClr>
              <a:buSzPct val="100000"/>
            </a:pPr>
            <a:r>
              <a:rPr lang="en" sz="1000">
                <a:solidFill>
                  <a:srgbClr val="333333"/>
                </a:solidFill>
                <a:highlight>
                  <a:srgbClr val="FFFFFF"/>
                </a:highlight>
              </a:rPr>
              <a:t>Many </a:t>
            </a:r>
            <a:r>
              <a:rPr lang="en" sz="1000" b="1">
                <a:solidFill>
                  <a:srgbClr val="333333"/>
                </a:solidFill>
                <a:highlight>
                  <a:srgbClr val="FFFFFF"/>
                </a:highlight>
              </a:rPr>
              <a:t>boys</a:t>
            </a:r>
            <a:r>
              <a:rPr lang="en" sz="1000">
                <a:solidFill>
                  <a:srgbClr val="333333"/>
                </a:solidFill>
                <a:highlight>
                  <a:srgbClr val="FFFFFF"/>
                </a:highlight>
              </a:rPr>
              <a:t> and </a:t>
            </a:r>
            <a:r>
              <a:rPr lang="en" sz="1000" b="1">
                <a:solidFill>
                  <a:srgbClr val="333333"/>
                </a:solidFill>
                <a:highlight>
                  <a:srgbClr val="FFFFFF"/>
                </a:highlight>
              </a:rPr>
              <a:t>girls</a:t>
            </a:r>
            <a:r>
              <a:rPr lang="en" sz="1000">
                <a:solidFill>
                  <a:srgbClr val="333333"/>
                </a:solidFill>
                <a:highlight>
                  <a:srgbClr val="FFFFFF"/>
                </a:highlight>
              </a:rPr>
              <a:t> in developing countries enter adolescence undernourished, making them more vulnerable to disease and </a:t>
            </a:r>
            <a:r>
              <a:rPr lang="en" sz="1000">
                <a:solidFill>
                  <a:srgbClr val="DC1820"/>
                </a:solidFill>
                <a:highlight>
                  <a:srgbClr val="FFFFFF"/>
                </a:highlight>
              </a:rPr>
              <a:t>early death.</a:t>
            </a:r>
            <a:r>
              <a:rPr lang="en" sz="1000">
                <a:solidFill>
                  <a:srgbClr val="333333"/>
                </a:solidFill>
                <a:highlight>
                  <a:srgbClr val="FFFFFF"/>
                </a:highlight>
              </a:rPr>
              <a:t> </a:t>
            </a:r>
          </a:p>
          <a:p>
            <a:pPr lvl="0" rtl="0">
              <a:lnSpc>
                <a:spcPct val="100000"/>
              </a:lnSpc>
              <a:spcBef>
                <a:spcPts val="0"/>
              </a:spcBef>
              <a:spcAft>
                <a:spcPts val="0"/>
              </a:spcAft>
              <a:buNone/>
            </a:pPr>
            <a:endParaRPr sz="1000">
              <a:solidFill>
                <a:srgbClr val="333333"/>
              </a:solidFill>
              <a:highlight>
                <a:srgbClr val="FFFFFF"/>
              </a:highlight>
            </a:endParaRPr>
          </a:p>
          <a:p>
            <a:pPr marL="457200" lvl="0" indent="-292100" rtl="0">
              <a:lnSpc>
                <a:spcPct val="100000"/>
              </a:lnSpc>
              <a:spcBef>
                <a:spcPts val="0"/>
              </a:spcBef>
              <a:spcAft>
                <a:spcPts val="0"/>
              </a:spcAft>
              <a:buClr>
                <a:srgbClr val="333333"/>
              </a:buClr>
              <a:buSzPct val="100000"/>
            </a:pPr>
            <a:r>
              <a:rPr lang="en" sz="1000">
                <a:solidFill>
                  <a:srgbClr val="333333"/>
                </a:solidFill>
                <a:highlight>
                  <a:srgbClr val="FFFFFF"/>
                </a:highlight>
              </a:rPr>
              <a:t>The number of adolescents who are overweight or obese is </a:t>
            </a:r>
            <a:r>
              <a:rPr lang="en" sz="1000" b="1">
                <a:solidFill>
                  <a:srgbClr val="DC1820"/>
                </a:solidFill>
                <a:highlight>
                  <a:srgbClr val="FFFFFF"/>
                </a:highlight>
              </a:rPr>
              <a:t>increasing</a:t>
            </a:r>
            <a:r>
              <a:rPr lang="en" sz="1000">
                <a:solidFill>
                  <a:srgbClr val="333333"/>
                </a:solidFill>
                <a:highlight>
                  <a:srgbClr val="FFFFFF"/>
                </a:highlight>
              </a:rPr>
              <a:t> in low, middle and high-income countries.</a:t>
            </a:r>
          </a:p>
          <a:p>
            <a:pPr lvl="0" rtl="0">
              <a:lnSpc>
                <a:spcPct val="100000"/>
              </a:lnSpc>
              <a:spcBef>
                <a:spcPts val="0"/>
              </a:spcBef>
              <a:spcAft>
                <a:spcPts val="0"/>
              </a:spcAft>
              <a:buNone/>
            </a:pPr>
            <a:endParaRPr sz="1200">
              <a:solidFill>
                <a:schemeClr val="dk1"/>
              </a:solidFill>
            </a:endParaRPr>
          </a:p>
        </p:txBody>
      </p:sp>
      <p:pic>
        <p:nvPicPr>
          <p:cNvPr id="403" name="Shape 403"/>
          <p:cNvPicPr preferRelativeResize="0"/>
          <p:nvPr/>
        </p:nvPicPr>
        <p:blipFill>
          <a:blip r:embed="rId3">
            <a:alphaModFix/>
          </a:blip>
          <a:stretch>
            <a:fillRect/>
          </a:stretch>
        </p:blipFill>
        <p:spPr>
          <a:xfrm>
            <a:off x="4433125" y="2497025"/>
            <a:ext cx="4349100" cy="241807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Injuries</a:t>
            </a:r>
          </a:p>
        </p:txBody>
      </p:sp>
      <p:sp>
        <p:nvSpPr>
          <p:cNvPr id="409" name="Shape 409"/>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lvl="0">
              <a:spcBef>
                <a:spcPts val="0"/>
              </a:spcBef>
              <a:buNone/>
            </a:pPr>
            <a:r>
              <a:rPr lang="en"/>
              <a:t>Injuries are a leading cause of death and disability among adolescents.</a:t>
            </a:r>
          </a:p>
          <a:p>
            <a:pPr marL="457200" lvl="0" indent="-228600" rtl="0">
              <a:spcBef>
                <a:spcPts val="0"/>
              </a:spcBef>
            </a:pPr>
            <a:r>
              <a:rPr lang="en"/>
              <a:t>Transportation is the largest source of these injuries.</a:t>
            </a:r>
          </a:p>
          <a:p>
            <a:pPr marL="457200" lvl="0" indent="-228600" rtl="0">
              <a:spcBef>
                <a:spcPts val="0"/>
              </a:spcBef>
            </a:pPr>
            <a:r>
              <a:rPr lang="en" b="1"/>
              <a:t>Other major</a:t>
            </a:r>
            <a:r>
              <a:rPr lang="en"/>
              <a:t> causes involve </a:t>
            </a:r>
            <a:r>
              <a:rPr lang="en" b="1">
                <a:solidFill>
                  <a:srgbClr val="DC1820"/>
                </a:solidFill>
              </a:rPr>
              <a:t>drowning</a:t>
            </a:r>
            <a:r>
              <a:rPr lang="en"/>
              <a:t>, </a:t>
            </a:r>
            <a:r>
              <a:rPr lang="en" b="1">
                <a:solidFill>
                  <a:srgbClr val="DC1820"/>
                </a:solidFill>
              </a:rPr>
              <a:t>poisonings</a:t>
            </a:r>
            <a:r>
              <a:rPr lang="en"/>
              <a:t>, </a:t>
            </a:r>
            <a:r>
              <a:rPr lang="en" b="1">
                <a:solidFill>
                  <a:srgbClr val="DC1820"/>
                </a:solidFill>
              </a:rPr>
              <a:t>fires</a:t>
            </a:r>
            <a:r>
              <a:rPr lang="en"/>
              <a:t>, </a:t>
            </a:r>
            <a:r>
              <a:rPr lang="en" b="1">
                <a:solidFill>
                  <a:srgbClr val="DC1820"/>
                </a:solidFill>
              </a:rPr>
              <a:t>Sport injury</a:t>
            </a:r>
            <a:r>
              <a:rPr lang="en"/>
              <a:t> are the most common</a:t>
            </a:r>
          </a:p>
          <a:p>
            <a:pPr lvl="0">
              <a:spcBef>
                <a:spcPts val="0"/>
              </a:spcBef>
              <a:buNone/>
            </a:pPr>
            <a:r>
              <a:rPr lang="en"/>
              <a:t> • </a:t>
            </a:r>
            <a:r>
              <a:rPr lang="en" b="1"/>
              <a:t>In 2012</a:t>
            </a:r>
            <a:r>
              <a:rPr lang="en"/>
              <a:t>:</a:t>
            </a:r>
          </a:p>
          <a:p>
            <a:pPr marL="457200" lvl="0" indent="-228600">
              <a:spcBef>
                <a:spcPts val="0"/>
              </a:spcBef>
            </a:pPr>
            <a:r>
              <a:rPr lang="en" b="1"/>
              <a:t>120,000</a:t>
            </a:r>
            <a:r>
              <a:rPr lang="en"/>
              <a:t> adolescents died as a result of road traffic accidents </a:t>
            </a:r>
          </a:p>
          <a:p>
            <a:pPr marL="457200" lvl="0" indent="-228600">
              <a:spcBef>
                <a:spcPts val="0"/>
              </a:spcBef>
            </a:pPr>
            <a:r>
              <a:rPr lang="en" b="1"/>
              <a:t>60 000 </a:t>
            </a:r>
            <a:r>
              <a:rPr lang="en"/>
              <a:t> died drowning</a:t>
            </a:r>
          </a:p>
          <a:p>
            <a:pPr lvl="0">
              <a:spcBef>
                <a:spcPts val="0"/>
              </a:spcBef>
              <a:buNone/>
            </a:pPr>
            <a:endParaRPr/>
          </a:p>
        </p:txBody>
      </p:sp>
      <p:pic>
        <p:nvPicPr>
          <p:cNvPr id="410" name="Shape 410" descr="Road-Traffic-Crash.jpg"/>
          <p:cNvPicPr preferRelativeResize="0"/>
          <p:nvPr/>
        </p:nvPicPr>
        <p:blipFill>
          <a:blip r:embed="rId3">
            <a:alphaModFix/>
          </a:blip>
          <a:stretch>
            <a:fillRect/>
          </a:stretch>
        </p:blipFill>
        <p:spPr>
          <a:xfrm>
            <a:off x="6286500" y="0"/>
            <a:ext cx="2857500" cy="18240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idx="4294967295"/>
          </p:nvPr>
        </p:nvSpPr>
        <p:spPr>
          <a:xfrm>
            <a:off x="0" y="0"/>
            <a:ext cx="7030500" cy="9993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Exercise and nutrition</a:t>
            </a:r>
          </a:p>
        </p:txBody>
      </p:sp>
      <p:sp>
        <p:nvSpPr>
          <p:cNvPr id="416" name="Shape 416"/>
          <p:cNvSpPr txBox="1">
            <a:spLocks noGrp="1"/>
          </p:cNvSpPr>
          <p:nvPr>
            <p:ph type="body" idx="4294967295"/>
          </p:nvPr>
        </p:nvSpPr>
        <p:spPr>
          <a:xfrm>
            <a:off x="4740063" y="2789250"/>
            <a:ext cx="4404000" cy="2541600"/>
          </a:xfrm>
          <a:prstGeom prst="rect">
            <a:avLst/>
          </a:prstGeom>
        </p:spPr>
        <p:txBody>
          <a:bodyPr wrap="square" lIns="91425" tIns="91425" rIns="91425" bIns="91425" anchor="t" anchorCtr="0">
            <a:noAutofit/>
          </a:bodyPr>
          <a:lstStyle/>
          <a:p>
            <a:pPr marR="190500" lvl="0" rtl="0">
              <a:lnSpc>
                <a:spcPct val="135000"/>
              </a:lnSpc>
              <a:spcBef>
                <a:spcPts val="0"/>
              </a:spcBef>
              <a:spcAft>
                <a:spcPts val="1400"/>
              </a:spcAft>
              <a:buNone/>
            </a:pPr>
            <a:r>
              <a:rPr lang="en" sz="1400" b="1">
                <a:solidFill>
                  <a:srgbClr val="DC1820"/>
                </a:solidFill>
                <a:highlight>
                  <a:srgbClr val="FFFFFF"/>
                </a:highlight>
              </a:rPr>
              <a:t>Iron deficiency anaemia</a:t>
            </a:r>
            <a:r>
              <a:rPr lang="en" sz="1100">
                <a:solidFill>
                  <a:srgbClr val="333333"/>
                </a:solidFill>
                <a:highlight>
                  <a:srgbClr val="FFFFFF"/>
                </a:highlight>
              </a:rPr>
              <a:t> </a:t>
            </a:r>
            <a:r>
              <a:rPr lang="en" sz="1100">
                <a:solidFill>
                  <a:srgbClr val="000000"/>
                </a:solidFill>
                <a:highlight>
                  <a:srgbClr val="FFFFFF"/>
                </a:highlight>
              </a:rPr>
              <a:t>is the leading cause of years lost to death and disability in 2015. </a:t>
            </a:r>
          </a:p>
          <a:p>
            <a:pPr marR="190500" lvl="0" rtl="0">
              <a:lnSpc>
                <a:spcPct val="135000"/>
              </a:lnSpc>
              <a:spcBef>
                <a:spcPts val="0"/>
              </a:spcBef>
              <a:spcAft>
                <a:spcPts val="1400"/>
              </a:spcAft>
              <a:buNone/>
            </a:pPr>
            <a:r>
              <a:rPr lang="en" sz="1100" b="1">
                <a:solidFill>
                  <a:srgbClr val="000000"/>
                </a:solidFill>
                <a:highlight>
                  <a:srgbClr val="FFFFFF"/>
                </a:highlight>
              </a:rPr>
              <a:t>Iron and folic acid </a:t>
            </a:r>
            <a:r>
              <a:rPr lang="en" sz="1100">
                <a:solidFill>
                  <a:srgbClr val="000000"/>
                </a:solidFill>
                <a:highlight>
                  <a:srgbClr val="FFFFFF"/>
                </a:highlight>
              </a:rPr>
              <a:t>supplements are a solution that also helps to promote health before adolescents become parents. </a:t>
            </a:r>
          </a:p>
          <a:p>
            <a:pPr marR="190500" lvl="0" rtl="0">
              <a:lnSpc>
                <a:spcPct val="135000"/>
              </a:lnSpc>
              <a:spcBef>
                <a:spcPts val="0"/>
              </a:spcBef>
              <a:spcAft>
                <a:spcPts val="1400"/>
              </a:spcAft>
              <a:buClr>
                <a:schemeClr val="dk1"/>
              </a:buClr>
              <a:buSzPct val="100000"/>
              <a:buFont typeface="Arial"/>
              <a:buNone/>
            </a:pPr>
            <a:r>
              <a:rPr lang="en" sz="1100">
                <a:solidFill>
                  <a:srgbClr val="000000"/>
                </a:solidFill>
                <a:highlight>
                  <a:srgbClr val="FFFFFF"/>
                </a:highlight>
              </a:rPr>
              <a:t>Regular deworming in areas where intestinal helminths such as hookworm are common is recommended to prevent micronutrient (including iron) deficiencies.</a:t>
            </a:r>
          </a:p>
          <a:p>
            <a:pPr lvl="0" rtl="0">
              <a:spcBef>
                <a:spcPts val="0"/>
              </a:spcBef>
              <a:spcAft>
                <a:spcPts val="0"/>
              </a:spcAft>
              <a:buClr>
                <a:schemeClr val="dk1"/>
              </a:buClr>
              <a:buSzPct val="110000"/>
              <a:buFont typeface="Arial"/>
              <a:buNone/>
            </a:pPr>
            <a:endParaRPr sz="1000">
              <a:solidFill>
                <a:srgbClr val="333333"/>
              </a:solidFill>
              <a:highlight>
                <a:srgbClr val="FFFFFF"/>
              </a:highlight>
            </a:endParaRPr>
          </a:p>
          <a:p>
            <a:pPr lvl="0">
              <a:spcBef>
                <a:spcPts val="0"/>
              </a:spcBef>
              <a:buNone/>
            </a:pPr>
            <a:endParaRPr/>
          </a:p>
        </p:txBody>
      </p:sp>
      <p:sp>
        <p:nvSpPr>
          <p:cNvPr id="417" name="Shape 417"/>
          <p:cNvSpPr txBox="1"/>
          <p:nvPr/>
        </p:nvSpPr>
        <p:spPr>
          <a:xfrm>
            <a:off x="0" y="859575"/>
            <a:ext cx="4740000" cy="1873200"/>
          </a:xfrm>
          <a:prstGeom prst="rect">
            <a:avLst/>
          </a:prstGeom>
          <a:noFill/>
          <a:ln>
            <a:noFill/>
          </a:ln>
        </p:spPr>
        <p:txBody>
          <a:bodyPr wrap="square" lIns="91425" tIns="91425" rIns="91425" bIns="91425" anchor="ctr" anchorCtr="0">
            <a:noAutofit/>
          </a:bodyPr>
          <a:lstStyle/>
          <a:p>
            <a:pPr lvl="0">
              <a:spcBef>
                <a:spcPts val="0"/>
              </a:spcBef>
              <a:buNone/>
            </a:pPr>
            <a:r>
              <a:rPr lang="en" sz="1200" b="1">
                <a:highlight>
                  <a:srgbClr val="FFFFFF"/>
                </a:highlight>
              </a:rPr>
              <a:t>Physical Activity</a:t>
            </a:r>
            <a:r>
              <a:rPr lang="en" sz="1200">
                <a:highlight>
                  <a:srgbClr val="FFFFFF"/>
                </a:highlight>
              </a:rPr>
              <a:t>:</a:t>
            </a:r>
          </a:p>
          <a:p>
            <a:pPr lvl="0">
              <a:spcBef>
                <a:spcPts val="0"/>
              </a:spcBef>
              <a:buNone/>
            </a:pPr>
            <a:endParaRPr sz="1200">
              <a:highlight>
                <a:srgbClr val="FFFFFF"/>
              </a:highlight>
            </a:endParaRPr>
          </a:p>
          <a:p>
            <a:pPr lvl="0" rtl="0">
              <a:spcBef>
                <a:spcPts val="0"/>
              </a:spcBef>
              <a:buNone/>
            </a:pPr>
            <a:r>
              <a:rPr lang="en" sz="1200">
                <a:highlight>
                  <a:srgbClr val="FFFFFF"/>
                </a:highlight>
              </a:rPr>
              <a:t>Regular </a:t>
            </a:r>
            <a:r>
              <a:rPr lang="en" sz="1200" b="1">
                <a:highlight>
                  <a:srgbClr val="FFFFFF"/>
                </a:highlight>
              </a:rPr>
              <a:t>physical activity</a:t>
            </a:r>
            <a:r>
              <a:rPr lang="en" sz="1200">
                <a:highlight>
                  <a:srgbClr val="FFFFFF"/>
                </a:highlight>
              </a:rPr>
              <a:t> can help children and </a:t>
            </a:r>
            <a:r>
              <a:rPr lang="en" sz="1200" b="1">
                <a:highlight>
                  <a:srgbClr val="FFFFFF"/>
                </a:highlight>
              </a:rPr>
              <a:t>adolescents</a:t>
            </a:r>
            <a:r>
              <a:rPr lang="en" sz="1200">
                <a:highlight>
                  <a:srgbClr val="FFFFFF"/>
                </a:highlight>
              </a:rPr>
              <a:t> improve cardiorespiratory fitness, build strong bones and muscles, control weight, reduce symptoms of anxiety and depression, and reduce the risk of developing health conditions such as: Heart disease</a:t>
            </a:r>
          </a:p>
        </p:txBody>
      </p:sp>
      <p:pic>
        <p:nvPicPr>
          <p:cNvPr id="418" name="Shape 418"/>
          <p:cNvPicPr preferRelativeResize="0"/>
          <p:nvPr/>
        </p:nvPicPr>
        <p:blipFill>
          <a:blip r:embed="rId3">
            <a:alphaModFix/>
          </a:blip>
          <a:stretch>
            <a:fillRect/>
          </a:stretch>
        </p:blipFill>
        <p:spPr>
          <a:xfrm>
            <a:off x="4740125" y="0"/>
            <a:ext cx="4403875" cy="2894075"/>
          </a:xfrm>
          <a:prstGeom prst="rect">
            <a:avLst/>
          </a:prstGeom>
          <a:noFill/>
          <a:ln>
            <a:noFill/>
          </a:ln>
        </p:spPr>
      </p:pic>
      <p:pic>
        <p:nvPicPr>
          <p:cNvPr id="419" name="Shape 419"/>
          <p:cNvPicPr preferRelativeResize="0"/>
          <p:nvPr/>
        </p:nvPicPr>
        <p:blipFill>
          <a:blip r:embed="rId4">
            <a:alphaModFix/>
          </a:blip>
          <a:stretch>
            <a:fillRect/>
          </a:stretch>
        </p:blipFill>
        <p:spPr>
          <a:xfrm>
            <a:off x="0" y="2894075"/>
            <a:ext cx="4740125" cy="22494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1331775" y="598575"/>
            <a:ext cx="7030500" cy="9993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HIV </a:t>
            </a:r>
          </a:p>
          <a:p>
            <a:pPr lvl="0">
              <a:spcBef>
                <a:spcPts val="0"/>
              </a:spcBef>
              <a:buNone/>
            </a:pPr>
            <a:endParaRPr/>
          </a:p>
        </p:txBody>
      </p:sp>
      <p:sp>
        <p:nvSpPr>
          <p:cNvPr id="425" name="Shape 425"/>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More than </a:t>
            </a:r>
            <a:r>
              <a:rPr lang="en" b="1">
                <a:solidFill>
                  <a:srgbClr val="000000"/>
                </a:solidFill>
              </a:rPr>
              <a:t>2 million</a:t>
            </a:r>
            <a:r>
              <a:rPr lang="en">
                <a:solidFill>
                  <a:srgbClr val="000000"/>
                </a:solidFill>
              </a:rPr>
              <a:t> adolescents are living with HIV. </a:t>
            </a:r>
          </a:p>
          <a:p>
            <a:pPr lvl="0">
              <a:spcBef>
                <a:spcPts val="0"/>
              </a:spcBef>
              <a:buNone/>
            </a:pPr>
            <a:r>
              <a:rPr lang="en" b="1">
                <a:solidFill>
                  <a:srgbClr val="000000"/>
                </a:solidFill>
              </a:rPr>
              <a:t>Although</a:t>
            </a:r>
            <a:r>
              <a:rPr lang="en">
                <a:solidFill>
                  <a:srgbClr val="000000"/>
                </a:solidFill>
              </a:rPr>
              <a:t> the overall number of HIV-related deaths is down 30% since the peak in 2006 estimates suggest that HIV deaths among adolescents are rising. </a:t>
            </a:r>
          </a:p>
          <a:p>
            <a:pPr lvl="0">
              <a:spcBef>
                <a:spcPts val="0"/>
              </a:spcBef>
              <a:buNone/>
            </a:pPr>
            <a:endParaRPr/>
          </a:p>
          <a:p>
            <a:pPr marL="457200" lvl="0" indent="-228600">
              <a:spcBef>
                <a:spcPts val="0"/>
              </a:spcBef>
            </a:pPr>
            <a:r>
              <a:rPr lang="en" b="1"/>
              <a:t> </a:t>
            </a:r>
            <a:r>
              <a:rPr lang="en" b="1">
                <a:solidFill>
                  <a:srgbClr val="DC1820"/>
                </a:solidFill>
              </a:rPr>
              <a:t>How we can Prevent it? </a:t>
            </a:r>
          </a:p>
          <a:p>
            <a:pPr marL="914400" lvl="0" indent="-228600">
              <a:spcBef>
                <a:spcPts val="0"/>
              </a:spcBef>
              <a:buClr>
                <a:srgbClr val="000000"/>
              </a:buClr>
              <a:buAutoNum type="arabicPeriod"/>
            </a:pPr>
            <a:r>
              <a:rPr lang="en">
                <a:solidFill>
                  <a:srgbClr val="000000"/>
                </a:solidFill>
              </a:rPr>
              <a:t>Avoid prohibited relationships</a:t>
            </a:r>
          </a:p>
          <a:p>
            <a:pPr marL="914400" lvl="0" indent="-228600">
              <a:spcBef>
                <a:spcPts val="0"/>
              </a:spcBef>
              <a:buClr>
                <a:srgbClr val="000000"/>
              </a:buClr>
              <a:buAutoNum type="arabicPeriod"/>
            </a:pPr>
            <a:r>
              <a:rPr lang="en">
                <a:solidFill>
                  <a:srgbClr val="000000"/>
                </a:solidFill>
              </a:rPr>
              <a:t>Clean needles for those who inject drugs</a:t>
            </a:r>
          </a:p>
        </p:txBody>
      </p:sp>
      <p:pic>
        <p:nvPicPr>
          <p:cNvPr id="426" name="Shape 426"/>
          <p:cNvPicPr preferRelativeResize="0"/>
          <p:nvPr/>
        </p:nvPicPr>
        <p:blipFill>
          <a:blip r:embed="rId3">
            <a:alphaModFix/>
          </a:blip>
          <a:stretch>
            <a:fillRect/>
          </a:stretch>
        </p:blipFill>
        <p:spPr>
          <a:xfrm>
            <a:off x="7039325" y="0"/>
            <a:ext cx="2104674" cy="199005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Mental Health</a:t>
            </a:r>
          </a:p>
        </p:txBody>
      </p:sp>
      <p:sp>
        <p:nvSpPr>
          <p:cNvPr id="432" name="Shape 432"/>
          <p:cNvSpPr txBox="1">
            <a:spLocks noGrp="1"/>
          </p:cNvSpPr>
          <p:nvPr>
            <p:ph type="body" idx="1"/>
          </p:nvPr>
        </p:nvSpPr>
        <p:spPr>
          <a:xfrm>
            <a:off x="163950" y="1442575"/>
            <a:ext cx="4654200" cy="2644200"/>
          </a:xfrm>
          <a:prstGeom prst="rect">
            <a:avLst/>
          </a:prstGeom>
          <a:noFill/>
          <a:ln>
            <a:noFill/>
          </a:ln>
        </p:spPr>
        <p:txBody>
          <a:bodyPr wrap="square" lIns="91425" tIns="91425" rIns="91425" bIns="91425" anchor="t" anchorCtr="0">
            <a:noAutofit/>
          </a:bodyPr>
          <a:lstStyle/>
          <a:p>
            <a:pPr marL="457200" lvl="0" indent="-304800" rtl="0">
              <a:spcBef>
                <a:spcPts val="0"/>
              </a:spcBef>
              <a:buClr>
                <a:srgbClr val="000000"/>
              </a:buClr>
              <a:buSzPct val="100000"/>
            </a:pPr>
            <a:r>
              <a:rPr lang="en" sz="1200">
                <a:solidFill>
                  <a:srgbClr val="000000"/>
                </a:solidFill>
                <a:highlight>
                  <a:srgbClr val="F5F5F5"/>
                </a:highlight>
              </a:rPr>
              <a:t>Worldwide 10-20% of children and adolescents experience mental disorders.</a:t>
            </a:r>
          </a:p>
          <a:p>
            <a:pPr marL="457200" lvl="0" indent="-304800" rtl="0">
              <a:spcBef>
                <a:spcPts val="0"/>
              </a:spcBef>
              <a:buClr>
                <a:srgbClr val="000000"/>
              </a:buClr>
              <a:buSzPct val="100000"/>
            </a:pPr>
            <a:r>
              <a:rPr lang="en" sz="1200" b="1">
                <a:solidFill>
                  <a:srgbClr val="D1282E"/>
                </a:solidFill>
                <a:highlight>
                  <a:srgbClr val="FFFFFF"/>
                </a:highlight>
              </a:rPr>
              <a:t>Depression</a:t>
            </a:r>
            <a:r>
              <a:rPr lang="en" sz="1200">
                <a:solidFill>
                  <a:srgbClr val="000000"/>
                </a:solidFill>
                <a:highlight>
                  <a:srgbClr val="FFFFFF"/>
                </a:highlight>
              </a:rPr>
              <a:t> is the third leading cause of illness and disability among adolescents, and </a:t>
            </a:r>
            <a:r>
              <a:rPr lang="en" sz="1200" b="1">
                <a:solidFill>
                  <a:srgbClr val="D1282E"/>
                </a:solidFill>
                <a:highlight>
                  <a:srgbClr val="FFFFFF"/>
                </a:highlight>
              </a:rPr>
              <a:t>suicide</a:t>
            </a:r>
            <a:r>
              <a:rPr lang="en" sz="1200">
                <a:solidFill>
                  <a:srgbClr val="000000"/>
                </a:solidFill>
                <a:highlight>
                  <a:srgbClr val="FFFFFF"/>
                </a:highlight>
              </a:rPr>
              <a:t> is the third leading cause of death in older adolescents (15–19 years).</a:t>
            </a:r>
          </a:p>
          <a:p>
            <a:pPr marL="457200" lvl="0" indent="-304800" rtl="0">
              <a:spcBef>
                <a:spcPts val="0"/>
              </a:spcBef>
              <a:buClr>
                <a:srgbClr val="000000"/>
              </a:buClr>
              <a:buSzPct val="100000"/>
            </a:pPr>
            <a:r>
              <a:rPr lang="en" sz="1200" b="1">
                <a:solidFill>
                  <a:srgbClr val="000000"/>
                </a:solidFill>
                <a:highlight>
                  <a:srgbClr val="F5F5F5"/>
                </a:highlight>
              </a:rPr>
              <a:t>If untreated</a:t>
            </a:r>
            <a:r>
              <a:rPr lang="en" sz="1200">
                <a:solidFill>
                  <a:srgbClr val="000000"/>
                </a:solidFill>
                <a:highlight>
                  <a:srgbClr val="F5F5F5"/>
                </a:highlight>
              </a:rPr>
              <a:t>, these conditions severely influence children’s development, their educational attainments and their potential to live fulfilling and productive lives</a:t>
            </a:r>
          </a:p>
          <a:p>
            <a:pPr marL="457200" lvl="0" indent="-304800" rtl="0">
              <a:spcBef>
                <a:spcPts val="0"/>
              </a:spcBef>
              <a:buClr>
                <a:srgbClr val="000000"/>
              </a:buClr>
              <a:buSzPct val="100000"/>
            </a:pPr>
            <a:r>
              <a:rPr lang="en" sz="1200" b="1">
                <a:solidFill>
                  <a:srgbClr val="000000"/>
                </a:solidFill>
                <a:highlight>
                  <a:srgbClr val="F5F5F5"/>
                </a:highlight>
              </a:rPr>
              <a:t>Causes that </a:t>
            </a:r>
            <a:r>
              <a:rPr lang="en" sz="1200" b="1">
                <a:solidFill>
                  <a:srgbClr val="000000"/>
                </a:solidFill>
                <a:highlight>
                  <a:srgbClr val="FFFFFF"/>
                </a:highlight>
              </a:rPr>
              <a:t>can increase the risk of developing mental health problems:</a:t>
            </a:r>
          </a:p>
          <a:p>
            <a:pPr marL="914400" lvl="1" indent="-292100" rtl="0">
              <a:spcBef>
                <a:spcPts val="0"/>
              </a:spcBef>
              <a:buClr>
                <a:srgbClr val="000000"/>
              </a:buClr>
              <a:buSzPct val="100000"/>
            </a:pPr>
            <a:r>
              <a:rPr lang="en" sz="1000">
                <a:solidFill>
                  <a:srgbClr val="000000"/>
                </a:solidFill>
                <a:highlight>
                  <a:srgbClr val="FFFFFF"/>
                </a:highlight>
              </a:rPr>
              <a:t>Violence</a:t>
            </a:r>
          </a:p>
          <a:p>
            <a:pPr marL="914400" lvl="1" indent="-292100" rtl="0">
              <a:spcBef>
                <a:spcPts val="0"/>
              </a:spcBef>
              <a:buClr>
                <a:srgbClr val="000000"/>
              </a:buClr>
              <a:buSzPct val="100000"/>
            </a:pPr>
            <a:r>
              <a:rPr lang="en" sz="1000">
                <a:solidFill>
                  <a:srgbClr val="000000"/>
                </a:solidFill>
                <a:highlight>
                  <a:srgbClr val="FFFFFF"/>
                </a:highlight>
              </a:rPr>
              <a:t> Poverty</a:t>
            </a:r>
          </a:p>
          <a:p>
            <a:pPr marL="914400" lvl="1" indent="-292100" rtl="0">
              <a:spcBef>
                <a:spcPts val="0"/>
              </a:spcBef>
              <a:buClr>
                <a:srgbClr val="000000"/>
              </a:buClr>
              <a:buSzPct val="100000"/>
            </a:pPr>
            <a:r>
              <a:rPr lang="en" sz="1000">
                <a:solidFill>
                  <a:srgbClr val="000000"/>
                </a:solidFill>
                <a:highlight>
                  <a:srgbClr val="FFFFFF"/>
                </a:highlight>
              </a:rPr>
              <a:t> humiliation </a:t>
            </a:r>
          </a:p>
          <a:p>
            <a:pPr marL="914400" lvl="1" indent="-292100" rtl="0">
              <a:spcBef>
                <a:spcPts val="0"/>
              </a:spcBef>
              <a:buClr>
                <a:srgbClr val="000000"/>
              </a:buClr>
              <a:buSzPct val="100000"/>
            </a:pPr>
            <a:r>
              <a:rPr lang="en" sz="1000">
                <a:solidFill>
                  <a:srgbClr val="000000"/>
                </a:solidFill>
                <a:highlight>
                  <a:srgbClr val="FFFFFF"/>
                </a:highlight>
              </a:rPr>
              <a:t>feeling devalued </a:t>
            </a:r>
          </a:p>
          <a:p>
            <a:pPr marL="457200" lvl="0" indent="0" rtl="0">
              <a:spcBef>
                <a:spcPts val="0"/>
              </a:spcBef>
              <a:buNone/>
            </a:pPr>
            <a:endParaRPr sz="1000">
              <a:solidFill>
                <a:srgbClr val="000000"/>
              </a:solidFill>
              <a:highlight>
                <a:srgbClr val="F5F5F5"/>
              </a:highlight>
            </a:endParaRPr>
          </a:p>
        </p:txBody>
      </p:sp>
      <p:pic>
        <p:nvPicPr>
          <p:cNvPr id="433" name="Shape 433"/>
          <p:cNvPicPr preferRelativeResize="0"/>
          <p:nvPr/>
        </p:nvPicPr>
        <p:blipFill>
          <a:blip r:embed="rId3">
            <a:alphaModFix/>
          </a:blip>
          <a:stretch>
            <a:fillRect/>
          </a:stretch>
        </p:blipFill>
        <p:spPr>
          <a:xfrm>
            <a:off x="6590825" y="69525"/>
            <a:ext cx="2228850" cy="2057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Violence</a:t>
            </a:r>
          </a:p>
        </p:txBody>
      </p:sp>
      <p:sp>
        <p:nvSpPr>
          <p:cNvPr id="439" name="Shape 439"/>
          <p:cNvSpPr txBox="1">
            <a:spLocks noGrp="1"/>
          </p:cNvSpPr>
          <p:nvPr>
            <p:ph type="body" idx="1"/>
          </p:nvPr>
        </p:nvSpPr>
        <p:spPr>
          <a:xfrm>
            <a:off x="748850" y="1927000"/>
            <a:ext cx="7030500" cy="2541600"/>
          </a:xfrm>
          <a:prstGeom prst="rect">
            <a:avLst/>
          </a:prstGeom>
        </p:spPr>
        <p:txBody>
          <a:bodyPr wrap="square" lIns="91425" tIns="91425" rIns="91425" bIns="91425" anchor="t" anchorCtr="0">
            <a:noAutofit/>
          </a:bodyPr>
          <a:lstStyle/>
          <a:p>
            <a:pPr lvl="0" rtl="0">
              <a:spcBef>
                <a:spcPts val="0"/>
              </a:spcBef>
              <a:buNone/>
            </a:pPr>
            <a:endParaRPr/>
          </a:p>
          <a:p>
            <a:pPr marL="457200" lvl="0" indent="-228600" rtl="0">
              <a:spcBef>
                <a:spcPts val="0"/>
              </a:spcBef>
            </a:pPr>
            <a:r>
              <a:rPr lang="en"/>
              <a:t>An estimated </a:t>
            </a:r>
            <a:r>
              <a:rPr lang="en" b="1">
                <a:solidFill>
                  <a:srgbClr val="DC1820"/>
                </a:solidFill>
              </a:rPr>
              <a:t>180 adolescents</a:t>
            </a:r>
            <a:r>
              <a:rPr lang="en"/>
              <a:t> die every day as a result of interpersonal violence.</a:t>
            </a:r>
          </a:p>
          <a:p>
            <a:pPr marL="457200" lvl="0" indent="-228600" rtl="0">
              <a:spcBef>
                <a:spcPts val="0"/>
              </a:spcBef>
            </a:pPr>
            <a:r>
              <a:rPr lang="en"/>
              <a:t>Around </a:t>
            </a:r>
            <a:r>
              <a:rPr lang="en" b="1">
                <a:solidFill>
                  <a:srgbClr val="DC1820"/>
                </a:solidFill>
              </a:rPr>
              <a:t>1 of every 3 deaths </a:t>
            </a:r>
            <a:r>
              <a:rPr lang="en"/>
              <a:t>among adolescent males of the low- and middle-income countries in the WHO Americas Region is due to violence. </a:t>
            </a:r>
          </a:p>
          <a:p>
            <a:pPr marL="457200" lvl="0" indent="-228600">
              <a:spcBef>
                <a:spcPts val="0"/>
              </a:spcBef>
            </a:pPr>
            <a:r>
              <a:rPr lang="en"/>
              <a:t>Globally, some </a:t>
            </a:r>
            <a:r>
              <a:rPr lang="en" b="1">
                <a:solidFill>
                  <a:srgbClr val="DC1820"/>
                </a:solidFill>
              </a:rPr>
              <a:t>30% of girls aged 15 to 19</a:t>
            </a:r>
            <a:r>
              <a:rPr lang="en"/>
              <a:t> experience violence by a partner.</a:t>
            </a:r>
          </a:p>
        </p:txBody>
      </p:sp>
      <p:pic>
        <p:nvPicPr>
          <p:cNvPr id="440" name="Shape 440"/>
          <p:cNvPicPr preferRelativeResize="0"/>
          <p:nvPr/>
        </p:nvPicPr>
        <p:blipFill>
          <a:blip r:embed="rId3">
            <a:alphaModFix/>
          </a:blip>
          <a:stretch>
            <a:fillRect/>
          </a:stretch>
        </p:blipFill>
        <p:spPr>
          <a:xfrm>
            <a:off x="6286500" y="0"/>
            <a:ext cx="2857500" cy="1600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Alcohol And Drugs</a:t>
            </a:r>
          </a:p>
        </p:txBody>
      </p:sp>
      <p:sp>
        <p:nvSpPr>
          <p:cNvPr id="446" name="Shape 446"/>
          <p:cNvSpPr txBox="1">
            <a:spLocks noGrp="1"/>
          </p:cNvSpPr>
          <p:nvPr>
            <p:ph type="body" idx="1"/>
          </p:nvPr>
        </p:nvSpPr>
        <p:spPr>
          <a:xfrm>
            <a:off x="630625" y="1300950"/>
            <a:ext cx="4553100" cy="2541600"/>
          </a:xfrm>
          <a:prstGeom prst="rect">
            <a:avLst/>
          </a:prstGeom>
        </p:spPr>
        <p:txBody>
          <a:bodyPr wrap="square" lIns="91425" tIns="91425" rIns="91425" bIns="91425" anchor="t" anchorCtr="0">
            <a:noAutofit/>
          </a:bodyPr>
          <a:lstStyle/>
          <a:p>
            <a:pPr marR="190500" lvl="0" rtl="0">
              <a:lnSpc>
                <a:spcPct val="135000"/>
              </a:lnSpc>
              <a:spcBef>
                <a:spcPts val="0"/>
              </a:spcBef>
              <a:spcAft>
                <a:spcPts val="1400"/>
              </a:spcAft>
              <a:buNone/>
            </a:pPr>
            <a:r>
              <a:rPr lang="en" sz="1400" b="1">
                <a:solidFill>
                  <a:srgbClr val="333333"/>
                </a:solidFill>
                <a:highlight>
                  <a:srgbClr val="FFFFFF"/>
                </a:highlight>
              </a:rPr>
              <a:t>Alcohol</a:t>
            </a:r>
            <a:r>
              <a:rPr lang="en" sz="1000" b="1">
                <a:solidFill>
                  <a:srgbClr val="333333"/>
                </a:solidFill>
                <a:highlight>
                  <a:srgbClr val="FFFFFF"/>
                </a:highlight>
              </a:rPr>
              <a:t>:</a:t>
            </a:r>
          </a:p>
          <a:p>
            <a:pPr marR="190500" lvl="0" rtl="0">
              <a:lnSpc>
                <a:spcPct val="135000"/>
              </a:lnSpc>
              <a:spcBef>
                <a:spcPts val="0"/>
              </a:spcBef>
              <a:spcAft>
                <a:spcPts val="1400"/>
              </a:spcAft>
              <a:buNone/>
            </a:pPr>
            <a:r>
              <a:rPr lang="en" sz="1000">
                <a:solidFill>
                  <a:srgbClr val="333333"/>
                </a:solidFill>
                <a:highlight>
                  <a:srgbClr val="FFFFFF"/>
                </a:highlight>
              </a:rPr>
              <a:t>Harmful drinking among adolescents is a major concern in many countries. </a:t>
            </a:r>
          </a:p>
          <a:p>
            <a:pPr marL="457200" marR="190500" lvl="0" indent="-292100" rtl="0">
              <a:lnSpc>
                <a:spcPct val="135000"/>
              </a:lnSpc>
              <a:spcBef>
                <a:spcPts val="0"/>
              </a:spcBef>
              <a:spcAft>
                <a:spcPts val="1400"/>
              </a:spcAft>
              <a:buClr>
                <a:srgbClr val="333333"/>
              </a:buClr>
              <a:buSzPct val="100000"/>
            </a:pPr>
            <a:r>
              <a:rPr lang="en" sz="1000">
                <a:solidFill>
                  <a:srgbClr val="333333"/>
                </a:solidFill>
                <a:highlight>
                  <a:srgbClr val="FFFFFF"/>
                </a:highlight>
              </a:rPr>
              <a:t>It reduces self-control and increases risky behaviours, such as unsafe sex or </a:t>
            </a:r>
            <a:r>
              <a:rPr lang="en" sz="1000">
                <a:solidFill>
                  <a:srgbClr val="DC1820"/>
                </a:solidFill>
                <a:highlight>
                  <a:srgbClr val="FFFFFF"/>
                </a:highlight>
              </a:rPr>
              <a:t>dangerous driving.</a:t>
            </a:r>
          </a:p>
          <a:p>
            <a:pPr marL="457200" marR="190500" lvl="0" indent="-292100" rtl="0">
              <a:lnSpc>
                <a:spcPct val="135000"/>
              </a:lnSpc>
              <a:spcBef>
                <a:spcPts val="0"/>
              </a:spcBef>
              <a:spcAft>
                <a:spcPts val="1400"/>
              </a:spcAft>
              <a:buClr>
                <a:srgbClr val="333333"/>
              </a:buClr>
              <a:buSzPct val="100000"/>
            </a:pPr>
            <a:r>
              <a:rPr lang="en" sz="1000">
                <a:solidFill>
                  <a:srgbClr val="333333"/>
                </a:solidFill>
                <a:highlight>
                  <a:srgbClr val="FFFFFF"/>
                </a:highlight>
              </a:rPr>
              <a:t> It is a primary cause of injuries (including those due to road traffic accidents), violence (especially by a partner) and premature deaths.</a:t>
            </a:r>
          </a:p>
          <a:p>
            <a:pPr marL="457200" marR="190500" lvl="0" indent="-292100" rtl="0">
              <a:lnSpc>
                <a:spcPct val="135000"/>
              </a:lnSpc>
              <a:spcBef>
                <a:spcPts val="0"/>
              </a:spcBef>
              <a:spcAft>
                <a:spcPts val="1400"/>
              </a:spcAft>
              <a:buClr>
                <a:srgbClr val="333333"/>
              </a:buClr>
              <a:buSzPct val="100000"/>
            </a:pPr>
            <a:r>
              <a:rPr lang="en" sz="1000">
                <a:solidFill>
                  <a:srgbClr val="333333"/>
                </a:solidFill>
                <a:highlight>
                  <a:srgbClr val="FFFFFF"/>
                </a:highlight>
              </a:rPr>
              <a:t> It can also lead to health problems in later life and affect life expectancy. </a:t>
            </a:r>
          </a:p>
          <a:p>
            <a:pPr marR="190500" lvl="0" rtl="0">
              <a:lnSpc>
                <a:spcPct val="135000"/>
              </a:lnSpc>
              <a:spcBef>
                <a:spcPts val="0"/>
              </a:spcBef>
              <a:spcAft>
                <a:spcPts val="1400"/>
              </a:spcAft>
              <a:buNone/>
            </a:pPr>
            <a:endParaRPr sz="1000">
              <a:solidFill>
                <a:srgbClr val="FF0000"/>
              </a:solidFill>
              <a:highlight>
                <a:srgbClr val="FFFFFF"/>
              </a:highlight>
            </a:endParaRPr>
          </a:p>
          <a:p>
            <a:pPr marR="190500" lvl="0" rtl="0">
              <a:lnSpc>
                <a:spcPct val="135000"/>
              </a:lnSpc>
              <a:spcBef>
                <a:spcPts val="0"/>
              </a:spcBef>
              <a:spcAft>
                <a:spcPts val="1400"/>
              </a:spcAft>
              <a:buClr>
                <a:schemeClr val="dk1"/>
              </a:buClr>
              <a:buSzPct val="110000"/>
              <a:buFont typeface="Arial"/>
              <a:buNone/>
            </a:pPr>
            <a:endParaRPr sz="1000">
              <a:solidFill>
                <a:srgbClr val="333333"/>
              </a:solidFill>
              <a:highlight>
                <a:srgbClr val="FFFFFF"/>
              </a:highlight>
            </a:endParaRPr>
          </a:p>
          <a:p>
            <a:pPr lvl="0">
              <a:spcBef>
                <a:spcPts val="0"/>
              </a:spcBef>
              <a:buNone/>
            </a:pPr>
            <a:endParaRPr/>
          </a:p>
        </p:txBody>
      </p:sp>
      <p:sp>
        <p:nvSpPr>
          <p:cNvPr id="447" name="Shape 447"/>
          <p:cNvSpPr txBox="1">
            <a:spLocks noGrp="1"/>
          </p:cNvSpPr>
          <p:nvPr>
            <p:ph type="body" idx="2"/>
          </p:nvPr>
        </p:nvSpPr>
        <p:spPr>
          <a:xfrm>
            <a:off x="5839550" y="2166625"/>
            <a:ext cx="3011700" cy="2541600"/>
          </a:xfrm>
          <a:prstGeom prst="rect">
            <a:avLst/>
          </a:prstGeom>
        </p:spPr>
        <p:txBody>
          <a:bodyPr wrap="square" lIns="91425" tIns="91425" rIns="91425" bIns="91425" anchor="t" anchorCtr="0">
            <a:noAutofit/>
          </a:bodyPr>
          <a:lstStyle/>
          <a:p>
            <a:pPr marR="190500" lvl="0" rtl="0">
              <a:lnSpc>
                <a:spcPct val="135000"/>
              </a:lnSpc>
              <a:spcBef>
                <a:spcPts val="0"/>
              </a:spcBef>
              <a:spcAft>
                <a:spcPts val="1400"/>
              </a:spcAft>
              <a:buNone/>
            </a:pPr>
            <a:r>
              <a:rPr lang="en" sz="1400" b="1">
                <a:solidFill>
                  <a:srgbClr val="333333"/>
                </a:solidFill>
                <a:highlight>
                  <a:srgbClr val="FFFFFF"/>
                </a:highlight>
              </a:rPr>
              <a:t>Drugs:</a:t>
            </a:r>
          </a:p>
          <a:p>
            <a:pPr marR="190500" lvl="0" rtl="0">
              <a:lnSpc>
                <a:spcPct val="135000"/>
              </a:lnSpc>
              <a:spcBef>
                <a:spcPts val="0"/>
              </a:spcBef>
              <a:spcAft>
                <a:spcPts val="1400"/>
              </a:spcAft>
              <a:buClr>
                <a:schemeClr val="dk1"/>
              </a:buClr>
              <a:buSzPct val="110000"/>
              <a:buFont typeface="Arial"/>
              <a:buNone/>
            </a:pPr>
            <a:r>
              <a:rPr lang="en" sz="1000">
                <a:solidFill>
                  <a:srgbClr val="333333"/>
                </a:solidFill>
                <a:highlight>
                  <a:srgbClr val="FFFFFF"/>
                </a:highlight>
              </a:rPr>
              <a:t>Drug use among 15–19 year olds is also an important global concern. Drug control may focus on </a:t>
            </a:r>
            <a:r>
              <a:rPr lang="en" sz="1000">
                <a:solidFill>
                  <a:srgbClr val="DC1820"/>
                </a:solidFill>
                <a:highlight>
                  <a:srgbClr val="FFFFFF"/>
                </a:highlight>
              </a:rPr>
              <a:t>reducing drug demand</a:t>
            </a:r>
            <a:r>
              <a:rPr lang="en" sz="1000">
                <a:solidFill>
                  <a:srgbClr val="333333"/>
                </a:solidFill>
                <a:highlight>
                  <a:srgbClr val="FFFFFF"/>
                </a:highlight>
              </a:rPr>
              <a:t>, </a:t>
            </a:r>
            <a:r>
              <a:rPr lang="en" sz="1000">
                <a:solidFill>
                  <a:srgbClr val="DC1820"/>
                </a:solidFill>
                <a:highlight>
                  <a:srgbClr val="FFFFFF"/>
                </a:highlight>
              </a:rPr>
              <a:t>drug supply</a:t>
            </a:r>
            <a:r>
              <a:rPr lang="en" sz="1000">
                <a:solidFill>
                  <a:srgbClr val="333333"/>
                </a:solidFill>
                <a:highlight>
                  <a:srgbClr val="FFFFFF"/>
                </a:highlight>
              </a:rPr>
              <a:t>, or both, and successful programmes usually include structural, community, and individual-level interventions.</a:t>
            </a:r>
          </a:p>
          <a:p>
            <a:pPr lvl="0">
              <a:spcBef>
                <a:spcPts val="0"/>
              </a:spcBef>
              <a:buNone/>
            </a:pPr>
            <a:endParaRPr/>
          </a:p>
        </p:txBody>
      </p:sp>
      <p:pic>
        <p:nvPicPr>
          <p:cNvPr id="448" name="Shape 448"/>
          <p:cNvPicPr preferRelativeResize="0"/>
          <p:nvPr/>
        </p:nvPicPr>
        <p:blipFill>
          <a:blip r:embed="rId3">
            <a:alphaModFix/>
          </a:blip>
          <a:stretch>
            <a:fillRect/>
          </a:stretch>
        </p:blipFill>
        <p:spPr>
          <a:xfrm>
            <a:off x="5839550" y="-12"/>
            <a:ext cx="3429000" cy="19335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Tobacco Use</a:t>
            </a:r>
          </a:p>
        </p:txBody>
      </p:sp>
      <p:sp>
        <p:nvSpPr>
          <p:cNvPr id="454" name="Shape 454"/>
          <p:cNvSpPr txBox="1">
            <a:spLocks noGrp="1"/>
          </p:cNvSpPr>
          <p:nvPr>
            <p:ph type="body" idx="1"/>
          </p:nvPr>
        </p:nvSpPr>
        <p:spPr>
          <a:xfrm>
            <a:off x="193925" y="1699975"/>
            <a:ext cx="4270800" cy="2541600"/>
          </a:xfrm>
          <a:prstGeom prst="rect">
            <a:avLst/>
          </a:prstGeom>
        </p:spPr>
        <p:txBody>
          <a:bodyPr wrap="square" lIns="91425" tIns="91425" rIns="91425" bIns="91425" anchor="t" anchorCtr="0">
            <a:noAutofit/>
          </a:bodyPr>
          <a:lstStyle/>
          <a:p>
            <a:pPr marL="457200" lvl="0" indent="-304800">
              <a:spcBef>
                <a:spcPts val="0"/>
              </a:spcBef>
              <a:buSzPct val="100000"/>
            </a:pPr>
            <a:r>
              <a:rPr lang="en" sz="1200"/>
              <a:t>The vast majority of people using tobacco today began doing so </a:t>
            </a:r>
            <a:r>
              <a:rPr lang="en" sz="1200" b="1"/>
              <a:t>when they were adolescents.</a:t>
            </a:r>
            <a:r>
              <a:rPr lang="en" sz="1200"/>
              <a:t> </a:t>
            </a:r>
          </a:p>
          <a:p>
            <a:pPr marL="457200" lvl="0" indent="-317500" rtl="0">
              <a:spcBef>
                <a:spcPts val="0"/>
              </a:spcBef>
              <a:buSzPct val="116666"/>
            </a:pPr>
            <a:r>
              <a:rPr lang="en" sz="1200"/>
              <a:t>At least 1 in 10 younger adolescents (aged 13 to 15) uses tobacco.</a:t>
            </a:r>
          </a:p>
        </p:txBody>
      </p:sp>
      <p:pic>
        <p:nvPicPr>
          <p:cNvPr id="455" name="Shape 455"/>
          <p:cNvPicPr preferRelativeResize="0"/>
          <p:nvPr/>
        </p:nvPicPr>
        <p:blipFill>
          <a:blip r:embed="rId3">
            <a:alphaModFix/>
          </a:blip>
          <a:stretch>
            <a:fillRect/>
          </a:stretch>
        </p:blipFill>
        <p:spPr>
          <a:xfrm>
            <a:off x="1303800" y="3380125"/>
            <a:ext cx="6339324" cy="1425200"/>
          </a:xfrm>
          <a:prstGeom prst="rect">
            <a:avLst/>
          </a:prstGeom>
          <a:noFill/>
          <a:ln>
            <a:noFill/>
          </a:ln>
        </p:spPr>
      </p:pic>
      <p:pic>
        <p:nvPicPr>
          <p:cNvPr id="456" name="Shape 456"/>
          <p:cNvPicPr preferRelativeResize="0"/>
          <p:nvPr/>
        </p:nvPicPr>
        <p:blipFill>
          <a:blip r:embed="rId4">
            <a:alphaModFix/>
          </a:blip>
          <a:stretch>
            <a:fillRect/>
          </a:stretch>
        </p:blipFill>
        <p:spPr>
          <a:xfrm>
            <a:off x="4925025" y="0"/>
            <a:ext cx="4165850" cy="2005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03600" y="1613825"/>
            <a:ext cx="8614200" cy="1872900"/>
          </a:xfrm>
          <a:prstGeom prst="rect">
            <a:avLst/>
          </a:prstGeom>
        </p:spPr>
        <p:txBody>
          <a:bodyPr wrap="square" lIns="91425" tIns="91425" rIns="91425" bIns="91425" anchor="ctr" anchorCtr="0">
            <a:noAutofit/>
          </a:bodyPr>
          <a:lstStyle/>
          <a:p>
            <a:pPr marL="0" marR="0" lvl="0" indent="0" algn="l" rtl="0">
              <a:lnSpc>
                <a:spcPct val="115000"/>
              </a:lnSpc>
              <a:spcBef>
                <a:spcPts val="0"/>
              </a:spcBef>
              <a:spcAft>
                <a:spcPts val="0"/>
              </a:spcAft>
              <a:buNone/>
            </a:pPr>
            <a:r>
              <a:rPr lang="en" sz="3000"/>
              <a:t>Adolescent health problems in Saudi Arabia </a:t>
            </a:r>
          </a:p>
        </p:txBody>
      </p:sp>
      <p:sp>
        <p:nvSpPr>
          <p:cNvPr id="462" name="Shape 462"/>
          <p:cNvSpPr txBox="1"/>
          <p:nvPr/>
        </p:nvSpPr>
        <p:spPr>
          <a:xfrm>
            <a:off x="731525" y="4578300"/>
            <a:ext cx="5082900" cy="3027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
              <a:t>https://www.ncbi.nlm.nih.gov/pmc/articles/PMC3883599/</a:t>
            </a:r>
          </a:p>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idx="4294967295"/>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 </a:t>
            </a:r>
          </a:p>
        </p:txBody>
      </p:sp>
      <p:sp>
        <p:nvSpPr>
          <p:cNvPr id="468" name="Shape 468"/>
          <p:cNvSpPr txBox="1">
            <a:spLocks noGrp="1"/>
          </p:cNvSpPr>
          <p:nvPr>
            <p:ph type="body" idx="4294967295"/>
          </p:nvPr>
        </p:nvSpPr>
        <p:spPr>
          <a:xfrm>
            <a:off x="4895701" y="2636025"/>
            <a:ext cx="3756300" cy="1284900"/>
          </a:xfrm>
          <a:prstGeom prst="rect">
            <a:avLst/>
          </a:prstGeom>
        </p:spPr>
        <p:txBody>
          <a:bodyPr wrap="square" lIns="91425" tIns="91425" rIns="91425" bIns="91425" anchor="t" anchorCtr="0">
            <a:noAutofit/>
          </a:bodyPr>
          <a:lstStyle/>
          <a:p>
            <a:pPr lvl="0" rtl="0">
              <a:lnSpc>
                <a:spcPct val="100000"/>
              </a:lnSpc>
              <a:spcBef>
                <a:spcPts val="0"/>
              </a:spcBef>
              <a:buNone/>
            </a:pPr>
            <a:r>
              <a:rPr lang="en" sz="1800" b="1">
                <a:solidFill>
                  <a:srgbClr val="DC1820"/>
                </a:solidFill>
              </a:rPr>
              <a:t>MENTAL HEALTH PROBLEMS</a:t>
            </a:r>
            <a:r>
              <a:rPr lang="en" sz="1800">
                <a:solidFill>
                  <a:srgbClr val="DC1820"/>
                </a:solidFill>
              </a:rPr>
              <a:t>:</a:t>
            </a:r>
            <a:r>
              <a:rPr lang="en">
                <a:solidFill>
                  <a:srgbClr val="DC1820"/>
                </a:solidFill>
              </a:rPr>
              <a:t> </a:t>
            </a:r>
          </a:p>
          <a:p>
            <a:pPr lvl="0" rtl="0">
              <a:spcBef>
                <a:spcPts val="0"/>
              </a:spcBef>
              <a:spcAft>
                <a:spcPts val="0"/>
              </a:spcAft>
              <a:buNone/>
            </a:pPr>
            <a:r>
              <a:rPr lang="en" sz="1400">
                <a:solidFill>
                  <a:srgbClr val="000000"/>
                </a:solidFill>
                <a:latin typeface="Arial"/>
                <a:ea typeface="Arial"/>
                <a:cs typeface="Arial"/>
                <a:sym typeface="Arial"/>
              </a:rPr>
              <a:t>That most important problems were:</a:t>
            </a:r>
          </a:p>
          <a:p>
            <a:pPr lvl="0" rtl="0">
              <a:spcBef>
                <a:spcPts val="0"/>
              </a:spcBef>
              <a:spcAft>
                <a:spcPts val="0"/>
              </a:spcAft>
              <a:buNone/>
            </a:pPr>
            <a:r>
              <a:rPr lang="en" sz="1400">
                <a:solidFill>
                  <a:srgbClr val="000000"/>
                </a:solidFill>
                <a:latin typeface="Arial"/>
                <a:ea typeface="Arial"/>
                <a:cs typeface="Arial"/>
                <a:sym typeface="Arial"/>
              </a:rPr>
              <a:t>1.Anxiety (13.5%)</a:t>
            </a:r>
          </a:p>
          <a:p>
            <a:pPr lvl="0" rtl="0">
              <a:spcBef>
                <a:spcPts val="0"/>
              </a:spcBef>
              <a:spcAft>
                <a:spcPts val="0"/>
              </a:spcAft>
              <a:buNone/>
            </a:pPr>
            <a:r>
              <a:rPr lang="en" sz="1400">
                <a:solidFill>
                  <a:srgbClr val="000000"/>
                </a:solidFill>
                <a:latin typeface="Arial"/>
                <a:ea typeface="Arial"/>
                <a:cs typeface="Arial"/>
                <a:sym typeface="Arial"/>
              </a:rPr>
              <a:t>2.Somatic disorders (12.2%)</a:t>
            </a:r>
          </a:p>
          <a:p>
            <a:pPr lvl="0" rtl="0">
              <a:spcBef>
                <a:spcPts val="0"/>
              </a:spcBef>
              <a:spcAft>
                <a:spcPts val="0"/>
              </a:spcAft>
              <a:buNone/>
            </a:pPr>
            <a:r>
              <a:rPr lang="en" sz="1400">
                <a:solidFill>
                  <a:srgbClr val="000000"/>
                </a:solidFill>
                <a:latin typeface="Arial"/>
                <a:ea typeface="Arial"/>
                <a:cs typeface="Arial"/>
                <a:sym typeface="Arial"/>
              </a:rPr>
              <a:t>3.Obsession (10.8%)</a:t>
            </a:r>
          </a:p>
          <a:p>
            <a:pPr lvl="0" rtl="0">
              <a:spcBef>
                <a:spcPts val="0"/>
              </a:spcBef>
              <a:spcAft>
                <a:spcPts val="0"/>
              </a:spcAft>
              <a:buNone/>
            </a:pPr>
            <a:r>
              <a:rPr lang="en" sz="1400">
                <a:solidFill>
                  <a:srgbClr val="000000"/>
                </a:solidFill>
                <a:latin typeface="Arial"/>
                <a:ea typeface="Arial"/>
                <a:cs typeface="Arial"/>
                <a:sym typeface="Arial"/>
              </a:rPr>
              <a:t>4.Aggression (8.1%)</a:t>
            </a:r>
          </a:p>
          <a:p>
            <a:pPr lvl="0" rtl="0">
              <a:spcBef>
                <a:spcPts val="0"/>
              </a:spcBef>
              <a:spcAft>
                <a:spcPts val="0"/>
              </a:spcAft>
              <a:buNone/>
            </a:pPr>
            <a:r>
              <a:rPr lang="en" sz="1400">
                <a:solidFill>
                  <a:srgbClr val="000000"/>
                </a:solidFill>
                <a:latin typeface="Arial"/>
                <a:ea typeface="Arial"/>
                <a:cs typeface="Arial"/>
                <a:sym typeface="Arial"/>
              </a:rPr>
              <a:t>5.Delinquency and depression (4.1%).</a:t>
            </a:r>
          </a:p>
          <a:p>
            <a:pPr lvl="0" rtl="0">
              <a:lnSpc>
                <a:spcPct val="100000"/>
              </a:lnSpc>
              <a:spcBef>
                <a:spcPts val="0"/>
              </a:spcBef>
              <a:buNone/>
            </a:pPr>
            <a:endParaRPr/>
          </a:p>
        </p:txBody>
      </p:sp>
      <p:pic>
        <p:nvPicPr>
          <p:cNvPr id="469" name="Shape 469"/>
          <p:cNvPicPr preferRelativeResize="0"/>
          <p:nvPr/>
        </p:nvPicPr>
        <p:blipFill>
          <a:blip r:embed="rId3">
            <a:alphaModFix/>
          </a:blip>
          <a:stretch>
            <a:fillRect/>
          </a:stretch>
        </p:blipFill>
        <p:spPr>
          <a:xfrm>
            <a:off x="4622211" y="0"/>
            <a:ext cx="4553088" cy="2567425"/>
          </a:xfrm>
          <a:prstGeom prst="rect">
            <a:avLst/>
          </a:prstGeom>
          <a:noFill/>
          <a:ln>
            <a:noFill/>
          </a:ln>
        </p:spPr>
      </p:pic>
      <p:pic>
        <p:nvPicPr>
          <p:cNvPr id="470" name="Shape 470"/>
          <p:cNvPicPr preferRelativeResize="0"/>
          <p:nvPr/>
        </p:nvPicPr>
        <p:blipFill>
          <a:blip r:embed="rId4">
            <a:alphaModFix/>
          </a:blip>
          <a:stretch>
            <a:fillRect/>
          </a:stretch>
        </p:blipFill>
        <p:spPr>
          <a:xfrm>
            <a:off x="0" y="2537100"/>
            <a:ext cx="4622200" cy="2606400"/>
          </a:xfrm>
          <a:prstGeom prst="rect">
            <a:avLst/>
          </a:prstGeom>
          <a:noFill/>
          <a:ln>
            <a:noFill/>
          </a:ln>
        </p:spPr>
      </p:pic>
      <p:sp>
        <p:nvSpPr>
          <p:cNvPr id="471" name="Shape 471"/>
          <p:cNvSpPr txBox="1"/>
          <p:nvPr/>
        </p:nvSpPr>
        <p:spPr>
          <a:xfrm>
            <a:off x="342050" y="429238"/>
            <a:ext cx="3682800" cy="1917000"/>
          </a:xfrm>
          <a:prstGeom prst="rect">
            <a:avLst/>
          </a:prstGeom>
          <a:noFill/>
          <a:ln>
            <a:noFill/>
          </a:ln>
        </p:spPr>
        <p:txBody>
          <a:bodyPr wrap="square" lIns="91425" tIns="91425" rIns="91425" bIns="91425" anchor="t" anchorCtr="0">
            <a:noAutofit/>
          </a:bodyPr>
          <a:lstStyle/>
          <a:p>
            <a:pPr lvl="0" rtl="0">
              <a:spcBef>
                <a:spcPts val="0"/>
              </a:spcBef>
              <a:spcAft>
                <a:spcPts val="1600"/>
              </a:spcAft>
              <a:buNone/>
            </a:pPr>
            <a:r>
              <a:rPr lang="en" sz="1800" b="1">
                <a:solidFill>
                  <a:srgbClr val="DC1820"/>
                </a:solidFill>
                <a:latin typeface="Nunito"/>
                <a:ea typeface="Nunito"/>
                <a:cs typeface="Nunito"/>
                <a:sym typeface="Nunito"/>
              </a:rPr>
              <a:t>CIGARETTE SMOKING </a:t>
            </a:r>
          </a:p>
          <a:p>
            <a:pPr marL="457200" lvl="0" indent="-311150" rtl="0">
              <a:lnSpc>
                <a:spcPct val="115000"/>
              </a:lnSpc>
              <a:spcBef>
                <a:spcPts val="0"/>
              </a:spcBef>
              <a:buClr>
                <a:schemeClr val="dk2"/>
              </a:buClr>
              <a:buFont typeface="Nunito"/>
              <a:buChar char="❖"/>
            </a:pPr>
            <a:r>
              <a:rPr lang="en"/>
              <a:t>12.7% among the study sample, the habit is more common in males (19.0%) than females (4.0%)</a:t>
            </a:r>
            <a:r>
              <a:rPr lang="en" sz="1300">
                <a:solidFill>
                  <a:schemeClr val="dk2"/>
                </a:solidFill>
                <a:latin typeface="Nunito"/>
                <a:ea typeface="Nunito"/>
                <a:cs typeface="Nunito"/>
                <a:sym typeface="Nunito"/>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Lecture objectives</a:t>
            </a:r>
          </a:p>
        </p:txBody>
      </p:sp>
      <p:sp>
        <p:nvSpPr>
          <p:cNvPr id="289" name="Shape 289"/>
          <p:cNvSpPr txBox="1">
            <a:spLocks noGrp="1"/>
          </p:cNvSpPr>
          <p:nvPr>
            <p:ph type="body" idx="1"/>
          </p:nvPr>
        </p:nvSpPr>
        <p:spPr>
          <a:xfrm>
            <a:off x="1303800" y="1113800"/>
            <a:ext cx="7030500" cy="3417900"/>
          </a:xfrm>
          <a:prstGeom prst="rect">
            <a:avLst/>
          </a:prstGeom>
        </p:spPr>
        <p:txBody>
          <a:bodyPr wrap="square" lIns="91425" tIns="91425" rIns="91425" bIns="91425" anchor="t" anchorCtr="0">
            <a:noAutofit/>
          </a:bodyPr>
          <a:lstStyle/>
          <a:p>
            <a:pPr marL="457200" lvl="0" indent="-317500" rtl="0">
              <a:spcBef>
                <a:spcPts val="0"/>
              </a:spcBef>
              <a:buClr>
                <a:srgbClr val="000000"/>
              </a:buClr>
              <a:buSzPct val="100000"/>
              <a:buChar char="❖"/>
            </a:pPr>
            <a:r>
              <a:rPr lang="en" sz="1400">
                <a:solidFill>
                  <a:srgbClr val="000000"/>
                </a:solidFill>
                <a:latin typeface="Times New Roman"/>
                <a:ea typeface="Times New Roman"/>
                <a:cs typeface="Times New Roman"/>
                <a:sym typeface="Times New Roman"/>
              </a:rPr>
              <a:t>Define adolescent age: World health organization definition.</a:t>
            </a:r>
          </a:p>
          <a:p>
            <a:pPr marL="457200" lvl="0" indent="-317500" rtl="0">
              <a:spcBef>
                <a:spcPts val="0"/>
              </a:spcBef>
              <a:spcAft>
                <a:spcPts val="0"/>
              </a:spcAft>
              <a:buClr>
                <a:srgbClr val="000000"/>
              </a:buClr>
              <a:buSzPct val="100000"/>
              <a:buFont typeface="Arial"/>
              <a:buChar char="❖"/>
            </a:pPr>
            <a:r>
              <a:rPr lang="en" sz="1400">
                <a:solidFill>
                  <a:srgbClr val="000000"/>
                </a:solidFill>
                <a:latin typeface="Times New Roman"/>
                <a:ea typeface="Times New Roman"/>
                <a:cs typeface="Times New Roman"/>
                <a:sym typeface="Times New Roman"/>
              </a:rPr>
              <a:t>Understand adolescent’s physiological and behavioral characteristics.</a:t>
            </a:r>
          </a:p>
          <a:p>
            <a:pPr marL="457200" lvl="0" indent="-317500" rtl="0">
              <a:spcBef>
                <a:spcPts val="0"/>
              </a:spcBef>
              <a:spcAft>
                <a:spcPts val="0"/>
              </a:spcAft>
              <a:buClr>
                <a:srgbClr val="000000"/>
              </a:buClr>
              <a:buSzPct val="100000"/>
              <a:buFont typeface="Arial"/>
              <a:buChar char="❖"/>
            </a:pPr>
            <a:r>
              <a:rPr lang="en" sz="1400">
                <a:solidFill>
                  <a:srgbClr val="000000"/>
                </a:solidFill>
                <a:latin typeface="Times New Roman"/>
                <a:ea typeface="Times New Roman"/>
                <a:cs typeface="Times New Roman"/>
                <a:sym typeface="Times New Roman"/>
              </a:rPr>
              <a:t>Recognize the importance of adolescent health.</a:t>
            </a:r>
          </a:p>
          <a:p>
            <a:pPr marL="457200" lvl="0" indent="-317500" rtl="0">
              <a:spcBef>
                <a:spcPts val="0"/>
              </a:spcBef>
              <a:spcAft>
                <a:spcPts val="0"/>
              </a:spcAft>
              <a:buClr>
                <a:srgbClr val="000000"/>
              </a:buClr>
              <a:buSzPct val="100000"/>
              <a:buFont typeface="Arial"/>
              <a:buChar char="❖"/>
            </a:pPr>
            <a:r>
              <a:rPr lang="en" sz="1400">
                <a:solidFill>
                  <a:srgbClr val="000000"/>
                </a:solidFill>
                <a:latin typeface="Times New Roman"/>
                <a:ea typeface="Times New Roman"/>
                <a:cs typeface="Times New Roman"/>
                <a:sym typeface="Times New Roman"/>
              </a:rPr>
              <a:t>Determine adolescent health problems: physical, psychological and social problems.</a:t>
            </a:r>
          </a:p>
          <a:p>
            <a:pPr marL="457200" lvl="0" indent="-317500" rtl="0">
              <a:spcBef>
                <a:spcPts val="0"/>
              </a:spcBef>
              <a:spcAft>
                <a:spcPts val="0"/>
              </a:spcAft>
              <a:buClr>
                <a:srgbClr val="000000"/>
              </a:buClr>
              <a:buSzPct val="100000"/>
              <a:buFont typeface="Times New Roman"/>
              <a:buChar char="❖"/>
            </a:pPr>
            <a:r>
              <a:rPr lang="en" sz="1400">
                <a:solidFill>
                  <a:srgbClr val="000000"/>
                </a:solidFill>
                <a:latin typeface="Times New Roman"/>
                <a:ea typeface="Times New Roman"/>
                <a:cs typeface="Times New Roman"/>
                <a:sym typeface="Times New Roman"/>
              </a:rPr>
              <a:t>Recognize common adolescent health problems in Saudi Arabia: Retrieved from available evidence-based studies.</a:t>
            </a:r>
          </a:p>
          <a:p>
            <a:pPr marL="457200" lvl="0" indent="-317500" rtl="0">
              <a:spcBef>
                <a:spcPts val="0"/>
              </a:spcBef>
              <a:spcAft>
                <a:spcPts val="0"/>
              </a:spcAft>
              <a:buClr>
                <a:srgbClr val="000000"/>
              </a:buClr>
              <a:buSzPct val="100000"/>
              <a:buFont typeface="Times New Roman"/>
              <a:buChar char="❖"/>
            </a:pPr>
            <a:r>
              <a:rPr lang="en" sz="1400">
                <a:solidFill>
                  <a:srgbClr val="000000"/>
                </a:solidFill>
                <a:latin typeface="Times New Roman"/>
                <a:ea typeface="Times New Roman"/>
                <a:cs typeface="Times New Roman"/>
                <a:sym typeface="Times New Roman"/>
              </a:rPr>
              <a:t>Understand the comprehensive approach to common adolescent health problems in primary health care.</a:t>
            </a:r>
          </a:p>
          <a:p>
            <a:pPr marL="457200" lvl="0" indent="-317500" rtl="0">
              <a:spcBef>
                <a:spcPts val="0"/>
              </a:spcBef>
              <a:spcAft>
                <a:spcPts val="0"/>
              </a:spcAft>
              <a:buClr>
                <a:srgbClr val="000000"/>
              </a:buClr>
              <a:buSzPct val="100000"/>
              <a:buFont typeface="Times New Roman"/>
              <a:buChar char="❖"/>
            </a:pPr>
            <a:r>
              <a:rPr lang="en" sz="1400">
                <a:solidFill>
                  <a:srgbClr val="000000"/>
                </a:solidFill>
                <a:latin typeface="Times New Roman"/>
                <a:ea typeface="Times New Roman"/>
                <a:cs typeface="Times New Roman"/>
                <a:sym typeface="Times New Roman"/>
              </a:rPr>
              <a:t>Understand the role of family, school and community in adolescent health care. </a:t>
            </a:r>
          </a:p>
          <a:p>
            <a:pPr marL="457200" lvl="0" indent="-228600" rtl="0">
              <a:spcBef>
                <a:spcPts val="0"/>
              </a:spcBef>
              <a:spcAft>
                <a:spcPts val="0"/>
              </a:spcAft>
              <a:buClr>
                <a:srgbClr val="000000"/>
              </a:buClr>
              <a:buSzPct val="100000"/>
              <a:buFont typeface="Arial"/>
              <a:buNone/>
            </a:pPr>
            <a:r>
              <a:rPr lang="en" sz="1100">
                <a:solidFill>
                  <a:srgbClr val="000000"/>
                </a:solidFill>
                <a:latin typeface="Arial"/>
                <a:ea typeface="Arial"/>
                <a:cs typeface="Arial"/>
                <a:sym typeface="Arial"/>
              </a:rPr>
              <a:t>						</a:t>
            </a:r>
          </a:p>
          <a:p>
            <a:pPr lvl="0" rtl="0">
              <a:spcBef>
                <a:spcPts val="0"/>
              </a:spcBef>
              <a:spcAft>
                <a:spcPts val="0"/>
              </a:spcAft>
              <a:buNone/>
            </a:pPr>
            <a:r>
              <a:rPr lang="en" sz="1100">
                <a:solidFill>
                  <a:srgbClr val="000000"/>
                </a:solidFill>
                <a:latin typeface="Arial"/>
                <a:ea typeface="Arial"/>
                <a:cs typeface="Arial"/>
                <a:sym typeface="Arial"/>
              </a:rPr>
              <a:t>					 				</a:t>
            </a:r>
          </a:p>
          <a:p>
            <a:pPr lvl="0" rtl="0">
              <a:spcBef>
                <a:spcPts val="0"/>
              </a:spcBef>
              <a:spcAft>
                <a:spcPts val="0"/>
              </a:spcAft>
              <a:buNone/>
            </a:pPr>
            <a:r>
              <a:rPr lang="en" sz="1100">
                <a:solidFill>
                  <a:srgbClr val="000000"/>
                </a:solidFill>
                <a:latin typeface="Arial"/>
                <a:ea typeface="Arial"/>
                <a:cs typeface="Arial"/>
                <a:sym typeface="Arial"/>
              </a:rPr>
              <a:t>			</a:t>
            </a:r>
          </a:p>
          <a:p>
            <a:pPr lvl="0" rtl="0">
              <a:spcBef>
                <a:spcPts val="0"/>
              </a:spcBef>
              <a:spcAft>
                <a:spcPts val="0"/>
              </a:spcAft>
              <a:buNone/>
            </a:pPr>
            <a:r>
              <a:rPr lang="en" sz="1100">
                <a:solidFill>
                  <a:srgbClr val="000000"/>
                </a:solidFill>
                <a:latin typeface="Arial"/>
                <a:ea typeface="Arial"/>
                <a:cs typeface="Arial"/>
                <a:sym typeface="Arial"/>
              </a:rPr>
              <a:t>		</a:t>
            </a:r>
          </a:p>
          <a:p>
            <a:pPr lvl="0" rtl="0">
              <a:spcBef>
                <a:spcPts val="0"/>
              </a:spcBef>
              <a:spcAft>
                <a:spcPts val="0"/>
              </a:spcAft>
              <a:buNone/>
            </a:pPr>
            <a:r>
              <a:rPr lang="en" sz="1400">
                <a:solidFill>
                  <a:srgbClr val="000000"/>
                </a:solidFill>
                <a:latin typeface="Times New Roman"/>
                <a:ea typeface="Times New Roman"/>
                <a:cs typeface="Times New Roman"/>
                <a:sym typeface="Times New Roman"/>
              </a:rPr>
              <a:t> </a:t>
            </a:r>
          </a:p>
          <a:p>
            <a:pPr marL="457200" lvl="0" indent="-228600" rtl="0">
              <a:spcBef>
                <a:spcPts val="0"/>
              </a:spcBef>
              <a:spcAft>
                <a:spcPts val="0"/>
              </a:spcAft>
              <a:buClr>
                <a:srgbClr val="000000"/>
              </a:buClr>
              <a:buSzPct val="100000"/>
              <a:buFont typeface="Arial"/>
              <a:buNone/>
            </a:pPr>
            <a:r>
              <a:rPr lang="en" sz="1100">
                <a:solidFill>
                  <a:srgbClr val="000000"/>
                </a:solidFill>
                <a:latin typeface="Arial"/>
                <a:ea typeface="Arial"/>
                <a:cs typeface="Arial"/>
                <a:sym typeface="Arial"/>
              </a:rPr>
              <a:t>						</a:t>
            </a:r>
          </a:p>
          <a:p>
            <a:pPr lvl="0" rtl="0">
              <a:spcBef>
                <a:spcPts val="0"/>
              </a:spcBef>
              <a:spcAft>
                <a:spcPts val="0"/>
              </a:spcAft>
              <a:buClr>
                <a:srgbClr val="000000"/>
              </a:buClr>
              <a:buSzPct val="100000"/>
              <a:buFont typeface="Arial"/>
              <a:buNone/>
            </a:pPr>
            <a:r>
              <a:rPr lang="en" sz="1100">
                <a:solidFill>
                  <a:srgbClr val="000000"/>
                </a:solidFill>
                <a:latin typeface="Arial"/>
                <a:ea typeface="Arial"/>
                <a:cs typeface="Arial"/>
                <a:sym typeface="Arial"/>
              </a:rPr>
              <a:t>					 				</a:t>
            </a:r>
          </a:p>
          <a:p>
            <a:pPr marL="457200" lvl="0" indent="-298450" rtl="0">
              <a:spcBef>
                <a:spcPts val="0"/>
              </a:spcBef>
              <a:spcAft>
                <a:spcPts val="0"/>
              </a:spcAft>
              <a:buClr>
                <a:srgbClr val="000000"/>
              </a:buClr>
              <a:buSzPct val="100000"/>
              <a:buFont typeface="Arial"/>
              <a:buNone/>
            </a:pPr>
            <a:r>
              <a:rPr lang="en" sz="1100">
                <a:solidFill>
                  <a:srgbClr val="000000"/>
                </a:solidFill>
                <a:latin typeface="Arial"/>
                <a:ea typeface="Arial"/>
                <a:cs typeface="Arial"/>
                <a:sym typeface="Arial"/>
              </a:rPr>
              <a:t>			</a:t>
            </a:r>
          </a:p>
          <a:p>
            <a:pPr marL="457200" lvl="0" indent="-298450" rtl="0">
              <a:spcBef>
                <a:spcPts val="0"/>
              </a:spcBef>
              <a:spcAft>
                <a:spcPts val="0"/>
              </a:spcAft>
              <a:buClr>
                <a:srgbClr val="000000"/>
              </a:buClr>
              <a:buSzPct val="78571"/>
              <a:buFont typeface="Arial"/>
              <a:buNone/>
            </a:pPr>
            <a:r>
              <a:rPr lang="en" sz="14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idx="4294967295"/>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 </a:t>
            </a:r>
          </a:p>
        </p:txBody>
      </p:sp>
      <p:sp>
        <p:nvSpPr>
          <p:cNvPr id="477" name="Shape 477"/>
          <p:cNvSpPr txBox="1">
            <a:spLocks noGrp="1"/>
          </p:cNvSpPr>
          <p:nvPr>
            <p:ph type="body" idx="4294967295"/>
          </p:nvPr>
        </p:nvSpPr>
        <p:spPr>
          <a:xfrm>
            <a:off x="4666600" y="2863000"/>
            <a:ext cx="4225200" cy="2034600"/>
          </a:xfrm>
          <a:prstGeom prst="rect">
            <a:avLst/>
          </a:prstGeom>
        </p:spPr>
        <p:txBody>
          <a:bodyPr wrap="square" lIns="91425" tIns="91425" rIns="91425" bIns="91425" anchor="t" anchorCtr="0">
            <a:noAutofit/>
          </a:bodyPr>
          <a:lstStyle/>
          <a:p>
            <a:pPr lvl="0" rtl="0">
              <a:spcBef>
                <a:spcPts val="0"/>
              </a:spcBef>
              <a:spcAft>
                <a:spcPts val="0"/>
              </a:spcAft>
              <a:buNone/>
            </a:pPr>
            <a:r>
              <a:rPr lang="en" sz="1800" b="1">
                <a:solidFill>
                  <a:srgbClr val="D1282E"/>
                </a:solidFill>
                <a:latin typeface="Arial"/>
                <a:ea typeface="Arial"/>
                <a:cs typeface="Arial"/>
                <a:sym typeface="Arial"/>
              </a:rPr>
              <a:t>DRUG USE</a:t>
            </a:r>
          </a:p>
          <a:p>
            <a:pPr lvl="0" rtl="0">
              <a:spcBef>
                <a:spcPts val="0"/>
              </a:spcBef>
              <a:spcAft>
                <a:spcPts val="0"/>
              </a:spcAft>
              <a:buNone/>
            </a:pPr>
            <a:endParaRPr sz="1800" b="1"/>
          </a:p>
          <a:p>
            <a:pPr lvl="0" rtl="0">
              <a:spcBef>
                <a:spcPts val="0"/>
              </a:spcBef>
              <a:spcAft>
                <a:spcPts val="0"/>
              </a:spcAft>
              <a:buNone/>
            </a:pPr>
            <a:r>
              <a:rPr lang="en" sz="1400">
                <a:solidFill>
                  <a:srgbClr val="000000"/>
                </a:solidFill>
                <a:latin typeface="Arial"/>
                <a:ea typeface="Arial"/>
                <a:cs typeface="Arial"/>
                <a:sym typeface="Arial"/>
              </a:rPr>
              <a:t>The prevalence of drug use in this survey was 6.4% (10.6% in males and 0.8% in female study subjects), volatile substance was commonly abused among adolescents.</a:t>
            </a:r>
          </a:p>
          <a:p>
            <a:pPr lvl="0" rtl="0">
              <a:spcBef>
                <a:spcPts val="0"/>
              </a:spcBef>
              <a:buNone/>
            </a:pPr>
            <a:endParaRPr/>
          </a:p>
        </p:txBody>
      </p:sp>
      <p:sp>
        <p:nvSpPr>
          <p:cNvPr id="478" name="Shape 478"/>
          <p:cNvSpPr txBox="1"/>
          <p:nvPr/>
        </p:nvSpPr>
        <p:spPr>
          <a:xfrm>
            <a:off x="88275" y="837425"/>
            <a:ext cx="4029300" cy="1277100"/>
          </a:xfrm>
          <a:prstGeom prst="rect">
            <a:avLst/>
          </a:prstGeom>
          <a:noFill/>
          <a:ln>
            <a:noFill/>
          </a:ln>
        </p:spPr>
        <p:txBody>
          <a:bodyPr wrap="square" lIns="91425" tIns="91425" rIns="91425" bIns="91425" anchor="t" anchorCtr="0">
            <a:noAutofit/>
          </a:bodyPr>
          <a:lstStyle/>
          <a:p>
            <a:pPr lvl="0" rtl="0">
              <a:spcBef>
                <a:spcPts val="0"/>
              </a:spcBef>
              <a:spcAft>
                <a:spcPts val="1600"/>
              </a:spcAft>
              <a:buNone/>
            </a:pPr>
            <a:r>
              <a:rPr lang="en" sz="1800" b="1">
                <a:solidFill>
                  <a:srgbClr val="D1282E"/>
                </a:solidFill>
                <a:latin typeface="Nunito"/>
                <a:ea typeface="Nunito"/>
                <a:cs typeface="Nunito"/>
                <a:sym typeface="Nunito"/>
              </a:rPr>
              <a:t> CAR ACCIDENT</a:t>
            </a:r>
          </a:p>
          <a:p>
            <a:pPr marL="0" lvl="0" indent="0" rtl="0">
              <a:lnSpc>
                <a:spcPct val="115000"/>
              </a:lnSpc>
              <a:spcBef>
                <a:spcPts val="0"/>
              </a:spcBef>
              <a:buNone/>
            </a:pPr>
            <a:r>
              <a:rPr lang="en"/>
              <a:t>Adolescents males who drive car 45% of them had a car accident. </a:t>
            </a:r>
          </a:p>
          <a:p>
            <a:pPr lvl="0" rtl="0">
              <a:lnSpc>
                <a:spcPct val="115000"/>
              </a:lnSpc>
              <a:spcBef>
                <a:spcPts val="0"/>
              </a:spcBef>
              <a:spcAft>
                <a:spcPts val="1600"/>
              </a:spcAft>
              <a:buNone/>
            </a:pPr>
            <a:endParaRPr sz="1300">
              <a:solidFill>
                <a:schemeClr val="dk2"/>
              </a:solidFill>
              <a:latin typeface="Nunito"/>
              <a:ea typeface="Nunito"/>
              <a:cs typeface="Nunito"/>
              <a:sym typeface="Nunito"/>
            </a:endParaRPr>
          </a:p>
          <a:p>
            <a:pPr lvl="0" rtl="0">
              <a:spcBef>
                <a:spcPts val="0"/>
              </a:spcBef>
              <a:spcAft>
                <a:spcPts val="1600"/>
              </a:spcAft>
              <a:buNone/>
            </a:pPr>
            <a:endParaRPr sz="1800" b="1">
              <a:solidFill>
                <a:schemeClr val="dk2"/>
              </a:solidFill>
              <a:latin typeface="Nunito"/>
              <a:ea typeface="Nunito"/>
              <a:cs typeface="Nunito"/>
              <a:sym typeface="Nunito"/>
            </a:endParaRPr>
          </a:p>
        </p:txBody>
      </p:sp>
      <p:pic>
        <p:nvPicPr>
          <p:cNvPr id="479" name="Shape 479"/>
          <p:cNvPicPr preferRelativeResize="0"/>
          <p:nvPr/>
        </p:nvPicPr>
        <p:blipFill>
          <a:blip r:embed="rId3">
            <a:alphaModFix/>
          </a:blip>
          <a:stretch>
            <a:fillRect/>
          </a:stretch>
        </p:blipFill>
        <p:spPr>
          <a:xfrm>
            <a:off x="4369730" y="0"/>
            <a:ext cx="4774270" cy="2692150"/>
          </a:xfrm>
          <a:prstGeom prst="rect">
            <a:avLst/>
          </a:prstGeom>
          <a:noFill/>
          <a:ln>
            <a:noFill/>
          </a:ln>
        </p:spPr>
      </p:pic>
      <p:pic>
        <p:nvPicPr>
          <p:cNvPr id="480" name="Shape 480"/>
          <p:cNvPicPr preferRelativeResize="0"/>
          <p:nvPr/>
        </p:nvPicPr>
        <p:blipFill>
          <a:blip r:embed="rId4">
            <a:alphaModFix/>
          </a:blip>
          <a:stretch>
            <a:fillRect/>
          </a:stretch>
        </p:blipFill>
        <p:spPr>
          <a:xfrm>
            <a:off x="0" y="2692153"/>
            <a:ext cx="4347221" cy="24513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824000" y="1613825"/>
            <a:ext cx="7930500" cy="1872900"/>
          </a:xfrm>
          <a:prstGeom prst="rect">
            <a:avLst/>
          </a:prstGeom>
        </p:spPr>
        <p:txBody>
          <a:bodyPr wrap="square" lIns="91425" tIns="91425" rIns="91425" bIns="91425" anchor="ctr" anchorCtr="0">
            <a:noAutofit/>
          </a:bodyPr>
          <a:lstStyle/>
          <a:p>
            <a:pPr lvl="0">
              <a:spcBef>
                <a:spcPts val="0"/>
              </a:spcBef>
              <a:buClr>
                <a:schemeClr val="dk1"/>
              </a:buClr>
              <a:buSzPct val="91666"/>
              <a:buFont typeface="Arial"/>
              <a:buNone/>
            </a:pPr>
            <a:r>
              <a:rPr lang="en" sz="1200"/>
              <a:t>		 	 	 		</a:t>
            </a:r>
          </a:p>
          <a:p>
            <a:pPr lvl="0">
              <a:spcBef>
                <a:spcPts val="0"/>
              </a:spcBef>
              <a:buClr>
                <a:schemeClr val="dk1"/>
              </a:buClr>
              <a:buSzPct val="91666"/>
              <a:buFont typeface="Arial"/>
              <a:buNone/>
            </a:pPr>
            <a:r>
              <a:rPr lang="en" sz="1200"/>
              <a:t>			</a:t>
            </a:r>
          </a:p>
          <a:p>
            <a:pPr lvl="0">
              <a:spcBef>
                <a:spcPts val="0"/>
              </a:spcBef>
              <a:buClr>
                <a:schemeClr val="dk1"/>
              </a:buClr>
              <a:buSzPct val="91666"/>
              <a:buFont typeface="Arial"/>
              <a:buNone/>
            </a:pPr>
            <a:r>
              <a:rPr lang="en" sz="1200"/>
              <a:t>				</a:t>
            </a:r>
          </a:p>
          <a:p>
            <a:pPr lvl="0">
              <a:spcBef>
                <a:spcPts val="0"/>
              </a:spcBef>
              <a:buClr>
                <a:schemeClr val="dk1"/>
              </a:buClr>
              <a:buSzPct val="91666"/>
              <a:buFont typeface="Arial"/>
              <a:buNone/>
            </a:pPr>
            <a:r>
              <a:rPr lang="en" sz="1200"/>
              <a:t>					</a:t>
            </a:r>
          </a:p>
          <a:p>
            <a:pPr marL="457200" lvl="0" indent="-304800" algn="l" rtl="0">
              <a:lnSpc>
                <a:spcPct val="115000"/>
              </a:lnSpc>
              <a:spcBef>
                <a:spcPts val="0"/>
              </a:spcBef>
              <a:buSzPct val="100000"/>
            </a:pPr>
            <a:r>
              <a:rPr lang="en" sz="1200"/>
              <a:t>						 					</a:t>
            </a:r>
            <a:r>
              <a:rPr lang="en" sz="1800"/>
              <a:t>		</a:t>
            </a:r>
          </a:p>
          <a:p>
            <a:pPr marL="457200" lvl="0" indent="-419100" algn="l" rtl="0">
              <a:lnSpc>
                <a:spcPct val="115000"/>
              </a:lnSpc>
              <a:spcBef>
                <a:spcPts val="0"/>
              </a:spcBef>
              <a:buSzPct val="100000"/>
            </a:pPr>
            <a:r>
              <a:rPr lang="en" sz="3000"/>
              <a:t>Approach to common adolescent health problems</a:t>
            </a:r>
          </a:p>
          <a:p>
            <a:pPr marL="457200" lvl="0" indent="-304800" algn="l" rtl="0">
              <a:lnSpc>
                <a:spcPct val="115000"/>
              </a:lnSpc>
              <a:spcBef>
                <a:spcPts val="0"/>
              </a:spcBef>
              <a:buSzPct val="100000"/>
            </a:pPr>
            <a:r>
              <a:rPr lang="en" sz="1200"/>
              <a:t>	</a:t>
            </a:r>
          </a:p>
          <a:p>
            <a:pPr marL="457200" lvl="0" indent="-304800" algn="l" rtl="0">
              <a:lnSpc>
                <a:spcPct val="115000"/>
              </a:lnSpc>
              <a:spcBef>
                <a:spcPts val="0"/>
              </a:spcBef>
              <a:buSzPct val="100000"/>
            </a:pPr>
            <a:endParaRPr sz="1200"/>
          </a:p>
          <a:p>
            <a:pPr marL="457200" lvl="0" indent="-304800" algn="l" rtl="0">
              <a:lnSpc>
                <a:spcPct val="115000"/>
              </a:lnSpc>
              <a:spcBef>
                <a:spcPts val="0"/>
              </a:spcBef>
              <a:buSzPct val="100000"/>
            </a:pPr>
            <a:endParaRPr sz="1200"/>
          </a:p>
          <a:p>
            <a:pPr lvl="0" algn="l" rtl="0">
              <a:lnSpc>
                <a:spcPct val="115000"/>
              </a:lnSpc>
              <a:spcBef>
                <a:spcPts val="0"/>
              </a:spcBef>
              <a:buNone/>
            </a:pPr>
            <a:endParaRPr sz="1200"/>
          </a:p>
          <a:p>
            <a:pPr lvl="0" algn="l" rtl="0">
              <a:lnSpc>
                <a:spcPct val="115000"/>
              </a:lnSpc>
              <a:spcBef>
                <a:spcPts val="0"/>
              </a:spcBef>
              <a:buNone/>
            </a:pPr>
            <a:endParaRPr sz="1200"/>
          </a:p>
          <a:p>
            <a:pPr marL="457200" lvl="0" indent="-304800" algn="l" rtl="0">
              <a:lnSpc>
                <a:spcPct val="115000"/>
              </a:lnSpc>
              <a:spcBef>
                <a:spcPts val="0"/>
              </a:spcBef>
              <a:buSzPct val="100000"/>
            </a:pPr>
            <a:endParaRPr sz="1200"/>
          </a:p>
          <a:p>
            <a:pPr lvl="0" algn="ctr" rtl="0">
              <a:lnSpc>
                <a:spcPct val="115000"/>
              </a:lnSpc>
              <a:spcBef>
                <a:spcPts val="0"/>
              </a:spcBef>
              <a:buNone/>
            </a:pPr>
            <a:r>
              <a:rPr lang="en" sz="1200"/>
              <a:t>we should take care about Environmental factors, including family, peer group, school, neighborhood, and social cause, because they can either support or refute young people’s health.					</a:t>
            </a:r>
          </a:p>
          <a:p>
            <a:pPr lvl="0" algn="l" rtl="0">
              <a:lnSpc>
                <a:spcPct val="115000"/>
              </a:lnSpc>
              <a:spcBef>
                <a:spcPts val="0"/>
              </a:spcBef>
              <a:buClr>
                <a:schemeClr val="dk1"/>
              </a:buClr>
              <a:buSzPct val="91666"/>
              <a:buFont typeface="Arial"/>
              <a:buNone/>
            </a:pPr>
            <a:r>
              <a:rPr lang="en" sz="1200"/>
              <a:t>					 				</a:t>
            </a:r>
          </a:p>
          <a:p>
            <a:pPr lvl="0">
              <a:spcBef>
                <a:spcPts val="0"/>
              </a:spcBef>
              <a:buClr>
                <a:schemeClr val="dk1"/>
              </a:buClr>
              <a:buSzPct val="91666"/>
              <a:buFont typeface="Arial"/>
              <a:buNone/>
            </a:pPr>
            <a:r>
              <a:rPr lang="en" sz="1200"/>
              <a:t>			</a:t>
            </a:r>
          </a:p>
          <a:p>
            <a:pPr lvl="0">
              <a:spcBef>
                <a:spcPts val="0"/>
              </a:spcBef>
              <a:buClr>
                <a:schemeClr val="dk1"/>
              </a:buClr>
              <a:buSzPct val="91666"/>
              <a:buFont typeface="Arial"/>
              <a:buNone/>
            </a:pPr>
            <a:r>
              <a:rPr lang="en" sz="1200"/>
              <a:t>		</a:t>
            </a:r>
          </a:p>
          <a:p>
            <a:pPr lvl="0">
              <a:spcBef>
                <a:spcPts val="0"/>
              </a:spcBef>
              <a:buNone/>
            </a:pPr>
            <a:endParaRPr sz="12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rtl="0">
              <a:spcBef>
                <a:spcPts val="0"/>
              </a:spcBef>
              <a:buNone/>
            </a:pPr>
            <a:r>
              <a:rPr lang="en"/>
              <a:t> </a:t>
            </a:r>
          </a:p>
        </p:txBody>
      </p:sp>
      <p:sp>
        <p:nvSpPr>
          <p:cNvPr id="491" name="Shape 491"/>
          <p:cNvSpPr txBox="1">
            <a:spLocks noGrp="1"/>
          </p:cNvSpPr>
          <p:nvPr>
            <p:ph type="body" idx="1"/>
          </p:nvPr>
        </p:nvSpPr>
        <p:spPr>
          <a:xfrm>
            <a:off x="1303825" y="731550"/>
            <a:ext cx="5683500" cy="1500900"/>
          </a:xfrm>
          <a:prstGeom prst="rect">
            <a:avLst/>
          </a:prstGeom>
        </p:spPr>
        <p:txBody>
          <a:bodyPr wrap="square" lIns="91425" tIns="91425" rIns="91425" bIns="91425" anchor="t" anchorCtr="0">
            <a:noAutofit/>
          </a:bodyPr>
          <a:lstStyle/>
          <a:p>
            <a:pPr lvl="0" rtl="0">
              <a:lnSpc>
                <a:spcPct val="100000"/>
              </a:lnSpc>
              <a:spcBef>
                <a:spcPts val="0"/>
              </a:spcBef>
              <a:buNone/>
            </a:pPr>
            <a:r>
              <a:rPr lang="en" sz="1800" b="1">
                <a:solidFill>
                  <a:srgbClr val="000000"/>
                </a:solidFill>
              </a:rPr>
              <a:t>Mental health</a:t>
            </a:r>
            <a:r>
              <a:rPr lang="en" sz="1800">
                <a:solidFill>
                  <a:srgbClr val="000000"/>
                </a:solidFill>
              </a:rPr>
              <a:t>:</a:t>
            </a:r>
            <a:r>
              <a:rPr lang="en">
                <a:solidFill>
                  <a:srgbClr val="000000"/>
                </a:solidFill>
              </a:rPr>
              <a:t> </a:t>
            </a:r>
          </a:p>
          <a:p>
            <a:pPr marL="457200" lvl="0" indent="-228600" rtl="0">
              <a:lnSpc>
                <a:spcPct val="100000"/>
              </a:lnSpc>
              <a:spcBef>
                <a:spcPts val="0"/>
              </a:spcBef>
              <a:buClr>
                <a:srgbClr val="000000"/>
              </a:buClr>
            </a:pPr>
            <a:r>
              <a:rPr lang="en">
                <a:solidFill>
                  <a:srgbClr val="DC1820"/>
                </a:solidFill>
              </a:rPr>
              <a:t>Building life skills in children and adolescents and providing them with psychosocial support</a:t>
            </a:r>
            <a:r>
              <a:rPr lang="en">
                <a:solidFill>
                  <a:srgbClr val="000000"/>
                </a:solidFill>
              </a:rPr>
              <a:t> can help promote good mental health and reduce violence.</a:t>
            </a:r>
          </a:p>
        </p:txBody>
      </p:sp>
      <p:sp>
        <p:nvSpPr>
          <p:cNvPr id="492" name="Shape 492"/>
          <p:cNvSpPr txBox="1"/>
          <p:nvPr/>
        </p:nvSpPr>
        <p:spPr>
          <a:xfrm>
            <a:off x="1303825" y="2323085"/>
            <a:ext cx="5683500" cy="1917000"/>
          </a:xfrm>
          <a:prstGeom prst="rect">
            <a:avLst/>
          </a:prstGeom>
          <a:noFill/>
          <a:ln>
            <a:noFill/>
          </a:ln>
        </p:spPr>
        <p:txBody>
          <a:bodyPr wrap="square" lIns="91425" tIns="91425" rIns="91425" bIns="91425" anchor="t" anchorCtr="0">
            <a:noAutofit/>
          </a:bodyPr>
          <a:lstStyle/>
          <a:p>
            <a:pPr lvl="0" rtl="0">
              <a:spcBef>
                <a:spcPts val="0"/>
              </a:spcBef>
              <a:spcAft>
                <a:spcPts val="1600"/>
              </a:spcAft>
              <a:buNone/>
            </a:pPr>
            <a:r>
              <a:rPr lang="en" sz="1800" b="1" dirty="0">
                <a:latin typeface="Nunito"/>
                <a:ea typeface="Nunito"/>
                <a:cs typeface="Nunito"/>
                <a:sym typeface="Nunito"/>
              </a:rPr>
              <a:t> Smoking </a:t>
            </a:r>
          </a:p>
          <a:p>
            <a:pPr marL="457200" lvl="0" indent="-311150" rtl="0">
              <a:spcBef>
                <a:spcPts val="0"/>
              </a:spcBef>
              <a:spcAft>
                <a:spcPts val="1600"/>
              </a:spcAft>
              <a:buSzPct val="100000"/>
              <a:buFont typeface="Nunito"/>
              <a:buChar char="●"/>
            </a:pPr>
            <a:r>
              <a:rPr lang="en" sz="1300" dirty="0">
                <a:latin typeface="Nunito"/>
                <a:ea typeface="Nunito"/>
                <a:cs typeface="Nunito"/>
                <a:sym typeface="Nunito"/>
              </a:rPr>
              <a:t>Prohibiting the sale of tobacco products to minors. </a:t>
            </a:r>
          </a:p>
          <a:p>
            <a:pPr marL="457200" lvl="0" indent="-311150" rtl="0">
              <a:spcBef>
                <a:spcPts val="0"/>
              </a:spcBef>
              <a:spcAft>
                <a:spcPts val="1600"/>
              </a:spcAft>
              <a:buSzPct val="100000"/>
              <a:buFont typeface="Nunito"/>
              <a:buChar char="●"/>
            </a:pPr>
            <a:r>
              <a:rPr lang="en" sz="1300" dirty="0">
                <a:latin typeface="Nunito"/>
                <a:ea typeface="Nunito"/>
                <a:cs typeface="Nunito"/>
                <a:sym typeface="Nunito"/>
              </a:rPr>
              <a:t>Increasing the price of tobacco products. </a:t>
            </a:r>
          </a:p>
          <a:p>
            <a:pPr marL="457200" lvl="0" indent="-311150" rtl="0">
              <a:spcBef>
                <a:spcPts val="0"/>
              </a:spcBef>
              <a:spcAft>
                <a:spcPts val="1600"/>
              </a:spcAft>
              <a:buSzPct val="100000"/>
              <a:buFont typeface="Nunito"/>
              <a:buChar char="●"/>
            </a:pPr>
            <a:r>
              <a:rPr lang="en" sz="1300" dirty="0">
                <a:latin typeface="Nunito"/>
                <a:ea typeface="Nunito"/>
                <a:cs typeface="Nunito"/>
                <a:sym typeface="Nunito"/>
              </a:rPr>
              <a:t>Banning smoking advertising. </a:t>
            </a:r>
          </a:p>
          <a:p>
            <a:pPr marL="457200" lvl="0" indent="-311150" rtl="0">
              <a:spcBef>
                <a:spcPts val="0"/>
              </a:spcBef>
              <a:spcAft>
                <a:spcPts val="1600"/>
              </a:spcAft>
              <a:buSzPct val="100000"/>
              <a:buFont typeface="Nunito"/>
              <a:buChar char="●"/>
            </a:pPr>
            <a:r>
              <a:rPr lang="en" sz="1300" dirty="0">
                <a:latin typeface="Nunito"/>
                <a:ea typeface="Nunito"/>
                <a:cs typeface="Nunito"/>
                <a:sym typeface="Nunito"/>
              </a:rPr>
              <a:t>Ensuring smoke-free environments. </a:t>
            </a:r>
          </a:p>
          <a:p>
            <a:pPr marL="457200" lvl="0" indent="-311150" rtl="0">
              <a:spcBef>
                <a:spcPts val="0"/>
              </a:spcBef>
              <a:spcAft>
                <a:spcPts val="1600"/>
              </a:spcAft>
              <a:buSzPct val="100000"/>
              <a:buFont typeface="Nunito"/>
              <a:buChar char="●"/>
            </a:pPr>
            <a:r>
              <a:rPr lang="en" sz="1300" dirty="0">
                <a:latin typeface="Nunito"/>
                <a:ea typeface="Nunito"/>
                <a:cs typeface="Nunito"/>
                <a:sym typeface="Nunito"/>
              </a:rPr>
              <a:t>Counseling and explain the dangers of using illegal drug.(role of family,school and community)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rtl="0">
              <a:spcBef>
                <a:spcPts val="0"/>
              </a:spcBef>
              <a:buNone/>
            </a:pPr>
            <a:r>
              <a:rPr lang="en"/>
              <a:t> </a:t>
            </a:r>
          </a:p>
        </p:txBody>
      </p:sp>
      <p:sp>
        <p:nvSpPr>
          <p:cNvPr id="498" name="Shape 498"/>
          <p:cNvSpPr txBox="1">
            <a:spLocks noGrp="1"/>
          </p:cNvSpPr>
          <p:nvPr>
            <p:ph type="body" idx="1"/>
          </p:nvPr>
        </p:nvSpPr>
        <p:spPr>
          <a:xfrm>
            <a:off x="1303800" y="2736875"/>
            <a:ext cx="5317800" cy="2068500"/>
          </a:xfrm>
          <a:prstGeom prst="rect">
            <a:avLst/>
          </a:prstGeom>
        </p:spPr>
        <p:txBody>
          <a:bodyPr wrap="square" lIns="91425" tIns="91425" rIns="91425" bIns="91425" anchor="t" anchorCtr="0">
            <a:noAutofit/>
          </a:bodyPr>
          <a:lstStyle/>
          <a:p>
            <a:pPr lvl="0" rtl="0">
              <a:spcBef>
                <a:spcPts val="0"/>
              </a:spcBef>
              <a:buNone/>
            </a:pPr>
            <a:r>
              <a:rPr lang="en" sz="1800" b="1"/>
              <a:t>Obesity and physical inactivity: </a:t>
            </a:r>
          </a:p>
          <a:p>
            <a:pPr marL="457200" lvl="0" indent="-228600" rtl="0">
              <a:spcBef>
                <a:spcPts val="0"/>
              </a:spcBef>
            </a:pPr>
            <a:r>
              <a:rPr lang="en"/>
              <a:t>Providing access to healthy foods and opportunities </a:t>
            </a:r>
            <a:r>
              <a:rPr lang="en" b="1"/>
              <a:t>to engage in physical activity</a:t>
            </a:r>
            <a:r>
              <a:rPr lang="en"/>
              <a:t>. </a:t>
            </a:r>
          </a:p>
          <a:p>
            <a:pPr marL="457200" lvl="0" indent="-228600" rtl="0">
              <a:spcBef>
                <a:spcPts val="0"/>
              </a:spcBef>
            </a:pPr>
            <a:r>
              <a:rPr lang="en"/>
              <a:t>Developing healthy eating and exercise habits at adolescents are foundations for good health in adulthood. </a:t>
            </a:r>
          </a:p>
        </p:txBody>
      </p:sp>
      <p:sp>
        <p:nvSpPr>
          <p:cNvPr id="499" name="Shape 499"/>
          <p:cNvSpPr txBox="1"/>
          <p:nvPr/>
        </p:nvSpPr>
        <p:spPr>
          <a:xfrm>
            <a:off x="1216500" y="751200"/>
            <a:ext cx="5405100" cy="1151100"/>
          </a:xfrm>
          <a:prstGeom prst="rect">
            <a:avLst/>
          </a:prstGeom>
          <a:noFill/>
          <a:ln>
            <a:noFill/>
          </a:ln>
        </p:spPr>
        <p:txBody>
          <a:bodyPr wrap="square" lIns="91425" tIns="91425" rIns="91425" bIns="91425" anchor="t" anchorCtr="0">
            <a:noAutofit/>
          </a:bodyPr>
          <a:lstStyle/>
          <a:p>
            <a:pPr lvl="0" rtl="0">
              <a:spcBef>
                <a:spcPts val="0"/>
              </a:spcBef>
              <a:spcAft>
                <a:spcPts val="1600"/>
              </a:spcAft>
              <a:buNone/>
            </a:pPr>
            <a:r>
              <a:rPr lang="en" sz="1800" b="1">
                <a:solidFill>
                  <a:schemeClr val="dk2"/>
                </a:solidFill>
                <a:latin typeface="Nunito"/>
                <a:ea typeface="Nunito"/>
                <a:cs typeface="Nunito"/>
                <a:sym typeface="Nunito"/>
              </a:rPr>
              <a:t> Injury and Car Accident:</a:t>
            </a:r>
          </a:p>
          <a:p>
            <a:pPr marL="457200" lvl="0" indent="-311150" rtl="0">
              <a:lnSpc>
                <a:spcPct val="115000"/>
              </a:lnSpc>
              <a:spcBef>
                <a:spcPts val="0"/>
              </a:spcBef>
              <a:spcAft>
                <a:spcPts val="1600"/>
              </a:spcAft>
              <a:buClr>
                <a:schemeClr val="dk2"/>
              </a:buClr>
              <a:buSzPct val="100000"/>
              <a:buFont typeface="Nunito"/>
              <a:buChar char="●"/>
            </a:pPr>
            <a:r>
              <a:rPr lang="en" sz="1300">
                <a:solidFill>
                  <a:schemeClr val="dk2"/>
                </a:solidFill>
                <a:latin typeface="Nunito"/>
                <a:ea typeface="Nunito"/>
                <a:cs typeface="Nunito"/>
                <a:sym typeface="Nunito"/>
              </a:rPr>
              <a:t>Young drivers need advice on driving safely. </a:t>
            </a:r>
          </a:p>
          <a:p>
            <a:pPr marL="457200" lvl="0" indent="-311150" rtl="0">
              <a:lnSpc>
                <a:spcPct val="115000"/>
              </a:lnSpc>
              <a:spcBef>
                <a:spcPts val="0"/>
              </a:spcBef>
              <a:spcAft>
                <a:spcPts val="1600"/>
              </a:spcAft>
              <a:buClr>
                <a:schemeClr val="dk2"/>
              </a:buClr>
              <a:buSzPct val="100000"/>
              <a:buFont typeface="Nunito"/>
              <a:buChar char="●"/>
            </a:pPr>
            <a:r>
              <a:rPr lang="en" sz="1300">
                <a:solidFill>
                  <a:schemeClr val="dk2"/>
                </a:solidFill>
                <a:latin typeface="Nunito"/>
                <a:ea typeface="Nunito"/>
                <a:cs typeface="Nunito"/>
                <a:sym typeface="Nunito"/>
              </a:rPr>
              <a:t>Forbidding adolescents aged less than 18 years from driving.</a:t>
            </a:r>
          </a:p>
          <a:p>
            <a:pPr lvl="0" rtl="0">
              <a:spcBef>
                <a:spcPts val="0"/>
              </a:spcBef>
              <a:spcAft>
                <a:spcPts val="1600"/>
              </a:spcAft>
              <a:buNone/>
            </a:pPr>
            <a:endParaRPr sz="1800" b="1">
              <a:solidFill>
                <a:schemeClr val="dk2"/>
              </a:solidFill>
              <a:latin typeface="Nunito"/>
              <a:ea typeface="Nunito"/>
              <a:cs typeface="Nunito"/>
              <a:sym typeface="Nunito"/>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03600" y="1613825"/>
            <a:ext cx="8614200" cy="1872900"/>
          </a:xfrm>
          <a:prstGeom prst="rect">
            <a:avLst/>
          </a:prstGeom>
        </p:spPr>
        <p:txBody>
          <a:bodyPr wrap="square" lIns="91425" tIns="91425" rIns="91425" bIns="91425" anchor="ctr" anchorCtr="0">
            <a:noAutofit/>
          </a:bodyPr>
          <a:lstStyle/>
          <a:p>
            <a:pPr marL="0" marR="0" lvl="0" indent="0" algn="l" rtl="0">
              <a:lnSpc>
                <a:spcPct val="115000"/>
              </a:lnSpc>
              <a:spcBef>
                <a:spcPts val="0"/>
              </a:spcBef>
              <a:spcAft>
                <a:spcPts val="0"/>
              </a:spcAft>
              <a:buNone/>
            </a:pPr>
            <a:r>
              <a:rPr lang="en" sz="3000"/>
              <a:t>Role of family, school, and community in adolescent health care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1303800" y="674250"/>
            <a:ext cx="7030500" cy="999300"/>
          </a:xfrm>
          <a:prstGeom prst="rect">
            <a:avLst/>
          </a:prstGeom>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a:t>Role of family</a:t>
            </a:r>
          </a:p>
        </p:txBody>
      </p:sp>
      <p:sp>
        <p:nvSpPr>
          <p:cNvPr id="510" name="Shape 510"/>
          <p:cNvSpPr txBox="1">
            <a:spLocks noGrp="1"/>
          </p:cNvSpPr>
          <p:nvPr>
            <p:ph type="body" idx="1"/>
          </p:nvPr>
        </p:nvSpPr>
        <p:spPr>
          <a:xfrm>
            <a:off x="311700" y="1538725"/>
            <a:ext cx="5062800" cy="3985500"/>
          </a:xfrm>
          <a:prstGeom prst="rect">
            <a:avLst/>
          </a:prstGeom>
        </p:spPr>
        <p:txBody>
          <a:bodyPr wrap="square" lIns="91425" tIns="91425" rIns="91425" bIns="91425" anchor="t" anchorCtr="0">
            <a:noAutofit/>
          </a:bodyPr>
          <a:lstStyle/>
          <a:p>
            <a:pPr marL="457200" lvl="0" indent="-228600" rtl="0">
              <a:spcBef>
                <a:spcPts val="0"/>
              </a:spcBef>
              <a:buClr>
                <a:srgbClr val="000000"/>
              </a:buClr>
            </a:pPr>
            <a:r>
              <a:rPr lang="en">
                <a:solidFill>
                  <a:srgbClr val="000000"/>
                </a:solidFill>
              </a:rPr>
              <a:t>Adolescents who have good communication and are bonded with an adult are </a:t>
            </a:r>
            <a:r>
              <a:rPr lang="en" b="1">
                <a:solidFill>
                  <a:srgbClr val="000000"/>
                </a:solidFill>
              </a:rPr>
              <a:t>less likely to engage in risky behaviors.</a:t>
            </a:r>
          </a:p>
          <a:p>
            <a:pPr lvl="0" rtl="0">
              <a:spcBef>
                <a:spcPts val="0"/>
              </a:spcBef>
              <a:buNone/>
            </a:pPr>
            <a:endParaRPr>
              <a:solidFill>
                <a:srgbClr val="000000"/>
              </a:solidFill>
            </a:endParaRPr>
          </a:p>
          <a:p>
            <a:pPr marL="457200" lvl="0" indent="-228600" rtl="0">
              <a:spcBef>
                <a:spcPts val="0"/>
              </a:spcBef>
              <a:buClr>
                <a:srgbClr val="000000"/>
              </a:buClr>
            </a:pPr>
            <a:r>
              <a:rPr lang="en" b="1">
                <a:solidFill>
                  <a:srgbClr val="000000"/>
                </a:solidFill>
              </a:rPr>
              <a:t>Parents supervision</a:t>
            </a:r>
            <a:r>
              <a:rPr lang="en">
                <a:solidFill>
                  <a:srgbClr val="000000"/>
                </a:solidFill>
              </a:rPr>
              <a:t> and involved with their adolescents' activities are </a:t>
            </a:r>
            <a:r>
              <a:rPr lang="en" b="1">
                <a:solidFill>
                  <a:srgbClr val="000000"/>
                </a:solidFill>
              </a:rPr>
              <a:t>promoting a safe environment</a:t>
            </a:r>
            <a:r>
              <a:rPr lang="en">
                <a:solidFill>
                  <a:srgbClr val="000000"/>
                </a:solidFill>
              </a:rPr>
              <a:t>.</a:t>
            </a:r>
          </a:p>
          <a:p>
            <a:pPr lvl="0">
              <a:spcBef>
                <a:spcPts val="0"/>
              </a:spcBef>
              <a:buNone/>
            </a:pPr>
            <a:endParaRPr>
              <a:solidFill>
                <a:srgbClr val="000000"/>
              </a:solidFill>
            </a:endParaRPr>
          </a:p>
          <a:p>
            <a:pPr marL="457200" lvl="0" indent="-228600">
              <a:spcBef>
                <a:spcPts val="0"/>
              </a:spcBef>
              <a:buClr>
                <a:srgbClr val="000000"/>
              </a:buClr>
            </a:pPr>
            <a:r>
              <a:rPr lang="en">
                <a:solidFill>
                  <a:srgbClr val="000000"/>
                </a:solidFill>
              </a:rPr>
              <a:t>The children of families living in poverty are more likely to have health conditions and poorer health status, as well as less access to and utilization of health care.</a:t>
            </a:r>
          </a:p>
          <a:p>
            <a:pPr lvl="0">
              <a:spcBef>
                <a:spcPts val="0"/>
              </a:spcBef>
              <a:buNone/>
            </a:pPr>
            <a:endParaRPr>
              <a:solidFill>
                <a:srgbClr val="000000"/>
              </a:solidFill>
            </a:endParaRPr>
          </a:p>
        </p:txBody>
      </p:sp>
      <p:pic>
        <p:nvPicPr>
          <p:cNvPr id="511" name="Shape 511" descr="cb-150624112457-lva1-app6891-thumbnail-4.jpg"/>
          <p:cNvPicPr preferRelativeResize="0"/>
          <p:nvPr/>
        </p:nvPicPr>
        <p:blipFill>
          <a:blip r:embed="rId3">
            <a:alphaModFix/>
          </a:blip>
          <a:stretch>
            <a:fillRect/>
          </a:stretch>
        </p:blipFill>
        <p:spPr>
          <a:xfrm rot="10800000" flipH="1">
            <a:off x="6170677" y="1959437"/>
            <a:ext cx="2889351" cy="2169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Role of School</a:t>
            </a:r>
          </a:p>
        </p:txBody>
      </p:sp>
      <p:sp>
        <p:nvSpPr>
          <p:cNvPr id="517" name="Shape 517"/>
          <p:cNvSpPr txBox="1">
            <a:spLocks noGrp="1"/>
          </p:cNvSpPr>
          <p:nvPr>
            <p:ph type="body" idx="1"/>
          </p:nvPr>
        </p:nvSpPr>
        <p:spPr>
          <a:xfrm>
            <a:off x="1215500" y="1597875"/>
            <a:ext cx="7030500" cy="2541600"/>
          </a:xfrm>
          <a:prstGeom prst="rect">
            <a:avLst/>
          </a:prstGeom>
        </p:spPr>
        <p:txBody>
          <a:bodyPr wrap="square" lIns="91425" tIns="91425" rIns="91425" bIns="91425" anchor="t" anchorCtr="0">
            <a:noAutofit/>
          </a:bodyPr>
          <a:lstStyle/>
          <a:p>
            <a:pPr marL="457200" lvl="0" indent="-228600">
              <a:spcBef>
                <a:spcPts val="0"/>
              </a:spcBef>
              <a:buClr>
                <a:srgbClr val="000000"/>
              </a:buClr>
              <a:buChar char="❖"/>
            </a:pPr>
            <a:r>
              <a:rPr lang="en" b="1">
                <a:solidFill>
                  <a:srgbClr val="000000"/>
                </a:solidFill>
              </a:rPr>
              <a:t>School environment</a:t>
            </a:r>
            <a:r>
              <a:rPr lang="en">
                <a:solidFill>
                  <a:srgbClr val="000000"/>
                </a:solidFill>
              </a:rPr>
              <a:t> and behavior of teachers play a major role in character building and personality development of adolescents.</a:t>
            </a:r>
          </a:p>
          <a:p>
            <a:pPr lvl="0" rtl="0">
              <a:lnSpc>
                <a:spcPct val="100000"/>
              </a:lnSpc>
              <a:spcBef>
                <a:spcPts val="0"/>
              </a:spcBef>
              <a:spcAft>
                <a:spcPts val="0"/>
              </a:spcAft>
              <a:buNone/>
            </a:pPr>
            <a:endParaRPr>
              <a:solidFill>
                <a:srgbClr val="000000"/>
              </a:solidFill>
            </a:endParaRPr>
          </a:p>
          <a:p>
            <a:pPr marL="457200" lvl="0" indent="-228600" rtl="0">
              <a:lnSpc>
                <a:spcPct val="100000"/>
              </a:lnSpc>
              <a:spcBef>
                <a:spcPts val="0"/>
              </a:spcBef>
              <a:spcAft>
                <a:spcPts val="0"/>
              </a:spcAft>
              <a:buClr>
                <a:srgbClr val="000000"/>
              </a:buClr>
              <a:buChar char="❖"/>
            </a:pPr>
            <a:r>
              <a:rPr lang="en" b="1">
                <a:solidFill>
                  <a:srgbClr val="000000"/>
                </a:solidFill>
              </a:rPr>
              <a:t>School health clinics</a:t>
            </a:r>
            <a:r>
              <a:rPr lang="en">
                <a:solidFill>
                  <a:srgbClr val="000000"/>
                </a:solidFill>
              </a:rPr>
              <a:t> for health education &amp; counseling has important role.</a:t>
            </a:r>
          </a:p>
          <a:p>
            <a:pPr lvl="0" rtl="0">
              <a:lnSpc>
                <a:spcPct val="100000"/>
              </a:lnSpc>
              <a:spcBef>
                <a:spcPts val="0"/>
              </a:spcBef>
              <a:spcAft>
                <a:spcPts val="0"/>
              </a:spcAft>
              <a:buNone/>
            </a:pPr>
            <a:endParaRPr>
              <a:solidFill>
                <a:srgbClr val="000000"/>
              </a:solidFill>
            </a:endParaRPr>
          </a:p>
          <a:p>
            <a:pPr marL="457200" lvl="0" indent="-228600" rtl="0">
              <a:spcBef>
                <a:spcPts val="400"/>
              </a:spcBef>
              <a:spcAft>
                <a:spcPts val="600"/>
              </a:spcAft>
              <a:buClr>
                <a:srgbClr val="000000"/>
              </a:buClr>
              <a:buChar char="❖"/>
            </a:pPr>
            <a:r>
              <a:rPr lang="en">
                <a:solidFill>
                  <a:srgbClr val="000000"/>
                </a:solidFill>
              </a:rPr>
              <a:t>The school social environment </a:t>
            </a:r>
            <a:r>
              <a:rPr lang="en" b="1">
                <a:solidFill>
                  <a:srgbClr val="000000"/>
                </a:solidFill>
              </a:rPr>
              <a:t>affects student’s attendance</a:t>
            </a:r>
            <a:r>
              <a:rPr lang="en">
                <a:solidFill>
                  <a:srgbClr val="000000"/>
                </a:solidFill>
              </a:rPr>
              <a:t>, </a:t>
            </a:r>
            <a:r>
              <a:rPr lang="en" b="1">
                <a:solidFill>
                  <a:srgbClr val="000000"/>
                </a:solidFill>
              </a:rPr>
              <a:t>academic achievement</a:t>
            </a:r>
            <a:r>
              <a:rPr lang="en">
                <a:solidFill>
                  <a:srgbClr val="000000"/>
                </a:solidFill>
              </a:rPr>
              <a:t>, </a:t>
            </a:r>
            <a:r>
              <a:rPr lang="en" b="1">
                <a:solidFill>
                  <a:srgbClr val="000000"/>
                </a:solidFill>
              </a:rPr>
              <a:t>and behavior</a:t>
            </a:r>
            <a:r>
              <a:rPr lang="en">
                <a:solidFill>
                  <a:srgbClr val="000000"/>
                </a:solidFill>
              </a:rPr>
              <a:t>.</a:t>
            </a:r>
          </a:p>
          <a:p>
            <a:pPr lvl="0" rtl="0">
              <a:spcBef>
                <a:spcPts val="400"/>
              </a:spcBef>
              <a:spcAft>
                <a:spcPts val="600"/>
              </a:spcAft>
              <a:buNone/>
            </a:pPr>
            <a:endParaRPr>
              <a:solidFill>
                <a:srgbClr val="000000"/>
              </a:solidFill>
            </a:endParaRPr>
          </a:p>
          <a:p>
            <a:pPr marL="457200" lvl="0" indent="-228600" rtl="0">
              <a:spcBef>
                <a:spcPts val="400"/>
              </a:spcBef>
              <a:spcAft>
                <a:spcPts val="600"/>
              </a:spcAft>
              <a:buClr>
                <a:srgbClr val="000000"/>
              </a:buClr>
              <a:buChar char="❖"/>
            </a:pPr>
            <a:r>
              <a:rPr lang="en">
                <a:solidFill>
                  <a:srgbClr val="000000"/>
                </a:solidFill>
              </a:rPr>
              <a:t>A safe and healthy school environment  </a:t>
            </a:r>
            <a:r>
              <a:rPr lang="en" b="1">
                <a:solidFill>
                  <a:srgbClr val="000000"/>
                </a:solidFill>
              </a:rPr>
              <a:t>protects against risky behaviors</a:t>
            </a:r>
            <a:r>
              <a:rPr lang="en">
                <a:solidFill>
                  <a:srgbClr val="000000"/>
                </a:solidFill>
              </a:rPr>
              <a:t>.</a:t>
            </a:r>
          </a:p>
          <a:p>
            <a:pPr lvl="0">
              <a:spcBef>
                <a:spcPts val="0"/>
              </a:spcBef>
              <a:buNone/>
            </a:pPr>
            <a:endParaRPr>
              <a:solidFill>
                <a:srgbClr val="000000"/>
              </a:solidFill>
            </a:endParaRPr>
          </a:p>
        </p:txBody>
      </p:sp>
      <p:pic>
        <p:nvPicPr>
          <p:cNvPr id="518" name="Shape 518"/>
          <p:cNvPicPr preferRelativeResize="0"/>
          <p:nvPr/>
        </p:nvPicPr>
        <p:blipFill>
          <a:blip r:embed="rId3">
            <a:alphaModFix/>
          </a:blip>
          <a:stretch>
            <a:fillRect/>
          </a:stretch>
        </p:blipFill>
        <p:spPr>
          <a:xfrm>
            <a:off x="6508000" y="0"/>
            <a:ext cx="2635999" cy="138737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Role of community</a:t>
            </a:r>
          </a:p>
        </p:txBody>
      </p:sp>
      <p:sp>
        <p:nvSpPr>
          <p:cNvPr id="524" name="Shape 524"/>
          <p:cNvSpPr txBox="1">
            <a:spLocks noGrp="1"/>
          </p:cNvSpPr>
          <p:nvPr>
            <p:ph type="body" idx="1"/>
          </p:nvPr>
        </p:nvSpPr>
        <p:spPr>
          <a:xfrm>
            <a:off x="283775" y="1490575"/>
            <a:ext cx="5195700" cy="3441300"/>
          </a:xfrm>
          <a:prstGeom prst="rect">
            <a:avLst/>
          </a:prstGeom>
        </p:spPr>
        <p:txBody>
          <a:bodyPr wrap="square" lIns="91425" tIns="91425" rIns="91425" bIns="91425" anchor="t" anchorCtr="0">
            <a:noAutofit/>
          </a:bodyPr>
          <a:lstStyle/>
          <a:p>
            <a:pPr lvl="0" rtl="0">
              <a:lnSpc>
                <a:spcPct val="150000"/>
              </a:lnSpc>
              <a:spcBef>
                <a:spcPts val="0"/>
              </a:spcBef>
              <a:buNone/>
            </a:pPr>
            <a:r>
              <a:rPr lang="en" sz="1400" b="1">
                <a:solidFill>
                  <a:srgbClr val="DC1820"/>
                </a:solidFill>
              </a:rPr>
              <a:t>Antismoking program</a:t>
            </a:r>
            <a:r>
              <a:rPr lang="en" sz="1400">
                <a:solidFill>
                  <a:srgbClr val="DC1820"/>
                </a:solidFill>
              </a:rPr>
              <a:t> </a:t>
            </a:r>
            <a:r>
              <a:rPr lang="en" sz="1400">
                <a:solidFill>
                  <a:srgbClr val="000000"/>
                </a:solidFill>
              </a:rPr>
              <a:t>should be established, including prohibition of the sale and use of cigarettes in public places.</a:t>
            </a:r>
          </a:p>
          <a:p>
            <a:pPr lvl="0">
              <a:lnSpc>
                <a:spcPct val="150000"/>
              </a:lnSpc>
              <a:spcBef>
                <a:spcPts val="0"/>
              </a:spcBef>
              <a:buNone/>
            </a:pPr>
            <a:r>
              <a:rPr lang="en" sz="1400" b="1">
                <a:solidFill>
                  <a:srgbClr val="DC1820"/>
                </a:solidFill>
              </a:rPr>
              <a:t>Application of firm traffic laws</a:t>
            </a:r>
            <a:r>
              <a:rPr lang="en" sz="1400">
                <a:solidFill>
                  <a:srgbClr val="000000"/>
                </a:solidFill>
              </a:rPr>
              <a:t> forbidding adolescents aged less than 18 years from driving.</a:t>
            </a:r>
          </a:p>
          <a:p>
            <a:pPr lvl="0">
              <a:lnSpc>
                <a:spcPct val="150000"/>
              </a:lnSpc>
              <a:spcBef>
                <a:spcPts val="0"/>
              </a:spcBef>
              <a:buNone/>
            </a:pPr>
            <a:r>
              <a:rPr lang="en" sz="1400" b="1">
                <a:solidFill>
                  <a:srgbClr val="DC1820"/>
                </a:solidFill>
              </a:rPr>
              <a:t>Raising awareness of health issues</a:t>
            </a:r>
            <a:r>
              <a:rPr lang="en" sz="1400">
                <a:solidFill>
                  <a:srgbClr val="000000"/>
                </a:solidFill>
              </a:rPr>
              <a:t> for young people among the general public and special groups.</a:t>
            </a:r>
          </a:p>
          <a:p>
            <a:pPr lvl="0">
              <a:lnSpc>
                <a:spcPct val="150000"/>
              </a:lnSpc>
              <a:spcBef>
                <a:spcPts val="0"/>
              </a:spcBef>
              <a:buNone/>
            </a:pPr>
            <a:r>
              <a:rPr lang="en" sz="1400" b="1">
                <a:solidFill>
                  <a:srgbClr val="DC1820"/>
                </a:solidFill>
              </a:rPr>
              <a:t>Supervision over media content</a:t>
            </a:r>
            <a:r>
              <a:rPr lang="en" sz="1400">
                <a:solidFill>
                  <a:srgbClr val="000000"/>
                </a:solidFill>
              </a:rPr>
              <a:t> because, adolescents who are exposed to media portrayals of violence, sexual content, smoking, and drinking are at risk for adopting these behaviors.</a:t>
            </a:r>
          </a:p>
        </p:txBody>
      </p:sp>
      <p:pic>
        <p:nvPicPr>
          <p:cNvPr id="525" name="Shape 525"/>
          <p:cNvPicPr preferRelativeResize="0"/>
          <p:nvPr/>
        </p:nvPicPr>
        <p:blipFill>
          <a:blip r:embed="rId3">
            <a:alphaModFix/>
          </a:blip>
          <a:stretch>
            <a:fillRect/>
          </a:stretch>
        </p:blipFill>
        <p:spPr>
          <a:xfrm>
            <a:off x="5505450" y="1085850"/>
            <a:ext cx="3638550" cy="2971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Take Home Message</a:t>
            </a:r>
          </a:p>
        </p:txBody>
      </p:sp>
      <p:sp>
        <p:nvSpPr>
          <p:cNvPr id="531" name="Shape 531"/>
          <p:cNvSpPr txBox="1">
            <a:spLocks noGrp="1"/>
          </p:cNvSpPr>
          <p:nvPr>
            <p:ph type="body" idx="1"/>
          </p:nvPr>
        </p:nvSpPr>
        <p:spPr>
          <a:xfrm>
            <a:off x="507675" y="1811150"/>
            <a:ext cx="7030500" cy="2956800"/>
          </a:xfrm>
          <a:prstGeom prst="rect">
            <a:avLst/>
          </a:prstGeom>
        </p:spPr>
        <p:txBody>
          <a:bodyPr wrap="square" lIns="91425" tIns="91425" rIns="91425" bIns="91425" anchor="t" anchorCtr="0">
            <a:noAutofit/>
          </a:bodyPr>
          <a:lstStyle/>
          <a:p>
            <a:pPr marL="457200" lvl="0" indent="-304800" rtl="0">
              <a:spcBef>
                <a:spcPts val="500"/>
              </a:spcBef>
              <a:spcAft>
                <a:spcPts val="600"/>
              </a:spcAft>
              <a:buClr>
                <a:srgbClr val="000000"/>
              </a:buClr>
              <a:buSzPct val="92307"/>
              <a:buFont typeface="Arial"/>
            </a:pPr>
            <a:r>
              <a:rPr lang="en" b="1">
                <a:solidFill>
                  <a:srgbClr val="D1282E"/>
                </a:solidFill>
              </a:rPr>
              <a:t>Adolescence</a:t>
            </a:r>
            <a:r>
              <a:rPr lang="en" b="1">
                <a:solidFill>
                  <a:srgbClr val="000000"/>
                </a:solidFill>
              </a:rPr>
              <a:t> is a very critical stage in one’s life. It’s where biological, physiological, and psychological maturation happens. </a:t>
            </a:r>
          </a:p>
          <a:p>
            <a:pPr marL="457200" lvl="0" indent="-304800" rtl="0">
              <a:spcBef>
                <a:spcPts val="500"/>
              </a:spcBef>
              <a:spcAft>
                <a:spcPts val="600"/>
              </a:spcAft>
              <a:buClr>
                <a:srgbClr val="000000"/>
              </a:buClr>
              <a:buSzPct val="92307"/>
              <a:buFont typeface="Arial"/>
            </a:pPr>
            <a:r>
              <a:rPr lang="en" b="1">
                <a:solidFill>
                  <a:srgbClr val="000000"/>
                </a:solidFill>
              </a:rPr>
              <a:t>Taking risks at this age without thinking of the consequences is common. Which may lead to serious illnesses, disabilities, and death.</a:t>
            </a:r>
          </a:p>
          <a:p>
            <a:pPr marL="457200" lvl="0" indent="-304800" rtl="0">
              <a:spcBef>
                <a:spcPts val="500"/>
              </a:spcBef>
              <a:spcAft>
                <a:spcPts val="600"/>
              </a:spcAft>
              <a:buClr>
                <a:srgbClr val="000000"/>
              </a:buClr>
              <a:buSzPct val="92307"/>
              <a:buFont typeface="Arial"/>
            </a:pPr>
            <a:r>
              <a:rPr lang="en" b="1">
                <a:solidFill>
                  <a:srgbClr val="000000"/>
                </a:solidFill>
              </a:rPr>
              <a:t>Unintentional injuries are the leading cause of death among adolescents, and in most cases they’re preventable.</a:t>
            </a:r>
          </a:p>
          <a:p>
            <a:pPr marL="457200" lvl="0" indent="-304800" rtl="0">
              <a:spcBef>
                <a:spcPts val="500"/>
              </a:spcBef>
              <a:spcAft>
                <a:spcPts val="600"/>
              </a:spcAft>
              <a:buClr>
                <a:srgbClr val="000000"/>
              </a:buClr>
              <a:buSzPct val="92307"/>
              <a:buFont typeface="Arial"/>
            </a:pPr>
            <a:r>
              <a:rPr lang="en" b="1">
                <a:solidFill>
                  <a:srgbClr val="000000"/>
                </a:solidFill>
              </a:rPr>
              <a:t>The health problems in adolescents globally are to some extent similar to those in Saudi Arabia. Such as the widespread of smoking, obesity, injuries, mental problems, physical inactivity..</a:t>
            </a:r>
          </a:p>
        </p:txBody>
      </p:sp>
      <p:pic>
        <p:nvPicPr>
          <p:cNvPr id="532" name="Shape 532"/>
          <p:cNvPicPr preferRelativeResize="0"/>
          <p:nvPr/>
        </p:nvPicPr>
        <p:blipFill>
          <a:blip r:embed="rId3">
            <a:alphaModFix/>
          </a:blip>
          <a:stretch>
            <a:fillRect/>
          </a:stretch>
        </p:blipFill>
        <p:spPr>
          <a:xfrm>
            <a:off x="6735750" y="284275"/>
            <a:ext cx="1367125" cy="13671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1165150" y="816750"/>
            <a:ext cx="6459300" cy="664500"/>
          </a:xfrm>
          <a:prstGeom prst="rect">
            <a:avLst/>
          </a:prstGeom>
        </p:spPr>
        <p:txBody>
          <a:bodyPr wrap="square" lIns="91425" tIns="91425" rIns="91425" bIns="91425" anchor="t" anchorCtr="0">
            <a:noAutofit/>
          </a:bodyPr>
          <a:lstStyle/>
          <a:p>
            <a:pPr lvl="0" rtl="0">
              <a:spcBef>
                <a:spcPts val="0"/>
              </a:spcBef>
              <a:buNone/>
            </a:pPr>
            <a:r>
              <a:rPr lang="en" sz="2200">
                <a:solidFill>
                  <a:srgbClr val="D1282E"/>
                </a:solidFill>
              </a:rPr>
              <a:t>Q1. Adolescence age is between:</a:t>
            </a:r>
          </a:p>
        </p:txBody>
      </p:sp>
      <p:sp>
        <p:nvSpPr>
          <p:cNvPr id="538" name="Shape 538"/>
          <p:cNvSpPr txBox="1">
            <a:spLocks noGrp="1"/>
          </p:cNvSpPr>
          <p:nvPr>
            <p:ph type="body" idx="1"/>
          </p:nvPr>
        </p:nvSpPr>
        <p:spPr>
          <a:xfrm>
            <a:off x="264800" y="1329175"/>
            <a:ext cx="8520600" cy="3416400"/>
          </a:xfrm>
          <a:prstGeom prst="rect">
            <a:avLst/>
          </a:prstGeom>
        </p:spPr>
        <p:txBody>
          <a:bodyPr wrap="square" lIns="91425" tIns="91425" rIns="91425" bIns="91425" anchor="t" anchorCtr="0">
            <a:noAutofit/>
          </a:bodyPr>
          <a:lstStyle/>
          <a:p>
            <a:pPr lvl="0" rtl="0">
              <a:spcBef>
                <a:spcPts val="1200"/>
              </a:spcBef>
              <a:spcAft>
                <a:spcPts val="600"/>
              </a:spcAft>
              <a:buNone/>
            </a:pPr>
            <a:endParaRPr sz="1800" b="1">
              <a:solidFill>
                <a:srgbClr val="000000"/>
              </a:solidFill>
            </a:endParaRPr>
          </a:p>
          <a:p>
            <a:pPr lvl="0" rtl="0">
              <a:spcBef>
                <a:spcPts val="1200"/>
              </a:spcBef>
              <a:spcAft>
                <a:spcPts val="600"/>
              </a:spcAft>
              <a:buClr>
                <a:schemeClr val="dk1"/>
              </a:buClr>
              <a:buSzPct val="61111"/>
              <a:buFont typeface="Arial"/>
              <a:buNone/>
            </a:pPr>
            <a:r>
              <a:rPr lang="en" sz="1800" b="1">
                <a:solidFill>
                  <a:srgbClr val="000000"/>
                </a:solidFill>
              </a:rPr>
              <a:t>a)7-18</a:t>
            </a:r>
          </a:p>
          <a:p>
            <a:pPr lvl="0" rtl="0">
              <a:spcBef>
                <a:spcPts val="1200"/>
              </a:spcBef>
              <a:spcAft>
                <a:spcPts val="600"/>
              </a:spcAft>
              <a:buClr>
                <a:schemeClr val="dk1"/>
              </a:buClr>
              <a:buSzPct val="61111"/>
              <a:buFont typeface="Arial"/>
              <a:buNone/>
            </a:pPr>
            <a:r>
              <a:rPr lang="en" sz="1800" b="1">
                <a:solidFill>
                  <a:srgbClr val="000000"/>
                </a:solidFill>
              </a:rPr>
              <a:t>b)10-23</a:t>
            </a:r>
          </a:p>
          <a:p>
            <a:pPr lvl="0" rtl="0">
              <a:spcBef>
                <a:spcPts val="1200"/>
              </a:spcBef>
              <a:spcAft>
                <a:spcPts val="600"/>
              </a:spcAft>
              <a:buClr>
                <a:schemeClr val="dk1"/>
              </a:buClr>
              <a:buSzPct val="61111"/>
              <a:buFont typeface="Arial"/>
              <a:buNone/>
            </a:pPr>
            <a:r>
              <a:rPr lang="en" sz="1800" b="1">
                <a:solidFill>
                  <a:srgbClr val="D1282E"/>
                </a:solidFill>
              </a:rPr>
              <a:t>c)10-19</a:t>
            </a:r>
          </a:p>
          <a:p>
            <a:pPr lvl="0" rtl="0">
              <a:spcBef>
                <a:spcPts val="1200"/>
              </a:spcBef>
              <a:spcAft>
                <a:spcPts val="600"/>
              </a:spcAft>
              <a:buClr>
                <a:schemeClr val="dk1"/>
              </a:buClr>
              <a:buSzPct val="61111"/>
              <a:buFont typeface="Arial"/>
              <a:buNone/>
            </a:pPr>
            <a:r>
              <a:rPr lang="en" sz="1800" b="1">
                <a:solidFill>
                  <a:srgbClr val="000000"/>
                </a:solidFill>
              </a:rPr>
              <a:t>d)20-26</a:t>
            </a:r>
          </a:p>
          <a:p>
            <a:pPr lvl="0" rt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156200" y="748525"/>
            <a:ext cx="6459300" cy="664500"/>
          </a:xfrm>
          <a:prstGeom prst="rect">
            <a:avLst/>
          </a:prstGeom>
        </p:spPr>
        <p:txBody>
          <a:bodyPr wrap="square" lIns="91425" tIns="91425" rIns="91425" bIns="91425" anchor="t" anchorCtr="0">
            <a:noAutofit/>
          </a:bodyPr>
          <a:lstStyle/>
          <a:p>
            <a:pPr lvl="0">
              <a:spcBef>
                <a:spcPts val="0"/>
              </a:spcBef>
              <a:buNone/>
            </a:pPr>
            <a:r>
              <a:rPr lang="en" sz="2200">
                <a:solidFill>
                  <a:srgbClr val="D1282E"/>
                </a:solidFill>
              </a:rPr>
              <a:t>Q1. Adolescence age is between:</a:t>
            </a:r>
          </a:p>
        </p:txBody>
      </p:sp>
      <p:sp>
        <p:nvSpPr>
          <p:cNvPr id="295" name="Shape 295"/>
          <p:cNvSpPr txBox="1">
            <a:spLocks noGrp="1"/>
          </p:cNvSpPr>
          <p:nvPr>
            <p:ph type="body" idx="1"/>
          </p:nvPr>
        </p:nvSpPr>
        <p:spPr>
          <a:xfrm>
            <a:off x="264800" y="1269900"/>
            <a:ext cx="8520600" cy="3416400"/>
          </a:xfrm>
          <a:prstGeom prst="rect">
            <a:avLst/>
          </a:prstGeom>
        </p:spPr>
        <p:txBody>
          <a:bodyPr wrap="square" lIns="91425" tIns="91425" rIns="91425" bIns="91425" anchor="t" anchorCtr="0">
            <a:noAutofit/>
          </a:bodyPr>
          <a:lstStyle/>
          <a:p>
            <a:pPr lvl="0" rtl="0">
              <a:spcBef>
                <a:spcPts val="1200"/>
              </a:spcBef>
              <a:spcAft>
                <a:spcPts val="600"/>
              </a:spcAft>
              <a:buNone/>
            </a:pPr>
            <a:endParaRPr sz="1800" b="1">
              <a:solidFill>
                <a:srgbClr val="000000"/>
              </a:solidFill>
            </a:endParaRPr>
          </a:p>
          <a:p>
            <a:pPr lvl="0" rtl="0">
              <a:spcBef>
                <a:spcPts val="1200"/>
              </a:spcBef>
              <a:spcAft>
                <a:spcPts val="600"/>
              </a:spcAft>
              <a:buClr>
                <a:schemeClr val="dk1"/>
              </a:buClr>
              <a:buSzPct val="61111"/>
              <a:buFont typeface="Arial"/>
              <a:buNone/>
            </a:pPr>
            <a:r>
              <a:rPr lang="en" sz="1800" b="1">
                <a:solidFill>
                  <a:srgbClr val="000000"/>
                </a:solidFill>
              </a:rPr>
              <a:t>a)7-18</a:t>
            </a:r>
          </a:p>
          <a:p>
            <a:pPr lvl="0" rtl="0">
              <a:spcBef>
                <a:spcPts val="1200"/>
              </a:spcBef>
              <a:spcAft>
                <a:spcPts val="600"/>
              </a:spcAft>
              <a:buClr>
                <a:schemeClr val="dk1"/>
              </a:buClr>
              <a:buSzPct val="61111"/>
              <a:buFont typeface="Arial"/>
              <a:buNone/>
            </a:pPr>
            <a:r>
              <a:rPr lang="en" sz="1800" b="1">
                <a:solidFill>
                  <a:srgbClr val="000000"/>
                </a:solidFill>
              </a:rPr>
              <a:t>b)10-23</a:t>
            </a:r>
          </a:p>
          <a:p>
            <a:pPr lvl="0" rtl="0">
              <a:spcBef>
                <a:spcPts val="1200"/>
              </a:spcBef>
              <a:spcAft>
                <a:spcPts val="600"/>
              </a:spcAft>
              <a:buClr>
                <a:schemeClr val="dk1"/>
              </a:buClr>
              <a:buSzPct val="61111"/>
              <a:buFont typeface="Arial"/>
              <a:buNone/>
            </a:pPr>
            <a:r>
              <a:rPr lang="en" sz="1800" b="1">
                <a:solidFill>
                  <a:srgbClr val="000000"/>
                </a:solidFill>
              </a:rPr>
              <a:t>c)10-19</a:t>
            </a:r>
          </a:p>
          <a:p>
            <a:pPr lvl="0" rtl="0">
              <a:spcBef>
                <a:spcPts val="1200"/>
              </a:spcBef>
              <a:spcAft>
                <a:spcPts val="600"/>
              </a:spcAft>
              <a:buClr>
                <a:schemeClr val="dk1"/>
              </a:buClr>
              <a:buSzPct val="61111"/>
              <a:buFont typeface="Arial"/>
              <a:buNone/>
            </a:pPr>
            <a:r>
              <a:rPr lang="en" sz="1800" b="1">
                <a:solidFill>
                  <a:srgbClr val="000000"/>
                </a:solidFill>
              </a:rPr>
              <a:t>d)20-26</a:t>
            </a:r>
          </a:p>
          <a:p>
            <a:pPr lv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1171300" y="741700"/>
            <a:ext cx="7827600" cy="572700"/>
          </a:xfrm>
          <a:prstGeom prst="rect">
            <a:avLst/>
          </a:prstGeom>
        </p:spPr>
        <p:txBody>
          <a:bodyPr wrap="square" lIns="91425" tIns="91425" rIns="91425" bIns="91425" anchor="t" anchorCtr="0">
            <a:noAutofit/>
          </a:bodyPr>
          <a:lstStyle/>
          <a:p>
            <a:pPr lvl="0" rtl="0">
              <a:spcBef>
                <a:spcPts val="0"/>
              </a:spcBef>
              <a:buNone/>
            </a:pPr>
            <a:r>
              <a:rPr lang="en" sz="2200">
                <a:solidFill>
                  <a:srgbClr val="D1282E"/>
                </a:solidFill>
              </a:rPr>
              <a:t>Q2. What is the adolescent population in Saudi Arabia?</a:t>
            </a:r>
          </a:p>
        </p:txBody>
      </p:sp>
      <p:sp>
        <p:nvSpPr>
          <p:cNvPr id="544" name="Shape 544"/>
          <p:cNvSpPr txBox="1">
            <a:spLocks noGrp="1"/>
          </p:cNvSpPr>
          <p:nvPr>
            <p:ph type="body" idx="1"/>
          </p:nvPr>
        </p:nvSpPr>
        <p:spPr>
          <a:xfrm>
            <a:off x="272550" y="1920175"/>
            <a:ext cx="7030500" cy="2541600"/>
          </a:xfrm>
          <a:prstGeom prst="rect">
            <a:avLst/>
          </a:prstGeom>
        </p:spPr>
        <p:txBody>
          <a:bodyPr wrap="square" lIns="91425" tIns="91425" rIns="91425" bIns="91425" anchor="t" anchorCtr="0">
            <a:noAutofit/>
          </a:bodyPr>
          <a:lstStyle/>
          <a:p>
            <a:pPr lvl="0" rtl="0">
              <a:spcBef>
                <a:spcPts val="1200"/>
              </a:spcBef>
              <a:spcAft>
                <a:spcPts val="600"/>
              </a:spcAft>
              <a:buClr>
                <a:schemeClr val="dk1"/>
              </a:buClr>
              <a:buSzPct val="61111"/>
              <a:buFont typeface="Arial"/>
              <a:buNone/>
            </a:pPr>
            <a:r>
              <a:rPr lang="en" sz="1800" b="1">
                <a:solidFill>
                  <a:srgbClr val="000000"/>
                </a:solidFill>
              </a:rPr>
              <a:t>a)10%</a:t>
            </a:r>
          </a:p>
          <a:p>
            <a:pPr lvl="0" rtl="0">
              <a:spcBef>
                <a:spcPts val="1200"/>
              </a:spcBef>
              <a:spcAft>
                <a:spcPts val="600"/>
              </a:spcAft>
              <a:buClr>
                <a:schemeClr val="dk1"/>
              </a:buClr>
              <a:buSzPct val="61111"/>
              <a:buFont typeface="Arial"/>
              <a:buNone/>
            </a:pPr>
            <a:r>
              <a:rPr lang="en" sz="1800" b="1">
                <a:solidFill>
                  <a:srgbClr val="D1282E"/>
                </a:solidFill>
              </a:rPr>
              <a:t>b)25%</a:t>
            </a:r>
          </a:p>
          <a:p>
            <a:pPr lvl="0" rtl="0">
              <a:spcBef>
                <a:spcPts val="1200"/>
              </a:spcBef>
              <a:spcAft>
                <a:spcPts val="600"/>
              </a:spcAft>
              <a:buClr>
                <a:schemeClr val="dk1"/>
              </a:buClr>
              <a:buSzPct val="61111"/>
              <a:buFont typeface="Arial"/>
              <a:buNone/>
            </a:pPr>
            <a:r>
              <a:rPr lang="en" sz="1800" b="1">
                <a:solidFill>
                  <a:srgbClr val="000000"/>
                </a:solidFill>
              </a:rPr>
              <a:t>c)30%</a:t>
            </a:r>
          </a:p>
          <a:p>
            <a:pPr lvl="0" rtl="0">
              <a:spcBef>
                <a:spcPts val="1200"/>
              </a:spcBef>
              <a:spcAft>
                <a:spcPts val="600"/>
              </a:spcAft>
              <a:buClr>
                <a:schemeClr val="dk1"/>
              </a:buClr>
              <a:buSzPct val="61111"/>
              <a:buFont typeface="Arial"/>
              <a:buNone/>
            </a:pPr>
            <a:r>
              <a:rPr lang="en" sz="1800" b="1">
                <a:solidFill>
                  <a:srgbClr val="000000"/>
                </a:solidFill>
              </a:rPr>
              <a:t>d)50%</a:t>
            </a:r>
          </a:p>
          <a:p>
            <a:pPr lvl="0" rt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1122375" y="781325"/>
            <a:ext cx="8021700" cy="572700"/>
          </a:xfrm>
          <a:prstGeom prst="rect">
            <a:avLst/>
          </a:prstGeom>
        </p:spPr>
        <p:txBody>
          <a:bodyPr wrap="square" lIns="91425" tIns="91425" rIns="91425" bIns="91425" anchor="t" anchorCtr="0">
            <a:noAutofit/>
          </a:bodyPr>
          <a:lstStyle/>
          <a:p>
            <a:pPr lvl="0" rtl="0">
              <a:spcBef>
                <a:spcPts val="0"/>
              </a:spcBef>
              <a:buNone/>
            </a:pPr>
            <a:r>
              <a:rPr lang="en" sz="2200">
                <a:solidFill>
                  <a:srgbClr val="D1282E"/>
                </a:solidFill>
              </a:rPr>
              <a:t>Q3. What is the leading cause of death in adolescents?</a:t>
            </a:r>
          </a:p>
        </p:txBody>
      </p:sp>
      <p:sp>
        <p:nvSpPr>
          <p:cNvPr id="550" name="Shape 550"/>
          <p:cNvSpPr txBox="1">
            <a:spLocks noGrp="1"/>
          </p:cNvSpPr>
          <p:nvPr>
            <p:ph type="body" idx="1"/>
          </p:nvPr>
        </p:nvSpPr>
        <p:spPr>
          <a:xfrm>
            <a:off x="241550" y="2004025"/>
            <a:ext cx="7030500" cy="2541600"/>
          </a:xfrm>
          <a:prstGeom prst="rect">
            <a:avLst/>
          </a:prstGeom>
        </p:spPr>
        <p:txBody>
          <a:bodyPr wrap="square" lIns="91425" tIns="91425" rIns="91425" bIns="91425" anchor="t" anchorCtr="0">
            <a:noAutofit/>
          </a:bodyPr>
          <a:lstStyle/>
          <a:p>
            <a:pPr lvl="0" rtl="0">
              <a:spcBef>
                <a:spcPts val="1200"/>
              </a:spcBef>
              <a:spcAft>
                <a:spcPts val="600"/>
              </a:spcAft>
              <a:buClr>
                <a:schemeClr val="dk1"/>
              </a:buClr>
              <a:buSzPct val="61111"/>
              <a:buFont typeface="Arial"/>
              <a:buNone/>
            </a:pPr>
            <a:r>
              <a:rPr lang="en" sz="1800" b="1">
                <a:solidFill>
                  <a:srgbClr val="000000"/>
                </a:solidFill>
              </a:rPr>
              <a:t>a)HIV</a:t>
            </a:r>
          </a:p>
          <a:p>
            <a:pPr lvl="0" rtl="0">
              <a:spcBef>
                <a:spcPts val="1200"/>
              </a:spcBef>
              <a:spcAft>
                <a:spcPts val="600"/>
              </a:spcAft>
              <a:buClr>
                <a:schemeClr val="dk1"/>
              </a:buClr>
              <a:buSzPct val="61111"/>
              <a:buFont typeface="Arial"/>
              <a:buNone/>
            </a:pPr>
            <a:r>
              <a:rPr lang="en" sz="1800" b="1">
                <a:solidFill>
                  <a:srgbClr val="D1282E"/>
                </a:solidFill>
              </a:rPr>
              <a:t>b)Injuries</a:t>
            </a:r>
          </a:p>
          <a:p>
            <a:pPr lvl="0" rtl="0">
              <a:spcBef>
                <a:spcPts val="1200"/>
              </a:spcBef>
              <a:spcAft>
                <a:spcPts val="600"/>
              </a:spcAft>
              <a:buClr>
                <a:schemeClr val="dk1"/>
              </a:buClr>
              <a:buSzPct val="61111"/>
              <a:buFont typeface="Arial"/>
              <a:buNone/>
            </a:pPr>
            <a:r>
              <a:rPr lang="en" sz="1800" b="1">
                <a:solidFill>
                  <a:srgbClr val="000000"/>
                </a:solidFill>
              </a:rPr>
              <a:t>c)Cancer</a:t>
            </a:r>
          </a:p>
          <a:p>
            <a:pPr lvl="0" rtl="0">
              <a:spcBef>
                <a:spcPts val="1200"/>
              </a:spcBef>
              <a:spcAft>
                <a:spcPts val="600"/>
              </a:spcAft>
              <a:buClr>
                <a:schemeClr val="dk1"/>
              </a:buClr>
              <a:buSzPct val="61111"/>
              <a:buFont typeface="Arial"/>
              <a:buNone/>
            </a:pPr>
            <a:r>
              <a:rPr lang="en" sz="1800" b="1">
                <a:solidFill>
                  <a:srgbClr val="000000"/>
                </a:solidFill>
              </a:rPr>
              <a:t>d)Suicide</a:t>
            </a:r>
          </a:p>
          <a:p>
            <a:pPr lvl="0" rt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1264400" y="709750"/>
            <a:ext cx="7716600" cy="572700"/>
          </a:xfrm>
          <a:prstGeom prst="rect">
            <a:avLst/>
          </a:prstGeom>
        </p:spPr>
        <p:txBody>
          <a:bodyPr wrap="square" lIns="91425" tIns="91425" rIns="91425" bIns="91425" anchor="t" anchorCtr="0">
            <a:noAutofit/>
          </a:bodyPr>
          <a:lstStyle/>
          <a:p>
            <a:pPr lvl="0" rtl="0">
              <a:spcBef>
                <a:spcPts val="0"/>
              </a:spcBef>
              <a:buNone/>
            </a:pPr>
            <a:r>
              <a:rPr lang="en" sz="2200">
                <a:solidFill>
                  <a:srgbClr val="D1282E"/>
                </a:solidFill>
              </a:rPr>
              <a:t>Q4. What is the most common mental health problem in adolescence?</a:t>
            </a:r>
          </a:p>
        </p:txBody>
      </p:sp>
      <p:sp>
        <p:nvSpPr>
          <p:cNvPr id="556" name="Shape 556"/>
          <p:cNvSpPr txBox="1">
            <a:spLocks noGrp="1"/>
          </p:cNvSpPr>
          <p:nvPr>
            <p:ph type="body" idx="1"/>
          </p:nvPr>
        </p:nvSpPr>
        <p:spPr>
          <a:xfrm>
            <a:off x="244275" y="2004025"/>
            <a:ext cx="7030500" cy="2541600"/>
          </a:xfrm>
          <a:prstGeom prst="rect">
            <a:avLst/>
          </a:prstGeom>
        </p:spPr>
        <p:txBody>
          <a:bodyPr wrap="square" lIns="91425" tIns="91425" rIns="91425" bIns="91425" anchor="t" anchorCtr="0">
            <a:noAutofit/>
          </a:bodyPr>
          <a:lstStyle/>
          <a:p>
            <a:pPr lvl="0" rtl="0">
              <a:spcBef>
                <a:spcPts val="1200"/>
              </a:spcBef>
              <a:spcAft>
                <a:spcPts val="600"/>
              </a:spcAft>
              <a:buClr>
                <a:schemeClr val="dk1"/>
              </a:buClr>
              <a:buSzPct val="61111"/>
              <a:buFont typeface="Arial"/>
              <a:buNone/>
            </a:pPr>
            <a:r>
              <a:rPr lang="en" sz="1800" b="1">
                <a:solidFill>
                  <a:srgbClr val="000000"/>
                </a:solidFill>
              </a:rPr>
              <a:t>a)Anxiety</a:t>
            </a:r>
          </a:p>
          <a:p>
            <a:pPr lvl="0" rtl="0">
              <a:spcBef>
                <a:spcPts val="1200"/>
              </a:spcBef>
              <a:spcAft>
                <a:spcPts val="600"/>
              </a:spcAft>
              <a:buClr>
                <a:schemeClr val="dk1"/>
              </a:buClr>
              <a:buSzPct val="61111"/>
              <a:buFont typeface="Arial"/>
              <a:buNone/>
            </a:pPr>
            <a:r>
              <a:rPr lang="en" sz="1800" b="1">
                <a:solidFill>
                  <a:srgbClr val="000000"/>
                </a:solidFill>
              </a:rPr>
              <a:t>b)Schizophrenia</a:t>
            </a:r>
          </a:p>
          <a:p>
            <a:pPr lvl="0" rtl="0">
              <a:spcBef>
                <a:spcPts val="1200"/>
              </a:spcBef>
              <a:spcAft>
                <a:spcPts val="600"/>
              </a:spcAft>
              <a:buClr>
                <a:schemeClr val="dk1"/>
              </a:buClr>
              <a:buSzPct val="61111"/>
              <a:buFont typeface="Arial"/>
              <a:buNone/>
            </a:pPr>
            <a:r>
              <a:rPr lang="en" sz="1800" b="1">
                <a:solidFill>
                  <a:srgbClr val="000000"/>
                </a:solidFill>
              </a:rPr>
              <a:t>c)</a:t>
            </a:r>
            <a:r>
              <a:rPr lang="en" sz="1800" b="1">
                <a:solidFill>
                  <a:srgbClr val="D1282E"/>
                </a:solidFill>
              </a:rPr>
              <a:t>Depression</a:t>
            </a:r>
          </a:p>
          <a:p>
            <a:pPr lvl="0" rtl="0">
              <a:spcBef>
                <a:spcPts val="1200"/>
              </a:spcBef>
              <a:spcAft>
                <a:spcPts val="600"/>
              </a:spcAft>
              <a:buClr>
                <a:schemeClr val="dk1"/>
              </a:buClr>
              <a:buSzPct val="61111"/>
              <a:buFont typeface="Arial"/>
              <a:buNone/>
            </a:pPr>
            <a:r>
              <a:rPr lang="en" sz="1800" b="1">
                <a:solidFill>
                  <a:srgbClr val="000000"/>
                </a:solidFill>
              </a:rPr>
              <a:t>d)Bipolar</a:t>
            </a:r>
          </a:p>
          <a:p>
            <a:pPr lvl="0" rt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References:</a:t>
            </a:r>
          </a:p>
        </p:txBody>
      </p:sp>
      <p:sp>
        <p:nvSpPr>
          <p:cNvPr id="562" name="Shape 562"/>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marL="457200" lvl="0" indent="-298450" rtl="0">
              <a:lnSpc>
                <a:spcPct val="100000"/>
              </a:lnSpc>
              <a:spcBef>
                <a:spcPts val="0"/>
              </a:spcBef>
              <a:spcAft>
                <a:spcPts val="0"/>
              </a:spcAft>
              <a:buClr>
                <a:srgbClr val="000000"/>
              </a:buClr>
              <a:buSzPct val="78571"/>
              <a:buFont typeface="Arial"/>
              <a:buChar char="❖"/>
            </a:pPr>
            <a:r>
              <a:rPr lang="en" sz="1400">
                <a:solidFill>
                  <a:srgbClr val="000000"/>
                </a:solidFill>
                <a:latin typeface="Arial"/>
                <a:ea typeface="Arial"/>
                <a:cs typeface="Arial"/>
                <a:sym typeface="Arial"/>
              </a:rPr>
              <a:t>https://www.britannica.com/science/adolescence</a:t>
            </a:r>
          </a:p>
          <a:p>
            <a:pPr marL="457200" marR="330200" lvl="0" indent="-298450" rtl="0">
              <a:spcBef>
                <a:spcPts val="800"/>
              </a:spcBef>
              <a:spcAft>
                <a:spcPts val="1100"/>
              </a:spcAft>
              <a:buClr>
                <a:srgbClr val="000000"/>
              </a:buClr>
              <a:buSzPct val="78571"/>
              <a:buFont typeface="Arial"/>
              <a:buChar char="❖"/>
            </a:pPr>
            <a:r>
              <a:rPr lang="en" sz="1400">
                <a:solidFill>
                  <a:srgbClr val="000000"/>
                </a:solidFill>
                <a:latin typeface="Arial"/>
                <a:ea typeface="Arial"/>
                <a:cs typeface="Arial"/>
                <a:sym typeface="Arial"/>
              </a:rPr>
              <a:t>http://raisingchildren.net.au/articles/physical_changes_teenagers.html</a:t>
            </a:r>
          </a:p>
          <a:p>
            <a:pPr marL="457200" lvl="0" indent="-298450" rtl="0">
              <a:spcBef>
                <a:spcPts val="0"/>
              </a:spcBef>
              <a:spcAft>
                <a:spcPts val="0"/>
              </a:spcAft>
              <a:buClr>
                <a:srgbClr val="000000"/>
              </a:buClr>
              <a:buSzPct val="78571"/>
              <a:buFont typeface="Arial"/>
              <a:buChar char="❖"/>
            </a:pPr>
            <a:r>
              <a:rPr lang="en" sz="1400">
                <a:solidFill>
                  <a:srgbClr val="000000"/>
                </a:solidFill>
                <a:latin typeface="Arial"/>
                <a:ea typeface="Arial"/>
                <a:cs typeface="Arial"/>
                <a:sym typeface="Arial"/>
              </a:rPr>
              <a:t>http://apps.who.int/adolescent/second-decade/section2/page5/adolescence-psychological-and-social-changes.html</a:t>
            </a:r>
          </a:p>
          <a:p>
            <a:pPr marL="457200" lvl="0" indent="-298450" rtl="0">
              <a:lnSpc>
                <a:spcPct val="100000"/>
              </a:lnSpc>
              <a:spcBef>
                <a:spcPts val="0"/>
              </a:spcBef>
              <a:spcAft>
                <a:spcPts val="0"/>
              </a:spcAft>
              <a:buClr>
                <a:srgbClr val="000000"/>
              </a:buClr>
              <a:buSzPct val="78571"/>
              <a:buFont typeface="Arial"/>
              <a:buChar char="❖"/>
            </a:pPr>
            <a:r>
              <a:rPr lang="en" sz="1400">
                <a:solidFill>
                  <a:srgbClr val="000000"/>
                </a:solidFill>
                <a:latin typeface="Arial"/>
                <a:ea typeface="Arial"/>
                <a:cs typeface="Arial"/>
                <a:sym typeface="Arial"/>
              </a:rPr>
              <a:t>https://www.cdc.gov/healthyschools/physicalactivity/facts.htm</a:t>
            </a:r>
          </a:p>
          <a:p>
            <a:pPr marL="457200" lvl="0" indent="-298450" rtl="0">
              <a:lnSpc>
                <a:spcPct val="100000"/>
              </a:lnSpc>
              <a:spcBef>
                <a:spcPts val="0"/>
              </a:spcBef>
              <a:spcAft>
                <a:spcPts val="0"/>
              </a:spcAft>
              <a:buClr>
                <a:srgbClr val="000000"/>
              </a:buClr>
              <a:buSzPct val="78571"/>
              <a:buFont typeface="Arial"/>
              <a:buChar char="❖"/>
            </a:pPr>
            <a:r>
              <a:rPr lang="en" sz="1400">
                <a:solidFill>
                  <a:srgbClr val="000000"/>
                </a:solidFill>
                <a:latin typeface="Arial"/>
                <a:ea typeface="Arial"/>
                <a:cs typeface="Arial"/>
                <a:sym typeface="Arial"/>
                <a:hlinkClick r:id="rId3"/>
              </a:rPr>
              <a:t>http://www.who.int/mediacentre/factsheets/fs345/en/</a:t>
            </a:r>
          </a:p>
          <a:p>
            <a:pPr marL="457200" lvl="0" indent="-298450" rtl="0">
              <a:spcBef>
                <a:spcPts val="0"/>
              </a:spcBef>
              <a:spcAft>
                <a:spcPts val="0"/>
              </a:spcAft>
              <a:buClr>
                <a:srgbClr val="000000"/>
              </a:buClr>
              <a:buSzPct val="78571"/>
              <a:buFont typeface="Arial"/>
              <a:buChar char="❖"/>
            </a:pPr>
            <a:r>
              <a:rPr lang="en" sz="1400">
                <a:solidFill>
                  <a:srgbClr val="000000"/>
                </a:solidFill>
                <a:latin typeface="Arial"/>
                <a:ea typeface="Arial"/>
                <a:cs typeface="Arial"/>
                <a:sym typeface="Arial"/>
              </a:rPr>
              <a:t>https://www.ncbi.nlm.nih.gov/pmc/articles/PMC3883599/</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Shape 567"/>
          <p:cNvPicPr preferRelativeResize="0"/>
          <p:nvPr/>
        </p:nvPicPr>
        <p:blipFill>
          <a:blip r:embed="rId3">
            <a:alphaModFix/>
          </a:blip>
          <a:stretch>
            <a:fillRect/>
          </a:stretch>
        </p:blipFill>
        <p:spPr>
          <a:xfrm>
            <a:off x="0" y="0"/>
            <a:ext cx="9144001" cy="51434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ctrTitle"/>
          </p:nvPr>
        </p:nvSpPr>
        <p:spPr>
          <a:xfrm>
            <a:off x="824000" y="1613825"/>
            <a:ext cx="4851600" cy="1872900"/>
          </a:xfrm>
          <a:prstGeom prst="rect">
            <a:avLst/>
          </a:prstGeom>
        </p:spPr>
        <p:txBody>
          <a:bodyPr wrap="square" lIns="91425" tIns="91425" rIns="91425" bIns="91425" anchor="ctr" anchorCtr="0">
            <a:noAutofit/>
          </a:bodyPr>
          <a:lstStyle/>
          <a:p>
            <a:pPr lvl="0">
              <a:spcBef>
                <a:spcPts val="0"/>
              </a:spcBef>
              <a:buNone/>
            </a:pPr>
            <a:r>
              <a:rPr lang="en" sz="6000"/>
              <a:t>THANK YOU</a:t>
            </a:r>
          </a:p>
        </p:txBody>
      </p:sp>
      <p:sp>
        <p:nvSpPr>
          <p:cNvPr id="573" name="Shape 573"/>
          <p:cNvSpPr txBox="1">
            <a:spLocks noGrp="1"/>
          </p:cNvSpPr>
          <p:nvPr>
            <p:ph type="subTitle" idx="1"/>
          </p:nvPr>
        </p:nvSpPr>
        <p:spPr>
          <a:xfrm>
            <a:off x="824000" y="3596300"/>
            <a:ext cx="4255500" cy="695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171300" y="741700"/>
            <a:ext cx="7972800" cy="572700"/>
          </a:xfrm>
          <a:prstGeom prst="rect">
            <a:avLst/>
          </a:prstGeom>
        </p:spPr>
        <p:txBody>
          <a:bodyPr wrap="square" lIns="91425" tIns="91425" rIns="91425" bIns="91425" anchor="t" anchorCtr="0">
            <a:noAutofit/>
          </a:bodyPr>
          <a:lstStyle/>
          <a:p>
            <a:pPr lvl="0">
              <a:spcBef>
                <a:spcPts val="0"/>
              </a:spcBef>
              <a:buNone/>
            </a:pPr>
            <a:r>
              <a:rPr lang="en" sz="2200">
                <a:solidFill>
                  <a:srgbClr val="D1282E"/>
                </a:solidFill>
              </a:rPr>
              <a:t>Q2. What is the adolescent population in Saudi Arabia?</a:t>
            </a:r>
          </a:p>
        </p:txBody>
      </p:sp>
      <p:sp>
        <p:nvSpPr>
          <p:cNvPr id="301" name="Shape 301"/>
          <p:cNvSpPr txBox="1">
            <a:spLocks noGrp="1"/>
          </p:cNvSpPr>
          <p:nvPr>
            <p:ph type="body" idx="1"/>
          </p:nvPr>
        </p:nvSpPr>
        <p:spPr>
          <a:xfrm>
            <a:off x="272550" y="1920175"/>
            <a:ext cx="7030500" cy="2541600"/>
          </a:xfrm>
          <a:prstGeom prst="rect">
            <a:avLst/>
          </a:prstGeom>
        </p:spPr>
        <p:txBody>
          <a:bodyPr wrap="square" lIns="91425" tIns="91425" rIns="91425" bIns="91425" anchor="t" anchorCtr="0">
            <a:noAutofit/>
          </a:bodyPr>
          <a:lstStyle/>
          <a:p>
            <a:pPr lvl="0" rtl="0">
              <a:spcBef>
                <a:spcPts val="1200"/>
              </a:spcBef>
              <a:spcAft>
                <a:spcPts val="600"/>
              </a:spcAft>
              <a:buClr>
                <a:schemeClr val="dk1"/>
              </a:buClr>
              <a:buSzPct val="61111"/>
              <a:buFont typeface="Arial"/>
              <a:buNone/>
            </a:pPr>
            <a:r>
              <a:rPr lang="en" sz="1800" b="1">
                <a:solidFill>
                  <a:srgbClr val="000000"/>
                </a:solidFill>
              </a:rPr>
              <a:t>a)10%</a:t>
            </a:r>
          </a:p>
          <a:p>
            <a:pPr lvl="0" rtl="0">
              <a:spcBef>
                <a:spcPts val="1200"/>
              </a:spcBef>
              <a:spcAft>
                <a:spcPts val="600"/>
              </a:spcAft>
              <a:buClr>
                <a:schemeClr val="dk1"/>
              </a:buClr>
              <a:buSzPct val="61111"/>
              <a:buFont typeface="Arial"/>
              <a:buNone/>
            </a:pPr>
            <a:r>
              <a:rPr lang="en" sz="1800" b="1">
                <a:solidFill>
                  <a:srgbClr val="000000"/>
                </a:solidFill>
              </a:rPr>
              <a:t>b)25%</a:t>
            </a:r>
          </a:p>
          <a:p>
            <a:pPr lvl="0" rtl="0">
              <a:spcBef>
                <a:spcPts val="1200"/>
              </a:spcBef>
              <a:spcAft>
                <a:spcPts val="600"/>
              </a:spcAft>
              <a:buClr>
                <a:schemeClr val="dk1"/>
              </a:buClr>
              <a:buSzPct val="61111"/>
              <a:buFont typeface="Arial"/>
              <a:buNone/>
            </a:pPr>
            <a:r>
              <a:rPr lang="en" sz="1800" b="1">
                <a:solidFill>
                  <a:srgbClr val="000000"/>
                </a:solidFill>
              </a:rPr>
              <a:t>c)30%</a:t>
            </a:r>
          </a:p>
          <a:p>
            <a:pPr lvl="0" rtl="0">
              <a:spcBef>
                <a:spcPts val="1200"/>
              </a:spcBef>
              <a:spcAft>
                <a:spcPts val="600"/>
              </a:spcAft>
              <a:buClr>
                <a:schemeClr val="dk1"/>
              </a:buClr>
              <a:buSzPct val="61111"/>
              <a:buFont typeface="Arial"/>
              <a:buNone/>
            </a:pPr>
            <a:r>
              <a:rPr lang="en" sz="1800" b="1">
                <a:solidFill>
                  <a:srgbClr val="000000"/>
                </a:solidFill>
              </a:rPr>
              <a:t>d)50%</a:t>
            </a:r>
          </a:p>
          <a:p>
            <a:pPr lv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1122375" y="781325"/>
            <a:ext cx="8520600" cy="572700"/>
          </a:xfrm>
          <a:prstGeom prst="rect">
            <a:avLst/>
          </a:prstGeom>
        </p:spPr>
        <p:txBody>
          <a:bodyPr wrap="square" lIns="91425" tIns="91425" rIns="91425" bIns="91425" anchor="t" anchorCtr="0">
            <a:noAutofit/>
          </a:bodyPr>
          <a:lstStyle/>
          <a:p>
            <a:pPr lvl="0">
              <a:spcBef>
                <a:spcPts val="0"/>
              </a:spcBef>
              <a:buNone/>
            </a:pPr>
            <a:r>
              <a:rPr lang="en" sz="2200">
                <a:solidFill>
                  <a:srgbClr val="D1282E"/>
                </a:solidFill>
              </a:rPr>
              <a:t>Q3. What is the leading cause of death in adolescents?</a:t>
            </a:r>
          </a:p>
        </p:txBody>
      </p:sp>
      <p:sp>
        <p:nvSpPr>
          <p:cNvPr id="307" name="Shape 307"/>
          <p:cNvSpPr txBox="1">
            <a:spLocks noGrp="1"/>
          </p:cNvSpPr>
          <p:nvPr>
            <p:ph type="body" idx="1"/>
          </p:nvPr>
        </p:nvSpPr>
        <p:spPr>
          <a:xfrm>
            <a:off x="241550" y="2004025"/>
            <a:ext cx="7030500" cy="2541600"/>
          </a:xfrm>
          <a:prstGeom prst="rect">
            <a:avLst/>
          </a:prstGeom>
        </p:spPr>
        <p:txBody>
          <a:bodyPr wrap="square" lIns="91425" tIns="91425" rIns="91425" bIns="91425" anchor="t" anchorCtr="0">
            <a:noAutofit/>
          </a:bodyPr>
          <a:lstStyle/>
          <a:p>
            <a:pPr lvl="0" rtl="0">
              <a:spcBef>
                <a:spcPts val="1200"/>
              </a:spcBef>
              <a:spcAft>
                <a:spcPts val="600"/>
              </a:spcAft>
              <a:buClr>
                <a:schemeClr val="dk1"/>
              </a:buClr>
              <a:buSzPct val="61111"/>
              <a:buFont typeface="Arial"/>
              <a:buNone/>
            </a:pPr>
            <a:r>
              <a:rPr lang="en" sz="1800" b="1">
                <a:solidFill>
                  <a:srgbClr val="000000"/>
                </a:solidFill>
              </a:rPr>
              <a:t>a)HIV</a:t>
            </a:r>
          </a:p>
          <a:p>
            <a:pPr lvl="0" rtl="0">
              <a:spcBef>
                <a:spcPts val="1200"/>
              </a:spcBef>
              <a:spcAft>
                <a:spcPts val="600"/>
              </a:spcAft>
              <a:buClr>
                <a:schemeClr val="dk1"/>
              </a:buClr>
              <a:buSzPct val="61111"/>
              <a:buFont typeface="Arial"/>
              <a:buNone/>
            </a:pPr>
            <a:r>
              <a:rPr lang="en" sz="1800" b="1">
                <a:solidFill>
                  <a:srgbClr val="000000"/>
                </a:solidFill>
              </a:rPr>
              <a:t>b)Injuries</a:t>
            </a:r>
          </a:p>
          <a:p>
            <a:pPr lvl="0" rtl="0">
              <a:spcBef>
                <a:spcPts val="1200"/>
              </a:spcBef>
              <a:spcAft>
                <a:spcPts val="600"/>
              </a:spcAft>
              <a:buClr>
                <a:schemeClr val="dk1"/>
              </a:buClr>
              <a:buSzPct val="61111"/>
              <a:buFont typeface="Arial"/>
              <a:buNone/>
            </a:pPr>
            <a:r>
              <a:rPr lang="en" sz="1800" b="1">
                <a:solidFill>
                  <a:srgbClr val="000000"/>
                </a:solidFill>
              </a:rPr>
              <a:t>c)Cancer</a:t>
            </a:r>
          </a:p>
          <a:p>
            <a:pPr lvl="0" rtl="0">
              <a:spcBef>
                <a:spcPts val="1200"/>
              </a:spcBef>
              <a:spcAft>
                <a:spcPts val="600"/>
              </a:spcAft>
              <a:buClr>
                <a:schemeClr val="dk1"/>
              </a:buClr>
              <a:buSzPct val="61111"/>
              <a:buFont typeface="Arial"/>
              <a:buNone/>
            </a:pPr>
            <a:r>
              <a:rPr lang="en" sz="1800" b="1">
                <a:solidFill>
                  <a:srgbClr val="000000"/>
                </a:solidFill>
              </a:rPr>
              <a:t>d)Suicide</a:t>
            </a:r>
          </a:p>
          <a:p>
            <a:pPr lv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217100" y="700800"/>
            <a:ext cx="7926900" cy="572700"/>
          </a:xfrm>
          <a:prstGeom prst="rect">
            <a:avLst/>
          </a:prstGeom>
        </p:spPr>
        <p:txBody>
          <a:bodyPr wrap="square" lIns="91425" tIns="91425" rIns="91425" bIns="91425" anchor="t" anchorCtr="0">
            <a:noAutofit/>
          </a:bodyPr>
          <a:lstStyle/>
          <a:p>
            <a:pPr lvl="0">
              <a:spcBef>
                <a:spcPts val="0"/>
              </a:spcBef>
              <a:buNone/>
            </a:pPr>
            <a:r>
              <a:rPr lang="en" sz="2200">
                <a:solidFill>
                  <a:srgbClr val="D1282E"/>
                </a:solidFill>
              </a:rPr>
              <a:t>Q4. What is the most common mental health problem in adolescence?</a:t>
            </a:r>
          </a:p>
        </p:txBody>
      </p:sp>
      <p:sp>
        <p:nvSpPr>
          <p:cNvPr id="313" name="Shape 313"/>
          <p:cNvSpPr txBox="1">
            <a:spLocks noGrp="1"/>
          </p:cNvSpPr>
          <p:nvPr>
            <p:ph type="body" idx="1"/>
          </p:nvPr>
        </p:nvSpPr>
        <p:spPr>
          <a:xfrm>
            <a:off x="244275" y="2004025"/>
            <a:ext cx="7030500" cy="2541600"/>
          </a:xfrm>
          <a:prstGeom prst="rect">
            <a:avLst/>
          </a:prstGeom>
        </p:spPr>
        <p:txBody>
          <a:bodyPr wrap="square" lIns="91425" tIns="91425" rIns="91425" bIns="91425" anchor="t" anchorCtr="0">
            <a:noAutofit/>
          </a:bodyPr>
          <a:lstStyle/>
          <a:p>
            <a:pPr lvl="0" rtl="0">
              <a:spcBef>
                <a:spcPts val="1200"/>
              </a:spcBef>
              <a:spcAft>
                <a:spcPts val="600"/>
              </a:spcAft>
              <a:buClr>
                <a:schemeClr val="dk1"/>
              </a:buClr>
              <a:buSzPct val="61111"/>
              <a:buFont typeface="Arial"/>
              <a:buNone/>
            </a:pPr>
            <a:r>
              <a:rPr lang="en" sz="1800" b="1">
                <a:solidFill>
                  <a:srgbClr val="000000"/>
                </a:solidFill>
              </a:rPr>
              <a:t>a)Anxiety</a:t>
            </a:r>
          </a:p>
          <a:p>
            <a:pPr lvl="0" rtl="0">
              <a:spcBef>
                <a:spcPts val="1200"/>
              </a:spcBef>
              <a:spcAft>
                <a:spcPts val="600"/>
              </a:spcAft>
              <a:buClr>
                <a:schemeClr val="dk1"/>
              </a:buClr>
              <a:buSzPct val="61111"/>
              <a:buFont typeface="Arial"/>
              <a:buNone/>
            </a:pPr>
            <a:r>
              <a:rPr lang="en" sz="1800" b="1">
                <a:solidFill>
                  <a:srgbClr val="000000"/>
                </a:solidFill>
              </a:rPr>
              <a:t>b)Schizophrenia</a:t>
            </a:r>
          </a:p>
          <a:p>
            <a:pPr lvl="0" rtl="0">
              <a:spcBef>
                <a:spcPts val="1200"/>
              </a:spcBef>
              <a:spcAft>
                <a:spcPts val="600"/>
              </a:spcAft>
              <a:buClr>
                <a:schemeClr val="dk1"/>
              </a:buClr>
              <a:buSzPct val="61111"/>
              <a:buFont typeface="Arial"/>
              <a:buNone/>
            </a:pPr>
            <a:r>
              <a:rPr lang="en" sz="1800" b="1">
                <a:solidFill>
                  <a:srgbClr val="000000"/>
                </a:solidFill>
              </a:rPr>
              <a:t>c)Depression</a:t>
            </a:r>
          </a:p>
          <a:p>
            <a:pPr lvl="0" rtl="0">
              <a:spcBef>
                <a:spcPts val="1200"/>
              </a:spcBef>
              <a:spcAft>
                <a:spcPts val="600"/>
              </a:spcAft>
              <a:buClr>
                <a:schemeClr val="dk1"/>
              </a:buClr>
              <a:buSzPct val="61111"/>
              <a:buFont typeface="Arial"/>
              <a:buNone/>
            </a:pPr>
            <a:r>
              <a:rPr lang="en" sz="1800" b="1">
                <a:solidFill>
                  <a:srgbClr val="000000"/>
                </a:solidFill>
              </a:rPr>
              <a:t>d)Bipolar</a:t>
            </a:r>
          </a:p>
          <a:p>
            <a:pPr lvl="0">
              <a:spcBef>
                <a:spcPts val="0"/>
              </a:spcBef>
              <a:buNone/>
            </a:pPr>
            <a:endParaRPr sz="18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lgn="ctr">
              <a:spcBef>
                <a:spcPts val="0"/>
              </a:spcBef>
              <a:buNone/>
            </a:pPr>
            <a:r>
              <a:rPr lang="en" sz="3600">
                <a:solidFill>
                  <a:srgbClr val="D1282E"/>
                </a:solidFill>
              </a:rPr>
              <a:t>Adolescence</a:t>
            </a:r>
          </a:p>
        </p:txBody>
      </p:sp>
      <p:sp>
        <p:nvSpPr>
          <p:cNvPr id="319" name="Shape 319"/>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lvl="0" algn="ctr" rtl="0">
              <a:spcBef>
                <a:spcPts val="400"/>
              </a:spcBef>
              <a:spcAft>
                <a:spcPts val="600"/>
              </a:spcAft>
              <a:buClr>
                <a:schemeClr val="dk1"/>
              </a:buClr>
              <a:buSzPct val="68750"/>
              <a:buFont typeface="Arial"/>
              <a:buNone/>
            </a:pPr>
            <a:r>
              <a:rPr lang="en" sz="1600" b="1">
                <a:solidFill>
                  <a:srgbClr val="000000"/>
                </a:solidFill>
              </a:rPr>
              <a:t>Adolescence (from </a:t>
            </a:r>
            <a:r>
              <a:rPr lang="en" sz="1600" b="1" u="sng">
                <a:solidFill>
                  <a:srgbClr val="000000"/>
                </a:solidFill>
              </a:rPr>
              <a:t>Latin</a:t>
            </a:r>
            <a:r>
              <a:rPr lang="en" sz="1600" b="1">
                <a:solidFill>
                  <a:srgbClr val="000000"/>
                </a:solidFill>
              </a:rPr>
              <a:t> </a:t>
            </a:r>
            <a:r>
              <a:rPr lang="en" sz="1600" b="1" i="1">
                <a:solidFill>
                  <a:srgbClr val="000000"/>
                </a:solidFill>
              </a:rPr>
              <a:t>adolescere</a:t>
            </a:r>
            <a:r>
              <a:rPr lang="en" sz="1600" b="1">
                <a:solidFill>
                  <a:srgbClr val="000000"/>
                </a:solidFill>
              </a:rPr>
              <a:t>, meaning "</a:t>
            </a:r>
            <a:r>
              <a:rPr lang="en" sz="1600" b="1">
                <a:solidFill>
                  <a:srgbClr val="D1282E"/>
                </a:solidFill>
              </a:rPr>
              <a:t>to </a:t>
            </a:r>
            <a:r>
              <a:rPr lang="en" sz="1600" b="1" u="sng">
                <a:solidFill>
                  <a:srgbClr val="D1282E"/>
                </a:solidFill>
              </a:rPr>
              <a:t>grow up</a:t>
            </a:r>
            <a:r>
              <a:rPr lang="en" sz="1600" b="1">
                <a:solidFill>
                  <a:srgbClr val="000000"/>
                </a:solidFill>
              </a:rPr>
              <a:t>")</a:t>
            </a:r>
          </a:p>
          <a:p>
            <a:pPr lvl="0" algn="ctr" rtl="0">
              <a:spcBef>
                <a:spcPts val="400"/>
              </a:spcBef>
              <a:spcAft>
                <a:spcPts val="600"/>
              </a:spcAft>
              <a:buClr>
                <a:schemeClr val="dk1"/>
              </a:buClr>
              <a:buSzPct val="68750"/>
              <a:buFont typeface="Arial"/>
              <a:buNone/>
            </a:pPr>
            <a:endParaRPr sz="1600" b="1">
              <a:solidFill>
                <a:srgbClr val="000000"/>
              </a:solidFill>
            </a:endParaRPr>
          </a:p>
          <a:p>
            <a:pPr lvl="0" algn="ctr" rtl="0">
              <a:spcBef>
                <a:spcPts val="400"/>
              </a:spcBef>
              <a:spcAft>
                <a:spcPts val="600"/>
              </a:spcAft>
              <a:buClr>
                <a:schemeClr val="dk1"/>
              </a:buClr>
              <a:buSzPct val="68750"/>
              <a:buFont typeface="Arial"/>
              <a:buNone/>
            </a:pPr>
            <a:endParaRPr sz="1600" b="1" i="1">
              <a:solidFill>
                <a:srgbClr val="000000"/>
              </a:solidFill>
            </a:endParaRPr>
          </a:p>
          <a:p>
            <a:pPr lvl="0" rtl="0">
              <a:spcBef>
                <a:spcPts val="0"/>
              </a:spcBef>
              <a:spcAft>
                <a:spcPts val="0"/>
              </a:spcAft>
              <a:buClr>
                <a:schemeClr val="dk1"/>
              </a:buClr>
              <a:buSzPct val="110000"/>
              <a:buFont typeface="Arial"/>
              <a:buNone/>
            </a:pPr>
            <a:r>
              <a:rPr lang="en" sz="1000">
                <a:solidFill>
                  <a:srgbClr val="000000"/>
                </a:solidFill>
              </a:rPr>
              <a:t> </a:t>
            </a:r>
          </a:p>
          <a:p>
            <a:pPr lvl="0" algn="ctr">
              <a:spcBef>
                <a:spcPts val="0"/>
              </a:spcBef>
              <a:buNone/>
            </a:pPr>
            <a:endParaRPr sz="1600" b="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solidFill>
                  <a:srgbClr val="D1282E"/>
                </a:solidFill>
              </a:rPr>
              <a:t>WHO Definition</a:t>
            </a:r>
          </a:p>
        </p:txBody>
      </p:sp>
      <p:sp>
        <p:nvSpPr>
          <p:cNvPr id="325" name="Shape 325"/>
          <p:cNvSpPr txBox="1">
            <a:spLocks noGrp="1"/>
          </p:cNvSpPr>
          <p:nvPr>
            <p:ph type="body" idx="1"/>
          </p:nvPr>
        </p:nvSpPr>
        <p:spPr>
          <a:xfrm>
            <a:off x="1303800" y="1990050"/>
            <a:ext cx="7030500" cy="2541600"/>
          </a:xfrm>
          <a:prstGeom prst="rect">
            <a:avLst/>
          </a:prstGeom>
        </p:spPr>
        <p:txBody>
          <a:bodyPr wrap="square" lIns="91425" tIns="91425" rIns="91425" bIns="91425" anchor="t" anchorCtr="0">
            <a:noAutofit/>
          </a:bodyPr>
          <a:lstStyle/>
          <a:p>
            <a:pPr marL="457200" lvl="0" indent="-317500" rtl="0">
              <a:spcBef>
                <a:spcPts val="0"/>
              </a:spcBef>
              <a:buClr>
                <a:srgbClr val="000000"/>
              </a:buClr>
              <a:buSzPct val="100000"/>
            </a:pPr>
            <a:r>
              <a:rPr lang="en" sz="1350" b="1">
                <a:solidFill>
                  <a:srgbClr val="000000"/>
                </a:solidFill>
                <a:highlight>
                  <a:srgbClr val="FFFFFF"/>
                </a:highlight>
              </a:rPr>
              <a:t>Adolescence, </a:t>
            </a:r>
            <a:r>
              <a:rPr lang="en" sz="1350">
                <a:solidFill>
                  <a:srgbClr val="000000"/>
                </a:solidFill>
                <a:highlight>
                  <a:srgbClr val="FFFFFF"/>
                </a:highlight>
              </a:rPr>
              <a:t>transitional phase of growth and development between </a:t>
            </a:r>
            <a:r>
              <a:rPr lang="en" sz="1350" b="1">
                <a:solidFill>
                  <a:srgbClr val="000000"/>
                </a:solidFill>
                <a:highlight>
                  <a:srgbClr val="FFFFFF"/>
                </a:highlight>
              </a:rPr>
              <a:t>childhood</a:t>
            </a:r>
            <a:r>
              <a:rPr lang="en" sz="1350">
                <a:solidFill>
                  <a:srgbClr val="000000"/>
                </a:solidFill>
                <a:highlight>
                  <a:srgbClr val="FFFFFF"/>
                </a:highlight>
              </a:rPr>
              <a:t> and </a:t>
            </a:r>
            <a:r>
              <a:rPr lang="en" sz="1350" b="1">
                <a:solidFill>
                  <a:srgbClr val="000000"/>
                </a:solidFill>
                <a:highlight>
                  <a:srgbClr val="FFFFFF"/>
                </a:highlight>
              </a:rPr>
              <a:t>adulthood</a:t>
            </a:r>
            <a:r>
              <a:rPr lang="en" sz="1350">
                <a:solidFill>
                  <a:srgbClr val="000000"/>
                </a:solidFill>
                <a:highlight>
                  <a:srgbClr val="FFFFFF"/>
                </a:highlight>
              </a:rPr>
              <a:t>. The World Health Organization (WHO) defines an adolescent as any person between </a:t>
            </a:r>
            <a:r>
              <a:rPr lang="en" sz="1350" b="1">
                <a:solidFill>
                  <a:srgbClr val="000000"/>
                </a:solidFill>
                <a:highlight>
                  <a:srgbClr val="FFFFFF"/>
                </a:highlight>
              </a:rPr>
              <a:t>ages 10 and 19.</a:t>
            </a:r>
            <a:r>
              <a:rPr lang="en" sz="1350">
                <a:solidFill>
                  <a:srgbClr val="000000"/>
                </a:solidFill>
                <a:highlight>
                  <a:srgbClr val="FFFFFF"/>
                </a:highlight>
              </a:rPr>
              <a:t> This age range falls within WHO’s definition of </a:t>
            </a:r>
            <a:r>
              <a:rPr lang="en" sz="1350" i="1">
                <a:solidFill>
                  <a:srgbClr val="000000"/>
                </a:solidFill>
                <a:highlight>
                  <a:srgbClr val="FFFFFF"/>
                </a:highlight>
              </a:rPr>
              <a:t>young people</a:t>
            </a:r>
            <a:r>
              <a:rPr lang="en" sz="1350">
                <a:solidFill>
                  <a:srgbClr val="000000"/>
                </a:solidFill>
                <a:highlight>
                  <a:srgbClr val="FFFFFF"/>
                </a:highlight>
              </a:rPr>
              <a:t>, which refers to individuals between ages 10 and 24.</a:t>
            </a:r>
          </a:p>
        </p:txBody>
      </p:sp>
      <p:pic>
        <p:nvPicPr>
          <p:cNvPr id="326" name="Shape 326"/>
          <p:cNvPicPr preferRelativeResize="0"/>
          <p:nvPr/>
        </p:nvPicPr>
        <p:blipFill>
          <a:blip r:embed="rId3">
            <a:alphaModFix/>
          </a:blip>
          <a:stretch>
            <a:fillRect/>
          </a:stretch>
        </p:blipFill>
        <p:spPr>
          <a:xfrm>
            <a:off x="6669800" y="598575"/>
            <a:ext cx="1241850" cy="8518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2019</Words>
  <Application>Microsoft Macintosh PowerPoint</Application>
  <PresentationFormat>On-screen Show (16:9)</PresentationFormat>
  <Paragraphs>268</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Roboto</vt:lpstr>
      <vt:lpstr>Nunito</vt:lpstr>
      <vt:lpstr>Maven Pro</vt:lpstr>
      <vt:lpstr>Momentum</vt:lpstr>
      <vt:lpstr>PowerPoint Presentation</vt:lpstr>
      <vt:lpstr>Adolescents Health</vt:lpstr>
      <vt:lpstr>Lecture objectives</vt:lpstr>
      <vt:lpstr>Q1. Adolescence age is between:</vt:lpstr>
      <vt:lpstr>Q2. What is the adolescent population in Saudi Arabia?</vt:lpstr>
      <vt:lpstr>Q3. What is the leading cause of death in adolescents?</vt:lpstr>
      <vt:lpstr>Q4. What is the most common mental health problem in adolescence?</vt:lpstr>
      <vt:lpstr>Adolescence</vt:lpstr>
      <vt:lpstr>WHO Definition</vt:lpstr>
      <vt:lpstr>Adolescents population in Saudi Arabia</vt:lpstr>
      <vt:lpstr>Puberty and Hormonal Changes</vt:lpstr>
      <vt:lpstr>Physical changes during adolescence  </vt:lpstr>
      <vt:lpstr>PowerPoint Presentation</vt:lpstr>
      <vt:lpstr>behavioral changes during adolescence  </vt:lpstr>
      <vt:lpstr>IMPORTANCE OF ADOLESCENT HEALTH </vt:lpstr>
      <vt:lpstr>ADOLESCENT HEALTH cont..</vt:lpstr>
      <vt:lpstr>Adolescent health problems</vt:lpstr>
      <vt:lpstr>PowerPoint Presentation</vt:lpstr>
      <vt:lpstr>Early pregnancy </vt:lpstr>
      <vt:lpstr>Malnutrition and Obesity </vt:lpstr>
      <vt:lpstr>Injuries</vt:lpstr>
      <vt:lpstr>Exercise and nutrition</vt:lpstr>
      <vt:lpstr>HIV  </vt:lpstr>
      <vt:lpstr>Mental Health</vt:lpstr>
      <vt:lpstr>Violence</vt:lpstr>
      <vt:lpstr>Alcohol And Drugs</vt:lpstr>
      <vt:lpstr>Tobacco Use</vt:lpstr>
      <vt:lpstr>Adolescent health problems in Saudi Arabia </vt:lpstr>
      <vt:lpstr> </vt:lpstr>
      <vt:lpstr> </vt:lpstr>
      <vt:lpstr>                                        Approach to common adolescent health problems        we should take care about Environmental factors, including family, peer group, school, neighborhood, and social cause, because they can either support or refute young people’s health.                        </vt:lpstr>
      <vt:lpstr> </vt:lpstr>
      <vt:lpstr> </vt:lpstr>
      <vt:lpstr>Role of family, school, and community in adolescent health care</vt:lpstr>
      <vt:lpstr>Role of family</vt:lpstr>
      <vt:lpstr>Role of School</vt:lpstr>
      <vt:lpstr>Role of community</vt:lpstr>
      <vt:lpstr>Take Home Message</vt:lpstr>
      <vt:lpstr>Q1. Adolescence age is between:</vt:lpstr>
      <vt:lpstr>Q2. What is the adolescent population in Saudi Arabia?</vt:lpstr>
      <vt:lpstr>Q3. What is the leading cause of death in adolescents?</vt:lpstr>
      <vt:lpstr>Q4. What is the most common mental health problem in adolescence?</vt:lpstr>
      <vt:lpstr>References: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Abdullah Alhamoudi</cp:lastModifiedBy>
  <cp:revision>1</cp:revision>
  <dcterms:modified xsi:type="dcterms:W3CDTF">2017-10-04T03:36:00Z</dcterms:modified>
</cp:coreProperties>
</file>