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97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86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embeddedFontLst>
    <p:embeddedFont>
      <p:font typeface="Arimo" panose="020B0604020202020204" charset="0"/>
      <p:regular r:id="rId43"/>
      <p:bold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6790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/>
          <p:nvPr/>
        </p:nvSpPr>
        <p:spPr>
          <a:xfrm rot="10800000" flipH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Shape 27"/>
          <p:cNvSpPr/>
          <p:nvPr/>
        </p:nvSpPr>
        <p:spPr>
          <a:xfrm rot="10800000" flipH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Shape 28"/>
          <p:cNvSpPr/>
          <p:nvPr/>
        </p:nvSpPr>
        <p:spPr>
          <a:xfrm rot="10800000" flipH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Shape 29"/>
          <p:cNvSpPr/>
          <p:nvPr/>
        </p:nvSpPr>
        <p:spPr>
          <a:xfrm rot="10800000" flipH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Shape 34"/>
          <p:cNvSpPr/>
          <p:nvPr/>
        </p:nvSpPr>
        <p:spPr>
          <a:xfrm rot="10800000" flipH="1">
            <a:off x="6414051" y="3643090"/>
            <a:ext cx="2729950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4008" marR="0" lvl="0" indent="-507" algn="l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1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1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409444" y="297180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8635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r" rtl="1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8635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r" rtl="1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8635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r" rtl="1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 sz="4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" marR="0" lvl="0" indent="-7619" algn="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21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r" rtl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r" rtl="1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r" rtl="1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3715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131318" algn="r" rtl="1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110744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87375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69088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3715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131318" algn="r" rtl="1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110744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87375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69088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45720" marR="0" lvl="0" indent="-7619" algn="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r" rtl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r" rtl="1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r" rtl="1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600" b="1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45720" marR="0" lvl="0" indent="-7619" algn="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r" rtl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r" rtl="1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r" rtl="1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600" b="1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3715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124968" algn="r" rtl="1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110744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100075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81788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3715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124968" algn="r" rtl="1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110744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100075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81788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" marR="0" lvl="0" indent="-9144" algn="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r" rtl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r" rtl="1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r" rtl="1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6095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74168" algn="r" rtl="1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74675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1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r" rtl="1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Georgia"/>
              <a:buNone/>
              <a:defRPr sz="1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r" rtl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r" rtl="1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r" rtl="1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r" rtl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 rot="10800000" flipH="1">
            <a:off x="5410182" y="360246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 rot="10800000" flipH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8635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r" rtl="1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r" rtl="1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ijobesity.com/article.asp?issn=2347-2618;year=2013;volume=1;issue=1;spage=18;epage=30;aulast=Al-Shehri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rticles/PMC4193060/" TargetMode="External"/><Relationship Id="rId4" Type="http://schemas.openxmlformats.org/officeDocument/2006/relationships/hyperlink" Target="http://bestpractice.bmj.com/best-practice/monograph/211/treatment/detail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Obesity 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4008" marR="0" lvl="0" indent="-507" algn="l" rtl="1">
              <a:spcBef>
                <a:spcPts val="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How to approach? 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076056" y="4875269"/>
            <a:ext cx="3168352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3E3E6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3E3E67"/>
                </a:solidFill>
                <a:latin typeface="Trebuchet MS"/>
                <a:ea typeface="Trebuchet MS"/>
                <a:cs typeface="Trebuchet MS"/>
                <a:sym typeface="Trebuchet MS"/>
              </a:rPr>
              <a:t>Mohammed Alsubaie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3E3E67"/>
                </a:solidFill>
                <a:latin typeface="Trebuchet MS"/>
                <a:ea typeface="Trebuchet MS"/>
                <a:cs typeface="Trebuchet MS"/>
                <a:sym typeface="Trebuchet MS"/>
              </a:rPr>
              <a:t>Anas Alzahrani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3E3E67"/>
                </a:solidFill>
                <a:latin typeface="Trebuchet MS"/>
                <a:ea typeface="Trebuchet MS"/>
                <a:cs typeface="Trebuchet MS"/>
                <a:sym typeface="Trebuchet MS"/>
              </a:rPr>
              <a:t>Abdulaziz Altawil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835696" y="5190291"/>
            <a:ext cx="288032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3E3E67"/>
                </a:solidFill>
                <a:latin typeface="Trebuchet MS"/>
                <a:ea typeface="Trebuchet MS"/>
                <a:cs typeface="Trebuchet MS"/>
                <a:sym typeface="Trebuchet MS"/>
              </a:rPr>
              <a:t>Dr.Ali Alhazmi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3E3E67"/>
                </a:solidFill>
                <a:latin typeface="Trebuchet MS"/>
                <a:ea typeface="Trebuchet MS"/>
                <a:cs typeface="Trebuchet MS"/>
                <a:sym typeface="Trebuchet MS"/>
              </a:rPr>
              <a:t>Assistant Professor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3E3E67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r>
              <a:rPr lang="en-US" sz="1200" b="0" i="0" u="none" strike="noStrike" cap="none">
                <a:solidFill>
                  <a:srgbClr val="3E3E67"/>
                </a:solidFill>
                <a:latin typeface="Trebuchet MS"/>
                <a:ea typeface="Trebuchet MS"/>
                <a:cs typeface="Trebuchet MS"/>
                <a:sym typeface="Trebuchet MS"/>
              </a:rPr>
              <a:t>Consultant Family and Community Physician</a:t>
            </a:r>
          </a:p>
          <a:p>
            <a:pPr marL="0" marR="0" lvl="0" indent="0" algn="ctr" rtl="1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3E3E6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1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3E3E6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12" name="Shape 112"/>
          <p:cNvCxnSpPr/>
          <p:nvPr/>
        </p:nvCxnSpPr>
        <p:spPr>
          <a:xfrm>
            <a:off x="4644008" y="5157192"/>
            <a:ext cx="0" cy="104151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Saudi Arabia !!</a:t>
            </a:r>
          </a:p>
        </p:txBody>
      </p:sp>
      <p:pic>
        <p:nvPicPr>
          <p:cNvPr id="170" name="Shape 170" descr="C:\Users\win7\Desktop\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2204864"/>
            <a:ext cx="7042268" cy="4109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67544" y="443023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prevalence in KSA </a:t>
            </a:r>
          </a:p>
        </p:txBody>
      </p:sp>
      <p:pic>
        <p:nvPicPr>
          <p:cNvPr id="176" name="Shape 176" descr="C:\Users\win7\Desktop\1-s2.0-S1658361216300324-gr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8878" y="1484784"/>
            <a:ext cx="5196058" cy="53479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251520" y="6093296"/>
            <a:ext cx="309634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 male , B female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51520" y="1628800"/>
            <a:ext cx="3456384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According to WHO , the prevalence in KSA is 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24%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male , 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36%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female.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000" b="0" i="0" u="sng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Another study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done in KSA 2014 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Male 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24%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Female 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33.5%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C:\Users\win7\Desktop\Causes-of-Obesit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692696"/>
            <a:ext cx="7877030" cy="5984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Causes of Obesity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95536" y="1435592"/>
            <a:ext cx="8424936" cy="50897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909"/>
              <a:buNone/>
            </a:pPr>
            <a:r>
              <a:rPr lang="en-US" sz="2220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lang="en-US" sz="222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ost </a:t>
            </a:r>
            <a:r>
              <a:rPr lang="en-US" sz="222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common causes according to MOH are as following:</a:t>
            </a:r>
          </a:p>
          <a:p>
            <a:pPr marL="109728" marR="0" lvl="0" indent="-812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endParaRPr sz="222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909"/>
              <a:buFont typeface="Georgia"/>
              <a:buChar char="•"/>
            </a:pPr>
            <a:r>
              <a:rPr lang="en-US" sz="222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family history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909"/>
              <a:buFont typeface="Georgia"/>
              <a:buChar char="•"/>
            </a:pPr>
            <a:r>
              <a:rPr lang="en-US" sz="222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Diet or food style either for </a:t>
            </a:r>
            <a:r>
              <a:rPr lang="en-US" sz="2220" b="0" i="0" u="sng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individual or families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909"/>
              <a:buFont typeface="Georgia"/>
              <a:buChar char="•"/>
            </a:pPr>
            <a:r>
              <a:rPr lang="en-US" sz="222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Sedentary life style.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909"/>
              <a:buFont typeface="Georgia"/>
              <a:buChar char="•"/>
            </a:pPr>
            <a:r>
              <a:rPr lang="en-US" sz="222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some diseases </a:t>
            </a:r>
            <a:r>
              <a:rPr lang="en-US" sz="2220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like: </a:t>
            </a:r>
            <a:r>
              <a:rPr lang="en-US" sz="222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Cushing's </a:t>
            </a:r>
            <a:r>
              <a:rPr lang="en-US" sz="222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syndrome, hypothyroidism and other medical </a:t>
            </a:r>
            <a:r>
              <a:rPr lang="en-US" sz="222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conditions </a:t>
            </a:r>
            <a:r>
              <a:rPr lang="en-US" sz="222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which leads difficulties in daily activities like osteoarthritis.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909"/>
              <a:buFont typeface="Georgia"/>
              <a:buChar char="•"/>
            </a:pPr>
            <a:r>
              <a:rPr lang="en-US" sz="222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Some medications such as: </a:t>
            </a:r>
            <a:r>
              <a:rPr lang="en-US" sz="222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TCAs</a:t>
            </a:r>
            <a:r>
              <a:rPr lang="en-US" sz="222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909"/>
              <a:buFont typeface="Georgia"/>
              <a:buChar char="•"/>
            </a:pPr>
            <a:r>
              <a:rPr lang="en-US" sz="222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Sleep disturbance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909"/>
              <a:buFont typeface="Georgia"/>
              <a:buChar char="•"/>
            </a:pPr>
            <a:r>
              <a:rPr lang="en-US" sz="222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Low education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909"/>
              <a:buFont typeface="Georgia"/>
              <a:buChar char="•"/>
            </a:pPr>
            <a:r>
              <a:rPr lang="en-US" sz="222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Aging or being older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909"/>
              <a:buFont typeface="Georgia"/>
              <a:buChar char="•"/>
            </a:pPr>
            <a:r>
              <a:rPr lang="en-US" sz="222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Marital status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909"/>
              <a:buFont typeface="Georgia"/>
              <a:buChar char="•"/>
            </a:pPr>
            <a:r>
              <a:rPr lang="en-US" sz="222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Pregnancy</a:t>
            </a:r>
          </a:p>
          <a:p>
            <a:pPr marL="109728" marR="0" lvl="0" indent="-812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endParaRPr sz="222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909"/>
              <a:buFont typeface="Georgia"/>
              <a:buNone/>
            </a:pPr>
            <a:endParaRPr sz="222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SzPct val="100909"/>
              <a:buFont typeface="Georgia"/>
              <a:buNone/>
            </a:pPr>
            <a:endParaRPr sz="222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prevent Obesity?</a:t>
            </a:r>
          </a:p>
        </p:txBody>
      </p:sp>
      <p:pic>
        <p:nvPicPr>
          <p:cNvPr id="195" name="Shape 195" descr="C:\Users\win7\Desktop\sin-tc3adtul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752" y="2708920"/>
            <a:ext cx="4762288" cy="287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 descr="C:\Users\win7\Desktop\obes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0500" y="2564904"/>
            <a:ext cx="4025996" cy="4025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5‑2‑1‑0 message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507600"/>
            <a:ext cx="8229600" cy="52337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Follow the </a:t>
            </a:r>
            <a:r>
              <a:rPr lang="en-US" sz="2000" b="1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5‑2‑1‑0 message every day</a:t>
            </a: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marL="109728" marR="0" lvl="0" indent="-812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endParaRPr sz="2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5 = Encourage intake of daily 5 rations of fruits and vegetables </a:t>
            </a:r>
          </a:p>
          <a:p>
            <a:pPr marL="109728" marR="0" lvl="0" indent="-8128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2 = Encourage eating with the child in a sociable atmosphere , separate eating from other activities and keep recreational screen time to &lt;2 hour </a:t>
            </a: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1 = Include at least 1 hour or more of active play every day </a:t>
            </a: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just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>
                <a:solidFill>
                  <a:srgbClr val="934B21"/>
                </a:solidFill>
                <a:latin typeface="Trebuchet MS"/>
                <a:ea typeface="Trebuchet MS"/>
                <a:cs typeface="Trebuchet MS"/>
                <a:sym typeface="Trebuchet MS"/>
              </a:rPr>
              <a:t>0 = Skip sugar‑sweetened beverages and drink more water every day.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 descr="C:\Users\win7\Desktop\ewplatelargefeb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2060848"/>
            <a:ext cx="7560840" cy="46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79512" y="1354088"/>
            <a:ext cx="8964488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2400" dirty="0" smtClean="0"/>
              <a:t>1- Focusing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on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healthy life style behaviors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related 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to maintaining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normal weight.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195736" y="620688"/>
            <a:ext cx="4752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</a:t>
            </a:r>
            <a:r>
              <a:rPr lang="en-US" b="1" dirty="0" smtClean="0"/>
              <a:t> </a:t>
            </a:r>
            <a:r>
              <a:rPr lang="en-US" sz="4000" b="1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Prevention</a:t>
            </a:r>
            <a:endParaRPr lang="ar-SA" sz="4000" b="1" dirty="0" smtClean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518864" y="1426096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20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Healthy diet contains:</a:t>
            </a:r>
            <a:br>
              <a:rPr lang="en-US" sz="320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320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95536" y="1772816"/>
            <a:ext cx="8229600" cy="55446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09728" marR="0" lvl="0" indent="-81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37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8958"/>
              <a:buFont typeface="Georgia"/>
              <a:buChar char="•"/>
            </a:pPr>
            <a:r>
              <a:rPr lang="en-US" sz="2375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Fruits</a:t>
            </a:r>
            <a:r>
              <a:rPr lang="en-US" sz="237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, vegetables, legumes (e.g. lentils, beans), nuts and whole grains.</a:t>
            </a:r>
          </a:p>
          <a:p>
            <a:pPr marL="109728" marR="0" lvl="0" indent="-8128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endParaRPr sz="2375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8958"/>
              <a:buFont typeface="Georgia"/>
              <a:buChar char="•"/>
            </a:pPr>
            <a:r>
              <a:rPr lang="en-US" sz="2375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Less </a:t>
            </a:r>
            <a:r>
              <a:rPr lang="en-US" sz="237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than 10% of total energy intake from </a:t>
            </a:r>
            <a:r>
              <a:rPr lang="en-US" sz="2375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free sugars.</a:t>
            </a:r>
          </a:p>
          <a:p>
            <a:pPr marL="109728" marR="0" lvl="0" indent="-8128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37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8958"/>
              <a:buFont typeface="Georgia"/>
              <a:buChar char="•"/>
            </a:pPr>
            <a:r>
              <a:rPr lang="en-US" sz="2375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Less </a:t>
            </a:r>
            <a:r>
              <a:rPr lang="en-US" sz="237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than 30% of total energy intake from </a:t>
            </a:r>
            <a:r>
              <a:rPr lang="en-US" sz="2375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fats</a:t>
            </a:r>
            <a:r>
              <a:rPr lang="en-US" sz="237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109728" marR="0" lvl="0" indent="-8128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375" b="0" i="0" u="none" strike="noStrike" cap="none" dirty="0">
                <a:solidFill>
                  <a:srgbClr val="623216"/>
                </a:solidFill>
                <a:latin typeface="Trebuchet MS"/>
                <a:ea typeface="Trebuchet MS"/>
                <a:cs typeface="Trebuchet MS"/>
                <a:sym typeface="Trebuchet MS"/>
              </a:rPr>
              <a:t>Unsaturated fats</a:t>
            </a:r>
            <a:r>
              <a:rPr lang="en-US" sz="237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(e.g. found in fish, nuts) are preferable to </a:t>
            </a:r>
            <a:r>
              <a:rPr lang="en-US" sz="2375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saturated fats </a:t>
            </a:r>
            <a:r>
              <a:rPr lang="en-US" sz="237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(e.g. found in fatty meat, butter, cheese</a:t>
            </a:r>
            <a:r>
              <a:rPr lang="en-US" sz="2375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).</a:t>
            </a:r>
            <a:endParaRPr sz="2375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09728" marR="0" lvl="0" indent="-8128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375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Industrial trans fats </a:t>
            </a:r>
            <a:r>
              <a:rPr lang="en-US" sz="237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(found in processed food, fast food, snack, frozen pizza) are not part of a healthy diet.</a:t>
            </a:r>
          </a:p>
          <a:p>
            <a:pPr marL="109728" marR="0" lvl="0" indent="-8128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37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 </a:t>
            </a:r>
            <a:endParaRPr sz="2375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8958"/>
              <a:buFont typeface="Georgia"/>
              <a:buChar char="•"/>
            </a:pPr>
            <a:r>
              <a:rPr lang="en-US" sz="2375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Less </a:t>
            </a:r>
            <a:r>
              <a:rPr lang="en-US" sz="237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than 5 g of salt/day and </a:t>
            </a:r>
            <a:r>
              <a:rPr lang="en-US" sz="2375" b="0" i="0" u="sng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use iodized salt</a:t>
            </a:r>
            <a:r>
              <a:rPr lang="en-US" sz="237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65760" marR="0" lvl="0" indent="-264160" algn="r" rtl="1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97222"/>
              <a:buFont typeface="Georgia"/>
              <a:buNone/>
            </a:pPr>
            <a:endParaRPr sz="175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195736" y="704890"/>
            <a:ext cx="4752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</a:t>
            </a:r>
            <a:r>
              <a:rPr lang="en-US" b="1" dirty="0" smtClean="0"/>
              <a:t> </a:t>
            </a:r>
            <a:r>
              <a:rPr lang="en-US" sz="4000" b="1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Prevention</a:t>
            </a:r>
            <a:endParaRPr lang="ar-SA" sz="4000" b="1" dirty="0" smtClean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79512" y="1241312"/>
            <a:ext cx="5987008" cy="11075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sz="2800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2- Exercising 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and active life style:</a:t>
            </a:r>
          </a:p>
          <a:p>
            <a:pPr marL="365760" marR="0" lvl="0" indent="-26416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1" name="Shape 221" descr="C:\Users\win7\Desktop\figures-exercising-silhouettes-57700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040" y="1741926"/>
            <a:ext cx="3875471" cy="499944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323528" y="1947604"/>
            <a:ext cx="4752528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Font typeface="Wingdings" pitchFamily="2" charset="2"/>
              <a:buChar char="q"/>
            </a:pPr>
            <a:r>
              <a:rPr lang="en-US" sz="2400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alk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and exercise for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30 minute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or more,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5 days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 week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Wingdings" pitchFamily="2" charset="2"/>
              <a:buChar char="q"/>
            </a:pPr>
            <a:endParaRPr lang="en-US" sz="24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Get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enough sleep at night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Wingdings" pitchFamily="2" charset="2"/>
              <a:buChar char="q"/>
            </a:pPr>
            <a:endParaRPr lang="en-US" sz="24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smtClean="0">
                <a:solidFill>
                  <a:srgbClr val="623216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-US" sz="2400" b="0" i="0" u="none" strike="noStrike" cap="none" dirty="0" smtClean="0">
                <a:solidFill>
                  <a:srgbClr val="623216"/>
                </a:solidFill>
                <a:latin typeface="Trebuchet MS"/>
                <a:ea typeface="Trebuchet MS"/>
                <a:cs typeface="Trebuchet MS"/>
                <a:sym typeface="Trebuchet MS"/>
              </a:rPr>
              <a:t>essation </a:t>
            </a:r>
            <a:r>
              <a:rPr lang="en-US" sz="2400" b="0" i="0" u="none" strike="noStrike" cap="none" dirty="0">
                <a:solidFill>
                  <a:srgbClr val="623216"/>
                </a:solidFill>
                <a:latin typeface="Trebuchet MS"/>
                <a:ea typeface="Trebuchet MS"/>
                <a:cs typeface="Trebuchet MS"/>
                <a:sym typeface="Trebuchet MS"/>
              </a:rPr>
              <a:t>of smoking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Wingdings" pitchFamily="2" charset="2"/>
              <a:buChar char="q"/>
            </a:pPr>
            <a:endParaRPr lang="en-US" sz="24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Font typeface="Wingdings" pitchFamily="2" charset="2"/>
              <a:buChar char="q"/>
            </a:pPr>
            <a:r>
              <a:rPr lang="en-US" sz="2400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Avoid social and psychological stresses.</a:t>
            </a:r>
          </a:p>
          <a:p>
            <a:pPr marL="0" marR="0" lvl="0" indent="0" algn="l" rtl="1">
              <a:spcBef>
                <a:spcPts val="0"/>
              </a:spcBef>
              <a:buNone/>
            </a:pPr>
            <a:endParaRPr sz="24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195736" y="548680"/>
            <a:ext cx="4752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</a:t>
            </a:r>
            <a:r>
              <a:rPr lang="en-US" b="1" dirty="0" smtClean="0"/>
              <a:t> </a:t>
            </a:r>
            <a:r>
              <a:rPr lang="en-US" sz="4000" b="1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Prevention</a:t>
            </a:r>
            <a:endParaRPr lang="ar-SA" sz="4000" b="1" dirty="0" smtClean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67544" y="193015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3600" dirty="0" smtClean="0"/>
              <a:t>3- </a:t>
            </a:r>
            <a:r>
              <a:rPr lang="en-US" sz="360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Long </a:t>
            </a:r>
            <a:r>
              <a:rPr lang="en-US" sz="360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term </a:t>
            </a:r>
            <a:r>
              <a:rPr lang="en-US" sz="360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observation</a:t>
            </a:r>
            <a:r>
              <a:rPr lang="en-US" sz="360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for what you eats and drinks.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600" b="1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6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3600" b="1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8" name="Shape 228" descr="C:\Users\win7\Desktop\scales-measuring-tape-595x24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2564904"/>
            <a:ext cx="7056784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ربع نص 3"/>
          <p:cNvSpPr txBox="1"/>
          <p:nvPr/>
        </p:nvSpPr>
        <p:spPr>
          <a:xfrm>
            <a:off x="2195736" y="620688"/>
            <a:ext cx="4752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</a:t>
            </a:r>
            <a:r>
              <a:rPr lang="en-US" b="1" dirty="0" smtClean="0"/>
              <a:t> </a:t>
            </a:r>
            <a:r>
              <a:rPr lang="en-US" sz="4000" b="1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Prevention</a:t>
            </a:r>
            <a:endParaRPr lang="ar-SA" sz="4000" b="1" dirty="0" smtClean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Objectives 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7222"/>
              <a:buFont typeface="Georgia"/>
              <a:buChar char="•"/>
            </a:pPr>
            <a:r>
              <a:rPr lang="en-US" sz="1750" b="0" i="0" u="none" strike="noStrike" cap="none">
                <a:solidFill>
                  <a:srgbClr val="3E3E67"/>
                </a:solidFill>
                <a:latin typeface="Arimo"/>
                <a:ea typeface="Arimo"/>
                <a:cs typeface="Arimo"/>
                <a:sym typeface="Arimo"/>
              </a:rPr>
              <a:t>Define obesity and classify the </a:t>
            </a:r>
            <a:r>
              <a:rPr lang="en-US" sz="1687" b="0" i="0" u="none" strike="noStrike" cap="none">
                <a:solidFill>
                  <a:srgbClr val="3E3E67"/>
                </a:solidFill>
                <a:latin typeface="Arimo"/>
                <a:ea typeface="Arimo"/>
                <a:cs typeface="Arimo"/>
                <a:sym typeface="Arimo"/>
              </a:rPr>
              <a:t>degree of obesity </a:t>
            </a:r>
            <a:r>
              <a:rPr lang="en-US" sz="1750" b="0" i="0" u="none" strike="noStrike" cap="none">
                <a:solidFill>
                  <a:srgbClr val="3E3E67"/>
                </a:solidFill>
                <a:latin typeface="Arimo"/>
                <a:ea typeface="Arimo"/>
                <a:cs typeface="Arimo"/>
                <a:sym typeface="Arimo"/>
              </a:rPr>
              <a:t>“BMI, Waist circumference  and Waist to Hip ratio”.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7222"/>
              <a:buFont typeface="Georgia"/>
              <a:buNone/>
            </a:pPr>
            <a:endParaRPr sz="175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666"/>
              <a:buFont typeface="Georgia"/>
              <a:buChar char="•"/>
            </a:pPr>
            <a:r>
              <a:rPr lang="en-US" sz="1812" b="0" i="0" u="none" strike="noStrike" cap="none">
                <a:solidFill>
                  <a:srgbClr val="3E3E67"/>
                </a:solidFill>
                <a:latin typeface="Arimo"/>
                <a:ea typeface="Arimo"/>
                <a:cs typeface="Arimo"/>
                <a:sym typeface="Arimo"/>
              </a:rPr>
              <a:t>Highlight the prevalence of obesity in Saudi Arabia.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666"/>
              <a:buFont typeface="Georgia"/>
              <a:buNone/>
            </a:pPr>
            <a:endParaRPr sz="1812" b="0" i="0" u="none" strike="noStrike" cap="none">
              <a:solidFill>
                <a:srgbClr val="3E3E67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666"/>
              <a:buFont typeface="Georgia"/>
              <a:buChar char="•"/>
            </a:pPr>
            <a:r>
              <a:rPr lang="en-US" sz="1812" b="0" i="0" u="none" strike="noStrike" cap="none">
                <a:solidFill>
                  <a:srgbClr val="3E3E67"/>
                </a:solidFill>
                <a:latin typeface="Arimo"/>
                <a:ea typeface="Arimo"/>
                <a:cs typeface="Arimo"/>
                <a:sym typeface="Arimo"/>
              </a:rPr>
              <a:t>Discuss how to prevent obesity in the community.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666"/>
              <a:buFont typeface="Georgia"/>
              <a:buNone/>
            </a:pPr>
            <a:endParaRPr sz="1812" b="0" i="0" u="none" strike="noStrike" cap="none">
              <a:solidFill>
                <a:srgbClr val="3E3E67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666"/>
              <a:buFont typeface="Georgia"/>
              <a:buChar char="•"/>
            </a:pPr>
            <a:r>
              <a:rPr lang="en-US" sz="1812" b="0" i="0" u="none" strike="noStrike" cap="none">
                <a:solidFill>
                  <a:srgbClr val="3E3E67"/>
                </a:solidFill>
                <a:latin typeface="Arimo"/>
                <a:ea typeface="Arimo"/>
                <a:cs typeface="Arimo"/>
                <a:sym typeface="Arimo"/>
              </a:rPr>
              <a:t>Discuss the common causes of obesity in the community.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666"/>
              <a:buFont typeface="Georgia"/>
              <a:buNone/>
            </a:pPr>
            <a:endParaRPr sz="1812" b="0" i="0" u="none" strike="noStrike" cap="none">
              <a:solidFill>
                <a:srgbClr val="3E3E67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666"/>
              <a:buFont typeface="Georgia"/>
              <a:buChar char="•"/>
            </a:pPr>
            <a:r>
              <a:rPr lang="en-US" sz="1812" b="0" i="0" u="none" strike="noStrike" cap="none">
                <a:solidFill>
                  <a:srgbClr val="3E3E67"/>
                </a:solidFill>
                <a:latin typeface="Arimo"/>
                <a:ea typeface="Arimo"/>
                <a:cs typeface="Arimo"/>
                <a:sym typeface="Arimo"/>
              </a:rPr>
              <a:t>Morbidity “common health problems due to obesity”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666"/>
              <a:buFont typeface="Georgia"/>
              <a:buNone/>
            </a:pPr>
            <a:endParaRPr sz="1812" b="0" i="0" u="none" strike="noStrike" cap="none">
              <a:solidFill>
                <a:srgbClr val="3E3E67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666"/>
              <a:buFont typeface="Georgia"/>
              <a:buChar char="•"/>
            </a:pPr>
            <a:r>
              <a:rPr lang="en-US" sz="1812" b="0" i="0" u="none" strike="noStrike" cap="none">
                <a:solidFill>
                  <a:srgbClr val="3E3E67"/>
                </a:solidFill>
                <a:latin typeface="Arimo"/>
                <a:ea typeface="Arimo"/>
                <a:cs typeface="Arimo"/>
                <a:sym typeface="Arimo"/>
              </a:rPr>
              <a:t>Discuss the evidence based approach to decrease weight “Exercise, Dieting, Drug treatment, and Bariatric Surgical Intervention”.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666"/>
              <a:buFont typeface="Georgia"/>
              <a:buNone/>
            </a:pPr>
            <a:endParaRPr sz="1812" b="0" i="0" u="none" strike="noStrike" cap="none">
              <a:solidFill>
                <a:srgbClr val="3E3E67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666"/>
              <a:buFont typeface="Georgia"/>
              <a:buChar char="•"/>
            </a:pPr>
            <a:r>
              <a:rPr lang="en-US" sz="1812" b="0" i="0" u="none" strike="noStrike" cap="none">
                <a:solidFill>
                  <a:srgbClr val="3E3E67"/>
                </a:solidFill>
                <a:latin typeface="Arimo"/>
                <a:ea typeface="Arimo"/>
                <a:cs typeface="Arimo"/>
                <a:sym typeface="Arimo"/>
              </a:rPr>
              <a:t>Role of health team, medical students and school health in dealing with obesity in the community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97222"/>
              <a:buFont typeface="Georgia"/>
              <a:buNone/>
            </a:pPr>
            <a:endParaRPr sz="175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 descr="imagesCAK7TE2Q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76" y="4005064"/>
            <a:ext cx="4248000" cy="280123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518864" y="90872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20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For children :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176464" cy="41355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Change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family eating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habits and activity levels.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Reduce time spent in front of TV , 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computer and mobiles.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Avoid using food as a </a:t>
            </a:r>
            <a:r>
              <a:rPr lang="en-US" sz="2400" b="1" i="0" u="sng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reward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</a:p>
          <a:p>
            <a:pPr marL="109728" marR="0" lvl="0" indent="-812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br>
              <a:rPr lang="en-US" sz="2400" b="0" i="0" u="none" strike="noStrike" cap="none" dirty="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-US" sz="2400" b="0" i="0" u="none" strike="noStrike" cap="none" dirty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6" name="Shape 236" descr="fatki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5266" y="4653136"/>
            <a:ext cx="4189222" cy="20946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7" name="Shape 237" descr="TP09_StepsToddler1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0072" y="1124744"/>
            <a:ext cx="3816424" cy="3528392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مربع نص 6"/>
          <p:cNvSpPr txBox="1"/>
          <p:nvPr/>
        </p:nvSpPr>
        <p:spPr>
          <a:xfrm>
            <a:off x="2195736" y="632882"/>
            <a:ext cx="4752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</a:t>
            </a:r>
            <a:r>
              <a:rPr lang="en-US" b="1" dirty="0" smtClean="0"/>
              <a:t> </a:t>
            </a:r>
            <a:r>
              <a:rPr lang="en-US" sz="4000" b="1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Prevention</a:t>
            </a:r>
            <a:endParaRPr lang="ar-SA" sz="4000" b="1" dirty="0" smtClean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67544" y="1628800"/>
            <a:ext cx="8229600" cy="50851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DM : 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T2DM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Dyslipidemia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: 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Reduction 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in serum (HDL) cholesterol of about 5%.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Heart diseases: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1) Coronary 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disease.              2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) Heart failure.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3) 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MI.                                    4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US" sz="2400" b="0" i="0" u="none" strike="noStrike" cap="none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Atrial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fibrillation/flutter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endParaRPr lang="en-US" sz="2400" b="0" i="0" u="none" strike="noStrike" cap="none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Skin changes:</a:t>
            </a:r>
          </a:p>
          <a:p>
            <a:pPr marL="3429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sz="240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   1) Stretch 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marks (</a:t>
            </a:r>
            <a:r>
              <a:rPr lang="en-US" sz="2400" b="0" i="0" u="none" strike="noStrike" cap="none" dirty="0" err="1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striae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)     </a:t>
            </a:r>
            <a:r>
              <a:rPr lang="en-US" sz="2400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2) </a:t>
            </a:r>
            <a:r>
              <a:rPr lang="en-US" sz="2400" b="0" i="0" u="none" strike="noStrike" cap="none" dirty="0" err="1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Acanthosis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nigricans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429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sz="2400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   3) </a:t>
            </a:r>
            <a:r>
              <a:rPr lang="en-US" sz="2400" b="0" i="0" u="none" strike="noStrike" cap="none" dirty="0" err="1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Hirsutism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 dirty="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09728" marR="0" lvl="0" indent="-8128" algn="l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Obesity co-morbidities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67544" y="562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Obesity co-morbidities 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79512" y="2200215"/>
            <a:ext cx="5040560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Colon CA.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Gallstones.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Sleep apnea.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Gout and gouty arthritis.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Osteoarthritis “Knee”.</a:t>
            </a:r>
          </a:p>
        </p:txBody>
      </p:sp>
      <p:sp>
        <p:nvSpPr>
          <p:cNvPr id="4" name="Shape 261"/>
          <p:cNvSpPr txBox="1"/>
          <p:nvPr/>
        </p:nvSpPr>
        <p:spPr>
          <a:xfrm>
            <a:off x="-108520" y="4149080"/>
            <a:ext cx="669674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Psychological complications “suicide”.</a:t>
            </a:r>
          </a:p>
          <a:p>
            <a:pPr marL="0" marR="0" lvl="0" indent="0" algn="r" rtl="1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1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" name="Shape 260" descr="C:\Users\win7\Desktop\tumblr_mg5i5sNadz1rbua69o4_128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656" y="3933056"/>
            <a:ext cx="3096344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84379" y="428509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Obesity co-morbidities </a:t>
            </a:r>
          </a:p>
        </p:txBody>
      </p:sp>
      <p:pic>
        <p:nvPicPr>
          <p:cNvPr id="1026" name="Picture 2" descr="C:\Users\أنس بن علي الزهراني\Desktop\How-visceral-fat-effects-you-alternative-no-ti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412776"/>
            <a:ext cx="741682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1138064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management</a:t>
            </a:r>
            <a:br>
              <a:rPr lang="en-US" sz="36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0" i="0" u="none" strike="noStrike" cap="none">
                <a:solidFill>
                  <a:srgbClr val="ADAFC0"/>
                </a:solidFill>
                <a:latin typeface="Trebuchet MS"/>
                <a:ea typeface="Trebuchet MS"/>
                <a:cs typeface="Trebuchet MS"/>
                <a:sym typeface="Trebuchet MS"/>
              </a:rPr>
              <a:t>Secondary prevention  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866786" y="2204864"/>
            <a:ext cx="525658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Treat ?</a:t>
            </a:r>
          </a:p>
        </p:txBody>
      </p:sp>
      <p:pic>
        <p:nvPicPr>
          <p:cNvPr id="268" name="Shape 268" descr="C:\Users\win7\Desktop\imag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832" y="3176450"/>
            <a:ext cx="3020631" cy="355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67544" y="1052736"/>
            <a:ext cx="8229600" cy="5373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❖"/>
            </a:pPr>
            <a:r>
              <a:rPr lang="en-US" sz="2400" b="1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Exercise:</a:t>
            </a:r>
          </a:p>
          <a:p>
            <a:pPr marL="109728" marR="0" lvl="0" indent="-812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endParaRPr sz="2400" b="1" i="0" u="sng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Weight loss is greater in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diet plus exercise 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regimens than in diet-only regimens. Exercise regimens alone, </a:t>
            </a:r>
            <a:r>
              <a:rPr lang="en-US" sz="2400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without reduced-calorie diets, are not effective 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for weight loss.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Moderate physical exercise is introduced </a:t>
            </a:r>
            <a:r>
              <a:rPr lang="en-US" sz="2400" b="0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with 3 sessions per week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b="0" i="0" u="none" strike="noStrike" cap="none">
                <a:solidFill>
                  <a:srgbClr val="934B21"/>
                </a:solidFill>
                <a:latin typeface="Trebuchet MS"/>
                <a:ea typeface="Trebuchet MS"/>
                <a:cs typeface="Trebuchet MS"/>
                <a:sym typeface="Trebuchet MS"/>
              </a:rPr>
              <a:t>30 minutes per session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, then later increased, as tolerated.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ourier New"/>
              <a:buChar char="o"/>
            </a:pPr>
            <a:r>
              <a:rPr lang="en-US" sz="2400" b="0" i="0" u="none" strike="noStrike" cap="none">
                <a:solidFill>
                  <a:srgbClr val="161616"/>
                </a:solidFill>
                <a:latin typeface="Trebuchet MS"/>
                <a:ea typeface="Trebuchet MS"/>
                <a:cs typeface="Trebuchet MS"/>
                <a:sym typeface="Trebuchet MS"/>
              </a:rPr>
              <a:t>Ex: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walking at 3 miles per hour (350 kcal/hour).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bicycling on level ground at 10 to 12 miles per hour (600 kcal/hour).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r" rtl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95536" y="908720"/>
            <a:ext cx="8229600" cy="5760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6666"/>
              <a:buFont typeface="Noto Sans Symbols"/>
              <a:buChar char="❖"/>
            </a:pPr>
            <a:r>
              <a:rPr lang="en-US" sz="2400" b="1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Dieting</a:t>
            </a:r>
            <a:r>
              <a:rPr lang="en-US" sz="2400" b="1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At 6-month follow-up, the </a:t>
            </a:r>
            <a:r>
              <a:rPr lang="en-US" sz="2400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low-carbohydrate/high-protein diet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has been found to produce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greater weight loss than the low-fat diet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, and patients seemed to prefer the low-carbohydrate/high-protein diet.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Adherence to the diet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(i.e., compliance) and the reliability of patient reporting of caloric intake have been problematic in studies on dietary intervention.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Reduce consumption of junk food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Eat 500 to 1,000 fewer calories each day.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09728" marR="0" lvl="0" indent="-8128" algn="l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endParaRPr sz="2400" b="1" i="0" u="sng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2800" b="1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Psychological/behavioral interventions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Psychological interventions should be part of any weight management program.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It should be adjusted to circumstances of the </a:t>
            </a:r>
            <a:r>
              <a:rPr lang="en-US" sz="2400" b="0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individuals or their families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pic>
        <p:nvPicPr>
          <p:cNvPr id="285" name="Shape 285" descr="C:\Users\win7\Desktop\Counselling05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6761" y="4005064"/>
            <a:ext cx="4183253" cy="2800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57200" y="836712"/>
            <a:ext cx="8229600" cy="5737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1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Drug treatment: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When to use?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◆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Failure of diet and exercise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◆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BMI &gt; 30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◆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BMI &gt; 27 and associated with medical problems related to obesity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1" name="Shape 291" descr="C:\Users\win7\Desktop\pill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3591" y="836712"/>
            <a:ext cx="3515753" cy="22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40342" y="4437112"/>
            <a:ext cx="8284502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Orlistat</a:t>
            </a:r>
            <a:r>
              <a:rPr lang="en-US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have modest effectiveness </a:t>
            </a:r>
            <a:r>
              <a:rPr lang="en-US" sz="24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(about 5% loss in body weight) </a:t>
            </a:r>
            <a:r>
              <a:rPr lang="en-US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when combined with diet and exercise alone, </a:t>
            </a:r>
            <a:r>
              <a:rPr lang="en-US" sz="2400" u="sng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but mild gastrointestinal side effects are common.</a:t>
            </a:r>
          </a:p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1511152" y="1196752"/>
            <a:ext cx="7632848" cy="4325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09728" marR="0" lvl="0" indent="-8128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Drugs:</a:t>
            </a:r>
          </a:p>
          <a:p>
            <a:pPr marL="109728" marR="0" lvl="0" indent="-812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 options:</a:t>
            </a:r>
          </a:p>
          <a:p>
            <a:pPr marL="109728" marR="0" lvl="0" indent="-812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orlistat: 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Patients usually complained from oily stools and fecal incontinence.</a:t>
            </a:r>
          </a:p>
          <a:p>
            <a:pPr marL="109728" marR="0" lvl="0" indent="-812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 smtClean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Secondary </a:t>
            </a:r>
            <a:r>
              <a:rPr lang="en-US" sz="2400" b="0" i="0" u="none" strike="noStrike" cap="none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options:</a:t>
            </a:r>
          </a:p>
          <a:p>
            <a:pPr marL="109728" marR="0" lvl="0" indent="-812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 err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Lorcaserin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109728" marR="0" lvl="0" indent="-812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 err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Liraglutid</a:t>
            </a:r>
            <a:endParaRPr lang="en-US" sz="240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09728" marR="0" lvl="0" indent="-812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Naltrexone/bupropion hydrochloride </a:t>
            </a:r>
          </a:p>
          <a:p>
            <a:pPr marL="109728" marR="0" lvl="0" indent="-812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Tertiary options (not preferable):</a:t>
            </a:r>
          </a:p>
          <a:p>
            <a:pPr marL="109728" marR="0" lvl="0" indent="-812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phentermine</a:t>
            </a:r>
            <a:r>
              <a:rPr lang="en-US" sz="2400" b="0" i="0" u="none" strike="noStrike" cap="none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lang="en-US" sz="2400" b="0" i="0" u="none" strike="noStrike" cap="none" dirty="0" smtClean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Quiz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340768"/>
            <a:ext cx="8229600" cy="52337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cause of Obesity?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A) Unhealthy diet.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B) Genetics.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C) Low physical activity.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D) All of the above.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Which of the following records considered as morbid obesity?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A) BMI of 26 kg/m2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B) BMI of 30 kg/m2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C) BMI of 41 kg/m2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D) BMI 38 kg/m2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251520" y="764704"/>
            <a:ext cx="8445624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Types of Bariatric surgical intervention:</a:t>
            </a:r>
          </a:p>
        </p:txBody>
      </p:sp>
      <p:pic>
        <p:nvPicPr>
          <p:cNvPr id="310" name="Shape 310" descr="digestive_200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844824"/>
            <a:ext cx="7200800" cy="4956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23528" y="1143000"/>
            <a:ext cx="8640960" cy="5166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role of health team, medical students and schools 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Health Team is a part ..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physical activity and eating behaviors that affect weight are influenced by many sectors of society, including families, community organizations,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care providers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, faith-based institutions, businesses, government agencies, the media, and schools.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involvement </a:t>
            </a:r>
            <a:r>
              <a:rPr lang="en-US" sz="2400" b="1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of all of these sectors 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will be needed to reverse the epidemic.</a:t>
            </a:r>
          </a:p>
          <a:p>
            <a:pPr marL="365760" marR="0" lvl="0" indent="-26416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2790" b="1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Bariatric surgical intervention:</a:t>
            </a:r>
            <a:r>
              <a:rPr lang="en-US" sz="36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6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36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873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Patients with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BMI ≥40 kg/m^2 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(i.e., morbidly obese category),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or ≥35 kg/m^2 with obesity-related comorbidity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(e.g., hypertension, diabetes, sleep apnea, GORD) may be candidates for most </a:t>
            </a:r>
            <a:r>
              <a:rPr lang="en-US" sz="2400" b="0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bariatric procedures. </a:t>
            </a:r>
          </a:p>
        </p:txBody>
      </p:sp>
      <p:pic>
        <p:nvPicPr>
          <p:cNvPr id="304" name="Shape 304" descr="operatingroo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18" y="3429000"/>
            <a:ext cx="4589378" cy="3378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Health Team and medical students 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professionals 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have an important role in </a:t>
            </a:r>
            <a:r>
              <a:rPr lang="en-US" sz="2400" b="0" i="0" u="none" strike="noStrike" cap="non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promoting preventive measures 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lang="en-US" sz="2400" b="0" i="0" u="none" strike="noStrike" cap="non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encouraging 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positive lifestyle Behaviors “ </a:t>
            </a:r>
            <a:r>
              <a:rPr lang="en-US" sz="2400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awareness of the population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” ..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Also have a role in </a:t>
            </a:r>
            <a:r>
              <a:rPr lang="en-US" sz="2400" b="0" i="0" u="none" strike="noStrike" cap="non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counseling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0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patients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about safe and effective weight loss and weight maintenance programs.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09728" marR="0" lvl="0" indent="-8128" algn="l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Schools ..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29600" cy="50897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Schools cannot solve the obesity epidemic on their own as well 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can also help address obesity by providing: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ourier New"/>
              <a:buChar char="o"/>
            </a:pPr>
            <a:r>
              <a:rPr lang="en-US" sz="2400" b="0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Screening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ourier New"/>
              <a:buChar char="o"/>
            </a:pPr>
            <a:r>
              <a:rPr lang="en-US" sz="2400" b="0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information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ourier New"/>
              <a:buChar char="o"/>
            </a:pPr>
            <a:r>
              <a:rPr lang="en-US" sz="2400" b="0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Referrals to students</a:t>
            </a:r>
          </a:p>
          <a:p>
            <a:pPr marL="109728" marR="0" lvl="0" indent="-812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Role of Schools in Obesity Prevention :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ourier New"/>
              <a:buChar char="o"/>
            </a:pPr>
            <a:r>
              <a:rPr lang="en-US" sz="2400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More nutritious food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ourier New"/>
              <a:buChar char="o"/>
            </a:pPr>
            <a:r>
              <a:rPr lang="en-US" sz="2400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 activity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ourier New"/>
              <a:buChar char="o"/>
            </a:pPr>
            <a:r>
              <a:rPr lang="en-US" sz="2400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services.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ourier New"/>
              <a:buChar char="o"/>
            </a:pPr>
            <a:r>
              <a:rPr lang="en-US" sz="2400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education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Courier New"/>
              <a:buNone/>
            </a:pPr>
            <a:endParaRPr sz="2400" b="0" i="0" u="none" strike="noStrike" cap="none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Take home massage 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best measure of obesity is body mass index (BMI).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prevalence in KSA is high among both genders.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Obesity is a multifactorial condition “ Genetic, environment and behavior”.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Obesity is associated with comorbidities “ DM,HTN..etc”.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prevention and management start by diet and physical activity.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involvement of all of society sectors will be needed to reverse the epidemic.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Review the Quiz 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340768"/>
            <a:ext cx="8229600" cy="52337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cause of Obesity?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A) Unhealthy diet.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B) Genetics.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C) Low physical activity.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D) </a:t>
            </a:r>
            <a:r>
              <a:rPr lang="en-US" sz="2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All of the above.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Which of the following records considered as morbid obesity?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A) BMI of 26 kg/m2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B) BMI of 30 kg/m2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C) </a:t>
            </a:r>
            <a:r>
              <a:rPr lang="en-US" sz="2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BMI of 41 kg/m2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D) BMI 38 kg/m2</a:t>
            </a:r>
          </a:p>
          <a:p>
            <a:pPr marL="365760" marR="0" lvl="0" indent="-26416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Review the Quiz 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8229600" cy="5161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Which of the following is the best to start with in managing Obesity?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A) Diet 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B) Drugs 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C) Exercise 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D)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A+C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prevalence of Obesity among Female in KSA?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A)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36%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B) 15%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C) 45%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D) 24%</a:t>
            </a:r>
          </a:p>
          <a:p>
            <a:pPr marL="365760" marR="0" lvl="0" indent="-264160" algn="r" rtl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References 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457200" y="1556792"/>
            <a:ext cx="8229600" cy="50177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Oxford handbook of general practice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Obesity Saudi Guidelines :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http://www.saudijobesity.com/article.asp?issn=2347-2618;year=2013;volume=1;issue=1;spage=18;epage=30;aulast=Al-Shehri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http://bestpractice.bmj.com/best-practice/monograph/211/treatment/details.html#expsec-5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https://www.ncbi.nlm.nih.gov/pmc/articles/PMC4193060/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WHO website 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Quiz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8229600" cy="5161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Which of the following is the best to start with in managing Obesity?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A) Diet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B) Drugs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C) Exercise 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D) A+C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prevalence of Obesity among Female in KSA?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A) 36%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B) 15%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C) 45%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D) 24%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Be healthy and stay safe  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67544" y="3140968"/>
            <a:ext cx="8229600" cy="2619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09728" marR="0" lvl="0" indent="-812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7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THANK U</a:t>
            </a:r>
          </a:p>
          <a:p>
            <a:pPr marL="109728" marR="0" lvl="0" indent="-8128" algn="ctr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7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Qs? </a:t>
            </a:r>
          </a:p>
        </p:txBody>
      </p:sp>
      <p:sp>
        <p:nvSpPr>
          <p:cNvPr id="364" name="Shape 364"/>
          <p:cNvSpPr/>
          <p:nvPr/>
        </p:nvSpPr>
        <p:spPr>
          <a:xfrm>
            <a:off x="6300192" y="1268760"/>
            <a:ext cx="936104" cy="864096"/>
          </a:xfrm>
          <a:prstGeom prst="smileyFace">
            <a:avLst>
              <a:gd name="adj" fmla="val 4653"/>
            </a:avLst>
          </a:prstGeom>
          <a:noFill/>
          <a:ln w="19050" cap="flat" cmpd="sng">
            <a:solidFill>
              <a:srgbClr val="3C3D6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788529" y="908720"/>
            <a:ext cx="3655679" cy="15708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Obesity?</a:t>
            </a:r>
          </a:p>
        </p:txBody>
      </p:sp>
      <p:pic>
        <p:nvPicPr>
          <p:cNvPr id="136" name="Shape 136" descr="C:\Users\win7\Desktop\f_obesit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2564904"/>
            <a:ext cx="6142246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Obesity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916832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Simply, abnormal or excessive fat accumulation that presents a risk to health. 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Overweight and obesity are major risk factors for a number of chronic diseases.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3" name="Shape 143" descr="C:\Users\win7\Desktop\obesity-300x2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3907010"/>
            <a:ext cx="4636120" cy="2618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03448" y="47667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BMI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03448" y="1412776"/>
            <a:ext cx="8229600" cy="15121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best measure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of obesity is body mass index (BMI).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BMI =  </a:t>
            </a:r>
            <a:r>
              <a:rPr lang="en-US" sz="2000" b="0" i="0" u="none" strike="noStrike" cap="none" dirty="0">
                <a:solidFill>
                  <a:srgbClr val="934B21"/>
                </a:solidFill>
                <a:latin typeface="Trebuchet MS"/>
                <a:ea typeface="Trebuchet MS"/>
                <a:cs typeface="Trebuchet MS"/>
                <a:sym typeface="Trebuchet MS"/>
              </a:rPr>
              <a:t>(weight in kg ÷ (height in m)2)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20000"/>
              <a:buFont typeface="Courier New"/>
              <a:buChar char="o"/>
            </a:pPr>
            <a:r>
              <a:rPr lang="en-US" sz="2000" b="0" i="0" u="none" strike="noStrike" cap="none" dirty="0">
                <a:solidFill>
                  <a:srgbClr val="934B21"/>
                </a:solidFill>
                <a:latin typeface="Trebuchet MS"/>
                <a:ea typeface="Trebuchet MS"/>
                <a:cs typeface="Trebuchet MS"/>
                <a:sym typeface="Trebuchet MS"/>
              </a:rPr>
              <a:t>“Class III =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Morbid obesity” </a:t>
            </a:r>
          </a:p>
        </p:txBody>
      </p:sp>
      <p:pic>
        <p:nvPicPr>
          <p:cNvPr id="150" name="Shape 150" descr="C:\Users\win7\Desktop\bmi-categories_med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80" y="2650902"/>
            <a:ext cx="7588423" cy="4018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Waist circumference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95536" y="1700808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9166"/>
              <a:buFont typeface="Georgia"/>
              <a:buChar char="•"/>
            </a:pPr>
            <a:r>
              <a:rPr lang="en-US" sz="238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An alternative measure </a:t>
            </a:r>
            <a:r>
              <a:rPr lang="en-US" sz="2380" b="0" i="0" u="none" strike="noStrike" cap="none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lang="en-US" sz="238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9166"/>
              <a:buFont typeface="Georgia"/>
              <a:buChar char="•"/>
            </a:pPr>
            <a:r>
              <a:rPr lang="en-US" sz="2380" b="0" i="0" u="none" strike="noStrike" cap="none" dirty="0">
                <a:solidFill>
                  <a:srgbClr val="934B21"/>
                </a:solidFill>
                <a:latin typeface="Georgia"/>
                <a:ea typeface="Georgia"/>
                <a:cs typeface="Georgia"/>
                <a:sym typeface="Georgia"/>
              </a:rPr>
              <a:t>Halfway between the superior iliac crest and the rib cage.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9166"/>
              <a:buFont typeface="Georgia"/>
              <a:buChar char="•"/>
            </a:pPr>
            <a:r>
              <a:rPr lang="en-US" sz="238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Used in addition to BMI to aid assessment of health risks.</a:t>
            </a:r>
          </a:p>
          <a:p>
            <a:pPr marL="365760" marR="0" lvl="0" indent="-26416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9166"/>
              <a:buFont typeface="Noto Sans Symbols"/>
              <a:buChar char="❖"/>
            </a:pPr>
            <a:r>
              <a:rPr lang="en-US" sz="238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7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are a </a:t>
            </a:r>
            <a:r>
              <a:rPr lang="en-US" sz="187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woman</a:t>
            </a:r>
            <a:r>
              <a:rPr lang="en-US" sz="187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marL="365760" marR="0" lvl="0" indent="-26416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8421"/>
              <a:buFont typeface="Courier New"/>
              <a:buChar char="o"/>
            </a:pPr>
            <a:r>
              <a:rPr lang="en-US" sz="187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your risk is increased </a:t>
            </a:r>
            <a:r>
              <a:rPr lang="en-US" sz="187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at 80 cm or more</a:t>
            </a:r>
          </a:p>
          <a:p>
            <a:pPr marL="365760" marR="0" lvl="0" indent="-26416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8421"/>
              <a:buFont typeface="Courier New"/>
              <a:buChar char="o"/>
            </a:pPr>
            <a:r>
              <a:rPr lang="en-US" sz="187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your risk is </a:t>
            </a:r>
            <a:r>
              <a:rPr lang="en-US" sz="187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 at 88 cm or more</a:t>
            </a:r>
          </a:p>
          <a:p>
            <a:pPr marL="109728" marR="0" lvl="0" indent="-8128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endParaRPr sz="187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8421"/>
              <a:buFont typeface="Noto Sans Symbols"/>
              <a:buChar char="❖"/>
            </a:pPr>
            <a:r>
              <a:rPr lang="en-US" sz="187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If you are a </a:t>
            </a:r>
            <a:r>
              <a:rPr lang="en-US" sz="1870" b="0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man</a:t>
            </a:r>
            <a:r>
              <a:rPr lang="en-US" sz="187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marL="365760" marR="0" lvl="0" indent="-26416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8421"/>
              <a:buFont typeface="Courier New"/>
              <a:buChar char="o"/>
            </a:pPr>
            <a:r>
              <a:rPr lang="en-US" sz="187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your risk is increased </a:t>
            </a:r>
            <a:r>
              <a:rPr lang="en-US" sz="187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at 94 cm or more</a:t>
            </a:r>
          </a:p>
          <a:p>
            <a:pPr marL="365760" marR="0" lvl="0" indent="-26416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8421"/>
              <a:buFont typeface="Courier New"/>
              <a:buChar char="o"/>
            </a:pPr>
            <a:r>
              <a:rPr lang="en-US" sz="187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your risk is high </a:t>
            </a:r>
            <a:r>
              <a:rPr lang="en-US" sz="187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at 102 cm or more</a:t>
            </a:r>
          </a:p>
          <a:p>
            <a:pPr marL="365760" marR="0" lvl="0" indent="-26416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8421"/>
              <a:buFont typeface="Courier New"/>
              <a:buNone/>
            </a:pPr>
            <a:endParaRPr sz="187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8421"/>
              <a:buFont typeface="Courier New"/>
              <a:buNone/>
            </a:pPr>
            <a:endParaRPr sz="187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marR="0" lvl="0" indent="-26416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9166"/>
              <a:buFont typeface="Courier New"/>
              <a:buChar char="o"/>
            </a:pPr>
            <a:r>
              <a:rPr lang="en-US" sz="178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For every </a:t>
            </a:r>
            <a:r>
              <a:rPr lang="en-US" sz="1785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1cm increase </a:t>
            </a:r>
            <a:r>
              <a:rPr lang="en-US" sz="178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 waist circumference, the RR of </a:t>
            </a:r>
            <a:r>
              <a:rPr lang="en-US" sz="1785" b="0" i="0" u="sng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 CVD event </a:t>
            </a:r>
            <a:r>
              <a:rPr lang="en-US" sz="178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by </a:t>
            </a:r>
            <a:r>
              <a:rPr lang="en-US" sz="1785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72%</a:t>
            </a:r>
            <a:r>
              <a:rPr lang="en-US" sz="1785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65760" marR="0" lvl="0" indent="-26416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98421"/>
              <a:buFont typeface="Courier New"/>
              <a:buNone/>
            </a:pPr>
            <a:endParaRPr sz="187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09728" marR="0" lvl="0" indent="-8128" algn="l" rtl="0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endParaRPr sz="238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2123728" y="2924944"/>
            <a:ext cx="5112568" cy="22322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Waist to Hip ratio</a:t>
            </a:r>
            <a:r>
              <a:rPr lang="en-US" sz="36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6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36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calculated as waist measurement divided by hip measurement </a:t>
            </a:r>
            <a:r>
              <a:rPr lang="en-US" sz="2400" b="0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(W/H). </a:t>
            </a:r>
            <a:r>
              <a:rPr lang="en-US"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For example, </a:t>
            </a:r>
            <a:r>
              <a:rPr lang="en-US" sz="2400" b="0" i="0" u="none" strike="noStrike" cap="none">
                <a:solidFill>
                  <a:srgbClr val="623216"/>
                </a:solidFill>
                <a:latin typeface="Trebuchet MS"/>
                <a:ea typeface="Trebuchet MS"/>
                <a:cs typeface="Trebuchet MS"/>
                <a:sym typeface="Trebuchet MS"/>
              </a:rPr>
              <a:t>a person with a 25" waist and 38" hips has a waist-hip ratio of about 0.66.</a:t>
            </a:r>
          </a:p>
          <a:p>
            <a:pPr marL="365760" marR="0" lvl="0" indent="-264160" algn="r" rtl="1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4" name="Shape 164" descr="C:\Users\win7\Desktop\whr-ace-cha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5" y="3501008"/>
            <a:ext cx="8291331" cy="303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1377</Words>
  <Application>Microsoft Office PowerPoint</Application>
  <PresentationFormat>On-screen Show (4:3)</PresentationFormat>
  <Paragraphs>271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Noto Sans Symbols</vt:lpstr>
      <vt:lpstr>Arimo</vt:lpstr>
      <vt:lpstr>Trebuchet MS</vt:lpstr>
      <vt:lpstr>Courier New</vt:lpstr>
      <vt:lpstr>Georgia</vt:lpstr>
      <vt:lpstr>Wingdings</vt:lpstr>
      <vt:lpstr>Urban</vt:lpstr>
      <vt:lpstr>Obesity </vt:lpstr>
      <vt:lpstr>Objectives </vt:lpstr>
      <vt:lpstr>Quiz</vt:lpstr>
      <vt:lpstr>Quiz</vt:lpstr>
      <vt:lpstr>Obesity?</vt:lpstr>
      <vt:lpstr>Obesity</vt:lpstr>
      <vt:lpstr>BMI</vt:lpstr>
      <vt:lpstr>Waist circumference</vt:lpstr>
      <vt:lpstr>Waist to Hip ratio </vt:lpstr>
      <vt:lpstr>Saudi Arabia !!</vt:lpstr>
      <vt:lpstr>The prevalence in KSA </vt:lpstr>
      <vt:lpstr>PowerPoint Presentation</vt:lpstr>
      <vt:lpstr>Causes of Obesity</vt:lpstr>
      <vt:lpstr>How to prevent Obesity?</vt:lpstr>
      <vt:lpstr>5‑2‑1‑0 message</vt:lpstr>
      <vt:lpstr>1- Focusing on healthy life style behaviors related to maintaining normal weight.</vt:lpstr>
      <vt:lpstr>Healthy diet contains: </vt:lpstr>
      <vt:lpstr>PowerPoint Presentation</vt:lpstr>
      <vt:lpstr>3- Long term observation for what you eats and drinks.  </vt:lpstr>
      <vt:lpstr>For children :</vt:lpstr>
      <vt:lpstr>Obesity co-morbidities </vt:lpstr>
      <vt:lpstr>Obesity co-morbidities </vt:lpstr>
      <vt:lpstr>Obesity co-morbidities </vt:lpstr>
      <vt:lpstr>The management Secondary prevention  </vt:lpstr>
      <vt:lpstr>PowerPoint Presentation</vt:lpstr>
      <vt:lpstr>PowerPoint Presentation</vt:lpstr>
      <vt:lpstr>Psychological/behavioral interventions</vt:lpstr>
      <vt:lpstr>PowerPoint Presentation</vt:lpstr>
      <vt:lpstr>PowerPoint Presentation</vt:lpstr>
      <vt:lpstr>Types of Bariatric surgical intervention:</vt:lpstr>
      <vt:lpstr>The role of health team, medical students and schools …</vt:lpstr>
      <vt:lpstr>The Health Team is a part ..</vt:lpstr>
      <vt:lpstr>Bariatric surgical intervention: </vt:lpstr>
      <vt:lpstr>The Health Team and medical students </vt:lpstr>
      <vt:lpstr>Schools ..</vt:lpstr>
      <vt:lpstr>Take home massage </vt:lpstr>
      <vt:lpstr>Review the Quiz </vt:lpstr>
      <vt:lpstr>Review the Quiz </vt:lpstr>
      <vt:lpstr>References </vt:lpstr>
      <vt:lpstr>Be healthy and stay safe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أنس بن علي الزهراني</dc:creator>
  <cp:lastModifiedBy>3422</cp:lastModifiedBy>
  <cp:revision>3</cp:revision>
  <dcterms:modified xsi:type="dcterms:W3CDTF">2017-10-05T11:10:20Z</dcterms:modified>
</cp:coreProperties>
</file>