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52"/>
  </p:notesMasterIdLst>
  <p:sldIdLst>
    <p:sldId id="256" r:id="rId2"/>
    <p:sldId id="257" r:id="rId3"/>
    <p:sldId id="311" r:id="rId4"/>
    <p:sldId id="310" r:id="rId5"/>
    <p:sldId id="258" r:id="rId6"/>
    <p:sldId id="262" r:id="rId7"/>
    <p:sldId id="263" r:id="rId8"/>
    <p:sldId id="264" r:id="rId9"/>
    <p:sldId id="265" r:id="rId10"/>
    <p:sldId id="266" r:id="rId11"/>
    <p:sldId id="303" r:id="rId12"/>
    <p:sldId id="304" r:id="rId13"/>
    <p:sldId id="267" r:id="rId14"/>
    <p:sldId id="312" r:id="rId15"/>
    <p:sldId id="313" r:id="rId16"/>
    <p:sldId id="314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6" r:id="rId38"/>
    <p:sldId id="297" r:id="rId39"/>
    <p:sldId id="298" r:id="rId40"/>
    <p:sldId id="299" r:id="rId41"/>
    <p:sldId id="300" r:id="rId42"/>
    <p:sldId id="301" r:id="rId43"/>
    <p:sldId id="308" r:id="rId44"/>
    <p:sldId id="315" r:id="rId45"/>
    <p:sldId id="316" r:id="rId46"/>
    <p:sldId id="306" r:id="rId47"/>
    <p:sldId id="292" r:id="rId48"/>
    <p:sldId id="294" r:id="rId49"/>
    <p:sldId id="317" r:id="rId50"/>
    <p:sldId id="295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/>
    <p:restoredTop sz="77232"/>
  </p:normalViewPr>
  <p:slideViewPr>
    <p:cSldViewPr snapToGrid="0" snapToObjects="1">
      <p:cViewPr>
        <p:scale>
          <a:sx n="100" d="100"/>
          <a:sy n="100" d="100"/>
        </p:scale>
        <p:origin x="144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0FD7B-EA15-0B48-ABD3-A3895D7F5F35}" type="datetimeFigureOut">
              <a:rPr lang="en-US" smtClean="0"/>
              <a:t>10/7/17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0DCCF-BD02-C34C-97EB-69F338F23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9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 smtClean="0"/>
              <a:t>Severe unremitting worsening </a:t>
            </a:r>
            <a:r>
              <a:rPr lang="en-US" sz="1200" dirty="0" smtClean="0"/>
              <a:t>of pain (at night and pain when laying down)</a:t>
            </a:r>
            <a:r>
              <a:rPr lang="en-US" sz="1200" baseline="0" dirty="0" smtClean="0"/>
              <a:t> </a:t>
            </a:r>
          </a:p>
          <a:p>
            <a:r>
              <a:rPr lang="en-US" sz="1200" baseline="0" dirty="0" smtClean="0"/>
              <a:t>Weight loss, fever, and history of cancer or HIV </a:t>
            </a:r>
          </a:p>
          <a:p>
            <a:r>
              <a:rPr lang="en-US" sz="1200" baseline="0" dirty="0" smtClean="0"/>
              <a:t>Both consider neoplasia/infection </a:t>
            </a:r>
          </a:p>
          <a:p>
            <a:endParaRPr lang="en-US" sz="1200" baseline="0" dirty="0" smtClean="0"/>
          </a:p>
          <a:p>
            <a:r>
              <a:rPr lang="en-US" sz="1200" baseline="0" dirty="0" smtClean="0"/>
              <a:t>Any neurological signs </a:t>
            </a:r>
          </a:p>
          <a:p>
            <a:r>
              <a:rPr lang="en-US" sz="1200" baseline="0" dirty="0" smtClean="0"/>
              <a:t>The use of steroids or iv drugs </a:t>
            </a:r>
            <a:endParaRPr lang="en-US" sz="1200" baseline="0" dirty="0" smtClean="0"/>
          </a:p>
          <a:p>
            <a:endParaRPr lang="en-US" sz="1200" baseline="0" dirty="0" smtClean="0"/>
          </a:p>
          <a:p>
            <a:pPr marL="0" indent="0">
              <a:buNone/>
            </a:pPr>
            <a:endParaRPr lang="en-US" sz="1200" dirty="0" smtClean="0"/>
          </a:p>
          <a:p>
            <a:pPr marL="342900" indent="-342900"/>
            <a:r>
              <a:rPr lang="en-US" sz="1200" b="1" dirty="0" smtClean="0"/>
              <a:t>Cauda </a:t>
            </a:r>
            <a:r>
              <a:rPr lang="en-US" sz="1200" b="1" dirty="0" err="1" smtClean="0"/>
              <a:t>Equina</a:t>
            </a:r>
            <a:r>
              <a:rPr lang="en-US" sz="1200" b="1" dirty="0" smtClean="0"/>
              <a:t> Syndrome </a:t>
            </a:r>
            <a:r>
              <a:rPr lang="en-US" sz="1200" dirty="0" smtClean="0"/>
              <a:t>- </a:t>
            </a:r>
            <a:r>
              <a:rPr lang="en-US" sz="1200" dirty="0" smtClean="0">
                <a:solidFill>
                  <a:srgbClr val="0070C0"/>
                </a:solidFill>
              </a:rPr>
              <a:t>EMERGENCY</a:t>
            </a:r>
            <a:r>
              <a:rPr lang="en-US" sz="1200" dirty="0" smtClean="0"/>
              <a:t> referral to ER. </a:t>
            </a:r>
          </a:p>
          <a:p>
            <a:pPr marL="342900" indent="-342900"/>
            <a:r>
              <a:rPr lang="en-US" sz="1200" b="1" dirty="0" smtClean="0"/>
              <a:t>Severe unremitting worsening </a:t>
            </a:r>
            <a:r>
              <a:rPr lang="en-US" sz="1200" dirty="0" smtClean="0"/>
              <a:t>of pain (at night and pain when laying down), consider infection/tumor – </a:t>
            </a:r>
            <a:r>
              <a:rPr lang="en-US" sz="1200" dirty="0" smtClean="0">
                <a:solidFill>
                  <a:srgbClr val="0070C0"/>
                </a:solidFill>
              </a:rPr>
              <a:t>URGENT</a:t>
            </a:r>
            <a:r>
              <a:rPr lang="en-US" sz="1200" dirty="0" smtClean="0"/>
              <a:t> referral to ER for pain control – will need prompt investigation.</a:t>
            </a:r>
          </a:p>
          <a:p>
            <a:pPr marL="342900" indent="-342900"/>
            <a:r>
              <a:rPr lang="en-US" sz="1200" b="1" dirty="0" smtClean="0"/>
              <a:t>Significant trauma </a:t>
            </a:r>
            <a:r>
              <a:rPr lang="en-US" sz="1200" dirty="0" smtClean="0"/>
              <a:t>– consider fractures – check for instability and refer </a:t>
            </a:r>
            <a:r>
              <a:rPr lang="en-US" sz="1200" dirty="0" smtClean="0">
                <a:solidFill>
                  <a:srgbClr val="0070C0"/>
                </a:solidFill>
              </a:rPr>
              <a:t>URGENTLY</a:t>
            </a:r>
            <a:r>
              <a:rPr lang="en-US" sz="1200" dirty="0" smtClean="0"/>
              <a:t> to spinal surgery. </a:t>
            </a:r>
          </a:p>
          <a:p>
            <a:pPr marL="342900" indent="-342900"/>
            <a:r>
              <a:rPr lang="en-US" sz="1200" b="1" dirty="0" smtClean="0"/>
              <a:t>Weight loss, fever, history of cancer/HIV </a:t>
            </a:r>
            <a:r>
              <a:rPr lang="en-US" sz="1200" dirty="0" smtClean="0"/>
              <a:t>– consider infection/tumor – refer </a:t>
            </a:r>
            <a:r>
              <a:rPr lang="en-US" sz="1200" dirty="0" smtClean="0">
                <a:solidFill>
                  <a:srgbClr val="0070C0"/>
                </a:solidFill>
              </a:rPr>
              <a:t>URGENTLY</a:t>
            </a:r>
            <a:r>
              <a:rPr lang="en-US" sz="1200" dirty="0" smtClean="0"/>
              <a:t> for MRI Scan and to spinal surgery.</a:t>
            </a:r>
          </a:p>
          <a:p>
            <a:endParaRPr lang="en-US" sz="1200" baseline="0" dirty="0" smtClean="0"/>
          </a:p>
          <a:p>
            <a:pPr marL="342900" indent="-342900"/>
            <a:r>
              <a:rPr lang="en-US" sz="1200" b="1" dirty="0" smtClean="0"/>
              <a:t>Use of IV drugs or steroids </a:t>
            </a:r>
            <a:r>
              <a:rPr lang="en-US" sz="1200" dirty="0" smtClean="0"/>
              <a:t>– consider infection /compression fracture – </a:t>
            </a:r>
            <a:r>
              <a:rPr lang="en-US" sz="1200" dirty="0" smtClean="0">
                <a:solidFill>
                  <a:srgbClr val="0070C0"/>
                </a:solidFill>
              </a:rPr>
              <a:t>URGENT</a:t>
            </a:r>
            <a:r>
              <a:rPr lang="en-US" sz="1200" dirty="0" smtClean="0"/>
              <a:t> referral to spinal surgery. </a:t>
            </a:r>
          </a:p>
          <a:p>
            <a:pPr marL="342900" indent="-342900"/>
            <a:r>
              <a:rPr lang="en-US" sz="1200" b="1" dirty="0" smtClean="0"/>
              <a:t>Patient over 50 </a:t>
            </a:r>
            <a:r>
              <a:rPr lang="en-US" sz="1200" dirty="0" smtClean="0"/>
              <a:t>(if first ever episode of serious back pain) – refer </a:t>
            </a:r>
            <a:r>
              <a:rPr lang="en-US" sz="1200" dirty="0" smtClean="0">
                <a:solidFill>
                  <a:srgbClr val="0070C0"/>
                </a:solidFill>
              </a:rPr>
              <a:t>SOON</a:t>
            </a:r>
            <a:r>
              <a:rPr lang="en-US" sz="1200" dirty="0" smtClean="0"/>
              <a:t> for prompt investigation/spinal surgery.</a:t>
            </a:r>
          </a:p>
          <a:p>
            <a:pPr marL="342900" indent="-342900"/>
            <a:r>
              <a:rPr lang="en-US" sz="1200" b="1" dirty="0" smtClean="0"/>
              <a:t>Widespread neurological signs </a:t>
            </a:r>
            <a:r>
              <a:rPr lang="en-US" sz="1200" dirty="0" smtClean="0"/>
              <a:t>– consider infection/tumor/neurological disease – refer </a:t>
            </a:r>
            <a:r>
              <a:rPr lang="en-US" sz="1200" dirty="0" smtClean="0">
                <a:solidFill>
                  <a:srgbClr val="0070C0"/>
                </a:solidFill>
              </a:rPr>
              <a:t>SOON</a:t>
            </a:r>
            <a:r>
              <a:rPr lang="en-US" sz="1200" dirty="0" smtClean="0"/>
              <a:t> to neurology/spinal surgery/investigate further.</a:t>
            </a:r>
          </a:p>
          <a:p>
            <a:endParaRPr lang="en-US" dirty="0" smtClean="0"/>
          </a:p>
          <a:p>
            <a:endParaRPr lang="en-US" sz="1200" baseline="0" dirty="0" smtClean="0"/>
          </a:p>
          <a:p>
            <a:endParaRPr lang="en-US" sz="1200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0DCCF-BD02-C34C-97EB-69F338F2338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44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/>
              <a:t>Stand upright</a:t>
            </a:r>
            <a:r>
              <a:rPr lang="en-US" sz="1200" dirty="0" smtClean="0"/>
              <a:t>, with your head facing forward and your back straight. Balance your weight evenly on both feet and keep your legs straight.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How to lift</a:t>
            </a:r>
            <a:r>
              <a:rPr lang="en-US" b="1" baseline="0" dirty="0" smtClean="0"/>
              <a:t> </a:t>
            </a:r>
            <a:r>
              <a:rPr lang="en-US" baseline="0" dirty="0" smtClean="0">
                <a:sym typeface="Wingdings"/>
              </a:rPr>
              <a:t> </a:t>
            </a:r>
            <a:r>
              <a:rPr lang="en-US" sz="1200" dirty="0" smtClean="0"/>
              <a:t>One of the biggest causes of back injury, particularly at work, is lifting or handling objects incorrectly</a:t>
            </a:r>
            <a:r>
              <a:rPr lang="en-US" sz="1200" baseline="0" dirty="0" smtClean="0"/>
              <a:t>, push rather than pull, and distribute the weight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Sleeping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sz="1200" dirty="0" smtClean="0"/>
              <a:t>Your mattress should be firm enough to support your body while supporting the weight of your shoulders and buttocks, keeping your spine straight. </a:t>
            </a:r>
            <a:endParaRPr lang="en-US" sz="1200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0DCCF-BD02-C34C-97EB-69F338F2338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43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10/7/17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10/7/17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10/7/17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10/7/17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10/7/17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10/7/17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10/7/17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10/7/17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10/7/17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smtClean="0"/>
              <a:t>10/7/17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10/7/17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10/7/17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HFGfP84uwEo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png"/><Relationship Id="rId6" Type="http://schemas.openxmlformats.org/officeDocument/2006/relationships/image" Target="../media/image15.jpg"/><Relationship Id="rId7" Type="http://schemas.openxmlformats.org/officeDocument/2006/relationships/image" Target="../media/image16.png"/><Relationship Id="rId8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LOW BACK PAIN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Abdullah </a:t>
            </a:r>
            <a:r>
              <a:rPr lang="en-US" dirty="0" err="1" smtClean="0"/>
              <a:t>alJumaiah</a:t>
            </a:r>
            <a:endParaRPr lang="en-US" dirty="0" smtClean="0"/>
          </a:p>
          <a:p>
            <a:r>
              <a:rPr lang="en-US" dirty="0" smtClean="0"/>
              <a:t>Abdul-Aziz </a:t>
            </a:r>
            <a:r>
              <a:rPr lang="en-US" dirty="0" err="1" smtClean="0"/>
              <a:t>alsaud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Nawaf</a:t>
            </a:r>
            <a:r>
              <a:rPr lang="en-US" dirty="0" smtClean="0"/>
              <a:t> </a:t>
            </a:r>
            <a:r>
              <a:rPr lang="en-US" dirty="0" err="1" smtClean="0"/>
              <a:t>alotaibi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08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Spondyloarthropathies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:</a:t>
            </a:r>
            <a:endParaRPr lang="en-US" dirty="0">
              <a:solidFill>
                <a:schemeClr val="tx1"/>
              </a:solidFill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38912" indent="-457200">
              <a:buFont typeface="Wingdings" charset="2"/>
              <a:buChar char="Ø"/>
            </a:pP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G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roup </a:t>
            </a: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of disorders 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characterized </a:t>
            </a: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by involvement of the sacroiliac joints 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&amp; ascending </a:t>
            </a: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spondylitis 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&amp; extra-spinal manifestations.</a:t>
            </a:r>
          </a:p>
          <a:p>
            <a:pPr marL="438912" indent="-457200">
              <a:buFont typeface="Wingdings" charset="2"/>
              <a:buChar char="Ø"/>
            </a:pP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P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ain </a:t>
            </a: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and 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stiffness</a:t>
            </a: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 worse in the 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morning and </a:t>
            </a: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improves 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with </a:t>
            </a: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exercise. </a:t>
            </a:r>
            <a:endParaRPr lang="en-US" dirty="0" smtClean="0">
              <a:solidFill>
                <a:schemeClr val="tx1"/>
              </a:solidFill>
              <a:latin typeface="Times" charset="0"/>
              <a:ea typeface="Times" charset="0"/>
              <a:cs typeface="Times" charset="0"/>
            </a:endParaRPr>
          </a:p>
          <a:p>
            <a:pPr marL="438912" indent="-457200">
              <a:buFont typeface="Wingdings" charset="2"/>
              <a:buChar char="Ø"/>
            </a:pP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M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ain </a:t>
            </a: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disorders in this 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group:- Ankylosing </a:t>
            </a: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spondylitis, psoriatic 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arthritis and </a:t>
            </a: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the 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inflammatory </a:t>
            </a: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bowel 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diseases.</a:t>
            </a:r>
            <a:endParaRPr lang="en-US" dirty="0">
              <a:solidFill>
                <a:schemeClr val="tx1"/>
              </a:solidFill>
              <a:latin typeface="Times" charset="0"/>
              <a:ea typeface="Times" charset="0"/>
              <a:cs typeface="Times" charset="0"/>
            </a:endParaRPr>
          </a:p>
          <a:p>
            <a:pPr marL="438912" indent="-457200">
              <a:buFont typeface="Wingdings" charset="2"/>
              <a:buChar char="Ø"/>
            </a:pP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People in their teens and 20s, particularly males, are affected most often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.</a:t>
            </a:r>
            <a:endParaRPr lang="en-US" dirty="0">
              <a:solidFill>
                <a:schemeClr val="tx1"/>
              </a:solidFill>
              <a:latin typeface="Times" charset="0"/>
              <a:ea typeface="Times" charset="0"/>
              <a:cs typeface="Times" charset="0"/>
            </a:endParaRPr>
          </a:p>
          <a:p>
            <a:pPr marL="438912" indent="-457200">
              <a:buFont typeface="Wingdings" charset="2"/>
              <a:buChar char="Ø"/>
            </a:pPr>
            <a:endParaRPr lang="en-US" dirty="0" smtClean="0">
              <a:solidFill>
                <a:schemeClr val="tx1"/>
              </a:solidFill>
              <a:latin typeface="Times" charset="0"/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10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Ankylosing spondylitis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0" indent="-457200">
              <a:buFont typeface="Wingdings" charset="2"/>
              <a:buChar char="v"/>
            </a:pP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Ankylosing spondylitis is hereditary.</a:t>
            </a:r>
          </a:p>
          <a:p>
            <a:pPr marL="365760" indent="-457200">
              <a:buFont typeface="Wingdings" charset="2"/>
              <a:buChar char="v"/>
            </a:pP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Many genes can cause it the major gene that causes this disease is HLA-B27.</a:t>
            </a:r>
          </a:p>
          <a:p>
            <a:pPr marL="365760" indent="-457200">
              <a:buFont typeface="Wingdings" charset="2"/>
              <a:buChar char="v"/>
            </a:pP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Can be diagnosed by imaging, doctor may order x-ray to detect any changes of the sacroiliac joints.</a:t>
            </a:r>
          </a:p>
          <a:p>
            <a:pPr marL="365760" indent="-457200">
              <a:buFont typeface="Wingdings" charset="2"/>
              <a:buChar char="v"/>
            </a:pPr>
            <a:r>
              <a:rPr lang="en-US" dirty="0" err="1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Sacroiliitis</a:t>
            </a: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 is a key sign of </a:t>
            </a:r>
            <a:r>
              <a:rPr lang="en-US" dirty="0" err="1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spondyloarthritis</a:t>
            </a: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.</a:t>
            </a:r>
          </a:p>
          <a:p>
            <a:pPr marL="365760" indent="-457200">
              <a:buFont typeface="Wingdings" charset="2"/>
              <a:buChar char="v"/>
            </a:pP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Among the blood tests you may need is a test for the HLA-B27 gene. However, having this gene does not mean </a:t>
            </a:r>
            <a:r>
              <a:rPr lang="en-US" dirty="0" err="1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spondyloarthritis</a:t>
            </a: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 will always develop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626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Ankylosing spondylitis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400" b="1" spc="-5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Treatment:</a:t>
            </a:r>
          </a:p>
          <a:p>
            <a:pPr>
              <a:buFont typeface="Wingdings" charset="2"/>
              <a:buChar char="v"/>
            </a:pPr>
            <a:r>
              <a:rPr lang="en-US" sz="3200" spc="-5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 </a:t>
            </a:r>
            <a:r>
              <a:rPr lang="en-US" sz="290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Most recommended are exercises that promote spinal extension and mobility.</a:t>
            </a:r>
          </a:p>
          <a:p>
            <a:pPr>
              <a:buFont typeface="Wingdings" charset="2"/>
              <a:buChar char="v"/>
            </a:pPr>
            <a:r>
              <a:rPr lang="en-US" sz="290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The first lines of symptomatic treatment are the NSAIDs.</a:t>
            </a:r>
          </a:p>
          <a:p>
            <a:pPr>
              <a:buFont typeface="Wingdings" charset="2"/>
              <a:buChar char="v"/>
            </a:pPr>
            <a:r>
              <a:rPr lang="en-US" sz="290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For joint swelling you may use corticosteroid medications into joints or tendon sheaths.</a:t>
            </a:r>
          </a:p>
          <a:p>
            <a:pPr>
              <a:buFont typeface="Wingdings" charset="2"/>
              <a:buChar char="v"/>
            </a:pPr>
            <a:r>
              <a:rPr lang="en-US" sz="290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DMARDs such as sulfasalazine for patients who do not respond to the above lines of treatment.</a:t>
            </a:r>
          </a:p>
          <a:p>
            <a:pPr>
              <a:buFont typeface="Wingdings" charset="2"/>
              <a:buChar char="v"/>
            </a:pPr>
            <a:r>
              <a:rPr lang="en-US" sz="290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TNF alpha blockers like infliximab are very effective but expensive with many side effects.</a:t>
            </a:r>
          </a:p>
          <a:p>
            <a:pPr>
              <a:buFont typeface="Wingdings" charset="2"/>
              <a:buChar char="v"/>
            </a:pPr>
            <a:r>
              <a:rPr lang="en-US" sz="290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Surgical treatment is very helpful in some patients.</a:t>
            </a:r>
          </a:p>
          <a:p>
            <a:pPr>
              <a:buFont typeface="Wingdings" charset="2"/>
              <a:buChar char="v"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79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Malignant 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disease:</a:t>
            </a:r>
            <a:endParaRPr lang="en-US" dirty="0">
              <a:solidFill>
                <a:schemeClr val="tx1"/>
              </a:solidFill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38912" indent="-457200">
              <a:buFont typeface="Wingdings" charset="2"/>
              <a:buChar char="Ø"/>
            </a:pP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I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mportant </a:t>
            </a: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to identify malignant 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disease as </a:t>
            </a: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early as 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possible because of the effect </a:t>
            </a: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of a delayed diagnosis on 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treatment and prognosis.</a:t>
            </a:r>
          </a:p>
          <a:p>
            <a:pPr marL="438912" indent="-457200">
              <a:buFont typeface="Wingdings" charset="2"/>
              <a:buChar char="Ø"/>
            </a:pP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M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ore </a:t>
            </a: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than one nerve root may be involved </a:t>
            </a:r>
          </a:p>
          <a:p>
            <a:pPr marL="438912" indent="-457200">
              <a:buFont typeface="Wingdings" charset="2"/>
              <a:buChar char="Ø"/>
            </a:pP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The neurological signs will be progressive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.</a:t>
            </a:r>
          </a:p>
          <a:p>
            <a:pPr marL="438912" indent="-457200">
              <a:buFont typeface="Wingdings" charset="2"/>
              <a:buChar char="Ø"/>
            </a:pPr>
            <a:r>
              <a:rPr lang="en-US" b="1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Age</a:t>
            </a: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 &gt;50 years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. </a:t>
            </a:r>
          </a:p>
          <a:p>
            <a:pPr marL="438912" indent="-457200">
              <a:buFont typeface="Wingdings" charset="2"/>
              <a:buChar char="Ø"/>
            </a:pPr>
            <a:r>
              <a:rPr lang="en-US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history </a:t>
            </a:r>
            <a:r>
              <a:rPr lang="en-US" b="1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of malignancy, </a:t>
            </a: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six main primary malignancies that metastasize to the 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spine</a:t>
            </a: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from (prostate</a:t>
            </a: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, breast, lung, thyroid, kidney and melanoma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).</a:t>
            </a:r>
          </a:p>
          <a:p>
            <a:pPr marL="438912" indent="-457200">
              <a:buFont typeface="Wingdings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Symptoms include:-</a:t>
            </a:r>
          </a:p>
          <a:p>
            <a:pPr marL="633222" lvl="4" indent="-2857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9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Gradually Worsening back pain.</a:t>
            </a:r>
          </a:p>
          <a:p>
            <a:pPr marL="633222" lvl="4" indent="-2857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9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Aggravated by lying down.</a:t>
            </a:r>
          </a:p>
          <a:p>
            <a:pPr marL="633222" lvl="4" indent="-2857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9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Limb </a:t>
            </a:r>
            <a:r>
              <a:rPr lang="en-US" sz="190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paresthesia or weakness. </a:t>
            </a:r>
            <a:endParaRPr lang="en-US" sz="1900" dirty="0" smtClean="0">
              <a:solidFill>
                <a:schemeClr val="tx1"/>
              </a:solidFill>
              <a:latin typeface="Times" charset="0"/>
              <a:ea typeface="Times" charset="0"/>
              <a:cs typeface="Times" charset="0"/>
            </a:endParaRPr>
          </a:p>
          <a:p>
            <a:pPr marL="633222" lvl="4" indent="-2857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9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Fever</a:t>
            </a:r>
            <a:r>
              <a:rPr lang="en-US" sz="190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, weight loss. </a:t>
            </a:r>
          </a:p>
        </p:txBody>
      </p:sp>
    </p:spTree>
    <p:extLst>
      <p:ext uri="{BB962C8B-B14F-4D97-AF65-F5344CB8AC3E}">
        <p14:creationId xmlns:p14="http://schemas.microsoft.com/office/powerpoint/2010/main" val="97960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Q1</a:t>
            </a:r>
            <a:r>
              <a:rPr lang="en-US" dirty="0"/>
              <a:t>: The two most affected nerve </a:t>
            </a:r>
            <a:r>
              <a:rPr lang="en-US" dirty="0" smtClean="0"/>
              <a:t>roots in Radiculopathy? 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/>
              <a:t>L4 and L5.</a:t>
            </a:r>
            <a:endParaRPr lang="en-US" dirty="0"/>
          </a:p>
          <a:p>
            <a:pPr marL="342900" indent="-342900">
              <a:buFont typeface="+mj-lt"/>
              <a:buAutoNum type="alphaLcParenR"/>
            </a:pPr>
            <a:r>
              <a:rPr lang="en-US" dirty="0" smtClean="0">
                <a:solidFill>
                  <a:srgbClr val="C00000"/>
                </a:solidFill>
              </a:rPr>
              <a:t>L5 and S1.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 smtClean="0"/>
              <a:t>S1 and S2.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 smtClean="0"/>
              <a:t>L4 and S2.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Q2:what is the prevalence of back pain in Saudi Arabia </a:t>
            </a:r>
            <a:r>
              <a:rPr lang="en-US" dirty="0" smtClean="0"/>
              <a:t>?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/>
              <a:t>10%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 smtClean="0"/>
              <a:t>35</a:t>
            </a:r>
            <a:r>
              <a:rPr lang="en-US" dirty="0" smtClean="0"/>
              <a:t>%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 smtClean="0"/>
              <a:t>50%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 smtClean="0">
                <a:solidFill>
                  <a:srgbClr val="C00000"/>
                </a:solidFill>
              </a:rPr>
              <a:t>70%</a:t>
            </a:r>
          </a:p>
        </p:txBody>
      </p:sp>
    </p:spTree>
    <p:extLst>
      <p:ext uri="{BB962C8B-B14F-4D97-AF65-F5344CB8AC3E}">
        <p14:creationId xmlns:p14="http://schemas.microsoft.com/office/powerpoint/2010/main" val="200474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Objectives:</a:t>
            </a:r>
            <a:endParaRPr lang="en-US" dirty="0">
              <a:solidFill>
                <a:schemeClr val="tx1"/>
              </a:solidFill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38912" indent="-457200">
              <a:buFont typeface="Wingdings" charset="2"/>
              <a:buChar char="v"/>
            </a:pP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Common causes .</a:t>
            </a:r>
          </a:p>
          <a:p>
            <a:pPr marL="438912" indent="-457200">
              <a:buFont typeface="Wingdings" charset="2"/>
              <a:buChar char="v"/>
            </a:pPr>
            <a:r>
              <a:rPr lang="en-US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Diagnosis including history, red flags, and examination .</a:t>
            </a:r>
          </a:p>
          <a:p>
            <a:pPr marL="438912" indent="-457200">
              <a:buFont typeface="Wingdings" charset="2"/>
              <a:buChar char="v"/>
            </a:pPr>
            <a:r>
              <a:rPr lang="en-US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Brief comment on mechanical, inflammatory, root nerve. </a:t>
            </a:r>
          </a:p>
          <a:p>
            <a:pPr marL="438912" indent="-457200">
              <a:buFont typeface="Wingdings" charset="2"/>
              <a:buChar char="v"/>
            </a:pPr>
            <a:r>
              <a:rPr lang="en-US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Compression, and malignancy .</a:t>
            </a:r>
          </a:p>
          <a:p>
            <a:pPr marL="438912" indent="-457200">
              <a:buFont typeface="Wingdings" charset="2"/>
              <a:buChar char="v"/>
            </a:pP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Role of primary health care in management. </a:t>
            </a:r>
          </a:p>
          <a:p>
            <a:pPr marL="438912" indent="-457200">
              <a:buFont typeface="Wingdings" charset="2"/>
              <a:buChar char="v"/>
            </a:pP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When to refer to a specialist. </a:t>
            </a:r>
          </a:p>
          <a:p>
            <a:pPr marL="438912" indent="-457200">
              <a:buFont typeface="Wingdings" charset="2"/>
              <a:buChar char="v"/>
            </a:pP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Prevention and education </a:t>
            </a:r>
            <a:endParaRPr lang="en-US" dirty="0">
              <a:solidFill>
                <a:schemeClr val="tx1"/>
              </a:solidFill>
              <a:latin typeface="Times" charset="0"/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77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Qs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845734"/>
            <a:ext cx="3507741" cy="40233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Patient came to the clinic complaining of low back pain, in examination the big toe extension is weak, which nerve root you think is involved?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>
                <a:solidFill>
                  <a:schemeClr val="tx1"/>
                </a:solidFill>
              </a:rPr>
              <a:t>L3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LcParenR"/>
            </a:pPr>
            <a:r>
              <a:rPr lang="en-US" dirty="0" smtClean="0">
                <a:solidFill>
                  <a:schemeClr val="tx1"/>
                </a:solidFill>
              </a:rPr>
              <a:t>L4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LcParenR"/>
            </a:pPr>
            <a:r>
              <a:rPr lang="en-US" dirty="0" smtClean="0">
                <a:solidFill>
                  <a:schemeClr val="tx1"/>
                </a:solidFill>
              </a:rPr>
              <a:t>L5	</a:t>
            </a:r>
            <a:endParaRPr lang="en-US" dirty="0" smtClean="0">
              <a:solidFill>
                <a:schemeClr val="accent1"/>
              </a:solidFill>
            </a:endParaRPr>
          </a:p>
          <a:p>
            <a:pPr marL="457200" indent="-457200">
              <a:buFont typeface="+mj-lt"/>
              <a:buAutoNum type="alphaLcParenR"/>
            </a:pPr>
            <a:r>
              <a:rPr lang="en-US" dirty="0" smtClean="0">
                <a:solidFill>
                  <a:schemeClr val="tx1"/>
                </a:solidFill>
              </a:rPr>
              <a:t>S1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94859" y="1954107"/>
            <a:ext cx="411226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Which of the following investigation should be done in case you suspect inflammatory disease: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>
                <a:solidFill>
                  <a:schemeClr val="tx1"/>
                </a:solidFill>
              </a:rPr>
              <a:t>Erect lumbar spine x-ray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>
                <a:solidFill>
                  <a:schemeClr val="tx1"/>
                </a:solidFill>
              </a:rPr>
              <a:t>MRI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>
                <a:solidFill>
                  <a:schemeClr val="tx1"/>
                </a:solidFill>
              </a:rPr>
              <a:t>Single photon emission computed tomography (SPECT)		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>
                <a:solidFill>
                  <a:schemeClr val="tx1"/>
                </a:solidFill>
              </a:rPr>
              <a:t>CT myelogram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67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3573066"/>
          </a:xfrm>
        </p:spPr>
        <p:txBody>
          <a:bodyPr>
            <a:normAutofit/>
          </a:bodyPr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Clinical approach </a:t>
            </a:r>
          </a:p>
        </p:txBody>
      </p:sp>
    </p:spTree>
    <p:extLst>
      <p:ext uri="{BB962C8B-B14F-4D97-AF65-F5344CB8AC3E}">
        <p14:creationId xmlns:p14="http://schemas.microsoft.com/office/powerpoint/2010/main" val="209696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History</a:t>
            </a:r>
            <a:endParaRPr lang="en-US" dirty="0">
              <a:solidFill>
                <a:schemeClr val="tx1"/>
              </a:solidFill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2241552"/>
            <a:ext cx="7543800" cy="3867148"/>
          </a:xfrm>
        </p:spPr>
        <p:txBody>
          <a:bodyPr>
            <a:normAutofit lnSpcReduction="10000"/>
          </a:bodyPr>
          <a:lstStyle/>
          <a:p>
            <a:r>
              <a:rPr lang="en-US" sz="2475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Key questions</a:t>
            </a:r>
          </a:p>
          <a:p>
            <a:pPr marL="822960" indent="-457200">
              <a:buFont typeface="+mj-lt"/>
              <a:buAutoNum type="arabicParenR"/>
            </a:pPr>
            <a:r>
              <a:rPr lang="en-US" sz="1950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Can you describe the nature of your back pain?</a:t>
            </a:r>
          </a:p>
          <a:p>
            <a:pPr marL="438912" indent="-457200">
              <a:buClr>
                <a:schemeClr val="tx1"/>
              </a:buClr>
              <a:buFont typeface="Wingdings" charset="2"/>
              <a:buChar char="Ø"/>
            </a:pPr>
            <a:r>
              <a:rPr lang="en-US" sz="195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Aching throbbing pain 	= Inflammation </a:t>
            </a:r>
          </a:p>
          <a:p>
            <a:pPr marL="438912" indent="-457200">
              <a:buClr>
                <a:schemeClr val="tx1"/>
              </a:buClr>
              <a:buFont typeface="Wingdings" charset="2"/>
              <a:buChar char="Ø"/>
            </a:pPr>
            <a:r>
              <a:rPr lang="en-US" sz="195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Intense sharp or stabbing 	= Radicular pain (e.g. Sciatica) </a:t>
            </a:r>
            <a:endParaRPr lang="en-US" dirty="0" smtClean="0">
              <a:solidFill>
                <a:schemeClr val="tx1"/>
              </a:solidFill>
              <a:latin typeface="Times" charset="0"/>
              <a:ea typeface="Times" charset="0"/>
              <a:cs typeface="Times" charset="0"/>
            </a:endParaRPr>
          </a:p>
          <a:p>
            <a:pPr marL="822960" indent="-457200">
              <a:spcBef>
                <a:spcPts val="1800"/>
              </a:spcBef>
              <a:buFont typeface="+mj-lt"/>
              <a:buAutoNum type="arabicParenR" startAt="2"/>
            </a:pPr>
            <a:r>
              <a:rPr lang="en-US" sz="2100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Was your pain brought on by an injury?</a:t>
            </a:r>
          </a:p>
          <a:p>
            <a:pPr marL="822960" indent="-457200">
              <a:spcBef>
                <a:spcPts val="1800"/>
              </a:spcBef>
              <a:buFont typeface="+mj-lt"/>
              <a:buAutoNum type="arabicParenR" startAt="2"/>
            </a:pPr>
            <a:r>
              <a:rPr lang="en-US" sz="2100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Is it worse when you wake in the morning or later in the day?</a:t>
            </a:r>
          </a:p>
          <a:p>
            <a:pPr marL="438912" indent="-457200">
              <a:buClr>
                <a:schemeClr val="tx1"/>
              </a:buClr>
              <a:buFont typeface="Wingdings" charset="2"/>
              <a:buChar char="Ø"/>
            </a:pPr>
            <a:r>
              <a:rPr lang="en-US" sz="195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Night, early morning 		= Inflammatory back pain </a:t>
            </a:r>
          </a:p>
          <a:p>
            <a:pPr marL="438912" indent="-457200">
              <a:buClr>
                <a:schemeClr val="tx1"/>
              </a:buClr>
              <a:buFont typeface="Wingdings" charset="2"/>
              <a:buChar char="Ø"/>
            </a:pPr>
            <a:r>
              <a:rPr lang="en-US" sz="195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End of day, following activity 	= Mechanical pain</a:t>
            </a:r>
            <a:endParaRPr lang="en-US" sz="1950" dirty="0">
              <a:solidFill>
                <a:schemeClr val="tx1"/>
              </a:solidFill>
              <a:latin typeface="Times" charset="0"/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03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History</a:t>
            </a:r>
            <a:endParaRPr lang="en-US" dirty="0">
              <a:solidFill>
                <a:schemeClr val="tx1"/>
              </a:solidFill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8337551" cy="3263504"/>
          </a:xfrm>
        </p:spPr>
        <p:txBody>
          <a:bodyPr>
            <a:noAutofit/>
          </a:bodyPr>
          <a:lstStyle/>
          <a:p>
            <a:pPr marL="822960" indent="-457200">
              <a:buFont typeface="+mj-lt"/>
              <a:buAutoNum type="arabicParenR" startAt="4"/>
            </a:pPr>
            <a:r>
              <a:rPr lang="en-US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How </a:t>
            </a:r>
            <a:r>
              <a:rPr lang="en-US" b="1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do you sleep during the </a:t>
            </a:r>
            <a:r>
              <a:rPr lang="en-US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night?</a:t>
            </a:r>
          </a:p>
          <a:p>
            <a:pPr marL="822960" indent="-457200">
              <a:spcBef>
                <a:spcPts val="2400"/>
              </a:spcBef>
              <a:buFont typeface="+mj-lt"/>
              <a:buAutoNum type="arabicParenR" startAt="4"/>
            </a:pPr>
            <a:r>
              <a:rPr lang="en-US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What </a:t>
            </a:r>
            <a:r>
              <a:rPr lang="en-US" b="1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effect of the rest or activity on the pain?</a:t>
            </a:r>
          </a:p>
          <a:p>
            <a:pPr marL="438912" indent="-457200">
              <a:buClr>
                <a:schemeClr val="tx1"/>
              </a:buClr>
              <a:buFont typeface="Wingdings" charset="2"/>
              <a:buChar char="Ø"/>
            </a:pP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provoked by activity and relieved by rest suggests mechanical 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dysfunction.</a:t>
            </a:r>
          </a:p>
          <a:p>
            <a:pPr marL="438912" indent="-457200">
              <a:buClr>
                <a:schemeClr val="tx1"/>
              </a:buClr>
              <a:buFont typeface="Wingdings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worse </a:t>
            </a: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at rest and relieved by moderate activity suggests inflammation.</a:t>
            </a:r>
          </a:p>
          <a:p>
            <a:pPr marL="822960" indent="-457200">
              <a:spcBef>
                <a:spcPts val="2400"/>
              </a:spcBef>
              <a:spcAft>
                <a:spcPts val="0"/>
              </a:spcAft>
              <a:buFont typeface="+mj-lt"/>
              <a:buAutoNum type="arabicParenR" startAt="6"/>
            </a:pPr>
            <a:r>
              <a:rPr lang="en-US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Is </a:t>
            </a:r>
            <a:r>
              <a:rPr lang="en-US" b="1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the pain worse when sitting or standing?</a:t>
            </a:r>
          </a:p>
          <a:p>
            <a:pPr marL="438912" indent="-457200">
              <a:buClr>
                <a:schemeClr val="tx1"/>
              </a:buClr>
              <a:buFont typeface="Wingdings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Pain </a:t>
            </a: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aggravated by standing or walking is suggestive of 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spondylolisthesis.</a:t>
            </a:r>
          </a:p>
          <a:p>
            <a:pPr marL="438912" indent="-457200">
              <a:buClr>
                <a:schemeClr val="tx1"/>
              </a:buClr>
              <a:buFont typeface="Wingdings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Pain </a:t>
            </a: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aggravated by sitting and improved with standing indicates a </a:t>
            </a:r>
            <a:r>
              <a:rPr lang="en-US" dirty="0" err="1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discogenic</a:t>
            </a: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 problem. </a:t>
            </a:r>
          </a:p>
        </p:txBody>
      </p:sp>
    </p:spTree>
    <p:extLst>
      <p:ext uri="{BB962C8B-B14F-4D97-AF65-F5344CB8AC3E}">
        <p14:creationId xmlns:p14="http://schemas.microsoft.com/office/powerpoint/2010/main" val="5562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Objectives:</a:t>
            </a:r>
            <a:endParaRPr lang="en-US" dirty="0">
              <a:solidFill>
                <a:schemeClr val="tx1"/>
              </a:solidFill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38912" indent="-457200">
              <a:buFont typeface="Wingdings" charset="2"/>
              <a:buChar char="v"/>
            </a:pPr>
            <a:r>
              <a:rPr lang="en-US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Common causes .</a:t>
            </a:r>
          </a:p>
          <a:p>
            <a:pPr marL="438912" indent="-457200">
              <a:buFont typeface="Wingdings" charset="2"/>
              <a:buChar char="v"/>
            </a:pP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Diagnosis including history, red flags, and examination .</a:t>
            </a:r>
          </a:p>
          <a:p>
            <a:pPr marL="438912" indent="-457200">
              <a:buFont typeface="Wingdings" charset="2"/>
              <a:buChar char="v"/>
            </a:pP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Brief comment on mechanical, inflammatory, root nerve. </a:t>
            </a:r>
          </a:p>
          <a:p>
            <a:pPr marL="438912" indent="-457200">
              <a:buFont typeface="Wingdings" charset="2"/>
              <a:buChar char="v"/>
            </a:pP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Compression, and malignancy .</a:t>
            </a:r>
          </a:p>
          <a:p>
            <a:pPr marL="438912" indent="-457200">
              <a:buFont typeface="Wingdings" charset="2"/>
              <a:buChar char="v"/>
            </a:pP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Role of primary health care in management. </a:t>
            </a:r>
          </a:p>
          <a:p>
            <a:pPr marL="438912" indent="-457200">
              <a:buFont typeface="Wingdings" charset="2"/>
              <a:buChar char="v"/>
            </a:pP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When to refer to a specialist. </a:t>
            </a:r>
          </a:p>
          <a:p>
            <a:pPr marL="438912" indent="-457200">
              <a:buFont typeface="Wingdings" charset="2"/>
              <a:buChar char="v"/>
            </a:pP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Prevention and education </a:t>
            </a:r>
            <a:endParaRPr lang="en-US" dirty="0">
              <a:solidFill>
                <a:schemeClr val="tx1"/>
              </a:solidFill>
              <a:latin typeface="Times" charset="0"/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4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History</a:t>
            </a:r>
            <a:endParaRPr lang="en-US" dirty="0">
              <a:solidFill>
                <a:schemeClr val="tx1"/>
              </a:solidFill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539" y="1858434"/>
            <a:ext cx="8168641" cy="4023360"/>
          </a:xfrm>
        </p:spPr>
        <p:txBody>
          <a:bodyPr>
            <a:normAutofit/>
          </a:bodyPr>
          <a:lstStyle/>
          <a:p>
            <a:pPr marL="822960" indent="-342900">
              <a:buFont typeface="+mj-lt"/>
              <a:buAutoNum type="arabicParenR" startAt="7"/>
            </a:pPr>
            <a:r>
              <a:rPr lang="en-US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What </a:t>
            </a:r>
            <a:r>
              <a:rPr lang="en-US" b="1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effect of the coughing or sneezing or any straining on the pain? </a:t>
            </a:r>
            <a:endParaRPr lang="en-US" sz="2400" dirty="0" smtClean="0">
              <a:solidFill>
                <a:schemeClr val="tx1"/>
              </a:solidFill>
              <a:latin typeface="Times" charset="0"/>
              <a:ea typeface="Times" charset="0"/>
              <a:cs typeface="Times" charset="0"/>
            </a:endParaRPr>
          </a:p>
          <a:p>
            <a:pPr marL="822960" indent="-342900">
              <a:spcBef>
                <a:spcPts val="2400"/>
              </a:spcBef>
              <a:spcAft>
                <a:spcPts val="0"/>
              </a:spcAft>
              <a:buFont typeface="+mj-lt"/>
              <a:buAutoNum type="arabicParenR" startAt="7"/>
            </a:pPr>
            <a:r>
              <a:rPr lang="en-US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Is </a:t>
            </a:r>
            <a:r>
              <a:rPr lang="en-US" b="1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the pain continues or intermittent? </a:t>
            </a:r>
            <a:endParaRPr lang="en-US" b="1" dirty="0" smtClean="0">
              <a:solidFill>
                <a:schemeClr val="tx1"/>
              </a:solidFill>
              <a:latin typeface="Times" charset="0"/>
              <a:ea typeface="Times" charset="0"/>
              <a:cs typeface="Times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	Continuous </a:t>
            </a: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pain, present day and night, is suggestive of neoplasia or infection. </a:t>
            </a:r>
          </a:p>
          <a:p>
            <a:pPr marL="800100" indent="-342900">
              <a:spcBef>
                <a:spcPts val="2400"/>
              </a:spcBef>
              <a:spcAft>
                <a:spcPts val="0"/>
              </a:spcAft>
              <a:buFont typeface="+mj-lt"/>
              <a:buAutoNum type="arabicParenR" startAt="9"/>
            </a:pPr>
            <a:r>
              <a:rPr lang="en-US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Do </a:t>
            </a:r>
            <a:r>
              <a:rPr lang="en-US" b="1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you have a history of psoriasis, diarrhea, penile discharge, eye trouble or severe pain in your joints? </a:t>
            </a:r>
          </a:p>
          <a:p>
            <a:pPr marL="438912" indent="-457200">
              <a:buClr>
                <a:schemeClr val="tx1"/>
              </a:buClr>
              <a:buFont typeface="Wingdings" charset="2"/>
              <a:buChar char="Ø"/>
            </a:pP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The inflammatory disorders must be kept in mind.</a:t>
            </a:r>
          </a:p>
          <a:p>
            <a:pPr marL="438912" indent="-457200">
              <a:buClr>
                <a:schemeClr val="tx1"/>
              </a:buClr>
              <a:buFont typeface="Wingdings" charset="2"/>
              <a:buChar char="Ø"/>
            </a:pP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Most common inflammatory disease that affect the back is </a:t>
            </a:r>
            <a:r>
              <a:rPr lang="en-US" dirty="0" err="1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spondyloarthropathies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637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History</a:t>
            </a:r>
            <a:endParaRPr lang="en-US" dirty="0">
              <a:solidFill>
                <a:schemeClr val="tx1"/>
              </a:solidFill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10) Do you have any urinary symptoms? </a:t>
            </a:r>
          </a:p>
          <a:p>
            <a:pPr>
              <a:buFont typeface="Wingdings" charset="2"/>
              <a:buChar char="Ø"/>
            </a:pPr>
            <a:r>
              <a:rPr lang="en-US" sz="1800" dirty="0"/>
              <a:t>Possibility of urinary tract infection must be considered.</a:t>
            </a:r>
          </a:p>
          <a:p>
            <a:pPr>
              <a:buFont typeface="Wingdings" charset="2"/>
              <a:buChar char="Ø"/>
            </a:pPr>
            <a:r>
              <a:rPr lang="en-US" sz="1800" dirty="0"/>
              <a:t>Especially in pregnant women with low back pain.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800" b="1" dirty="0"/>
              <a:t>11) What medication are you taking? Are you on anticoagulants? </a:t>
            </a:r>
          </a:p>
          <a:p>
            <a:pPr>
              <a:buFont typeface="Wingdings" charset="2"/>
              <a:buChar char="Ø"/>
            </a:pPr>
            <a:r>
              <a:rPr lang="en-US" sz="1950" dirty="0"/>
              <a:t>Anticoagulant use increase risk of retroperitoneal hemorrhage.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1950" b="1" dirty="0"/>
              <a:t>12) Do you feel tense or </a:t>
            </a:r>
            <a:r>
              <a:rPr lang="en-US" sz="1950" b="1" dirty="0">
                <a:solidFill>
                  <a:srgbClr val="C00000"/>
                </a:solidFill>
              </a:rPr>
              <a:t>depressed</a:t>
            </a:r>
            <a:r>
              <a:rPr lang="en-US" sz="1950" b="1" dirty="0"/>
              <a:t> or irritable? </a:t>
            </a:r>
          </a:p>
          <a:p>
            <a:pPr marL="0" indent="0">
              <a:buNone/>
            </a:pPr>
            <a:r>
              <a:rPr lang="en-US" sz="1650" dirty="0"/>
              <a:t>Depressive illness has to be considered in any patient with a chronic pain   complaint.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25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Red flags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en-US" sz="2100" b="1" dirty="0"/>
              <a:t>Age &gt;50 years or &lt;20 years</a:t>
            </a:r>
          </a:p>
          <a:p>
            <a:pPr>
              <a:buFont typeface="Wingdings" charset="2"/>
              <a:buChar char="v"/>
            </a:pPr>
            <a:r>
              <a:rPr lang="en-US" sz="2100" b="1" dirty="0"/>
              <a:t>History of cancer</a:t>
            </a:r>
          </a:p>
          <a:p>
            <a:pPr>
              <a:buFont typeface="Wingdings" charset="2"/>
              <a:buChar char="v"/>
            </a:pPr>
            <a:r>
              <a:rPr lang="en-US" sz="2100" b="1" dirty="0"/>
              <a:t>Temperature &gt;37.8°C = infection </a:t>
            </a:r>
          </a:p>
          <a:p>
            <a:pPr>
              <a:buFont typeface="Wingdings" charset="2"/>
              <a:buChar char="v"/>
            </a:pPr>
            <a:r>
              <a:rPr lang="en-US" sz="2100" b="1" dirty="0"/>
              <a:t>Constant pain—day and night especially severe night pain</a:t>
            </a:r>
          </a:p>
          <a:p>
            <a:pPr>
              <a:buFont typeface="Wingdings" charset="2"/>
              <a:buChar char="v"/>
            </a:pPr>
            <a:r>
              <a:rPr lang="en-US" sz="2100" b="1" dirty="0"/>
              <a:t> Unexplained weight loss </a:t>
            </a:r>
          </a:p>
          <a:p>
            <a:pPr>
              <a:buFont typeface="Wingdings" charset="2"/>
              <a:buChar char="v"/>
            </a:pPr>
            <a:r>
              <a:rPr lang="en-US" sz="2100" b="1" dirty="0"/>
              <a:t>Symptoms in other systems, e.g. cough, breast mass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1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Red flags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en-US" sz="2100" b="1" dirty="0"/>
              <a:t>Significant trauma</a:t>
            </a:r>
          </a:p>
          <a:p>
            <a:pPr>
              <a:buFont typeface="Wingdings" charset="2"/>
              <a:buChar char="v"/>
            </a:pPr>
            <a:r>
              <a:rPr lang="en-US" sz="2100" b="1" dirty="0"/>
              <a:t>Features of spondyloarthropathy, e.g. peripheral arthritis (e.g. age &lt;40 years, night-time waking) </a:t>
            </a:r>
          </a:p>
          <a:p>
            <a:pPr>
              <a:buFont typeface="Wingdings" charset="2"/>
              <a:buChar char="v"/>
            </a:pPr>
            <a:r>
              <a:rPr lang="en-US" sz="2100" b="1" dirty="0"/>
              <a:t>Use of anticoagulants or corticosteroids</a:t>
            </a:r>
          </a:p>
          <a:p>
            <a:pPr>
              <a:buFont typeface="Wingdings" charset="2"/>
              <a:buChar char="v"/>
            </a:pPr>
            <a:r>
              <a:rPr lang="en-US" sz="2100" b="1" dirty="0"/>
              <a:t>No improvement over 1 month </a:t>
            </a:r>
          </a:p>
          <a:p>
            <a:pPr>
              <a:buFont typeface="Wingdings" charset="2"/>
              <a:buChar char="v"/>
            </a:pPr>
            <a:r>
              <a:rPr lang="en-US" sz="2100" b="1" dirty="0"/>
              <a:t>Possible cauda equina syndrome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92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Cauda </a:t>
            </a:r>
            <a:r>
              <a:rPr lang="en-US" b="1" dirty="0"/>
              <a:t>equina syndrome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r>
              <a:rPr lang="en-US" sz="1800" b="1" dirty="0"/>
              <a:t>Cauda equina syndrome characterized by:</a:t>
            </a:r>
          </a:p>
          <a:p>
            <a:pPr marL="385763" indent="-385763">
              <a:buFont typeface="+mj-lt"/>
              <a:buAutoNum type="romanLcPeriod"/>
            </a:pPr>
            <a:r>
              <a:rPr lang="en-US" sz="1800" dirty="0"/>
              <a:t>saddle anesthesia</a:t>
            </a:r>
          </a:p>
          <a:p>
            <a:pPr marL="385763" indent="-385763">
              <a:buFont typeface="+mj-lt"/>
              <a:buAutoNum type="romanLcPeriod"/>
            </a:pPr>
            <a:r>
              <a:rPr lang="en-US" sz="1800" dirty="0"/>
              <a:t>recent onset bladder dysfunction/overflow incontinence</a:t>
            </a:r>
          </a:p>
          <a:p>
            <a:pPr marL="385763" indent="-385763">
              <a:buFont typeface="+mj-lt"/>
              <a:buAutoNum type="romanLcPeriod"/>
            </a:pPr>
            <a:r>
              <a:rPr lang="en-US" sz="1800" dirty="0"/>
              <a:t>bilateral </a:t>
            </a:r>
            <a:r>
              <a:rPr lang="en-US" sz="1800" dirty="0" smtClean="0"/>
              <a:t>progressive </a:t>
            </a:r>
            <a:r>
              <a:rPr lang="en-US" sz="1800" dirty="0"/>
              <a:t>neurological deficit </a:t>
            </a:r>
          </a:p>
          <a:p>
            <a:pPr>
              <a:buFont typeface="Wingdings" charset="2"/>
              <a:buChar char="v"/>
            </a:pPr>
            <a:r>
              <a:rPr lang="en-US" sz="1800" b="1" dirty="0"/>
              <a:t>The most common cause of CES is disc herniation. </a:t>
            </a:r>
          </a:p>
          <a:p>
            <a:pPr>
              <a:buFont typeface="Wingdings" charset="2"/>
              <a:buChar char="v"/>
            </a:pPr>
            <a:r>
              <a:rPr lang="en-US" sz="1800" b="1" dirty="0"/>
              <a:t>Can be prevented by Early diagnosis.</a:t>
            </a:r>
          </a:p>
          <a:p>
            <a:pPr>
              <a:buFont typeface="Wingdings" charset="2"/>
              <a:buChar char="v"/>
            </a:pPr>
            <a:r>
              <a:rPr lang="en-US" sz="1800" b="1" dirty="0"/>
              <a:t>Once it is diagnosed the treatment is surgical decompression. </a:t>
            </a:r>
          </a:p>
          <a:p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51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Examination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v"/>
            </a:pPr>
            <a:r>
              <a:rPr lang="en-US" sz="2100" b="1" dirty="0"/>
              <a:t>You should perform a physical examination to reproduce the patient’s symptoms and localized the  level of lesion</a:t>
            </a:r>
            <a:r>
              <a:rPr lang="en-US" sz="1800" b="1" dirty="0"/>
              <a:t>.</a:t>
            </a:r>
          </a:p>
          <a:p>
            <a:pPr>
              <a:buFont typeface="Wingdings" charset="2"/>
              <a:buChar char="v"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charset="2"/>
              <a:buChar char="v"/>
            </a:pPr>
            <a:r>
              <a:rPr lang="en-US" sz="2100" b="1" dirty="0"/>
              <a:t>look, feel, move and test function. </a:t>
            </a:r>
          </a:p>
          <a:p>
            <a:pPr>
              <a:buFont typeface="Wingdings" charset="2"/>
              <a:buChar char="v"/>
            </a:pPr>
            <a:endParaRPr lang="en-US" b="1" dirty="0"/>
          </a:p>
          <a:p>
            <a:pPr>
              <a:buFont typeface="Wingdings" charset="2"/>
              <a:buChar char="v"/>
            </a:pPr>
            <a:endParaRPr lang="en-US" dirty="0" smtClean="0"/>
          </a:p>
          <a:p>
            <a:pPr>
              <a:buFont typeface="Wingdings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40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b="1" dirty="0"/>
              <a:t>C</a:t>
            </a:r>
            <a:r>
              <a:rPr lang="en-US" b="1" dirty="0" smtClean="0"/>
              <a:t>omponents </a:t>
            </a:r>
            <a:r>
              <a:rPr lang="en-US" b="1" dirty="0"/>
              <a:t>of </a:t>
            </a:r>
            <a:r>
              <a:rPr lang="en-US" b="1" dirty="0" smtClean="0"/>
              <a:t>physical </a:t>
            </a:r>
            <a:r>
              <a:rPr lang="en-US" b="1" dirty="0"/>
              <a:t>examination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2241552"/>
            <a:ext cx="7543800" cy="3103478"/>
          </a:xfrm>
        </p:spPr>
        <p:txBody>
          <a:bodyPr>
            <a:noAutofit/>
          </a:bodyPr>
          <a:lstStyle/>
          <a:p>
            <a:r>
              <a:rPr lang="en-US" sz="2100" b="1" dirty="0"/>
              <a:t>1-</a:t>
            </a:r>
            <a:r>
              <a:rPr lang="en-US" sz="2100" dirty="0"/>
              <a:t> </a:t>
            </a:r>
            <a:r>
              <a:rPr lang="en-US" sz="2100" b="1" dirty="0"/>
              <a:t>Inspection:</a:t>
            </a:r>
          </a:p>
          <a:p>
            <a:pPr>
              <a:buFont typeface="Wingdings" charset="2"/>
              <a:buChar char="Ø"/>
            </a:pPr>
            <a:r>
              <a:rPr lang="en-US" sz="1800" dirty="0"/>
              <a:t>Start in the waiting room.</a:t>
            </a:r>
          </a:p>
          <a:p>
            <a:pPr>
              <a:buFont typeface="Wingdings" charset="2"/>
              <a:buChar char="Ø"/>
            </a:pPr>
            <a:r>
              <a:rPr lang="en-US" sz="1800" dirty="0"/>
              <a:t>A patient who is noted to be standing is likely to have a significant disc lesion.</a:t>
            </a:r>
          </a:p>
          <a:p>
            <a:pPr>
              <a:buFont typeface="Wingdings" charset="2"/>
              <a:buChar char="Ø"/>
            </a:pPr>
            <a:r>
              <a:rPr lang="en-US" sz="1800" dirty="0"/>
              <a:t>The spine must be adequately exposed and inspected in good light. </a:t>
            </a:r>
          </a:p>
          <a:p>
            <a:pPr>
              <a:buFont typeface="Wingdings" charset="2"/>
              <a:buChar char="Ø"/>
            </a:pPr>
            <a:r>
              <a:rPr lang="en-US" sz="1800" dirty="0"/>
              <a:t>Note the general contour and look any asymmetry of the shoulders back or legs.</a:t>
            </a:r>
          </a:p>
          <a:p>
            <a:pPr>
              <a:buFont typeface="Wingdings" charset="2"/>
              <a:buChar char="Ø"/>
            </a:pPr>
            <a:r>
              <a:rPr lang="en-US" sz="1800" dirty="0"/>
              <a:t>Look for any muscle wasting.</a:t>
            </a:r>
          </a:p>
          <a:p>
            <a:pPr>
              <a:buFont typeface="Wingdings" charset="2"/>
              <a:buChar char="Ø"/>
            </a:pPr>
            <a:r>
              <a:rPr lang="en-US" sz="1800" dirty="0"/>
              <a:t>Lumbar lordosis.</a:t>
            </a:r>
          </a:p>
          <a:p>
            <a:pPr>
              <a:buFont typeface="Wingdings" charset="2"/>
              <a:buChar char="Ø"/>
            </a:pPr>
            <a:r>
              <a:rPr lang="en-US" sz="1800" dirty="0"/>
              <a:t>Lateral deviation “scoliosis”.</a:t>
            </a:r>
          </a:p>
          <a:p>
            <a:endParaRPr lang="en-US" sz="1200" dirty="0"/>
          </a:p>
          <a:p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827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 Components of physical examination 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100" b="1" dirty="0"/>
              <a:t>2- Active movements:</a:t>
            </a:r>
          </a:p>
          <a:p>
            <a:pPr>
              <a:buFont typeface="Wingdings" charset="2"/>
              <a:buChar char="v"/>
            </a:pPr>
            <a:r>
              <a:rPr lang="en-US" sz="1800" dirty="0"/>
              <a:t>There are three main movements of the lumbar spine: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800" dirty="0"/>
              <a:t>Extension (20–30°) 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800" dirty="0"/>
              <a:t>Lateral flexion “Right and Left” (30°) </a:t>
            </a:r>
          </a:p>
          <a:p>
            <a:pPr marL="342900" indent="-342900">
              <a:buFont typeface="+mj-lt"/>
              <a:buAutoNum type="arabicParenR"/>
            </a:pPr>
            <a:r>
              <a:rPr lang="it-IT" sz="1800" dirty="0" err="1"/>
              <a:t>Flexion</a:t>
            </a:r>
            <a:r>
              <a:rPr lang="it-IT" sz="1800" dirty="0"/>
              <a:t> (75–90°: </a:t>
            </a:r>
            <a:r>
              <a:rPr lang="it-IT" sz="1800" dirty="0" err="1"/>
              <a:t>average</a:t>
            </a:r>
            <a:r>
              <a:rPr lang="it-IT" sz="1800" dirty="0"/>
              <a:t> 80°)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91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 Components of physical examination 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100" b="1" dirty="0"/>
              <a:t>3- Palpation </a:t>
            </a:r>
          </a:p>
          <a:p>
            <a:pPr>
              <a:buFont typeface="Wingdings" charset="2"/>
              <a:buChar char="v"/>
            </a:pPr>
            <a:r>
              <a:rPr lang="en-US" sz="1800" dirty="0"/>
              <a:t>Patient should be in prone position.</a:t>
            </a:r>
          </a:p>
          <a:p>
            <a:pPr>
              <a:buFont typeface="Wingdings" charset="2"/>
              <a:buChar char="v"/>
            </a:pPr>
            <a:r>
              <a:rPr lang="en-US" sz="1800" dirty="0"/>
              <a:t>Palpation </a:t>
            </a:r>
            <a:r>
              <a:rPr lang="en-US" sz="1800" dirty="0" smtClean="0"/>
              <a:t>occurs: </a:t>
            </a: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centrally (spinous processes to coccyx) </a:t>
            </a:r>
            <a:r>
              <a:rPr lang="en-US" sz="1800" dirty="0" smtClean="0"/>
              <a:t>, looking for any tenderness.</a:t>
            </a: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unilateral—right and left sides (1.5 cm from midline</a:t>
            </a:r>
            <a:r>
              <a:rPr lang="en-US" sz="1800" dirty="0" smtClean="0"/>
              <a:t>)</a:t>
            </a:r>
            <a:endParaRPr lang="ar-SA" sz="18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Soft tissues: temperature, tenderness. </a:t>
            </a:r>
            <a:r>
              <a:rPr lang="en-US" sz="1800" dirty="0" smtClean="0"/>
              <a:t> </a:t>
            </a:r>
            <a:endParaRPr lang="en-US" sz="18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16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100" b="1" dirty="0"/>
              <a:t>4- provocative tests</a:t>
            </a:r>
          </a:p>
          <a:p>
            <a:r>
              <a:rPr lang="en-US" sz="1800" b="1" dirty="0"/>
              <a:t>A)Femoral stretch test:</a:t>
            </a:r>
          </a:p>
          <a:p>
            <a:pPr>
              <a:buFont typeface="Wingdings" charset="2"/>
              <a:buChar char="v"/>
            </a:pPr>
            <a:r>
              <a:rPr lang="en-US" sz="1800" dirty="0" smtClean="0"/>
              <a:t>Knee flexion hip </a:t>
            </a:r>
            <a:r>
              <a:rPr lang="en-US" sz="1800" dirty="0"/>
              <a:t>extension while the patient is lying in prone position.</a:t>
            </a:r>
          </a:p>
          <a:p>
            <a:pPr>
              <a:buFont typeface="Wingdings" charset="2"/>
              <a:buChar char="v"/>
            </a:pPr>
            <a:endParaRPr lang="en-US" sz="1800" dirty="0"/>
          </a:p>
          <a:p>
            <a:pPr>
              <a:buFont typeface="Wingdings" charset="2"/>
              <a:buChar char="v"/>
            </a:pPr>
            <a:r>
              <a:rPr lang="en-US" sz="1800" dirty="0"/>
              <a:t>Positive if pain felt in ipsilateral anterior thigh. </a:t>
            </a:r>
          </a:p>
          <a:p>
            <a:pPr>
              <a:buFont typeface="Wingdings" charset="2"/>
              <a:buChar char="v"/>
            </a:pPr>
            <a:endParaRPr lang="en-US" sz="1800" dirty="0"/>
          </a:p>
          <a:p>
            <a:pPr>
              <a:buFont typeface="Wingdings" charset="2"/>
              <a:buChar char="v"/>
            </a:pPr>
            <a:r>
              <a:rPr lang="en-US" sz="1800" dirty="0"/>
              <a:t>Positive test mean that the L3 and L4 nerve roots are involved.</a:t>
            </a:r>
          </a:p>
          <a:p>
            <a:pPr>
              <a:buFont typeface="Wingdings" charset="2"/>
              <a:buChar char="v"/>
            </a:pPr>
            <a:endParaRPr lang="en-US" sz="2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93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Q1</a:t>
            </a:r>
            <a:r>
              <a:rPr lang="en-US" dirty="0">
                <a:solidFill>
                  <a:schemeClr val="tx1"/>
                </a:solidFill>
              </a:rPr>
              <a:t>: The two most affected nerve </a:t>
            </a:r>
            <a:r>
              <a:rPr lang="en-US" dirty="0" smtClean="0">
                <a:solidFill>
                  <a:schemeClr val="tx1"/>
                </a:solidFill>
              </a:rPr>
              <a:t>roots in Radiculopathy? 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>
                <a:solidFill>
                  <a:schemeClr val="tx1"/>
                </a:solidFill>
              </a:rPr>
              <a:t>L4 and L5.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lphaLcParenR"/>
            </a:pPr>
            <a:r>
              <a:rPr lang="en-US" dirty="0" smtClean="0">
                <a:solidFill>
                  <a:schemeClr val="tx1"/>
                </a:solidFill>
              </a:rPr>
              <a:t>L5 and S1.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 smtClean="0">
                <a:solidFill>
                  <a:schemeClr val="tx1"/>
                </a:solidFill>
              </a:rPr>
              <a:t>S1 and S2.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 smtClean="0">
                <a:solidFill>
                  <a:schemeClr val="tx1"/>
                </a:solidFill>
              </a:rPr>
              <a:t>L4 and S2.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Q2:what is the prevalence of back pain in Saudi Arabia ?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>
                <a:solidFill>
                  <a:schemeClr val="tx1"/>
                </a:solidFill>
              </a:rPr>
              <a:t>10%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 smtClean="0">
                <a:solidFill>
                  <a:schemeClr val="tx1"/>
                </a:solidFill>
              </a:rPr>
              <a:t>35%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 smtClean="0">
                <a:solidFill>
                  <a:schemeClr val="tx1"/>
                </a:solidFill>
              </a:rPr>
              <a:t>50%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 smtClean="0">
                <a:solidFill>
                  <a:schemeClr val="tx1"/>
                </a:solidFill>
              </a:rPr>
              <a:t>70%</a:t>
            </a:r>
          </a:p>
        </p:txBody>
      </p:sp>
    </p:spTree>
    <p:extLst>
      <p:ext uri="{BB962C8B-B14F-4D97-AF65-F5344CB8AC3E}">
        <p14:creationId xmlns:p14="http://schemas.microsoft.com/office/powerpoint/2010/main" val="130902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100" b="1" dirty="0"/>
              <a:t>B) Straight leg raising (SLR) test </a:t>
            </a:r>
          </a:p>
          <a:p>
            <a:pPr>
              <a:buFont typeface="Wingdings" charset="2"/>
              <a:buChar char="v"/>
            </a:pPr>
            <a:r>
              <a:rPr lang="en-US" sz="1800" dirty="0"/>
              <a:t>Done while the patient lying in supine position</a:t>
            </a:r>
            <a:r>
              <a:rPr lang="en-US" sz="1800" dirty="0" smtClean="0"/>
              <a:t>.</a:t>
            </a:r>
          </a:p>
          <a:p>
            <a:pPr>
              <a:buFont typeface="Wingdings" charset="2"/>
              <a:buChar char="v"/>
            </a:pPr>
            <a:endParaRPr lang="en-US" sz="1800" dirty="0" smtClean="0"/>
          </a:p>
          <a:p>
            <a:pPr>
              <a:buFont typeface="Wingdings" charset="2"/>
              <a:buChar char="v"/>
            </a:pPr>
            <a:r>
              <a:rPr lang="en-US" sz="1800" dirty="0" smtClean="0"/>
              <a:t>The </a:t>
            </a:r>
            <a:r>
              <a:rPr lang="en-US" sz="1800" dirty="0"/>
              <a:t>test is positive when the pain occurs with less than 60 degree hip flexion.</a:t>
            </a:r>
          </a:p>
          <a:p>
            <a:pPr>
              <a:buFont typeface="Wingdings" charset="2"/>
              <a:buChar char="v"/>
            </a:pPr>
            <a:endParaRPr lang="en-US" sz="1800" dirty="0" smtClean="0"/>
          </a:p>
          <a:p>
            <a:pPr>
              <a:buFont typeface="Wingdings" charset="2"/>
              <a:buChar char="v"/>
            </a:pPr>
            <a:endParaRPr lang="ar-SA" sz="1800" dirty="0" smtClean="0"/>
          </a:p>
        </p:txBody>
      </p:sp>
    </p:spTree>
    <p:extLst>
      <p:ext uri="{BB962C8B-B14F-4D97-AF65-F5344CB8AC3E}">
        <p14:creationId xmlns:p14="http://schemas.microsoft.com/office/powerpoint/2010/main" val="32254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100" b="1" dirty="0"/>
              <a:t>C) Slump test </a:t>
            </a:r>
          </a:p>
          <a:p>
            <a:pPr>
              <a:buFont typeface="Wingdings" charset="2"/>
              <a:buChar char="v"/>
            </a:pPr>
            <a:r>
              <a:rPr lang="en-US" sz="2100" dirty="0"/>
              <a:t>It is a screening test for a disc lesion. </a:t>
            </a:r>
          </a:p>
          <a:p>
            <a:pPr>
              <a:buFont typeface="Wingdings" charset="2"/>
              <a:buChar char="v"/>
            </a:pPr>
            <a:endParaRPr lang="en-US" sz="2100" dirty="0"/>
          </a:p>
          <a:p>
            <a:pPr>
              <a:buFont typeface="Wingdings" charset="2"/>
              <a:buChar char="v"/>
            </a:pPr>
            <a:r>
              <a:rPr lang="en-US" sz="2100" dirty="0"/>
              <a:t>More sensitive than the SLR test.</a:t>
            </a:r>
          </a:p>
          <a:p>
            <a:pPr>
              <a:buFont typeface="Wingdings" charset="2"/>
              <a:buChar char="v"/>
            </a:pPr>
            <a:endParaRPr lang="en-US" sz="2100" dirty="0"/>
          </a:p>
          <a:p>
            <a:pPr>
              <a:buFont typeface="Wingdings" charset="2"/>
              <a:buChar char="v"/>
            </a:pPr>
            <a:r>
              <a:rPr lang="en-US" sz="2100" dirty="0"/>
              <a:t> Should be performed in patient with back pain extending into the legs.</a:t>
            </a:r>
          </a:p>
          <a:p>
            <a:pPr>
              <a:buFont typeface="Wingdings" charset="2"/>
              <a:buChar char="v"/>
            </a:pPr>
            <a:endParaRPr lang="en-US" sz="2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15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</a:t>
            </a:r>
            <a:r>
              <a:rPr lang="en-US" dirty="0"/>
              <a:t> </a:t>
            </a:r>
            <a:r>
              <a:rPr lang="en-US" dirty="0" smtClean="0"/>
              <a:t>of Slump test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en-US" sz="1800" b="1" dirty="0"/>
              <a:t>The patient sits on the couch in a relaxed manner. </a:t>
            </a:r>
          </a:p>
          <a:p>
            <a:pPr>
              <a:buFont typeface="Wingdings" charset="2"/>
              <a:buChar char="v"/>
            </a:pPr>
            <a:r>
              <a:rPr lang="en-US" sz="1800" b="1" dirty="0"/>
              <a:t>The patient then slumps forward (without excessive trunk flexion), and then places the chin on the chest. </a:t>
            </a:r>
          </a:p>
          <a:p>
            <a:pPr>
              <a:buFont typeface="Wingdings" charset="2"/>
              <a:buChar char="v"/>
            </a:pPr>
            <a:r>
              <a:rPr lang="en-US" sz="1800" b="1" dirty="0"/>
              <a:t>The unaffected leg is straightened. </a:t>
            </a:r>
          </a:p>
          <a:p>
            <a:pPr>
              <a:buFont typeface="Wingdings" charset="2"/>
              <a:buChar char="v"/>
            </a:pPr>
            <a:r>
              <a:rPr lang="en-US" sz="1800" b="1" dirty="0"/>
              <a:t>The affected leg only is then straightened</a:t>
            </a:r>
          </a:p>
          <a:p>
            <a:pPr>
              <a:buFont typeface="Wingdings" charset="2"/>
              <a:buChar char="v"/>
            </a:pPr>
            <a:r>
              <a:rPr lang="en-US" sz="1800" b="1" dirty="0"/>
              <a:t>Both legs are straightened together. </a:t>
            </a:r>
          </a:p>
          <a:p>
            <a:pPr>
              <a:buFont typeface="Wingdings" charset="2"/>
              <a:buChar char="v"/>
            </a:pPr>
            <a:r>
              <a:rPr lang="en-US" sz="1800" b="1" dirty="0"/>
              <a:t>The foot of the affected straightened leg is dorsiflexed. </a:t>
            </a:r>
          </a:p>
          <a:p>
            <a:r>
              <a:rPr lang="en-US" dirty="0" smtClean="0">
                <a:hlinkClick r:id="rId2"/>
              </a:rPr>
              <a:t>Slump test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18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100" b="1" dirty="0"/>
              <a:t>5- Neurological testing of lower limbs </a:t>
            </a:r>
          </a:p>
          <a:p>
            <a:pPr>
              <a:buFont typeface="Wingdings" charset="2"/>
              <a:buChar char="v"/>
            </a:pPr>
            <a:r>
              <a:rPr lang="en-US" sz="1800" b="1" dirty="0"/>
              <a:t>Do Neurological examination if patient has any signs or symptoms of nerve root compression.</a:t>
            </a:r>
          </a:p>
          <a:p>
            <a:pPr>
              <a:buFont typeface="Wingdings" charset="2"/>
              <a:buChar char="v"/>
            </a:pPr>
            <a:endParaRPr lang="en-US" sz="1800" b="1" dirty="0"/>
          </a:p>
          <a:p>
            <a:pPr>
              <a:buFont typeface="Wingdings" charset="2"/>
              <a:buChar char="v"/>
            </a:pPr>
            <a:r>
              <a:rPr lang="en-US" sz="1800" b="1" dirty="0"/>
              <a:t>If there is nerve roots compression patient will have</a:t>
            </a:r>
            <a:r>
              <a:rPr lang="en-US" sz="1800" dirty="0"/>
              <a:t> </a:t>
            </a:r>
            <a:r>
              <a:rPr lang="en-US" sz="1800" b="1" dirty="0"/>
              <a:t>pain, </a:t>
            </a:r>
            <a:r>
              <a:rPr lang="en-US" sz="1800" b="1" dirty="0" err="1"/>
              <a:t>paraesthesia</a:t>
            </a:r>
            <a:r>
              <a:rPr lang="en-US" sz="1800" b="1" dirty="0"/>
              <a:t>, </a:t>
            </a:r>
            <a:r>
              <a:rPr lang="en-US" sz="1800" b="1" dirty="0" err="1"/>
              <a:t>anaesthesia</a:t>
            </a:r>
            <a:r>
              <a:rPr lang="en-US" sz="1800" b="1" dirty="0"/>
              <a:t> and weakness, extend into the leg. </a:t>
            </a:r>
          </a:p>
          <a:p>
            <a:pPr>
              <a:buFont typeface="Wingdings" charset="2"/>
              <a:buChar char="v"/>
            </a:pPr>
            <a:endParaRPr lang="en-US" sz="1800" b="1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46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Main nerve roots 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0" indent="-457200">
              <a:spcBef>
                <a:spcPts val="1800"/>
              </a:spcBef>
              <a:buFont typeface="+mj-lt"/>
              <a:buAutoNum type="arabicParenR"/>
            </a:pPr>
            <a:r>
              <a:rPr lang="en-US" sz="2100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L3</a:t>
            </a:r>
          </a:p>
          <a:p>
            <a:pPr marL="438912" indent="-457200">
              <a:buFont typeface="Wingdings" charset="2"/>
              <a:buChar char="Ø"/>
            </a:pPr>
            <a:r>
              <a:rPr lang="en-US" sz="1800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Motor</a:t>
            </a:r>
            <a:r>
              <a:rPr lang="en-US" sz="180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  <a:sym typeface="Wingdings"/>
              </a:rPr>
              <a:t>	</a:t>
            </a:r>
            <a:r>
              <a:rPr lang="en-US" sz="18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  <a:sym typeface="Wingdings"/>
              </a:rPr>
              <a:t> </a:t>
            </a:r>
            <a:r>
              <a:rPr lang="en-US" sz="18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extension of knee </a:t>
            </a:r>
          </a:p>
          <a:p>
            <a:pPr marL="438912" indent="-457200">
              <a:buFont typeface="Wingdings" charset="2"/>
              <a:buChar char="Ø"/>
            </a:pPr>
            <a:r>
              <a:rPr lang="en-US" sz="1800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Sensation</a:t>
            </a:r>
            <a:r>
              <a:rPr lang="en-US" sz="18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	</a:t>
            </a:r>
            <a:r>
              <a:rPr lang="en-US" sz="18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  <a:sym typeface="Wingdings"/>
              </a:rPr>
              <a:t> </a:t>
            </a:r>
            <a:r>
              <a:rPr lang="en-US" sz="18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anterior thigh </a:t>
            </a:r>
          </a:p>
          <a:p>
            <a:pPr marL="438912" indent="-457200">
              <a:buFont typeface="Wingdings" charset="2"/>
              <a:buChar char="Ø"/>
            </a:pPr>
            <a:r>
              <a:rPr lang="en-US" sz="1800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Reflex</a:t>
            </a:r>
            <a:r>
              <a:rPr lang="en-US" sz="18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	</a:t>
            </a:r>
            <a:r>
              <a:rPr lang="en-US" sz="18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  <a:sym typeface="Wingdings"/>
              </a:rPr>
              <a:t> </a:t>
            </a:r>
            <a:r>
              <a:rPr lang="en-US" sz="18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knee jerk (L3, L4)</a:t>
            </a:r>
          </a:p>
          <a:p>
            <a:pPr marL="822960" indent="-457200">
              <a:spcBef>
                <a:spcPts val="3000"/>
              </a:spcBef>
              <a:buFont typeface="+mj-lt"/>
              <a:buAutoNum type="arabicParenR" startAt="2"/>
            </a:pPr>
            <a:r>
              <a:rPr lang="en-US" sz="2100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L4</a:t>
            </a:r>
          </a:p>
          <a:p>
            <a:pPr marL="438912" indent="-457200">
              <a:buFont typeface="Wingdings" charset="2"/>
              <a:buChar char="Ø"/>
            </a:pPr>
            <a:r>
              <a:rPr lang="en-US" sz="1800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Motor</a:t>
            </a:r>
            <a:r>
              <a:rPr lang="en-US" sz="18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	</a:t>
            </a:r>
            <a:r>
              <a:rPr lang="en-US" sz="18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  <a:sym typeface="Wingdings"/>
              </a:rPr>
              <a:t> </a:t>
            </a:r>
            <a:r>
              <a:rPr lang="en-US" sz="18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ankle dorsiflexion and foot inversion.</a:t>
            </a:r>
          </a:p>
          <a:p>
            <a:pPr marL="438912" indent="-457200">
              <a:buFont typeface="Wingdings" charset="2"/>
              <a:buChar char="Ø"/>
            </a:pPr>
            <a:r>
              <a:rPr lang="en-US" sz="1800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Sensation</a:t>
            </a:r>
            <a:r>
              <a:rPr lang="en-US" sz="18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	</a:t>
            </a:r>
            <a:r>
              <a:rPr lang="en-US" sz="18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  <a:sym typeface="Wingdings"/>
              </a:rPr>
              <a:t> </a:t>
            </a:r>
            <a:r>
              <a:rPr lang="en-US" sz="18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inner border of foot to great toe </a:t>
            </a:r>
          </a:p>
          <a:p>
            <a:pPr marL="438912" indent="-457200">
              <a:buFont typeface="Wingdings" charset="2"/>
              <a:buChar char="Ø"/>
            </a:pPr>
            <a:r>
              <a:rPr lang="en-US" sz="1800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Reflex</a:t>
            </a:r>
            <a:r>
              <a:rPr lang="en-US" sz="18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	</a:t>
            </a:r>
            <a:r>
              <a:rPr lang="en-US" sz="18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  <a:sym typeface="Wingdings"/>
              </a:rPr>
              <a:t> </a:t>
            </a:r>
            <a:r>
              <a:rPr lang="en-US" sz="18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knee jerk </a:t>
            </a:r>
            <a:endParaRPr lang="en-US" sz="1800" dirty="0">
              <a:solidFill>
                <a:schemeClr val="tx1"/>
              </a:solidFill>
              <a:latin typeface="Times" charset="0"/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28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Main nerve roots </a:t>
            </a:r>
            <a:endParaRPr lang="en-US" dirty="0">
              <a:solidFill>
                <a:schemeClr val="tx1"/>
              </a:solidFill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0" indent="-457200">
              <a:spcBef>
                <a:spcPts val="1800"/>
              </a:spcBef>
              <a:buFont typeface="+mj-lt"/>
              <a:buAutoNum type="arabicParenR" startAt="3"/>
            </a:pPr>
            <a:r>
              <a:rPr lang="en-US" sz="2100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L5</a:t>
            </a:r>
          </a:p>
          <a:p>
            <a:pPr marL="438912" indent="-457200">
              <a:buFont typeface="Wingdings" charset="2"/>
              <a:buChar char="Ø"/>
            </a:pPr>
            <a:r>
              <a:rPr lang="en-US" sz="1800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Motor</a:t>
            </a:r>
            <a:r>
              <a:rPr lang="en-US" sz="18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: walking on heels (ankle dorsiflexion), extension of great toe</a:t>
            </a:r>
          </a:p>
          <a:p>
            <a:pPr marL="438912" indent="-457200">
              <a:buFont typeface="Wingdings" charset="2"/>
              <a:buChar char="Ø"/>
            </a:pPr>
            <a:r>
              <a:rPr lang="en-US" sz="1800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Sensation</a:t>
            </a:r>
            <a:r>
              <a:rPr lang="en-US" sz="18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  <a:sym typeface="Wingdings"/>
              </a:rPr>
              <a:t> </a:t>
            </a:r>
            <a:r>
              <a:rPr lang="en-US" sz="18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middle three toes (dorsum) </a:t>
            </a:r>
          </a:p>
          <a:p>
            <a:pPr marL="438912" indent="-457200">
              <a:buFont typeface="Wingdings" charset="2"/>
              <a:buChar char="Ø"/>
            </a:pPr>
            <a:r>
              <a:rPr lang="en-US" sz="1800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Reflex</a:t>
            </a:r>
            <a:r>
              <a:rPr lang="en-US" sz="18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  <a:sym typeface="Wingdings"/>
              </a:rPr>
              <a:t> </a:t>
            </a:r>
            <a:r>
              <a:rPr lang="en-US" sz="18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nil </a:t>
            </a:r>
          </a:p>
          <a:p>
            <a:pPr marL="822960" indent="-457200">
              <a:spcBef>
                <a:spcPts val="3000"/>
              </a:spcBef>
              <a:buFont typeface="+mj-lt"/>
              <a:buAutoNum type="arabicParenR" startAt="4"/>
            </a:pPr>
            <a:r>
              <a:rPr lang="en-US" sz="2100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S1</a:t>
            </a:r>
            <a:endParaRPr lang="en-US" sz="2100" b="1" dirty="0">
              <a:solidFill>
                <a:schemeClr val="tx1"/>
              </a:solidFill>
              <a:latin typeface="Times" charset="0"/>
              <a:ea typeface="Times" charset="0"/>
              <a:cs typeface="Times" charset="0"/>
            </a:endParaRPr>
          </a:p>
          <a:p>
            <a:pPr marL="438912" indent="-457200">
              <a:buFont typeface="Wingdings" charset="2"/>
              <a:buChar char="Ø"/>
            </a:pPr>
            <a:r>
              <a:rPr lang="en-US" sz="1800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Motor</a:t>
            </a:r>
            <a:r>
              <a:rPr lang="en-US" sz="18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: walking on toes (ankle planter flexion), foot </a:t>
            </a:r>
            <a:r>
              <a:rPr lang="en-US" sz="1800" dirty="0" err="1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eversio</a:t>
            </a:r>
            <a:endParaRPr lang="en-US" sz="1800" dirty="0" smtClean="0">
              <a:solidFill>
                <a:schemeClr val="tx1"/>
              </a:solidFill>
              <a:latin typeface="Times" charset="0"/>
              <a:ea typeface="Times" charset="0"/>
              <a:cs typeface="Times" charset="0"/>
            </a:endParaRPr>
          </a:p>
          <a:p>
            <a:pPr marL="438912" indent="-457200">
              <a:buFont typeface="Wingdings" charset="2"/>
              <a:buChar char="Ø"/>
            </a:pPr>
            <a:r>
              <a:rPr lang="en-US" sz="1800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Sensation</a:t>
            </a:r>
            <a:r>
              <a:rPr lang="en-US" sz="18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  <a:sym typeface="Wingdings"/>
              </a:rPr>
              <a:t> </a:t>
            </a:r>
            <a:r>
              <a:rPr lang="en-US" sz="18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little toe, most of sole </a:t>
            </a:r>
          </a:p>
          <a:p>
            <a:pPr marL="438912" indent="-457200">
              <a:buFont typeface="Wingdings" charset="2"/>
              <a:buChar char="Ø"/>
            </a:pPr>
            <a:r>
              <a:rPr lang="en-US" sz="1800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Reflex</a:t>
            </a:r>
            <a:r>
              <a:rPr lang="en-US" sz="18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  <a:sym typeface="Wingdings"/>
              </a:rPr>
              <a:t> </a:t>
            </a:r>
            <a:r>
              <a:rPr lang="en-US" sz="18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ankle jerk (S1, S2) </a:t>
            </a:r>
          </a:p>
          <a:p>
            <a:endParaRPr lang="en-US" sz="1800" b="1" dirty="0">
              <a:solidFill>
                <a:schemeClr val="tx1"/>
              </a:solidFill>
              <a:latin typeface="Times" charset="0"/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7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008796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￼Mechanical </a:t>
            </a:r>
            <a:r>
              <a:rPr lang="en-US" sz="3200" b="1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&amp;</a:t>
            </a:r>
            <a:r>
              <a:rPr lang="en-US" sz="3200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 Inflammatory Back Pain</a:t>
            </a:r>
            <a:endParaRPr lang="en-US" sz="3200" b="1" dirty="0">
              <a:solidFill>
                <a:schemeClr val="tx1"/>
              </a:solidFill>
              <a:latin typeface="Times" charset="0"/>
              <a:ea typeface="Times" charset="0"/>
              <a:cs typeface="Times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3304370"/>
              </p:ext>
            </p:extLst>
          </p:nvPr>
        </p:nvGraphicFramePr>
        <p:xfrm>
          <a:off x="822722" y="2160272"/>
          <a:ext cx="7543800" cy="3346250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2514600"/>
                <a:gridCol w="2514600"/>
                <a:gridCol w="2514600"/>
              </a:tblGrid>
              <a:tr h="285095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  <a:latin typeface="Times" charset="0"/>
                        <a:ea typeface="Times" charset="0"/>
                        <a:cs typeface="Times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" charset="0"/>
                          <a:ea typeface="Times" charset="0"/>
                          <a:cs typeface="Times" charset="0"/>
                        </a:rPr>
                        <a:t>Inflammatory back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Times" charset="0"/>
                          <a:ea typeface="Times" charset="0"/>
                          <a:cs typeface="Times" charset="0"/>
                        </a:rPr>
                        <a:t> pain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" charset="0"/>
                        <a:ea typeface="Times" charset="0"/>
                        <a:cs typeface="Times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" charset="0"/>
                          <a:ea typeface="Times" charset="0"/>
                          <a:cs typeface="Times" charset="0"/>
                        </a:rPr>
                        <a:t>Mechanical back pain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" charset="0"/>
                        <a:ea typeface="Times" charset="0"/>
                        <a:cs typeface="Times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85095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" charset="0"/>
                          <a:ea typeface="Times" charset="0"/>
                          <a:cs typeface="Times" charset="0"/>
                        </a:rPr>
                        <a:t>Age Of Onset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" charset="0"/>
                        <a:ea typeface="Times" charset="0"/>
                        <a:cs typeface="Times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charset="0"/>
                          <a:ea typeface="Times" charset="0"/>
                          <a:cs typeface="Times" charset="0"/>
                        </a:rPr>
                        <a:t>&lt;</a:t>
                      </a:r>
                      <a:r>
                        <a:rPr lang="en-US" sz="1400" baseline="0" dirty="0" smtClean="0">
                          <a:latin typeface="Times" charset="0"/>
                          <a:ea typeface="Times" charset="0"/>
                          <a:cs typeface="Times" charset="0"/>
                        </a:rPr>
                        <a:t> 40 Years</a:t>
                      </a:r>
                      <a:endParaRPr lang="en-US" sz="1400" dirty="0">
                        <a:latin typeface="Times" charset="0"/>
                        <a:ea typeface="Times" charset="0"/>
                        <a:cs typeface="Times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charset="0"/>
                          <a:ea typeface="Times" charset="0"/>
                          <a:cs typeface="Times" charset="0"/>
                        </a:rPr>
                        <a:t>Any Age </a:t>
                      </a:r>
                      <a:endParaRPr lang="en-US" sz="1400" dirty="0">
                        <a:latin typeface="Times" charset="0"/>
                        <a:ea typeface="Times" charset="0"/>
                        <a:cs typeface="Times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85095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" charset="0"/>
                          <a:ea typeface="Times" charset="0"/>
                          <a:cs typeface="Times" charset="0"/>
                        </a:rPr>
                        <a:t>Type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Times" charset="0"/>
                          <a:ea typeface="Times" charset="0"/>
                          <a:cs typeface="Times" charset="0"/>
                        </a:rPr>
                        <a:t> Of Onset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" charset="0"/>
                        <a:ea typeface="Times" charset="0"/>
                        <a:cs typeface="Times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Times" charset="0"/>
                          <a:ea typeface="Times" charset="0"/>
                          <a:cs typeface="Times" charset="0"/>
                        </a:rPr>
                        <a:t>gradual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Times" charset="0"/>
                        <a:ea typeface="Times" charset="0"/>
                        <a:cs typeface="Times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charset="0"/>
                          <a:ea typeface="Times" charset="0"/>
                          <a:cs typeface="Times" charset="0"/>
                        </a:rPr>
                        <a:t>Acute</a:t>
                      </a:r>
                      <a:endParaRPr lang="en-US" sz="1400" dirty="0">
                        <a:latin typeface="Times" charset="0"/>
                        <a:ea typeface="Times" charset="0"/>
                        <a:cs typeface="Times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85095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" charset="0"/>
                          <a:ea typeface="Times" charset="0"/>
                          <a:cs typeface="Times" charset="0"/>
                        </a:rPr>
                        <a:t>Symptoms Duration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" charset="0"/>
                        <a:ea typeface="Times" charset="0"/>
                        <a:cs typeface="Times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>
                          <a:latin typeface="Times" charset="0"/>
                          <a:ea typeface="Times" charset="0"/>
                          <a:cs typeface="Times" charset="0"/>
                        </a:rPr>
                        <a:t>&gt; 3 Months</a:t>
                      </a:r>
                      <a:endParaRPr lang="en-US" sz="1400" dirty="0">
                        <a:latin typeface="Times" charset="0"/>
                        <a:ea typeface="Times" charset="0"/>
                        <a:cs typeface="Times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charset="0"/>
                          <a:ea typeface="Times" charset="0"/>
                          <a:cs typeface="Times" charset="0"/>
                        </a:rPr>
                        <a:t>&lt;</a:t>
                      </a:r>
                      <a:r>
                        <a:rPr lang="en-US" sz="1400" baseline="0" dirty="0" smtClean="0">
                          <a:latin typeface="Times" charset="0"/>
                          <a:ea typeface="Times" charset="0"/>
                          <a:cs typeface="Times" charset="0"/>
                        </a:rPr>
                        <a:t> 4 Weeks</a:t>
                      </a:r>
                      <a:endParaRPr lang="en-US" sz="1400" dirty="0">
                        <a:latin typeface="Times" charset="0"/>
                        <a:ea typeface="Times" charset="0"/>
                        <a:cs typeface="Times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85095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" charset="0"/>
                          <a:ea typeface="Times" charset="0"/>
                          <a:cs typeface="Times" charset="0"/>
                        </a:rPr>
                        <a:t>Morning Stiffness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" charset="0"/>
                        <a:ea typeface="Times" charset="0"/>
                        <a:cs typeface="Times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>
                          <a:latin typeface="Times" charset="0"/>
                          <a:ea typeface="Times" charset="0"/>
                          <a:cs typeface="Times" charset="0"/>
                        </a:rPr>
                        <a:t>&gt; 30 Minuets</a:t>
                      </a:r>
                      <a:endParaRPr lang="en-US" sz="1400" dirty="0">
                        <a:latin typeface="Times" charset="0"/>
                        <a:ea typeface="Times" charset="0"/>
                        <a:cs typeface="Times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charset="0"/>
                          <a:ea typeface="Times" charset="0"/>
                          <a:cs typeface="Times" charset="0"/>
                        </a:rPr>
                        <a:t>&lt;</a:t>
                      </a:r>
                      <a:r>
                        <a:rPr lang="en-US" sz="1400" baseline="0" dirty="0" smtClean="0">
                          <a:latin typeface="Times" charset="0"/>
                          <a:ea typeface="Times" charset="0"/>
                          <a:cs typeface="Times" charset="0"/>
                        </a:rPr>
                        <a:t> 30 Minuets</a:t>
                      </a:r>
                      <a:endParaRPr lang="en-US" sz="1400" dirty="0">
                        <a:latin typeface="Times" charset="0"/>
                        <a:ea typeface="Times" charset="0"/>
                        <a:cs typeface="Times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85095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" charset="0"/>
                          <a:ea typeface="Times" charset="0"/>
                          <a:cs typeface="Times" charset="0"/>
                        </a:rPr>
                        <a:t>Timing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" charset="0"/>
                        <a:ea typeface="Times" charset="0"/>
                        <a:cs typeface="Times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effectLst/>
                          <a:latin typeface="Times" charset="0"/>
                          <a:ea typeface="Times" charset="0"/>
                          <a:cs typeface="Times" charset="0"/>
                        </a:rPr>
                        <a:t>Night, Early Morning </a:t>
                      </a:r>
                      <a:endParaRPr lang="en-US" sz="1400" dirty="0" smtClean="0">
                        <a:latin typeface="Times" charset="0"/>
                        <a:ea typeface="Times" charset="0"/>
                        <a:cs typeface="Times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effectLst/>
                          <a:latin typeface="Times" charset="0"/>
                          <a:ea typeface="Times" charset="0"/>
                          <a:cs typeface="Times" charset="0"/>
                        </a:rPr>
                        <a:t>End Of Day, Following Activity </a:t>
                      </a:r>
                      <a:endParaRPr lang="en-US" sz="1400" dirty="0" smtClean="0">
                        <a:latin typeface="Times" charset="0"/>
                        <a:ea typeface="Times" charset="0"/>
                        <a:cs typeface="Times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85095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" charset="0"/>
                          <a:ea typeface="Times" charset="0"/>
                          <a:cs typeface="Times" charset="0"/>
                        </a:rPr>
                        <a:t>Effect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Times" charset="0"/>
                          <a:ea typeface="Times" charset="0"/>
                          <a:cs typeface="Times" charset="0"/>
                        </a:rPr>
                        <a:t> Of Exercise 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" charset="0"/>
                        <a:ea typeface="Times" charset="0"/>
                        <a:cs typeface="Times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charset="0"/>
                          <a:ea typeface="Times" charset="0"/>
                          <a:cs typeface="Times" charset="0"/>
                        </a:rPr>
                        <a:t>Improvement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charset="0"/>
                          <a:ea typeface="Times" charset="0"/>
                          <a:cs typeface="Times" charset="0"/>
                        </a:rPr>
                        <a:t>Exacerbation</a:t>
                      </a:r>
                      <a:endParaRPr lang="en-US" sz="1400" dirty="0">
                        <a:latin typeface="Times" charset="0"/>
                        <a:ea typeface="Times" charset="0"/>
                        <a:cs typeface="Times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85095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" charset="0"/>
                          <a:ea typeface="Times" charset="0"/>
                          <a:cs typeface="Times" charset="0"/>
                        </a:rPr>
                        <a:t>Sacroiliac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Times" charset="0"/>
                          <a:ea typeface="Times" charset="0"/>
                          <a:cs typeface="Times" charset="0"/>
                        </a:rPr>
                        <a:t> Joint Tenderness 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" charset="0"/>
                        <a:ea typeface="Times" charset="0"/>
                        <a:cs typeface="Times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charset="0"/>
                          <a:ea typeface="Times" charset="0"/>
                          <a:cs typeface="Times" charset="0"/>
                        </a:rPr>
                        <a:t>Frequent</a:t>
                      </a:r>
                      <a:endParaRPr lang="en-US" sz="1400" dirty="0">
                        <a:latin typeface="Times" charset="0"/>
                        <a:ea typeface="Times" charset="0"/>
                        <a:cs typeface="Times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charset="0"/>
                          <a:ea typeface="Times" charset="0"/>
                          <a:cs typeface="Times" charset="0"/>
                        </a:rPr>
                        <a:t>Absent</a:t>
                      </a:r>
                      <a:endParaRPr lang="en-US" sz="1400" dirty="0">
                        <a:latin typeface="Times" charset="0"/>
                        <a:ea typeface="Times" charset="0"/>
                        <a:cs typeface="Times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85095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" charset="0"/>
                          <a:ea typeface="Times" charset="0"/>
                          <a:cs typeface="Times" charset="0"/>
                        </a:rPr>
                        <a:t>Back Mobility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" charset="0"/>
                        <a:ea typeface="Times" charset="0"/>
                        <a:cs typeface="Times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>
                          <a:latin typeface="Times" charset="0"/>
                          <a:ea typeface="Times" charset="0"/>
                          <a:cs typeface="Times" charset="0"/>
                        </a:rPr>
                        <a:t>Los</a:t>
                      </a:r>
                      <a:r>
                        <a:rPr lang="en-US" sz="1400" baseline="0" smtClean="0">
                          <a:latin typeface="Times" charset="0"/>
                          <a:ea typeface="Times" charset="0"/>
                          <a:cs typeface="Times" charset="0"/>
                        </a:rPr>
                        <a:t>s In All Planes</a:t>
                      </a:r>
                      <a:endParaRPr lang="en-US" sz="1400" dirty="0">
                        <a:latin typeface="Times" charset="0"/>
                        <a:ea typeface="Times" charset="0"/>
                        <a:cs typeface="Times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" charset="0"/>
                          <a:ea typeface="Times" charset="0"/>
                          <a:cs typeface="Times" charset="0"/>
                        </a:rPr>
                        <a:t>Abnormal</a:t>
                      </a:r>
                      <a:r>
                        <a:rPr lang="en-US" sz="1400" baseline="0" dirty="0" smtClean="0">
                          <a:latin typeface="Times" charset="0"/>
                          <a:ea typeface="Times" charset="0"/>
                          <a:cs typeface="Times" charset="0"/>
                        </a:rPr>
                        <a:t> Flexion</a:t>
                      </a:r>
                      <a:endParaRPr lang="en-US" sz="1400" dirty="0">
                        <a:latin typeface="Times" charset="0"/>
                        <a:ea typeface="Times" charset="0"/>
                        <a:cs typeface="Times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85095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" charset="0"/>
                          <a:ea typeface="Times" charset="0"/>
                          <a:cs typeface="Times" charset="0"/>
                        </a:rPr>
                        <a:t>Radiation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" charset="0"/>
                        <a:ea typeface="Times" charset="0"/>
                        <a:cs typeface="Times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effectLst/>
                          <a:latin typeface="Times" charset="0"/>
                          <a:ea typeface="Times" charset="0"/>
                          <a:cs typeface="Times" charset="0"/>
                        </a:rPr>
                        <a:t>More Localized, Bilateral</a:t>
                      </a:r>
                      <a:endParaRPr lang="en-US" sz="1400" dirty="0" smtClean="0">
                        <a:latin typeface="Times" charset="0"/>
                        <a:ea typeface="Times" charset="0"/>
                        <a:cs typeface="Times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effectLst/>
                          <a:latin typeface="Times" charset="0"/>
                          <a:ea typeface="Times" charset="0"/>
                          <a:cs typeface="Times" charset="0"/>
                        </a:rPr>
                        <a:t>Tends To Be Diffuse, Unilateral </a:t>
                      </a:r>
                      <a:endParaRPr lang="en-US" sz="1400" dirty="0" smtClean="0">
                        <a:latin typeface="Times" charset="0"/>
                        <a:ea typeface="Times" charset="0"/>
                        <a:cs typeface="Times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92083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" charset="0"/>
                          <a:ea typeface="Times" charset="0"/>
                          <a:cs typeface="Times" charset="0"/>
                        </a:rPr>
                        <a:t>Nature Of The Pain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" charset="0"/>
                        <a:ea typeface="Times" charset="0"/>
                        <a:cs typeface="Times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effectLst/>
                          <a:latin typeface="Times" charset="0"/>
                          <a:ea typeface="Times" charset="0"/>
                          <a:cs typeface="Times" charset="0"/>
                        </a:rPr>
                        <a:t>Aching, Throbbing </a:t>
                      </a:r>
                      <a:endParaRPr lang="en-US" sz="1400" dirty="0" smtClean="0">
                        <a:latin typeface="Times" charset="0"/>
                        <a:ea typeface="Times" charset="0"/>
                        <a:cs typeface="Times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effectLst/>
                          <a:latin typeface="Times" charset="0"/>
                          <a:ea typeface="Times" charset="0"/>
                          <a:cs typeface="Times" charset="0"/>
                        </a:rPr>
                        <a:t>Deep Dull Ache, Sharp If Root Compression </a:t>
                      </a:r>
                      <a:endParaRPr lang="en-US" sz="1400" dirty="0" smtClean="0">
                        <a:latin typeface="Times" charset="0"/>
                        <a:ea typeface="Times" charset="0"/>
                        <a:cs typeface="Times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88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Investigation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1994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 smtClean="0"/>
              <a:t>Some </a:t>
            </a:r>
            <a:r>
              <a:rPr lang="en-US" sz="2400" b="1" dirty="0"/>
              <a:t>investigations to </a:t>
            </a:r>
            <a:r>
              <a:rPr lang="en-US" sz="2400" b="1" dirty="0" smtClean="0"/>
              <a:t>order:</a:t>
            </a:r>
          </a:p>
          <a:p>
            <a:pPr marL="0" indent="0">
              <a:buNone/>
            </a:pPr>
            <a:r>
              <a:rPr lang="en-US" b="1" dirty="0" smtClean="0"/>
              <a:t>1) Erect </a:t>
            </a:r>
            <a:r>
              <a:rPr lang="en-US" b="1" dirty="0"/>
              <a:t>lumbar spine </a:t>
            </a:r>
            <a:r>
              <a:rPr lang="en-US" b="1" dirty="0" smtClean="0"/>
              <a:t>x-ray</a:t>
            </a:r>
          </a:p>
          <a:p>
            <a:pPr>
              <a:buFont typeface="Wingdings" charset="2"/>
              <a:buChar char="v"/>
            </a:pPr>
            <a:r>
              <a:rPr lang="en-US" dirty="0"/>
              <a:t>R</a:t>
            </a:r>
            <a:r>
              <a:rPr lang="en-US" dirty="0" smtClean="0"/>
              <a:t>ecommended </a:t>
            </a:r>
            <a:r>
              <a:rPr lang="en-US" dirty="0"/>
              <a:t>if recent significant trauma, osteoporosis, or age over 70 </a:t>
            </a:r>
            <a:r>
              <a:rPr lang="en-US" dirty="0" smtClean="0"/>
              <a:t>years.</a:t>
            </a:r>
          </a:p>
          <a:p>
            <a:pPr marL="0" indent="0">
              <a:buNone/>
            </a:pPr>
            <a:r>
              <a:rPr lang="en-US" b="1" dirty="0" smtClean="0"/>
              <a:t>2) MRI spine</a:t>
            </a:r>
          </a:p>
          <a:p>
            <a:pPr>
              <a:buFont typeface="Wingdings" charset="2"/>
              <a:buChar char="v"/>
            </a:pPr>
            <a:r>
              <a:rPr lang="en-US" dirty="0"/>
              <a:t>Provides an excellent assessment of the </a:t>
            </a:r>
            <a:r>
              <a:rPr lang="en-US" dirty="0" err="1"/>
              <a:t>discal</a:t>
            </a:r>
            <a:r>
              <a:rPr lang="en-US" dirty="0"/>
              <a:t> </a:t>
            </a:r>
            <a:r>
              <a:rPr lang="en-US" dirty="0" smtClean="0"/>
              <a:t>pathology</a:t>
            </a:r>
            <a:r>
              <a:rPr lang="en-US" dirty="0"/>
              <a:t>, nerve root compression</a:t>
            </a:r>
            <a:r>
              <a:rPr lang="en-US" dirty="0" smtClean="0"/>
              <a:t>,</a:t>
            </a:r>
            <a:r>
              <a:rPr lang="en-US" dirty="0"/>
              <a:t> and the facet </a:t>
            </a:r>
            <a:r>
              <a:rPr lang="en-US" dirty="0" smtClean="0"/>
              <a:t>joints.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CT if MRI </a:t>
            </a:r>
            <a:r>
              <a:rPr lang="en-US" dirty="0"/>
              <a:t>is </a:t>
            </a:r>
            <a:r>
              <a:rPr lang="en-US" dirty="0" smtClean="0"/>
              <a:t>contraindicated.</a:t>
            </a:r>
          </a:p>
          <a:p>
            <a:pPr marL="0" indent="0">
              <a:buNone/>
            </a:pPr>
            <a:r>
              <a:rPr lang="en-US" b="1" dirty="0" smtClean="0"/>
              <a:t>3)</a:t>
            </a:r>
            <a:r>
              <a:rPr lang="en-US" b="1" dirty="0"/>
              <a:t> </a:t>
            </a:r>
            <a:r>
              <a:rPr lang="en-US" b="1" dirty="0" smtClean="0"/>
              <a:t>Single </a:t>
            </a:r>
            <a:r>
              <a:rPr lang="en-US" b="1" dirty="0"/>
              <a:t>photon emission computed tomography (SPECT</a:t>
            </a:r>
            <a:r>
              <a:rPr lang="en-US" b="1" dirty="0" smtClean="0"/>
              <a:t>)</a:t>
            </a:r>
          </a:p>
          <a:p>
            <a:pPr>
              <a:buFont typeface="Wingdings" charset="2"/>
              <a:buChar char="v"/>
            </a:pPr>
            <a:r>
              <a:rPr lang="en-US" dirty="0"/>
              <a:t>Marker of pathologies that cause an increased blood </a:t>
            </a:r>
            <a:r>
              <a:rPr lang="en-US" dirty="0" smtClean="0"/>
              <a:t>flow</a:t>
            </a:r>
            <a:r>
              <a:rPr lang="en-US" dirty="0"/>
              <a:t> </a:t>
            </a:r>
            <a:r>
              <a:rPr lang="en-US" dirty="0" smtClean="0"/>
              <a:t>like inflammation.</a:t>
            </a:r>
          </a:p>
          <a:p>
            <a:pPr marL="0" indent="0">
              <a:buNone/>
            </a:pP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00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59" y="1877061"/>
            <a:ext cx="6121401" cy="4409453"/>
          </a:xfrm>
        </p:spPr>
      </p:pic>
    </p:spTree>
    <p:extLst>
      <p:ext uri="{BB962C8B-B14F-4D97-AF65-F5344CB8AC3E}">
        <p14:creationId xmlns:p14="http://schemas.microsoft.com/office/powerpoint/2010/main" val="158550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826261"/>
            <a:ext cx="5448300" cy="3723639"/>
          </a:xfrm>
        </p:spPr>
      </p:pic>
      <p:sp>
        <p:nvSpPr>
          <p:cNvPr id="5" name="TextBox 4"/>
          <p:cNvSpPr txBox="1"/>
          <p:nvPr/>
        </p:nvSpPr>
        <p:spPr>
          <a:xfrm>
            <a:off x="2667000" y="5638800"/>
            <a:ext cx="387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Metastatic prostate cancer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67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Introduction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38912" indent="-457200">
              <a:buFont typeface="Wingdings" charset="2"/>
              <a:buChar char="v"/>
            </a:pPr>
            <a:r>
              <a:rPr lang="en-US" dirty="0">
                <a:solidFill>
                  <a:schemeClr val="tx1"/>
                </a:solidFill>
              </a:rPr>
              <a:t>Back pain accounts for at least </a:t>
            </a:r>
            <a:r>
              <a:rPr lang="en-US" dirty="0" smtClean="0">
                <a:solidFill>
                  <a:srgbClr val="C00000"/>
                </a:solidFill>
              </a:rPr>
              <a:t>5-6.5% </a:t>
            </a:r>
            <a:r>
              <a:rPr lang="en-US" dirty="0">
                <a:solidFill>
                  <a:schemeClr val="tx1"/>
                </a:solidFill>
              </a:rPr>
              <a:t>of all presenting problems in general </a:t>
            </a:r>
            <a:r>
              <a:rPr lang="en-US" dirty="0" smtClean="0">
                <a:solidFill>
                  <a:schemeClr val="tx1"/>
                </a:solidFill>
              </a:rPr>
              <a:t>practice.</a:t>
            </a:r>
          </a:p>
          <a:p>
            <a:pPr marL="438912" indent="-457200">
              <a:buFont typeface="Wingdings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In USA it is the </a:t>
            </a:r>
            <a:r>
              <a:rPr lang="en-US" dirty="0">
                <a:solidFill>
                  <a:schemeClr val="tx1"/>
                </a:solidFill>
              </a:rPr>
              <a:t>commonest cause of </a:t>
            </a:r>
            <a:r>
              <a:rPr lang="en-US" dirty="0">
                <a:solidFill>
                  <a:srgbClr val="C00000"/>
                </a:solidFill>
              </a:rPr>
              <a:t>limitation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of activity in those under the age of 45. </a:t>
            </a:r>
          </a:p>
          <a:p>
            <a:pPr marL="438912" indent="-457200">
              <a:buFont typeface="Wingdings" charset="2"/>
              <a:buChar char="v"/>
            </a:pPr>
            <a:r>
              <a:rPr lang="en-US" dirty="0">
                <a:solidFill>
                  <a:schemeClr val="tx1"/>
                </a:solidFill>
              </a:rPr>
              <a:t>Approximately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85–90% </a:t>
            </a:r>
            <a:r>
              <a:rPr lang="en-US" dirty="0">
                <a:solidFill>
                  <a:schemeClr val="tx1"/>
                </a:solidFill>
              </a:rPr>
              <a:t>of the population will experience back pain at some stage of their </a:t>
            </a:r>
            <a:r>
              <a:rPr lang="en-US" dirty="0" smtClean="0">
                <a:solidFill>
                  <a:schemeClr val="tx1"/>
                </a:solidFill>
              </a:rPr>
              <a:t>lives.</a:t>
            </a:r>
          </a:p>
          <a:p>
            <a:pPr marL="438912" indent="-457200">
              <a:buFont typeface="Wingdings" charset="2"/>
              <a:buChar char="v"/>
            </a:pPr>
            <a:r>
              <a:rPr lang="en-US" dirty="0" smtClean="0">
                <a:solidFill>
                  <a:srgbClr val="C00000"/>
                </a:solidFill>
              </a:rPr>
              <a:t>70</a:t>
            </a:r>
            <a:r>
              <a:rPr lang="en-US" dirty="0">
                <a:solidFill>
                  <a:srgbClr val="C00000"/>
                </a:solidFill>
              </a:rPr>
              <a:t>%</a:t>
            </a:r>
            <a:r>
              <a:rPr lang="en-US" dirty="0">
                <a:solidFill>
                  <a:schemeClr val="tx1"/>
                </a:solidFill>
              </a:rPr>
              <a:t> of the world’s population will have at least one disabling episode of low back pain in their lives. </a:t>
            </a:r>
            <a:endParaRPr lang="en-US" dirty="0" smtClean="0">
              <a:solidFill>
                <a:schemeClr val="tx1"/>
              </a:solidFill>
            </a:endParaRPr>
          </a:p>
          <a:p>
            <a:pPr marL="438912" indent="-457200">
              <a:buFont typeface="Wingdings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chemeClr val="tx1"/>
                </a:solidFill>
              </a:rPr>
              <a:t>main cause of back pain presenting to the doctor is </a:t>
            </a:r>
            <a:r>
              <a:rPr lang="en-US" dirty="0">
                <a:solidFill>
                  <a:srgbClr val="C00000"/>
                </a:solidFill>
              </a:rPr>
              <a:t>dysfunction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of the intervertebral </a:t>
            </a:r>
            <a:r>
              <a:rPr lang="en-US" dirty="0" smtClean="0">
                <a:solidFill>
                  <a:schemeClr val="tx1"/>
                </a:solidFill>
              </a:rPr>
              <a:t>joint.</a:t>
            </a:r>
          </a:p>
          <a:p>
            <a:pPr marL="438912" indent="-457200">
              <a:buFont typeface="Wingdings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In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C00000"/>
                </a:solidFill>
              </a:rPr>
              <a:t>Saudi Arabia </a:t>
            </a:r>
            <a:r>
              <a:rPr lang="en-US" dirty="0" smtClean="0">
                <a:solidFill>
                  <a:schemeClr val="tx1"/>
                </a:solidFill>
              </a:rPr>
              <a:t>Seven </a:t>
            </a:r>
            <a:r>
              <a:rPr lang="en-US" dirty="0">
                <a:solidFill>
                  <a:schemeClr val="tx1"/>
                </a:solidFill>
              </a:rPr>
              <a:t>studies were cross-sectional and found a prevalence and pattern ranging from 53.2% to 79.17%. 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  <a:p>
            <a:pPr marL="438912" indent="-457200">
              <a:buFont typeface="Wingdings" charset="2"/>
              <a:buChar char="v"/>
            </a:pPr>
            <a:endParaRPr lang="en-US" dirty="0"/>
          </a:p>
          <a:p>
            <a:pPr marL="438912" indent="-457200">
              <a:buFont typeface="Wingdings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64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 dirty="0" smtClean="0"/>
              <a:t>MRI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560" y="1833563"/>
            <a:ext cx="5308600" cy="3944937"/>
          </a:xfrm>
        </p:spPr>
      </p:pic>
      <p:sp>
        <p:nvSpPr>
          <p:cNvPr id="5" name="TextBox 4"/>
          <p:cNvSpPr txBox="1"/>
          <p:nvPr/>
        </p:nvSpPr>
        <p:spPr>
          <a:xfrm>
            <a:off x="3771900" y="58928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Normal MRI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7614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1955800"/>
            <a:ext cx="5887989" cy="3730752"/>
          </a:xfrm>
        </p:spPr>
      </p:pic>
    </p:spTree>
    <p:extLst>
      <p:ext uri="{BB962C8B-B14F-4D97-AF65-F5344CB8AC3E}">
        <p14:creationId xmlns:p14="http://schemas.microsoft.com/office/powerpoint/2010/main" val="126939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460" y="1841499"/>
            <a:ext cx="5384800" cy="3929195"/>
          </a:xfrm>
        </p:spPr>
      </p:pic>
      <p:sp>
        <p:nvSpPr>
          <p:cNvPr id="5" name="TextBox 4"/>
          <p:cNvSpPr txBox="1"/>
          <p:nvPr/>
        </p:nvSpPr>
        <p:spPr>
          <a:xfrm>
            <a:off x="2835910" y="5828926"/>
            <a:ext cx="351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Degenerative disease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7832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Qs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845734"/>
            <a:ext cx="3507741" cy="40233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Patient came to the clinic complaining of low back pain, in examination the big toe extension is weak, which nerve root you think is involved?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>
                <a:solidFill>
                  <a:schemeClr val="tx1"/>
                </a:solidFill>
              </a:rPr>
              <a:t>L3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LcParenR"/>
            </a:pPr>
            <a:r>
              <a:rPr lang="en-US" dirty="0" smtClean="0">
                <a:solidFill>
                  <a:schemeClr val="tx1"/>
                </a:solidFill>
              </a:rPr>
              <a:t>L4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lphaLcParenR"/>
            </a:pPr>
            <a:r>
              <a:rPr lang="en-US" dirty="0" smtClean="0">
                <a:solidFill>
                  <a:srgbClr val="C00000"/>
                </a:solidFill>
              </a:rPr>
              <a:t>L5</a:t>
            </a:r>
            <a:r>
              <a:rPr lang="en-US" dirty="0" smtClean="0">
                <a:solidFill>
                  <a:schemeClr val="tx1"/>
                </a:solidFill>
              </a:rPr>
              <a:t>	</a:t>
            </a:r>
            <a:endParaRPr lang="en-US" dirty="0" smtClean="0">
              <a:solidFill>
                <a:schemeClr val="accent1"/>
              </a:solidFill>
            </a:endParaRPr>
          </a:p>
          <a:p>
            <a:pPr marL="457200" indent="-457200">
              <a:buFont typeface="+mj-lt"/>
              <a:buAutoNum type="alphaLcParenR"/>
            </a:pPr>
            <a:r>
              <a:rPr lang="en-US" dirty="0" smtClean="0">
                <a:solidFill>
                  <a:schemeClr val="tx1"/>
                </a:solidFill>
              </a:rPr>
              <a:t>S1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94859" y="1954107"/>
            <a:ext cx="411226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Which of the following investigation should be done in case you suspect inflammatory disease: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>
                <a:solidFill>
                  <a:schemeClr val="tx1"/>
                </a:solidFill>
              </a:rPr>
              <a:t>Erect lumbar spine x-ray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>
                <a:solidFill>
                  <a:schemeClr val="tx1"/>
                </a:solidFill>
              </a:rPr>
              <a:t>MRI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>
                <a:solidFill>
                  <a:srgbClr val="C00000"/>
                </a:solidFill>
              </a:rPr>
              <a:t>Single photon emission computed tomography (SPECT)		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>
                <a:solidFill>
                  <a:schemeClr val="tx1"/>
                </a:solidFill>
              </a:rPr>
              <a:t>CT myelogram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Objectives:</a:t>
            </a:r>
            <a:endParaRPr lang="en-US" dirty="0">
              <a:solidFill>
                <a:schemeClr val="tx1"/>
              </a:solidFill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38912" indent="-457200">
              <a:buFont typeface="Wingdings" charset="2"/>
              <a:buChar char="v"/>
            </a:pP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Common causes .</a:t>
            </a:r>
          </a:p>
          <a:p>
            <a:pPr marL="438912" indent="-457200">
              <a:buFont typeface="Wingdings" charset="2"/>
              <a:buChar char="v"/>
            </a:pP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Diagnosis including history, red flags, and examination .</a:t>
            </a:r>
          </a:p>
          <a:p>
            <a:pPr marL="438912" indent="-457200">
              <a:buFont typeface="Wingdings" charset="2"/>
              <a:buChar char="v"/>
            </a:pP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Brief comment on mechanical, inflammatory, root nerve. </a:t>
            </a:r>
          </a:p>
          <a:p>
            <a:pPr marL="438912" indent="-457200">
              <a:buFont typeface="Wingdings" charset="2"/>
              <a:buChar char="v"/>
            </a:pP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Compression, and malignancy .</a:t>
            </a:r>
          </a:p>
          <a:p>
            <a:pPr marL="438912" indent="-457200">
              <a:buFont typeface="Wingdings" charset="2"/>
              <a:buChar char="v"/>
            </a:pPr>
            <a:r>
              <a:rPr lang="en-US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Role of primary health care in management. </a:t>
            </a:r>
          </a:p>
          <a:p>
            <a:pPr marL="438912" indent="-457200">
              <a:buFont typeface="Wingdings" charset="2"/>
              <a:buChar char="v"/>
            </a:pPr>
            <a:r>
              <a:rPr lang="en-US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When to refer to a specialist. </a:t>
            </a:r>
          </a:p>
          <a:p>
            <a:pPr marL="438912" indent="-457200">
              <a:buFont typeface="Wingdings" charset="2"/>
              <a:buChar char="v"/>
            </a:pPr>
            <a:r>
              <a:rPr lang="en-US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Prevention and education </a:t>
            </a:r>
            <a:endParaRPr lang="en-US" b="1" dirty="0">
              <a:solidFill>
                <a:schemeClr val="tx1"/>
              </a:solidFill>
              <a:latin typeface="Times" charset="0"/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48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845734"/>
            <a:ext cx="3571241" cy="402336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Which one of the following is do you think is appropriate to referral ?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err="1" smtClean="0">
                <a:solidFill>
                  <a:schemeClr val="tx1"/>
                </a:solidFill>
              </a:rPr>
              <a:t>Fracutres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err="1" smtClean="0">
                <a:solidFill>
                  <a:schemeClr val="tx1"/>
                </a:solidFill>
              </a:rPr>
              <a:t>Caude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equina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>
                <a:solidFill>
                  <a:schemeClr val="tx1"/>
                </a:solidFill>
              </a:rPr>
              <a:t>A+B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>
                <a:solidFill>
                  <a:schemeClr val="tx1"/>
                </a:solidFill>
              </a:rPr>
              <a:t>Undiagnosed back pain 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>
                <a:solidFill>
                  <a:schemeClr val="tx1"/>
                </a:solidFill>
              </a:rPr>
              <a:t>All of the above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795519" y="1875368"/>
            <a:ext cx="3571241" cy="284649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 smtClean="0">
                <a:solidFill>
                  <a:schemeClr val="tx1"/>
                </a:solidFill>
              </a:rPr>
              <a:t>One the prevention methods 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Tx/>
              <a:buFont typeface="+mj-lt"/>
              <a:buAutoNum type="alphaLcParenR"/>
              <a:tabLst/>
              <a:defRPr/>
            </a:pPr>
            <a:r>
              <a:rPr lang="en-US" dirty="0" smtClean="0">
                <a:solidFill>
                  <a:schemeClr val="tx1"/>
                </a:solidFill>
              </a:rPr>
              <a:t>Weight loss 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Tx/>
              <a:buFont typeface="+mj-lt"/>
              <a:buAutoNum type="alphaLcParenR"/>
              <a:tabLst/>
              <a:defRPr/>
            </a:pPr>
            <a:r>
              <a:rPr lang="en-US" dirty="0" smtClean="0">
                <a:solidFill>
                  <a:schemeClr val="tx1"/>
                </a:solidFill>
              </a:rPr>
              <a:t>Exercises 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Tx/>
              <a:buFont typeface="+mj-lt"/>
              <a:buAutoNum type="alphaLcParenR"/>
              <a:tabLst/>
              <a:defRPr/>
            </a:pPr>
            <a:r>
              <a:rPr lang="en-US" dirty="0" smtClean="0">
                <a:solidFill>
                  <a:schemeClr val="tx1"/>
                </a:solidFill>
              </a:rPr>
              <a:t>Standing straight 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Tx/>
              <a:buFont typeface="+mj-lt"/>
              <a:buAutoNum type="alphaLcParenR"/>
              <a:tabLst/>
              <a:defRPr/>
            </a:pPr>
            <a:r>
              <a:rPr lang="en-US" dirty="0" smtClean="0">
                <a:solidFill>
                  <a:schemeClr val="tx1"/>
                </a:solidFill>
              </a:rPr>
              <a:t>All of the above 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+mj-lt"/>
              <a:buAutoNum type="alphaLcParenR"/>
              <a:tabLst/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65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Role of PHC: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38912" lvl="1" indent="-457200">
              <a:spcBef>
                <a:spcPts val="1200"/>
              </a:spcBef>
              <a:spcAft>
                <a:spcPts val="200"/>
              </a:spcAft>
              <a:buFont typeface="Wingdings" charset="2"/>
              <a:buChar char="v"/>
            </a:pPr>
            <a:r>
              <a:rPr lang="en-US" sz="2000" b="1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Educate</a:t>
            </a:r>
            <a:r>
              <a:rPr lang="en-US" sz="200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 patient about the natural history of back pain. </a:t>
            </a:r>
          </a:p>
          <a:p>
            <a:pPr marL="438912" lvl="1" indent="-457200">
              <a:spcBef>
                <a:spcPts val="1200"/>
              </a:spcBef>
              <a:spcAft>
                <a:spcPts val="200"/>
              </a:spcAft>
              <a:buFont typeface="Wingdings" charset="2"/>
              <a:buChar char="v"/>
            </a:pPr>
            <a:r>
              <a:rPr lang="en-US" sz="2000" b="1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Ask </a:t>
            </a:r>
            <a:r>
              <a:rPr lang="en-US" sz="200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about and address the patient’s concerns and goals. </a:t>
            </a:r>
          </a:p>
          <a:p>
            <a:pPr marL="438912" lvl="1" indent="-457200">
              <a:spcBef>
                <a:spcPts val="1200"/>
              </a:spcBef>
              <a:spcAft>
                <a:spcPts val="200"/>
              </a:spcAft>
              <a:buFont typeface="Wingdings" charset="2"/>
              <a:buChar char="v"/>
            </a:pPr>
            <a:r>
              <a:rPr lang="en-US" sz="2000" b="1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Maximize</a:t>
            </a:r>
            <a:r>
              <a:rPr lang="en-US" sz="200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 functional status. </a:t>
            </a:r>
          </a:p>
          <a:p>
            <a:pPr marL="438912" lvl="1" indent="-457200">
              <a:spcBef>
                <a:spcPts val="1200"/>
              </a:spcBef>
              <a:spcAft>
                <a:spcPts val="200"/>
              </a:spcAft>
              <a:buFont typeface="Wingdings" charset="2"/>
              <a:buChar char="v"/>
            </a:pPr>
            <a:r>
              <a:rPr lang="en-US" sz="2000" b="1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Relief</a:t>
            </a:r>
            <a:r>
              <a:rPr lang="en-US" sz="200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 the pain. </a:t>
            </a:r>
          </a:p>
          <a:p>
            <a:pPr marL="438912" lvl="1" indent="-457200">
              <a:spcBef>
                <a:spcPts val="1200"/>
              </a:spcBef>
              <a:spcAft>
                <a:spcPts val="200"/>
              </a:spcAft>
              <a:buFont typeface="Wingdings" charset="2"/>
              <a:buChar char="v"/>
            </a:pPr>
            <a:r>
              <a:rPr lang="en-US" sz="2000" b="1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Improve</a:t>
            </a:r>
            <a:r>
              <a:rPr lang="en-US" sz="200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 associated symptoms, such as sleep or mood disturbances or fatigue. </a:t>
            </a:r>
          </a:p>
          <a:p>
            <a:pPr marL="438912" lvl="1" indent="-457200">
              <a:spcBef>
                <a:spcPts val="1200"/>
              </a:spcBef>
              <a:spcAft>
                <a:spcPts val="200"/>
              </a:spcAft>
              <a:buFont typeface="Wingdings" charset="2"/>
              <a:buChar char="v"/>
            </a:pPr>
            <a:r>
              <a:rPr lang="en-US" sz="2000" b="1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Referral</a:t>
            </a:r>
            <a:r>
              <a:rPr lang="en-US" sz="200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 of complicated cases. </a:t>
            </a:r>
          </a:p>
          <a:p>
            <a:pPr marL="438912" lvl="1" indent="-457200">
              <a:spcBef>
                <a:spcPts val="1200"/>
              </a:spcBef>
              <a:spcAft>
                <a:spcPts val="200"/>
              </a:spcAft>
              <a:buFont typeface="Wingdings" charset="2"/>
              <a:buChar char="v"/>
            </a:pPr>
            <a:r>
              <a:rPr lang="en-US" sz="2000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Prevention</a:t>
            </a:r>
            <a:r>
              <a:rPr lang="en-US" sz="200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471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When to refer ?</a:t>
            </a:r>
            <a:endParaRPr lang="en-US" dirty="0">
              <a:solidFill>
                <a:schemeClr val="tx1"/>
              </a:solidFill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Urgent/Emergency referrals :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C</a:t>
            </a:r>
            <a:r>
              <a:rPr lang="en-US" sz="18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auda </a:t>
            </a:r>
            <a:r>
              <a:rPr lang="en-US" sz="1800" dirty="0" err="1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equina</a:t>
            </a:r>
            <a:endParaRPr lang="en-US" sz="1800" dirty="0">
              <a:solidFill>
                <a:schemeClr val="tx1"/>
              </a:solidFill>
              <a:latin typeface="Times" charset="0"/>
              <a:ea typeface="Times" charset="0"/>
              <a:cs typeface="Times" charset="0"/>
            </a:endParaRPr>
          </a:p>
          <a:p>
            <a:pPr marL="385763" indent="-385763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Sever radiculopathy. 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Fractures. 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Other referrals 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Recalcitrant spinal canal stenosis 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Neoplasia or infection 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Undiagnosed back pain 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Paget disease 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Continuing pain of 3 months’ duration without a clearly definable cause</a:t>
            </a:r>
          </a:p>
        </p:txBody>
      </p:sp>
    </p:spTree>
    <p:extLst>
      <p:ext uri="{BB962C8B-B14F-4D97-AF65-F5344CB8AC3E}">
        <p14:creationId xmlns:p14="http://schemas.microsoft.com/office/powerpoint/2010/main" val="116250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507454" y="2428676"/>
            <a:ext cx="2319580" cy="1658319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" charset="0"/>
                <a:ea typeface="Times" charset="0"/>
                <a:cs typeface="Times" charset="0"/>
              </a:rPr>
              <a:t>Prevention </a:t>
            </a:r>
            <a:endParaRPr lang="en-US" b="1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781209" y="3502273"/>
            <a:ext cx="1735810" cy="1658319"/>
          </a:xfrm>
          <a:prstGeom prst="ellips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smtClean="0">
                <a:latin typeface="Times" charset="0"/>
                <a:ea typeface="Times" charset="0"/>
                <a:cs typeface="Times" charset="0"/>
              </a:rPr>
              <a:t>Weight loss</a:t>
            </a:r>
            <a:endParaRPr lang="en-US" b="1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574465" y="1279830"/>
            <a:ext cx="1735810" cy="1658319"/>
          </a:xfrm>
          <a:prstGeom prst="ellips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" charset="0"/>
                <a:ea typeface="Times" charset="0"/>
                <a:cs typeface="Times" charset="0"/>
              </a:rPr>
              <a:t>How to lift/bend </a:t>
            </a:r>
            <a:endParaRPr lang="en-US" b="1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677837" y="450670"/>
            <a:ext cx="1735810" cy="1658319"/>
          </a:xfrm>
          <a:prstGeom prst="ellips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" charset="0"/>
                <a:ea typeface="Times" charset="0"/>
                <a:cs typeface="Times" charset="0"/>
              </a:rPr>
              <a:t>Sit</a:t>
            </a:r>
            <a:endParaRPr lang="en-US" b="1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677837" y="4327040"/>
            <a:ext cx="1735810" cy="1658319"/>
          </a:xfrm>
          <a:prstGeom prst="ellips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" charset="0"/>
                <a:ea typeface="Times" charset="0"/>
                <a:cs typeface="Times" charset="0"/>
              </a:rPr>
              <a:t>Exercise program</a:t>
            </a:r>
            <a:endParaRPr lang="en-US" b="1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81209" y="1279830"/>
            <a:ext cx="1735810" cy="1658319"/>
          </a:xfrm>
          <a:prstGeom prst="ellips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" charset="0"/>
                <a:ea typeface="Times" charset="0"/>
                <a:cs typeface="Times" charset="0"/>
              </a:rPr>
              <a:t>Standing </a:t>
            </a:r>
            <a:endParaRPr lang="en-US" b="1" dirty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5568" r="53056" b="16476"/>
          <a:stretch/>
        </p:blipFill>
        <p:spPr>
          <a:xfrm>
            <a:off x="2315912" y="4004806"/>
            <a:ext cx="533950" cy="889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463" y="869896"/>
            <a:ext cx="1489489" cy="10682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606" y="1393757"/>
            <a:ext cx="1454688" cy="9468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71"/>
          <a:stretch/>
        </p:blipFill>
        <p:spPr>
          <a:xfrm>
            <a:off x="7156510" y="2364420"/>
            <a:ext cx="1735810" cy="11082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906" y="4242652"/>
            <a:ext cx="977128" cy="977128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571433" y="3502273"/>
            <a:ext cx="1735810" cy="1658319"/>
          </a:xfrm>
          <a:prstGeom prst="ellips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" charset="0"/>
                <a:ea typeface="Times" charset="0"/>
                <a:cs typeface="Times" charset="0"/>
              </a:rPr>
              <a:t>Sleeping </a:t>
            </a:r>
            <a:endParaRPr lang="en-US" b="1" dirty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037" y="4731216"/>
            <a:ext cx="2438400" cy="1270000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>
          <a:xfrm flipH="1" flipV="1">
            <a:off x="2582887" y="2541721"/>
            <a:ext cx="1201713" cy="569779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2510430" y="3414900"/>
            <a:ext cx="1247912" cy="352408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4545742" y="3767308"/>
            <a:ext cx="0" cy="432732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5413647" y="3502273"/>
            <a:ext cx="1063353" cy="502533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5333143" y="2588438"/>
            <a:ext cx="1211880" cy="523062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4595247" y="2210663"/>
            <a:ext cx="0" cy="615947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56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2" grpId="0" animBg="1"/>
      <p:bldP spid="14" grpId="0" animBg="1"/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845734"/>
            <a:ext cx="3571241" cy="402336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Which one of the following is do you think is appropriate to referral ?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err="1" smtClean="0">
                <a:solidFill>
                  <a:schemeClr val="tx1"/>
                </a:solidFill>
              </a:rPr>
              <a:t>Fracutres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err="1" smtClean="0">
                <a:solidFill>
                  <a:schemeClr val="tx1"/>
                </a:solidFill>
              </a:rPr>
              <a:t>Caude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equina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>
                <a:solidFill>
                  <a:schemeClr val="tx1"/>
                </a:solidFill>
              </a:rPr>
              <a:t>A+B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>
                <a:solidFill>
                  <a:schemeClr val="tx1"/>
                </a:solidFill>
              </a:rPr>
              <a:t>Undiagnosed back pain 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>
                <a:solidFill>
                  <a:srgbClr val="C00000"/>
                </a:solidFill>
              </a:rPr>
              <a:t>All of the above</a:t>
            </a:r>
            <a:r>
              <a:rPr lang="en-US" dirty="0">
                <a:solidFill>
                  <a:srgbClr val="C00000"/>
                </a:solidFill>
              </a:rPr>
              <a:t>	</a:t>
            </a:r>
            <a:endParaRPr lang="en-US" dirty="0" smtClean="0">
              <a:solidFill>
                <a:srgbClr val="C0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795519" y="1875368"/>
            <a:ext cx="3571241" cy="284649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 smtClean="0">
                <a:solidFill>
                  <a:schemeClr val="tx1"/>
                </a:solidFill>
              </a:rPr>
              <a:t>One the prevention methods 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Tx/>
              <a:buFont typeface="+mj-lt"/>
              <a:buAutoNum type="alphaLcParenR"/>
              <a:tabLst/>
              <a:defRPr/>
            </a:pPr>
            <a:r>
              <a:rPr lang="en-US" dirty="0" smtClean="0">
                <a:solidFill>
                  <a:schemeClr val="tx1"/>
                </a:solidFill>
              </a:rPr>
              <a:t>Weight loss 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Tx/>
              <a:buFont typeface="+mj-lt"/>
              <a:buAutoNum type="alphaLcParenR"/>
              <a:tabLst/>
              <a:defRPr/>
            </a:pPr>
            <a:r>
              <a:rPr lang="en-US" dirty="0" smtClean="0">
                <a:solidFill>
                  <a:schemeClr val="tx1"/>
                </a:solidFill>
              </a:rPr>
              <a:t>Exercises 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Tx/>
              <a:buFont typeface="+mj-lt"/>
              <a:buAutoNum type="alphaLcParenR"/>
              <a:tabLst/>
              <a:defRPr/>
            </a:pPr>
            <a:r>
              <a:rPr lang="en-US" dirty="0" smtClean="0">
                <a:solidFill>
                  <a:schemeClr val="tx1"/>
                </a:solidFill>
              </a:rPr>
              <a:t>Standing straight 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Tx/>
              <a:buFont typeface="+mj-lt"/>
              <a:buAutoNum type="alphaLcParenR"/>
              <a:tabLst/>
              <a:defRPr/>
            </a:pPr>
            <a:r>
              <a:rPr lang="en-US" dirty="0" smtClean="0">
                <a:solidFill>
                  <a:srgbClr val="C00000"/>
                </a:solidFill>
              </a:rPr>
              <a:t>All of the above 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+mj-lt"/>
              <a:buAutoNum type="alphaLcParenR"/>
              <a:tabLst/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2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Common 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causes</a:t>
            </a:r>
            <a:endParaRPr lang="en-US" dirty="0">
              <a:solidFill>
                <a:schemeClr val="tx1"/>
              </a:solidFill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38912" indent="-457200">
              <a:buFont typeface="Wingdings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Vertebral dysfunction with non - radicular pain </a:t>
            </a:r>
          </a:p>
          <a:p>
            <a:pPr marL="438912" indent="-457200">
              <a:buFont typeface="Wingdings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Radiculopathy </a:t>
            </a:r>
          </a:p>
          <a:p>
            <a:pPr marL="438912" indent="-457200">
              <a:buFont typeface="Wingdings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Spondylolisthesis </a:t>
            </a:r>
          </a:p>
          <a:p>
            <a:pPr marL="438912" indent="-457200">
              <a:buFont typeface="Wingdings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Lumbar spondylosis </a:t>
            </a:r>
          </a:p>
          <a:p>
            <a:pPr marL="438912" indent="-457200">
              <a:buFont typeface="Wingdings" charset="2"/>
              <a:buChar char="Ø"/>
            </a:pPr>
            <a:r>
              <a:rPr lang="en-US" dirty="0" err="1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Spondyloarthropathies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 </a:t>
            </a:r>
          </a:p>
          <a:p>
            <a:pPr marL="438912" indent="-457200">
              <a:buFont typeface="Wingdings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Acute low back pain </a:t>
            </a:r>
          </a:p>
        </p:txBody>
      </p:sp>
    </p:spTree>
    <p:extLst>
      <p:ext uri="{BB962C8B-B14F-4D97-AF65-F5344CB8AC3E}">
        <p14:creationId xmlns:p14="http://schemas.microsoft.com/office/powerpoint/2010/main" val="30144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defTabSz="914400" rtl="0" eaLnBrk="1" latinLnBrk="0" hangingPunct="1">
              <a:lnSpc>
                <a:spcPct val="85000"/>
              </a:lnSpc>
              <a:spcBef>
                <a:spcPct val="0"/>
              </a:spcBef>
            </a:pPr>
            <a:r>
              <a:rPr lang="en-US" b="1" dirty="0" smtClean="0">
                <a:solidFill>
                  <a:schemeClr val="accent2"/>
                </a:solidFill>
              </a:rPr>
              <a:t>THANK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chemeClr val="accent2"/>
                </a:solidFill>
              </a:rPr>
              <a:t>YOU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26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734" y="2156461"/>
            <a:ext cx="3474283" cy="31811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662761"/>
            <a:ext cx="7543800" cy="102761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Vertebral dysfunction with non-radicular </a:t>
            </a:r>
            <a:r>
              <a:rPr lang="en-US" sz="32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pain </a:t>
            </a:r>
            <a:endParaRPr lang="en-US" sz="3200" dirty="0">
              <a:solidFill>
                <a:schemeClr val="tx1"/>
              </a:solidFill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845734"/>
            <a:ext cx="5006341" cy="4023360"/>
          </a:xfrm>
        </p:spPr>
        <p:txBody>
          <a:bodyPr/>
          <a:lstStyle/>
          <a:p>
            <a:pPr marL="438912" indent="-457200">
              <a:buFont typeface="Wingdings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Common cause of low back pain. </a:t>
            </a:r>
          </a:p>
          <a:p>
            <a:pPr marL="438912" indent="-457200">
              <a:buFont typeface="Wingdings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Caused by dysfunction of the pain-sensitive facet joint. </a:t>
            </a:r>
          </a:p>
          <a:p>
            <a:pPr marL="438912" indent="-457200">
              <a:buFont typeface="Wingdings" charset="2"/>
              <a:buChar char="Ø"/>
            </a:pPr>
            <a:r>
              <a:rPr lang="en-US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History of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: lifting heavy objects or twisting the back.</a:t>
            </a:r>
          </a:p>
          <a:p>
            <a:pPr marL="438912" indent="-457200">
              <a:buFont typeface="Wingdings" charset="2"/>
              <a:buChar char="Ø"/>
            </a:pPr>
            <a:r>
              <a:rPr lang="en-US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Pain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: unilateral lumbar, refers over sacrum and buttocks </a:t>
            </a:r>
          </a:p>
          <a:p>
            <a:pPr marL="438912" indent="-457200">
              <a:buFont typeface="Wingdings" charset="2"/>
              <a:buChar char="Ø"/>
            </a:pPr>
            <a:r>
              <a:rPr lang="en-US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Aggravated by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: activity, lifting, gardening, housework </a:t>
            </a:r>
          </a:p>
          <a:p>
            <a:pPr marL="438912" indent="-457200">
              <a:buFont typeface="Wingdings" charset="2"/>
              <a:buChar char="Ø"/>
            </a:pPr>
            <a:r>
              <a:rPr lang="en-US" b="1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Relived by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: warmth </a:t>
            </a:r>
          </a:p>
          <a:p>
            <a:pPr>
              <a:buFont typeface="Wingdings" charset="2"/>
              <a:buChar char="Ø"/>
            </a:pPr>
            <a:endParaRPr lang="en-US" dirty="0">
              <a:solidFill>
                <a:schemeClr val="tx1"/>
              </a:solidFill>
              <a:latin typeface="Times" charset="0"/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92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400" y="1845734"/>
            <a:ext cx="3435412" cy="18722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Radiculopathy:</a:t>
            </a:r>
            <a:endParaRPr lang="en-US" dirty="0">
              <a:solidFill>
                <a:schemeClr val="tx1"/>
              </a:solidFill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731434"/>
            <a:ext cx="5095241" cy="4745566"/>
          </a:xfrm>
        </p:spPr>
        <p:txBody>
          <a:bodyPr>
            <a:noAutofit/>
          </a:bodyPr>
          <a:lstStyle/>
          <a:p>
            <a:pPr marL="438912" indent="-457200">
              <a:lnSpc>
                <a:spcPct val="120000"/>
              </a:lnSpc>
              <a:buFont typeface="Wingdings" charset="2"/>
              <a:buChar char="Ø"/>
            </a:pPr>
            <a:r>
              <a:rPr lang="en-US" sz="16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Radicular pain: Disc protrusion, tumor or a narrowed intervertebral foramina ➜ Nerve root compression.</a:t>
            </a:r>
          </a:p>
          <a:p>
            <a:pPr marL="438912" indent="-457200">
              <a:lnSpc>
                <a:spcPct val="120000"/>
              </a:lnSpc>
              <a:buFont typeface="Wingdings" charset="2"/>
              <a:buChar char="Ø"/>
            </a:pPr>
            <a:r>
              <a:rPr lang="en-US" sz="160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P</a:t>
            </a:r>
            <a:r>
              <a:rPr lang="en-US" sz="16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ain in the leg |P.s: could be with back pain or alone.</a:t>
            </a:r>
          </a:p>
          <a:p>
            <a:pPr marL="438912" indent="-457200">
              <a:lnSpc>
                <a:spcPct val="120000"/>
              </a:lnSpc>
              <a:buFont typeface="Wingdings" charset="2"/>
              <a:buChar char="Ø"/>
            </a:pPr>
            <a:r>
              <a:rPr lang="en-US" sz="16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The two most affected nerve roots are: L5 and S1. </a:t>
            </a:r>
          </a:p>
          <a:p>
            <a:pPr marL="438912" indent="-457200">
              <a:lnSpc>
                <a:spcPct val="120000"/>
              </a:lnSpc>
              <a:buFont typeface="Wingdings" charset="2"/>
              <a:buChar char="Ø"/>
            </a:pPr>
            <a:r>
              <a:rPr lang="en-US" sz="16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Sciatica: is a term used when herniated disc compress sciatic nerve and it is characterized by: sharp, shooting pain through  </a:t>
            </a:r>
          </a:p>
          <a:p>
            <a:pPr marL="438912" indent="-457200">
              <a:lnSpc>
                <a:spcPct val="120000"/>
              </a:lnSpc>
              <a:buFont typeface="Wingdings" charset="2"/>
              <a:buChar char="Ø"/>
            </a:pPr>
            <a:r>
              <a:rPr lang="en-US" sz="160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T</a:t>
            </a:r>
            <a:r>
              <a:rPr lang="en-US" sz="16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he buttock and back of the leg. Might be associated with:-</a:t>
            </a:r>
          </a:p>
          <a:p>
            <a:pPr marL="731520" lvl="1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4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Numbness </a:t>
            </a:r>
          </a:p>
          <a:p>
            <a:pPr marL="731520" lvl="1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4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muscular weakness </a:t>
            </a:r>
          </a:p>
          <a:p>
            <a:pPr marL="731520" lvl="1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4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pins and needles or tingling</a:t>
            </a:r>
          </a:p>
          <a:p>
            <a:pPr marL="731520" lvl="1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400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Difficulty in moving or controlling the leg.</a:t>
            </a:r>
            <a:endParaRPr lang="en-US" sz="1400" dirty="0">
              <a:solidFill>
                <a:schemeClr val="tx1"/>
              </a:solidFill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617" y="3953170"/>
            <a:ext cx="2421834" cy="206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Spondylolisthesis 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38912" indent="-457200">
              <a:buFont typeface="Wingdings" charset="2"/>
              <a:buChar char="Ø"/>
            </a:pPr>
            <a:r>
              <a:rPr lang="en-US" sz="220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Spondylolisthesis is a condition in which one bone in your back (vertebra) slides forward over the bone below it. </a:t>
            </a:r>
          </a:p>
          <a:p>
            <a:pPr marL="438912" indent="-457200">
              <a:buFont typeface="Wingdings" charset="2"/>
              <a:buChar char="Ø"/>
            </a:pPr>
            <a:r>
              <a:rPr lang="en-US" sz="220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5% of the population have spondylolisthesis but not all are symptomatic.</a:t>
            </a:r>
          </a:p>
          <a:p>
            <a:pPr marL="438912" indent="-457200">
              <a:buFont typeface="Wingdings" charset="2"/>
              <a:buChar char="Ø"/>
            </a:pPr>
            <a:r>
              <a:rPr lang="en-US" sz="220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Caused by: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defective joint ”congenital” 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Trauma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 Stress fracture caused from overuse of the joint.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 joint damaged by an infection or arthritis. </a:t>
            </a:r>
          </a:p>
          <a:p>
            <a:pPr marL="438912" indent="-457200">
              <a:buFont typeface="Wingdings" charset="2"/>
              <a:buChar char="Ø"/>
            </a:pPr>
            <a:r>
              <a:rPr lang="en-US" sz="220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Onset of back pain is due to concurrent disc degeneration.</a:t>
            </a:r>
          </a:p>
          <a:p>
            <a:pPr marL="438912" indent="-457200">
              <a:buFont typeface="Wingdings" charset="2"/>
              <a:buChar char="Ø"/>
            </a:pPr>
            <a:r>
              <a:rPr lang="en-US" sz="2200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 aggravated by: prolonged standing, walking and exercise.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048" y="2966025"/>
            <a:ext cx="2182812" cy="203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1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Lumbar 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spondylosis:</a:t>
            </a:r>
            <a:endParaRPr lang="en-US" dirty="0">
              <a:solidFill>
                <a:schemeClr val="tx1"/>
              </a:solidFill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38912" indent="-457200">
              <a:buFont typeface="Wingdings" charset="2"/>
              <a:buChar char="Ø"/>
            </a:pP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K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nown as: </a:t>
            </a: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degenerative osteoarthritis or 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osteoarthrosis.</a:t>
            </a:r>
          </a:p>
          <a:p>
            <a:pPr marL="438912" indent="-457200">
              <a:buFont typeface="Wingdings" charset="2"/>
              <a:buChar char="Ø"/>
            </a:pP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F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ollow </a:t>
            </a: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vertebral 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dysfunction (</a:t>
            </a: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severe disc disruption and 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degeneration).</a:t>
            </a:r>
            <a:endParaRPr lang="en-US" dirty="0">
              <a:solidFill>
                <a:schemeClr val="tx1"/>
              </a:solidFill>
              <a:latin typeface="Times" charset="0"/>
              <a:ea typeface="Times" charset="0"/>
              <a:cs typeface="Times" charset="0"/>
            </a:endParaRPr>
          </a:p>
          <a:p>
            <a:pPr marL="438912" indent="-457200">
              <a:buFont typeface="Wingdings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Main feature: Stiffness </a:t>
            </a: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of the low 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back.</a:t>
            </a:r>
          </a:p>
          <a:p>
            <a:pPr marL="438912" indent="-457200">
              <a:buFont typeface="Wingdings" charset="2"/>
              <a:buChar char="Ø"/>
            </a:pP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progressive deterioration 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➜ subluxation </a:t>
            </a: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of the facet 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joints➜</a:t>
            </a:r>
            <a:r>
              <a:rPr lang="en-US" dirty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 narrowing of the spinal </a:t>
            </a:r>
            <a:r>
              <a:rPr lang="en-US" dirty="0" smtClean="0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foramen.</a:t>
            </a:r>
          </a:p>
          <a:p>
            <a:pPr marL="438912" indent="-457200">
              <a:buFont typeface="Wingdings" charset="2"/>
              <a:buChar char="Ø"/>
            </a:pPr>
            <a:endParaRPr lang="en-US" dirty="0">
              <a:solidFill>
                <a:schemeClr val="tx1"/>
              </a:solidFill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951" y="4344623"/>
            <a:ext cx="2638510" cy="173482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959351" y="4181310"/>
            <a:ext cx="1354354" cy="2061446"/>
            <a:chOff x="4164195" y="3524250"/>
            <a:chExt cx="1354354" cy="206144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r="590" b="7917"/>
            <a:stretch/>
          </p:blipFill>
          <p:spPr>
            <a:xfrm>
              <a:off x="4164195" y="3524250"/>
              <a:ext cx="1354354" cy="206144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762502" y="4654550"/>
              <a:ext cx="756047" cy="30008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16626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4838</TotalTime>
  <Words>2358</Words>
  <Application>Microsoft Macintosh PowerPoint</Application>
  <PresentationFormat>On-screen Show (4:3)</PresentationFormat>
  <Paragraphs>413</Paragraphs>
  <Slides>50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Calibri</vt:lpstr>
      <vt:lpstr>Calibri Light</vt:lpstr>
      <vt:lpstr>Times</vt:lpstr>
      <vt:lpstr>Wingdings</vt:lpstr>
      <vt:lpstr>Arial</vt:lpstr>
      <vt:lpstr>Retrospect</vt:lpstr>
      <vt:lpstr>LOW BACK PAIN</vt:lpstr>
      <vt:lpstr>Objectives:</vt:lpstr>
      <vt:lpstr>Quiz:</vt:lpstr>
      <vt:lpstr>Introduction </vt:lpstr>
      <vt:lpstr>Common causes</vt:lpstr>
      <vt:lpstr>Vertebral dysfunction with non-radicular pain </vt:lpstr>
      <vt:lpstr>Radiculopathy:</vt:lpstr>
      <vt:lpstr>Spondylolisthesis :</vt:lpstr>
      <vt:lpstr>Lumbar spondylosis:</vt:lpstr>
      <vt:lpstr>Spondyloarthropathies:</vt:lpstr>
      <vt:lpstr>Ankylosing spondylitis</vt:lpstr>
      <vt:lpstr>Ankylosing spondylitis</vt:lpstr>
      <vt:lpstr>Malignant disease:</vt:lpstr>
      <vt:lpstr>Quiz:</vt:lpstr>
      <vt:lpstr>Objectives:</vt:lpstr>
      <vt:lpstr>Qs</vt:lpstr>
      <vt:lpstr>Clinical approach </vt:lpstr>
      <vt:lpstr>History</vt:lpstr>
      <vt:lpstr>History</vt:lpstr>
      <vt:lpstr>History</vt:lpstr>
      <vt:lpstr>History</vt:lpstr>
      <vt:lpstr>Red flags</vt:lpstr>
      <vt:lpstr>Red flags</vt:lpstr>
      <vt:lpstr>Cauda equina syndrome</vt:lpstr>
      <vt:lpstr>Examination </vt:lpstr>
      <vt:lpstr>    Components of physical examination  </vt:lpstr>
      <vt:lpstr>    Components of physical examination  </vt:lpstr>
      <vt:lpstr>    Components of physical examination  </vt:lpstr>
      <vt:lpstr>PowerPoint Presentation</vt:lpstr>
      <vt:lpstr>PowerPoint Presentation</vt:lpstr>
      <vt:lpstr>PowerPoint Presentation</vt:lpstr>
      <vt:lpstr>Method of Slump test </vt:lpstr>
      <vt:lpstr>PowerPoint Presentation</vt:lpstr>
      <vt:lpstr>Main nerve roots  </vt:lpstr>
      <vt:lpstr>Main nerve roots </vt:lpstr>
      <vt:lpstr>￼Mechanical &amp; Inflammatory Back Pain</vt:lpstr>
      <vt:lpstr>Investigation </vt:lpstr>
      <vt:lpstr>X-Ray</vt:lpstr>
      <vt:lpstr>X-Ray</vt:lpstr>
      <vt:lpstr>MRI</vt:lpstr>
      <vt:lpstr>MRI</vt:lpstr>
      <vt:lpstr>MRI</vt:lpstr>
      <vt:lpstr>Qs</vt:lpstr>
      <vt:lpstr>Objectives:</vt:lpstr>
      <vt:lpstr>Qs</vt:lpstr>
      <vt:lpstr>Role of PHC: </vt:lpstr>
      <vt:lpstr>When to refer ?</vt:lpstr>
      <vt:lpstr>PowerPoint Presentation</vt:lpstr>
      <vt:lpstr>Qs</vt:lpstr>
      <vt:lpstr>THANK YOU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Pain</dc:title>
  <dc:creator>عبدالله</dc:creator>
  <cp:lastModifiedBy>Microsoft Office User</cp:lastModifiedBy>
  <cp:revision>59</cp:revision>
  <dcterms:created xsi:type="dcterms:W3CDTF">2017-10-01T16:49:28Z</dcterms:created>
  <dcterms:modified xsi:type="dcterms:W3CDTF">2017-10-08T03:26:40Z</dcterms:modified>
</cp:coreProperties>
</file>