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96" r:id="rId2"/>
    <p:sldId id="298" r:id="rId3"/>
    <p:sldId id="297" r:id="rId4"/>
    <p:sldId id="299" r:id="rId5"/>
    <p:sldId id="301" r:id="rId6"/>
    <p:sldId id="302" r:id="rId7"/>
    <p:sldId id="300" r:id="rId8"/>
    <p:sldId id="257" r:id="rId9"/>
    <p:sldId id="256"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75" r:id="rId40"/>
    <p:sldId id="276" r:id="rId41"/>
    <p:sldId id="278" r:id="rId42"/>
    <p:sldId id="279" r:id="rId43"/>
    <p:sldId id="280" r:id="rId44"/>
    <p:sldId id="281" r:id="rId45"/>
    <p:sldId id="304" r:id="rId46"/>
    <p:sldId id="305" r:id="rId47"/>
    <p:sldId id="306" r:id="rId48"/>
    <p:sldId id="310" r:id="rId49"/>
    <p:sldId id="307" r:id="rId50"/>
    <p:sldId id="309" r:id="rId51"/>
    <p:sldId id="295" r:id="rId52"/>
    <p:sldId id="311" r:id="rId53"/>
    <p:sldId id="31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335" autoAdjust="0"/>
  </p:normalViewPr>
  <p:slideViewPr>
    <p:cSldViewPr snapToGrid="0" snapToObjects="1">
      <p:cViewPr varScale="1">
        <p:scale>
          <a:sx n="42" d="100"/>
          <a:sy n="42" d="100"/>
        </p:scale>
        <p:origin x="116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12785-B1B8-5546-9BED-42D69C44BB5C}" type="datetimeFigureOut">
              <a:rPr lang="en-US" smtClean="0"/>
              <a:pPr/>
              <a:t>10/8/2017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FED8A-3E9C-C640-9044-DD6FE74800E1}" type="slidenum">
              <a:rPr lang="en-US" smtClean="0"/>
              <a:pPr/>
              <a:t>‹#›</a:t>
            </a:fld>
            <a:endParaRPr lang="en-US"/>
          </a:p>
        </p:txBody>
      </p:sp>
    </p:spTree>
    <p:extLst>
      <p:ext uri="{BB962C8B-B14F-4D97-AF65-F5344CB8AC3E}">
        <p14:creationId xmlns:p14="http://schemas.microsoft.com/office/powerpoint/2010/main" val="446743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make them thicker &gt; narrow &gt; </a:t>
            </a:r>
            <a:r>
              <a:rPr lang="en-US" dirty="0" err="1"/>
              <a:t>hb</a:t>
            </a:r>
            <a:r>
              <a:rPr lang="en-US" dirty="0"/>
              <a:t> ^</a:t>
            </a:r>
            <a:r>
              <a:rPr lang="en-US" baseline="0" dirty="0"/>
              <a:t> </a:t>
            </a:r>
            <a:r>
              <a:rPr lang="en-US" dirty="0"/>
              <a:t>&gt; </a:t>
            </a:r>
            <a:r>
              <a:rPr lang="en-US" dirty="0" err="1"/>
              <a:t>bp</a:t>
            </a:r>
            <a:r>
              <a:rPr lang="en-US" dirty="0"/>
              <a:t> ^ &gt;&gt; clots</a:t>
            </a:r>
          </a:p>
        </p:txBody>
      </p:sp>
      <p:sp>
        <p:nvSpPr>
          <p:cNvPr id="4" name="Slide Number Placeholder 3"/>
          <p:cNvSpPr>
            <a:spLocks noGrp="1"/>
          </p:cNvSpPr>
          <p:nvPr>
            <p:ph type="sldNum" sz="quarter" idx="10"/>
          </p:nvPr>
        </p:nvSpPr>
        <p:spPr/>
        <p:txBody>
          <a:bodyPr/>
          <a:lstStyle/>
          <a:p>
            <a:fld id="{B41FED8A-3E9C-C640-9044-DD6FE74800E1}" type="slidenum">
              <a:rPr lang="en-US" smtClean="0"/>
              <a:pPr/>
              <a:t>15</a:t>
            </a:fld>
            <a:endParaRPr lang="en-US"/>
          </a:p>
        </p:txBody>
      </p:sp>
    </p:spTree>
    <p:extLst>
      <p:ext uri="{BB962C8B-B14F-4D97-AF65-F5344CB8AC3E}">
        <p14:creationId xmlns:p14="http://schemas.microsoft.com/office/powerpoint/2010/main" val="25485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Smoking</a:t>
            </a:r>
            <a:r>
              <a:rPr lang="en-US" baseline="0" dirty="0"/>
              <a:t> damages airways + alveoli</a:t>
            </a:r>
            <a:endParaRPr lang="en-US" dirty="0"/>
          </a:p>
        </p:txBody>
      </p:sp>
      <p:sp>
        <p:nvSpPr>
          <p:cNvPr id="4" name="Slide Number Placeholder 3"/>
          <p:cNvSpPr>
            <a:spLocks noGrp="1"/>
          </p:cNvSpPr>
          <p:nvPr>
            <p:ph type="sldNum" sz="quarter" idx="10"/>
          </p:nvPr>
        </p:nvSpPr>
        <p:spPr/>
        <p:txBody>
          <a:bodyPr/>
          <a:lstStyle/>
          <a:p>
            <a:fld id="{B41FED8A-3E9C-C640-9044-DD6FE74800E1}" type="slidenum">
              <a:rPr lang="en-US" smtClean="0"/>
              <a:pPr/>
              <a:t>16</a:t>
            </a:fld>
            <a:endParaRPr lang="en-US"/>
          </a:p>
        </p:txBody>
      </p:sp>
    </p:spTree>
    <p:extLst>
      <p:ext uri="{BB962C8B-B14F-4D97-AF65-F5344CB8AC3E}">
        <p14:creationId xmlns:p14="http://schemas.microsoft.com/office/powerpoint/2010/main" val="71165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Oropharynx (includes parts of the throat, tongue, soft palate, and the tonsils)</a:t>
            </a:r>
          </a:p>
          <a:p>
            <a:endParaRPr lang="en-US" dirty="0"/>
          </a:p>
        </p:txBody>
      </p:sp>
      <p:sp>
        <p:nvSpPr>
          <p:cNvPr id="4" name="Slide Number Placeholder 3"/>
          <p:cNvSpPr>
            <a:spLocks noGrp="1"/>
          </p:cNvSpPr>
          <p:nvPr>
            <p:ph type="sldNum" sz="quarter" idx="10"/>
          </p:nvPr>
        </p:nvSpPr>
        <p:spPr/>
        <p:txBody>
          <a:bodyPr/>
          <a:lstStyle/>
          <a:p>
            <a:fld id="{B41FED8A-3E9C-C640-9044-DD6FE74800E1}" type="slidenum">
              <a:rPr lang="en-US" smtClean="0"/>
              <a:pPr/>
              <a:t>17</a:t>
            </a:fld>
            <a:endParaRPr lang="en-US"/>
          </a:p>
        </p:txBody>
      </p:sp>
    </p:spTree>
    <p:extLst>
      <p:ext uri="{BB962C8B-B14F-4D97-AF65-F5344CB8AC3E}">
        <p14:creationId xmlns:p14="http://schemas.microsoft.com/office/powerpoint/2010/main" val="317137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effectLst/>
              </a:rPr>
              <a:t>Sudden Infant Death Syndrome (SIDS) is the sudden, unexplained, unexpected death of an infant in the first year of life. SIDS is the leading cause of death in otherwise healthy infants.</a:t>
            </a:r>
            <a:r>
              <a:rPr lang="en-US" baseline="30000" dirty="0"/>
              <a:t> </a:t>
            </a:r>
            <a:r>
              <a:rPr lang="en-US" dirty="0">
                <a:effectLst/>
              </a:rPr>
              <a:t>Secondhand smoke increases the risk for SIDS.</a:t>
            </a:r>
          </a:p>
        </p:txBody>
      </p:sp>
      <p:sp>
        <p:nvSpPr>
          <p:cNvPr id="4" name="Slide Number Placeholder 3"/>
          <p:cNvSpPr>
            <a:spLocks noGrp="1"/>
          </p:cNvSpPr>
          <p:nvPr>
            <p:ph type="sldNum" sz="quarter" idx="10"/>
          </p:nvPr>
        </p:nvSpPr>
        <p:spPr/>
        <p:txBody>
          <a:bodyPr/>
          <a:lstStyle/>
          <a:p>
            <a:fld id="{B41FED8A-3E9C-C640-9044-DD6FE74800E1}" type="slidenum">
              <a:rPr lang="en-US" smtClean="0"/>
              <a:pPr/>
              <a:t>22</a:t>
            </a:fld>
            <a:endParaRPr lang="en-US"/>
          </a:p>
        </p:txBody>
      </p:sp>
    </p:spTree>
    <p:extLst>
      <p:ext uri="{BB962C8B-B14F-4D97-AF65-F5344CB8AC3E}">
        <p14:creationId xmlns:p14="http://schemas.microsoft.com/office/powerpoint/2010/main" val="134998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032BB2-157A-0C46-8CED-7AA219AEAE46}"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123380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32BB2-157A-0C46-8CED-7AA219AEAE46}"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405708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32BB2-157A-0C46-8CED-7AA219AEAE46}"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418543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32BB2-157A-0C46-8CED-7AA219AEAE46}"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246553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2BB2-157A-0C46-8CED-7AA219AEAE46}"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278886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032BB2-157A-0C46-8CED-7AA219AEAE46}"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28668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32BB2-157A-0C46-8CED-7AA219AEAE46}"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368915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32BB2-157A-0C46-8CED-7AA219AEAE46}"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383884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32BB2-157A-0C46-8CED-7AA219AEAE46}"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178662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32BB2-157A-0C46-8CED-7AA219AEAE46}"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1296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32BB2-157A-0C46-8CED-7AA219AEAE46}"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F1B45-FE1A-9348-A7DC-A3D9B0653154}" type="slidenum">
              <a:rPr lang="en-US" smtClean="0"/>
              <a:pPr/>
              <a:t>‹#›</a:t>
            </a:fld>
            <a:endParaRPr lang="en-US"/>
          </a:p>
        </p:txBody>
      </p:sp>
    </p:spTree>
    <p:extLst>
      <p:ext uri="{BB962C8B-B14F-4D97-AF65-F5344CB8AC3E}">
        <p14:creationId xmlns:p14="http://schemas.microsoft.com/office/powerpoint/2010/main" val="396430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1A1A1"/>
            </a:gs>
            <a:gs pos="100000">
              <a:schemeClr val="bg2">
                <a:shade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32BB2-157A-0C46-8CED-7AA219AEAE46}"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F1B45-FE1A-9348-A7DC-A3D9B0653154}" type="slidenum">
              <a:rPr lang="en-US" smtClean="0"/>
              <a:pPr/>
              <a:t>‹#›</a:t>
            </a:fld>
            <a:endParaRPr lang="en-US"/>
          </a:p>
        </p:txBody>
      </p:sp>
    </p:spTree>
    <p:extLst>
      <p:ext uri="{BB962C8B-B14F-4D97-AF65-F5344CB8AC3E}">
        <p14:creationId xmlns:p14="http://schemas.microsoft.com/office/powerpoint/2010/main" val="19596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nice.org.uk/guidance/ph26" TargetMode="External"/><Relationship Id="rId3" Type="http://schemas.openxmlformats.org/officeDocument/2006/relationships/hyperlink" Target="http://www.aafp.org/afp/2012/0315/p591.html" TargetMode="External"/><Relationship Id="rId7" Type="http://schemas.openxmlformats.org/officeDocument/2006/relationships/hyperlink" Target="http://www.mayoclinic.org/diseases-conditions/drug-addiction/basics/risk-factors/con-20020970" TargetMode="External"/><Relationship Id="rId2" Type="http://schemas.openxmlformats.org/officeDocument/2006/relationships/hyperlink" Target="https://www.ncbi.nlm.nih.gov/pmc/articles/PMC3927255/" TargetMode="External"/><Relationship Id="rId1" Type="http://schemas.openxmlformats.org/officeDocument/2006/relationships/slideLayout" Target="../slideLayouts/slideLayout2.xml"/><Relationship Id="rId6" Type="http://schemas.openxmlformats.org/officeDocument/2006/relationships/hyperlink" Target="http://www.quit.org.au/preparing-to-quit/choosing-best-way-to-quit/nicotine-replacement-products" TargetMode="External"/><Relationship Id="rId5" Type="http://schemas.openxmlformats.org/officeDocument/2006/relationships/hyperlink" Target="https://www.nice.org.uk/guidance/ph10/chapter/4-recommendations" TargetMode="External"/><Relationship Id="rId10" Type="http://schemas.openxmlformats.org/officeDocument/2006/relationships/hyperlink" Target="https://www.cdc.gov/tobacco/data_statistics/fact_sheets/secondhand_smoke/health_effects/" TargetMode="External"/><Relationship Id="rId4" Type="http://schemas.openxmlformats.org/officeDocument/2006/relationships/hyperlink" Target="http://search.proquest.com/docview/206257677?pq-origsite=summon" TargetMode="External"/><Relationship Id="rId9" Type="http://schemas.openxmlformats.org/officeDocument/2006/relationships/hyperlink" Target="http://www.uptodate.com/contents/secondhand-smoke-exposure-effects-in-adults/abstract/7,8?utdPopup=tru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reference.medscape.com/medline/abstract/26624241" TargetMode="External"/><Relationship Id="rId2" Type="http://schemas.openxmlformats.org/officeDocument/2006/relationships/hyperlink" Target="http://www.samhsa.gov/data/2k13/DAWN2k11ED/DAWN2k11ED.htm" TargetMode="External"/><Relationship Id="rId1" Type="http://schemas.openxmlformats.org/officeDocument/2006/relationships/slideLayout" Target="../slideLayouts/slideLayout2.xml"/><Relationship Id="rId5" Type="http://schemas.openxmlformats.org/officeDocument/2006/relationships/hyperlink" Target="https://www.researchgate.net/publication/262799110_Substance_use_disorders_in_Saudi_Arabia_Review_article" TargetMode="External"/><Relationship Id="rId4" Type="http://schemas.openxmlformats.org/officeDocument/2006/relationships/hyperlink" Target="https://www.drugabuse.gov/drugs-abuse/coca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4E84-9A8F-430C-BA8F-33BC303799DA}"/>
              </a:ext>
            </a:extLst>
          </p:cNvPr>
          <p:cNvSpPr>
            <a:spLocks noGrp="1"/>
          </p:cNvSpPr>
          <p:nvPr>
            <p:ph type="ctrTitle"/>
          </p:nvPr>
        </p:nvSpPr>
        <p:spPr>
          <a:xfrm>
            <a:off x="685800" y="1280680"/>
            <a:ext cx="7772400" cy="1470025"/>
          </a:xfrm>
        </p:spPr>
        <p:txBody>
          <a:bodyPr/>
          <a:lstStyle/>
          <a:p>
            <a:r>
              <a:rPr lang="en-US" sz="4000" b="1" dirty="0">
                <a:solidFill>
                  <a:schemeClr val="tx2">
                    <a:lumMod val="75000"/>
                  </a:schemeClr>
                </a:solidFill>
                <a:latin typeface="Copperplate Gothic Bold" panose="020E0705020206020404" pitchFamily="34" charset="0"/>
                <a:cs typeface="+mn-cs"/>
              </a:rPr>
              <a:t>SMOKING &amp; DRUG ABUSE</a:t>
            </a:r>
          </a:p>
        </p:txBody>
      </p:sp>
      <p:sp>
        <p:nvSpPr>
          <p:cNvPr id="3" name="Subtitle 2">
            <a:extLst>
              <a:ext uri="{FF2B5EF4-FFF2-40B4-BE49-F238E27FC236}">
                <a16:creationId xmlns:a16="http://schemas.microsoft.com/office/drawing/2014/main" id="{F57AECE3-294A-4D08-A022-1BC9AC48D3E7}"/>
              </a:ext>
            </a:extLst>
          </p:cNvPr>
          <p:cNvSpPr>
            <a:spLocks noGrp="1"/>
          </p:cNvSpPr>
          <p:nvPr>
            <p:ph type="subTitle" idx="1"/>
          </p:nvPr>
        </p:nvSpPr>
        <p:spPr>
          <a:xfrm>
            <a:off x="5038437" y="4398818"/>
            <a:ext cx="3967018" cy="2459182"/>
          </a:xfrm>
        </p:spPr>
        <p:txBody>
          <a:bodyPr>
            <a:normAutofit fontScale="92500"/>
          </a:bodyPr>
          <a:lstStyle/>
          <a:p>
            <a:pPr algn="l"/>
            <a:r>
              <a:rPr lang="en-US" dirty="0">
                <a:effectLst>
                  <a:outerShdw blurRad="38100" dist="38100" dir="2700000" algn="tl">
                    <a:srgbClr val="000000">
                      <a:alpha val="43137"/>
                    </a:srgbClr>
                  </a:outerShdw>
                </a:effectLst>
              </a:rPr>
              <a:t>By : </a:t>
            </a:r>
          </a:p>
          <a:p>
            <a:pPr algn="l"/>
            <a:r>
              <a:rPr lang="en-US" dirty="0" err="1">
                <a:effectLst>
                  <a:outerShdw blurRad="38100" dist="38100" dir="2700000" algn="tl">
                    <a:srgbClr val="000000">
                      <a:alpha val="43137"/>
                    </a:srgbClr>
                  </a:outerShdw>
                </a:effectLst>
              </a:rPr>
              <a:t>Abdulaziz</a:t>
            </a:r>
            <a:r>
              <a:rPr lang="en-US" dirty="0">
                <a:effectLst>
                  <a:outerShdw blurRad="38100" dist="38100" dir="2700000" algn="tl">
                    <a:srgbClr val="000000">
                      <a:alpha val="43137"/>
                    </a:srgbClr>
                  </a:outerShdw>
                </a:effectLst>
              </a:rPr>
              <a:t> Alkorbi</a:t>
            </a:r>
          </a:p>
          <a:p>
            <a:pPr algn="l"/>
            <a:r>
              <a:rPr lang="en-US" dirty="0" err="1">
                <a:effectLst>
                  <a:outerShdw blurRad="38100" dist="38100" dir="2700000" algn="tl">
                    <a:srgbClr val="000000">
                      <a:alpha val="43137"/>
                    </a:srgbClr>
                  </a:outerShdw>
                </a:effectLst>
              </a:rPr>
              <a:t>Abdulaziz</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Alabdulkarim</a:t>
            </a:r>
            <a:endParaRPr lang="en-US" dirty="0">
              <a:effectLst>
                <a:outerShdw blurRad="38100" dist="38100" dir="2700000" algn="tl">
                  <a:srgbClr val="000000">
                    <a:alpha val="43137"/>
                  </a:srgbClr>
                </a:outerShdw>
              </a:effectLst>
            </a:endParaRPr>
          </a:p>
          <a:p>
            <a:pPr algn="l"/>
            <a:r>
              <a:rPr lang="en-US" dirty="0" err="1">
                <a:effectLst>
                  <a:outerShdw blurRad="38100" dist="38100" dir="2700000" algn="tl">
                    <a:srgbClr val="000000">
                      <a:alpha val="43137"/>
                    </a:srgbClr>
                  </a:outerShdw>
                </a:effectLst>
              </a:rPr>
              <a:t>Abdulaziz</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Alhoshan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90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solidFill>
                  <a:schemeClr val="tx2">
                    <a:lumMod val="75000"/>
                  </a:schemeClr>
                </a:solidFill>
                <a:latin typeface="Copperplate Gothic Bold" panose="020E0705020206020404" pitchFamily="34" charset="0"/>
                <a:cs typeface="+mn-cs"/>
              </a:rPr>
              <a:t>Epidemiology of smoking in Saudi Arabia :</a:t>
            </a:r>
          </a:p>
        </p:txBody>
      </p:sp>
      <p:sp>
        <p:nvSpPr>
          <p:cNvPr id="4" name="Content Placeholder 3"/>
          <p:cNvSpPr>
            <a:spLocks noGrp="1"/>
          </p:cNvSpPr>
          <p:nvPr>
            <p:ph idx="1"/>
          </p:nvPr>
        </p:nvSpPr>
        <p:spPr>
          <a:xfrm>
            <a:off x="457200" y="1600200"/>
            <a:ext cx="8229600" cy="5016757"/>
          </a:xfrm>
          <a:prstGeom prst="rect">
            <a:avLst/>
          </a:prstGeom>
        </p:spPr>
        <p:txBody>
          <a:bodyPr wrap="square">
            <a:spAutoFit/>
          </a:bodyPr>
          <a:lstStyle/>
          <a:p>
            <a:r>
              <a:rPr lang="en-US" sz="2000" dirty="0"/>
              <a:t>A study was conducted on </a:t>
            </a:r>
            <a:r>
              <a:rPr lang="en-US" sz="2000" dirty="0">
                <a:solidFill>
                  <a:srgbClr val="0070C0"/>
                </a:solidFill>
              </a:rPr>
              <a:t>10735 individuals</a:t>
            </a:r>
            <a:r>
              <a:rPr lang="en-US" sz="2000" dirty="0"/>
              <a:t> aged </a:t>
            </a:r>
            <a:r>
              <a:rPr lang="en-US" sz="2000" dirty="0">
                <a:solidFill>
                  <a:srgbClr val="0070C0"/>
                </a:solidFill>
              </a:rPr>
              <a:t>15 years or older</a:t>
            </a:r>
            <a:r>
              <a:rPr lang="en-US" sz="2000" dirty="0">
                <a:solidFill>
                  <a:schemeClr val="accent4">
                    <a:lumMod val="60000"/>
                    <a:lumOff val="40000"/>
                  </a:schemeClr>
                </a:solidFill>
              </a:rPr>
              <a:t> (5253 men and 5482 women) </a:t>
            </a:r>
            <a:r>
              <a:rPr lang="en-US" sz="2000" dirty="0"/>
              <a:t>which was performed between April and June 2013 to assess the status of tobacco consumption in the Kingdom of Saudi Arabia (KSA).</a:t>
            </a:r>
          </a:p>
          <a:p>
            <a:endParaRPr lang="en-US" sz="2000" dirty="0"/>
          </a:p>
          <a:p>
            <a:r>
              <a:rPr lang="en-US" sz="2000" u="sng" dirty="0">
                <a:solidFill>
                  <a:schemeClr val="accent2">
                    <a:lumMod val="75000"/>
                  </a:schemeClr>
                </a:solidFill>
              </a:rPr>
              <a:t>RESULTS :</a:t>
            </a:r>
          </a:p>
          <a:p>
            <a:pPr marL="0" indent="0">
              <a:buNone/>
            </a:pPr>
            <a:r>
              <a:rPr lang="en-US" sz="2000" dirty="0"/>
              <a:t>   Overall prevalence : </a:t>
            </a:r>
            <a:r>
              <a:rPr lang="cs-CZ" sz="2000" dirty="0">
                <a:solidFill>
                  <a:srgbClr val="0070C0"/>
                </a:solidFill>
              </a:rPr>
              <a:t>12.2 %</a:t>
            </a:r>
            <a:r>
              <a:rPr lang="cs-CZ" sz="2000" dirty="0"/>
              <a:t> </a:t>
            </a:r>
          </a:p>
          <a:p>
            <a:pPr marL="0" indent="0">
              <a:buNone/>
            </a:pPr>
            <a:r>
              <a:rPr lang="cs-CZ" sz="2000" dirty="0">
                <a:solidFill>
                  <a:schemeClr val="accent2">
                    <a:lumMod val="75000"/>
                  </a:schemeClr>
                </a:solidFill>
              </a:rPr>
              <a:t>          </a:t>
            </a:r>
            <a:r>
              <a:rPr lang="cs-CZ" sz="2000" dirty="0">
                <a:solidFill>
                  <a:schemeClr val="accent4">
                    <a:lumMod val="60000"/>
                    <a:lumOff val="40000"/>
                  </a:schemeClr>
                </a:solidFill>
              </a:rPr>
              <a:t>MALES : 21.5 %</a:t>
            </a:r>
          </a:p>
          <a:p>
            <a:pPr marL="0" indent="0">
              <a:buNone/>
            </a:pPr>
            <a:r>
              <a:rPr lang="cs-CZ" sz="2000" dirty="0">
                <a:solidFill>
                  <a:schemeClr val="accent4">
                    <a:lumMod val="60000"/>
                    <a:lumOff val="40000"/>
                  </a:schemeClr>
                </a:solidFill>
              </a:rPr>
              <a:t>          FEMALES : 1.1 %</a:t>
            </a:r>
            <a:endParaRPr lang="en-US" sz="2000" dirty="0">
              <a:solidFill>
                <a:schemeClr val="accent2">
                  <a:lumMod val="75000"/>
                </a:schemeClr>
              </a:solidFill>
            </a:endParaRPr>
          </a:p>
          <a:p>
            <a:pPr marL="0" indent="0">
              <a:buNone/>
            </a:pPr>
            <a:r>
              <a:rPr lang="en-US" sz="2000" dirty="0"/>
              <a:t>   </a:t>
            </a:r>
            <a:r>
              <a:rPr lang="en-US" sz="2000" b="1" dirty="0"/>
              <a:t>Mean age </a:t>
            </a:r>
            <a:r>
              <a:rPr lang="en-US" sz="2000" dirty="0"/>
              <a:t>of smoking initiation was </a:t>
            </a:r>
            <a:r>
              <a:rPr lang="en-US" sz="2000" dirty="0">
                <a:solidFill>
                  <a:srgbClr val="0070C0"/>
                </a:solidFill>
              </a:rPr>
              <a:t>19.1 years </a:t>
            </a:r>
          </a:p>
          <a:p>
            <a:pPr marL="0" indent="0">
              <a:buNone/>
            </a:pPr>
            <a:endParaRPr lang="en-US" sz="2000" dirty="0">
              <a:solidFill>
                <a:srgbClr val="0070C0"/>
              </a:solidFill>
            </a:endParaRPr>
          </a:p>
          <a:p>
            <a:pPr marL="0" indent="0">
              <a:buNone/>
            </a:pPr>
            <a:r>
              <a:rPr lang="en-US" sz="2000" dirty="0">
                <a:solidFill>
                  <a:srgbClr val="0070C0"/>
                </a:solidFill>
              </a:rPr>
              <a:t>   8.9 % </a:t>
            </a:r>
            <a:r>
              <a:rPr lang="en-US" sz="2000" dirty="0"/>
              <a:t>of smokers started smoking before the age of 15 years.</a:t>
            </a:r>
          </a:p>
          <a:p>
            <a:pPr marL="0" indent="0">
              <a:buNone/>
            </a:pPr>
            <a:endParaRPr lang="en-US" sz="2000" dirty="0">
              <a:solidFill>
                <a:srgbClr val="0070C0"/>
              </a:solidFill>
            </a:endParaRPr>
          </a:p>
          <a:p>
            <a:pPr marL="0" indent="0">
              <a:buNone/>
            </a:pPr>
            <a:endParaRPr lang="en-US" sz="2000" dirty="0">
              <a:solidFill>
                <a:schemeClr val="bg1"/>
              </a:solidFill>
              <a:latin typeface="Adobe Heiti Std R" charset="-122"/>
              <a:ea typeface="Adobe Heiti Std R" charset="-122"/>
              <a:cs typeface="Adobe Heiti Std R" charset="-122"/>
            </a:endParaRPr>
          </a:p>
        </p:txBody>
      </p:sp>
    </p:spTree>
    <p:extLst>
      <p:ext uri="{BB962C8B-B14F-4D97-AF65-F5344CB8AC3E}">
        <p14:creationId xmlns:p14="http://schemas.microsoft.com/office/powerpoint/2010/main" val="5964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A study was conducted in </a:t>
            </a:r>
            <a:r>
              <a:rPr lang="en-US" sz="2000" b="1" dirty="0"/>
              <a:t>September 2005 </a:t>
            </a:r>
            <a:r>
              <a:rPr lang="en-US" sz="2000" dirty="0"/>
              <a:t>to asses the prevalence of smoking habits among </a:t>
            </a:r>
            <a:r>
              <a:rPr lang="en-US" sz="2000" b="1" u="sng" dirty="0"/>
              <a:t>male medical students </a:t>
            </a:r>
            <a:r>
              <a:rPr lang="en-US" sz="2000" dirty="0"/>
              <a:t>at the College of Medicine, </a:t>
            </a:r>
            <a:r>
              <a:rPr lang="en-US" sz="2000" b="1" u="sng" dirty="0"/>
              <a:t>King Saud University </a:t>
            </a:r>
            <a:r>
              <a:rPr lang="en-US" sz="2000" dirty="0"/>
              <a:t>.</a:t>
            </a:r>
          </a:p>
          <a:p>
            <a:endParaRPr lang="en-US" sz="2000" dirty="0"/>
          </a:p>
          <a:p>
            <a:r>
              <a:rPr lang="en-US" sz="2000" u="sng" dirty="0">
                <a:solidFill>
                  <a:schemeClr val="accent2">
                    <a:lumMod val="75000"/>
                  </a:schemeClr>
                </a:solidFill>
              </a:rPr>
              <a:t>RESULTS :</a:t>
            </a:r>
          </a:p>
          <a:p>
            <a:pPr marL="0" indent="0">
              <a:buNone/>
            </a:pPr>
            <a:r>
              <a:rPr lang="en-US" sz="2000" dirty="0">
                <a:solidFill>
                  <a:schemeClr val="accent2">
                    <a:lumMod val="75000"/>
                  </a:schemeClr>
                </a:solidFill>
              </a:rPr>
              <a:t>     </a:t>
            </a:r>
            <a:r>
              <a:rPr lang="en-US" sz="2000" dirty="0">
                <a:solidFill>
                  <a:srgbClr val="17375E"/>
                </a:solidFill>
              </a:rPr>
              <a:t>13 %  </a:t>
            </a:r>
            <a:r>
              <a:rPr lang="en-US" sz="2000" dirty="0">
                <a:solidFill>
                  <a:schemeClr val="tx1">
                    <a:lumMod val="95000"/>
                    <a:lumOff val="5000"/>
                  </a:schemeClr>
                </a:solidFill>
              </a:rPr>
              <a:t>active smokers</a:t>
            </a:r>
            <a:endParaRPr lang="en-US" sz="2000" u="sng" dirty="0">
              <a:solidFill>
                <a:schemeClr val="accent2">
                  <a:lumMod val="75000"/>
                </a:schemeClr>
              </a:solidFill>
            </a:endParaRPr>
          </a:p>
          <a:p>
            <a:pPr marL="0" indent="0">
              <a:buNone/>
            </a:pPr>
            <a:r>
              <a:rPr lang="en-US" sz="2000" dirty="0">
                <a:solidFill>
                  <a:srgbClr val="0D0D0D"/>
                </a:solidFill>
              </a:rPr>
              <a:t>     5.3%  ex smokers</a:t>
            </a:r>
          </a:p>
          <a:p>
            <a:pPr marL="0" indent="0">
              <a:buNone/>
            </a:pPr>
            <a:r>
              <a:rPr lang="en-US" sz="2000" dirty="0">
                <a:solidFill>
                  <a:srgbClr val="0D0D0D"/>
                </a:solidFill>
              </a:rPr>
              <a:t>     38.2% passive smokers</a:t>
            </a:r>
          </a:p>
          <a:p>
            <a:pPr marL="0" indent="0">
              <a:buNone/>
            </a:pPr>
            <a:r>
              <a:rPr lang="en-US" sz="2000" dirty="0">
                <a:solidFill>
                  <a:srgbClr val="0D0D0D"/>
                </a:solidFill>
              </a:rPr>
              <a:t>  </a:t>
            </a:r>
          </a:p>
          <a:p>
            <a:r>
              <a:rPr lang="en-US" sz="2000" dirty="0"/>
              <a:t>The common reason given for the smoking behavior was the influence of friends </a:t>
            </a:r>
            <a:r>
              <a:rPr lang="en-US" sz="2000" dirty="0">
                <a:solidFill>
                  <a:srgbClr val="0070C0"/>
                </a:solidFill>
              </a:rPr>
              <a:t>(35.6%)</a:t>
            </a:r>
            <a:endParaRPr lang="en-US" sz="2000" dirty="0">
              <a:solidFill>
                <a:schemeClr val="accent2">
                  <a:lumMod val="75000"/>
                </a:schemeClr>
              </a:solidFill>
            </a:endParaRPr>
          </a:p>
        </p:txBody>
      </p:sp>
      <p:sp>
        <p:nvSpPr>
          <p:cNvPr id="4" name="Title 1"/>
          <p:cNvSpPr>
            <a:spLocks noGrp="1"/>
          </p:cNvSpPr>
          <p:nvPr>
            <p:ph type="title"/>
          </p:nvPr>
        </p:nvSpPr>
        <p:spPr/>
        <p:txBody>
          <a:bodyPr>
            <a:noAutofit/>
          </a:bodyPr>
          <a:lstStyle/>
          <a:p>
            <a:pPr algn="l"/>
            <a:r>
              <a:rPr lang="en-US" sz="3600" b="1" dirty="0">
                <a:solidFill>
                  <a:schemeClr val="tx2">
                    <a:lumMod val="75000"/>
                  </a:schemeClr>
                </a:solidFill>
                <a:latin typeface="Copperplate Gothic Bold" panose="020E0705020206020404" pitchFamily="34" charset="0"/>
                <a:cs typeface="+mn-cs"/>
              </a:rPr>
              <a:t>Epidemiology of smoking in Saudi Arabia :</a:t>
            </a:r>
          </a:p>
        </p:txBody>
      </p:sp>
    </p:spTree>
    <p:extLst>
      <p:ext uri="{BB962C8B-B14F-4D97-AF65-F5344CB8AC3E}">
        <p14:creationId xmlns:p14="http://schemas.microsoft.com/office/powerpoint/2010/main" val="41269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a:t>
            </a:r>
            <a:r>
              <a:rPr lang="fr-FR" dirty="0">
                <a:latin typeface="Avenir Black Oblique"/>
                <a:cs typeface="Avenir Black Oblique"/>
              </a:rPr>
              <a:t> :</a:t>
            </a:r>
            <a:endParaRPr lang="en-US" dirty="0"/>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b="1" dirty="0">
                <a:solidFill>
                  <a:srgbClr val="9E1300"/>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71135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825"/>
            <a:ext cx="8229600" cy="1142269"/>
          </a:xfrm>
        </p:spPr>
        <p:txBody>
          <a:bodyPr/>
          <a:lstStyle/>
          <a:p>
            <a:r>
              <a:rPr lang="en-US" dirty="0"/>
              <a:t>&gt; 480,000 deaths each </a:t>
            </a:r>
            <a:r>
              <a:rPr lang="en-US" b="1" dirty="0"/>
              <a:t>YEAR</a:t>
            </a:r>
            <a:r>
              <a:rPr lang="en-US" dirty="0"/>
              <a:t> in the United States from Cigarette smoking </a:t>
            </a:r>
          </a:p>
          <a:p>
            <a:endParaRPr lang="en-US" dirty="0"/>
          </a:p>
          <a:p>
            <a:endParaRPr lang="en-US" dirty="0"/>
          </a:p>
        </p:txBody>
      </p:sp>
      <p:sp>
        <p:nvSpPr>
          <p:cNvPr id="4" name="Rounded Rectangle 3"/>
          <p:cNvSpPr/>
          <p:nvPr/>
        </p:nvSpPr>
        <p:spPr>
          <a:xfrm>
            <a:off x="5329960" y="3776261"/>
            <a:ext cx="1654488" cy="75310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t>HIV</a:t>
            </a:r>
            <a:endParaRPr lang="en-US" b="1" dirty="0"/>
          </a:p>
        </p:txBody>
      </p:sp>
      <p:sp>
        <p:nvSpPr>
          <p:cNvPr id="5" name="Rounded Rectangle 4"/>
          <p:cNvSpPr/>
          <p:nvPr/>
        </p:nvSpPr>
        <p:spPr>
          <a:xfrm>
            <a:off x="7085786" y="3323810"/>
            <a:ext cx="1654488" cy="7683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Illegal drug use</a:t>
            </a:r>
          </a:p>
        </p:txBody>
      </p:sp>
      <p:sp>
        <p:nvSpPr>
          <p:cNvPr id="6" name="Rounded Rectangle 5"/>
          <p:cNvSpPr/>
          <p:nvPr/>
        </p:nvSpPr>
        <p:spPr>
          <a:xfrm>
            <a:off x="5329960" y="2838999"/>
            <a:ext cx="1606938" cy="80999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Alcohol use</a:t>
            </a:r>
          </a:p>
        </p:txBody>
      </p:sp>
      <p:sp>
        <p:nvSpPr>
          <p:cNvPr id="7" name="Rounded Rectangle 6"/>
          <p:cNvSpPr/>
          <p:nvPr/>
        </p:nvSpPr>
        <p:spPr>
          <a:xfrm>
            <a:off x="7085786" y="4220729"/>
            <a:ext cx="1654488" cy="7404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Motor vehicle injuries </a:t>
            </a:r>
          </a:p>
        </p:txBody>
      </p:sp>
      <p:sp>
        <p:nvSpPr>
          <p:cNvPr id="8" name="Rounded Rectangle 7"/>
          <p:cNvSpPr/>
          <p:nvPr/>
        </p:nvSpPr>
        <p:spPr>
          <a:xfrm>
            <a:off x="5329960" y="4695314"/>
            <a:ext cx="1654488" cy="8308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Firearm-related incidents</a:t>
            </a:r>
          </a:p>
        </p:txBody>
      </p:sp>
      <p:sp>
        <p:nvSpPr>
          <p:cNvPr id="9" name="Rounded Rectangle 8"/>
          <p:cNvSpPr/>
          <p:nvPr/>
        </p:nvSpPr>
        <p:spPr>
          <a:xfrm>
            <a:off x="454470" y="1750142"/>
            <a:ext cx="3680387" cy="46899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t>SMOKING</a:t>
            </a:r>
            <a:endParaRPr lang="en-US" sz="3200" b="1" dirty="0"/>
          </a:p>
        </p:txBody>
      </p:sp>
      <p:sp>
        <p:nvSpPr>
          <p:cNvPr id="10" name="Rectangle 9"/>
          <p:cNvSpPr/>
          <p:nvPr/>
        </p:nvSpPr>
        <p:spPr>
          <a:xfrm>
            <a:off x="4358805" y="3317459"/>
            <a:ext cx="723184" cy="1569660"/>
          </a:xfrm>
          <a:prstGeom prst="rect">
            <a:avLst/>
          </a:prstGeom>
        </p:spPr>
        <p:txBody>
          <a:bodyPr wrap="square">
            <a:spAutoFit/>
          </a:bodyPr>
          <a:lstStyle/>
          <a:p>
            <a:r>
              <a:rPr lang="en-US" sz="9600" dirty="0">
                <a:latin typeface="ＭＳ ゴシック"/>
                <a:ea typeface="ＭＳ ゴシック"/>
                <a:cs typeface="ＭＳ ゴシック"/>
              </a:rPr>
              <a:t>&gt;</a:t>
            </a:r>
            <a:endParaRPr lang="en-US" sz="9600" dirty="0"/>
          </a:p>
        </p:txBody>
      </p:sp>
    </p:spTree>
    <p:extLst>
      <p:ext uri="{BB962C8B-B14F-4D97-AF65-F5344CB8AC3E}">
        <p14:creationId xmlns:p14="http://schemas.microsoft.com/office/powerpoint/2010/main" val="32012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372" y="275303"/>
            <a:ext cx="2365198" cy="3364576"/>
          </a:xfrm>
        </p:spPr>
        <p:txBody>
          <a:bodyPr>
            <a:noAutofit/>
          </a:bodyPr>
          <a:lstStyle/>
          <a:p>
            <a:r>
              <a:rPr lang="en-US" sz="3200" b="1" dirty="0">
                <a:solidFill>
                  <a:srgbClr val="C00000"/>
                </a:solidFill>
                <a:latin typeface="Copperplate Gothic Bold" panose="020E0705020206020404" pitchFamily="34" charset="0"/>
                <a:cs typeface="+mn-cs"/>
              </a:rPr>
              <a:t>Parts of body affected by smoking</a:t>
            </a:r>
          </a:p>
        </p:txBody>
      </p:sp>
      <p:pic>
        <p:nvPicPr>
          <p:cNvPr id="4" name="Content Placeholder 3" descr="9cbab854b17df1c10410b8ffcbb52e0a--human-body-organs-the-human-body.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342" b="15081"/>
          <a:stretch/>
        </p:blipFill>
        <p:spPr>
          <a:xfrm>
            <a:off x="2553561" y="1"/>
            <a:ext cx="6213207" cy="6857999"/>
          </a:xfrm>
        </p:spPr>
      </p:pic>
    </p:spTree>
    <p:extLst>
      <p:ext uri="{BB962C8B-B14F-4D97-AF65-F5344CB8AC3E}">
        <p14:creationId xmlns:p14="http://schemas.microsoft.com/office/powerpoint/2010/main" val="11847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75705" cy="6858000"/>
          </a:xfrm>
          <a:prstGeom prst="rect">
            <a:avLst/>
          </a:prstGeom>
        </p:spPr>
      </p:pic>
      <p:sp>
        <p:nvSpPr>
          <p:cNvPr id="2" name="Title 1"/>
          <p:cNvSpPr>
            <a:spLocks noGrp="1"/>
          </p:cNvSpPr>
          <p:nvPr>
            <p:ph type="title"/>
          </p:nvPr>
        </p:nvSpPr>
        <p:spPr>
          <a:xfrm>
            <a:off x="708563" y="413200"/>
            <a:ext cx="6889407" cy="1143000"/>
          </a:xfrm>
        </p:spPr>
        <p:txBody>
          <a:bodyPr>
            <a:noAutofit/>
          </a:bodyPr>
          <a:lstStyle/>
          <a:p>
            <a:r>
              <a:rPr lang="en-US" sz="3600" b="1" dirty="0">
                <a:solidFill>
                  <a:schemeClr val="tx2">
                    <a:lumMod val="75000"/>
                  </a:schemeClr>
                </a:solidFill>
                <a:latin typeface="Copperplate Gothic Bold" panose="020E0705020206020404" pitchFamily="34" charset="0"/>
                <a:cs typeface="+mn-cs"/>
              </a:rPr>
              <a:t>Smoking</a:t>
            </a:r>
            <a:r>
              <a:rPr lang="en-US" sz="3600" dirty="0">
                <a:solidFill>
                  <a:schemeClr val="tx2">
                    <a:lumMod val="75000"/>
                  </a:schemeClr>
                </a:solidFill>
                <a:latin typeface="Copperplate Gothic Bold" panose="020E0705020206020404" pitchFamily="34" charset="0"/>
                <a:cs typeface="Avenir Black Oblique"/>
              </a:rPr>
              <a:t> </a:t>
            </a:r>
            <a:r>
              <a:rPr lang="en-US" sz="3600" b="1" dirty="0">
                <a:solidFill>
                  <a:schemeClr val="tx2">
                    <a:lumMod val="75000"/>
                  </a:schemeClr>
                </a:solidFill>
                <a:latin typeface="Copperplate Gothic Bold" panose="020E0705020206020404" pitchFamily="34" charset="0"/>
                <a:cs typeface="+mn-cs"/>
              </a:rPr>
              <a:t>and</a:t>
            </a:r>
            <a:r>
              <a:rPr lang="en-US" sz="3600" dirty="0">
                <a:solidFill>
                  <a:schemeClr val="tx2">
                    <a:lumMod val="75000"/>
                  </a:schemeClr>
                </a:solidFill>
                <a:latin typeface="Copperplate Gothic Bold" panose="020E0705020206020404" pitchFamily="34" charset="0"/>
                <a:cs typeface="Avenir Black Oblique"/>
              </a:rPr>
              <a:t> </a:t>
            </a:r>
            <a:r>
              <a:rPr lang="en-US" sz="3600" b="1" dirty="0">
                <a:solidFill>
                  <a:schemeClr val="tx2">
                    <a:lumMod val="75000"/>
                  </a:schemeClr>
                </a:solidFill>
                <a:latin typeface="Copperplate Gothic Bold" panose="020E0705020206020404" pitchFamily="34" charset="0"/>
                <a:cs typeface="+mn-cs"/>
              </a:rPr>
              <a:t>Cardiovascular</a:t>
            </a:r>
            <a:r>
              <a:rPr lang="en-US" sz="3600" dirty="0">
                <a:solidFill>
                  <a:schemeClr val="tx2">
                    <a:lumMod val="75000"/>
                  </a:schemeClr>
                </a:solidFill>
                <a:latin typeface="Copperplate Gothic Bold" panose="020E0705020206020404" pitchFamily="34" charset="0"/>
                <a:cs typeface="Avenir Black Oblique"/>
              </a:rPr>
              <a:t> </a:t>
            </a:r>
            <a:r>
              <a:rPr lang="en-US" sz="3600" b="1" dirty="0">
                <a:solidFill>
                  <a:schemeClr val="tx2">
                    <a:lumMod val="75000"/>
                  </a:schemeClr>
                </a:solidFill>
                <a:latin typeface="Copperplate Gothic Bold" panose="020E0705020206020404" pitchFamily="34" charset="0"/>
                <a:cs typeface="+mn-cs"/>
              </a:rPr>
              <a:t>System</a:t>
            </a:r>
          </a:p>
        </p:txBody>
      </p:sp>
      <p:sp>
        <p:nvSpPr>
          <p:cNvPr id="3" name="Content Placeholder 2"/>
          <p:cNvSpPr>
            <a:spLocks noGrp="1"/>
          </p:cNvSpPr>
          <p:nvPr>
            <p:ph idx="1"/>
          </p:nvPr>
        </p:nvSpPr>
        <p:spPr>
          <a:xfrm>
            <a:off x="457200" y="2017889"/>
            <a:ext cx="8229600" cy="4108274"/>
          </a:xfrm>
        </p:spPr>
        <p:txBody>
          <a:bodyPr>
            <a:normAutofit/>
          </a:bodyPr>
          <a:lstStyle/>
          <a:p>
            <a:r>
              <a:rPr lang="en-US" sz="2800" dirty="0"/>
              <a:t>Smoking causes </a:t>
            </a:r>
            <a:r>
              <a:rPr lang="en-US" sz="2800" dirty="0">
                <a:solidFill>
                  <a:schemeClr val="accent2">
                    <a:lumMod val="75000"/>
                  </a:schemeClr>
                </a:solidFill>
                <a:latin typeface="Wingdings"/>
                <a:ea typeface="Wingdings"/>
                <a:cs typeface="Wingdings"/>
                <a:sym typeface="Wingdings"/>
              </a:rPr>
              <a:t></a:t>
            </a:r>
            <a:r>
              <a:rPr lang="en-US" sz="2800" dirty="0"/>
              <a:t>  </a:t>
            </a:r>
            <a:r>
              <a:rPr lang="en-US" sz="2800" b="1" dirty="0"/>
              <a:t>stroke</a:t>
            </a:r>
            <a:r>
              <a:rPr lang="en-US" sz="2800" dirty="0"/>
              <a:t>   </a:t>
            </a:r>
          </a:p>
          <a:p>
            <a:pPr marL="0" indent="0">
              <a:buNone/>
            </a:pPr>
            <a:r>
              <a:rPr lang="en-US" sz="2800" dirty="0"/>
              <a:t>                                  </a:t>
            </a:r>
            <a:r>
              <a:rPr lang="en-US" sz="2800" dirty="0">
                <a:solidFill>
                  <a:srgbClr val="800000"/>
                </a:solidFill>
                <a:latin typeface="Wingdings"/>
                <a:ea typeface="Wingdings"/>
                <a:cs typeface="Wingdings"/>
                <a:sym typeface="Wingdings"/>
              </a:rPr>
              <a:t></a:t>
            </a:r>
            <a:r>
              <a:rPr lang="en-US" sz="2800" dirty="0">
                <a:solidFill>
                  <a:srgbClr val="800000"/>
                </a:solidFill>
              </a:rPr>
              <a:t> </a:t>
            </a:r>
            <a:r>
              <a:rPr lang="en-US" sz="2800" b="1" dirty="0"/>
              <a:t>CHD</a:t>
            </a:r>
            <a:r>
              <a:rPr lang="en-US" sz="2800" b="1" baseline="30000" dirty="0"/>
              <a:t>1</a:t>
            </a:r>
            <a:endParaRPr lang="en-US" sz="2800" b="1" dirty="0"/>
          </a:p>
          <a:p>
            <a:endParaRPr lang="en-US" sz="2800" dirty="0"/>
          </a:p>
          <a:p>
            <a:r>
              <a:rPr lang="en-US" sz="2800" dirty="0"/>
              <a:t>Smoking damages the blood vessels</a:t>
            </a:r>
          </a:p>
        </p:txBody>
      </p:sp>
      <p:sp>
        <p:nvSpPr>
          <p:cNvPr id="4" name="Footer Placeholder 3"/>
          <p:cNvSpPr>
            <a:spLocks noGrp="1"/>
          </p:cNvSpPr>
          <p:nvPr>
            <p:ph type="ftr" sz="quarter" idx="11"/>
          </p:nvPr>
        </p:nvSpPr>
        <p:spPr>
          <a:xfrm>
            <a:off x="3730975" y="6065662"/>
            <a:ext cx="2895600" cy="365125"/>
          </a:xfrm>
        </p:spPr>
        <p:txBody>
          <a:bodyPr/>
          <a:lstStyle/>
          <a:p>
            <a:r>
              <a:rPr lang="en-US" sz="1800" dirty="0"/>
              <a:t>1: coronary heart disease</a:t>
            </a:r>
          </a:p>
        </p:txBody>
      </p:sp>
      <p:sp>
        <p:nvSpPr>
          <p:cNvPr id="6" name="Rectangle 5"/>
          <p:cNvSpPr/>
          <p:nvPr/>
        </p:nvSpPr>
        <p:spPr>
          <a:xfrm>
            <a:off x="4682133" y="1988287"/>
            <a:ext cx="858772" cy="1107996"/>
          </a:xfrm>
          <a:prstGeom prst="rect">
            <a:avLst/>
          </a:prstGeom>
        </p:spPr>
        <p:txBody>
          <a:bodyPr wrap="square">
            <a:spAutoFit/>
          </a:bodyPr>
          <a:lstStyle/>
          <a:p>
            <a:r>
              <a:rPr lang="en-US" sz="6600" dirty="0">
                <a:solidFill>
                  <a:srgbClr val="800000"/>
                </a:solidFill>
                <a:latin typeface="Wingdings"/>
                <a:ea typeface="Wingdings"/>
                <a:cs typeface="Wingdings"/>
              </a:rPr>
              <a:t></a:t>
            </a:r>
            <a:endParaRPr lang="en-US" sz="6600" dirty="0">
              <a:solidFill>
                <a:srgbClr val="800000"/>
              </a:solidFill>
            </a:endParaRPr>
          </a:p>
        </p:txBody>
      </p:sp>
      <p:sp>
        <p:nvSpPr>
          <p:cNvPr id="7" name="TextBox 6"/>
          <p:cNvSpPr txBox="1"/>
          <p:nvPr/>
        </p:nvSpPr>
        <p:spPr>
          <a:xfrm>
            <a:off x="9913823" y="2867456"/>
            <a:ext cx="184666" cy="369332"/>
          </a:xfrm>
          <a:prstGeom prst="rect">
            <a:avLst/>
          </a:prstGeom>
          <a:noFill/>
        </p:spPr>
        <p:txBody>
          <a:bodyPr wrap="none" rtlCol="0">
            <a:spAutoFit/>
          </a:bodyPr>
          <a:lstStyle/>
          <a:p>
            <a:endParaRPr lang="en-US" dirty="0"/>
          </a:p>
        </p:txBody>
      </p:sp>
      <p:sp>
        <p:nvSpPr>
          <p:cNvPr id="8" name="TextBox 7"/>
          <p:cNvSpPr txBox="1"/>
          <p:nvPr/>
        </p:nvSpPr>
        <p:spPr>
          <a:xfrm>
            <a:off x="5763434" y="2083708"/>
            <a:ext cx="2773788" cy="707886"/>
          </a:xfrm>
          <a:prstGeom prst="rect">
            <a:avLst/>
          </a:prstGeom>
          <a:noFill/>
        </p:spPr>
        <p:txBody>
          <a:bodyPr wrap="square" rtlCol="0">
            <a:spAutoFit/>
          </a:bodyPr>
          <a:lstStyle/>
          <a:p>
            <a:r>
              <a:rPr lang="en-US" sz="2000" dirty="0"/>
              <a:t>the leading causes of death in the US.</a:t>
            </a:r>
            <a:endParaRPr lang="en-US" sz="1400" dirty="0">
              <a:latin typeface="Abadi MT Condensed Extra Bold"/>
              <a:cs typeface="Abadi MT Condensed Extra Bold"/>
            </a:endParaRPr>
          </a:p>
        </p:txBody>
      </p:sp>
      <p:sp>
        <p:nvSpPr>
          <p:cNvPr id="11" name="TextBox 10"/>
          <p:cNvSpPr txBox="1"/>
          <p:nvPr/>
        </p:nvSpPr>
        <p:spPr>
          <a:xfrm>
            <a:off x="1021644" y="4219223"/>
            <a:ext cx="6169376" cy="1200328"/>
          </a:xfrm>
          <a:prstGeom prst="rect">
            <a:avLst/>
          </a:prstGeom>
          <a:noFill/>
        </p:spPr>
        <p:txBody>
          <a:bodyPr wrap="square" rtlCol="0">
            <a:spAutoFit/>
          </a:bodyPr>
          <a:lstStyle/>
          <a:p>
            <a:r>
              <a:rPr lang="en-US" sz="2400" dirty="0">
                <a:solidFill>
                  <a:schemeClr val="accent4">
                    <a:lumMod val="75000"/>
                  </a:schemeClr>
                </a:solidFill>
              </a:rPr>
              <a:t>Thicker</a:t>
            </a:r>
            <a:r>
              <a:rPr lang="en-US" sz="2400" dirty="0"/>
              <a:t> </a:t>
            </a:r>
            <a:r>
              <a:rPr lang="en-US" sz="2400" dirty="0">
                <a:solidFill>
                  <a:srgbClr val="FF6600"/>
                </a:solidFill>
              </a:rPr>
              <a:t>&gt;</a:t>
            </a:r>
            <a:r>
              <a:rPr lang="en-US" sz="2400" dirty="0">
                <a:solidFill>
                  <a:schemeClr val="bg2">
                    <a:lumMod val="50000"/>
                  </a:schemeClr>
                </a:solidFill>
              </a:rPr>
              <a:t> </a:t>
            </a:r>
            <a:r>
              <a:rPr lang="en-US" sz="2400" dirty="0">
                <a:solidFill>
                  <a:schemeClr val="accent4">
                    <a:lumMod val="75000"/>
                  </a:schemeClr>
                </a:solidFill>
              </a:rPr>
              <a:t>narrow</a:t>
            </a:r>
            <a:r>
              <a:rPr lang="en-US" sz="2400" dirty="0"/>
              <a:t> </a:t>
            </a:r>
            <a:r>
              <a:rPr lang="en-US" sz="2400" dirty="0">
                <a:solidFill>
                  <a:srgbClr val="FF6600"/>
                </a:solidFill>
              </a:rPr>
              <a:t>&gt;</a:t>
            </a:r>
            <a:r>
              <a:rPr lang="en-US" sz="2400" dirty="0"/>
              <a:t> </a:t>
            </a:r>
            <a:r>
              <a:rPr lang="en-US" sz="2400" dirty="0">
                <a:solidFill>
                  <a:schemeClr val="accent4">
                    <a:lumMod val="75000"/>
                  </a:schemeClr>
                </a:solidFill>
              </a:rPr>
              <a:t>heart beat</a:t>
            </a:r>
            <a:r>
              <a:rPr lang="en-US" sz="2400" dirty="0">
                <a:solidFill>
                  <a:schemeClr val="accent4">
                    <a:lumMod val="75000"/>
                  </a:schemeClr>
                </a:solidFill>
                <a:latin typeface="Wingdings"/>
                <a:ea typeface="Wingdings"/>
                <a:cs typeface="Wingdings"/>
                <a:sym typeface="Wingdings"/>
              </a:rPr>
              <a:t></a:t>
            </a:r>
            <a:r>
              <a:rPr lang="en-US" sz="2400" dirty="0">
                <a:solidFill>
                  <a:srgbClr val="FF6600"/>
                </a:solidFill>
              </a:rPr>
              <a:t>&gt;</a:t>
            </a:r>
            <a:r>
              <a:rPr lang="en-US" sz="2400" dirty="0"/>
              <a:t> </a:t>
            </a:r>
            <a:r>
              <a:rPr lang="en-US" sz="2400" dirty="0">
                <a:solidFill>
                  <a:schemeClr val="accent4">
                    <a:lumMod val="75000"/>
                  </a:schemeClr>
                </a:solidFill>
              </a:rPr>
              <a:t>blood pressure</a:t>
            </a:r>
            <a:r>
              <a:rPr lang="en-US" sz="2400" dirty="0">
                <a:solidFill>
                  <a:schemeClr val="accent4">
                    <a:lumMod val="75000"/>
                  </a:schemeClr>
                </a:solidFill>
                <a:latin typeface="Wingdings"/>
                <a:ea typeface="Wingdings"/>
                <a:cs typeface="Wingdings"/>
                <a:sym typeface="Wingdings"/>
              </a:rPr>
              <a:t></a:t>
            </a:r>
            <a:r>
              <a:rPr lang="en-US" sz="2400" dirty="0"/>
              <a:t> </a:t>
            </a:r>
            <a:r>
              <a:rPr lang="en-US" sz="2400" dirty="0">
                <a:solidFill>
                  <a:srgbClr val="FF6600"/>
                </a:solidFill>
              </a:rPr>
              <a:t>&gt;&gt; </a:t>
            </a:r>
            <a:r>
              <a:rPr lang="en-US" sz="2400" dirty="0">
                <a:solidFill>
                  <a:schemeClr val="accent4">
                    <a:lumMod val="75000"/>
                  </a:schemeClr>
                </a:solidFill>
              </a:rPr>
              <a:t>clots</a:t>
            </a:r>
          </a:p>
          <a:p>
            <a:endParaRPr lang="en-US" sz="2400" dirty="0"/>
          </a:p>
        </p:txBody>
      </p:sp>
    </p:spTree>
    <p:extLst>
      <p:ext uri="{BB962C8B-B14F-4D97-AF65-F5344CB8AC3E}">
        <p14:creationId xmlns:p14="http://schemas.microsoft.com/office/powerpoint/2010/main" val="132517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Untitled.pn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p:spPr>
      </p:pic>
      <p:sp>
        <p:nvSpPr>
          <p:cNvPr id="6" name="TextBox 5"/>
          <p:cNvSpPr txBox="1"/>
          <p:nvPr/>
        </p:nvSpPr>
        <p:spPr>
          <a:xfrm>
            <a:off x="710085" y="778307"/>
            <a:ext cx="7455850" cy="1200329"/>
          </a:xfrm>
          <a:prstGeom prst="rect">
            <a:avLst/>
          </a:prstGeom>
          <a:noFill/>
        </p:spPr>
        <p:txBody>
          <a:bodyPr wrap="square" rtlCol="0">
            <a:spAutoFit/>
          </a:bodyPr>
          <a:lstStyle/>
          <a:p>
            <a:r>
              <a:rPr lang="en-US" sz="3600" b="1" dirty="0">
                <a:solidFill>
                  <a:schemeClr val="tx2">
                    <a:lumMod val="75000"/>
                  </a:schemeClr>
                </a:solidFill>
                <a:latin typeface="Copperplate Gothic Bold" panose="020E0705020206020404" pitchFamily="34" charset="0"/>
                <a:ea typeface="+mj-ea"/>
              </a:rPr>
              <a:t>Smoking and Respiratory System</a:t>
            </a:r>
          </a:p>
        </p:txBody>
      </p:sp>
      <p:sp>
        <p:nvSpPr>
          <p:cNvPr id="7" name="TextBox 6"/>
          <p:cNvSpPr txBox="1"/>
          <p:nvPr/>
        </p:nvSpPr>
        <p:spPr>
          <a:xfrm>
            <a:off x="1092432" y="2403202"/>
            <a:ext cx="4560905" cy="369332"/>
          </a:xfrm>
          <a:prstGeom prst="rect">
            <a:avLst/>
          </a:prstGeom>
          <a:noFill/>
        </p:spPr>
        <p:txBody>
          <a:bodyPr wrap="square" rtlCol="0">
            <a:spAutoFit/>
          </a:bodyPr>
          <a:lstStyle/>
          <a:p>
            <a:endParaRPr lang="en-US" dirty="0"/>
          </a:p>
        </p:txBody>
      </p:sp>
      <p:sp>
        <p:nvSpPr>
          <p:cNvPr id="8" name="TextBox 7"/>
          <p:cNvSpPr txBox="1"/>
          <p:nvPr/>
        </p:nvSpPr>
        <p:spPr>
          <a:xfrm>
            <a:off x="788730" y="2430557"/>
            <a:ext cx="6950601" cy="3742563"/>
          </a:xfrm>
          <a:prstGeom prst="rect">
            <a:avLst/>
          </a:prstGeom>
          <a:noFill/>
        </p:spPr>
        <p:txBody>
          <a:bodyPr wrap="square" rtlCol="0">
            <a:spAutoFit/>
          </a:bodyPr>
          <a:lstStyle/>
          <a:p>
            <a:pPr marL="285750" indent="-285750">
              <a:lnSpc>
                <a:spcPct val="110000"/>
              </a:lnSpc>
              <a:buFont typeface="Arial"/>
              <a:buChar char="•"/>
            </a:pPr>
            <a:r>
              <a:rPr lang="en-US" sz="2400" dirty="0"/>
              <a:t>Lung diseases caused by smoking include COPD, which includes emphysema and chronic bronchitis</a:t>
            </a:r>
          </a:p>
          <a:p>
            <a:pPr marL="285750" indent="-285750">
              <a:lnSpc>
                <a:spcPct val="110000"/>
              </a:lnSpc>
              <a:buFont typeface="Arial"/>
              <a:buChar char="•"/>
            </a:pPr>
            <a:endParaRPr lang="en-US" sz="2400" dirty="0"/>
          </a:p>
          <a:p>
            <a:pPr marL="342900" indent="-342900">
              <a:lnSpc>
                <a:spcPct val="110000"/>
              </a:lnSpc>
              <a:buFont typeface="Arial"/>
              <a:buChar char="•"/>
            </a:pPr>
            <a:r>
              <a:rPr lang="en-US" sz="2400" dirty="0"/>
              <a:t>For people with asthma , tobacco smoke can trigger the attack and make the attack worse.</a:t>
            </a:r>
          </a:p>
          <a:p>
            <a:pPr>
              <a:lnSpc>
                <a:spcPct val="110000"/>
              </a:lnSpc>
            </a:pPr>
            <a:endParaRPr lang="en-US" sz="2400" dirty="0"/>
          </a:p>
          <a:p>
            <a:pPr marL="342900" indent="-342900">
              <a:lnSpc>
                <a:spcPct val="110000"/>
              </a:lnSpc>
              <a:buFont typeface="Arial"/>
              <a:buChar char="•"/>
            </a:pPr>
            <a:r>
              <a:rPr lang="en-US" sz="2400" dirty="0"/>
              <a:t>Smokers are 12 to 13 times more likely </a:t>
            </a:r>
          </a:p>
          <a:p>
            <a:pPr>
              <a:lnSpc>
                <a:spcPct val="110000"/>
              </a:lnSpc>
            </a:pPr>
            <a:r>
              <a:rPr lang="en-US" sz="2400" dirty="0"/>
              <a:t>to die from COPD than nonsmokers</a:t>
            </a:r>
          </a:p>
          <a:p>
            <a:pPr marL="285750" indent="-285750">
              <a:lnSpc>
                <a:spcPct val="110000"/>
              </a:lnSpc>
              <a:buFont typeface="Arial"/>
              <a:buChar char="•"/>
            </a:pPr>
            <a:endParaRPr lang="en-US" sz="2400" dirty="0"/>
          </a:p>
        </p:txBody>
      </p:sp>
    </p:spTree>
    <p:extLst>
      <p:ext uri="{BB962C8B-B14F-4D97-AF65-F5344CB8AC3E}">
        <p14:creationId xmlns:p14="http://schemas.microsoft.com/office/powerpoint/2010/main" val="16924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moking-infographic2.jpg"/>
          <p:cNvPicPr>
            <a:picLocks noChangeAspect="1"/>
          </p:cNvPicPr>
          <p:nvPr/>
        </p:nvPicPr>
        <p:blipFill rotWithShape="1">
          <a:blip r:embed="rId3">
            <a:extLst>
              <a:ext uri="{28A0092B-C50C-407E-A947-70E740481C1C}">
                <a14:useLocalDpi xmlns:a14="http://schemas.microsoft.com/office/drawing/2010/main" val="0"/>
              </a:ext>
            </a:extLst>
          </a:blip>
          <a:srcRect t="12802" b="18325"/>
          <a:stretch/>
        </p:blipFill>
        <p:spPr>
          <a:xfrm>
            <a:off x="3605027" y="-1"/>
            <a:ext cx="5538973" cy="6858001"/>
          </a:xfrm>
          <a:prstGeom prst="rect">
            <a:avLst/>
          </a:prstGeom>
        </p:spPr>
      </p:pic>
      <p:sp>
        <p:nvSpPr>
          <p:cNvPr id="2" name="Title 1"/>
          <p:cNvSpPr>
            <a:spLocks noGrp="1"/>
          </p:cNvSpPr>
          <p:nvPr>
            <p:ph type="title"/>
          </p:nvPr>
        </p:nvSpPr>
        <p:spPr>
          <a:xfrm>
            <a:off x="0" y="638432"/>
            <a:ext cx="3530167" cy="1143000"/>
          </a:xfrm>
        </p:spPr>
        <p:txBody>
          <a:bodyPr>
            <a:noAutofit/>
          </a:bodyPr>
          <a:lstStyle/>
          <a:p>
            <a:r>
              <a:rPr lang="en-US" sz="3600" b="1" dirty="0">
                <a:solidFill>
                  <a:schemeClr val="tx2">
                    <a:lumMod val="75000"/>
                  </a:schemeClr>
                </a:solidFill>
                <a:latin typeface="Copperplate Gothic Bold" panose="020E0705020206020404" pitchFamily="34" charset="0"/>
                <a:cs typeface="+mn-cs"/>
              </a:rPr>
              <a:t>Smoking and Cancer</a:t>
            </a:r>
          </a:p>
        </p:txBody>
      </p:sp>
      <p:sp>
        <p:nvSpPr>
          <p:cNvPr id="3" name="Content Placeholder 2"/>
          <p:cNvSpPr>
            <a:spLocks noGrp="1"/>
          </p:cNvSpPr>
          <p:nvPr>
            <p:ph idx="1"/>
          </p:nvPr>
        </p:nvSpPr>
        <p:spPr>
          <a:xfrm>
            <a:off x="457200" y="1600200"/>
            <a:ext cx="2895600" cy="4525963"/>
          </a:xfrm>
        </p:spPr>
        <p:txBody>
          <a:bodyPr>
            <a:normAutofit/>
          </a:bodyPr>
          <a:lstStyle/>
          <a:p>
            <a:endParaRPr lang="en-US" sz="2800" dirty="0"/>
          </a:p>
          <a:p>
            <a:endParaRPr lang="en-US" sz="2800" dirty="0"/>
          </a:p>
          <a:p>
            <a:r>
              <a:rPr lang="en-US" sz="2800" dirty="0">
                <a:solidFill>
                  <a:srgbClr val="C00000"/>
                </a:solidFill>
              </a:rPr>
              <a:t>Smoking can cause cancer in different parts of the body :</a:t>
            </a:r>
          </a:p>
        </p:txBody>
      </p:sp>
    </p:spTree>
    <p:extLst>
      <p:ext uri="{BB962C8B-B14F-4D97-AF65-F5344CB8AC3E}">
        <p14:creationId xmlns:p14="http://schemas.microsoft.com/office/powerpoint/2010/main" val="145319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lumMod val="75000"/>
                  </a:schemeClr>
                </a:solidFill>
                <a:latin typeface="Copperplate Gothic Bold" panose="020E0705020206020404" pitchFamily="34" charset="0"/>
                <a:cs typeface="+mn-cs"/>
              </a:rPr>
              <a:t>Smoking and diabetes</a:t>
            </a:r>
          </a:p>
        </p:txBody>
      </p:sp>
      <p:sp>
        <p:nvSpPr>
          <p:cNvPr id="3" name="Content Placeholder 2"/>
          <p:cNvSpPr>
            <a:spLocks noGrp="1"/>
          </p:cNvSpPr>
          <p:nvPr>
            <p:ph idx="1"/>
          </p:nvPr>
        </p:nvSpPr>
        <p:spPr/>
        <p:txBody>
          <a:bodyPr/>
          <a:lstStyle/>
          <a:p>
            <a:endParaRPr lang="en-US" dirty="0"/>
          </a:p>
          <a:p>
            <a:r>
              <a:rPr lang="en-US" dirty="0"/>
              <a:t>Smoking is a cause of </a:t>
            </a:r>
            <a:r>
              <a:rPr lang="en-US" b="1" dirty="0"/>
              <a:t>type 2 </a:t>
            </a:r>
            <a:r>
              <a:rPr lang="en-US" dirty="0"/>
              <a:t>diabetes mellitus.</a:t>
            </a:r>
          </a:p>
          <a:p>
            <a:endParaRPr lang="en-US" dirty="0"/>
          </a:p>
          <a:p>
            <a:r>
              <a:rPr lang="en-US" dirty="0"/>
              <a:t>Smokers are 20%-30% more likely to develop diabetes than non smokers. </a:t>
            </a:r>
          </a:p>
        </p:txBody>
      </p:sp>
    </p:spTree>
    <p:extLst>
      <p:ext uri="{BB962C8B-B14F-4D97-AF65-F5344CB8AC3E}">
        <p14:creationId xmlns:p14="http://schemas.microsoft.com/office/powerpoint/2010/main" val="134542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b="1" dirty="0">
                <a:solidFill>
                  <a:srgbClr val="C00000"/>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a:p>
            <a:pPr marL="0" indent="0">
              <a:buNone/>
            </a:pPr>
            <a:endParaRPr lang="en-US" dirty="0"/>
          </a:p>
        </p:txBody>
      </p:sp>
    </p:spTree>
    <p:extLst>
      <p:ext uri="{BB962C8B-B14F-4D97-AF65-F5344CB8AC3E}">
        <p14:creationId xmlns:p14="http://schemas.microsoft.com/office/powerpoint/2010/main" val="408852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1A1A1"/>
            </a:gs>
            <a:gs pos="100000">
              <a:schemeClr val="bg2">
                <a:shade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7545-44BB-4B30-9388-D20C463278DA}"/>
              </a:ext>
            </a:extLst>
          </p:cNvPr>
          <p:cNvSpPr>
            <a:spLocks noGrp="1"/>
          </p:cNvSpPr>
          <p:nvPr>
            <p:ph type="title"/>
          </p:nvPr>
        </p:nvSpPr>
        <p:spPr/>
        <p:txBody>
          <a:bodyPr>
            <a:normAutofit/>
          </a:bodyPr>
          <a:lstStyle/>
          <a:p>
            <a:pPr algn="l"/>
            <a:r>
              <a:rPr lang="en-US" sz="4000" b="1" dirty="0">
                <a:solidFill>
                  <a:schemeClr val="tx2">
                    <a:lumMod val="75000"/>
                  </a:schemeClr>
                </a:solidFill>
                <a:latin typeface="Copperplate Gothic Bold" panose="020E0705020206020404" pitchFamily="34" charset="0"/>
                <a:cs typeface="+mn-cs"/>
              </a:rPr>
              <a:t>Q1)</a:t>
            </a:r>
          </a:p>
        </p:txBody>
      </p:sp>
      <p:sp>
        <p:nvSpPr>
          <p:cNvPr id="3" name="Content Placeholder 2">
            <a:extLst>
              <a:ext uri="{FF2B5EF4-FFF2-40B4-BE49-F238E27FC236}">
                <a16:creationId xmlns:a16="http://schemas.microsoft.com/office/drawing/2014/main" id="{FEB96B18-C2C6-4A9A-B21A-DF737AD3124A}"/>
              </a:ext>
            </a:extLst>
          </p:cNvPr>
          <p:cNvSpPr>
            <a:spLocks noGrp="1"/>
          </p:cNvSpPr>
          <p:nvPr>
            <p:ph idx="1"/>
          </p:nvPr>
        </p:nvSpPr>
        <p:spPr/>
        <p:txBody>
          <a:bodyPr/>
          <a:lstStyle/>
          <a:p>
            <a:r>
              <a:rPr lang="en-GB" dirty="0"/>
              <a:t>The addictive ingredient in tobacco is :</a:t>
            </a:r>
          </a:p>
          <a:p>
            <a:endParaRPr lang="en-GB" dirty="0"/>
          </a:p>
          <a:p>
            <a:r>
              <a:rPr lang="en-GB" dirty="0"/>
              <a:t>A- Nicotine</a:t>
            </a:r>
          </a:p>
          <a:p>
            <a:r>
              <a:rPr lang="en-GB" dirty="0"/>
              <a:t>B- Tar</a:t>
            </a:r>
          </a:p>
          <a:p>
            <a:r>
              <a:rPr lang="en-GB" dirty="0"/>
              <a:t>C- Smoke</a:t>
            </a:r>
          </a:p>
          <a:p>
            <a:r>
              <a:rPr lang="en-GB" dirty="0"/>
              <a:t>D- unknown</a:t>
            </a:r>
          </a:p>
          <a:p>
            <a:endParaRPr lang="en-US" dirty="0"/>
          </a:p>
        </p:txBody>
      </p:sp>
    </p:spTree>
    <p:extLst>
      <p:ext uri="{BB962C8B-B14F-4D97-AF65-F5344CB8AC3E}">
        <p14:creationId xmlns:p14="http://schemas.microsoft.com/office/powerpoint/2010/main" val="32670921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lumMod val="75000"/>
                  </a:schemeClr>
                </a:solidFill>
                <a:latin typeface="Copperplate Gothic Bold" panose="020E0705020206020404" pitchFamily="34" charset="0"/>
                <a:cs typeface="+mn-cs"/>
              </a:rPr>
              <a:t>Types of smoking</a:t>
            </a:r>
          </a:p>
        </p:txBody>
      </p:sp>
      <p:sp>
        <p:nvSpPr>
          <p:cNvPr id="3" name="Content Placeholder 2"/>
          <p:cNvSpPr>
            <a:spLocks noGrp="1"/>
          </p:cNvSpPr>
          <p:nvPr>
            <p:ph idx="1"/>
          </p:nvPr>
        </p:nvSpPr>
        <p:spPr>
          <a:xfrm>
            <a:off x="457200" y="2357286"/>
            <a:ext cx="8229600" cy="4525963"/>
          </a:xfrm>
        </p:spPr>
        <p:txBody>
          <a:bodyPr>
            <a:normAutofit/>
          </a:bodyPr>
          <a:lstStyle/>
          <a:p>
            <a:pPr marL="514350" indent="-514350">
              <a:lnSpc>
                <a:spcPct val="90000"/>
              </a:lnSpc>
              <a:buNone/>
              <a:defRPr b="1">
                <a:solidFill>
                  <a:schemeClr val="accent2"/>
                </a:solidFill>
              </a:defRPr>
            </a:pPr>
            <a:r>
              <a:rPr lang="en-US" sz="3600" dirty="0">
                <a:solidFill>
                  <a:srgbClr val="0070C0"/>
                </a:solidFill>
              </a:rPr>
              <a:t>1</a:t>
            </a:r>
            <a:r>
              <a:rPr lang="en-US" dirty="0">
                <a:solidFill>
                  <a:srgbClr val="0070C0"/>
                </a:solidFill>
              </a:rPr>
              <a:t>- Active smoking:</a:t>
            </a:r>
          </a:p>
          <a:p>
            <a:pPr marL="514350" indent="-514350">
              <a:lnSpc>
                <a:spcPct val="90000"/>
              </a:lnSpc>
              <a:buNone/>
            </a:pPr>
            <a:r>
              <a:rPr lang="en-US" sz="2800" dirty="0"/>
              <a:t> is the intentional inhalation of smoke using the methods of smoking such as: cigarettes and cigars.</a:t>
            </a:r>
          </a:p>
          <a:p>
            <a:pPr>
              <a:lnSpc>
                <a:spcPct val="90000"/>
              </a:lnSpc>
              <a:buNone/>
              <a:defRPr b="1">
                <a:solidFill>
                  <a:srgbClr val="0070C0"/>
                </a:solidFill>
              </a:defRPr>
            </a:pPr>
            <a:endParaRPr lang="en-US" sz="2800" dirty="0"/>
          </a:p>
          <a:p>
            <a:pPr>
              <a:lnSpc>
                <a:spcPct val="90000"/>
              </a:lnSpc>
              <a:buNone/>
              <a:defRPr b="1">
                <a:solidFill>
                  <a:srgbClr val="0070C0"/>
                </a:solidFill>
              </a:defRPr>
            </a:pPr>
            <a:r>
              <a:rPr lang="en-US" b="1" dirty="0">
                <a:solidFill>
                  <a:srgbClr val="0070C0"/>
                </a:solidFill>
              </a:rPr>
              <a:t>2-Passive smoking (second-hand smoking):</a:t>
            </a:r>
          </a:p>
          <a:p>
            <a:pPr>
              <a:lnSpc>
                <a:spcPct val="90000"/>
              </a:lnSpc>
              <a:buNone/>
            </a:pPr>
            <a:r>
              <a:rPr lang="en-US" dirty="0"/>
              <a:t> </a:t>
            </a:r>
            <a:r>
              <a:rPr lang="en-US" sz="2800" dirty="0"/>
              <a:t>is the inhalation of smoke by persons other than the intended 'active' smoker. </a:t>
            </a:r>
          </a:p>
          <a:p>
            <a:pPr>
              <a:lnSpc>
                <a:spcPct val="90000"/>
              </a:lnSpc>
            </a:pPr>
            <a:endParaRPr lang="en-US" dirty="0"/>
          </a:p>
        </p:txBody>
      </p:sp>
    </p:spTree>
    <p:extLst>
      <p:ext uri="{BB962C8B-B14F-4D97-AF65-F5344CB8AC3E}">
        <p14:creationId xmlns:p14="http://schemas.microsoft.com/office/powerpoint/2010/main" val="409427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lumMod val="75000"/>
                  </a:schemeClr>
                </a:solidFill>
                <a:latin typeface="Copperplate Gothic Bold" panose="020E0705020206020404" pitchFamily="34" charset="0"/>
                <a:cs typeface="+mn-cs"/>
              </a:rPr>
              <a:t>Effect of passive smoking </a:t>
            </a:r>
          </a:p>
        </p:txBody>
      </p:sp>
      <p:sp>
        <p:nvSpPr>
          <p:cNvPr id="3" name="Content Placeholder 2"/>
          <p:cNvSpPr>
            <a:spLocks noGrp="1"/>
          </p:cNvSpPr>
          <p:nvPr>
            <p:ph idx="1"/>
          </p:nvPr>
        </p:nvSpPr>
        <p:spPr>
          <a:xfrm>
            <a:off x="457200" y="2713703"/>
            <a:ext cx="8229600" cy="3412460"/>
          </a:xfrm>
        </p:spPr>
        <p:txBody>
          <a:bodyPr/>
          <a:lstStyle/>
          <a:p>
            <a:pPr>
              <a:defRPr>
                <a:solidFill>
                  <a:srgbClr val="FF0000"/>
                </a:solidFill>
              </a:defRPr>
            </a:pPr>
            <a:r>
              <a:rPr lang="en-US" dirty="0">
                <a:solidFill>
                  <a:srgbClr val="3366FF"/>
                </a:solidFill>
              </a:rPr>
              <a:t>Nonsmokers</a:t>
            </a:r>
            <a:r>
              <a:rPr lang="en-US" dirty="0">
                <a:solidFill>
                  <a:schemeClr val="bg2">
                    <a:lumMod val="25000"/>
                  </a:schemeClr>
                </a:solidFill>
              </a:rPr>
              <a:t> </a:t>
            </a:r>
            <a:r>
              <a:rPr lang="en-US" dirty="0">
                <a:solidFill>
                  <a:srgbClr val="000000"/>
                </a:solidFill>
              </a:rPr>
              <a:t>exposed to secondhand smoke</a:t>
            </a:r>
          </a:p>
          <a:p>
            <a:pPr>
              <a:defRPr>
                <a:solidFill>
                  <a:srgbClr val="FF0000"/>
                </a:solidFill>
              </a:defRPr>
            </a:pPr>
            <a:endParaRPr lang="en-US" dirty="0">
              <a:solidFill>
                <a:srgbClr val="000000"/>
              </a:solidFill>
            </a:endParaRPr>
          </a:p>
          <a:p>
            <a:pPr>
              <a:defRPr>
                <a:solidFill>
                  <a:srgbClr val="FF0000"/>
                </a:solidFill>
              </a:defRPr>
            </a:pPr>
            <a:r>
              <a:rPr lang="en-US" dirty="0"/>
              <a:t>25% to 30% </a:t>
            </a:r>
            <a:r>
              <a:rPr lang="en-US" dirty="0">
                <a:solidFill>
                  <a:srgbClr val="000000"/>
                </a:solidFill>
              </a:rPr>
              <a:t>increased risk of </a:t>
            </a:r>
            <a:r>
              <a:rPr lang="en-US" b="1" dirty="0">
                <a:solidFill>
                  <a:srgbClr val="000000"/>
                </a:solidFill>
              </a:rPr>
              <a:t>heart</a:t>
            </a:r>
            <a:r>
              <a:rPr lang="en-US" dirty="0">
                <a:solidFill>
                  <a:srgbClr val="000000"/>
                </a:solidFill>
              </a:rPr>
              <a:t> </a:t>
            </a:r>
            <a:r>
              <a:rPr lang="en-US" b="1" dirty="0">
                <a:solidFill>
                  <a:srgbClr val="000000"/>
                </a:solidFill>
              </a:rPr>
              <a:t>disease.</a:t>
            </a:r>
          </a:p>
          <a:p>
            <a:pPr>
              <a:defRPr>
                <a:solidFill>
                  <a:srgbClr val="FF0000"/>
                </a:solidFill>
              </a:defRPr>
            </a:pPr>
            <a:r>
              <a:rPr lang="en-US" dirty="0"/>
              <a:t>20% to 30%</a:t>
            </a:r>
            <a:r>
              <a:rPr lang="en-US" dirty="0">
                <a:solidFill>
                  <a:srgbClr val="000000"/>
                </a:solidFill>
              </a:rPr>
              <a:t> increased risk of </a:t>
            </a:r>
            <a:r>
              <a:rPr lang="en-US" b="1" dirty="0">
                <a:solidFill>
                  <a:srgbClr val="000000"/>
                </a:solidFill>
              </a:rPr>
              <a:t>lung cancer</a:t>
            </a:r>
            <a:r>
              <a:rPr lang="en-US" dirty="0">
                <a:solidFill>
                  <a:srgbClr val="000000"/>
                </a:solidFill>
              </a:rPr>
              <a:t>.</a:t>
            </a:r>
          </a:p>
          <a:p>
            <a:endParaRPr lang="en-US" dirty="0"/>
          </a:p>
        </p:txBody>
      </p:sp>
    </p:spTree>
    <p:extLst>
      <p:ext uri="{BB962C8B-B14F-4D97-AF65-F5344CB8AC3E}">
        <p14:creationId xmlns:p14="http://schemas.microsoft.com/office/powerpoint/2010/main" val="2768784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tx2">
                    <a:lumMod val="75000"/>
                  </a:schemeClr>
                </a:solidFill>
                <a:latin typeface="Avenir Black Oblique"/>
              </a:rPr>
              <a:t>In </a:t>
            </a:r>
            <a:r>
              <a:rPr lang="en-US" sz="3600" b="1" dirty="0">
                <a:solidFill>
                  <a:schemeClr val="tx2">
                    <a:lumMod val="75000"/>
                  </a:schemeClr>
                </a:solidFill>
                <a:latin typeface="Copperplate Gothic Bold" panose="020E0705020206020404" pitchFamily="34" charset="0"/>
                <a:cs typeface="+mn-cs"/>
              </a:rPr>
              <a:t>pregnancy</a:t>
            </a:r>
            <a:r>
              <a:rPr lang="en-US" b="1" dirty="0">
                <a:solidFill>
                  <a:schemeClr val="tx2">
                    <a:lumMod val="75000"/>
                  </a:schemeClr>
                </a:solidFill>
                <a:latin typeface="Avenir Black Oblique"/>
              </a:rPr>
              <a:t> :</a:t>
            </a:r>
          </a:p>
        </p:txBody>
      </p:sp>
      <p:sp>
        <p:nvSpPr>
          <p:cNvPr id="3" name="Content Placeholder 2"/>
          <p:cNvSpPr>
            <a:spLocks noGrp="1"/>
          </p:cNvSpPr>
          <p:nvPr>
            <p:ph idx="1"/>
          </p:nvPr>
        </p:nvSpPr>
        <p:spPr>
          <a:xfrm>
            <a:off x="457200" y="1870674"/>
            <a:ext cx="8229600" cy="4255489"/>
          </a:xfrm>
        </p:spPr>
        <p:txBody>
          <a:bodyPr>
            <a:noAutofit/>
          </a:bodyPr>
          <a:lstStyle/>
          <a:p>
            <a:pPr>
              <a:lnSpc>
                <a:spcPct val="80000"/>
              </a:lnSpc>
              <a:buSzPct val="100000"/>
              <a:defRPr sz="2400">
                <a:solidFill>
                  <a:srgbClr val="0070C0"/>
                </a:solidFill>
              </a:defRPr>
            </a:pPr>
            <a:r>
              <a:rPr lang="en-US" sz="2400" dirty="0"/>
              <a:t>Miscarriage</a:t>
            </a:r>
          </a:p>
          <a:p>
            <a:pPr>
              <a:lnSpc>
                <a:spcPct val="80000"/>
              </a:lnSpc>
              <a:buSzPct val="100000"/>
              <a:defRPr sz="2400">
                <a:solidFill>
                  <a:srgbClr val="0070C0"/>
                </a:solidFill>
              </a:defRPr>
            </a:pPr>
            <a:endParaRPr lang="en-US" sz="2400" dirty="0"/>
          </a:p>
          <a:p>
            <a:pPr marL="457200" lvl="1" indent="0">
              <a:lnSpc>
                <a:spcPct val="80000"/>
              </a:lnSpc>
              <a:buSzPct val="100000"/>
              <a:buFont typeface="Arial"/>
              <a:buChar char="•"/>
              <a:defRPr sz="2400">
                <a:solidFill>
                  <a:srgbClr val="0070C0"/>
                </a:solidFill>
              </a:defRPr>
            </a:pPr>
            <a:r>
              <a:rPr lang="en-US" sz="2000" dirty="0"/>
              <a:t> Premature birth</a:t>
            </a:r>
          </a:p>
          <a:p>
            <a:pPr marL="457200" lvl="1" indent="0">
              <a:lnSpc>
                <a:spcPct val="80000"/>
              </a:lnSpc>
              <a:buSzPct val="100000"/>
              <a:buNone/>
              <a:defRPr sz="2400">
                <a:solidFill>
                  <a:srgbClr val="0070C0"/>
                </a:solidFill>
              </a:defRPr>
            </a:pPr>
            <a:endParaRPr lang="en-US" sz="2000" dirty="0"/>
          </a:p>
          <a:p>
            <a:pPr marL="914400" lvl="2" indent="0">
              <a:lnSpc>
                <a:spcPct val="80000"/>
              </a:lnSpc>
              <a:buSzPct val="100000"/>
              <a:defRPr sz="2400">
                <a:solidFill>
                  <a:srgbClr val="0070C0"/>
                </a:solidFill>
              </a:defRPr>
            </a:pPr>
            <a:r>
              <a:rPr lang="en-US" dirty="0"/>
              <a:t> Lower birth weight than expected </a:t>
            </a:r>
          </a:p>
          <a:p>
            <a:pPr marL="1371600" lvl="3" indent="0">
              <a:lnSpc>
                <a:spcPct val="80000"/>
              </a:lnSpc>
              <a:buSzPct val="100000"/>
              <a:buFont typeface="Arial"/>
              <a:buChar char="•"/>
              <a:defRPr sz="2400">
                <a:solidFill>
                  <a:srgbClr val="0070C0"/>
                </a:solidFill>
              </a:defRPr>
            </a:pPr>
            <a:endParaRPr lang="en-US" sz="2400" dirty="0"/>
          </a:p>
          <a:p>
            <a:pPr marL="1371600" lvl="3" indent="0">
              <a:lnSpc>
                <a:spcPct val="80000"/>
              </a:lnSpc>
              <a:buSzPct val="100000"/>
              <a:buFont typeface="Arial"/>
              <a:buChar char="•"/>
              <a:defRPr sz="2400">
                <a:solidFill>
                  <a:srgbClr val="0070C0"/>
                </a:solidFill>
              </a:defRPr>
            </a:pPr>
            <a:r>
              <a:rPr lang="en-US" sz="2400" dirty="0"/>
              <a:t>Sudden infant death syndrome </a:t>
            </a:r>
          </a:p>
          <a:p>
            <a:pPr marL="1828800" lvl="4" indent="0">
              <a:lnSpc>
                <a:spcPct val="80000"/>
              </a:lnSpc>
              <a:buSzPct val="100000"/>
              <a:buFont typeface="Arial"/>
              <a:buChar char="•"/>
              <a:defRPr sz="2400">
                <a:solidFill>
                  <a:srgbClr val="0070C0"/>
                </a:solidFill>
              </a:defRPr>
            </a:pPr>
            <a:endParaRPr lang="en-US" sz="2400" dirty="0"/>
          </a:p>
          <a:p>
            <a:pPr marL="1828800" lvl="4" indent="0">
              <a:lnSpc>
                <a:spcPct val="80000"/>
              </a:lnSpc>
              <a:buSzPct val="100000"/>
              <a:buFont typeface="Arial"/>
              <a:buChar char="•"/>
              <a:defRPr sz="2400">
                <a:solidFill>
                  <a:srgbClr val="0070C0"/>
                </a:solidFill>
              </a:defRPr>
            </a:pPr>
            <a:r>
              <a:rPr lang="en-US" sz="2400" dirty="0"/>
              <a:t>congenital anomalies</a:t>
            </a:r>
          </a:p>
          <a:p>
            <a:pPr marL="2286000" lvl="5" indent="0">
              <a:lnSpc>
                <a:spcPct val="80000"/>
              </a:lnSpc>
              <a:buSzPct val="100000"/>
              <a:defRPr sz="2400">
                <a:solidFill>
                  <a:srgbClr val="0070C0"/>
                </a:solidFill>
              </a:defRPr>
            </a:pPr>
            <a:endParaRPr lang="en-US" sz="2400" dirty="0"/>
          </a:p>
          <a:p>
            <a:pPr marL="2286000" lvl="5" indent="0">
              <a:lnSpc>
                <a:spcPct val="80000"/>
              </a:lnSpc>
              <a:buSzPct val="100000"/>
              <a:defRPr sz="2400">
                <a:solidFill>
                  <a:srgbClr val="0070C0"/>
                </a:solidFill>
              </a:defRPr>
            </a:pPr>
            <a:r>
              <a:rPr lang="en-US" sz="2400" dirty="0"/>
              <a:t>Learning problems and attention-deficit/hyperactivity disorder</a:t>
            </a:r>
          </a:p>
        </p:txBody>
      </p:sp>
    </p:spTree>
    <p:extLst>
      <p:ext uri="{BB962C8B-B14F-4D97-AF65-F5344CB8AC3E}">
        <p14:creationId xmlns:p14="http://schemas.microsoft.com/office/powerpoint/2010/main" val="57713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b="1" dirty="0">
                <a:solidFill>
                  <a:srgbClr val="C00000"/>
                </a:solidFill>
              </a:rPr>
              <a:t>How are you going to help the smoker to quit and how to overcome withdrawal symptoms</a:t>
            </a:r>
          </a:p>
          <a:p>
            <a:r>
              <a:rPr lang="en-US" dirty="0">
                <a:solidFill>
                  <a:schemeClr val="accent1">
                    <a:lumMod val="75000"/>
                  </a:schemeClr>
                </a:solidFill>
              </a:rPr>
              <a:t>Role</a:t>
            </a:r>
            <a:r>
              <a:rPr lang="en-US" b="1" dirty="0">
                <a:solidFill>
                  <a:srgbClr val="C00000"/>
                </a:solidFill>
              </a:rPr>
              <a:t> </a:t>
            </a:r>
            <a:r>
              <a:rPr lang="en-US" dirty="0">
                <a:solidFill>
                  <a:schemeClr val="accent1">
                    <a:lumMod val="75000"/>
                  </a:schemeClr>
                </a:solidFill>
              </a:rPr>
              <a:t>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4446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lumMod val="75000"/>
                  </a:schemeClr>
                </a:solidFill>
                <a:latin typeface="Copperplate Gothic Bold" panose="020E0705020206020404" pitchFamily="34" charset="0"/>
                <a:cs typeface="+mn-cs"/>
              </a:rPr>
              <a:t>quitting smoking </a:t>
            </a:r>
          </a:p>
        </p:txBody>
      </p:sp>
      <p:sp>
        <p:nvSpPr>
          <p:cNvPr id="3" name="Content Placeholder 2"/>
          <p:cNvSpPr>
            <a:spLocks noGrp="1"/>
          </p:cNvSpPr>
          <p:nvPr>
            <p:ph idx="1"/>
          </p:nvPr>
        </p:nvSpPr>
        <p:spPr>
          <a:xfrm>
            <a:off x="457200" y="1629696"/>
            <a:ext cx="8229600" cy="4525963"/>
          </a:xfrm>
        </p:spPr>
        <p:txBody>
          <a:bodyPr>
            <a:normAutofit/>
          </a:bodyPr>
          <a:lstStyle/>
          <a:p>
            <a:r>
              <a:rPr lang="en-US" sz="2400" dirty="0"/>
              <a:t>There are many plans and strategies for helping people to quit smoking.</a:t>
            </a:r>
          </a:p>
          <a:p>
            <a:endParaRPr lang="en-US" sz="2400" u="sng" dirty="0">
              <a:solidFill>
                <a:srgbClr val="FF0000"/>
              </a:solidFill>
            </a:endParaRPr>
          </a:p>
          <a:p>
            <a:r>
              <a:rPr lang="en-US" sz="2800" b="1" u="sng" dirty="0">
                <a:solidFill>
                  <a:srgbClr val="FF0000"/>
                </a:solidFill>
              </a:rPr>
              <a:t>START</a:t>
            </a:r>
            <a:endParaRPr lang="en-US" sz="2400" b="1" u="sng" dirty="0">
              <a:solidFill>
                <a:srgbClr val="FF0000"/>
              </a:solidFill>
            </a:endParaRPr>
          </a:p>
          <a:p>
            <a:endParaRPr lang="en-US" sz="2400" u="sng" dirty="0">
              <a:solidFill>
                <a:srgbClr val="FF0000"/>
              </a:solidFill>
            </a:endParaRPr>
          </a:p>
          <a:p>
            <a:pPr marL="0" indent="0">
              <a:buNone/>
            </a:pPr>
            <a:endParaRPr lang="en-US" sz="2400" u="sng" dirty="0">
              <a:solidFill>
                <a:srgbClr val="FF0000"/>
              </a:solidFill>
            </a:endParaRPr>
          </a:p>
          <a:p>
            <a:pPr marL="0" indent="0">
              <a:buNone/>
            </a:pPr>
            <a:endParaRPr lang="en-US" sz="2400" u="sng" dirty="0">
              <a:solidFill>
                <a:schemeClr val="tx1">
                  <a:lumMod val="95000"/>
                  <a:lumOff val="5000"/>
                </a:schemeClr>
              </a:solidFill>
            </a:endParaRPr>
          </a:p>
          <a:p>
            <a:endParaRPr lang="en-US" sz="2400" dirty="0"/>
          </a:p>
        </p:txBody>
      </p:sp>
      <p:sp>
        <p:nvSpPr>
          <p:cNvPr id="5" name="Shape 266"/>
          <p:cNvSpPr/>
          <p:nvPr/>
        </p:nvSpPr>
        <p:spPr>
          <a:xfrm>
            <a:off x="217313" y="3406407"/>
            <a:ext cx="3870544"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b="1"/>
            </a:pPr>
            <a:r>
              <a:rPr sz="2400" dirty="0"/>
              <a:t>S </a:t>
            </a:r>
            <a:r>
              <a:rPr dirty="0"/>
              <a:t>= </a:t>
            </a:r>
            <a:r>
              <a:rPr dirty="0">
                <a:solidFill>
                  <a:srgbClr val="0070C0"/>
                </a:solidFill>
              </a:rPr>
              <a:t>Set a quit date. </a:t>
            </a:r>
          </a:p>
        </p:txBody>
      </p:sp>
      <p:sp>
        <p:nvSpPr>
          <p:cNvPr id="6" name="Shape 267"/>
          <p:cNvSpPr/>
          <p:nvPr/>
        </p:nvSpPr>
        <p:spPr>
          <a:xfrm>
            <a:off x="217313" y="3877080"/>
            <a:ext cx="8446911"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000" b="1"/>
            </a:pPr>
            <a:r>
              <a:rPr sz="2400" dirty="0"/>
              <a:t>T </a:t>
            </a:r>
            <a:r>
              <a:rPr dirty="0"/>
              <a:t>= </a:t>
            </a:r>
            <a:r>
              <a:rPr dirty="0">
                <a:solidFill>
                  <a:srgbClr val="0070C0"/>
                </a:solidFill>
              </a:rPr>
              <a:t>Tell family, friends, and co-workers that you plan to quit.</a:t>
            </a:r>
          </a:p>
        </p:txBody>
      </p:sp>
      <p:sp>
        <p:nvSpPr>
          <p:cNvPr id="7" name="Shape 268"/>
          <p:cNvSpPr/>
          <p:nvPr/>
        </p:nvSpPr>
        <p:spPr>
          <a:xfrm>
            <a:off x="217313" y="4357591"/>
            <a:ext cx="7308073"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defTabSz="914400">
              <a:defRPr sz="2000" b="1"/>
            </a:pPr>
            <a:r>
              <a:rPr sz="2400" dirty="0"/>
              <a:t>A </a:t>
            </a:r>
            <a:r>
              <a:rPr dirty="0"/>
              <a:t>= </a:t>
            </a:r>
            <a:r>
              <a:rPr dirty="0">
                <a:solidFill>
                  <a:srgbClr val="0070C0"/>
                </a:solidFill>
              </a:rPr>
              <a:t>Anticipate and plan for the challenges you'll face while quitting.</a:t>
            </a:r>
          </a:p>
        </p:txBody>
      </p:sp>
      <p:sp>
        <p:nvSpPr>
          <p:cNvPr id="8" name="Shape 269"/>
          <p:cNvSpPr/>
          <p:nvPr/>
        </p:nvSpPr>
        <p:spPr>
          <a:xfrm>
            <a:off x="217313" y="4864747"/>
            <a:ext cx="6795384" cy="769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defTabSz="914400">
              <a:defRPr sz="2000" b="1"/>
            </a:pPr>
            <a:r>
              <a:rPr sz="2400" dirty="0"/>
              <a:t>R </a:t>
            </a:r>
            <a:r>
              <a:rPr dirty="0"/>
              <a:t>= </a:t>
            </a:r>
            <a:r>
              <a:rPr dirty="0">
                <a:solidFill>
                  <a:srgbClr val="0070C0"/>
                </a:solidFill>
              </a:rPr>
              <a:t>Remove cigarettes and other tobacco products</a:t>
            </a:r>
            <a:r>
              <a:rPr lang="en-US" dirty="0">
                <a:solidFill>
                  <a:srgbClr val="0070C0"/>
                </a:solidFill>
              </a:rPr>
              <a:t> and triggers</a:t>
            </a:r>
          </a:p>
          <a:p>
            <a:pPr defTabSz="914400">
              <a:defRPr sz="2000" b="1"/>
            </a:pPr>
            <a:r>
              <a:rPr dirty="0">
                <a:solidFill>
                  <a:srgbClr val="0070C0"/>
                </a:solidFill>
              </a:rPr>
              <a:t> from your home, car, and work.</a:t>
            </a:r>
          </a:p>
        </p:txBody>
      </p:sp>
      <p:sp>
        <p:nvSpPr>
          <p:cNvPr id="9" name="Shape 270"/>
          <p:cNvSpPr/>
          <p:nvPr/>
        </p:nvSpPr>
        <p:spPr>
          <a:xfrm>
            <a:off x="217313" y="5661488"/>
            <a:ext cx="5377281"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defTabSz="914400">
              <a:defRPr sz="2000" b="1"/>
            </a:pPr>
            <a:r>
              <a:rPr sz="2400" dirty="0"/>
              <a:t>T </a:t>
            </a:r>
            <a:r>
              <a:rPr dirty="0"/>
              <a:t>= </a:t>
            </a:r>
            <a:r>
              <a:rPr dirty="0">
                <a:solidFill>
                  <a:srgbClr val="0070C0"/>
                </a:solidFill>
              </a:rPr>
              <a:t>Talk to your doctor about getting help to quit.</a:t>
            </a:r>
          </a:p>
        </p:txBody>
      </p:sp>
    </p:spTree>
    <p:extLst>
      <p:ext uri="{BB962C8B-B14F-4D97-AF65-F5344CB8AC3E}">
        <p14:creationId xmlns:p14="http://schemas.microsoft.com/office/powerpoint/2010/main" val="7887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5">
                                            <p:bg/>
                                          </p:spTgt>
                                        </p:tgtEl>
                                        <p:attrNameLst>
                                          <p:attrName>style.visibility</p:attrName>
                                        </p:attrNameLst>
                                      </p:cBhvr>
                                      <p:to>
                                        <p:strVal val="visible"/>
                                      </p:to>
                                    </p:set>
                                    <p:animEffect transition="in" filter="dissolve">
                                      <p:cBhvr>
                                        <p:cTn id="7" dur="2000"/>
                                        <p:tgtEl>
                                          <p:spTgt spid="5">
                                            <p:bg/>
                                          </p:spTgt>
                                        </p:tgtEl>
                                      </p:cBhvr>
                                    </p:animEffect>
                                  </p:childTnLst>
                                </p:cTn>
                              </p:par>
                              <p:par>
                                <p:cTn id="8" presetID="9" presetClass="entr" presetSubtype="0" fill="hold" grpId="0" nodeType="withEffect">
                                  <p:stCondLst>
                                    <p:cond delay="0"/>
                                  </p:stCondLst>
                                  <p:iterate>
                                    <p:tmAbs val="0"/>
                                  </p:iterate>
                                  <p:childTnLst>
                                    <p:set>
                                      <p:cBhvr>
                                        <p:cTn id="9" fill="hold"/>
                                        <p:tgtEl>
                                          <p:spTgt spid="5">
                                            <p:txEl>
                                              <p:pRg st="0" end="0"/>
                                            </p:txEl>
                                          </p:spTgt>
                                        </p:tgtEl>
                                        <p:attrNameLst>
                                          <p:attrName>style.visibility</p:attrName>
                                        </p:attrNameLst>
                                      </p:cBhvr>
                                      <p:to>
                                        <p:strVal val="visible"/>
                                      </p:to>
                                    </p:set>
                                    <p:animEffect transition="in" filter="dissolv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6">
                                            <p:bg/>
                                          </p:spTgt>
                                        </p:tgtEl>
                                        <p:attrNameLst>
                                          <p:attrName>style.visibility</p:attrName>
                                        </p:attrNameLst>
                                      </p:cBhvr>
                                      <p:to>
                                        <p:strVal val="visible"/>
                                      </p:to>
                                    </p:set>
                                    <p:animEffect transition="in" filter="dissolve">
                                      <p:cBhvr>
                                        <p:cTn id="15" dur="2000"/>
                                        <p:tgtEl>
                                          <p:spTgt spid="6">
                                            <p:bg/>
                                          </p:spTgt>
                                        </p:tgtEl>
                                      </p:cBhvr>
                                    </p:animEffect>
                                  </p:childTnLst>
                                </p:cTn>
                              </p:par>
                              <p:par>
                                <p:cTn id="16" presetID="9" presetClass="entr" presetSubtype="0" fill="hold" grpId="0" nodeType="withEffect">
                                  <p:stCondLst>
                                    <p:cond delay="0"/>
                                  </p:stCondLst>
                                  <p:iterate>
                                    <p:tmAbs val="0"/>
                                  </p:iterate>
                                  <p:childTnLst>
                                    <p:set>
                                      <p:cBhvr>
                                        <p:cTn id="17" fill="hold"/>
                                        <p:tgtEl>
                                          <p:spTgt spid="6">
                                            <p:txEl>
                                              <p:pRg st="0" end="0"/>
                                            </p:txEl>
                                          </p:spTgt>
                                        </p:tgtEl>
                                        <p:attrNameLst>
                                          <p:attrName>style.visibility</p:attrName>
                                        </p:attrNameLst>
                                      </p:cBhvr>
                                      <p:to>
                                        <p:strVal val="visible"/>
                                      </p:to>
                                    </p:set>
                                    <p:animEffect transition="in" filter="dissolv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0" nodeType="clickEffect">
                                  <p:stCondLst>
                                    <p:cond delay="0"/>
                                  </p:stCondLst>
                                  <p:iterate>
                                    <p:tmAbs val="0"/>
                                  </p:iterate>
                                  <p:childTnLst>
                                    <p:set>
                                      <p:cBhvr>
                                        <p:cTn id="22" fill="hold"/>
                                        <p:tgtEl>
                                          <p:spTgt spid="7">
                                            <p:bg/>
                                          </p:spTgt>
                                        </p:tgtEl>
                                        <p:attrNameLst>
                                          <p:attrName>style.visibility</p:attrName>
                                        </p:attrNameLst>
                                      </p:cBhvr>
                                      <p:to>
                                        <p:strVal val="visible"/>
                                      </p:to>
                                    </p:set>
                                    <p:animEffect transition="in" filter="dissolve">
                                      <p:cBhvr>
                                        <p:cTn id="23" dur="2000"/>
                                        <p:tgtEl>
                                          <p:spTgt spid="7">
                                            <p:bg/>
                                          </p:spTgt>
                                        </p:tgtEl>
                                      </p:cBhvr>
                                    </p:animEffect>
                                  </p:childTnLst>
                                </p:cTn>
                              </p:par>
                              <p:par>
                                <p:cTn id="24" presetID="9" presetClass="entr" presetSubtype="0" fill="hold" grpId="0" nodeType="withEffect">
                                  <p:stCondLst>
                                    <p:cond delay="0"/>
                                  </p:stCondLst>
                                  <p:iterate>
                                    <p:tmAbs val="0"/>
                                  </p:iterate>
                                  <p:childTnLst>
                                    <p:set>
                                      <p:cBhvr>
                                        <p:cTn id="25" fill="hold"/>
                                        <p:tgtEl>
                                          <p:spTgt spid="7">
                                            <p:txEl>
                                              <p:pRg st="0" end="0"/>
                                            </p:txEl>
                                          </p:spTgt>
                                        </p:tgtEl>
                                        <p:attrNameLst>
                                          <p:attrName>style.visibility</p:attrName>
                                        </p:attrNameLst>
                                      </p:cBhvr>
                                      <p:to>
                                        <p:strVal val="visible"/>
                                      </p:to>
                                    </p:set>
                                    <p:animEffect transition="in" filter="dissolve">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0" nodeType="clickEffect">
                                  <p:stCondLst>
                                    <p:cond delay="0"/>
                                  </p:stCondLst>
                                  <p:iterate>
                                    <p:tmAbs val="0"/>
                                  </p:iterate>
                                  <p:childTnLst>
                                    <p:set>
                                      <p:cBhvr>
                                        <p:cTn id="30" fill="hold"/>
                                        <p:tgtEl>
                                          <p:spTgt spid="8">
                                            <p:bg/>
                                          </p:spTgt>
                                        </p:tgtEl>
                                        <p:attrNameLst>
                                          <p:attrName>style.visibility</p:attrName>
                                        </p:attrNameLst>
                                      </p:cBhvr>
                                      <p:to>
                                        <p:strVal val="visible"/>
                                      </p:to>
                                    </p:set>
                                    <p:animEffect transition="in" filter="dissolve">
                                      <p:cBhvr>
                                        <p:cTn id="31" dur="2000"/>
                                        <p:tgtEl>
                                          <p:spTgt spid="8">
                                            <p:bg/>
                                          </p:spTgt>
                                        </p:tgtEl>
                                      </p:cBhvr>
                                    </p:animEffect>
                                  </p:childTnLst>
                                </p:cTn>
                              </p:par>
                              <p:par>
                                <p:cTn id="32" presetID="9" presetClass="entr" presetSubtype="0" fill="hold" grpId="0" nodeType="withEffect">
                                  <p:stCondLst>
                                    <p:cond delay="0"/>
                                  </p:stCondLst>
                                  <p:iterate>
                                    <p:tmAbs val="0"/>
                                  </p:iterate>
                                  <p:childTnLst>
                                    <p:set>
                                      <p:cBhvr>
                                        <p:cTn id="33" fill="hold"/>
                                        <p:tgtEl>
                                          <p:spTgt spid="8">
                                            <p:txEl>
                                              <p:pRg st="0" end="0"/>
                                            </p:txEl>
                                          </p:spTgt>
                                        </p:tgtEl>
                                        <p:attrNameLst>
                                          <p:attrName>style.visibility</p:attrName>
                                        </p:attrNameLst>
                                      </p:cBhvr>
                                      <p:to>
                                        <p:strVal val="visible"/>
                                      </p:to>
                                    </p:set>
                                    <p:animEffect transition="in" filter="dissolve">
                                      <p:cBhvr>
                                        <p:cTn id="34" dur="2000"/>
                                        <p:tgtEl>
                                          <p:spTgt spid="8">
                                            <p:txEl>
                                              <p:pRg st="0" end="0"/>
                                            </p:txEl>
                                          </p:spTgt>
                                        </p:tgtEl>
                                      </p:cBhvr>
                                    </p:animEffect>
                                  </p:childTnLst>
                                </p:cTn>
                              </p:par>
                              <p:par>
                                <p:cTn id="35" presetID="9" presetClass="entr" presetSubtype="0" fill="hold" grpId="0" nodeType="withEffect">
                                  <p:stCondLst>
                                    <p:cond delay="0"/>
                                  </p:stCondLst>
                                  <p:iterate>
                                    <p:tmAbs val="0"/>
                                  </p:iterate>
                                  <p:childTnLst>
                                    <p:set>
                                      <p:cBhvr>
                                        <p:cTn id="36" fill="hold"/>
                                        <p:tgtEl>
                                          <p:spTgt spid="8">
                                            <p:txEl>
                                              <p:pRg st="1" end="1"/>
                                            </p:txEl>
                                          </p:spTgt>
                                        </p:tgtEl>
                                        <p:attrNameLst>
                                          <p:attrName>style.visibility</p:attrName>
                                        </p:attrNameLst>
                                      </p:cBhvr>
                                      <p:to>
                                        <p:strVal val="visible"/>
                                      </p:to>
                                    </p:set>
                                    <p:animEffect transition="in" filter="dissolve">
                                      <p:cBhvr>
                                        <p:cTn id="37" dur="20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0" nodeType="clickEffect">
                                  <p:stCondLst>
                                    <p:cond delay="0"/>
                                  </p:stCondLst>
                                  <p:iterate>
                                    <p:tmAbs val="0"/>
                                  </p:iterate>
                                  <p:childTnLst>
                                    <p:set>
                                      <p:cBhvr>
                                        <p:cTn id="41" fill="hold"/>
                                        <p:tgtEl>
                                          <p:spTgt spid="9">
                                            <p:bg/>
                                          </p:spTgt>
                                        </p:tgtEl>
                                        <p:attrNameLst>
                                          <p:attrName>style.visibility</p:attrName>
                                        </p:attrNameLst>
                                      </p:cBhvr>
                                      <p:to>
                                        <p:strVal val="visible"/>
                                      </p:to>
                                    </p:set>
                                    <p:animEffect transition="in" filter="dissolve">
                                      <p:cBhvr>
                                        <p:cTn id="42" dur="2000"/>
                                        <p:tgtEl>
                                          <p:spTgt spid="9">
                                            <p:bg/>
                                          </p:spTgt>
                                        </p:tgtEl>
                                      </p:cBhvr>
                                    </p:animEffect>
                                  </p:childTnLst>
                                </p:cTn>
                              </p:par>
                              <p:par>
                                <p:cTn id="43" presetID="9" presetClass="entr" presetSubtype="0" fill="hold" grpId="0" nodeType="withEffect">
                                  <p:stCondLst>
                                    <p:cond delay="0"/>
                                  </p:stCondLst>
                                  <p:iterate>
                                    <p:tmAbs val="0"/>
                                  </p:iterate>
                                  <p:childTnLst>
                                    <p:set>
                                      <p:cBhvr>
                                        <p:cTn id="44" fill="hold"/>
                                        <p:tgtEl>
                                          <p:spTgt spid="9">
                                            <p:txEl>
                                              <p:pRg st="0" end="0"/>
                                            </p:txEl>
                                          </p:spTgt>
                                        </p:tgtEl>
                                        <p:attrNameLst>
                                          <p:attrName>style.visibility</p:attrName>
                                        </p:attrNameLst>
                                      </p:cBhvr>
                                      <p:to>
                                        <p:strVal val="visible"/>
                                      </p:to>
                                    </p:set>
                                    <p:animEffect transition="in" filter="dissolve">
                                      <p:cBhvr>
                                        <p:cTn id="4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P spid="6" grpId="0" build="p" bldLvl="5" animBg="1" advAuto="0"/>
      <p:bldP spid="7" grpId="0" build="p" bldLvl="5" animBg="1" advAuto="0"/>
      <p:bldP spid="8" grpId="0" build="p" bldLvl="5" animBg="1" advAuto="0"/>
      <p:bldP spid="9"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92DD-6A69-431C-B77F-13094AE38166}"/>
              </a:ext>
            </a:extLst>
          </p:cNvPr>
          <p:cNvSpPr>
            <a:spLocks noGrp="1"/>
          </p:cNvSpPr>
          <p:nvPr>
            <p:ph type="title"/>
          </p:nvPr>
        </p:nvSpPr>
        <p:spPr/>
        <p:txBody>
          <a:bodyPr>
            <a:normAutofit fontScale="90000"/>
          </a:bodyPr>
          <a:lstStyle/>
          <a:p>
            <a:r>
              <a:rPr lang="en-US" sz="3600" b="1" dirty="0">
                <a:solidFill>
                  <a:schemeClr val="tx2">
                    <a:lumMod val="75000"/>
                  </a:schemeClr>
                </a:solidFill>
                <a:latin typeface="Copperplate Gothic Bold" panose="020E0705020206020404" pitchFamily="34" charset="0"/>
                <a:cs typeface="+mn-cs"/>
              </a:rPr>
              <a:t>Withdrawal symptoms and how over come them.</a:t>
            </a:r>
          </a:p>
        </p:txBody>
      </p:sp>
      <p:pic>
        <p:nvPicPr>
          <p:cNvPr id="5" name="Content Placeholder 4">
            <a:extLst>
              <a:ext uri="{FF2B5EF4-FFF2-40B4-BE49-F238E27FC236}">
                <a16:creationId xmlns:a16="http://schemas.microsoft.com/office/drawing/2014/main" id="{958E0FFC-BDFF-4BBE-8488-CA1066BDEEC7}"/>
              </a:ext>
            </a:extLst>
          </p:cNvPr>
          <p:cNvPicPr>
            <a:picLocks noGrp="1" noChangeAspect="1"/>
          </p:cNvPicPr>
          <p:nvPr>
            <p:ph idx="1"/>
          </p:nvPr>
        </p:nvPicPr>
        <p:blipFill>
          <a:blip r:embed="rId2"/>
          <a:stretch>
            <a:fillRect/>
          </a:stretch>
        </p:blipFill>
        <p:spPr>
          <a:xfrm>
            <a:off x="0" y="1358740"/>
            <a:ext cx="9144000" cy="5499259"/>
          </a:xfrm>
        </p:spPr>
      </p:pic>
    </p:spTree>
    <p:extLst>
      <p:ext uri="{BB962C8B-B14F-4D97-AF65-F5344CB8AC3E}">
        <p14:creationId xmlns:p14="http://schemas.microsoft.com/office/powerpoint/2010/main" val="278815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rgbClr val="FF0000"/>
                </a:solidFill>
              </a:rPr>
              <a:t>Role</a:t>
            </a:r>
            <a:r>
              <a:rPr lang="en-US" b="1" dirty="0">
                <a:solidFill>
                  <a:srgbClr val="FF0000"/>
                </a:solidFill>
              </a:rPr>
              <a:t> </a:t>
            </a:r>
            <a:r>
              <a:rPr lang="en-US" dirty="0">
                <a:solidFill>
                  <a:srgbClr val="FF0000"/>
                </a:solidFill>
              </a:rPr>
              <a:t>of PHC physician “smoking cessation clinic’</a:t>
            </a:r>
          </a:p>
          <a:p>
            <a:r>
              <a:rPr lang="en-US" dirty="0">
                <a:solidFill>
                  <a:srgbClr val="FF0000"/>
                </a:solidFill>
              </a:rPr>
              <a:t>Update in pharmacological management, smoking </a:t>
            </a:r>
            <a:r>
              <a:rPr lang="en-US" dirty="0">
                <a:solidFill>
                  <a:schemeClr val="accent1">
                    <a:lumMod val="75000"/>
                  </a:schemeClr>
                </a:solidFill>
              </a:rPr>
              <a:t>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4446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Health professionals are essential in promoting tobacco-free lifestyles by Counseling the smokers </a:t>
            </a:r>
          </a:p>
          <a:p>
            <a:r>
              <a:rPr lang="en-US" dirty="0"/>
              <a:t>70% of all tobacco users admit they would like to quit </a:t>
            </a:r>
          </a:p>
          <a:p>
            <a:r>
              <a:rPr lang="en-US" dirty="0"/>
              <a:t>Less than 10% of are successful.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500" dirty="0"/>
              <a:t>Five A’s Counseling Strategy:</a:t>
            </a:r>
          </a:p>
          <a:p>
            <a:pPr marL="514350" indent="-514350">
              <a:buFont typeface="+mj-lt"/>
              <a:buAutoNum type="arabicPeriod"/>
            </a:pPr>
            <a:r>
              <a:rPr lang="en-US" sz="3500" b="1" dirty="0"/>
              <a:t>Ask</a:t>
            </a:r>
            <a:r>
              <a:rPr lang="en-US" dirty="0"/>
              <a:t>: </a:t>
            </a:r>
            <a:r>
              <a:rPr lang="en-US" sz="3500" dirty="0"/>
              <a:t>Have you ever been a smoker? </a:t>
            </a:r>
          </a:p>
          <a:p>
            <a:pPr marL="514350" indent="-514350">
              <a:buFont typeface="+mj-lt"/>
              <a:buAutoNum type="arabicPeriod"/>
            </a:pPr>
            <a:r>
              <a:rPr lang="en-US" sz="3500" b="1" dirty="0"/>
              <a:t>Advise</a:t>
            </a:r>
            <a:r>
              <a:rPr lang="en-US" dirty="0"/>
              <a:t>: </a:t>
            </a:r>
            <a:r>
              <a:rPr lang="en-US" sz="3500" dirty="0"/>
              <a:t>quitting smoking is very important for you because can cause cardiovascular and respiratory disease</a:t>
            </a:r>
          </a:p>
          <a:p>
            <a:pPr marL="514350" indent="-514350">
              <a:buFont typeface="+mj-lt"/>
              <a:buAutoNum type="arabicPeriod"/>
            </a:pPr>
            <a:r>
              <a:rPr lang="en-US" sz="3500" b="1" dirty="0"/>
              <a:t>Assess</a:t>
            </a:r>
            <a:r>
              <a:rPr lang="en-US" b="1" dirty="0"/>
              <a:t>:</a:t>
            </a:r>
            <a:r>
              <a:rPr lang="en-US" dirty="0"/>
              <a:t> </a:t>
            </a:r>
            <a:r>
              <a:rPr lang="en-US" sz="3500" dirty="0"/>
              <a:t>Are you willing to quit smoking now? What keeps you from quitting? </a:t>
            </a:r>
          </a:p>
          <a:p>
            <a:pPr marL="514350" indent="-514350">
              <a:buFont typeface="+mj-lt"/>
              <a:buAutoNum type="arabicPeriod"/>
            </a:pPr>
            <a:r>
              <a:rPr lang="en-US" sz="3500" b="1" dirty="0"/>
              <a:t>Assist:</a:t>
            </a:r>
            <a:r>
              <a:rPr lang="en-US" b="1" dirty="0"/>
              <a:t> </a:t>
            </a:r>
            <a:r>
              <a:rPr lang="en-US" sz="3500" dirty="0"/>
              <a:t>provide support to the patient to quit</a:t>
            </a:r>
          </a:p>
          <a:p>
            <a:pPr marL="514350" indent="-514350">
              <a:buFont typeface="+mj-lt"/>
              <a:buAutoNum type="arabicPeriod"/>
            </a:pPr>
            <a:r>
              <a:rPr lang="en-US" sz="3500" b="1" dirty="0"/>
              <a:t>Arrange</a:t>
            </a:r>
            <a:r>
              <a:rPr lang="en-US" b="1" dirty="0"/>
              <a:t>: </a:t>
            </a:r>
            <a:r>
              <a:rPr lang="en-US" sz="3500" dirty="0"/>
              <a:t>follow up contact in person or by telephone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descr="Capture sls2.PNG"/>
          <p:cNvPicPr>
            <a:picLocks noGrp="1" noChangeAspect="1"/>
          </p:cNvPicPr>
          <p:nvPr>
            <p:ph idx="1"/>
          </p:nvPr>
        </p:nvPicPr>
        <p:blipFill>
          <a:blip r:embed="rId2" cstate="print"/>
          <a:stretch>
            <a:fillRect/>
          </a:stretch>
        </p:blipFill>
        <p:spPr>
          <a:xfrm>
            <a:off x="457200" y="274637"/>
            <a:ext cx="8229600" cy="638741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5937-7481-4A44-AD01-82D5AA444DC3}"/>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Q2)</a:t>
            </a:r>
          </a:p>
        </p:txBody>
      </p:sp>
      <p:sp>
        <p:nvSpPr>
          <p:cNvPr id="3" name="Content Placeholder 2">
            <a:extLst>
              <a:ext uri="{FF2B5EF4-FFF2-40B4-BE49-F238E27FC236}">
                <a16:creationId xmlns:a16="http://schemas.microsoft.com/office/drawing/2014/main" id="{37A59151-26F0-46A9-88A2-97EF33493705}"/>
              </a:ext>
            </a:extLst>
          </p:cNvPr>
          <p:cNvSpPr>
            <a:spLocks noGrp="1"/>
          </p:cNvSpPr>
          <p:nvPr>
            <p:ph idx="1"/>
          </p:nvPr>
        </p:nvSpPr>
        <p:spPr/>
        <p:txBody>
          <a:bodyPr>
            <a:normAutofit/>
          </a:bodyPr>
          <a:lstStyle/>
          <a:p>
            <a:r>
              <a:rPr lang="en-US" sz="2800" dirty="0"/>
              <a:t>Fatimah </a:t>
            </a:r>
            <a:r>
              <a:rPr lang="en-US" sz="2800" b="1" dirty="0">
                <a:effectLst>
                  <a:outerShdw blurRad="38100" dist="38100" dir="2700000" algn="tl">
                    <a:srgbClr val="000000">
                      <a:alpha val="43137"/>
                    </a:srgbClr>
                  </a:outerShdw>
                </a:effectLst>
              </a:rPr>
              <a:t>smokes</a:t>
            </a:r>
            <a:r>
              <a:rPr lang="en-US" sz="2800" dirty="0"/>
              <a:t> a pack of cigarettes a day and has just given birth. Which of the following is </a:t>
            </a:r>
            <a:r>
              <a:rPr lang="en-US" sz="2800" b="1" u="sng" dirty="0"/>
              <a:t>FALSE</a:t>
            </a:r>
            <a:r>
              <a:rPr lang="en-US" sz="2800" dirty="0"/>
              <a:t> regarding the health of her newborn, Her baby will:</a:t>
            </a:r>
          </a:p>
          <a:p>
            <a:pPr marL="0" indent="0" rtl="1">
              <a:buNone/>
            </a:pPr>
            <a:r>
              <a:rPr lang="en-US" sz="2000" dirty="0">
                <a:solidFill>
                  <a:srgbClr val="9E1300"/>
                </a:solidFill>
              </a:rPr>
              <a:t> </a:t>
            </a:r>
            <a:endParaRPr lang="en-US" sz="1800" dirty="0">
              <a:solidFill>
                <a:srgbClr val="9E1300"/>
              </a:solidFill>
            </a:endParaRPr>
          </a:p>
          <a:p>
            <a:r>
              <a:rPr lang="en-US" sz="2400" dirty="0"/>
              <a:t>A- Generally have normal birth weight </a:t>
            </a:r>
          </a:p>
          <a:p>
            <a:r>
              <a:rPr lang="en-US" sz="2400" dirty="0"/>
              <a:t>B- have an increased risk of sudden infant death syndrome</a:t>
            </a:r>
          </a:p>
          <a:p>
            <a:r>
              <a:rPr lang="en-US" sz="2800" dirty="0"/>
              <a:t>C- more likely develop chronic respiratory problems</a:t>
            </a:r>
          </a:p>
          <a:p>
            <a:r>
              <a:rPr lang="en-US" sz="2800" dirty="0"/>
              <a:t>D- be hospitalized more often and have poor overall health </a:t>
            </a:r>
          </a:p>
          <a:p>
            <a:endParaRPr lang="en-US" sz="2800" dirty="0"/>
          </a:p>
        </p:txBody>
      </p:sp>
    </p:spTree>
    <p:extLst>
      <p:ext uri="{BB962C8B-B14F-4D97-AF65-F5344CB8AC3E}">
        <p14:creationId xmlns:p14="http://schemas.microsoft.com/office/powerpoint/2010/main" val="137348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a:t>
            </a:r>
            <a:r>
              <a:rPr lang="en-US" b="1" dirty="0">
                <a:solidFill>
                  <a:srgbClr val="C00000"/>
                </a:solidFill>
              </a:rPr>
              <a:t> </a:t>
            </a:r>
            <a:r>
              <a:rPr lang="en-US" dirty="0">
                <a:solidFill>
                  <a:schemeClr val="accent1">
                    <a:lumMod val="75000"/>
                  </a:schemeClr>
                </a:solidFill>
              </a:rPr>
              <a:t>of PHC physician “smoking cessation clinic’</a:t>
            </a:r>
          </a:p>
          <a:p>
            <a:r>
              <a:rPr lang="en-US" dirty="0">
                <a:solidFill>
                  <a:srgbClr val="FF0000"/>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17133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Before choosing a pharmacologic tool physician should consider “Possible side effects and Contraindications”.</a:t>
            </a:r>
          </a:p>
          <a:p>
            <a:r>
              <a:rPr lang="en-US" dirty="0"/>
              <a:t>Three drugs are currently used as first line pharmacotherapy for smoking cessation, nicotine replacement therapy, </a:t>
            </a:r>
            <a:r>
              <a:rPr lang="en-US" dirty="0" err="1"/>
              <a:t>bupropion</a:t>
            </a:r>
            <a:r>
              <a:rPr lang="en-US" dirty="0"/>
              <a:t> and </a:t>
            </a:r>
            <a:r>
              <a:rPr lang="en-US" dirty="0" err="1"/>
              <a:t>varenicline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lumMod val="75000"/>
                  </a:schemeClr>
                </a:solidFill>
                <a:latin typeface="Copperplate Gothic Bold" panose="020E0705020206020404" pitchFamily="34" charset="0"/>
                <a:cs typeface="+mn-cs"/>
              </a:rPr>
              <a:t>Pharmacological</a:t>
            </a:r>
          </a:p>
        </p:txBody>
      </p:sp>
      <p:sp>
        <p:nvSpPr>
          <p:cNvPr id="3" name="Content Placeholder 2"/>
          <p:cNvSpPr>
            <a:spLocks noGrp="1"/>
          </p:cNvSpPr>
          <p:nvPr>
            <p:ph idx="1"/>
          </p:nvPr>
        </p:nvSpPr>
        <p:spPr/>
        <p:txBody>
          <a:bodyPr/>
          <a:lstStyle/>
          <a:p>
            <a:r>
              <a:rPr lang="en-US" dirty="0"/>
              <a:t>Nicotine replacement therapy: rates of quitting (17.6%)</a:t>
            </a:r>
          </a:p>
          <a:p>
            <a:pPr marL="685800" indent="-457200">
              <a:buFont typeface="+mj-lt"/>
              <a:buAutoNum type="arabicPeriod"/>
              <a:defRPr sz="2400" b="1">
                <a:latin typeface="Century Gothic"/>
                <a:ea typeface="Century Gothic"/>
                <a:cs typeface="Century Gothic"/>
                <a:sym typeface="Century Gothic"/>
              </a:defRPr>
            </a:pPr>
            <a:r>
              <a:rPr lang="en-US" dirty="0"/>
              <a:t>nicotine patch</a:t>
            </a:r>
          </a:p>
          <a:p>
            <a:pPr marL="685800" indent="-457200">
              <a:buFont typeface="+mj-lt"/>
              <a:buAutoNum type="arabicPeriod"/>
              <a:defRPr sz="2400" b="1">
                <a:latin typeface="Century Gothic"/>
                <a:ea typeface="Century Gothic"/>
                <a:cs typeface="Century Gothic"/>
                <a:sym typeface="Century Gothic"/>
              </a:defRPr>
            </a:pPr>
            <a:r>
              <a:rPr lang="en-US" dirty="0"/>
              <a:t>nicotine gum</a:t>
            </a:r>
          </a:p>
          <a:p>
            <a:pPr marL="685800" indent="-457200">
              <a:buFont typeface="+mj-lt"/>
              <a:buAutoNum type="arabicPeriod"/>
              <a:defRPr sz="2400" b="1">
                <a:latin typeface="Century Gothic"/>
                <a:ea typeface="Century Gothic"/>
                <a:cs typeface="Century Gothic"/>
                <a:sym typeface="Century Gothic"/>
              </a:defRPr>
            </a:pPr>
            <a:r>
              <a:rPr lang="en-US" dirty="0"/>
              <a:t>nicotine nasal spray</a:t>
            </a:r>
          </a:p>
          <a:p>
            <a:pPr marL="685800" indent="-457200">
              <a:buFont typeface="+mj-lt"/>
              <a:buAutoNum type="arabicPeriod"/>
              <a:defRPr sz="2400" b="1">
                <a:latin typeface="Century Gothic"/>
                <a:ea typeface="Century Gothic"/>
                <a:cs typeface="Century Gothic"/>
                <a:sym typeface="Century Gothic"/>
              </a:defRPr>
            </a:pPr>
            <a:r>
              <a:rPr lang="en-US" dirty="0"/>
              <a:t>nicotine inhaler</a:t>
            </a:r>
          </a:p>
          <a:p>
            <a:pPr marL="228600" indent="0">
              <a:defRPr sz="2400" b="1">
                <a:latin typeface="Century Gothic"/>
                <a:ea typeface="Century Gothic"/>
                <a:cs typeface="Century Gothic"/>
                <a:sym typeface="Century Gothic"/>
              </a:defRPr>
            </a:pPr>
            <a:r>
              <a:rPr lang="en-US" dirty="0" err="1"/>
              <a:t>Bupropion</a:t>
            </a:r>
            <a:r>
              <a:rPr lang="en-US" dirty="0"/>
              <a:t> : rates of quitting (</a:t>
            </a:r>
            <a:r>
              <a:rPr lang="en-US" dirty="0">
                <a:sym typeface="Century Gothic"/>
              </a:rPr>
              <a:t>19.1%)</a:t>
            </a:r>
          </a:p>
          <a:p>
            <a:pPr marL="228600" indent="0">
              <a:defRPr sz="2400" b="1">
                <a:latin typeface="Century Gothic"/>
                <a:ea typeface="Century Gothic"/>
                <a:cs typeface="Century Gothic"/>
                <a:sym typeface="Century Gothic"/>
              </a:defRPr>
            </a:pPr>
            <a:r>
              <a:rPr lang="en-US" dirty="0" err="1"/>
              <a:t>Varenicline</a:t>
            </a:r>
            <a:r>
              <a:rPr lang="en-US" dirty="0"/>
              <a:t>: rates of quitting </a:t>
            </a:r>
            <a:r>
              <a:rPr lang="en-US" b="1" dirty="0">
                <a:sym typeface="Century Gothic"/>
              </a:rPr>
              <a:t>(27.6%)</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a:t>Nicotine skin patch:</a:t>
            </a:r>
          </a:p>
          <a:p>
            <a:r>
              <a:rPr lang="en-US" b="1" dirty="0"/>
              <a:t>For how long</a:t>
            </a:r>
            <a:r>
              <a:rPr lang="en-US" dirty="0"/>
              <a:t>?</a:t>
            </a:r>
          </a:p>
          <a:p>
            <a:r>
              <a:rPr lang="en-US" dirty="0"/>
              <a:t>8-12 weeks or longer if necessary.</a:t>
            </a:r>
          </a:p>
          <a:p>
            <a:r>
              <a:rPr lang="en-US" b="1" dirty="0"/>
              <a:t>Possible side effects?</a:t>
            </a:r>
          </a:p>
          <a:p>
            <a:r>
              <a:rPr lang="en-US" dirty="0"/>
              <a:t>local skin reaction, disturbed sleep</a:t>
            </a:r>
          </a:p>
          <a:p>
            <a:r>
              <a:rPr lang="en-US" b="1" dirty="0"/>
              <a:t>Contraindications?</a:t>
            </a:r>
          </a:p>
          <a:p>
            <a:r>
              <a:rPr lang="en-US" dirty="0"/>
              <a:t>pregnant and breastfeeding</a:t>
            </a:r>
          </a:p>
        </p:txBody>
      </p:sp>
      <p:pic>
        <p:nvPicPr>
          <p:cNvPr id="4" name="image24.jpeg"/>
          <p:cNvPicPr>
            <a:picLocks noChangeAspect="1"/>
          </p:cNvPicPr>
          <p:nvPr/>
        </p:nvPicPr>
        <p:blipFill>
          <a:blip r:embed="rId2" cstate="print">
            <a:extLst/>
          </a:blip>
          <a:stretch>
            <a:fillRect/>
          </a:stretch>
        </p:blipFill>
        <p:spPr>
          <a:xfrm>
            <a:off x="6637508" y="304800"/>
            <a:ext cx="2506492" cy="2662353"/>
          </a:xfrm>
          <a:prstGeom prst="rect">
            <a:avLst/>
          </a:prstGeom>
          <a:ln w="12700">
            <a:miter lim="400000"/>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lstStyle/>
          <a:p>
            <a:r>
              <a:rPr lang="en-US" dirty="0"/>
              <a:t>Nicotine gum:</a:t>
            </a:r>
          </a:p>
          <a:p>
            <a:r>
              <a:rPr lang="en-US" b="1" dirty="0"/>
              <a:t>For how long</a:t>
            </a:r>
          </a:p>
          <a:p>
            <a:r>
              <a:rPr lang="en-US" dirty="0"/>
              <a:t>several weeks to several months</a:t>
            </a:r>
          </a:p>
          <a:p>
            <a:r>
              <a:rPr lang="en-US" b="1" dirty="0"/>
              <a:t>Possible side effects</a:t>
            </a:r>
          </a:p>
          <a:p>
            <a:r>
              <a:rPr lang="en-US" dirty="0"/>
              <a:t>burning in throat, dental problems</a:t>
            </a:r>
          </a:p>
          <a:p>
            <a:r>
              <a:rPr lang="en-US" b="1" dirty="0"/>
              <a:t>Contraindications</a:t>
            </a:r>
          </a:p>
          <a:p>
            <a:r>
              <a:rPr lang="en-US" dirty="0"/>
              <a:t>pregnant and breast feeding</a:t>
            </a:r>
          </a:p>
        </p:txBody>
      </p:sp>
      <p:pic>
        <p:nvPicPr>
          <p:cNvPr id="6"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110" y="3763963"/>
            <a:ext cx="2895600" cy="2895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r>
              <a:rPr lang="en-US" b="1" dirty="0"/>
              <a:t>Nicotine nasal spray:</a:t>
            </a:r>
          </a:p>
          <a:p>
            <a:r>
              <a:rPr lang="en-US" dirty="0"/>
              <a:t>Nicotine here is absorbed faster, And also its available for prescription use only.</a:t>
            </a:r>
          </a:p>
          <a:p>
            <a:r>
              <a:rPr lang="en-US" b="1" dirty="0"/>
              <a:t>Possible side effects:</a:t>
            </a:r>
          </a:p>
          <a:p>
            <a:pPr marL="0" indent="0" fontAlgn="base"/>
            <a:r>
              <a:rPr lang="en-US" dirty="0"/>
              <a:t> runny nose</a:t>
            </a:r>
          </a:p>
          <a:p>
            <a:pPr marL="0" indent="0" fontAlgn="base"/>
            <a:r>
              <a:rPr lang="en-US" dirty="0"/>
              <a:t> sneezing</a:t>
            </a:r>
          </a:p>
          <a:p>
            <a:pPr marL="0" indent="0" fontAlgn="base"/>
            <a:r>
              <a:rPr lang="en-US" dirty="0"/>
              <a:t> coughing</a:t>
            </a:r>
          </a:p>
          <a:p>
            <a:endParaRPr lang="en-US" b="1" dirty="0"/>
          </a:p>
          <a:p>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365500"/>
            <a:ext cx="3492500" cy="3492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lstStyle/>
          <a:p>
            <a:r>
              <a:rPr lang="en-US" b="1" dirty="0"/>
              <a:t>Nicotine inhalator :</a:t>
            </a:r>
          </a:p>
          <a:p>
            <a:r>
              <a:rPr lang="en-US" dirty="0"/>
              <a:t>The inhalator releases nicotine into your mouth when you inhale.</a:t>
            </a:r>
          </a:p>
          <a:p>
            <a:r>
              <a:rPr lang="en-US" b="1" dirty="0"/>
              <a:t>Possible side effects:</a:t>
            </a:r>
          </a:p>
          <a:p>
            <a:r>
              <a:rPr lang="en-US" dirty="0"/>
              <a:t>Coughing and rhinitis.</a:t>
            </a:r>
          </a:p>
          <a:p>
            <a:r>
              <a:rPr lang="en-US" b="1" u="sng" dirty="0"/>
              <a:t>contraindicated</a:t>
            </a:r>
            <a:r>
              <a:rPr lang="en-US" b="1" dirty="0"/>
              <a:t> :</a:t>
            </a:r>
          </a:p>
          <a:p>
            <a:r>
              <a:rPr lang="en-US" dirty="0"/>
              <a:t>in case of </a:t>
            </a:r>
            <a:r>
              <a:rPr lang="en-US" dirty="0" err="1">
                <a:solidFill>
                  <a:srgbClr val="FF0000"/>
                </a:solidFill>
              </a:rPr>
              <a:t>bronchospastic</a:t>
            </a:r>
            <a:r>
              <a:rPr lang="en-US" dirty="0">
                <a:solidFill>
                  <a:srgbClr val="FF0000"/>
                </a:solidFill>
              </a:rPr>
              <a:t> disease</a:t>
            </a:r>
            <a:endParaRPr lang="en-US" dirty="0"/>
          </a:p>
        </p:txBody>
      </p:sp>
      <p:pic>
        <p:nvPicPr>
          <p:cNvPr id="4"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363" y="3048000"/>
            <a:ext cx="2388637" cy="26928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Bupropion</a:t>
            </a:r>
            <a:endParaRPr lang="en-US" dirty="0"/>
          </a:p>
          <a:p>
            <a:r>
              <a:rPr lang="en-US" b="1" dirty="0"/>
              <a:t>For how long:</a:t>
            </a:r>
          </a:p>
          <a:p>
            <a:r>
              <a:rPr lang="en-US" dirty="0"/>
              <a:t>7-12 weeks</a:t>
            </a:r>
          </a:p>
          <a:p>
            <a:r>
              <a:rPr lang="en-US" b="1" dirty="0"/>
              <a:t>Possible side effects</a:t>
            </a:r>
          </a:p>
          <a:p>
            <a:r>
              <a:rPr lang="en-US" dirty="0"/>
              <a:t>Dry mouth, weight gain </a:t>
            </a:r>
          </a:p>
          <a:p>
            <a:r>
              <a:rPr lang="en-US" b="1" dirty="0"/>
              <a:t>Contraindications:</a:t>
            </a:r>
          </a:p>
          <a:p>
            <a:r>
              <a:rPr lang="en-US" dirty="0"/>
              <a:t>pregnant or breastfeeding.  seizures</a:t>
            </a:r>
            <a:endParaRPr lang="en-US" b="1" dirty="0"/>
          </a:p>
          <a:p>
            <a:endParaRPr lang="en-US" b="1" dirty="0"/>
          </a:p>
          <a:p>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209800"/>
            <a:ext cx="3136080" cy="17920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Varenicline</a:t>
            </a:r>
            <a:endParaRPr lang="en-US" dirty="0"/>
          </a:p>
          <a:p>
            <a:r>
              <a:rPr lang="en-US" b="1" dirty="0"/>
              <a:t>Possible side effects</a:t>
            </a:r>
            <a:r>
              <a:rPr lang="en-US" dirty="0"/>
              <a:t>?</a:t>
            </a:r>
          </a:p>
          <a:p>
            <a:r>
              <a:rPr lang="en-US" dirty="0"/>
              <a:t> Cardiovascular effects</a:t>
            </a:r>
          </a:p>
          <a:p>
            <a:r>
              <a:rPr lang="en-US" dirty="0"/>
              <a:t>  Headache</a:t>
            </a:r>
          </a:p>
          <a:p>
            <a:r>
              <a:rPr lang="en-US" dirty="0"/>
              <a:t>  Nausea</a:t>
            </a:r>
          </a:p>
          <a:p>
            <a:r>
              <a:rPr lang="en-US" dirty="0"/>
              <a:t> Abnormal dreams and Nightmares</a:t>
            </a:r>
          </a:p>
          <a:p>
            <a:endParaRPr lang="en-US" dirty="0"/>
          </a:p>
        </p:txBody>
      </p:sp>
      <p:pic>
        <p:nvPicPr>
          <p:cNvPr id="4" name="image30.jpeg"/>
          <p:cNvPicPr>
            <a:picLocks noChangeAspect="1"/>
          </p:cNvPicPr>
          <p:nvPr/>
        </p:nvPicPr>
        <p:blipFill>
          <a:blip r:embed="rId2" cstate="print">
            <a:extLst/>
          </a:blip>
          <a:stretch>
            <a:fillRect/>
          </a:stretch>
        </p:blipFill>
        <p:spPr>
          <a:xfrm>
            <a:off x="5926740" y="1676400"/>
            <a:ext cx="3217260" cy="2014018"/>
          </a:xfrm>
          <a:prstGeom prst="rect">
            <a:avLst/>
          </a:prstGeom>
          <a:ln w="12700">
            <a:miter lim="400000"/>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a:t>
            </a:r>
            <a:r>
              <a:rPr lang="en-US" b="1" dirty="0">
                <a:solidFill>
                  <a:srgbClr val="C00000"/>
                </a:solidFill>
              </a:rPr>
              <a:t> </a:t>
            </a:r>
            <a:r>
              <a:rPr lang="en-US" dirty="0">
                <a:solidFill>
                  <a:schemeClr val="accent1">
                    <a:lumMod val="75000"/>
                  </a:schemeClr>
                </a:solidFill>
              </a:rPr>
              <a:t>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b="1" dirty="0">
                <a:solidFill>
                  <a:srgbClr val="FF0000"/>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17133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777B-8C59-4075-B7A7-2AB3A40FAC3A}"/>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Q3)</a:t>
            </a:r>
          </a:p>
        </p:txBody>
      </p:sp>
      <p:sp>
        <p:nvSpPr>
          <p:cNvPr id="3" name="Content Placeholder 2">
            <a:extLst>
              <a:ext uri="{FF2B5EF4-FFF2-40B4-BE49-F238E27FC236}">
                <a16:creationId xmlns:a16="http://schemas.microsoft.com/office/drawing/2014/main" id="{FE25301B-4EA6-4485-9EE1-CACD9C913455}"/>
              </a:ext>
            </a:extLst>
          </p:cNvPr>
          <p:cNvSpPr>
            <a:spLocks noGrp="1"/>
          </p:cNvSpPr>
          <p:nvPr>
            <p:ph idx="1"/>
          </p:nvPr>
        </p:nvSpPr>
        <p:spPr/>
        <p:txBody>
          <a:bodyPr/>
          <a:lstStyle/>
          <a:p>
            <a:r>
              <a:rPr lang="en-GB" dirty="0"/>
              <a:t>Which of the following is associated with smoking?</a:t>
            </a:r>
          </a:p>
          <a:p>
            <a:endParaRPr lang="en-GB" dirty="0"/>
          </a:p>
          <a:p>
            <a:r>
              <a:rPr lang="en-GB" dirty="0"/>
              <a:t>A-Chronic bronchitis</a:t>
            </a:r>
          </a:p>
          <a:p>
            <a:r>
              <a:rPr lang="en-GB" dirty="0"/>
              <a:t>B-Tongue cancer</a:t>
            </a:r>
          </a:p>
          <a:p>
            <a:r>
              <a:rPr lang="en-GB" dirty="0"/>
              <a:t>C-Lung cancer</a:t>
            </a:r>
          </a:p>
          <a:p>
            <a:r>
              <a:rPr lang="en-GB" dirty="0"/>
              <a:t>D-All of the above</a:t>
            </a:r>
          </a:p>
          <a:p>
            <a:endParaRPr lang="en-US" dirty="0"/>
          </a:p>
        </p:txBody>
      </p:sp>
    </p:spTree>
    <p:extLst>
      <p:ext uri="{BB962C8B-B14F-4D97-AF65-F5344CB8AC3E}">
        <p14:creationId xmlns:p14="http://schemas.microsoft.com/office/powerpoint/2010/main" val="4186727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0070C0"/>
                </a:solidFill>
              </a:rPr>
              <a:t>Genetics</a:t>
            </a:r>
            <a:r>
              <a:rPr lang="en-US" dirty="0"/>
              <a:t> contribute to the increased likelihood that an individual will abuse drugs, and to what extent the substance abuse may escalate.</a:t>
            </a:r>
          </a:p>
          <a:p>
            <a:r>
              <a:rPr lang="en-US" dirty="0">
                <a:solidFill>
                  <a:srgbClr val="0070C0"/>
                </a:solidFill>
              </a:rPr>
              <a:t> Environmental </a:t>
            </a:r>
            <a:r>
              <a:rPr lang="en-US" dirty="0"/>
              <a:t>risk factors include availability of drugs, poverty, social changes, peer influences, employment status, type of occupation and cultural attitudes.</a:t>
            </a:r>
          </a:p>
        </p:txBody>
      </p:sp>
    </p:spTree>
    <p:extLst>
      <p:ext uri="{BB962C8B-B14F-4D97-AF65-F5344CB8AC3E}">
        <p14:creationId xmlns:p14="http://schemas.microsoft.com/office/powerpoint/2010/main" val="128970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a:t>
            </a:r>
            <a:r>
              <a:rPr lang="en-US" b="1" dirty="0">
                <a:solidFill>
                  <a:srgbClr val="C00000"/>
                </a:solidFill>
              </a:rPr>
              <a:t> </a:t>
            </a:r>
            <a:r>
              <a:rPr lang="en-US" dirty="0">
                <a:solidFill>
                  <a:schemeClr val="accent1">
                    <a:lumMod val="75000"/>
                  </a:schemeClr>
                </a:solidFill>
              </a:rPr>
              <a:t>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b="1" dirty="0">
                <a:solidFill>
                  <a:srgbClr val="FF0000"/>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8313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fontAlgn="base"/>
            <a:endParaRPr lang="en-US" dirty="0"/>
          </a:p>
          <a:p>
            <a:pPr fontAlgn="base"/>
            <a:r>
              <a:rPr lang="en-US" dirty="0"/>
              <a:t>Stimulant Abuse: </a:t>
            </a:r>
          </a:p>
          <a:p>
            <a:pPr marL="0" indent="0" fontAlgn="base">
              <a:buNone/>
            </a:pPr>
            <a:r>
              <a:rPr lang="en-US" sz="2800" dirty="0"/>
              <a:t>Stimulants include illegal drugs such as cocaine and methamphetamine.</a:t>
            </a:r>
          </a:p>
          <a:p>
            <a:pPr fontAlgn="base"/>
            <a:r>
              <a:rPr lang="en-US" dirty="0"/>
              <a:t>Depressant Abuse:</a:t>
            </a:r>
          </a:p>
          <a:p>
            <a:pPr marL="0" indent="0" fontAlgn="base">
              <a:buNone/>
            </a:pPr>
            <a:r>
              <a:rPr lang="en-US" sz="2800" dirty="0"/>
              <a:t>Depressants include opiates such as heroin, morphine and opium, as well as sedative-hypnotic medications such as Xanax, Ativan and Valium. </a:t>
            </a:r>
          </a:p>
          <a:p>
            <a:pPr fontAlgn="base"/>
            <a:r>
              <a:rPr lang="en-US" dirty="0"/>
              <a:t>Alcohol Abuse: </a:t>
            </a:r>
          </a:p>
          <a:p>
            <a:pPr marL="0" indent="0" fontAlgn="base">
              <a:buNone/>
            </a:pPr>
            <a:r>
              <a:rPr lang="en-US" sz="2800" dirty="0"/>
              <a:t>Alcohol affects every organ in the body, and it is the oldest and most widely used </a:t>
            </a:r>
          </a:p>
          <a:p>
            <a:pPr marL="0" indent="0" fontAlgn="base">
              <a:buNone/>
            </a:pPr>
            <a:endParaRPr lang="en-US" sz="2800" dirty="0"/>
          </a:p>
        </p:txBody>
      </p:sp>
    </p:spTree>
    <p:extLst>
      <p:ext uri="{BB962C8B-B14F-4D97-AF65-F5344CB8AC3E}">
        <p14:creationId xmlns:p14="http://schemas.microsoft.com/office/powerpoint/2010/main" val="146975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3600" b="1" dirty="0">
                <a:solidFill>
                  <a:schemeClr val="tx2">
                    <a:lumMod val="75000"/>
                  </a:schemeClr>
                </a:solidFill>
                <a:latin typeface="Copperplate Gothic Bold" panose="020E0705020206020404" pitchFamily="34" charset="0"/>
                <a:cs typeface="+mn-cs"/>
              </a:rPr>
              <a:t>Objectives :</a:t>
            </a:r>
            <a:endParaRPr lang="en-US" sz="3600" b="1" dirty="0">
              <a:solidFill>
                <a:schemeClr val="tx2">
                  <a:lumMod val="75000"/>
                </a:schemeClr>
              </a:solidFill>
              <a:latin typeface="Copperplate Gothic Bold" panose="020E0705020206020404" pitchFamily="34" charset="0"/>
              <a:cs typeface="+mn-cs"/>
            </a:endParaRPr>
          </a:p>
        </p:txBody>
      </p:sp>
      <p:sp>
        <p:nvSpPr>
          <p:cNvPr id="4" name="Content Placeholder 2"/>
          <p:cNvSpPr>
            <a:spLocks noGrp="1"/>
          </p:cNvSpPr>
          <p:nvPr>
            <p:ph idx="1"/>
          </p:nvPr>
        </p:nvSpPr>
        <p:spPr/>
        <p:txBody>
          <a:bodyPr>
            <a:normAutofit fontScale="77500" lnSpcReduction="20000"/>
          </a:bodyPr>
          <a:lstStyle/>
          <a:p>
            <a:r>
              <a:rPr lang="en-US" dirty="0">
                <a:solidFill>
                  <a:schemeClr val="accent1">
                    <a:lumMod val="75000"/>
                  </a:schemeClr>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a:t>
            </a:r>
            <a:r>
              <a:rPr lang="en-US" b="1" dirty="0">
                <a:solidFill>
                  <a:srgbClr val="C00000"/>
                </a:solidFill>
              </a:rPr>
              <a:t> </a:t>
            </a:r>
            <a:r>
              <a:rPr lang="en-US" dirty="0">
                <a:solidFill>
                  <a:schemeClr val="accent1">
                    <a:lumMod val="75000"/>
                  </a:schemeClr>
                </a:solidFill>
              </a:rPr>
              <a:t>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b="1" dirty="0">
                <a:solidFill>
                  <a:srgbClr val="FF0000"/>
                </a:solidFill>
              </a:rPr>
              <a:t>How to approach subjects with substance abuse</a:t>
            </a:r>
          </a:p>
        </p:txBody>
      </p:sp>
    </p:spTree>
    <p:extLst>
      <p:ext uri="{BB962C8B-B14F-4D97-AF65-F5344CB8AC3E}">
        <p14:creationId xmlns:p14="http://schemas.microsoft.com/office/powerpoint/2010/main" val="11061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Counseling the smokers by a Physician to cut down the number of cigarettes gradually. </a:t>
            </a:r>
          </a:p>
          <a:p>
            <a:pPr marL="0" indent="0">
              <a:buNone/>
            </a:pPr>
            <a:r>
              <a:rPr lang="en-US" dirty="0"/>
              <a:t>• Prescribe nicotine replacement treatments for the smokers. </a:t>
            </a:r>
          </a:p>
          <a:p>
            <a:pPr marL="0" indent="0">
              <a:buNone/>
            </a:pPr>
            <a:r>
              <a:rPr lang="en-US" dirty="0"/>
              <a:t>• Follow up with the Quit smokers to avoid any relapses. </a:t>
            </a:r>
          </a:p>
          <a:p>
            <a:pPr marL="0" indent="0">
              <a:buNone/>
            </a:pPr>
            <a:endParaRPr lang="en-US" dirty="0"/>
          </a:p>
        </p:txBody>
      </p:sp>
    </p:spTree>
    <p:extLst>
      <p:ext uri="{BB962C8B-B14F-4D97-AF65-F5344CB8AC3E}">
        <p14:creationId xmlns:p14="http://schemas.microsoft.com/office/powerpoint/2010/main" val="24891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7545-44BB-4B30-9388-D20C463278DA}"/>
              </a:ext>
            </a:extLst>
          </p:cNvPr>
          <p:cNvSpPr>
            <a:spLocks noGrp="1"/>
          </p:cNvSpPr>
          <p:nvPr>
            <p:ph type="title"/>
          </p:nvPr>
        </p:nvSpPr>
        <p:spPr/>
        <p:txBody>
          <a:bodyPr>
            <a:normAutofit/>
          </a:bodyPr>
          <a:lstStyle/>
          <a:p>
            <a:pPr algn="l"/>
            <a:r>
              <a:rPr lang="en-US" sz="4000" b="1" dirty="0">
                <a:solidFill>
                  <a:schemeClr val="tx2">
                    <a:lumMod val="75000"/>
                  </a:schemeClr>
                </a:solidFill>
                <a:latin typeface="Copperplate Gothic Bold" panose="020E0705020206020404" pitchFamily="34" charset="0"/>
                <a:cs typeface="+mn-cs"/>
              </a:rPr>
              <a:t>Q1)</a:t>
            </a:r>
          </a:p>
        </p:txBody>
      </p:sp>
      <p:sp>
        <p:nvSpPr>
          <p:cNvPr id="3" name="Content Placeholder 2">
            <a:extLst>
              <a:ext uri="{FF2B5EF4-FFF2-40B4-BE49-F238E27FC236}">
                <a16:creationId xmlns:a16="http://schemas.microsoft.com/office/drawing/2014/main" id="{FEB96B18-C2C6-4A9A-B21A-DF737AD3124A}"/>
              </a:ext>
            </a:extLst>
          </p:cNvPr>
          <p:cNvSpPr>
            <a:spLocks noGrp="1"/>
          </p:cNvSpPr>
          <p:nvPr>
            <p:ph idx="1"/>
          </p:nvPr>
        </p:nvSpPr>
        <p:spPr>
          <a:xfrm>
            <a:off x="457200" y="1600200"/>
            <a:ext cx="8229600" cy="4525963"/>
          </a:xfrm>
        </p:spPr>
        <p:txBody>
          <a:bodyPr/>
          <a:lstStyle/>
          <a:p>
            <a:r>
              <a:rPr lang="en-GB" dirty="0"/>
              <a:t>The addictive ingredient in tobacco is :</a:t>
            </a:r>
          </a:p>
          <a:p>
            <a:endParaRPr lang="en-GB" dirty="0"/>
          </a:p>
          <a:p>
            <a:r>
              <a:rPr lang="en-GB" dirty="0">
                <a:solidFill>
                  <a:srgbClr val="C00000"/>
                </a:solidFill>
              </a:rPr>
              <a:t>A- </a:t>
            </a:r>
            <a:r>
              <a:rPr lang="en-GB" dirty="0" err="1">
                <a:solidFill>
                  <a:srgbClr val="C00000"/>
                </a:solidFill>
              </a:rPr>
              <a:t>Nicotin</a:t>
            </a:r>
            <a:endParaRPr lang="en-GB" dirty="0">
              <a:solidFill>
                <a:srgbClr val="C00000"/>
              </a:solidFill>
            </a:endParaRPr>
          </a:p>
          <a:p>
            <a:r>
              <a:rPr lang="en-GB" dirty="0"/>
              <a:t>B- Tar</a:t>
            </a:r>
          </a:p>
          <a:p>
            <a:r>
              <a:rPr lang="en-GB" dirty="0"/>
              <a:t>C- Smoke</a:t>
            </a:r>
          </a:p>
          <a:p>
            <a:r>
              <a:rPr lang="en-GB" dirty="0"/>
              <a:t>D- unknown</a:t>
            </a:r>
          </a:p>
          <a:p>
            <a:endParaRPr lang="en-US" dirty="0"/>
          </a:p>
        </p:txBody>
      </p:sp>
    </p:spTree>
    <p:extLst>
      <p:ext uri="{BB962C8B-B14F-4D97-AF65-F5344CB8AC3E}">
        <p14:creationId xmlns:p14="http://schemas.microsoft.com/office/powerpoint/2010/main" val="1637219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5937-7481-4A44-AD01-82D5AA444DC3}"/>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Q2)</a:t>
            </a:r>
          </a:p>
        </p:txBody>
      </p:sp>
      <p:sp>
        <p:nvSpPr>
          <p:cNvPr id="3" name="Content Placeholder 2">
            <a:extLst>
              <a:ext uri="{FF2B5EF4-FFF2-40B4-BE49-F238E27FC236}">
                <a16:creationId xmlns:a16="http://schemas.microsoft.com/office/drawing/2014/main" id="{37A59151-26F0-46A9-88A2-97EF33493705}"/>
              </a:ext>
            </a:extLst>
          </p:cNvPr>
          <p:cNvSpPr>
            <a:spLocks noGrp="1"/>
          </p:cNvSpPr>
          <p:nvPr>
            <p:ph idx="1"/>
          </p:nvPr>
        </p:nvSpPr>
        <p:spPr/>
        <p:txBody>
          <a:bodyPr>
            <a:normAutofit/>
          </a:bodyPr>
          <a:lstStyle/>
          <a:p>
            <a:r>
              <a:rPr lang="en-US" sz="2800" dirty="0"/>
              <a:t>Fatimah </a:t>
            </a:r>
            <a:r>
              <a:rPr lang="en-US" sz="2800" b="1" dirty="0">
                <a:effectLst>
                  <a:outerShdw blurRad="38100" dist="38100" dir="2700000" algn="tl">
                    <a:srgbClr val="000000">
                      <a:alpha val="43137"/>
                    </a:srgbClr>
                  </a:outerShdw>
                </a:effectLst>
              </a:rPr>
              <a:t>smokes</a:t>
            </a:r>
            <a:r>
              <a:rPr lang="en-US" sz="2800" dirty="0"/>
              <a:t> a pack of cigarettes a day and has just given birth. Which of the following is </a:t>
            </a:r>
            <a:r>
              <a:rPr lang="en-US" sz="2800" b="1" u="sng" dirty="0"/>
              <a:t>FALSE</a:t>
            </a:r>
            <a:r>
              <a:rPr lang="en-US" sz="2800" dirty="0"/>
              <a:t> regarding the health of her newborn, Her baby will:</a:t>
            </a:r>
          </a:p>
          <a:p>
            <a:pPr marL="0" indent="0" rtl="1">
              <a:buNone/>
            </a:pPr>
            <a:r>
              <a:rPr lang="en-US" sz="2000" dirty="0">
                <a:solidFill>
                  <a:srgbClr val="9E1300"/>
                </a:solidFill>
              </a:rPr>
              <a:t> </a:t>
            </a:r>
            <a:endParaRPr lang="en-US" sz="1800" dirty="0">
              <a:solidFill>
                <a:srgbClr val="9E1300"/>
              </a:solidFill>
            </a:endParaRPr>
          </a:p>
          <a:p>
            <a:r>
              <a:rPr lang="en-US" sz="2400" dirty="0">
                <a:solidFill>
                  <a:srgbClr val="C00000"/>
                </a:solidFill>
              </a:rPr>
              <a:t>A- Generally have normal birth weight </a:t>
            </a:r>
          </a:p>
          <a:p>
            <a:r>
              <a:rPr lang="en-US" sz="2400" dirty="0"/>
              <a:t>B- have an increased risk of sudden infant death syndrome</a:t>
            </a:r>
          </a:p>
          <a:p>
            <a:r>
              <a:rPr lang="en-US" sz="2400" dirty="0"/>
              <a:t>C- more likely develop chronic respiratory problems</a:t>
            </a:r>
          </a:p>
          <a:p>
            <a:r>
              <a:rPr lang="en-US" sz="2400" dirty="0"/>
              <a:t>D- be hospitalized more often and have poorer overall health </a:t>
            </a:r>
          </a:p>
          <a:p>
            <a:endParaRPr lang="en-US" sz="2800" dirty="0"/>
          </a:p>
        </p:txBody>
      </p:sp>
    </p:spTree>
    <p:extLst>
      <p:ext uri="{BB962C8B-B14F-4D97-AF65-F5344CB8AC3E}">
        <p14:creationId xmlns:p14="http://schemas.microsoft.com/office/powerpoint/2010/main" val="1519151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777B-8C59-4075-B7A7-2AB3A40FAC3A}"/>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Q3)</a:t>
            </a:r>
          </a:p>
        </p:txBody>
      </p:sp>
      <p:sp>
        <p:nvSpPr>
          <p:cNvPr id="3" name="Content Placeholder 2">
            <a:extLst>
              <a:ext uri="{FF2B5EF4-FFF2-40B4-BE49-F238E27FC236}">
                <a16:creationId xmlns:a16="http://schemas.microsoft.com/office/drawing/2014/main" id="{FE25301B-4EA6-4485-9EE1-CACD9C913455}"/>
              </a:ext>
            </a:extLst>
          </p:cNvPr>
          <p:cNvSpPr>
            <a:spLocks noGrp="1"/>
          </p:cNvSpPr>
          <p:nvPr>
            <p:ph idx="1"/>
          </p:nvPr>
        </p:nvSpPr>
        <p:spPr/>
        <p:txBody>
          <a:bodyPr/>
          <a:lstStyle/>
          <a:p>
            <a:r>
              <a:rPr lang="en-GB" dirty="0"/>
              <a:t>Which of the following is associated with smoking?</a:t>
            </a:r>
          </a:p>
          <a:p>
            <a:endParaRPr lang="en-GB" dirty="0"/>
          </a:p>
          <a:p>
            <a:r>
              <a:rPr lang="en-GB" dirty="0"/>
              <a:t>A-Chronic bronchitis</a:t>
            </a:r>
          </a:p>
          <a:p>
            <a:r>
              <a:rPr lang="en-GB" dirty="0"/>
              <a:t>B-Tongue cancer</a:t>
            </a:r>
          </a:p>
          <a:p>
            <a:r>
              <a:rPr lang="en-GB" dirty="0"/>
              <a:t>C-Lung cancer</a:t>
            </a:r>
          </a:p>
          <a:p>
            <a:r>
              <a:rPr lang="en-GB" dirty="0">
                <a:solidFill>
                  <a:srgbClr val="C00000"/>
                </a:solidFill>
              </a:rPr>
              <a:t>D-All of the above</a:t>
            </a:r>
          </a:p>
          <a:p>
            <a:endParaRPr lang="en-US" dirty="0"/>
          </a:p>
        </p:txBody>
      </p:sp>
    </p:spTree>
    <p:extLst>
      <p:ext uri="{BB962C8B-B14F-4D97-AF65-F5344CB8AC3E}">
        <p14:creationId xmlns:p14="http://schemas.microsoft.com/office/powerpoint/2010/main" val="272405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F87B-890F-4C6E-87D4-47CE3B940F33}"/>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Q4)</a:t>
            </a:r>
          </a:p>
        </p:txBody>
      </p:sp>
      <p:sp>
        <p:nvSpPr>
          <p:cNvPr id="3" name="Content Placeholder 2">
            <a:extLst>
              <a:ext uri="{FF2B5EF4-FFF2-40B4-BE49-F238E27FC236}">
                <a16:creationId xmlns:a16="http://schemas.microsoft.com/office/drawing/2014/main" id="{980B3448-7885-4375-BDEC-6C44B4E1640D}"/>
              </a:ext>
            </a:extLst>
          </p:cNvPr>
          <p:cNvSpPr>
            <a:spLocks noGrp="1"/>
          </p:cNvSpPr>
          <p:nvPr>
            <p:ph idx="1"/>
          </p:nvPr>
        </p:nvSpPr>
        <p:spPr/>
        <p:txBody>
          <a:bodyPr/>
          <a:lstStyle/>
          <a:p>
            <a:r>
              <a:rPr lang="en-GB" dirty="0"/>
              <a:t>Which of the following antismoking drugs are the most effective one:</a:t>
            </a:r>
          </a:p>
          <a:p>
            <a:pPr marL="0" indent="0">
              <a:buNone/>
            </a:pPr>
            <a:endParaRPr lang="en-GB" dirty="0"/>
          </a:p>
          <a:p>
            <a:r>
              <a:rPr lang="en-GB" dirty="0"/>
              <a:t>A- Nicotine gum</a:t>
            </a:r>
          </a:p>
          <a:p>
            <a:r>
              <a:rPr lang="en-GB" dirty="0"/>
              <a:t>B- Bupropion  SR </a:t>
            </a:r>
          </a:p>
          <a:p>
            <a:r>
              <a:rPr lang="en-GB" dirty="0">
                <a:solidFill>
                  <a:srgbClr val="C00000"/>
                </a:solidFill>
              </a:rPr>
              <a:t>C- Varenicline</a:t>
            </a:r>
          </a:p>
          <a:p>
            <a:r>
              <a:rPr lang="en-GB" dirty="0"/>
              <a:t>D- Nicotine skin patch</a:t>
            </a:r>
          </a:p>
          <a:p>
            <a:endParaRPr lang="en-US" dirty="0"/>
          </a:p>
        </p:txBody>
      </p:sp>
    </p:spTree>
    <p:extLst>
      <p:ext uri="{BB962C8B-B14F-4D97-AF65-F5344CB8AC3E}">
        <p14:creationId xmlns:p14="http://schemas.microsoft.com/office/powerpoint/2010/main" val="2569556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0940-BAAE-49CA-BB70-55FAFCFA13C1}"/>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Q5)</a:t>
            </a:r>
          </a:p>
        </p:txBody>
      </p:sp>
      <p:sp>
        <p:nvSpPr>
          <p:cNvPr id="3" name="Content Placeholder 2">
            <a:extLst>
              <a:ext uri="{FF2B5EF4-FFF2-40B4-BE49-F238E27FC236}">
                <a16:creationId xmlns:a16="http://schemas.microsoft.com/office/drawing/2014/main" id="{BB45A56A-B4F6-497D-9989-CEA44E697F43}"/>
              </a:ext>
            </a:extLst>
          </p:cNvPr>
          <p:cNvSpPr>
            <a:spLocks noGrp="1"/>
          </p:cNvSpPr>
          <p:nvPr>
            <p:ph idx="1"/>
          </p:nvPr>
        </p:nvSpPr>
        <p:spPr/>
        <p:txBody>
          <a:bodyPr/>
          <a:lstStyle/>
          <a:p>
            <a:r>
              <a:rPr lang="en-US" dirty="0"/>
              <a:t>Which one of the following is a stimulant substance ? </a:t>
            </a:r>
          </a:p>
          <a:p>
            <a:endParaRPr lang="en-US" dirty="0"/>
          </a:p>
          <a:p>
            <a:r>
              <a:rPr lang="en-US" dirty="0">
                <a:solidFill>
                  <a:srgbClr val="C00000"/>
                </a:solidFill>
              </a:rPr>
              <a:t>A- cocaine </a:t>
            </a:r>
          </a:p>
          <a:p>
            <a:r>
              <a:rPr lang="en-US" dirty="0"/>
              <a:t>B-heroin</a:t>
            </a:r>
          </a:p>
          <a:p>
            <a:r>
              <a:rPr lang="en-US" dirty="0"/>
              <a:t>C-Xanax</a:t>
            </a:r>
          </a:p>
          <a:p>
            <a:r>
              <a:rPr lang="en-US" dirty="0"/>
              <a:t>D-valium </a:t>
            </a:r>
          </a:p>
        </p:txBody>
      </p:sp>
    </p:spTree>
    <p:extLst>
      <p:ext uri="{BB962C8B-B14F-4D97-AF65-F5344CB8AC3E}">
        <p14:creationId xmlns:p14="http://schemas.microsoft.com/office/powerpoint/2010/main" val="18072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F87B-890F-4C6E-87D4-47CE3B940F33}"/>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Q4)</a:t>
            </a:r>
          </a:p>
        </p:txBody>
      </p:sp>
      <p:sp>
        <p:nvSpPr>
          <p:cNvPr id="3" name="Content Placeholder 2">
            <a:extLst>
              <a:ext uri="{FF2B5EF4-FFF2-40B4-BE49-F238E27FC236}">
                <a16:creationId xmlns:a16="http://schemas.microsoft.com/office/drawing/2014/main" id="{980B3448-7885-4375-BDEC-6C44B4E1640D}"/>
              </a:ext>
            </a:extLst>
          </p:cNvPr>
          <p:cNvSpPr>
            <a:spLocks noGrp="1"/>
          </p:cNvSpPr>
          <p:nvPr>
            <p:ph idx="1"/>
          </p:nvPr>
        </p:nvSpPr>
        <p:spPr/>
        <p:txBody>
          <a:bodyPr/>
          <a:lstStyle/>
          <a:p>
            <a:r>
              <a:rPr lang="en-GB" dirty="0"/>
              <a:t>Which of the following antismoking drugs are the most effective one:</a:t>
            </a:r>
          </a:p>
          <a:p>
            <a:pPr marL="0" indent="0">
              <a:buNone/>
            </a:pPr>
            <a:endParaRPr lang="en-GB" dirty="0"/>
          </a:p>
          <a:p>
            <a:r>
              <a:rPr lang="en-GB" dirty="0"/>
              <a:t>A- Nicotine gum</a:t>
            </a:r>
          </a:p>
          <a:p>
            <a:r>
              <a:rPr lang="en-GB" dirty="0"/>
              <a:t>B- Bupropion  SR </a:t>
            </a:r>
          </a:p>
          <a:p>
            <a:r>
              <a:rPr lang="en-GB" dirty="0"/>
              <a:t>C- Varenicline</a:t>
            </a:r>
          </a:p>
          <a:p>
            <a:r>
              <a:rPr lang="en-GB" dirty="0"/>
              <a:t>D- Nicotine skin patch</a:t>
            </a:r>
          </a:p>
          <a:p>
            <a:endParaRPr lang="en-US" dirty="0"/>
          </a:p>
        </p:txBody>
      </p:sp>
    </p:spTree>
    <p:extLst>
      <p:ext uri="{BB962C8B-B14F-4D97-AF65-F5344CB8AC3E}">
        <p14:creationId xmlns:p14="http://schemas.microsoft.com/office/powerpoint/2010/main" val="283654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E8C0-70FE-4048-B06D-531DA94BD447}"/>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Q6)</a:t>
            </a:r>
          </a:p>
        </p:txBody>
      </p:sp>
      <p:sp>
        <p:nvSpPr>
          <p:cNvPr id="3" name="Content Placeholder 2">
            <a:extLst>
              <a:ext uri="{FF2B5EF4-FFF2-40B4-BE49-F238E27FC236}">
                <a16:creationId xmlns:a16="http://schemas.microsoft.com/office/drawing/2014/main" id="{9A4B07E2-BC41-4AEB-AF38-AF5CED5E471F}"/>
              </a:ext>
            </a:extLst>
          </p:cNvPr>
          <p:cNvSpPr>
            <a:spLocks noGrp="1"/>
          </p:cNvSpPr>
          <p:nvPr>
            <p:ph idx="1"/>
          </p:nvPr>
        </p:nvSpPr>
        <p:spPr/>
        <p:txBody>
          <a:bodyPr/>
          <a:lstStyle/>
          <a:p>
            <a:r>
              <a:rPr lang="en-US" dirty="0"/>
              <a:t>Which one of the following is the oldest abused substance and most wildly used ?</a:t>
            </a:r>
          </a:p>
          <a:p>
            <a:endParaRPr lang="en-US" dirty="0"/>
          </a:p>
          <a:p>
            <a:r>
              <a:rPr lang="en-US" dirty="0"/>
              <a:t>A-cocaine </a:t>
            </a:r>
          </a:p>
          <a:p>
            <a:r>
              <a:rPr lang="en-US" dirty="0"/>
              <a:t>B-heroin</a:t>
            </a:r>
          </a:p>
          <a:p>
            <a:r>
              <a:rPr lang="en-US" dirty="0"/>
              <a:t>C-alcohol </a:t>
            </a:r>
          </a:p>
          <a:p>
            <a:r>
              <a:rPr lang="en-US" dirty="0">
                <a:solidFill>
                  <a:srgbClr val="C00000"/>
                </a:solidFill>
              </a:rPr>
              <a:t>D-methamphetamine</a:t>
            </a:r>
          </a:p>
        </p:txBody>
      </p:sp>
    </p:spTree>
    <p:extLst>
      <p:ext uri="{BB962C8B-B14F-4D97-AF65-F5344CB8AC3E}">
        <p14:creationId xmlns:p14="http://schemas.microsoft.com/office/powerpoint/2010/main" val="3971867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10D-D9C0-462B-9D87-2A8C7815C542}"/>
              </a:ext>
            </a:extLst>
          </p:cNvPr>
          <p:cNvSpPr>
            <a:spLocks noGrp="1"/>
          </p:cNvSpPr>
          <p:nvPr>
            <p:ph type="title"/>
          </p:nvPr>
        </p:nvSpPr>
        <p:spPr>
          <a:xfrm>
            <a:off x="457200" y="1523336"/>
            <a:ext cx="8229600" cy="1143000"/>
          </a:xfrm>
        </p:spPr>
        <p:txBody>
          <a:bodyPr>
            <a:normAutofit/>
          </a:bodyPr>
          <a:lstStyle/>
          <a:p>
            <a:r>
              <a:rPr lang="en-US" sz="6600" b="1" i="1" dirty="0">
                <a:solidFill>
                  <a:schemeClr val="tx2">
                    <a:lumMod val="75000"/>
                  </a:schemeClr>
                </a:solidFill>
                <a:latin typeface="Copperplate Gothic Bold" panose="020E0705020206020404" pitchFamily="34" charset="0"/>
                <a:cs typeface="+mn-cs"/>
              </a:rPr>
              <a:t>Thank you !</a:t>
            </a:r>
          </a:p>
        </p:txBody>
      </p:sp>
      <p:sp>
        <p:nvSpPr>
          <p:cNvPr id="3" name="Content Placeholder 2">
            <a:extLst>
              <a:ext uri="{FF2B5EF4-FFF2-40B4-BE49-F238E27FC236}">
                <a16:creationId xmlns:a16="http://schemas.microsoft.com/office/drawing/2014/main" id="{262483C4-077C-47EC-BCAA-73D4676DFF0F}"/>
              </a:ext>
            </a:extLst>
          </p:cNvPr>
          <p:cNvSpPr>
            <a:spLocks noGrp="1"/>
          </p:cNvSpPr>
          <p:nvPr>
            <p:ph idx="1"/>
          </p:nvPr>
        </p:nvSpPr>
        <p:spPr/>
        <p:txBody>
          <a:bodyPr>
            <a:normAutofit/>
          </a:bodyPr>
          <a:lstStyle/>
          <a:p>
            <a:endParaRPr lang="en-US" sz="3600" b="1" dirty="0">
              <a:solidFill>
                <a:schemeClr val="tx2">
                  <a:lumMod val="75000"/>
                </a:schemeClr>
              </a:solidFill>
              <a:latin typeface="Copperplate Gothic Bold" panose="020E0705020206020404" pitchFamily="34" charset="0"/>
              <a:ea typeface="+mj-ea"/>
            </a:endParaRPr>
          </a:p>
          <a:p>
            <a:endParaRPr lang="en-US" sz="3600" b="1" dirty="0">
              <a:solidFill>
                <a:schemeClr val="tx2">
                  <a:lumMod val="75000"/>
                </a:schemeClr>
              </a:solidFill>
              <a:latin typeface="Copperplate Gothic Bold" panose="020E0705020206020404" pitchFamily="34" charset="0"/>
              <a:ea typeface="+mj-ea"/>
            </a:endParaRPr>
          </a:p>
          <a:p>
            <a:endParaRPr lang="en-US" sz="3600" b="1" dirty="0">
              <a:solidFill>
                <a:schemeClr val="tx2">
                  <a:lumMod val="75000"/>
                </a:schemeClr>
              </a:solidFill>
              <a:latin typeface="Copperplate Gothic Bold" panose="020E0705020206020404" pitchFamily="34" charset="0"/>
              <a:ea typeface="+mj-ea"/>
            </a:endParaRPr>
          </a:p>
          <a:p>
            <a:r>
              <a:rPr lang="en-US" sz="2800" b="1" dirty="0">
                <a:solidFill>
                  <a:schemeClr val="tx2">
                    <a:lumMod val="75000"/>
                  </a:schemeClr>
                </a:solidFill>
                <a:latin typeface="Copperplate Gothic Bold" panose="020E0705020206020404" pitchFamily="34" charset="0"/>
                <a:ea typeface="+mj-ea"/>
              </a:rPr>
              <a:t>Any questions ?</a:t>
            </a:r>
          </a:p>
        </p:txBody>
      </p:sp>
    </p:spTree>
    <p:extLst>
      <p:ext uri="{BB962C8B-B14F-4D97-AF65-F5344CB8AC3E}">
        <p14:creationId xmlns:p14="http://schemas.microsoft.com/office/powerpoint/2010/main" val="2570891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3278-BB1A-440F-87E5-32A41243DB9E}"/>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References</a:t>
            </a:r>
            <a:r>
              <a:rPr lang="en-US" dirty="0"/>
              <a:t> : </a:t>
            </a:r>
          </a:p>
        </p:txBody>
      </p:sp>
      <p:sp>
        <p:nvSpPr>
          <p:cNvPr id="4" name="Content Placeholder 2">
            <a:extLst>
              <a:ext uri="{FF2B5EF4-FFF2-40B4-BE49-F238E27FC236}">
                <a16:creationId xmlns:a16="http://schemas.microsoft.com/office/drawing/2014/main" id="{2AD12011-0AFE-4D81-9538-5AA97F4E4103}"/>
              </a:ext>
            </a:extLst>
          </p:cNvPr>
          <p:cNvSpPr txBox="1">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ar-SA" sz="1600" dirty="0">
              <a:hlinkClick r:id="rId2"/>
            </a:endParaRPr>
          </a:p>
          <a:p>
            <a:r>
              <a:rPr lang="en-US" sz="1600" dirty="0">
                <a:hlinkClick r:id="rId2"/>
              </a:rPr>
              <a:t>https://www.ncbi.nlm.nih.gov/pmc/articles/PMC3927255/</a:t>
            </a:r>
            <a:endParaRPr lang="en-US" sz="1600" dirty="0"/>
          </a:p>
          <a:p>
            <a:r>
              <a:rPr lang="en-US" sz="1600" dirty="0">
                <a:hlinkClick r:id="rId3"/>
              </a:rPr>
              <a:t>http://www.aafp.org/afp/2012/0315/p591.html</a:t>
            </a:r>
            <a:endParaRPr lang="en-US" sz="1600" dirty="0"/>
          </a:p>
          <a:p>
            <a:r>
              <a:rPr lang="en-US" sz="1600" dirty="0">
                <a:hlinkClick r:id="rId4"/>
              </a:rPr>
              <a:t>http://search.proquest.com/docview/206257677?pq-origsite=summon</a:t>
            </a:r>
            <a:endParaRPr lang="en-US" sz="1600" dirty="0"/>
          </a:p>
          <a:p>
            <a:r>
              <a:rPr lang="en-US" sz="1600" dirty="0">
                <a:hlinkClick r:id="rId5"/>
              </a:rPr>
              <a:t>https://www.nice.org.uk/guidance/ph10/chapter/4-recommendations</a:t>
            </a:r>
            <a:endParaRPr lang="en-US" sz="1600" dirty="0"/>
          </a:p>
          <a:p>
            <a:r>
              <a:rPr lang="en-US" sz="1600" dirty="0">
                <a:hlinkClick r:id="rId6"/>
              </a:rPr>
              <a:t>http://www.quit.org.au/preparing-to-quit/choosing-best-way-to-quit/nicotine-replacement-products</a:t>
            </a:r>
            <a:endParaRPr lang="en-US" sz="1600" dirty="0"/>
          </a:p>
          <a:p>
            <a:r>
              <a:rPr lang="en-US" sz="1600" dirty="0">
                <a:hlinkClick r:id="rId7"/>
              </a:rPr>
              <a:t>http://www.mayoclinic.org/diseases-conditions/drug-addiction/basics/risk-factors/con-20020970</a:t>
            </a:r>
            <a:endParaRPr lang="en-US" sz="1600" dirty="0"/>
          </a:p>
          <a:p>
            <a:r>
              <a:rPr lang="en-US" sz="1600" dirty="0">
                <a:hlinkClick r:id="rId8"/>
              </a:rPr>
              <a:t>https://www.nice.org.uk/guidance/ph26</a:t>
            </a:r>
            <a:endParaRPr lang="en-US" sz="1600" dirty="0"/>
          </a:p>
          <a:p>
            <a:r>
              <a:rPr lang="en-US" sz="1600" dirty="0">
                <a:hlinkClick r:id="rId9"/>
              </a:rPr>
              <a:t>http://www.uptodate.com/contents/secondhand-smoke-exposure-effects-in-adults/abstract/7,8?utdPopup=true</a:t>
            </a:r>
            <a:endParaRPr lang="en-US" sz="1600" dirty="0"/>
          </a:p>
          <a:p>
            <a:r>
              <a:rPr lang="ar-SA" sz="1600" dirty="0">
                <a:latin typeface="Arial" panose="020B0604020202020204" pitchFamily="34" charset="0"/>
                <a:hlinkClick r:id="rId10"/>
              </a:rPr>
              <a:t>https://www.cdc.gov/tobacco/data_statistics/fact_sheets/secondhand_smoke/health_effects/</a:t>
            </a:r>
            <a:endParaRPr lang="ar-SA" sz="1600" dirty="0">
              <a:latin typeface="Arial" panose="020B0604020202020204" pitchFamily="34" charset="0"/>
            </a:endParaRPr>
          </a:p>
          <a:p>
            <a:endParaRPr lang="en-US" sz="16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40232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F0E7-B8CE-4A15-9103-1158CE57905F}"/>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References :</a:t>
            </a:r>
          </a:p>
        </p:txBody>
      </p:sp>
      <p:sp>
        <p:nvSpPr>
          <p:cNvPr id="3" name="Content Placeholder 2">
            <a:extLst>
              <a:ext uri="{FF2B5EF4-FFF2-40B4-BE49-F238E27FC236}">
                <a16:creationId xmlns:a16="http://schemas.microsoft.com/office/drawing/2014/main" id="{3A1699EE-C1B6-4C34-9D8A-E903C8283748}"/>
              </a:ext>
            </a:extLst>
          </p:cNvPr>
          <p:cNvSpPr>
            <a:spLocks noGrp="1"/>
          </p:cNvSpPr>
          <p:nvPr>
            <p:ph idx="1"/>
          </p:nvPr>
        </p:nvSpPr>
        <p:spPr/>
        <p:txBody>
          <a:bodyPr>
            <a:normAutofit/>
          </a:bodyPr>
          <a:lstStyle/>
          <a:p>
            <a:r>
              <a:rPr lang="en-US" sz="2000" dirty="0"/>
              <a:t>http://reference.medscape.com/medline/abstract/24967831</a:t>
            </a:r>
          </a:p>
          <a:p>
            <a:r>
              <a:rPr lang="en-US" sz="2000" dirty="0"/>
              <a:t>http://www.cdc.gov/mmwr/preview/mmwrhtml/mm64e1218a1.htm</a:t>
            </a:r>
          </a:p>
          <a:p>
            <a:r>
              <a:rPr lang="en-US" sz="2000" dirty="0">
                <a:hlinkClick r:id="rId2"/>
              </a:rPr>
              <a:t>http://www.samhsa.gov/data/2k13/DAWN2k11ED/DAWN2k11ED.htm</a:t>
            </a:r>
            <a:endParaRPr lang="en-US" sz="2000" dirty="0"/>
          </a:p>
          <a:p>
            <a:r>
              <a:rPr lang="en-US" sz="2000" dirty="0">
                <a:hlinkClick r:id="rId3"/>
              </a:rPr>
              <a:t>http://reference.medscape.com/medline/abstract/26624241</a:t>
            </a:r>
            <a:endParaRPr lang="en-US" sz="2000" dirty="0"/>
          </a:p>
          <a:p>
            <a:r>
              <a:rPr lang="en-US" sz="2000" dirty="0">
                <a:hlinkClick r:id="rId4"/>
              </a:rPr>
              <a:t>https://www.drugabuse.gov/drugs-abuse/cocaine</a:t>
            </a:r>
            <a:endParaRPr lang="en-US" sz="2000" dirty="0"/>
          </a:p>
          <a:p>
            <a:r>
              <a:rPr lang="en-US" sz="2000" dirty="0"/>
              <a:t>http://www.unodc.org/wdr2015/</a:t>
            </a:r>
          </a:p>
          <a:p>
            <a:r>
              <a:rPr lang="en-US" sz="2000" dirty="0">
                <a:hlinkClick r:id="rId5"/>
              </a:rPr>
              <a:t>https://www.researchgate.net/publication/262799110_Substance_use_disorders_in_Saudi_Arabia_Review_article</a:t>
            </a:r>
            <a:endParaRPr lang="en-US" sz="2000" dirty="0"/>
          </a:p>
          <a:p>
            <a:r>
              <a:rPr lang="en-US" sz="2000" dirty="0"/>
              <a:t>https://www.ncbi.nlm.nih.gov/books/NBK64942</a:t>
            </a:r>
          </a:p>
        </p:txBody>
      </p:sp>
    </p:spTree>
    <p:extLst>
      <p:ext uri="{BB962C8B-B14F-4D97-AF65-F5344CB8AC3E}">
        <p14:creationId xmlns:p14="http://schemas.microsoft.com/office/powerpoint/2010/main" val="110969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0940-BAAE-49CA-BB70-55FAFCFA13C1}"/>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Q5)</a:t>
            </a:r>
          </a:p>
        </p:txBody>
      </p:sp>
      <p:sp>
        <p:nvSpPr>
          <p:cNvPr id="3" name="Content Placeholder 2">
            <a:extLst>
              <a:ext uri="{FF2B5EF4-FFF2-40B4-BE49-F238E27FC236}">
                <a16:creationId xmlns:a16="http://schemas.microsoft.com/office/drawing/2014/main" id="{BB45A56A-B4F6-497D-9989-CEA44E697F43}"/>
              </a:ext>
            </a:extLst>
          </p:cNvPr>
          <p:cNvSpPr>
            <a:spLocks noGrp="1"/>
          </p:cNvSpPr>
          <p:nvPr>
            <p:ph idx="1"/>
          </p:nvPr>
        </p:nvSpPr>
        <p:spPr/>
        <p:txBody>
          <a:bodyPr/>
          <a:lstStyle/>
          <a:p>
            <a:r>
              <a:rPr lang="en-US" dirty="0"/>
              <a:t>Which one of the following is a stimulant substance ? </a:t>
            </a:r>
          </a:p>
          <a:p>
            <a:endParaRPr lang="en-US" dirty="0"/>
          </a:p>
          <a:p>
            <a:r>
              <a:rPr lang="en-US" dirty="0"/>
              <a:t>A- cocaine </a:t>
            </a:r>
          </a:p>
          <a:p>
            <a:r>
              <a:rPr lang="en-US" dirty="0"/>
              <a:t>B-heroin</a:t>
            </a:r>
          </a:p>
          <a:p>
            <a:r>
              <a:rPr lang="en-US" dirty="0"/>
              <a:t>C-Xanax</a:t>
            </a:r>
          </a:p>
          <a:p>
            <a:r>
              <a:rPr lang="en-US" dirty="0"/>
              <a:t>D-valium </a:t>
            </a:r>
          </a:p>
        </p:txBody>
      </p:sp>
    </p:spTree>
    <p:extLst>
      <p:ext uri="{BB962C8B-B14F-4D97-AF65-F5344CB8AC3E}">
        <p14:creationId xmlns:p14="http://schemas.microsoft.com/office/powerpoint/2010/main" val="386184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E8C0-70FE-4048-B06D-531DA94BD447}"/>
              </a:ext>
            </a:extLst>
          </p:cNvPr>
          <p:cNvSpPr>
            <a:spLocks noGrp="1"/>
          </p:cNvSpPr>
          <p:nvPr>
            <p:ph type="title"/>
          </p:nvPr>
        </p:nvSpPr>
        <p:spPr/>
        <p:txBody>
          <a:bodyPr/>
          <a:lstStyle/>
          <a:p>
            <a:pPr algn="l"/>
            <a:r>
              <a:rPr lang="en-US" sz="4000" b="1" dirty="0">
                <a:solidFill>
                  <a:schemeClr val="tx2">
                    <a:lumMod val="75000"/>
                  </a:schemeClr>
                </a:solidFill>
                <a:latin typeface="Copperplate Gothic Bold" panose="020E0705020206020404" pitchFamily="34" charset="0"/>
                <a:cs typeface="+mn-cs"/>
              </a:rPr>
              <a:t>Q6)</a:t>
            </a:r>
          </a:p>
        </p:txBody>
      </p:sp>
      <p:sp>
        <p:nvSpPr>
          <p:cNvPr id="3" name="Content Placeholder 2">
            <a:extLst>
              <a:ext uri="{FF2B5EF4-FFF2-40B4-BE49-F238E27FC236}">
                <a16:creationId xmlns:a16="http://schemas.microsoft.com/office/drawing/2014/main" id="{9A4B07E2-BC41-4AEB-AF38-AF5CED5E471F}"/>
              </a:ext>
            </a:extLst>
          </p:cNvPr>
          <p:cNvSpPr>
            <a:spLocks noGrp="1"/>
          </p:cNvSpPr>
          <p:nvPr>
            <p:ph idx="1"/>
          </p:nvPr>
        </p:nvSpPr>
        <p:spPr/>
        <p:txBody>
          <a:bodyPr/>
          <a:lstStyle/>
          <a:p>
            <a:r>
              <a:rPr lang="en-US" dirty="0"/>
              <a:t>Which one of the following is the oldest abused substance and most wildly used ?</a:t>
            </a:r>
          </a:p>
          <a:p>
            <a:endParaRPr lang="en-US" dirty="0"/>
          </a:p>
          <a:p>
            <a:r>
              <a:rPr lang="en-US" dirty="0"/>
              <a:t>A-cocaine </a:t>
            </a:r>
          </a:p>
          <a:p>
            <a:r>
              <a:rPr lang="en-US" dirty="0"/>
              <a:t>B-heroin</a:t>
            </a:r>
          </a:p>
          <a:p>
            <a:r>
              <a:rPr lang="en-US" dirty="0"/>
              <a:t>C-alcohol </a:t>
            </a:r>
          </a:p>
          <a:p>
            <a:r>
              <a:rPr lang="en-US" dirty="0"/>
              <a:t>D-methamphetamine</a:t>
            </a:r>
          </a:p>
        </p:txBody>
      </p:sp>
    </p:spTree>
    <p:extLst>
      <p:ext uri="{BB962C8B-B14F-4D97-AF65-F5344CB8AC3E}">
        <p14:creationId xmlns:p14="http://schemas.microsoft.com/office/powerpoint/2010/main" val="172888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sz="4000" b="1" dirty="0">
                <a:solidFill>
                  <a:schemeClr val="tx2">
                    <a:lumMod val="75000"/>
                  </a:schemeClr>
                </a:solidFill>
                <a:latin typeface="Avenir Black Oblique"/>
                <a:cs typeface="+mn-cs"/>
              </a:rPr>
              <a:t>Objectives</a:t>
            </a:r>
            <a:r>
              <a:rPr lang="fr-FR" dirty="0">
                <a:latin typeface="Avenir Black Oblique"/>
                <a:cs typeface="Avenir Black Oblique"/>
              </a:rPr>
              <a:t> </a:t>
            </a:r>
            <a:r>
              <a:rPr lang="fr-FR" sz="4000" b="1" dirty="0">
                <a:solidFill>
                  <a:schemeClr val="tx2">
                    <a:lumMod val="75000"/>
                  </a:schemeClr>
                </a:solidFill>
                <a:latin typeface="Avenir Black Oblique"/>
                <a:cs typeface="+mn-cs"/>
              </a:rPr>
              <a:t>:</a:t>
            </a:r>
            <a:endParaRPr lang="en-US" sz="4000" b="1" dirty="0">
              <a:solidFill>
                <a:schemeClr val="tx2">
                  <a:lumMod val="75000"/>
                </a:schemeClr>
              </a:solidFill>
              <a:latin typeface="Avenir Black Oblique"/>
              <a:cs typeface="+mn-cs"/>
            </a:endParaRPr>
          </a:p>
        </p:txBody>
      </p:sp>
      <p:sp>
        <p:nvSpPr>
          <p:cNvPr id="4" name="Content Placeholder 2"/>
          <p:cNvSpPr>
            <a:spLocks noGrp="1"/>
          </p:cNvSpPr>
          <p:nvPr>
            <p:ph idx="1"/>
          </p:nvPr>
        </p:nvSpPr>
        <p:spPr/>
        <p:txBody>
          <a:bodyPr>
            <a:normAutofit fontScale="77500" lnSpcReduction="20000"/>
          </a:bodyPr>
          <a:lstStyle/>
          <a:p>
            <a:r>
              <a:rPr lang="en-US" b="1" dirty="0">
                <a:solidFill>
                  <a:srgbClr val="9E1300"/>
                </a:solidFill>
              </a:rPr>
              <a:t>Epidemiology of smoking in Saudi Arabia</a:t>
            </a:r>
          </a:p>
          <a:p>
            <a:r>
              <a:rPr lang="en-US" dirty="0">
                <a:solidFill>
                  <a:schemeClr val="accent1">
                    <a:lumMod val="75000"/>
                  </a:schemeClr>
                </a:solidFill>
              </a:rPr>
              <a:t>Risks of smoking (Morbidity and Mortality)</a:t>
            </a:r>
          </a:p>
          <a:p>
            <a:r>
              <a:rPr lang="en-US" dirty="0">
                <a:solidFill>
                  <a:schemeClr val="accent1">
                    <a:lumMod val="75000"/>
                  </a:schemeClr>
                </a:solidFill>
              </a:rPr>
              <a:t>Effect of passive smoking on pregnancy, children, ….</a:t>
            </a:r>
          </a:p>
          <a:p>
            <a:r>
              <a:rPr lang="en-US" dirty="0">
                <a:solidFill>
                  <a:schemeClr val="accent1">
                    <a:lumMod val="75000"/>
                  </a:schemeClr>
                </a:solidFill>
              </a:rPr>
              <a:t>How are you going to help the smoker to quit and how to overcome withdrawal symptoms</a:t>
            </a:r>
          </a:p>
          <a:p>
            <a:r>
              <a:rPr lang="en-US" dirty="0">
                <a:solidFill>
                  <a:schemeClr val="accent1">
                    <a:lumMod val="75000"/>
                  </a:schemeClr>
                </a:solidFill>
              </a:rPr>
              <a:t>Role of PHC physician “smoking cessation clinic’</a:t>
            </a:r>
          </a:p>
          <a:p>
            <a:r>
              <a:rPr lang="en-US" dirty="0">
                <a:solidFill>
                  <a:schemeClr val="accent1">
                    <a:lumMod val="75000"/>
                  </a:schemeClr>
                </a:solidFill>
              </a:rPr>
              <a:t>Update in pharmacological management, smoking cessation medication</a:t>
            </a:r>
          </a:p>
          <a:p>
            <a:r>
              <a:rPr lang="en-US" dirty="0">
                <a:solidFill>
                  <a:schemeClr val="accent1">
                    <a:lumMod val="75000"/>
                  </a:schemeClr>
                </a:solidFill>
              </a:rPr>
              <a:t>Nicotine preparations, </a:t>
            </a:r>
            <a:r>
              <a:rPr lang="en-US" dirty="0" err="1">
                <a:solidFill>
                  <a:schemeClr val="accent1">
                    <a:lumMod val="75000"/>
                  </a:schemeClr>
                </a:solidFill>
              </a:rPr>
              <a:t>Varniciline</a:t>
            </a:r>
            <a:r>
              <a:rPr lang="en-US" dirty="0">
                <a:solidFill>
                  <a:schemeClr val="accent1">
                    <a:lumMod val="75000"/>
                  </a:schemeClr>
                </a:solidFill>
              </a:rPr>
              <a:t>, Bupropion, …….</a:t>
            </a:r>
          </a:p>
          <a:p>
            <a:r>
              <a:rPr lang="en-US" dirty="0">
                <a:solidFill>
                  <a:schemeClr val="accent1">
                    <a:lumMod val="75000"/>
                  </a:schemeClr>
                </a:solidFill>
              </a:rPr>
              <a:t>Factors lead to substance abuse</a:t>
            </a:r>
          </a:p>
          <a:p>
            <a:r>
              <a:rPr lang="en-US" dirty="0">
                <a:solidFill>
                  <a:schemeClr val="accent1">
                    <a:lumMod val="75000"/>
                  </a:schemeClr>
                </a:solidFill>
              </a:rPr>
              <a:t>Highlight on types of substance abuse</a:t>
            </a:r>
          </a:p>
          <a:p>
            <a:r>
              <a:rPr lang="en-US" dirty="0">
                <a:solidFill>
                  <a:schemeClr val="accent1">
                    <a:lumMod val="75000"/>
                  </a:schemeClr>
                </a:solidFill>
              </a:rPr>
              <a:t>How to approach subjects with substance abuse</a:t>
            </a:r>
          </a:p>
        </p:txBody>
      </p:sp>
    </p:spTree>
    <p:extLst>
      <p:ext uri="{BB962C8B-B14F-4D97-AF65-F5344CB8AC3E}">
        <p14:creationId xmlns:p14="http://schemas.microsoft.com/office/powerpoint/2010/main" val="20848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789" y="1638889"/>
            <a:ext cx="5893075" cy="545868"/>
          </a:xfrm>
        </p:spPr>
        <p:txBody>
          <a:bodyPr>
            <a:normAutofit fontScale="90000"/>
          </a:bodyPr>
          <a:lstStyle/>
          <a:p>
            <a:r>
              <a:rPr lang="en-US" sz="3600" b="1" dirty="0">
                <a:solidFill>
                  <a:schemeClr val="tx2">
                    <a:lumMod val="75000"/>
                  </a:schemeClr>
                </a:solidFill>
                <a:latin typeface="Copperplate Gothic Bold" panose="020E0705020206020404" pitchFamily="34" charset="0"/>
                <a:cs typeface="+mn-cs"/>
              </a:rPr>
              <a:t>Definition of smoking :</a:t>
            </a:r>
          </a:p>
        </p:txBody>
      </p:sp>
      <p:sp>
        <p:nvSpPr>
          <p:cNvPr id="4" name="TextBox 3"/>
          <p:cNvSpPr txBox="1"/>
          <p:nvPr/>
        </p:nvSpPr>
        <p:spPr>
          <a:xfrm>
            <a:off x="901257" y="2602574"/>
            <a:ext cx="7469506" cy="954107"/>
          </a:xfrm>
          <a:prstGeom prst="rect">
            <a:avLst/>
          </a:prstGeom>
          <a:noFill/>
        </p:spPr>
        <p:txBody>
          <a:bodyPr wrap="square" rtlCol="0">
            <a:spAutoFit/>
          </a:bodyPr>
          <a:lstStyle/>
          <a:p>
            <a:r>
              <a:rPr lang="en-US" sz="2800" b="1" dirty="0">
                <a:solidFill>
                  <a:schemeClr val="accent4">
                    <a:lumMod val="75000"/>
                  </a:schemeClr>
                </a:solidFill>
              </a:rPr>
              <a:t>Smoking is the action or habit of inhaling and exhaling the smoke of tobacco or a drug.</a:t>
            </a:r>
          </a:p>
        </p:txBody>
      </p:sp>
    </p:spTree>
    <p:extLst>
      <p:ext uri="{BB962C8B-B14F-4D97-AF65-F5344CB8AC3E}">
        <p14:creationId xmlns:p14="http://schemas.microsoft.com/office/powerpoint/2010/main" val="3792651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2415</TotalTime>
  <Words>2379</Words>
  <Application>Microsoft Office PowerPoint</Application>
  <PresentationFormat>On-screen Show (4:3)</PresentationFormat>
  <Paragraphs>385</Paragraphs>
  <Slides>53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ＭＳ ゴシック</vt:lpstr>
      <vt:lpstr>Abadi MT Condensed Extra Bold</vt:lpstr>
      <vt:lpstr>Adobe Heiti Std R</vt:lpstr>
      <vt:lpstr>Arial</vt:lpstr>
      <vt:lpstr>Avenir Black Oblique</vt:lpstr>
      <vt:lpstr>Calibri</vt:lpstr>
      <vt:lpstr>Century Gothic</vt:lpstr>
      <vt:lpstr>Copperplate Gothic Bold</vt:lpstr>
      <vt:lpstr>Wingdings</vt:lpstr>
      <vt:lpstr>Office Theme</vt:lpstr>
      <vt:lpstr>SMOKING &amp; DRUG ABUSE</vt:lpstr>
      <vt:lpstr>Q1)</vt:lpstr>
      <vt:lpstr>Q2)</vt:lpstr>
      <vt:lpstr>Q3)</vt:lpstr>
      <vt:lpstr>Q4)</vt:lpstr>
      <vt:lpstr>Q5)</vt:lpstr>
      <vt:lpstr>Q6)</vt:lpstr>
      <vt:lpstr>Objectives :</vt:lpstr>
      <vt:lpstr>Definition of smoking :</vt:lpstr>
      <vt:lpstr>Epidemiology of smoking in Saudi Arabia :</vt:lpstr>
      <vt:lpstr>Epidemiology of smoking in Saudi Arabia :</vt:lpstr>
      <vt:lpstr>Objectives :</vt:lpstr>
      <vt:lpstr>PowerPoint Presentation</vt:lpstr>
      <vt:lpstr>Parts of body affected by smoking</vt:lpstr>
      <vt:lpstr>Smoking and Cardiovascular System</vt:lpstr>
      <vt:lpstr>PowerPoint Presentation</vt:lpstr>
      <vt:lpstr>Smoking and Cancer</vt:lpstr>
      <vt:lpstr>Smoking and diabetes</vt:lpstr>
      <vt:lpstr>Objectives :</vt:lpstr>
      <vt:lpstr>Types of smoking</vt:lpstr>
      <vt:lpstr>Effect of passive smoking </vt:lpstr>
      <vt:lpstr>In pregnancy :</vt:lpstr>
      <vt:lpstr>Objectives :</vt:lpstr>
      <vt:lpstr>quitting smoking </vt:lpstr>
      <vt:lpstr>Withdrawal symptoms and how over come them.</vt:lpstr>
      <vt:lpstr>Objectives :</vt:lpstr>
      <vt:lpstr>PowerPoint Presentation</vt:lpstr>
      <vt:lpstr>PowerPoint Presentation</vt:lpstr>
      <vt:lpstr>PowerPoint Presentation</vt:lpstr>
      <vt:lpstr>Objectives :</vt:lpstr>
      <vt:lpstr>PowerPoint Presentation</vt:lpstr>
      <vt:lpstr>Pharmacological</vt:lpstr>
      <vt:lpstr>PowerPoint Presentation</vt:lpstr>
      <vt:lpstr>PowerPoint Presentation</vt:lpstr>
      <vt:lpstr>PowerPoint Presentation</vt:lpstr>
      <vt:lpstr>PowerPoint Presentation</vt:lpstr>
      <vt:lpstr>PowerPoint Presentation</vt:lpstr>
      <vt:lpstr>PowerPoint Presentation</vt:lpstr>
      <vt:lpstr>Objectives :</vt:lpstr>
      <vt:lpstr>PowerPoint Presentation</vt:lpstr>
      <vt:lpstr>Objectives :</vt:lpstr>
      <vt:lpstr>PowerPoint Presentation</vt:lpstr>
      <vt:lpstr>Objectives :</vt:lpstr>
      <vt:lpstr>PowerPoint Presentation</vt:lpstr>
      <vt:lpstr>Q1)</vt:lpstr>
      <vt:lpstr>Q2)</vt:lpstr>
      <vt:lpstr>Q3)</vt:lpstr>
      <vt:lpstr>Q4)</vt:lpstr>
      <vt:lpstr>Q5)</vt:lpstr>
      <vt:lpstr>Q6)</vt:lpstr>
      <vt:lpstr>Thank you !</vt:lpstr>
      <vt:lpstr>References :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smoking :</dc:title>
  <dc:creator>mac</dc:creator>
  <cp:lastModifiedBy>azooz alkorbi</cp:lastModifiedBy>
  <cp:revision>28</cp:revision>
  <dcterms:created xsi:type="dcterms:W3CDTF">2017-09-23T12:35:53Z</dcterms:created>
  <dcterms:modified xsi:type="dcterms:W3CDTF">2017-10-07T23:06:04Z</dcterms:modified>
</cp:coreProperties>
</file>