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Lst>
  <p:sldSz cy="6858000" cx="12192000"/>
  <p:notesSz cx="6858000" cy="9144000"/>
  <p:embeddedFontLst>
    <p:embeddedFont>
      <p:font typeface="Raleway"/>
      <p:regular r:id="rId84"/>
      <p:bold r:id="rId85"/>
      <p:italic r:id="rId86"/>
      <p:boldItalic r:id="rId8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84" Type="http://schemas.openxmlformats.org/officeDocument/2006/relationships/font" Target="fonts/Raleway-regular.fntdata"/><Relationship Id="rId83" Type="http://schemas.openxmlformats.org/officeDocument/2006/relationships/slide" Target="slides/slide79.xml"/><Relationship Id="rId42" Type="http://schemas.openxmlformats.org/officeDocument/2006/relationships/slide" Target="slides/slide38.xml"/><Relationship Id="rId86" Type="http://schemas.openxmlformats.org/officeDocument/2006/relationships/font" Target="fonts/Raleway-italic.fntdata"/><Relationship Id="rId41" Type="http://schemas.openxmlformats.org/officeDocument/2006/relationships/slide" Target="slides/slide37.xml"/><Relationship Id="rId85" Type="http://schemas.openxmlformats.org/officeDocument/2006/relationships/font" Target="fonts/Raleway-bold.fntdata"/><Relationship Id="rId44" Type="http://schemas.openxmlformats.org/officeDocument/2006/relationships/slide" Target="slides/slide40.xml"/><Relationship Id="rId43" Type="http://schemas.openxmlformats.org/officeDocument/2006/relationships/slide" Target="slides/slide39.xml"/><Relationship Id="rId87" Type="http://schemas.openxmlformats.org/officeDocument/2006/relationships/font" Target="fonts/Raleway-boldItalic.fntdata"/><Relationship Id="rId46" Type="http://schemas.openxmlformats.org/officeDocument/2006/relationships/slide" Target="slides/slide42.xml"/><Relationship Id="rId45" Type="http://schemas.openxmlformats.org/officeDocument/2006/relationships/slide" Target="slides/slide41.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79" Type="http://schemas.openxmlformats.org/officeDocument/2006/relationships/slide" Target="slides/slide75.xml"/><Relationship Id="rId34" Type="http://schemas.openxmlformats.org/officeDocument/2006/relationships/slide" Target="slides/slide30.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2" name="Shape 9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Shape 164"/>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Most healthy adults may be able to infect other people beginning 1 day </a:t>
            </a:r>
            <a:r>
              <a:rPr b="1" i="0" lang="en-US" sz="1200" u="none" cap="none" strike="noStrike">
                <a:solidFill>
                  <a:schemeClr val="dk1"/>
                </a:solidFill>
                <a:latin typeface="Calibri"/>
                <a:ea typeface="Calibri"/>
                <a:cs typeface="Calibri"/>
                <a:sym typeface="Calibri"/>
              </a:rPr>
              <a:t>before</a:t>
            </a:r>
            <a:r>
              <a:rPr b="0" i="0" lang="en-US" sz="1200" u="none" cap="none" strike="noStrike">
                <a:solidFill>
                  <a:schemeClr val="dk1"/>
                </a:solidFill>
                <a:latin typeface="Calibri"/>
                <a:ea typeface="Calibri"/>
                <a:cs typeface="Calibri"/>
                <a:sym typeface="Calibri"/>
              </a:rPr>
              <a:t> symptoms develop and up to 5 to 7 days </a:t>
            </a:r>
            <a:r>
              <a:rPr b="1" i="0" lang="en-US" sz="1200" u="none" cap="none" strike="noStrike">
                <a:solidFill>
                  <a:schemeClr val="dk1"/>
                </a:solidFill>
                <a:latin typeface="Calibri"/>
                <a:ea typeface="Calibri"/>
                <a:cs typeface="Calibri"/>
                <a:sym typeface="Calibri"/>
              </a:rPr>
              <a:t>after</a:t>
            </a:r>
            <a:r>
              <a:rPr b="0" i="0" lang="en-US" sz="1200" u="none" cap="none" strike="noStrike">
                <a:solidFill>
                  <a:schemeClr val="dk1"/>
                </a:solidFill>
                <a:latin typeface="Calibri"/>
                <a:ea typeface="Calibri"/>
                <a:cs typeface="Calibri"/>
                <a:sym typeface="Calibri"/>
              </a:rPr>
              <a:t> becoming sick. Children may pass the virus for longer than 7 days. Symptoms start 1 to 4 days after the virus enters the body. </a:t>
            </a:r>
            <a:r>
              <a:rPr b="1" i="0" lang="en-US" sz="1200" u="none" cap="none" strike="noStrike">
                <a:solidFill>
                  <a:schemeClr val="dk1"/>
                </a:solidFill>
                <a:latin typeface="Calibri"/>
                <a:ea typeface="Calibri"/>
                <a:cs typeface="Calibri"/>
                <a:sym typeface="Calibri"/>
              </a:rPr>
              <a:t>That means that you may be able to pass on the flu to someone else before you know you are sick, as well as while you are sick</a:t>
            </a:r>
            <a:r>
              <a:rPr b="0" i="0" lang="en-US" sz="1200" u="none" cap="none" strike="noStrike">
                <a:solidFill>
                  <a:schemeClr val="dk1"/>
                </a:solidFill>
                <a:latin typeface="Calibri"/>
                <a:ea typeface="Calibri"/>
                <a:cs typeface="Calibri"/>
                <a:sym typeface="Calibri"/>
              </a:rPr>
              <a:t>. Some people can be infected with the flu virus but have no symptoms. During this time, those persons may still spread the virus to others.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5" name="Shape 165"/>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1" name="Shape 17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7" name="Shape 17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3" name="Shape 18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9" name="Shape 18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4" name="Shape 19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0" name="Shape 20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0" name="Shape 23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8" name="Shape 9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6" name="Shape 23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Shape 241"/>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2" name="Shape 24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8" name="Shape 24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4" name="Shape 25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60" name="Shape 26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66" name="Shape 26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2" name="Shape 27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Shape 277"/>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8" name="Shape 27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Shape 283"/>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4" name="Shape 28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0" name="Shape 29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4" name="Shape 10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6" name="Shape 29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Shape 301"/>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02" name="Shape 30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08" name="Shape 30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14" name="Shape 31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20" name="Shape 32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26" name="Shape 32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Shape 33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Shape 332"/>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Influenza inactivated vaccine ( IIV )</a:t>
            </a:r>
            <a:endParaRPr b="0" i="0" sz="1200" u="none" cap="none" strike="noStrike">
              <a:solidFill>
                <a:schemeClr val="dk1"/>
              </a:solidFill>
              <a:latin typeface="Calibri"/>
              <a:ea typeface="Calibri"/>
              <a:cs typeface="Calibri"/>
              <a:sym typeface="Calibri"/>
            </a:endParaRPr>
          </a:p>
        </p:txBody>
      </p:sp>
      <p:sp>
        <p:nvSpPr>
          <p:cNvPr id="333" name="Shape 333"/>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39" name="Shape 33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45" name="Shape 34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51" name="Shape 35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57" name="Shape 35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Shape 362"/>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63" name="Shape 36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Shape 368"/>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69" name="Shape 36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Shape 374"/>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75" name="Shape 37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Shape 380"/>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81" name="Shape 38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Shape 386"/>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87" name="Shape 38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Shape 393"/>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94" name="Shape 39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Shape 399"/>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00" name="Shape 40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Shape 407"/>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08" name="Shape 40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Shape 414"/>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15" name="Shape 41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Shape 420"/>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21" name="Shape 42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Shape 426"/>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27" name="Shape 42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Shape 432"/>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33" name="Shape 43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Shape 441"/>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42" name="Shape 44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Shape 447"/>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48" name="Shape 44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Shape 453"/>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54" name="Shape 45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Shape 459"/>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60" name="Shape 46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Shape 466"/>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67" name="Shape 46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Shape 472"/>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73" name="Shape 47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Shape 47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Shape 479"/>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80" name="Shape 480"/>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Shape 485"/>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86" name="Shape 48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Shape 492"/>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93" name="Shape 49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Shape 523"/>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24" name="Shape 52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Shape 529"/>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30" name="Shape 53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Shape 534"/>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35" name="Shape 53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8" name="Shape 538"/>
        <p:cNvGrpSpPr/>
        <p:nvPr/>
      </p:nvGrpSpPr>
      <p:grpSpPr>
        <a:xfrm>
          <a:off x="0" y="0"/>
          <a:ext cx="0" cy="0"/>
          <a:chOff x="0" y="0"/>
          <a:chExt cx="0" cy="0"/>
        </a:xfrm>
      </p:grpSpPr>
      <p:sp>
        <p:nvSpPr>
          <p:cNvPr id="539" name="Shape 539"/>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40" name="Shape 54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4" name="Shape 544"/>
        <p:cNvGrpSpPr/>
        <p:nvPr/>
      </p:nvGrpSpPr>
      <p:grpSpPr>
        <a:xfrm>
          <a:off x="0" y="0"/>
          <a:ext cx="0" cy="0"/>
          <a:chOff x="0" y="0"/>
          <a:chExt cx="0" cy="0"/>
        </a:xfrm>
      </p:grpSpPr>
      <p:sp>
        <p:nvSpPr>
          <p:cNvPr id="545" name="Shape 545"/>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46" name="Shape 54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2" name="Shape 552"/>
        <p:cNvGrpSpPr/>
        <p:nvPr/>
      </p:nvGrpSpPr>
      <p:grpSpPr>
        <a:xfrm>
          <a:off x="0" y="0"/>
          <a:ext cx="0" cy="0"/>
          <a:chOff x="0" y="0"/>
          <a:chExt cx="0" cy="0"/>
        </a:xfrm>
      </p:grpSpPr>
      <p:sp>
        <p:nvSpPr>
          <p:cNvPr id="553" name="Shape 553"/>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54" name="Shape 55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8" name="Shape 558"/>
        <p:cNvGrpSpPr/>
        <p:nvPr/>
      </p:nvGrpSpPr>
      <p:grpSpPr>
        <a:xfrm>
          <a:off x="0" y="0"/>
          <a:ext cx="0" cy="0"/>
          <a:chOff x="0" y="0"/>
          <a:chExt cx="0" cy="0"/>
        </a:xfrm>
      </p:grpSpPr>
      <p:sp>
        <p:nvSpPr>
          <p:cNvPr id="559" name="Shape 559"/>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60" name="Shape 56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Shape 565"/>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66" name="Shape 56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9" name="Shape 12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Shape 571"/>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72" name="Shape 57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Shape 577"/>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78" name="Shape 57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Shape 583"/>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84" name="Shape 58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8" name="Shape 588"/>
        <p:cNvGrpSpPr/>
        <p:nvPr/>
      </p:nvGrpSpPr>
      <p:grpSpPr>
        <a:xfrm>
          <a:off x="0" y="0"/>
          <a:ext cx="0" cy="0"/>
          <a:chOff x="0" y="0"/>
          <a:chExt cx="0" cy="0"/>
        </a:xfrm>
      </p:grpSpPr>
      <p:sp>
        <p:nvSpPr>
          <p:cNvPr id="589" name="Shape 589"/>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90" name="Shape 59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4" name="Shape 594"/>
        <p:cNvGrpSpPr/>
        <p:nvPr/>
      </p:nvGrpSpPr>
      <p:grpSpPr>
        <a:xfrm>
          <a:off x="0" y="0"/>
          <a:ext cx="0" cy="0"/>
          <a:chOff x="0" y="0"/>
          <a:chExt cx="0" cy="0"/>
        </a:xfrm>
      </p:grpSpPr>
      <p:sp>
        <p:nvSpPr>
          <p:cNvPr id="595" name="Shape 595"/>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96" name="Shape 59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0" name="Shape 600"/>
        <p:cNvGrpSpPr/>
        <p:nvPr/>
      </p:nvGrpSpPr>
      <p:grpSpPr>
        <a:xfrm>
          <a:off x="0" y="0"/>
          <a:ext cx="0" cy="0"/>
          <a:chOff x="0" y="0"/>
          <a:chExt cx="0" cy="0"/>
        </a:xfrm>
      </p:grpSpPr>
      <p:sp>
        <p:nvSpPr>
          <p:cNvPr id="601" name="Shape 601"/>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02" name="Shape 60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Shape 608"/>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09" name="Shape 60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6" name="Shape 616"/>
        <p:cNvGrpSpPr/>
        <p:nvPr/>
      </p:nvGrpSpPr>
      <p:grpSpPr>
        <a:xfrm>
          <a:off x="0" y="0"/>
          <a:ext cx="0" cy="0"/>
          <a:chOff x="0" y="0"/>
          <a:chExt cx="0" cy="0"/>
        </a:xfrm>
      </p:grpSpPr>
      <p:sp>
        <p:nvSpPr>
          <p:cNvPr id="617" name="Shape 617"/>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18" name="Shape 61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4" name="Shape 624"/>
        <p:cNvGrpSpPr/>
        <p:nvPr/>
      </p:nvGrpSpPr>
      <p:grpSpPr>
        <a:xfrm>
          <a:off x="0" y="0"/>
          <a:ext cx="0" cy="0"/>
          <a:chOff x="0" y="0"/>
          <a:chExt cx="0" cy="0"/>
        </a:xfrm>
      </p:grpSpPr>
      <p:sp>
        <p:nvSpPr>
          <p:cNvPr id="625" name="Shape 625"/>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26" name="Shape 62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9" name="Shape 629"/>
        <p:cNvGrpSpPr/>
        <p:nvPr/>
      </p:nvGrpSpPr>
      <p:grpSpPr>
        <a:xfrm>
          <a:off x="0" y="0"/>
          <a:ext cx="0" cy="0"/>
          <a:chOff x="0" y="0"/>
          <a:chExt cx="0" cy="0"/>
        </a:xfrm>
      </p:grpSpPr>
      <p:sp>
        <p:nvSpPr>
          <p:cNvPr id="630" name="Shape 630"/>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31" name="Shape 63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8" name="Shape 13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شريحة عنوان" type="title">
  <p:cSld name="TITLE">
    <p:spTree>
      <p:nvGrpSpPr>
        <p:cNvPr id="17" name="Shape 17"/>
        <p:cNvGrpSpPr/>
        <p:nvPr/>
      </p:nvGrpSpPr>
      <p:grpSpPr>
        <a:xfrm>
          <a:off x="0" y="0"/>
          <a:ext cx="0" cy="0"/>
          <a:chOff x="0" y="0"/>
          <a:chExt cx="0" cy="0"/>
        </a:xfrm>
      </p:grpSpPr>
      <p:sp>
        <p:nvSpPr>
          <p:cNvPr id="18" name="Shape 18"/>
          <p:cNvSpPr txBox="1"/>
          <p:nvPr>
            <p:ph type="ctrTitle"/>
          </p:nvPr>
        </p:nvSpPr>
        <p:spPr>
          <a:xfrm>
            <a:off x="914400" y="1371601"/>
            <a:ext cx="10464800" cy="1927225"/>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2"/>
              </a:buClr>
              <a:buSzPts val="5400"/>
              <a:buFont typeface="Arial"/>
              <a:buNone/>
              <a:defRPr b="0" i="0" sz="54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Shape 19"/>
          <p:cNvSpPr txBox="1"/>
          <p:nvPr>
            <p:ph idx="1" type="subTitle"/>
          </p:nvPr>
        </p:nvSpPr>
        <p:spPr>
          <a:xfrm>
            <a:off x="914400" y="3505200"/>
            <a:ext cx="8534400" cy="1752600"/>
          </a:xfrm>
          <a:prstGeom prst="rect">
            <a:avLst/>
          </a:prstGeom>
          <a:noFill/>
          <a:ln>
            <a:noFill/>
          </a:ln>
        </p:spPr>
        <p:txBody>
          <a:bodyPr anchorCtr="0" anchor="t" bIns="91425" lIns="91425" spcFirstLastPara="1" rIns="91425" wrap="square" tIns="91425"/>
          <a:lstStyle>
            <a:lvl1pPr lvl="0" marR="0" rtl="0" algn="l">
              <a:spcBef>
                <a:spcPts val="480"/>
              </a:spcBef>
              <a:spcAft>
                <a:spcPts val="0"/>
              </a:spcAft>
              <a:buClr>
                <a:schemeClr val="accent1"/>
              </a:buClr>
              <a:buSzPts val="2040"/>
              <a:buFont typeface="Arial"/>
              <a:buNone/>
              <a:defRPr b="0" i="0" sz="2400" u="none" cap="none" strike="noStrike">
                <a:solidFill>
                  <a:srgbClr val="55556F"/>
                </a:solidFill>
                <a:latin typeface="Arial"/>
                <a:ea typeface="Arial"/>
                <a:cs typeface="Arial"/>
                <a:sym typeface="Arial"/>
              </a:defRPr>
            </a:lvl1pPr>
            <a:lvl2pPr lvl="1" marR="0" rtl="0" algn="ctr">
              <a:spcBef>
                <a:spcPts val="400"/>
              </a:spcBef>
              <a:spcAft>
                <a:spcPts val="0"/>
              </a:spcAft>
              <a:buClr>
                <a:schemeClr val="accent1"/>
              </a:buClr>
              <a:buSzPts val="1700"/>
              <a:buFont typeface="Arial"/>
              <a:buNone/>
              <a:defRPr b="0" i="0" sz="2000" u="none" cap="none" strike="noStrike">
                <a:solidFill>
                  <a:srgbClr val="8B8B8D"/>
                </a:solidFill>
                <a:latin typeface="Arial"/>
                <a:ea typeface="Arial"/>
                <a:cs typeface="Arial"/>
                <a:sym typeface="Arial"/>
              </a:defRPr>
            </a:lvl2pPr>
            <a:lvl3pPr lvl="2" marR="0" rtl="0" algn="ctr">
              <a:spcBef>
                <a:spcPts val="360"/>
              </a:spcBef>
              <a:spcAft>
                <a:spcPts val="0"/>
              </a:spcAft>
              <a:buClr>
                <a:schemeClr val="accent1"/>
              </a:buClr>
              <a:buSzPts val="1620"/>
              <a:buFont typeface="Arial"/>
              <a:buNone/>
              <a:defRPr b="0" i="0" sz="1800" u="none" cap="none" strike="noStrike">
                <a:solidFill>
                  <a:srgbClr val="8B8B8D"/>
                </a:solidFill>
                <a:latin typeface="Arial"/>
                <a:ea typeface="Arial"/>
                <a:cs typeface="Arial"/>
                <a:sym typeface="Arial"/>
              </a:defRPr>
            </a:lvl3pPr>
            <a:lvl4pPr lvl="3" marR="0" rtl="0" algn="ctr">
              <a:spcBef>
                <a:spcPts val="320"/>
              </a:spcBef>
              <a:spcAft>
                <a:spcPts val="0"/>
              </a:spcAft>
              <a:buClr>
                <a:schemeClr val="accent1"/>
              </a:buClr>
              <a:buSzPts val="1600"/>
              <a:buFont typeface="Arial"/>
              <a:buNone/>
              <a:defRPr b="0" i="0" sz="1600" u="none" cap="none" strike="noStrike">
                <a:solidFill>
                  <a:srgbClr val="8B8B8D"/>
                </a:solidFill>
                <a:latin typeface="Arial"/>
                <a:ea typeface="Arial"/>
                <a:cs typeface="Arial"/>
                <a:sym typeface="Arial"/>
              </a:defRPr>
            </a:lvl4pPr>
            <a:lvl5pPr lvl="4" marR="0" rtl="0" algn="ctr">
              <a:spcBef>
                <a:spcPts val="280"/>
              </a:spcBef>
              <a:spcAft>
                <a:spcPts val="0"/>
              </a:spcAft>
              <a:buClr>
                <a:schemeClr val="accent1"/>
              </a:buClr>
              <a:buSzPts val="1400"/>
              <a:buFont typeface="Arial"/>
              <a:buNone/>
              <a:defRPr b="0" i="0" sz="1400" u="none" cap="none" strike="noStrike">
                <a:solidFill>
                  <a:srgbClr val="8B8B8D"/>
                </a:solidFill>
                <a:latin typeface="Arial"/>
                <a:ea typeface="Arial"/>
                <a:cs typeface="Arial"/>
                <a:sym typeface="Arial"/>
              </a:defRPr>
            </a:lvl5pPr>
            <a:lvl6pPr lvl="5"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6pPr>
            <a:lvl7pPr lvl="6"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7pPr>
            <a:lvl8pPr lvl="7"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8pPr>
            <a:lvl9pPr lvl="8" marR="0" rtl="0" algn="ctr">
              <a:spcBef>
                <a:spcPts val="260"/>
              </a:spcBef>
              <a:spcAft>
                <a:spcPts val="0"/>
              </a:spcAft>
              <a:buClr>
                <a:schemeClr val="accent1"/>
              </a:buClr>
              <a:buSzPts val="1300"/>
              <a:buFont typeface="Arial"/>
              <a:buNone/>
              <a:defRPr b="0" i="0" sz="1300" u="none" cap="none" strike="noStrike">
                <a:solidFill>
                  <a:srgbClr val="8B8B8D"/>
                </a:solidFill>
                <a:latin typeface="Arial"/>
                <a:ea typeface="Arial"/>
                <a:cs typeface="Arial"/>
                <a:sym typeface="Arial"/>
              </a:defRPr>
            </a:lvl9pPr>
          </a:lstStyle>
          <a:p/>
        </p:txBody>
      </p:sp>
      <p:sp>
        <p:nvSpPr>
          <p:cNvPr id="20" name="Shape 20"/>
          <p:cNvSpPr txBox="1"/>
          <p:nvPr>
            <p:ph idx="10" type="dt"/>
          </p:nvPr>
        </p:nvSpPr>
        <p:spPr>
          <a:xfrm>
            <a:off x="609600" y="18288"/>
            <a:ext cx="3860800" cy="32918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 name="Shape 21"/>
          <p:cNvSpPr txBox="1"/>
          <p:nvPr>
            <p:ph idx="11" type="ftr"/>
          </p:nvPr>
        </p:nvSpPr>
        <p:spPr>
          <a:xfrm>
            <a:off x="4572000" y="18288"/>
            <a:ext cx="5486400" cy="32918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 name="Shape 22"/>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i="0" sz="1400" u="none" cap="none" strike="noStrike">
                <a:solidFill>
                  <a:srgbClr val="FFFFFF"/>
                </a:solidFill>
                <a:latin typeface="Arial"/>
                <a:ea typeface="Arial"/>
                <a:cs typeface="Arial"/>
                <a:sym typeface="Arial"/>
              </a:defRPr>
            </a:lvl1pPr>
            <a:lvl2pPr indent="0" lvl="1" marL="0" marR="0" rtl="0" algn="l">
              <a:spcBef>
                <a:spcPts val="0"/>
              </a:spcBef>
              <a:buNone/>
              <a:defRPr b="1" i="0" sz="1400" u="none" cap="none" strike="noStrike">
                <a:solidFill>
                  <a:srgbClr val="FFFFFF"/>
                </a:solidFill>
                <a:latin typeface="Arial"/>
                <a:ea typeface="Arial"/>
                <a:cs typeface="Arial"/>
                <a:sym typeface="Arial"/>
              </a:defRPr>
            </a:lvl2pPr>
            <a:lvl3pPr indent="0" lvl="2" marL="0" marR="0" rtl="0" algn="l">
              <a:spcBef>
                <a:spcPts val="0"/>
              </a:spcBef>
              <a:buNone/>
              <a:defRPr b="1" i="0" sz="1400" u="none" cap="none" strike="noStrike">
                <a:solidFill>
                  <a:srgbClr val="FFFFFF"/>
                </a:solidFill>
                <a:latin typeface="Arial"/>
                <a:ea typeface="Arial"/>
                <a:cs typeface="Arial"/>
                <a:sym typeface="Arial"/>
              </a:defRPr>
            </a:lvl3pPr>
            <a:lvl4pPr indent="0" lvl="3" marL="0" marR="0" rtl="0" algn="l">
              <a:spcBef>
                <a:spcPts val="0"/>
              </a:spcBef>
              <a:buNone/>
              <a:defRPr b="1" i="0" sz="1400" u="none" cap="none" strike="noStrike">
                <a:solidFill>
                  <a:srgbClr val="FFFFFF"/>
                </a:solidFill>
                <a:latin typeface="Arial"/>
                <a:ea typeface="Arial"/>
                <a:cs typeface="Arial"/>
                <a:sym typeface="Arial"/>
              </a:defRPr>
            </a:lvl4pPr>
            <a:lvl5pPr indent="0" lvl="4" marL="0" marR="0" rtl="0" algn="l">
              <a:spcBef>
                <a:spcPts val="0"/>
              </a:spcBef>
              <a:buNone/>
              <a:defRPr b="1" i="0" sz="1400" u="none" cap="none" strike="noStrike">
                <a:solidFill>
                  <a:srgbClr val="FFFFFF"/>
                </a:solidFill>
                <a:latin typeface="Arial"/>
                <a:ea typeface="Arial"/>
                <a:cs typeface="Arial"/>
                <a:sym typeface="Arial"/>
              </a:defRPr>
            </a:lvl5pPr>
            <a:lvl6pPr indent="0" lvl="5" marL="0" marR="0" rtl="0" algn="l">
              <a:spcBef>
                <a:spcPts val="0"/>
              </a:spcBef>
              <a:buNone/>
              <a:defRPr b="1" i="0" sz="1400" u="none" cap="none" strike="noStrike">
                <a:solidFill>
                  <a:srgbClr val="FFFFFF"/>
                </a:solidFill>
                <a:latin typeface="Arial"/>
                <a:ea typeface="Arial"/>
                <a:cs typeface="Arial"/>
                <a:sym typeface="Arial"/>
              </a:defRPr>
            </a:lvl6pPr>
            <a:lvl7pPr indent="0" lvl="6" marL="0" marR="0" rtl="0" algn="l">
              <a:spcBef>
                <a:spcPts val="0"/>
              </a:spcBef>
              <a:buNone/>
              <a:defRPr b="1" i="0" sz="1400" u="none" cap="none" strike="noStrike">
                <a:solidFill>
                  <a:srgbClr val="FFFFFF"/>
                </a:solidFill>
                <a:latin typeface="Arial"/>
                <a:ea typeface="Arial"/>
                <a:cs typeface="Arial"/>
                <a:sym typeface="Arial"/>
              </a:defRPr>
            </a:lvl7pPr>
            <a:lvl8pPr indent="0" lvl="7" marL="0" marR="0" rtl="0" algn="l">
              <a:spcBef>
                <a:spcPts val="0"/>
              </a:spcBef>
              <a:buNone/>
              <a:defRPr b="1" i="0" sz="1400" u="none" cap="none" strike="noStrike">
                <a:solidFill>
                  <a:srgbClr val="FFFFFF"/>
                </a:solidFill>
                <a:latin typeface="Arial"/>
                <a:ea typeface="Arial"/>
                <a:cs typeface="Arial"/>
                <a:sym typeface="Arial"/>
              </a:defRPr>
            </a:lvl8pPr>
            <a:lvl9pPr indent="0" lvl="8" marL="0" marR="0" rtl="0" algn="l">
              <a:spcBef>
                <a:spcPts val="0"/>
              </a:spcBef>
              <a:buNone/>
              <a:defRPr b="1" i="0" sz="1400" u="none" cap="none" strike="noStrike">
                <a:solidFill>
                  <a:srgbClr val="FFFFFF"/>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cxnSp>
        <p:nvCxnSpPr>
          <p:cNvPr id="23" name="Shape 23"/>
          <p:cNvCxnSpPr/>
          <p:nvPr/>
        </p:nvCxnSpPr>
        <p:spPr>
          <a:xfrm>
            <a:off x="914400" y="3398520"/>
            <a:ext cx="10464800" cy="1588"/>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نص عمودي" type="vertTx">
  <p:cSld name="VERTICAL_TEXT">
    <p:spTree>
      <p:nvGrpSpPr>
        <p:cNvPr id="78" name="Shape 78"/>
        <p:cNvGrpSpPr/>
        <p:nvPr/>
      </p:nvGrpSpPr>
      <p:grpSpPr>
        <a:xfrm>
          <a:off x="0" y="0"/>
          <a:ext cx="0" cy="0"/>
          <a:chOff x="0" y="0"/>
          <a:chExt cx="0" cy="0"/>
        </a:xfrm>
      </p:grpSpPr>
      <p:sp>
        <p:nvSpPr>
          <p:cNvPr id="79" name="Shape 79"/>
          <p:cNvSpPr txBox="1"/>
          <p:nvPr>
            <p:ph type="title"/>
          </p:nvPr>
        </p:nvSpPr>
        <p:spPr>
          <a:xfrm>
            <a:off x="609600" y="533400"/>
            <a:ext cx="10972800" cy="9906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Shape 80"/>
          <p:cNvSpPr txBox="1"/>
          <p:nvPr>
            <p:ph idx="1" type="body"/>
          </p:nvPr>
        </p:nvSpPr>
        <p:spPr>
          <a:xfrm rot="5400000">
            <a:off x="3657600" y="-1447800"/>
            <a:ext cx="4876800" cy="10972800"/>
          </a:xfrm>
          <a:prstGeom prst="rect">
            <a:avLst/>
          </a:prstGeom>
          <a:noFill/>
          <a:ln>
            <a:noFill/>
          </a:ln>
        </p:spPr>
        <p:txBody>
          <a:bodyPr anchorCtr="0" anchor="t" bIns="91425" lIns="91425" spcFirstLastPara="1" rIns="91425" wrap="square" tIns="91425"/>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81" name="Shape 81"/>
          <p:cNvSpPr txBox="1"/>
          <p:nvPr>
            <p:ph idx="10" type="dt"/>
          </p:nvPr>
        </p:nvSpPr>
        <p:spPr>
          <a:xfrm>
            <a:off x="609600" y="18288"/>
            <a:ext cx="3860800" cy="32918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2" name="Shape 82"/>
          <p:cNvSpPr txBox="1"/>
          <p:nvPr>
            <p:ph idx="11" type="ftr"/>
          </p:nvPr>
        </p:nvSpPr>
        <p:spPr>
          <a:xfrm>
            <a:off x="4572000" y="18288"/>
            <a:ext cx="5486400" cy="32918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3" name="Shape 83"/>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sz="1400">
                <a:solidFill>
                  <a:srgbClr val="FFFFFF"/>
                </a:solidFill>
                <a:latin typeface="Arial"/>
                <a:ea typeface="Arial"/>
                <a:cs typeface="Arial"/>
                <a:sym typeface="Arial"/>
              </a:defRPr>
            </a:lvl1pPr>
            <a:lvl2pPr indent="0" lvl="1" marL="0" marR="0" rtl="0" algn="l">
              <a:spcBef>
                <a:spcPts val="0"/>
              </a:spcBef>
              <a:buNone/>
              <a:defRPr b="1" sz="1400">
                <a:solidFill>
                  <a:srgbClr val="FFFFFF"/>
                </a:solidFill>
                <a:latin typeface="Arial"/>
                <a:ea typeface="Arial"/>
                <a:cs typeface="Arial"/>
                <a:sym typeface="Arial"/>
              </a:defRPr>
            </a:lvl2pPr>
            <a:lvl3pPr indent="0" lvl="2" marL="0" marR="0" rtl="0" algn="l">
              <a:spcBef>
                <a:spcPts val="0"/>
              </a:spcBef>
              <a:buNone/>
              <a:defRPr b="1" sz="1400">
                <a:solidFill>
                  <a:srgbClr val="FFFFFF"/>
                </a:solidFill>
                <a:latin typeface="Arial"/>
                <a:ea typeface="Arial"/>
                <a:cs typeface="Arial"/>
                <a:sym typeface="Arial"/>
              </a:defRPr>
            </a:lvl3pPr>
            <a:lvl4pPr indent="0" lvl="3" marL="0" marR="0" rtl="0" algn="l">
              <a:spcBef>
                <a:spcPts val="0"/>
              </a:spcBef>
              <a:buNone/>
              <a:defRPr b="1" sz="1400">
                <a:solidFill>
                  <a:srgbClr val="FFFFFF"/>
                </a:solidFill>
                <a:latin typeface="Arial"/>
                <a:ea typeface="Arial"/>
                <a:cs typeface="Arial"/>
                <a:sym typeface="Arial"/>
              </a:defRPr>
            </a:lvl4pPr>
            <a:lvl5pPr indent="0" lvl="4" marL="0" marR="0" rtl="0" algn="l">
              <a:spcBef>
                <a:spcPts val="0"/>
              </a:spcBef>
              <a:buNone/>
              <a:defRPr b="1" sz="1400">
                <a:solidFill>
                  <a:srgbClr val="FFFFFF"/>
                </a:solidFill>
                <a:latin typeface="Arial"/>
                <a:ea typeface="Arial"/>
                <a:cs typeface="Arial"/>
                <a:sym typeface="Arial"/>
              </a:defRPr>
            </a:lvl5pPr>
            <a:lvl6pPr indent="0" lvl="5" marL="0" marR="0" rtl="0" algn="l">
              <a:spcBef>
                <a:spcPts val="0"/>
              </a:spcBef>
              <a:buNone/>
              <a:defRPr b="1" sz="1400">
                <a:solidFill>
                  <a:srgbClr val="FFFFFF"/>
                </a:solidFill>
                <a:latin typeface="Arial"/>
                <a:ea typeface="Arial"/>
                <a:cs typeface="Arial"/>
                <a:sym typeface="Arial"/>
              </a:defRPr>
            </a:lvl6pPr>
            <a:lvl7pPr indent="0" lvl="6" marL="0" marR="0" rtl="0" algn="l">
              <a:spcBef>
                <a:spcPts val="0"/>
              </a:spcBef>
              <a:buNone/>
              <a:defRPr b="1" sz="1400">
                <a:solidFill>
                  <a:srgbClr val="FFFFFF"/>
                </a:solidFill>
                <a:latin typeface="Arial"/>
                <a:ea typeface="Arial"/>
                <a:cs typeface="Arial"/>
                <a:sym typeface="Arial"/>
              </a:defRPr>
            </a:lvl7pPr>
            <a:lvl8pPr indent="0" lvl="7" marL="0" marR="0" rtl="0" algn="l">
              <a:spcBef>
                <a:spcPts val="0"/>
              </a:spcBef>
              <a:buNone/>
              <a:defRPr b="1" sz="1400">
                <a:solidFill>
                  <a:srgbClr val="FFFFFF"/>
                </a:solidFill>
                <a:latin typeface="Arial"/>
                <a:ea typeface="Arial"/>
                <a:cs typeface="Arial"/>
                <a:sym typeface="Arial"/>
              </a:defRPr>
            </a:lvl8pPr>
            <a:lvl9pPr indent="0" lvl="8" marL="0" marR="0" rtl="0" algn="l">
              <a:spcBef>
                <a:spcPts val="0"/>
              </a:spcBef>
              <a:buNone/>
              <a:defRPr b="1" sz="1400">
                <a:solidFill>
                  <a:srgbClr val="FFFFFF"/>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نص عموديان" type="vertTitleAndTx">
  <p:cSld name="VERTICAL_TITLE_AND_VERTICAL_TEXT">
    <p:spTree>
      <p:nvGrpSpPr>
        <p:cNvPr id="84" name="Shape 84"/>
        <p:cNvGrpSpPr/>
        <p:nvPr/>
      </p:nvGrpSpPr>
      <p:grpSpPr>
        <a:xfrm>
          <a:off x="0" y="0"/>
          <a:ext cx="0" cy="0"/>
          <a:chOff x="0" y="0"/>
          <a:chExt cx="0" cy="0"/>
        </a:xfrm>
      </p:grpSpPr>
      <p:sp>
        <p:nvSpPr>
          <p:cNvPr id="85" name="Shape 85"/>
          <p:cNvSpPr txBox="1"/>
          <p:nvPr>
            <p:ph type="title"/>
          </p:nvPr>
        </p:nvSpPr>
        <p:spPr>
          <a:xfrm rot="5400000">
            <a:off x="7277100" y="2171700"/>
            <a:ext cx="5867400" cy="27432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Shape 86"/>
          <p:cNvSpPr txBox="1"/>
          <p:nvPr>
            <p:ph idx="1" type="body"/>
          </p:nvPr>
        </p:nvSpPr>
        <p:spPr>
          <a:xfrm rot="5400000">
            <a:off x="1689100" y="-469900"/>
            <a:ext cx="5867400" cy="8026400"/>
          </a:xfrm>
          <a:prstGeom prst="rect">
            <a:avLst/>
          </a:prstGeom>
          <a:noFill/>
          <a:ln>
            <a:noFill/>
          </a:ln>
        </p:spPr>
        <p:txBody>
          <a:bodyPr anchorCtr="0" anchor="t" bIns="91425" lIns="91425" spcFirstLastPara="1" rIns="91425" wrap="square" tIns="91425"/>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87" name="Shape 87"/>
          <p:cNvSpPr txBox="1"/>
          <p:nvPr>
            <p:ph idx="10" type="dt"/>
          </p:nvPr>
        </p:nvSpPr>
        <p:spPr>
          <a:xfrm>
            <a:off x="609600" y="18288"/>
            <a:ext cx="3860800" cy="32918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8" name="Shape 88"/>
          <p:cNvSpPr txBox="1"/>
          <p:nvPr>
            <p:ph idx="11" type="ftr"/>
          </p:nvPr>
        </p:nvSpPr>
        <p:spPr>
          <a:xfrm>
            <a:off x="4572000" y="18288"/>
            <a:ext cx="5486400" cy="32918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9" name="Shape 89"/>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sz="1400">
                <a:solidFill>
                  <a:srgbClr val="FFFFFF"/>
                </a:solidFill>
                <a:latin typeface="Arial"/>
                <a:ea typeface="Arial"/>
                <a:cs typeface="Arial"/>
                <a:sym typeface="Arial"/>
              </a:defRPr>
            </a:lvl1pPr>
            <a:lvl2pPr indent="0" lvl="1" marL="0" marR="0" rtl="0" algn="l">
              <a:spcBef>
                <a:spcPts val="0"/>
              </a:spcBef>
              <a:buNone/>
              <a:defRPr b="1" sz="1400">
                <a:solidFill>
                  <a:srgbClr val="FFFFFF"/>
                </a:solidFill>
                <a:latin typeface="Arial"/>
                <a:ea typeface="Arial"/>
                <a:cs typeface="Arial"/>
                <a:sym typeface="Arial"/>
              </a:defRPr>
            </a:lvl2pPr>
            <a:lvl3pPr indent="0" lvl="2" marL="0" marR="0" rtl="0" algn="l">
              <a:spcBef>
                <a:spcPts val="0"/>
              </a:spcBef>
              <a:buNone/>
              <a:defRPr b="1" sz="1400">
                <a:solidFill>
                  <a:srgbClr val="FFFFFF"/>
                </a:solidFill>
                <a:latin typeface="Arial"/>
                <a:ea typeface="Arial"/>
                <a:cs typeface="Arial"/>
                <a:sym typeface="Arial"/>
              </a:defRPr>
            </a:lvl3pPr>
            <a:lvl4pPr indent="0" lvl="3" marL="0" marR="0" rtl="0" algn="l">
              <a:spcBef>
                <a:spcPts val="0"/>
              </a:spcBef>
              <a:buNone/>
              <a:defRPr b="1" sz="1400">
                <a:solidFill>
                  <a:srgbClr val="FFFFFF"/>
                </a:solidFill>
                <a:latin typeface="Arial"/>
                <a:ea typeface="Arial"/>
                <a:cs typeface="Arial"/>
                <a:sym typeface="Arial"/>
              </a:defRPr>
            </a:lvl4pPr>
            <a:lvl5pPr indent="0" lvl="4" marL="0" marR="0" rtl="0" algn="l">
              <a:spcBef>
                <a:spcPts val="0"/>
              </a:spcBef>
              <a:buNone/>
              <a:defRPr b="1" sz="1400">
                <a:solidFill>
                  <a:srgbClr val="FFFFFF"/>
                </a:solidFill>
                <a:latin typeface="Arial"/>
                <a:ea typeface="Arial"/>
                <a:cs typeface="Arial"/>
                <a:sym typeface="Arial"/>
              </a:defRPr>
            </a:lvl5pPr>
            <a:lvl6pPr indent="0" lvl="5" marL="0" marR="0" rtl="0" algn="l">
              <a:spcBef>
                <a:spcPts val="0"/>
              </a:spcBef>
              <a:buNone/>
              <a:defRPr b="1" sz="1400">
                <a:solidFill>
                  <a:srgbClr val="FFFFFF"/>
                </a:solidFill>
                <a:latin typeface="Arial"/>
                <a:ea typeface="Arial"/>
                <a:cs typeface="Arial"/>
                <a:sym typeface="Arial"/>
              </a:defRPr>
            </a:lvl6pPr>
            <a:lvl7pPr indent="0" lvl="6" marL="0" marR="0" rtl="0" algn="l">
              <a:spcBef>
                <a:spcPts val="0"/>
              </a:spcBef>
              <a:buNone/>
              <a:defRPr b="1" sz="1400">
                <a:solidFill>
                  <a:srgbClr val="FFFFFF"/>
                </a:solidFill>
                <a:latin typeface="Arial"/>
                <a:ea typeface="Arial"/>
                <a:cs typeface="Arial"/>
                <a:sym typeface="Arial"/>
              </a:defRPr>
            </a:lvl7pPr>
            <a:lvl8pPr indent="0" lvl="7" marL="0" marR="0" rtl="0" algn="l">
              <a:spcBef>
                <a:spcPts val="0"/>
              </a:spcBef>
              <a:buNone/>
              <a:defRPr b="1" sz="1400">
                <a:solidFill>
                  <a:srgbClr val="FFFFFF"/>
                </a:solidFill>
                <a:latin typeface="Arial"/>
                <a:ea typeface="Arial"/>
                <a:cs typeface="Arial"/>
                <a:sym typeface="Arial"/>
              </a:defRPr>
            </a:lvl8pPr>
            <a:lvl9pPr indent="0" lvl="8" marL="0" marR="0" rtl="0" algn="l">
              <a:spcBef>
                <a:spcPts val="0"/>
              </a:spcBef>
              <a:buNone/>
              <a:defRPr b="1" sz="1400">
                <a:solidFill>
                  <a:srgbClr val="FFFFFF"/>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محتوى" type="obj">
  <p:cSld name="OBJECT">
    <p:spTree>
      <p:nvGrpSpPr>
        <p:cNvPr id="24" name="Shape 24"/>
        <p:cNvGrpSpPr/>
        <p:nvPr/>
      </p:nvGrpSpPr>
      <p:grpSpPr>
        <a:xfrm>
          <a:off x="0" y="0"/>
          <a:ext cx="0" cy="0"/>
          <a:chOff x="0" y="0"/>
          <a:chExt cx="0" cy="0"/>
        </a:xfrm>
      </p:grpSpPr>
      <p:sp>
        <p:nvSpPr>
          <p:cNvPr id="25" name="Shape 25"/>
          <p:cNvSpPr txBox="1"/>
          <p:nvPr>
            <p:ph type="title"/>
          </p:nvPr>
        </p:nvSpPr>
        <p:spPr>
          <a:xfrm>
            <a:off x="609600" y="533400"/>
            <a:ext cx="10972800" cy="9906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Shape 26"/>
          <p:cNvSpPr txBox="1"/>
          <p:nvPr>
            <p:ph idx="1" type="body"/>
          </p:nvPr>
        </p:nvSpPr>
        <p:spPr>
          <a:xfrm>
            <a:off x="609600" y="1600200"/>
            <a:ext cx="10972800" cy="4876800"/>
          </a:xfrm>
          <a:prstGeom prst="rect">
            <a:avLst/>
          </a:prstGeom>
          <a:noFill/>
          <a:ln>
            <a:noFill/>
          </a:ln>
        </p:spPr>
        <p:txBody>
          <a:bodyPr anchorCtr="0" anchor="t" bIns="91425" lIns="91425" spcFirstLastPara="1" rIns="91425" wrap="square" tIns="91425"/>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27" name="Shape 27"/>
          <p:cNvSpPr txBox="1"/>
          <p:nvPr>
            <p:ph idx="10" type="dt"/>
          </p:nvPr>
        </p:nvSpPr>
        <p:spPr>
          <a:xfrm>
            <a:off x="609600" y="18288"/>
            <a:ext cx="3860800" cy="32918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Shape 28"/>
          <p:cNvSpPr txBox="1"/>
          <p:nvPr>
            <p:ph idx="11" type="ftr"/>
          </p:nvPr>
        </p:nvSpPr>
        <p:spPr>
          <a:xfrm>
            <a:off x="4572000" y="18288"/>
            <a:ext cx="5486400" cy="32918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Shape 29"/>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i="0" sz="1400" u="none" cap="none" strike="noStrike">
                <a:solidFill>
                  <a:srgbClr val="FFFFFF"/>
                </a:solidFill>
                <a:latin typeface="Arial"/>
                <a:ea typeface="Arial"/>
                <a:cs typeface="Arial"/>
                <a:sym typeface="Arial"/>
              </a:defRPr>
            </a:lvl1pPr>
            <a:lvl2pPr indent="0" lvl="1" marL="0" marR="0" rtl="0" algn="l">
              <a:spcBef>
                <a:spcPts val="0"/>
              </a:spcBef>
              <a:buNone/>
              <a:defRPr b="1" i="0" sz="1400" u="none" cap="none" strike="noStrike">
                <a:solidFill>
                  <a:srgbClr val="FFFFFF"/>
                </a:solidFill>
                <a:latin typeface="Arial"/>
                <a:ea typeface="Arial"/>
                <a:cs typeface="Arial"/>
                <a:sym typeface="Arial"/>
              </a:defRPr>
            </a:lvl2pPr>
            <a:lvl3pPr indent="0" lvl="2" marL="0" marR="0" rtl="0" algn="l">
              <a:spcBef>
                <a:spcPts val="0"/>
              </a:spcBef>
              <a:buNone/>
              <a:defRPr b="1" i="0" sz="1400" u="none" cap="none" strike="noStrike">
                <a:solidFill>
                  <a:srgbClr val="FFFFFF"/>
                </a:solidFill>
                <a:latin typeface="Arial"/>
                <a:ea typeface="Arial"/>
                <a:cs typeface="Arial"/>
                <a:sym typeface="Arial"/>
              </a:defRPr>
            </a:lvl3pPr>
            <a:lvl4pPr indent="0" lvl="3" marL="0" marR="0" rtl="0" algn="l">
              <a:spcBef>
                <a:spcPts val="0"/>
              </a:spcBef>
              <a:buNone/>
              <a:defRPr b="1" i="0" sz="1400" u="none" cap="none" strike="noStrike">
                <a:solidFill>
                  <a:srgbClr val="FFFFFF"/>
                </a:solidFill>
                <a:latin typeface="Arial"/>
                <a:ea typeface="Arial"/>
                <a:cs typeface="Arial"/>
                <a:sym typeface="Arial"/>
              </a:defRPr>
            </a:lvl4pPr>
            <a:lvl5pPr indent="0" lvl="4" marL="0" marR="0" rtl="0" algn="l">
              <a:spcBef>
                <a:spcPts val="0"/>
              </a:spcBef>
              <a:buNone/>
              <a:defRPr b="1" i="0" sz="1400" u="none" cap="none" strike="noStrike">
                <a:solidFill>
                  <a:srgbClr val="FFFFFF"/>
                </a:solidFill>
                <a:latin typeface="Arial"/>
                <a:ea typeface="Arial"/>
                <a:cs typeface="Arial"/>
                <a:sym typeface="Arial"/>
              </a:defRPr>
            </a:lvl5pPr>
            <a:lvl6pPr indent="0" lvl="5" marL="0" marR="0" rtl="0" algn="l">
              <a:spcBef>
                <a:spcPts val="0"/>
              </a:spcBef>
              <a:buNone/>
              <a:defRPr b="1" i="0" sz="1400" u="none" cap="none" strike="noStrike">
                <a:solidFill>
                  <a:srgbClr val="FFFFFF"/>
                </a:solidFill>
                <a:latin typeface="Arial"/>
                <a:ea typeface="Arial"/>
                <a:cs typeface="Arial"/>
                <a:sym typeface="Arial"/>
              </a:defRPr>
            </a:lvl6pPr>
            <a:lvl7pPr indent="0" lvl="6" marL="0" marR="0" rtl="0" algn="l">
              <a:spcBef>
                <a:spcPts val="0"/>
              </a:spcBef>
              <a:buNone/>
              <a:defRPr b="1" i="0" sz="1400" u="none" cap="none" strike="noStrike">
                <a:solidFill>
                  <a:srgbClr val="FFFFFF"/>
                </a:solidFill>
                <a:latin typeface="Arial"/>
                <a:ea typeface="Arial"/>
                <a:cs typeface="Arial"/>
                <a:sym typeface="Arial"/>
              </a:defRPr>
            </a:lvl7pPr>
            <a:lvl8pPr indent="0" lvl="7" marL="0" marR="0" rtl="0" algn="l">
              <a:spcBef>
                <a:spcPts val="0"/>
              </a:spcBef>
              <a:buNone/>
              <a:defRPr b="1" i="0" sz="1400" u="none" cap="none" strike="noStrike">
                <a:solidFill>
                  <a:srgbClr val="FFFFFF"/>
                </a:solidFill>
                <a:latin typeface="Arial"/>
                <a:ea typeface="Arial"/>
                <a:cs typeface="Arial"/>
                <a:sym typeface="Arial"/>
              </a:defRPr>
            </a:lvl8pPr>
            <a:lvl9pPr indent="0" lvl="8" marL="0" marR="0" rtl="0" algn="l">
              <a:spcBef>
                <a:spcPts val="0"/>
              </a:spcBef>
              <a:buNone/>
              <a:defRPr b="1" i="0" sz="1400" u="none" cap="none" strike="noStrike">
                <a:solidFill>
                  <a:srgbClr val="FFFFFF"/>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المقطع" type="secHead">
  <p:cSld name="SECTION_HEADER">
    <p:bg>
      <p:bgPr>
        <a:solidFill>
          <a:schemeClr val="dk2"/>
        </a:solidFill>
      </p:bgPr>
    </p:bg>
    <p:spTree>
      <p:nvGrpSpPr>
        <p:cNvPr id="30" name="Shape 30"/>
        <p:cNvGrpSpPr/>
        <p:nvPr/>
      </p:nvGrpSpPr>
      <p:grpSpPr>
        <a:xfrm>
          <a:off x="0" y="0"/>
          <a:ext cx="0" cy="0"/>
          <a:chOff x="0" y="0"/>
          <a:chExt cx="0" cy="0"/>
        </a:xfrm>
      </p:grpSpPr>
      <p:sp>
        <p:nvSpPr>
          <p:cNvPr id="31" name="Shape 31"/>
          <p:cNvSpPr txBox="1"/>
          <p:nvPr>
            <p:ph type="title"/>
          </p:nvPr>
        </p:nvSpPr>
        <p:spPr>
          <a:xfrm>
            <a:off x="963084" y="2362201"/>
            <a:ext cx="10363200" cy="2200275"/>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2"/>
              </a:buClr>
              <a:buSzPts val="4800"/>
              <a:buFont typeface="Arial"/>
              <a:buNone/>
              <a:defRPr b="0" i="0" sz="4800" u="none" cap="none" strike="noStrik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Shape 32"/>
          <p:cNvSpPr txBox="1"/>
          <p:nvPr>
            <p:ph idx="1" type="body"/>
          </p:nvPr>
        </p:nvSpPr>
        <p:spPr>
          <a:xfrm>
            <a:off x="963084" y="4626865"/>
            <a:ext cx="10363200" cy="1500187"/>
          </a:xfrm>
          <a:prstGeom prst="rect">
            <a:avLst/>
          </a:prstGeom>
          <a:noFill/>
          <a:ln>
            <a:noFill/>
          </a:ln>
        </p:spPr>
        <p:txBody>
          <a:bodyPr anchorCtr="0" anchor="t" bIns="91425" lIns="91425" spcFirstLastPara="1" rIns="91425" wrap="square" tIns="91425"/>
          <a:lstStyle>
            <a:lvl1pPr indent="-228600" lvl="0" marL="457200" marR="0" rtl="0" algn="l">
              <a:spcBef>
                <a:spcPts val="480"/>
              </a:spcBef>
              <a:spcAft>
                <a:spcPts val="0"/>
              </a:spcAft>
              <a:buClr>
                <a:schemeClr val="accent1"/>
              </a:buClr>
              <a:buSzPts val="2040"/>
              <a:buFont typeface="Arial"/>
              <a:buNone/>
              <a:defRPr b="0" i="0" sz="2400" u="none" cap="none" strike="noStrike">
                <a:solidFill>
                  <a:schemeClr val="lt2"/>
                </a:solidFill>
                <a:latin typeface="Arial"/>
                <a:ea typeface="Arial"/>
                <a:cs typeface="Arial"/>
                <a:sym typeface="Arial"/>
              </a:defRPr>
            </a:lvl1pPr>
            <a:lvl2pPr indent="-228600" lvl="1" marL="914400" marR="0" rtl="0" algn="l">
              <a:spcBef>
                <a:spcPts val="360"/>
              </a:spcBef>
              <a:spcAft>
                <a:spcPts val="0"/>
              </a:spcAft>
              <a:buClr>
                <a:schemeClr val="accent1"/>
              </a:buClr>
              <a:buSzPts val="1530"/>
              <a:buFont typeface="Arial"/>
              <a:buNone/>
              <a:defRPr b="0" i="0" sz="1800" u="none" cap="none" strike="noStrike">
                <a:solidFill>
                  <a:schemeClr val="lt1"/>
                </a:solidFill>
                <a:latin typeface="Arial"/>
                <a:ea typeface="Arial"/>
                <a:cs typeface="Arial"/>
                <a:sym typeface="Arial"/>
              </a:defRPr>
            </a:lvl2pPr>
            <a:lvl3pPr indent="-228600" lvl="2" marL="1371600" marR="0" rtl="0" algn="l">
              <a:spcBef>
                <a:spcPts val="320"/>
              </a:spcBef>
              <a:spcAft>
                <a:spcPts val="0"/>
              </a:spcAft>
              <a:buClr>
                <a:schemeClr val="accent1"/>
              </a:buClr>
              <a:buSzPts val="1440"/>
              <a:buFont typeface="Arial"/>
              <a:buNone/>
              <a:defRPr b="0" i="0" sz="1600" u="none" cap="none" strike="noStrike">
                <a:solidFill>
                  <a:schemeClr val="lt1"/>
                </a:solidFill>
                <a:latin typeface="Arial"/>
                <a:ea typeface="Arial"/>
                <a:cs typeface="Arial"/>
                <a:sym typeface="Arial"/>
              </a:defRPr>
            </a:lvl3pPr>
            <a:lvl4pPr indent="-228600" lvl="3" marL="1828800" marR="0" rtl="0" algn="l">
              <a:spcBef>
                <a:spcPts val="280"/>
              </a:spcBef>
              <a:spcAft>
                <a:spcPts val="0"/>
              </a:spcAft>
              <a:buClr>
                <a:schemeClr val="accent1"/>
              </a:buClr>
              <a:buSzPts val="1400"/>
              <a:buFont typeface="Arial"/>
              <a:buNone/>
              <a:defRPr b="0" i="0" sz="1400" u="none" cap="none" strike="noStrike">
                <a:solidFill>
                  <a:schemeClr val="lt1"/>
                </a:solidFill>
                <a:latin typeface="Arial"/>
                <a:ea typeface="Arial"/>
                <a:cs typeface="Arial"/>
                <a:sym typeface="Arial"/>
              </a:defRPr>
            </a:lvl4pPr>
            <a:lvl5pPr indent="-228600" lvl="4" marL="2286000" marR="0" rtl="0" algn="l">
              <a:spcBef>
                <a:spcPts val="280"/>
              </a:spcBef>
              <a:spcAft>
                <a:spcPts val="0"/>
              </a:spcAft>
              <a:buClr>
                <a:schemeClr val="accent1"/>
              </a:buClr>
              <a:buSzPts val="1400"/>
              <a:buFont typeface="Arial"/>
              <a:buNone/>
              <a:defRPr b="0" i="0" sz="1400" u="none" cap="none" strike="noStrike">
                <a:solidFill>
                  <a:schemeClr val="lt1"/>
                </a:solidFill>
                <a:latin typeface="Arial"/>
                <a:ea typeface="Arial"/>
                <a:cs typeface="Arial"/>
                <a:sym typeface="Arial"/>
              </a:defRPr>
            </a:lvl5pPr>
            <a:lvl6pPr indent="-228600" lvl="5" marL="2743200" marR="0" rtl="0" algn="l">
              <a:spcBef>
                <a:spcPts val="280"/>
              </a:spcBef>
              <a:spcAft>
                <a:spcPts val="0"/>
              </a:spcAft>
              <a:buClr>
                <a:schemeClr val="accent1"/>
              </a:buClr>
              <a:buSzPts val="1400"/>
              <a:buFont typeface="Arial"/>
              <a:buNone/>
              <a:defRPr b="0" i="0" sz="1400" u="none" cap="none" strike="noStrike">
                <a:solidFill>
                  <a:schemeClr val="lt1"/>
                </a:solidFill>
                <a:latin typeface="Arial"/>
                <a:ea typeface="Arial"/>
                <a:cs typeface="Arial"/>
                <a:sym typeface="Arial"/>
              </a:defRPr>
            </a:lvl6pPr>
            <a:lvl7pPr indent="-228600" lvl="6" marL="3200400" marR="0" rtl="0" algn="l">
              <a:spcBef>
                <a:spcPts val="280"/>
              </a:spcBef>
              <a:spcAft>
                <a:spcPts val="0"/>
              </a:spcAft>
              <a:buClr>
                <a:schemeClr val="accent1"/>
              </a:buClr>
              <a:buSzPts val="1400"/>
              <a:buFont typeface="Arial"/>
              <a:buNone/>
              <a:defRPr b="0" i="0" sz="1400" u="none" cap="none" strike="noStrike">
                <a:solidFill>
                  <a:schemeClr val="lt1"/>
                </a:solidFill>
                <a:latin typeface="Arial"/>
                <a:ea typeface="Arial"/>
                <a:cs typeface="Arial"/>
                <a:sym typeface="Arial"/>
              </a:defRPr>
            </a:lvl7pPr>
            <a:lvl8pPr indent="-228600" lvl="7" marL="3657600" marR="0" rtl="0" algn="l">
              <a:spcBef>
                <a:spcPts val="280"/>
              </a:spcBef>
              <a:spcAft>
                <a:spcPts val="0"/>
              </a:spcAft>
              <a:buClr>
                <a:schemeClr val="accent1"/>
              </a:buClr>
              <a:buSzPts val="1400"/>
              <a:buFont typeface="Arial"/>
              <a:buNone/>
              <a:defRPr b="0" i="0" sz="1400" u="none" cap="none" strike="noStrike">
                <a:solidFill>
                  <a:schemeClr val="lt1"/>
                </a:solidFill>
                <a:latin typeface="Arial"/>
                <a:ea typeface="Arial"/>
                <a:cs typeface="Arial"/>
                <a:sym typeface="Arial"/>
              </a:defRPr>
            </a:lvl8pPr>
            <a:lvl9pPr indent="-228600" lvl="8" marL="4114800" marR="0" rtl="0" algn="l">
              <a:spcBef>
                <a:spcPts val="280"/>
              </a:spcBef>
              <a:spcAft>
                <a:spcPts val="0"/>
              </a:spcAft>
              <a:buClr>
                <a:schemeClr val="accent1"/>
              </a:buClr>
              <a:buSzPts val="1400"/>
              <a:buFont typeface="Arial"/>
              <a:buNone/>
              <a:defRPr b="0" i="0" sz="1400" u="none" cap="none" strike="noStrike">
                <a:solidFill>
                  <a:schemeClr val="lt1"/>
                </a:solidFill>
                <a:latin typeface="Arial"/>
                <a:ea typeface="Arial"/>
                <a:cs typeface="Arial"/>
                <a:sym typeface="Arial"/>
              </a:defRPr>
            </a:lvl9pPr>
          </a:lstStyle>
          <a:p/>
        </p:txBody>
      </p:sp>
      <p:sp>
        <p:nvSpPr>
          <p:cNvPr id="33" name="Shape 33"/>
          <p:cNvSpPr txBox="1"/>
          <p:nvPr>
            <p:ph idx="10" type="dt"/>
          </p:nvPr>
        </p:nvSpPr>
        <p:spPr>
          <a:xfrm>
            <a:off x="609600" y="18288"/>
            <a:ext cx="3860800" cy="32918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4" name="Shape 34"/>
          <p:cNvSpPr txBox="1"/>
          <p:nvPr>
            <p:ph idx="11" type="ftr"/>
          </p:nvPr>
        </p:nvSpPr>
        <p:spPr>
          <a:xfrm>
            <a:off x="4572000" y="18288"/>
            <a:ext cx="5486400" cy="32918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5" name="Shape 35"/>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sz="1400">
                <a:solidFill>
                  <a:srgbClr val="FFFFFF"/>
                </a:solidFill>
                <a:latin typeface="Arial"/>
                <a:ea typeface="Arial"/>
                <a:cs typeface="Arial"/>
                <a:sym typeface="Arial"/>
              </a:defRPr>
            </a:lvl1pPr>
            <a:lvl2pPr indent="0" lvl="1" marL="0" marR="0" rtl="0" algn="l">
              <a:spcBef>
                <a:spcPts val="0"/>
              </a:spcBef>
              <a:buNone/>
              <a:defRPr b="1" sz="1400">
                <a:solidFill>
                  <a:srgbClr val="FFFFFF"/>
                </a:solidFill>
                <a:latin typeface="Arial"/>
                <a:ea typeface="Arial"/>
                <a:cs typeface="Arial"/>
                <a:sym typeface="Arial"/>
              </a:defRPr>
            </a:lvl2pPr>
            <a:lvl3pPr indent="0" lvl="2" marL="0" marR="0" rtl="0" algn="l">
              <a:spcBef>
                <a:spcPts val="0"/>
              </a:spcBef>
              <a:buNone/>
              <a:defRPr b="1" sz="1400">
                <a:solidFill>
                  <a:srgbClr val="FFFFFF"/>
                </a:solidFill>
                <a:latin typeface="Arial"/>
                <a:ea typeface="Arial"/>
                <a:cs typeface="Arial"/>
                <a:sym typeface="Arial"/>
              </a:defRPr>
            </a:lvl3pPr>
            <a:lvl4pPr indent="0" lvl="3" marL="0" marR="0" rtl="0" algn="l">
              <a:spcBef>
                <a:spcPts val="0"/>
              </a:spcBef>
              <a:buNone/>
              <a:defRPr b="1" sz="1400">
                <a:solidFill>
                  <a:srgbClr val="FFFFFF"/>
                </a:solidFill>
                <a:latin typeface="Arial"/>
                <a:ea typeface="Arial"/>
                <a:cs typeface="Arial"/>
                <a:sym typeface="Arial"/>
              </a:defRPr>
            </a:lvl4pPr>
            <a:lvl5pPr indent="0" lvl="4" marL="0" marR="0" rtl="0" algn="l">
              <a:spcBef>
                <a:spcPts val="0"/>
              </a:spcBef>
              <a:buNone/>
              <a:defRPr b="1" sz="1400">
                <a:solidFill>
                  <a:srgbClr val="FFFFFF"/>
                </a:solidFill>
                <a:latin typeface="Arial"/>
                <a:ea typeface="Arial"/>
                <a:cs typeface="Arial"/>
                <a:sym typeface="Arial"/>
              </a:defRPr>
            </a:lvl5pPr>
            <a:lvl6pPr indent="0" lvl="5" marL="0" marR="0" rtl="0" algn="l">
              <a:spcBef>
                <a:spcPts val="0"/>
              </a:spcBef>
              <a:buNone/>
              <a:defRPr b="1" sz="1400">
                <a:solidFill>
                  <a:srgbClr val="FFFFFF"/>
                </a:solidFill>
                <a:latin typeface="Arial"/>
                <a:ea typeface="Arial"/>
                <a:cs typeface="Arial"/>
                <a:sym typeface="Arial"/>
              </a:defRPr>
            </a:lvl6pPr>
            <a:lvl7pPr indent="0" lvl="6" marL="0" marR="0" rtl="0" algn="l">
              <a:spcBef>
                <a:spcPts val="0"/>
              </a:spcBef>
              <a:buNone/>
              <a:defRPr b="1" sz="1400">
                <a:solidFill>
                  <a:srgbClr val="FFFFFF"/>
                </a:solidFill>
                <a:latin typeface="Arial"/>
                <a:ea typeface="Arial"/>
                <a:cs typeface="Arial"/>
                <a:sym typeface="Arial"/>
              </a:defRPr>
            </a:lvl7pPr>
            <a:lvl8pPr indent="0" lvl="7" marL="0" marR="0" rtl="0" algn="l">
              <a:spcBef>
                <a:spcPts val="0"/>
              </a:spcBef>
              <a:buNone/>
              <a:defRPr b="1" sz="1400">
                <a:solidFill>
                  <a:srgbClr val="FFFFFF"/>
                </a:solidFill>
                <a:latin typeface="Arial"/>
                <a:ea typeface="Arial"/>
                <a:cs typeface="Arial"/>
                <a:sym typeface="Arial"/>
              </a:defRPr>
            </a:lvl8pPr>
            <a:lvl9pPr indent="0" lvl="8" marL="0" marR="0" rtl="0" algn="l">
              <a:spcBef>
                <a:spcPts val="0"/>
              </a:spcBef>
              <a:buNone/>
              <a:defRPr b="1" sz="1400">
                <a:solidFill>
                  <a:srgbClr val="FFFFFF"/>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cxnSp>
        <p:nvCxnSpPr>
          <p:cNvPr id="36" name="Shape 36"/>
          <p:cNvCxnSpPr/>
          <p:nvPr/>
        </p:nvCxnSpPr>
        <p:spPr>
          <a:xfrm>
            <a:off x="975360" y="4599432"/>
            <a:ext cx="10464800" cy="1588"/>
          </a:xfrm>
          <a:prstGeom prst="straightConnector1">
            <a:avLst/>
          </a:prstGeom>
          <a:noFill/>
          <a:ln cap="flat" cmpd="sng" w="19050">
            <a:solidFill>
              <a:schemeClr val="lt2"/>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يين" type="twoObj">
  <p:cSld name="TWO_OBJECTS">
    <p:spTree>
      <p:nvGrpSpPr>
        <p:cNvPr id="37" name="Shape 37"/>
        <p:cNvGrpSpPr/>
        <p:nvPr/>
      </p:nvGrpSpPr>
      <p:grpSpPr>
        <a:xfrm>
          <a:off x="0" y="0"/>
          <a:ext cx="0" cy="0"/>
          <a:chOff x="0" y="0"/>
          <a:chExt cx="0" cy="0"/>
        </a:xfrm>
      </p:grpSpPr>
      <p:sp>
        <p:nvSpPr>
          <p:cNvPr id="38" name="Shape 38"/>
          <p:cNvSpPr txBox="1"/>
          <p:nvPr>
            <p:ph type="title"/>
          </p:nvPr>
        </p:nvSpPr>
        <p:spPr>
          <a:xfrm>
            <a:off x="609600" y="533400"/>
            <a:ext cx="10972800" cy="9906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Shape 39"/>
          <p:cNvSpPr txBox="1"/>
          <p:nvPr>
            <p:ph idx="1" type="body"/>
          </p:nvPr>
        </p:nvSpPr>
        <p:spPr>
          <a:xfrm>
            <a:off x="609600" y="1673352"/>
            <a:ext cx="5384800" cy="4718304"/>
          </a:xfrm>
          <a:prstGeom prst="rect">
            <a:avLst/>
          </a:prstGeom>
          <a:noFill/>
          <a:ln>
            <a:noFill/>
          </a:ln>
        </p:spPr>
        <p:txBody>
          <a:bodyPr anchorCtr="0" anchor="t" bIns="91425" lIns="91425" spcFirstLastPara="1" rIns="91425" wrap="square" tIns="91425"/>
          <a:lstStyle>
            <a:lvl1pPr indent="-379730" lvl="0" marL="457200" marR="0" rtl="0" algn="l">
              <a:spcBef>
                <a:spcPts val="560"/>
              </a:spcBef>
              <a:spcAft>
                <a:spcPts val="0"/>
              </a:spcAft>
              <a:buClr>
                <a:schemeClr val="accent1"/>
              </a:buClr>
              <a:buSzPts val="2380"/>
              <a:buFont typeface="Arial"/>
              <a:buChar char="•"/>
              <a:defRPr b="0" i="0" sz="2800" u="none" cap="none" strike="noStrike">
                <a:solidFill>
                  <a:schemeClr val="dk1"/>
                </a:solidFill>
                <a:latin typeface="Arial"/>
                <a:ea typeface="Arial"/>
                <a:cs typeface="Arial"/>
                <a:sym typeface="Arial"/>
              </a:defRPr>
            </a:lvl1pPr>
            <a:lvl2pPr indent="-358140" lvl="1" marL="9144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2pPr>
            <a:lvl3pPr indent="-342900" lvl="2" marL="1371600" marR="0" rtl="0" algn="l">
              <a:spcBef>
                <a:spcPts val="400"/>
              </a:spcBef>
              <a:spcAft>
                <a:spcPts val="0"/>
              </a:spcAft>
              <a:buClr>
                <a:schemeClr val="accent1"/>
              </a:buClr>
              <a:buSzPts val="18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0" name="Shape 40"/>
          <p:cNvSpPr txBox="1"/>
          <p:nvPr>
            <p:ph idx="2" type="body"/>
          </p:nvPr>
        </p:nvSpPr>
        <p:spPr>
          <a:xfrm>
            <a:off x="6197600" y="1673352"/>
            <a:ext cx="5384800" cy="4718304"/>
          </a:xfrm>
          <a:prstGeom prst="rect">
            <a:avLst/>
          </a:prstGeom>
          <a:noFill/>
          <a:ln>
            <a:noFill/>
          </a:ln>
        </p:spPr>
        <p:txBody>
          <a:bodyPr anchorCtr="0" anchor="t" bIns="91425" lIns="91425" spcFirstLastPara="1" rIns="91425" wrap="square" tIns="91425"/>
          <a:lstStyle>
            <a:lvl1pPr indent="-379730" lvl="0" marL="457200" marR="0" rtl="0" algn="l">
              <a:spcBef>
                <a:spcPts val="560"/>
              </a:spcBef>
              <a:spcAft>
                <a:spcPts val="0"/>
              </a:spcAft>
              <a:buClr>
                <a:schemeClr val="accent1"/>
              </a:buClr>
              <a:buSzPts val="2380"/>
              <a:buFont typeface="Arial"/>
              <a:buChar char="•"/>
              <a:defRPr b="0" i="0" sz="2800" u="none" cap="none" strike="noStrike">
                <a:solidFill>
                  <a:schemeClr val="dk1"/>
                </a:solidFill>
                <a:latin typeface="Arial"/>
                <a:ea typeface="Arial"/>
                <a:cs typeface="Arial"/>
                <a:sym typeface="Arial"/>
              </a:defRPr>
            </a:lvl1pPr>
            <a:lvl2pPr indent="-358140" lvl="1" marL="9144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2pPr>
            <a:lvl3pPr indent="-342900" lvl="2" marL="1371600" marR="0" rtl="0" algn="l">
              <a:spcBef>
                <a:spcPts val="400"/>
              </a:spcBef>
              <a:spcAft>
                <a:spcPts val="0"/>
              </a:spcAft>
              <a:buClr>
                <a:schemeClr val="accent1"/>
              </a:buClr>
              <a:buSzPts val="18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 name="Shape 41"/>
          <p:cNvSpPr txBox="1"/>
          <p:nvPr>
            <p:ph idx="10" type="dt"/>
          </p:nvPr>
        </p:nvSpPr>
        <p:spPr>
          <a:xfrm>
            <a:off x="609600" y="18288"/>
            <a:ext cx="3860800" cy="32918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2" name="Shape 42"/>
          <p:cNvSpPr txBox="1"/>
          <p:nvPr>
            <p:ph idx="11" type="ftr"/>
          </p:nvPr>
        </p:nvSpPr>
        <p:spPr>
          <a:xfrm>
            <a:off x="4572000" y="18288"/>
            <a:ext cx="5486400" cy="32918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3" name="Shape 43"/>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sz="1400">
                <a:solidFill>
                  <a:srgbClr val="FFFFFF"/>
                </a:solidFill>
                <a:latin typeface="Arial"/>
                <a:ea typeface="Arial"/>
                <a:cs typeface="Arial"/>
                <a:sym typeface="Arial"/>
              </a:defRPr>
            </a:lvl1pPr>
            <a:lvl2pPr indent="0" lvl="1" marL="0" marR="0" rtl="0" algn="l">
              <a:spcBef>
                <a:spcPts val="0"/>
              </a:spcBef>
              <a:buNone/>
              <a:defRPr b="1" sz="1400">
                <a:solidFill>
                  <a:srgbClr val="FFFFFF"/>
                </a:solidFill>
                <a:latin typeface="Arial"/>
                <a:ea typeface="Arial"/>
                <a:cs typeface="Arial"/>
                <a:sym typeface="Arial"/>
              </a:defRPr>
            </a:lvl2pPr>
            <a:lvl3pPr indent="0" lvl="2" marL="0" marR="0" rtl="0" algn="l">
              <a:spcBef>
                <a:spcPts val="0"/>
              </a:spcBef>
              <a:buNone/>
              <a:defRPr b="1" sz="1400">
                <a:solidFill>
                  <a:srgbClr val="FFFFFF"/>
                </a:solidFill>
                <a:latin typeface="Arial"/>
                <a:ea typeface="Arial"/>
                <a:cs typeface="Arial"/>
                <a:sym typeface="Arial"/>
              </a:defRPr>
            </a:lvl3pPr>
            <a:lvl4pPr indent="0" lvl="3" marL="0" marR="0" rtl="0" algn="l">
              <a:spcBef>
                <a:spcPts val="0"/>
              </a:spcBef>
              <a:buNone/>
              <a:defRPr b="1" sz="1400">
                <a:solidFill>
                  <a:srgbClr val="FFFFFF"/>
                </a:solidFill>
                <a:latin typeface="Arial"/>
                <a:ea typeface="Arial"/>
                <a:cs typeface="Arial"/>
                <a:sym typeface="Arial"/>
              </a:defRPr>
            </a:lvl4pPr>
            <a:lvl5pPr indent="0" lvl="4" marL="0" marR="0" rtl="0" algn="l">
              <a:spcBef>
                <a:spcPts val="0"/>
              </a:spcBef>
              <a:buNone/>
              <a:defRPr b="1" sz="1400">
                <a:solidFill>
                  <a:srgbClr val="FFFFFF"/>
                </a:solidFill>
                <a:latin typeface="Arial"/>
                <a:ea typeface="Arial"/>
                <a:cs typeface="Arial"/>
                <a:sym typeface="Arial"/>
              </a:defRPr>
            </a:lvl5pPr>
            <a:lvl6pPr indent="0" lvl="5" marL="0" marR="0" rtl="0" algn="l">
              <a:spcBef>
                <a:spcPts val="0"/>
              </a:spcBef>
              <a:buNone/>
              <a:defRPr b="1" sz="1400">
                <a:solidFill>
                  <a:srgbClr val="FFFFFF"/>
                </a:solidFill>
                <a:latin typeface="Arial"/>
                <a:ea typeface="Arial"/>
                <a:cs typeface="Arial"/>
                <a:sym typeface="Arial"/>
              </a:defRPr>
            </a:lvl6pPr>
            <a:lvl7pPr indent="0" lvl="6" marL="0" marR="0" rtl="0" algn="l">
              <a:spcBef>
                <a:spcPts val="0"/>
              </a:spcBef>
              <a:buNone/>
              <a:defRPr b="1" sz="1400">
                <a:solidFill>
                  <a:srgbClr val="FFFFFF"/>
                </a:solidFill>
                <a:latin typeface="Arial"/>
                <a:ea typeface="Arial"/>
                <a:cs typeface="Arial"/>
                <a:sym typeface="Arial"/>
              </a:defRPr>
            </a:lvl7pPr>
            <a:lvl8pPr indent="0" lvl="7" marL="0" marR="0" rtl="0" algn="l">
              <a:spcBef>
                <a:spcPts val="0"/>
              </a:spcBef>
              <a:buNone/>
              <a:defRPr b="1" sz="1400">
                <a:solidFill>
                  <a:srgbClr val="FFFFFF"/>
                </a:solidFill>
                <a:latin typeface="Arial"/>
                <a:ea typeface="Arial"/>
                <a:cs typeface="Arial"/>
                <a:sym typeface="Arial"/>
              </a:defRPr>
            </a:lvl8pPr>
            <a:lvl9pPr indent="0" lvl="8" marL="0" marR="0" rtl="0" algn="l">
              <a:spcBef>
                <a:spcPts val="0"/>
              </a:spcBef>
              <a:buNone/>
              <a:defRPr b="1" sz="1400">
                <a:solidFill>
                  <a:srgbClr val="FFFFFF"/>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قارنة" type="twoTxTwoObj">
  <p:cSld name="TWO_OBJECTS_WITH_TEXT">
    <p:spTree>
      <p:nvGrpSpPr>
        <p:cNvPr id="44" name="Shape 44"/>
        <p:cNvGrpSpPr/>
        <p:nvPr/>
      </p:nvGrpSpPr>
      <p:grpSpPr>
        <a:xfrm>
          <a:off x="0" y="0"/>
          <a:ext cx="0" cy="0"/>
          <a:chOff x="0" y="0"/>
          <a:chExt cx="0" cy="0"/>
        </a:xfrm>
      </p:grpSpPr>
      <p:sp>
        <p:nvSpPr>
          <p:cNvPr id="45" name="Shape 45"/>
          <p:cNvSpPr txBox="1"/>
          <p:nvPr>
            <p:ph type="title"/>
          </p:nvPr>
        </p:nvSpPr>
        <p:spPr>
          <a:xfrm>
            <a:off x="609600" y="533400"/>
            <a:ext cx="10972800" cy="9906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Shape 46"/>
          <p:cNvSpPr txBox="1"/>
          <p:nvPr>
            <p:ph idx="1" type="body"/>
          </p:nvPr>
        </p:nvSpPr>
        <p:spPr>
          <a:xfrm>
            <a:off x="609600" y="1676400"/>
            <a:ext cx="5242560" cy="639762"/>
          </a:xfrm>
          <a:prstGeom prst="rect">
            <a:avLst/>
          </a:prstGeom>
          <a:noFill/>
          <a:ln>
            <a:noFill/>
          </a:ln>
        </p:spPr>
        <p:txBody>
          <a:bodyPr anchorCtr="0" anchor="ctr" bIns="91425" lIns="91425" spcFirstLastPara="1" rIns="91425" wrap="square" tIns="91425"/>
          <a:lstStyle>
            <a:lvl1pPr indent="-228600" lvl="0" marL="457200" marR="0" rtl="0" algn="ctr">
              <a:spcBef>
                <a:spcPts val="400"/>
              </a:spcBef>
              <a:spcAft>
                <a:spcPts val="0"/>
              </a:spcAft>
              <a:buClr>
                <a:schemeClr val="accent1"/>
              </a:buClr>
              <a:buSzPts val="1700"/>
              <a:buFont typeface="Arial"/>
              <a:buNone/>
              <a:defRPr b="0" i="0" sz="2000" u="none" cap="none" strike="noStrike">
                <a:solidFill>
                  <a:schemeClr val="dk2"/>
                </a:solidFill>
                <a:latin typeface="Arial"/>
                <a:ea typeface="Arial"/>
                <a:cs typeface="Arial"/>
                <a:sym typeface="Arial"/>
              </a:defRPr>
            </a:lvl1pPr>
            <a:lvl2pPr indent="-228600" lvl="1" marL="914400" marR="0" rtl="0" algn="l">
              <a:spcBef>
                <a:spcPts val="400"/>
              </a:spcBef>
              <a:spcAft>
                <a:spcPts val="0"/>
              </a:spcAft>
              <a:buClr>
                <a:schemeClr val="accent1"/>
              </a:buClr>
              <a:buSzPts val="17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accent1"/>
              </a:buClr>
              <a:buSzPts val="162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47" name="Shape 47"/>
          <p:cNvSpPr txBox="1"/>
          <p:nvPr>
            <p:ph idx="2" type="body"/>
          </p:nvPr>
        </p:nvSpPr>
        <p:spPr>
          <a:xfrm>
            <a:off x="609600" y="2438400"/>
            <a:ext cx="5242560" cy="3951288"/>
          </a:xfrm>
          <a:prstGeom prst="rect">
            <a:avLst/>
          </a:prstGeom>
          <a:noFill/>
          <a:ln>
            <a:noFill/>
          </a:ln>
        </p:spPr>
        <p:txBody>
          <a:bodyPr anchorCtr="0" anchor="t" bIns="91425" lIns="91425" spcFirstLastPara="1" rIns="91425" wrap="square" tIns="91425"/>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48" name="Shape 48"/>
          <p:cNvSpPr txBox="1"/>
          <p:nvPr>
            <p:ph idx="3" type="body"/>
          </p:nvPr>
        </p:nvSpPr>
        <p:spPr>
          <a:xfrm>
            <a:off x="6339840" y="1676400"/>
            <a:ext cx="5242560" cy="639762"/>
          </a:xfrm>
          <a:prstGeom prst="rect">
            <a:avLst/>
          </a:prstGeom>
          <a:noFill/>
          <a:ln>
            <a:noFill/>
          </a:ln>
        </p:spPr>
        <p:txBody>
          <a:bodyPr anchorCtr="0" anchor="ctr" bIns="91425" lIns="91425" spcFirstLastPara="1" rIns="91425" wrap="square" tIns="91425"/>
          <a:lstStyle>
            <a:lvl1pPr indent="-228600" lvl="0" marL="457200" marR="0" rtl="0" algn="ctr">
              <a:spcBef>
                <a:spcPts val="400"/>
              </a:spcBef>
              <a:spcAft>
                <a:spcPts val="0"/>
              </a:spcAft>
              <a:buClr>
                <a:schemeClr val="accent1"/>
              </a:buClr>
              <a:buSzPts val="1700"/>
              <a:buFont typeface="Arial"/>
              <a:buNone/>
              <a:defRPr b="0" i="0" sz="2000" u="none" cap="none" strike="noStrike">
                <a:solidFill>
                  <a:schemeClr val="dk2"/>
                </a:solidFill>
                <a:latin typeface="Arial"/>
                <a:ea typeface="Arial"/>
                <a:cs typeface="Arial"/>
                <a:sym typeface="Arial"/>
              </a:defRPr>
            </a:lvl1pPr>
            <a:lvl2pPr indent="-228600" lvl="1" marL="914400" marR="0" rtl="0" algn="l">
              <a:spcBef>
                <a:spcPts val="400"/>
              </a:spcBef>
              <a:spcAft>
                <a:spcPts val="0"/>
              </a:spcAft>
              <a:buClr>
                <a:schemeClr val="accent1"/>
              </a:buClr>
              <a:buSzPts val="17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accent1"/>
              </a:buClr>
              <a:buSzPts val="162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accent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49" name="Shape 49"/>
          <p:cNvSpPr txBox="1"/>
          <p:nvPr>
            <p:ph idx="4" type="body"/>
          </p:nvPr>
        </p:nvSpPr>
        <p:spPr>
          <a:xfrm>
            <a:off x="6339840" y="2438400"/>
            <a:ext cx="5242560" cy="3951288"/>
          </a:xfrm>
          <a:prstGeom prst="rect">
            <a:avLst/>
          </a:prstGeom>
          <a:noFill/>
          <a:ln>
            <a:noFill/>
          </a:ln>
        </p:spPr>
        <p:txBody>
          <a:bodyPr anchorCtr="0" anchor="t" bIns="91425" lIns="91425" spcFirstLastPara="1" rIns="91425" wrap="square" tIns="91425"/>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50" name="Shape 50"/>
          <p:cNvSpPr txBox="1"/>
          <p:nvPr>
            <p:ph idx="10" type="dt"/>
          </p:nvPr>
        </p:nvSpPr>
        <p:spPr>
          <a:xfrm>
            <a:off x="609600" y="18288"/>
            <a:ext cx="3860800" cy="32918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1" name="Shape 51"/>
          <p:cNvSpPr txBox="1"/>
          <p:nvPr>
            <p:ph idx="11" type="ftr"/>
          </p:nvPr>
        </p:nvSpPr>
        <p:spPr>
          <a:xfrm>
            <a:off x="4572000" y="18288"/>
            <a:ext cx="5486400" cy="32918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2" name="Shape 52"/>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sz="1400">
                <a:solidFill>
                  <a:srgbClr val="FFFFFF"/>
                </a:solidFill>
                <a:latin typeface="Arial"/>
                <a:ea typeface="Arial"/>
                <a:cs typeface="Arial"/>
                <a:sym typeface="Arial"/>
              </a:defRPr>
            </a:lvl1pPr>
            <a:lvl2pPr indent="0" lvl="1" marL="0" marR="0" rtl="0" algn="l">
              <a:spcBef>
                <a:spcPts val="0"/>
              </a:spcBef>
              <a:buNone/>
              <a:defRPr b="1" sz="1400">
                <a:solidFill>
                  <a:srgbClr val="FFFFFF"/>
                </a:solidFill>
                <a:latin typeface="Arial"/>
                <a:ea typeface="Arial"/>
                <a:cs typeface="Arial"/>
                <a:sym typeface="Arial"/>
              </a:defRPr>
            </a:lvl2pPr>
            <a:lvl3pPr indent="0" lvl="2" marL="0" marR="0" rtl="0" algn="l">
              <a:spcBef>
                <a:spcPts val="0"/>
              </a:spcBef>
              <a:buNone/>
              <a:defRPr b="1" sz="1400">
                <a:solidFill>
                  <a:srgbClr val="FFFFFF"/>
                </a:solidFill>
                <a:latin typeface="Arial"/>
                <a:ea typeface="Arial"/>
                <a:cs typeface="Arial"/>
                <a:sym typeface="Arial"/>
              </a:defRPr>
            </a:lvl3pPr>
            <a:lvl4pPr indent="0" lvl="3" marL="0" marR="0" rtl="0" algn="l">
              <a:spcBef>
                <a:spcPts val="0"/>
              </a:spcBef>
              <a:buNone/>
              <a:defRPr b="1" sz="1400">
                <a:solidFill>
                  <a:srgbClr val="FFFFFF"/>
                </a:solidFill>
                <a:latin typeface="Arial"/>
                <a:ea typeface="Arial"/>
                <a:cs typeface="Arial"/>
                <a:sym typeface="Arial"/>
              </a:defRPr>
            </a:lvl4pPr>
            <a:lvl5pPr indent="0" lvl="4" marL="0" marR="0" rtl="0" algn="l">
              <a:spcBef>
                <a:spcPts val="0"/>
              </a:spcBef>
              <a:buNone/>
              <a:defRPr b="1" sz="1400">
                <a:solidFill>
                  <a:srgbClr val="FFFFFF"/>
                </a:solidFill>
                <a:latin typeface="Arial"/>
                <a:ea typeface="Arial"/>
                <a:cs typeface="Arial"/>
                <a:sym typeface="Arial"/>
              </a:defRPr>
            </a:lvl5pPr>
            <a:lvl6pPr indent="0" lvl="5" marL="0" marR="0" rtl="0" algn="l">
              <a:spcBef>
                <a:spcPts val="0"/>
              </a:spcBef>
              <a:buNone/>
              <a:defRPr b="1" sz="1400">
                <a:solidFill>
                  <a:srgbClr val="FFFFFF"/>
                </a:solidFill>
                <a:latin typeface="Arial"/>
                <a:ea typeface="Arial"/>
                <a:cs typeface="Arial"/>
                <a:sym typeface="Arial"/>
              </a:defRPr>
            </a:lvl6pPr>
            <a:lvl7pPr indent="0" lvl="6" marL="0" marR="0" rtl="0" algn="l">
              <a:spcBef>
                <a:spcPts val="0"/>
              </a:spcBef>
              <a:buNone/>
              <a:defRPr b="1" sz="1400">
                <a:solidFill>
                  <a:srgbClr val="FFFFFF"/>
                </a:solidFill>
                <a:latin typeface="Arial"/>
                <a:ea typeface="Arial"/>
                <a:cs typeface="Arial"/>
                <a:sym typeface="Arial"/>
              </a:defRPr>
            </a:lvl7pPr>
            <a:lvl8pPr indent="0" lvl="7" marL="0" marR="0" rtl="0" algn="l">
              <a:spcBef>
                <a:spcPts val="0"/>
              </a:spcBef>
              <a:buNone/>
              <a:defRPr b="1" sz="1400">
                <a:solidFill>
                  <a:srgbClr val="FFFFFF"/>
                </a:solidFill>
                <a:latin typeface="Arial"/>
                <a:ea typeface="Arial"/>
                <a:cs typeface="Arial"/>
                <a:sym typeface="Arial"/>
              </a:defRPr>
            </a:lvl8pPr>
            <a:lvl9pPr indent="0" lvl="8" marL="0" marR="0" rtl="0" algn="l">
              <a:spcBef>
                <a:spcPts val="0"/>
              </a:spcBef>
              <a:buNone/>
              <a:defRPr b="1" sz="1400">
                <a:solidFill>
                  <a:srgbClr val="FFFFFF"/>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cxnSp>
        <p:nvCxnSpPr>
          <p:cNvPr id="53" name="Shape 53"/>
          <p:cNvCxnSpPr/>
          <p:nvPr/>
        </p:nvCxnSpPr>
        <p:spPr>
          <a:xfrm rot="5400000">
            <a:off x="3741949" y="4045691"/>
            <a:ext cx="4709160" cy="1059"/>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فقط" type="titleOnly">
  <p:cSld name="TITLE_ONLY">
    <p:spTree>
      <p:nvGrpSpPr>
        <p:cNvPr id="54" name="Shape 54"/>
        <p:cNvGrpSpPr/>
        <p:nvPr/>
      </p:nvGrpSpPr>
      <p:grpSpPr>
        <a:xfrm>
          <a:off x="0" y="0"/>
          <a:ext cx="0" cy="0"/>
          <a:chOff x="0" y="0"/>
          <a:chExt cx="0" cy="0"/>
        </a:xfrm>
      </p:grpSpPr>
      <p:sp>
        <p:nvSpPr>
          <p:cNvPr id="55" name="Shape 55"/>
          <p:cNvSpPr txBox="1"/>
          <p:nvPr>
            <p:ph type="title"/>
          </p:nvPr>
        </p:nvSpPr>
        <p:spPr>
          <a:xfrm>
            <a:off x="609600" y="533400"/>
            <a:ext cx="10972800" cy="9906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Shape 56"/>
          <p:cNvSpPr txBox="1"/>
          <p:nvPr>
            <p:ph idx="10" type="dt"/>
          </p:nvPr>
        </p:nvSpPr>
        <p:spPr>
          <a:xfrm>
            <a:off x="609600" y="18288"/>
            <a:ext cx="3860800" cy="32918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7" name="Shape 57"/>
          <p:cNvSpPr txBox="1"/>
          <p:nvPr>
            <p:ph idx="11" type="ftr"/>
          </p:nvPr>
        </p:nvSpPr>
        <p:spPr>
          <a:xfrm>
            <a:off x="4572000" y="18288"/>
            <a:ext cx="5486400" cy="32918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 name="Shape 58"/>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sz="1400">
                <a:solidFill>
                  <a:srgbClr val="FFFFFF"/>
                </a:solidFill>
                <a:latin typeface="Arial"/>
                <a:ea typeface="Arial"/>
                <a:cs typeface="Arial"/>
                <a:sym typeface="Arial"/>
              </a:defRPr>
            </a:lvl1pPr>
            <a:lvl2pPr indent="0" lvl="1" marL="0" marR="0" rtl="0" algn="l">
              <a:spcBef>
                <a:spcPts val="0"/>
              </a:spcBef>
              <a:buNone/>
              <a:defRPr b="1" sz="1400">
                <a:solidFill>
                  <a:srgbClr val="FFFFFF"/>
                </a:solidFill>
                <a:latin typeface="Arial"/>
                <a:ea typeface="Arial"/>
                <a:cs typeface="Arial"/>
                <a:sym typeface="Arial"/>
              </a:defRPr>
            </a:lvl2pPr>
            <a:lvl3pPr indent="0" lvl="2" marL="0" marR="0" rtl="0" algn="l">
              <a:spcBef>
                <a:spcPts val="0"/>
              </a:spcBef>
              <a:buNone/>
              <a:defRPr b="1" sz="1400">
                <a:solidFill>
                  <a:srgbClr val="FFFFFF"/>
                </a:solidFill>
                <a:latin typeface="Arial"/>
                <a:ea typeface="Arial"/>
                <a:cs typeface="Arial"/>
                <a:sym typeface="Arial"/>
              </a:defRPr>
            </a:lvl3pPr>
            <a:lvl4pPr indent="0" lvl="3" marL="0" marR="0" rtl="0" algn="l">
              <a:spcBef>
                <a:spcPts val="0"/>
              </a:spcBef>
              <a:buNone/>
              <a:defRPr b="1" sz="1400">
                <a:solidFill>
                  <a:srgbClr val="FFFFFF"/>
                </a:solidFill>
                <a:latin typeface="Arial"/>
                <a:ea typeface="Arial"/>
                <a:cs typeface="Arial"/>
                <a:sym typeface="Arial"/>
              </a:defRPr>
            </a:lvl4pPr>
            <a:lvl5pPr indent="0" lvl="4" marL="0" marR="0" rtl="0" algn="l">
              <a:spcBef>
                <a:spcPts val="0"/>
              </a:spcBef>
              <a:buNone/>
              <a:defRPr b="1" sz="1400">
                <a:solidFill>
                  <a:srgbClr val="FFFFFF"/>
                </a:solidFill>
                <a:latin typeface="Arial"/>
                <a:ea typeface="Arial"/>
                <a:cs typeface="Arial"/>
                <a:sym typeface="Arial"/>
              </a:defRPr>
            </a:lvl5pPr>
            <a:lvl6pPr indent="0" lvl="5" marL="0" marR="0" rtl="0" algn="l">
              <a:spcBef>
                <a:spcPts val="0"/>
              </a:spcBef>
              <a:buNone/>
              <a:defRPr b="1" sz="1400">
                <a:solidFill>
                  <a:srgbClr val="FFFFFF"/>
                </a:solidFill>
                <a:latin typeface="Arial"/>
                <a:ea typeface="Arial"/>
                <a:cs typeface="Arial"/>
                <a:sym typeface="Arial"/>
              </a:defRPr>
            </a:lvl6pPr>
            <a:lvl7pPr indent="0" lvl="6" marL="0" marR="0" rtl="0" algn="l">
              <a:spcBef>
                <a:spcPts val="0"/>
              </a:spcBef>
              <a:buNone/>
              <a:defRPr b="1" sz="1400">
                <a:solidFill>
                  <a:srgbClr val="FFFFFF"/>
                </a:solidFill>
                <a:latin typeface="Arial"/>
                <a:ea typeface="Arial"/>
                <a:cs typeface="Arial"/>
                <a:sym typeface="Arial"/>
              </a:defRPr>
            </a:lvl7pPr>
            <a:lvl8pPr indent="0" lvl="7" marL="0" marR="0" rtl="0" algn="l">
              <a:spcBef>
                <a:spcPts val="0"/>
              </a:spcBef>
              <a:buNone/>
              <a:defRPr b="1" sz="1400">
                <a:solidFill>
                  <a:srgbClr val="FFFFFF"/>
                </a:solidFill>
                <a:latin typeface="Arial"/>
                <a:ea typeface="Arial"/>
                <a:cs typeface="Arial"/>
                <a:sym typeface="Arial"/>
              </a:defRPr>
            </a:lvl8pPr>
            <a:lvl9pPr indent="0" lvl="8" marL="0" marR="0" rtl="0" algn="l">
              <a:spcBef>
                <a:spcPts val="0"/>
              </a:spcBef>
              <a:buNone/>
              <a:defRPr b="1" sz="1400">
                <a:solidFill>
                  <a:srgbClr val="FFFFFF"/>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فارغ" type="blank">
  <p:cSld name="BLANK">
    <p:spTree>
      <p:nvGrpSpPr>
        <p:cNvPr id="59" name="Shape 59"/>
        <p:cNvGrpSpPr/>
        <p:nvPr/>
      </p:nvGrpSpPr>
      <p:grpSpPr>
        <a:xfrm>
          <a:off x="0" y="0"/>
          <a:ext cx="0" cy="0"/>
          <a:chOff x="0" y="0"/>
          <a:chExt cx="0" cy="0"/>
        </a:xfrm>
      </p:grpSpPr>
      <p:sp>
        <p:nvSpPr>
          <p:cNvPr id="60" name="Shape 60"/>
          <p:cNvSpPr txBox="1"/>
          <p:nvPr>
            <p:ph idx="10" type="dt"/>
          </p:nvPr>
        </p:nvSpPr>
        <p:spPr>
          <a:xfrm>
            <a:off x="609600" y="18288"/>
            <a:ext cx="3860800" cy="32918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1" name="Shape 61"/>
          <p:cNvSpPr txBox="1"/>
          <p:nvPr>
            <p:ph idx="11" type="ftr"/>
          </p:nvPr>
        </p:nvSpPr>
        <p:spPr>
          <a:xfrm>
            <a:off x="4572000" y="18288"/>
            <a:ext cx="5486400" cy="32918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2" name="Shape 62"/>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sz="1400">
                <a:solidFill>
                  <a:srgbClr val="FFFFFF"/>
                </a:solidFill>
                <a:latin typeface="Arial"/>
                <a:ea typeface="Arial"/>
                <a:cs typeface="Arial"/>
                <a:sym typeface="Arial"/>
              </a:defRPr>
            </a:lvl1pPr>
            <a:lvl2pPr indent="0" lvl="1" marL="0" marR="0" rtl="0" algn="l">
              <a:spcBef>
                <a:spcPts val="0"/>
              </a:spcBef>
              <a:buNone/>
              <a:defRPr b="1" sz="1400">
                <a:solidFill>
                  <a:srgbClr val="FFFFFF"/>
                </a:solidFill>
                <a:latin typeface="Arial"/>
                <a:ea typeface="Arial"/>
                <a:cs typeface="Arial"/>
                <a:sym typeface="Arial"/>
              </a:defRPr>
            </a:lvl2pPr>
            <a:lvl3pPr indent="0" lvl="2" marL="0" marR="0" rtl="0" algn="l">
              <a:spcBef>
                <a:spcPts val="0"/>
              </a:spcBef>
              <a:buNone/>
              <a:defRPr b="1" sz="1400">
                <a:solidFill>
                  <a:srgbClr val="FFFFFF"/>
                </a:solidFill>
                <a:latin typeface="Arial"/>
                <a:ea typeface="Arial"/>
                <a:cs typeface="Arial"/>
                <a:sym typeface="Arial"/>
              </a:defRPr>
            </a:lvl3pPr>
            <a:lvl4pPr indent="0" lvl="3" marL="0" marR="0" rtl="0" algn="l">
              <a:spcBef>
                <a:spcPts val="0"/>
              </a:spcBef>
              <a:buNone/>
              <a:defRPr b="1" sz="1400">
                <a:solidFill>
                  <a:srgbClr val="FFFFFF"/>
                </a:solidFill>
                <a:latin typeface="Arial"/>
                <a:ea typeface="Arial"/>
                <a:cs typeface="Arial"/>
                <a:sym typeface="Arial"/>
              </a:defRPr>
            </a:lvl4pPr>
            <a:lvl5pPr indent="0" lvl="4" marL="0" marR="0" rtl="0" algn="l">
              <a:spcBef>
                <a:spcPts val="0"/>
              </a:spcBef>
              <a:buNone/>
              <a:defRPr b="1" sz="1400">
                <a:solidFill>
                  <a:srgbClr val="FFFFFF"/>
                </a:solidFill>
                <a:latin typeface="Arial"/>
                <a:ea typeface="Arial"/>
                <a:cs typeface="Arial"/>
                <a:sym typeface="Arial"/>
              </a:defRPr>
            </a:lvl5pPr>
            <a:lvl6pPr indent="0" lvl="5" marL="0" marR="0" rtl="0" algn="l">
              <a:spcBef>
                <a:spcPts val="0"/>
              </a:spcBef>
              <a:buNone/>
              <a:defRPr b="1" sz="1400">
                <a:solidFill>
                  <a:srgbClr val="FFFFFF"/>
                </a:solidFill>
                <a:latin typeface="Arial"/>
                <a:ea typeface="Arial"/>
                <a:cs typeface="Arial"/>
                <a:sym typeface="Arial"/>
              </a:defRPr>
            </a:lvl6pPr>
            <a:lvl7pPr indent="0" lvl="6" marL="0" marR="0" rtl="0" algn="l">
              <a:spcBef>
                <a:spcPts val="0"/>
              </a:spcBef>
              <a:buNone/>
              <a:defRPr b="1" sz="1400">
                <a:solidFill>
                  <a:srgbClr val="FFFFFF"/>
                </a:solidFill>
                <a:latin typeface="Arial"/>
                <a:ea typeface="Arial"/>
                <a:cs typeface="Arial"/>
                <a:sym typeface="Arial"/>
              </a:defRPr>
            </a:lvl7pPr>
            <a:lvl8pPr indent="0" lvl="7" marL="0" marR="0" rtl="0" algn="l">
              <a:spcBef>
                <a:spcPts val="0"/>
              </a:spcBef>
              <a:buNone/>
              <a:defRPr b="1" sz="1400">
                <a:solidFill>
                  <a:srgbClr val="FFFFFF"/>
                </a:solidFill>
                <a:latin typeface="Arial"/>
                <a:ea typeface="Arial"/>
                <a:cs typeface="Arial"/>
                <a:sym typeface="Arial"/>
              </a:defRPr>
            </a:lvl8pPr>
            <a:lvl9pPr indent="0" lvl="8" marL="0" marR="0" rtl="0" algn="l">
              <a:spcBef>
                <a:spcPts val="0"/>
              </a:spcBef>
              <a:buNone/>
              <a:defRPr b="1" sz="1400">
                <a:solidFill>
                  <a:srgbClr val="FFFFFF"/>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ى ذو تسمية توضيحية" type="objTx">
  <p:cSld name="OBJECT_WITH_CAPTION_TEXT">
    <p:spTree>
      <p:nvGrpSpPr>
        <p:cNvPr id="63" name="Shape 63"/>
        <p:cNvGrpSpPr/>
        <p:nvPr/>
      </p:nvGrpSpPr>
      <p:grpSpPr>
        <a:xfrm>
          <a:off x="0" y="0"/>
          <a:ext cx="0" cy="0"/>
          <a:chOff x="0" y="0"/>
          <a:chExt cx="0" cy="0"/>
        </a:xfrm>
      </p:grpSpPr>
      <p:sp>
        <p:nvSpPr>
          <p:cNvPr id="64" name="Shape 64"/>
          <p:cNvSpPr txBox="1"/>
          <p:nvPr>
            <p:ph type="title"/>
          </p:nvPr>
        </p:nvSpPr>
        <p:spPr>
          <a:xfrm>
            <a:off x="609600" y="792080"/>
            <a:ext cx="2852928" cy="1261872"/>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Shape 65"/>
          <p:cNvSpPr txBox="1"/>
          <p:nvPr>
            <p:ph idx="1" type="body"/>
          </p:nvPr>
        </p:nvSpPr>
        <p:spPr>
          <a:xfrm>
            <a:off x="3962400" y="792080"/>
            <a:ext cx="7620000" cy="5577840"/>
          </a:xfrm>
          <a:prstGeom prst="rect">
            <a:avLst/>
          </a:prstGeom>
          <a:noFill/>
          <a:ln>
            <a:noFill/>
          </a:ln>
        </p:spPr>
        <p:txBody>
          <a:bodyPr anchorCtr="0" anchor="t" bIns="91425" lIns="91425" spcFirstLastPara="1" rIns="91425" wrap="square" tIns="91425"/>
          <a:lstStyle>
            <a:lvl1pPr indent="-401320" lvl="0" marL="457200" marR="0" rtl="0" algn="l">
              <a:spcBef>
                <a:spcPts val="640"/>
              </a:spcBef>
              <a:spcAft>
                <a:spcPts val="0"/>
              </a:spcAft>
              <a:buClr>
                <a:schemeClr val="accent1"/>
              </a:buClr>
              <a:buSzPts val="2720"/>
              <a:buFont typeface="Arial"/>
              <a:buChar char="•"/>
              <a:defRPr b="0" i="0" sz="3200" u="none" cap="none" strike="noStrike">
                <a:solidFill>
                  <a:schemeClr val="dk1"/>
                </a:solidFill>
                <a:latin typeface="Arial"/>
                <a:ea typeface="Arial"/>
                <a:cs typeface="Arial"/>
                <a:sym typeface="Arial"/>
              </a:defRPr>
            </a:lvl1pPr>
            <a:lvl2pPr indent="-379730" lvl="1" marL="914400" marR="0" rtl="0" algn="l">
              <a:spcBef>
                <a:spcPts val="560"/>
              </a:spcBef>
              <a:spcAft>
                <a:spcPts val="0"/>
              </a:spcAft>
              <a:buClr>
                <a:schemeClr val="accent1"/>
              </a:buClr>
              <a:buSzPts val="2380"/>
              <a:buFont typeface="Arial"/>
              <a:buChar char="•"/>
              <a:defRPr b="0" i="0" sz="2800" u="none" cap="none" strike="noStrike">
                <a:solidFill>
                  <a:schemeClr val="dk1"/>
                </a:solidFill>
                <a:latin typeface="Arial"/>
                <a:ea typeface="Arial"/>
                <a:cs typeface="Arial"/>
                <a:sym typeface="Arial"/>
              </a:defRPr>
            </a:lvl2pPr>
            <a:lvl3pPr indent="-365760" lvl="2" marL="1371600" marR="0" rtl="0" algn="l">
              <a:spcBef>
                <a:spcPts val="480"/>
              </a:spcBef>
              <a:spcAft>
                <a:spcPts val="0"/>
              </a:spcAft>
              <a:buClr>
                <a:schemeClr val="accent1"/>
              </a:buClr>
              <a:buSzPts val="216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 name="Shape 66"/>
          <p:cNvSpPr txBox="1"/>
          <p:nvPr>
            <p:ph idx="2" type="body"/>
          </p:nvPr>
        </p:nvSpPr>
        <p:spPr>
          <a:xfrm>
            <a:off x="609601" y="2130553"/>
            <a:ext cx="2852928" cy="4243615"/>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accent1"/>
              </a:buClr>
              <a:buSzPts val="119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accent1"/>
              </a:buClr>
              <a:buSzPts val="102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accent1"/>
              </a:buClr>
              <a:buSzPts val="9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67" name="Shape 67"/>
          <p:cNvSpPr txBox="1"/>
          <p:nvPr>
            <p:ph idx="10" type="dt"/>
          </p:nvPr>
        </p:nvSpPr>
        <p:spPr>
          <a:xfrm>
            <a:off x="609600" y="18288"/>
            <a:ext cx="3860800" cy="32918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8" name="Shape 68"/>
          <p:cNvSpPr txBox="1"/>
          <p:nvPr>
            <p:ph idx="11" type="ftr"/>
          </p:nvPr>
        </p:nvSpPr>
        <p:spPr>
          <a:xfrm>
            <a:off x="4572000" y="18288"/>
            <a:ext cx="5486400" cy="32918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9" name="Shape 69"/>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sz="1400">
                <a:solidFill>
                  <a:srgbClr val="FFFFFF"/>
                </a:solidFill>
                <a:latin typeface="Arial"/>
                <a:ea typeface="Arial"/>
                <a:cs typeface="Arial"/>
                <a:sym typeface="Arial"/>
              </a:defRPr>
            </a:lvl1pPr>
            <a:lvl2pPr indent="0" lvl="1" marL="0" marR="0" rtl="0" algn="l">
              <a:spcBef>
                <a:spcPts val="0"/>
              </a:spcBef>
              <a:buNone/>
              <a:defRPr b="1" sz="1400">
                <a:solidFill>
                  <a:srgbClr val="FFFFFF"/>
                </a:solidFill>
                <a:latin typeface="Arial"/>
                <a:ea typeface="Arial"/>
                <a:cs typeface="Arial"/>
                <a:sym typeface="Arial"/>
              </a:defRPr>
            </a:lvl2pPr>
            <a:lvl3pPr indent="0" lvl="2" marL="0" marR="0" rtl="0" algn="l">
              <a:spcBef>
                <a:spcPts val="0"/>
              </a:spcBef>
              <a:buNone/>
              <a:defRPr b="1" sz="1400">
                <a:solidFill>
                  <a:srgbClr val="FFFFFF"/>
                </a:solidFill>
                <a:latin typeface="Arial"/>
                <a:ea typeface="Arial"/>
                <a:cs typeface="Arial"/>
                <a:sym typeface="Arial"/>
              </a:defRPr>
            </a:lvl3pPr>
            <a:lvl4pPr indent="0" lvl="3" marL="0" marR="0" rtl="0" algn="l">
              <a:spcBef>
                <a:spcPts val="0"/>
              </a:spcBef>
              <a:buNone/>
              <a:defRPr b="1" sz="1400">
                <a:solidFill>
                  <a:srgbClr val="FFFFFF"/>
                </a:solidFill>
                <a:latin typeface="Arial"/>
                <a:ea typeface="Arial"/>
                <a:cs typeface="Arial"/>
                <a:sym typeface="Arial"/>
              </a:defRPr>
            </a:lvl4pPr>
            <a:lvl5pPr indent="0" lvl="4" marL="0" marR="0" rtl="0" algn="l">
              <a:spcBef>
                <a:spcPts val="0"/>
              </a:spcBef>
              <a:buNone/>
              <a:defRPr b="1" sz="1400">
                <a:solidFill>
                  <a:srgbClr val="FFFFFF"/>
                </a:solidFill>
                <a:latin typeface="Arial"/>
                <a:ea typeface="Arial"/>
                <a:cs typeface="Arial"/>
                <a:sym typeface="Arial"/>
              </a:defRPr>
            </a:lvl5pPr>
            <a:lvl6pPr indent="0" lvl="5" marL="0" marR="0" rtl="0" algn="l">
              <a:spcBef>
                <a:spcPts val="0"/>
              </a:spcBef>
              <a:buNone/>
              <a:defRPr b="1" sz="1400">
                <a:solidFill>
                  <a:srgbClr val="FFFFFF"/>
                </a:solidFill>
                <a:latin typeface="Arial"/>
                <a:ea typeface="Arial"/>
                <a:cs typeface="Arial"/>
                <a:sym typeface="Arial"/>
              </a:defRPr>
            </a:lvl6pPr>
            <a:lvl7pPr indent="0" lvl="6" marL="0" marR="0" rtl="0" algn="l">
              <a:spcBef>
                <a:spcPts val="0"/>
              </a:spcBef>
              <a:buNone/>
              <a:defRPr b="1" sz="1400">
                <a:solidFill>
                  <a:srgbClr val="FFFFFF"/>
                </a:solidFill>
                <a:latin typeface="Arial"/>
                <a:ea typeface="Arial"/>
                <a:cs typeface="Arial"/>
                <a:sym typeface="Arial"/>
              </a:defRPr>
            </a:lvl7pPr>
            <a:lvl8pPr indent="0" lvl="7" marL="0" marR="0" rtl="0" algn="l">
              <a:spcBef>
                <a:spcPts val="0"/>
              </a:spcBef>
              <a:buNone/>
              <a:defRPr b="1" sz="1400">
                <a:solidFill>
                  <a:srgbClr val="FFFFFF"/>
                </a:solidFill>
                <a:latin typeface="Arial"/>
                <a:ea typeface="Arial"/>
                <a:cs typeface="Arial"/>
                <a:sym typeface="Arial"/>
              </a:defRPr>
            </a:lvl8pPr>
            <a:lvl9pPr indent="0" lvl="8" marL="0" marR="0" rtl="0" algn="l">
              <a:spcBef>
                <a:spcPts val="0"/>
              </a:spcBef>
              <a:buNone/>
              <a:defRPr b="1" sz="1400">
                <a:solidFill>
                  <a:srgbClr val="FFFFFF"/>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cxnSp>
        <p:nvCxnSpPr>
          <p:cNvPr id="70" name="Shape 70"/>
          <p:cNvCxnSpPr/>
          <p:nvPr/>
        </p:nvCxnSpPr>
        <p:spPr>
          <a:xfrm rot="5400000">
            <a:off x="912152" y="3579942"/>
            <a:ext cx="5577840" cy="2117"/>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صورة ذو تسمية توضيحية" type="picTx">
  <p:cSld name="PICTURE_WITH_CAPTION_TEXT">
    <p:spTree>
      <p:nvGrpSpPr>
        <p:cNvPr id="71" name="Shape 71"/>
        <p:cNvGrpSpPr/>
        <p:nvPr/>
      </p:nvGrpSpPr>
      <p:grpSpPr>
        <a:xfrm>
          <a:off x="0" y="0"/>
          <a:ext cx="0" cy="0"/>
          <a:chOff x="0" y="0"/>
          <a:chExt cx="0" cy="0"/>
        </a:xfrm>
      </p:grpSpPr>
      <p:sp>
        <p:nvSpPr>
          <p:cNvPr id="72" name="Shape 72"/>
          <p:cNvSpPr txBox="1"/>
          <p:nvPr>
            <p:ph type="title"/>
          </p:nvPr>
        </p:nvSpPr>
        <p:spPr>
          <a:xfrm>
            <a:off x="609600" y="792480"/>
            <a:ext cx="2856907" cy="126492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Shape 73"/>
          <p:cNvSpPr/>
          <p:nvPr>
            <p:ph idx="2" type="pic"/>
          </p:nvPr>
        </p:nvSpPr>
        <p:spPr>
          <a:xfrm>
            <a:off x="3811480" y="838201"/>
            <a:ext cx="7872520" cy="5500456"/>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8823"/>
              </a:srgbClr>
            </a:outerShdw>
          </a:effectLst>
        </p:spPr>
        <p:txBody>
          <a:bodyPr anchorCtr="0" anchor="t" bIns="91425" lIns="91425" spcFirstLastPara="1" rIns="91425" wrap="square" tIns="91425"/>
          <a:lstStyle>
            <a:lvl1pPr lvl="0" marR="0" rtl="0" algn="l">
              <a:spcBef>
                <a:spcPts val="640"/>
              </a:spcBef>
              <a:spcAft>
                <a:spcPts val="0"/>
              </a:spcAft>
              <a:buClr>
                <a:schemeClr val="accent1"/>
              </a:buClr>
              <a:buSzPts val="272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accent1"/>
              </a:buClr>
              <a:buSzPts val="238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accent1"/>
              </a:buClr>
              <a:buSzPts val="216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4" name="Shape 74"/>
          <p:cNvSpPr txBox="1"/>
          <p:nvPr>
            <p:ph idx="1" type="body"/>
          </p:nvPr>
        </p:nvSpPr>
        <p:spPr>
          <a:xfrm>
            <a:off x="609600" y="2133600"/>
            <a:ext cx="2852928" cy="4242816"/>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accent1"/>
              </a:buClr>
              <a:buSzPts val="119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accent1"/>
              </a:buClr>
              <a:buSzPts val="102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accent1"/>
              </a:buClr>
              <a:buSzPts val="9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accent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75" name="Shape 75"/>
          <p:cNvSpPr txBox="1"/>
          <p:nvPr>
            <p:ph idx="10" type="dt"/>
          </p:nvPr>
        </p:nvSpPr>
        <p:spPr>
          <a:xfrm>
            <a:off x="609600" y="18288"/>
            <a:ext cx="3860800" cy="32918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6" name="Shape 76"/>
          <p:cNvSpPr txBox="1"/>
          <p:nvPr>
            <p:ph idx="11" type="ftr"/>
          </p:nvPr>
        </p:nvSpPr>
        <p:spPr>
          <a:xfrm>
            <a:off x="4572000" y="18288"/>
            <a:ext cx="5486400" cy="32918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7" name="Shape 77"/>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sz="1400">
                <a:solidFill>
                  <a:srgbClr val="FFFFFF"/>
                </a:solidFill>
                <a:latin typeface="Arial"/>
                <a:ea typeface="Arial"/>
                <a:cs typeface="Arial"/>
                <a:sym typeface="Arial"/>
              </a:defRPr>
            </a:lvl1pPr>
            <a:lvl2pPr indent="0" lvl="1" marL="0" marR="0" rtl="0" algn="l">
              <a:spcBef>
                <a:spcPts val="0"/>
              </a:spcBef>
              <a:buNone/>
              <a:defRPr b="1" sz="1400">
                <a:solidFill>
                  <a:srgbClr val="FFFFFF"/>
                </a:solidFill>
                <a:latin typeface="Arial"/>
                <a:ea typeface="Arial"/>
                <a:cs typeface="Arial"/>
                <a:sym typeface="Arial"/>
              </a:defRPr>
            </a:lvl2pPr>
            <a:lvl3pPr indent="0" lvl="2" marL="0" marR="0" rtl="0" algn="l">
              <a:spcBef>
                <a:spcPts val="0"/>
              </a:spcBef>
              <a:buNone/>
              <a:defRPr b="1" sz="1400">
                <a:solidFill>
                  <a:srgbClr val="FFFFFF"/>
                </a:solidFill>
                <a:latin typeface="Arial"/>
                <a:ea typeface="Arial"/>
                <a:cs typeface="Arial"/>
                <a:sym typeface="Arial"/>
              </a:defRPr>
            </a:lvl3pPr>
            <a:lvl4pPr indent="0" lvl="3" marL="0" marR="0" rtl="0" algn="l">
              <a:spcBef>
                <a:spcPts val="0"/>
              </a:spcBef>
              <a:buNone/>
              <a:defRPr b="1" sz="1400">
                <a:solidFill>
                  <a:srgbClr val="FFFFFF"/>
                </a:solidFill>
                <a:latin typeface="Arial"/>
                <a:ea typeface="Arial"/>
                <a:cs typeface="Arial"/>
                <a:sym typeface="Arial"/>
              </a:defRPr>
            </a:lvl4pPr>
            <a:lvl5pPr indent="0" lvl="4" marL="0" marR="0" rtl="0" algn="l">
              <a:spcBef>
                <a:spcPts val="0"/>
              </a:spcBef>
              <a:buNone/>
              <a:defRPr b="1" sz="1400">
                <a:solidFill>
                  <a:srgbClr val="FFFFFF"/>
                </a:solidFill>
                <a:latin typeface="Arial"/>
                <a:ea typeface="Arial"/>
                <a:cs typeface="Arial"/>
                <a:sym typeface="Arial"/>
              </a:defRPr>
            </a:lvl5pPr>
            <a:lvl6pPr indent="0" lvl="5" marL="0" marR="0" rtl="0" algn="l">
              <a:spcBef>
                <a:spcPts val="0"/>
              </a:spcBef>
              <a:buNone/>
              <a:defRPr b="1" sz="1400">
                <a:solidFill>
                  <a:srgbClr val="FFFFFF"/>
                </a:solidFill>
                <a:latin typeface="Arial"/>
                <a:ea typeface="Arial"/>
                <a:cs typeface="Arial"/>
                <a:sym typeface="Arial"/>
              </a:defRPr>
            </a:lvl6pPr>
            <a:lvl7pPr indent="0" lvl="6" marL="0" marR="0" rtl="0" algn="l">
              <a:spcBef>
                <a:spcPts val="0"/>
              </a:spcBef>
              <a:buNone/>
              <a:defRPr b="1" sz="1400">
                <a:solidFill>
                  <a:srgbClr val="FFFFFF"/>
                </a:solidFill>
                <a:latin typeface="Arial"/>
                <a:ea typeface="Arial"/>
                <a:cs typeface="Arial"/>
                <a:sym typeface="Arial"/>
              </a:defRPr>
            </a:lvl7pPr>
            <a:lvl8pPr indent="0" lvl="7" marL="0" marR="0" rtl="0" algn="l">
              <a:spcBef>
                <a:spcPts val="0"/>
              </a:spcBef>
              <a:buNone/>
              <a:defRPr b="1" sz="1400">
                <a:solidFill>
                  <a:srgbClr val="FFFFFF"/>
                </a:solidFill>
                <a:latin typeface="Arial"/>
                <a:ea typeface="Arial"/>
                <a:cs typeface="Arial"/>
                <a:sym typeface="Arial"/>
              </a:defRPr>
            </a:lvl8pPr>
            <a:lvl9pPr indent="0" lvl="8" marL="0" marR="0" rtl="0" algn="l">
              <a:spcBef>
                <a:spcPts val="0"/>
              </a:spcBef>
              <a:buNone/>
              <a:defRPr b="1" sz="1400">
                <a:solidFill>
                  <a:srgbClr val="FFFFFF"/>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p:nvPr/>
        </p:nvSpPr>
        <p:spPr>
          <a:xfrm>
            <a:off x="0" y="220786"/>
            <a:ext cx="12192000" cy="228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 name="Shape 11"/>
          <p:cNvSpPr txBox="1"/>
          <p:nvPr>
            <p:ph type="title"/>
          </p:nvPr>
        </p:nvSpPr>
        <p:spPr>
          <a:xfrm>
            <a:off x="609600" y="533400"/>
            <a:ext cx="10972800" cy="9906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Shape 12"/>
          <p:cNvSpPr txBox="1"/>
          <p:nvPr>
            <p:ph idx="1" type="body"/>
          </p:nvPr>
        </p:nvSpPr>
        <p:spPr>
          <a:xfrm>
            <a:off x="609600" y="1600200"/>
            <a:ext cx="10972800" cy="4876800"/>
          </a:xfrm>
          <a:prstGeom prst="rect">
            <a:avLst/>
          </a:prstGeom>
          <a:noFill/>
          <a:ln>
            <a:noFill/>
          </a:ln>
        </p:spPr>
        <p:txBody>
          <a:bodyPr anchorCtr="0" anchor="t" bIns="91425" lIns="91425" spcFirstLastPara="1" rIns="91425" wrap="square" tIns="91425"/>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13" name="Shape 13"/>
          <p:cNvSpPr/>
          <p:nvPr/>
        </p:nvSpPr>
        <p:spPr>
          <a:xfrm>
            <a:off x="0" y="0"/>
            <a:ext cx="12192000" cy="3657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 name="Shape 14"/>
          <p:cNvSpPr txBox="1"/>
          <p:nvPr>
            <p:ph idx="10" type="dt"/>
          </p:nvPr>
        </p:nvSpPr>
        <p:spPr>
          <a:xfrm>
            <a:off x="609600" y="18288"/>
            <a:ext cx="3860800" cy="32918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Shape 15"/>
          <p:cNvSpPr txBox="1"/>
          <p:nvPr>
            <p:ph idx="11" type="ftr"/>
          </p:nvPr>
        </p:nvSpPr>
        <p:spPr>
          <a:xfrm>
            <a:off x="4572000" y="18288"/>
            <a:ext cx="5486400" cy="32918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Shape 16"/>
          <p:cNvSpPr txBox="1"/>
          <p:nvPr>
            <p:ph idx="12" type="sldNum"/>
          </p:nvPr>
        </p:nvSpPr>
        <p:spPr>
          <a:xfrm>
            <a:off x="10160000" y="18288"/>
            <a:ext cx="1422400" cy="329184"/>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i="0" sz="1400" u="none" cap="none" strike="noStrike">
                <a:solidFill>
                  <a:srgbClr val="FFFFFF"/>
                </a:solidFill>
                <a:latin typeface="Arial"/>
                <a:ea typeface="Arial"/>
                <a:cs typeface="Arial"/>
                <a:sym typeface="Arial"/>
              </a:defRPr>
            </a:lvl1pPr>
            <a:lvl2pPr indent="0" lvl="1" marL="0" marR="0" rtl="0" algn="l">
              <a:spcBef>
                <a:spcPts val="0"/>
              </a:spcBef>
              <a:buNone/>
              <a:defRPr b="1" i="0" sz="1400" u="none" cap="none" strike="noStrike">
                <a:solidFill>
                  <a:srgbClr val="FFFFFF"/>
                </a:solidFill>
                <a:latin typeface="Arial"/>
                <a:ea typeface="Arial"/>
                <a:cs typeface="Arial"/>
                <a:sym typeface="Arial"/>
              </a:defRPr>
            </a:lvl2pPr>
            <a:lvl3pPr indent="0" lvl="2" marL="0" marR="0" rtl="0" algn="l">
              <a:spcBef>
                <a:spcPts val="0"/>
              </a:spcBef>
              <a:buNone/>
              <a:defRPr b="1" i="0" sz="1400" u="none" cap="none" strike="noStrike">
                <a:solidFill>
                  <a:srgbClr val="FFFFFF"/>
                </a:solidFill>
                <a:latin typeface="Arial"/>
                <a:ea typeface="Arial"/>
                <a:cs typeface="Arial"/>
                <a:sym typeface="Arial"/>
              </a:defRPr>
            </a:lvl3pPr>
            <a:lvl4pPr indent="0" lvl="3" marL="0" marR="0" rtl="0" algn="l">
              <a:spcBef>
                <a:spcPts val="0"/>
              </a:spcBef>
              <a:buNone/>
              <a:defRPr b="1" i="0" sz="1400" u="none" cap="none" strike="noStrike">
                <a:solidFill>
                  <a:srgbClr val="FFFFFF"/>
                </a:solidFill>
                <a:latin typeface="Arial"/>
                <a:ea typeface="Arial"/>
                <a:cs typeface="Arial"/>
                <a:sym typeface="Arial"/>
              </a:defRPr>
            </a:lvl4pPr>
            <a:lvl5pPr indent="0" lvl="4" marL="0" marR="0" rtl="0" algn="l">
              <a:spcBef>
                <a:spcPts val="0"/>
              </a:spcBef>
              <a:buNone/>
              <a:defRPr b="1" i="0" sz="1400" u="none" cap="none" strike="noStrike">
                <a:solidFill>
                  <a:srgbClr val="FFFFFF"/>
                </a:solidFill>
                <a:latin typeface="Arial"/>
                <a:ea typeface="Arial"/>
                <a:cs typeface="Arial"/>
                <a:sym typeface="Arial"/>
              </a:defRPr>
            </a:lvl5pPr>
            <a:lvl6pPr indent="0" lvl="5" marL="0" marR="0" rtl="0" algn="l">
              <a:spcBef>
                <a:spcPts val="0"/>
              </a:spcBef>
              <a:buNone/>
              <a:defRPr b="1" i="0" sz="1400" u="none" cap="none" strike="noStrike">
                <a:solidFill>
                  <a:srgbClr val="FFFFFF"/>
                </a:solidFill>
                <a:latin typeface="Arial"/>
                <a:ea typeface="Arial"/>
                <a:cs typeface="Arial"/>
                <a:sym typeface="Arial"/>
              </a:defRPr>
            </a:lvl6pPr>
            <a:lvl7pPr indent="0" lvl="6" marL="0" marR="0" rtl="0" algn="l">
              <a:spcBef>
                <a:spcPts val="0"/>
              </a:spcBef>
              <a:buNone/>
              <a:defRPr b="1" i="0" sz="1400" u="none" cap="none" strike="noStrike">
                <a:solidFill>
                  <a:srgbClr val="FFFFFF"/>
                </a:solidFill>
                <a:latin typeface="Arial"/>
                <a:ea typeface="Arial"/>
                <a:cs typeface="Arial"/>
                <a:sym typeface="Arial"/>
              </a:defRPr>
            </a:lvl7pPr>
            <a:lvl8pPr indent="0" lvl="7" marL="0" marR="0" rtl="0" algn="l">
              <a:spcBef>
                <a:spcPts val="0"/>
              </a:spcBef>
              <a:buNone/>
              <a:defRPr b="1" i="0" sz="1400" u="none" cap="none" strike="noStrike">
                <a:solidFill>
                  <a:srgbClr val="FFFFFF"/>
                </a:solidFill>
                <a:latin typeface="Arial"/>
                <a:ea typeface="Arial"/>
                <a:cs typeface="Arial"/>
                <a:sym typeface="Arial"/>
              </a:defRPr>
            </a:lvl8pPr>
            <a:lvl9pPr indent="0" lvl="8" marL="0" marR="0" rtl="0" algn="l">
              <a:spcBef>
                <a:spcPts val="0"/>
              </a:spcBef>
              <a:buNone/>
              <a:defRPr b="1" i="0" sz="1400" u="none" cap="none" strike="noStrike">
                <a:solidFill>
                  <a:srgbClr val="FFFFFF"/>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0.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8.png"/><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2.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3.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4.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3.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ctrTitle"/>
          </p:nvPr>
        </p:nvSpPr>
        <p:spPr>
          <a:xfrm>
            <a:off x="906417" y="915297"/>
            <a:ext cx="9966960" cy="3035808"/>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Clr>
                <a:schemeClr val="dk2"/>
              </a:buClr>
              <a:buSzPts val="4900"/>
              <a:buFont typeface="Arial"/>
              <a:buNone/>
            </a:pPr>
            <a:r>
              <a:rPr b="1" i="0" lang="en-US" sz="4900" u="none" cap="none" strike="noStrike">
                <a:solidFill>
                  <a:schemeClr val="dk2"/>
                </a:solidFill>
                <a:latin typeface="Arial"/>
                <a:ea typeface="Arial"/>
                <a:cs typeface="Arial"/>
                <a:sym typeface="Arial"/>
              </a:rPr>
              <a:t>UPPER RESPIRATORY TRACT DISEASES </a:t>
            </a:r>
            <a:br>
              <a:rPr b="0" i="0" lang="en-US" sz="5400" u="none" cap="none" strike="noStrike">
                <a:solidFill>
                  <a:schemeClr val="dk2"/>
                </a:solidFill>
                <a:latin typeface="Arial"/>
                <a:ea typeface="Arial"/>
                <a:cs typeface="Arial"/>
                <a:sym typeface="Arial"/>
              </a:rPr>
            </a:br>
            <a:endParaRPr b="0" i="0" sz="5400" u="none" cap="none" strike="noStrike">
              <a:solidFill>
                <a:schemeClr val="dk2"/>
              </a:solidFill>
              <a:latin typeface="Arial"/>
              <a:ea typeface="Arial"/>
              <a:cs typeface="Arial"/>
              <a:sym typeface="Arial"/>
            </a:endParaRPr>
          </a:p>
        </p:txBody>
      </p:sp>
      <p:sp>
        <p:nvSpPr>
          <p:cNvPr id="95" name="Shape 95"/>
          <p:cNvSpPr txBox="1"/>
          <p:nvPr>
            <p:ph idx="1" type="subTitle"/>
          </p:nvPr>
        </p:nvSpPr>
        <p:spPr>
          <a:xfrm>
            <a:off x="906417" y="3951105"/>
            <a:ext cx="7891272" cy="1069848"/>
          </a:xfrm>
          <a:prstGeom prst="rect">
            <a:avLst/>
          </a:prstGeom>
          <a:noFill/>
          <a:ln>
            <a:noFill/>
          </a:ln>
        </p:spPr>
        <p:txBody>
          <a:bodyPr anchorCtr="0" anchor="t" bIns="45700" lIns="91425" spcFirstLastPara="1" rIns="91425" wrap="square" tIns="45700">
            <a:noAutofit/>
          </a:bodyPr>
          <a:lstStyle/>
          <a:p>
            <a:pPr indent="0" lvl="0" marL="0" marR="0" rtl="1" algn="l">
              <a:lnSpc>
                <a:spcPct val="90000"/>
              </a:lnSpc>
              <a:spcBef>
                <a:spcPts val="0"/>
              </a:spcBef>
              <a:spcAft>
                <a:spcPts val="0"/>
              </a:spcAft>
              <a:buClr>
                <a:schemeClr val="accent1"/>
              </a:buClr>
              <a:buSzPts val="1573"/>
              <a:buFont typeface="Arial"/>
              <a:buNone/>
            </a:pPr>
            <a:r>
              <a:rPr b="0" i="0" lang="en-US" sz="1850" u="none" cap="none" strike="noStrike">
                <a:solidFill>
                  <a:srgbClr val="55556F"/>
                </a:solidFill>
                <a:latin typeface="Arial"/>
                <a:ea typeface="Arial"/>
                <a:cs typeface="Arial"/>
                <a:sym typeface="Arial"/>
              </a:rPr>
              <a:t>Supervised by: Dr Haithum Alsaif </a:t>
            </a:r>
            <a:endParaRPr b="0" i="0" sz="1850" u="none" cap="none" strike="noStrike">
              <a:solidFill>
                <a:srgbClr val="55556F"/>
              </a:solidFill>
              <a:latin typeface="Arial"/>
              <a:ea typeface="Arial"/>
              <a:cs typeface="Arial"/>
              <a:sym typeface="Arial"/>
            </a:endParaRPr>
          </a:p>
          <a:p>
            <a:pPr indent="0" lvl="0" marL="0" marR="0" rtl="1" algn="l">
              <a:lnSpc>
                <a:spcPct val="90000"/>
              </a:lnSpc>
              <a:spcBef>
                <a:spcPts val="370"/>
              </a:spcBef>
              <a:spcAft>
                <a:spcPts val="0"/>
              </a:spcAft>
              <a:buClr>
                <a:schemeClr val="accent1"/>
              </a:buClr>
              <a:buSzPts val="1573"/>
              <a:buFont typeface="Arial"/>
              <a:buNone/>
            </a:pPr>
            <a:r>
              <a:rPr b="0" i="0" lang="en-US" sz="1850" u="none" cap="none" strike="noStrike">
                <a:solidFill>
                  <a:srgbClr val="55556F"/>
                </a:solidFill>
                <a:latin typeface="Arial"/>
                <a:ea typeface="Arial"/>
                <a:cs typeface="Arial"/>
                <a:sym typeface="Arial"/>
              </a:rPr>
              <a:t>Done by: Khaled Alshehri, Rayan Alfallaj, Ghazi Aldalbahi</a:t>
            </a:r>
            <a:endParaRPr b="0" i="0" sz="1850" u="none" cap="none" strike="noStrike">
              <a:solidFill>
                <a:srgbClr val="55556F"/>
              </a:solidFill>
              <a:latin typeface="Arial"/>
              <a:ea typeface="Arial"/>
              <a:cs typeface="Arial"/>
              <a:sym typeface="Arial"/>
            </a:endParaRPr>
          </a:p>
          <a:p>
            <a:pPr indent="0" lvl="0" marL="0" marR="0" rtl="1" algn="l">
              <a:lnSpc>
                <a:spcPct val="90000"/>
              </a:lnSpc>
              <a:spcBef>
                <a:spcPts val="370"/>
              </a:spcBef>
              <a:spcAft>
                <a:spcPts val="0"/>
              </a:spcAft>
              <a:buClr>
                <a:schemeClr val="accent1"/>
              </a:buClr>
              <a:buSzPts val="1573"/>
              <a:buFont typeface="Arial"/>
              <a:buNone/>
            </a:pPr>
            <a:r>
              <a:rPr b="0" i="0" lang="en-US" sz="1850" u="none" cap="none" strike="noStrike">
                <a:solidFill>
                  <a:srgbClr val="55556F"/>
                </a:solidFill>
                <a:latin typeface="Arial"/>
                <a:ea typeface="Arial"/>
                <a:cs typeface="Arial"/>
                <a:sym typeface="Arial"/>
              </a:rPr>
              <a:t>Presented by: Abdullah Alammari, Suhail AlGhamdi, Faisal Abunohaiah</a:t>
            </a:r>
            <a:endParaRPr b="0" i="0" sz="1850" u="none" cap="none" strike="noStrike">
              <a:solidFill>
                <a:srgbClr val="55556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420914" y="339775"/>
            <a:ext cx="11771086" cy="145012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3500"/>
              <a:buFont typeface="Raleway"/>
              <a:buNone/>
            </a:pPr>
            <a:r>
              <a:rPr b="1" i="0" lang="en-US" sz="3500" u="none" cap="none" strike="noStrike">
                <a:solidFill>
                  <a:schemeClr val="dk2"/>
                </a:solidFill>
                <a:latin typeface="Raleway"/>
                <a:ea typeface="Raleway"/>
                <a:cs typeface="Raleway"/>
                <a:sym typeface="Raleway"/>
              </a:rPr>
              <a:t>What are other viruses’ families that can cause common cold?</a:t>
            </a:r>
            <a:endParaRPr b="1" i="0" sz="3500" u="none" cap="none" strike="noStrike">
              <a:solidFill>
                <a:schemeClr val="dk2"/>
              </a:solidFill>
              <a:latin typeface="Raleway"/>
              <a:ea typeface="Raleway"/>
              <a:cs typeface="Raleway"/>
              <a:sym typeface="Raleway"/>
            </a:endParaRPr>
          </a:p>
        </p:txBody>
      </p:sp>
      <p:sp>
        <p:nvSpPr>
          <p:cNvPr id="155" name="Shape 155"/>
          <p:cNvSpPr txBox="1"/>
          <p:nvPr>
            <p:ph idx="1" type="body"/>
          </p:nvPr>
        </p:nvSpPr>
        <p:spPr>
          <a:xfrm>
            <a:off x="0" y="2121407"/>
            <a:ext cx="10058400" cy="4050792"/>
          </a:xfrm>
          <a:prstGeom prst="rect">
            <a:avLst/>
          </a:prstGeom>
          <a:noFill/>
          <a:ln>
            <a:noFill/>
          </a:ln>
        </p:spPr>
        <p:txBody>
          <a:bodyPr anchorCtr="0" anchor="t" bIns="45700" lIns="91425" spcFirstLastPara="1" rIns="91425" wrap="square" tIns="45700">
            <a:noAutofit/>
          </a:bodyPr>
          <a:lstStyle/>
          <a:p>
            <a:pPr indent="-182880" lvl="0" marL="182880" marR="0" rtl="0" algn="l">
              <a:spcBef>
                <a:spcPts val="0"/>
              </a:spcBef>
              <a:spcAft>
                <a:spcPts val="0"/>
              </a:spcAft>
              <a:buClr>
                <a:schemeClr val="accent1"/>
              </a:buClr>
              <a:buSzPts val="2380"/>
              <a:buFont typeface="Arial"/>
              <a:buChar char="•"/>
            </a:pPr>
            <a:r>
              <a:rPr b="0" i="0" lang="en-US" sz="2800" u="none" cap="none" strike="noStrike">
                <a:solidFill>
                  <a:schemeClr val="dk1"/>
                </a:solidFill>
                <a:latin typeface="Arial"/>
                <a:ea typeface="Arial"/>
                <a:cs typeface="Arial"/>
                <a:sym typeface="Arial"/>
              </a:rPr>
              <a:t>Rhinoviruses.</a:t>
            </a:r>
            <a:endParaRPr b="0" i="0" sz="2800" u="none" cap="none" strike="noStrike">
              <a:solidFill>
                <a:schemeClr val="dk1"/>
              </a:solidFill>
              <a:latin typeface="Arial"/>
              <a:ea typeface="Arial"/>
              <a:cs typeface="Arial"/>
              <a:sym typeface="Arial"/>
            </a:endParaRPr>
          </a:p>
          <a:p>
            <a:pPr indent="-182880" lvl="0" marL="182880" marR="0" rtl="0" algn="l">
              <a:spcBef>
                <a:spcPts val="560"/>
              </a:spcBef>
              <a:spcAft>
                <a:spcPts val="0"/>
              </a:spcAft>
              <a:buClr>
                <a:schemeClr val="accent1"/>
              </a:buClr>
              <a:buSzPts val="2380"/>
              <a:buFont typeface="Arial"/>
              <a:buChar char="•"/>
            </a:pPr>
            <a:r>
              <a:rPr b="0" i="0" lang="en-US" sz="2800" u="none" cap="none" strike="noStrike">
                <a:solidFill>
                  <a:schemeClr val="dk1"/>
                </a:solidFill>
                <a:latin typeface="Arial"/>
                <a:ea typeface="Arial"/>
                <a:cs typeface="Arial"/>
                <a:sym typeface="Arial"/>
              </a:rPr>
              <a:t>Coronaviruses.</a:t>
            </a:r>
            <a:endParaRPr b="0" i="1" sz="2800" u="none" cap="none" strike="noStrike">
              <a:solidFill>
                <a:schemeClr val="dk1"/>
              </a:solidFill>
              <a:latin typeface="Arial"/>
              <a:ea typeface="Arial"/>
              <a:cs typeface="Arial"/>
              <a:sym typeface="Arial"/>
            </a:endParaRPr>
          </a:p>
          <a:p>
            <a:pPr indent="-182880" lvl="0" marL="182880" marR="0" rtl="0" algn="l">
              <a:spcBef>
                <a:spcPts val="560"/>
              </a:spcBef>
              <a:spcAft>
                <a:spcPts val="0"/>
              </a:spcAft>
              <a:buClr>
                <a:schemeClr val="accent1"/>
              </a:buClr>
              <a:buSzPts val="2380"/>
              <a:buFont typeface="Arial"/>
              <a:buChar char="•"/>
            </a:pPr>
            <a:r>
              <a:rPr b="0" i="0" lang="en-US" sz="2800" u="none" cap="none" strike="noStrike">
                <a:solidFill>
                  <a:schemeClr val="dk1"/>
                </a:solidFill>
                <a:latin typeface="Arial"/>
                <a:ea typeface="Arial"/>
                <a:cs typeface="Arial"/>
                <a:sym typeface="Arial"/>
              </a:rPr>
              <a:t>Adenoviruses.</a:t>
            </a:r>
            <a:endParaRPr b="0" i="0" sz="2800" u="none" cap="none" strike="noStrike">
              <a:solidFill>
                <a:schemeClr val="dk1"/>
              </a:solidFill>
              <a:latin typeface="Arial"/>
              <a:ea typeface="Arial"/>
              <a:cs typeface="Arial"/>
              <a:sym typeface="Arial"/>
            </a:endParaRPr>
          </a:p>
          <a:p>
            <a:pPr indent="-182880" lvl="0" marL="182880" marR="0" rtl="0" algn="l">
              <a:spcBef>
                <a:spcPts val="560"/>
              </a:spcBef>
              <a:spcAft>
                <a:spcPts val="0"/>
              </a:spcAft>
              <a:buClr>
                <a:schemeClr val="accent1"/>
              </a:buClr>
              <a:buSzPts val="2380"/>
              <a:buFont typeface="Arial"/>
              <a:buChar char="•"/>
            </a:pPr>
            <a:r>
              <a:rPr b="0" i="0" lang="en-US" sz="2800" u="none" cap="none" strike="noStrike">
                <a:solidFill>
                  <a:schemeClr val="dk1"/>
                </a:solidFill>
                <a:latin typeface="Arial"/>
                <a:ea typeface="Arial"/>
                <a:cs typeface="Arial"/>
                <a:sym typeface="Arial"/>
              </a:rPr>
              <a:t>Human respiratory syncytial virus(in adults).</a:t>
            </a:r>
            <a:endParaRPr b="0" i="0" sz="2800" u="none" cap="none" strike="noStrike">
              <a:solidFill>
                <a:schemeClr val="dk1"/>
              </a:solidFill>
              <a:latin typeface="Arial"/>
              <a:ea typeface="Arial"/>
              <a:cs typeface="Arial"/>
              <a:sym typeface="Arial"/>
            </a:endParaRPr>
          </a:p>
          <a:p>
            <a:pPr indent="-182880" lvl="0" marL="182880" marR="0" rtl="0" algn="l">
              <a:spcBef>
                <a:spcPts val="560"/>
              </a:spcBef>
              <a:spcAft>
                <a:spcPts val="0"/>
              </a:spcAft>
              <a:buClr>
                <a:schemeClr val="accent1"/>
              </a:buClr>
              <a:buSzPts val="2380"/>
              <a:buFont typeface="Arial"/>
              <a:buChar char="•"/>
            </a:pPr>
            <a:r>
              <a:rPr b="0" i="0" lang="en-US" sz="2800" u="none" cap="none" strike="noStrike">
                <a:solidFill>
                  <a:schemeClr val="dk1"/>
                </a:solidFill>
                <a:latin typeface="Arial"/>
                <a:ea typeface="Arial"/>
                <a:cs typeface="Arial"/>
                <a:sym typeface="Arial"/>
              </a:rPr>
              <a:t>Parainfluenza viruses.</a:t>
            </a:r>
            <a:endParaRPr b="0" i="0" sz="2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animEffect filter="fade" transition="in">
                                      <p:cBhvr>
                                        <p:cTn dur="500"/>
                                        <p:tgtEl>
                                          <p:spTgt spid="1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1" st="1"/>
                                            </p:txEl>
                                          </p:spTgt>
                                        </p:tgtEl>
                                        <p:attrNameLst>
                                          <p:attrName>style.visibility</p:attrName>
                                        </p:attrNameLst>
                                      </p:cBhvr>
                                      <p:to>
                                        <p:strVal val="visible"/>
                                      </p:to>
                                    </p:set>
                                    <p:animEffect filter="fade" transition="in">
                                      <p:cBhvr>
                                        <p:cTn dur="500"/>
                                        <p:tgtEl>
                                          <p:spTgt spid="1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2" st="2"/>
                                            </p:txEl>
                                          </p:spTgt>
                                        </p:tgtEl>
                                        <p:attrNameLst>
                                          <p:attrName>style.visibility</p:attrName>
                                        </p:attrNameLst>
                                      </p:cBhvr>
                                      <p:to>
                                        <p:strVal val="visible"/>
                                      </p:to>
                                    </p:set>
                                    <p:animEffect filter="fade" transition="in">
                                      <p:cBhvr>
                                        <p:cTn dur="500"/>
                                        <p:tgtEl>
                                          <p:spTgt spid="1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3" st="3"/>
                                            </p:txEl>
                                          </p:spTgt>
                                        </p:tgtEl>
                                        <p:attrNameLst>
                                          <p:attrName>style.visibility</p:attrName>
                                        </p:attrNameLst>
                                      </p:cBhvr>
                                      <p:to>
                                        <p:strVal val="visible"/>
                                      </p:to>
                                    </p:set>
                                    <p:animEffect filter="fade" transition="in">
                                      <p:cBhvr>
                                        <p:cTn dur="500"/>
                                        <p:tgtEl>
                                          <p:spTgt spid="15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4" st="4"/>
                                            </p:txEl>
                                          </p:spTgt>
                                        </p:tgtEl>
                                        <p:attrNameLst>
                                          <p:attrName>style.visibility</p:attrName>
                                        </p:attrNameLst>
                                      </p:cBhvr>
                                      <p:to>
                                        <p:strVal val="visible"/>
                                      </p:to>
                                    </p:set>
                                    <p:animEffect filter="fade" transition="in">
                                      <p:cBhvr>
                                        <p:cTn dur="500"/>
                                        <p:tgtEl>
                                          <p:spTgt spid="15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1981200" y="3810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200"/>
              <a:buFont typeface="Raleway"/>
              <a:buNone/>
            </a:pPr>
            <a:r>
              <a:rPr b="1" i="0" lang="en-US" sz="4200" u="none" cap="none" strike="noStrike">
                <a:solidFill>
                  <a:schemeClr val="dk2"/>
                </a:solidFill>
                <a:latin typeface="Raleway"/>
                <a:ea typeface="Raleway"/>
                <a:cs typeface="Raleway"/>
                <a:sym typeface="Raleway"/>
              </a:rPr>
              <a:t>Common cold and influenza</a:t>
            </a:r>
            <a:endParaRPr b="0" i="0" sz="4200" u="none" cap="none" strike="noStrike">
              <a:solidFill>
                <a:schemeClr val="dk2"/>
              </a:solidFill>
              <a:latin typeface="Raleway"/>
              <a:ea typeface="Raleway"/>
              <a:cs typeface="Raleway"/>
              <a:sym typeface="Raleway"/>
            </a:endParaRPr>
          </a:p>
        </p:txBody>
      </p:sp>
      <p:sp>
        <p:nvSpPr>
          <p:cNvPr id="161" name="Shape 161"/>
          <p:cNvSpPr txBox="1"/>
          <p:nvPr>
            <p:ph idx="1" type="body"/>
          </p:nvPr>
        </p:nvSpPr>
        <p:spPr>
          <a:xfrm>
            <a:off x="0" y="1729523"/>
            <a:ext cx="12192000" cy="3422769"/>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1700"/>
              <a:buFont typeface="Arial"/>
              <a:buChar char="•"/>
            </a:pPr>
            <a:r>
              <a:rPr b="0" i="0" lang="en-US" sz="2000" u="none" cap="none" strike="noStrike">
                <a:solidFill>
                  <a:schemeClr val="dk1"/>
                </a:solidFill>
                <a:latin typeface="Arial"/>
                <a:ea typeface="Arial"/>
                <a:cs typeface="Arial"/>
                <a:sym typeface="Arial"/>
              </a:rPr>
              <a:t>They are caused by different viruses.</a:t>
            </a:r>
            <a:endParaRPr b="0" i="0" sz="2000" u="none" cap="none" strike="noStrike">
              <a:solidFill>
                <a:schemeClr val="dk1"/>
              </a:solidFill>
              <a:latin typeface="Arial"/>
              <a:ea typeface="Arial"/>
              <a:cs typeface="Arial"/>
              <a:sym typeface="Arial"/>
            </a:endParaRPr>
          </a:p>
          <a:p>
            <a:pPr indent="-182880" lvl="0" marL="182880" marR="0" rtl="0" algn="l">
              <a:lnSpc>
                <a:spcPct val="150000"/>
              </a:lnSpc>
              <a:spcBef>
                <a:spcPts val="400"/>
              </a:spcBef>
              <a:spcAft>
                <a:spcPts val="0"/>
              </a:spcAft>
              <a:buClr>
                <a:schemeClr val="accent1"/>
              </a:buClr>
              <a:buSzPts val="1700"/>
              <a:buFont typeface="Arial"/>
              <a:buChar char="•"/>
            </a:pPr>
            <a:r>
              <a:rPr b="0" i="0" lang="en-US" sz="2000" u="none" cap="none" strike="noStrike">
                <a:solidFill>
                  <a:schemeClr val="dk1"/>
                </a:solidFill>
                <a:latin typeface="Arial"/>
                <a:ea typeface="Arial"/>
                <a:cs typeface="Arial"/>
                <a:sym typeface="Arial"/>
              </a:rPr>
              <a:t>The flu is </a:t>
            </a:r>
            <a:r>
              <a:rPr b="0" i="0" lang="en-US" sz="2000" u="none" cap="none" strike="noStrike">
                <a:solidFill>
                  <a:srgbClr val="FF0000"/>
                </a:solidFill>
                <a:latin typeface="Arial"/>
                <a:ea typeface="Arial"/>
                <a:cs typeface="Arial"/>
                <a:sym typeface="Arial"/>
              </a:rPr>
              <a:t>worse than </a:t>
            </a:r>
            <a:r>
              <a:rPr b="0" i="0" lang="en-US" sz="2000" u="none" cap="none" strike="noStrike">
                <a:solidFill>
                  <a:schemeClr val="dk1"/>
                </a:solidFill>
                <a:latin typeface="Arial"/>
                <a:ea typeface="Arial"/>
                <a:cs typeface="Arial"/>
                <a:sym typeface="Arial"/>
              </a:rPr>
              <a:t>the common cold, and symptoms are </a:t>
            </a:r>
            <a:r>
              <a:rPr b="0" i="0" lang="en-US" sz="2000" u="none" cap="none" strike="noStrike">
                <a:solidFill>
                  <a:srgbClr val="FF0000"/>
                </a:solidFill>
                <a:latin typeface="Arial"/>
                <a:ea typeface="Arial"/>
                <a:cs typeface="Arial"/>
                <a:sym typeface="Arial"/>
              </a:rPr>
              <a:t>more common and intense.</a:t>
            </a:r>
            <a:endParaRPr b="0" i="0" sz="2000" u="none" cap="none" strike="noStrike">
              <a:solidFill>
                <a:srgbClr val="FF0000"/>
              </a:solidFill>
              <a:latin typeface="Arial"/>
              <a:ea typeface="Arial"/>
              <a:cs typeface="Arial"/>
              <a:sym typeface="Arial"/>
            </a:endParaRPr>
          </a:p>
          <a:p>
            <a:pPr indent="-182880" lvl="0" marL="182880" marR="0" rtl="0" algn="l">
              <a:lnSpc>
                <a:spcPct val="150000"/>
              </a:lnSpc>
              <a:spcBef>
                <a:spcPts val="400"/>
              </a:spcBef>
              <a:spcAft>
                <a:spcPts val="0"/>
              </a:spcAft>
              <a:buClr>
                <a:schemeClr val="accent1"/>
              </a:buClr>
              <a:buSzPts val="1700"/>
              <a:buFont typeface="Arial"/>
              <a:buChar char="•"/>
            </a:pPr>
            <a:r>
              <a:rPr b="0" i="0" lang="en-US" sz="2000" u="none" cap="none" strike="noStrike">
                <a:solidFill>
                  <a:schemeClr val="dk1"/>
                </a:solidFill>
                <a:latin typeface="Arial"/>
                <a:ea typeface="Arial"/>
                <a:cs typeface="Arial"/>
                <a:sym typeface="Arial"/>
              </a:rPr>
              <a:t>Colds are usually </a:t>
            </a:r>
            <a:r>
              <a:rPr b="0" i="0" lang="en-US" sz="2000" u="none" cap="none" strike="noStrike">
                <a:solidFill>
                  <a:srgbClr val="FF0000"/>
                </a:solidFill>
                <a:latin typeface="Arial"/>
                <a:ea typeface="Arial"/>
                <a:cs typeface="Arial"/>
                <a:sym typeface="Arial"/>
              </a:rPr>
              <a:t>milder than </a:t>
            </a:r>
            <a:r>
              <a:rPr b="0" i="0" lang="en-US" sz="2000" u="none" cap="none" strike="noStrike">
                <a:solidFill>
                  <a:schemeClr val="dk1"/>
                </a:solidFill>
                <a:latin typeface="Arial"/>
                <a:ea typeface="Arial"/>
                <a:cs typeface="Arial"/>
                <a:sym typeface="Arial"/>
              </a:rPr>
              <a:t>the flu. People with cold are more likely to have </a:t>
            </a:r>
            <a:r>
              <a:rPr b="0" i="0" lang="en-US" sz="2000" u="none" cap="none" strike="noStrike">
                <a:solidFill>
                  <a:srgbClr val="FF0000"/>
                </a:solidFill>
                <a:latin typeface="Arial"/>
                <a:ea typeface="Arial"/>
                <a:cs typeface="Arial"/>
                <a:sym typeface="Arial"/>
              </a:rPr>
              <a:t>a runny or stuffy nose</a:t>
            </a:r>
            <a:r>
              <a:rPr b="0" i="0" lang="en-US" sz="2000" u="none" cap="none" strike="noStrike">
                <a:solidFill>
                  <a:srgbClr val="0070C0"/>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Cold generally </a:t>
            </a:r>
            <a:r>
              <a:rPr b="0" i="0" lang="en-US" sz="2000" u="none" cap="none" strike="noStrike">
                <a:solidFill>
                  <a:srgbClr val="FF0000"/>
                </a:solidFill>
                <a:latin typeface="Arial"/>
                <a:ea typeface="Arial"/>
                <a:cs typeface="Arial"/>
                <a:sym typeface="Arial"/>
              </a:rPr>
              <a:t>do not result in serious health problems</a:t>
            </a:r>
            <a:r>
              <a:rPr b="0" i="0" lang="en-US" sz="2000" u="none" cap="none" strike="noStrike">
                <a:solidFill>
                  <a:srgbClr val="0070C0"/>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such as pneumonia, bacterial infections, or hospitalizations. Flu can have </a:t>
            </a:r>
            <a:r>
              <a:rPr b="0" i="0" lang="en-US" sz="2000" u="none" cap="none" strike="noStrike">
                <a:solidFill>
                  <a:srgbClr val="FF0000"/>
                </a:solidFill>
                <a:latin typeface="Arial"/>
                <a:ea typeface="Arial"/>
                <a:cs typeface="Arial"/>
                <a:sym typeface="Arial"/>
              </a:rPr>
              <a:t>very serious associated complication.</a:t>
            </a:r>
            <a:endParaRPr b="0" i="0" sz="2000" u="none" cap="none" strike="noStrike">
              <a:solidFill>
                <a:srgbClr val="FF0000"/>
              </a:solidFill>
              <a:latin typeface="Arial"/>
              <a:ea typeface="Arial"/>
              <a:cs typeface="Arial"/>
              <a:sym typeface="Arial"/>
            </a:endParaRPr>
          </a:p>
          <a:p>
            <a:pPr indent="-182880" lvl="0" marL="182880" marR="0" rtl="0" algn="l">
              <a:lnSpc>
                <a:spcPct val="150000"/>
              </a:lnSpc>
              <a:spcBef>
                <a:spcPts val="400"/>
              </a:spcBef>
              <a:spcAft>
                <a:spcPts val="0"/>
              </a:spcAft>
              <a:buClr>
                <a:schemeClr val="accent1"/>
              </a:buClr>
              <a:buSzPts val="1700"/>
              <a:buFont typeface="Arial"/>
              <a:buChar char="•"/>
            </a:pPr>
            <a:r>
              <a:rPr b="0" i="0" lang="en-US" sz="2000" u="none" cap="none" strike="noStrike">
                <a:solidFill>
                  <a:schemeClr val="dk1"/>
                </a:solidFill>
                <a:latin typeface="Arial"/>
                <a:ea typeface="Arial"/>
                <a:cs typeface="Arial"/>
                <a:sym typeface="Arial"/>
              </a:rPr>
              <a:t>The typical incubation period for influenza is </a:t>
            </a:r>
            <a:r>
              <a:rPr b="0" i="0" lang="en-US" sz="2000" u="none" cap="none" strike="noStrike">
                <a:solidFill>
                  <a:srgbClr val="00B050"/>
                </a:solidFill>
                <a:latin typeface="Arial"/>
                <a:ea typeface="Arial"/>
                <a:cs typeface="Arial"/>
                <a:sym typeface="Arial"/>
              </a:rPr>
              <a:t>1-4 days (average: 2 days).</a:t>
            </a:r>
            <a:endParaRPr b="0" i="0" sz="2000" u="none" cap="none" strike="noStrike">
              <a:solidFill>
                <a:srgbClr val="00B05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500"/>
                                        <p:tgtEl>
                                          <p:spTgt spid="1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500"/>
                                        <p:tgtEl>
                                          <p:spTgt spid="1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Effect filter="fade" transition="in">
                                      <p:cBhvr>
                                        <p:cTn dur="500"/>
                                        <p:tgtEl>
                                          <p:spTgt spid="1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animEffect filter="fade" transition="in">
                                      <p:cBhvr>
                                        <p:cTn dur="500"/>
                                        <p:tgtEl>
                                          <p:spTgt spid="16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000"/>
              <a:buFont typeface="Raleway"/>
              <a:buNone/>
            </a:pPr>
            <a:r>
              <a:rPr b="1" i="0" lang="en-US" sz="4000" u="none" cap="none" strike="noStrike">
                <a:solidFill>
                  <a:schemeClr val="dk2"/>
                </a:solidFill>
                <a:latin typeface="Raleway"/>
                <a:ea typeface="Raleway"/>
                <a:cs typeface="Raleway"/>
                <a:sym typeface="Raleway"/>
              </a:rPr>
              <a:t>Spread of influenza</a:t>
            </a:r>
            <a:endParaRPr b="1" i="0" sz="4000" u="none" cap="none" strike="noStrike">
              <a:solidFill>
                <a:schemeClr val="dk2"/>
              </a:solidFill>
              <a:latin typeface="Raleway"/>
              <a:ea typeface="Raleway"/>
              <a:cs typeface="Raleway"/>
              <a:sym typeface="Raleway"/>
            </a:endParaRPr>
          </a:p>
        </p:txBody>
      </p:sp>
      <p:sp>
        <p:nvSpPr>
          <p:cNvPr id="168" name="Shape 168"/>
          <p:cNvSpPr txBox="1"/>
          <p:nvPr>
            <p:ph idx="1" type="body"/>
          </p:nvPr>
        </p:nvSpPr>
        <p:spPr>
          <a:xfrm>
            <a:off x="0" y="1932722"/>
            <a:ext cx="12192000" cy="4925277"/>
          </a:xfrm>
          <a:prstGeom prst="rect">
            <a:avLst/>
          </a:prstGeom>
          <a:noFill/>
          <a:ln>
            <a:noFill/>
          </a:ln>
        </p:spPr>
        <p:txBody>
          <a:bodyPr anchorCtr="0" anchor="t" bIns="45700" lIns="91425" spcFirstLastPara="1" rIns="91425" wrap="square" tIns="45700">
            <a:noAutofit/>
          </a:bodyPr>
          <a:lstStyle/>
          <a:p>
            <a:pPr indent="-182880" lvl="0" marL="182880" marR="0" rtl="0" algn="l">
              <a:lnSpc>
                <a:spcPct val="100000"/>
              </a:lnSpc>
              <a:spcBef>
                <a:spcPts val="0"/>
              </a:spcBef>
              <a:spcAft>
                <a:spcPts val="0"/>
              </a:spcAft>
              <a:buClr>
                <a:schemeClr val="accent1"/>
              </a:buClr>
              <a:buSzPts val="2040"/>
              <a:buFont typeface="Arial"/>
              <a:buChar char="•"/>
            </a:pPr>
            <a:r>
              <a:rPr b="1" i="0" lang="en-US" sz="2400" u="none" cap="none" strike="noStrike">
                <a:solidFill>
                  <a:srgbClr val="00B050"/>
                </a:solidFill>
                <a:latin typeface="Arial"/>
                <a:ea typeface="Arial"/>
                <a:cs typeface="Arial"/>
                <a:sym typeface="Arial"/>
              </a:rPr>
              <a:t>Person to Person</a:t>
            </a:r>
            <a:endParaRPr/>
          </a:p>
          <a:p>
            <a:pPr indent="-182880" lvl="0" marL="182880" marR="0" rtl="0" algn="l">
              <a:lnSpc>
                <a:spcPct val="100000"/>
              </a:lnSpc>
              <a:spcBef>
                <a:spcPts val="480"/>
              </a:spcBef>
              <a:spcAft>
                <a:spcPts val="0"/>
              </a:spcAft>
              <a:buClr>
                <a:schemeClr val="accent1"/>
              </a:buClr>
              <a:buSzPts val="2040"/>
              <a:buFont typeface="Arial"/>
              <a:buChar char="•"/>
            </a:pPr>
            <a:r>
              <a:rPr b="1" i="0" lang="en-US" sz="2400" u="none" cap="none" strike="noStrike">
                <a:solidFill>
                  <a:srgbClr val="00B050"/>
                </a:solidFill>
                <a:latin typeface="Arial"/>
                <a:ea typeface="Arial"/>
                <a:cs typeface="Arial"/>
                <a:sym typeface="Arial"/>
              </a:rPr>
              <a:t>Contact with contaminated items.</a:t>
            </a:r>
            <a:endParaRPr/>
          </a:p>
          <a:p>
            <a:pPr indent="-182880" lvl="0" marL="182880" marR="0" rtl="0" algn="l">
              <a:lnSpc>
                <a:spcPct val="100000"/>
              </a:lnSpc>
              <a:spcBef>
                <a:spcPts val="480"/>
              </a:spcBef>
              <a:spcAft>
                <a:spcPts val="0"/>
              </a:spcAft>
              <a:buClr>
                <a:schemeClr val="accent1"/>
              </a:buClr>
              <a:buSzPts val="2040"/>
              <a:buFont typeface="Arial"/>
              <a:buChar char="•"/>
            </a:pPr>
            <a:r>
              <a:rPr b="1" i="0" lang="en-US" sz="2400" u="none" cap="none" strike="noStrike">
                <a:solidFill>
                  <a:srgbClr val="00B050"/>
                </a:solidFill>
                <a:latin typeface="Arial"/>
                <a:ea typeface="Arial"/>
                <a:cs typeface="Arial"/>
                <a:sym typeface="Arial"/>
              </a:rPr>
              <a:t>Droplet infection.</a:t>
            </a:r>
            <a:endParaRPr/>
          </a:p>
          <a:p>
            <a:pPr indent="-53339" lvl="0" marL="182880" marR="0" rtl="0" algn="l">
              <a:lnSpc>
                <a:spcPct val="100000"/>
              </a:lnSpc>
              <a:spcBef>
                <a:spcPts val="480"/>
              </a:spcBef>
              <a:spcAft>
                <a:spcPts val="0"/>
              </a:spcAft>
              <a:buClr>
                <a:schemeClr val="accent1"/>
              </a:buClr>
              <a:buSzPts val="2040"/>
              <a:buFont typeface="Arial"/>
              <a:buNone/>
            </a:pPr>
            <a:r>
              <a:t/>
            </a:r>
            <a:endParaRPr b="1" i="0" sz="2400" u="none" cap="none" strike="noStrike">
              <a:solidFill>
                <a:srgbClr val="0070C0"/>
              </a:solidFill>
              <a:latin typeface="Arial"/>
              <a:ea typeface="Arial"/>
              <a:cs typeface="Arial"/>
              <a:sym typeface="Arial"/>
            </a:endParaRPr>
          </a:p>
          <a:p>
            <a:pPr indent="0" lvl="0" marL="0" marR="0" rtl="0" algn="l">
              <a:lnSpc>
                <a:spcPct val="100000"/>
              </a:lnSpc>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People with flu can spread it to others up to about </a:t>
            </a:r>
            <a:r>
              <a:rPr b="0" i="0" lang="en-US" sz="2400" u="none" cap="none" strike="noStrike">
                <a:solidFill>
                  <a:srgbClr val="FF0000"/>
                </a:solidFill>
                <a:latin typeface="Arial"/>
                <a:ea typeface="Arial"/>
                <a:cs typeface="Arial"/>
                <a:sym typeface="Arial"/>
              </a:rPr>
              <a:t>6 feet away</a:t>
            </a:r>
            <a:r>
              <a:rPr b="0" i="0" lang="en-US" sz="2400" u="none" cap="none" strike="noStrike">
                <a:solidFill>
                  <a:schemeClr val="dk1"/>
                </a:solidFill>
                <a:latin typeface="Arial"/>
                <a:ea typeface="Arial"/>
                <a:cs typeface="Arial"/>
                <a:sym typeface="Arial"/>
              </a:rPr>
              <a:t>. Most experts think that flu viruses </a:t>
            </a:r>
            <a:r>
              <a:rPr b="0" i="0" lang="en-US" sz="2400" u="none" cap="none" strike="noStrike">
                <a:solidFill>
                  <a:srgbClr val="FF0000"/>
                </a:solidFill>
                <a:latin typeface="Arial"/>
                <a:ea typeface="Arial"/>
                <a:cs typeface="Arial"/>
                <a:sym typeface="Arial"/>
              </a:rPr>
              <a:t>spread mainly by droplets </a:t>
            </a:r>
            <a:r>
              <a:rPr b="0" i="0" lang="en-US" sz="2400" u="none" cap="none" strike="noStrike">
                <a:solidFill>
                  <a:schemeClr val="dk1"/>
                </a:solidFill>
                <a:latin typeface="Arial"/>
                <a:ea typeface="Arial"/>
                <a:cs typeface="Arial"/>
                <a:sym typeface="Arial"/>
              </a:rPr>
              <a:t>made when people with flu cough, sneeze or talk. These droplets can </a:t>
            </a:r>
            <a:r>
              <a:rPr b="0" i="0" lang="en-US" sz="2400" u="none" cap="none" strike="noStrike">
                <a:solidFill>
                  <a:srgbClr val="0070C0"/>
                </a:solidFill>
                <a:latin typeface="Arial"/>
                <a:ea typeface="Arial"/>
                <a:cs typeface="Arial"/>
                <a:sym typeface="Arial"/>
              </a:rPr>
              <a:t>land in the mouths or noses </a:t>
            </a:r>
            <a:r>
              <a:rPr b="0" i="0" lang="en-US" sz="2400" u="none" cap="none" strike="noStrike">
                <a:solidFill>
                  <a:schemeClr val="dk1"/>
                </a:solidFill>
                <a:latin typeface="Arial"/>
                <a:ea typeface="Arial"/>
                <a:cs typeface="Arial"/>
                <a:sym typeface="Arial"/>
              </a:rPr>
              <a:t>of people who are nearby or possibly be inhaled into the lungs. Less often, a person might also get flu by touching a surface or object that has flu virus on it and then touching their own mouth or nose.</a:t>
            </a:r>
            <a:endParaRPr/>
          </a:p>
          <a:p>
            <a:pPr indent="0" lvl="0" marL="0" marR="0" rtl="0" algn="l">
              <a:lnSpc>
                <a:spcPct val="100000"/>
              </a:lnSpc>
              <a:spcBef>
                <a:spcPts val="480"/>
              </a:spcBef>
              <a:spcAft>
                <a:spcPts val="0"/>
              </a:spcAft>
              <a:buClr>
                <a:schemeClr val="accent1"/>
              </a:buClr>
              <a:buSzPts val="2040"/>
              <a:buFont typeface="Arial"/>
              <a:buNone/>
            </a:pPr>
            <a:r>
              <a:t/>
            </a:r>
            <a:endParaRPr b="1" i="0" sz="2400" u="none" cap="none" strike="noStrike">
              <a:solidFill>
                <a:srgbClr val="0070C0"/>
              </a:solidFill>
              <a:latin typeface="Arial"/>
              <a:ea typeface="Arial"/>
              <a:cs typeface="Arial"/>
              <a:sym typeface="Arial"/>
            </a:endParaRPr>
          </a:p>
          <a:p>
            <a:pPr indent="0" lvl="0" marL="0" marR="0" rtl="0" algn="l">
              <a:lnSpc>
                <a:spcPct val="100000"/>
              </a:lnSpc>
              <a:spcBef>
                <a:spcPts val="480"/>
              </a:spcBef>
              <a:spcAft>
                <a:spcPts val="0"/>
              </a:spcAft>
              <a:buClr>
                <a:schemeClr val="accent1"/>
              </a:buClr>
              <a:buSzPts val="2040"/>
              <a:buFont typeface="Arial"/>
              <a:buNone/>
            </a:pPr>
            <a:r>
              <a:rPr b="1" i="0" lang="en-US" sz="2400" u="none" cap="none" strike="noStrike">
                <a:solidFill>
                  <a:srgbClr val="FF0000"/>
                </a:solidFill>
                <a:latin typeface="Arial"/>
                <a:ea typeface="Arial"/>
                <a:cs typeface="Arial"/>
                <a:sym typeface="Arial"/>
              </a:rPr>
              <a:t>Patients may be able to pass on the flu to someone else before they know they are sick, as well as while they are sick.</a:t>
            </a:r>
            <a:endParaRPr b="0" i="0" sz="24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animEffect filter="fade" transition="in">
                                      <p:cBhvr>
                                        <p:cTn dur="500"/>
                                        <p:tgtEl>
                                          <p:spTgt spid="1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animEffect filter="fade" transition="in">
                                      <p:cBhvr>
                                        <p:cTn dur="500"/>
                                        <p:tgtEl>
                                          <p:spTgt spid="1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2" st="2"/>
                                            </p:txEl>
                                          </p:spTgt>
                                        </p:tgtEl>
                                        <p:attrNameLst>
                                          <p:attrName>style.visibility</p:attrName>
                                        </p:attrNameLst>
                                      </p:cBhvr>
                                      <p:to>
                                        <p:strVal val="visible"/>
                                      </p:to>
                                    </p:set>
                                    <p:animEffect filter="fade" transition="in">
                                      <p:cBhvr>
                                        <p:cTn dur="500"/>
                                        <p:tgtEl>
                                          <p:spTgt spid="1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3" st="3"/>
                                            </p:txEl>
                                          </p:spTgt>
                                        </p:tgtEl>
                                        <p:attrNameLst>
                                          <p:attrName>style.visibility</p:attrName>
                                        </p:attrNameLst>
                                      </p:cBhvr>
                                      <p:to>
                                        <p:strVal val="visible"/>
                                      </p:to>
                                    </p:set>
                                    <p:animEffect filter="fade" transition="in">
                                      <p:cBhvr>
                                        <p:cTn dur="500"/>
                                        <p:tgtEl>
                                          <p:spTgt spid="1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4" st="4"/>
                                            </p:txEl>
                                          </p:spTgt>
                                        </p:tgtEl>
                                        <p:attrNameLst>
                                          <p:attrName>style.visibility</p:attrName>
                                        </p:attrNameLst>
                                      </p:cBhvr>
                                      <p:to>
                                        <p:strVal val="visible"/>
                                      </p:to>
                                    </p:set>
                                    <p:animEffect filter="fade" transition="in">
                                      <p:cBhvr>
                                        <p:cTn dur="500"/>
                                        <p:tgtEl>
                                          <p:spTgt spid="16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5" st="5"/>
                                            </p:txEl>
                                          </p:spTgt>
                                        </p:tgtEl>
                                        <p:attrNameLst>
                                          <p:attrName>style.visibility</p:attrName>
                                        </p:attrNameLst>
                                      </p:cBhvr>
                                      <p:to>
                                        <p:strVal val="visible"/>
                                      </p:to>
                                    </p:set>
                                    <p:animEffect filter="fade" transition="in">
                                      <p:cBhvr>
                                        <p:cTn dur="500"/>
                                        <p:tgtEl>
                                          <p:spTgt spid="16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6" st="6"/>
                                            </p:txEl>
                                          </p:spTgt>
                                        </p:tgtEl>
                                        <p:attrNameLst>
                                          <p:attrName>style.visibility</p:attrName>
                                        </p:attrNameLst>
                                      </p:cBhvr>
                                      <p:to>
                                        <p:strVal val="visible"/>
                                      </p:to>
                                    </p:set>
                                    <p:animEffect filter="fade" transition="in">
                                      <p:cBhvr>
                                        <p:cTn dur="500"/>
                                        <p:tgtEl>
                                          <p:spTgt spid="16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1069848" y="274769"/>
            <a:ext cx="10058400" cy="160934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4000"/>
              <a:buFont typeface="Raleway"/>
              <a:buNone/>
            </a:pPr>
            <a:r>
              <a:rPr b="1" i="0" lang="en-US" sz="4000" u="none" cap="none" strike="noStrike">
                <a:solidFill>
                  <a:schemeClr val="dk2"/>
                </a:solidFill>
                <a:latin typeface="Raleway"/>
                <a:ea typeface="Raleway"/>
                <a:cs typeface="Raleway"/>
                <a:sym typeface="Raleway"/>
              </a:rPr>
              <a:t>What are the diagnostic tests for influenza?</a:t>
            </a:r>
            <a:endParaRPr b="0" i="0" sz="4000" u="none" cap="none" strike="noStrike">
              <a:solidFill>
                <a:schemeClr val="dk2"/>
              </a:solidFill>
              <a:latin typeface="Raleway"/>
              <a:ea typeface="Raleway"/>
              <a:cs typeface="Raleway"/>
              <a:sym typeface="Raleway"/>
            </a:endParaRPr>
          </a:p>
        </p:txBody>
      </p:sp>
      <p:pic>
        <p:nvPicPr>
          <p:cNvPr id="174" name="Shape 174"/>
          <p:cNvPicPr preferRelativeResize="0"/>
          <p:nvPr>
            <p:ph idx="1" type="body"/>
          </p:nvPr>
        </p:nvPicPr>
        <p:blipFill rotWithShape="1">
          <a:blip r:embed="rId3">
            <a:alphaModFix/>
          </a:blip>
          <a:srcRect b="0" l="0" r="0" t="0"/>
          <a:stretch/>
        </p:blipFill>
        <p:spPr>
          <a:xfrm>
            <a:off x="1" y="2093976"/>
            <a:ext cx="12192000" cy="4758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875719" y="360159"/>
            <a:ext cx="10322052" cy="144905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3000"/>
              <a:buFont typeface="Raleway"/>
              <a:buNone/>
            </a:pPr>
            <a:r>
              <a:rPr b="1" i="0" lang="en-US" sz="3000" u="none" cap="none" strike="noStrike">
                <a:solidFill>
                  <a:schemeClr val="dk2"/>
                </a:solidFill>
                <a:latin typeface="Raleway"/>
                <a:ea typeface="Raleway"/>
                <a:cs typeface="Raleway"/>
                <a:sym typeface="Raleway"/>
              </a:rPr>
              <a:t>When should you suspect &amp; test for MERS-CoV for someone with acute Rhinosinusitits?</a:t>
            </a:r>
            <a:br>
              <a:rPr b="0" i="0" lang="en-US" sz="3000" u="none" cap="none" strike="noStrike">
                <a:solidFill>
                  <a:schemeClr val="dk2"/>
                </a:solidFill>
                <a:latin typeface="Raleway"/>
                <a:ea typeface="Raleway"/>
                <a:cs typeface="Raleway"/>
                <a:sym typeface="Raleway"/>
              </a:rPr>
            </a:br>
            <a:endParaRPr b="0" i="0" sz="3000" u="none" cap="none" strike="noStrike">
              <a:solidFill>
                <a:schemeClr val="dk2"/>
              </a:solidFill>
              <a:latin typeface="Raleway"/>
              <a:ea typeface="Raleway"/>
              <a:cs typeface="Raleway"/>
              <a:sym typeface="Raleway"/>
            </a:endParaRPr>
          </a:p>
        </p:txBody>
      </p:sp>
      <p:sp>
        <p:nvSpPr>
          <p:cNvPr id="180" name="Shape 180"/>
          <p:cNvSpPr txBox="1"/>
          <p:nvPr>
            <p:ph idx="1" type="body"/>
          </p:nvPr>
        </p:nvSpPr>
        <p:spPr>
          <a:xfrm>
            <a:off x="298938" y="1809218"/>
            <a:ext cx="10329462" cy="45720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A. History of exposure to a </a:t>
            </a:r>
            <a:r>
              <a:rPr b="0" i="0" lang="en-US" sz="2400" u="none" cap="none" strike="noStrike">
                <a:solidFill>
                  <a:srgbClr val="0070C0"/>
                </a:solidFill>
                <a:latin typeface="Arial"/>
                <a:ea typeface="Arial"/>
                <a:cs typeface="Arial"/>
                <a:sym typeface="Arial"/>
              </a:rPr>
              <a:t>confirmed or suspected </a:t>
            </a:r>
            <a:r>
              <a:rPr b="0" i="0" lang="en-US" sz="2400" u="none" cap="none" strike="noStrike">
                <a:solidFill>
                  <a:schemeClr val="dk1"/>
                </a:solidFill>
                <a:latin typeface="Arial"/>
                <a:ea typeface="Arial"/>
                <a:cs typeface="Arial"/>
                <a:sym typeface="Arial"/>
              </a:rPr>
              <a:t>MERS CoV in the    </a:t>
            </a:r>
            <a:r>
              <a:rPr b="0" i="0" lang="en-US" sz="2400" u="none" cap="none" strike="noStrike">
                <a:solidFill>
                  <a:srgbClr val="FF0000"/>
                </a:solidFill>
                <a:latin typeface="Arial"/>
                <a:ea typeface="Arial"/>
                <a:cs typeface="Arial"/>
                <a:sym typeface="Arial"/>
              </a:rPr>
              <a:t>14 days</a:t>
            </a:r>
            <a:r>
              <a:rPr b="0" i="0" lang="en-US" sz="2400" u="none" cap="none" strike="noStrike">
                <a:solidFill>
                  <a:schemeClr val="dk1"/>
                </a:solidFill>
                <a:latin typeface="Arial"/>
                <a:ea typeface="Arial"/>
                <a:cs typeface="Arial"/>
                <a:sym typeface="Arial"/>
              </a:rPr>
              <a:t> prior to onset of symptoms.</a:t>
            </a:r>
            <a:endParaRPr b="0" i="0" sz="2400" u="none" cap="none" strike="noStrike">
              <a:solidFill>
                <a:schemeClr val="dk1"/>
              </a:solidFill>
              <a:latin typeface="Arial"/>
              <a:ea typeface="Arial"/>
              <a:cs typeface="Arial"/>
              <a:sym typeface="Arial"/>
            </a:endParaRPr>
          </a:p>
          <a:p>
            <a:pPr indent="0" lvl="0" marL="0" marR="0" rtl="0" algn="l">
              <a:lnSpc>
                <a:spcPct val="150000"/>
              </a:lnSpc>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B. History of contact with </a:t>
            </a:r>
            <a:r>
              <a:rPr b="0" i="0" lang="en-US" sz="2400" u="none" cap="none" strike="noStrike">
                <a:solidFill>
                  <a:srgbClr val="0070C0"/>
                </a:solidFill>
                <a:latin typeface="Arial"/>
                <a:ea typeface="Arial"/>
                <a:cs typeface="Arial"/>
                <a:sym typeface="Arial"/>
              </a:rPr>
              <a:t>camels or camel products </a:t>
            </a:r>
            <a:r>
              <a:rPr b="0" i="0" lang="en-US" sz="2400" u="none" cap="none" strike="noStrike">
                <a:solidFill>
                  <a:schemeClr val="dk1"/>
                </a:solidFill>
                <a:latin typeface="Arial"/>
                <a:ea typeface="Arial"/>
                <a:cs typeface="Arial"/>
                <a:sym typeface="Arial"/>
              </a:rPr>
              <a:t>in the </a:t>
            </a:r>
            <a:r>
              <a:rPr b="0" i="0" lang="en-US" sz="2400" u="none" cap="none" strike="noStrike">
                <a:solidFill>
                  <a:srgbClr val="FF0000"/>
                </a:solidFill>
                <a:latin typeface="Arial"/>
                <a:ea typeface="Arial"/>
                <a:cs typeface="Arial"/>
                <a:sym typeface="Arial"/>
              </a:rPr>
              <a:t>14 days </a:t>
            </a:r>
            <a:r>
              <a:rPr b="0" i="0" lang="en-US" sz="2400" u="none" cap="none" strike="noStrike">
                <a:solidFill>
                  <a:schemeClr val="dk1"/>
                </a:solidFill>
                <a:latin typeface="Arial"/>
                <a:ea typeface="Arial"/>
                <a:cs typeface="Arial"/>
                <a:sym typeface="Arial"/>
              </a:rPr>
              <a:t>prior to onset of symptoms.</a:t>
            </a:r>
            <a:endParaRPr b="0" i="0" sz="2400" u="none" cap="none" strike="noStrike">
              <a:solidFill>
                <a:schemeClr val="dk1"/>
              </a:solidFill>
              <a:latin typeface="Arial"/>
              <a:ea typeface="Arial"/>
              <a:cs typeface="Arial"/>
              <a:sym typeface="Arial"/>
            </a:endParaRPr>
          </a:p>
          <a:p>
            <a:pPr indent="0" lvl="0" marL="0" marR="0" rtl="0" algn="l">
              <a:lnSpc>
                <a:spcPct val="150000"/>
              </a:lnSpc>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C. Unexplained acute febrile (</a:t>
            </a:r>
            <a:r>
              <a:rPr b="0" i="0" lang="en-US" sz="2400" u="none" cap="none" strike="noStrike">
                <a:solidFill>
                  <a:srgbClr val="FF0000"/>
                </a:solidFill>
                <a:latin typeface="Arial"/>
                <a:ea typeface="Arial"/>
                <a:cs typeface="Arial"/>
                <a:sym typeface="Arial"/>
              </a:rPr>
              <a:t>≥38°C</a:t>
            </a:r>
            <a:r>
              <a:rPr b="0" i="0" lang="en-US" sz="2400" u="none" cap="none" strike="noStrike">
                <a:solidFill>
                  <a:schemeClr val="dk1"/>
                </a:solidFill>
                <a:latin typeface="Arial"/>
                <a:ea typeface="Arial"/>
                <a:cs typeface="Arial"/>
                <a:sym typeface="Arial"/>
              </a:rPr>
              <a:t>) illness, </a:t>
            </a:r>
            <a:r>
              <a:rPr b="0" i="0" lang="en-US" sz="2400" u="none" cap="none" strike="noStrike">
                <a:solidFill>
                  <a:srgbClr val="FF0000"/>
                </a:solidFill>
                <a:latin typeface="Arial"/>
                <a:ea typeface="Arial"/>
                <a:cs typeface="Arial"/>
                <a:sym typeface="Arial"/>
              </a:rPr>
              <a:t>AND</a:t>
            </a:r>
            <a:r>
              <a:rPr b="0" i="0" lang="en-US" sz="2400" u="none" cap="none" strike="noStrike">
                <a:solidFill>
                  <a:schemeClr val="dk1"/>
                </a:solidFill>
                <a:latin typeface="Arial"/>
                <a:ea typeface="Arial"/>
                <a:cs typeface="Arial"/>
                <a:sym typeface="Arial"/>
              </a:rPr>
              <a:t> body aches, headache, diarrhea, or nausea/vomiting, with or without respiratory symptoms, AND leucopenia (WBC).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Effect filter="fade" transition="in">
                                      <p:cBhvr>
                                        <p:cTn dur="500"/>
                                        <p:tgtEl>
                                          <p:spTgt spid="1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animEffect filter="fade" transition="in">
                                      <p:cBhvr>
                                        <p:cTn dur="500"/>
                                        <p:tgtEl>
                                          <p:spTgt spid="1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animEffect filter="fade" transition="in">
                                      <p:cBhvr>
                                        <p:cTn dur="500"/>
                                        <p:tgtEl>
                                          <p:spTgt spid="18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3000"/>
              <a:buFont typeface="Raleway"/>
              <a:buNone/>
            </a:pPr>
            <a:r>
              <a:rPr b="1" i="0" lang="en-US" sz="3000" u="none" cap="none" strike="noStrike">
                <a:solidFill>
                  <a:schemeClr val="dk2"/>
                </a:solidFill>
                <a:latin typeface="Raleway"/>
                <a:ea typeface="Raleway"/>
                <a:cs typeface="Raleway"/>
                <a:sym typeface="Raleway"/>
              </a:rPr>
              <a:t>How to differentiate between bacterial &amp; viral rhinosinusitis?</a:t>
            </a:r>
            <a:br>
              <a:rPr b="0" i="0" lang="en-US" sz="3000" u="none" cap="none" strike="noStrike">
                <a:solidFill>
                  <a:schemeClr val="dk2"/>
                </a:solidFill>
                <a:latin typeface="Raleway"/>
                <a:ea typeface="Raleway"/>
                <a:cs typeface="Raleway"/>
                <a:sym typeface="Raleway"/>
              </a:rPr>
            </a:br>
            <a:endParaRPr b="0" i="0" sz="3000" u="none" cap="none" strike="noStrike">
              <a:solidFill>
                <a:schemeClr val="dk2"/>
              </a:solidFill>
              <a:latin typeface="Raleway"/>
              <a:ea typeface="Raleway"/>
              <a:cs typeface="Raleway"/>
              <a:sym typeface="Raleway"/>
            </a:endParaRPr>
          </a:p>
        </p:txBody>
      </p:sp>
      <p:sp>
        <p:nvSpPr>
          <p:cNvPr id="186" name="Shape 186"/>
          <p:cNvSpPr txBox="1"/>
          <p:nvPr>
            <p:ph idx="1" type="body"/>
          </p:nvPr>
        </p:nvSpPr>
        <p:spPr>
          <a:xfrm>
            <a:off x="0" y="1888761"/>
            <a:ext cx="11512446" cy="4969239"/>
          </a:xfrm>
          <a:prstGeom prst="rect">
            <a:avLst/>
          </a:prstGeom>
          <a:noFill/>
          <a:ln>
            <a:noFill/>
          </a:ln>
        </p:spPr>
        <p:txBody>
          <a:bodyPr anchorCtr="0" anchor="t" bIns="45700" lIns="91425" spcFirstLastPara="1" rIns="91425" wrap="square" tIns="45700">
            <a:noAutofit/>
          </a:bodyPr>
          <a:lstStyle/>
          <a:p>
            <a:pPr indent="-182880" lvl="0" marL="182880" marR="0" rtl="0" algn="l">
              <a:lnSpc>
                <a:spcPct val="110000"/>
              </a:lnSpc>
              <a:spcBef>
                <a:spcPts val="0"/>
              </a:spcBef>
              <a:spcAft>
                <a:spcPts val="0"/>
              </a:spcAft>
              <a:buClr>
                <a:schemeClr val="accent1"/>
              </a:buClr>
              <a:buSzPts val="1887"/>
              <a:buFont typeface="Arial"/>
              <a:buChar char="•"/>
            </a:pPr>
            <a:r>
              <a:rPr b="0" i="0" lang="en-US" sz="2220" u="none" cap="none" strike="noStrike">
                <a:solidFill>
                  <a:schemeClr val="dk1"/>
                </a:solidFill>
                <a:latin typeface="Arial"/>
                <a:ea typeface="Arial"/>
                <a:cs typeface="Arial"/>
                <a:sym typeface="Arial"/>
              </a:rPr>
              <a:t>The following clinical presentations (</a:t>
            </a:r>
            <a:r>
              <a:rPr b="0" i="0" lang="en-US" sz="2220" u="none" cap="none" strike="noStrike">
                <a:solidFill>
                  <a:srgbClr val="0070C0"/>
                </a:solidFill>
                <a:latin typeface="Arial"/>
                <a:ea typeface="Arial"/>
                <a:cs typeface="Arial"/>
                <a:sym typeface="Arial"/>
              </a:rPr>
              <a:t>any of 3</a:t>
            </a:r>
            <a:r>
              <a:rPr b="0" i="0" lang="en-US" sz="2220" u="none" cap="none" strike="noStrike">
                <a:solidFill>
                  <a:schemeClr val="dk1"/>
                </a:solidFill>
                <a:latin typeface="Arial"/>
                <a:ea typeface="Arial"/>
                <a:cs typeface="Arial"/>
                <a:sym typeface="Arial"/>
              </a:rPr>
              <a:t>) are recommended for identifying patients with acute bacterial vs. viral rhinosinusitis:</a:t>
            </a:r>
            <a:endParaRPr/>
          </a:p>
          <a:p>
            <a:pPr indent="0" lvl="0" marL="0" marR="0" rtl="0" algn="l">
              <a:lnSpc>
                <a:spcPct val="110000"/>
              </a:lnSpc>
              <a:spcBef>
                <a:spcPts val="444"/>
              </a:spcBef>
              <a:spcAft>
                <a:spcPts val="0"/>
              </a:spcAft>
              <a:buClr>
                <a:schemeClr val="accent1"/>
              </a:buClr>
              <a:buSzPts val="1887"/>
              <a:buFont typeface="Arial"/>
              <a:buNone/>
            </a:pPr>
            <a:r>
              <a:t/>
            </a:r>
            <a:endParaRPr b="0" i="0" sz="2220" u="none" cap="none" strike="noStrike">
              <a:solidFill>
                <a:schemeClr val="dk1"/>
              </a:solidFill>
              <a:latin typeface="Arial"/>
              <a:ea typeface="Arial"/>
              <a:cs typeface="Arial"/>
              <a:sym typeface="Arial"/>
            </a:endParaRPr>
          </a:p>
          <a:p>
            <a:pPr indent="-182880" lvl="0" marL="182880" marR="0" rtl="0" algn="l">
              <a:lnSpc>
                <a:spcPct val="110000"/>
              </a:lnSpc>
              <a:spcBef>
                <a:spcPts val="444"/>
              </a:spcBef>
              <a:spcAft>
                <a:spcPts val="0"/>
              </a:spcAft>
              <a:buClr>
                <a:schemeClr val="accent1"/>
              </a:buClr>
              <a:buSzPts val="1887"/>
              <a:buFont typeface="Arial"/>
              <a:buChar char="•"/>
            </a:pPr>
            <a:r>
              <a:rPr b="0" i="0" lang="en-US" sz="2220" u="none" cap="none" strike="noStrike">
                <a:solidFill>
                  <a:schemeClr val="dk1"/>
                </a:solidFill>
                <a:latin typeface="Arial"/>
                <a:ea typeface="Arial"/>
                <a:cs typeface="Arial"/>
                <a:sym typeface="Arial"/>
              </a:rPr>
              <a:t>Onset with persistent symptoms or signs compatible with acute rhinosinusitis, lasting for </a:t>
            </a:r>
            <a:r>
              <a:rPr b="0" i="0" lang="en-US" sz="2220" u="none" cap="none" strike="noStrike">
                <a:solidFill>
                  <a:srgbClr val="0070C0"/>
                </a:solidFill>
                <a:latin typeface="Arial"/>
                <a:ea typeface="Arial"/>
                <a:cs typeface="Arial"/>
                <a:sym typeface="Arial"/>
              </a:rPr>
              <a:t>≥10 days </a:t>
            </a:r>
            <a:r>
              <a:rPr b="0" i="0" lang="en-US" sz="2220" u="none" cap="none" strike="noStrike">
                <a:solidFill>
                  <a:schemeClr val="dk1"/>
                </a:solidFill>
                <a:latin typeface="Arial"/>
                <a:ea typeface="Arial"/>
                <a:cs typeface="Arial"/>
                <a:sym typeface="Arial"/>
              </a:rPr>
              <a:t>without any evidence of clinical improvement;</a:t>
            </a:r>
            <a:endParaRPr/>
          </a:p>
          <a:p>
            <a:pPr indent="-182880" lvl="0" marL="182880" marR="0" rtl="0" algn="l">
              <a:lnSpc>
                <a:spcPct val="110000"/>
              </a:lnSpc>
              <a:spcBef>
                <a:spcPts val="444"/>
              </a:spcBef>
              <a:spcAft>
                <a:spcPts val="0"/>
              </a:spcAft>
              <a:buClr>
                <a:schemeClr val="accent1"/>
              </a:buClr>
              <a:buSzPts val="1887"/>
              <a:buFont typeface="Arial"/>
              <a:buChar char="•"/>
            </a:pPr>
            <a:r>
              <a:rPr b="0" i="0" lang="en-US" sz="2220" u="none" cap="none" strike="noStrike">
                <a:solidFill>
                  <a:schemeClr val="dk1"/>
                </a:solidFill>
                <a:latin typeface="Arial"/>
                <a:ea typeface="Arial"/>
                <a:cs typeface="Arial"/>
                <a:sym typeface="Arial"/>
              </a:rPr>
              <a:t>Onset with severe symptoms or signs </a:t>
            </a:r>
            <a:r>
              <a:rPr b="0" i="0" lang="en-US" sz="2220" u="none" cap="none" strike="noStrike">
                <a:solidFill>
                  <a:srgbClr val="0070C0"/>
                </a:solidFill>
                <a:latin typeface="Arial"/>
                <a:ea typeface="Arial"/>
                <a:cs typeface="Arial"/>
                <a:sym typeface="Arial"/>
              </a:rPr>
              <a:t>of high fever </a:t>
            </a:r>
            <a:r>
              <a:rPr b="0" i="0" lang="en-US" sz="2220" u="none" cap="none" strike="noStrike">
                <a:solidFill>
                  <a:schemeClr val="dk1"/>
                </a:solidFill>
                <a:latin typeface="Arial"/>
                <a:ea typeface="Arial"/>
                <a:cs typeface="Arial"/>
                <a:sym typeface="Arial"/>
              </a:rPr>
              <a:t>(≥39_C [102_F]) </a:t>
            </a:r>
            <a:r>
              <a:rPr b="0" i="0" lang="en-US" sz="2220" u="none" cap="none" strike="noStrike">
                <a:solidFill>
                  <a:srgbClr val="0070C0"/>
                </a:solidFill>
                <a:latin typeface="Arial"/>
                <a:ea typeface="Arial"/>
                <a:cs typeface="Arial"/>
                <a:sym typeface="Arial"/>
              </a:rPr>
              <a:t>and purulent nasal discharge or facial pain </a:t>
            </a:r>
            <a:r>
              <a:rPr b="0" i="0" lang="en-US" sz="2220" u="none" cap="none" strike="noStrike">
                <a:solidFill>
                  <a:schemeClr val="dk1"/>
                </a:solidFill>
                <a:latin typeface="Arial"/>
                <a:ea typeface="Arial"/>
                <a:cs typeface="Arial"/>
                <a:sym typeface="Arial"/>
              </a:rPr>
              <a:t>lasting for at </a:t>
            </a:r>
            <a:r>
              <a:rPr b="0" i="0" lang="en-US" sz="2220" u="none" cap="none" strike="noStrike">
                <a:solidFill>
                  <a:srgbClr val="FF0000"/>
                </a:solidFill>
                <a:latin typeface="Arial"/>
                <a:ea typeface="Arial"/>
                <a:cs typeface="Arial"/>
                <a:sym typeface="Arial"/>
              </a:rPr>
              <a:t>least 3–4 consecutive </a:t>
            </a:r>
            <a:r>
              <a:rPr b="0" i="0" lang="en-US" sz="2220" u="none" cap="none" strike="noStrike">
                <a:solidFill>
                  <a:schemeClr val="dk1"/>
                </a:solidFill>
                <a:latin typeface="Arial"/>
                <a:ea typeface="Arial"/>
                <a:cs typeface="Arial"/>
                <a:sym typeface="Arial"/>
              </a:rPr>
              <a:t>days at the beginning of illness</a:t>
            </a:r>
            <a:endParaRPr/>
          </a:p>
          <a:p>
            <a:pPr indent="0" lvl="0" marL="0" marR="0" rtl="0" algn="l">
              <a:lnSpc>
                <a:spcPct val="110000"/>
              </a:lnSpc>
              <a:spcBef>
                <a:spcPts val="444"/>
              </a:spcBef>
              <a:spcAft>
                <a:spcPts val="0"/>
              </a:spcAft>
              <a:buClr>
                <a:schemeClr val="accent1"/>
              </a:buClr>
              <a:buSzPts val="1887"/>
              <a:buFont typeface="Arial"/>
              <a:buNone/>
            </a:pPr>
            <a:r>
              <a:rPr b="0" i="0" lang="en-US" sz="2220" u="none" cap="none" strike="noStrike">
                <a:solidFill>
                  <a:schemeClr val="dk1"/>
                </a:solidFill>
                <a:latin typeface="Arial"/>
                <a:ea typeface="Arial"/>
                <a:cs typeface="Arial"/>
                <a:sym typeface="Arial"/>
              </a:rPr>
              <a:t>; or</a:t>
            </a:r>
            <a:endParaRPr/>
          </a:p>
          <a:p>
            <a:pPr indent="-182880" lvl="0" marL="182880" marR="0" rtl="0" algn="l">
              <a:lnSpc>
                <a:spcPct val="110000"/>
              </a:lnSpc>
              <a:spcBef>
                <a:spcPts val="444"/>
              </a:spcBef>
              <a:spcAft>
                <a:spcPts val="0"/>
              </a:spcAft>
              <a:buClr>
                <a:schemeClr val="accent1"/>
              </a:buClr>
              <a:buSzPts val="1887"/>
              <a:buFont typeface="Arial"/>
              <a:buChar char="•"/>
            </a:pPr>
            <a:r>
              <a:rPr b="0" i="0" lang="en-US" sz="2220" u="none" cap="none" strike="noStrike">
                <a:solidFill>
                  <a:schemeClr val="dk1"/>
                </a:solidFill>
                <a:latin typeface="Arial"/>
                <a:ea typeface="Arial"/>
                <a:cs typeface="Arial"/>
                <a:sym typeface="Arial"/>
              </a:rPr>
              <a:t>Onset with worsening symptoms or signs characterized by the </a:t>
            </a:r>
            <a:r>
              <a:rPr b="0" i="0" lang="en-US" sz="2220" u="none" cap="none" strike="noStrike">
                <a:solidFill>
                  <a:srgbClr val="00B0F0"/>
                </a:solidFill>
                <a:latin typeface="Arial"/>
                <a:ea typeface="Arial"/>
                <a:cs typeface="Arial"/>
                <a:sym typeface="Arial"/>
              </a:rPr>
              <a:t>new onset of fever, headache, or increase in nasal discharge </a:t>
            </a:r>
            <a:r>
              <a:rPr b="0" i="0" lang="en-US" sz="2220" u="none" cap="none" strike="noStrike">
                <a:solidFill>
                  <a:srgbClr val="FF0000"/>
                </a:solidFill>
                <a:latin typeface="Arial"/>
                <a:ea typeface="Arial"/>
                <a:cs typeface="Arial"/>
                <a:sym typeface="Arial"/>
              </a:rPr>
              <a:t>following</a:t>
            </a:r>
            <a:r>
              <a:rPr b="0" i="0" lang="en-US" sz="2220" u="none" cap="none" strike="noStrike">
                <a:solidFill>
                  <a:schemeClr val="dk1"/>
                </a:solidFill>
                <a:latin typeface="Arial"/>
                <a:ea typeface="Arial"/>
                <a:cs typeface="Arial"/>
                <a:sym typeface="Arial"/>
              </a:rPr>
              <a:t> </a:t>
            </a:r>
            <a:r>
              <a:rPr b="0" i="0" lang="en-US" sz="2220" u="none" cap="none" strike="noStrike">
                <a:solidFill>
                  <a:srgbClr val="00B0F0"/>
                </a:solidFill>
                <a:latin typeface="Arial"/>
                <a:ea typeface="Arial"/>
                <a:cs typeface="Arial"/>
                <a:sym typeface="Arial"/>
              </a:rPr>
              <a:t>a typical viral upper respiratory infection</a:t>
            </a:r>
            <a:r>
              <a:rPr b="0" i="0" lang="en-US" sz="2220" u="none" cap="none" strike="noStrike">
                <a:solidFill>
                  <a:schemeClr val="dk1"/>
                </a:solidFill>
                <a:latin typeface="Arial"/>
                <a:ea typeface="Arial"/>
                <a:cs typeface="Arial"/>
                <a:sym typeface="Arial"/>
              </a:rPr>
              <a:t> (URTI) that lasted 5–6 days and were initially improving (‘‘double sickening’’).</a:t>
            </a:r>
            <a:endParaRPr/>
          </a:p>
          <a:p>
            <a:pPr indent="-337375" lvl="0" marL="457200" marR="0" rtl="0" algn="l">
              <a:lnSpc>
                <a:spcPct val="110000"/>
              </a:lnSpc>
              <a:spcBef>
                <a:spcPts val="444"/>
              </a:spcBef>
              <a:spcAft>
                <a:spcPts val="0"/>
              </a:spcAft>
              <a:buClr>
                <a:schemeClr val="accent1"/>
              </a:buClr>
              <a:buSzPts val="1887"/>
              <a:buFont typeface="Arial"/>
              <a:buNone/>
            </a:pPr>
            <a:r>
              <a:t/>
            </a:r>
            <a:endParaRPr b="0" i="0" sz="222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Effect filter="fade" transition="in">
                                      <p:cBhvr>
                                        <p:cTn dur="500"/>
                                        <p:tgtEl>
                                          <p:spTgt spid="1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animEffect filter="fade" transition="in">
                                      <p:cBhvr>
                                        <p:cTn dur="500"/>
                                        <p:tgtEl>
                                          <p:spTgt spid="1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animEffect filter="fade" transition="in">
                                      <p:cBhvr>
                                        <p:cTn dur="500"/>
                                        <p:tgtEl>
                                          <p:spTgt spid="1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animEffect filter="fade" transition="in">
                                      <p:cBhvr>
                                        <p:cTn dur="500"/>
                                        <p:tgtEl>
                                          <p:spTgt spid="1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4" st="4"/>
                                            </p:txEl>
                                          </p:spTgt>
                                        </p:tgtEl>
                                        <p:attrNameLst>
                                          <p:attrName>style.visibility</p:attrName>
                                        </p:attrNameLst>
                                      </p:cBhvr>
                                      <p:to>
                                        <p:strVal val="visible"/>
                                      </p:to>
                                    </p:set>
                                    <p:animEffect filter="fade" transition="in">
                                      <p:cBhvr>
                                        <p:cTn dur="500"/>
                                        <p:tgtEl>
                                          <p:spTgt spid="18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5" st="5"/>
                                            </p:txEl>
                                          </p:spTgt>
                                        </p:tgtEl>
                                        <p:attrNameLst>
                                          <p:attrName>style.visibility</p:attrName>
                                        </p:attrNameLst>
                                      </p:cBhvr>
                                      <p:to>
                                        <p:strVal val="visible"/>
                                      </p:to>
                                    </p:set>
                                    <p:animEffect filter="fade" transition="in">
                                      <p:cBhvr>
                                        <p:cTn dur="500"/>
                                        <p:tgtEl>
                                          <p:spTgt spid="18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6" st="6"/>
                                            </p:txEl>
                                          </p:spTgt>
                                        </p:tgtEl>
                                        <p:attrNameLst>
                                          <p:attrName>style.visibility</p:attrName>
                                        </p:attrNameLst>
                                      </p:cBhvr>
                                      <p:to>
                                        <p:strVal val="visible"/>
                                      </p:to>
                                    </p:set>
                                    <p:animEffect filter="fade" transition="in">
                                      <p:cBhvr>
                                        <p:cTn dur="500"/>
                                        <p:tgtEl>
                                          <p:spTgt spid="18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pic>
        <p:nvPicPr>
          <p:cNvPr id="191" name="Shape 191"/>
          <p:cNvPicPr preferRelativeResize="0"/>
          <p:nvPr/>
        </p:nvPicPr>
        <p:blipFill rotWithShape="1">
          <a:blip r:embed="rId3">
            <a:alphaModFix/>
          </a:blip>
          <a:srcRect b="0" l="0" r="0" t="0"/>
          <a:stretch/>
        </p:blipFill>
        <p:spPr>
          <a:xfrm>
            <a:off x="1536700" y="536574"/>
            <a:ext cx="8191500" cy="6143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502556" y="223375"/>
            <a:ext cx="11829143" cy="13441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2800"/>
              <a:buFont typeface="Raleway"/>
              <a:buNone/>
            </a:pPr>
            <a:r>
              <a:rPr b="1" i="0" lang="en-US" sz="2800" u="none" cap="none" strike="noStrike">
                <a:solidFill>
                  <a:schemeClr val="dk2"/>
                </a:solidFill>
                <a:latin typeface="Raleway"/>
                <a:ea typeface="Raleway"/>
                <a:cs typeface="Raleway"/>
                <a:sym typeface="Raleway"/>
              </a:rPr>
              <a:t>Viral Rhinosinusitis complicated by bacterial infection</a:t>
            </a:r>
            <a:endParaRPr b="0" i="0" sz="2800" u="none" cap="none" strike="noStrike">
              <a:solidFill>
                <a:schemeClr val="dk2"/>
              </a:solidFill>
              <a:latin typeface="Raleway"/>
              <a:ea typeface="Raleway"/>
              <a:cs typeface="Raleway"/>
              <a:sym typeface="Raleway"/>
            </a:endParaRPr>
          </a:p>
        </p:txBody>
      </p:sp>
      <p:sp>
        <p:nvSpPr>
          <p:cNvPr id="197" name="Shape 197"/>
          <p:cNvSpPr txBox="1"/>
          <p:nvPr>
            <p:ph idx="1" type="body"/>
          </p:nvPr>
        </p:nvSpPr>
        <p:spPr>
          <a:xfrm>
            <a:off x="-1" y="1932722"/>
            <a:ext cx="12191999" cy="4925278"/>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Only about </a:t>
            </a:r>
            <a:r>
              <a:rPr b="0" i="0" lang="en-US" sz="2400" u="none" cap="none" strike="noStrike">
                <a:solidFill>
                  <a:srgbClr val="FF0000"/>
                </a:solidFill>
                <a:latin typeface="Arial"/>
                <a:ea typeface="Arial"/>
                <a:cs typeface="Arial"/>
                <a:sym typeface="Arial"/>
              </a:rPr>
              <a:t>0.5 to 2.0% </a:t>
            </a:r>
            <a:r>
              <a:rPr b="0" i="0" lang="en-US" sz="2400" u="none" cap="none" strike="noStrike">
                <a:solidFill>
                  <a:schemeClr val="dk1"/>
                </a:solidFill>
                <a:latin typeface="Arial"/>
                <a:ea typeface="Arial"/>
                <a:cs typeface="Arial"/>
                <a:sym typeface="Arial"/>
              </a:rPr>
              <a:t>of VRS episodes are complicated by bacterial infection.</a:t>
            </a:r>
            <a:endParaRPr b="0" i="0" sz="2400" u="none" cap="none" strike="noStrike">
              <a:solidFill>
                <a:schemeClr val="dk1"/>
              </a:solidFill>
              <a:latin typeface="Arial"/>
              <a:ea typeface="Arial"/>
              <a:cs typeface="Arial"/>
              <a:sym typeface="Arial"/>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Antecedent viral infection can promote ABRS by obstructing sinus drainage during the nasal cycle,65 promoting growth of bacterial pathogens that colonize the nose and nasopharynx,</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500"/>
                                        <p:tgtEl>
                                          <p:spTgt spid="1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animEffect filter="fade" transition="in">
                                      <p:cBhvr>
                                        <p:cTn dur="500"/>
                                        <p:tgtEl>
                                          <p:spTgt spid="19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title"/>
          </p:nvPr>
        </p:nvSpPr>
        <p:spPr>
          <a:xfrm>
            <a:off x="1981200" y="457200"/>
            <a:ext cx="90043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3400"/>
              <a:buFont typeface="Raleway"/>
              <a:buNone/>
            </a:pPr>
            <a:r>
              <a:rPr b="1" i="0" lang="en-US" sz="3400" u="none" cap="none" strike="noStrike">
                <a:solidFill>
                  <a:schemeClr val="dk2"/>
                </a:solidFill>
                <a:latin typeface="Raleway"/>
                <a:ea typeface="Raleway"/>
                <a:cs typeface="Raleway"/>
                <a:sym typeface="Raleway"/>
              </a:rPr>
              <a:t>Bacterial Rhinosinusitis based on duration </a:t>
            </a:r>
            <a:endParaRPr b="1" i="0" sz="3400" u="none" cap="none" strike="noStrike">
              <a:solidFill>
                <a:schemeClr val="dk2"/>
              </a:solidFill>
              <a:latin typeface="Raleway"/>
              <a:ea typeface="Raleway"/>
              <a:cs typeface="Raleway"/>
              <a:sym typeface="Raleway"/>
            </a:endParaRPr>
          </a:p>
        </p:txBody>
      </p:sp>
      <p:grpSp>
        <p:nvGrpSpPr>
          <p:cNvPr id="203" name="Shape 203"/>
          <p:cNvGrpSpPr/>
          <p:nvPr/>
        </p:nvGrpSpPr>
        <p:grpSpPr>
          <a:xfrm>
            <a:off x="1981200" y="1459604"/>
            <a:ext cx="8229600" cy="4664279"/>
            <a:chOff x="0" y="2279"/>
            <a:chExt cx="8229600" cy="4664279"/>
          </a:xfrm>
        </p:grpSpPr>
        <p:cxnSp>
          <p:nvCxnSpPr>
            <p:cNvPr id="204" name="Shape 204"/>
            <p:cNvCxnSpPr/>
            <p:nvPr/>
          </p:nvCxnSpPr>
          <p:spPr>
            <a:xfrm>
              <a:off x="0" y="2279"/>
              <a:ext cx="8229600" cy="0"/>
            </a:xfrm>
            <a:prstGeom prst="straightConnector1">
              <a:avLst/>
            </a:prstGeom>
            <a:gradFill>
              <a:gsLst>
                <a:gs pos="0">
                  <a:srgbClr val="788C81"/>
                </a:gs>
                <a:gs pos="34000">
                  <a:srgbClr val="798B81"/>
                </a:gs>
                <a:gs pos="70000">
                  <a:srgbClr val="899C90"/>
                </a:gs>
                <a:gs pos="100000">
                  <a:schemeClr val="accent1"/>
                </a:gs>
              </a:gsLst>
              <a:path path="circle">
                <a:fillToRect b="50%" l="50%" r="50%" t="50%"/>
              </a:path>
              <a:tileRect/>
            </a:gradFill>
            <a:ln cap="flat" cmpd="sng" w="9525">
              <a:solidFill>
                <a:schemeClr val="accent1"/>
              </a:solidFill>
              <a:prstDash val="solid"/>
              <a:round/>
              <a:headEnd len="sm" w="sm" type="none"/>
              <a:tailEnd len="sm" w="sm" type="none"/>
            </a:ln>
            <a:effectLst>
              <a:outerShdw blurRad="38100" rotWithShape="0" algn="br" dir="2700000" dist="25400">
                <a:srgbClr val="000000">
                  <a:alpha val="60000"/>
                </a:srgbClr>
              </a:outerShdw>
            </a:effectLst>
          </p:spPr>
        </p:cxnSp>
        <p:sp>
          <p:nvSpPr>
            <p:cNvPr id="205" name="Shape 205"/>
            <p:cNvSpPr/>
            <p:nvPr/>
          </p:nvSpPr>
          <p:spPr>
            <a:xfrm>
              <a:off x="0" y="2279"/>
              <a:ext cx="1645920" cy="4664279"/>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 name="Shape 206"/>
            <p:cNvSpPr txBox="1"/>
            <p:nvPr/>
          </p:nvSpPr>
          <p:spPr>
            <a:xfrm>
              <a:off x="0" y="2279"/>
              <a:ext cx="1645920" cy="4664279"/>
            </a:xfrm>
            <a:prstGeom prst="rect">
              <a:avLst/>
            </a:prstGeom>
            <a:noFill/>
            <a:ln>
              <a:noFill/>
            </a:ln>
          </p:spPr>
          <p:txBody>
            <a:bodyPr anchorCtr="0" anchor="t" bIns="110475" lIns="110475" spcFirstLastPara="1" rIns="110475" wrap="square" tIns="110475">
              <a:noAutofit/>
            </a:bodyPr>
            <a:lstStyle/>
            <a:p>
              <a:pPr indent="0" lvl="0" marL="0" marR="0" rtl="0" algn="l">
                <a:lnSpc>
                  <a:spcPct val="90000"/>
                </a:lnSpc>
                <a:spcBef>
                  <a:spcPts val="0"/>
                </a:spcBef>
                <a:spcAft>
                  <a:spcPts val="0"/>
                </a:spcAft>
                <a:buNone/>
              </a:pPr>
              <a:r>
                <a:rPr b="0" lang="en-US" sz="2900">
                  <a:solidFill>
                    <a:srgbClr val="747472"/>
                  </a:solidFill>
                  <a:latin typeface="Arial"/>
                  <a:ea typeface="Arial"/>
                  <a:cs typeface="Arial"/>
                  <a:sym typeface="Arial"/>
                </a:rPr>
                <a:t>Sinusitis</a:t>
              </a:r>
              <a:endParaRPr b="0" sz="2900">
                <a:solidFill>
                  <a:srgbClr val="747472"/>
                </a:solidFill>
                <a:latin typeface="Arial"/>
                <a:ea typeface="Arial"/>
                <a:cs typeface="Arial"/>
                <a:sym typeface="Arial"/>
              </a:endParaRPr>
            </a:p>
          </p:txBody>
        </p:sp>
        <p:sp>
          <p:nvSpPr>
            <p:cNvPr id="207" name="Shape 207"/>
            <p:cNvSpPr/>
            <p:nvPr/>
          </p:nvSpPr>
          <p:spPr>
            <a:xfrm>
              <a:off x="1769363" y="57110"/>
              <a:ext cx="3168396" cy="1096606"/>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 name="Shape 208"/>
            <p:cNvSpPr txBox="1"/>
            <p:nvPr/>
          </p:nvSpPr>
          <p:spPr>
            <a:xfrm>
              <a:off x="1769363" y="57110"/>
              <a:ext cx="3168396" cy="1096606"/>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None/>
              </a:pPr>
              <a:r>
                <a:rPr b="0" lang="en-US" sz="3200">
                  <a:solidFill>
                    <a:srgbClr val="3495BA"/>
                  </a:solidFill>
                  <a:latin typeface="Arial"/>
                  <a:ea typeface="Arial"/>
                  <a:cs typeface="Arial"/>
                  <a:sym typeface="Arial"/>
                </a:rPr>
                <a:t>Acute Sinusitis</a:t>
              </a:r>
              <a:endParaRPr b="0" sz="3200">
                <a:solidFill>
                  <a:srgbClr val="3495BA"/>
                </a:solidFill>
                <a:latin typeface="Arial"/>
                <a:ea typeface="Arial"/>
                <a:cs typeface="Arial"/>
                <a:sym typeface="Arial"/>
              </a:endParaRPr>
            </a:p>
          </p:txBody>
        </p:sp>
        <p:sp>
          <p:nvSpPr>
            <p:cNvPr id="209" name="Shape 209"/>
            <p:cNvSpPr/>
            <p:nvPr/>
          </p:nvSpPr>
          <p:spPr>
            <a:xfrm>
              <a:off x="5061204" y="57110"/>
              <a:ext cx="3168396" cy="1096606"/>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 name="Shape 210"/>
            <p:cNvSpPr txBox="1"/>
            <p:nvPr/>
          </p:nvSpPr>
          <p:spPr>
            <a:xfrm>
              <a:off x="5061204" y="57110"/>
              <a:ext cx="3168396" cy="1096606"/>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lang="en-US" sz="2400">
                  <a:solidFill>
                    <a:schemeClr val="dk1"/>
                  </a:solidFill>
                  <a:latin typeface="Arial"/>
                  <a:ea typeface="Arial"/>
                  <a:cs typeface="Arial"/>
                  <a:sym typeface="Arial"/>
                </a:rPr>
                <a:t>Less than 4 Weeks.</a:t>
              </a:r>
              <a:endParaRPr/>
            </a:p>
          </p:txBody>
        </p:sp>
        <p:cxnSp>
          <p:nvCxnSpPr>
            <p:cNvPr id="211" name="Shape 211"/>
            <p:cNvCxnSpPr/>
            <p:nvPr/>
          </p:nvCxnSpPr>
          <p:spPr>
            <a:xfrm>
              <a:off x="1645919" y="1153716"/>
              <a:ext cx="6583680" cy="0"/>
            </a:xfrm>
            <a:prstGeom prst="straightConnector1">
              <a:avLst/>
            </a:prstGeom>
            <a:noFill/>
            <a:ln cap="flat" cmpd="sng" w="9525">
              <a:solidFill>
                <a:srgbClr val="D1D7D3"/>
              </a:solidFill>
              <a:prstDash val="solid"/>
              <a:round/>
              <a:headEnd len="sm" w="sm" type="none"/>
              <a:tailEnd len="sm" w="sm" type="none"/>
            </a:ln>
          </p:spPr>
        </p:cxnSp>
        <p:sp>
          <p:nvSpPr>
            <p:cNvPr id="212" name="Shape 212"/>
            <p:cNvSpPr/>
            <p:nvPr/>
          </p:nvSpPr>
          <p:spPr>
            <a:xfrm>
              <a:off x="1769363" y="1208547"/>
              <a:ext cx="3168396" cy="1096606"/>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 name="Shape 213"/>
            <p:cNvSpPr txBox="1"/>
            <p:nvPr/>
          </p:nvSpPr>
          <p:spPr>
            <a:xfrm>
              <a:off x="1769363" y="1208547"/>
              <a:ext cx="3168396" cy="1096606"/>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None/>
              </a:pPr>
              <a:r>
                <a:rPr b="0" lang="en-US" sz="3200">
                  <a:solidFill>
                    <a:srgbClr val="3495BA"/>
                  </a:solidFill>
                  <a:latin typeface="Arial"/>
                  <a:ea typeface="Arial"/>
                  <a:cs typeface="Arial"/>
                  <a:sym typeface="Arial"/>
                </a:rPr>
                <a:t>Subacute Sinusitis</a:t>
              </a:r>
              <a:endParaRPr b="0" sz="3200">
                <a:solidFill>
                  <a:srgbClr val="3495BA"/>
                </a:solidFill>
                <a:latin typeface="Arial"/>
                <a:ea typeface="Arial"/>
                <a:cs typeface="Arial"/>
                <a:sym typeface="Arial"/>
              </a:endParaRPr>
            </a:p>
          </p:txBody>
        </p:sp>
        <p:sp>
          <p:nvSpPr>
            <p:cNvPr id="214" name="Shape 214"/>
            <p:cNvSpPr/>
            <p:nvPr/>
          </p:nvSpPr>
          <p:spPr>
            <a:xfrm>
              <a:off x="5061204" y="1208547"/>
              <a:ext cx="3168396" cy="1096606"/>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 name="Shape 215"/>
            <p:cNvSpPr txBox="1"/>
            <p:nvPr/>
          </p:nvSpPr>
          <p:spPr>
            <a:xfrm>
              <a:off x="5061204" y="1208547"/>
              <a:ext cx="3168396" cy="1096606"/>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lang="en-US" sz="2400">
                  <a:solidFill>
                    <a:schemeClr val="dk1"/>
                  </a:solidFill>
                  <a:latin typeface="Arial"/>
                  <a:ea typeface="Arial"/>
                  <a:cs typeface="Arial"/>
                  <a:sym typeface="Arial"/>
                </a:rPr>
                <a:t>Between 4 weeks and 12 weeks.</a:t>
              </a:r>
              <a:endParaRPr sz="2400">
                <a:solidFill>
                  <a:schemeClr val="dk1"/>
                </a:solidFill>
                <a:latin typeface="Arial"/>
                <a:ea typeface="Arial"/>
                <a:cs typeface="Arial"/>
                <a:sym typeface="Arial"/>
              </a:endParaRPr>
            </a:p>
          </p:txBody>
        </p:sp>
        <p:cxnSp>
          <p:nvCxnSpPr>
            <p:cNvPr id="216" name="Shape 216"/>
            <p:cNvCxnSpPr/>
            <p:nvPr/>
          </p:nvCxnSpPr>
          <p:spPr>
            <a:xfrm>
              <a:off x="1645919" y="2305153"/>
              <a:ext cx="6583680" cy="0"/>
            </a:xfrm>
            <a:prstGeom prst="straightConnector1">
              <a:avLst/>
            </a:prstGeom>
            <a:noFill/>
            <a:ln cap="flat" cmpd="sng" w="9525">
              <a:solidFill>
                <a:srgbClr val="D1D7D3"/>
              </a:solidFill>
              <a:prstDash val="solid"/>
              <a:round/>
              <a:headEnd len="sm" w="sm" type="none"/>
              <a:tailEnd len="sm" w="sm" type="none"/>
            </a:ln>
          </p:spPr>
        </p:cxnSp>
        <p:sp>
          <p:nvSpPr>
            <p:cNvPr id="217" name="Shape 217"/>
            <p:cNvSpPr/>
            <p:nvPr/>
          </p:nvSpPr>
          <p:spPr>
            <a:xfrm>
              <a:off x="1769363" y="2359984"/>
              <a:ext cx="3168396" cy="1096606"/>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 name="Shape 218"/>
            <p:cNvSpPr txBox="1"/>
            <p:nvPr/>
          </p:nvSpPr>
          <p:spPr>
            <a:xfrm>
              <a:off x="1769363" y="2359984"/>
              <a:ext cx="3168396" cy="1096606"/>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None/>
              </a:pPr>
              <a:r>
                <a:rPr b="0" lang="en-US" sz="3200">
                  <a:solidFill>
                    <a:srgbClr val="3495BA"/>
                  </a:solidFill>
                  <a:latin typeface="Arial"/>
                  <a:ea typeface="Arial"/>
                  <a:cs typeface="Arial"/>
                  <a:sym typeface="Arial"/>
                </a:rPr>
                <a:t>Chronic sinusitis</a:t>
              </a:r>
              <a:endParaRPr b="0" sz="3200">
                <a:solidFill>
                  <a:srgbClr val="3495BA"/>
                </a:solidFill>
                <a:latin typeface="Arial"/>
                <a:ea typeface="Arial"/>
                <a:cs typeface="Arial"/>
                <a:sym typeface="Arial"/>
              </a:endParaRPr>
            </a:p>
          </p:txBody>
        </p:sp>
        <p:sp>
          <p:nvSpPr>
            <p:cNvPr id="219" name="Shape 219"/>
            <p:cNvSpPr/>
            <p:nvPr/>
          </p:nvSpPr>
          <p:spPr>
            <a:xfrm>
              <a:off x="5061204" y="2359984"/>
              <a:ext cx="3168396" cy="1096606"/>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0" name="Shape 220"/>
            <p:cNvSpPr txBox="1"/>
            <p:nvPr/>
          </p:nvSpPr>
          <p:spPr>
            <a:xfrm>
              <a:off x="5061204" y="2359984"/>
              <a:ext cx="3168396" cy="1096606"/>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lang="en-US" sz="2400">
                  <a:solidFill>
                    <a:schemeClr val="dk1"/>
                  </a:solidFill>
                  <a:latin typeface="Arial"/>
                  <a:ea typeface="Arial"/>
                  <a:cs typeface="Arial"/>
                  <a:sym typeface="Arial"/>
                </a:rPr>
                <a:t>More than 12 weeks.</a:t>
              </a:r>
              <a:endParaRPr sz="2400">
                <a:solidFill>
                  <a:schemeClr val="dk1"/>
                </a:solidFill>
                <a:latin typeface="Arial"/>
                <a:ea typeface="Arial"/>
                <a:cs typeface="Arial"/>
                <a:sym typeface="Arial"/>
              </a:endParaRPr>
            </a:p>
          </p:txBody>
        </p:sp>
        <p:cxnSp>
          <p:nvCxnSpPr>
            <p:cNvPr id="221" name="Shape 221"/>
            <p:cNvCxnSpPr/>
            <p:nvPr/>
          </p:nvCxnSpPr>
          <p:spPr>
            <a:xfrm>
              <a:off x="1645919" y="3456590"/>
              <a:ext cx="6583680" cy="0"/>
            </a:xfrm>
            <a:prstGeom prst="straightConnector1">
              <a:avLst/>
            </a:prstGeom>
            <a:noFill/>
            <a:ln cap="flat" cmpd="sng" w="9525">
              <a:solidFill>
                <a:srgbClr val="D1D7D3"/>
              </a:solidFill>
              <a:prstDash val="solid"/>
              <a:round/>
              <a:headEnd len="sm" w="sm" type="none"/>
              <a:tailEnd len="sm" w="sm" type="none"/>
            </a:ln>
          </p:spPr>
        </p:cxnSp>
        <p:sp>
          <p:nvSpPr>
            <p:cNvPr id="222" name="Shape 222"/>
            <p:cNvSpPr/>
            <p:nvPr/>
          </p:nvSpPr>
          <p:spPr>
            <a:xfrm>
              <a:off x="1769363" y="3511421"/>
              <a:ext cx="3168396" cy="1096606"/>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3" name="Shape 223"/>
            <p:cNvSpPr txBox="1"/>
            <p:nvPr/>
          </p:nvSpPr>
          <p:spPr>
            <a:xfrm>
              <a:off x="1769363" y="3511421"/>
              <a:ext cx="3168396" cy="1096606"/>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None/>
              </a:pPr>
              <a:r>
                <a:rPr b="0" i="0" lang="en-US" sz="3200">
                  <a:solidFill>
                    <a:srgbClr val="3495BA"/>
                  </a:solidFill>
                  <a:latin typeface="Arial"/>
                  <a:ea typeface="Arial"/>
                  <a:cs typeface="Arial"/>
                  <a:sym typeface="Arial"/>
                </a:rPr>
                <a:t>Recurrent acute sinusitis</a:t>
              </a:r>
              <a:endParaRPr b="0" i="0" sz="3200">
                <a:solidFill>
                  <a:srgbClr val="3495BA"/>
                </a:solidFill>
                <a:latin typeface="Arial"/>
                <a:ea typeface="Arial"/>
                <a:cs typeface="Arial"/>
                <a:sym typeface="Arial"/>
              </a:endParaRPr>
            </a:p>
          </p:txBody>
        </p:sp>
        <p:sp>
          <p:nvSpPr>
            <p:cNvPr id="224" name="Shape 224"/>
            <p:cNvSpPr/>
            <p:nvPr/>
          </p:nvSpPr>
          <p:spPr>
            <a:xfrm>
              <a:off x="5061204" y="3511421"/>
              <a:ext cx="3168396" cy="1096606"/>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 name="Shape 225"/>
            <p:cNvSpPr txBox="1"/>
            <p:nvPr/>
          </p:nvSpPr>
          <p:spPr>
            <a:xfrm>
              <a:off x="5061204" y="3511421"/>
              <a:ext cx="3168396" cy="1096606"/>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lang="en-US" sz="2400">
                  <a:solidFill>
                    <a:schemeClr val="dk1"/>
                  </a:solidFill>
                  <a:latin typeface="Arial"/>
                  <a:ea typeface="Arial"/>
                  <a:cs typeface="Arial"/>
                  <a:sym typeface="Arial"/>
                </a:rPr>
                <a:t>Diagnosed when infection occurs 2-4 times per year.</a:t>
              </a:r>
              <a:endParaRPr sz="2400">
                <a:solidFill>
                  <a:schemeClr val="dk1"/>
                </a:solidFill>
                <a:latin typeface="Arial"/>
                <a:ea typeface="Arial"/>
                <a:cs typeface="Arial"/>
                <a:sym typeface="Arial"/>
              </a:endParaRPr>
            </a:p>
          </p:txBody>
        </p:sp>
        <p:cxnSp>
          <p:nvCxnSpPr>
            <p:cNvPr id="226" name="Shape 226"/>
            <p:cNvCxnSpPr/>
            <p:nvPr/>
          </p:nvCxnSpPr>
          <p:spPr>
            <a:xfrm>
              <a:off x="1645919" y="4608028"/>
              <a:ext cx="6583680" cy="0"/>
            </a:xfrm>
            <a:prstGeom prst="straightConnector1">
              <a:avLst/>
            </a:prstGeom>
            <a:noFill/>
            <a:ln cap="flat" cmpd="sng" w="9525">
              <a:solidFill>
                <a:srgbClr val="D1D7D3"/>
              </a:solidFill>
              <a:prstDash val="solid"/>
              <a:round/>
              <a:headEnd len="sm" w="sm" type="none"/>
              <a:tailEnd len="sm" w="sm" type="none"/>
            </a:ln>
          </p:spPr>
        </p:cxnSp>
      </p:grpSp>
      <p:sp>
        <p:nvSpPr>
          <p:cNvPr id="227" name="Shape 227"/>
          <p:cNvSpPr/>
          <p:nvPr/>
        </p:nvSpPr>
        <p:spPr>
          <a:xfrm>
            <a:off x="3723618" y="2092494"/>
            <a:ext cx="4064548" cy="50783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500">
                <a:solidFill>
                  <a:schemeClr val="dk1"/>
                </a:solidFill>
                <a:latin typeface="Arial"/>
                <a:ea typeface="Arial"/>
                <a:cs typeface="Arial"/>
                <a:sym typeface="Arial"/>
              </a:rPr>
              <a:t>Usually starts with cold like symptoms such as a runny, stuffy nose and facial pain.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1069848" y="368518"/>
            <a:ext cx="10058400" cy="160934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000"/>
              <a:buFont typeface="Raleway"/>
              <a:buNone/>
            </a:pPr>
            <a:r>
              <a:rPr b="1" i="0" lang="en-US" sz="4000" u="none" cap="none" strike="noStrike">
                <a:solidFill>
                  <a:schemeClr val="dk2"/>
                </a:solidFill>
                <a:latin typeface="Raleway"/>
                <a:ea typeface="Raleway"/>
                <a:cs typeface="Raleway"/>
                <a:sym typeface="Raleway"/>
              </a:rPr>
              <a:t>Rule of imaging in acute rhinosinusitis</a:t>
            </a:r>
            <a:endParaRPr b="0" i="0" sz="4000" u="none" cap="none" strike="noStrike">
              <a:solidFill>
                <a:schemeClr val="dk2"/>
              </a:solidFill>
              <a:latin typeface="Raleway"/>
              <a:ea typeface="Raleway"/>
              <a:cs typeface="Raleway"/>
              <a:sym typeface="Raleway"/>
            </a:endParaRPr>
          </a:p>
        </p:txBody>
      </p:sp>
      <p:sp>
        <p:nvSpPr>
          <p:cNvPr id="233" name="Shape 233"/>
          <p:cNvSpPr txBox="1"/>
          <p:nvPr>
            <p:ph idx="1" type="body"/>
          </p:nvPr>
        </p:nvSpPr>
        <p:spPr>
          <a:xfrm>
            <a:off x="0" y="1977862"/>
            <a:ext cx="12192000" cy="4880138"/>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1700"/>
              <a:buFont typeface="Arial"/>
              <a:buChar char="•"/>
            </a:pPr>
            <a:r>
              <a:rPr b="0" i="0" lang="en-US" sz="2000" u="none" cap="none" strike="noStrike">
                <a:solidFill>
                  <a:schemeClr val="dk1"/>
                </a:solidFill>
                <a:latin typeface="Arial"/>
                <a:ea typeface="Arial"/>
                <a:cs typeface="Arial"/>
                <a:sym typeface="Arial"/>
              </a:rPr>
              <a:t>Radiographic imaging of the paranasal sinuses is </a:t>
            </a:r>
            <a:r>
              <a:rPr b="0" i="0" lang="en-US" sz="2000" u="none" cap="none" strike="noStrike">
                <a:solidFill>
                  <a:srgbClr val="FF0000"/>
                </a:solidFill>
                <a:latin typeface="Arial"/>
                <a:ea typeface="Arial"/>
                <a:cs typeface="Arial"/>
                <a:sym typeface="Arial"/>
              </a:rPr>
              <a:t>unnecessary </a:t>
            </a:r>
            <a:r>
              <a:rPr b="0" i="0" lang="en-US" sz="2000" u="none" cap="none" strike="noStrike">
                <a:solidFill>
                  <a:schemeClr val="dk1"/>
                </a:solidFill>
                <a:latin typeface="Arial"/>
                <a:ea typeface="Arial"/>
                <a:cs typeface="Arial"/>
                <a:sym typeface="Arial"/>
              </a:rPr>
              <a:t>for diagnosis in patients who </a:t>
            </a:r>
            <a:r>
              <a:rPr b="0" i="0" lang="en-US" sz="2000" u="none" cap="none" strike="noStrike">
                <a:solidFill>
                  <a:srgbClr val="FF0000"/>
                </a:solidFill>
                <a:latin typeface="Arial"/>
                <a:ea typeface="Arial"/>
                <a:cs typeface="Arial"/>
                <a:sym typeface="Arial"/>
              </a:rPr>
              <a:t>already meet clinical diagnostic criteria.</a:t>
            </a:r>
            <a:endParaRPr/>
          </a:p>
          <a:p>
            <a:pPr indent="-74929" lvl="0" marL="182880" marR="0" rtl="0" algn="l">
              <a:lnSpc>
                <a:spcPct val="150000"/>
              </a:lnSpc>
              <a:spcBef>
                <a:spcPts val="400"/>
              </a:spcBef>
              <a:spcAft>
                <a:spcPts val="0"/>
              </a:spcAft>
              <a:buClr>
                <a:schemeClr val="accent1"/>
              </a:buClr>
              <a:buSzPts val="1700"/>
              <a:buFont typeface="Arial"/>
              <a:buNone/>
            </a:pPr>
            <a:r>
              <a:t/>
            </a:r>
            <a:endParaRPr b="0" i="0" sz="2000" u="none" cap="none" strike="noStrike">
              <a:solidFill>
                <a:srgbClr val="FF0000"/>
              </a:solidFill>
              <a:latin typeface="Arial"/>
              <a:ea typeface="Arial"/>
              <a:cs typeface="Arial"/>
              <a:sym typeface="Arial"/>
            </a:endParaRPr>
          </a:p>
          <a:p>
            <a:pPr indent="-182880" lvl="0" marL="182880" marR="0" rtl="0" algn="l">
              <a:lnSpc>
                <a:spcPct val="150000"/>
              </a:lnSpc>
              <a:spcBef>
                <a:spcPts val="400"/>
              </a:spcBef>
              <a:spcAft>
                <a:spcPts val="0"/>
              </a:spcAft>
              <a:buClr>
                <a:schemeClr val="accent1"/>
              </a:buClr>
              <a:buSzPts val="1700"/>
              <a:buFont typeface="Arial"/>
              <a:buChar char="•"/>
            </a:pPr>
            <a:r>
              <a:rPr b="0" i="0" lang="en-US" sz="2000" u="none" cap="none" strike="noStrike">
                <a:solidFill>
                  <a:schemeClr val="dk1"/>
                </a:solidFill>
                <a:latin typeface="Arial"/>
                <a:ea typeface="Arial"/>
                <a:cs typeface="Arial"/>
                <a:sym typeface="Arial"/>
              </a:rPr>
              <a:t>Clinicians should not obtain radiographic imaging for patients presenting with uncomplicated acute rhinosinusitis (ARS) to distinguish ABRS from VRS</a:t>
            </a:r>
            <a:r>
              <a:rPr b="0" i="0" lang="en-US" sz="2000" u="none" cap="none" strike="noStrike">
                <a:solidFill>
                  <a:srgbClr val="0070C0"/>
                </a:solidFill>
                <a:latin typeface="Arial"/>
                <a:ea typeface="Arial"/>
                <a:cs typeface="Arial"/>
                <a:sym typeface="Arial"/>
              </a:rPr>
              <a:t>, </a:t>
            </a:r>
            <a:r>
              <a:rPr b="0" i="0" lang="en-US" sz="2000" u="none" cap="none" strike="noStrike">
                <a:solidFill>
                  <a:srgbClr val="FF0000"/>
                </a:solidFill>
                <a:latin typeface="Arial"/>
                <a:ea typeface="Arial"/>
                <a:cs typeface="Arial"/>
                <a:sym typeface="Arial"/>
              </a:rPr>
              <a:t>unless a complication </a:t>
            </a:r>
            <a:r>
              <a:rPr b="0" i="0" lang="en-US" sz="2000" u="none" cap="none" strike="noStrike">
                <a:solidFill>
                  <a:schemeClr val="dk1"/>
                </a:solidFill>
                <a:latin typeface="Arial"/>
                <a:ea typeface="Arial"/>
                <a:cs typeface="Arial"/>
                <a:sym typeface="Arial"/>
              </a:rPr>
              <a:t>(Orbital, intracranial or soft tissue involvement) </a:t>
            </a:r>
            <a:r>
              <a:rPr b="0" i="0" lang="en-US" sz="2000" u="none" cap="none" strike="noStrike">
                <a:solidFill>
                  <a:srgbClr val="FF0000"/>
                </a:solidFill>
                <a:latin typeface="Arial"/>
                <a:ea typeface="Arial"/>
                <a:cs typeface="Arial"/>
                <a:sym typeface="Arial"/>
              </a:rPr>
              <a:t>or alternative diagnosis </a:t>
            </a:r>
            <a:r>
              <a:rPr b="0" i="0" lang="en-US" sz="2000" u="none" cap="none" strike="noStrike">
                <a:solidFill>
                  <a:schemeClr val="dk1"/>
                </a:solidFill>
                <a:latin typeface="Arial"/>
                <a:ea typeface="Arial"/>
                <a:cs typeface="Arial"/>
                <a:sym typeface="Arial"/>
              </a:rPr>
              <a:t>(malignancy)</a:t>
            </a:r>
            <a:r>
              <a:rPr b="0" i="0" lang="en-US" sz="2000" u="none" cap="none" strike="noStrike">
                <a:solidFill>
                  <a:srgbClr val="FF0000"/>
                </a:solidFill>
                <a:latin typeface="Arial"/>
                <a:ea typeface="Arial"/>
                <a:cs typeface="Arial"/>
                <a:sym typeface="Arial"/>
              </a:rPr>
              <a:t> is suspected.</a:t>
            </a:r>
            <a:endParaRPr/>
          </a:p>
          <a:p>
            <a:pPr indent="-74929" lvl="0" marL="182880" marR="0" rtl="0" algn="l">
              <a:lnSpc>
                <a:spcPct val="150000"/>
              </a:lnSpc>
              <a:spcBef>
                <a:spcPts val="400"/>
              </a:spcBef>
              <a:spcAft>
                <a:spcPts val="0"/>
              </a:spcAft>
              <a:buClr>
                <a:schemeClr val="accent1"/>
              </a:buClr>
              <a:buSzPts val="1700"/>
              <a:buFont typeface="Arial"/>
              <a:buNone/>
            </a:pPr>
            <a:r>
              <a:t/>
            </a:r>
            <a:endParaRPr b="0" i="0" sz="2000" u="none" cap="none" strike="noStrike">
              <a:solidFill>
                <a:srgbClr val="FF0000"/>
              </a:solidFill>
              <a:latin typeface="Arial"/>
              <a:ea typeface="Arial"/>
              <a:cs typeface="Arial"/>
              <a:sym typeface="Arial"/>
            </a:endParaRPr>
          </a:p>
          <a:p>
            <a:pPr indent="-182880" lvl="0" marL="182880" marR="0" rtl="0" algn="l">
              <a:lnSpc>
                <a:spcPct val="150000"/>
              </a:lnSpc>
              <a:spcBef>
                <a:spcPts val="400"/>
              </a:spcBef>
              <a:spcAft>
                <a:spcPts val="0"/>
              </a:spcAft>
              <a:buClr>
                <a:schemeClr val="accent1"/>
              </a:buClr>
              <a:buSzPts val="1700"/>
              <a:buFont typeface="Arial"/>
              <a:buChar char="•"/>
            </a:pPr>
            <a:r>
              <a:rPr b="0" i="0" lang="en-US" sz="2000" u="none" cap="none" strike="noStrike">
                <a:solidFill>
                  <a:schemeClr val="dk1"/>
                </a:solidFill>
                <a:latin typeface="Arial"/>
                <a:ea typeface="Arial"/>
                <a:cs typeface="Arial"/>
                <a:sym typeface="Arial"/>
              </a:rPr>
              <a:t>Radiographic imaging may also be obtained when the patient has modifying factors or comorbidities that predispose to complications, </a:t>
            </a:r>
            <a:r>
              <a:rPr b="0" i="0" lang="en-US" sz="2000" u="none" cap="none" strike="noStrike">
                <a:solidFill>
                  <a:srgbClr val="FF0000"/>
                </a:solidFill>
                <a:latin typeface="Arial"/>
                <a:ea typeface="Arial"/>
                <a:cs typeface="Arial"/>
                <a:sym typeface="Arial"/>
              </a:rPr>
              <a:t>including diabetes, immune-compromised state, or history of facial trauma or surgery.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0" st="0"/>
                                            </p:txEl>
                                          </p:spTgt>
                                        </p:tgtEl>
                                        <p:attrNameLst>
                                          <p:attrName>style.visibility</p:attrName>
                                        </p:attrNameLst>
                                      </p:cBhvr>
                                      <p:to>
                                        <p:strVal val="visible"/>
                                      </p:to>
                                    </p:set>
                                    <p:animEffect filter="fade" transition="in">
                                      <p:cBhvr>
                                        <p:cTn dur="500"/>
                                        <p:tgtEl>
                                          <p:spTgt spid="2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1" st="1"/>
                                            </p:txEl>
                                          </p:spTgt>
                                        </p:tgtEl>
                                        <p:attrNameLst>
                                          <p:attrName>style.visibility</p:attrName>
                                        </p:attrNameLst>
                                      </p:cBhvr>
                                      <p:to>
                                        <p:strVal val="visible"/>
                                      </p:to>
                                    </p:set>
                                    <p:animEffect filter="fade" transition="in">
                                      <p:cBhvr>
                                        <p:cTn dur="500"/>
                                        <p:tgtEl>
                                          <p:spTgt spid="2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2" st="2"/>
                                            </p:txEl>
                                          </p:spTgt>
                                        </p:tgtEl>
                                        <p:attrNameLst>
                                          <p:attrName>style.visibility</p:attrName>
                                        </p:attrNameLst>
                                      </p:cBhvr>
                                      <p:to>
                                        <p:strVal val="visible"/>
                                      </p:to>
                                    </p:set>
                                    <p:animEffect filter="fade" transition="in">
                                      <p:cBhvr>
                                        <p:cTn dur="500"/>
                                        <p:tgtEl>
                                          <p:spTgt spid="23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3" st="3"/>
                                            </p:txEl>
                                          </p:spTgt>
                                        </p:tgtEl>
                                        <p:attrNameLst>
                                          <p:attrName>style.visibility</p:attrName>
                                        </p:attrNameLst>
                                      </p:cBhvr>
                                      <p:to>
                                        <p:strVal val="visible"/>
                                      </p:to>
                                    </p:set>
                                    <p:animEffect filter="fade" transition="in">
                                      <p:cBhvr>
                                        <p:cTn dur="500"/>
                                        <p:tgtEl>
                                          <p:spTgt spid="23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4" st="4"/>
                                            </p:txEl>
                                          </p:spTgt>
                                        </p:tgtEl>
                                        <p:attrNameLst>
                                          <p:attrName>style.visibility</p:attrName>
                                        </p:attrNameLst>
                                      </p:cBhvr>
                                      <p:to>
                                        <p:strVal val="visible"/>
                                      </p:to>
                                    </p:set>
                                    <p:animEffect filter="fade" transition="in">
                                      <p:cBhvr>
                                        <p:cTn dur="500"/>
                                        <p:tgtEl>
                                          <p:spTgt spid="23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829733" y="216281"/>
            <a:ext cx="10058400" cy="160934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4000"/>
              <a:buFont typeface="Arial"/>
              <a:buNone/>
            </a:pPr>
            <a:r>
              <a:rPr b="0" i="0" lang="en-US" sz="4000" u="none" cap="none" strike="noStrike">
                <a:solidFill>
                  <a:schemeClr val="dk2"/>
                </a:solidFill>
                <a:latin typeface="Arial"/>
                <a:ea typeface="Arial"/>
                <a:cs typeface="Arial"/>
                <a:sym typeface="Arial"/>
              </a:rPr>
              <a:t>Objectives </a:t>
            </a:r>
            <a:endParaRPr b="0" i="0" sz="4000" u="none" cap="none" strike="noStrike">
              <a:solidFill>
                <a:schemeClr val="dk2"/>
              </a:solidFill>
              <a:latin typeface="Arial"/>
              <a:ea typeface="Arial"/>
              <a:cs typeface="Arial"/>
              <a:sym typeface="Arial"/>
            </a:endParaRPr>
          </a:p>
        </p:txBody>
      </p:sp>
      <p:sp>
        <p:nvSpPr>
          <p:cNvPr id="101" name="Shape 101"/>
          <p:cNvSpPr txBox="1"/>
          <p:nvPr>
            <p:ph idx="1" type="body"/>
          </p:nvPr>
        </p:nvSpPr>
        <p:spPr>
          <a:xfrm>
            <a:off x="838200" y="1825625"/>
            <a:ext cx="10515600" cy="4456422"/>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1734"/>
              <a:buFont typeface="Arial"/>
              <a:buNone/>
            </a:pPr>
            <a:r>
              <a:rPr b="0" i="0" lang="en-US" sz="2040" u="none" cap="none" strike="noStrike">
                <a:solidFill>
                  <a:schemeClr val="dk1"/>
                </a:solidFill>
                <a:latin typeface="Noto Sans Symbols"/>
                <a:ea typeface="Noto Sans Symbols"/>
                <a:cs typeface="Noto Sans Symbols"/>
                <a:sym typeface="Noto Sans Symbols"/>
              </a:rPr>
              <a:t>❖ </a:t>
            </a:r>
            <a:r>
              <a:rPr b="0" i="0" lang="en-US" sz="2040" u="none" cap="none" strike="noStrike">
                <a:solidFill>
                  <a:schemeClr val="dk1"/>
                </a:solidFill>
                <a:latin typeface="Arial"/>
                <a:ea typeface="Arial"/>
                <a:cs typeface="Arial"/>
                <a:sym typeface="Arial"/>
              </a:rPr>
              <a:t>Rhinosinusitis, Pharyngitis, and Otitis Media </a:t>
            </a:r>
            <a:endParaRPr/>
          </a:p>
          <a:p>
            <a:pPr indent="0" lvl="0" marL="0" marR="0" rtl="0" algn="l">
              <a:lnSpc>
                <a:spcPct val="80000"/>
              </a:lnSpc>
              <a:spcBef>
                <a:spcPts val="408"/>
              </a:spcBef>
              <a:spcAft>
                <a:spcPts val="0"/>
              </a:spcAft>
              <a:buClr>
                <a:schemeClr val="accent1"/>
              </a:buClr>
              <a:buSzPts val="1734"/>
              <a:buFont typeface="Arial"/>
              <a:buNone/>
            </a:pPr>
            <a:r>
              <a:rPr b="0" i="0" lang="en-US" sz="2040" u="none" cap="none" strike="noStrike">
                <a:solidFill>
                  <a:schemeClr val="dk1"/>
                </a:solidFill>
                <a:latin typeface="Noto Sans Symbols"/>
                <a:ea typeface="Noto Sans Symbols"/>
                <a:cs typeface="Noto Sans Symbols"/>
                <a:sym typeface="Noto Sans Symbols"/>
              </a:rPr>
              <a:t>▪ </a:t>
            </a:r>
            <a:r>
              <a:rPr b="0" i="0" lang="en-US" sz="2040" u="none" cap="none" strike="noStrike">
                <a:solidFill>
                  <a:schemeClr val="dk1"/>
                </a:solidFill>
                <a:latin typeface="Arial"/>
                <a:ea typeface="Arial"/>
                <a:cs typeface="Arial"/>
                <a:sym typeface="Arial"/>
              </a:rPr>
              <a:t>Etiology</a:t>
            </a:r>
            <a:endParaRPr/>
          </a:p>
          <a:p>
            <a:pPr indent="0" lvl="0" marL="0" marR="0" rtl="0" algn="l">
              <a:lnSpc>
                <a:spcPct val="80000"/>
              </a:lnSpc>
              <a:spcBef>
                <a:spcPts val="408"/>
              </a:spcBef>
              <a:spcAft>
                <a:spcPts val="0"/>
              </a:spcAft>
              <a:buClr>
                <a:schemeClr val="accent1"/>
              </a:buClr>
              <a:buSzPts val="1734"/>
              <a:buFont typeface="Arial"/>
              <a:buNone/>
            </a:pPr>
            <a:r>
              <a:rPr b="0" i="0" lang="en-US" sz="2040" u="none" cap="none" strike="noStrike">
                <a:solidFill>
                  <a:schemeClr val="dk1"/>
                </a:solidFill>
                <a:latin typeface="Noto Sans Symbols"/>
                <a:ea typeface="Noto Sans Symbols"/>
                <a:cs typeface="Noto Sans Symbols"/>
                <a:sym typeface="Noto Sans Symbols"/>
              </a:rPr>
              <a:t>▪ </a:t>
            </a:r>
            <a:r>
              <a:rPr b="0" i="0" lang="en-US" sz="2040" u="none" cap="none" strike="noStrike">
                <a:solidFill>
                  <a:schemeClr val="dk1"/>
                </a:solidFill>
                <a:latin typeface="Arial"/>
                <a:ea typeface="Arial"/>
                <a:cs typeface="Arial"/>
                <a:sym typeface="Arial"/>
              </a:rPr>
              <a:t>Risk factors </a:t>
            </a:r>
            <a:endParaRPr/>
          </a:p>
          <a:p>
            <a:pPr indent="0" lvl="0" marL="0" marR="0" rtl="0" algn="l">
              <a:lnSpc>
                <a:spcPct val="80000"/>
              </a:lnSpc>
              <a:spcBef>
                <a:spcPts val="408"/>
              </a:spcBef>
              <a:spcAft>
                <a:spcPts val="0"/>
              </a:spcAft>
              <a:buClr>
                <a:schemeClr val="accent1"/>
              </a:buClr>
              <a:buSzPts val="1734"/>
              <a:buFont typeface="Arial"/>
              <a:buNone/>
            </a:pPr>
            <a:r>
              <a:rPr b="0" i="0" lang="en-US" sz="2040" u="none" cap="none" strike="noStrike">
                <a:solidFill>
                  <a:schemeClr val="dk1"/>
                </a:solidFill>
                <a:latin typeface="Noto Sans Symbols"/>
                <a:ea typeface="Noto Sans Symbols"/>
                <a:cs typeface="Noto Sans Symbols"/>
                <a:sym typeface="Noto Sans Symbols"/>
              </a:rPr>
              <a:t>▪ </a:t>
            </a:r>
            <a:r>
              <a:rPr b="0" i="0" lang="en-US" sz="2040" u="none" cap="none" strike="noStrike">
                <a:solidFill>
                  <a:schemeClr val="dk1"/>
                </a:solidFill>
                <a:latin typeface="Arial"/>
                <a:ea typeface="Arial"/>
                <a:cs typeface="Arial"/>
                <a:sym typeface="Arial"/>
              </a:rPr>
              <a:t>Relevant microbiology &amp; virology</a:t>
            </a:r>
            <a:endParaRPr/>
          </a:p>
          <a:p>
            <a:pPr indent="0" lvl="0" marL="0" marR="0" rtl="0" algn="l">
              <a:lnSpc>
                <a:spcPct val="80000"/>
              </a:lnSpc>
              <a:spcBef>
                <a:spcPts val="408"/>
              </a:spcBef>
              <a:spcAft>
                <a:spcPts val="0"/>
              </a:spcAft>
              <a:buClr>
                <a:schemeClr val="accent1"/>
              </a:buClr>
              <a:buSzPts val="1734"/>
              <a:buFont typeface="Arial"/>
              <a:buNone/>
            </a:pPr>
            <a:r>
              <a:rPr b="0" i="0" lang="en-US" sz="2040" u="none" cap="none" strike="noStrike">
                <a:solidFill>
                  <a:schemeClr val="dk1"/>
                </a:solidFill>
                <a:latin typeface="Noto Sans Symbols"/>
                <a:ea typeface="Noto Sans Symbols"/>
                <a:cs typeface="Noto Sans Symbols"/>
                <a:sym typeface="Noto Sans Symbols"/>
              </a:rPr>
              <a:t>▪ </a:t>
            </a:r>
            <a:r>
              <a:rPr b="0" i="0" lang="en-US" sz="2040" u="none" cap="none" strike="noStrike">
                <a:solidFill>
                  <a:schemeClr val="dk1"/>
                </a:solidFill>
                <a:latin typeface="Arial"/>
                <a:ea typeface="Arial"/>
                <a:cs typeface="Arial"/>
                <a:sym typeface="Arial"/>
              </a:rPr>
              <a:t>Important of historical clues and clinical findings</a:t>
            </a:r>
            <a:endParaRPr/>
          </a:p>
          <a:p>
            <a:pPr indent="0" lvl="0" marL="0" marR="0" rtl="0" algn="l">
              <a:lnSpc>
                <a:spcPct val="80000"/>
              </a:lnSpc>
              <a:spcBef>
                <a:spcPts val="408"/>
              </a:spcBef>
              <a:spcAft>
                <a:spcPts val="0"/>
              </a:spcAft>
              <a:buClr>
                <a:schemeClr val="accent1"/>
              </a:buClr>
              <a:buSzPts val="1734"/>
              <a:buFont typeface="Arial"/>
              <a:buNone/>
            </a:pPr>
            <a:r>
              <a:rPr b="0" i="0" lang="en-US" sz="2040" u="none" cap="none" strike="noStrike">
                <a:solidFill>
                  <a:schemeClr val="dk1"/>
                </a:solidFill>
                <a:latin typeface="Noto Sans Symbols"/>
                <a:ea typeface="Noto Sans Symbols"/>
                <a:cs typeface="Noto Sans Symbols"/>
                <a:sym typeface="Noto Sans Symbols"/>
              </a:rPr>
              <a:t>▪ </a:t>
            </a:r>
            <a:r>
              <a:rPr b="0" i="0" lang="en-US" sz="2040" u="none" cap="none" strike="noStrike">
                <a:solidFill>
                  <a:schemeClr val="dk1"/>
                </a:solidFill>
                <a:latin typeface="Arial"/>
                <a:ea typeface="Arial"/>
                <a:cs typeface="Arial"/>
                <a:sym typeface="Arial"/>
              </a:rPr>
              <a:t>How to differentiate between viral &amp; bacterial etiology</a:t>
            </a:r>
            <a:endParaRPr/>
          </a:p>
          <a:p>
            <a:pPr indent="0" lvl="0" marL="0" marR="0" rtl="0" algn="l">
              <a:lnSpc>
                <a:spcPct val="80000"/>
              </a:lnSpc>
              <a:spcBef>
                <a:spcPts val="408"/>
              </a:spcBef>
              <a:spcAft>
                <a:spcPts val="0"/>
              </a:spcAft>
              <a:buClr>
                <a:schemeClr val="accent1"/>
              </a:buClr>
              <a:buSzPts val="1734"/>
              <a:buFont typeface="Arial"/>
              <a:buNone/>
            </a:pPr>
            <a:r>
              <a:rPr b="0" i="0" lang="en-US" sz="2040" u="none" cap="none" strike="noStrike">
                <a:solidFill>
                  <a:schemeClr val="dk1"/>
                </a:solidFill>
                <a:latin typeface="Noto Sans Symbols"/>
                <a:ea typeface="Noto Sans Symbols"/>
                <a:cs typeface="Noto Sans Symbols"/>
                <a:sym typeface="Noto Sans Symbols"/>
              </a:rPr>
              <a:t>▪ </a:t>
            </a:r>
            <a:r>
              <a:rPr b="0" i="0" lang="en-US" sz="2040" u="none" cap="none" strike="noStrike">
                <a:solidFill>
                  <a:schemeClr val="dk1"/>
                </a:solidFill>
                <a:latin typeface="Arial"/>
                <a:ea typeface="Arial"/>
                <a:cs typeface="Arial"/>
                <a:sym typeface="Arial"/>
              </a:rPr>
              <a:t>Diagnostic tests and imaging</a:t>
            </a:r>
            <a:endParaRPr/>
          </a:p>
          <a:p>
            <a:pPr indent="0" lvl="0" marL="0" marR="0" rtl="0" algn="l">
              <a:lnSpc>
                <a:spcPct val="80000"/>
              </a:lnSpc>
              <a:spcBef>
                <a:spcPts val="408"/>
              </a:spcBef>
              <a:spcAft>
                <a:spcPts val="0"/>
              </a:spcAft>
              <a:buClr>
                <a:schemeClr val="accent1"/>
              </a:buClr>
              <a:buSzPts val="1734"/>
              <a:buFont typeface="Arial"/>
              <a:buNone/>
            </a:pPr>
            <a:r>
              <a:rPr b="0" i="0" lang="en-US" sz="2040" u="none" cap="none" strike="noStrike">
                <a:solidFill>
                  <a:schemeClr val="dk1"/>
                </a:solidFill>
                <a:latin typeface="Noto Sans Symbols"/>
                <a:ea typeface="Noto Sans Symbols"/>
                <a:cs typeface="Noto Sans Symbols"/>
                <a:sym typeface="Noto Sans Symbols"/>
              </a:rPr>
              <a:t>▪ </a:t>
            </a:r>
            <a:r>
              <a:rPr b="0" i="0" lang="en-US" sz="2040" u="none" cap="none" strike="noStrike">
                <a:solidFill>
                  <a:schemeClr val="dk1"/>
                </a:solidFill>
                <a:latin typeface="Arial"/>
                <a:ea typeface="Arial"/>
                <a:cs typeface="Arial"/>
                <a:sym typeface="Arial"/>
              </a:rPr>
              <a:t>Management (symptomatic, antibiotic choice, antiviral therapy) </a:t>
            </a:r>
            <a:endParaRPr/>
          </a:p>
          <a:p>
            <a:pPr indent="0" lvl="0" marL="0" marR="0" rtl="0" algn="l">
              <a:lnSpc>
                <a:spcPct val="80000"/>
              </a:lnSpc>
              <a:spcBef>
                <a:spcPts val="408"/>
              </a:spcBef>
              <a:spcAft>
                <a:spcPts val="0"/>
              </a:spcAft>
              <a:buClr>
                <a:schemeClr val="accent1"/>
              </a:buClr>
              <a:buSzPts val="1734"/>
              <a:buFont typeface="Arial"/>
              <a:buNone/>
            </a:pPr>
            <a:r>
              <a:rPr b="0" i="0" lang="en-US" sz="2040" u="none" cap="none" strike="noStrike">
                <a:solidFill>
                  <a:schemeClr val="dk1"/>
                </a:solidFill>
                <a:latin typeface="Noto Sans Symbols"/>
                <a:ea typeface="Noto Sans Symbols"/>
                <a:cs typeface="Noto Sans Symbols"/>
                <a:sym typeface="Noto Sans Symbols"/>
              </a:rPr>
              <a:t>▪ </a:t>
            </a:r>
            <a:r>
              <a:rPr b="0" i="0" lang="en-US" sz="2040" u="none" cap="none" strike="noStrike">
                <a:solidFill>
                  <a:schemeClr val="dk1"/>
                </a:solidFill>
                <a:latin typeface="Arial"/>
                <a:ea typeface="Arial"/>
                <a:cs typeface="Arial"/>
                <a:sym typeface="Arial"/>
              </a:rPr>
              <a:t>Prevention and complications </a:t>
            </a:r>
            <a:endParaRPr/>
          </a:p>
          <a:p>
            <a:pPr indent="0" lvl="0" marL="0" marR="0" rtl="0" algn="l">
              <a:lnSpc>
                <a:spcPct val="80000"/>
              </a:lnSpc>
              <a:spcBef>
                <a:spcPts val="408"/>
              </a:spcBef>
              <a:spcAft>
                <a:spcPts val="0"/>
              </a:spcAft>
              <a:buClr>
                <a:schemeClr val="accent1"/>
              </a:buClr>
              <a:buSzPts val="1734"/>
              <a:buFont typeface="Arial"/>
              <a:buNone/>
            </a:pPr>
            <a:r>
              <a:rPr b="0" i="0" lang="en-US" sz="2040" u="none" cap="none" strike="noStrike">
                <a:solidFill>
                  <a:schemeClr val="dk1"/>
                </a:solidFill>
                <a:latin typeface="Noto Sans Symbols"/>
                <a:ea typeface="Noto Sans Symbols"/>
                <a:cs typeface="Noto Sans Symbols"/>
                <a:sym typeface="Noto Sans Symbols"/>
              </a:rPr>
              <a:t>❖ </a:t>
            </a:r>
            <a:r>
              <a:rPr b="0" i="0" lang="en-US" sz="2040" u="none" cap="none" strike="noStrike">
                <a:solidFill>
                  <a:schemeClr val="dk1"/>
                </a:solidFill>
                <a:latin typeface="Arial"/>
                <a:ea typeface="Arial"/>
                <a:cs typeface="Arial"/>
                <a:sym typeface="Arial"/>
              </a:rPr>
              <a:t>Allergic rhinitis </a:t>
            </a:r>
            <a:endParaRPr/>
          </a:p>
          <a:p>
            <a:pPr indent="0" lvl="0" marL="0" marR="0" rtl="0" algn="l">
              <a:lnSpc>
                <a:spcPct val="80000"/>
              </a:lnSpc>
              <a:spcBef>
                <a:spcPts val="408"/>
              </a:spcBef>
              <a:spcAft>
                <a:spcPts val="0"/>
              </a:spcAft>
              <a:buClr>
                <a:schemeClr val="accent1"/>
              </a:buClr>
              <a:buSzPts val="1734"/>
              <a:buFont typeface="Arial"/>
              <a:buNone/>
            </a:pPr>
            <a:r>
              <a:rPr b="0" i="0" lang="en-US" sz="2040" u="none" cap="none" strike="noStrike">
                <a:solidFill>
                  <a:schemeClr val="dk1"/>
                </a:solidFill>
                <a:latin typeface="Noto Sans Symbols"/>
                <a:ea typeface="Noto Sans Symbols"/>
                <a:cs typeface="Noto Sans Symbols"/>
                <a:sym typeface="Noto Sans Symbols"/>
              </a:rPr>
              <a:t>▪ ▪</a:t>
            </a:r>
            <a:r>
              <a:rPr b="0" i="0" lang="en-US" sz="2040" u="none" cap="none" strike="noStrike">
                <a:solidFill>
                  <a:schemeClr val="dk1"/>
                </a:solidFill>
                <a:latin typeface="Arial"/>
                <a:ea typeface="Arial"/>
                <a:cs typeface="Arial"/>
                <a:sym typeface="Arial"/>
              </a:rPr>
              <a:t>Definition &amp; classification </a:t>
            </a:r>
            <a:endParaRPr b="0" i="0" sz="2040" u="none" cap="none" strike="noStrike">
              <a:solidFill>
                <a:schemeClr val="dk1"/>
              </a:solidFill>
              <a:latin typeface="Arial"/>
              <a:ea typeface="Arial"/>
              <a:cs typeface="Arial"/>
              <a:sym typeface="Arial"/>
            </a:endParaRPr>
          </a:p>
          <a:p>
            <a:pPr indent="0" lvl="0" marL="0" marR="0" rtl="0" algn="l">
              <a:lnSpc>
                <a:spcPct val="80000"/>
              </a:lnSpc>
              <a:spcBef>
                <a:spcPts val="408"/>
              </a:spcBef>
              <a:spcAft>
                <a:spcPts val="0"/>
              </a:spcAft>
              <a:buClr>
                <a:schemeClr val="accent1"/>
              </a:buClr>
              <a:buSzPts val="1734"/>
              <a:buFont typeface="Arial"/>
              <a:buNone/>
            </a:pPr>
            <a:r>
              <a:rPr b="0" i="0" lang="en-US" sz="2040" u="none" cap="none" strike="noStrike">
                <a:solidFill>
                  <a:schemeClr val="dk1"/>
                </a:solidFill>
                <a:latin typeface="Noto Sans Symbols"/>
                <a:ea typeface="Noto Sans Symbols"/>
                <a:cs typeface="Noto Sans Symbols"/>
                <a:sym typeface="Noto Sans Symbols"/>
              </a:rPr>
              <a:t>▪ ▪</a:t>
            </a:r>
            <a:r>
              <a:rPr b="0" i="0" lang="en-US" sz="2040" u="none" cap="none" strike="noStrike">
                <a:solidFill>
                  <a:schemeClr val="dk1"/>
                </a:solidFill>
                <a:latin typeface="Arial"/>
                <a:ea typeface="Arial"/>
                <a:cs typeface="Arial"/>
                <a:sym typeface="Arial"/>
              </a:rPr>
              <a:t>Assessment of severity &amp; triggers </a:t>
            </a:r>
            <a:endParaRPr b="0" i="0" sz="2040" u="none" cap="none" strike="noStrike">
              <a:solidFill>
                <a:schemeClr val="dk1"/>
              </a:solidFill>
              <a:latin typeface="Arial"/>
              <a:ea typeface="Arial"/>
              <a:cs typeface="Arial"/>
              <a:sym typeface="Arial"/>
            </a:endParaRPr>
          </a:p>
          <a:p>
            <a:pPr indent="0" lvl="0" marL="0" marR="0" rtl="0" algn="l">
              <a:lnSpc>
                <a:spcPct val="80000"/>
              </a:lnSpc>
              <a:spcBef>
                <a:spcPts val="408"/>
              </a:spcBef>
              <a:spcAft>
                <a:spcPts val="0"/>
              </a:spcAft>
              <a:buClr>
                <a:schemeClr val="accent1"/>
              </a:buClr>
              <a:buSzPts val="1734"/>
              <a:buFont typeface="Arial"/>
              <a:buNone/>
            </a:pPr>
            <a:r>
              <a:rPr b="0" i="0" lang="en-US" sz="2040" u="none" cap="none" strike="noStrike">
                <a:solidFill>
                  <a:schemeClr val="dk1"/>
                </a:solidFill>
                <a:latin typeface="Noto Sans Symbols"/>
                <a:ea typeface="Noto Sans Symbols"/>
                <a:cs typeface="Noto Sans Symbols"/>
                <a:sym typeface="Noto Sans Symbols"/>
              </a:rPr>
              <a:t>▪ ▪</a:t>
            </a:r>
            <a:r>
              <a:rPr b="0" i="0" lang="en-US" sz="2040" u="none" cap="none" strike="noStrike">
                <a:solidFill>
                  <a:schemeClr val="dk1"/>
                </a:solidFill>
                <a:latin typeface="Arial"/>
                <a:ea typeface="Arial"/>
                <a:cs typeface="Arial"/>
                <a:sym typeface="Arial"/>
              </a:rPr>
              <a:t>Allergy testing </a:t>
            </a:r>
            <a:endParaRPr b="0" i="0" sz="2040" u="none" cap="none" strike="noStrike">
              <a:solidFill>
                <a:schemeClr val="dk1"/>
              </a:solidFill>
              <a:latin typeface="Arial"/>
              <a:ea typeface="Arial"/>
              <a:cs typeface="Arial"/>
              <a:sym typeface="Arial"/>
            </a:endParaRPr>
          </a:p>
          <a:p>
            <a:pPr indent="0" lvl="0" marL="0" marR="0" rtl="0" algn="l">
              <a:lnSpc>
                <a:spcPct val="80000"/>
              </a:lnSpc>
              <a:spcBef>
                <a:spcPts val="408"/>
              </a:spcBef>
              <a:spcAft>
                <a:spcPts val="0"/>
              </a:spcAft>
              <a:buClr>
                <a:schemeClr val="accent1"/>
              </a:buClr>
              <a:buSzPts val="1734"/>
              <a:buFont typeface="Arial"/>
              <a:buNone/>
            </a:pPr>
            <a:r>
              <a:rPr b="0" i="0" lang="en-US" sz="2040" u="none" cap="none" strike="noStrike">
                <a:solidFill>
                  <a:schemeClr val="dk1"/>
                </a:solidFill>
                <a:latin typeface="Noto Sans Symbols"/>
                <a:ea typeface="Noto Sans Symbols"/>
                <a:cs typeface="Noto Sans Symbols"/>
                <a:sym typeface="Noto Sans Symbols"/>
              </a:rPr>
              <a:t>▪ ▪</a:t>
            </a:r>
            <a:r>
              <a:rPr b="0" i="0" lang="en-US" sz="2040" u="none" cap="none" strike="noStrike">
                <a:solidFill>
                  <a:schemeClr val="dk1"/>
                </a:solidFill>
                <a:latin typeface="Arial"/>
                <a:ea typeface="Arial"/>
                <a:cs typeface="Arial"/>
                <a:sym typeface="Arial"/>
              </a:rPr>
              <a:t>Allergic rhinitis treatment </a:t>
            </a:r>
            <a:endParaRPr b="0" i="0" sz="2040" u="none" cap="none" strike="noStrike">
              <a:solidFill>
                <a:schemeClr val="dk1"/>
              </a:solidFill>
              <a:latin typeface="Arial"/>
              <a:ea typeface="Arial"/>
              <a:cs typeface="Arial"/>
              <a:sym typeface="Arial"/>
            </a:endParaRPr>
          </a:p>
          <a:p>
            <a:pPr indent="-72770" lvl="0" marL="182880" marR="0" rtl="0" algn="l">
              <a:lnSpc>
                <a:spcPct val="80000"/>
              </a:lnSpc>
              <a:spcBef>
                <a:spcPts val="408"/>
              </a:spcBef>
              <a:spcAft>
                <a:spcPts val="0"/>
              </a:spcAft>
              <a:buClr>
                <a:schemeClr val="accent1"/>
              </a:buClr>
              <a:buSzPts val="1734"/>
              <a:buFont typeface="Arial"/>
              <a:buNone/>
            </a:pPr>
            <a:r>
              <a:t/>
            </a:r>
            <a:endParaRPr b="0" i="0" sz="204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4000"/>
              <a:buFont typeface="Raleway"/>
              <a:buNone/>
            </a:pPr>
            <a:r>
              <a:rPr b="0" i="0" lang="en-US" sz="4000" u="none" cap="none" strike="noStrike">
                <a:solidFill>
                  <a:schemeClr val="dk2"/>
                </a:solidFill>
                <a:latin typeface="Raleway"/>
                <a:ea typeface="Raleway"/>
                <a:cs typeface="Raleway"/>
                <a:sym typeface="Raleway"/>
              </a:rPr>
              <a:t>Cont..</a:t>
            </a:r>
            <a:endParaRPr b="0" i="0" sz="4000" u="none" cap="none" strike="noStrike">
              <a:solidFill>
                <a:schemeClr val="dk2"/>
              </a:solidFill>
              <a:latin typeface="Raleway"/>
              <a:ea typeface="Raleway"/>
              <a:cs typeface="Raleway"/>
              <a:sym typeface="Raleway"/>
            </a:endParaRPr>
          </a:p>
        </p:txBody>
      </p:sp>
      <p:sp>
        <p:nvSpPr>
          <p:cNvPr id="239" name="Shape 239"/>
          <p:cNvSpPr txBox="1"/>
          <p:nvPr>
            <p:ph idx="1" type="body"/>
          </p:nvPr>
        </p:nvSpPr>
        <p:spPr>
          <a:xfrm>
            <a:off x="0" y="2093976"/>
            <a:ext cx="12192000" cy="4764024"/>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1870"/>
              <a:buFont typeface="Arial"/>
              <a:buChar char="•"/>
            </a:pPr>
            <a:r>
              <a:rPr b="0" i="0" lang="en-US" sz="2200" u="none" cap="none" strike="noStrike">
                <a:solidFill>
                  <a:schemeClr val="dk1"/>
                </a:solidFill>
                <a:latin typeface="Arial"/>
                <a:ea typeface="Arial"/>
                <a:cs typeface="Arial"/>
                <a:sym typeface="Arial"/>
              </a:rPr>
              <a:t>CT imaging of the sinuses is </a:t>
            </a:r>
            <a:r>
              <a:rPr b="0" i="0" lang="en-US" sz="2200" u="none" cap="none" strike="noStrike">
                <a:solidFill>
                  <a:srgbClr val="FF0000"/>
                </a:solidFill>
                <a:latin typeface="Arial"/>
                <a:ea typeface="Arial"/>
                <a:cs typeface="Arial"/>
                <a:sym typeface="Arial"/>
              </a:rPr>
              <a:t>appropriate when a complication </a:t>
            </a:r>
            <a:r>
              <a:rPr b="0" i="0" lang="en-US" sz="2200" u="none" cap="none" strike="noStrike">
                <a:solidFill>
                  <a:schemeClr val="dk1"/>
                </a:solidFill>
                <a:latin typeface="Arial"/>
                <a:ea typeface="Arial"/>
                <a:cs typeface="Arial"/>
                <a:sym typeface="Arial"/>
              </a:rPr>
              <a:t>of ABRS is suspected based on severe headache, facial swelling, cranial nerve palsies, or forward displacement or bulging of the eye (proptosis); CT findings that correlate with ABRS include </a:t>
            </a:r>
            <a:r>
              <a:rPr b="0" i="0" lang="en-US" sz="2200" u="none" cap="none" strike="noStrike">
                <a:solidFill>
                  <a:srgbClr val="FF0000"/>
                </a:solidFill>
                <a:latin typeface="Arial"/>
                <a:ea typeface="Arial"/>
                <a:cs typeface="Arial"/>
                <a:sym typeface="Arial"/>
              </a:rPr>
              <a:t>opacification, air-fluid level, and moderate to severe mucosal thickening</a:t>
            </a:r>
            <a:r>
              <a:rPr b="0" i="0" lang="en-US" sz="2200" u="none" cap="none" strike="noStrike">
                <a:solidFill>
                  <a:srgbClr val="0070C0"/>
                </a:solidFill>
                <a:latin typeface="Arial"/>
                <a:ea typeface="Arial"/>
                <a:cs typeface="Arial"/>
                <a:sym typeface="Arial"/>
              </a:rPr>
              <a:t>. </a:t>
            </a:r>
            <a:r>
              <a:rPr b="0" i="0" lang="en-US" sz="2200" u="none" cap="none" strike="noStrike">
                <a:solidFill>
                  <a:schemeClr val="dk1"/>
                </a:solidFill>
                <a:latin typeface="Arial"/>
                <a:ea typeface="Arial"/>
                <a:cs typeface="Arial"/>
                <a:sym typeface="Arial"/>
              </a:rPr>
              <a:t>Complications of ABRS are best assessed using </a:t>
            </a:r>
            <a:r>
              <a:rPr b="0" i="0" lang="en-US" sz="2200" u="none" cap="none" strike="noStrike">
                <a:solidFill>
                  <a:srgbClr val="0070C0"/>
                </a:solidFill>
                <a:latin typeface="Arial"/>
                <a:ea typeface="Arial"/>
                <a:cs typeface="Arial"/>
                <a:sym typeface="Arial"/>
              </a:rPr>
              <a:t>iodine contrast-enhanced CT or gadolinium based MR </a:t>
            </a:r>
            <a:r>
              <a:rPr b="0" i="0" lang="en-US" sz="2200" u="none" cap="none" strike="noStrike">
                <a:solidFill>
                  <a:schemeClr val="dk1"/>
                </a:solidFill>
                <a:latin typeface="Arial"/>
                <a:ea typeface="Arial"/>
                <a:cs typeface="Arial"/>
                <a:sym typeface="Arial"/>
              </a:rPr>
              <a:t>imaging to identify extra-sinus extension or involvement.33,75-</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Shape 244"/>
          <p:cNvSpPr txBox="1"/>
          <p:nvPr>
            <p:ph type="title"/>
          </p:nvPr>
        </p:nvSpPr>
        <p:spPr>
          <a:xfrm>
            <a:off x="1981200" y="381000"/>
            <a:ext cx="8229600" cy="283516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3000"/>
              <a:buFont typeface="Raleway"/>
              <a:buNone/>
            </a:pPr>
            <a:r>
              <a:rPr b="1" i="0" lang="en-US" sz="3000" u="none" cap="none" strike="noStrike">
                <a:solidFill>
                  <a:schemeClr val="dk2"/>
                </a:solidFill>
                <a:latin typeface="Raleway"/>
                <a:ea typeface="Raleway"/>
                <a:cs typeface="Raleway"/>
                <a:sym typeface="Raleway"/>
              </a:rPr>
              <a:t>Management of  viral and bacterial rhinosinusitis symptomatically</a:t>
            </a:r>
            <a:br>
              <a:rPr b="0" i="0" lang="en-US" sz="3000" u="none" cap="none" strike="noStrike">
                <a:solidFill>
                  <a:schemeClr val="dk2"/>
                </a:solidFill>
                <a:latin typeface="Raleway"/>
                <a:ea typeface="Raleway"/>
                <a:cs typeface="Raleway"/>
                <a:sym typeface="Raleway"/>
              </a:rPr>
            </a:br>
            <a:endParaRPr b="0" i="0" sz="3000" u="none" cap="none" strike="noStrike">
              <a:solidFill>
                <a:schemeClr val="dk2"/>
              </a:solidFill>
              <a:latin typeface="Raleway"/>
              <a:ea typeface="Raleway"/>
              <a:cs typeface="Raleway"/>
              <a:sym typeface="Raleway"/>
            </a:endParaRPr>
          </a:p>
        </p:txBody>
      </p:sp>
      <p:sp>
        <p:nvSpPr>
          <p:cNvPr id="245" name="Shape 245"/>
          <p:cNvSpPr txBox="1"/>
          <p:nvPr>
            <p:ph idx="1" type="body"/>
          </p:nvPr>
        </p:nvSpPr>
        <p:spPr>
          <a:xfrm>
            <a:off x="7256" y="2424886"/>
            <a:ext cx="12184743" cy="4433114"/>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For symptomatic relief of VRS Clinicians may recommend </a:t>
            </a:r>
            <a:r>
              <a:rPr b="0" i="0" lang="en-US" sz="2400" u="none" cap="none" strike="noStrike">
                <a:solidFill>
                  <a:srgbClr val="0070C0"/>
                </a:solidFill>
                <a:latin typeface="Arial"/>
                <a:ea typeface="Arial"/>
                <a:cs typeface="Arial"/>
                <a:sym typeface="Arial"/>
              </a:rPr>
              <a:t>rest, fluid, analgesics, topical intranasal steroids, and/or nasal saline irrigation for symptomatic relief of VRS.</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For symptomatic relief of ABRS Clinicians may recommend </a:t>
            </a:r>
            <a:r>
              <a:rPr b="0" i="0" lang="en-US" sz="2400" u="none" cap="none" strike="noStrike">
                <a:solidFill>
                  <a:srgbClr val="0070C0"/>
                </a:solidFill>
                <a:latin typeface="Arial"/>
                <a:ea typeface="Arial"/>
                <a:cs typeface="Arial"/>
                <a:sym typeface="Arial"/>
              </a:rPr>
              <a:t>analgesics, topical intranasal steroids, and/or nasal saline irrigation for symptomatic relief of ABRS</a:t>
            </a:r>
            <a:r>
              <a:rPr b="0" i="0" lang="en-US" sz="2400" u="none" cap="none" strike="noStrike">
                <a:solidFill>
                  <a:schemeClr val="dk1"/>
                </a:solidFill>
                <a:latin typeface="Arial"/>
                <a:ea typeface="Arial"/>
                <a:cs typeface="Arial"/>
                <a:sym typeface="Arial"/>
              </a:rPr>
              <a:t>.</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Treatment of complications (antibiotics for secondary bacterial infection, treatment of exacerbations of COPD or asthma).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animEffect filter="fade" transition="in">
                                      <p:cBhvr>
                                        <p:cTn dur="500"/>
                                        <p:tgtEl>
                                          <p:spTgt spid="2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1" st="1"/>
                                            </p:txEl>
                                          </p:spTgt>
                                        </p:tgtEl>
                                        <p:attrNameLst>
                                          <p:attrName>style.visibility</p:attrName>
                                        </p:attrNameLst>
                                      </p:cBhvr>
                                      <p:to>
                                        <p:strVal val="visible"/>
                                      </p:to>
                                    </p:set>
                                    <p:animEffect filter="fade" transition="in">
                                      <p:cBhvr>
                                        <p:cTn dur="500"/>
                                        <p:tgtEl>
                                          <p:spTgt spid="2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2" st="2"/>
                                            </p:txEl>
                                          </p:spTgt>
                                        </p:tgtEl>
                                        <p:attrNameLst>
                                          <p:attrName>style.visibility</p:attrName>
                                        </p:attrNameLst>
                                      </p:cBhvr>
                                      <p:to>
                                        <p:strVal val="visible"/>
                                      </p:to>
                                    </p:set>
                                    <p:animEffect filter="fade" transition="in">
                                      <p:cBhvr>
                                        <p:cTn dur="500"/>
                                        <p:tgtEl>
                                          <p:spTgt spid="24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Shape 250"/>
          <p:cNvSpPr txBox="1"/>
          <p:nvPr>
            <p:ph type="title"/>
          </p:nvPr>
        </p:nvSpPr>
        <p:spPr>
          <a:xfrm>
            <a:off x="406401" y="373743"/>
            <a:ext cx="11190514" cy="151311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3000"/>
              <a:buFont typeface="Raleway"/>
              <a:buNone/>
            </a:pPr>
            <a:r>
              <a:rPr b="1" i="0" lang="en-US" sz="3000" u="none" cap="none" strike="noStrike">
                <a:solidFill>
                  <a:schemeClr val="dk2"/>
                </a:solidFill>
                <a:latin typeface="Raleway"/>
                <a:ea typeface="Raleway"/>
                <a:cs typeface="Raleway"/>
                <a:sym typeface="Raleway"/>
              </a:rPr>
              <a:t>Besides symptomatic management, how would you initially approach a bacterial rhinosinusitis?</a:t>
            </a:r>
            <a:br>
              <a:rPr b="0" i="0" lang="en-US" sz="3000" u="none" cap="none" strike="noStrike">
                <a:solidFill>
                  <a:schemeClr val="dk2"/>
                </a:solidFill>
                <a:latin typeface="Raleway"/>
                <a:ea typeface="Raleway"/>
                <a:cs typeface="Raleway"/>
                <a:sym typeface="Raleway"/>
              </a:rPr>
            </a:br>
            <a:endParaRPr b="0" i="0" sz="3000" u="none" cap="none" strike="noStrike">
              <a:solidFill>
                <a:schemeClr val="dk2"/>
              </a:solidFill>
              <a:latin typeface="Raleway"/>
              <a:ea typeface="Raleway"/>
              <a:cs typeface="Raleway"/>
              <a:sym typeface="Raleway"/>
            </a:endParaRPr>
          </a:p>
        </p:txBody>
      </p:sp>
      <p:sp>
        <p:nvSpPr>
          <p:cNvPr id="251" name="Shape 251"/>
          <p:cNvSpPr txBox="1"/>
          <p:nvPr>
            <p:ph idx="1" type="body"/>
          </p:nvPr>
        </p:nvSpPr>
        <p:spPr>
          <a:xfrm>
            <a:off x="0" y="1990778"/>
            <a:ext cx="12192000" cy="4867221"/>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1870"/>
              <a:buFont typeface="Arial"/>
              <a:buChar char="•"/>
            </a:pPr>
            <a:r>
              <a:rPr b="0" i="0" lang="en-US" sz="2200" u="none" cap="none" strike="noStrike">
                <a:solidFill>
                  <a:schemeClr val="dk1"/>
                </a:solidFill>
                <a:latin typeface="Arial"/>
                <a:ea typeface="Arial"/>
                <a:cs typeface="Arial"/>
                <a:sym typeface="Arial"/>
              </a:rPr>
              <a:t>Initial management of ABRS Clinicians should either offer </a:t>
            </a:r>
            <a:r>
              <a:rPr b="0" i="0" lang="en-US" sz="2200" u="none" cap="none" strike="noStrike">
                <a:solidFill>
                  <a:srgbClr val="FF0000"/>
                </a:solidFill>
                <a:latin typeface="Arial"/>
                <a:ea typeface="Arial"/>
                <a:cs typeface="Arial"/>
                <a:sym typeface="Arial"/>
              </a:rPr>
              <a:t>watchful </a:t>
            </a:r>
            <a:r>
              <a:rPr b="0" i="0" lang="en-US" sz="2200" u="none" cap="none" strike="noStrike">
                <a:solidFill>
                  <a:schemeClr val="dk1"/>
                </a:solidFill>
                <a:latin typeface="Arial"/>
                <a:ea typeface="Arial"/>
                <a:cs typeface="Arial"/>
                <a:sym typeface="Arial"/>
              </a:rPr>
              <a:t>waiting (without antibiotics)</a:t>
            </a:r>
            <a:r>
              <a:rPr b="0" i="0" lang="en-US" sz="2200" u="none" cap="none" strike="noStrike">
                <a:solidFill>
                  <a:srgbClr val="0070C0"/>
                </a:solidFill>
                <a:latin typeface="Arial"/>
                <a:ea typeface="Arial"/>
                <a:cs typeface="Arial"/>
                <a:sym typeface="Arial"/>
              </a:rPr>
              <a:t> </a:t>
            </a:r>
            <a:r>
              <a:rPr b="0" i="0" lang="en-US" sz="2200" u="none" cap="none" strike="noStrike">
                <a:solidFill>
                  <a:srgbClr val="FF0000"/>
                </a:solidFill>
                <a:latin typeface="Arial"/>
                <a:ea typeface="Arial"/>
                <a:cs typeface="Arial"/>
                <a:sym typeface="Arial"/>
              </a:rPr>
              <a:t>or prescribe initial antibiotic therapy for adults with uncomplicated ABRS</a:t>
            </a:r>
            <a:r>
              <a:rPr b="0" i="0" lang="en-US" sz="2200" u="none" cap="none" strike="noStrike">
                <a:solidFill>
                  <a:srgbClr val="0070C0"/>
                </a:solidFill>
                <a:latin typeface="Arial"/>
                <a:ea typeface="Arial"/>
                <a:cs typeface="Arial"/>
                <a:sym typeface="Arial"/>
              </a:rPr>
              <a:t>. </a:t>
            </a:r>
            <a:r>
              <a:rPr b="0" i="0" lang="en-US" sz="2200" u="none" cap="none" strike="noStrike">
                <a:solidFill>
                  <a:schemeClr val="dk1"/>
                </a:solidFill>
                <a:latin typeface="Arial"/>
                <a:ea typeface="Arial"/>
                <a:cs typeface="Arial"/>
                <a:sym typeface="Arial"/>
              </a:rPr>
              <a:t>Watchful waiting should be offered only </a:t>
            </a:r>
            <a:r>
              <a:rPr b="0" i="0" lang="en-US" sz="2200" u="none" cap="none" strike="noStrike">
                <a:solidFill>
                  <a:srgbClr val="FF0000"/>
                </a:solidFill>
                <a:latin typeface="Arial"/>
                <a:ea typeface="Arial"/>
                <a:cs typeface="Arial"/>
                <a:sym typeface="Arial"/>
              </a:rPr>
              <a:t>when there is assurance of follow-up</a:t>
            </a:r>
            <a:r>
              <a:rPr b="0" i="0" lang="en-US" sz="2200" u="none" cap="none" strike="noStrike">
                <a:solidFill>
                  <a:srgbClr val="0070C0"/>
                </a:solidFill>
                <a:latin typeface="Arial"/>
                <a:ea typeface="Arial"/>
                <a:cs typeface="Arial"/>
                <a:sym typeface="Arial"/>
              </a:rPr>
              <a:t>, </a:t>
            </a:r>
            <a:r>
              <a:rPr b="0" i="0" lang="en-US" sz="2200" u="none" cap="none" strike="noStrike">
                <a:solidFill>
                  <a:schemeClr val="dk1"/>
                </a:solidFill>
                <a:latin typeface="Arial"/>
                <a:ea typeface="Arial"/>
                <a:cs typeface="Arial"/>
                <a:sym typeface="Arial"/>
              </a:rPr>
              <a:t>such that antibiotic therapy is started if the patient’s condition fails to improve </a:t>
            </a:r>
            <a:r>
              <a:rPr b="0" i="0" lang="en-US" sz="2200" u="none" cap="none" strike="noStrike">
                <a:solidFill>
                  <a:srgbClr val="FF0000"/>
                </a:solidFill>
                <a:latin typeface="Arial"/>
                <a:ea typeface="Arial"/>
                <a:cs typeface="Arial"/>
                <a:sym typeface="Arial"/>
              </a:rPr>
              <a:t>by 7 days </a:t>
            </a:r>
            <a:r>
              <a:rPr b="0" i="0" lang="en-US" sz="2200" u="none" cap="none" strike="noStrike">
                <a:solidFill>
                  <a:schemeClr val="dk1"/>
                </a:solidFill>
                <a:latin typeface="Arial"/>
                <a:ea typeface="Arial"/>
                <a:cs typeface="Arial"/>
                <a:sym typeface="Arial"/>
              </a:rPr>
              <a:t>after ABRS diagnosis or if it worsens at any time.</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If a decision is made to treat ABRS with an antibiotic agent, the clinician should prescribe </a:t>
            </a:r>
            <a:r>
              <a:rPr b="0" i="0" lang="en-US" sz="2400" u="none" cap="none" strike="noStrike">
                <a:solidFill>
                  <a:srgbClr val="FF0000"/>
                </a:solidFill>
                <a:latin typeface="Arial"/>
                <a:ea typeface="Arial"/>
                <a:cs typeface="Arial"/>
                <a:sym typeface="Arial"/>
              </a:rPr>
              <a:t>amoxicillin with or without clavulanate as first-line therapy for 5 to 10 days for most adults.</a:t>
            </a:r>
            <a:endParaRPr/>
          </a:p>
          <a:p>
            <a:pPr indent="-64134" lvl="0" marL="182880" marR="0" rtl="0" algn="l">
              <a:lnSpc>
                <a:spcPct val="150000"/>
              </a:lnSpc>
              <a:spcBef>
                <a:spcPts val="440"/>
              </a:spcBef>
              <a:spcAft>
                <a:spcPts val="0"/>
              </a:spcAft>
              <a:buClr>
                <a:schemeClr val="accent1"/>
              </a:buClr>
              <a:buSzPts val="1870"/>
              <a:buFont typeface="Arial"/>
              <a:buNone/>
            </a:pPr>
            <a:r>
              <a:t/>
            </a:r>
            <a:endParaRPr b="0" i="0" sz="2200" u="none" cap="none" strike="noStrike">
              <a:solidFill>
                <a:srgbClr val="0070C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0" st="0"/>
                                            </p:txEl>
                                          </p:spTgt>
                                        </p:tgtEl>
                                        <p:attrNameLst>
                                          <p:attrName>style.visibility</p:attrName>
                                        </p:attrNameLst>
                                      </p:cBhvr>
                                      <p:to>
                                        <p:strVal val="visible"/>
                                      </p:to>
                                    </p:set>
                                    <p:animEffect filter="fade" transition="in">
                                      <p:cBhvr>
                                        <p:cTn dur="500"/>
                                        <p:tgtEl>
                                          <p:spTgt spid="2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1" st="1"/>
                                            </p:txEl>
                                          </p:spTgt>
                                        </p:tgtEl>
                                        <p:attrNameLst>
                                          <p:attrName>style.visibility</p:attrName>
                                        </p:attrNameLst>
                                      </p:cBhvr>
                                      <p:to>
                                        <p:strVal val="visible"/>
                                      </p:to>
                                    </p:set>
                                    <p:animEffect filter="fade" transition="in">
                                      <p:cBhvr>
                                        <p:cTn dur="500"/>
                                        <p:tgtEl>
                                          <p:spTgt spid="2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2" st="2"/>
                                            </p:txEl>
                                          </p:spTgt>
                                        </p:tgtEl>
                                        <p:attrNameLst>
                                          <p:attrName>style.visibility</p:attrName>
                                        </p:attrNameLst>
                                      </p:cBhvr>
                                      <p:to>
                                        <p:strVal val="visible"/>
                                      </p:to>
                                    </p:set>
                                    <p:animEffect filter="fade" transition="in">
                                      <p:cBhvr>
                                        <p:cTn dur="500"/>
                                        <p:tgtEl>
                                          <p:spTgt spid="25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4000"/>
              <a:buFont typeface="Arial"/>
              <a:buNone/>
            </a:pPr>
            <a:r>
              <a:rPr b="0" i="0" lang="en-US" sz="4000" u="none" cap="none" strike="noStrike">
                <a:solidFill>
                  <a:schemeClr val="dk2"/>
                </a:solidFill>
                <a:latin typeface="Arial"/>
                <a:ea typeface="Arial"/>
                <a:cs typeface="Arial"/>
                <a:sym typeface="Arial"/>
              </a:rPr>
              <a:t>Case</a:t>
            </a:r>
            <a:endParaRPr b="0" i="0" sz="4000" u="none" cap="none" strike="noStrike">
              <a:solidFill>
                <a:schemeClr val="dk2"/>
              </a:solidFill>
              <a:latin typeface="Arial"/>
              <a:ea typeface="Arial"/>
              <a:cs typeface="Arial"/>
              <a:sym typeface="Arial"/>
            </a:endParaRPr>
          </a:p>
        </p:txBody>
      </p:sp>
      <p:sp>
        <p:nvSpPr>
          <p:cNvPr id="257" name="Shape 257"/>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noAutofit/>
          </a:bodyPr>
          <a:lstStyle/>
          <a:p>
            <a:pPr indent="-182880" lvl="0" marL="182880" marR="0" rtl="0" algn="l">
              <a:spcBef>
                <a:spcPts val="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24 years old male diagnosed with a bacterial rhinosinusitis, he received </a:t>
            </a:r>
            <a:r>
              <a:rPr b="0" i="0" lang="en-US" sz="2400" u="none" cap="none" strike="noStrike">
                <a:solidFill>
                  <a:srgbClr val="FF0000"/>
                </a:solidFill>
                <a:latin typeface="Arial"/>
                <a:ea typeface="Arial"/>
                <a:cs typeface="Arial"/>
                <a:sym typeface="Arial"/>
              </a:rPr>
              <a:t>amoxicillin </a:t>
            </a:r>
            <a:r>
              <a:rPr b="0" i="0" lang="en-US" sz="2400" u="none" cap="none" strike="noStrike">
                <a:solidFill>
                  <a:schemeClr val="dk1"/>
                </a:solidFill>
                <a:latin typeface="Arial"/>
                <a:ea typeface="Arial"/>
                <a:cs typeface="Arial"/>
                <a:sym typeface="Arial"/>
              </a:rPr>
              <a:t>for 8 days but there is no improvement in his symptoms. </a:t>
            </a:r>
            <a:endParaRPr/>
          </a:p>
          <a:p>
            <a:pPr indent="-53339" lvl="0" marL="182880" marR="0" rtl="0" algn="l">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What is your management plan?</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Shape 262"/>
          <p:cNvSpPr txBox="1"/>
          <p:nvPr>
            <p:ph type="title"/>
          </p:nvPr>
        </p:nvSpPr>
        <p:spPr>
          <a:xfrm>
            <a:off x="1981200" y="5334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3000"/>
              <a:buFont typeface="Raleway"/>
              <a:buNone/>
            </a:pPr>
            <a:r>
              <a:rPr b="1" i="0" lang="en-US" sz="3000" u="none" cap="none" strike="noStrike">
                <a:solidFill>
                  <a:schemeClr val="dk2"/>
                </a:solidFill>
                <a:latin typeface="Raleway"/>
                <a:ea typeface="Raleway"/>
                <a:cs typeface="Raleway"/>
                <a:sym typeface="Raleway"/>
              </a:rPr>
              <a:t>Failure of treatment for acute bacterial rhinosinusitis</a:t>
            </a:r>
            <a:endParaRPr b="0" i="0" sz="3000" u="none" cap="none" strike="noStrike">
              <a:solidFill>
                <a:schemeClr val="dk2"/>
              </a:solidFill>
              <a:latin typeface="Raleway"/>
              <a:ea typeface="Raleway"/>
              <a:cs typeface="Raleway"/>
              <a:sym typeface="Raleway"/>
            </a:endParaRPr>
          </a:p>
        </p:txBody>
      </p:sp>
      <p:sp>
        <p:nvSpPr>
          <p:cNvPr id="263" name="Shape 263"/>
          <p:cNvSpPr txBox="1"/>
          <p:nvPr>
            <p:ph idx="1" type="body"/>
          </p:nvPr>
        </p:nvSpPr>
        <p:spPr>
          <a:xfrm>
            <a:off x="0" y="1678722"/>
            <a:ext cx="12191999" cy="5179278"/>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If the patient worsens or fails to improve with the initial management option by 7 days after diagnosis or worsens during the initial management, the clinician should reassess the patient </a:t>
            </a:r>
            <a:r>
              <a:rPr b="0" i="0" lang="en-US" sz="2400" u="none" cap="none" strike="noStrike">
                <a:solidFill>
                  <a:srgbClr val="FF0000"/>
                </a:solidFill>
                <a:latin typeface="Arial"/>
                <a:ea typeface="Arial"/>
                <a:cs typeface="Arial"/>
                <a:sym typeface="Arial"/>
              </a:rPr>
              <a:t>to confirm ABRS</a:t>
            </a:r>
            <a:r>
              <a:rPr b="0" i="0" lang="en-US" sz="2400" u="none" cap="none" strike="noStrike">
                <a:solidFill>
                  <a:schemeClr val="dk1"/>
                </a:solidFill>
                <a:latin typeface="Arial"/>
                <a:ea typeface="Arial"/>
                <a:cs typeface="Arial"/>
                <a:sym typeface="Arial"/>
              </a:rPr>
              <a:t>, exclude other causes of illness, and detect </a:t>
            </a:r>
            <a:r>
              <a:rPr b="0" i="0" lang="en-US" sz="2400" u="none" cap="none" strike="noStrike">
                <a:solidFill>
                  <a:srgbClr val="FF0000"/>
                </a:solidFill>
                <a:latin typeface="Arial"/>
                <a:ea typeface="Arial"/>
                <a:cs typeface="Arial"/>
                <a:sym typeface="Arial"/>
              </a:rPr>
              <a:t>complications</a:t>
            </a:r>
            <a:r>
              <a:rPr b="0" i="0" lang="en-US" sz="2400" u="none" cap="none" strike="noStrike">
                <a:solidFill>
                  <a:schemeClr val="dk1"/>
                </a:solidFill>
                <a:latin typeface="Arial"/>
                <a:ea typeface="Arial"/>
                <a:cs typeface="Arial"/>
                <a:sym typeface="Arial"/>
              </a:rPr>
              <a:t>. If ABRS is confirmed in the patient initially managed with observation, the clinician should begin antibiotic therapy. If the patient was initially managed with an antibiotic, </a:t>
            </a:r>
            <a:r>
              <a:rPr b="0" i="0" lang="en-US" sz="2400" u="none" cap="none" strike="noStrike">
                <a:solidFill>
                  <a:srgbClr val="FF0000"/>
                </a:solidFill>
                <a:latin typeface="Arial"/>
                <a:ea typeface="Arial"/>
                <a:cs typeface="Arial"/>
                <a:sym typeface="Arial"/>
              </a:rPr>
              <a:t>the clinician should change the antibiotic</a:t>
            </a:r>
            <a:r>
              <a:rPr b="0" i="0" lang="en-US" sz="2400" u="none" cap="none" strike="noStrike">
                <a:solidFill>
                  <a:schemeClr val="dk1"/>
                </a:solidFill>
                <a:latin typeface="Arial"/>
                <a:ea typeface="Arial"/>
                <a:cs typeface="Arial"/>
                <a:sym typeface="Aria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animEffect filter="fade" transition="in">
                                      <p:cBhvr>
                                        <p:cTn dur="500"/>
                                        <p:tgtEl>
                                          <p:spTgt spid="26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Shape 268"/>
          <p:cNvSpPr txBox="1"/>
          <p:nvPr>
            <p:ph type="title"/>
          </p:nvPr>
        </p:nvSpPr>
        <p:spPr>
          <a:xfrm>
            <a:off x="1719942" y="565879"/>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3500"/>
              <a:buFont typeface="Raleway"/>
              <a:buNone/>
            </a:pPr>
            <a:r>
              <a:rPr b="1" i="0" lang="en-US" sz="3500" u="none" cap="none" strike="noStrike">
                <a:solidFill>
                  <a:schemeClr val="dk2"/>
                </a:solidFill>
                <a:latin typeface="Raleway"/>
                <a:ea typeface="Raleway"/>
                <a:cs typeface="Raleway"/>
                <a:sym typeface="Raleway"/>
              </a:rPr>
              <a:t>Who are the candidates for antiviral therapy?</a:t>
            </a:r>
            <a:br>
              <a:rPr b="0" i="0" lang="en-US" sz="3500" u="none" cap="none" strike="noStrike">
                <a:solidFill>
                  <a:schemeClr val="dk2"/>
                </a:solidFill>
                <a:latin typeface="Raleway"/>
                <a:ea typeface="Raleway"/>
                <a:cs typeface="Raleway"/>
                <a:sym typeface="Raleway"/>
              </a:rPr>
            </a:br>
            <a:endParaRPr b="0" i="0" sz="3500" u="none" cap="none" strike="noStrike">
              <a:solidFill>
                <a:schemeClr val="dk2"/>
              </a:solidFill>
              <a:latin typeface="Raleway"/>
              <a:ea typeface="Raleway"/>
              <a:cs typeface="Raleway"/>
              <a:sym typeface="Raleway"/>
            </a:endParaRPr>
          </a:p>
        </p:txBody>
      </p:sp>
      <p:sp>
        <p:nvSpPr>
          <p:cNvPr id="269" name="Shape 269"/>
          <p:cNvSpPr txBox="1"/>
          <p:nvPr>
            <p:ph idx="1" type="body"/>
          </p:nvPr>
        </p:nvSpPr>
        <p:spPr>
          <a:xfrm>
            <a:off x="0" y="1708879"/>
            <a:ext cx="11692328" cy="5149121"/>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1870"/>
              <a:buFont typeface="Arial"/>
              <a:buChar char="•"/>
            </a:pPr>
            <a:r>
              <a:rPr b="0" i="0" lang="en-US" sz="2200" u="none" cap="none" strike="noStrike">
                <a:solidFill>
                  <a:schemeClr val="dk1"/>
                </a:solidFill>
                <a:latin typeface="Arial"/>
                <a:ea typeface="Arial"/>
                <a:cs typeface="Arial"/>
                <a:sym typeface="Arial"/>
              </a:rPr>
              <a:t>Children aged younger </a:t>
            </a:r>
            <a:r>
              <a:rPr b="0" i="0" lang="en-US" sz="2200" u="none" cap="none" strike="noStrike">
                <a:solidFill>
                  <a:srgbClr val="0070C0"/>
                </a:solidFill>
                <a:latin typeface="Arial"/>
                <a:ea typeface="Arial"/>
                <a:cs typeface="Arial"/>
                <a:sym typeface="Arial"/>
              </a:rPr>
              <a:t>than 2 years</a:t>
            </a:r>
            <a:r>
              <a:rPr b="0" i="0" lang="en-US" sz="2200" u="none" cap="none" strike="noStrike">
                <a:solidFill>
                  <a:schemeClr val="dk1"/>
                </a:solidFill>
                <a:latin typeface="Arial"/>
                <a:ea typeface="Arial"/>
                <a:cs typeface="Arial"/>
                <a:sym typeface="Arial"/>
              </a:rPr>
              <a:t>.</a:t>
            </a:r>
            <a:endParaRPr b="0" i="0" sz="2200" u="none" cap="none" strike="noStrike">
              <a:solidFill>
                <a:schemeClr val="dk1"/>
              </a:solidFill>
              <a:latin typeface="Arial"/>
              <a:ea typeface="Arial"/>
              <a:cs typeface="Arial"/>
              <a:sym typeface="Arial"/>
            </a:endParaRPr>
          </a:p>
          <a:p>
            <a:pPr indent="-182880" lvl="0" marL="182880" marR="0" rtl="0" algn="l">
              <a:lnSpc>
                <a:spcPct val="150000"/>
              </a:lnSpc>
              <a:spcBef>
                <a:spcPts val="440"/>
              </a:spcBef>
              <a:spcAft>
                <a:spcPts val="0"/>
              </a:spcAft>
              <a:buClr>
                <a:schemeClr val="accent1"/>
              </a:buClr>
              <a:buSzPts val="1870"/>
              <a:buFont typeface="Arial"/>
              <a:buChar char="•"/>
            </a:pPr>
            <a:r>
              <a:rPr b="0" i="0" lang="en-US" sz="2200" u="none" cap="none" strike="noStrike">
                <a:solidFill>
                  <a:schemeClr val="dk1"/>
                </a:solidFill>
                <a:latin typeface="Arial"/>
                <a:ea typeface="Arial"/>
                <a:cs typeface="Arial"/>
                <a:sym typeface="Arial"/>
              </a:rPr>
              <a:t>Adults aged </a:t>
            </a:r>
            <a:r>
              <a:rPr b="0" i="0" lang="en-US" sz="2200" u="none" cap="none" strike="noStrike">
                <a:solidFill>
                  <a:srgbClr val="0070C0"/>
                </a:solidFill>
                <a:latin typeface="Arial"/>
                <a:ea typeface="Arial"/>
                <a:cs typeface="Arial"/>
                <a:sym typeface="Arial"/>
              </a:rPr>
              <a:t>65 years </a:t>
            </a:r>
            <a:r>
              <a:rPr b="0" i="0" lang="en-US" sz="2200" u="none" cap="none" strike="noStrike">
                <a:solidFill>
                  <a:schemeClr val="dk1"/>
                </a:solidFill>
                <a:latin typeface="Arial"/>
                <a:ea typeface="Arial"/>
                <a:cs typeface="Arial"/>
                <a:sym typeface="Arial"/>
              </a:rPr>
              <a:t>and older;</a:t>
            </a:r>
            <a:endParaRPr/>
          </a:p>
          <a:p>
            <a:pPr indent="-182880" lvl="0" marL="182880" marR="0" rtl="0" algn="l">
              <a:lnSpc>
                <a:spcPct val="150000"/>
              </a:lnSpc>
              <a:spcBef>
                <a:spcPts val="440"/>
              </a:spcBef>
              <a:spcAft>
                <a:spcPts val="0"/>
              </a:spcAft>
              <a:buClr>
                <a:schemeClr val="accent1"/>
              </a:buClr>
              <a:buSzPts val="1870"/>
              <a:buFont typeface="Arial"/>
              <a:buChar char="•"/>
            </a:pPr>
            <a:r>
              <a:rPr b="0" i="0" lang="en-US" sz="2200" u="none" cap="none" strike="noStrike">
                <a:solidFill>
                  <a:schemeClr val="dk1"/>
                </a:solidFill>
                <a:latin typeface="Arial"/>
                <a:ea typeface="Arial"/>
                <a:cs typeface="Arial"/>
                <a:sym typeface="Arial"/>
              </a:rPr>
              <a:t>Persons with </a:t>
            </a:r>
            <a:r>
              <a:rPr b="0" i="0" lang="en-US" sz="2200" u="none" cap="none" strike="noStrike">
                <a:solidFill>
                  <a:srgbClr val="0070C0"/>
                </a:solidFill>
                <a:latin typeface="Arial"/>
                <a:ea typeface="Arial"/>
                <a:cs typeface="Arial"/>
                <a:sym typeface="Arial"/>
              </a:rPr>
              <a:t>chronic pulmonary </a:t>
            </a:r>
            <a:r>
              <a:rPr b="0" i="0" lang="en-US" sz="2200" u="none" cap="none" strike="noStrike">
                <a:solidFill>
                  <a:schemeClr val="dk1"/>
                </a:solidFill>
                <a:latin typeface="Arial"/>
                <a:ea typeface="Arial"/>
                <a:cs typeface="Arial"/>
                <a:sym typeface="Arial"/>
              </a:rPr>
              <a:t>(including asthma), </a:t>
            </a:r>
            <a:r>
              <a:rPr b="0" i="0" lang="en-US" sz="2200" u="none" cap="none" strike="noStrike">
                <a:solidFill>
                  <a:srgbClr val="0070C0"/>
                </a:solidFill>
                <a:latin typeface="Arial"/>
                <a:ea typeface="Arial"/>
                <a:cs typeface="Arial"/>
                <a:sym typeface="Arial"/>
              </a:rPr>
              <a:t>cardiovascular</a:t>
            </a:r>
            <a:r>
              <a:rPr b="0" i="0" lang="en-US" sz="2200" u="none" cap="none" strike="noStrike">
                <a:solidFill>
                  <a:schemeClr val="dk1"/>
                </a:solidFill>
                <a:latin typeface="Arial"/>
                <a:ea typeface="Arial"/>
                <a:cs typeface="Arial"/>
                <a:sym typeface="Arial"/>
              </a:rPr>
              <a:t> (except hypertension alone), </a:t>
            </a:r>
            <a:r>
              <a:rPr b="0" i="0" lang="en-US" sz="2200" u="none" cap="none" strike="noStrike">
                <a:solidFill>
                  <a:srgbClr val="0070C0"/>
                </a:solidFill>
                <a:latin typeface="Arial"/>
                <a:ea typeface="Arial"/>
                <a:cs typeface="Arial"/>
                <a:sym typeface="Arial"/>
              </a:rPr>
              <a:t>renal, hepatic, hematological </a:t>
            </a:r>
            <a:r>
              <a:rPr b="0" i="0" lang="en-US" sz="2200" u="none" cap="none" strike="noStrike">
                <a:solidFill>
                  <a:schemeClr val="dk1"/>
                </a:solidFill>
                <a:latin typeface="Arial"/>
                <a:ea typeface="Arial"/>
                <a:cs typeface="Arial"/>
                <a:sym typeface="Arial"/>
              </a:rPr>
              <a:t>(including sickle cell disease), and </a:t>
            </a:r>
            <a:r>
              <a:rPr b="0" i="0" lang="en-US" sz="2200" u="none" cap="none" strike="noStrike">
                <a:solidFill>
                  <a:srgbClr val="0070C0"/>
                </a:solidFill>
                <a:latin typeface="Arial"/>
                <a:ea typeface="Arial"/>
                <a:cs typeface="Arial"/>
                <a:sym typeface="Arial"/>
              </a:rPr>
              <a:t>metabolic disorders </a:t>
            </a:r>
            <a:r>
              <a:rPr b="0" i="0" lang="en-US" sz="2200" u="none" cap="none" strike="noStrike">
                <a:solidFill>
                  <a:schemeClr val="dk1"/>
                </a:solidFill>
                <a:latin typeface="Arial"/>
                <a:ea typeface="Arial"/>
                <a:cs typeface="Arial"/>
                <a:sym typeface="Arial"/>
              </a:rPr>
              <a:t>(including diabetes mellitus), or </a:t>
            </a:r>
            <a:r>
              <a:rPr b="0" i="0" lang="en-US" sz="2200" u="none" cap="none" strike="noStrike">
                <a:solidFill>
                  <a:srgbClr val="0070C0"/>
                </a:solidFill>
                <a:latin typeface="Arial"/>
                <a:ea typeface="Arial"/>
                <a:cs typeface="Arial"/>
                <a:sym typeface="Arial"/>
              </a:rPr>
              <a:t>neurologic and neurodevelopment conditions </a:t>
            </a:r>
            <a:r>
              <a:rPr b="0" i="0" lang="en-US" sz="2200" u="none" cap="none" strike="noStrike">
                <a:solidFill>
                  <a:schemeClr val="dk1"/>
                </a:solidFill>
                <a:latin typeface="Arial"/>
                <a:ea typeface="Arial"/>
                <a:cs typeface="Arial"/>
                <a:sym typeface="Arial"/>
              </a:rPr>
              <a:t>(including disorders of the brain, spinal cord, peripheral nerve, and muscle, such as cerebral palsy, epilepsy [seizure disorders], stroke, intellectual disability [mental retardation], moderate to severe developmental delay, muscular dystrophy, or spinal cord injury);</a:t>
            </a:r>
            <a:endParaRPr b="0" i="0" sz="22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0" st="0"/>
                                            </p:txEl>
                                          </p:spTgt>
                                        </p:tgtEl>
                                        <p:attrNameLst>
                                          <p:attrName>style.visibility</p:attrName>
                                        </p:attrNameLst>
                                      </p:cBhvr>
                                      <p:to>
                                        <p:strVal val="visible"/>
                                      </p:to>
                                    </p:set>
                                    <p:animEffect filter="fade" transition="in">
                                      <p:cBhvr>
                                        <p:cTn dur="500"/>
                                        <p:tgtEl>
                                          <p:spTgt spid="2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1" st="1"/>
                                            </p:txEl>
                                          </p:spTgt>
                                        </p:tgtEl>
                                        <p:attrNameLst>
                                          <p:attrName>style.visibility</p:attrName>
                                        </p:attrNameLst>
                                      </p:cBhvr>
                                      <p:to>
                                        <p:strVal val="visible"/>
                                      </p:to>
                                    </p:set>
                                    <p:animEffect filter="fade" transition="in">
                                      <p:cBhvr>
                                        <p:cTn dur="500"/>
                                        <p:tgtEl>
                                          <p:spTgt spid="2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2" st="2"/>
                                            </p:txEl>
                                          </p:spTgt>
                                        </p:tgtEl>
                                        <p:attrNameLst>
                                          <p:attrName>style.visibility</p:attrName>
                                        </p:attrNameLst>
                                      </p:cBhvr>
                                      <p:to>
                                        <p:strVal val="visible"/>
                                      </p:to>
                                    </p:set>
                                    <p:animEffect filter="fade" transition="in">
                                      <p:cBhvr>
                                        <p:cTn dur="500"/>
                                        <p:tgtEl>
                                          <p:spTgt spid="26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Shape 274"/>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4000"/>
              <a:buFont typeface="Arial"/>
              <a:buNone/>
            </a:pPr>
            <a:r>
              <a:rPr b="0" i="0" lang="en-US" sz="4000" u="none" cap="none" strike="noStrike">
                <a:solidFill>
                  <a:schemeClr val="dk2"/>
                </a:solidFill>
                <a:latin typeface="Arial"/>
                <a:ea typeface="Arial"/>
                <a:cs typeface="Arial"/>
                <a:sym typeface="Arial"/>
              </a:rPr>
              <a:t>Cont..</a:t>
            </a:r>
            <a:endParaRPr b="0" i="0" sz="4000" u="none" cap="none" strike="noStrike">
              <a:solidFill>
                <a:schemeClr val="dk2"/>
              </a:solidFill>
              <a:latin typeface="Arial"/>
              <a:ea typeface="Arial"/>
              <a:cs typeface="Arial"/>
              <a:sym typeface="Arial"/>
            </a:endParaRPr>
          </a:p>
        </p:txBody>
      </p:sp>
      <p:sp>
        <p:nvSpPr>
          <p:cNvPr id="275" name="Shape 275"/>
          <p:cNvSpPr txBox="1"/>
          <p:nvPr>
            <p:ph idx="1" type="body"/>
          </p:nvPr>
        </p:nvSpPr>
        <p:spPr>
          <a:xfrm>
            <a:off x="0" y="1600200"/>
            <a:ext cx="11582400" cy="5257800"/>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Persons with </a:t>
            </a:r>
            <a:r>
              <a:rPr b="0" i="0" lang="en-US" sz="2400" u="none" cap="none" strike="noStrike">
                <a:solidFill>
                  <a:srgbClr val="0070C0"/>
                </a:solidFill>
                <a:latin typeface="Arial"/>
                <a:ea typeface="Arial"/>
                <a:cs typeface="Arial"/>
                <a:sym typeface="Arial"/>
              </a:rPr>
              <a:t>immunosuppression</a:t>
            </a:r>
            <a:r>
              <a:rPr b="0" i="0" lang="en-US" sz="2400" u="none" cap="none" strike="noStrike">
                <a:solidFill>
                  <a:schemeClr val="dk1"/>
                </a:solidFill>
                <a:latin typeface="Arial"/>
                <a:ea typeface="Arial"/>
                <a:cs typeface="Arial"/>
                <a:sym typeface="Arial"/>
              </a:rPr>
              <a:t>, including that caused by medications or by HIV infection;</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Women who are </a:t>
            </a:r>
            <a:r>
              <a:rPr b="0" i="0" lang="en-US" sz="2400" u="none" cap="none" strike="noStrike">
                <a:solidFill>
                  <a:srgbClr val="0070C0"/>
                </a:solidFill>
                <a:latin typeface="Arial"/>
                <a:ea typeface="Arial"/>
                <a:cs typeface="Arial"/>
                <a:sym typeface="Arial"/>
              </a:rPr>
              <a:t>pregnant or postpartum </a:t>
            </a:r>
            <a:r>
              <a:rPr b="0" i="0" lang="en-US" sz="2400" u="none" cap="none" strike="noStrike">
                <a:solidFill>
                  <a:schemeClr val="dk1"/>
                </a:solidFill>
                <a:latin typeface="Arial"/>
                <a:ea typeface="Arial"/>
                <a:cs typeface="Arial"/>
                <a:sym typeface="Arial"/>
              </a:rPr>
              <a:t>(within </a:t>
            </a:r>
            <a:r>
              <a:rPr b="0" i="0" lang="en-US" sz="2400" u="none" cap="none" strike="noStrike">
                <a:solidFill>
                  <a:srgbClr val="FF0000"/>
                </a:solidFill>
                <a:latin typeface="Arial"/>
                <a:ea typeface="Arial"/>
                <a:cs typeface="Arial"/>
                <a:sym typeface="Arial"/>
              </a:rPr>
              <a:t>2 weeks</a:t>
            </a:r>
            <a:r>
              <a:rPr b="0" i="0" lang="en-US" sz="2400" u="none" cap="none" strike="noStrike">
                <a:solidFill>
                  <a:schemeClr val="dk1"/>
                </a:solidFill>
                <a:latin typeface="Arial"/>
                <a:ea typeface="Arial"/>
                <a:cs typeface="Arial"/>
                <a:sym typeface="Arial"/>
              </a:rPr>
              <a:t> after delivery);</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Persons aged </a:t>
            </a:r>
            <a:r>
              <a:rPr b="0" i="0" lang="en-US" sz="2400" u="none" cap="none" strike="noStrike">
                <a:solidFill>
                  <a:srgbClr val="0070C0"/>
                </a:solidFill>
                <a:latin typeface="Arial"/>
                <a:ea typeface="Arial"/>
                <a:cs typeface="Arial"/>
                <a:sym typeface="Arial"/>
              </a:rPr>
              <a:t>younger than 19 </a:t>
            </a:r>
            <a:r>
              <a:rPr b="0" i="0" lang="en-US" sz="2400" u="none" cap="none" strike="noStrike">
                <a:solidFill>
                  <a:schemeClr val="dk1"/>
                </a:solidFill>
                <a:latin typeface="Arial"/>
                <a:ea typeface="Arial"/>
                <a:cs typeface="Arial"/>
                <a:sym typeface="Arial"/>
              </a:rPr>
              <a:t>years who are receiving </a:t>
            </a:r>
            <a:r>
              <a:rPr b="0" i="0" lang="en-US" sz="2400" u="none" cap="none" strike="noStrike">
                <a:solidFill>
                  <a:srgbClr val="0070C0"/>
                </a:solidFill>
                <a:latin typeface="Arial"/>
                <a:ea typeface="Arial"/>
                <a:cs typeface="Arial"/>
                <a:sym typeface="Arial"/>
              </a:rPr>
              <a:t>long-term aspirin </a:t>
            </a:r>
            <a:r>
              <a:rPr b="0" i="0" lang="en-US" sz="2400" u="none" cap="none" strike="noStrike">
                <a:solidFill>
                  <a:schemeClr val="dk1"/>
                </a:solidFill>
                <a:latin typeface="Arial"/>
                <a:ea typeface="Arial"/>
                <a:cs typeface="Arial"/>
                <a:sym typeface="Arial"/>
              </a:rPr>
              <a:t>therapy;</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Persons who are </a:t>
            </a:r>
            <a:r>
              <a:rPr b="0" i="0" lang="en-US" sz="2400" u="none" cap="none" strike="noStrike">
                <a:solidFill>
                  <a:srgbClr val="0070C0"/>
                </a:solidFill>
                <a:latin typeface="Arial"/>
                <a:ea typeface="Arial"/>
                <a:cs typeface="Arial"/>
                <a:sym typeface="Arial"/>
              </a:rPr>
              <a:t>morbidly obese </a:t>
            </a:r>
            <a:r>
              <a:rPr b="0" i="0" lang="en-US" sz="2400" u="none" cap="none" strike="noStrike">
                <a:solidFill>
                  <a:schemeClr val="dk1"/>
                </a:solidFill>
                <a:latin typeface="Arial"/>
                <a:ea typeface="Arial"/>
                <a:cs typeface="Arial"/>
                <a:sym typeface="Arial"/>
              </a:rPr>
              <a:t>(i.e., body mass index is equal to or greater than </a:t>
            </a:r>
            <a:r>
              <a:rPr b="0" i="0" lang="en-US" sz="2400" u="none" cap="none" strike="noStrike">
                <a:solidFill>
                  <a:srgbClr val="FF0000"/>
                </a:solidFill>
                <a:latin typeface="Arial"/>
                <a:ea typeface="Arial"/>
                <a:cs typeface="Arial"/>
                <a:sym typeface="Arial"/>
              </a:rPr>
              <a:t>40</a:t>
            </a:r>
            <a:r>
              <a:rPr b="0" i="0" lang="en-US" sz="2400" u="none" cap="none" strike="noStrike">
                <a:solidFill>
                  <a:schemeClr val="dk1"/>
                </a:solidFill>
                <a:latin typeface="Arial"/>
                <a:ea typeface="Arial"/>
                <a:cs typeface="Arial"/>
                <a:sym typeface="Arial"/>
              </a:rPr>
              <a:t>); and</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Residents of nursing homes and other chronic care facilities.</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rgbClr val="FF0000"/>
                </a:solidFill>
                <a:latin typeface="Arial"/>
                <a:ea typeface="Arial"/>
                <a:cs typeface="Arial"/>
                <a:sym typeface="Arial"/>
              </a:rPr>
              <a:t>Oral oseltamivir </a:t>
            </a:r>
            <a:r>
              <a:rPr b="0" i="0" lang="en-US" sz="2400" u="none" cap="none" strike="noStrike">
                <a:solidFill>
                  <a:schemeClr val="dk1"/>
                </a:solidFill>
                <a:latin typeface="Arial"/>
                <a:ea typeface="Arial"/>
                <a:cs typeface="Arial"/>
                <a:sym typeface="Arial"/>
              </a:rPr>
              <a:t>is preferred for treatment of pregnant women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0" st="0"/>
                                            </p:txEl>
                                          </p:spTgt>
                                        </p:tgtEl>
                                        <p:attrNameLst>
                                          <p:attrName>style.visibility</p:attrName>
                                        </p:attrNameLst>
                                      </p:cBhvr>
                                      <p:to>
                                        <p:strVal val="visible"/>
                                      </p:to>
                                    </p:set>
                                    <p:animEffect filter="fade" transition="in">
                                      <p:cBhvr>
                                        <p:cTn dur="500"/>
                                        <p:tgtEl>
                                          <p:spTgt spid="2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1" st="1"/>
                                            </p:txEl>
                                          </p:spTgt>
                                        </p:tgtEl>
                                        <p:attrNameLst>
                                          <p:attrName>style.visibility</p:attrName>
                                        </p:attrNameLst>
                                      </p:cBhvr>
                                      <p:to>
                                        <p:strVal val="visible"/>
                                      </p:to>
                                    </p:set>
                                    <p:animEffect filter="fade" transition="in">
                                      <p:cBhvr>
                                        <p:cTn dur="500"/>
                                        <p:tgtEl>
                                          <p:spTgt spid="2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2" st="2"/>
                                            </p:txEl>
                                          </p:spTgt>
                                        </p:tgtEl>
                                        <p:attrNameLst>
                                          <p:attrName>style.visibility</p:attrName>
                                        </p:attrNameLst>
                                      </p:cBhvr>
                                      <p:to>
                                        <p:strVal val="visible"/>
                                      </p:to>
                                    </p:set>
                                    <p:animEffect filter="fade" transition="in">
                                      <p:cBhvr>
                                        <p:cTn dur="500"/>
                                        <p:tgtEl>
                                          <p:spTgt spid="2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3" st="3"/>
                                            </p:txEl>
                                          </p:spTgt>
                                        </p:tgtEl>
                                        <p:attrNameLst>
                                          <p:attrName>style.visibility</p:attrName>
                                        </p:attrNameLst>
                                      </p:cBhvr>
                                      <p:to>
                                        <p:strVal val="visible"/>
                                      </p:to>
                                    </p:set>
                                    <p:animEffect filter="fade" transition="in">
                                      <p:cBhvr>
                                        <p:cTn dur="500"/>
                                        <p:tgtEl>
                                          <p:spTgt spid="2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4" st="4"/>
                                            </p:txEl>
                                          </p:spTgt>
                                        </p:tgtEl>
                                        <p:attrNameLst>
                                          <p:attrName>style.visibility</p:attrName>
                                        </p:attrNameLst>
                                      </p:cBhvr>
                                      <p:to>
                                        <p:strVal val="visible"/>
                                      </p:to>
                                    </p:set>
                                    <p:animEffect filter="fade" transition="in">
                                      <p:cBhvr>
                                        <p:cTn dur="500"/>
                                        <p:tgtEl>
                                          <p:spTgt spid="27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5" st="5"/>
                                            </p:txEl>
                                          </p:spTgt>
                                        </p:tgtEl>
                                        <p:attrNameLst>
                                          <p:attrName>style.visibility</p:attrName>
                                        </p:attrNameLst>
                                      </p:cBhvr>
                                      <p:to>
                                        <p:strVal val="visible"/>
                                      </p:to>
                                    </p:set>
                                    <p:animEffect filter="fade" transition="in">
                                      <p:cBhvr>
                                        <p:cTn dur="500"/>
                                        <p:tgtEl>
                                          <p:spTgt spid="27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Shape 280"/>
          <p:cNvSpPr txBox="1"/>
          <p:nvPr>
            <p:ph idx="1" type="body"/>
          </p:nvPr>
        </p:nvSpPr>
        <p:spPr>
          <a:xfrm>
            <a:off x="0" y="1703176"/>
            <a:ext cx="12192000" cy="5154824"/>
          </a:xfrm>
          <a:prstGeom prst="rect">
            <a:avLst/>
          </a:prstGeom>
          <a:noFill/>
          <a:ln>
            <a:noFill/>
          </a:ln>
        </p:spPr>
        <p:txBody>
          <a:bodyPr anchorCtr="0" anchor="t" bIns="45700" lIns="91425" spcFirstLastPara="1" rIns="91425" wrap="square" tIns="45700">
            <a:noAutofit/>
          </a:bodyPr>
          <a:lstStyle/>
          <a:p>
            <a:pPr indent="-182880" lvl="0" marL="182880" marR="0" rtl="0" algn="l">
              <a:spcBef>
                <a:spcPts val="0"/>
              </a:spcBef>
              <a:spcAft>
                <a:spcPts val="0"/>
              </a:spcAft>
              <a:buClr>
                <a:schemeClr val="accent1"/>
              </a:buClr>
              <a:buSzPts val="2040"/>
              <a:buFont typeface="Arial"/>
              <a:buChar char="•"/>
            </a:pPr>
            <a:r>
              <a:rPr b="1" i="0" lang="en-US" sz="2400" u="none" cap="none" strike="noStrike">
                <a:solidFill>
                  <a:schemeClr val="dk1"/>
                </a:solidFill>
                <a:latin typeface="Arial"/>
                <a:ea typeface="Arial"/>
                <a:cs typeface="Arial"/>
                <a:sym typeface="Arial"/>
              </a:rPr>
              <a:t> </a:t>
            </a:r>
            <a:r>
              <a:rPr b="1" i="0" lang="en-US" sz="2400" u="none" cap="none" strike="noStrike">
                <a:solidFill>
                  <a:srgbClr val="FF0000"/>
                </a:solidFill>
                <a:latin typeface="Arial"/>
                <a:ea typeface="Arial"/>
                <a:cs typeface="Arial"/>
                <a:sym typeface="Arial"/>
              </a:rPr>
              <a:t>Vaccination</a:t>
            </a:r>
            <a:r>
              <a:rPr b="1" i="0" lang="en-US" sz="2400" u="none" cap="none" strike="noStrike">
                <a:solidFill>
                  <a:schemeClr val="dk1"/>
                </a:solidFill>
                <a:latin typeface="Arial"/>
                <a:ea typeface="Arial"/>
                <a:cs typeface="Arial"/>
                <a:sym typeface="Arial"/>
              </a:rPr>
              <a:t> is the best way to primarily prevent influenza</a:t>
            </a:r>
            <a:endParaRPr/>
          </a:p>
          <a:p>
            <a:pPr indent="-53339" lvl="0" marL="182880" marR="0" rtl="0" algn="l">
              <a:spcBef>
                <a:spcPts val="480"/>
              </a:spcBef>
              <a:spcAft>
                <a:spcPts val="0"/>
              </a:spcAft>
              <a:buClr>
                <a:schemeClr val="accent1"/>
              </a:buClr>
              <a:buSzPts val="2040"/>
              <a:buFont typeface="Arial"/>
              <a:buNone/>
            </a:pPr>
            <a:r>
              <a:t/>
            </a:r>
            <a:endParaRPr b="1" i="0" sz="2400" u="none" cap="none" strike="noStrike">
              <a:solidFill>
                <a:srgbClr val="0070C0"/>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Char char="•"/>
            </a:pPr>
            <a:r>
              <a:rPr b="1" i="0" lang="en-US" sz="2400" u="none" cap="none" strike="noStrike">
                <a:solidFill>
                  <a:srgbClr val="0070C0"/>
                </a:solidFill>
                <a:latin typeface="Arial"/>
                <a:ea typeface="Arial"/>
                <a:cs typeface="Arial"/>
                <a:sym typeface="Arial"/>
              </a:rPr>
              <a:t>Good Health Habits</a:t>
            </a:r>
            <a:r>
              <a:rPr b="1" i="0" lang="en-US" sz="2400" u="none" cap="none" strike="noStrike">
                <a:solidFill>
                  <a:schemeClr val="dk1"/>
                </a:solidFill>
                <a:latin typeface="Arial"/>
                <a:ea typeface="Arial"/>
                <a:cs typeface="Arial"/>
                <a:sym typeface="Arial"/>
              </a:rPr>
              <a:t>:</a:t>
            </a:r>
            <a:endParaRPr/>
          </a:p>
          <a:p>
            <a:pPr indent="-514350" lvl="0" marL="514350" marR="0" rtl="0" algn="l">
              <a:spcBef>
                <a:spcPts val="480"/>
              </a:spcBef>
              <a:spcAft>
                <a:spcPts val="0"/>
              </a:spcAft>
              <a:buClr>
                <a:schemeClr val="accent1"/>
              </a:buClr>
              <a:buSzPts val="2040"/>
              <a:buFont typeface="Arial"/>
              <a:buAutoNum type="arabicPeriod"/>
            </a:pPr>
            <a:r>
              <a:rPr b="1" i="0" lang="en-US" sz="2400" u="none" cap="none" strike="noStrike">
                <a:solidFill>
                  <a:schemeClr val="dk1"/>
                </a:solidFill>
                <a:latin typeface="Arial"/>
                <a:ea typeface="Arial"/>
                <a:cs typeface="Arial"/>
                <a:sym typeface="Arial"/>
              </a:rPr>
              <a:t>Avoid close contact: with sick people</a:t>
            </a:r>
            <a:endParaRPr/>
          </a:p>
          <a:p>
            <a:pPr indent="-514350" lvl="0" marL="514350" marR="0" rtl="0" algn="l">
              <a:spcBef>
                <a:spcPts val="480"/>
              </a:spcBef>
              <a:spcAft>
                <a:spcPts val="0"/>
              </a:spcAft>
              <a:buClr>
                <a:schemeClr val="accent1"/>
              </a:buClr>
              <a:buSzPts val="2040"/>
              <a:buFont typeface="Arial"/>
              <a:buAutoNum type="arabicPeriod"/>
            </a:pPr>
            <a:r>
              <a:rPr b="1" i="0" lang="en-US" sz="2400" u="none" cap="none" strike="noStrike">
                <a:solidFill>
                  <a:schemeClr val="dk1"/>
                </a:solidFill>
                <a:latin typeface="Arial"/>
                <a:ea typeface="Arial"/>
                <a:cs typeface="Arial"/>
                <a:sym typeface="Arial"/>
              </a:rPr>
              <a:t>Stay home when you are sick: prevent spread</a:t>
            </a:r>
            <a:endParaRPr/>
          </a:p>
          <a:p>
            <a:pPr indent="-514350" lvl="0" marL="514350" marR="0" rtl="0" algn="l">
              <a:spcBef>
                <a:spcPts val="480"/>
              </a:spcBef>
              <a:spcAft>
                <a:spcPts val="0"/>
              </a:spcAft>
              <a:buClr>
                <a:schemeClr val="accent1"/>
              </a:buClr>
              <a:buSzPts val="2040"/>
              <a:buFont typeface="Arial"/>
              <a:buAutoNum type="arabicPeriod"/>
            </a:pPr>
            <a:r>
              <a:rPr b="1" i="0" lang="en-US" sz="2400" u="none" cap="none" strike="noStrike">
                <a:solidFill>
                  <a:schemeClr val="dk1"/>
                </a:solidFill>
                <a:latin typeface="Arial"/>
                <a:ea typeface="Arial"/>
                <a:cs typeface="Arial"/>
                <a:sym typeface="Arial"/>
              </a:rPr>
              <a:t>Cover your mouth and nose.</a:t>
            </a:r>
            <a:endParaRPr/>
          </a:p>
          <a:p>
            <a:pPr indent="-514350" lvl="0" marL="514350" marR="0" rtl="0" algn="l">
              <a:spcBef>
                <a:spcPts val="480"/>
              </a:spcBef>
              <a:spcAft>
                <a:spcPts val="0"/>
              </a:spcAft>
              <a:buClr>
                <a:schemeClr val="accent1"/>
              </a:buClr>
              <a:buSzPts val="2040"/>
              <a:buFont typeface="Arial"/>
              <a:buAutoNum type="arabicPeriod"/>
            </a:pPr>
            <a:r>
              <a:rPr b="1" i="0" lang="en-US" sz="2400" u="none" cap="none" strike="noStrike">
                <a:solidFill>
                  <a:schemeClr val="dk1"/>
                </a:solidFill>
                <a:latin typeface="Arial"/>
                <a:ea typeface="Arial"/>
                <a:cs typeface="Arial"/>
                <a:sym typeface="Arial"/>
              </a:rPr>
              <a:t>Clean your hands.</a:t>
            </a:r>
            <a:endParaRPr/>
          </a:p>
          <a:p>
            <a:pPr indent="-514350" lvl="0" marL="514350" marR="0" rtl="0" algn="l">
              <a:spcBef>
                <a:spcPts val="480"/>
              </a:spcBef>
              <a:spcAft>
                <a:spcPts val="0"/>
              </a:spcAft>
              <a:buClr>
                <a:schemeClr val="accent1"/>
              </a:buClr>
              <a:buSzPts val="2040"/>
              <a:buFont typeface="Arial"/>
              <a:buAutoNum type="arabicPeriod"/>
            </a:pPr>
            <a:r>
              <a:rPr b="1" i="0" lang="en-US" sz="2400" u="none" cap="none" strike="noStrike">
                <a:solidFill>
                  <a:schemeClr val="dk1"/>
                </a:solidFill>
                <a:latin typeface="Arial"/>
                <a:ea typeface="Arial"/>
                <a:cs typeface="Arial"/>
                <a:sym typeface="Arial"/>
              </a:rPr>
              <a:t>Avoid touching your eyes, nose or mouth.</a:t>
            </a:r>
            <a:endParaRPr/>
          </a:p>
          <a:p>
            <a:pPr indent="0" lvl="0" marL="0" marR="0" rtl="0" algn="l">
              <a:spcBef>
                <a:spcPts val="480"/>
              </a:spcBef>
              <a:spcAft>
                <a:spcPts val="0"/>
              </a:spcAft>
              <a:buClr>
                <a:schemeClr val="accent1"/>
              </a:buClr>
              <a:buSzPts val="2040"/>
              <a:buFont typeface="Arial"/>
              <a:buNone/>
            </a:pPr>
            <a:r>
              <a:t/>
            </a:r>
            <a:endParaRPr b="1" i="0" sz="2400" u="none" cap="none" strike="noStrike">
              <a:solidFill>
                <a:schemeClr val="dk1"/>
              </a:solidFill>
              <a:latin typeface="Arial"/>
              <a:ea typeface="Arial"/>
              <a:cs typeface="Arial"/>
              <a:sym typeface="Arial"/>
            </a:endParaRPr>
          </a:p>
          <a:p>
            <a:pPr indent="0" lvl="0" marL="0" marR="0" rtl="0" algn="l">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p:txBody>
      </p:sp>
      <p:sp>
        <p:nvSpPr>
          <p:cNvPr id="281" name="Shape 281"/>
          <p:cNvSpPr txBox="1"/>
          <p:nvPr/>
        </p:nvSpPr>
        <p:spPr>
          <a:xfrm>
            <a:off x="842829" y="460638"/>
            <a:ext cx="8166538"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chemeClr val="dk2"/>
                </a:solidFill>
                <a:latin typeface="Arial"/>
                <a:ea typeface="Arial"/>
                <a:cs typeface="Arial"/>
                <a:sym typeface="Arial"/>
              </a:rPr>
              <a:t>Prevention </a:t>
            </a:r>
            <a:endParaRPr sz="4400">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0" st="0"/>
                                            </p:txEl>
                                          </p:spTgt>
                                        </p:tgtEl>
                                        <p:attrNameLst>
                                          <p:attrName>style.visibility</p:attrName>
                                        </p:attrNameLst>
                                      </p:cBhvr>
                                      <p:to>
                                        <p:strVal val="visible"/>
                                      </p:to>
                                    </p:set>
                                    <p:animEffect filter="fade" transition="in">
                                      <p:cBhvr>
                                        <p:cTn dur="500"/>
                                        <p:tgtEl>
                                          <p:spTgt spid="2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1" st="1"/>
                                            </p:txEl>
                                          </p:spTgt>
                                        </p:tgtEl>
                                        <p:attrNameLst>
                                          <p:attrName>style.visibility</p:attrName>
                                        </p:attrNameLst>
                                      </p:cBhvr>
                                      <p:to>
                                        <p:strVal val="visible"/>
                                      </p:to>
                                    </p:set>
                                    <p:animEffect filter="fade" transition="in">
                                      <p:cBhvr>
                                        <p:cTn dur="500"/>
                                        <p:tgtEl>
                                          <p:spTgt spid="2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2" st="2"/>
                                            </p:txEl>
                                          </p:spTgt>
                                        </p:tgtEl>
                                        <p:attrNameLst>
                                          <p:attrName>style.visibility</p:attrName>
                                        </p:attrNameLst>
                                      </p:cBhvr>
                                      <p:to>
                                        <p:strVal val="visible"/>
                                      </p:to>
                                    </p:set>
                                    <p:animEffect filter="fade" transition="in">
                                      <p:cBhvr>
                                        <p:cTn dur="500"/>
                                        <p:tgtEl>
                                          <p:spTgt spid="2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3" st="3"/>
                                            </p:txEl>
                                          </p:spTgt>
                                        </p:tgtEl>
                                        <p:attrNameLst>
                                          <p:attrName>style.visibility</p:attrName>
                                        </p:attrNameLst>
                                      </p:cBhvr>
                                      <p:to>
                                        <p:strVal val="visible"/>
                                      </p:to>
                                    </p:set>
                                    <p:animEffect filter="fade" transition="in">
                                      <p:cBhvr>
                                        <p:cTn dur="500"/>
                                        <p:tgtEl>
                                          <p:spTgt spid="28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4" st="4"/>
                                            </p:txEl>
                                          </p:spTgt>
                                        </p:tgtEl>
                                        <p:attrNameLst>
                                          <p:attrName>style.visibility</p:attrName>
                                        </p:attrNameLst>
                                      </p:cBhvr>
                                      <p:to>
                                        <p:strVal val="visible"/>
                                      </p:to>
                                    </p:set>
                                    <p:animEffect filter="fade" transition="in">
                                      <p:cBhvr>
                                        <p:cTn dur="500"/>
                                        <p:tgtEl>
                                          <p:spTgt spid="28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5" st="5"/>
                                            </p:txEl>
                                          </p:spTgt>
                                        </p:tgtEl>
                                        <p:attrNameLst>
                                          <p:attrName>style.visibility</p:attrName>
                                        </p:attrNameLst>
                                      </p:cBhvr>
                                      <p:to>
                                        <p:strVal val="visible"/>
                                      </p:to>
                                    </p:set>
                                    <p:animEffect filter="fade" transition="in">
                                      <p:cBhvr>
                                        <p:cTn dur="500"/>
                                        <p:tgtEl>
                                          <p:spTgt spid="28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6" st="6"/>
                                            </p:txEl>
                                          </p:spTgt>
                                        </p:tgtEl>
                                        <p:attrNameLst>
                                          <p:attrName>style.visibility</p:attrName>
                                        </p:attrNameLst>
                                      </p:cBhvr>
                                      <p:to>
                                        <p:strVal val="visible"/>
                                      </p:to>
                                    </p:set>
                                    <p:animEffect filter="fade" transition="in">
                                      <p:cBhvr>
                                        <p:cTn dur="500"/>
                                        <p:tgtEl>
                                          <p:spTgt spid="28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7" st="7"/>
                                            </p:txEl>
                                          </p:spTgt>
                                        </p:tgtEl>
                                        <p:attrNameLst>
                                          <p:attrName>style.visibility</p:attrName>
                                        </p:attrNameLst>
                                      </p:cBhvr>
                                      <p:to>
                                        <p:strVal val="visible"/>
                                      </p:to>
                                    </p:set>
                                    <p:animEffect filter="fade" transition="in">
                                      <p:cBhvr>
                                        <p:cTn dur="500"/>
                                        <p:tgtEl>
                                          <p:spTgt spid="28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8" st="8"/>
                                            </p:txEl>
                                          </p:spTgt>
                                        </p:tgtEl>
                                        <p:attrNameLst>
                                          <p:attrName>style.visibility</p:attrName>
                                        </p:attrNameLst>
                                      </p:cBhvr>
                                      <p:to>
                                        <p:strVal val="visible"/>
                                      </p:to>
                                    </p:set>
                                    <p:animEffect filter="fade" transition="in">
                                      <p:cBhvr>
                                        <p:cTn dur="500"/>
                                        <p:tgtEl>
                                          <p:spTgt spid="28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9" st="9"/>
                                            </p:txEl>
                                          </p:spTgt>
                                        </p:tgtEl>
                                        <p:attrNameLst>
                                          <p:attrName>style.visibility</p:attrName>
                                        </p:attrNameLst>
                                      </p:cBhvr>
                                      <p:to>
                                        <p:strVal val="visible"/>
                                      </p:to>
                                    </p:set>
                                    <p:animEffect filter="fade" transition="in">
                                      <p:cBhvr>
                                        <p:cTn dur="500"/>
                                        <p:tgtEl>
                                          <p:spTgt spid="280">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Shape 286"/>
          <p:cNvSpPr txBox="1"/>
          <p:nvPr>
            <p:ph type="title"/>
          </p:nvPr>
        </p:nvSpPr>
        <p:spPr>
          <a:xfrm>
            <a:off x="1981200" y="3810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3000"/>
              <a:buFont typeface="Arial"/>
              <a:buNone/>
            </a:pPr>
            <a:r>
              <a:rPr b="1" i="0" lang="en-US" sz="3000" u="none" cap="none" strike="noStrike">
                <a:solidFill>
                  <a:schemeClr val="dk2"/>
                </a:solidFill>
                <a:latin typeface="Arial"/>
                <a:ea typeface="Arial"/>
                <a:cs typeface="Arial"/>
                <a:sym typeface="Arial"/>
              </a:rPr>
              <a:t>Influenza vaccine recommendation  </a:t>
            </a:r>
            <a:endParaRPr b="1" i="0" sz="3000" u="none" cap="none" strike="noStrike">
              <a:solidFill>
                <a:schemeClr val="dk2"/>
              </a:solidFill>
              <a:latin typeface="Arial"/>
              <a:ea typeface="Arial"/>
              <a:cs typeface="Arial"/>
              <a:sym typeface="Arial"/>
            </a:endParaRPr>
          </a:p>
        </p:txBody>
      </p:sp>
      <p:sp>
        <p:nvSpPr>
          <p:cNvPr id="287" name="Shape 287"/>
          <p:cNvSpPr txBox="1"/>
          <p:nvPr>
            <p:ph idx="1" type="body"/>
          </p:nvPr>
        </p:nvSpPr>
        <p:spPr>
          <a:xfrm>
            <a:off x="0" y="1831122"/>
            <a:ext cx="12192000" cy="5026878"/>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2040"/>
              <a:buFont typeface="Arial"/>
              <a:buChar char="•"/>
            </a:pPr>
            <a:r>
              <a:rPr b="1" i="0" lang="en-US" sz="2400" u="none" cap="none" strike="noStrike">
                <a:solidFill>
                  <a:schemeClr val="dk1"/>
                </a:solidFill>
                <a:latin typeface="Arial"/>
                <a:ea typeface="Arial"/>
                <a:cs typeface="Arial"/>
                <a:sym typeface="Arial"/>
              </a:rPr>
              <a:t>All persons aged </a:t>
            </a:r>
            <a:r>
              <a:rPr b="1" i="0" lang="en-US" sz="2400" u="none" cap="none" strike="noStrike">
                <a:solidFill>
                  <a:srgbClr val="FF0000"/>
                </a:solidFill>
                <a:latin typeface="Arial"/>
                <a:ea typeface="Arial"/>
                <a:cs typeface="Arial"/>
                <a:sym typeface="Arial"/>
              </a:rPr>
              <a:t>6 months and older </a:t>
            </a:r>
            <a:r>
              <a:rPr b="1" i="0" lang="en-US" sz="2400" u="none" cap="none" strike="noStrike">
                <a:solidFill>
                  <a:schemeClr val="dk1"/>
                </a:solidFill>
                <a:latin typeface="Arial"/>
                <a:ea typeface="Arial"/>
                <a:cs typeface="Arial"/>
                <a:sym typeface="Arial"/>
              </a:rPr>
              <a:t>are recommended for annual vaccination, with rare exception.</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a:t>
            </a:r>
            <a:r>
              <a:rPr b="0" i="0" lang="en-US" sz="2200" u="none" cap="none" strike="noStrike">
                <a:solidFill>
                  <a:schemeClr val="dk1"/>
                </a:solidFill>
                <a:latin typeface="Arial"/>
                <a:ea typeface="Arial"/>
                <a:cs typeface="Arial"/>
                <a:sym typeface="Arial"/>
              </a:rPr>
              <a:t>Children younger than 6 months are too young to get a flu shot. People with severe, life-threatening allergies to flu vaccine or any ingredient in the vaccine. This might include gelatin, antibiotics, or other ingredients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animEffect filter="fade" transition="in">
                                      <p:cBhvr>
                                        <p:cTn dur="500"/>
                                        <p:tgtEl>
                                          <p:spTgt spid="2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1" st="1"/>
                                            </p:txEl>
                                          </p:spTgt>
                                        </p:tgtEl>
                                        <p:attrNameLst>
                                          <p:attrName>style.visibility</p:attrName>
                                        </p:attrNameLst>
                                      </p:cBhvr>
                                      <p:to>
                                        <p:strVal val="visible"/>
                                      </p:to>
                                    </p:set>
                                    <p:animEffect filter="fade" transition="in">
                                      <p:cBhvr>
                                        <p:cTn dur="500"/>
                                        <p:tgtEl>
                                          <p:spTgt spid="28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type="title"/>
          </p:nvPr>
        </p:nvSpPr>
        <p:spPr>
          <a:xfrm>
            <a:off x="1968500" y="66888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4000"/>
              <a:buFont typeface="Raleway"/>
              <a:buNone/>
            </a:pPr>
            <a:r>
              <a:rPr b="1" i="0" lang="en-US" sz="4000" u="none" cap="none" strike="noStrike">
                <a:solidFill>
                  <a:schemeClr val="dk2"/>
                </a:solidFill>
                <a:latin typeface="Raleway"/>
                <a:ea typeface="Raleway"/>
                <a:cs typeface="Raleway"/>
                <a:sym typeface="Raleway"/>
              </a:rPr>
              <a:t>What is the frequency of influenza vaccination?</a:t>
            </a:r>
            <a:br>
              <a:rPr b="0" i="0" lang="en-US" sz="4000" u="none" cap="none" strike="noStrike">
                <a:solidFill>
                  <a:schemeClr val="dk2"/>
                </a:solidFill>
                <a:latin typeface="Raleway"/>
                <a:ea typeface="Raleway"/>
                <a:cs typeface="Raleway"/>
                <a:sym typeface="Raleway"/>
              </a:rPr>
            </a:br>
            <a:endParaRPr b="0" i="0" sz="4000" u="none" cap="none" strike="noStrike">
              <a:solidFill>
                <a:schemeClr val="dk2"/>
              </a:solidFill>
              <a:latin typeface="Raleway"/>
              <a:ea typeface="Raleway"/>
              <a:cs typeface="Raleway"/>
              <a:sym typeface="Raleway"/>
            </a:endParaRPr>
          </a:p>
        </p:txBody>
      </p:sp>
      <p:sp>
        <p:nvSpPr>
          <p:cNvPr id="293" name="Shape 293"/>
          <p:cNvSpPr txBox="1"/>
          <p:nvPr>
            <p:ph idx="1" type="body"/>
          </p:nvPr>
        </p:nvSpPr>
        <p:spPr>
          <a:xfrm>
            <a:off x="0" y="2484136"/>
            <a:ext cx="12192000" cy="4246448"/>
          </a:xfrm>
          <a:prstGeom prst="rect">
            <a:avLst/>
          </a:prstGeom>
          <a:noFill/>
          <a:ln>
            <a:noFill/>
          </a:ln>
        </p:spPr>
        <p:txBody>
          <a:bodyPr anchorCtr="0" anchor="t" bIns="45700" lIns="91425" spcFirstLastPara="1" rIns="91425" wrap="square" tIns="45700">
            <a:noAutofit/>
          </a:bodyPr>
          <a:lstStyle/>
          <a:p>
            <a:pPr indent="-182880" lvl="0" marL="182880" marR="0" rtl="0" algn="l">
              <a:spcBef>
                <a:spcPts val="0"/>
              </a:spcBef>
              <a:spcAft>
                <a:spcPts val="0"/>
              </a:spcAft>
              <a:buClr>
                <a:schemeClr val="accent1"/>
              </a:buClr>
              <a:buSzPts val="6120"/>
              <a:buFont typeface="Arial"/>
              <a:buChar char="•"/>
            </a:pPr>
            <a:r>
              <a:rPr b="1" i="0" lang="en-US" sz="7200" u="none" cap="none" strike="noStrike">
                <a:solidFill>
                  <a:srgbClr val="FF0000"/>
                </a:solidFill>
                <a:latin typeface="Arial"/>
                <a:ea typeface="Arial"/>
                <a:cs typeface="Arial"/>
                <a:sym typeface="Arial"/>
              </a:rPr>
              <a:t>Yearly.</a:t>
            </a:r>
            <a:endParaRPr/>
          </a:p>
          <a:p>
            <a:pPr indent="-53339" lvl="0" marL="182880" marR="0" rtl="0" algn="l">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0" st="0"/>
                                            </p:txEl>
                                          </p:spTgt>
                                        </p:tgtEl>
                                        <p:attrNameLst>
                                          <p:attrName>style.visibility</p:attrName>
                                        </p:attrNameLst>
                                      </p:cBhvr>
                                      <p:to>
                                        <p:strVal val="visible"/>
                                      </p:to>
                                    </p:set>
                                    <p:animEffect filter="fade" transition="in">
                                      <p:cBhvr>
                                        <p:cTn dur="500"/>
                                        <p:tgtEl>
                                          <p:spTgt spid="2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1" st="1"/>
                                            </p:txEl>
                                          </p:spTgt>
                                        </p:tgtEl>
                                        <p:attrNameLst>
                                          <p:attrName>style.visibility</p:attrName>
                                        </p:attrNameLst>
                                      </p:cBhvr>
                                      <p:to>
                                        <p:strVal val="visible"/>
                                      </p:to>
                                    </p:set>
                                    <p:animEffect filter="fade" transition="in">
                                      <p:cBhvr>
                                        <p:cTn dur="500"/>
                                        <p:tgtEl>
                                          <p:spTgt spid="29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4000"/>
              <a:buFont typeface="Arial"/>
              <a:buNone/>
            </a:pPr>
            <a:r>
              <a:rPr b="0" i="0" lang="en-US" sz="4000" u="none" cap="none" strike="noStrike">
                <a:solidFill>
                  <a:schemeClr val="dk2"/>
                </a:solidFill>
                <a:latin typeface="Arial"/>
                <a:ea typeface="Arial"/>
                <a:cs typeface="Arial"/>
                <a:sym typeface="Arial"/>
              </a:rPr>
              <a:t>Questions</a:t>
            </a:r>
            <a:endParaRPr b="0" i="0" sz="4000" u="none" cap="none" strike="noStrike">
              <a:solidFill>
                <a:schemeClr val="dk2"/>
              </a:solidFill>
              <a:latin typeface="Arial"/>
              <a:ea typeface="Arial"/>
              <a:cs typeface="Arial"/>
              <a:sym typeface="Arial"/>
            </a:endParaRPr>
          </a:p>
        </p:txBody>
      </p:sp>
      <p:sp>
        <p:nvSpPr>
          <p:cNvPr id="107" name="Shape 107"/>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noAutofit/>
          </a:bodyPr>
          <a:lstStyle/>
          <a:p>
            <a:pPr indent="-182880" lvl="0" marL="182880" marR="0" rtl="0" algn="l">
              <a:lnSpc>
                <a:spcPct val="90000"/>
              </a:lnSpc>
              <a:spcBef>
                <a:spcPts val="0"/>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Which type of influenza virus is capable of infecting animals:</a:t>
            </a:r>
            <a:endParaRPr b="0" i="0" sz="1665" u="none" cap="none" strike="noStrike">
              <a:solidFill>
                <a:schemeClr val="dk1"/>
              </a:solidFill>
              <a:latin typeface="Arial"/>
              <a:ea typeface="Arial"/>
              <a:cs typeface="Arial"/>
              <a:sym typeface="Arial"/>
            </a:endParaRPr>
          </a:p>
          <a:p>
            <a:pPr indent="-182880" lvl="0" marL="182880" marR="0" rtl="0" algn="l">
              <a:lnSpc>
                <a:spcPct val="9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A. Type A.</a:t>
            </a:r>
            <a:endParaRPr b="0" i="0" sz="1665" u="none" cap="none" strike="noStrike">
              <a:solidFill>
                <a:schemeClr val="dk1"/>
              </a:solidFill>
              <a:latin typeface="Arial"/>
              <a:ea typeface="Arial"/>
              <a:cs typeface="Arial"/>
              <a:sym typeface="Arial"/>
            </a:endParaRPr>
          </a:p>
          <a:p>
            <a:pPr indent="-182880" lvl="0" marL="182880" marR="0" rtl="0" algn="l">
              <a:lnSpc>
                <a:spcPct val="9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B. Type B.</a:t>
            </a:r>
            <a:endParaRPr b="0" i="0" sz="1665" u="none" cap="none" strike="noStrike">
              <a:solidFill>
                <a:schemeClr val="dk1"/>
              </a:solidFill>
              <a:latin typeface="Arial"/>
              <a:ea typeface="Arial"/>
              <a:cs typeface="Arial"/>
              <a:sym typeface="Arial"/>
            </a:endParaRPr>
          </a:p>
          <a:p>
            <a:pPr indent="-182880" lvl="0" marL="182880" marR="0" rtl="0" algn="l">
              <a:lnSpc>
                <a:spcPct val="9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C. Type C.</a:t>
            </a:r>
            <a:endParaRPr b="0" i="0" sz="1665" u="none" cap="none" strike="noStrike">
              <a:solidFill>
                <a:schemeClr val="dk1"/>
              </a:solidFill>
              <a:latin typeface="Arial"/>
              <a:ea typeface="Arial"/>
              <a:cs typeface="Arial"/>
              <a:sym typeface="Arial"/>
            </a:endParaRPr>
          </a:p>
          <a:p>
            <a:pPr indent="-182880" lvl="0" marL="182880" marR="0" rtl="0" algn="l">
              <a:lnSpc>
                <a:spcPct val="9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D. All of the above.</a:t>
            </a:r>
            <a:endParaRPr b="0" i="0" sz="1665" u="none" cap="none" strike="noStrike">
              <a:solidFill>
                <a:schemeClr val="dk1"/>
              </a:solidFill>
              <a:latin typeface="Arial"/>
              <a:ea typeface="Arial"/>
              <a:cs typeface="Arial"/>
              <a:sym typeface="Arial"/>
            </a:endParaRPr>
          </a:p>
          <a:p>
            <a:pPr indent="0" lvl="0" marL="0" marR="0" rtl="0" algn="l">
              <a:lnSpc>
                <a:spcPct val="90000"/>
              </a:lnSpc>
              <a:spcBef>
                <a:spcPts val="333"/>
              </a:spcBef>
              <a:spcAft>
                <a:spcPts val="0"/>
              </a:spcAft>
              <a:buClr>
                <a:schemeClr val="accent1"/>
              </a:buClr>
              <a:buSzPts val="1415"/>
              <a:buFont typeface="Arial"/>
              <a:buNone/>
            </a:pPr>
            <a:r>
              <a:t/>
            </a:r>
            <a:endParaRPr b="0" i="0" sz="1665" u="none" cap="none" strike="noStrike">
              <a:solidFill>
                <a:schemeClr val="dk1"/>
              </a:solidFill>
              <a:latin typeface="Arial"/>
              <a:ea typeface="Arial"/>
              <a:cs typeface="Arial"/>
              <a:sym typeface="Arial"/>
            </a:endParaRPr>
          </a:p>
          <a:p>
            <a:pPr indent="-182880" lvl="0" marL="182880" marR="0" rtl="0" algn="l">
              <a:lnSpc>
                <a:spcPct val="9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Which food allergy you should ask about before giving influenza vaccine:</a:t>
            </a:r>
            <a:endParaRPr b="0" i="0" sz="1665" u="none" cap="none" strike="noStrike">
              <a:solidFill>
                <a:schemeClr val="dk1"/>
              </a:solidFill>
              <a:latin typeface="Arial"/>
              <a:ea typeface="Arial"/>
              <a:cs typeface="Arial"/>
              <a:sym typeface="Arial"/>
            </a:endParaRPr>
          </a:p>
          <a:p>
            <a:pPr indent="-182880" lvl="0" marL="182880" marR="0" rtl="0" algn="l">
              <a:lnSpc>
                <a:spcPct val="9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A. Peanuts.</a:t>
            </a:r>
            <a:endParaRPr b="0" i="0" sz="1665" u="none" cap="none" strike="noStrike">
              <a:solidFill>
                <a:schemeClr val="dk1"/>
              </a:solidFill>
              <a:latin typeface="Arial"/>
              <a:ea typeface="Arial"/>
              <a:cs typeface="Arial"/>
              <a:sym typeface="Arial"/>
            </a:endParaRPr>
          </a:p>
          <a:p>
            <a:pPr indent="-182880" lvl="0" marL="182880" marR="0" rtl="0" algn="l">
              <a:lnSpc>
                <a:spcPct val="9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B. Sesame seeds.</a:t>
            </a:r>
            <a:endParaRPr b="0" i="0" sz="1665" u="none" cap="none" strike="noStrike">
              <a:solidFill>
                <a:schemeClr val="dk1"/>
              </a:solidFill>
              <a:latin typeface="Arial"/>
              <a:ea typeface="Arial"/>
              <a:cs typeface="Arial"/>
              <a:sym typeface="Arial"/>
            </a:endParaRPr>
          </a:p>
          <a:p>
            <a:pPr indent="-182880" lvl="0" marL="182880" marR="0" rtl="0" algn="l">
              <a:lnSpc>
                <a:spcPct val="9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C. Eggs.</a:t>
            </a:r>
            <a:endParaRPr b="0" i="0" sz="1665" u="none" cap="none" strike="noStrike">
              <a:solidFill>
                <a:schemeClr val="dk1"/>
              </a:solidFill>
              <a:latin typeface="Arial"/>
              <a:ea typeface="Arial"/>
              <a:cs typeface="Arial"/>
              <a:sym typeface="Arial"/>
            </a:endParaRPr>
          </a:p>
          <a:p>
            <a:pPr indent="-182880" lvl="0" marL="182880" marR="0" rtl="0" algn="l">
              <a:lnSpc>
                <a:spcPct val="9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D. Milk products.</a:t>
            </a:r>
            <a:endParaRPr b="0" i="0" sz="1665" u="none" cap="none" strike="noStrike">
              <a:solidFill>
                <a:schemeClr val="dk1"/>
              </a:solidFill>
              <a:latin typeface="Arial"/>
              <a:ea typeface="Arial"/>
              <a:cs typeface="Arial"/>
              <a:sym typeface="Arial"/>
            </a:endParaRPr>
          </a:p>
          <a:p>
            <a:pPr indent="-93011" lvl="0" marL="182880" marR="0" rtl="0" algn="l">
              <a:lnSpc>
                <a:spcPct val="90000"/>
              </a:lnSpc>
              <a:spcBef>
                <a:spcPts val="333"/>
              </a:spcBef>
              <a:spcAft>
                <a:spcPts val="0"/>
              </a:spcAft>
              <a:buClr>
                <a:schemeClr val="accent1"/>
              </a:buClr>
              <a:buSzPts val="1415"/>
              <a:buFont typeface="Arial"/>
              <a:buNone/>
            </a:pPr>
            <a:r>
              <a:t/>
            </a:r>
            <a:endParaRPr b="0" i="0" sz="1665" u="none" cap="none" strike="noStrike">
              <a:solidFill>
                <a:schemeClr val="dk1"/>
              </a:solidFill>
              <a:latin typeface="Arial"/>
              <a:ea typeface="Arial"/>
              <a:cs typeface="Arial"/>
              <a:sym typeface="Arial"/>
            </a:endParaRPr>
          </a:p>
          <a:p>
            <a:pPr indent="-182880" lvl="0" marL="182880" marR="0" rtl="0" algn="l">
              <a:lnSpc>
                <a:spcPct val="8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Which of the following conditions is associated with allergic rhinitis :</a:t>
            </a:r>
            <a:endParaRPr/>
          </a:p>
          <a:p>
            <a:pPr indent="-182880" lvl="0" marL="182880" marR="0" rtl="0" algn="l">
              <a:lnSpc>
                <a:spcPct val="8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A. COPD.</a:t>
            </a:r>
            <a:endParaRPr b="0" i="0" sz="1665" u="none" cap="none" strike="noStrike">
              <a:solidFill>
                <a:schemeClr val="dk1"/>
              </a:solidFill>
              <a:latin typeface="Arial"/>
              <a:ea typeface="Arial"/>
              <a:cs typeface="Arial"/>
              <a:sym typeface="Arial"/>
            </a:endParaRPr>
          </a:p>
          <a:p>
            <a:pPr indent="-182880" lvl="0" marL="182880" marR="0" rtl="0" algn="l">
              <a:lnSpc>
                <a:spcPct val="8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B. Asthma.</a:t>
            </a:r>
            <a:endParaRPr b="0" i="0" sz="1665" u="none" cap="none" strike="noStrike">
              <a:solidFill>
                <a:schemeClr val="dk1"/>
              </a:solidFill>
              <a:latin typeface="Arial"/>
              <a:ea typeface="Arial"/>
              <a:cs typeface="Arial"/>
              <a:sym typeface="Arial"/>
            </a:endParaRPr>
          </a:p>
          <a:p>
            <a:pPr indent="-182880" lvl="0" marL="182880" marR="0" rtl="0" algn="l">
              <a:lnSpc>
                <a:spcPct val="8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C. Dermatitis.</a:t>
            </a:r>
            <a:endParaRPr b="0" i="0" sz="1665" u="none" cap="none" strike="noStrike">
              <a:solidFill>
                <a:schemeClr val="dk1"/>
              </a:solidFill>
              <a:latin typeface="Arial"/>
              <a:ea typeface="Arial"/>
              <a:cs typeface="Arial"/>
              <a:sym typeface="Arial"/>
            </a:endParaRPr>
          </a:p>
          <a:p>
            <a:pPr indent="-182880" lvl="0" marL="182880" marR="0" rtl="0" algn="l">
              <a:lnSpc>
                <a:spcPct val="8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D. Bronchiectasis.</a:t>
            </a:r>
            <a:endParaRPr b="0" i="0" sz="1665" u="none" cap="none" strike="noStrike">
              <a:solidFill>
                <a:schemeClr val="dk1"/>
              </a:solidFill>
              <a:latin typeface="Arial"/>
              <a:ea typeface="Arial"/>
              <a:cs typeface="Arial"/>
              <a:sym typeface="Arial"/>
            </a:endParaRPr>
          </a:p>
          <a:p>
            <a:pPr indent="-93011" lvl="0" marL="182880" marR="0" rtl="0" algn="l">
              <a:lnSpc>
                <a:spcPct val="90000"/>
              </a:lnSpc>
              <a:spcBef>
                <a:spcPts val="333"/>
              </a:spcBef>
              <a:spcAft>
                <a:spcPts val="0"/>
              </a:spcAft>
              <a:buClr>
                <a:schemeClr val="accent1"/>
              </a:buClr>
              <a:buSzPts val="1415"/>
              <a:buFont typeface="Arial"/>
              <a:buNone/>
            </a:pPr>
            <a:r>
              <a:t/>
            </a:r>
            <a:endParaRPr b="0" i="0" sz="1665" u="none" cap="none" strike="noStrike">
              <a:solidFill>
                <a:schemeClr val="dk1"/>
              </a:solidFill>
              <a:latin typeface="Arial"/>
              <a:ea typeface="Arial"/>
              <a:cs typeface="Arial"/>
              <a:sym typeface="Arial"/>
            </a:endParaRPr>
          </a:p>
          <a:p>
            <a:pPr indent="-93011" lvl="0" marL="182880" marR="0" rtl="0" algn="l">
              <a:lnSpc>
                <a:spcPct val="90000"/>
              </a:lnSpc>
              <a:spcBef>
                <a:spcPts val="333"/>
              </a:spcBef>
              <a:spcAft>
                <a:spcPts val="0"/>
              </a:spcAft>
              <a:buClr>
                <a:schemeClr val="accent1"/>
              </a:buClr>
              <a:buSzPts val="1415"/>
              <a:buFont typeface="Arial"/>
              <a:buNone/>
            </a:pPr>
            <a:r>
              <a:t/>
            </a:r>
            <a:endParaRPr b="0" i="0" sz="1665" u="none" cap="none" strike="noStrik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Shape 298"/>
          <p:cNvSpPr txBox="1"/>
          <p:nvPr>
            <p:ph type="title"/>
          </p:nvPr>
        </p:nvSpPr>
        <p:spPr>
          <a:xfrm>
            <a:off x="1524000" y="21771"/>
            <a:ext cx="9144000" cy="284304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3000"/>
              <a:buFont typeface="Raleway"/>
              <a:buNone/>
            </a:pPr>
            <a:r>
              <a:rPr b="1" i="0" lang="en-US" sz="3000" u="none" cap="none" strike="noStrike">
                <a:solidFill>
                  <a:schemeClr val="dk2"/>
                </a:solidFill>
                <a:latin typeface="Raleway"/>
                <a:ea typeface="Raleway"/>
                <a:cs typeface="Raleway"/>
                <a:sym typeface="Raleway"/>
              </a:rPr>
              <a:t>How many doses of influenza vaccine you give to the child when you immunize him for the first time?</a:t>
            </a:r>
            <a:br>
              <a:rPr b="0" i="0" lang="en-US" sz="3000" u="none" cap="none" strike="noStrike">
                <a:solidFill>
                  <a:schemeClr val="dk2"/>
                </a:solidFill>
                <a:latin typeface="Raleway"/>
                <a:ea typeface="Raleway"/>
                <a:cs typeface="Raleway"/>
                <a:sym typeface="Raleway"/>
              </a:rPr>
            </a:br>
            <a:endParaRPr b="0" i="0" sz="3000" u="none" cap="none" strike="noStrike">
              <a:solidFill>
                <a:schemeClr val="dk2"/>
              </a:solidFill>
              <a:latin typeface="Raleway"/>
              <a:ea typeface="Raleway"/>
              <a:cs typeface="Raleway"/>
              <a:sym typeface="Raleway"/>
            </a:endParaRPr>
          </a:p>
        </p:txBody>
      </p:sp>
      <p:sp>
        <p:nvSpPr>
          <p:cNvPr id="299" name="Shape 299"/>
          <p:cNvSpPr txBox="1"/>
          <p:nvPr>
            <p:ph idx="1" type="body"/>
          </p:nvPr>
        </p:nvSpPr>
        <p:spPr>
          <a:xfrm>
            <a:off x="0" y="2526486"/>
            <a:ext cx="12192000" cy="4331514"/>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Children six months to eight years of age who have not received influenza vaccination before require </a:t>
            </a:r>
            <a:r>
              <a:rPr b="0" i="0" lang="en-US" sz="2400" u="none" cap="none" strike="noStrike">
                <a:solidFill>
                  <a:srgbClr val="FF0000"/>
                </a:solidFill>
                <a:latin typeface="Arial"/>
                <a:ea typeface="Arial"/>
                <a:cs typeface="Arial"/>
                <a:sym typeface="Arial"/>
              </a:rPr>
              <a:t>two doses </a:t>
            </a:r>
            <a:r>
              <a:rPr b="0" i="0" lang="en-US" sz="2400" u="none" cap="none" strike="noStrike">
                <a:solidFill>
                  <a:schemeClr val="dk1"/>
                </a:solidFill>
                <a:latin typeface="Arial"/>
                <a:ea typeface="Arial"/>
                <a:cs typeface="Arial"/>
                <a:sym typeface="Arial"/>
              </a:rPr>
              <a:t>for the first season</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The first dose should be given as soon as vaccine becomes available.</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The second dose should be given at least 28 days after the first dose</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If your child needs the two doses, begin the process early. </a:t>
            </a:r>
            <a:endParaRPr/>
          </a:p>
          <a:p>
            <a:pPr indent="-53339" lvl="0" marL="182880" marR="0" rtl="0" algn="l">
              <a:lnSpc>
                <a:spcPct val="150000"/>
              </a:lnSpc>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0" st="0"/>
                                            </p:txEl>
                                          </p:spTgt>
                                        </p:tgtEl>
                                        <p:attrNameLst>
                                          <p:attrName>style.visibility</p:attrName>
                                        </p:attrNameLst>
                                      </p:cBhvr>
                                      <p:to>
                                        <p:strVal val="visible"/>
                                      </p:to>
                                    </p:set>
                                    <p:animEffect filter="fade" transition="in">
                                      <p:cBhvr>
                                        <p:cTn dur="500"/>
                                        <p:tgtEl>
                                          <p:spTgt spid="2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1" st="1"/>
                                            </p:txEl>
                                          </p:spTgt>
                                        </p:tgtEl>
                                        <p:attrNameLst>
                                          <p:attrName>style.visibility</p:attrName>
                                        </p:attrNameLst>
                                      </p:cBhvr>
                                      <p:to>
                                        <p:strVal val="visible"/>
                                      </p:to>
                                    </p:set>
                                    <p:animEffect filter="fade" transition="in">
                                      <p:cBhvr>
                                        <p:cTn dur="500"/>
                                        <p:tgtEl>
                                          <p:spTgt spid="2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2" st="2"/>
                                            </p:txEl>
                                          </p:spTgt>
                                        </p:tgtEl>
                                        <p:attrNameLst>
                                          <p:attrName>style.visibility</p:attrName>
                                        </p:attrNameLst>
                                      </p:cBhvr>
                                      <p:to>
                                        <p:strVal val="visible"/>
                                      </p:to>
                                    </p:set>
                                    <p:animEffect filter="fade" transition="in">
                                      <p:cBhvr>
                                        <p:cTn dur="500"/>
                                        <p:tgtEl>
                                          <p:spTgt spid="2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3" st="3"/>
                                            </p:txEl>
                                          </p:spTgt>
                                        </p:tgtEl>
                                        <p:attrNameLst>
                                          <p:attrName>style.visibility</p:attrName>
                                        </p:attrNameLst>
                                      </p:cBhvr>
                                      <p:to>
                                        <p:strVal val="visible"/>
                                      </p:to>
                                    </p:set>
                                    <p:animEffect filter="fade" transition="in">
                                      <p:cBhvr>
                                        <p:cTn dur="500"/>
                                        <p:tgtEl>
                                          <p:spTgt spid="2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4" st="4"/>
                                            </p:txEl>
                                          </p:spTgt>
                                        </p:tgtEl>
                                        <p:attrNameLst>
                                          <p:attrName>style.visibility</p:attrName>
                                        </p:attrNameLst>
                                      </p:cBhvr>
                                      <p:to>
                                        <p:strVal val="visible"/>
                                      </p:to>
                                    </p:set>
                                    <p:animEffect filter="fade" transition="in">
                                      <p:cBhvr>
                                        <p:cTn dur="500"/>
                                        <p:tgtEl>
                                          <p:spTgt spid="29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Shape 304"/>
          <p:cNvSpPr txBox="1"/>
          <p:nvPr>
            <p:ph type="title"/>
          </p:nvPr>
        </p:nvSpPr>
        <p:spPr>
          <a:xfrm>
            <a:off x="1905000" y="596900"/>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3000"/>
              <a:buFont typeface="Raleway"/>
              <a:buNone/>
            </a:pPr>
            <a:r>
              <a:rPr b="1" i="0" lang="en-US" sz="3000" u="none" cap="none" strike="noStrike">
                <a:solidFill>
                  <a:schemeClr val="dk2"/>
                </a:solidFill>
                <a:latin typeface="Raleway"/>
                <a:ea typeface="Raleway"/>
                <a:cs typeface="Raleway"/>
                <a:sym typeface="Raleway"/>
              </a:rPr>
              <a:t>How many strains does the influenza vaccine contain?</a:t>
            </a:r>
            <a:br>
              <a:rPr b="0" i="0" lang="en-US" sz="3000" u="none" cap="none" strike="noStrike">
                <a:solidFill>
                  <a:schemeClr val="dk2"/>
                </a:solidFill>
                <a:latin typeface="Raleway"/>
                <a:ea typeface="Raleway"/>
                <a:cs typeface="Raleway"/>
                <a:sym typeface="Raleway"/>
              </a:rPr>
            </a:br>
            <a:endParaRPr b="0" i="0" sz="3000" u="none" cap="none" strike="noStrike">
              <a:solidFill>
                <a:schemeClr val="dk2"/>
              </a:solidFill>
              <a:latin typeface="Raleway"/>
              <a:ea typeface="Raleway"/>
              <a:cs typeface="Raleway"/>
              <a:sym typeface="Raleway"/>
            </a:endParaRPr>
          </a:p>
        </p:txBody>
      </p:sp>
      <p:sp>
        <p:nvSpPr>
          <p:cNvPr id="305" name="Shape 305"/>
          <p:cNvSpPr txBox="1"/>
          <p:nvPr>
            <p:ph idx="1" type="body"/>
          </p:nvPr>
        </p:nvSpPr>
        <p:spPr>
          <a:xfrm>
            <a:off x="0" y="1858780"/>
            <a:ext cx="11302584" cy="4999220"/>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2040"/>
              <a:buFont typeface="Arial"/>
              <a:buChar char="•"/>
            </a:pPr>
            <a:r>
              <a:rPr b="1" i="0" lang="en-US" sz="2400" u="none" cap="none" strike="noStrike">
                <a:solidFill>
                  <a:srgbClr val="00B050"/>
                </a:solidFill>
                <a:latin typeface="Arial"/>
                <a:ea typeface="Arial"/>
                <a:cs typeface="Arial"/>
                <a:sym typeface="Arial"/>
              </a:rPr>
              <a:t>3-4</a:t>
            </a:r>
            <a:r>
              <a:rPr b="0" i="0" lang="en-US" sz="2400" u="none" cap="none" strike="noStrike">
                <a:solidFill>
                  <a:schemeClr val="dk1"/>
                </a:solidFill>
                <a:latin typeface="Arial"/>
                <a:ea typeface="Arial"/>
                <a:cs typeface="Arial"/>
                <a:sym typeface="Arial"/>
              </a:rPr>
              <a:t> strains. it changes from season to season, with one or more vaccine strains replaced annually to provide protection against viruses that are anticipated to circulate during the upcoming season.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0" st="0"/>
                                            </p:txEl>
                                          </p:spTgt>
                                        </p:tgtEl>
                                        <p:attrNameLst>
                                          <p:attrName>style.visibility</p:attrName>
                                        </p:attrNameLst>
                                      </p:cBhvr>
                                      <p:to>
                                        <p:strVal val="visible"/>
                                      </p:to>
                                    </p:set>
                                    <p:animEffect filter="fade" transition="in">
                                      <p:cBhvr>
                                        <p:cTn dur="500"/>
                                        <p:tgtEl>
                                          <p:spTgt spid="30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Shape 310"/>
          <p:cNvSpPr txBox="1"/>
          <p:nvPr>
            <p:ph type="title"/>
          </p:nvPr>
        </p:nvSpPr>
        <p:spPr>
          <a:xfrm>
            <a:off x="1984248" y="522265"/>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3000"/>
              <a:buFont typeface="Raleway"/>
              <a:buNone/>
            </a:pPr>
            <a:r>
              <a:rPr b="1" i="0" lang="en-US" sz="3000" u="none" cap="none" strike="noStrike">
                <a:solidFill>
                  <a:schemeClr val="dk2"/>
                </a:solidFill>
                <a:latin typeface="Raleway"/>
                <a:ea typeface="Raleway"/>
                <a:cs typeface="Raleway"/>
                <a:sym typeface="Raleway"/>
              </a:rPr>
              <a:t>When should the influenza vaccine be offered?</a:t>
            </a:r>
            <a:br>
              <a:rPr b="0" i="0" lang="en-US" sz="3000" u="none" cap="none" strike="noStrike">
                <a:solidFill>
                  <a:schemeClr val="dk2"/>
                </a:solidFill>
                <a:latin typeface="Raleway"/>
                <a:ea typeface="Raleway"/>
                <a:cs typeface="Raleway"/>
                <a:sym typeface="Raleway"/>
              </a:rPr>
            </a:br>
            <a:endParaRPr b="0" i="0" sz="3000" u="none" cap="none" strike="noStrike">
              <a:solidFill>
                <a:schemeClr val="dk2"/>
              </a:solidFill>
              <a:latin typeface="Raleway"/>
              <a:ea typeface="Raleway"/>
              <a:cs typeface="Raleway"/>
              <a:sym typeface="Raleway"/>
            </a:endParaRPr>
          </a:p>
        </p:txBody>
      </p:sp>
      <p:sp>
        <p:nvSpPr>
          <p:cNvPr id="311" name="Shape 311"/>
          <p:cNvSpPr txBox="1"/>
          <p:nvPr>
            <p:ph idx="1" type="body"/>
          </p:nvPr>
        </p:nvSpPr>
        <p:spPr>
          <a:xfrm>
            <a:off x="0" y="1903694"/>
            <a:ext cx="12192000" cy="4954306"/>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1870"/>
              <a:buFont typeface="Arial"/>
              <a:buChar char="•"/>
            </a:pPr>
            <a:r>
              <a:rPr b="0" i="0" lang="en-US" sz="2200" u="none" cap="none" strike="noStrike">
                <a:solidFill>
                  <a:schemeClr val="dk1"/>
                </a:solidFill>
                <a:latin typeface="Arial"/>
                <a:ea typeface="Arial"/>
                <a:cs typeface="Arial"/>
                <a:sym typeface="Arial"/>
              </a:rPr>
              <a:t>You should get a flu vaccine </a:t>
            </a:r>
            <a:r>
              <a:rPr b="0" i="0" lang="en-US" sz="2200" u="none" cap="none" strike="noStrike">
                <a:solidFill>
                  <a:srgbClr val="FF0000"/>
                </a:solidFill>
                <a:latin typeface="Arial"/>
                <a:ea typeface="Arial"/>
                <a:cs typeface="Arial"/>
                <a:sym typeface="Arial"/>
              </a:rPr>
              <a:t>before flu begins spreading in your community</a:t>
            </a:r>
            <a:r>
              <a:rPr b="0" i="0" lang="en-US" sz="2200" u="none" cap="none" strike="noStrike">
                <a:solidFill>
                  <a:schemeClr val="dk1"/>
                </a:solidFill>
                <a:latin typeface="Arial"/>
                <a:ea typeface="Arial"/>
                <a:cs typeface="Arial"/>
                <a:sym typeface="Arial"/>
              </a:rPr>
              <a:t>. It takes about </a:t>
            </a:r>
            <a:r>
              <a:rPr b="0" i="0" lang="en-US" sz="2200" u="none" cap="none" strike="noStrike">
                <a:solidFill>
                  <a:srgbClr val="FF0000"/>
                </a:solidFill>
                <a:latin typeface="Arial"/>
                <a:ea typeface="Arial"/>
                <a:cs typeface="Arial"/>
                <a:sym typeface="Arial"/>
              </a:rPr>
              <a:t>two weeks </a:t>
            </a:r>
            <a:r>
              <a:rPr b="0" i="0" lang="en-US" sz="2200" u="none" cap="none" strike="noStrike">
                <a:solidFill>
                  <a:schemeClr val="dk1"/>
                </a:solidFill>
                <a:latin typeface="Arial"/>
                <a:ea typeface="Arial"/>
                <a:cs typeface="Arial"/>
                <a:sym typeface="Arial"/>
              </a:rPr>
              <a:t>after vaccination for </a:t>
            </a:r>
            <a:r>
              <a:rPr b="0" i="0" lang="en-US" sz="2200" u="none" cap="none" strike="noStrike">
                <a:solidFill>
                  <a:srgbClr val="0070C0"/>
                </a:solidFill>
                <a:latin typeface="Arial"/>
                <a:ea typeface="Arial"/>
                <a:cs typeface="Arial"/>
                <a:sym typeface="Arial"/>
              </a:rPr>
              <a:t>antibodies to develop </a:t>
            </a:r>
            <a:r>
              <a:rPr b="0" i="0" lang="en-US" sz="2200" u="none" cap="none" strike="noStrike">
                <a:solidFill>
                  <a:schemeClr val="dk1"/>
                </a:solidFill>
                <a:latin typeface="Arial"/>
                <a:ea typeface="Arial"/>
                <a:cs typeface="Arial"/>
                <a:sym typeface="Arial"/>
              </a:rPr>
              <a:t>in the body that protect against flu, so make plans to get vaccinated early in fall, before flu season begins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Effect filter="fade" transition="in">
                                      <p:cBhvr>
                                        <p:cTn dur="500"/>
                                        <p:tgtEl>
                                          <p:spTgt spid="31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Shape 316"/>
          <p:cNvSpPr txBox="1"/>
          <p:nvPr>
            <p:ph type="title"/>
          </p:nvPr>
        </p:nvSpPr>
        <p:spPr>
          <a:xfrm>
            <a:off x="580571" y="287031"/>
            <a:ext cx="10547677" cy="159094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3000"/>
              <a:buFont typeface="Raleway"/>
              <a:buNone/>
            </a:pPr>
            <a:r>
              <a:rPr b="1" i="0" lang="en-US" sz="3000" u="none" cap="none" strike="noStrike">
                <a:solidFill>
                  <a:schemeClr val="dk2"/>
                </a:solidFill>
                <a:latin typeface="Raleway"/>
                <a:ea typeface="Raleway"/>
                <a:cs typeface="Raleway"/>
                <a:sym typeface="Raleway"/>
              </a:rPr>
              <a:t>Which food allergy you should ask about before giving influenza vaccine?</a:t>
            </a:r>
            <a:br>
              <a:rPr b="0" i="0" lang="en-US" sz="3000" u="none" cap="none" strike="noStrike">
                <a:solidFill>
                  <a:schemeClr val="dk2"/>
                </a:solidFill>
                <a:latin typeface="Raleway"/>
                <a:ea typeface="Raleway"/>
                <a:cs typeface="Raleway"/>
                <a:sym typeface="Raleway"/>
              </a:rPr>
            </a:br>
            <a:endParaRPr b="0" i="0" sz="3000" u="none" cap="none" strike="noStrike">
              <a:solidFill>
                <a:schemeClr val="dk2"/>
              </a:solidFill>
              <a:latin typeface="Raleway"/>
              <a:ea typeface="Raleway"/>
              <a:cs typeface="Raleway"/>
              <a:sym typeface="Raleway"/>
            </a:endParaRPr>
          </a:p>
        </p:txBody>
      </p:sp>
      <p:sp>
        <p:nvSpPr>
          <p:cNvPr id="317" name="Shape 317"/>
          <p:cNvSpPr txBox="1"/>
          <p:nvPr>
            <p:ph idx="1" type="body"/>
          </p:nvPr>
        </p:nvSpPr>
        <p:spPr>
          <a:xfrm>
            <a:off x="0" y="1872718"/>
            <a:ext cx="12192000" cy="4985282"/>
          </a:xfrm>
          <a:prstGeom prst="rect">
            <a:avLst/>
          </a:prstGeom>
          <a:noFill/>
          <a:ln>
            <a:noFill/>
          </a:ln>
        </p:spPr>
        <p:txBody>
          <a:bodyPr anchorCtr="0" anchor="t" bIns="45700" lIns="91425" spcFirstLastPara="1" rIns="91425" wrap="square" tIns="45700">
            <a:noAutofit/>
          </a:bodyPr>
          <a:lstStyle/>
          <a:p>
            <a:pPr indent="-182880" lvl="0" marL="182880" marR="0" rtl="0" algn="l">
              <a:spcBef>
                <a:spcPts val="0"/>
              </a:spcBef>
              <a:spcAft>
                <a:spcPts val="0"/>
              </a:spcAft>
              <a:buClr>
                <a:schemeClr val="accent1"/>
              </a:buClr>
              <a:buSzPts val="6120"/>
              <a:buFont typeface="Arial"/>
              <a:buChar char="•"/>
            </a:pPr>
            <a:r>
              <a:rPr b="0" i="0" lang="en-US" sz="7200" u="none" cap="none" strike="noStrike">
                <a:solidFill>
                  <a:srgbClr val="FF0000"/>
                </a:solidFill>
                <a:latin typeface="Arial"/>
                <a:ea typeface="Arial"/>
                <a:cs typeface="Arial"/>
                <a:sym typeface="Arial"/>
              </a:rPr>
              <a:t>Egg.</a:t>
            </a:r>
            <a:endParaRPr b="0" i="0" sz="7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0" st="0"/>
                                            </p:txEl>
                                          </p:spTgt>
                                        </p:tgtEl>
                                        <p:attrNameLst>
                                          <p:attrName>style.visibility</p:attrName>
                                        </p:attrNameLst>
                                      </p:cBhvr>
                                      <p:to>
                                        <p:strVal val="visible"/>
                                      </p:to>
                                    </p:set>
                                    <p:animEffect filter="fade" transition="in">
                                      <p:cBhvr>
                                        <p:cTn dur="500"/>
                                        <p:tgtEl>
                                          <p:spTgt spid="31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pic>
        <p:nvPicPr>
          <p:cNvPr descr="C:\Users\userh\Downloads\urticaria 1.png" id="322" name="Shape 322"/>
          <p:cNvPicPr preferRelativeResize="0"/>
          <p:nvPr/>
        </p:nvPicPr>
        <p:blipFill rotWithShape="1">
          <a:blip r:embed="rId3">
            <a:alphaModFix/>
          </a:blip>
          <a:srcRect b="0" l="0" r="0" t="0"/>
          <a:stretch/>
        </p:blipFill>
        <p:spPr>
          <a:xfrm>
            <a:off x="0" y="0"/>
            <a:ext cx="6426200" cy="6858000"/>
          </a:xfrm>
          <a:prstGeom prst="rect">
            <a:avLst/>
          </a:prstGeom>
          <a:noFill/>
          <a:ln>
            <a:noFill/>
          </a:ln>
        </p:spPr>
      </p:pic>
      <p:pic>
        <p:nvPicPr>
          <p:cNvPr descr="C:\Users\userh\Downloads\urticaria 2.png" id="323" name="Shape 323"/>
          <p:cNvPicPr preferRelativeResize="0"/>
          <p:nvPr/>
        </p:nvPicPr>
        <p:blipFill rotWithShape="1">
          <a:blip r:embed="rId4">
            <a:alphaModFix/>
          </a:blip>
          <a:srcRect b="0" l="0" r="0" t="0"/>
          <a:stretch/>
        </p:blipFill>
        <p:spPr>
          <a:xfrm>
            <a:off x="6426200" y="0"/>
            <a:ext cx="5765800" cy="6858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Shape 328"/>
          <p:cNvSpPr txBox="1"/>
          <p:nvPr>
            <p:ph type="title"/>
          </p:nvPr>
        </p:nvSpPr>
        <p:spPr>
          <a:xfrm>
            <a:off x="1524000" y="274638"/>
            <a:ext cx="9144000" cy="12493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3000"/>
              <a:buFont typeface="Raleway"/>
              <a:buNone/>
            </a:pPr>
            <a:r>
              <a:rPr b="1" i="0" lang="en-US" sz="3000" u="none" cap="none" strike="noStrike">
                <a:solidFill>
                  <a:schemeClr val="dk2"/>
                </a:solidFill>
                <a:latin typeface="Raleway"/>
                <a:ea typeface="Raleway"/>
                <a:cs typeface="Raleway"/>
                <a:sym typeface="Raleway"/>
              </a:rPr>
              <a:t>ACIP recommendations regarding persons with egg allergy and influenza vaccination</a:t>
            </a:r>
            <a:endParaRPr b="0" i="0" sz="3000" u="none" cap="none" strike="noStrike">
              <a:solidFill>
                <a:schemeClr val="dk2"/>
              </a:solidFill>
              <a:latin typeface="Raleway"/>
              <a:ea typeface="Raleway"/>
              <a:cs typeface="Raleway"/>
              <a:sym typeface="Raleway"/>
            </a:endParaRPr>
          </a:p>
        </p:txBody>
      </p:sp>
      <p:sp>
        <p:nvSpPr>
          <p:cNvPr id="329" name="Shape 329"/>
          <p:cNvSpPr txBox="1"/>
          <p:nvPr>
            <p:ph idx="1" type="body"/>
          </p:nvPr>
        </p:nvSpPr>
        <p:spPr>
          <a:xfrm>
            <a:off x="0" y="1752601"/>
            <a:ext cx="12192000" cy="5105399"/>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Persons with a history of egg allergy who have experienced only </a:t>
            </a:r>
            <a:r>
              <a:rPr b="0" i="0" lang="en-US" sz="2400" u="none" cap="none" strike="noStrike">
                <a:solidFill>
                  <a:srgbClr val="0070C0"/>
                </a:solidFill>
                <a:latin typeface="Arial"/>
                <a:ea typeface="Arial"/>
                <a:cs typeface="Arial"/>
                <a:sym typeface="Arial"/>
              </a:rPr>
              <a:t>hives </a:t>
            </a:r>
            <a:r>
              <a:rPr b="0" i="0" lang="en-US" sz="2400" u="none" cap="none" strike="noStrike">
                <a:solidFill>
                  <a:schemeClr val="dk1"/>
                </a:solidFill>
                <a:latin typeface="Arial"/>
                <a:ea typeface="Arial"/>
                <a:cs typeface="Arial"/>
                <a:sym typeface="Arial"/>
              </a:rPr>
              <a:t>after exposure to egg </a:t>
            </a:r>
            <a:r>
              <a:rPr b="0" i="0" lang="en-US" sz="2400" u="none" cap="none" strike="noStrike">
                <a:solidFill>
                  <a:srgbClr val="0070C0"/>
                </a:solidFill>
                <a:latin typeface="Arial"/>
                <a:ea typeface="Arial"/>
                <a:cs typeface="Arial"/>
                <a:sym typeface="Arial"/>
              </a:rPr>
              <a:t>should receive any </a:t>
            </a:r>
            <a:r>
              <a:rPr b="0" i="0" lang="en-US" sz="2400" u="none" cap="none" strike="noStrike">
                <a:solidFill>
                  <a:schemeClr val="dk1"/>
                </a:solidFill>
                <a:latin typeface="Arial"/>
                <a:ea typeface="Arial"/>
                <a:cs typeface="Arial"/>
                <a:sym typeface="Arial"/>
              </a:rPr>
              <a:t>of the recommended influenza vaccines appropriate for the recipient’s age and health status. Persons who have had reactions to egg involving symptoms </a:t>
            </a:r>
            <a:r>
              <a:rPr b="0" i="0" lang="en-US" sz="2400" u="none" cap="none" strike="noStrike">
                <a:solidFill>
                  <a:srgbClr val="0070C0"/>
                </a:solidFill>
                <a:latin typeface="Arial"/>
                <a:ea typeface="Arial"/>
                <a:cs typeface="Arial"/>
                <a:sym typeface="Arial"/>
              </a:rPr>
              <a:t>other than hives </a:t>
            </a:r>
            <a:r>
              <a:rPr b="0" i="0" lang="en-US" sz="2400" u="none" cap="none" strike="noStrike">
                <a:solidFill>
                  <a:schemeClr val="dk1"/>
                </a:solidFill>
                <a:latin typeface="Arial"/>
                <a:ea typeface="Arial"/>
                <a:cs typeface="Arial"/>
                <a:sym typeface="Arial"/>
              </a:rPr>
              <a:t>(e.g., angioedema, respiratory distress, lightheadedness, recurrent emesis) or who required epinephrine or another emergency medical intervention </a:t>
            </a:r>
            <a:r>
              <a:rPr b="0" i="0" lang="en-US" sz="2400" u="none" cap="none" strike="noStrike">
                <a:solidFill>
                  <a:srgbClr val="0070C0"/>
                </a:solidFill>
                <a:latin typeface="Arial"/>
                <a:ea typeface="Arial"/>
                <a:cs typeface="Arial"/>
                <a:sym typeface="Arial"/>
              </a:rPr>
              <a:t>may receive the cell culture–based </a:t>
            </a:r>
            <a:r>
              <a:rPr b="0" i="0" lang="en-US" sz="2400" u="none" cap="none" strike="noStrike">
                <a:solidFill>
                  <a:schemeClr val="dk1"/>
                </a:solidFill>
                <a:latin typeface="Arial"/>
                <a:ea typeface="Arial"/>
                <a:cs typeface="Arial"/>
                <a:sym typeface="Arial"/>
              </a:rPr>
              <a:t>or</a:t>
            </a:r>
            <a:r>
              <a:rPr b="0" i="0" lang="en-US" sz="2400" u="none" cap="none" strike="noStrike">
                <a:solidFill>
                  <a:srgbClr val="00B0F0"/>
                </a:solidFill>
                <a:latin typeface="Arial"/>
                <a:ea typeface="Arial"/>
                <a:cs typeface="Arial"/>
                <a:sym typeface="Arial"/>
              </a:rPr>
              <a:t> </a:t>
            </a:r>
            <a:r>
              <a:rPr b="0" i="0" lang="en-US" sz="2400" u="none" cap="none" strike="noStrike">
                <a:solidFill>
                  <a:srgbClr val="0070C0"/>
                </a:solidFill>
                <a:latin typeface="Arial"/>
                <a:ea typeface="Arial"/>
                <a:cs typeface="Arial"/>
                <a:sym typeface="Arial"/>
              </a:rPr>
              <a:t>recombinant influenza vaccines</a:t>
            </a:r>
            <a:r>
              <a:rPr b="0" i="0" lang="en-US" sz="2400" u="none" cap="none" strike="noStrike">
                <a:solidFill>
                  <a:srgbClr val="00B0F0"/>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appropriate for the recipient’s age and health status.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0" st="0"/>
                                            </p:txEl>
                                          </p:spTgt>
                                        </p:tgtEl>
                                        <p:attrNameLst>
                                          <p:attrName>style.visibility</p:attrName>
                                        </p:attrNameLst>
                                      </p:cBhvr>
                                      <p:to>
                                        <p:strVal val="visible"/>
                                      </p:to>
                                    </p:set>
                                    <p:animEffect filter="fade" transition="in">
                                      <p:cBhvr>
                                        <p:cTn dur="500"/>
                                        <p:tgtEl>
                                          <p:spTgt spid="32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Shape 335"/>
          <p:cNvSpPr txBox="1"/>
          <p:nvPr>
            <p:ph type="title"/>
          </p:nvPr>
        </p:nvSpPr>
        <p:spPr>
          <a:xfrm>
            <a:off x="1981200" y="304800"/>
            <a:ext cx="8229600" cy="72521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3000"/>
              <a:buFont typeface="Raleway"/>
              <a:buNone/>
            </a:pPr>
            <a:r>
              <a:rPr b="1" i="0" lang="en-US" sz="3000" u="none" cap="none" strike="noStrike">
                <a:solidFill>
                  <a:schemeClr val="dk2"/>
                </a:solidFill>
                <a:latin typeface="Raleway"/>
                <a:ea typeface="Raleway"/>
                <a:cs typeface="Raleway"/>
                <a:sym typeface="Raleway"/>
              </a:rPr>
              <a:t>Contraindications to  influenza vaccine</a:t>
            </a:r>
            <a:endParaRPr b="0" i="0" sz="3000" u="none" cap="none" strike="noStrike">
              <a:solidFill>
                <a:schemeClr val="dk2"/>
              </a:solidFill>
              <a:latin typeface="Raleway"/>
              <a:ea typeface="Raleway"/>
              <a:cs typeface="Raleway"/>
              <a:sym typeface="Raleway"/>
            </a:endParaRPr>
          </a:p>
        </p:txBody>
      </p:sp>
      <p:sp>
        <p:nvSpPr>
          <p:cNvPr id="336" name="Shape 336"/>
          <p:cNvSpPr txBox="1"/>
          <p:nvPr>
            <p:ph idx="1" type="body"/>
          </p:nvPr>
        </p:nvSpPr>
        <p:spPr>
          <a:xfrm>
            <a:off x="1" y="1233215"/>
            <a:ext cx="11466285" cy="5624785"/>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Infants younger than </a:t>
            </a:r>
            <a:r>
              <a:rPr b="0" i="0" lang="en-US" sz="2400" u="none" cap="none" strike="noStrike">
                <a:solidFill>
                  <a:srgbClr val="FF0000"/>
                </a:solidFill>
                <a:latin typeface="Arial"/>
                <a:ea typeface="Arial"/>
                <a:cs typeface="Arial"/>
                <a:sym typeface="Arial"/>
              </a:rPr>
              <a:t>6</a:t>
            </a:r>
            <a:r>
              <a:rPr b="0" i="0" lang="en-US" sz="2400" u="none" cap="none" strike="noStrike">
                <a:solidFill>
                  <a:schemeClr val="dk1"/>
                </a:solidFill>
                <a:latin typeface="Arial"/>
                <a:ea typeface="Arial"/>
                <a:cs typeface="Arial"/>
                <a:sym typeface="Arial"/>
              </a:rPr>
              <a:t> months of age.</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People who have experienced a severe (</a:t>
            </a:r>
            <a:r>
              <a:rPr b="0" i="0" lang="en-US" sz="2400" u="none" cap="none" strike="noStrike">
                <a:solidFill>
                  <a:srgbClr val="FF0000"/>
                </a:solidFill>
                <a:latin typeface="Arial"/>
                <a:ea typeface="Arial"/>
                <a:cs typeface="Arial"/>
                <a:sym typeface="Arial"/>
              </a:rPr>
              <a:t>life threatening</a:t>
            </a:r>
            <a:r>
              <a:rPr b="0" i="0" lang="en-US" sz="2400" u="none" cap="none" strike="noStrike">
                <a:solidFill>
                  <a:schemeClr val="dk1"/>
                </a:solidFill>
                <a:latin typeface="Arial"/>
                <a:ea typeface="Arial"/>
                <a:cs typeface="Arial"/>
                <a:sym typeface="Arial"/>
              </a:rPr>
              <a:t>) allergy to a prior dose of a seasonal influenza vaccine (IIV).</a:t>
            </a:r>
            <a:endParaRPr b="0" i="0" sz="2400" u="none" cap="none" strike="noStrike">
              <a:solidFill>
                <a:schemeClr val="dk1"/>
              </a:solidFill>
              <a:latin typeface="Arial"/>
              <a:ea typeface="Arial"/>
              <a:cs typeface="Arial"/>
              <a:sym typeface="Arial"/>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People who have a </a:t>
            </a:r>
            <a:r>
              <a:rPr b="0" i="0" lang="en-US" sz="2400" u="none" cap="none" strike="noStrike">
                <a:solidFill>
                  <a:srgbClr val="FF0000"/>
                </a:solidFill>
                <a:latin typeface="Arial"/>
                <a:ea typeface="Arial"/>
                <a:cs typeface="Arial"/>
                <a:sym typeface="Arial"/>
              </a:rPr>
              <a:t>severe allergy to a component of the IIV vaccine</a:t>
            </a:r>
            <a:r>
              <a:rPr b="0" i="0" lang="en-US" sz="2400" u="none" cap="none" strike="noStrike">
                <a:solidFill>
                  <a:schemeClr val="dk1"/>
                </a:solidFill>
                <a:latin typeface="Arial"/>
                <a:ea typeface="Arial"/>
                <a:cs typeface="Arial"/>
                <a:sym typeface="Arial"/>
              </a:rPr>
              <a:t>. Health care providers should consult the package insert for vaccine components.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xEl>
                                              <p:pRg end="0" st="0"/>
                                            </p:txEl>
                                          </p:spTgt>
                                        </p:tgtEl>
                                        <p:attrNameLst>
                                          <p:attrName>style.visibility</p:attrName>
                                        </p:attrNameLst>
                                      </p:cBhvr>
                                      <p:to>
                                        <p:strVal val="visible"/>
                                      </p:to>
                                    </p:set>
                                    <p:animEffect filter="fade" transition="in">
                                      <p:cBhvr>
                                        <p:cTn dur="500"/>
                                        <p:tgtEl>
                                          <p:spTgt spid="3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xEl>
                                              <p:pRg end="1" st="1"/>
                                            </p:txEl>
                                          </p:spTgt>
                                        </p:tgtEl>
                                        <p:attrNameLst>
                                          <p:attrName>style.visibility</p:attrName>
                                        </p:attrNameLst>
                                      </p:cBhvr>
                                      <p:to>
                                        <p:strVal val="visible"/>
                                      </p:to>
                                    </p:set>
                                    <p:animEffect filter="fade" transition="in">
                                      <p:cBhvr>
                                        <p:cTn dur="500"/>
                                        <p:tgtEl>
                                          <p:spTgt spid="3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xEl>
                                              <p:pRg end="2" st="2"/>
                                            </p:txEl>
                                          </p:spTgt>
                                        </p:tgtEl>
                                        <p:attrNameLst>
                                          <p:attrName>style.visibility</p:attrName>
                                        </p:attrNameLst>
                                      </p:cBhvr>
                                      <p:to>
                                        <p:strVal val="visible"/>
                                      </p:to>
                                    </p:set>
                                    <p:animEffect filter="fade" transition="in">
                                      <p:cBhvr>
                                        <p:cTn dur="500"/>
                                        <p:tgtEl>
                                          <p:spTgt spid="33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Shape 341"/>
          <p:cNvSpPr txBox="1"/>
          <p:nvPr>
            <p:ph type="ctrTitle"/>
          </p:nvPr>
        </p:nvSpPr>
        <p:spPr>
          <a:xfrm>
            <a:off x="914400" y="1371601"/>
            <a:ext cx="10464800" cy="1927225"/>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Clr>
                <a:schemeClr val="dk2"/>
              </a:buClr>
              <a:buSzPts val="5400"/>
              <a:buFont typeface="Arial"/>
              <a:buNone/>
            </a:pPr>
            <a:r>
              <a:rPr b="0" i="0" lang="en-US" sz="5400" u="none" cap="none" strike="noStrike">
                <a:solidFill>
                  <a:schemeClr val="dk2"/>
                </a:solidFill>
                <a:latin typeface="Arial"/>
                <a:ea typeface="Arial"/>
                <a:cs typeface="Arial"/>
                <a:sym typeface="Arial"/>
              </a:rPr>
              <a:t>ALLERGIC RHINITIS</a:t>
            </a:r>
            <a:endParaRPr b="1" i="0" sz="5400" u="none" cap="none" strike="noStrike">
              <a:solidFill>
                <a:schemeClr val="dk2"/>
              </a:solidFill>
              <a:latin typeface="Arial"/>
              <a:ea typeface="Arial"/>
              <a:cs typeface="Arial"/>
              <a:sym typeface="Arial"/>
            </a:endParaRPr>
          </a:p>
        </p:txBody>
      </p:sp>
      <p:sp>
        <p:nvSpPr>
          <p:cNvPr id="342" name="Shape 342"/>
          <p:cNvSpPr txBox="1"/>
          <p:nvPr>
            <p:ph idx="1" type="subTitle"/>
          </p:nvPr>
        </p:nvSpPr>
        <p:spPr>
          <a:xfrm>
            <a:off x="924706" y="3866026"/>
            <a:ext cx="7891272" cy="106984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040"/>
              <a:buFont typeface="Arial"/>
              <a:buNone/>
            </a:pPr>
            <a:r>
              <a:rPr b="0" i="0" lang="en-US" sz="2400" u="none" cap="none" strike="noStrike">
                <a:solidFill>
                  <a:srgbClr val="55556F"/>
                </a:solidFill>
                <a:latin typeface="Arial"/>
                <a:ea typeface="Arial"/>
                <a:cs typeface="Arial"/>
                <a:sym typeface="Arial"/>
              </a:rPr>
              <a:t>Suhail AlGhamdi</a:t>
            </a:r>
            <a:endParaRPr b="0" i="0" sz="2400" u="none" cap="none" strike="noStrike">
              <a:solidFill>
                <a:srgbClr val="55556F"/>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Shape 347"/>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4000"/>
              <a:buFont typeface="Arial"/>
              <a:buNone/>
            </a:pPr>
            <a:r>
              <a:rPr b="0" i="0" lang="en-US" sz="4000" u="none" cap="none" strike="noStrike">
                <a:solidFill>
                  <a:schemeClr val="dk2"/>
                </a:solidFill>
                <a:latin typeface="Arial"/>
                <a:ea typeface="Arial"/>
                <a:cs typeface="Arial"/>
                <a:sym typeface="Arial"/>
              </a:rPr>
              <a:t>Allergic rhinitis</a:t>
            </a:r>
            <a:endParaRPr b="0" i="0" sz="4000" u="none" cap="none" strike="noStrike">
              <a:solidFill>
                <a:schemeClr val="dk2"/>
              </a:solidFill>
              <a:latin typeface="Arial"/>
              <a:ea typeface="Arial"/>
              <a:cs typeface="Arial"/>
              <a:sym typeface="Arial"/>
            </a:endParaRPr>
          </a:p>
        </p:txBody>
      </p:sp>
      <p:sp>
        <p:nvSpPr>
          <p:cNvPr id="348" name="Shape 348"/>
          <p:cNvSpPr txBox="1"/>
          <p:nvPr>
            <p:ph idx="1" type="body"/>
          </p:nvPr>
        </p:nvSpPr>
        <p:spPr>
          <a:xfrm>
            <a:off x="0" y="1600200"/>
            <a:ext cx="12192000" cy="5257800"/>
          </a:xfrm>
          <a:prstGeom prst="rect">
            <a:avLst/>
          </a:prstGeom>
          <a:noFill/>
          <a:ln>
            <a:noFill/>
          </a:ln>
        </p:spPr>
        <p:txBody>
          <a:bodyPr anchorCtr="0" anchor="t" bIns="45700" lIns="91425" spcFirstLastPara="1" rIns="91425" wrap="square" tIns="45700">
            <a:noAutofit/>
          </a:bodyPr>
          <a:lstStyle/>
          <a:p>
            <a:pPr indent="-53339" lvl="0" marL="182880" marR="0" rtl="0" algn="l">
              <a:lnSpc>
                <a:spcPct val="150000"/>
              </a:lnSpc>
              <a:spcBef>
                <a:spcPts val="0"/>
              </a:spcBef>
              <a:spcAft>
                <a:spcPts val="0"/>
              </a:spcAft>
              <a:buClr>
                <a:schemeClr val="accent1"/>
              </a:buClr>
              <a:buSzPts val="2040"/>
              <a:buFont typeface="Arial"/>
              <a:buNone/>
            </a:pPr>
            <a:r>
              <a:t/>
            </a:r>
            <a:endParaRPr b="1" i="0" sz="2400" u="none" cap="none" strike="noStrike">
              <a:solidFill>
                <a:srgbClr val="00B050"/>
              </a:solidFill>
              <a:latin typeface="Arial"/>
              <a:ea typeface="Arial"/>
              <a:cs typeface="Arial"/>
              <a:sym typeface="Arial"/>
            </a:endParaRPr>
          </a:p>
          <a:p>
            <a:pPr indent="-182880" lvl="0" marL="182880" marR="0" rtl="0" algn="l">
              <a:lnSpc>
                <a:spcPct val="150000"/>
              </a:lnSpc>
              <a:spcBef>
                <a:spcPts val="480"/>
              </a:spcBef>
              <a:spcAft>
                <a:spcPts val="0"/>
              </a:spcAft>
              <a:buClr>
                <a:schemeClr val="accent1"/>
              </a:buClr>
              <a:buSzPts val="2040"/>
              <a:buFont typeface="Arial"/>
              <a:buChar char="•"/>
            </a:pPr>
            <a:r>
              <a:rPr b="1" i="0" lang="en-US" sz="2400" u="none" cap="none" strike="noStrike">
                <a:solidFill>
                  <a:srgbClr val="00B050"/>
                </a:solidFill>
                <a:latin typeface="Arial"/>
                <a:ea typeface="Arial"/>
                <a:cs typeface="Arial"/>
                <a:sym typeface="Arial"/>
              </a:rPr>
              <a:t>Definition:</a:t>
            </a:r>
            <a:endParaRPr b="0" i="0" sz="2400" u="none" cap="none" strike="noStrike">
              <a:solidFill>
                <a:schemeClr val="dk1"/>
              </a:solidFill>
              <a:latin typeface="Arial"/>
              <a:ea typeface="Arial"/>
              <a:cs typeface="Arial"/>
              <a:sym typeface="Arial"/>
            </a:endParaRPr>
          </a:p>
          <a:p>
            <a:pPr indent="0" lvl="0" marL="0" marR="0" rtl="0" algn="l">
              <a:lnSpc>
                <a:spcPct val="150000"/>
              </a:lnSpc>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Disease caused by an IgE-mediated inflammatory response of the nasal mucous membranes after exposure to inhaled allergens. Symptoms include rhinorrhea (anterior or posterior nasal drainage), nasal congestion, nasal itching, and sneezing.</a:t>
            </a:r>
            <a:endParaRPr/>
          </a:p>
          <a:p>
            <a:pPr indent="0" lvl="0" marL="0" marR="0" rtl="0" algn="l">
              <a:lnSpc>
                <a:spcPct val="150000"/>
              </a:lnSpc>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Shape 353"/>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4000"/>
              <a:buFont typeface="Arial"/>
              <a:buNone/>
            </a:pPr>
            <a:r>
              <a:rPr b="1" i="0" lang="en-US" sz="4000" u="none" cap="none" strike="noStrike">
                <a:solidFill>
                  <a:schemeClr val="dk2"/>
                </a:solidFill>
                <a:latin typeface="Arial"/>
                <a:ea typeface="Arial"/>
                <a:cs typeface="Arial"/>
                <a:sym typeface="Arial"/>
              </a:rPr>
              <a:t>Classification of  allergic rhinitis</a:t>
            </a:r>
            <a:endParaRPr b="0" i="0" sz="4000" u="none" cap="none" strike="noStrike">
              <a:solidFill>
                <a:schemeClr val="dk2"/>
              </a:solidFill>
              <a:latin typeface="Arial"/>
              <a:ea typeface="Arial"/>
              <a:cs typeface="Arial"/>
              <a:sym typeface="Arial"/>
            </a:endParaRPr>
          </a:p>
        </p:txBody>
      </p:sp>
      <p:sp>
        <p:nvSpPr>
          <p:cNvPr id="354" name="Shape 354"/>
          <p:cNvSpPr txBox="1"/>
          <p:nvPr>
            <p:ph idx="1" type="body"/>
          </p:nvPr>
        </p:nvSpPr>
        <p:spPr>
          <a:xfrm>
            <a:off x="0" y="1689100"/>
            <a:ext cx="12192000" cy="5168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AR may be classified by:</a:t>
            </a:r>
            <a:endParaRPr b="0" i="0" sz="2400" u="none" cap="none" strike="noStrike">
              <a:solidFill>
                <a:schemeClr val="dk1"/>
              </a:solidFill>
              <a:latin typeface="Arial"/>
              <a:ea typeface="Arial"/>
              <a:cs typeface="Arial"/>
              <a:sym typeface="Arial"/>
            </a:endParaRPr>
          </a:p>
          <a:p>
            <a:pPr indent="0" lvl="0" marL="0" marR="0" rtl="0" algn="l">
              <a:spcBef>
                <a:spcPts val="480"/>
              </a:spcBef>
              <a:spcAft>
                <a:spcPts val="0"/>
              </a:spcAft>
              <a:buClr>
                <a:schemeClr val="accent1"/>
              </a:buClr>
              <a:buSzPts val="2040"/>
              <a:buFont typeface="Arial"/>
              <a:buNone/>
            </a:pPr>
            <a:r>
              <a:rPr b="1" i="0" lang="en-US" sz="2400" u="none" cap="none" strike="noStrike">
                <a:solidFill>
                  <a:schemeClr val="dk1"/>
                </a:solidFill>
                <a:latin typeface="Arial"/>
                <a:ea typeface="Arial"/>
                <a:cs typeface="Arial"/>
                <a:sym typeface="Arial"/>
              </a:rPr>
              <a:t> (1) </a:t>
            </a:r>
            <a:r>
              <a:rPr b="1" i="0" lang="en-US" sz="2400" u="none" cap="none" strike="noStrike">
                <a:solidFill>
                  <a:srgbClr val="FF0000"/>
                </a:solidFill>
                <a:latin typeface="Arial"/>
                <a:ea typeface="Arial"/>
                <a:cs typeface="Arial"/>
                <a:sym typeface="Arial"/>
              </a:rPr>
              <a:t>the temporal pattern of exposure </a:t>
            </a:r>
            <a:r>
              <a:rPr b="0" i="0" lang="en-US" sz="2400" u="none" cap="none" strike="noStrike">
                <a:solidFill>
                  <a:schemeClr val="dk1"/>
                </a:solidFill>
                <a:latin typeface="Arial"/>
                <a:ea typeface="Arial"/>
                <a:cs typeface="Arial"/>
                <a:sym typeface="Arial"/>
              </a:rPr>
              <a:t>to a triggering allergen, such as </a:t>
            </a:r>
            <a:r>
              <a:rPr b="1" i="0" lang="en-US" sz="2400" u="none" cap="none" strike="noStrike">
                <a:solidFill>
                  <a:srgbClr val="0070C0"/>
                </a:solidFill>
                <a:latin typeface="Arial"/>
                <a:ea typeface="Arial"/>
                <a:cs typeface="Arial"/>
                <a:sym typeface="Arial"/>
              </a:rPr>
              <a:t>seasonal </a:t>
            </a:r>
            <a:r>
              <a:rPr b="0" i="0" lang="en-US" sz="2400" u="none" cap="none" strike="noStrike">
                <a:solidFill>
                  <a:schemeClr val="dk1"/>
                </a:solidFill>
                <a:latin typeface="Arial"/>
                <a:ea typeface="Arial"/>
                <a:cs typeface="Arial"/>
                <a:sym typeface="Arial"/>
              </a:rPr>
              <a:t>(eg, pollens), </a:t>
            </a:r>
            <a:r>
              <a:rPr b="1" i="0" lang="en-US" sz="2400" u="none" cap="none" strike="noStrike">
                <a:solidFill>
                  <a:srgbClr val="0070C0"/>
                </a:solidFill>
                <a:latin typeface="Arial"/>
                <a:ea typeface="Arial"/>
                <a:cs typeface="Arial"/>
                <a:sym typeface="Arial"/>
              </a:rPr>
              <a:t>perennial/ year-round</a:t>
            </a:r>
            <a:r>
              <a:rPr b="0" i="0" lang="en-US" sz="2400" u="none" cap="none" strike="noStrike">
                <a:solidFill>
                  <a:srgbClr val="0070C0"/>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(eg, dust mites), or </a:t>
            </a:r>
            <a:r>
              <a:rPr b="1" i="0" lang="en-US" sz="2400" u="none" cap="none" strike="noStrike">
                <a:solidFill>
                  <a:srgbClr val="0070C0"/>
                </a:solidFill>
                <a:latin typeface="Arial"/>
                <a:ea typeface="Arial"/>
                <a:cs typeface="Arial"/>
                <a:sym typeface="Arial"/>
              </a:rPr>
              <a:t>episodic </a:t>
            </a:r>
            <a:r>
              <a:rPr b="0" i="0" lang="en-US" sz="2400" u="none" cap="none" strike="noStrike">
                <a:solidFill>
                  <a:schemeClr val="dk1"/>
                </a:solidFill>
                <a:latin typeface="Arial"/>
                <a:ea typeface="Arial"/>
                <a:cs typeface="Arial"/>
                <a:sym typeface="Arial"/>
              </a:rPr>
              <a:t>(environmental from exposures not normally encountered in the patient’s environment, eg, visiting a home with pets); </a:t>
            </a:r>
            <a:endParaRPr/>
          </a:p>
          <a:p>
            <a:pPr indent="0" lvl="0" marL="0" marR="0" rtl="0" algn="l">
              <a:spcBef>
                <a:spcPts val="480"/>
              </a:spcBef>
              <a:spcAft>
                <a:spcPts val="0"/>
              </a:spcAft>
              <a:buClr>
                <a:schemeClr val="accent1"/>
              </a:buClr>
              <a:buSzPts val="2040"/>
              <a:buFont typeface="Arial"/>
              <a:buNone/>
            </a:pPr>
            <a:r>
              <a:rPr b="1" i="0" lang="en-US" sz="2400" u="none" cap="none" strike="noStrike">
                <a:solidFill>
                  <a:schemeClr val="dk1"/>
                </a:solidFill>
                <a:latin typeface="Arial"/>
                <a:ea typeface="Arial"/>
                <a:cs typeface="Arial"/>
                <a:sym typeface="Arial"/>
              </a:rPr>
              <a:t>(2) </a:t>
            </a:r>
            <a:r>
              <a:rPr b="1" i="0" lang="en-US" sz="2400" u="none" cap="none" strike="noStrike">
                <a:solidFill>
                  <a:srgbClr val="FF0000"/>
                </a:solidFill>
                <a:latin typeface="Arial"/>
                <a:ea typeface="Arial"/>
                <a:cs typeface="Arial"/>
                <a:sym typeface="Arial"/>
              </a:rPr>
              <a:t>frequency of symptoms</a:t>
            </a:r>
            <a:r>
              <a:rPr b="0" i="0" lang="en-US" sz="2400" u="none" cap="none" strike="noStrike">
                <a:solidFill>
                  <a:schemeClr val="dk1"/>
                </a:solidFill>
                <a:latin typeface="Arial"/>
                <a:ea typeface="Arial"/>
                <a:cs typeface="Arial"/>
                <a:sym typeface="Arial"/>
              </a:rPr>
              <a:t>.</a:t>
            </a:r>
            <a:endParaRPr/>
          </a:p>
          <a:p>
            <a:pPr indent="0" lvl="0" marL="0" marR="0" rtl="0" algn="l">
              <a:spcBef>
                <a:spcPts val="480"/>
              </a:spcBef>
              <a:spcAft>
                <a:spcPts val="0"/>
              </a:spcAft>
              <a:buClr>
                <a:schemeClr val="accent1"/>
              </a:buClr>
              <a:buSzPts val="2040"/>
              <a:buFont typeface="Arial"/>
              <a:buNone/>
            </a:pPr>
            <a:r>
              <a:rPr b="1" i="0" lang="en-US" sz="2400" u="none" cap="none" strike="noStrike">
                <a:solidFill>
                  <a:schemeClr val="dk1"/>
                </a:solidFill>
                <a:latin typeface="Arial"/>
                <a:ea typeface="Arial"/>
                <a:cs typeface="Arial"/>
                <a:sym typeface="Arial"/>
              </a:rPr>
              <a:t>(3) </a:t>
            </a:r>
            <a:r>
              <a:rPr b="1" i="0" lang="en-US" sz="2400" u="none" cap="none" strike="noStrike">
                <a:solidFill>
                  <a:srgbClr val="FF0000"/>
                </a:solidFill>
                <a:latin typeface="Arial"/>
                <a:ea typeface="Arial"/>
                <a:cs typeface="Arial"/>
                <a:sym typeface="Arial"/>
              </a:rPr>
              <a:t>severity of symptoms</a:t>
            </a:r>
            <a:r>
              <a:rPr b="0" i="0" lang="en-US" sz="2400" u="none" cap="none" strike="noStrike">
                <a:solidFill>
                  <a:schemeClr val="dk1"/>
                </a:solidFill>
                <a:latin typeface="Arial"/>
                <a:ea typeface="Arial"/>
                <a:cs typeface="Arial"/>
                <a:sym typeface="Arial"/>
              </a:rPr>
              <a:t>. </a:t>
            </a:r>
            <a:endParaRPr b="0" i="0" sz="2400" u="none" cap="none" strike="noStrike">
              <a:solidFill>
                <a:schemeClr val="dk1"/>
              </a:solidFill>
              <a:latin typeface="Arial"/>
              <a:ea typeface="Arial"/>
              <a:cs typeface="Arial"/>
              <a:sym typeface="Arial"/>
            </a:endParaRPr>
          </a:p>
          <a:p>
            <a:pPr indent="0" lvl="0" marL="0" marR="0" rtl="0" algn="l">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a:p>
            <a:pPr indent="0" lvl="0" marL="0" marR="0" rtl="0" algn="l">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Classifying AR in this manner may assist in choosing the most appropriate treatment strategies for an individual patient.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4000"/>
              <a:buFont typeface="Arial"/>
              <a:buNone/>
            </a:pPr>
            <a:r>
              <a:rPr b="0" i="0" lang="en-US" sz="4000" u="none" cap="none" strike="noStrike">
                <a:solidFill>
                  <a:schemeClr val="dk2"/>
                </a:solidFill>
                <a:latin typeface="Arial"/>
                <a:ea typeface="Arial"/>
                <a:cs typeface="Arial"/>
                <a:sym typeface="Arial"/>
              </a:rPr>
              <a:t>Cont..</a:t>
            </a:r>
            <a:endParaRPr b="0" i="0" sz="4000" u="none" cap="none" strike="noStrike">
              <a:solidFill>
                <a:schemeClr val="dk2"/>
              </a:solidFill>
              <a:latin typeface="Arial"/>
              <a:ea typeface="Arial"/>
              <a:cs typeface="Arial"/>
              <a:sym typeface="Arial"/>
            </a:endParaRPr>
          </a:p>
        </p:txBody>
      </p:sp>
      <p:sp>
        <p:nvSpPr>
          <p:cNvPr id="113" name="Shape 113"/>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noAutofit/>
          </a:bodyPr>
          <a:lstStyle/>
          <a:p>
            <a:pPr indent="-182880" lvl="0" marL="182880" marR="0" rtl="0" algn="l">
              <a:spcBef>
                <a:spcPts val="0"/>
              </a:spcBef>
              <a:spcAft>
                <a:spcPts val="0"/>
              </a:spcAft>
              <a:buClr>
                <a:schemeClr val="accent1"/>
              </a:buClr>
              <a:buSzPts val="1530"/>
              <a:buFont typeface="Arial"/>
              <a:buChar char="•"/>
            </a:pPr>
            <a:r>
              <a:rPr b="0" i="0" lang="en-US" sz="1800" u="none" cap="none" strike="noStrike">
                <a:solidFill>
                  <a:schemeClr val="dk1"/>
                </a:solidFill>
                <a:latin typeface="Arial"/>
                <a:ea typeface="Arial"/>
                <a:cs typeface="Arial"/>
                <a:sym typeface="Arial"/>
              </a:rPr>
              <a:t>What is the most common organism associated with Pharyngitis</a:t>
            </a:r>
            <a:endParaRPr b="0" i="0" sz="1800" u="none" cap="none" strike="noStrike">
              <a:solidFill>
                <a:schemeClr val="dk1"/>
              </a:solidFill>
              <a:latin typeface="Arial"/>
              <a:ea typeface="Arial"/>
              <a:cs typeface="Arial"/>
              <a:sym typeface="Arial"/>
            </a:endParaRPr>
          </a:p>
          <a:p>
            <a:pPr indent="-182880" lvl="0" marL="182880" marR="0" rtl="0" algn="l">
              <a:spcBef>
                <a:spcPts val="360"/>
              </a:spcBef>
              <a:spcAft>
                <a:spcPts val="0"/>
              </a:spcAft>
              <a:buClr>
                <a:schemeClr val="accent1"/>
              </a:buClr>
              <a:buSzPts val="1530"/>
              <a:buFont typeface="Arial"/>
              <a:buChar char="•"/>
            </a:pPr>
            <a:r>
              <a:rPr b="0" i="0" lang="en-US" sz="1800" u="none" cap="none" strike="noStrike">
                <a:solidFill>
                  <a:schemeClr val="dk1"/>
                </a:solidFill>
                <a:latin typeface="Arial"/>
                <a:ea typeface="Arial"/>
                <a:cs typeface="Arial"/>
                <a:sym typeface="Arial"/>
              </a:rPr>
              <a:t>A. Group A streptococcus (GAS).</a:t>
            </a:r>
            <a:endParaRPr/>
          </a:p>
          <a:p>
            <a:pPr indent="-182880" lvl="0" marL="182880" marR="0" rtl="0" algn="l">
              <a:spcBef>
                <a:spcPts val="360"/>
              </a:spcBef>
              <a:spcAft>
                <a:spcPts val="0"/>
              </a:spcAft>
              <a:buClr>
                <a:schemeClr val="accent1"/>
              </a:buClr>
              <a:buSzPts val="1530"/>
              <a:buFont typeface="Arial"/>
              <a:buChar char="•"/>
            </a:pPr>
            <a:r>
              <a:rPr b="0" i="0" lang="en-US" sz="1800" u="none" cap="none" strike="noStrike">
                <a:solidFill>
                  <a:schemeClr val="dk1"/>
                </a:solidFill>
                <a:latin typeface="Arial"/>
                <a:ea typeface="Arial"/>
                <a:cs typeface="Arial"/>
                <a:sym typeface="Arial"/>
              </a:rPr>
              <a:t>B. Chlamydia pneumoniae.</a:t>
            </a:r>
            <a:endParaRPr b="0" i="0" sz="1800" u="none" cap="none" strike="noStrike">
              <a:solidFill>
                <a:schemeClr val="dk1"/>
              </a:solidFill>
              <a:latin typeface="Arial"/>
              <a:ea typeface="Arial"/>
              <a:cs typeface="Arial"/>
              <a:sym typeface="Arial"/>
            </a:endParaRPr>
          </a:p>
          <a:p>
            <a:pPr indent="-182880" lvl="0" marL="182880" marR="0" rtl="0" algn="l">
              <a:spcBef>
                <a:spcPts val="360"/>
              </a:spcBef>
              <a:spcAft>
                <a:spcPts val="0"/>
              </a:spcAft>
              <a:buClr>
                <a:schemeClr val="accent1"/>
              </a:buClr>
              <a:buSzPts val="1530"/>
              <a:buFont typeface="Arial"/>
              <a:buChar char="•"/>
            </a:pPr>
            <a:r>
              <a:rPr b="0" i="0" lang="en-US" sz="1800" u="none" cap="none" strike="noStrike">
                <a:solidFill>
                  <a:schemeClr val="dk1"/>
                </a:solidFill>
                <a:latin typeface="Arial"/>
                <a:ea typeface="Arial"/>
                <a:cs typeface="Arial"/>
                <a:sym typeface="Arial"/>
              </a:rPr>
              <a:t>C. Mycoplasma pneumoniae.</a:t>
            </a:r>
            <a:endParaRPr/>
          </a:p>
          <a:p>
            <a:pPr indent="-182880" lvl="0" marL="182880" marR="0" rtl="0" algn="l">
              <a:spcBef>
                <a:spcPts val="360"/>
              </a:spcBef>
              <a:spcAft>
                <a:spcPts val="0"/>
              </a:spcAft>
              <a:buClr>
                <a:schemeClr val="accent1"/>
              </a:buClr>
              <a:buSzPts val="1530"/>
              <a:buFont typeface="Arial"/>
              <a:buChar char="•"/>
            </a:pPr>
            <a:r>
              <a:rPr b="0" i="0" lang="en-US" sz="1800" u="none" cap="none" strike="noStrike">
                <a:solidFill>
                  <a:schemeClr val="dk1"/>
                </a:solidFill>
                <a:latin typeface="Arial"/>
                <a:ea typeface="Arial"/>
                <a:cs typeface="Arial"/>
                <a:sym typeface="Arial"/>
              </a:rPr>
              <a:t>D. Neisseria gonorrhoeae.</a:t>
            </a:r>
            <a:endParaRPr/>
          </a:p>
          <a:p>
            <a:pPr indent="-85724" lvl="0" marL="182880" marR="0" rtl="0" algn="l">
              <a:spcBef>
                <a:spcPts val="360"/>
              </a:spcBef>
              <a:spcAft>
                <a:spcPts val="0"/>
              </a:spcAft>
              <a:buClr>
                <a:schemeClr val="accent1"/>
              </a:buClr>
              <a:buSzPts val="1530"/>
              <a:buFont typeface="Arial"/>
              <a:buNone/>
            </a:pPr>
            <a:r>
              <a:t/>
            </a:r>
            <a:endParaRPr b="0" i="0" sz="1800" u="none" cap="none" strike="noStrike">
              <a:solidFill>
                <a:schemeClr val="dk1"/>
              </a:solidFill>
              <a:latin typeface="Arial"/>
              <a:ea typeface="Arial"/>
              <a:cs typeface="Arial"/>
              <a:sym typeface="Arial"/>
            </a:endParaRPr>
          </a:p>
          <a:p>
            <a:pPr indent="-182880" lvl="0" marL="182880" marR="0" rtl="0" algn="l">
              <a:spcBef>
                <a:spcPts val="360"/>
              </a:spcBef>
              <a:spcAft>
                <a:spcPts val="0"/>
              </a:spcAft>
              <a:buClr>
                <a:schemeClr val="accent1"/>
              </a:buClr>
              <a:buSzPts val="1530"/>
              <a:buFont typeface="Arial"/>
              <a:buChar char="•"/>
            </a:pPr>
            <a:r>
              <a:rPr b="0" i="0" lang="en-US" sz="1800" u="none" cap="none" strike="noStrike">
                <a:solidFill>
                  <a:schemeClr val="dk1"/>
                </a:solidFill>
                <a:latin typeface="Arial"/>
                <a:ea typeface="Arial"/>
                <a:cs typeface="Arial"/>
                <a:sym typeface="Arial"/>
              </a:rPr>
              <a:t>What is a common side effect of antibiotic treatment in otitis media?</a:t>
            </a:r>
            <a:endParaRPr b="0" i="0" sz="1800" u="none" cap="none" strike="noStrike">
              <a:solidFill>
                <a:schemeClr val="dk1"/>
              </a:solidFill>
              <a:latin typeface="Arial"/>
              <a:ea typeface="Arial"/>
              <a:cs typeface="Arial"/>
              <a:sym typeface="Arial"/>
            </a:endParaRPr>
          </a:p>
          <a:p>
            <a:pPr indent="-182880" lvl="0" marL="182880" marR="0" rtl="0" algn="l">
              <a:spcBef>
                <a:spcPts val="360"/>
              </a:spcBef>
              <a:spcAft>
                <a:spcPts val="0"/>
              </a:spcAft>
              <a:buClr>
                <a:schemeClr val="accent1"/>
              </a:buClr>
              <a:buSzPts val="1530"/>
              <a:buFont typeface="Arial"/>
              <a:buChar char="•"/>
            </a:pPr>
            <a:r>
              <a:rPr b="0" i="0" lang="en-US" sz="1800" u="none" cap="none" strike="noStrike">
                <a:solidFill>
                  <a:schemeClr val="dk1"/>
                </a:solidFill>
                <a:latin typeface="Arial"/>
                <a:ea typeface="Arial"/>
                <a:cs typeface="Arial"/>
                <a:sym typeface="Arial"/>
              </a:rPr>
              <a:t>A. Diarrhea.</a:t>
            </a:r>
            <a:endParaRPr b="0" i="0" sz="1800" u="none" cap="none" strike="noStrike">
              <a:solidFill>
                <a:schemeClr val="dk1"/>
              </a:solidFill>
              <a:latin typeface="Arial"/>
              <a:ea typeface="Arial"/>
              <a:cs typeface="Arial"/>
              <a:sym typeface="Arial"/>
            </a:endParaRPr>
          </a:p>
          <a:p>
            <a:pPr indent="-182880" lvl="0" marL="182880" marR="0" rtl="0" algn="l">
              <a:spcBef>
                <a:spcPts val="360"/>
              </a:spcBef>
              <a:spcAft>
                <a:spcPts val="0"/>
              </a:spcAft>
              <a:buClr>
                <a:schemeClr val="accent1"/>
              </a:buClr>
              <a:buSzPts val="1530"/>
              <a:buFont typeface="Arial"/>
              <a:buChar char="•"/>
            </a:pPr>
            <a:r>
              <a:rPr b="0" i="0" lang="en-US" sz="1800" u="none" cap="none" strike="noStrike">
                <a:solidFill>
                  <a:schemeClr val="dk1"/>
                </a:solidFill>
                <a:latin typeface="Arial"/>
                <a:ea typeface="Arial"/>
                <a:cs typeface="Arial"/>
                <a:sym typeface="Arial"/>
              </a:rPr>
              <a:t>B. Vomiting.</a:t>
            </a:r>
            <a:endParaRPr b="0" i="0" sz="1800" u="none" cap="none" strike="noStrike">
              <a:solidFill>
                <a:schemeClr val="dk1"/>
              </a:solidFill>
              <a:latin typeface="Arial"/>
              <a:ea typeface="Arial"/>
              <a:cs typeface="Arial"/>
              <a:sym typeface="Arial"/>
            </a:endParaRPr>
          </a:p>
          <a:p>
            <a:pPr indent="-182880" lvl="0" marL="182880" marR="0" rtl="0" algn="l">
              <a:spcBef>
                <a:spcPts val="360"/>
              </a:spcBef>
              <a:spcAft>
                <a:spcPts val="0"/>
              </a:spcAft>
              <a:buClr>
                <a:schemeClr val="accent1"/>
              </a:buClr>
              <a:buSzPts val="1530"/>
              <a:buFont typeface="Arial"/>
              <a:buChar char="•"/>
            </a:pPr>
            <a:r>
              <a:rPr b="0" i="0" lang="en-US" sz="1800" u="none" cap="none" strike="noStrike">
                <a:solidFill>
                  <a:schemeClr val="dk1"/>
                </a:solidFill>
                <a:latin typeface="Arial"/>
                <a:ea typeface="Arial"/>
                <a:cs typeface="Arial"/>
                <a:sym typeface="Arial"/>
              </a:rPr>
              <a:t>C. Otorrhea.</a:t>
            </a:r>
            <a:endParaRPr b="0" i="0" sz="1800" u="none" cap="none" strike="noStrike">
              <a:solidFill>
                <a:schemeClr val="dk1"/>
              </a:solidFill>
              <a:latin typeface="Arial"/>
              <a:ea typeface="Arial"/>
              <a:cs typeface="Arial"/>
              <a:sym typeface="Arial"/>
            </a:endParaRPr>
          </a:p>
          <a:p>
            <a:pPr indent="-182880" lvl="0" marL="182880" marR="0" rtl="0" algn="l">
              <a:spcBef>
                <a:spcPts val="360"/>
              </a:spcBef>
              <a:spcAft>
                <a:spcPts val="0"/>
              </a:spcAft>
              <a:buClr>
                <a:schemeClr val="accent1"/>
              </a:buClr>
              <a:buSzPts val="1530"/>
              <a:buFont typeface="Arial"/>
              <a:buChar char="•"/>
            </a:pPr>
            <a:r>
              <a:rPr b="0" i="0" lang="en-US" sz="1800" u="none" cap="none" strike="noStrike">
                <a:solidFill>
                  <a:schemeClr val="dk1"/>
                </a:solidFill>
                <a:latin typeface="Arial"/>
                <a:ea typeface="Arial"/>
                <a:cs typeface="Arial"/>
                <a:sym typeface="Arial"/>
              </a:rPr>
              <a:t>D. Drug eruption. </a:t>
            </a:r>
            <a:endParaRPr/>
          </a:p>
          <a:p>
            <a:pPr indent="-85724" lvl="0" marL="182880" marR="0" rtl="0" algn="l">
              <a:spcBef>
                <a:spcPts val="360"/>
              </a:spcBef>
              <a:spcAft>
                <a:spcPts val="0"/>
              </a:spcAft>
              <a:buClr>
                <a:schemeClr val="accent1"/>
              </a:buClr>
              <a:buSzPts val="153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Shape 359"/>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4000"/>
              <a:buFont typeface="Arial"/>
              <a:buNone/>
            </a:pPr>
            <a:r>
              <a:rPr b="1" i="0" lang="en-US" sz="4000" u="none" cap="none" strike="noStrike">
                <a:solidFill>
                  <a:schemeClr val="dk2"/>
                </a:solidFill>
                <a:latin typeface="Arial"/>
                <a:ea typeface="Arial"/>
                <a:cs typeface="Arial"/>
                <a:sym typeface="Arial"/>
              </a:rPr>
              <a:t>In order to assess the severity of AR</a:t>
            </a:r>
            <a:endParaRPr b="0" i="0" sz="4000" u="none" cap="none" strike="noStrike">
              <a:solidFill>
                <a:schemeClr val="dk2"/>
              </a:solidFill>
              <a:latin typeface="Arial"/>
              <a:ea typeface="Arial"/>
              <a:cs typeface="Arial"/>
              <a:sym typeface="Arial"/>
            </a:endParaRPr>
          </a:p>
        </p:txBody>
      </p:sp>
      <p:sp>
        <p:nvSpPr>
          <p:cNvPr id="360" name="Shape 360"/>
          <p:cNvSpPr txBox="1"/>
          <p:nvPr>
            <p:ph idx="1" type="body"/>
          </p:nvPr>
        </p:nvSpPr>
        <p:spPr>
          <a:xfrm>
            <a:off x="0" y="1600200"/>
            <a:ext cx="11582400" cy="4876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1887"/>
              <a:buFont typeface="Arial"/>
              <a:buNone/>
            </a:pPr>
            <a:r>
              <a:rPr b="1" i="0" lang="en-US" sz="2220" u="none" cap="none" strike="noStrike">
                <a:solidFill>
                  <a:schemeClr val="dk1"/>
                </a:solidFill>
                <a:latin typeface="Arial"/>
                <a:ea typeface="Arial"/>
                <a:cs typeface="Arial"/>
                <a:sym typeface="Arial"/>
              </a:rPr>
              <a:t>AR severity can be classified as </a:t>
            </a:r>
            <a:endParaRPr b="0" i="0" sz="2220" u="none" cap="none" strike="noStrike">
              <a:solidFill>
                <a:schemeClr val="dk1"/>
              </a:solidFill>
              <a:latin typeface="Arial"/>
              <a:ea typeface="Arial"/>
              <a:cs typeface="Arial"/>
              <a:sym typeface="Arial"/>
            </a:endParaRPr>
          </a:p>
          <a:p>
            <a:pPr indent="0" lvl="0" marL="0" marR="0" rtl="0" algn="l">
              <a:lnSpc>
                <a:spcPct val="150000"/>
              </a:lnSpc>
              <a:spcBef>
                <a:spcPts val="444"/>
              </a:spcBef>
              <a:spcAft>
                <a:spcPts val="0"/>
              </a:spcAft>
              <a:buClr>
                <a:schemeClr val="accent1"/>
              </a:buClr>
              <a:buSzPts val="1887"/>
              <a:buFont typeface="Arial"/>
              <a:buNone/>
            </a:pPr>
            <a:r>
              <a:rPr b="1" i="0" lang="en-US" sz="2220" u="none" cap="none" strike="noStrike">
                <a:solidFill>
                  <a:schemeClr val="dk1"/>
                </a:solidFill>
                <a:latin typeface="Arial"/>
                <a:ea typeface="Arial"/>
                <a:cs typeface="Arial"/>
                <a:sym typeface="Arial"/>
              </a:rPr>
              <a:t>1- being mild (</a:t>
            </a:r>
            <a:r>
              <a:rPr b="1" i="0" lang="en-US" sz="2220" u="none" cap="none" strike="noStrike">
                <a:solidFill>
                  <a:srgbClr val="FF0000"/>
                </a:solidFill>
                <a:latin typeface="Arial"/>
                <a:ea typeface="Arial"/>
                <a:cs typeface="Arial"/>
                <a:sym typeface="Arial"/>
              </a:rPr>
              <a:t>when symptoms are present but are not interfering with quality of life</a:t>
            </a:r>
            <a:r>
              <a:rPr b="1" i="0" lang="en-US" sz="2220" u="none" cap="none" strike="noStrike">
                <a:solidFill>
                  <a:schemeClr val="dk1"/>
                </a:solidFill>
                <a:latin typeface="Arial"/>
                <a:ea typeface="Arial"/>
                <a:cs typeface="Arial"/>
                <a:sym typeface="Arial"/>
              </a:rPr>
              <a:t>) or</a:t>
            </a:r>
            <a:endParaRPr b="0" i="0" sz="2220" u="none" cap="none" strike="noStrike">
              <a:solidFill>
                <a:schemeClr val="dk1"/>
              </a:solidFill>
              <a:latin typeface="Arial"/>
              <a:ea typeface="Arial"/>
              <a:cs typeface="Arial"/>
              <a:sym typeface="Arial"/>
            </a:endParaRPr>
          </a:p>
          <a:p>
            <a:pPr indent="0" lvl="0" marL="0" marR="0" rtl="0" algn="l">
              <a:lnSpc>
                <a:spcPct val="150000"/>
              </a:lnSpc>
              <a:spcBef>
                <a:spcPts val="444"/>
              </a:spcBef>
              <a:spcAft>
                <a:spcPts val="0"/>
              </a:spcAft>
              <a:buClr>
                <a:schemeClr val="accent1"/>
              </a:buClr>
              <a:buSzPts val="1887"/>
              <a:buFont typeface="Arial"/>
              <a:buNone/>
            </a:pPr>
            <a:r>
              <a:rPr b="1" i="0" lang="en-US" sz="2220" u="none" cap="none" strike="noStrike">
                <a:solidFill>
                  <a:schemeClr val="dk1"/>
                </a:solidFill>
                <a:latin typeface="Arial"/>
                <a:ea typeface="Arial"/>
                <a:cs typeface="Arial"/>
                <a:sym typeface="Arial"/>
              </a:rPr>
              <a:t>2- more severe (</a:t>
            </a:r>
            <a:r>
              <a:rPr b="1" i="0" lang="en-US" sz="2220" u="none" cap="none" strike="noStrike">
                <a:solidFill>
                  <a:srgbClr val="FF0000"/>
                </a:solidFill>
                <a:latin typeface="Arial"/>
                <a:ea typeface="Arial"/>
                <a:cs typeface="Arial"/>
                <a:sym typeface="Arial"/>
              </a:rPr>
              <a:t>when symptoms are bad enough to interfere with quality of life</a:t>
            </a:r>
            <a:r>
              <a:rPr b="1" i="0" lang="en-US" sz="2220" u="none" cap="none" strike="noStrike">
                <a:solidFill>
                  <a:schemeClr val="dk1"/>
                </a:solidFill>
                <a:latin typeface="Arial"/>
                <a:ea typeface="Arial"/>
                <a:cs typeface="Arial"/>
                <a:sym typeface="Arial"/>
              </a:rPr>
              <a:t>).</a:t>
            </a:r>
            <a:endParaRPr b="0" i="0" sz="2220" u="none" cap="none" strike="noStrike">
              <a:solidFill>
                <a:schemeClr val="dk1"/>
              </a:solidFill>
              <a:latin typeface="Arial"/>
              <a:ea typeface="Arial"/>
              <a:cs typeface="Arial"/>
              <a:sym typeface="Arial"/>
            </a:endParaRPr>
          </a:p>
          <a:p>
            <a:pPr indent="0" lvl="0" marL="0" marR="0" rtl="0" algn="l">
              <a:lnSpc>
                <a:spcPct val="150000"/>
              </a:lnSpc>
              <a:spcBef>
                <a:spcPts val="444"/>
              </a:spcBef>
              <a:spcAft>
                <a:spcPts val="0"/>
              </a:spcAft>
              <a:buClr>
                <a:schemeClr val="accent1"/>
              </a:buClr>
              <a:buSzPts val="1887"/>
              <a:buFont typeface="Arial"/>
              <a:buNone/>
            </a:pPr>
            <a:r>
              <a:t/>
            </a:r>
            <a:endParaRPr b="0" i="0" sz="2220" u="none" cap="none" strike="noStrike">
              <a:solidFill>
                <a:schemeClr val="dk1"/>
              </a:solidFill>
              <a:latin typeface="Arial"/>
              <a:ea typeface="Arial"/>
              <a:cs typeface="Arial"/>
              <a:sym typeface="Arial"/>
            </a:endParaRPr>
          </a:p>
          <a:p>
            <a:pPr indent="0" lvl="0" marL="0" marR="0" rtl="0" algn="l">
              <a:lnSpc>
                <a:spcPct val="150000"/>
              </a:lnSpc>
              <a:spcBef>
                <a:spcPts val="444"/>
              </a:spcBef>
              <a:spcAft>
                <a:spcPts val="0"/>
              </a:spcAft>
              <a:buClr>
                <a:schemeClr val="accent1"/>
              </a:buClr>
              <a:buSzPts val="1887"/>
              <a:buFont typeface="Arial"/>
              <a:buNone/>
            </a:pPr>
            <a:r>
              <a:rPr b="1" i="0" lang="en-US" sz="2220" u="none" cap="none" strike="noStrike">
                <a:solidFill>
                  <a:schemeClr val="dk1"/>
                </a:solidFill>
                <a:latin typeface="Arial"/>
                <a:ea typeface="Arial"/>
                <a:cs typeface="Arial"/>
                <a:sym typeface="Arial"/>
              </a:rPr>
              <a:t>Asking the patient about factors that may lead to a more severe AR  which include </a:t>
            </a:r>
            <a:r>
              <a:rPr b="1" i="0" lang="en-US" sz="2220" u="none" cap="none" strike="noStrike">
                <a:solidFill>
                  <a:srgbClr val="0070C0"/>
                </a:solidFill>
                <a:latin typeface="Arial"/>
                <a:ea typeface="Arial"/>
                <a:cs typeface="Arial"/>
                <a:sym typeface="Arial"/>
              </a:rPr>
              <a:t>exacerbation of coexisting asthma; sleep disturbance; impairment of daily activities, leisure, and/or sport; and impairment of school performance or work.</a:t>
            </a:r>
            <a:endParaRPr b="0" i="0" sz="2220" u="none" cap="none" strike="noStrike">
              <a:solidFill>
                <a:srgbClr val="0070C0"/>
              </a:solidFill>
              <a:latin typeface="Arial"/>
              <a:ea typeface="Arial"/>
              <a:cs typeface="Arial"/>
              <a:sym typeface="Arial"/>
            </a:endParaRPr>
          </a:p>
          <a:p>
            <a:pPr indent="-63055" lvl="0" marL="182880" marR="0" rtl="0" algn="l">
              <a:lnSpc>
                <a:spcPct val="150000"/>
              </a:lnSpc>
              <a:spcBef>
                <a:spcPts val="444"/>
              </a:spcBef>
              <a:spcAft>
                <a:spcPts val="0"/>
              </a:spcAft>
              <a:buClr>
                <a:schemeClr val="accent1"/>
              </a:buClr>
              <a:buSzPts val="1887"/>
              <a:buFont typeface="Arial"/>
              <a:buNone/>
            </a:pPr>
            <a:r>
              <a:t/>
            </a:r>
            <a:endParaRPr b="0" i="0" sz="2220" u="none" cap="none" strike="noStrike">
              <a:solidFill>
                <a:srgbClr val="0070C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Shape 365"/>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4000"/>
              <a:buFont typeface="Arial"/>
              <a:buNone/>
            </a:pPr>
            <a:r>
              <a:rPr b="1" i="0" lang="en-US" sz="4000" u="none" cap="none" strike="noStrike">
                <a:solidFill>
                  <a:schemeClr val="dk2"/>
                </a:solidFill>
                <a:latin typeface="Arial"/>
                <a:ea typeface="Arial"/>
                <a:cs typeface="Arial"/>
                <a:sym typeface="Arial"/>
              </a:rPr>
              <a:t>Common triggers of allergic rhinitis</a:t>
            </a:r>
            <a:endParaRPr b="0" i="0" sz="4000" u="none" cap="none" strike="noStrike">
              <a:solidFill>
                <a:schemeClr val="dk2"/>
              </a:solidFill>
              <a:latin typeface="Arial"/>
              <a:ea typeface="Arial"/>
              <a:cs typeface="Arial"/>
              <a:sym typeface="Arial"/>
            </a:endParaRPr>
          </a:p>
        </p:txBody>
      </p:sp>
      <p:sp>
        <p:nvSpPr>
          <p:cNvPr id="366" name="Shape 366"/>
          <p:cNvSpPr txBox="1"/>
          <p:nvPr>
            <p:ph idx="1" type="body"/>
          </p:nvPr>
        </p:nvSpPr>
        <p:spPr>
          <a:xfrm>
            <a:off x="12700" y="1587500"/>
            <a:ext cx="11569700" cy="4889500"/>
          </a:xfrm>
          <a:prstGeom prst="rect">
            <a:avLst/>
          </a:prstGeom>
          <a:noFill/>
          <a:ln>
            <a:noFill/>
          </a:ln>
        </p:spPr>
        <p:txBody>
          <a:bodyPr anchorCtr="0" anchor="t" bIns="45700" lIns="91425" spcFirstLastPara="1" rIns="91425" wrap="square" tIns="45700">
            <a:noAutofit/>
          </a:bodyPr>
          <a:lstStyle/>
          <a:p>
            <a:pPr indent="-182880" lvl="0" marL="182880" marR="0" rtl="0" algn="l">
              <a:spcBef>
                <a:spcPts val="0"/>
              </a:spcBef>
              <a:spcAft>
                <a:spcPts val="0"/>
              </a:spcAft>
              <a:buClr>
                <a:schemeClr val="accent1"/>
              </a:buClr>
              <a:buSzPts val="1887"/>
              <a:buFont typeface="Arial"/>
              <a:buChar char="•"/>
            </a:pPr>
            <a:r>
              <a:rPr b="1" i="0" lang="en-US" sz="2220" u="none" cap="none" strike="noStrike">
                <a:solidFill>
                  <a:srgbClr val="0070C0"/>
                </a:solidFill>
                <a:latin typeface="Arial"/>
                <a:ea typeface="Arial"/>
                <a:cs typeface="Arial"/>
                <a:sym typeface="Arial"/>
              </a:rPr>
              <a:t>Aeroallergens</a:t>
            </a:r>
            <a:r>
              <a:rPr b="1" i="0" lang="en-US" sz="2220" u="none" cap="none" strike="noStrike">
                <a:solidFill>
                  <a:srgbClr val="00B0F0"/>
                </a:solidFill>
                <a:latin typeface="Arial"/>
                <a:ea typeface="Arial"/>
                <a:cs typeface="Arial"/>
                <a:sym typeface="Arial"/>
              </a:rPr>
              <a:t>:</a:t>
            </a:r>
            <a:endParaRPr b="0" i="0" sz="1850" u="none" cap="none" strike="noStrike">
              <a:solidFill>
                <a:srgbClr val="00B0F0"/>
              </a:solidFill>
              <a:latin typeface="Arial"/>
              <a:ea typeface="Arial"/>
              <a:cs typeface="Arial"/>
              <a:sym typeface="Arial"/>
            </a:endParaRPr>
          </a:p>
          <a:p>
            <a:pPr indent="-182880" lvl="0" marL="182880" marR="0" rtl="0" algn="l">
              <a:spcBef>
                <a:spcPts val="444"/>
              </a:spcBef>
              <a:spcAft>
                <a:spcPts val="0"/>
              </a:spcAft>
              <a:buClr>
                <a:schemeClr val="accent1"/>
              </a:buClr>
              <a:buSzPts val="1887"/>
              <a:buFont typeface="Arial"/>
              <a:buChar char="•"/>
            </a:pPr>
            <a:r>
              <a:rPr b="0" i="0" lang="en-US" sz="2220" u="none" cap="none" strike="noStrike">
                <a:solidFill>
                  <a:schemeClr val="dk1"/>
                </a:solidFill>
                <a:latin typeface="Arial"/>
                <a:ea typeface="Arial"/>
                <a:cs typeface="Arial"/>
                <a:sym typeface="Arial"/>
              </a:rPr>
              <a:t>Seasonal allergic rhinitis (SAR, hay fever) triggers vary based on location and climate</a:t>
            </a:r>
            <a:endParaRPr b="0" i="0" sz="3700" u="none" cap="none" strike="noStrike">
              <a:solidFill>
                <a:schemeClr val="dk1"/>
              </a:solidFill>
              <a:latin typeface="Arial"/>
              <a:ea typeface="Arial"/>
              <a:cs typeface="Arial"/>
              <a:sym typeface="Arial"/>
            </a:endParaRPr>
          </a:p>
          <a:p>
            <a:pPr indent="-182880" lvl="0" marL="182880" marR="0" rtl="0" algn="l">
              <a:spcBef>
                <a:spcPts val="444"/>
              </a:spcBef>
              <a:spcAft>
                <a:spcPts val="0"/>
              </a:spcAft>
              <a:buClr>
                <a:schemeClr val="accent1"/>
              </a:buClr>
              <a:buSzPts val="1887"/>
              <a:buFont typeface="Arial"/>
              <a:buChar char="•"/>
            </a:pPr>
            <a:r>
              <a:rPr b="0" i="0" lang="en-US" sz="2220" u="none" cap="none" strike="noStrike">
                <a:solidFill>
                  <a:schemeClr val="dk1"/>
                </a:solidFill>
                <a:latin typeface="Arial"/>
                <a:ea typeface="Arial"/>
                <a:cs typeface="Arial"/>
                <a:sym typeface="Arial"/>
              </a:rPr>
              <a:t>Common triggers in United States include:</a:t>
            </a:r>
            <a:endParaRPr b="0" i="0" sz="3700" u="none" cap="none" strike="noStrike">
              <a:solidFill>
                <a:schemeClr val="dk1"/>
              </a:solidFill>
              <a:latin typeface="Arial"/>
              <a:ea typeface="Arial"/>
              <a:cs typeface="Arial"/>
              <a:sym typeface="Arial"/>
            </a:endParaRPr>
          </a:p>
          <a:p>
            <a:pPr indent="-182879" lvl="1" marL="457200" marR="0" rtl="0" algn="l">
              <a:spcBef>
                <a:spcPts val="370"/>
              </a:spcBef>
              <a:spcAft>
                <a:spcPts val="0"/>
              </a:spcAft>
              <a:buClr>
                <a:schemeClr val="accent1"/>
              </a:buClr>
              <a:buSzPts val="1573"/>
              <a:buFont typeface="Arial"/>
              <a:buChar char="•"/>
            </a:pPr>
            <a:r>
              <a:rPr b="1" i="0" lang="en-US" sz="1850" u="none" cap="none" strike="noStrike">
                <a:solidFill>
                  <a:srgbClr val="00B050"/>
                </a:solidFill>
                <a:latin typeface="Arial"/>
                <a:ea typeface="Arial"/>
                <a:cs typeface="Arial"/>
                <a:sym typeface="Arial"/>
              </a:rPr>
              <a:t>grasses</a:t>
            </a:r>
            <a:r>
              <a:rPr b="0" i="0" lang="en-US" sz="1850" u="none" cap="none" strike="noStrike">
                <a:solidFill>
                  <a:schemeClr val="dk1"/>
                </a:solidFill>
                <a:latin typeface="Arial"/>
                <a:ea typeface="Arial"/>
                <a:cs typeface="Arial"/>
                <a:sym typeface="Arial"/>
              </a:rPr>
              <a:t> (timothy, Bermuda)</a:t>
            </a:r>
            <a:endParaRPr b="0" i="0" sz="3330" u="none" cap="none" strike="noStrike">
              <a:solidFill>
                <a:schemeClr val="dk1"/>
              </a:solidFill>
              <a:latin typeface="Arial"/>
              <a:ea typeface="Arial"/>
              <a:cs typeface="Arial"/>
              <a:sym typeface="Arial"/>
            </a:endParaRPr>
          </a:p>
          <a:p>
            <a:pPr indent="-182879" lvl="1" marL="457200" marR="0" rtl="0" algn="l">
              <a:spcBef>
                <a:spcPts val="370"/>
              </a:spcBef>
              <a:spcAft>
                <a:spcPts val="0"/>
              </a:spcAft>
              <a:buClr>
                <a:schemeClr val="accent1"/>
              </a:buClr>
              <a:buSzPts val="1573"/>
              <a:buFont typeface="Arial"/>
              <a:buChar char="•"/>
            </a:pPr>
            <a:r>
              <a:rPr b="1" i="0" lang="en-US" sz="1850" u="none" cap="none" strike="noStrike">
                <a:solidFill>
                  <a:srgbClr val="00B050"/>
                </a:solidFill>
                <a:latin typeface="Arial"/>
                <a:ea typeface="Arial"/>
                <a:cs typeface="Arial"/>
                <a:sym typeface="Arial"/>
              </a:rPr>
              <a:t>outdoor</a:t>
            </a:r>
            <a:r>
              <a:rPr b="1" i="0" lang="en-US" sz="1850" u="none" cap="none" strike="noStrike">
                <a:solidFill>
                  <a:schemeClr val="dk1"/>
                </a:solidFill>
                <a:latin typeface="Arial"/>
                <a:ea typeface="Arial"/>
                <a:cs typeface="Arial"/>
                <a:sym typeface="Arial"/>
              </a:rPr>
              <a:t> </a:t>
            </a:r>
            <a:r>
              <a:rPr b="1" i="0" lang="en-US" sz="1850" u="none" cap="none" strike="noStrike">
                <a:solidFill>
                  <a:srgbClr val="00B050"/>
                </a:solidFill>
                <a:latin typeface="Arial"/>
                <a:ea typeface="Arial"/>
                <a:cs typeface="Arial"/>
                <a:sym typeface="Arial"/>
              </a:rPr>
              <a:t>mold spores</a:t>
            </a:r>
            <a:r>
              <a:rPr b="0" i="0" lang="en-US" sz="1850" u="none" cap="none" strike="noStrike">
                <a:solidFill>
                  <a:srgbClr val="00B050"/>
                </a:solidFill>
                <a:latin typeface="Arial"/>
                <a:ea typeface="Arial"/>
                <a:cs typeface="Arial"/>
                <a:sym typeface="Arial"/>
              </a:rPr>
              <a:t> </a:t>
            </a:r>
            <a:r>
              <a:rPr b="0" i="0" lang="en-US" sz="1850" u="none" cap="none" strike="noStrike">
                <a:solidFill>
                  <a:schemeClr val="dk1"/>
                </a:solidFill>
                <a:latin typeface="Arial"/>
                <a:ea typeface="Arial"/>
                <a:cs typeface="Arial"/>
                <a:sym typeface="Arial"/>
              </a:rPr>
              <a:t>(</a:t>
            </a:r>
            <a:r>
              <a:rPr b="0" i="1" lang="en-US" sz="1850" u="none" cap="none" strike="noStrike">
                <a:solidFill>
                  <a:schemeClr val="dk1"/>
                </a:solidFill>
                <a:latin typeface="Arial"/>
                <a:ea typeface="Arial"/>
                <a:cs typeface="Arial"/>
                <a:sym typeface="Arial"/>
              </a:rPr>
              <a:t>Alternaria</a:t>
            </a:r>
            <a:r>
              <a:rPr b="0" i="0" lang="en-US" sz="1850" u="none" cap="none" strike="noStrike">
                <a:solidFill>
                  <a:schemeClr val="dk1"/>
                </a:solidFill>
                <a:latin typeface="Arial"/>
                <a:ea typeface="Arial"/>
                <a:cs typeface="Arial"/>
                <a:sym typeface="Arial"/>
              </a:rPr>
              <a:t>, </a:t>
            </a:r>
            <a:r>
              <a:rPr b="0" i="1" lang="en-US" sz="1850" u="none" cap="none" strike="noStrike">
                <a:solidFill>
                  <a:schemeClr val="dk1"/>
                </a:solidFill>
                <a:latin typeface="Arial"/>
                <a:ea typeface="Arial"/>
                <a:cs typeface="Arial"/>
                <a:sym typeface="Arial"/>
              </a:rPr>
              <a:t>Aspergillus</a:t>
            </a:r>
            <a:r>
              <a:rPr b="0" i="0" lang="en-US" sz="1850" u="none" cap="none" strike="noStrike">
                <a:solidFill>
                  <a:schemeClr val="dk1"/>
                </a:solidFill>
                <a:latin typeface="Arial"/>
                <a:ea typeface="Arial"/>
                <a:cs typeface="Arial"/>
                <a:sym typeface="Arial"/>
              </a:rPr>
              <a:t>, </a:t>
            </a:r>
            <a:r>
              <a:rPr b="0" i="1" lang="en-US" sz="1850" u="none" cap="none" strike="noStrike">
                <a:solidFill>
                  <a:schemeClr val="dk1"/>
                </a:solidFill>
                <a:latin typeface="Arial"/>
                <a:ea typeface="Arial"/>
                <a:cs typeface="Arial"/>
                <a:sym typeface="Arial"/>
              </a:rPr>
              <a:t>Cladosporium</a:t>
            </a:r>
            <a:r>
              <a:rPr b="0" i="0" lang="en-US" sz="1850" u="none" cap="none" strike="noStrike">
                <a:solidFill>
                  <a:schemeClr val="dk1"/>
                </a:solidFill>
                <a:latin typeface="Arial"/>
                <a:ea typeface="Arial"/>
                <a:cs typeface="Arial"/>
                <a:sym typeface="Arial"/>
              </a:rPr>
              <a:t> peak in summer, fall)</a:t>
            </a:r>
            <a:endParaRPr b="0" i="0" sz="3330" u="none" cap="none" strike="noStrike">
              <a:solidFill>
                <a:schemeClr val="dk1"/>
              </a:solidFill>
              <a:latin typeface="Arial"/>
              <a:ea typeface="Arial"/>
              <a:cs typeface="Arial"/>
              <a:sym typeface="Arial"/>
            </a:endParaRPr>
          </a:p>
          <a:p>
            <a:pPr indent="-182879" lvl="1" marL="457200" marR="0" rtl="0" algn="l">
              <a:spcBef>
                <a:spcPts val="370"/>
              </a:spcBef>
              <a:spcAft>
                <a:spcPts val="0"/>
              </a:spcAft>
              <a:buClr>
                <a:schemeClr val="accent1"/>
              </a:buClr>
              <a:buSzPts val="1573"/>
              <a:buFont typeface="Arial"/>
              <a:buChar char="•"/>
            </a:pPr>
            <a:r>
              <a:rPr b="1" i="0" lang="en-US" sz="1850" u="none" cap="none" strike="noStrike">
                <a:solidFill>
                  <a:srgbClr val="00B050"/>
                </a:solidFill>
                <a:latin typeface="Arial"/>
                <a:ea typeface="Arial"/>
                <a:cs typeface="Arial"/>
                <a:sym typeface="Arial"/>
              </a:rPr>
              <a:t>weeds</a:t>
            </a:r>
            <a:r>
              <a:rPr b="1" i="1" lang="en-US" sz="1850" u="none" cap="none" strike="noStrike">
                <a:solidFill>
                  <a:schemeClr val="dk1"/>
                </a:solidFill>
                <a:latin typeface="Arial"/>
                <a:ea typeface="Arial"/>
                <a:cs typeface="Arial"/>
                <a:sym typeface="Arial"/>
              </a:rPr>
              <a:t> </a:t>
            </a:r>
            <a:r>
              <a:rPr b="0" i="0" lang="en-US" sz="1850" u="none" cap="none" strike="noStrike">
                <a:solidFill>
                  <a:schemeClr val="dk1"/>
                </a:solidFill>
                <a:latin typeface="Arial"/>
                <a:ea typeface="Arial"/>
                <a:cs typeface="Arial"/>
                <a:sym typeface="Arial"/>
              </a:rPr>
              <a:t>(ragweed)</a:t>
            </a:r>
            <a:endParaRPr b="0" i="0" sz="3330" u="none" cap="none" strike="noStrike">
              <a:solidFill>
                <a:schemeClr val="dk1"/>
              </a:solidFill>
              <a:latin typeface="Arial"/>
              <a:ea typeface="Arial"/>
              <a:cs typeface="Arial"/>
              <a:sym typeface="Arial"/>
            </a:endParaRPr>
          </a:p>
          <a:p>
            <a:pPr indent="-182879" lvl="1" marL="457200" marR="0" rtl="0" algn="l">
              <a:spcBef>
                <a:spcPts val="370"/>
              </a:spcBef>
              <a:spcAft>
                <a:spcPts val="0"/>
              </a:spcAft>
              <a:buClr>
                <a:schemeClr val="accent1"/>
              </a:buClr>
              <a:buSzPts val="1573"/>
              <a:buFont typeface="Arial"/>
              <a:buChar char="•"/>
            </a:pPr>
            <a:r>
              <a:rPr b="1" i="0" lang="en-US" sz="1850" u="none" cap="none" strike="noStrike">
                <a:solidFill>
                  <a:srgbClr val="00B050"/>
                </a:solidFill>
                <a:latin typeface="Arial"/>
                <a:ea typeface="Arial"/>
                <a:cs typeface="Arial"/>
                <a:sym typeface="Arial"/>
              </a:rPr>
              <a:t>trees</a:t>
            </a:r>
            <a:r>
              <a:rPr b="0" i="0" lang="en-US" sz="1850" u="none" cap="none" strike="noStrike">
                <a:solidFill>
                  <a:srgbClr val="00B050"/>
                </a:solidFill>
                <a:latin typeface="Arial"/>
                <a:ea typeface="Arial"/>
                <a:cs typeface="Arial"/>
                <a:sym typeface="Arial"/>
              </a:rPr>
              <a:t> </a:t>
            </a:r>
            <a:r>
              <a:rPr b="0" i="0" lang="en-US" sz="1850" u="none" cap="none" strike="noStrike">
                <a:solidFill>
                  <a:schemeClr val="dk1"/>
                </a:solidFill>
                <a:latin typeface="Arial"/>
                <a:ea typeface="Arial"/>
                <a:cs typeface="Arial"/>
                <a:sym typeface="Arial"/>
              </a:rPr>
              <a:t>(birch, oak, maple, mountain cedar are common triggers)</a:t>
            </a:r>
            <a:endParaRPr b="0" i="0" sz="3330" u="none" cap="none" strike="noStrike">
              <a:solidFill>
                <a:schemeClr val="dk1"/>
              </a:solidFill>
              <a:latin typeface="Arial"/>
              <a:ea typeface="Arial"/>
              <a:cs typeface="Arial"/>
              <a:sym typeface="Arial"/>
            </a:endParaRPr>
          </a:p>
          <a:p>
            <a:pPr indent="-182880" lvl="0" marL="182880" marR="0" rtl="0" algn="l">
              <a:spcBef>
                <a:spcPts val="444"/>
              </a:spcBef>
              <a:spcAft>
                <a:spcPts val="0"/>
              </a:spcAft>
              <a:buClr>
                <a:schemeClr val="accent1"/>
              </a:buClr>
              <a:buSzPts val="1887"/>
              <a:buFont typeface="Arial"/>
              <a:buChar char="•"/>
            </a:pPr>
            <a:r>
              <a:rPr b="0" i="0" lang="en-US" sz="2220" u="none" cap="none" strike="noStrike">
                <a:solidFill>
                  <a:schemeClr val="dk1"/>
                </a:solidFill>
                <a:latin typeface="Arial"/>
                <a:ea typeface="Arial"/>
                <a:cs typeface="Arial"/>
                <a:sym typeface="Arial"/>
              </a:rPr>
              <a:t>Perennial rhinitis - common triggers include:</a:t>
            </a:r>
            <a:endParaRPr b="0" i="0" sz="3700" u="none" cap="none" strike="noStrike">
              <a:solidFill>
                <a:schemeClr val="dk1"/>
              </a:solidFill>
              <a:latin typeface="Arial"/>
              <a:ea typeface="Arial"/>
              <a:cs typeface="Arial"/>
              <a:sym typeface="Arial"/>
            </a:endParaRPr>
          </a:p>
          <a:p>
            <a:pPr indent="-182879" lvl="1" marL="457200" marR="0" rtl="0" algn="l">
              <a:spcBef>
                <a:spcPts val="370"/>
              </a:spcBef>
              <a:spcAft>
                <a:spcPts val="0"/>
              </a:spcAft>
              <a:buClr>
                <a:schemeClr val="accent1"/>
              </a:buClr>
              <a:buSzPts val="1573"/>
              <a:buFont typeface="Arial"/>
              <a:buChar char="•"/>
            </a:pPr>
            <a:r>
              <a:rPr b="1" i="0" lang="en-US" sz="1850" u="none" cap="none" strike="noStrike">
                <a:solidFill>
                  <a:srgbClr val="00B050"/>
                </a:solidFill>
                <a:latin typeface="Arial"/>
                <a:ea typeface="Arial"/>
                <a:cs typeface="Arial"/>
                <a:sym typeface="Arial"/>
              </a:rPr>
              <a:t>dust mite</a:t>
            </a:r>
            <a:endParaRPr b="0" i="0" sz="3330" u="none" cap="none" strike="noStrike">
              <a:solidFill>
                <a:srgbClr val="00B050"/>
              </a:solidFill>
              <a:latin typeface="Arial"/>
              <a:ea typeface="Arial"/>
              <a:cs typeface="Arial"/>
              <a:sym typeface="Arial"/>
            </a:endParaRPr>
          </a:p>
          <a:p>
            <a:pPr indent="-182879" lvl="1" marL="457200" marR="0" rtl="0" algn="l">
              <a:spcBef>
                <a:spcPts val="370"/>
              </a:spcBef>
              <a:spcAft>
                <a:spcPts val="0"/>
              </a:spcAft>
              <a:buClr>
                <a:schemeClr val="accent1"/>
              </a:buClr>
              <a:buSzPts val="1573"/>
              <a:buFont typeface="Arial"/>
              <a:buChar char="•"/>
            </a:pPr>
            <a:r>
              <a:rPr b="1" i="0" lang="en-US" sz="1850" u="none" cap="none" strike="noStrike">
                <a:solidFill>
                  <a:srgbClr val="00B050"/>
                </a:solidFill>
                <a:latin typeface="Arial"/>
                <a:ea typeface="Arial"/>
                <a:cs typeface="Arial"/>
                <a:sym typeface="Arial"/>
              </a:rPr>
              <a:t>indoor molds</a:t>
            </a:r>
            <a:endParaRPr b="0" i="0" sz="3330" u="none" cap="none" strike="noStrike">
              <a:solidFill>
                <a:srgbClr val="00B050"/>
              </a:solidFill>
              <a:latin typeface="Arial"/>
              <a:ea typeface="Arial"/>
              <a:cs typeface="Arial"/>
              <a:sym typeface="Arial"/>
            </a:endParaRPr>
          </a:p>
          <a:p>
            <a:pPr indent="-182879" lvl="1" marL="457200" marR="0" rtl="0" algn="l">
              <a:spcBef>
                <a:spcPts val="370"/>
              </a:spcBef>
              <a:spcAft>
                <a:spcPts val="0"/>
              </a:spcAft>
              <a:buClr>
                <a:schemeClr val="accent1"/>
              </a:buClr>
              <a:buSzPts val="1573"/>
              <a:buFont typeface="Arial"/>
              <a:buChar char="•"/>
            </a:pPr>
            <a:r>
              <a:rPr b="1" i="0" lang="en-US" sz="1850" u="none" cap="none" strike="noStrike">
                <a:solidFill>
                  <a:srgbClr val="00B050"/>
                </a:solidFill>
                <a:latin typeface="Arial"/>
                <a:ea typeface="Arial"/>
                <a:cs typeface="Arial"/>
                <a:sym typeface="Arial"/>
              </a:rPr>
              <a:t>animal dander</a:t>
            </a:r>
            <a:endParaRPr b="0" i="0" sz="3330" u="none" cap="none" strike="noStrike">
              <a:solidFill>
                <a:srgbClr val="00B050"/>
              </a:solidFill>
              <a:latin typeface="Arial"/>
              <a:ea typeface="Arial"/>
              <a:cs typeface="Arial"/>
              <a:sym typeface="Arial"/>
            </a:endParaRPr>
          </a:p>
          <a:p>
            <a:pPr indent="-182879" lvl="1" marL="457200" marR="0" rtl="0" algn="l">
              <a:spcBef>
                <a:spcPts val="370"/>
              </a:spcBef>
              <a:spcAft>
                <a:spcPts val="0"/>
              </a:spcAft>
              <a:buClr>
                <a:schemeClr val="accent1"/>
              </a:buClr>
              <a:buSzPts val="1573"/>
              <a:buFont typeface="Arial"/>
              <a:buChar char="•"/>
            </a:pPr>
            <a:r>
              <a:rPr b="1" i="0" lang="en-US" sz="1850" u="none" cap="none" strike="noStrike">
                <a:solidFill>
                  <a:srgbClr val="00B050"/>
                </a:solidFill>
                <a:latin typeface="Arial"/>
                <a:ea typeface="Arial"/>
                <a:cs typeface="Arial"/>
                <a:sym typeface="Arial"/>
              </a:rPr>
              <a:t>pollen in some climates</a:t>
            </a:r>
            <a:endParaRPr b="0" i="0" sz="3330" u="none" cap="none" strike="noStrike">
              <a:solidFill>
                <a:srgbClr val="00B050"/>
              </a:solidFill>
              <a:latin typeface="Arial"/>
              <a:ea typeface="Arial"/>
              <a:cs typeface="Arial"/>
              <a:sym typeface="Arial"/>
            </a:endParaRPr>
          </a:p>
          <a:p>
            <a:pPr indent="-182879" lvl="1" marL="457200" marR="0" rtl="0" algn="l">
              <a:spcBef>
                <a:spcPts val="370"/>
              </a:spcBef>
              <a:spcAft>
                <a:spcPts val="0"/>
              </a:spcAft>
              <a:buClr>
                <a:schemeClr val="accent1"/>
              </a:buClr>
              <a:buSzPts val="1573"/>
              <a:buFont typeface="Arial"/>
              <a:buChar char="•"/>
            </a:pPr>
            <a:r>
              <a:rPr b="1" i="0" lang="en-US" sz="1850" u="none" cap="none" strike="noStrike">
                <a:solidFill>
                  <a:srgbClr val="00B050"/>
                </a:solidFill>
                <a:latin typeface="Arial"/>
                <a:ea typeface="Arial"/>
                <a:cs typeface="Arial"/>
                <a:sym typeface="Arial"/>
              </a:rPr>
              <a:t>occupational allergens</a:t>
            </a:r>
            <a:endParaRPr b="0" i="0" sz="3330" u="none" cap="none" strike="noStrike">
              <a:solidFill>
                <a:srgbClr val="00B050"/>
              </a:solidFill>
              <a:latin typeface="Arial"/>
              <a:ea typeface="Arial"/>
              <a:cs typeface="Arial"/>
              <a:sym typeface="Arial"/>
            </a:endParaRPr>
          </a:p>
          <a:p>
            <a:pPr indent="-63055" lvl="0" marL="182880" marR="0" rtl="0" algn="l">
              <a:spcBef>
                <a:spcPts val="444"/>
              </a:spcBef>
              <a:spcAft>
                <a:spcPts val="0"/>
              </a:spcAft>
              <a:buClr>
                <a:schemeClr val="accent1"/>
              </a:buClr>
              <a:buSzPts val="1887"/>
              <a:buFont typeface="Arial"/>
              <a:buNone/>
            </a:pPr>
            <a:r>
              <a:t/>
            </a:r>
            <a:endParaRPr b="0" i="0" sz="2220" u="none" cap="none" strike="noStrike">
              <a:solidFill>
                <a:srgbClr val="00B05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Shape 371"/>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4000"/>
              <a:buFont typeface="Arial"/>
              <a:buNone/>
            </a:pPr>
            <a:r>
              <a:rPr b="1" i="0" lang="en-US" sz="4000" u="none" cap="none" strike="noStrike">
                <a:solidFill>
                  <a:schemeClr val="dk2"/>
                </a:solidFill>
                <a:latin typeface="Arial"/>
                <a:ea typeface="Arial"/>
                <a:cs typeface="Arial"/>
                <a:sym typeface="Arial"/>
              </a:rPr>
              <a:t>Conditions associated with allergic rhinitis</a:t>
            </a:r>
            <a:endParaRPr b="0" i="0" sz="4000" u="none" cap="none" strike="noStrike">
              <a:solidFill>
                <a:schemeClr val="dk2"/>
              </a:solidFill>
              <a:latin typeface="Arial"/>
              <a:ea typeface="Arial"/>
              <a:cs typeface="Arial"/>
              <a:sym typeface="Arial"/>
            </a:endParaRPr>
          </a:p>
        </p:txBody>
      </p:sp>
      <p:sp>
        <p:nvSpPr>
          <p:cNvPr id="372" name="Shape 372"/>
          <p:cNvSpPr txBox="1"/>
          <p:nvPr>
            <p:ph idx="1" type="body"/>
          </p:nvPr>
        </p:nvSpPr>
        <p:spPr>
          <a:xfrm>
            <a:off x="0" y="1524000"/>
            <a:ext cx="11582400" cy="53340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-Asthma.</a:t>
            </a:r>
            <a:endParaRPr/>
          </a:p>
          <a:p>
            <a:pPr indent="0" lvl="0" marL="0" marR="0" rtl="0" algn="l">
              <a:lnSpc>
                <a:spcPct val="150000"/>
              </a:lnSpc>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-Eczema (contact dermatitis).</a:t>
            </a:r>
            <a:endParaRPr/>
          </a:p>
          <a:p>
            <a:pPr indent="0" lvl="0" marL="0" marR="0" rtl="0" algn="l">
              <a:lnSpc>
                <a:spcPct val="150000"/>
              </a:lnSpc>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-Allergic conjunctivitis.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xEl>
                                              <p:pRg end="0" st="0"/>
                                            </p:txEl>
                                          </p:spTgt>
                                        </p:tgtEl>
                                        <p:attrNameLst>
                                          <p:attrName>style.visibility</p:attrName>
                                        </p:attrNameLst>
                                      </p:cBhvr>
                                      <p:to>
                                        <p:strVal val="visible"/>
                                      </p:to>
                                    </p:set>
                                    <p:animEffect filter="fade" transition="in">
                                      <p:cBhvr>
                                        <p:cTn dur="500"/>
                                        <p:tgtEl>
                                          <p:spTgt spid="3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xEl>
                                              <p:pRg end="1" st="1"/>
                                            </p:txEl>
                                          </p:spTgt>
                                        </p:tgtEl>
                                        <p:attrNameLst>
                                          <p:attrName>style.visibility</p:attrName>
                                        </p:attrNameLst>
                                      </p:cBhvr>
                                      <p:to>
                                        <p:strVal val="visible"/>
                                      </p:to>
                                    </p:set>
                                    <p:animEffect filter="fade" transition="in">
                                      <p:cBhvr>
                                        <p:cTn dur="500"/>
                                        <p:tgtEl>
                                          <p:spTgt spid="37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xEl>
                                              <p:pRg end="2" st="2"/>
                                            </p:txEl>
                                          </p:spTgt>
                                        </p:tgtEl>
                                        <p:attrNameLst>
                                          <p:attrName>style.visibility</p:attrName>
                                        </p:attrNameLst>
                                      </p:cBhvr>
                                      <p:to>
                                        <p:strVal val="visible"/>
                                      </p:to>
                                    </p:set>
                                    <p:animEffect filter="fade" transition="in">
                                      <p:cBhvr>
                                        <p:cTn dur="500"/>
                                        <p:tgtEl>
                                          <p:spTgt spid="37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Shape 377"/>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3600"/>
              <a:buFont typeface="Arial"/>
              <a:buNone/>
            </a:pPr>
            <a:r>
              <a:rPr b="1" i="0" lang="en-US" sz="3600" u="none" cap="none" strike="noStrike">
                <a:solidFill>
                  <a:schemeClr val="dk2"/>
                </a:solidFill>
                <a:latin typeface="Arial"/>
                <a:ea typeface="Arial"/>
                <a:cs typeface="Arial"/>
                <a:sym typeface="Arial"/>
              </a:rPr>
              <a:t>When should we order allergy testing?</a:t>
            </a:r>
            <a:br>
              <a:rPr b="0" i="0" lang="en-US" sz="3600" u="none" cap="none" strike="noStrike">
                <a:solidFill>
                  <a:schemeClr val="dk2"/>
                </a:solidFill>
                <a:latin typeface="Arial"/>
                <a:ea typeface="Arial"/>
                <a:cs typeface="Arial"/>
                <a:sym typeface="Arial"/>
              </a:rPr>
            </a:br>
            <a:endParaRPr b="0" i="0" sz="3600" u="none" cap="none" strike="noStrike">
              <a:solidFill>
                <a:schemeClr val="dk2"/>
              </a:solidFill>
              <a:latin typeface="Arial"/>
              <a:ea typeface="Arial"/>
              <a:cs typeface="Arial"/>
              <a:sym typeface="Arial"/>
            </a:endParaRPr>
          </a:p>
        </p:txBody>
      </p:sp>
      <p:sp>
        <p:nvSpPr>
          <p:cNvPr id="378" name="Shape 378"/>
          <p:cNvSpPr txBox="1"/>
          <p:nvPr>
            <p:ph idx="1" type="body"/>
          </p:nvPr>
        </p:nvSpPr>
        <p:spPr>
          <a:xfrm>
            <a:off x="0" y="1600200"/>
            <a:ext cx="11582400" cy="5257800"/>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We should order allergy testing for patients with a clinical diagnosis of AR who do not respond to empiric treatment, or when the diagnosis is uncertain, or when knowledge of the specific causative allergen is needed to target therapy.</a:t>
            </a:r>
            <a:endParaRPr/>
          </a:p>
          <a:p>
            <a:pPr indent="-53339" lvl="0" marL="182880" marR="0" rtl="0" algn="l">
              <a:lnSpc>
                <a:spcPct val="150000"/>
              </a:lnSpc>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a:p>
            <a:pPr indent="-53339" lvl="0" marL="182880" marR="0" rtl="0" algn="l">
              <a:lnSpc>
                <a:spcPct val="150000"/>
              </a:lnSpc>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50000"/>
              </a:lnSpc>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a:p>
            <a:pPr indent="-53339" lvl="0" marL="182880" marR="0" rtl="0" algn="l">
              <a:lnSpc>
                <a:spcPct val="150000"/>
              </a:lnSpc>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0" st="0"/>
                                            </p:txEl>
                                          </p:spTgt>
                                        </p:tgtEl>
                                        <p:attrNameLst>
                                          <p:attrName>style.visibility</p:attrName>
                                        </p:attrNameLst>
                                      </p:cBhvr>
                                      <p:to>
                                        <p:strVal val="visible"/>
                                      </p:to>
                                    </p:set>
                                    <p:animEffect filter="fade" transition="in">
                                      <p:cBhvr>
                                        <p:cTn dur="500"/>
                                        <p:tgtEl>
                                          <p:spTgt spid="3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1" st="1"/>
                                            </p:txEl>
                                          </p:spTgt>
                                        </p:tgtEl>
                                        <p:attrNameLst>
                                          <p:attrName>style.visibility</p:attrName>
                                        </p:attrNameLst>
                                      </p:cBhvr>
                                      <p:to>
                                        <p:strVal val="visible"/>
                                      </p:to>
                                    </p:set>
                                    <p:animEffect filter="fade" transition="in">
                                      <p:cBhvr>
                                        <p:cTn dur="500"/>
                                        <p:tgtEl>
                                          <p:spTgt spid="3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2" st="2"/>
                                            </p:txEl>
                                          </p:spTgt>
                                        </p:tgtEl>
                                        <p:attrNameLst>
                                          <p:attrName>style.visibility</p:attrName>
                                        </p:attrNameLst>
                                      </p:cBhvr>
                                      <p:to>
                                        <p:strVal val="visible"/>
                                      </p:to>
                                    </p:set>
                                    <p:animEffect filter="fade" transition="in">
                                      <p:cBhvr>
                                        <p:cTn dur="500"/>
                                        <p:tgtEl>
                                          <p:spTgt spid="3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3" st="3"/>
                                            </p:txEl>
                                          </p:spTgt>
                                        </p:tgtEl>
                                        <p:attrNameLst>
                                          <p:attrName>style.visibility</p:attrName>
                                        </p:attrNameLst>
                                      </p:cBhvr>
                                      <p:to>
                                        <p:strVal val="visible"/>
                                      </p:to>
                                    </p:set>
                                    <p:animEffect filter="fade" transition="in">
                                      <p:cBhvr>
                                        <p:cTn dur="500"/>
                                        <p:tgtEl>
                                          <p:spTgt spid="37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4" st="4"/>
                                            </p:txEl>
                                          </p:spTgt>
                                        </p:tgtEl>
                                        <p:attrNameLst>
                                          <p:attrName>style.visibility</p:attrName>
                                        </p:attrNameLst>
                                      </p:cBhvr>
                                      <p:to>
                                        <p:strVal val="visible"/>
                                      </p:to>
                                    </p:set>
                                    <p:animEffect filter="fade" transition="in">
                                      <p:cBhvr>
                                        <p:cTn dur="500"/>
                                        <p:tgtEl>
                                          <p:spTgt spid="37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Shape 383"/>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4000"/>
              <a:buFont typeface="Arial"/>
              <a:buNone/>
            </a:pPr>
            <a:r>
              <a:rPr b="1" i="0" lang="en-US" sz="4000" u="none" cap="none" strike="noStrike">
                <a:solidFill>
                  <a:schemeClr val="dk2"/>
                </a:solidFill>
                <a:latin typeface="Arial"/>
                <a:ea typeface="Arial"/>
                <a:cs typeface="Arial"/>
                <a:sym typeface="Arial"/>
              </a:rPr>
              <a:t>Treatment for AR</a:t>
            </a:r>
            <a:endParaRPr b="0" i="0" sz="4000" u="none" cap="none" strike="noStrike">
              <a:solidFill>
                <a:schemeClr val="dk2"/>
              </a:solidFill>
              <a:latin typeface="Arial"/>
              <a:ea typeface="Arial"/>
              <a:cs typeface="Arial"/>
              <a:sym typeface="Arial"/>
            </a:endParaRPr>
          </a:p>
        </p:txBody>
      </p:sp>
      <p:sp>
        <p:nvSpPr>
          <p:cNvPr id="384" name="Shape 384"/>
          <p:cNvSpPr txBox="1"/>
          <p:nvPr>
            <p:ph idx="1" type="body"/>
          </p:nvPr>
        </p:nvSpPr>
        <p:spPr>
          <a:xfrm>
            <a:off x="0" y="1600200"/>
            <a:ext cx="11582400" cy="5257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040"/>
              <a:buFont typeface="Arial"/>
              <a:buNone/>
            </a:pPr>
            <a:r>
              <a:rPr b="1" i="0" lang="en-US" sz="2400" u="none" cap="none" strike="noStrike">
                <a:solidFill>
                  <a:schemeClr val="dk1"/>
                </a:solidFill>
                <a:latin typeface="Arial"/>
                <a:ea typeface="Arial"/>
                <a:cs typeface="Arial"/>
                <a:sym typeface="Arial"/>
              </a:rPr>
              <a:t>1- Non-pharmacological: </a:t>
            </a:r>
            <a:endParaRPr b="1" i="0" sz="2400" u="none" cap="none" strike="noStrike">
              <a:solidFill>
                <a:schemeClr val="dk1"/>
              </a:solidFill>
              <a:latin typeface="Arial"/>
              <a:ea typeface="Arial"/>
              <a:cs typeface="Arial"/>
              <a:sym typeface="Arial"/>
            </a:endParaRPr>
          </a:p>
          <a:p>
            <a:pPr indent="0" lvl="0" marL="0" marR="0" rtl="0" algn="l">
              <a:lnSpc>
                <a:spcPct val="90000"/>
              </a:lnSpc>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avoidance of known allergens or you may advise environmental controls (eg, removal of pets, the use of air filtration systems, bed covers).</a:t>
            </a:r>
            <a:endParaRPr b="1" i="0" sz="2400" u="none" cap="none" strike="noStrike">
              <a:solidFill>
                <a:schemeClr val="dk1"/>
              </a:solidFill>
              <a:latin typeface="Arial"/>
              <a:ea typeface="Arial"/>
              <a:cs typeface="Arial"/>
              <a:sym typeface="Arial"/>
            </a:endParaRPr>
          </a:p>
          <a:p>
            <a:pPr indent="-53339" lvl="0" marL="182880" marR="0" rtl="0" algn="l">
              <a:lnSpc>
                <a:spcPct val="90000"/>
              </a:lnSpc>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90000"/>
              </a:lnSpc>
              <a:spcBef>
                <a:spcPts val="480"/>
              </a:spcBef>
              <a:spcAft>
                <a:spcPts val="0"/>
              </a:spcAft>
              <a:buClr>
                <a:schemeClr val="accent1"/>
              </a:buClr>
              <a:buSzPts val="2040"/>
              <a:buFont typeface="Arial"/>
              <a:buNone/>
            </a:pPr>
            <a:r>
              <a:rPr b="1" i="0" lang="en-US" sz="2400" u="none" cap="none" strike="noStrike">
                <a:solidFill>
                  <a:schemeClr val="dk1"/>
                </a:solidFill>
                <a:latin typeface="Arial"/>
                <a:ea typeface="Arial"/>
                <a:cs typeface="Arial"/>
                <a:sym typeface="Arial"/>
              </a:rPr>
              <a:t>2- Pharmacological therapy:</a:t>
            </a:r>
            <a:endParaRPr/>
          </a:p>
          <a:p>
            <a:pPr indent="-182880" lvl="0" marL="182880" marR="0" rtl="0" algn="l">
              <a:lnSpc>
                <a:spcPct val="90000"/>
              </a:lnSpc>
              <a:spcBef>
                <a:spcPts val="480"/>
              </a:spcBef>
              <a:spcAft>
                <a:spcPts val="0"/>
              </a:spcAft>
              <a:buClr>
                <a:schemeClr val="accent1"/>
              </a:buClr>
              <a:buSzPts val="2040"/>
              <a:buFont typeface="Arial"/>
              <a:buChar char="•"/>
            </a:pPr>
            <a:r>
              <a:rPr b="0" i="0" lang="en-US" sz="2400" u="none" cap="none" strike="noStrike">
                <a:solidFill>
                  <a:srgbClr val="00B050"/>
                </a:solidFill>
                <a:latin typeface="Arial"/>
                <a:ea typeface="Arial"/>
                <a:cs typeface="Arial"/>
                <a:sym typeface="Arial"/>
              </a:rPr>
              <a:t>ORAL ANTIHISTAMINES </a:t>
            </a:r>
            <a:endParaRPr/>
          </a:p>
          <a:p>
            <a:pPr indent="0" lvl="0" marL="0" marR="0" rtl="0" algn="l">
              <a:lnSpc>
                <a:spcPct val="90000"/>
              </a:lnSpc>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Clinicians should recommend oral second-generation/less sedating antihistamines for patients with AR and primary complaints of sneezing and itching e.g. certizine , levocetrizine.</a:t>
            </a:r>
            <a:endParaRPr b="0" i="0" sz="2400" u="none" cap="none" strike="noStrike">
              <a:solidFill>
                <a:schemeClr val="dk1"/>
              </a:solidFill>
              <a:latin typeface="Arial"/>
              <a:ea typeface="Arial"/>
              <a:cs typeface="Arial"/>
              <a:sym typeface="Arial"/>
            </a:endParaRPr>
          </a:p>
          <a:p>
            <a:pPr indent="-53339" lvl="0" marL="182880" marR="0" rtl="0" algn="l">
              <a:lnSpc>
                <a:spcPct val="90000"/>
              </a:lnSpc>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a:p>
            <a:pPr indent="-182880" lvl="0" marL="182880" marR="0" rtl="0" algn="l">
              <a:lnSpc>
                <a:spcPct val="90000"/>
              </a:lnSpc>
              <a:spcBef>
                <a:spcPts val="480"/>
              </a:spcBef>
              <a:spcAft>
                <a:spcPts val="0"/>
              </a:spcAft>
              <a:buClr>
                <a:schemeClr val="accent1"/>
              </a:buClr>
              <a:buSzPts val="2040"/>
              <a:buFont typeface="Arial"/>
              <a:buChar char="•"/>
            </a:pPr>
            <a:r>
              <a:rPr b="0" i="0" lang="en-US" sz="2400" u="none" cap="none" strike="noStrike">
                <a:solidFill>
                  <a:srgbClr val="00B050"/>
                </a:solidFill>
                <a:latin typeface="Arial"/>
                <a:ea typeface="Arial"/>
                <a:cs typeface="Arial"/>
                <a:sym typeface="Arial"/>
              </a:rPr>
              <a:t>TOPICAL STEROIDS </a:t>
            </a:r>
            <a:r>
              <a:rPr b="0" i="0" lang="en-US" sz="2400" u="none" cap="none" strike="noStrike">
                <a:solidFill>
                  <a:schemeClr val="dk1"/>
                </a:solidFill>
                <a:latin typeface="Arial"/>
                <a:ea typeface="Arial"/>
                <a:cs typeface="Arial"/>
                <a:sym typeface="Arial"/>
              </a:rPr>
              <a:t>(intra-nasal steroid : for patients with a clinical diagnosis of AR whose symptoms affect their quality of life. ex: triamcinolone  , budesonide , fluticasone)</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xEl>
                                              <p:pRg end="0" st="0"/>
                                            </p:txEl>
                                          </p:spTgt>
                                        </p:tgtEl>
                                        <p:attrNameLst>
                                          <p:attrName>style.visibility</p:attrName>
                                        </p:attrNameLst>
                                      </p:cBhvr>
                                      <p:to>
                                        <p:strVal val="visible"/>
                                      </p:to>
                                    </p:set>
                                    <p:animEffect filter="fade" transition="in">
                                      <p:cBhvr>
                                        <p:cTn dur="500"/>
                                        <p:tgtEl>
                                          <p:spTgt spid="3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xEl>
                                              <p:pRg end="1" st="1"/>
                                            </p:txEl>
                                          </p:spTgt>
                                        </p:tgtEl>
                                        <p:attrNameLst>
                                          <p:attrName>style.visibility</p:attrName>
                                        </p:attrNameLst>
                                      </p:cBhvr>
                                      <p:to>
                                        <p:strVal val="visible"/>
                                      </p:to>
                                    </p:set>
                                    <p:animEffect filter="fade" transition="in">
                                      <p:cBhvr>
                                        <p:cTn dur="500"/>
                                        <p:tgtEl>
                                          <p:spTgt spid="3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xEl>
                                              <p:pRg end="2" st="2"/>
                                            </p:txEl>
                                          </p:spTgt>
                                        </p:tgtEl>
                                        <p:attrNameLst>
                                          <p:attrName>style.visibility</p:attrName>
                                        </p:attrNameLst>
                                      </p:cBhvr>
                                      <p:to>
                                        <p:strVal val="visible"/>
                                      </p:to>
                                    </p:set>
                                    <p:animEffect filter="fade" transition="in">
                                      <p:cBhvr>
                                        <p:cTn dur="500"/>
                                        <p:tgtEl>
                                          <p:spTgt spid="38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xEl>
                                              <p:pRg end="3" st="3"/>
                                            </p:txEl>
                                          </p:spTgt>
                                        </p:tgtEl>
                                        <p:attrNameLst>
                                          <p:attrName>style.visibility</p:attrName>
                                        </p:attrNameLst>
                                      </p:cBhvr>
                                      <p:to>
                                        <p:strVal val="visible"/>
                                      </p:to>
                                    </p:set>
                                    <p:animEffect filter="fade" transition="in">
                                      <p:cBhvr>
                                        <p:cTn dur="500"/>
                                        <p:tgtEl>
                                          <p:spTgt spid="38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xEl>
                                              <p:pRg end="4" st="4"/>
                                            </p:txEl>
                                          </p:spTgt>
                                        </p:tgtEl>
                                        <p:attrNameLst>
                                          <p:attrName>style.visibility</p:attrName>
                                        </p:attrNameLst>
                                      </p:cBhvr>
                                      <p:to>
                                        <p:strVal val="visible"/>
                                      </p:to>
                                    </p:set>
                                    <p:animEffect filter="fade" transition="in">
                                      <p:cBhvr>
                                        <p:cTn dur="500"/>
                                        <p:tgtEl>
                                          <p:spTgt spid="38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xEl>
                                              <p:pRg end="5" st="5"/>
                                            </p:txEl>
                                          </p:spTgt>
                                        </p:tgtEl>
                                        <p:attrNameLst>
                                          <p:attrName>style.visibility</p:attrName>
                                        </p:attrNameLst>
                                      </p:cBhvr>
                                      <p:to>
                                        <p:strVal val="visible"/>
                                      </p:to>
                                    </p:set>
                                    <p:animEffect filter="fade" transition="in">
                                      <p:cBhvr>
                                        <p:cTn dur="500"/>
                                        <p:tgtEl>
                                          <p:spTgt spid="38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xEl>
                                              <p:pRg end="6" st="6"/>
                                            </p:txEl>
                                          </p:spTgt>
                                        </p:tgtEl>
                                        <p:attrNameLst>
                                          <p:attrName>style.visibility</p:attrName>
                                        </p:attrNameLst>
                                      </p:cBhvr>
                                      <p:to>
                                        <p:strVal val="visible"/>
                                      </p:to>
                                    </p:set>
                                    <p:animEffect filter="fade" transition="in">
                                      <p:cBhvr>
                                        <p:cTn dur="500"/>
                                        <p:tgtEl>
                                          <p:spTgt spid="38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xEl>
                                              <p:pRg end="7" st="7"/>
                                            </p:txEl>
                                          </p:spTgt>
                                        </p:tgtEl>
                                        <p:attrNameLst>
                                          <p:attrName>style.visibility</p:attrName>
                                        </p:attrNameLst>
                                      </p:cBhvr>
                                      <p:to>
                                        <p:strVal val="visible"/>
                                      </p:to>
                                    </p:set>
                                    <p:animEffect filter="fade" transition="in">
                                      <p:cBhvr>
                                        <p:cTn dur="500"/>
                                        <p:tgtEl>
                                          <p:spTgt spid="384">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Shape 389"/>
          <p:cNvSpPr txBox="1"/>
          <p:nvPr>
            <p:ph type="title"/>
          </p:nvPr>
        </p:nvSpPr>
        <p:spPr>
          <a:xfrm>
            <a:off x="304800" y="322384"/>
            <a:ext cx="109728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4000"/>
              <a:buFont typeface="Arial"/>
              <a:buNone/>
            </a:pPr>
            <a:r>
              <a:rPr b="0" i="0" lang="en-US" sz="4000" u="none" cap="none" strike="noStrike">
                <a:solidFill>
                  <a:schemeClr val="dk2"/>
                </a:solidFill>
                <a:latin typeface="Arial"/>
                <a:ea typeface="Arial"/>
                <a:cs typeface="Arial"/>
                <a:sym typeface="Arial"/>
              </a:rPr>
              <a:t>Cont..</a:t>
            </a:r>
            <a:endParaRPr b="0" i="0" sz="4000" u="none" cap="none" strike="noStrike">
              <a:solidFill>
                <a:schemeClr val="dk2"/>
              </a:solidFill>
              <a:latin typeface="Arial"/>
              <a:ea typeface="Arial"/>
              <a:cs typeface="Arial"/>
              <a:sym typeface="Arial"/>
            </a:endParaRPr>
          </a:p>
        </p:txBody>
      </p:sp>
      <p:sp>
        <p:nvSpPr>
          <p:cNvPr id="390" name="Shape 390"/>
          <p:cNvSpPr txBox="1"/>
          <p:nvPr>
            <p:ph idx="1" type="body"/>
          </p:nvPr>
        </p:nvSpPr>
        <p:spPr>
          <a:xfrm>
            <a:off x="0" y="1312984"/>
            <a:ext cx="11582400" cy="5257800"/>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2040"/>
              <a:buFont typeface="Arial"/>
              <a:buChar char="•"/>
            </a:pPr>
            <a:r>
              <a:rPr b="0" i="0" lang="en-US" sz="2400" u="none" cap="none" strike="noStrike">
                <a:solidFill>
                  <a:srgbClr val="00B050"/>
                </a:solidFill>
                <a:latin typeface="Arial"/>
                <a:ea typeface="Arial"/>
                <a:cs typeface="Arial"/>
                <a:sym typeface="Arial"/>
              </a:rPr>
              <a:t>INTRANASAL ANTIHISTAMINES </a:t>
            </a:r>
            <a:r>
              <a:rPr b="0" i="0" lang="en-US" sz="2400" u="none" cap="none" strike="noStrike">
                <a:solidFill>
                  <a:schemeClr val="dk1"/>
                </a:solidFill>
                <a:latin typeface="Arial"/>
                <a:ea typeface="Arial"/>
                <a:cs typeface="Arial"/>
                <a:sym typeface="Arial"/>
              </a:rPr>
              <a:t>for patients with seasonal, perennial, or episodic ex: olopatadine , azelastine</a:t>
            </a:r>
            <a:endParaRPr b="0" i="0" sz="2400" u="none" cap="none" strike="noStrike">
              <a:solidFill>
                <a:schemeClr val="dk1"/>
              </a:solidFill>
              <a:latin typeface="Arial"/>
              <a:ea typeface="Arial"/>
              <a:cs typeface="Arial"/>
              <a:sym typeface="Arial"/>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rgbClr val="00B050"/>
                </a:solidFill>
                <a:latin typeface="Arial"/>
                <a:ea typeface="Arial"/>
                <a:cs typeface="Arial"/>
                <a:sym typeface="Arial"/>
              </a:rPr>
              <a:t>ORAL LEUKOTRIENE RECEPTOR ANTAGONISTS (LTRAs)                             </a:t>
            </a:r>
            <a:r>
              <a:rPr b="0" i="0" lang="en-US" sz="2400" u="none" cap="none" strike="noStrike">
                <a:solidFill>
                  <a:schemeClr val="dk1"/>
                </a:solidFill>
                <a:latin typeface="Arial"/>
                <a:ea typeface="Arial"/>
                <a:cs typeface="Arial"/>
                <a:sym typeface="Arial"/>
              </a:rPr>
              <a:t>only AR and asthma patients may benefit from this medication</a:t>
            </a:r>
            <a:endParaRPr/>
          </a:p>
          <a:p>
            <a:pPr indent="-53339" lvl="0" marL="182880" marR="0" rtl="0" algn="l">
              <a:lnSpc>
                <a:spcPct val="150000"/>
              </a:lnSpc>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If the treatment fails or inadequate then refer the patient for: </a:t>
            </a:r>
            <a:endParaRPr/>
          </a:p>
          <a:p>
            <a:pPr indent="-182880" lvl="0" marL="182880" marR="0" rtl="0" algn="l">
              <a:spcBef>
                <a:spcPts val="480"/>
              </a:spcBef>
              <a:spcAft>
                <a:spcPts val="0"/>
              </a:spcAft>
              <a:buClr>
                <a:schemeClr val="accent1"/>
              </a:buClr>
              <a:buSzPts val="2040"/>
              <a:buFont typeface="Arial"/>
              <a:buChar char="•"/>
            </a:pPr>
            <a:r>
              <a:rPr b="0" i="0" lang="en-US" sz="2400" u="none" cap="none" strike="noStrike">
                <a:solidFill>
                  <a:srgbClr val="00B050"/>
                </a:solidFill>
                <a:latin typeface="Arial"/>
                <a:ea typeface="Arial"/>
                <a:cs typeface="Arial"/>
                <a:sym typeface="Arial"/>
              </a:rPr>
              <a:t>Immunotherapy or surgical inferior turbinate reduction.</a:t>
            </a:r>
            <a:endParaRPr/>
          </a:p>
          <a:p>
            <a:pPr indent="-53339" lvl="0" marL="182880" marR="0" rtl="0" algn="l">
              <a:spcBef>
                <a:spcPts val="480"/>
              </a:spcBef>
              <a:spcAft>
                <a:spcPts val="0"/>
              </a:spcAft>
              <a:buClr>
                <a:schemeClr val="accent1"/>
              </a:buClr>
              <a:buSzPts val="2040"/>
              <a:buFont typeface="Arial"/>
              <a:buNone/>
            </a:pPr>
            <a:r>
              <a:t/>
            </a:r>
            <a:endParaRPr b="0" i="0" sz="2400" u="none" cap="none" strike="noStrike">
              <a:solidFill>
                <a:srgbClr val="00B050"/>
              </a:solidFill>
              <a:latin typeface="Arial"/>
              <a:ea typeface="Arial"/>
              <a:cs typeface="Arial"/>
              <a:sym typeface="Arial"/>
            </a:endParaRPr>
          </a:p>
          <a:p>
            <a:pPr indent="-53339" lvl="0" marL="182880" marR="0" rtl="0" algn="l">
              <a:lnSpc>
                <a:spcPct val="150000"/>
              </a:lnSpc>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p:txBody>
      </p:sp>
      <p:pic>
        <p:nvPicPr>
          <p:cNvPr descr="septoplasty_DNS-IT.jpg" id="391" name="Shape 391"/>
          <p:cNvPicPr preferRelativeResize="0"/>
          <p:nvPr/>
        </p:nvPicPr>
        <p:blipFill rotWithShape="1">
          <a:blip r:embed="rId3">
            <a:alphaModFix/>
          </a:blip>
          <a:srcRect b="0" l="0" r="0" t="0"/>
          <a:stretch/>
        </p:blipFill>
        <p:spPr>
          <a:xfrm>
            <a:off x="8546123" y="3721267"/>
            <a:ext cx="3645877" cy="31367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0" st="0"/>
                                            </p:txEl>
                                          </p:spTgt>
                                        </p:tgtEl>
                                        <p:attrNameLst>
                                          <p:attrName>style.visibility</p:attrName>
                                        </p:attrNameLst>
                                      </p:cBhvr>
                                      <p:to>
                                        <p:strVal val="visible"/>
                                      </p:to>
                                    </p:set>
                                    <p:animEffect filter="fade" transition="in">
                                      <p:cBhvr>
                                        <p:cTn dur="500"/>
                                        <p:tgtEl>
                                          <p:spTgt spid="3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1" st="1"/>
                                            </p:txEl>
                                          </p:spTgt>
                                        </p:tgtEl>
                                        <p:attrNameLst>
                                          <p:attrName>style.visibility</p:attrName>
                                        </p:attrNameLst>
                                      </p:cBhvr>
                                      <p:to>
                                        <p:strVal val="visible"/>
                                      </p:to>
                                    </p:set>
                                    <p:animEffect filter="fade" transition="in">
                                      <p:cBhvr>
                                        <p:cTn dur="500"/>
                                        <p:tgtEl>
                                          <p:spTgt spid="3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2" st="2"/>
                                            </p:txEl>
                                          </p:spTgt>
                                        </p:tgtEl>
                                        <p:attrNameLst>
                                          <p:attrName>style.visibility</p:attrName>
                                        </p:attrNameLst>
                                      </p:cBhvr>
                                      <p:to>
                                        <p:strVal val="visible"/>
                                      </p:to>
                                    </p:set>
                                    <p:animEffect filter="fade" transition="in">
                                      <p:cBhvr>
                                        <p:cTn dur="500"/>
                                        <p:tgtEl>
                                          <p:spTgt spid="3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3" st="3"/>
                                            </p:txEl>
                                          </p:spTgt>
                                        </p:tgtEl>
                                        <p:attrNameLst>
                                          <p:attrName>style.visibility</p:attrName>
                                        </p:attrNameLst>
                                      </p:cBhvr>
                                      <p:to>
                                        <p:strVal val="visible"/>
                                      </p:to>
                                    </p:set>
                                    <p:animEffect filter="fade" transition="in">
                                      <p:cBhvr>
                                        <p:cTn dur="500"/>
                                        <p:tgtEl>
                                          <p:spTgt spid="39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4" st="4"/>
                                            </p:txEl>
                                          </p:spTgt>
                                        </p:tgtEl>
                                        <p:attrNameLst>
                                          <p:attrName>style.visibility</p:attrName>
                                        </p:attrNameLst>
                                      </p:cBhvr>
                                      <p:to>
                                        <p:strVal val="visible"/>
                                      </p:to>
                                    </p:set>
                                    <p:animEffect filter="fade" transition="in">
                                      <p:cBhvr>
                                        <p:cTn dur="500"/>
                                        <p:tgtEl>
                                          <p:spTgt spid="39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5" st="5"/>
                                            </p:txEl>
                                          </p:spTgt>
                                        </p:tgtEl>
                                        <p:attrNameLst>
                                          <p:attrName>style.visibility</p:attrName>
                                        </p:attrNameLst>
                                      </p:cBhvr>
                                      <p:to>
                                        <p:strVal val="visible"/>
                                      </p:to>
                                    </p:set>
                                    <p:animEffect filter="fade" transition="in">
                                      <p:cBhvr>
                                        <p:cTn dur="500"/>
                                        <p:tgtEl>
                                          <p:spTgt spid="39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6" st="6"/>
                                            </p:txEl>
                                          </p:spTgt>
                                        </p:tgtEl>
                                        <p:attrNameLst>
                                          <p:attrName>style.visibility</p:attrName>
                                        </p:attrNameLst>
                                      </p:cBhvr>
                                      <p:to>
                                        <p:strVal val="visible"/>
                                      </p:to>
                                    </p:set>
                                    <p:animEffect filter="fade" transition="in">
                                      <p:cBhvr>
                                        <p:cTn dur="500"/>
                                        <p:tgtEl>
                                          <p:spTgt spid="39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Shape 396"/>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1" algn="ctr">
              <a:lnSpc>
                <a:spcPct val="90000"/>
              </a:lnSpc>
              <a:spcBef>
                <a:spcPts val="0"/>
              </a:spcBef>
              <a:spcAft>
                <a:spcPts val="0"/>
              </a:spcAft>
              <a:buClr>
                <a:schemeClr val="dk2"/>
              </a:buClr>
              <a:buSzPts val="4400"/>
              <a:buFont typeface="Arial"/>
              <a:buNone/>
            </a:pPr>
            <a:r>
              <a:rPr b="1" i="0" lang="en-US" sz="4400" u="none" cap="none" strike="noStrike">
                <a:solidFill>
                  <a:schemeClr val="dk2"/>
                </a:solidFill>
                <a:latin typeface="Arial"/>
                <a:ea typeface="Arial"/>
                <a:cs typeface="Arial"/>
                <a:sym typeface="Arial"/>
              </a:rPr>
              <a:t>Sore throat </a:t>
            </a:r>
            <a:endParaRPr b="1" i="0" sz="4400" u="none" cap="none" strike="noStrike">
              <a:solidFill>
                <a:schemeClr val="dk2"/>
              </a:solidFill>
              <a:latin typeface="Arial"/>
              <a:ea typeface="Arial"/>
              <a:cs typeface="Arial"/>
              <a:sym typeface="Arial"/>
            </a:endParaRPr>
          </a:p>
        </p:txBody>
      </p:sp>
      <p:sp>
        <p:nvSpPr>
          <p:cNvPr id="397" name="Shape 397"/>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A sore throat refers to pain, itchiness, or irritation of the throat. Patients may have difficulty swallowing food and liquids, and the pain may get worse when they try to swallow.</a:t>
            </a:r>
            <a:endParaRPr/>
          </a:p>
          <a:p>
            <a:pPr indent="-213359" lvl="0" marL="342900" marR="0" rtl="0" algn="l">
              <a:lnSpc>
                <a:spcPct val="90000"/>
              </a:lnSpc>
              <a:spcBef>
                <a:spcPts val="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a:p>
            <a:pPr indent="0" lvl="0" marL="0" marR="0" rtl="1" algn="l">
              <a:lnSpc>
                <a:spcPct val="90000"/>
              </a:lnSpc>
              <a:spcBef>
                <a:spcPts val="480"/>
              </a:spcBef>
              <a:spcAft>
                <a:spcPts val="0"/>
              </a:spcAft>
              <a:buClr>
                <a:schemeClr val="accent1"/>
              </a:buClr>
              <a:buSzPts val="2040"/>
              <a:buFont typeface="Arial"/>
              <a:buNone/>
            </a:pPr>
            <a:r>
              <a:rPr b="1" i="0" lang="en-US" sz="2400" u="none" cap="none" strike="noStrike">
                <a:solidFill>
                  <a:schemeClr val="dk1"/>
                </a:solidFill>
                <a:latin typeface="Arial"/>
                <a:ea typeface="Arial"/>
                <a:cs typeface="Arial"/>
                <a:sym typeface="Arial"/>
              </a:rPr>
              <a:t>Pharyngitis is defined as rapid onset of sore throat and pharyngeal inflammation and it is classified into:</a:t>
            </a:r>
            <a:endParaRPr/>
          </a:p>
          <a:p>
            <a:pPr indent="0" lvl="0" marL="0" marR="0" rtl="1" algn="l">
              <a:lnSpc>
                <a:spcPct val="90000"/>
              </a:lnSpc>
              <a:spcBef>
                <a:spcPts val="480"/>
              </a:spcBef>
              <a:spcAft>
                <a:spcPts val="0"/>
              </a:spcAft>
              <a:buClr>
                <a:schemeClr val="accent1"/>
              </a:buClr>
              <a:buSzPts val="2040"/>
              <a:buFont typeface="Arial"/>
              <a:buNone/>
            </a:pPr>
            <a:r>
              <a:t/>
            </a:r>
            <a:endParaRPr b="1" i="0" sz="2400" u="none" cap="none" strike="noStrike">
              <a:solidFill>
                <a:schemeClr val="dk1"/>
              </a:solidFill>
              <a:latin typeface="Arial"/>
              <a:ea typeface="Arial"/>
              <a:cs typeface="Arial"/>
              <a:sym typeface="Arial"/>
            </a:endParaRPr>
          </a:p>
          <a:p>
            <a:pPr indent="-182880" lvl="0" marL="182880" marR="0" rtl="0" algn="l">
              <a:lnSpc>
                <a:spcPct val="90000"/>
              </a:lnSpc>
              <a:spcBef>
                <a:spcPts val="480"/>
              </a:spcBef>
              <a:spcAft>
                <a:spcPts val="0"/>
              </a:spcAft>
              <a:buClr>
                <a:schemeClr val="accent1"/>
              </a:buClr>
              <a:buSzPts val="2040"/>
              <a:buFont typeface="Noto Sans Symbols"/>
              <a:buChar char="▪"/>
            </a:pPr>
            <a:r>
              <a:rPr b="0" i="0" lang="en-US" sz="2400" u="none" cap="none" strike="noStrike">
                <a:solidFill>
                  <a:schemeClr val="dk1"/>
                </a:solidFill>
                <a:latin typeface="Arial"/>
                <a:ea typeface="Arial"/>
                <a:cs typeface="Arial"/>
                <a:sym typeface="Arial"/>
              </a:rPr>
              <a:t>Pharyngitis</a:t>
            </a:r>
            <a:endParaRPr/>
          </a:p>
          <a:p>
            <a:pPr indent="-182880" lvl="0" marL="182880" marR="0" rtl="0" algn="l">
              <a:lnSpc>
                <a:spcPct val="90000"/>
              </a:lnSpc>
              <a:spcBef>
                <a:spcPts val="480"/>
              </a:spcBef>
              <a:spcAft>
                <a:spcPts val="0"/>
              </a:spcAft>
              <a:buClr>
                <a:schemeClr val="accent1"/>
              </a:buClr>
              <a:buSzPts val="2040"/>
              <a:buFont typeface="Noto Sans Symbols"/>
              <a:buChar char="▪"/>
            </a:pPr>
            <a:r>
              <a:rPr b="0" i="0" lang="en-US" sz="2400" u="none" cap="none" strike="noStrike">
                <a:solidFill>
                  <a:schemeClr val="dk1"/>
                </a:solidFill>
                <a:latin typeface="Arial"/>
                <a:ea typeface="Arial"/>
                <a:cs typeface="Arial"/>
                <a:sym typeface="Arial"/>
              </a:rPr>
              <a:t>Nasopharyngitis </a:t>
            </a:r>
            <a:endParaRPr b="0" i="0" sz="2400" u="none" cap="none" strike="noStrike">
              <a:solidFill>
                <a:schemeClr val="dk1"/>
              </a:solidFill>
              <a:latin typeface="Arial"/>
              <a:ea typeface="Arial"/>
              <a:cs typeface="Arial"/>
              <a:sym typeface="Arial"/>
            </a:endParaRPr>
          </a:p>
          <a:p>
            <a:pPr indent="-182880" lvl="0" marL="182880" marR="0" rtl="0" algn="l">
              <a:lnSpc>
                <a:spcPct val="9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Retropharyngeal Abscess </a:t>
            </a:r>
            <a:endParaRPr/>
          </a:p>
          <a:p>
            <a:pPr indent="-182880" lvl="0" marL="182880" marR="0" rtl="0" algn="l">
              <a:lnSpc>
                <a:spcPct val="9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Tonsillitis:</a:t>
            </a:r>
            <a:endParaRPr b="0" i="0" sz="2800" u="none" cap="none" strike="noStrike">
              <a:solidFill>
                <a:schemeClr val="dk1"/>
              </a:solidFill>
              <a:latin typeface="Arial"/>
              <a:ea typeface="Arial"/>
              <a:cs typeface="Arial"/>
              <a:sym typeface="Arial"/>
            </a:endParaRPr>
          </a:p>
          <a:p>
            <a:pPr indent="-182880" lvl="1" marL="457200" marR="0" rtl="0" algn="l">
              <a:lnSpc>
                <a:spcPct val="90000"/>
              </a:lnSpc>
              <a:spcBef>
                <a:spcPts val="400"/>
              </a:spcBef>
              <a:spcAft>
                <a:spcPts val="0"/>
              </a:spcAft>
              <a:buClr>
                <a:schemeClr val="accent1"/>
              </a:buClr>
              <a:buSzPts val="1700"/>
              <a:buFont typeface="Arial"/>
              <a:buChar char="•"/>
            </a:pPr>
            <a:r>
              <a:rPr b="0" i="0" lang="en-US" sz="2000" u="none" cap="none" strike="noStrike">
                <a:solidFill>
                  <a:schemeClr val="dk1"/>
                </a:solidFill>
                <a:latin typeface="Arial"/>
                <a:ea typeface="Arial"/>
                <a:cs typeface="Arial"/>
                <a:sym typeface="Arial"/>
              </a:rPr>
              <a:t>Peritonsillar Abscess</a:t>
            </a:r>
            <a:endParaRPr/>
          </a:p>
          <a:p>
            <a:pPr indent="-53339" lvl="0" marL="182880" marR="0" rtl="0" algn="ctr">
              <a:lnSpc>
                <a:spcPct val="90000"/>
              </a:lnSpc>
              <a:spcBef>
                <a:spcPts val="480"/>
              </a:spcBef>
              <a:spcAft>
                <a:spcPts val="0"/>
              </a:spcAft>
              <a:buClr>
                <a:schemeClr val="accent1"/>
              </a:buClr>
              <a:buSzPts val="2040"/>
              <a:buFont typeface="Arial"/>
              <a:buNone/>
            </a:pPr>
            <a:r>
              <a:t/>
            </a:r>
            <a:endParaRPr b="1" i="0" sz="2400" u="none" cap="none" strike="noStrike">
              <a:solidFill>
                <a:schemeClr val="dk1"/>
              </a:solidFill>
              <a:latin typeface="Arial"/>
              <a:ea typeface="Arial"/>
              <a:cs typeface="Arial"/>
              <a:sym typeface="Arial"/>
            </a:endParaRPr>
          </a:p>
          <a:p>
            <a:pPr indent="-53339" lvl="0" marL="182880" marR="0" rtl="0" algn="l">
              <a:lnSpc>
                <a:spcPct val="90000"/>
              </a:lnSpc>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Shape 402"/>
          <p:cNvSpPr txBox="1"/>
          <p:nvPr>
            <p:ph idx="1" type="body"/>
          </p:nvPr>
        </p:nvSpPr>
        <p:spPr>
          <a:xfrm>
            <a:off x="838200" y="1843675"/>
            <a:ext cx="10515600" cy="10193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The majority of pharyngitis is viral (50-80%) with 15-30% in children and 10% in adults due to GAS. </a:t>
            </a:r>
            <a:r>
              <a:rPr b="0" i="0" lang="en-US" sz="2400" u="none" cap="none" strike="noStrike">
                <a:solidFill>
                  <a:srgbClr val="FF0000"/>
                </a:solidFill>
                <a:latin typeface="Arial"/>
                <a:ea typeface="Arial"/>
                <a:cs typeface="Arial"/>
                <a:sym typeface="Arial"/>
              </a:rPr>
              <a:t>(also called streptococcus pyogenes). </a:t>
            </a:r>
            <a:endParaRPr/>
          </a:p>
        </p:txBody>
      </p:sp>
      <p:sp>
        <p:nvSpPr>
          <p:cNvPr id="403" name="Shape 403"/>
          <p:cNvSpPr txBox="1"/>
          <p:nvPr/>
        </p:nvSpPr>
        <p:spPr>
          <a:xfrm>
            <a:off x="7601202" y="2863052"/>
            <a:ext cx="4332890" cy="33547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Bacterial </a:t>
            </a:r>
            <a:endParaRPr sz="1800">
              <a:solidFill>
                <a:schemeClr val="dk1"/>
              </a:solidFill>
              <a:latin typeface="Arial"/>
              <a:ea typeface="Arial"/>
              <a:cs typeface="Arial"/>
              <a:sym typeface="Arial"/>
            </a:endParaRPr>
          </a:p>
          <a:p>
            <a:pPr indent="0" lvl="0" marL="0" marR="0" rtl="0" algn="ctr">
              <a:spcBef>
                <a:spcPts val="0"/>
              </a:spcBef>
              <a:spcAft>
                <a:spcPts val="0"/>
              </a:spcAft>
              <a:buNone/>
            </a:pPr>
            <a:r>
              <a:rPr lang="en-US" sz="1600">
                <a:solidFill>
                  <a:srgbClr val="FF0000"/>
                </a:solidFill>
                <a:latin typeface="Arial"/>
                <a:ea typeface="Arial"/>
                <a:cs typeface="Arial"/>
                <a:sym typeface="Arial"/>
              </a:rPr>
              <a:t>group A β-hemolytic streptococcus (GAS) </a:t>
            </a:r>
            <a:endParaRPr/>
          </a:p>
          <a:p>
            <a:pPr indent="0" lvl="0" marL="0" marR="0" rtl="0" algn="ctr">
              <a:spcBef>
                <a:spcPts val="0"/>
              </a:spcBef>
              <a:spcAft>
                <a:spcPts val="0"/>
              </a:spcAft>
              <a:buNone/>
            </a:pPr>
            <a:r>
              <a:rPr lang="en-US" sz="1600">
                <a:solidFill>
                  <a:srgbClr val="FF0000"/>
                </a:solidFill>
                <a:latin typeface="Arial"/>
                <a:ea typeface="Arial"/>
                <a:cs typeface="Arial"/>
                <a:sym typeface="Arial"/>
              </a:rPr>
              <a:t>(Most common), </a:t>
            </a:r>
            <a:r>
              <a:rPr lang="en-US" sz="1600">
                <a:solidFill>
                  <a:schemeClr val="dk1"/>
                </a:solidFill>
                <a:latin typeface="Arial"/>
                <a:ea typeface="Arial"/>
                <a:cs typeface="Arial"/>
                <a:sym typeface="Arial"/>
              </a:rPr>
              <a:t>Chlamydia pneumoniae, Mycoplasma pneumoniae, Neisseria gonorrhoeae, Haemophilus in uenzae type</a:t>
            </a:r>
            <a:br>
              <a:rPr lang="en-US" sz="1600">
                <a:solidFill>
                  <a:schemeClr val="dk1"/>
                </a:solidFill>
                <a:latin typeface="Arial"/>
                <a:ea typeface="Arial"/>
                <a:cs typeface="Arial"/>
                <a:sym typeface="Arial"/>
              </a:rPr>
            </a:br>
            <a:r>
              <a:rPr lang="en-US" sz="1600">
                <a:solidFill>
                  <a:schemeClr val="dk1"/>
                </a:solidFill>
                <a:latin typeface="Arial"/>
                <a:ea typeface="Arial"/>
                <a:cs typeface="Arial"/>
                <a:sym typeface="Arial"/>
              </a:rPr>
              <a:t>b, Corynebacterium diphtheriae, Group C streptococcus, Group G streptococcus, Arcanobacterium haemolyticum, Fusobacterium necrophorum, Treponema pallidum, Francisella tularensis, Yersinia enterocolitica, Yersinia pestis, Chlamydophila psittaci </a:t>
            </a:r>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04" name="Shape 404"/>
          <p:cNvSpPr txBox="1"/>
          <p:nvPr/>
        </p:nvSpPr>
        <p:spPr>
          <a:xfrm>
            <a:off x="838200" y="2863052"/>
            <a:ext cx="3550722" cy="2893100"/>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en-US" sz="2000">
                <a:solidFill>
                  <a:schemeClr val="dk1"/>
                </a:solidFill>
                <a:latin typeface="Arial"/>
                <a:ea typeface="Arial"/>
                <a:cs typeface="Arial"/>
                <a:sym typeface="Arial"/>
              </a:rPr>
              <a:t>Viral</a:t>
            </a:r>
            <a:endParaRPr/>
          </a:p>
          <a:p>
            <a:pPr indent="0" lvl="0" marL="0" marR="0" rtl="1" algn="ctr">
              <a:spcBef>
                <a:spcPts val="0"/>
              </a:spcBef>
              <a:spcAft>
                <a:spcPts val="0"/>
              </a:spcAft>
              <a:buNone/>
            </a:pPr>
            <a:r>
              <a:rPr lang="en-US" sz="1800">
                <a:solidFill>
                  <a:schemeClr val="dk1"/>
                </a:solidFill>
                <a:latin typeface="Arial"/>
                <a:ea typeface="Arial"/>
                <a:cs typeface="Arial"/>
                <a:sym typeface="Arial"/>
              </a:rPr>
              <a:t>infuenza virus, parainfuenza virus, rhinovirus, </a:t>
            </a:r>
            <a:endParaRPr sz="1800">
              <a:solidFill>
                <a:schemeClr val="dk1"/>
              </a:solidFill>
              <a:latin typeface="Arial"/>
              <a:ea typeface="Arial"/>
              <a:cs typeface="Arial"/>
              <a:sym typeface="Arial"/>
            </a:endParaRPr>
          </a:p>
          <a:p>
            <a:pPr indent="0" lvl="0" marL="0" marR="0" rtl="1" algn="ctr">
              <a:spcBef>
                <a:spcPts val="0"/>
              </a:spcBef>
              <a:spcAft>
                <a:spcPts val="0"/>
              </a:spcAft>
              <a:buNone/>
            </a:pPr>
            <a:r>
              <a:rPr lang="en-US" sz="1800">
                <a:solidFill>
                  <a:schemeClr val="dk1"/>
                </a:solidFill>
                <a:latin typeface="Arial"/>
                <a:ea typeface="Arial"/>
                <a:cs typeface="Arial"/>
                <a:sym typeface="Arial"/>
              </a:rPr>
              <a:t>coronavirus, adenovirus, respiratory syncytial virus, Epstein-Barr virus, coxsackievirus, herpes simplex virus, cytomegalovirus, enteroviruses, HIV primary infection syndrome </a:t>
            </a:r>
            <a:endParaRPr sz="1800">
              <a:solidFill>
                <a:schemeClr val="dk1"/>
              </a:solidFill>
              <a:latin typeface="Arial"/>
              <a:ea typeface="Arial"/>
              <a:cs typeface="Arial"/>
              <a:sym typeface="Arial"/>
            </a:endParaRPr>
          </a:p>
          <a:p>
            <a:pPr indent="0" lvl="0" marL="0" marR="0" rtl="1" algn="ctr">
              <a:spcBef>
                <a:spcPts val="0"/>
              </a:spcBef>
              <a:spcAft>
                <a:spcPts val="0"/>
              </a:spcAft>
              <a:buNone/>
            </a:pPr>
            <a:r>
              <a:t/>
            </a:r>
            <a:endParaRPr sz="1800">
              <a:solidFill>
                <a:schemeClr val="dk1"/>
              </a:solidFill>
              <a:latin typeface="Arial"/>
              <a:ea typeface="Arial"/>
              <a:cs typeface="Arial"/>
              <a:sym typeface="Arial"/>
            </a:endParaRPr>
          </a:p>
        </p:txBody>
      </p:sp>
      <p:sp>
        <p:nvSpPr>
          <p:cNvPr id="405" name="Shape 405"/>
          <p:cNvSpPr txBox="1"/>
          <p:nvPr/>
        </p:nvSpPr>
        <p:spPr>
          <a:xfrm>
            <a:off x="609600" y="492369"/>
            <a:ext cx="10972800" cy="1125416"/>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dk2"/>
              </a:buClr>
              <a:buSzPts val="4400"/>
              <a:buFont typeface="Arial"/>
              <a:buNone/>
            </a:pPr>
            <a:r>
              <a:rPr b="1" lang="en-US" sz="4400">
                <a:solidFill>
                  <a:schemeClr val="dk2"/>
                </a:solidFill>
                <a:latin typeface="Arial"/>
                <a:ea typeface="Arial"/>
                <a:cs typeface="Arial"/>
                <a:sym typeface="Arial"/>
              </a:rPr>
              <a:t>Infectious Etiology </a:t>
            </a:r>
            <a:endParaRPr b="1" sz="4400">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xEl>
                                              <p:pRg end="0" st="0"/>
                                            </p:txEl>
                                          </p:spTgt>
                                        </p:tgtEl>
                                        <p:attrNameLst>
                                          <p:attrName>style.visibility</p:attrName>
                                        </p:attrNameLst>
                                      </p:cBhvr>
                                      <p:to>
                                        <p:strVal val="visible"/>
                                      </p:to>
                                    </p:set>
                                    <p:animEffect filter="fade" transition="in">
                                      <p:cBhvr>
                                        <p:cTn dur="500"/>
                                        <p:tgtEl>
                                          <p:spTgt spid="4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xEl>
                                              <p:pRg end="0" st="0"/>
                                            </p:txEl>
                                          </p:spTgt>
                                        </p:tgtEl>
                                        <p:attrNameLst>
                                          <p:attrName>style.visibility</p:attrName>
                                        </p:attrNameLst>
                                      </p:cBhvr>
                                      <p:to>
                                        <p:strVal val="visible"/>
                                      </p:to>
                                    </p:set>
                                    <p:animEffect filter="fade" transition="in">
                                      <p:cBhvr>
                                        <p:cTn dur="500"/>
                                        <p:tgtEl>
                                          <p:spTgt spid="4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xEl>
                                              <p:pRg end="1" st="1"/>
                                            </p:txEl>
                                          </p:spTgt>
                                        </p:tgtEl>
                                        <p:attrNameLst>
                                          <p:attrName>style.visibility</p:attrName>
                                        </p:attrNameLst>
                                      </p:cBhvr>
                                      <p:to>
                                        <p:strVal val="visible"/>
                                      </p:to>
                                    </p:set>
                                    <p:animEffect filter="fade" transition="in">
                                      <p:cBhvr>
                                        <p:cTn dur="500"/>
                                        <p:tgtEl>
                                          <p:spTgt spid="4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xEl>
                                              <p:pRg end="2" st="2"/>
                                            </p:txEl>
                                          </p:spTgt>
                                        </p:tgtEl>
                                        <p:attrNameLst>
                                          <p:attrName>style.visibility</p:attrName>
                                        </p:attrNameLst>
                                      </p:cBhvr>
                                      <p:to>
                                        <p:strVal val="visible"/>
                                      </p:to>
                                    </p:set>
                                    <p:animEffect filter="fade" transition="in">
                                      <p:cBhvr>
                                        <p:cTn dur="500"/>
                                        <p:tgtEl>
                                          <p:spTgt spid="4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xEl>
                                              <p:pRg end="3" st="3"/>
                                            </p:txEl>
                                          </p:spTgt>
                                        </p:tgtEl>
                                        <p:attrNameLst>
                                          <p:attrName>style.visibility</p:attrName>
                                        </p:attrNameLst>
                                      </p:cBhvr>
                                      <p:to>
                                        <p:strVal val="visible"/>
                                      </p:to>
                                    </p:set>
                                    <p:animEffect filter="fade" transition="in">
                                      <p:cBhvr>
                                        <p:cTn dur="500"/>
                                        <p:tgtEl>
                                          <p:spTgt spid="40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xEl>
                                              <p:pRg end="0" st="0"/>
                                            </p:txEl>
                                          </p:spTgt>
                                        </p:tgtEl>
                                        <p:attrNameLst>
                                          <p:attrName>style.visibility</p:attrName>
                                        </p:attrNameLst>
                                      </p:cBhvr>
                                      <p:to>
                                        <p:strVal val="visible"/>
                                      </p:to>
                                    </p:set>
                                    <p:animEffect filter="fade" transition="in">
                                      <p:cBhvr>
                                        <p:cTn dur="500"/>
                                        <p:tgtEl>
                                          <p:spTgt spid="4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xEl>
                                              <p:pRg end="1" st="1"/>
                                            </p:txEl>
                                          </p:spTgt>
                                        </p:tgtEl>
                                        <p:attrNameLst>
                                          <p:attrName>style.visibility</p:attrName>
                                        </p:attrNameLst>
                                      </p:cBhvr>
                                      <p:to>
                                        <p:strVal val="visible"/>
                                      </p:to>
                                    </p:set>
                                    <p:animEffect filter="fade" transition="in">
                                      <p:cBhvr>
                                        <p:cTn dur="500"/>
                                        <p:tgtEl>
                                          <p:spTgt spid="4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xEl>
                                              <p:pRg end="2" st="2"/>
                                            </p:txEl>
                                          </p:spTgt>
                                        </p:tgtEl>
                                        <p:attrNameLst>
                                          <p:attrName>style.visibility</p:attrName>
                                        </p:attrNameLst>
                                      </p:cBhvr>
                                      <p:to>
                                        <p:strVal val="visible"/>
                                      </p:to>
                                    </p:set>
                                    <p:animEffect filter="fade" transition="in">
                                      <p:cBhvr>
                                        <p:cTn dur="500"/>
                                        <p:tgtEl>
                                          <p:spTgt spid="40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xEl>
                                              <p:pRg end="3" st="3"/>
                                            </p:txEl>
                                          </p:spTgt>
                                        </p:tgtEl>
                                        <p:attrNameLst>
                                          <p:attrName>style.visibility</p:attrName>
                                        </p:attrNameLst>
                                      </p:cBhvr>
                                      <p:to>
                                        <p:strVal val="visible"/>
                                      </p:to>
                                    </p:set>
                                    <p:animEffect filter="fade" transition="in">
                                      <p:cBhvr>
                                        <p:cTn dur="500"/>
                                        <p:tgtEl>
                                          <p:spTgt spid="40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Shape 410"/>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400"/>
              <a:buFont typeface="Arial"/>
              <a:buNone/>
            </a:pPr>
            <a:r>
              <a:rPr b="1" i="0" lang="en-US" sz="4400" u="none" cap="none" strike="noStrike">
                <a:solidFill>
                  <a:schemeClr val="dk2"/>
                </a:solidFill>
                <a:latin typeface="Arial"/>
                <a:ea typeface="Arial"/>
                <a:cs typeface="Arial"/>
                <a:sym typeface="Arial"/>
              </a:rPr>
              <a:t>Which age group is primarily affected by GABHS pharyngitis?</a:t>
            </a:r>
            <a:endParaRPr b="0" i="0" sz="4400" u="none" cap="none" strike="noStrike">
              <a:solidFill>
                <a:schemeClr val="dk2"/>
              </a:solidFill>
              <a:latin typeface="Arial"/>
              <a:ea typeface="Arial"/>
              <a:cs typeface="Arial"/>
              <a:sym typeface="Arial"/>
            </a:endParaRPr>
          </a:p>
        </p:txBody>
      </p:sp>
      <p:sp>
        <p:nvSpPr>
          <p:cNvPr id="411" name="Shape 411"/>
          <p:cNvSpPr txBox="1"/>
          <p:nvPr>
            <p:ph idx="1" type="body"/>
          </p:nvPr>
        </p:nvSpPr>
        <p:spPr>
          <a:xfrm>
            <a:off x="0" y="2120900"/>
            <a:ext cx="10972800" cy="4876800"/>
          </a:xfrm>
          <a:prstGeom prst="rect">
            <a:avLst/>
          </a:prstGeom>
          <a:noFill/>
          <a:ln>
            <a:noFill/>
          </a:ln>
        </p:spPr>
        <p:txBody>
          <a:bodyPr anchorCtr="0" anchor="t" bIns="45700" lIns="91425" spcFirstLastPara="1" rIns="91425" wrap="square" tIns="45700">
            <a:noAutofit/>
          </a:bodyPr>
          <a:lstStyle/>
          <a:p>
            <a:pPr indent="-182880" lvl="0" marL="182880" marR="0" rtl="0" algn="l">
              <a:spcBef>
                <a:spcPts val="0"/>
              </a:spcBef>
              <a:spcAft>
                <a:spcPts val="0"/>
              </a:spcAft>
              <a:buClr>
                <a:schemeClr val="accent1"/>
              </a:buClr>
              <a:buSzPts val="2380"/>
              <a:buFont typeface="Arial"/>
              <a:buChar char="•"/>
            </a:pPr>
            <a:r>
              <a:rPr b="0" i="0" lang="en-US" sz="2800" u="none" cap="none" strike="noStrike">
                <a:solidFill>
                  <a:schemeClr val="dk1"/>
                </a:solidFill>
                <a:latin typeface="Arial"/>
                <a:ea typeface="Arial"/>
                <a:cs typeface="Arial"/>
                <a:sym typeface="Arial"/>
              </a:rPr>
              <a:t>Children 5-15.</a:t>
            </a:r>
            <a:endParaRPr/>
          </a:p>
          <a:p>
            <a:pPr indent="0" lvl="0" marL="0" marR="0" rtl="0" algn="l">
              <a:spcBef>
                <a:spcPts val="520"/>
              </a:spcBef>
              <a:spcAft>
                <a:spcPts val="0"/>
              </a:spcAft>
              <a:buClr>
                <a:schemeClr val="accent1"/>
              </a:buClr>
              <a:buSzPts val="2210"/>
              <a:buFont typeface="Arial"/>
              <a:buNone/>
            </a:pPr>
            <a:r>
              <a:t/>
            </a:r>
            <a:endParaRPr b="0" i="0" sz="2600" u="none" cap="none" strike="noStrike">
              <a:solidFill>
                <a:schemeClr val="dk1"/>
              </a:solidFill>
              <a:latin typeface="Arial"/>
              <a:ea typeface="Arial"/>
              <a:cs typeface="Arial"/>
              <a:sym typeface="Arial"/>
            </a:endParaRPr>
          </a:p>
        </p:txBody>
      </p:sp>
      <p:pic>
        <p:nvPicPr>
          <p:cNvPr id="412" name="Shape 412"/>
          <p:cNvPicPr preferRelativeResize="0"/>
          <p:nvPr/>
        </p:nvPicPr>
        <p:blipFill rotWithShape="1">
          <a:blip r:embed="rId3">
            <a:alphaModFix/>
          </a:blip>
          <a:srcRect b="0" l="0" r="0" t="0"/>
          <a:stretch/>
        </p:blipFill>
        <p:spPr>
          <a:xfrm>
            <a:off x="5714999" y="1749784"/>
            <a:ext cx="6477001" cy="51082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0" st="0"/>
                                            </p:txEl>
                                          </p:spTgt>
                                        </p:tgtEl>
                                        <p:attrNameLst>
                                          <p:attrName>style.visibility</p:attrName>
                                        </p:attrNameLst>
                                      </p:cBhvr>
                                      <p:to>
                                        <p:strVal val="visible"/>
                                      </p:to>
                                    </p:set>
                                    <p:animEffect filter="fade" transition="in">
                                      <p:cBhvr>
                                        <p:cTn dur="500"/>
                                        <p:tgtEl>
                                          <p:spTgt spid="4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1" st="1"/>
                                            </p:txEl>
                                          </p:spTgt>
                                        </p:tgtEl>
                                        <p:attrNameLst>
                                          <p:attrName>style.visibility</p:attrName>
                                        </p:attrNameLst>
                                      </p:cBhvr>
                                      <p:to>
                                        <p:strVal val="visible"/>
                                      </p:to>
                                    </p:set>
                                    <p:animEffect filter="fade" transition="in">
                                      <p:cBhvr>
                                        <p:cTn dur="500"/>
                                        <p:tgtEl>
                                          <p:spTgt spid="41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Shape 417"/>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1" algn="ctr">
              <a:lnSpc>
                <a:spcPct val="90000"/>
              </a:lnSpc>
              <a:spcBef>
                <a:spcPts val="0"/>
              </a:spcBef>
              <a:spcAft>
                <a:spcPts val="0"/>
              </a:spcAft>
              <a:buClr>
                <a:schemeClr val="dk2"/>
              </a:buClr>
              <a:buSzPts val="4400"/>
              <a:buFont typeface="Arial"/>
              <a:buNone/>
            </a:pPr>
            <a:r>
              <a:rPr b="1" i="0" lang="en-US" sz="4400" u="none" cap="none" strike="noStrike">
                <a:solidFill>
                  <a:schemeClr val="dk2"/>
                </a:solidFill>
                <a:latin typeface="Arial"/>
                <a:ea typeface="Arial"/>
                <a:cs typeface="Arial"/>
                <a:sym typeface="Arial"/>
              </a:rPr>
              <a:t>Non-infectious etiology </a:t>
            </a:r>
            <a:endParaRPr b="1" i="0" sz="4400" u="none" cap="none" strike="noStrike">
              <a:solidFill>
                <a:schemeClr val="dk2"/>
              </a:solidFill>
              <a:latin typeface="Arial"/>
              <a:ea typeface="Arial"/>
              <a:cs typeface="Arial"/>
              <a:sym typeface="Arial"/>
            </a:endParaRPr>
          </a:p>
        </p:txBody>
      </p:sp>
      <p:sp>
        <p:nvSpPr>
          <p:cNvPr id="418" name="Shape 418"/>
          <p:cNvSpPr txBox="1"/>
          <p:nvPr>
            <p:ph idx="1" type="body"/>
          </p:nvPr>
        </p:nvSpPr>
        <p:spPr>
          <a:xfrm>
            <a:off x="0" y="1562100"/>
            <a:ext cx="11582400" cy="5168900"/>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Post-nasal drainage due to allergic rhinitis </a:t>
            </a:r>
            <a:endParaRPr b="0" i="0" sz="2400" u="none" cap="none" strike="noStrike">
              <a:solidFill>
                <a:schemeClr val="dk1"/>
              </a:solidFill>
              <a:latin typeface="Arial"/>
              <a:ea typeface="Arial"/>
              <a:cs typeface="Arial"/>
              <a:sym typeface="Arial"/>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Sinusitis</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Gastroesophageal reflux disease</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 Acute thyroiditis</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Persistent cough </a:t>
            </a:r>
            <a:endParaRPr b="0" i="0" sz="2400" u="none" cap="none" strike="noStrike">
              <a:solidFill>
                <a:schemeClr val="dk1"/>
              </a:solidFill>
              <a:latin typeface="Arial"/>
              <a:ea typeface="Arial"/>
              <a:cs typeface="Arial"/>
              <a:sym typeface="Arial"/>
            </a:endParaRPr>
          </a:p>
          <a:p>
            <a:pPr indent="-53339" lvl="0" marL="182880" marR="0" rtl="0" algn="l">
              <a:lnSpc>
                <a:spcPct val="150000"/>
              </a:lnSpc>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xEl>
                                              <p:pRg end="0" st="0"/>
                                            </p:txEl>
                                          </p:spTgt>
                                        </p:tgtEl>
                                        <p:attrNameLst>
                                          <p:attrName>style.visibility</p:attrName>
                                        </p:attrNameLst>
                                      </p:cBhvr>
                                      <p:to>
                                        <p:strVal val="visible"/>
                                      </p:to>
                                    </p:set>
                                    <p:animEffect filter="fade" transition="in">
                                      <p:cBhvr>
                                        <p:cTn dur="500"/>
                                        <p:tgtEl>
                                          <p:spTgt spid="4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xEl>
                                              <p:pRg end="1" st="1"/>
                                            </p:txEl>
                                          </p:spTgt>
                                        </p:tgtEl>
                                        <p:attrNameLst>
                                          <p:attrName>style.visibility</p:attrName>
                                        </p:attrNameLst>
                                      </p:cBhvr>
                                      <p:to>
                                        <p:strVal val="visible"/>
                                      </p:to>
                                    </p:set>
                                    <p:animEffect filter="fade" transition="in">
                                      <p:cBhvr>
                                        <p:cTn dur="500"/>
                                        <p:tgtEl>
                                          <p:spTgt spid="4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xEl>
                                              <p:pRg end="2" st="2"/>
                                            </p:txEl>
                                          </p:spTgt>
                                        </p:tgtEl>
                                        <p:attrNameLst>
                                          <p:attrName>style.visibility</p:attrName>
                                        </p:attrNameLst>
                                      </p:cBhvr>
                                      <p:to>
                                        <p:strVal val="visible"/>
                                      </p:to>
                                    </p:set>
                                    <p:animEffect filter="fade" transition="in">
                                      <p:cBhvr>
                                        <p:cTn dur="500"/>
                                        <p:tgtEl>
                                          <p:spTgt spid="4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xEl>
                                              <p:pRg end="3" st="3"/>
                                            </p:txEl>
                                          </p:spTgt>
                                        </p:tgtEl>
                                        <p:attrNameLst>
                                          <p:attrName>style.visibility</p:attrName>
                                        </p:attrNameLst>
                                      </p:cBhvr>
                                      <p:to>
                                        <p:strVal val="visible"/>
                                      </p:to>
                                    </p:set>
                                    <p:animEffect filter="fade" transition="in">
                                      <p:cBhvr>
                                        <p:cTn dur="500"/>
                                        <p:tgtEl>
                                          <p:spTgt spid="4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xEl>
                                              <p:pRg end="4" st="4"/>
                                            </p:txEl>
                                          </p:spTgt>
                                        </p:tgtEl>
                                        <p:attrNameLst>
                                          <p:attrName>style.visibility</p:attrName>
                                        </p:attrNameLst>
                                      </p:cBhvr>
                                      <p:to>
                                        <p:strVal val="visible"/>
                                      </p:to>
                                    </p:set>
                                    <p:animEffect filter="fade" transition="in">
                                      <p:cBhvr>
                                        <p:cTn dur="500"/>
                                        <p:tgtEl>
                                          <p:spTgt spid="41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xEl>
                                              <p:pRg end="5" st="5"/>
                                            </p:txEl>
                                          </p:spTgt>
                                        </p:tgtEl>
                                        <p:attrNameLst>
                                          <p:attrName>style.visibility</p:attrName>
                                        </p:attrNameLst>
                                      </p:cBhvr>
                                      <p:to>
                                        <p:strVal val="visible"/>
                                      </p:to>
                                    </p:set>
                                    <p:animEffect filter="fade" transition="in">
                                      <p:cBhvr>
                                        <p:cTn dur="500"/>
                                        <p:tgtEl>
                                          <p:spTgt spid="41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ctrTitle"/>
          </p:nvPr>
        </p:nvSpPr>
        <p:spPr>
          <a:xfrm>
            <a:off x="914400" y="1371601"/>
            <a:ext cx="10464800" cy="192722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2"/>
              </a:buClr>
              <a:buSzPts val="5400"/>
              <a:buFont typeface="Arial"/>
              <a:buNone/>
            </a:pPr>
            <a:r>
              <a:rPr b="0" i="0" lang="en-US" sz="5400" u="none" cap="none" strike="noStrike">
                <a:solidFill>
                  <a:schemeClr val="dk2"/>
                </a:solidFill>
                <a:latin typeface="Arial"/>
                <a:ea typeface="Arial"/>
                <a:cs typeface="Arial"/>
                <a:sym typeface="Arial"/>
              </a:rPr>
              <a:t>RHINOSINUSITIS</a:t>
            </a:r>
            <a:endParaRPr b="0" i="0" sz="5400" u="none" cap="none" strike="noStrike">
              <a:solidFill>
                <a:schemeClr val="dk2"/>
              </a:solidFill>
              <a:latin typeface="Arial"/>
              <a:ea typeface="Arial"/>
              <a:cs typeface="Arial"/>
              <a:sym typeface="Arial"/>
            </a:endParaRPr>
          </a:p>
        </p:txBody>
      </p:sp>
      <p:sp>
        <p:nvSpPr>
          <p:cNvPr id="119" name="Shape 119"/>
          <p:cNvSpPr txBox="1"/>
          <p:nvPr>
            <p:ph idx="1" type="subTitle"/>
          </p:nvPr>
        </p:nvSpPr>
        <p:spPr>
          <a:xfrm>
            <a:off x="881163" y="3434805"/>
            <a:ext cx="7891272" cy="10698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2040"/>
              <a:buFont typeface="Arial"/>
              <a:buNone/>
            </a:pPr>
            <a:r>
              <a:rPr b="0" i="0" lang="en-US" sz="2400" u="none" cap="none" strike="noStrike">
                <a:solidFill>
                  <a:srgbClr val="55556F"/>
                </a:solidFill>
                <a:latin typeface="Arial"/>
                <a:ea typeface="Arial"/>
                <a:cs typeface="Arial"/>
                <a:sym typeface="Arial"/>
              </a:rPr>
              <a:t>Abdullah AlAmmari</a:t>
            </a:r>
            <a:endParaRPr b="0" i="0" sz="2400" u="none" cap="none" strike="noStrike">
              <a:solidFill>
                <a:srgbClr val="55556F"/>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Shape 423"/>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3600"/>
              <a:buFont typeface="Arial"/>
              <a:buNone/>
            </a:pPr>
            <a:r>
              <a:rPr b="1" i="0" lang="en-US" sz="3600" u="none" cap="none" strike="noStrike">
                <a:solidFill>
                  <a:schemeClr val="dk2"/>
                </a:solidFill>
                <a:latin typeface="Arial"/>
                <a:ea typeface="Arial"/>
                <a:cs typeface="Arial"/>
                <a:sym typeface="Arial"/>
              </a:rPr>
              <a:t>Symptoms and findings suggestive of viral etiology of pharyngitis</a:t>
            </a:r>
            <a:endParaRPr b="0" i="0" sz="3600" u="none" cap="none" strike="noStrike">
              <a:solidFill>
                <a:schemeClr val="dk2"/>
              </a:solidFill>
              <a:latin typeface="Arial"/>
              <a:ea typeface="Arial"/>
              <a:cs typeface="Arial"/>
              <a:sym typeface="Arial"/>
            </a:endParaRPr>
          </a:p>
        </p:txBody>
      </p:sp>
      <p:sp>
        <p:nvSpPr>
          <p:cNvPr id="424" name="Shape 424"/>
          <p:cNvSpPr txBox="1"/>
          <p:nvPr>
            <p:ph idx="1" type="body"/>
          </p:nvPr>
        </p:nvSpPr>
        <p:spPr>
          <a:xfrm>
            <a:off x="0" y="1816100"/>
            <a:ext cx="11582400" cy="4660900"/>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Conjunctivitis </a:t>
            </a:r>
            <a:endParaRPr b="0" i="0" sz="2400" u="none" cap="none" strike="noStrike">
              <a:solidFill>
                <a:schemeClr val="dk1"/>
              </a:solidFill>
              <a:latin typeface="Arial"/>
              <a:ea typeface="Arial"/>
              <a:cs typeface="Arial"/>
              <a:sym typeface="Arial"/>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Coryza (inflammation of the mucus membranes of the nose)</a:t>
            </a:r>
            <a:endParaRPr b="0" i="0" sz="2400" u="none" cap="none" strike="noStrike">
              <a:solidFill>
                <a:schemeClr val="dk1"/>
              </a:solidFill>
              <a:latin typeface="Arial"/>
              <a:ea typeface="Arial"/>
              <a:cs typeface="Arial"/>
              <a:sym typeface="Arial"/>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Cough </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Diarrhea </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Hoarseness </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Discrete ulcerative stomatitis </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Viral exanthema </a:t>
            </a:r>
            <a:endParaRPr/>
          </a:p>
          <a:p>
            <a:pPr indent="-53339" lvl="0" marL="182880" marR="0" rtl="0" algn="l">
              <a:lnSpc>
                <a:spcPct val="150000"/>
              </a:lnSpc>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xEl>
                                              <p:pRg end="0" st="0"/>
                                            </p:txEl>
                                          </p:spTgt>
                                        </p:tgtEl>
                                        <p:attrNameLst>
                                          <p:attrName>style.visibility</p:attrName>
                                        </p:attrNameLst>
                                      </p:cBhvr>
                                      <p:to>
                                        <p:strVal val="visible"/>
                                      </p:to>
                                    </p:set>
                                    <p:animEffect filter="fade" transition="in">
                                      <p:cBhvr>
                                        <p:cTn dur="500"/>
                                        <p:tgtEl>
                                          <p:spTgt spid="4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xEl>
                                              <p:pRg end="1" st="1"/>
                                            </p:txEl>
                                          </p:spTgt>
                                        </p:tgtEl>
                                        <p:attrNameLst>
                                          <p:attrName>style.visibility</p:attrName>
                                        </p:attrNameLst>
                                      </p:cBhvr>
                                      <p:to>
                                        <p:strVal val="visible"/>
                                      </p:to>
                                    </p:set>
                                    <p:animEffect filter="fade" transition="in">
                                      <p:cBhvr>
                                        <p:cTn dur="500"/>
                                        <p:tgtEl>
                                          <p:spTgt spid="4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xEl>
                                              <p:pRg end="2" st="2"/>
                                            </p:txEl>
                                          </p:spTgt>
                                        </p:tgtEl>
                                        <p:attrNameLst>
                                          <p:attrName>style.visibility</p:attrName>
                                        </p:attrNameLst>
                                      </p:cBhvr>
                                      <p:to>
                                        <p:strVal val="visible"/>
                                      </p:to>
                                    </p:set>
                                    <p:animEffect filter="fade" transition="in">
                                      <p:cBhvr>
                                        <p:cTn dur="500"/>
                                        <p:tgtEl>
                                          <p:spTgt spid="4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xEl>
                                              <p:pRg end="3" st="3"/>
                                            </p:txEl>
                                          </p:spTgt>
                                        </p:tgtEl>
                                        <p:attrNameLst>
                                          <p:attrName>style.visibility</p:attrName>
                                        </p:attrNameLst>
                                      </p:cBhvr>
                                      <p:to>
                                        <p:strVal val="visible"/>
                                      </p:to>
                                    </p:set>
                                    <p:animEffect filter="fade" transition="in">
                                      <p:cBhvr>
                                        <p:cTn dur="500"/>
                                        <p:tgtEl>
                                          <p:spTgt spid="4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xEl>
                                              <p:pRg end="4" st="4"/>
                                            </p:txEl>
                                          </p:spTgt>
                                        </p:tgtEl>
                                        <p:attrNameLst>
                                          <p:attrName>style.visibility</p:attrName>
                                        </p:attrNameLst>
                                      </p:cBhvr>
                                      <p:to>
                                        <p:strVal val="visible"/>
                                      </p:to>
                                    </p:set>
                                    <p:animEffect filter="fade" transition="in">
                                      <p:cBhvr>
                                        <p:cTn dur="500"/>
                                        <p:tgtEl>
                                          <p:spTgt spid="42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xEl>
                                              <p:pRg end="5" st="5"/>
                                            </p:txEl>
                                          </p:spTgt>
                                        </p:tgtEl>
                                        <p:attrNameLst>
                                          <p:attrName>style.visibility</p:attrName>
                                        </p:attrNameLst>
                                      </p:cBhvr>
                                      <p:to>
                                        <p:strVal val="visible"/>
                                      </p:to>
                                    </p:set>
                                    <p:animEffect filter="fade" transition="in">
                                      <p:cBhvr>
                                        <p:cTn dur="500"/>
                                        <p:tgtEl>
                                          <p:spTgt spid="42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xEl>
                                              <p:pRg end="6" st="6"/>
                                            </p:txEl>
                                          </p:spTgt>
                                        </p:tgtEl>
                                        <p:attrNameLst>
                                          <p:attrName>style.visibility</p:attrName>
                                        </p:attrNameLst>
                                      </p:cBhvr>
                                      <p:to>
                                        <p:strVal val="visible"/>
                                      </p:to>
                                    </p:set>
                                    <p:animEffect filter="fade" transition="in">
                                      <p:cBhvr>
                                        <p:cTn dur="500"/>
                                        <p:tgtEl>
                                          <p:spTgt spid="42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xEl>
                                              <p:pRg end="7" st="7"/>
                                            </p:txEl>
                                          </p:spTgt>
                                        </p:tgtEl>
                                        <p:attrNameLst>
                                          <p:attrName>style.visibility</p:attrName>
                                        </p:attrNameLst>
                                      </p:cBhvr>
                                      <p:to>
                                        <p:strVal val="visible"/>
                                      </p:to>
                                    </p:set>
                                    <p:animEffect filter="fade" transition="in">
                                      <p:cBhvr>
                                        <p:cTn dur="500"/>
                                        <p:tgtEl>
                                          <p:spTgt spid="424">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Shape 429"/>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400"/>
              <a:buFont typeface="Arial"/>
              <a:buNone/>
            </a:pPr>
            <a:r>
              <a:rPr b="1" i="0" lang="en-US" sz="4400" u="none" cap="none" strike="noStrike">
                <a:solidFill>
                  <a:schemeClr val="dk2"/>
                </a:solidFill>
                <a:latin typeface="Arial"/>
                <a:ea typeface="Arial"/>
                <a:cs typeface="Arial"/>
                <a:sym typeface="Arial"/>
              </a:rPr>
              <a:t>Alarming symptoms </a:t>
            </a:r>
            <a:endParaRPr b="0" i="0" sz="4400" u="none" cap="none" strike="noStrike">
              <a:solidFill>
                <a:schemeClr val="dk2"/>
              </a:solidFill>
              <a:latin typeface="Arial"/>
              <a:ea typeface="Arial"/>
              <a:cs typeface="Arial"/>
              <a:sym typeface="Arial"/>
            </a:endParaRPr>
          </a:p>
        </p:txBody>
      </p:sp>
      <p:sp>
        <p:nvSpPr>
          <p:cNvPr id="430" name="Shape 430"/>
          <p:cNvSpPr txBox="1"/>
          <p:nvPr>
            <p:ph idx="1" type="body"/>
          </p:nvPr>
        </p:nvSpPr>
        <p:spPr>
          <a:xfrm>
            <a:off x="0" y="1587500"/>
            <a:ext cx="11404600" cy="5270500"/>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Drooling</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Respiratory distress</a:t>
            </a:r>
            <a:endParaRPr b="0" i="0" sz="2400" u="none" cap="none" strike="noStrike">
              <a:solidFill>
                <a:schemeClr val="dk1"/>
              </a:solidFill>
              <a:latin typeface="Arial"/>
              <a:ea typeface="Arial"/>
              <a:cs typeface="Arial"/>
              <a:sym typeface="Arial"/>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Inability to open mouth fully (trismus) Muffled voice</a:t>
            </a:r>
            <a:endParaRPr b="0" i="0" sz="2400" u="none" cap="none" strike="noStrike">
              <a:solidFill>
                <a:schemeClr val="dk1"/>
              </a:solidFill>
              <a:latin typeface="Arial"/>
              <a:ea typeface="Arial"/>
              <a:cs typeface="Arial"/>
              <a:sym typeface="Arial"/>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Stiff neck</a:t>
            </a:r>
            <a:endParaRPr b="0" i="0" sz="2400" u="none" cap="none" strike="noStrike">
              <a:solidFill>
                <a:schemeClr val="dk1"/>
              </a:solidFill>
              <a:latin typeface="Arial"/>
              <a:ea typeface="Arial"/>
              <a:cs typeface="Arial"/>
              <a:sym typeface="Arial"/>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Erythema of neck</a:t>
            </a:r>
            <a:endParaRPr b="0" i="0" sz="2400" u="none" cap="none" strike="noStrike">
              <a:solidFill>
                <a:schemeClr val="dk1"/>
              </a:solidFill>
              <a:latin typeface="Arial"/>
              <a:ea typeface="Arial"/>
              <a:cs typeface="Arial"/>
              <a:sym typeface="Arial"/>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History of recent foreign body impaction or oropharyngeal procedure (trauma) </a:t>
            </a:r>
            <a:endParaRPr b="0" i="0" sz="2400" u="none" cap="none" strike="noStrike">
              <a:solidFill>
                <a:schemeClr val="dk1"/>
              </a:solidFill>
              <a:latin typeface="Arial"/>
              <a:ea typeface="Arial"/>
              <a:cs typeface="Arial"/>
              <a:sym typeface="Arial"/>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Recent cocaine smoking </a:t>
            </a:r>
            <a:endParaRPr b="0" i="0" sz="2400" u="none" cap="none" strike="noStrike">
              <a:solidFill>
                <a:schemeClr val="dk1"/>
              </a:solidFill>
              <a:latin typeface="Arial"/>
              <a:ea typeface="Arial"/>
              <a:cs typeface="Arial"/>
              <a:sym typeface="Arial"/>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Weight loss, fevers, night sweats </a:t>
            </a:r>
            <a:endParaRPr b="0" i="0" sz="2400" u="none" cap="none" strike="noStrike">
              <a:solidFill>
                <a:schemeClr val="dk1"/>
              </a:solidFill>
              <a:latin typeface="Arial"/>
              <a:ea typeface="Arial"/>
              <a:cs typeface="Arial"/>
              <a:sym typeface="Arial"/>
            </a:endParaRPr>
          </a:p>
          <a:p>
            <a:pPr indent="-53339" lvl="0" marL="182880" marR="0" rtl="0" algn="l">
              <a:lnSpc>
                <a:spcPct val="150000"/>
              </a:lnSpc>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0" st="0"/>
                                            </p:txEl>
                                          </p:spTgt>
                                        </p:tgtEl>
                                        <p:attrNameLst>
                                          <p:attrName>style.visibility</p:attrName>
                                        </p:attrNameLst>
                                      </p:cBhvr>
                                      <p:to>
                                        <p:strVal val="visible"/>
                                      </p:to>
                                    </p:set>
                                    <p:animEffect filter="fade" transition="in">
                                      <p:cBhvr>
                                        <p:cTn dur="500"/>
                                        <p:tgtEl>
                                          <p:spTgt spid="4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1" st="1"/>
                                            </p:txEl>
                                          </p:spTgt>
                                        </p:tgtEl>
                                        <p:attrNameLst>
                                          <p:attrName>style.visibility</p:attrName>
                                        </p:attrNameLst>
                                      </p:cBhvr>
                                      <p:to>
                                        <p:strVal val="visible"/>
                                      </p:to>
                                    </p:set>
                                    <p:animEffect filter="fade" transition="in">
                                      <p:cBhvr>
                                        <p:cTn dur="500"/>
                                        <p:tgtEl>
                                          <p:spTgt spid="4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2" st="2"/>
                                            </p:txEl>
                                          </p:spTgt>
                                        </p:tgtEl>
                                        <p:attrNameLst>
                                          <p:attrName>style.visibility</p:attrName>
                                        </p:attrNameLst>
                                      </p:cBhvr>
                                      <p:to>
                                        <p:strVal val="visible"/>
                                      </p:to>
                                    </p:set>
                                    <p:animEffect filter="fade" transition="in">
                                      <p:cBhvr>
                                        <p:cTn dur="500"/>
                                        <p:tgtEl>
                                          <p:spTgt spid="4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3" st="3"/>
                                            </p:txEl>
                                          </p:spTgt>
                                        </p:tgtEl>
                                        <p:attrNameLst>
                                          <p:attrName>style.visibility</p:attrName>
                                        </p:attrNameLst>
                                      </p:cBhvr>
                                      <p:to>
                                        <p:strVal val="visible"/>
                                      </p:to>
                                    </p:set>
                                    <p:animEffect filter="fade" transition="in">
                                      <p:cBhvr>
                                        <p:cTn dur="500"/>
                                        <p:tgtEl>
                                          <p:spTgt spid="4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4" st="4"/>
                                            </p:txEl>
                                          </p:spTgt>
                                        </p:tgtEl>
                                        <p:attrNameLst>
                                          <p:attrName>style.visibility</p:attrName>
                                        </p:attrNameLst>
                                      </p:cBhvr>
                                      <p:to>
                                        <p:strVal val="visible"/>
                                      </p:to>
                                    </p:set>
                                    <p:animEffect filter="fade" transition="in">
                                      <p:cBhvr>
                                        <p:cTn dur="500"/>
                                        <p:tgtEl>
                                          <p:spTgt spid="43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5" st="5"/>
                                            </p:txEl>
                                          </p:spTgt>
                                        </p:tgtEl>
                                        <p:attrNameLst>
                                          <p:attrName>style.visibility</p:attrName>
                                        </p:attrNameLst>
                                      </p:cBhvr>
                                      <p:to>
                                        <p:strVal val="visible"/>
                                      </p:to>
                                    </p:set>
                                    <p:animEffect filter="fade" transition="in">
                                      <p:cBhvr>
                                        <p:cTn dur="500"/>
                                        <p:tgtEl>
                                          <p:spTgt spid="43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6" st="6"/>
                                            </p:txEl>
                                          </p:spTgt>
                                        </p:tgtEl>
                                        <p:attrNameLst>
                                          <p:attrName>style.visibility</p:attrName>
                                        </p:attrNameLst>
                                      </p:cBhvr>
                                      <p:to>
                                        <p:strVal val="visible"/>
                                      </p:to>
                                    </p:set>
                                    <p:animEffect filter="fade" transition="in">
                                      <p:cBhvr>
                                        <p:cTn dur="500"/>
                                        <p:tgtEl>
                                          <p:spTgt spid="43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7" st="7"/>
                                            </p:txEl>
                                          </p:spTgt>
                                        </p:tgtEl>
                                        <p:attrNameLst>
                                          <p:attrName>style.visibility</p:attrName>
                                        </p:attrNameLst>
                                      </p:cBhvr>
                                      <p:to>
                                        <p:strVal val="visible"/>
                                      </p:to>
                                    </p:set>
                                    <p:animEffect filter="fade" transition="in">
                                      <p:cBhvr>
                                        <p:cTn dur="500"/>
                                        <p:tgtEl>
                                          <p:spTgt spid="43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8" st="8"/>
                                            </p:txEl>
                                          </p:spTgt>
                                        </p:tgtEl>
                                        <p:attrNameLst>
                                          <p:attrName>style.visibility</p:attrName>
                                        </p:attrNameLst>
                                      </p:cBhvr>
                                      <p:to>
                                        <p:strVal val="visible"/>
                                      </p:to>
                                    </p:set>
                                    <p:animEffect filter="fade" transition="in">
                                      <p:cBhvr>
                                        <p:cTn dur="500"/>
                                        <p:tgtEl>
                                          <p:spTgt spid="43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0" st="0"/>
                                            </p:txEl>
                                          </p:spTgt>
                                        </p:tgtEl>
                                        <p:attrNameLst>
                                          <p:attrName>style.visibility</p:attrName>
                                        </p:attrNameLst>
                                      </p:cBhvr>
                                      <p:to>
                                        <p:strVal val="visible"/>
                                      </p:to>
                                    </p:set>
                                    <p:animEffect filter="fade" transition="in">
                                      <p:cBhvr>
                                        <p:cTn dur="500"/>
                                        <p:tgtEl>
                                          <p:spTgt spid="4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1" st="1"/>
                                            </p:txEl>
                                          </p:spTgt>
                                        </p:tgtEl>
                                        <p:attrNameLst>
                                          <p:attrName>style.visibility</p:attrName>
                                        </p:attrNameLst>
                                      </p:cBhvr>
                                      <p:to>
                                        <p:strVal val="visible"/>
                                      </p:to>
                                    </p:set>
                                    <p:animEffect filter="fade" transition="in">
                                      <p:cBhvr>
                                        <p:cTn dur="500"/>
                                        <p:tgtEl>
                                          <p:spTgt spid="4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2" st="2"/>
                                            </p:txEl>
                                          </p:spTgt>
                                        </p:tgtEl>
                                        <p:attrNameLst>
                                          <p:attrName>style.visibility</p:attrName>
                                        </p:attrNameLst>
                                      </p:cBhvr>
                                      <p:to>
                                        <p:strVal val="visible"/>
                                      </p:to>
                                    </p:set>
                                    <p:animEffect filter="fade" transition="in">
                                      <p:cBhvr>
                                        <p:cTn dur="500"/>
                                        <p:tgtEl>
                                          <p:spTgt spid="4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3" st="3"/>
                                            </p:txEl>
                                          </p:spTgt>
                                        </p:tgtEl>
                                        <p:attrNameLst>
                                          <p:attrName>style.visibility</p:attrName>
                                        </p:attrNameLst>
                                      </p:cBhvr>
                                      <p:to>
                                        <p:strVal val="visible"/>
                                      </p:to>
                                    </p:set>
                                    <p:animEffect filter="fade" transition="in">
                                      <p:cBhvr>
                                        <p:cTn dur="500"/>
                                        <p:tgtEl>
                                          <p:spTgt spid="4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4" st="4"/>
                                            </p:txEl>
                                          </p:spTgt>
                                        </p:tgtEl>
                                        <p:attrNameLst>
                                          <p:attrName>style.visibility</p:attrName>
                                        </p:attrNameLst>
                                      </p:cBhvr>
                                      <p:to>
                                        <p:strVal val="visible"/>
                                      </p:to>
                                    </p:set>
                                    <p:animEffect filter="fade" transition="in">
                                      <p:cBhvr>
                                        <p:cTn dur="500"/>
                                        <p:tgtEl>
                                          <p:spTgt spid="43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5" st="5"/>
                                            </p:txEl>
                                          </p:spTgt>
                                        </p:tgtEl>
                                        <p:attrNameLst>
                                          <p:attrName>style.visibility</p:attrName>
                                        </p:attrNameLst>
                                      </p:cBhvr>
                                      <p:to>
                                        <p:strVal val="visible"/>
                                      </p:to>
                                    </p:set>
                                    <p:animEffect filter="fade" transition="in">
                                      <p:cBhvr>
                                        <p:cTn dur="500"/>
                                        <p:tgtEl>
                                          <p:spTgt spid="43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6" st="6"/>
                                            </p:txEl>
                                          </p:spTgt>
                                        </p:tgtEl>
                                        <p:attrNameLst>
                                          <p:attrName>style.visibility</p:attrName>
                                        </p:attrNameLst>
                                      </p:cBhvr>
                                      <p:to>
                                        <p:strVal val="visible"/>
                                      </p:to>
                                    </p:set>
                                    <p:animEffect filter="fade" transition="in">
                                      <p:cBhvr>
                                        <p:cTn dur="500"/>
                                        <p:tgtEl>
                                          <p:spTgt spid="43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7" st="7"/>
                                            </p:txEl>
                                          </p:spTgt>
                                        </p:tgtEl>
                                        <p:attrNameLst>
                                          <p:attrName>style.visibility</p:attrName>
                                        </p:attrNameLst>
                                      </p:cBhvr>
                                      <p:to>
                                        <p:strVal val="visible"/>
                                      </p:to>
                                    </p:set>
                                    <p:animEffect filter="fade" transition="in">
                                      <p:cBhvr>
                                        <p:cTn dur="500"/>
                                        <p:tgtEl>
                                          <p:spTgt spid="43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8" st="8"/>
                                            </p:txEl>
                                          </p:spTgt>
                                        </p:tgtEl>
                                        <p:attrNameLst>
                                          <p:attrName>style.visibility</p:attrName>
                                        </p:attrNameLst>
                                      </p:cBhvr>
                                      <p:to>
                                        <p:strVal val="visible"/>
                                      </p:to>
                                    </p:set>
                                    <p:animEffect filter="fade" transition="in">
                                      <p:cBhvr>
                                        <p:cTn dur="500"/>
                                        <p:tgtEl>
                                          <p:spTgt spid="43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Shape 435"/>
          <p:cNvSpPr txBox="1"/>
          <p:nvPr>
            <p:ph type="title"/>
          </p:nvPr>
        </p:nvSpPr>
        <p:spPr>
          <a:xfrm>
            <a:off x="838200" y="365126"/>
            <a:ext cx="10515600" cy="881784"/>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dk2"/>
              </a:buClr>
              <a:buSzPts val="3240"/>
              <a:buFont typeface="Arial"/>
              <a:buNone/>
            </a:pPr>
            <a:r>
              <a:rPr b="1" i="0" lang="en-US" sz="3240" u="none" cap="none" strike="noStrike">
                <a:solidFill>
                  <a:schemeClr val="dk2"/>
                </a:solidFill>
                <a:latin typeface="Arial"/>
                <a:ea typeface="Arial"/>
                <a:cs typeface="Arial"/>
                <a:sym typeface="Arial"/>
              </a:rPr>
              <a:t>Clinical exam­ination to diagnose group A beta-hemolytic streptococcal pharyngitis</a:t>
            </a:r>
            <a:endParaRPr b="0" i="0" sz="3240" u="none" cap="none" strike="noStrike">
              <a:solidFill>
                <a:schemeClr val="dk2"/>
              </a:solidFill>
              <a:latin typeface="Arial"/>
              <a:ea typeface="Arial"/>
              <a:cs typeface="Arial"/>
              <a:sym typeface="Arial"/>
            </a:endParaRPr>
          </a:p>
        </p:txBody>
      </p:sp>
      <p:sp>
        <p:nvSpPr>
          <p:cNvPr id="436" name="Shape 436"/>
          <p:cNvSpPr txBox="1"/>
          <p:nvPr>
            <p:ph idx="1" type="body"/>
          </p:nvPr>
        </p:nvSpPr>
        <p:spPr>
          <a:xfrm>
            <a:off x="0" y="1473199"/>
            <a:ext cx="11353800" cy="5384801"/>
          </a:xfrm>
          <a:prstGeom prst="rect">
            <a:avLst/>
          </a:prstGeom>
          <a:noFill/>
          <a:ln>
            <a:noFill/>
          </a:ln>
        </p:spPr>
        <p:txBody>
          <a:bodyPr anchorCtr="0" anchor="t" bIns="45700" lIns="91425" spcFirstLastPara="1" rIns="91425" wrap="square" tIns="45700">
            <a:noAutofit/>
          </a:bodyPr>
          <a:lstStyle/>
          <a:p>
            <a:pPr indent="0" lvl="0" marL="0" marR="0" rtl="1" algn="l">
              <a:spcBef>
                <a:spcPts val="0"/>
              </a:spcBef>
              <a:spcAft>
                <a:spcPts val="0"/>
              </a:spcAft>
              <a:buClr>
                <a:schemeClr val="accent1"/>
              </a:buClr>
              <a:buSzPts val="2040"/>
              <a:buFont typeface="Arial"/>
              <a:buNone/>
            </a:pPr>
            <a:r>
              <a:rPr b="1" i="0" lang="en-US" sz="2400" u="none" cap="none" strike="noStrike">
                <a:solidFill>
                  <a:schemeClr val="dk1"/>
                </a:solidFill>
                <a:latin typeface="Arial"/>
                <a:ea typeface="Arial"/>
                <a:cs typeface="Arial"/>
                <a:sym typeface="Arial"/>
              </a:rPr>
              <a:t>Centor Score (Modified/McIsaac) for Strep Pharyngitis</a:t>
            </a:r>
            <a:endParaRPr/>
          </a:p>
          <a:p>
            <a:pPr indent="-99060" lvl="0" marL="228600" marR="0" rtl="1" algn="l">
              <a:lnSpc>
                <a:spcPct val="90000"/>
              </a:lnSpc>
              <a:spcBef>
                <a:spcPts val="100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a:p>
            <a:pPr indent="-99060" lvl="0" marL="228600" marR="0" rtl="1" algn="l">
              <a:lnSpc>
                <a:spcPct val="90000"/>
              </a:lnSpc>
              <a:spcBef>
                <a:spcPts val="100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p:txBody>
      </p:sp>
      <p:pic>
        <p:nvPicPr>
          <p:cNvPr id="437" name="Shape 437"/>
          <p:cNvPicPr preferRelativeResize="0"/>
          <p:nvPr/>
        </p:nvPicPr>
        <p:blipFill rotWithShape="1">
          <a:blip r:embed="rId3">
            <a:alphaModFix/>
          </a:blip>
          <a:srcRect b="0" l="0" r="0" t="0"/>
          <a:stretch/>
        </p:blipFill>
        <p:spPr>
          <a:xfrm>
            <a:off x="5459318" y="1970087"/>
            <a:ext cx="6638718" cy="4883304"/>
          </a:xfrm>
          <a:prstGeom prst="rect">
            <a:avLst/>
          </a:prstGeom>
          <a:noFill/>
          <a:ln>
            <a:noFill/>
          </a:ln>
        </p:spPr>
      </p:pic>
      <p:sp>
        <p:nvSpPr>
          <p:cNvPr id="438" name="Shape 438"/>
          <p:cNvSpPr txBox="1"/>
          <p:nvPr/>
        </p:nvSpPr>
        <p:spPr>
          <a:xfrm>
            <a:off x="475013" y="2090057"/>
            <a:ext cx="4061361"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Can’t be used in &lt;3 years old.</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Symptoms onset &lt;3 days.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id="439" name="Shape 439"/>
          <p:cNvPicPr preferRelativeResize="0"/>
          <p:nvPr/>
        </p:nvPicPr>
        <p:blipFill rotWithShape="1">
          <a:blip r:embed="rId4">
            <a:alphaModFix/>
          </a:blip>
          <a:srcRect b="0" l="0" r="0" t="0"/>
          <a:stretch/>
        </p:blipFill>
        <p:spPr>
          <a:xfrm>
            <a:off x="172116" y="4155711"/>
            <a:ext cx="5115086" cy="12055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0" st="0"/>
                                            </p:txEl>
                                          </p:spTgt>
                                        </p:tgtEl>
                                        <p:attrNameLst>
                                          <p:attrName>style.visibility</p:attrName>
                                        </p:attrNameLst>
                                      </p:cBhvr>
                                      <p:to>
                                        <p:strVal val="visible"/>
                                      </p:to>
                                    </p:set>
                                    <p:animEffect filter="fade" transition="in">
                                      <p:cBhvr>
                                        <p:cTn dur="500"/>
                                        <p:tgtEl>
                                          <p:spTgt spid="4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1" st="1"/>
                                            </p:txEl>
                                          </p:spTgt>
                                        </p:tgtEl>
                                        <p:attrNameLst>
                                          <p:attrName>style.visibility</p:attrName>
                                        </p:attrNameLst>
                                      </p:cBhvr>
                                      <p:to>
                                        <p:strVal val="visible"/>
                                      </p:to>
                                    </p:set>
                                    <p:animEffect filter="fade" transition="in">
                                      <p:cBhvr>
                                        <p:cTn dur="500"/>
                                        <p:tgtEl>
                                          <p:spTgt spid="4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2" st="2"/>
                                            </p:txEl>
                                          </p:spTgt>
                                        </p:tgtEl>
                                        <p:attrNameLst>
                                          <p:attrName>style.visibility</p:attrName>
                                        </p:attrNameLst>
                                      </p:cBhvr>
                                      <p:to>
                                        <p:strVal val="visible"/>
                                      </p:to>
                                    </p:set>
                                    <p:animEffect filter="fade" transition="in">
                                      <p:cBhvr>
                                        <p:cTn dur="500"/>
                                        <p:tgtEl>
                                          <p:spTgt spid="4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0" st="0"/>
                                            </p:txEl>
                                          </p:spTgt>
                                        </p:tgtEl>
                                        <p:attrNameLst>
                                          <p:attrName>style.visibility</p:attrName>
                                        </p:attrNameLst>
                                      </p:cBhvr>
                                      <p:to>
                                        <p:strVal val="visible"/>
                                      </p:to>
                                    </p:set>
                                    <p:animEffect filter="fade" transition="in">
                                      <p:cBhvr>
                                        <p:cTn dur="500"/>
                                        <p:tgtEl>
                                          <p:spTgt spid="4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1" st="1"/>
                                            </p:txEl>
                                          </p:spTgt>
                                        </p:tgtEl>
                                        <p:attrNameLst>
                                          <p:attrName>style.visibility</p:attrName>
                                        </p:attrNameLst>
                                      </p:cBhvr>
                                      <p:to>
                                        <p:strVal val="visible"/>
                                      </p:to>
                                    </p:set>
                                    <p:animEffect filter="fade" transition="in">
                                      <p:cBhvr>
                                        <p:cTn dur="500"/>
                                        <p:tgtEl>
                                          <p:spTgt spid="4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2" st="2"/>
                                            </p:txEl>
                                          </p:spTgt>
                                        </p:tgtEl>
                                        <p:attrNameLst>
                                          <p:attrName>style.visibility</p:attrName>
                                        </p:attrNameLst>
                                      </p:cBhvr>
                                      <p:to>
                                        <p:strVal val="visible"/>
                                      </p:to>
                                    </p:set>
                                    <p:animEffect filter="fade" transition="in">
                                      <p:cBhvr>
                                        <p:cTn dur="500"/>
                                        <p:tgtEl>
                                          <p:spTgt spid="4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3" st="3"/>
                                            </p:txEl>
                                          </p:spTgt>
                                        </p:tgtEl>
                                        <p:attrNameLst>
                                          <p:attrName>style.visibility</p:attrName>
                                        </p:attrNameLst>
                                      </p:cBhvr>
                                      <p:to>
                                        <p:strVal val="visible"/>
                                      </p:to>
                                    </p:set>
                                    <p:animEffect filter="fade" transition="in">
                                      <p:cBhvr>
                                        <p:cTn dur="500"/>
                                        <p:tgtEl>
                                          <p:spTgt spid="4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Shape 444"/>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400"/>
              <a:buFont typeface="Arial"/>
              <a:buNone/>
            </a:pPr>
            <a:r>
              <a:rPr b="1" i="0" lang="en-US" sz="4400" u="none" cap="none" strike="noStrike">
                <a:solidFill>
                  <a:schemeClr val="dk2"/>
                </a:solidFill>
                <a:latin typeface="Arial"/>
                <a:ea typeface="Arial"/>
                <a:cs typeface="Arial"/>
                <a:sym typeface="Arial"/>
              </a:rPr>
              <a:t>Test for  GABHS Pharyngitis</a:t>
            </a:r>
            <a:endParaRPr b="0" i="0" sz="4400" u="none" cap="none" strike="noStrike">
              <a:solidFill>
                <a:schemeClr val="dk2"/>
              </a:solidFill>
              <a:latin typeface="Arial"/>
              <a:ea typeface="Arial"/>
              <a:cs typeface="Arial"/>
              <a:sym typeface="Arial"/>
            </a:endParaRPr>
          </a:p>
        </p:txBody>
      </p:sp>
      <p:sp>
        <p:nvSpPr>
          <p:cNvPr id="445" name="Shape 445"/>
          <p:cNvSpPr txBox="1"/>
          <p:nvPr>
            <p:ph idx="1" type="body"/>
          </p:nvPr>
        </p:nvSpPr>
        <p:spPr>
          <a:xfrm>
            <a:off x="0" y="1727200"/>
            <a:ext cx="12192000" cy="5130800"/>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1887"/>
              <a:buFont typeface="Arial"/>
              <a:buChar char="•"/>
            </a:pPr>
            <a:r>
              <a:rPr b="0" i="0" lang="en-US" sz="2220" u="none" cap="none" strike="noStrike">
                <a:solidFill>
                  <a:schemeClr val="dk1"/>
                </a:solidFill>
                <a:latin typeface="Arial"/>
                <a:ea typeface="Arial"/>
                <a:cs typeface="Arial"/>
                <a:sym typeface="Arial"/>
              </a:rPr>
              <a:t>Throat Culture. Culture of a throat swab on a sheep- blood agar plate has been the standard for the documentation of the presence of GAS pharyngitis </a:t>
            </a:r>
            <a:endParaRPr b="0" i="0" sz="2220" u="none" cap="none" strike="noStrike">
              <a:solidFill>
                <a:schemeClr val="dk1"/>
              </a:solidFill>
              <a:latin typeface="Arial"/>
              <a:ea typeface="Arial"/>
              <a:cs typeface="Arial"/>
              <a:sym typeface="Arial"/>
            </a:endParaRPr>
          </a:p>
          <a:p>
            <a:pPr indent="-63055" lvl="0" marL="182880" marR="0" rtl="0" algn="l">
              <a:lnSpc>
                <a:spcPct val="150000"/>
              </a:lnSpc>
              <a:spcBef>
                <a:spcPts val="444"/>
              </a:spcBef>
              <a:spcAft>
                <a:spcPts val="0"/>
              </a:spcAft>
              <a:buClr>
                <a:schemeClr val="accent1"/>
              </a:buClr>
              <a:buSzPts val="1887"/>
              <a:buFont typeface="Arial"/>
              <a:buNone/>
            </a:pPr>
            <a:r>
              <a:t/>
            </a:r>
            <a:endParaRPr b="0" i="0" sz="2220" u="none" cap="none" strike="noStrike">
              <a:solidFill>
                <a:schemeClr val="dk1"/>
              </a:solidFill>
              <a:latin typeface="Arial"/>
              <a:ea typeface="Arial"/>
              <a:cs typeface="Arial"/>
              <a:sym typeface="Arial"/>
            </a:endParaRPr>
          </a:p>
          <a:p>
            <a:pPr indent="-182880" lvl="0" marL="182880" marR="0" rtl="0" algn="l">
              <a:lnSpc>
                <a:spcPct val="150000"/>
              </a:lnSpc>
              <a:spcBef>
                <a:spcPts val="444"/>
              </a:spcBef>
              <a:spcAft>
                <a:spcPts val="0"/>
              </a:spcAft>
              <a:buClr>
                <a:schemeClr val="accent1"/>
              </a:buClr>
              <a:buSzPts val="1887"/>
              <a:buFont typeface="Arial"/>
              <a:buChar char="•"/>
            </a:pPr>
            <a:r>
              <a:rPr b="0" i="0" lang="en-US" sz="2220" u="none" cap="none" strike="noStrike">
                <a:solidFill>
                  <a:schemeClr val="dk1"/>
                </a:solidFill>
                <a:latin typeface="Arial"/>
                <a:ea typeface="Arial"/>
                <a:cs typeface="Arial"/>
                <a:sym typeface="Arial"/>
              </a:rPr>
              <a:t>Rapid antigen detection test )RADTs(. A major disadvantage of throat cultures is the delay (overnight or longer) in obtaining results. RADTs have been developed for the identification of GAS pharyngitis directly from throat swabs </a:t>
            </a:r>
            <a:endParaRPr/>
          </a:p>
          <a:p>
            <a:pPr indent="-63055" lvl="0" marL="182880" marR="0" rtl="0" algn="l">
              <a:lnSpc>
                <a:spcPct val="150000"/>
              </a:lnSpc>
              <a:spcBef>
                <a:spcPts val="444"/>
              </a:spcBef>
              <a:spcAft>
                <a:spcPts val="0"/>
              </a:spcAft>
              <a:buClr>
                <a:schemeClr val="accent1"/>
              </a:buClr>
              <a:buSzPts val="1887"/>
              <a:buFont typeface="Arial"/>
              <a:buNone/>
            </a:pPr>
            <a:r>
              <a:t/>
            </a:r>
            <a:endParaRPr b="0" i="0" sz="2220" u="none" cap="none" strike="noStrike">
              <a:solidFill>
                <a:schemeClr val="dk1"/>
              </a:solidFill>
              <a:latin typeface="Arial"/>
              <a:ea typeface="Arial"/>
              <a:cs typeface="Arial"/>
              <a:sym typeface="Arial"/>
            </a:endParaRPr>
          </a:p>
          <a:p>
            <a:pPr indent="-182880" lvl="0" marL="182880" marR="0" rtl="0" algn="l">
              <a:lnSpc>
                <a:spcPct val="150000"/>
              </a:lnSpc>
              <a:spcBef>
                <a:spcPts val="444"/>
              </a:spcBef>
              <a:spcAft>
                <a:spcPts val="0"/>
              </a:spcAft>
              <a:buClr>
                <a:schemeClr val="accent1"/>
              </a:buClr>
              <a:buSzPts val="1887"/>
              <a:buFont typeface="Arial"/>
              <a:buChar char="•"/>
            </a:pPr>
            <a:r>
              <a:rPr b="0" i="0" lang="en-US" sz="2220" u="none" cap="none" strike="noStrike">
                <a:solidFill>
                  <a:schemeClr val="dk1"/>
                </a:solidFill>
                <a:latin typeface="Arial"/>
                <a:ea typeface="Arial"/>
                <a:cs typeface="Arial"/>
                <a:sym typeface="Arial"/>
              </a:rPr>
              <a:t>A negative RADT should be accompanied by a follow-up or back-up throat culture in children and adolescents, while this is not necessary in adults under usual circumstances</a:t>
            </a:r>
            <a:endParaRPr b="0" i="0" sz="222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xEl>
                                              <p:pRg end="0" st="0"/>
                                            </p:txEl>
                                          </p:spTgt>
                                        </p:tgtEl>
                                        <p:attrNameLst>
                                          <p:attrName>style.visibility</p:attrName>
                                        </p:attrNameLst>
                                      </p:cBhvr>
                                      <p:to>
                                        <p:strVal val="visible"/>
                                      </p:to>
                                    </p:set>
                                    <p:animEffect filter="fade" transition="in">
                                      <p:cBhvr>
                                        <p:cTn dur="500"/>
                                        <p:tgtEl>
                                          <p:spTgt spid="4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xEl>
                                              <p:pRg end="1" st="1"/>
                                            </p:txEl>
                                          </p:spTgt>
                                        </p:tgtEl>
                                        <p:attrNameLst>
                                          <p:attrName>style.visibility</p:attrName>
                                        </p:attrNameLst>
                                      </p:cBhvr>
                                      <p:to>
                                        <p:strVal val="visible"/>
                                      </p:to>
                                    </p:set>
                                    <p:animEffect filter="fade" transition="in">
                                      <p:cBhvr>
                                        <p:cTn dur="500"/>
                                        <p:tgtEl>
                                          <p:spTgt spid="4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xEl>
                                              <p:pRg end="2" st="2"/>
                                            </p:txEl>
                                          </p:spTgt>
                                        </p:tgtEl>
                                        <p:attrNameLst>
                                          <p:attrName>style.visibility</p:attrName>
                                        </p:attrNameLst>
                                      </p:cBhvr>
                                      <p:to>
                                        <p:strVal val="visible"/>
                                      </p:to>
                                    </p:set>
                                    <p:animEffect filter="fade" transition="in">
                                      <p:cBhvr>
                                        <p:cTn dur="500"/>
                                        <p:tgtEl>
                                          <p:spTgt spid="4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xEl>
                                              <p:pRg end="3" st="3"/>
                                            </p:txEl>
                                          </p:spTgt>
                                        </p:tgtEl>
                                        <p:attrNameLst>
                                          <p:attrName>style.visibility</p:attrName>
                                        </p:attrNameLst>
                                      </p:cBhvr>
                                      <p:to>
                                        <p:strVal val="visible"/>
                                      </p:to>
                                    </p:set>
                                    <p:animEffect filter="fade" transition="in">
                                      <p:cBhvr>
                                        <p:cTn dur="500"/>
                                        <p:tgtEl>
                                          <p:spTgt spid="4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xEl>
                                              <p:pRg end="4" st="4"/>
                                            </p:txEl>
                                          </p:spTgt>
                                        </p:tgtEl>
                                        <p:attrNameLst>
                                          <p:attrName>style.visibility</p:attrName>
                                        </p:attrNameLst>
                                      </p:cBhvr>
                                      <p:to>
                                        <p:strVal val="visible"/>
                                      </p:to>
                                    </p:set>
                                    <p:animEffect filter="fade" transition="in">
                                      <p:cBhvr>
                                        <p:cTn dur="500"/>
                                        <p:tgtEl>
                                          <p:spTgt spid="44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Shape 450"/>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dk2"/>
              </a:buClr>
              <a:buSzPts val="4400"/>
              <a:buFont typeface="Arial"/>
              <a:buNone/>
            </a:pPr>
            <a:r>
              <a:rPr b="1" i="0" lang="en-US" sz="4400" u="none" cap="none" strike="noStrike">
                <a:solidFill>
                  <a:schemeClr val="dk2"/>
                </a:solidFill>
                <a:latin typeface="Arial"/>
                <a:ea typeface="Arial"/>
                <a:cs typeface="Arial"/>
                <a:sym typeface="Arial"/>
              </a:rPr>
              <a:t>Symptomatic treatment </a:t>
            </a:r>
            <a:endParaRPr b="0" i="0" sz="4400" u="none" cap="none" strike="noStrike">
              <a:solidFill>
                <a:schemeClr val="dk2"/>
              </a:solidFill>
              <a:latin typeface="Arial"/>
              <a:ea typeface="Arial"/>
              <a:cs typeface="Arial"/>
              <a:sym typeface="Arial"/>
            </a:endParaRPr>
          </a:p>
        </p:txBody>
      </p:sp>
      <p:sp>
        <p:nvSpPr>
          <p:cNvPr id="451" name="Shape 451"/>
          <p:cNvSpPr txBox="1"/>
          <p:nvPr>
            <p:ph idx="1" type="body"/>
          </p:nvPr>
        </p:nvSpPr>
        <p:spPr>
          <a:xfrm>
            <a:off x="0" y="1701800"/>
            <a:ext cx="12192000" cy="51562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Symptomatic treatment includes:</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Paracetamol</a:t>
            </a:r>
            <a:endParaRPr b="0" i="0" sz="2400" u="none" cap="none" strike="noStrike">
              <a:solidFill>
                <a:schemeClr val="dk1"/>
              </a:solidFill>
              <a:latin typeface="Arial"/>
              <a:ea typeface="Arial"/>
              <a:cs typeface="Arial"/>
              <a:sym typeface="Arial"/>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NSAIDs ( be aware of GI and renal side effects, aspirin should be avoided in children)</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Corticosteroids (short course for selected cases of adults with centor criteria 3-4 with bacterial pharyngitis)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xEl>
                                              <p:pRg end="0" st="0"/>
                                            </p:txEl>
                                          </p:spTgt>
                                        </p:tgtEl>
                                        <p:attrNameLst>
                                          <p:attrName>style.visibility</p:attrName>
                                        </p:attrNameLst>
                                      </p:cBhvr>
                                      <p:to>
                                        <p:strVal val="visible"/>
                                      </p:to>
                                    </p:set>
                                    <p:animEffect filter="fade" transition="in">
                                      <p:cBhvr>
                                        <p:cTn dur="500"/>
                                        <p:tgtEl>
                                          <p:spTgt spid="4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xEl>
                                              <p:pRg end="1" st="1"/>
                                            </p:txEl>
                                          </p:spTgt>
                                        </p:tgtEl>
                                        <p:attrNameLst>
                                          <p:attrName>style.visibility</p:attrName>
                                        </p:attrNameLst>
                                      </p:cBhvr>
                                      <p:to>
                                        <p:strVal val="visible"/>
                                      </p:to>
                                    </p:set>
                                    <p:animEffect filter="fade" transition="in">
                                      <p:cBhvr>
                                        <p:cTn dur="500"/>
                                        <p:tgtEl>
                                          <p:spTgt spid="4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xEl>
                                              <p:pRg end="2" st="2"/>
                                            </p:txEl>
                                          </p:spTgt>
                                        </p:tgtEl>
                                        <p:attrNameLst>
                                          <p:attrName>style.visibility</p:attrName>
                                        </p:attrNameLst>
                                      </p:cBhvr>
                                      <p:to>
                                        <p:strVal val="visible"/>
                                      </p:to>
                                    </p:set>
                                    <p:animEffect filter="fade" transition="in">
                                      <p:cBhvr>
                                        <p:cTn dur="500"/>
                                        <p:tgtEl>
                                          <p:spTgt spid="4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xEl>
                                              <p:pRg end="3" st="3"/>
                                            </p:txEl>
                                          </p:spTgt>
                                        </p:tgtEl>
                                        <p:attrNameLst>
                                          <p:attrName>style.visibility</p:attrName>
                                        </p:attrNameLst>
                                      </p:cBhvr>
                                      <p:to>
                                        <p:strVal val="visible"/>
                                      </p:to>
                                    </p:set>
                                    <p:animEffect filter="fade" transition="in">
                                      <p:cBhvr>
                                        <p:cTn dur="500"/>
                                        <p:tgtEl>
                                          <p:spTgt spid="45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Shape 456"/>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000"/>
              <a:buFont typeface="Arial"/>
              <a:buNone/>
            </a:pPr>
            <a:r>
              <a:rPr b="0" i="0" lang="en-US" sz="4000" u="none" cap="none" strike="noStrike">
                <a:solidFill>
                  <a:schemeClr val="dk2"/>
                </a:solidFill>
                <a:latin typeface="Arial"/>
                <a:ea typeface="Arial"/>
                <a:cs typeface="Arial"/>
                <a:sym typeface="Arial"/>
              </a:rPr>
              <a:t>Antibiotic therapy</a:t>
            </a:r>
            <a:endParaRPr b="0" i="0" sz="4000" u="none" cap="none" strike="noStrike">
              <a:solidFill>
                <a:schemeClr val="dk2"/>
              </a:solidFill>
              <a:latin typeface="Arial"/>
              <a:ea typeface="Arial"/>
              <a:cs typeface="Arial"/>
              <a:sym typeface="Arial"/>
            </a:endParaRPr>
          </a:p>
        </p:txBody>
      </p:sp>
      <p:sp>
        <p:nvSpPr>
          <p:cNvPr id="457" name="Shape 457"/>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2040"/>
              <a:buFont typeface="Arial"/>
              <a:buChar char="•"/>
            </a:pPr>
            <a:r>
              <a:rPr b="0" i="0" lang="en-US" sz="2400" u="none" cap="none" strike="noStrike">
                <a:solidFill>
                  <a:srgbClr val="0070C0"/>
                </a:solidFill>
                <a:latin typeface="Arial"/>
                <a:ea typeface="Arial"/>
                <a:cs typeface="Arial"/>
                <a:sym typeface="Arial"/>
              </a:rPr>
              <a:t>Penicillin or amoxicillin </a:t>
            </a:r>
            <a:r>
              <a:rPr b="0" i="0" lang="en-US" sz="2400" u="none" cap="none" strike="noStrike">
                <a:solidFill>
                  <a:schemeClr val="dk1"/>
                </a:solidFill>
                <a:latin typeface="Arial"/>
                <a:ea typeface="Arial"/>
                <a:cs typeface="Arial"/>
                <a:sym typeface="Arial"/>
              </a:rPr>
              <a:t>is the recommended drug of choice for those non-allergic to these agents (strong, high).</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Treatment of GAS pharyngitis in penicillin-allergic individuals should include a </a:t>
            </a:r>
            <a:r>
              <a:rPr b="0" i="0" lang="en-US" sz="2400" u="none" cap="none" strike="noStrike">
                <a:solidFill>
                  <a:srgbClr val="0070C0"/>
                </a:solidFill>
                <a:latin typeface="Arial"/>
                <a:ea typeface="Arial"/>
                <a:cs typeface="Arial"/>
                <a:sym typeface="Arial"/>
              </a:rPr>
              <a:t>first generation cephalosporin </a:t>
            </a:r>
            <a:r>
              <a:rPr b="0" i="0" lang="en-US" sz="2400" u="none" cap="none" strike="noStrike">
                <a:solidFill>
                  <a:schemeClr val="dk1"/>
                </a:solidFill>
                <a:latin typeface="Arial"/>
                <a:ea typeface="Arial"/>
                <a:cs typeface="Arial"/>
                <a:sym typeface="Arial"/>
              </a:rPr>
              <a:t>(for those not anaphylactically sensitive) for </a:t>
            </a:r>
            <a:r>
              <a:rPr b="0" i="0" lang="en-US" sz="2400" u="none" cap="none" strike="noStrike">
                <a:solidFill>
                  <a:srgbClr val="FF0000"/>
                </a:solidFill>
                <a:latin typeface="Arial"/>
                <a:ea typeface="Arial"/>
                <a:cs typeface="Arial"/>
                <a:sym typeface="Arial"/>
              </a:rPr>
              <a:t>10 days</a:t>
            </a:r>
            <a:r>
              <a:rPr b="0" i="0" lang="en-US" sz="2400" u="none" cap="none" strike="noStrike">
                <a:solidFill>
                  <a:schemeClr val="dk1"/>
                </a:solidFill>
                <a:latin typeface="Arial"/>
                <a:ea typeface="Arial"/>
                <a:cs typeface="Arial"/>
                <a:sym typeface="Arial"/>
              </a:rPr>
              <a:t>, </a:t>
            </a:r>
            <a:r>
              <a:rPr b="0" i="0" lang="en-US" sz="2400" u="none" cap="none" strike="noStrike">
                <a:solidFill>
                  <a:srgbClr val="0070C0"/>
                </a:solidFill>
                <a:latin typeface="Arial"/>
                <a:ea typeface="Arial"/>
                <a:cs typeface="Arial"/>
                <a:sym typeface="Arial"/>
              </a:rPr>
              <a:t>clindamycin or clarithromycin </a:t>
            </a:r>
            <a:r>
              <a:rPr b="0" i="0" lang="en-US" sz="2400" u="none" cap="none" strike="noStrike">
                <a:solidFill>
                  <a:srgbClr val="FF0000"/>
                </a:solidFill>
                <a:latin typeface="Arial"/>
                <a:ea typeface="Arial"/>
                <a:cs typeface="Arial"/>
                <a:sym typeface="Arial"/>
              </a:rPr>
              <a:t>for 10 days</a:t>
            </a:r>
            <a:r>
              <a:rPr b="0" i="0" lang="en-US" sz="2400" u="none" cap="none" strike="noStrike">
                <a:solidFill>
                  <a:schemeClr val="dk1"/>
                </a:solidFill>
                <a:latin typeface="Arial"/>
                <a:ea typeface="Arial"/>
                <a:cs typeface="Arial"/>
                <a:sym typeface="Arial"/>
              </a:rPr>
              <a:t>, or </a:t>
            </a:r>
            <a:r>
              <a:rPr b="0" i="0" lang="en-US" sz="2400" u="none" cap="none" strike="noStrike">
                <a:solidFill>
                  <a:srgbClr val="0070C0"/>
                </a:solidFill>
                <a:latin typeface="Arial"/>
                <a:ea typeface="Arial"/>
                <a:cs typeface="Arial"/>
                <a:sym typeface="Arial"/>
              </a:rPr>
              <a:t>azithromycin</a:t>
            </a:r>
            <a:r>
              <a:rPr b="0" i="0" lang="en-US" sz="2400" u="none" cap="none" strike="noStrike">
                <a:solidFill>
                  <a:schemeClr val="dk1"/>
                </a:solidFill>
                <a:latin typeface="Arial"/>
                <a:ea typeface="Arial"/>
                <a:cs typeface="Arial"/>
                <a:sym typeface="Arial"/>
              </a:rPr>
              <a:t> </a:t>
            </a:r>
            <a:r>
              <a:rPr b="0" i="0" lang="en-US" sz="2400" u="none" cap="none" strike="noStrike">
                <a:solidFill>
                  <a:srgbClr val="FF0000"/>
                </a:solidFill>
                <a:latin typeface="Arial"/>
                <a:ea typeface="Arial"/>
                <a:cs typeface="Arial"/>
                <a:sym typeface="Arial"/>
              </a:rPr>
              <a:t>for 5 days </a:t>
            </a:r>
            <a:r>
              <a:rPr b="0" i="0" lang="en-US" sz="2400" u="none" cap="none" strike="noStrike">
                <a:solidFill>
                  <a:schemeClr val="dk1"/>
                </a:solidFill>
                <a:latin typeface="Arial"/>
                <a:ea typeface="Arial"/>
                <a:cs typeface="Arial"/>
                <a:sym typeface="Arial"/>
              </a:rPr>
              <a:t>(strong, moderate). </a:t>
            </a:r>
            <a:endParaRPr/>
          </a:p>
          <a:p>
            <a:pPr indent="-53339" lvl="0" marL="182880" marR="0" rtl="0" algn="l">
              <a:lnSpc>
                <a:spcPct val="150000"/>
              </a:lnSpc>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0" st="0"/>
                                            </p:txEl>
                                          </p:spTgt>
                                        </p:tgtEl>
                                        <p:attrNameLst>
                                          <p:attrName>style.visibility</p:attrName>
                                        </p:attrNameLst>
                                      </p:cBhvr>
                                      <p:to>
                                        <p:strVal val="visible"/>
                                      </p:to>
                                    </p:set>
                                    <p:animEffect filter="fade" transition="in">
                                      <p:cBhvr>
                                        <p:cTn dur="500"/>
                                        <p:tgtEl>
                                          <p:spTgt spid="4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1" st="1"/>
                                            </p:txEl>
                                          </p:spTgt>
                                        </p:tgtEl>
                                        <p:attrNameLst>
                                          <p:attrName>style.visibility</p:attrName>
                                        </p:attrNameLst>
                                      </p:cBhvr>
                                      <p:to>
                                        <p:strVal val="visible"/>
                                      </p:to>
                                    </p:set>
                                    <p:animEffect filter="fade" transition="in">
                                      <p:cBhvr>
                                        <p:cTn dur="500"/>
                                        <p:tgtEl>
                                          <p:spTgt spid="4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2" st="2"/>
                                            </p:txEl>
                                          </p:spTgt>
                                        </p:tgtEl>
                                        <p:attrNameLst>
                                          <p:attrName>style.visibility</p:attrName>
                                        </p:attrNameLst>
                                      </p:cBhvr>
                                      <p:to>
                                        <p:strVal val="visible"/>
                                      </p:to>
                                    </p:set>
                                    <p:animEffect filter="fade" transition="in">
                                      <p:cBhvr>
                                        <p:cTn dur="500"/>
                                        <p:tgtEl>
                                          <p:spTgt spid="45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Shape 462"/>
          <p:cNvSpPr txBox="1"/>
          <p:nvPr>
            <p:ph type="title"/>
          </p:nvPr>
        </p:nvSpPr>
        <p:spPr>
          <a:xfrm>
            <a:off x="430696" y="454194"/>
            <a:ext cx="10515600" cy="110739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400"/>
              <a:buFont typeface="Arial"/>
              <a:buNone/>
            </a:pPr>
            <a:r>
              <a:rPr b="1" i="0" lang="en-US" sz="4400" u="none" cap="none" strike="noStrike">
                <a:solidFill>
                  <a:schemeClr val="dk2"/>
                </a:solidFill>
                <a:latin typeface="Arial"/>
                <a:ea typeface="Arial"/>
                <a:cs typeface="Arial"/>
                <a:sym typeface="Arial"/>
              </a:rPr>
              <a:t>Complications</a:t>
            </a:r>
            <a:endParaRPr b="1" i="0" sz="2000" u="none" cap="none" strike="noStrike">
              <a:solidFill>
                <a:schemeClr val="dk2"/>
              </a:solidFill>
              <a:latin typeface="Rockwell"/>
              <a:ea typeface="Rockwell"/>
              <a:cs typeface="Rockwell"/>
              <a:sym typeface="Rockwell"/>
            </a:endParaRPr>
          </a:p>
        </p:txBody>
      </p:sp>
      <p:sp>
        <p:nvSpPr>
          <p:cNvPr id="463" name="Shape 463"/>
          <p:cNvSpPr txBox="1"/>
          <p:nvPr>
            <p:ph idx="1" type="body"/>
          </p:nvPr>
        </p:nvSpPr>
        <p:spPr>
          <a:xfrm>
            <a:off x="333979" y="4303012"/>
            <a:ext cx="10515600" cy="1605420"/>
          </a:xfrm>
          <a:prstGeom prst="rect">
            <a:avLst/>
          </a:prstGeom>
          <a:noFill/>
          <a:ln>
            <a:noFill/>
          </a:ln>
        </p:spPr>
        <p:txBody>
          <a:bodyPr anchorCtr="0" anchor="t" bIns="45700" lIns="91425" spcFirstLastPara="1" rIns="91425" wrap="square" tIns="45700">
            <a:noAutofit/>
          </a:bodyPr>
          <a:lstStyle/>
          <a:p>
            <a:pPr indent="0" lvl="0" marL="0" marR="0" rtl="1" algn="l">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Scarlet fever:</a:t>
            </a:r>
            <a:endParaRPr b="1" i="0" sz="4400" u="none" cap="none" strike="noStrike">
              <a:solidFill>
                <a:srgbClr val="0070C0"/>
              </a:solidFill>
              <a:latin typeface="Arial"/>
              <a:ea typeface="Arial"/>
              <a:cs typeface="Arial"/>
              <a:sym typeface="Arial"/>
            </a:endParaRPr>
          </a:p>
          <a:p>
            <a:pPr indent="0" lvl="0" marL="0" marR="0" rtl="1"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1" algn="l">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Acute glomerulonephritis</a:t>
            </a:r>
            <a:endParaRPr/>
          </a:p>
        </p:txBody>
      </p:sp>
      <p:sp>
        <p:nvSpPr>
          <p:cNvPr id="464" name="Shape 464"/>
          <p:cNvSpPr txBox="1"/>
          <p:nvPr/>
        </p:nvSpPr>
        <p:spPr>
          <a:xfrm>
            <a:off x="430695" y="1800890"/>
            <a:ext cx="10322169" cy="20005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Rheumatic fever and its complications including:</a:t>
            </a:r>
            <a:br>
              <a:rPr lang="en-US" sz="2800">
                <a:solidFill>
                  <a:schemeClr val="dk1"/>
                </a:solidFill>
                <a:latin typeface="Arial"/>
                <a:ea typeface="Arial"/>
                <a:cs typeface="Arial"/>
                <a:sym typeface="Arial"/>
              </a:rPr>
            </a:b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60% develop chronic rheumatic heart disease (70% mitral valve; 40% aortic; 10% tricuspid; 2% pulmonary). Likelihood correlates with severity of initial disease </a:t>
            </a:r>
            <a:br>
              <a:rPr lang="en-US" sz="1800">
                <a:solidFill>
                  <a:schemeClr val="dk1"/>
                </a:solidFill>
                <a:latin typeface="Arial"/>
                <a:ea typeface="Arial"/>
                <a:cs typeface="Arial"/>
                <a:sym typeface="Arial"/>
              </a:rPr>
            </a:br>
            <a:r>
              <a:rPr lang="en-US" sz="1800">
                <a:solidFill>
                  <a:schemeClr val="dk1"/>
                </a:solidFill>
                <a:latin typeface="Arial"/>
                <a:ea typeface="Arial"/>
                <a:cs typeface="Arial"/>
                <a:sym typeface="Arial"/>
              </a:rPr>
              <a:t>Recurrence may occur after further streptococcal infection or be precipitated by pregnancy or combined hormonal contraception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xEl>
                                              <p:pRg end="0" st="0"/>
                                            </p:txEl>
                                          </p:spTgt>
                                        </p:tgtEl>
                                        <p:attrNameLst>
                                          <p:attrName>style.visibility</p:attrName>
                                        </p:attrNameLst>
                                      </p:cBhvr>
                                      <p:to>
                                        <p:strVal val="visible"/>
                                      </p:to>
                                    </p:set>
                                    <p:animEffect filter="fade" transition="in">
                                      <p:cBhvr>
                                        <p:cTn dur="500"/>
                                        <p:tgtEl>
                                          <p:spTgt spid="4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xEl>
                                              <p:pRg end="1" st="1"/>
                                            </p:txEl>
                                          </p:spTgt>
                                        </p:tgtEl>
                                        <p:attrNameLst>
                                          <p:attrName>style.visibility</p:attrName>
                                        </p:attrNameLst>
                                      </p:cBhvr>
                                      <p:to>
                                        <p:strVal val="visible"/>
                                      </p:to>
                                    </p:set>
                                    <p:animEffect filter="fade" transition="in">
                                      <p:cBhvr>
                                        <p:cTn dur="500"/>
                                        <p:tgtEl>
                                          <p:spTgt spid="4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xEl>
                                              <p:pRg end="2" st="2"/>
                                            </p:txEl>
                                          </p:spTgt>
                                        </p:tgtEl>
                                        <p:attrNameLst>
                                          <p:attrName>style.visibility</p:attrName>
                                        </p:attrNameLst>
                                      </p:cBhvr>
                                      <p:to>
                                        <p:strVal val="visible"/>
                                      </p:to>
                                    </p:set>
                                    <p:animEffect filter="fade" transition="in">
                                      <p:cBhvr>
                                        <p:cTn dur="500"/>
                                        <p:tgtEl>
                                          <p:spTgt spid="46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Shape 469"/>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400"/>
              <a:buFont typeface="Arial"/>
              <a:buNone/>
            </a:pPr>
            <a:r>
              <a:rPr b="1" i="0" lang="en-US" sz="4400" u="none" cap="none" strike="noStrike">
                <a:solidFill>
                  <a:schemeClr val="dk2"/>
                </a:solidFill>
                <a:latin typeface="Arial"/>
                <a:ea typeface="Arial"/>
                <a:cs typeface="Arial"/>
                <a:sym typeface="Arial"/>
              </a:rPr>
              <a:t>Chronic GABHS carriers </a:t>
            </a:r>
            <a:endParaRPr b="0" i="0" sz="4400" u="none" cap="none" strike="noStrike">
              <a:solidFill>
                <a:schemeClr val="dk2"/>
              </a:solidFill>
              <a:latin typeface="Arial"/>
              <a:ea typeface="Arial"/>
              <a:cs typeface="Arial"/>
              <a:sym typeface="Arial"/>
            </a:endParaRPr>
          </a:p>
        </p:txBody>
      </p:sp>
      <p:sp>
        <p:nvSpPr>
          <p:cNvPr id="470" name="Shape 470"/>
          <p:cNvSpPr txBox="1"/>
          <p:nvPr>
            <p:ph idx="1" type="body"/>
          </p:nvPr>
        </p:nvSpPr>
        <p:spPr>
          <a:xfrm>
            <a:off x="0" y="1638300"/>
            <a:ext cx="12192000" cy="52197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We recommend that GAS carriers do not ordinarily justify efforts to identify them nor do they generally require antimicrobial therapy because GAS carriers are unlikely to spread GAS pharyngitis to their close contacts and are at little or no risk for developing suppurative or non-suppurative complications (e.g. acute rheumatic fever).</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xEl>
                                              <p:pRg end="0" st="0"/>
                                            </p:txEl>
                                          </p:spTgt>
                                        </p:tgtEl>
                                        <p:attrNameLst>
                                          <p:attrName>style.visibility</p:attrName>
                                        </p:attrNameLst>
                                      </p:cBhvr>
                                      <p:to>
                                        <p:strVal val="visible"/>
                                      </p:to>
                                    </p:set>
                                    <p:animEffect filter="fade" transition="in">
                                      <p:cBhvr>
                                        <p:cTn dur="500"/>
                                        <p:tgtEl>
                                          <p:spTgt spid="47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sp>
        <p:nvSpPr>
          <p:cNvPr id="475" name="Shape 475"/>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Clr>
                <a:schemeClr val="dk2"/>
              </a:buClr>
              <a:buSzPts val="4400"/>
              <a:buFont typeface="Arial"/>
              <a:buNone/>
            </a:pPr>
            <a:r>
              <a:rPr b="1" i="0" lang="en-US" sz="4400" u="none" cap="none" strike="noStrike">
                <a:solidFill>
                  <a:schemeClr val="dk2"/>
                </a:solidFill>
                <a:latin typeface="Arial"/>
                <a:ea typeface="Arial"/>
                <a:cs typeface="Arial"/>
                <a:sym typeface="Arial"/>
              </a:rPr>
              <a:t>Contacts of GABHS Pharyngitis</a:t>
            </a:r>
            <a:endParaRPr b="0" i="0" sz="4400" u="none" cap="none" strike="noStrike">
              <a:solidFill>
                <a:schemeClr val="dk2"/>
              </a:solidFill>
              <a:latin typeface="Arial"/>
              <a:ea typeface="Arial"/>
              <a:cs typeface="Arial"/>
              <a:sym typeface="Arial"/>
            </a:endParaRPr>
          </a:p>
        </p:txBody>
      </p:sp>
      <p:sp>
        <p:nvSpPr>
          <p:cNvPr id="476" name="Shape 476"/>
          <p:cNvSpPr txBox="1"/>
          <p:nvPr>
            <p:ph idx="1" type="body"/>
          </p:nvPr>
        </p:nvSpPr>
        <p:spPr>
          <a:xfrm>
            <a:off x="0" y="1765300"/>
            <a:ext cx="12192000" cy="5092700"/>
          </a:xfrm>
          <a:prstGeom prst="rect">
            <a:avLst/>
          </a:prstGeom>
          <a:noFill/>
          <a:ln>
            <a:noFill/>
          </a:ln>
        </p:spPr>
        <p:txBody>
          <a:bodyPr anchorCtr="0" anchor="t" bIns="45700" lIns="91425" spcFirstLastPara="1" rIns="91425" wrap="square" tIns="45700">
            <a:noAutofit/>
          </a:bodyPr>
          <a:lstStyle/>
          <a:p>
            <a:pPr indent="0" lvl="0" marL="0" marR="0" rtl="1" algn="l">
              <a:lnSpc>
                <a:spcPct val="150000"/>
              </a:lnSpc>
              <a:spcBef>
                <a:spcPts val="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Diagnostic testing or empiric treatment of asymptomatic household contacts of patients with acute streptococcal pharyngitis is not routinely recommended </a:t>
            </a:r>
            <a:endParaRPr b="0" i="0" sz="2400" u="none" cap="none" strike="noStrike">
              <a:solidFill>
                <a:schemeClr val="dk1"/>
              </a:solidFill>
              <a:latin typeface="Arial"/>
              <a:ea typeface="Arial"/>
              <a:cs typeface="Arial"/>
              <a:sym typeface="Arial"/>
            </a:endParaRPr>
          </a:p>
          <a:p>
            <a:pPr indent="-99060" lvl="0" marL="228600" marR="0" rtl="1" algn="l">
              <a:lnSpc>
                <a:spcPct val="150000"/>
              </a:lnSpc>
              <a:spcBef>
                <a:spcPts val="100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xEl>
                                              <p:pRg end="0" st="0"/>
                                            </p:txEl>
                                          </p:spTgt>
                                        </p:tgtEl>
                                        <p:attrNameLst>
                                          <p:attrName>style.visibility</p:attrName>
                                        </p:attrNameLst>
                                      </p:cBhvr>
                                      <p:to>
                                        <p:strVal val="visible"/>
                                      </p:to>
                                    </p:set>
                                    <p:animEffect filter="fade" transition="in">
                                      <p:cBhvr>
                                        <p:cTn dur="500"/>
                                        <p:tgtEl>
                                          <p:spTgt spid="4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xEl>
                                              <p:pRg end="1" st="1"/>
                                            </p:txEl>
                                          </p:spTgt>
                                        </p:tgtEl>
                                        <p:attrNameLst>
                                          <p:attrName>style.visibility</p:attrName>
                                        </p:attrNameLst>
                                      </p:cBhvr>
                                      <p:to>
                                        <p:strVal val="visible"/>
                                      </p:to>
                                    </p:set>
                                    <p:animEffect filter="fade" transition="in">
                                      <p:cBhvr>
                                        <p:cTn dur="500"/>
                                        <p:tgtEl>
                                          <p:spTgt spid="47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Shape 482"/>
          <p:cNvSpPr txBox="1"/>
          <p:nvPr>
            <p:ph type="ctrTitle"/>
          </p:nvPr>
        </p:nvSpPr>
        <p:spPr>
          <a:xfrm>
            <a:off x="1446186" y="1835129"/>
            <a:ext cx="7772400" cy="857256"/>
          </a:xfrm>
          <a:prstGeom prst="rect">
            <a:avLst/>
          </a:prstGeom>
          <a:solidFill>
            <a:schemeClr val="lt1"/>
          </a:solid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2"/>
              </a:buClr>
              <a:buSzPts val="4400"/>
              <a:buFont typeface="Arial"/>
              <a:buNone/>
            </a:pPr>
            <a:r>
              <a:rPr b="1" i="0" lang="en-US" sz="4400" u="none" cap="none" strike="noStrike">
                <a:solidFill>
                  <a:schemeClr val="dk2"/>
                </a:solidFill>
                <a:latin typeface="Arial"/>
                <a:ea typeface="Arial"/>
                <a:cs typeface="Arial"/>
                <a:sym typeface="Arial"/>
              </a:rPr>
              <a:t>OTITIS MEDIA (OM)</a:t>
            </a:r>
            <a:endParaRPr b="1" i="0" sz="4400" u="none" cap="none" strike="noStrike">
              <a:solidFill>
                <a:schemeClr val="dk2"/>
              </a:solidFill>
              <a:latin typeface="Arial"/>
              <a:ea typeface="Arial"/>
              <a:cs typeface="Arial"/>
              <a:sym typeface="Arial"/>
            </a:endParaRPr>
          </a:p>
        </p:txBody>
      </p:sp>
      <p:sp>
        <p:nvSpPr>
          <p:cNvPr id="483" name="Shape 483"/>
          <p:cNvSpPr txBox="1"/>
          <p:nvPr/>
        </p:nvSpPr>
        <p:spPr>
          <a:xfrm>
            <a:off x="894523" y="3566521"/>
            <a:ext cx="289228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Faisal Abunohaiah</a:t>
            </a:r>
            <a:endParaRPr b="1" sz="18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id="124" name="Shape 124"/>
          <p:cNvPicPr preferRelativeResize="0"/>
          <p:nvPr>
            <p:ph idx="1" type="body"/>
          </p:nvPr>
        </p:nvPicPr>
        <p:blipFill rotWithShape="1">
          <a:blip r:embed="rId3">
            <a:alphaModFix/>
          </a:blip>
          <a:srcRect b="0" l="0" r="0" t="0"/>
          <a:stretch/>
        </p:blipFill>
        <p:spPr>
          <a:xfrm>
            <a:off x="6484882" y="879513"/>
            <a:ext cx="5707118" cy="5614713"/>
          </a:xfrm>
          <a:prstGeom prst="rect">
            <a:avLst/>
          </a:prstGeom>
          <a:noFill/>
          <a:ln>
            <a:noFill/>
          </a:ln>
        </p:spPr>
      </p:pic>
      <p:sp>
        <p:nvSpPr>
          <p:cNvPr id="125" name="Shape 125"/>
          <p:cNvSpPr/>
          <p:nvPr/>
        </p:nvSpPr>
        <p:spPr>
          <a:xfrm>
            <a:off x="0" y="1563038"/>
            <a:ext cx="6197600" cy="4981904"/>
          </a:xfrm>
          <a:prstGeom prst="rect">
            <a:avLst/>
          </a:prstGeom>
          <a:noFill/>
          <a:ln>
            <a:noFill/>
          </a:ln>
        </p:spPr>
        <p:txBody>
          <a:bodyPr anchorCtr="0" anchor="t" bIns="45700" lIns="45700" spcFirstLastPara="1" rIns="45700" wrap="square" tIns="45700">
            <a:noAutofit/>
          </a:bodyPr>
          <a:lstStyle/>
          <a:p>
            <a:pPr indent="-91440" lvl="0" marL="91440" marR="0" rtl="0" algn="l">
              <a:lnSpc>
                <a:spcPct val="90000"/>
              </a:lnSpc>
              <a:spcBef>
                <a:spcPts val="0"/>
              </a:spcBef>
              <a:spcAft>
                <a:spcPts val="0"/>
              </a:spcAft>
              <a:buClr>
                <a:schemeClr val="accent2"/>
              </a:buClr>
              <a:buSzPts val="2600"/>
              <a:buFont typeface="Arial"/>
              <a:buChar char="•"/>
            </a:pPr>
            <a:r>
              <a:rPr b="0" i="0" lang="en-US" sz="2600" u="none" cap="none" strike="noStrike">
                <a:solidFill>
                  <a:schemeClr val="dk1"/>
                </a:solidFill>
                <a:latin typeface="Arial"/>
                <a:ea typeface="Arial"/>
                <a:cs typeface="Arial"/>
                <a:sym typeface="Arial"/>
              </a:rPr>
              <a:t> Healthy sinuses are filled with air.</a:t>
            </a:r>
            <a:endParaRPr/>
          </a:p>
          <a:p>
            <a:pPr indent="-91440" lvl="0" marL="91440" marR="0" rtl="0" algn="l">
              <a:lnSpc>
                <a:spcPct val="90000"/>
              </a:lnSpc>
              <a:spcBef>
                <a:spcPts val="1400"/>
              </a:spcBef>
              <a:spcAft>
                <a:spcPts val="0"/>
              </a:spcAft>
              <a:buClr>
                <a:schemeClr val="accent2"/>
              </a:buClr>
              <a:buSzPts val="2600"/>
              <a:buFont typeface="Arial"/>
              <a:buChar char="•"/>
            </a:pPr>
            <a:r>
              <a:rPr b="0" i="0" lang="en-US" sz="2600" u="none" cap="none" strike="noStrike">
                <a:solidFill>
                  <a:schemeClr val="dk1"/>
                </a:solidFill>
                <a:latin typeface="Arial"/>
                <a:ea typeface="Arial"/>
                <a:cs typeface="Arial"/>
                <a:sym typeface="Arial"/>
              </a:rPr>
              <a:t> The mucus produced by the sinuses usually drains into the nose through small channels. </a:t>
            </a:r>
            <a:endParaRPr/>
          </a:p>
          <a:p>
            <a:pPr indent="-91440" lvl="0" marL="91440" marR="0" rtl="0" algn="l">
              <a:lnSpc>
                <a:spcPct val="90000"/>
              </a:lnSpc>
              <a:spcBef>
                <a:spcPts val="1400"/>
              </a:spcBef>
              <a:spcAft>
                <a:spcPts val="0"/>
              </a:spcAft>
              <a:buClr>
                <a:schemeClr val="accent2"/>
              </a:buClr>
              <a:buSzPts val="2600"/>
              <a:buFont typeface="Arial"/>
              <a:buChar char="•"/>
            </a:pPr>
            <a:r>
              <a:rPr b="0" i="0" lang="en-US" sz="2600" u="none" cap="none" strike="noStrike">
                <a:solidFill>
                  <a:schemeClr val="dk1"/>
                </a:solidFill>
                <a:latin typeface="Arial"/>
                <a:ea typeface="Arial"/>
                <a:cs typeface="Arial"/>
                <a:sym typeface="Arial"/>
              </a:rPr>
              <a:t> When the sinus linings become inflamed, these channels become blocked.</a:t>
            </a:r>
            <a:endParaRPr/>
          </a:p>
          <a:p>
            <a:pPr indent="-91440" lvl="0" marL="91440" marR="0" rtl="0" algn="l">
              <a:lnSpc>
                <a:spcPct val="90000"/>
              </a:lnSpc>
              <a:spcBef>
                <a:spcPts val="1400"/>
              </a:spcBef>
              <a:spcAft>
                <a:spcPts val="0"/>
              </a:spcAft>
              <a:buClr>
                <a:schemeClr val="accent2"/>
              </a:buClr>
              <a:buSzPts val="2600"/>
              <a:buFont typeface="Arial"/>
              <a:buChar char="•"/>
            </a:pPr>
            <a:r>
              <a:rPr b="0" i="0" lang="en-US" sz="2600" u="none" cap="none" strike="noStrike">
                <a:solidFill>
                  <a:schemeClr val="dk1"/>
                </a:solidFill>
                <a:latin typeface="Arial"/>
                <a:ea typeface="Arial"/>
                <a:cs typeface="Arial"/>
                <a:sym typeface="Arial"/>
              </a:rPr>
              <a:t> After they become blocked and filled with fluid, germs can grow and cause an infection.</a:t>
            </a:r>
            <a:endParaRPr/>
          </a:p>
        </p:txBody>
      </p:sp>
      <p:sp>
        <p:nvSpPr>
          <p:cNvPr id="126" name="Shape 126"/>
          <p:cNvSpPr txBox="1"/>
          <p:nvPr/>
        </p:nvSpPr>
        <p:spPr>
          <a:xfrm>
            <a:off x="566055" y="371682"/>
            <a:ext cx="4223657"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6000" u="none" cap="none" strike="noStrike">
                <a:solidFill>
                  <a:schemeClr val="dk2"/>
                </a:solidFill>
                <a:latin typeface="Arial"/>
                <a:ea typeface="Arial"/>
                <a:cs typeface="Arial"/>
                <a:sym typeface="Arial"/>
              </a:rPr>
              <a:t>	Sinuses</a:t>
            </a:r>
            <a:endParaRPr b="1" sz="6000">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Effect filter="fade" transition="in">
                                      <p:cBhvr>
                                        <p:cTn dur="500"/>
                                        <p:tgtEl>
                                          <p:spTgt spid="1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Effect filter="fade" transition="in">
                                      <p:cBhvr>
                                        <p:cTn dur="500"/>
                                        <p:tgtEl>
                                          <p:spTgt spid="1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Effect filter="fade" transition="in">
                                      <p:cBhvr>
                                        <p:cTn dur="500"/>
                                        <p:tgtEl>
                                          <p:spTgt spid="1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3" st="3"/>
                                            </p:txEl>
                                          </p:spTgt>
                                        </p:tgtEl>
                                        <p:attrNameLst>
                                          <p:attrName>style.visibility</p:attrName>
                                        </p:attrNameLst>
                                      </p:cBhvr>
                                      <p:to>
                                        <p:strVal val="visible"/>
                                      </p:to>
                                    </p:set>
                                    <p:animEffect filter="fade" transition="in">
                                      <p:cBhvr>
                                        <p:cTn dur="500"/>
                                        <p:tgtEl>
                                          <p:spTgt spid="12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Shape 488"/>
          <p:cNvSpPr txBox="1"/>
          <p:nvPr>
            <p:ph type="title"/>
          </p:nvPr>
        </p:nvSpPr>
        <p:spPr>
          <a:xfrm>
            <a:off x="1295400" y="871474"/>
            <a:ext cx="8229600" cy="7254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3959"/>
              <a:buFont typeface="Arial"/>
              <a:buNone/>
            </a:pPr>
            <a:r>
              <a:rPr b="1" i="0" lang="en-US" sz="3959" u="none" cap="none" strike="noStrike">
                <a:solidFill>
                  <a:schemeClr val="dk2"/>
                </a:solidFill>
                <a:latin typeface="Arial"/>
                <a:ea typeface="Arial"/>
                <a:cs typeface="Arial"/>
                <a:sym typeface="Arial"/>
              </a:rPr>
              <a:t>Otitis media (OM)</a:t>
            </a:r>
            <a:endParaRPr b="1" i="0" sz="3959" u="none" cap="none" strike="noStrike">
              <a:solidFill>
                <a:schemeClr val="dk2"/>
              </a:solidFill>
              <a:latin typeface="Arial"/>
              <a:ea typeface="Arial"/>
              <a:cs typeface="Arial"/>
              <a:sym typeface="Arial"/>
            </a:endParaRPr>
          </a:p>
        </p:txBody>
      </p:sp>
      <p:sp>
        <p:nvSpPr>
          <p:cNvPr id="489" name="Shape 489"/>
          <p:cNvSpPr txBox="1"/>
          <p:nvPr>
            <p:ph idx="1" type="body"/>
          </p:nvPr>
        </p:nvSpPr>
        <p:spPr>
          <a:xfrm>
            <a:off x="114300" y="1833911"/>
            <a:ext cx="10109200" cy="5024089"/>
          </a:xfrm>
          <a:prstGeom prst="rect">
            <a:avLst/>
          </a:prstGeom>
          <a:solidFill>
            <a:schemeClr val="lt1"/>
          </a:solidFill>
          <a:ln>
            <a:noFill/>
          </a:ln>
        </p:spPr>
        <p:txBody>
          <a:bodyPr anchorCtr="0" anchor="t" bIns="45700" lIns="91425" spcFirstLastPara="1" rIns="91425" wrap="square" tIns="45700">
            <a:noAutofit/>
          </a:bodyPr>
          <a:lstStyle/>
          <a:p>
            <a:pPr indent="-182880" lvl="0" marL="182880" marR="0" rtl="0" algn="l">
              <a:spcBef>
                <a:spcPts val="0"/>
              </a:spcBef>
              <a:spcAft>
                <a:spcPts val="0"/>
              </a:spcAft>
              <a:buClr>
                <a:schemeClr val="accent1"/>
              </a:buClr>
              <a:buSzPts val="2040"/>
              <a:buFont typeface="Arial"/>
              <a:buNone/>
            </a:pPr>
            <a:r>
              <a:rPr b="1" i="0" lang="en-US" sz="2400" u="none" cap="none" strike="noStrike">
                <a:solidFill>
                  <a:schemeClr val="dk1"/>
                </a:solidFill>
                <a:latin typeface="Arial"/>
                <a:ea typeface="Arial"/>
                <a:cs typeface="Arial"/>
                <a:sym typeface="Arial"/>
              </a:rPr>
              <a:t>Acute otitis media is diagnosed in patients with acute onset, presence of middle ear effusion, physical evidence of middle ear inflammation.</a:t>
            </a:r>
            <a:endParaRPr b="1"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rPr b="1" i="0" lang="en-US" sz="2400" u="none" cap="none" strike="noStrike">
                <a:solidFill>
                  <a:srgbClr val="FF0000"/>
                </a:solidFill>
                <a:latin typeface="Arial"/>
                <a:ea typeface="Arial"/>
                <a:cs typeface="Arial"/>
                <a:sym typeface="Arial"/>
              </a:rPr>
              <a:t>-children before school age is most common group affected.</a:t>
            </a:r>
            <a:endParaRPr b="0" i="0" sz="2400" u="none" cap="none" strike="noStrike">
              <a:solidFill>
                <a:srgbClr val="FF0000"/>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p:txBody>
      </p:sp>
      <p:pic>
        <p:nvPicPr>
          <p:cNvPr descr="https://edc2.healthtap.com/ht-staging/user_answer/avatars/813285/large/Otitis-Media.jpeg?1386641384" id="490" name="Shape 490"/>
          <p:cNvPicPr preferRelativeResize="0"/>
          <p:nvPr/>
        </p:nvPicPr>
        <p:blipFill rotWithShape="1">
          <a:blip r:embed="rId3">
            <a:alphaModFix/>
          </a:blip>
          <a:srcRect b="0" l="0" r="0" t="0"/>
          <a:stretch/>
        </p:blipFill>
        <p:spPr>
          <a:xfrm>
            <a:off x="3035300" y="3722604"/>
            <a:ext cx="6708804" cy="302109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xEl>
                                              <p:pRg end="0" st="0"/>
                                            </p:txEl>
                                          </p:spTgt>
                                        </p:tgtEl>
                                        <p:attrNameLst>
                                          <p:attrName>style.visibility</p:attrName>
                                        </p:attrNameLst>
                                      </p:cBhvr>
                                      <p:to>
                                        <p:strVal val="visible"/>
                                      </p:to>
                                    </p:set>
                                    <p:animEffect filter="fade" transition="in">
                                      <p:cBhvr>
                                        <p:cTn dur="500"/>
                                        <p:tgtEl>
                                          <p:spTgt spid="4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xEl>
                                              <p:pRg end="1" st="1"/>
                                            </p:txEl>
                                          </p:spTgt>
                                        </p:tgtEl>
                                        <p:attrNameLst>
                                          <p:attrName>style.visibility</p:attrName>
                                        </p:attrNameLst>
                                      </p:cBhvr>
                                      <p:to>
                                        <p:strVal val="visible"/>
                                      </p:to>
                                    </p:set>
                                    <p:animEffect filter="fade" transition="in">
                                      <p:cBhvr>
                                        <p:cTn dur="500"/>
                                        <p:tgtEl>
                                          <p:spTgt spid="4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xEl>
                                              <p:pRg end="2" st="2"/>
                                            </p:txEl>
                                          </p:spTgt>
                                        </p:tgtEl>
                                        <p:attrNameLst>
                                          <p:attrName>style.visibility</p:attrName>
                                        </p:attrNameLst>
                                      </p:cBhvr>
                                      <p:to>
                                        <p:strVal val="visible"/>
                                      </p:to>
                                    </p:set>
                                    <p:animEffect filter="fade" transition="in">
                                      <p:cBhvr>
                                        <p:cTn dur="500"/>
                                        <p:tgtEl>
                                          <p:spTgt spid="48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sp>
        <p:nvSpPr>
          <p:cNvPr id="495" name="Shape 495"/>
          <p:cNvSpPr txBox="1"/>
          <p:nvPr>
            <p:ph type="title"/>
          </p:nvPr>
        </p:nvSpPr>
        <p:spPr>
          <a:xfrm>
            <a:off x="1625600" y="417515"/>
            <a:ext cx="8229600" cy="7254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000"/>
              <a:buFont typeface="Arial"/>
              <a:buNone/>
            </a:pPr>
            <a:r>
              <a:rPr b="1" i="0" lang="en-US" sz="4000" u="none" cap="none" strike="noStrike">
                <a:solidFill>
                  <a:schemeClr val="dk2"/>
                </a:solidFill>
                <a:latin typeface="Arial"/>
                <a:ea typeface="Arial"/>
                <a:cs typeface="Arial"/>
                <a:sym typeface="Arial"/>
              </a:rPr>
              <a:t>Otitis media (OM)</a:t>
            </a:r>
            <a:endParaRPr b="1" i="0" sz="4000" u="none" cap="none" strike="noStrike">
              <a:solidFill>
                <a:schemeClr val="dk2"/>
              </a:solidFill>
              <a:latin typeface="Arial"/>
              <a:ea typeface="Arial"/>
              <a:cs typeface="Arial"/>
              <a:sym typeface="Arial"/>
            </a:endParaRPr>
          </a:p>
        </p:txBody>
      </p:sp>
      <p:sp>
        <p:nvSpPr>
          <p:cNvPr id="496" name="Shape 496"/>
          <p:cNvSpPr txBox="1"/>
          <p:nvPr>
            <p:ph idx="1" type="body"/>
          </p:nvPr>
        </p:nvSpPr>
        <p:spPr>
          <a:xfrm>
            <a:off x="3381355" y="3243258"/>
            <a:ext cx="6090557" cy="642942"/>
          </a:xfrm>
          <a:prstGeom prst="rect">
            <a:avLst/>
          </a:prstGeom>
          <a:solidFill>
            <a:schemeClr val="lt1"/>
          </a:solidFill>
          <a:ln>
            <a:noFill/>
          </a:ln>
        </p:spPr>
        <p:txBody>
          <a:bodyPr anchorCtr="0" anchor="t" bIns="45700" lIns="91425" spcFirstLastPara="1" rIns="91425" wrap="square" tIns="45700">
            <a:noAutofit/>
          </a:bodyPr>
          <a:lstStyle/>
          <a:p>
            <a:pPr indent="-182880" lvl="0" marL="182880" marR="0" rtl="0" algn="ctr">
              <a:lnSpc>
                <a:spcPct val="150000"/>
              </a:lnSpc>
              <a:spcBef>
                <a:spcPts val="0"/>
              </a:spcBef>
              <a:spcAft>
                <a:spcPts val="0"/>
              </a:spcAft>
              <a:buClr>
                <a:schemeClr val="accent1"/>
              </a:buClr>
              <a:buSzPts val="1530"/>
              <a:buFont typeface="Arial"/>
              <a:buNone/>
            </a:pPr>
            <a:r>
              <a:rPr b="1" i="0" lang="en-US" sz="1800" u="none" cap="none" strike="noStrike">
                <a:solidFill>
                  <a:schemeClr val="dk1"/>
                </a:solidFill>
                <a:latin typeface="Arial"/>
                <a:ea typeface="Arial"/>
                <a:cs typeface="Arial"/>
                <a:sym typeface="Arial"/>
              </a:rPr>
              <a:t>Symptoms associated with OM </a:t>
            </a:r>
            <a:r>
              <a:rPr b="1" i="0" lang="en-US" sz="1800" u="none" cap="none" strike="noStrike">
                <a:solidFill>
                  <a:srgbClr val="FF0000"/>
                </a:solidFill>
                <a:latin typeface="Arial"/>
                <a:ea typeface="Arial"/>
                <a:cs typeface="Arial"/>
                <a:sym typeface="Arial"/>
              </a:rPr>
              <a:t>                    </a:t>
            </a:r>
            <a:endParaRPr b="1" i="0" sz="1800" u="none" cap="none" strike="noStrike">
              <a:solidFill>
                <a:srgbClr val="FF0000"/>
              </a:solidFill>
              <a:latin typeface="Arial"/>
              <a:ea typeface="Arial"/>
              <a:cs typeface="Arial"/>
              <a:sym typeface="Arial"/>
            </a:endParaRPr>
          </a:p>
        </p:txBody>
      </p:sp>
      <p:grpSp>
        <p:nvGrpSpPr>
          <p:cNvPr id="497" name="Shape 497"/>
          <p:cNvGrpSpPr/>
          <p:nvPr/>
        </p:nvGrpSpPr>
        <p:grpSpPr>
          <a:xfrm>
            <a:off x="2828827" y="1786997"/>
            <a:ext cx="6400337" cy="1200063"/>
            <a:chOff x="510171" y="1069"/>
            <a:chExt cx="6400337" cy="1200063"/>
          </a:xfrm>
        </p:grpSpPr>
        <p:sp>
          <p:nvSpPr>
            <p:cNvPr id="498" name="Shape 498"/>
            <p:cNvSpPr/>
            <p:nvPr/>
          </p:nvSpPr>
          <p:spPr>
            <a:xfrm>
              <a:off x="510171" y="1069"/>
              <a:ext cx="2000105" cy="1200063"/>
            </a:xfrm>
            <a:prstGeom prst="rect">
              <a:avLst/>
            </a:prstGeom>
            <a:solidFill>
              <a:srgbClr val="ECB9B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9" name="Shape 499"/>
            <p:cNvSpPr txBox="1"/>
            <p:nvPr/>
          </p:nvSpPr>
          <p:spPr>
            <a:xfrm>
              <a:off x="510171" y="1069"/>
              <a:ext cx="2000105" cy="1200063"/>
            </a:xfrm>
            <a:prstGeom prst="rect">
              <a:avLst/>
            </a:prstGeom>
            <a:noFill/>
            <a:ln>
              <a:noFill/>
            </a:ln>
          </p:spPr>
          <p:txBody>
            <a:bodyPr anchorCtr="0" anchor="ctr" bIns="83800" lIns="83800" spcFirstLastPara="1" rIns="83800" wrap="square" tIns="83800">
              <a:noAutofit/>
            </a:bodyPr>
            <a:lstStyle/>
            <a:p>
              <a:pPr indent="0" lvl="0" marL="0" marR="0" rtl="1" algn="ctr">
                <a:lnSpc>
                  <a:spcPct val="90000"/>
                </a:lnSpc>
                <a:spcBef>
                  <a:spcPts val="0"/>
                </a:spcBef>
                <a:spcAft>
                  <a:spcPts val="0"/>
                </a:spcAft>
                <a:buNone/>
              </a:pPr>
              <a:r>
                <a:rPr lang="en-US" sz="2200">
                  <a:solidFill>
                    <a:schemeClr val="lt1"/>
                  </a:solidFill>
                  <a:latin typeface="Arial"/>
                  <a:ea typeface="Arial"/>
                  <a:cs typeface="Arial"/>
                  <a:sym typeface="Arial"/>
                </a:rPr>
                <a:t>Streptococcus Pneumoniae</a:t>
              </a:r>
              <a:endParaRPr sz="2200">
                <a:solidFill>
                  <a:schemeClr val="lt1"/>
                </a:solidFill>
                <a:latin typeface="Arial"/>
                <a:ea typeface="Arial"/>
                <a:cs typeface="Arial"/>
                <a:sym typeface="Arial"/>
              </a:endParaRPr>
            </a:p>
          </p:txBody>
        </p:sp>
        <p:sp>
          <p:nvSpPr>
            <p:cNvPr id="500" name="Shape 500"/>
            <p:cNvSpPr/>
            <p:nvPr/>
          </p:nvSpPr>
          <p:spPr>
            <a:xfrm>
              <a:off x="2710287" y="1069"/>
              <a:ext cx="2000105" cy="1200063"/>
            </a:xfrm>
            <a:prstGeom prst="rect">
              <a:avLst/>
            </a:prstGeom>
            <a:solidFill>
              <a:srgbClr val="ECB9B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1" name="Shape 501"/>
            <p:cNvSpPr txBox="1"/>
            <p:nvPr/>
          </p:nvSpPr>
          <p:spPr>
            <a:xfrm>
              <a:off x="2710287" y="1069"/>
              <a:ext cx="2000105" cy="1200063"/>
            </a:xfrm>
            <a:prstGeom prst="rect">
              <a:avLst/>
            </a:prstGeom>
            <a:noFill/>
            <a:ln>
              <a:noFill/>
            </a:ln>
          </p:spPr>
          <p:txBody>
            <a:bodyPr anchorCtr="0" anchor="ctr" bIns="83800" lIns="83800" spcFirstLastPara="1" rIns="83800" wrap="square" tIns="83800">
              <a:noAutofit/>
            </a:bodyPr>
            <a:lstStyle/>
            <a:p>
              <a:pPr indent="0" lvl="0" marL="0" marR="0" rtl="1" algn="ctr">
                <a:lnSpc>
                  <a:spcPct val="90000"/>
                </a:lnSpc>
                <a:spcBef>
                  <a:spcPts val="0"/>
                </a:spcBef>
                <a:spcAft>
                  <a:spcPts val="0"/>
                </a:spcAft>
                <a:buNone/>
              </a:pPr>
              <a:r>
                <a:rPr lang="en-US" sz="2200">
                  <a:solidFill>
                    <a:schemeClr val="lt1"/>
                  </a:solidFill>
                  <a:latin typeface="Arial"/>
                  <a:ea typeface="Arial"/>
                  <a:cs typeface="Arial"/>
                  <a:sym typeface="Arial"/>
                </a:rPr>
                <a:t>Haemophilus Influenzae</a:t>
              </a:r>
              <a:endParaRPr sz="2200">
                <a:solidFill>
                  <a:schemeClr val="lt1"/>
                </a:solidFill>
                <a:latin typeface="Arial"/>
                <a:ea typeface="Arial"/>
                <a:cs typeface="Arial"/>
                <a:sym typeface="Arial"/>
              </a:endParaRPr>
            </a:p>
          </p:txBody>
        </p:sp>
        <p:sp>
          <p:nvSpPr>
            <p:cNvPr id="502" name="Shape 502"/>
            <p:cNvSpPr/>
            <p:nvPr/>
          </p:nvSpPr>
          <p:spPr>
            <a:xfrm>
              <a:off x="4910403" y="1069"/>
              <a:ext cx="2000105" cy="1200063"/>
            </a:xfrm>
            <a:prstGeom prst="rect">
              <a:avLst/>
            </a:prstGeom>
            <a:solidFill>
              <a:srgbClr val="ECB9B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3" name="Shape 503"/>
            <p:cNvSpPr txBox="1"/>
            <p:nvPr/>
          </p:nvSpPr>
          <p:spPr>
            <a:xfrm>
              <a:off x="4910403" y="1069"/>
              <a:ext cx="2000105" cy="1200063"/>
            </a:xfrm>
            <a:prstGeom prst="rect">
              <a:avLst/>
            </a:prstGeom>
            <a:noFill/>
            <a:ln>
              <a:noFill/>
            </a:ln>
          </p:spPr>
          <p:txBody>
            <a:bodyPr anchorCtr="0" anchor="ctr" bIns="83800" lIns="83800" spcFirstLastPara="1" rIns="83800" wrap="square" tIns="83800">
              <a:noAutofit/>
            </a:bodyPr>
            <a:lstStyle/>
            <a:p>
              <a:pPr indent="0" lvl="0" marL="0" marR="0" rtl="1" algn="ctr">
                <a:lnSpc>
                  <a:spcPct val="90000"/>
                </a:lnSpc>
                <a:spcBef>
                  <a:spcPts val="0"/>
                </a:spcBef>
                <a:spcAft>
                  <a:spcPts val="0"/>
                </a:spcAft>
                <a:buNone/>
              </a:pPr>
              <a:r>
                <a:rPr lang="en-US" sz="2200">
                  <a:solidFill>
                    <a:schemeClr val="lt1"/>
                  </a:solidFill>
                  <a:latin typeface="Arial"/>
                  <a:ea typeface="Arial"/>
                  <a:cs typeface="Arial"/>
                  <a:sym typeface="Arial"/>
                </a:rPr>
                <a:t>Branhamella Catarrhalis</a:t>
              </a:r>
              <a:endParaRPr sz="2200">
                <a:solidFill>
                  <a:schemeClr val="lt1"/>
                </a:solidFill>
                <a:latin typeface="Arial"/>
                <a:ea typeface="Arial"/>
                <a:cs typeface="Arial"/>
                <a:sym typeface="Arial"/>
              </a:endParaRPr>
            </a:p>
          </p:txBody>
        </p:sp>
      </p:grpSp>
      <p:sp>
        <p:nvSpPr>
          <p:cNvPr id="504" name="Shape 504"/>
          <p:cNvSpPr txBox="1"/>
          <p:nvPr/>
        </p:nvSpPr>
        <p:spPr>
          <a:xfrm>
            <a:off x="3381355" y="1142985"/>
            <a:ext cx="5583031" cy="369332"/>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The 3 most common organisms causing OM</a:t>
            </a:r>
            <a:endParaRPr sz="1800">
              <a:solidFill>
                <a:schemeClr val="dk1"/>
              </a:solidFill>
              <a:latin typeface="Arial"/>
              <a:ea typeface="Arial"/>
              <a:cs typeface="Arial"/>
              <a:sym typeface="Arial"/>
            </a:endParaRPr>
          </a:p>
        </p:txBody>
      </p:sp>
      <p:grpSp>
        <p:nvGrpSpPr>
          <p:cNvPr id="505" name="Shape 505"/>
          <p:cNvGrpSpPr/>
          <p:nvPr/>
        </p:nvGrpSpPr>
        <p:grpSpPr>
          <a:xfrm>
            <a:off x="3599837" y="3887253"/>
            <a:ext cx="4409938" cy="2756211"/>
            <a:chOff x="56537" y="1053"/>
            <a:chExt cx="4409938" cy="2756211"/>
          </a:xfrm>
        </p:grpSpPr>
        <p:sp>
          <p:nvSpPr>
            <p:cNvPr id="506" name="Shape 506"/>
            <p:cNvSpPr/>
            <p:nvPr/>
          </p:nvSpPr>
          <p:spPr>
            <a:xfrm>
              <a:off x="56537" y="1053"/>
              <a:ext cx="1378105" cy="826863"/>
            </a:xfrm>
            <a:prstGeom prst="rect">
              <a:avLst/>
            </a:prstGeom>
            <a:gradFill>
              <a:gsLst>
                <a:gs pos="0">
                  <a:srgbClr val="788C81"/>
                </a:gs>
                <a:gs pos="34000">
                  <a:srgbClr val="798B81"/>
                </a:gs>
                <a:gs pos="70000">
                  <a:srgbClr val="899C90"/>
                </a:gs>
                <a:gs pos="100000">
                  <a:schemeClr val="accent1"/>
                </a:gs>
              </a:gsLst>
              <a:path path="circle">
                <a:fillToRect b="50%" l="50%" r="50%" t="50%"/>
              </a:path>
              <a:tileRect/>
            </a:gradFill>
            <a:ln>
              <a:noFill/>
            </a:ln>
            <a:effectLst>
              <a:outerShdw blurRad="38100" rotWithShape="0" algn="br" dir="2700000" dist="25400">
                <a:srgbClr val="000000">
                  <a:alpha val="6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7" name="Shape 507"/>
            <p:cNvSpPr txBox="1"/>
            <p:nvPr/>
          </p:nvSpPr>
          <p:spPr>
            <a:xfrm>
              <a:off x="56537" y="1053"/>
              <a:ext cx="1378105" cy="826863"/>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1" lang="en-US" sz="2000">
                  <a:solidFill>
                    <a:schemeClr val="dk1"/>
                  </a:solidFill>
                  <a:latin typeface="Arial"/>
                  <a:ea typeface="Arial"/>
                  <a:cs typeface="Arial"/>
                  <a:sym typeface="Arial"/>
                </a:rPr>
                <a:t>Otalgia</a:t>
              </a:r>
              <a:endParaRPr sz="2000">
                <a:solidFill>
                  <a:schemeClr val="dk1"/>
                </a:solidFill>
                <a:latin typeface="Arial"/>
                <a:ea typeface="Arial"/>
                <a:cs typeface="Arial"/>
                <a:sym typeface="Arial"/>
              </a:endParaRPr>
            </a:p>
          </p:txBody>
        </p:sp>
        <p:sp>
          <p:nvSpPr>
            <p:cNvPr id="508" name="Shape 508"/>
            <p:cNvSpPr/>
            <p:nvPr/>
          </p:nvSpPr>
          <p:spPr>
            <a:xfrm>
              <a:off x="1572454" y="1053"/>
              <a:ext cx="1378105" cy="826863"/>
            </a:xfrm>
            <a:prstGeom prst="rect">
              <a:avLst/>
            </a:prstGeom>
            <a:gradFill>
              <a:gsLst>
                <a:gs pos="0">
                  <a:srgbClr val="788C81"/>
                </a:gs>
                <a:gs pos="34000">
                  <a:srgbClr val="798B81"/>
                </a:gs>
                <a:gs pos="70000">
                  <a:srgbClr val="899C90"/>
                </a:gs>
                <a:gs pos="100000">
                  <a:schemeClr val="accent1"/>
                </a:gs>
              </a:gsLst>
              <a:path path="circle">
                <a:fillToRect b="50%" l="50%" r="50%" t="50%"/>
              </a:path>
              <a:tileRect/>
            </a:gradFill>
            <a:ln>
              <a:noFill/>
            </a:ln>
            <a:effectLst>
              <a:outerShdw blurRad="38100" rotWithShape="0" algn="br" dir="2700000" dist="25400">
                <a:srgbClr val="000000">
                  <a:alpha val="6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9" name="Shape 509"/>
            <p:cNvSpPr txBox="1"/>
            <p:nvPr/>
          </p:nvSpPr>
          <p:spPr>
            <a:xfrm>
              <a:off x="1572454" y="1053"/>
              <a:ext cx="1378105" cy="826863"/>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1" lang="en-US" sz="2000">
                  <a:solidFill>
                    <a:schemeClr val="dk1"/>
                  </a:solidFill>
                  <a:latin typeface="Arial"/>
                  <a:ea typeface="Arial"/>
                  <a:cs typeface="Arial"/>
                  <a:sym typeface="Arial"/>
                </a:rPr>
                <a:t>Otorrhea</a:t>
              </a:r>
              <a:endParaRPr sz="2000">
                <a:solidFill>
                  <a:schemeClr val="dk1"/>
                </a:solidFill>
                <a:latin typeface="Arial"/>
                <a:ea typeface="Arial"/>
                <a:cs typeface="Arial"/>
                <a:sym typeface="Arial"/>
              </a:endParaRPr>
            </a:p>
          </p:txBody>
        </p:sp>
        <p:sp>
          <p:nvSpPr>
            <p:cNvPr id="510" name="Shape 510"/>
            <p:cNvSpPr/>
            <p:nvPr/>
          </p:nvSpPr>
          <p:spPr>
            <a:xfrm>
              <a:off x="3088370" y="1053"/>
              <a:ext cx="1378105" cy="826863"/>
            </a:xfrm>
            <a:prstGeom prst="rect">
              <a:avLst/>
            </a:prstGeom>
            <a:gradFill>
              <a:gsLst>
                <a:gs pos="0">
                  <a:srgbClr val="788C81"/>
                </a:gs>
                <a:gs pos="34000">
                  <a:srgbClr val="798B81"/>
                </a:gs>
                <a:gs pos="70000">
                  <a:srgbClr val="899C90"/>
                </a:gs>
                <a:gs pos="100000">
                  <a:schemeClr val="accent1"/>
                </a:gs>
              </a:gsLst>
              <a:path path="circle">
                <a:fillToRect b="50%" l="50%" r="50%" t="50%"/>
              </a:path>
              <a:tileRect/>
            </a:gradFill>
            <a:ln>
              <a:noFill/>
            </a:ln>
            <a:effectLst>
              <a:outerShdw blurRad="38100" rotWithShape="0" algn="br" dir="2700000" dist="25400">
                <a:srgbClr val="000000">
                  <a:alpha val="6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1" name="Shape 511"/>
            <p:cNvSpPr txBox="1"/>
            <p:nvPr/>
          </p:nvSpPr>
          <p:spPr>
            <a:xfrm>
              <a:off x="3088370" y="1053"/>
              <a:ext cx="1378105" cy="826863"/>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1" lang="en-US" sz="2000">
                  <a:solidFill>
                    <a:schemeClr val="dk1"/>
                  </a:solidFill>
                  <a:latin typeface="Arial"/>
                  <a:ea typeface="Arial"/>
                  <a:cs typeface="Arial"/>
                  <a:sym typeface="Arial"/>
                </a:rPr>
                <a:t>Deafness</a:t>
              </a:r>
              <a:endParaRPr b="1" sz="2000">
                <a:solidFill>
                  <a:schemeClr val="dk1"/>
                </a:solidFill>
                <a:latin typeface="Arial"/>
                <a:ea typeface="Arial"/>
                <a:cs typeface="Arial"/>
                <a:sym typeface="Arial"/>
              </a:endParaRPr>
            </a:p>
          </p:txBody>
        </p:sp>
        <p:sp>
          <p:nvSpPr>
            <p:cNvPr id="512" name="Shape 512"/>
            <p:cNvSpPr/>
            <p:nvPr/>
          </p:nvSpPr>
          <p:spPr>
            <a:xfrm>
              <a:off x="56537" y="965727"/>
              <a:ext cx="1378105" cy="826863"/>
            </a:xfrm>
            <a:prstGeom prst="rect">
              <a:avLst/>
            </a:prstGeom>
            <a:gradFill>
              <a:gsLst>
                <a:gs pos="0">
                  <a:srgbClr val="788C81"/>
                </a:gs>
                <a:gs pos="34000">
                  <a:srgbClr val="798B81"/>
                </a:gs>
                <a:gs pos="70000">
                  <a:srgbClr val="899C90"/>
                </a:gs>
                <a:gs pos="100000">
                  <a:schemeClr val="accent1"/>
                </a:gs>
              </a:gsLst>
              <a:path path="circle">
                <a:fillToRect b="50%" l="50%" r="50%" t="50%"/>
              </a:path>
              <a:tileRect/>
            </a:gradFill>
            <a:ln>
              <a:noFill/>
            </a:ln>
            <a:effectLst>
              <a:outerShdw blurRad="38100" rotWithShape="0" algn="br" dir="2700000" dist="25400">
                <a:srgbClr val="000000">
                  <a:alpha val="6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3" name="Shape 513"/>
            <p:cNvSpPr txBox="1"/>
            <p:nvPr/>
          </p:nvSpPr>
          <p:spPr>
            <a:xfrm>
              <a:off x="56537" y="965727"/>
              <a:ext cx="1378105" cy="826863"/>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1" lang="en-US" sz="2000">
                  <a:solidFill>
                    <a:schemeClr val="dk1"/>
                  </a:solidFill>
                  <a:latin typeface="Arial"/>
                  <a:ea typeface="Arial"/>
                  <a:cs typeface="Arial"/>
                  <a:sym typeface="Arial"/>
                </a:rPr>
                <a:t>Headache</a:t>
              </a:r>
              <a:endParaRPr b="1" sz="2000">
                <a:solidFill>
                  <a:schemeClr val="dk1"/>
                </a:solidFill>
                <a:latin typeface="Arial"/>
                <a:ea typeface="Arial"/>
                <a:cs typeface="Arial"/>
                <a:sym typeface="Arial"/>
              </a:endParaRPr>
            </a:p>
          </p:txBody>
        </p:sp>
        <p:sp>
          <p:nvSpPr>
            <p:cNvPr id="514" name="Shape 514"/>
            <p:cNvSpPr/>
            <p:nvPr/>
          </p:nvSpPr>
          <p:spPr>
            <a:xfrm>
              <a:off x="1572454" y="965727"/>
              <a:ext cx="1378105" cy="826863"/>
            </a:xfrm>
            <a:prstGeom prst="rect">
              <a:avLst/>
            </a:prstGeom>
            <a:gradFill>
              <a:gsLst>
                <a:gs pos="0">
                  <a:srgbClr val="788C81"/>
                </a:gs>
                <a:gs pos="34000">
                  <a:srgbClr val="798B81"/>
                </a:gs>
                <a:gs pos="70000">
                  <a:srgbClr val="899C90"/>
                </a:gs>
                <a:gs pos="100000">
                  <a:schemeClr val="accent1"/>
                </a:gs>
              </a:gsLst>
              <a:path path="circle">
                <a:fillToRect b="50%" l="50%" r="50%" t="50%"/>
              </a:path>
              <a:tileRect/>
            </a:gradFill>
            <a:ln>
              <a:noFill/>
            </a:ln>
            <a:effectLst>
              <a:outerShdw blurRad="38100" rotWithShape="0" algn="br" dir="2700000" dist="25400">
                <a:srgbClr val="000000">
                  <a:alpha val="6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5" name="Shape 515"/>
            <p:cNvSpPr txBox="1"/>
            <p:nvPr/>
          </p:nvSpPr>
          <p:spPr>
            <a:xfrm>
              <a:off x="1572454" y="965727"/>
              <a:ext cx="1378105" cy="826863"/>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1" lang="en-US" sz="2000">
                  <a:solidFill>
                    <a:schemeClr val="dk1"/>
                  </a:solidFill>
                  <a:latin typeface="Arial"/>
                  <a:ea typeface="Arial"/>
                  <a:cs typeface="Arial"/>
                  <a:sym typeface="Arial"/>
                </a:rPr>
                <a:t>Fever</a:t>
              </a:r>
              <a:endParaRPr b="1" sz="2000">
                <a:solidFill>
                  <a:schemeClr val="dk1"/>
                </a:solidFill>
                <a:latin typeface="Arial"/>
                <a:ea typeface="Arial"/>
                <a:cs typeface="Arial"/>
                <a:sym typeface="Arial"/>
              </a:endParaRPr>
            </a:p>
          </p:txBody>
        </p:sp>
        <p:sp>
          <p:nvSpPr>
            <p:cNvPr id="516" name="Shape 516"/>
            <p:cNvSpPr/>
            <p:nvPr/>
          </p:nvSpPr>
          <p:spPr>
            <a:xfrm>
              <a:off x="3088370" y="965727"/>
              <a:ext cx="1378105" cy="826863"/>
            </a:xfrm>
            <a:prstGeom prst="rect">
              <a:avLst/>
            </a:prstGeom>
            <a:gradFill>
              <a:gsLst>
                <a:gs pos="0">
                  <a:srgbClr val="788C81"/>
                </a:gs>
                <a:gs pos="34000">
                  <a:srgbClr val="798B81"/>
                </a:gs>
                <a:gs pos="70000">
                  <a:srgbClr val="899C90"/>
                </a:gs>
                <a:gs pos="100000">
                  <a:schemeClr val="accent1"/>
                </a:gs>
              </a:gsLst>
              <a:path path="circle">
                <a:fillToRect b="50%" l="50%" r="50%" t="50%"/>
              </a:path>
              <a:tileRect/>
            </a:gradFill>
            <a:ln>
              <a:noFill/>
            </a:ln>
            <a:effectLst>
              <a:outerShdw blurRad="38100" rotWithShape="0" algn="br" dir="2700000" dist="25400">
                <a:srgbClr val="000000">
                  <a:alpha val="6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7" name="Shape 517"/>
            <p:cNvSpPr txBox="1"/>
            <p:nvPr/>
          </p:nvSpPr>
          <p:spPr>
            <a:xfrm>
              <a:off x="3088370" y="965727"/>
              <a:ext cx="1378105" cy="826863"/>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1" lang="en-US" sz="2000">
                  <a:solidFill>
                    <a:schemeClr val="dk1"/>
                  </a:solidFill>
                  <a:latin typeface="Arial"/>
                  <a:ea typeface="Arial"/>
                  <a:cs typeface="Arial"/>
                  <a:sym typeface="Arial"/>
                </a:rPr>
                <a:t>loss of appetite</a:t>
              </a:r>
              <a:endParaRPr sz="2000">
                <a:solidFill>
                  <a:schemeClr val="dk1"/>
                </a:solidFill>
                <a:latin typeface="Arial"/>
                <a:ea typeface="Arial"/>
                <a:cs typeface="Arial"/>
                <a:sym typeface="Arial"/>
              </a:endParaRPr>
            </a:p>
          </p:txBody>
        </p:sp>
        <p:sp>
          <p:nvSpPr>
            <p:cNvPr id="518" name="Shape 518"/>
            <p:cNvSpPr/>
            <p:nvPr/>
          </p:nvSpPr>
          <p:spPr>
            <a:xfrm>
              <a:off x="814495" y="1930401"/>
              <a:ext cx="1378105" cy="826863"/>
            </a:xfrm>
            <a:prstGeom prst="rect">
              <a:avLst/>
            </a:prstGeom>
            <a:gradFill>
              <a:gsLst>
                <a:gs pos="0">
                  <a:srgbClr val="788C81"/>
                </a:gs>
                <a:gs pos="34000">
                  <a:srgbClr val="798B81"/>
                </a:gs>
                <a:gs pos="70000">
                  <a:srgbClr val="899C90"/>
                </a:gs>
                <a:gs pos="100000">
                  <a:schemeClr val="accent1"/>
                </a:gs>
              </a:gsLst>
              <a:path path="circle">
                <a:fillToRect b="50%" l="50%" r="50%" t="50%"/>
              </a:path>
              <a:tileRect/>
            </a:gradFill>
            <a:ln>
              <a:noFill/>
            </a:ln>
            <a:effectLst>
              <a:outerShdw blurRad="38100" rotWithShape="0" algn="br" dir="2700000" dist="25400">
                <a:srgbClr val="000000">
                  <a:alpha val="6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9" name="Shape 519"/>
            <p:cNvSpPr txBox="1"/>
            <p:nvPr/>
          </p:nvSpPr>
          <p:spPr>
            <a:xfrm>
              <a:off x="814495" y="1930401"/>
              <a:ext cx="1378105" cy="826863"/>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1" lang="en-US" sz="2000">
                  <a:solidFill>
                    <a:schemeClr val="dk1"/>
                  </a:solidFill>
                  <a:latin typeface="Arial"/>
                  <a:ea typeface="Arial"/>
                  <a:cs typeface="Arial"/>
                  <a:sym typeface="Arial"/>
                </a:rPr>
                <a:t>Irritability</a:t>
              </a:r>
              <a:endParaRPr sz="2000">
                <a:solidFill>
                  <a:schemeClr val="dk1"/>
                </a:solidFill>
                <a:latin typeface="Arial"/>
                <a:ea typeface="Arial"/>
                <a:cs typeface="Arial"/>
                <a:sym typeface="Arial"/>
              </a:endParaRPr>
            </a:p>
          </p:txBody>
        </p:sp>
        <p:sp>
          <p:nvSpPr>
            <p:cNvPr id="520" name="Shape 520"/>
            <p:cNvSpPr/>
            <p:nvPr/>
          </p:nvSpPr>
          <p:spPr>
            <a:xfrm>
              <a:off x="2330412" y="1930401"/>
              <a:ext cx="1378105" cy="826863"/>
            </a:xfrm>
            <a:prstGeom prst="rect">
              <a:avLst/>
            </a:prstGeom>
            <a:gradFill>
              <a:gsLst>
                <a:gs pos="0">
                  <a:srgbClr val="788C81"/>
                </a:gs>
                <a:gs pos="34000">
                  <a:srgbClr val="798B81"/>
                </a:gs>
                <a:gs pos="70000">
                  <a:srgbClr val="899C90"/>
                </a:gs>
                <a:gs pos="100000">
                  <a:schemeClr val="accent1"/>
                </a:gs>
              </a:gsLst>
              <a:path path="circle">
                <a:fillToRect b="50%" l="50%" r="50%" t="50%"/>
              </a:path>
              <a:tileRect/>
            </a:gradFill>
            <a:ln>
              <a:noFill/>
            </a:ln>
            <a:effectLst>
              <a:outerShdw blurRad="38100" rotWithShape="0" algn="br" dir="2700000" dist="25400">
                <a:srgbClr val="000000">
                  <a:alpha val="6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1" name="Shape 521"/>
            <p:cNvSpPr txBox="1"/>
            <p:nvPr/>
          </p:nvSpPr>
          <p:spPr>
            <a:xfrm>
              <a:off x="2330412" y="1930401"/>
              <a:ext cx="1378105" cy="826863"/>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1" lang="en-US" sz="2000">
                  <a:solidFill>
                    <a:schemeClr val="dk1"/>
                  </a:solidFill>
                  <a:latin typeface="Arial"/>
                  <a:ea typeface="Arial"/>
                  <a:cs typeface="Arial"/>
                  <a:sym typeface="Arial"/>
                </a:rPr>
                <a:t>Vomiting </a:t>
              </a:r>
              <a:endParaRPr sz="2000">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500"/>
                                        <p:tgtEl>
                                          <p:spTgt spid="4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xEl>
                                              <p:pRg end="0" st="0"/>
                                            </p:txEl>
                                          </p:spTgt>
                                        </p:tgtEl>
                                        <p:attrNameLst>
                                          <p:attrName>style.visibility</p:attrName>
                                        </p:attrNameLst>
                                      </p:cBhvr>
                                      <p:to>
                                        <p:strVal val="visible"/>
                                      </p:to>
                                    </p:set>
                                    <p:animEffect filter="fade" transition="in">
                                      <p:cBhvr>
                                        <p:cTn dur="500"/>
                                        <p:tgtEl>
                                          <p:spTgt spid="5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xEl>
                                              <p:pRg end="0" st="0"/>
                                            </p:txEl>
                                          </p:spTgt>
                                        </p:tgtEl>
                                        <p:attrNameLst>
                                          <p:attrName>style.visibility</p:attrName>
                                        </p:attrNameLst>
                                      </p:cBhvr>
                                      <p:to>
                                        <p:strVal val="visible"/>
                                      </p:to>
                                    </p:set>
                                    <p:animEffect filter="fade" transition="in">
                                      <p:cBhvr>
                                        <p:cTn dur="500"/>
                                        <p:tgtEl>
                                          <p:spTgt spid="49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5" name="Shape 525"/>
        <p:cNvGrpSpPr/>
        <p:nvPr/>
      </p:nvGrpSpPr>
      <p:grpSpPr>
        <a:xfrm>
          <a:off x="0" y="0"/>
          <a:ext cx="0" cy="0"/>
          <a:chOff x="0" y="0"/>
          <a:chExt cx="0" cy="0"/>
        </a:xfrm>
      </p:grpSpPr>
      <p:sp>
        <p:nvSpPr>
          <p:cNvPr id="526" name="Shape 526"/>
          <p:cNvSpPr txBox="1"/>
          <p:nvPr>
            <p:ph type="title"/>
          </p:nvPr>
        </p:nvSpPr>
        <p:spPr>
          <a:xfrm>
            <a:off x="609600" y="533400"/>
            <a:ext cx="10972800" cy="990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400"/>
              <a:buFont typeface="Arial"/>
              <a:buNone/>
            </a:pPr>
            <a:r>
              <a:rPr b="1" i="0" lang="en-US" sz="4400" u="none" cap="none" strike="noStrike">
                <a:solidFill>
                  <a:schemeClr val="dk2"/>
                </a:solidFill>
                <a:latin typeface="Arial"/>
                <a:ea typeface="Arial"/>
                <a:cs typeface="Arial"/>
                <a:sym typeface="Arial"/>
              </a:rPr>
              <a:t>Diagnosis of OM</a:t>
            </a:r>
            <a:endParaRPr b="1" i="0" sz="4400" u="none" cap="none" strike="noStrike">
              <a:solidFill>
                <a:schemeClr val="dk2"/>
              </a:solidFill>
              <a:latin typeface="Arial"/>
              <a:ea typeface="Arial"/>
              <a:cs typeface="Arial"/>
              <a:sym typeface="Arial"/>
            </a:endParaRPr>
          </a:p>
        </p:txBody>
      </p:sp>
      <p:sp>
        <p:nvSpPr>
          <p:cNvPr id="527" name="Shape 527"/>
          <p:cNvSpPr txBox="1"/>
          <p:nvPr>
            <p:ph idx="1" type="body"/>
          </p:nvPr>
        </p:nvSpPr>
        <p:spPr>
          <a:xfrm>
            <a:off x="0" y="1600200"/>
            <a:ext cx="11582400" cy="5257800"/>
          </a:xfrm>
          <a:prstGeom prst="rect">
            <a:avLst/>
          </a:prstGeom>
          <a:solidFill>
            <a:schemeClr val="lt1"/>
          </a:solidFill>
          <a:ln>
            <a:noFill/>
          </a:ln>
        </p:spPr>
        <p:txBody>
          <a:bodyPr anchorCtr="0" anchor="t" bIns="45700" lIns="91425" spcFirstLastPara="1" rIns="91425" wrap="square" tIns="45700">
            <a:noAutofit/>
          </a:bodyPr>
          <a:lstStyle/>
          <a:p>
            <a:pPr indent="-182880" lvl="0" marL="182880" marR="0" rtl="0" algn="l">
              <a:spcBef>
                <a:spcPts val="0"/>
              </a:spcBef>
              <a:spcAft>
                <a:spcPts val="0"/>
              </a:spcAft>
              <a:buClr>
                <a:schemeClr val="accent1"/>
              </a:buClr>
              <a:buSzPts val="2040"/>
              <a:buFont typeface="Arial"/>
              <a:buNone/>
            </a:pPr>
            <a:r>
              <a:rPr b="1" i="0" lang="en-US" sz="2400" u="none" cap="none" strike="noStrike">
                <a:solidFill>
                  <a:srgbClr val="FF0000"/>
                </a:solidFill>
                <a:latin typeface="Arial"/>
                <a:ea typeface="Arial"/>
                <a:cs typeface="Arial"/>
                <a:sym typeface="Arial"/>
              </a:rPr>
              <a:t>An AOM diagnosis requires : </a:t>
            </a:r>
            <a:endParaRPr b="0" i="0" sz="2400" u="none" cap="none" strike="noStrike">
              <a:solidFill>
                <a:srgbClr val="FF0000"/>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rPr b="1" i="0" lang="en-US" sz="2400" u="none" cap="none" strike="noStrike">
                <a:solidFill>
                  <a:schemeClr val="dk1"/>
                </a:solidFill>
                <a:latin typeface="Arial"/>
                <a:ea typeface="Arial"/>
                <a:cs typeface="Arial"/>
                <a:sym typeface="Arial"/>
              </a:rPr>
              <a:t>-Moderate to severe bulging of the tympanic membrane</a:t>
            </a:r>
            <a:endParaRPr b="0"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t/>
            </a:r>
            <a:endParaRPr b="1"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rPr b="1" i="0" lang="en-US" sz="2400" u="none" cap="none" strike="noStrike">
                <a:solidFill>
                  <a:schemeClr val="dk1"/>
                </a:solidFill>
                <a:latin typeface="Arial"/>
                <a:ea typeface="Arial"/>
                <a:cs typeface="Arial"/>
                <a:sym typeface="Arial"/>
              </a:rPr>
              <a:t>- New onset of otorrhea not caused by otitis externa</a:t>
            </a:r>
            <a:endParaRPr b="0"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t/>
            </a:r>
            <a:endParaRPr b="1"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rPr b="1" i="0" lang="en-US" sz="2400" u="none" cap="none" strike="noStrike">
                <a:solidFill>
                  <a:schemeClr val="dk1"/>
                </a:solidFill>
                <a:latin typeface="Arial"/>
                <a:ea typeface="Arial"/>
                <a:cs typeface="Arial"/>
                <a:sym typeface="Arial"/>
              </a:rPr>
              <a:t>- Or mild bulging of the tympanic membrane associated with recent onset of ear pain (less than 48 hours) or erythema.</a:t>
            </a:r>
            <a:endParaRPr b="0"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xEl>
                                              <p:pRg end="0" st="0"/>
                                            </p:txEl>
                                          </p:spTgt>
                                        </p:tgtEl>
                                        <p:attrNameLst>
                                          <p:attrName>style.visibility</p:attrName>
                                        </p:attrNameLst>
                                      </p:cBhvr>
                                      <p:to>
                                        <p:strVal val="visible"/>
                                      </p:to>
                                    </p:set>
                                    <p:animEffect filter="fade" transition="in">
                                      <p:cBhvr>
                                        <p:cTn dur="500"/>
                                        <p:tgtEl>
                                          <p:spTgt spid="5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xEl>
                                              <p:pRg end="1" st="1"/>
                                            </p:txEl>
                                          </p:spTgt>
                                        </p:tgtEl>
                                        <p:attrNameLst>
                                          <p:attrName>style.visibility</p:attrName>
                                        </p:attrNameLst>
                                      </p:cBhvr>
                                      <p:to>
                                        <p:strVal val="visible"/>
                                      </p:to>
                                    </p:set>
                                    <p:animEffect filter="fade" transition="in">
                                      <p:cBhvr>
                                        <p:cTn dur="500"/>
                                        <p:tgtEl>
                                          <p:spTgt spid="5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xEl>
                                              <p:pRg end="2" st="2"/>
                                            </p:txEl>
                                          </p:spTgt>
                                        </p:tgtEl>
                                        <p:attrNameLst>
                                          <p:attrName>style.visibility</p:attrName>
                                        </p:attrNameLst>
                                      </p:cBhvr>
                                      <p:to>
                                        <p:strVal val="visible"/>
                                      </p:to>
                                    </p:set>
                                    <p:animEffect filter="fade" transition="in">
                                      <p:cBhvr>
                                        <p:cTn dur="500"/>
                                        <p:tgtEl>
                                          <p:spTgt spid="5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xEl>
                                              <p:pRg end="3" st="3"/>
                                            </p:txEl>
                                          </p:spTgt>
                                        </p:tgtEl>
                                        <p:attrNameLst>
                                          <p:attrName>style.visibility</p:attrName>
                                        </p:attrNameLst>
                                      </p:cBhvr>
                                      <p:to>
                                        <p:strVal val="visible"/>
                                      </p:to>
                                    </p:set>
                                    <p:animEffect filter="fade" transition="in">
                                      <p:cBhvr>
                                        <p:cTn dur="500"/>
                                        <p:tgtEl>
                                          <p:spTgt spid="52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xEl>
                                              <p:pRg end="4" st="4"/>
                                            </p:txEl>
                                          </p:spTgt>
                                        </p:tgtEl>
                                        <p:attrNameLst>
                                          <p:attrName>style.visibility</p:attrName>
                                        </p:attrNameLst>
                                      </p:cBhvr>
                                      <p:to>
                                        <p:strVal val="visible"/>
                                      </p:to>
                                    </p:set>
                                    <p:animEffect filter="fade" transition="in">
                                      <p:cBhvr>
                                        <p:cTn dur="500"/>
                                        <p:tgtEl>
                                          <p:spTgt spid="52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xEl>
                                              <p:pRg end="5" st="5"/>
                                            </p:txEl>
                                          </p:spTgt>
                                        </p:tgtEl>
                                        <p:attrNameLst>
                                          <p:attrName>style.visibility</p:attrName>
                                        </p:attrNameLst>
                                      </p:cBhvr>
                                      <p:to>
                                        <p:strVal val="visible"/>
                                      </p:to>
                                    </p:set>
                                    <p:animEffect filter="fade" transition="in">
                                      <p:cBhvr>
                                        <p:cTn dur="500"/>
                                        <p:tgtEl>
                                          <p:spTgt spid="52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xEl>
                                              <p:pRg end="6" st="6"/>
                                            </p:txEl>
                                          </p:spTgt>
                                        </p:tgtEl>
                                        <p:attrNameLst>
                                          <p:attrName>style.visibility</p:attrName>
                                        </p:attrNameLst>
                                      </p:cBhvr>
                                      <p:to>
                                        <p:strVal val="visible"/>
                                      </p:to>
                                    </p:set>
                                    <p:animEffect filter="fade" transition="in">
                                      <p:cBhvr>
                                        <p:cTn dur="500"/>
                                        <p:tgtEl>
                                          <p:spTgt spid="52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pic>
        <p:nvPicPr>
          <p:cNvPr descr="AOM - otits otoscopy.jpg" id="532" name="Shape 532"/>
          <p:cNvPicPr preferRelativeResize="0"/>
          <p:nvPr/>
        </p:nvPicPr>
        <p:blipFill rotWithShape="1">
          <a:blip r:embed="rId3">
            <a:alphaModFix/>
          </a:blip>
          <a:srcRect b="0" l="0" r="0" t="0"/>
          <a:stretch/>
        </p:blipFill>
        <p:spPr>
          <a:xfrm>
            <a:off x="495300" y="876300"/>
            <a:ext cx="10934699" cy="49911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6" name="Shape 536"/>
        <p:cNvGrpSpPr/>
        <p:nvPr/>
      </p:nvGrpSpPr>
      <p:grpSpPr>
        <a:xfrm>
          <a:off x="0" y="0"/>
          <a:ext cx="0" cy="0"/>
          <a:chOff x="0" y="0"/>
          <a:chExt cx="0" cy="0"/>
        </a:xfrm>
      </p:grpSpPr>
      <p:pic>
        <p:nvPicPr>
          <p:cNvPr descr="Otitis media bulging.jpg" id="537" name="Shape 537"/>
          <p:cNvPicPr preferRelativeResize="0"/>
          <p:nvPr/>
        </p:nvPicPr>
        <p:blipFill rotWithShape="1">
          <a:blip r:embed="rId3">
            <a:alphaModFix/>
          </a:blip>
          <a:srcRect b="0" l="0" r="0" t="0"/>
          <a:stretch/>
        </p:blipFill>
        <p:spPr>
          <a:xfrm>
            <a:off x="863600" y="828675"/>
            <a:ext cx="10388600" cy="52006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1" name="Shape 541"/>
        <p:cNvGrpSpPr/>
        <p:nvPr/>
      </p:nvGrpSpPr>
      <p:grpSpPr>
        <a:xfrm>
          <a:off x="0" y="0"/>
          <a:ext cx="0" cy="0"/>
          <a:chOff x="0" y="0"/>
          <a:chExt cx="0" cy="0"/>
        </a:xfrm>
      </p:grpSpPr>
      <p:sp>
        <p:nvSpPr>
          <p:cNvPr id="542" name="Shape 542"/>
          <p:cNvSpPr txBox="1"/>
          <p:nvPr>
            <p:ph type="title"/>
          </p:nvPr>
        </p:nvSpPr>
        <p:spPr>
          <a:xfrm>
            <a:off x="609600" y="533400"/>
            <a:ext cx="10972800" cy="990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400"/>
              <a:buFont typeface="Arial"/>
              <a:buNone/>
            </a:pPr>
            <a:r>
              <a:rPr b="1" i="0" lang="en-US" sz="4400" u="none" cap="none" strike="noStrike">
                <a:solidFill>
                  <a:schemeClr val="dk2"/>
                </a:solidFill>
                <a:latin typeface="Arial"/>
                <a:ea typeface="Arial"/>
                <a:cs typeface="Arial"/>
                <a:sym typeface="Arial"/>
              </a:rPr>
              <a:t>Risk factors of OM</a:t>
            </a:r>
            <a:endParaRPr b="1" i="0" sz="4400" u="none" cap="none" strike="noStrike">
              <a:solidFill>
                <a:schemeClr val="dk2"/>
              </a:solidFill>
              <a:latin typeface="Arial"/>
              <a:ea typeface="Arial"/>
              <a:cs typeface="Arial"/>
              <a:sym typeface="Arial"/>
            </a:endParaRPr>
          </a:p>
        </p:txBody>
      </p:sp>
      <p:sp>
        <p:nvSpPr>
          <p:cNvPr id="543" name="Shape 543"/>
          <p:cNvSpPr txBox="1"/>
          <p:nvPr>
            <p:ph idx="1" type="body"/>
          </p:nvPr>
        </p:nvSpPr>
        <p:spPr>
          <a:xfrm>
            <a:off x="0" y="1600200"/>
            <a:ext cx="11582400" cy="5257800"/>
          </a:xfrm>
          <a:prstGeom prst="rect">
            <a:avLst/>
          </a:prstGeom>
          <a:solidFill>
            <a:schemeClr val="lt1"/>
          </a:solidFill>
          <a:ln>
            <a:noFill/>
          </a:ln>
        </p:spPr>
        <p:txBody>
          <a:bodyPr anchorCtr="0" anchor="t" bIns="45700" lIns="91425" spcFirstLastPara="1" rIns="91425" wrap="square" tIns="45700">
            <a:noAutofit/>
          </a:bodyPr>
          <a:lstStyle/>
          <a:p>
            <a:pPr indent="-182880" lvl="0" marL="182880" marR="0" rtl="0" algn="l">
              <a:lnSpc>
                <a:spcPct val="90000"/>
              </a:lnSpc>
              <a:spcBef>
                <a:spcPts val="0"/>
              </a:spcBef>
              <a:spcAft>
                <a:spcPts val="0"/>
              </a:spcAft>
              <a:buClr>
                <a:schemeClr val="accent1"/>
              </a:buClr>
              <a:buSzPts val="2040"/>
              <a:buFont typeface="Arial"/>
              <a:buChar char="•"/>
            </a:pPr>
            <a:r>
              <a:rPr b="1" i="0" lang="en-US" sz="2400" u="none" cap="none" strike="noStrike">
                <a:solidFill>
                  <a:srgbClr val="00B050"/>
                </a:solidFill>
                <a:latin typeface="Arial"/>
                <a:ea typeface="Arial"/>
                <a:cs typeface="Arial"/>
                <a:sym typeface="Arial"/>
              </a:rPr>
              <a:t>Pediatrics</a:t>
            </a:r>
            <a:r>
              <a:rPr b="1" i="0" lang="en-US" sz="2400" u="none" cap="none" strike="noStrike">
                <a:solidFill>
                  <a:schemeClr val="dk1"/>
                </a:solidFill>
                <a:latin typeface="Arial"/>
                <a:ea typeface="Arial"/>
                <a:cs typeface="Arial"/>
                <a:sym typeface="Arial"/>
              </a:rPr>
              <a:t>:</a:t>
            </a:r>
            <a:endParaRPr/>
          </a:p>
          <a:p>
            <a:pPr indent="-182880" lvl="0" marL="182880" marR="0" rtl="0" algn="l">
              <a:lnSpc>
                <a:spcPct val="9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Age (younger)</a:t>
            </a:r>
            <a:endParaRPr/>
          </a:p>
          <a:p>
            <a:pPr indent="-182880" lvl="0" marL="182880" marR="0" rtl="0" algn="l">
              <a:lnSpc>
                <a:spcPct val="9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No breastfeeding</a:t>
            </a:r>
            <a:endParaRPr/>
          </a:p>
          <a:p>
            <a:pPr indent="-182880" lvl="0" marL="182880" marR="0" rtl="0" algn="l">
              <a:lnSpc>
                <a:spcPct val="9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Pacifier use</a:t>
            </a:r>
            <a:endParaRPr/>
          </a:p>
          <a:p>
            <a:pPr indent="-182880" lvl="0" marL="182880" marR="0" rtl="0" algn="l">
              <a:lnSpc>
                <a:spcPct val="9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Gastroesophageal reflux</a:t>
            </a:r>
            <a:endParaRPr/>
          </a:p>
          <a:p>
            <a:pPr indent="-182880" lvl="0" marL="182880" marR="0" rtl="0" algn="l">
              <a:lnSpc>
                <a:spcPct val="9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Attending group day care</a:t>
            </a:r>
            <a:endParaRPr/>
          </a:p>
          <a:p>
            <a:pPr indent="-182880" lvl="0" marL="182880" marR="0" rtl="0" algn="l">
              <a:lnSpc>
                <a:spcPct val="90000"/>
              </a:lnSpc>
              <a:spcBef>
                <a:spcPts val="480"/>
              </a:spcBef>
              <a:spcAft>
                <a:spcPts val="0"/>
              </a:spcAft>
              <a:buClr>
                <a:schemeClr val="accent1"/>
              </a:buClr>
              <a:buSzPts val="2040"/>
              <a:buFont typeface="Arial"/>
              <a:buChar char="•"/>
            </a:pPr>
            <a:r>
              <a:rPr b="1" i="0" lang="en-US" sz="2400" u="none" cap="none" strike="noStrike">
                <a:solidFill>
                  <a:srgbClr val="00B050"/>
                </a:solidFill>
                <a:latin typeface="Arial"/>
                <a:ea typeface="Arial"/>
                <a:cs typeface="Arial"/>
                <a:sym typeface="Arial"/>
              </a:rPr>
              <a:t>All age groups:</a:t>
            </a:r>
            <a:endParaRPr/>
          </a:p>
          <a:p>
            <a:pPr indent="-182880" lvl="0" marL="182880" marR="0" rtl="0" algn="l">
              <a:lnSpc>
                <a:spcPct val="9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Allergies</a:t>
            </a:r>
            <a:endParaRPr/>
          </a:p>
          <a:p>
            <a:pPr indent="-182880" lvl="0" marL="182880" marR="0" rtl="0" algn="l">
              <a:lnSpc>
                <a:spcPct val="9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Craniofacial abnormalities</a:t>
            </a:r>
            <a:endParaRPr/>
          </a:p>
          <a:p>
            <a:pPr indent="-182880" lvl="0" marL="182880" marR="0" rtl="0" algn="l">
              <a:lnSpc>
                <a:spcPct val="9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Exposure to environmental smoke or other respiratory irritants</a:t>
            </a:r>
            <a:endParaRPr/>
          </a:p>
          <a:p>
            <a:pPr indent="-182880" lvl="0" marL="182880" marR="0" rtl="0" algn="l">
              <a:lnSpc>
                <a:spcPct val="9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Family history of recurrent acute otitis media</a:t>
            </a:r>
            <a:endParaRPr/>
          </a:p>
          <a:p>
            <a:pPr indent="-182880" lvl="0" marL="182880" marR="0" rtl="0" algn="l">
              <a:lnSpc>
                <a:spcPct val="9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Immunodeficiency</a:t>
            </a:r>
            <a:endParaRPr/>
          </a:p>
          <a:p>
            <a:pPr indent="-182880" lvl="0" marL="182880" marR="0" rtl="0" algn="l">
              <a:lnSpc>
                <a:spcPct val="90000"/>
              </a:lnSpc>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Upper respiratory tract infections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0" st="0"/>
                                            </p:txEl>
                                          </p:spTgt>
                                        </p:tgtEl>
                                        <p:attrNameLst>
                                          <p:attrName>style.visibility</p:attrName>
                                        </p:attrNameLst>
                                      </p:cBhvr>
                                      <p:to>
                                        <p:strVal val="visible"/>
                                      </p:to>
                                    </p:set>
                                    <p:animEffect filter="fade" transition="in">
                                      <p:cBhvr>
                                        <p:cTn dur="500"/>
                                        <p:tgtEl>
                                          <p:spTgt spid="5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1" st="1"/>
                                            </p:txEl>
                                          </p:spTgt>
                                        </p:tgtEl>
                                        <p:attrNameLst>
                                          <p:attrName>style.visibility</p:attrName>
                                        </p:attrNameLst>
                                      </p:cBhvr>
                                      <p:to>
                                        <p:strVal val="visible"/>
                                      </p:to>
                                    </p:set>
                                    <p:animEffect filter="fade" transition="in">
                                      <p:cBhvr>
                                        <p:cTn dur="500"/>
                                        <p:tgtEl>
                                          <p:spTgt spid="5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2" st="2"/>
                                            </p:txEl>
                                          </p:spTgt>
                                        </p:tgtEl>
                                        <p:attrNameLst>
                                          <p:attrName>style.visibility</p:attrName>
                                        </p:attrNameLst>
                                      </p:cBhvr>
                                      <p:to>
                                        <p:strVal val="visible"/>
                                      </p:to>
                                    </p:set>
                                    <p:animEffect filter="fade" transition="in">
                                      <p:cBhvr>
                                        <p:cTn dur="500"/>
                                        <p:tgtEl>
                                          <p:spTgt spid="5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3" st="3"/>
                                            </p:txEl>
                                          </p:spTgt>
                                        </p:tgtEl>
                                        <p:attrNameLst>
                                          <p:attrName>style.visibility</p:attrName>
                                        </p:attrNameLst>
                                      </p:cBhvr>
                                      <p:to>
                                        <p:strVal val="visible"/>
                                      </p:to>
                                    </p:set>
                                    <p:animEffect filter="fade" transition="in">
                                      <p:cBhvr>
                                        <p:cTn dur="500"/>
                                        <p:tgtEl>
                                          <p:spTgt spid="54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4" st="4"/>
                                            </p:txEl>
                                          </p:spTgt>
                                        </p:tgtEl>
                                        <p:attrNameLst>
                                          <p:attrName>style.visibility</p:attrName>
                                        </p:attrNameLst>
                                      </p:cBhvr>
                                      <p:to>
                                        <p:strVal val="visible"/>
                                      </p:to>
                                    </p:set>
                                    <p:animEffect filter="fade" transition="in">
                                      <p:cBhvr>
                                        <p:cTn dur="500"/>
                                        <p:tgtEl>
                                          <p:spTgt spid="54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5" st="5"/>
                                            </p:txEl>
                                          </p:spTgt>
                                        </p:tgtEl>
                                        <p:attrNameLst>
                                          <p:attrName>style.visibility</p:attrName>
                                        </p:attrNameLst>
                                      </p:cBhvr>
                                      <p:to>
                                        <p:strVal val="visible"/>
                                      </p:to>
                                    </p:set>
                                    <p:animEffect filter="fade" transition="in">
                                      <p:cBhvr>
                                        <p:cTn dur="500"/>
                                        <p:tgtEl>
                                          <p:spTgt spid="54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6" st="6"/>
                                            </p:txEl>
                                          </p:spTgt>
                                        </p:tgtEl>
                                        <p:attrNameLst>
                                          <p:attrName>style.visibility</p:attrName>
                                        </p:attrNameLst>
                                      </p:cBhvr>
                                      <p:to>
                                        <p:strVal val="visible"/>
                                      </p:to>
                                    </p:set>
                                    <p:animEffect filter="fade" transition="in">
                                      <p:cBhvr>
                                        <p:cTn dur="500"/>
                                        <p:tgtEl>
                                          <p:spTgt spid="54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7" st="7"/>
                                            </p:txEl>
                                          </p:spTgt>
                                        </p:tgtEl>
                                        <p:attrNameLst>
                                          <p:attrName>style.visibility</p:attrName>
                                        </p:attrNameLst>
                                      </p:cBhvr>
                                      <p:to>
                                        <p:strVal val="visible"/>
                                      </p:to>
                                    </p:set>
                                    <p:animEffect filter="fade" transition="in">
                                      <p:cBhvr>
                                        <p:cTn dur="500"/>
                                        <p:tgtEl>
                                          <p:spTgt spid="54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8" st="8"/>
                                            </p:txEl>
                                          </p:spTgt>
                                        </p:tgtEl>
                                        <p:attrNameLst>
                                          <p:attrName>style.visibility</p:attrName>
                                        </p:attrNameLst>
                                      </p:cBhvr>
                                      <p:to>
                                        <p:strVal val="visible"/>
                                      </p:to>
                                    </p:set>
                                    <p:animEffect filter="fade" transition="in">
                                      <p:cBhvr>
                                        <p:cTn dur="500"/>
                                        <p:tgtEl>
                                          <p:spTgt spid="54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9" st="9"/>
                                            </p:txEl>
                                          </p:spTgt>
                                        </p:tgtEl>
                                        <p:attrNameLst>
                                          <p:attrName>style.visibility</p:attrName>
                                        </p:attrNameLst>
                                      </p:cBhvr>
                                      <p:to>
                                        <p:strVal val="visible"/>
                                      </p:to>
                                    </p:set>
                                    <p:animEffect filter="fade" transition="in">
                                      <p:cBhvr>
                                        <p:cTn dur="500"/>
                                        <p:tgtEl>
                                          <p:spTgt spid="54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10" st="10"/>
                                            </p:txEl>
                                          </p:spTgt>
                                        </p:tgtEl>
                                        <p:attrNameLst>
                                          <p:attrName>style.visibility</p:attrName>
                                        </p:attrNameLst>
                                      </p:cBhvr>
                                      <p:to>
                                        <p:strVal val="visible"/>
                                      </p:to>
                                    </p:set>
                                    <p:animEffect filter="fade" transition="in">
                                      <p:cBhvr>
                                        <p:cTn dur="500"/>
                                        <p:tgtEl>
                                          <p:spTgt spid="54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11" st="11"/>
                                            </p:txEl>
                                          </p:spTgt>
                                        </p:tgtEl>
                                        <p:attrNameLst>
                                          <p:attrName>style.visibility</p:attrName>
                                        </p:attrNameLst>
                                      </p:cBhvr>
                                      <p:to>
                                        <p:strVal val="visible"/>
                                      </p:to>
                                    </p:set>
                                    <p:animEffect filter="fade" transition="in">
                                      <p:cBhvr>
                                        <p:cTn dur="500"/>
                                        <p:tgtEl>
                                          <p:spTgt spid="543">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xEl>
                                              <p:pRg end="12" st="12"/>
                                            </p:txEl>
                                          </p:spTgt>
                                        </p:tgtEl>
                                        <p:attrNameLst>
                                          <p:attrName>style.visibility</p:attrName>
                                        </p:attrNameLst>
                                      </p:cBhvr>
                                      <p:to>
                                        <p:strVal val="visible"/>
                                      </p:to>
                                    </p:set>
                                    <p:animEffect filter="fade" transition="in">
                                      <p:cBhvr>
                                        <p:cTn dur="500"/>
                                        <p:tgtEl>
                                          <p:spTgt spid="543">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7" name="Shape 547"/>
        <p:cNvGrpSpPr/>
        <p:nvPr/>
      </p:nvGrpSpPr>
      <p:grpSpPr>
        <a:xfrm>
          <a:off x="0" y="0"/>
          <a:ext cx="0" cy="0"/>
          <a:chOff x="0" y="0"/>
          <a:chExt cx="0" cy="0"/>
        </a:xfrm>
      </p:grpSpPr>
      <p:sp>
        <p:nvSpPr>
          <p:cNvPr id="548" name="Shape 548"/>
          <p:cNvSpPr txBox="1"/>
          <p:nvPr>
            <p:ph type="title"/>
          </p:nvPr>
        </p:nvSpPr>
        <p:spPr>
          <a:xfrm>
            <a:off x="609600" y="533400"/>
            <a:ext cx="10972800" cy="990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400"/>
              <a:buFont typeface="Arial"/>
              <a:buNone/>
            </a:pPr>
            <a:r>
              <a:rPr b="1" i="0" lang="en-US" sz="4400" u="none" cap="none" strike="noStrike">
                <a:solidFill>
                  <a:schemeClr val="dk2"/>
                </a:solidFill>
                <a:latin typeface="Arial"/>
                <a:ea typeface="Arial"/>
                <a:cs typeface="Arial"/>
                <a:sym typeface="Arial"/>
              </a:rPr>
              <a:t>OM with effusion (OME)</a:t>
            </a:r>
            <a:endParaRPr b="0" i="0" sz="4400" u="none" cap="none" strike="noStrike">
              <a:solidFill>
                <a:schemeClr val="dk2"/>
              </a:solidFill>
              <a:latin typeface="Arial"/>
              <a:ea typeface="Arial"/>
              <a:cs typeface="Arial"/>
              <a:sym typeface="Arial"/>
            </a:endParaRPr>
          </a:p>
        </p:txBody>
      </p:sp>
      <p:sp>
        <p:nvSpPr>
          <p:cNvPr id="549" name="Shape 549"/>
          <p:cNvSpPr txBox="1"/>
          <p:nvPr>
            <p:ph idx="1" type="body"/>
          </p:nvPr>
        </p:nvSpPr>
        <p:spPr>
          <a:xfrm>
            <a:off x="0" y="1778001"/>
            <a:ext cx="10210800" cy="1079496"/>
          </a:xfrm>
          <a:prstGeom prst="rect">
            <a:avLst/>
          </a:prstGeom>
          <a:solidFill>
            <a:schemeClr val="lt1"/>
          </a:solidFill>
          <a:ln>
            <a:noFill/>
          </a:ln>
        </p:spPr>
        <p:txBody>
          <a:bodyPr anchorCtr="0" anchor="t" bIns="45700" lIns="91425" spcFirstLastPara="1" rIns="91425" wrap="square" tIns="45700">
            <a:noAutofit/>
          </a:bodyPr>
          <a:lstStyle/>
          <a:p>
            <a:pPr indent="-182880" lvl="0" marL="182880" marR="0" rtl="0" algn="l">
              <a:spcBef>
                <a:spcPts val="0"/>
              </a:spcBef>
              <a:spcAft>
                <a:spcPts val="0"/>
              </a:spcAft>
              <a:buClr>
                <a:schemeClr val="accent1"/>
              </a:buClr>
              <a:buSzPts val="2040"/>
              <a:buFont typeface="Arial"/>
              <a:buNone/>
            </a:pPr>
            <a:r>
              <a:rPr b="1" i="0" lang="en-US" sz="2400" u="none" cap="none" strike="noStrike">
                <a:solidFill>
                  <a:schemeClr val="dk1"/>
                </a:solidFill>
                <a:latin typeface="Arial"/>
                <a:ea typeface="Arial"/>
                <a:cs typeface="Arial"/>
                <a:sym typeface="Arial"/>
              </a:rPr>
              <a:t>OME is defined as middle ear effusion in the absence of acute symptoms.</a:t>
            </a:r>
            <a:endParaRPr b="0"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p:txBody>
      </p:sp>
      <p:sp>
        <p:nvSpPr>
          <p:cNvPr id="550" name="Shape 550"/>
          <p:cNvSpPr txBox="1"/>
          <p:nvPr/>
        </p:nvSpPr>
        <p:spPr>
          <a:xfrm>
            <a:off x="0" y="3009900"/>
            <a:ext cx="10239404" cy="46166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00B050"/>
                </a:solidFill>
                <a:latin typeface="Arial"/>
                <a:ea typeface="Arial"/>
                <a:cs typeface="Arial"/>
                <a:sym typeface="Arial"/>
              </a:rPr>
              <a:t>Which instruments can help diagnose OM &amp; OME?</a:t>
            </a:r>
            <a:endParaRPr sz="2400">
              <a:solidFill>
                <a:srgbClr val="00B050"/>
              </a:solidFill>
              <a:latin typeface="Arial"/>
              <a:ea typeface="Arial"/>
              <a:cs typeface="Arial"/>
              <a:sym typeface="Arial"/>
            </a:endParaRPr>
          </a:p>
        </p:txBody>
      </p:sp>
      <p:sp>
        <p:nvSpPr>
          <p:cNvPr id="551" name="Shape 551"/>
          <p:cNvSpPr/>
          <p:nvPr/>
        </p:nvSpPr>
        <p:spPr>
          <a:xfrm>
            <a:off x="0" y="3748777"/>
            <a:ext cx="10239404" cy="461665"/>
          </a:xfrm>
          <a:prstGeom prst="rect">
            <a:avLst/>
          </a:prstGeom>
          <a:solidFill>
            <a:schemeClr val="lt1"/>
          </a:solidFill>
          <a:ln>
            <a:noFill/>
          </a:ln>
        </p:spPr>
        <p:txBody>
          <a:bodyPr anchorCtr="0" anchor="ctr" bIns="45700" lIns="91425" spcFirstLastPara="1" rIns="91425" wrap="square" tIns="45700">
            <a:noAutofit/>
          </a:bodyPr>
          <a:lstStyle/>
          <a:p>
            <a:pPr indent="0" lvl="0" marL="0" marR="0" rtl="1" algn="l">
              <a:spcBef>
                <a:spcPts val="0"/>
              </a:spcBef>
              <a:spcAft>
                <a:spcPts val="0"/>
              </a:spcAft>
              <a:buNone/>
            </a:pPr>
            <a:r>
              <a:rPr b="1" lang="en-US" sz="2400">
                <a:solidFill>
                  <a:srgbClr val="000000"/>
                </a:solidFill>
                <a:latin typeface="Times New Roman"/>
                <a:ea typeface="Times New Roman"/>
                <a:cs typeface="Times New Roman"/>
                <a:sym typeface="Times New Roman"/>
              </a:rPr>
              <a:t>Pneumatic otoscopy is a useful technique for the diagnosis of AOM and OME</a:t>
            </a:r>
            <a:endParaRPr sz="24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0" st="0"/>
                                            </p:txEl>
                                          </p:spTgt>
                                        </p:tgtEl>
                                        <p:attrNameLst>
                                          <p:attrName>style.visibility</p:attrName>
                                        </p:attrNameLst>
                                      </p:cBhvr>
                                      <p:to>
                                        <p:strVal val="visible"/>
                                      </p:to>
                                    </p:set>
                                    <p:animEffect filter="fade" transition="in">
                                      <p:cBhvr>
                                        <p:cTn dur="500"/>
                                        <p:tgtEl>
                                          <p:spTgt spid="5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1" st="1"/>
                                            </p:txEl>
                                          </p:spTgt>
                                        </p:tgtEl>
                                        <p:attrNameLst>
                                          <p:attrName>style.visibility</p:attrName>
                                        </p:attrNameLst>
                                      </p:cBhvr>
                                      <p:to>
                                        <p:strVal val="visible"/>
                                      </p:to>
                                    </p:set>
                                    <p:animEffect filter="fade" transition="in">
                                      <p:cBhvr>
                                        <p:cTn dur="500"/>
                                        <p:tgtEl>
                                          <p:spTgt spid="5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xEl>
                                              <p:pRg end="0" st="0"/>
                                            </p:txEl>
                                          </p:spTgt>
                                        </p:tgtEl>
                                        <p:attrNameLst>
                                          <p:attrName>style.visibility</p:attrName>
                                        </p:attrNameLst>
                                      </p:cBhvr>
                                      <p:to>
                                        <p:strVal val="visible"/>
                                      </p:to>
                                    </p:set>
                                    <p:animEffect filter="fade" transition="in">
                                      <p:cBhvr>
                                        <p:cTn dur="500"/>
                                        <p:tgtEl>
                                          <p:spTgt spid="5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xEl>
                                              <p:pRg end="0" st="0"/>
                                            </p:txEl>
                                          </p:spTgt>
                                        </p:tgtEl>
                                        <p:attrNameLst>
                                          <p:attrName>style.visibility</p:attrName>
                                        </p:attrNameLst>
                                      </p:cBhvr>
                                      <p:to>
                                        <p:strVal val="visible"/>
                                      </p:to>
                                    </p:set>
                                    <p:animEffect filter="fade" transition="in">
                                      <p:cBhvr>
                                        <p:cTn dur="500"/>
                                        <p:tgtEl>
                                          <p:spTgt spid="55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5" name="Shape 555"/>
        <p:cNvGrpSpPr/>
        <p:nvPr/>
      </p:nvGrpSpPr>
      <p:grpSpPr>
        <a:xfrm>
          <a:off x="0" y="0"/>
          <a:ext cx="0" cy="0"/>
          <a:chOff x="0" y="0"/>
          <a:chExt cx="0" cy="0"/>
        </a:xfrm>
      </p:grpSpPr>
      <p:sp>
        <p:nvSpPr>
          <p:cNvPr id="556" name="Shape 556"/>
          <p:cNvSpPr txBox="1"/>
          <p:nvPr>
            <p:ph type="title"/>
          </p:nvPr>
        </p:nvSpPr>
        <p:spPr>
          <a:xfrm>
            <a:off x="317500" y="559308"/>
            <a:ext cx="10058400" cy="167030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400"/>
              <a:buFont typeface="Arial"/>
              <a:buNone/>
            </a:pPr>
            <a:r>
              <a:rPr b="1" i="0" lang="en-US" sz="4400" u="none" cap="none" strike="noStrike">
                <a:solidFill>
                  <a:schemeClr val="dk2"/>
                </a:solidFill>
                <a:latin typeface="Arial"/>
                <a:ea typeface="Arial"/>
                <a:cs typeface="Arial"/>
                <a:sym typeface="Arial"/>
              </a:rPr>
              <a:t>Treatment of OM</a:t>
            </a:r>
            <a:endParaRPr b="1" i="0" sz="4400" u="none" cap="none" strike="noStrike">
              <a:solidFill>
                <a:schemeClr val="dk2"/>
              </a:solidFill>
              <a:latin typeface="Arial"/>
              <a:ea typeface="Arial"/>
              <a:cs typeface="Arial"/>
              <a:sym typeface="Arial"/>
            </a:endParaRPr>
          </a:p>
        </p:txBody>
      </p:sp>
      <p:sp>
        <p:nvSpPr>
          <p:cNvPr id="557" name="Shape 557"/>
          <p:cNvSpPr txBox="1"/>
          <p:nvPr>
            <p:ph idx="1" type="body"/>
          </p:nvPr>
        </p:nvSpPr>
        <p:spPr>
          <a:xfrm>
            <a:off x="0" y="2229612"/>
            <a:ext cx="10922000" cy="4514088"/>
          </a:xfrm>
          <a:prstGeom prst="rect">
            <a:avLst/>
          </a:prstGeom>
          <a:solidFill>
            <a:schemeClr val="lt1"/>
          </a:solid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1- Symptomatic treatment.</a:t>
            </a:r>
            <a:endParaRPr/>
          </a:p>
          <a:p>
            <a:pPr indent="-182880" lvl="0" marL="182880" marR="0" rtl="0" algn="l">
              <a:lnSpc>
                <a:spcPct val="150000"/>
              </a:lnSpc>
              <a:spcBef>
                <a:spcPts val="480"/>
              </a:spcBef>
              <a:spcAft>
                <a:spcPts val="0"/>
              </a:spcAft>
              <a:buClr>
                <a:schemeClr val="accent1"/>
              </a:buClr>
              <a:buSzPts val="2040"/>
              <a:buFont typeface="Arial"/>
              <a:buNone/>
            </a:pPr>
            <a:r>
              <a:rPr b="1" i="0" lang="en-US" sz="2400" u="none" cap="none" strike="noStrike">
                <a:solidFill>
                  <a:srgbClr val="FF0000"/>
                </a:solidFill>
                <a:latin typeface="Arial"/>
                <a:ea typeface="Arial"/>
                <a:cs typeface="Arial"/>
                <a:sym typeface="Arial"/>
              </a:rPr>
              <a:t>Analgesics e.g Ibuprofen and acetaminophen are recommended for symptoms of ear pain, fever, and irritability.</a:t>
            </a:r>
            <a:endParaRPr b="0" i="0" sz="2400" u="none" cap="none" strike="noStrike">
              <a:solidFill>
                <a:srgbClr val="FF0000"/>
              </a:solidFill>
              <a:latin typeface="Arial"/>
              <a:ea typeface="Arial"/>
              <a:cs typeface="Arial"/>
              <a:sym typeface="Arial"/>
            </a:endParaRPr>
          </a:p>
          <a:p>
            <a:pPr indent="-182880" lvl="0" marL="182880" marR="0" rtl="0" algn="l">
              <a:lnSpc>
                <a:spcPct val="150000"/>
              </a:lnSpc>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2- Treatment with antibiotic.</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xEl>
                                              <p:pRg end="0" st="0"/>
                                            </p:txEl>
                                          </p:spTgt>
                                        </p:tgtEl>
                                        <p:attrNameLst>
                                          <p:attrName>style.visibility</p:attrName>
                                        </p:attrNameLst>
                                      </p:cBhvr>
                                      <p:to>
                                        <p:strVal val="visible"/>
                                      </p:to>
                                    </p:set>
                                    <p:animEffect filter="fade" transition="in">
                                      <p:cBhvr>
                                        <p:cTn dur="500"/>
                                        <p:tgtEl>
                                          <p:spTgt spid="5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xEl>
                                              <p:pRg end="1" st="1"/>
                                            </p:txEl>
                                          </p:spTgt>
                                        </p:tgtEl>
                                        <p:attrNameLst>
                                          <p:attrName>style.visibility</p:attrName>
                                        </p:attrNameLst>
                                      </p:cBhvr>
                                      <p:to>
                                        <p:strVal val="visible"/>
                                      </p:to>
                                    </p:set>
                                    <p:animEffect filter="fade" transition="in">
                                      <p:cBhvr>
                                        <p:cTn dur="500"/>
                                        <p:tgtEl>
                                          <p:spTgt spid="5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xEl>
                                              <p:pRg end="2" st="2"/>
                                            </p:txEl>
                                          </p:spTgt>
                                        </p:tgtEl>
                                        <p:attrNameLst>
                                          <p:attrName>style.visibility</p:attrName>
                                        </p:attrNameLst>
                                      </p:cBhvr>
                                      <p:to>
                                        <p:strVal val="visible"/>
                                      </p:to>
                                    </p:set>
                                    <p:animEffect filter="fade" transition="in">
                                      <p:cBhvr>
                                        <p:cTn dur="500"/>
                                        <p:tgtEl>
                                          <p:spTgt spid="55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1" name="Shape 561"/>
        <p:cNvGrpSpPr/>
        <p:nvPr/>
      </p:nvGrpSpPr>
      <p:grpSpPr>
        <a:xfrm>
          <a:off x="0" y="0"/>
          <a:ext cx="0" cy="0"/>
          <a:chOff x="0" y="0"/>
          <a:chExt cx="0" cy="0"/>
        </a:xfrm>
      </p:grpSpPr>
      <p:sp>
        <p:nvSpPr>
          <p:cNvPr id="562" name="Shape 562"/>
          <p:cNvSpPr txBox="1"/>
          <p:nvPr>
            <p:ph type="title"/>
          </p:nvPr>
        </p:nvSpPr>
        <p:spPr>
          <a:xfrm>
            <a:off x="609600" y="533400"/>
            <a:ext cx="10972800" cy="990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3959"/>
              <a:buFont typeface="Arial"/>
              <a:buNone/>
            </a:pPr>
            <a:r>
              <a:rPr b="1" i="0" lang="en-US" sz="3959" u="none" cap="none" strike="noStrike">
                <a:solidFill>
                  <a:schemeClr val="dk2"/>
                </a:solidFill>
                <a:latin typeface="Arial"/>
                <a:ea typeface="Arial"/>
                <a:cs typeface="Arial"/>
                <a:sym typeface="Arial"/>
              </a:rPr>
              <a:t>Conditions which should be treated with antibiotic !</a:t>
            </a:r>
            <a:endParaRPr/>
          </a:p>
        </p:txBody>
      </p:sp>
      <p:sp>
        <p:nvSpPr>
          <p:cNvPr id="563" name="Shape 563"/>
          <p:cNvSpPr txBox="1"/>
          <p:nvPr>
            <p:ph idx="1" type="body"/>
          </p:nvPr>
        </p:nvSpPr>
        <p:spPr>
          <a:xfrm>
            <a:off x="0" y="2184400"/>
            <a:ext cx="11925300" cy="4673600"/>
          </a:xfrm>
          <a:prstGeom prst="rect">
            <a:avLst/>
          </a:prstGeom>
          <a:solidFill>
            <a:schemeClr val="lt1"/>
          </a:solidFill>
          <a:ln>
            <a:noFill/>
          </a:ln>
        </p:spPr>
        <p:txBody>
          <a:bodyPr anchorCtr="0" anchor="t" bIns="45700" lIns="91425" spcFirstLastPara="1" rIns="91425" wrap="square" tIns="45700">
            <a:noAutofit/>
          </a:bodyPr>
          <a:lstStyle/>
          <a:p>
            <a:pPr indent="-182880" lvl="1" marL="457200" marR="0" rtl="0" algn="l">
              <a:lnSpc>
                <a:spcPct val="150000"/>
              </a:lnSpc>
              <a:spcBef>
                <a:spcPts val="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1-Children six months or older with otorrhea or severe signs or symptoms </a:t>
            </a:r>
            <a:r>
              <a:rPr b="0" i="0" lang="en-US" sz="2400" u="none" cap="none" strike="noStrike">
                <a:solidFill>
                  <a:srgbClr val="FF0000"/>
                </a:solidFill>
                <a:latin typeface="Arial"/>
                <a:ea typeface="Arial"/>
                <a:cs typeface="Arial"/>
                <a:sym typeface="Arial"/>
              </a:rPr>
              <a:t>(moderate or severe otalgia, otalgia for at least 48 hours, or temperature of 102.2°F [39°C] or higher):  </a:t>
            </a:r>
            <a:r>
              <a:rPr b="0" i="0" lang="en-US" sz="2400" u="none" cap="none" strike="noStrike">
                <a:solidFill>
                  <a:srgbClr val="0000FF"/>
                </a:solidFill>
                <a:latin typeface="Arial"/>
                <a:ea typeface="Arial"/>
                <a:cs typeface="Arial"/>
                <a:sym typeface="Arial"/>
              </a:rPr>
              <a:t>antibiotic therapy for 10 days.</a:t>
            </a:r>
            <a:endParaRPr/>
          </a:p>
          <a:p>
            <a:pPr indent="-182880" lvl="1" marL="457200" marR="0" rtl="0" algn="l">
              <a:lnSpc>
                <a:spcPct val="150000"/>
              </a:lnSpc>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a:p>
            <a:pPr indent="-182880" lvl="1" marL="457200" marR="0" rtl="0" algn="l">
              <a:lnSpc>
                <a:spcPct val="150000"/>
              </a:lnSpc>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a:p>
            <a:pPr indent="-182880" lvl="1" marL="457200" marR="0" rtl="0" algn="l">
              <a:lnSpc>
                <a:spcPct val="150000"/>
              </a:lnSpc>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2-Children six to 23 months of age with bilateral acute otitis media without severe signs or symptoms: </a:t>
            </a:r>
            <a:r>
              <a:rPr b="0" i="0" lang="en-US" sz="2400" u="none" cap="none" strike="noStrike">
                <a:solidFill>
                  <a:srgbClr val="0000FF"/>
                </a:solidFill>
                <a:latin typeface="Arial"/>
                <a:ea typeface="Arial"/>
                <a:cs typeface="Arial"/>
                <a:sym typeface="Arial"/>
              </a:rPr>
              <a:t>antibiotic therapy for 10 days</a:t>
            </a:r>
            <a:endParaRPr/>
          </a:p>
          <a:p>
            <a:pPr indent="-182880" lvl="1" marL="457200" marR="0" rtl="0" algn="l">
              <a:lnSpc>
                <a:spcPct val="150000"/>
              </a:lnSpc>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3">
                                            <p:txEl>
                                              <p:pRg end="0" st="0"/>
                                            </p:txEl>
                                          </p:spTgt>
                                        </p:tgtEl>
                                        <p:attrNameLst>
                                          <p:attrName>style.visibility</p:attrName>
                                        </p:attrNameLst>
                                      </p:cBhvr>
                                      <p:to>
                                        <p:strVal val="visible"/>
                                      </p:to>
                                    </p:set>
                                    <p:animEffect filter="fade" transition="in">
                                      <p:cBhvr>
                                        <p:cTn dur="500"/>
                                        <p:tgtEl>
                                          <p:spTgt spid="5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3">
                                            <p:txEl>
                                              <p:pRg end="1" st="1"/>
                                            </p:txEl>
                                          </p:spTgt>
                                        </p:tgtEl>
                                        <p:attrNameLst>
                                          <p:attrName>style.visibility</p:attrName>
                                        </p:attrNameLst>
                                      </p:cBhvr>
                                      <p:to>
                                        <p:strVal val="visible"/>
                                      </p:to>
                                    </p:set>
                                    <p:animEffect filter="fade" transition="in">
                                      <p:cBhvr>
                                        <p:cTn dur="500"/>
                                        <p:tgtEl>
                                          <p:spTgt spid="5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3">
                                            <p:txEl>
                                              <p:pRg end="2" st="2"/>
                                            </p:txEl>
                                          </p:spTgt>
                                        </p:tgtEl>
                                        <p:attrNameLst>
                                          <p:attrName>style.visibility</p:attrName>
                                        </p:attrNameLst>
                                      </p:cBhvr>
                                      <p:to>
                                        <p:strVal val="visible"/>
                                      </p:to>
                                    </p:set>
                                    <p:animEffect filter="fade" transition="in">
                                      <p:cBhvr>
                                        <p:cTn dur="500"/>
                                        <p:tgtEl>
                                          <p:spTgt spid="5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3">
                                            <p:txEl>
                                              <p:pRg end="3" st="3"/>
                                            </p:txEl>
                                          </p:spTgt>
                                        </p:tgtEl>
                                        <p:attrNameLst>
                                          <p:attrName>style.visibility</p:attrName>
                                        </p:attrNameLst>
                                      </p:cBhvr>
                                      <p:to>
                                        <p:strVal val="visible"/>
                                      </p:to>
                                    </p:set>
                                    <p:animEffect filter="fade" transition="in">
                                      <p:cBhvr>
                                        <p:cTn dur="500"/>
                                        <p:tgtEl>
                                          <p:spTgt spid="5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3">
                                            <p:txEl>
                                              <p:pRg end="4" st="4"/>
                                            </p:txEl>
                                          </p:spTgt>
                                        </p:tgtEl>
                                        <p:attrNameLst>
                                          <p:attrName>style.visibility</p:attrName>
                                        </p:attrNameLst>
                                      </p:cBhvr>
                                      <p:to>
                                        <p:strVal val="visible"/>
                                      </p:to>
                                    </p:set>
                                    <p:animEffect filter="fade" transition="in">
                                      <p:cBhvr>
                                        <p:cTn dur="500"/>
                                        <p:tgtEl>
                                          <p:spTgt spid="56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7" name="Shape 567"/>
        <p:cNvGrpSpPr/>
        <p:nvPr/>
      </p:nvGrpSpPr>
      <p:grpSpPr>
        <a:xfrm>
          <a:off x="0" y="0"/>
          <a:ext cx="0" cy="0"/>
          <a:chOff x="0" y="0"/>
          <a:chExt cx="0" cy="0"/>
        </a:xfrm>
      </p:grpSpPr>
      <p:sp>
        <p:nvSpPr>
          <p:cNvPr id="568" name="Shape 568"/>
          <p:cNvSpPr txBox="1"/>
          <p:nvPr>
            <p:ph type="title"/>
          </p:nvPr>
        </p:nvSpPr>
        <p:spPr>
          <a:xfrm>
            <a:off x="1069848" y="355600"/>
            <a:ext cx="10058400" cy="20939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2800"/>
              <a:buFont typeface="Arial"/>
              <a:buNone/>
            </a:pPr>
            <a:r>
              <a:rPr b="1" i="0" lang="en-US" sz="2800" u="none" cap="none" strike="noStrike">
                <a:solidFill>
                  <a:schemeClr val="dk2"/>
                </a:solidFill>
                <a:latin typeface="Arial"/>
                <a:ea typeface="Arial"/>
                <a:cs typeface="Arial"/>
                <a:sym typeface="Arial"/>
              </a:rPr>
              <a:t>We have a choice whether to start antibiotic therapy  :or observation in </a:t>
            </a:r>
            <a:r>
              <a:rPr b="1" i="0" lang="en-US" sz="3200" u="none" cap="none" strike="noStrike">
                <a:solidFill>
                  <a:schemeClr val="dk2"/>
                </a:solidFill>
                <a:latin typeface="Arial"/>
                <a:ea typeface="Arial"/>
                <a:cs typeface="Arial"/>
                <a:sym typeface="Arial"/>
              </a:rPr>
              <a:t>the</a:t>
            </a:r>
            <a:r>
              <a:rPr b="1" i="0" lang="en-US" sz="2800" u="none" cap="none" strike="noStrike">
                <a:solidFill>
                  <a:schemeClr val="dk2"/>
                </a:solidFill>
                <a:latin typeface="Arial"/>
                <a:ea typeface="Arial"/>
                <a:cs typeface="Arial"/>
                <a:sym typeface="Arial"/>
              </a:rPr>
              <a:t> following conditions</a:t>
            </a:r>
            <a:endParaRPr b="0" i="0" sz="2800" u="none" cap="none" strike="noStrike">
              <a:solidFill>
                <a:schemeClr val="dk2"/>
              </a:solidFill>
              <a:latin typeface="Arial"/>
              <a:ea typeface="Arial"/>
              <a:cs typeface="Arial"/>
              <a:sym typeface="Arial"/>
            </a:endParaRPr>
          </a:p>
        </p:txBody>
      </p:sp>
      <p:sp>
        <p:nvSpPr>
          <p:cNvPr id="569" name="Shape 569"/>
          <p:cNvSpPr txBox="1"/>
          <p:nvPr>
            <p:ph idx="1" type="body"/>
          </p:nvPr>
        </p:nvSpPr>
        <p:spPr>
          <a:xfrm>
            <a:off x="254000" y="2449576"/>
            <a:ext cx="11760200" cy="4268724"/>
          </a:xfrm>
          <a:prstGeom prst="rect">
            <a:avLst/>
          </a:prstGeom>
          <a:solidFill>
            <a:schemeClr val="lt1"/>
          </a:solidFill>
          <a:ln>
            <a:noFill/>
          </a:ln>
        </p:spPr>
        <p:txBody>
          <a:bodyPr anchorCtr="0" anchor="t" bIns="45700" lIns="91425" spcFirstLastPara="1" rIns="91425" wrap="square" tIns="45700">
            <a:noAutofit/>
          </a:bodyPr>
          <a:lstStyle/>
          <a:p>
            <a:pPr indent="-182880" lvl="0" marL="182880" marR="0" rtl="0" algn="l">
              <a:spcBef>
                <a:spcPts val="0"/>
              </a:spcBef>
              <a:spcAft>
                <a:spcPts val="0"/>
              </a:spcAft>
              <a:buClr>
                <a:schemeClr val="accent1"/>
              </a:buClr>
              <a:buSzPts val="2040"/>
              <a:buFont typeface="Arial"/>
              <a:buNone/>
            </a:pPr>
            <a:r>
              <a:rPr b="1" i="0" lang="en-US" sz="2400" u="none" cap="none" strike="noStrike">
                <a:solidFill>
                  <a:schemeClr val="dk1"/>
                </a:solidFill>
                <a:latin typeface="Arial"/>
                <a:ea typeface="Arial"/>
                <a:cs typeface="Arial"/>
                <a:sym typeface="Arial"/>
              </a:rPr>
              <a:t>1-Children six to 23 months of age with unilateral acute otitis media without severe signs or symptoms.</a:t>
            </a:r>
            <a:endParaRPr b="0"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t/>
            </a:r>
            <a:endParaRPr b="1"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t/>
            </a:r>
            <a:endParaRPr b="1"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rPr b="1" i="0" lang="en-US" sz="2400" u="none" cap="none" strike="noStrike">
                <a:solidFill>
                  <a:schemeClr val="dk1"/>
                </a:solidFill>
                <a:latin typeface="Arial"/>
                <a:ea typeface="Arial"/>
                <a:cs typeface="Arial"/>
                <a:sym typeface="Arial"/>
              </a:rPr>
              <a:t>2-Children two years or older without severe signs or symptoms</a:t>
            </a:r>
            <a:endParaRPr b="0"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rPr b="1" i="0" lang="en-US" sz="2400" u="none" cap="none" strike="noStrike">
                <a:solidFill>
                  <a:schemeClr val="dk1"/>
                </a:solidFill>
                <a:latin typeface="Arial"/>
                <a:ea typeface="Arial"/>
                <a:cs typeface="Arial"/>
                <a:sym typeface="Arial"/>
              </a:rPr>
              <a:t> </a:t>
            </a:r>
            <a:endParaRPr b="0"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500"/>
                                        <p:tgtEl>
                                          <p:spTgt spid="5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xEl>
                                              <p:pRg end="0" st="0"/>
                                            </p:txEl>
                                          </p:spTgt>
                                        </p:tgtEl>
                                        <p:attrNameLst>
                                          <p:attrName>style.visibility</p:attrName>
                                        </p:attrNameLst>
                                      </p:cBhvr>
                                      <p:to>
                                        <p:strVal val="visible"/>
                                      </p:to>
                                    </p:set>
                                    <p:animEffect filter="fade" transition="in">
                                      <p:cBhvr>
                                        <p:cTn dur="500"/>
                                        <p:tgtEl>
                                          <p:spTgt spid="5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xEl>
                                              <p:pRg end="1" st="1"/>
                                            </p:txEl>
                                          </p:spTgt>
                                        </p:tgtEl>
                                        <p:attrNameLst>
                                          <p:attrName>style.visibility</p:attrName>
                                        </p:attrNameLst>
                                      </p:cBhvr>
                                      <p:to>
                                        <p:strVal val="visible"/>
                                      </p:to>
                                    </p:set>
                                    <p:animEffect filter="fade" transition="in">
                                      <p:cBhvr>
                                        <p:cTn dur="500"/>
                                        <p:tgtEl>
                                          <p:spTgt spid="5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xEl>
                                              <p:pRg end="2" st="2"/>
                                            </p:txEl>
                                          </p:spTgt>
                                        </p:tgtEl>
                                        <p:attrNameLst>
                                          <p:attrName>style.visibility</p:attrName>
                                        </p:attrNameLst>
                                      </p:cBhvr>
                                      <p:to>
                                        <p:strVal val="visible"/>
                                      </p:to>
                                    </p:set>
                                    <p:animEffect filter="fade" transition="in">
                                      <p:cBhvr>
                                        <p:cTn dur="500"/>
                                        <p:tgtEl>
                                          <p:spTgt spid="5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xEl>
                                              <p:pRg end="3" st="3"/>
                                            </p:txEl>
                                          </p:spTgt>
                                        </p:tgtEl>
                                        <p:attrNameLst>
                                          <p:attrName>style.visibility</p:attrName>
                                        </p:attrNameLst>
                                      </p:cBhvr>
                                      <p:to>
                                        <p:strVal val="visible"/>
                                      </p:to>
                                    </p:set>
                                    <p:animEffect filter="fade" transition="in">
                                      <p:cBhvr>
                                        <p:cTn dur="500"/>
                                        <p:tgtEl>
                                          <p:spTgt spid="5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xEl>
                                              <p:pRg end="4" st="4"/>
                                            </p:txEl>
                                          </p:spTgt>
                                        </p:tgtEl>
                                        <p:attrNameLst>
                                          <p:attrName>style.visibility</p:attrName>
                                        </p:attrNameLst>
                                      </p:cBhvr>
                                      <p:to>
                                        <p:strVal val="visible"/>
                                      </p:to>
                                    </p:set>
                                    <p:animEffect filter="fade" transition="in">
                                      <p:cBhvr>
                                        <p:cTn dur="500"/>
                                        <p:tgtEl>
                                          <p:spTgt spid="56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xEl>
                                              <p:pRg end="5" st="5"/>
                                            </p:txEl>
                                          </p:spTgt>
                                        </p:tgtEl>
                                        <p:attrNameLst>
                                          <p:attrName>style.visibility</p:attrName>
                                        </p:attrNameLst>
                                      </p:cBhvr>
                                      <p:to>
                                        <p:strVal val="visible"/>
                                      </p:to>
                                    </p:set>
                                    <p:animEffect filter="fade" transition="in">
                                      <p:cBhvr>
                                        <p:cTn dur="500"/>
                                        <p:tgtEl>
                                          <p:spTgt spid="56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4000"/>
              <a:buFont typeface="Arial"/>
              <a:buNone/>
            </a:pPr>
            <a:r>
              <a:rPr b="0" i="0" lang="en-US" sz="4000" u="none" cap="none" strike="noStrike">
                <a:solidFill>
                  <a:schemeClr val="dk2"/>
                </a:solidFill>
                <a:latin typeface="Arial"/>
                <a:ea typeface="Arial"/>
                <a:cs typeface="Arial"/>
                <a:sym typeface="Arial"/>
              </a:rPr>
              <a:t>Rhinosinusitis</a:t>
            </a:r>
            <a:endParaRPr b="0" i="0" sz="4000" u="none" cap="none" strike="noStrike">
              <a:solidFill>
                <a:schemeClr val="dk2"/>
              </a:solidFill>
              <a:latin typeface="Arial"/>
              <a:ea typeface="Arial"/>
              <a:cs typeface="Arial"/>
              <a:sym typeface="Arial"/>
            </a:endParaRPr>
          </a:p>
        </p:txBody>
      </p:sp>
      <p:sp>
        <p:nvSpPr>
          <p:cNvPr id="132" name="Shape 132"/>
          <p:cNvSpPr txBox="1"/>
          <p:nvPr>
            <p:ph idx="1" type="body"/>
          </p:nvPr>
        </p:nvSpPr>
        <p:spPr>
          <a:xfrm>
            <a:off x="169961" y="1903694"/>
            <a:ext cx="6796895" cy="4050792"/>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Sinusitis and Rhinosinusitis refer to inflammation in the nasal cavity and paranasal sinuses. </a:t>
            </a:r>
            <a:endParaRPr/>
          </a:p>
        </p:txBody>
      </p:sp>
      <p:pic>
        <p:nvPicPr>
          <p:cNvPr id="133" name="Shape 133"/>
          <p:cNvPicPr preferRelativeResize="0"/>
          <p:nvPr/>
        </p:nvPicPr>
        <p:blipFill rotWithShape="1">
          <a:blip r:embed="rId3">
            <a:alphaModFix/>
          </a:blip>
          <a:srcRect b="0" l="0" r="0" t="0"/>
          <a:stretch/>
        </p:blipFill>
        <p:spPr>
          <a:xfrm>
            <a:off x="8230018" y="318901"/>
            <a:ext cx="3961982" cy="3169586"/>
          </a:xfrm>
          <a:prstGeom prst="rect">
            <a:avLst/>
          </a:prstGeom>
          <a:noFill/>
          <a:ln>
            <a:noFill/>
          </a:ln>
        </p:spPr>
      </p:pic>
      <p:sp>
        <p:nvSpPr>
          <p:cNvPr id="134" name="Shape 134"/>
          <p:cNvSpPr txBox="1"/>
          <p:nvPr/>
        </p:nvSpPr>
        <p:spPr>
          <a:xfrm>
            <a:off x="169961" y="3464169"/>
            <a:ext cx="6301177" cy="33239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Clinical features of Rhinosinusitis: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Headache.</a:t>
            </a:r>
            <a:endParaRPr sz="16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Pain. </a:t>
            </a:r>
            <a:r>
              <a:rPr lang="en-US" sz="1600">
                <a:solidFill>
                  <a:srgbClr val="7F7F7F"/>
                </a:solidFill>
                <a:latin typeface="Arial"/>
                <a:ea typeface="Arial"/>
                <a:cs typeface="Arial"/>
                <a:sym typeface="Arial"/>
              </a:rPr>
              <a:t>(Increase when lying down or bending over)</a:t>
            </a:r>
            <a:endParaRPr sz="1600">
              <a:solidFill>
                <a:srgbClr val="7F7F7F"/>
              </a:solidFill>
              <a:latin typeface="Arial"/>
              <a:ea typeface="Arial"/>
              <a:cs typeface="Arial"/>
              <a:sym typeface="Arial"/>
            </a:endParaRPr>
          </a:p>
          <a:p>
            <a:pPr indent="-342900" lvl="0" marL="342900" marR="0" rtl="0" algn="just">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Obstruction.</a:t>
            </a:r>
            <a:endParaRPr/>
          </a:p>
          <a:p>
            <a:pPr indent="-342900" lvl="0" marL="342900" marR="0" rtl="0" algn="just">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Discharge.</a:t>
            </a:r>
            <a:endParaRPr/>
          </a:p>
          <a:p>
            <a:pPr indent="-342900" lvl="0" marL="342900" marR="0" rtl="0" algn="just">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Loss of smell.</a:t>
            </a:r>
            <a:endParaRPr/>
          </a:p>
          <a:p>
            <a:pPr indent="-342900" lvl="0" marL="342900" marR="0" rtl="0" algn="just">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Fever.</a:t>
            </a:r>
            <a:endParaRPr/>
          </a:p>
          <a:p>
            <a:pPr indent="-342900" lvl="0" marL="342900" marR="0" rtl="0" algn="just">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Fatigue.</a:t>
            </a:r>
            <a:endParaRPr/>
          </a:p>
          <a:p>
            <a:pPr indent="-342900" lvl="0" marL="342900" marR="0" rtl="0" algn="just">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Earache.</a:t>
            </a:r>
            <a:endParaRPr/>
          </a:p>
          <a:p>
            <a:pPr indent="-342900" lvl="0" marL="342900" marR="0" rtl="0" algn="just">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Dental issues.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35" name="Shape 135"/>
          <p:cNvPicPr preferRelativeResize="0"/>
          <p:nvPr/>
        </p:nvPicPr>
        <p:blipFill rotWithShape="1">
          <a:blip r:embed="rId4">
            <a:alphaModFix/>
          </a:blip>
          <a:srcRect b="0" l="0" r="0" t="0"/>
          <a:stretch/>
        </p:blipFill>
        <p:spPr>
          <a:xfrm>
            <a:off x="7678060" y="3700034"/>
            <a:ext cx="4513939" cy="308812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animEffect filter="fade" transition="in">
                                      <p:cBhvr>
                                        <p:cTn dur="500"/>
                                        <p:tgtEl>
                                          <p:spTgt spid="1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sp>
        <p:nvSpPr>
          <p:cNvPr id="574" name="Shape 574"/>
          <p:cNvSpPr txBox="1"/>
          <p:nvPr>
            <p:ph type="title"/>
          </p:nvPr>
        </p:nvSpPr>
        <p:spPr>
          <a:xfrm>
            <a:off x="1809720" y="471466"/>
            <a:ext cx="8572560" cy="17145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3000"/>
              <a:buFont typeface="Arial"/>
              <a:buNone/>
            </a:pPr>
            <a:r>
              <a:rPr b="0" i="0" lang="en-US" sz="3000" u="none" cap="none" strike="noStrike">
                <a:solidFill>
                  <a:schemeClr val="dk2"/>
                </a:solidFill>
                <a:latin typeface="Arial"/>
                <a:ea typeface="Arial"/>
                <a:cs typeface="Arial"/>
                <a:sym typeface="Arial"/>
              </a:rPr>
              <a:t>If observation was chosen, what are the mechanisms that must be in place to ensure appropriate treatment if symptoms persist for more than 48 to 72 hours?</a:t>
            </a:r>
            <a:br>
              <a:rPr b="0" i="0" lang="en-US" sz="3000" u="none" cap="none" strike="noStrike">
                <a:solidFill>
                  <a:schemeClr val="dk2"/>
                </a:solidFill>
                <a:latin typeface="Arial"/>
                <a:ea typeface="Arial"/>
                <a:cs typeface="Arial"/>
                <a:sym typeface="Arial"/>
              </a:rPr>
            </a:br>
            <a:endParaRPr b="0" i="0" sz="3000" u="none" cap="none" strike="noStrike">
              <a:solidFill>
                <a:schemeClr val="dk2"/>
              </a:solidFill>
              <a:latin typeface="Arial"/>
              <a:ea typeface="Arial"/>
              <a:cs typeface="Arial"/>
              <a:sym typeface="Arial"/>
            </a:endParaRPr>
          </a:p>
        </p:txBody>
      </p:sp>
      <p:sp>
        <p:nvSpPr>
          <p:cNvPr id="575" name="Shape 575"/>
          <p:cNvSpPr txBox="1"/>
          <p:nvPr>
            <p:ph idx="1" type="body"/>
          </p:nvPr>
        </p:nvSpPr>
        <p:spPr>
          <a:xfrm>
            <a:off x="139700" y="2428869"/>
            <a:ext cx="11798300" cy="4187831"/>
          </a:xfrm>
          <a:prstGeom prst="rect">
            <a:avLst/>
          </a:prstGeom>
          <a:solidFill>
            <a:schemeClr val="lt1"/>
          </a:solidFill>
          <a:ln>
            <a:noFill/>
          </a:ln>
        </p:spPr>
        <p:txBody>
          <a:bodyPr anchorCtr="0" anchor="t" bIns="45700" lIns="91425" spcFirstLastPara="1" rIns="91425" wrap="square" tIns="45700">
            <a:noAutofit/>
          </a:bodyPr>
          <a:lstStyle/>
          <a:p>
            <a:pPr indent="-182880" lvl="0" marL="182880" marR="0" rtl="0" algn="l">
              <a:spcBef>
                <a:spcPts val="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1-Repeat ear examination for signs of otitis media</a:t>
            </a:r>
            <a:endParaRPr/>
          </a:p>
          <a:p>
            <a:pPr indent="-182880" lvl="0" marL="182880" marR="0" rtl="0" algn="l">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-If otitis media is present, initiate or change antibiotic therapy</a:t>
            </a:r>
            <a:endParaRPr/>
          </a:p>
          <a:p>
            <a:pPr indent="-182880" lvl="0" marL="182880" marR="0" rtl="0" algn="l">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-If symptoms persist despite appropriate antibiotic therapy, </a:t>
            </a:r>
            <a:endParaRPr b="0"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rPr b="0" i="0" lang="en-US" sz="2400" u="none" cap="none" strike="noStrike">
                <a:solidFill>
                  <a:srgbClr val="FF0000"/>
                </a:solidFill>
                <a:latin typeface="Arial"/>
                <a:ea typeface="Arial"/>
                <a:cs typeface="Arial"/>
                <a:sym typeface="Arial"/>
              </a:rPr>
              <a:t>consider intramuscular ceftriaxone (Rocephin), clindamycin, or tympanocentesis</a:t>
            </a:r>
            <a:endParaRPr b="0" i="0" sz="2400" u="none" cap="none" strike="noStrike">
              <a:solidFill>
                <a:srgbClr val="FF0000"/>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 </a:t>
            </a:r>
            <a:endParaRPr/>
          </a:p>
          <a:p>
            <a:pPr indent="-182880" lvl="0" marL="182880" marR="0" rtl="0" algn="l">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500"/>
                                        <p:tgtEl>
                                          <p:spTgt spid="5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0" st="0"/>
                                            </p:txEl>
                                          </p:spTgt>
                                        </p:tgtEl>
                                        <p:attrNameLst>
                                          <p:attrName>style.visibility</p:attrName>
                                        </p:attrNameLst>
                                      </p:cBhvr>
                                      <p:to>
                                        <p:strVal val="visible"/>
                                      </p:to>
                                    </p:set>
                                    <p:animEffect filter="fade" transition="in">
                                      <p:cBhvr>
                                        <p:cTn dur="500"/>
                                        <p:tgtEl>
                                          <p:spTgt spid="5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1" st="1"/>
                                            </p:txEl>
                                          </p:spTgt>
                                        </p:tgtEl>
                                        <p:attrNameLst>
                                          <p:attrName>style.visibility</p:attrName>
                                        </p:attrNameLst>
                                      </p:cBhvr>
                                      <p:to>
                                        <p:strVal val="visible"/>
                                      </p:to>
                                    </p:set>
                                    <p:animEffect filter="fade" transition="in">
                                      <p:cBhvr>
                                        <p:cTn dur="500"/>
                                        <p:tgtEl>
                                          <p:spTgt spid="5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2" st="2"/>
                                            </p:txEl>
                                          </p:spTgt>
                                        </p:tgtEl>
                                        <p:attrNameLst>
                                          <p:attrName>style.visibility</p:attrName>
                                        </p:attrNameLst>
                                      </p:cBhvr>
                                      <p:to>
                                        <p:strVal val="visible"/>
                                      </p:to>
                                    </p:set>
                                    <p:animEffect filter="fade" transition="in">
                                      <p:cBhvr>
                                        <p:cTn dur="500"/>
                                        <p:tgtEl>
                                          <p:spTgt spid="5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3" st="3"/>
                                            </p:txEl>
                                          </p:spTgt>
                                        </p:tgtEl>
                                        <p:attrNameLst>
                                          <p:attrName>style.visibility</p:attrName>
                                        </p:attrNameLst>
                                      </p:cBhvr>
                                      <p:to>
                                        <p:strVal val="visible"/>
                                      </p:to>
                                    </p:set>
                                    <p:animEffect filter="fade" transition="in">
                                      <p:cBhvr>
                                        <p:cTn dur="500"/>
                                        <p:tgtEl>
                                          <p:spTgt spid="5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4" st="4"/>
                                            </p:txEl>
                                          </p:spTgt>
                                        </p:tgtEl>
                                        <p:attrNameLst>
                                          <p:attrName>style.visibility</p:attrName>
                                        </p:attrNameLst>
                                      </p:cBhvr>
                                      <p:to>
                                        <p:strVal val="visible"/>
                                      </p:to>
                                    </p:set>
                                    <p:animEffect filter="fade" transition="in">
                                      <p:cBhvr>
                                        <p:cTn dur="500"/>
                                        <p:tgtEl>
                                          <p:spTgt spid="57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5" st="5"/>
                                            </p:txEl>
                                          </p:spTgt>
                                        </p:tgtEl>
                                        <p:attrNameLst>
                                          <p:attrName>style.visibility</p:attrName>
                                        </p:attrNameLst>
                                      </p:cBhvr>
                                      <p:to>
                                        <p:strVal val="visible"/>
                                      </p:to>
                                    </p:set>
                                    <p:animEffect filter="fade" transition="in">
                                      <p:cBhvr>
                                        <p:cTn dur="500"/>
                                        <p:tgtEl>
                                          <p:spTgt spid="57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6" st="6"/>
                                            </p:txEl>
                                          </p:spTgt>
                                        </p:tgtEl>
                                        <p:attrNameLst>
                                          <p:attrName>style.visibility</p:attrName>
                                        </p:attrNameLst>
                                      </p:cBhvr>
                                      <p:to>
                                        <p:strVal val="visible"/>
                                      </p:to>
                                    </p:set>
                                    <p:animEffect filter="fade" transition="in">
                                      <p:cBhvr>
                                        <p:cTn dur="500"/>
                                        <p:tgtEl>
                                          <p:spTgt spid="57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xEl>
                                              <p:pRg end="7" st="7"/>
                                            </p:txEl>
                                          </p:spTgt>
                                        </p:tgtEl>
                                        <p:attrNameLst>
                                          <p:attrName>style.visibility</p:attrName>
                                        </p:attrNameLst>
                                      </p:cBhvr>
                                      <p:to>
                                        <p:strVal val="visible"/>
                                      </p:to>
                                    </p:set>
                                    <p:animEffect filter="fade" transition="in">
                                      <p:cBhvr>
                                        <p:cTn dur="500"/>
                                        <p:tgtEl>
                                          <p:spTgt spid="57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sp>
        <p:nvSpPr>
          <p:cNvPr id="580" name="Shape 580"/>
          <p:cNvSpPr txBox="1"/>
          <p:nvPr>
            <p:ph type="title"/>
          </p:nvPr>
        </p:nvSpPr>
        <p:spPr>
          <a:xfrm>
            <a:off x="609600" y="533400"/>
            <a:ext cx="10972800" cy="990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400"/>
              <a:buFont typeface="Arial"/>
              <a:buNone/>
            </a:pPr>
            <a:r>
              <a:rPr b="1" i="0" lang="en-US" sz="4400" u="none" cap="none" strike="noStrike">
                <a:solidFill>
                  <a:schemeClr val="dk2"/>
                </a:solidFill>
                <a:latin typeface="Arial"/>
                <a:ea typeface="Arial"/>
                <a:cs typeface="Arial"/>
                <a:sym typeface="Arial"/>
              </a:rPr>
              <a:t>Antibiotic selection for OM :</a:t>
            </a:r>
            <a:endParaRPr b="1" i="0" sz="4400" u="none" cap="none" strike="noStrike">
              <a:solidFill>
                <a:schemeClr val="dk2"/>
              </a:solidFill>
              <a:latin typeface="Arial"/>
              <a:ea typeface="Arial"/>
              <a:cs typeface="Arial"/>
              <a:sym typeface="Arial"/>
            </a:endParaRPr>
          </a:p>
        </p:txBody>
      </p:sp>
      <p:sp>
        <p:nvSpPr>
          <p:cNvPr id="581" name="Shape 581"/>
          <p:cNvSpPr txBox="1"/>
          <p:nvPr>
            <p:ph idx="1" type="body"/>
          </p:nvPr>
        </p:nvSpPr>
        <p:spPr>
          <a:xfrm>
            <a:off x="139700" y="1600200"/>
            <a:ext cx="11887200" cy="5257800"/>
          </a:xfrm>
          <a:prstGeom prst="rect">
            <a:avLst/>
          </a:prstGeom>
          <a:solidFill>
            <a:schemeClr val="lt1"/>
          </a:solidFill>
          <a:ln>
            <a:noFill/>
          </a:ln>
        </p:spPr>
        <p:txBody>
          <a:bodyPr anchorCtr="0" anchor="t" bIns="45700" lIns="91425" spcFirstLastPara="1" rIns="91425" wrap="square" tIns="45700">
            <a:noAutofit/>
          </a:bodyPr>
          <a:lstStyle/>
          <a:p>
            <a:pPr indent="-182880" lvl="0" marL="182880" marR="0" rtl="0" algn="l">
              <a:spcBef>
                <a:spcPts val="0"/>
              </a:spcBef>
              <a:spcAft>
                <a:spcPts val="0"/>
              </a:spcAft>
              <a:buClr>
                <a:schemeClr val="accent1"/>
              </a:buClr>
              <a:buSzPts val="2040"/>
              <a:buFont typeface="Arial"/>
              <a:buNone/>
            </a:pPr>
            <a:r>
              <a:rPr b="1" i="0" lang="en-US" sz="2400" u="none" cap="none" strike="noStrike">
                <a:solidFill>
                  <a:schemeClr val="dk1"/>
                </a:solidFill>
                <a:latin typeface="Arial"/>
                <a:ea typeface="Arial"/>
                <a:cs typeface="Arial"/>
                <a:sym typeface="Arial"/>
              </a:rPr>
              <a:t>High-dose amoxicillin  is </a:t>
            </a:r>
            <a:r>
              <a:rPr b="1" i="0" lang="en-US" sz="2400" u="none" cap="none" strike="noStrike">
                <a:solidFill>
                  <a:srgbClr val="FF0000"/>
                </a:solidFill>
                <a:latin typeface="Arial"/>
                <a:ea typeface="Arial"/>
                <a:cs typeface="Arial"/>
                <a:sym typeface="Arial"/>
              </a:rPr>
              <a:t>the antibiotic of choice </a:t>
            </a:r>
            <a:r>
              <a:rPr b="1" i="0" lang="en-US" sz="2400" u="none" cap="none" strike="noStrike">
                <a:solidFill>
                  <a:schemeClr val="dk1"/>
                </a:solidFill>
                <a:latin typeface="Arial"/>
                <a:ea typeface="Arial"/>
                <a:cs typeface="Arial"/>
                <a:sym typeface="Arial"/>
              </a:rPr>
              <a:t>for OM.</a:t>
            </a:r>
            <a:endParaRPr/>
          </a:p>
          <a:p>
            <a:pPr indent="-182880" lvl="0" marL="182880" marR="0" rtl="0" algn="l">
              <a:spcBef>
                <a:spcPts val="480"/>
              </a:spcBef>
              <a:spcAft>
                <a:spcPts val="0"/>
              </a:spcAft>
              <a:buClr>
                <a:schemeClr val="accent1"/>
              </a:buClr>
              <a:buSzPts val="2040"/>
              <a:buFont typeface="Arial"/>
              <a:buNone/>
            </a:pPr>
            <a:r>
              <a:t/>
            </a:r>
            <a:endParaRPr b="1"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rPr b="1" i="0" lang="en-US" sz="2400" u="none" cap="none" strike="noStrike">
                <a:solidFill>
                  <a:schemeClr val="dk1"/>
                </a:solidFill>
                <a:latin typeface="Arial"/>
                <a:ea typeface="Arial"/>
                <a:cs typeface="Arial"/>
                <a:sym typeface="Arial"/>
              </a:rPr>
              <a:t>Oral cephalosporins, such as cefuroxime (Ceftin), may be used in children who are allergic to penicillin.</a:t>
            </a:r>
            <a:endParaRPr b="0"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t/>
            </a:r>
            <a:endParaRPr b="1"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rPr b="1" i="0" lang="en-US" sz="2400" u="none" cap="none" strike="noStrike">
                <a:solidFill>
                  <a:schemeClr val="dk1"/>
                </a:solidFill>
                <a:latin typeface="Arial"/>
                <a:ea typeface="Arial"/>
                <a:cs typeface="Arial"/>
                <a:sym typeface="Arial"/>
              </a:rPr>
              <a:t>a common side effect to antibiotic treatment of OM is diarrhea.</a:t>
            </a:r>
            <a:endParaRPr b="0"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500"/>
                                        <p:tgtEl>
                                          <p:spTgt spid="5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xEl>
                                              <p:pRg end="0" st="0"/>
                                            </p:txEl>
                                          </p:spTgt>
                                        </p:tgtEl>
                                        <p:attrNameLst>
                                          <p:attrName>style.visibility</p:attrName>
                                        </p:attrNameLst>
                                      </p:cBhvr>
                                      <p:to>
                                        <p:strVal val="visible"/>
                                      </p:to>
                                    </p:set>
                                    <p:animEffect filter="fade" transition="in">
                                      <p:cBhvr>
                                        <p:cTn dur="500"/>
                                        <p:tgtEl>
                                          <p:spTgt spid="5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xEl>
                                              <p:pRg end="1" st="1"/>
                                            </p:txEl>
                                          </p:spTgt>
                                        </p:tgtEl>
                                        <p:attrNameLst>
                                          <p:attrName>style.visibility</p:attrName>
                                        </p:attrNameLst>
                                      </p:cBhvr>
                                      <p:to>
                                        <p:strVal val="visible"/>
                                      </p:to>
                                    </p:set>
                                    <p:animEffect filter="fade" transition="in">
                                      <p:cBhvr>
                                        <p:cTn dur="500"/>
                                        <p:tgtEl>
                                          <p:spTgt spid="5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xEl>
                                              <p:pRg end="2" st="2"/>
                                            </p:txEl>
                                          </p:spTgt>
                                        </p:tgtEl>
                                        <p:attrNameLst>
                                          <p:attrName>style.visibility</p:attrName>
                                        </p:attrNameLst>
                                      </p:cBhvr>
                                      <p:to>
                                        <p:strVal val="visible"/>
                                      </p:to>
                                    </p:set>
                                    <p:animEffect filter="fade" transition="in">
                                      <p:cBhvr>
                                        <p:cTn dur="500"/>
                                        <p:tgtEl>
                                          <p:spTgt spid="5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xEl>
                                              <p:pRg end="3" st="3"/>
                                            </p:txEl>
                                          </p:spTgt>
                                        </p:tgtEl>
                                        <p:attrNameLst>
                                          <p:attrName>style.visibility</p:attrName>
                                        </p:attrNameLst>
                                      </p:cBhvr>
                                      <p:to>
                                        <p:strVal val="visible"/>
                                      </p:to>
                                    </p:set>
                                    <p:animEffect filter="fade" transition="in">
                                      <p:cBhvr>
                                        <p:cTn dur="500"/>
                                        <p:tgtEl>
                                          <p:spTgt spid="5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xEl>
                                              <p:pRg end="4" st="4"/>
                                            </p:txEl>
                                          </p:spTgt>
                                        </p:tgtEl>
                                        <p:attrNameLst>
                                          <p:attrName>style.visibility</p:attrName>
                                        </p:attrNameLst>
                                      </p:cBhvr>
                                      <p:to>
                                        <p:strVal val="visible"/>
                                      </p:to>
                                    </p:set>
                                    <p:animEffect filter="fade" transition="in">
                                      <p:cBhvr>
                                        <p:cTn dur="500"/>
                                        <p:tgtEl>
                                          <p:spTgt spid="5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xEl>
                                              <p:pRg end="5" st="5"/>
                                            </p:txEl>
                                          </p:spTgt>
                                        </p:tgtEl>
                                        <p:attrNameLst>
                                          <p:attrName>style.visibility</p:attrName>
                                        </p:attrNameLst>
                                      </p:cBhvr>
                                      <p:to>
                                        <p:strVal val="visible"/>
                                      </p:to>
                                    </p:set>
                                    <p:animEffect filter="fade" transition="in">
                                      <p:cBhvr>
                                        <p:cTn dur="500"/>
                                        <p:tgtEl>
                                          <p:spTgt spid="58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5" name="Shape 585"/>
        <p:cNvGrpSpPr/>
        <p:nvPr/>
      </p:nvGrpSpPr>
      <p:grpSpPr>
        <a:xfrm>
          <a:off x="0" y="0"/>
          <a:ext cx="0" cy="0"/>
          <a:chOff x="0" y="0"/>
          <a:chExt cx="0" cy="0"/>
        </a:xfrm>
      </p:grpSpPr>
      <p:sp>
        <p:nvSpPr>
          <p:cNvPr id="586" name="Shape 586"/>
          <p:cNvSpPr txBox="1"/>
          <p:nvPr>
            <p:ph type="title"/>
          </p:nvPr>
        </p:nvSpPr>
        <p:spPr>
          <a:xfrm>
            <a:off x="1879600" y="430190"/>
            <a:ext cx="8229600" cy="120334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400"/>
              <a:buFont typeface="Arial"/>
              <a:buNone/>
            </a:pPr>
            <a:r>
              <a:rPr b="0" i="0" lang="en-US" sz="4400" u="none" cap="none" strike="noStrike">
                <a:solidFill>
                  <a:schemeClr val="dk2"/>
                </a:solidFill>
                <a:latin typeface="Arial"/>
                <a:ea typeface="Arial"/>
                <a:cs typeface="Arial"/>
                <a:sym typeface="Arial"/>
              </a:rPr>
              <a:t>If symptoms persist 48-72 hours after initiating therapy :</a:t>
            </a:r>
            <a:endParaRPr b="0" i="0" sz="4400" u="none" cap="none" strike="noStrike">
              <a:solidFill>
                <a:schemeClr val="dk2"/>
              </a:solidFill>
              <a:latin typeface="Arial"/>
              <a:ea typeface="Arial"/>
              <a:cs typeface="Arial"/>
              <a:sym typeface="Arial"/>
            </a:endParaRPr>
          </a:p>
        </p:txBody>
      </p:sp>
      <p:sp>
        <p:nvSpPr>
          <p:cNvPr id="587" name="Shape 587"/>
          <p:cNvSpPr txBox="1"/>
          <p:nvPr>
            <p:ph idx="1" type="body"/>
          </p:nvPr>
        </p:nvSpPr>
        <p:spPr>
          <a:xfrm>
            <a:off x="101600" y="1828800"/>
            <a:ext cx="11899900" cy="5029200"/>
          </a:xfrm>
          <a:prstGeom prst="rect">
            <a:avLst/>
          </a:prstGeom>
          <a:solidFill>
            <a:schemeClr val="lt1"/>
          </a:solidFill>
          <a:ln>
            <a:noFill/>
          </a:ln>
        </p:spPr>
        <p:txBody>
          <a:bodyPr anchorCtr="0" anchor="t" bIns="45700" lIns="91425" spcFirstLastPara="1" rIns="91425" wrap="square" tIns="45700">
            <a:noAutofit/>
          </a:bodyPr>
          <a:lstStyle/>
          <a:p>
            <a:pPr indent="-182880" lvl="0" marL="182880" marR="0" rtl="0" algn="l">
              <a:spcBef>
                <a:spcPts val="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1- Re-examination: If a bulging, inflamed tympanic membrane is observed, therapy should be changed to a second-line agent</a:t>
            </a:r>
            <a:endParaRPr b="0"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a- For children initially on amoxicillin, high-dose </a:t>
            </a:r>
            <a:r>
              <a:rPr b="1" i="1" lang="en-US" sz="2400" u="none" cap="none" strike="noStrike">
                <a:solidFill>
                  <a:srgbClr val="FF0000"/>
                </a:solidFill>
                <a:latin typeface="Arial"/>
                <a:ea typeface="Arial"/>
                <a:cs typeface="Arial"/>
                <a:sym typeface="Arial"/>
              </a:rPr>
              <a:t>amoxicillin/clavulanate</a:t>
            </a:r>
            <a:r>
              <a:rPr b="0" i="0" lang="en-US" sz="2400" u="none" cap="none" strike="noStrike">
                <a:solidFill>
                  <a:schemeClr val="dk1"/>
                </a:solidFill>
                <a:latin typeface="Arial"/>
                <a:ea typeface="Arial"/>
                <a:cs typeface="Arial"/>
                <a:sym typeface="Arial"/>
              </a:rPr>
              <a:t> is recommended.</a:t>
            </a:r>
            <a:endParaRPr/>
          </a:p>
          <a:p>
            <a:pPr indent="-182880" lvl="0" marL="182880" marR="0" rtl="0" algn="l">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b- For children initially on oral cephalosporin, intramuscular </a:t>
            </a:r>
            <a:r>
              <a:rPr b="1" i="1" lang="en-US" sz="2400" u="none" cap="none" strike="noStrike">
                <a:solidFill>
                  <a:srgbClr val="FF0000"/>
                </a:solidFill>
                <a:latin typeface="Arial"/>
                <a:ea typeface="Arial"/>
                <a:cs typeface="Arial"/>
                <a:sym typeface="Arial"/>
              </a:rPr>
              <a:t>ceftriaxone, clindamycin, or tympanocentesis </a:t>
            </a:r>
            <a:r>
              <a:rPr b="0" i="0" lang="en-US" sz="2400" u="none" cap="none" strike="noStrike">
                <a:solidFill>
                  <a:schemeClr val="dk1"/>
                </a:solidFill>
                <a:latin typeface="Arial"/>
                <a:ea typeface="Arial"/>
                <a:cs typeface="Arial"/>
                <a:sym typeface="Arial"/>
              </a:rPr>
              <a:t>may be considered.</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7">
                                            <p:txEl>
                                              <p:pRg end="0" st="0"/>
                                            </p:txEl>
                                          </p:spTgt>
                                        </p:tgtEl>
                                        <p:attrNameLst>
                                          <p:attrName>style.visibility</p:attrName>
                                        </p:attrNameLst>
                                      </p:cBhvr>
                                      <p:to>
                                        <p:strVal val="visible"/>
                                      </p:to>
                                    </p:set>
                                    <p:animEffect filter="fade" transition="in">
                                      <p:cBhvr>
                                        <p:cTn dur="500"/>
                                        <p:tgtEl>
                                          <p:spTgt spid="5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7">
                                            <p:txEl>
                                              <p:pRg end="1" st="1"/>
                                            </p:txEl>
                                          </p:spTgt>
                                        </p:tgtEl>
                                        <p:attrNameLst>
                                          <p:attrName>style.visibility</p:attrName>
                                        </p:attrNameLst>
                                      </p:cBhvr>
                                      <p:to>
                                        <p:strVal val="visible"/>
                                      </p:to>
                                    </p:set>
                                    <p:animEffect filter="fade" transition="in">
                                      <p:cBhvr>
                                        <p:cTn dur="500"/>
                                        <p:tgtEl>
                                          <p:spTgt spid="5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7">
                                            <p:txEl>
                                              <p:pRg end="2" st="2"/>
                                            </p:txEl>
                                          </p:spTgt>
                                        </p:tgtEl>
                                        <p:attrNameLst>
                                          <p:attrName>style.visibility</p:attrName>
                                        </p:attrNameLst>
                                      </p:cBhvr>
                                      <p:to>
                                        <p:strVal val="visible"/>
                                      </p:to>
                                    </p:set>
                                    <p:animEffect filter="fade" transition="in">
                                      <p:cBhvr>
                                        <p:cTn dur="500"/>
                                        <p:tgtEl>
                                          <p:spTgt spid="5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7">
                                            <p:txEl>
                                              <p:pRg end="3" st="3"/>
                                            </p:txEl>
                                          </p:spTgt>
                                        </p:tgtEl>
                                        <p:attrNameLst>
                                          <p:attrName>style.visibility</p:attrName>
                                        </p:attrNameLst>
                                      </p:cBhvr>
                                      <p:to>
                                        <p:strVal val="visible"/>
                                      </p:to>
                                    </p:set>
                                    <p:animEffect filter="fade" transition="in">
                                      <p:cBhvr>
                                        <p:cTn dur="500"/>
                                        <p:tgtEl>
                                          <p:spTgt spid="5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7">
                                            <p:txEl>
                                              <p:pRg end="4" st="4"/>
                                            </p:txEl>
                                          </p:spTgt>
                                        </p:tgtEl>
                                        <p:attrNameLst>
                                          <p:attrName>style.visibility</p:attrName>
                                        </p:attrNameLst>
                                      </p:cBhvr>
                                      <p:to>
                                        <p:strVal val="visible"/>
                                      </p:to>
                                    </p:set>
                                    <p:animEffect filter="fade" transition="in">
                                      <p:cBhvr>
                                        <p:cTn dur="500"/>
                                        <p:tgtEl>
                                          <p:spTgt spid="58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7">
                                            <p:txEl>
                                              <p:pRg end="5" st="5"/>
                                            </p:txEl>
                                          </p:spTgt>
                                        </p:tgtEl>
                                        <p:attrNameLst>
                                          <p:attrName>style.visibility</p:attrName>
                                        </p:attrNameLst>
                                      </p:cBhvr>
                                      <p:to>
                                        <p:strVal val="visible"/>
                                      </p:to>
                                    </p:set>
                                    <p:animEffect filter="fade" transition="in">
                                      <p:cBhvr>
                                        <p:cTn dur="500"/>
                                        <p:tgtEl>
                                          <p:spTgt spid="58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sp>
        <p:nvSpPr>
          <p:cNvPr id="592" name="Shape 592"/>
          <p:cNvSpPr txBox="1"/>
          <p:nvPr>
            <p:ph type="title"/>
          </p:nvPr>
        </p:nvSpPr>
        <p:spPr>
          <a:xfrm>
            <a:off x="609600" y="533400"/>
            <a:ext cx="10972800" cy="990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000"/>
              <a:buFont typeface="Arial"/>
              <a:buNone/>
            </a:pPr>
            <a:r>
              <a:rPr b="1" i="0" lang="en-US" sz="4000" u="none" cap="none" strike="noStrike">
                <a:solidFill>
                  <a:schemeClr val="dk2"/>
                </a:solidFill>
                <a:latin typeface="Arial"/>
                <a:ea typeface="Arial"/>
                <a:cs typeface="Arial"/>
                <a:sym typeface="Arial"/>
              </a:rPr>
              <a:t>Tympanostomy:</a:t>
            </a:r>
            <a:endParaRPr b="1" i="0" sz="4000" u="none" cap="none" strike="noStrike">
              <a:solidFill>
                <a:schemeClr val="dk2"/>
              </a:solidFill>
              <a:latin typeface="Arial"/>
              <a:ea typeface="Arial"/>
              <a:cs typeface="Arial"/>
              <a:sym typeface="Arial"/>
            </a:endParaRPr>
          </a:p>
        </p:txBody>
      </p:sp>
      <p:sp>
        <p:nvSpPr>
          <p:cNvPr id="593" name="Shape 593"/>
          <p:cNvSpPr txBox="1"/>
          <p:nvPr>
            <p:ph idx="1" type="body"/>
          </p:nvPr>
        </p:nvSpPr>
        <p:spPr>
          <a:xfrm>
            <a:off x="0" y="1600200"/>
            <a:ext cx="11582400" cy="5168900"/>
          </a:xfrm>
          <a:prstGeom prst="rect">
            <a:avLst/>
          </a:prstGeom>
          <a:solidFill>
            <a:schemeClr val="lt1"/>
          </a:solid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2040"/>
              <a:buFont typeface="Arial"/>
              <a:buNone/>
            </a:pPr>
            <a:r>
              <a:rPr b="1" i="0" lang="en-US" sz="2400" u="none" cap="none" strike="noStrike">
                <a:solidFill>
                  <a:schemeClr val="dk1"/>
                </a:solidFill>
                <a:latin typeface="Arial"/>
                <a:ea typeface="Arial"/>
                <a:cs typeface="Arial"/>
                <a:sym typeface="Arial"/>
              </a:rPr>
              <a:t>Tympanostomy tubes can be considered for recurrent OM in the following :</a:t>
            </a:r>
            <a:endParaRPr b="0" i="0" sz="2400" u="none" cap="none" strike="noStrike">
              <a:solidFill>
                <a:schemeClr val="dk1"/>
              </a:solidFill>
              <a:latin typeface="Arial"/>
              <a:ea typeface="Arial"/>
              <a:cs typeface="Arial"/>
              <a:sym typeface="Arial"/>
            </a:endParaRPr>
          </a:p>
          <a:p>
            <a:pPr indent="-182880" lvl="0" marL="182880" marR="0" rtl="0" algn="l">
              <a:lnSpc>
                <a:spcPct val="150000"/>
              </a:lnSpc>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three or more episodes in six months, or four episodes within 12 months with at least one episode during the preceding six months.</a:t>
            </a:r>
            <a:endParaRPr/>
          </a:p>
          <a:p>
            <a:pPr indent="-182880" lvl="0" marL="182880" marR="0" rtl="0" algn="l">
              <a:lnSpc>
                <a:spcPct val="150000"/>
              </a:lnSpc>
              <a:spcBef>
                <a:spcPts val="480"/>
              </a:spcBef>
              <a:spcAft>
                <a:spcPts val="0"/>
              </a:spcAft>
              <a:buClr>
                <a:schemeClr val="accent1"/>
              </a:buClr>
              <a:buSzPts val="2040"/>
              <a:buFont typeface="Arial"/>
              <a:buNone/>
            </a:pPr>
            <a:r>
              <a:rPr b="1" i="0" lang="en-US" sz="2400" u="none" cap="none" strike="noStrike">
                <a:solidFill>
                  <a:schemeClr val="dk1"/>
                </a:solidFill>
                <a:latin typeface="Arial"/>
                <a:ea typeface="Arial"/>
                <a:cs typeface="Arial"/>
                <a:sym typeface="Arial"/>
              </a:rPr>
              <a:t> </a:t>
            </a:r>
            <a:endParaRPr b="0" i="0" sz="2400" u="none" cap="none" strike="noStrike">
              <a:solidFill>
                <a:schemeClr val="dk1"/>
              </a:solidFill>
              <a:latin typeface="Arial"/>
              <a:ea typeface="Arial"/>
              <a:cs typeface="Arial"/>
              <a:sym typeface="Arial"/>
            </a:endParaRPr>
          </a:p>
          <a:p>
            <a:pPr indent="-182880" lvl="0" marL="182880" marR="0" rtl="0" algn="l">
              <a:lnSpc>
                <a:spcPct val="150000"/>
              </a:lnSpc>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xEl>
                                              <p:pRg end="0" st="0"/>
                                            </p:txEl>
                                          </p:spTgt>
                                        </p:tgtEl>
                                        <p:attrNameLst>
                                          <p:attrName>style.visibility</p:attrName>
                                        </p:attrNameLst>
                                      </p:cBhvr>
                                      <p:to>
                                        <p:strVal val="visible"/>
                                      </p:to>
                                    </p:set>
                                    <p:animEffect filter="fade" transition="in">
                                      <p:cBhvr>
                                        <p:cTn dur="500"/>
                                        <p:tgtEl>
                                          <p:spTgt spid="5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xEl>
                                              <p:pRg end="1" st="1"/>
                                            </p:txEl>
                                          </p:spTgt>
                                        </p:tgtEl>
                                        <p:attrNameLst>
                                          <p:attrName>style.visibility</p:attrName>
                                        </p:attrNameLst>
                                      </p:cBhvr>
                                      <p:to>
                                        <p:strVal val="visible"/>
                                      </p:to>
                                    </p:set>
                                    <p:animEffect filter="fade" transition="in">
                                      <p:cBhvr>
                                        <p:cTn dur="500"/>
                                        <p:tgtEl>
                                          <p:spTgt spid="5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xEl>
                                              <p:pRg end="2" st="2"/>
                                            </p:txEl>
                                          </p:spTgt>
                                        </p:tgtEl>
                                        <p:attrNameLst>
                                          <p:attrName>style.visibility</p:attrName>
                                        </p:attrNameLst>
                                      </p:cBhvr>
                                      <p:to>
                                        <p:strVal val="visible"/>
                                      </p:to>
                                    </p:set>
                                    <p:animEffect filter="fade" transition="in">
                                      <p:cBhvr>
                                        <p:cTn dur="500"/>
                                        <p:tgtEl>
                                          <p:spTgt spid="5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xEl>
                                              <p:pRg end="3" st="3"/>
                                            </p:txEl>
                                          </p:spTgt>
                                        </p:tgtEl>
                                        <p:attrNameLst>
                                          <p:attrName>style.visibility</p:attrName>
                                        </p:attrNameLst>
                                      </p:cBhvr>
                                      <p:to>
                                        <p:strVal val="visible"/>
                                      </p:to>
                                    </p:set>
                                    <p:animEffect filter="fade" transition="in">
                                      <p:cBhvr>
                                        <p:cTn dur="500"/>
                                        <p:tgtEl>
                                          <p:spTgt spid="59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7" name="Shape 597"/>
        <p:cNvGrpSpPr/>
        <p:nvPr/>
      </p:nvGrpSpPr>
      <p:grpSpPr>
        <a:xfrm>
          <a:off x="0" y="0"/>
          <a:ext cx="0" cy="0"/>
          <a:chOff x="0" y="0"/>
          <a:chExt cx="0" cy="0"/>
        </a:xfrm>
      </p:grpSpPr>
      <p:sp>
        <p:nvSpPr>
          <p:cNvPr id="598" name="Shape 598"/>
          <p:cNvSpPr txBox="1"/>
          <p:nvPr>
            <p:ph type="title"/>
          </p:nvPr>
        </p:nvSpPr>
        <p:spPr>
          <a:xfrm>
            <a:off x="609600" y="533400"/>
            <a:ext cx="10972800" cy="990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400"/>
              <a:buFont typeface="Arial"/>
              <a:buNone/>
            </a:pPr>
            <a:r>
              <a:rPr b="0" i="0" lang="en-US" sz="4400" u="none" cap="none" strike="noStrike">
                <a:solidFill>
                  <a:schemeClr val="dk2"/>
                </a:solidFill>
                <a:latin typeface="Arial"/>
                <a:ea typeface="Arial"/>
                <a:cs typeface="Arial"/>
                <a:sym typeface="Arial"/>
              </a:rPr>
              <a:t>Strategies for Preventing Recurrent Otitis Media:</a:t>
            </a:r>
            <a:endParaRPr b="0" i="0" sz="4400" u="none" cap="none" strike="noStrike">
              <a:solidFill>
                <a:schemeClr val="dk2"/>
              </a:solidFill>
              <a:latin typeface="Arial"/>
              <a:ea typeface="Arial"/>
              <a:cs typeface="Arial"/>
              <a:sym typeface="Arial"/>
            </a:endParaRPr>
          </a:p>
        </p:txBody>
      </p:sp>
      <p:sp>
        <p:nvSpPr>
          <p:cNvPr id="599" name="Shape 599"/>
          <p:cNvSpPr txBox="1"/>
          <p:nvPr>
            <p:ph idx="1" type="body"/>
          </p:nvPr>
        </p:nvSpPr>
        <p:spPr>
          <a:xfrm>
            <a:off x="0" y="1689100"/>
            <a:ext cx="11582400" cy="4787900"/>
          </a:xfrm>
          <a:prstGeom prst="rect">
            <a:avLst/>
          </a:prstGeom>
          <a:solidFill>
            <a:schemeClr val="lt1"/>
          </a:solid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-Check for undiagnosed allergies leading to chronic rhinorrhea</a:t>
            </a:r>
            <a:endParaRPr b="0" i="0" sz="2400" u="none" cap="none" strike="noStrike">
              <a:solidFill>
                <a:schemeClr val="dk1"/>
              </a:solidFill>
              <a:latin typeface="Arial"/>
              <a:ea typeface="Arial"/>
              <a:cs typeface="Arial"/>
              <a:sym typeface="Arial"/>
            </a:endParaRPr>
          </a:p>
          <a:p>
            <a:pPr indent="-182880" lvl="0" marL="182880" marR="0" rtl="0" algn="l">
              <a:lnSpc>
                <a:spcPct val="150000"/>
              </a:lnSpc>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-Eliminate bottle propping and pacifiers.</a:t>
            </a:r>
            <a:endParaRPr/>
          </a:p>
          <a:p>
            <a:pPr indent="-182880" lvl="0" marL="182880" marR="0" rtl="0" algn="l">
              <a:lnSpc>
                <a:spcPct val="150000"/>
              </a:lnSpc>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-Eliminate exposure to passive smoke.</a:t>
            </a:r>
            <a:endParaRPr/>
          </a:p>
          <a:p>
            <a:pPr indent="-182880" lvl="0" marL="182880" marR="0" rtl="0" algn="l">
              <a:lnSpc>
                <a:spcPct val="150000"/>
              </a:lnSpc>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-Routinely immunize with the pneumococcal conjugate and influenza vaccines.</a:t>
            </a:r>
            <a:endParaRPr/>
          </a:p>
          <a:p>
            <a:pPr indent="-182880" lvl="0" marL="182880" marR="0" rtl="0" algn="l">
              <a:lnSpc>
                <a:spcPct val="150000"/>
              </a:lnSpc>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-Use xylitol gum in appropriate children (two pieces, five times a day after meals and chewed for at least five minutes).</a:t>
            </a:r>
            <a:endParaRPr/>
          </a:p>
          <a:p>
            <a:pPr indent="-182880" lvl="0" marL="182880" marR="0" rtl="0" algn="l">
              <a:lnSpc>
                <a:spcPct val="150000"/>
              </a:lnSpc>
              <a:spcBef>
                <a:spcPts val="48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 </a:t>
            </a:r>
            <a:endParaRPr/>
          </a:p>
          <a:p>
            <a:pPr indent="-182880" lvl="0" marL="182880" marR="0" rtl="0" algn="l">
              <a:lnSpc>
                <a:spcPct val="150000"/>
              </a:lnSpc>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500"/>
                                        <p:tgtEl>
                                          <p:spTgt spid="5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xEl>
                                              <p:pRg end="0" st="0"/>
                                            </p:txEl>
                                          </p:spTgt>
                                        </p:tgtEl>
                                        <p:attrNameLst>
                                          <p:attrName>style.visibility</p:attrName>
                                        </p:attrNameLst>
                                      </p:cBhvr>
                                      <p:to>
                                        <p:strVal val="visible"/>
                                      </p:to>
                                    </p:set>
                                    <p:animEffect filter="fade" transition="in">
                                      <p:cBhvr>
                                        <p:cTn dur="500"/>
                                        <p:tgtEl>
                                          <p:spTgt spid="5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xEl>
                                              <p:pRg end="1" st="1"/>
                                            </p:txEl>
                                          </p:spTgt>
                                        </p:tgtEl>
                                        <p:attrNameLst>
                                          <p:attrName>style.visibility</p:attrName>
                                        </p:attrNameLst>
                                      </p:cBhvr>
                                      <p:to>
                                        <p:strVal val="visible"/>
                                      </p:to>
                                    </p:set>
                                    <p:animEffect filter="fade" transition="in">
                                      <p:cBhvr>
                                        <p:cTn dur="500"/>
                                        <p:tgtEl>
                                          <p:spTgt spid="5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xEl>
                                              <p:pRg end="2" st="2"/>
                                            </p:txEl>
                                          </p:spTgt>
                                        </p:tgtEl>
                                        <p:attrNameLst>
                                          <p:attrName>style.visibility</p:attrName>
                                        </p:attrNameLst>
                                      </p:cBhvr>
                                      <p:to>
                                        <p:strVal val="visible"/>
                                      </p:to>
                                    </p:set>
                                    <p:animEffect filter="fade" transition="in">
                                      <p:cBhvr>
                                        <p:cTn dur="500"/>
                                        <p:tgtEl>
                                          <p:spTgt spid="5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xEl>
                                              <p:pRg end="3" st="3"/>
                                            </p:txEl>
                                          </p:spTgt>
                                        </p:tgtEl>
                                        <p:attrNameLst>
                                          <p:attrName>style.visibility</p:attrName>
                                        </p:attrNameLst>
                                      </p:cBhvr>
                                      <p:to>
                                        <p:strVal val="visible"/>
                                      </p:to>
                                    </p:set>
                                    <p:animEffect filter="fade" transition="in">
                                      <p:cBhvr>
                                        <p:cTn dur="500"/>
                                        <p:tgtEl>
                                          <p:spTgt spid="5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xEl>
                                              <p:pRg end="4" st="4"/>
                                            </p:txEl>
                                          </p:spTgt>
                                        </p:tgtEl>
                                        <p:attrNameLst>
                                          <p:attrName>style.visibility</p:attrName>
                                        </p:attrNameLst>
                                      </p:cBhvr>
                                      <p:to>
                                        <p:strVal val="visible"/>
                                      </p:to>
                                    </p:set>
                                    <p:animEffect filter="fade" transition="in">
                                      <p:cBhvr>
                                        <p:cTn dur="500"/>
                                        <p:tgtEl>
                                          <p:spTgt spid="59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xEl>
                                              <p:pRg end="5" st="5"/>
                                            </p:txEl>
                                          </p:spTgt>
                                        </p:tgtEl>
                                        <p:attrNameLst>
                                          <p:attrName>style.visibility</p:attrName>
                                        </p:attrNameLst>
                                      </p:cBhvr>
                                      <p:to>
                                        <p:strVal val="visible"/>
                                      </p:to>
                                    </p:set>
                                    <p:animEffect filter="fade" transition="in">
                                      <p:cBhvr>
                                        <p:cTn dur="500"/>
                                        <p:tgtEl>
                                          <p:spTgt spid="59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xEl>
                                              <p:pRg end="6" st="6"/>
                                            </p:txEl>
                                          </p:spTgt>
                                        </p:tgtEl>
                                        <p:attrNameLst>
                                          <p:attrName>style.visibility</p:attrName>
                                        </p:attrNameLst>
                                      </p:cBhvr>
                                      <p:to>
                                        <p:strVal val="visible"/>
                                      </p:to>
                                    </p:set>
                                    <p:animEffect filter="fade" transition="in">
                                      <p:cBhvr>
                                        <p:cTn dur="500"/>
                                        <p:tgtEl>
                                          <p:spTgt spid="59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3" name="Shape 603"/>
        <p:cNvGrpSpPr/>
        <p:nvPr/>
      </p:nvGrpSpPr>
      <p:grpSpPr>
        <a:xfrm>
          <a:off x="0" y="0"/>
          <a:ext cx="0" cy="0"/>
          <a:chOff x="0" y="0"/>
          <a:chExt cx="0" cy="0"/>
        </a:xfrm>
      </p:grpSpPr>
      <p:sp>
        <p:nvSpPr>
          <p:cNvPr id="604" name="Shape 604"/>
          <p:cNvSpPr txBox="1"/>
          <p:nvPr>
            <p:ph type="title"/>
          </p:nvPr>
        </p:nvSpPr>
        <p:spPr>
          <a:xfrm>
            <a:off x="1069848" y="484632"/>
            <a:ext cx="10058400" cy="8077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400"/>
              <a:buFont typeface="Arial"/>
              <a:buNone/>
            </a:pPr>
            <a:r>
              <a:rPr b="1" i="0" lang="en-US" sz="4400" u="none" cap="none" strike="noStrike">
                <a:solidFill>
                  <a:schemeClr val="dk2"/>
                </a:solidFill>
                <a:latin typeface="Arial"/>
                <a:ea typeface="Arial"/>
                <a:cs typeface="Arial"/>
                <a:sym typeface="Arial"/>
              </a:rPr>
              <a:t>Important complications of OM</a:t>
            </a:r>
            <a:endParaRPr b="0" i="0" sz="4400" u="none" cap="none" strike="noStrike">
              <a:solidFill>
                <a:schemeClr val="dk2"/>
              </a:solidFill>
              <a:latin typeface="Arial"/>
              <a:ea typeface="Arial"/>
              <a:cs typeface="Arial"/>
              <a:sym typeface="Arial"/>
            </a:endParaRPr>
          </a:p>
        </p:txBody>
      </p:sp>
      <p:sp>
        <p:nvSpPr>
          <p:cNvPr id="605" name="Shape 605"/>
          <p:cNvSpPr txBox="1"/>
          <p:nvPr/>
        </p:nvSpPr>
        <p:spPr>
          <a:xfrm>
            <a:off x="211015" y="1806331"/>
            <a:ext cx="4536831" cy="2936188"/>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-Anatomic damage </a:t>
            </a:r>
            <a:endParaRPr/>
          </a:p>
          <a:p>
            <a:pPr indent="0" lvl="0" marL="0" marR="0" rtl="0" algn="l">
              <a:lnSpc>
                <a:spcPct val="11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 Hearing loss </a:t>
            </a:r>
            <a:endParaRPr/>
          </a:p>
          <a:p>
            <a:pPr indent="0" lvl="0" marL="0" marR="0" rtl="0" algn="l">
              <a:lnSpc>
                <a:spcPct val="11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 -Language delay</a:t>
            </a:r>
            <a:endParaRPr/>
          </a:p>
          <a:p>
            <a:pPr indent="0" lvl="0" marL="0" marR="0" rtl="0" algn="l">
              <a:lnSpc>
                <a:spcPct val="11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-Periauricular abscess</a:t>
            </a:r>
            <a:endParaRPr/>
          </a:p>
          <a:p>
            <a:pPr indent="0" lvl="0" marL="0" marR="0" rtl="0" algn="l">
              <a:lnSpc>
                <a:spcPct val="11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-Facial nerve paresis</a:t>
            </a:r>
            <a:endParaRPr/>
          </a:p>
          <a:p>
            <a:pPr indent="0" lvl="0" marL="0" marR="0" rtl="0" algn="l">
              <a:lnSpc>
                <a:spcPct val="11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-Labyrinthitis</a:t>
            </a:r>
            <a:endParaRPr sz="2400">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-Labyrinthine fistula</a:t>
            </a:r>
            <a:endParaRPr/>
          </a:p>
        </p:txBody>
      </p:sp>
      <p:sp>
        <p:nvSpPr>
          <p:cNvPr id="606" name="Shape 606"/>
          <p:cNvSpPr txBox="1"/>
          <p:nvPr/>
        </p:nvSpPr>
        <p:spPr>
          <a:xfrm>
            <a:off x="4466492" y="1806331"/>
            <a:ext cx="7121770" cy="3517886"/>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-Temporal abscess</a:t>
            </a:r>
            <a:endParaRPr/>
          </a:p>
          <a:p>
            <a:pPr indent="0" lvl="0" marL="0" marR="0" rtl="0" algn="l">
              <a:lnSpc>
                <a:spcPct val="11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-Intracranial abscess</a:t>
            </a:r>
            <a:endParaRPr/>
          </a:p>
          <a:p>
            <a:pPr indent="0" lvl="0" marL="0" marR="0" rtl="0" algn="l">
              <a:lnSpc>
                <a:spcPct val="11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-Meningitis</a:t>
            </a:r>
            <a:endParaRPr/>
          </a:p>
          <a:p>
            <a:pPr indent="0" lvl="0" marL="0" marR="0" rtl="0" algn="l">
              <a:lnSpc>
                <a:spcPct val="11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-Sigmoid sinus thrombosis</a:t>
            </a:r>
            <a:endParaRPr/>
          </a:p>
          <a:p>
            <a:pPr indent="0" lvl="0" marL="0" marR="0" rtl="0" algn="l">
              <a:lnSpc>
                <a:spcPct val="11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-Cerebrospinal fluid (CSF) leak</a:t>
            </a:r>
            <a:endParaRPr/>
          </a:p>
          <a:p>
            <a:pPr indent="0" lvl="0" marL="0" marR="0" rtl="0" algn="l">
              <a:lnSpc>
                <a:spcPct val="11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Mastoiditis (most common serious complication of AOM in children)</a:t>
            </a:r>
            <a:endParaRPr/>
          </a:p>
          <a:p>
            <a:pPr indent="0" lvl="0" marL="0" marR="0" rtl="0" algn="l">
              <a:lnSpc>
                <a:spcPct val="110000"/>
              </a:lnSpc>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4"/>
                                        </p:tgtEl>
                                        <p:attrNameLst>
                                          <p:attrName>style.visibility</p:attrName>
                                        </p:attrNameLst>
                                      </p:cBhvr>
                                      <p:to>
                                        <p:strVal val="visible"/>
                                      </p:to>
                                    </p:set>
                                    <p:anim calcmode="lin" valueType="num">
                                      <p:cBhvr additive="base">
                                        <p:cTn dur="500"/>
                                        <p:tgtEl>
                                          <p:spTgt spid="60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0" name="Shape 610"/>
        <p:cNvGrpSpPr/>
        <p:nvPr/>
      </p:nvGrpSpPr>
      <p:grpSpPr>
        <a:xfrm>
          <a:off x="0" y="0"/>
          <a:ext cx="0" cy="0"/>
          <a:chOff x="0" y="0"/>
          <a:chExt cx="0" cy="0"/>
        </a:xfrm>
      </p:grpSpPr>
      <p:sp>
        <p:nvSpPr>
          <p:cNvPr id="611" name="Shape 611"/>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4000"/>
              <a:buFont typeface="Arial"/>
              <a:buNone/>
            </a:pPr>
            <a:r>
              <a:rPr b="0" i="0" lang="en-US" sz="4000" u="none" cap="none" strike="noStrike">
                <a:solidFill>
                  <a:schemeClr val="dk2"/>
                </a:solidFill>
                <a:latin typeface="Arial"/>
                <a:ea typeface="Arial"/>
                <a:cs typeface="Arial"/>
                <a:sym typeface="Arial"/>
              </a:rPr>
              <a:t>Questions</a:t>
            </a:r>
            <a:endParaRPr b="0" i="0" sz="4000" u="none" cap="none" strike="noStrike">
              <a:solidFill>
                <a:schemeClr val="dk2"/>
              </a:solidFill>
              <a:latin typeface="Arial"/>
              <a:ea typeface="Arial"/>
              <a:cs typeface="Arial"/>
              <a:sym typeface="Arial"/>
            </a:endParaRPr>
          </a:p>
        </p:txBody>
      </p:sp>
      <p:sp>
        <p:nvSpPr>
          <p:cNvPr id="612" name="Shape 612"/>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noAutofit/>
          </a:bodyPr>
          <a:lstStyle/>
          <a:p>
            <a:pPr indent="-182880" lvl="0" marL="182880" marR="0" rtl="0" algn="l">
              <a:lnSpc>
                <a:spcPct val="90000"/>
              </a:lnSpc>
              <a:spcBef>
                <a:spcPts val="0"/>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Which type of influenza virus is capable of infecting animals:</a:t>
            </a:r>
            <a:endParaRPr/>
          </a:p>
          <a:p>
            <a:pPr indent="-182880" lvl="0" marL="182880" marR="0" rtl="0" algn="l">
              <a:lnSpc>
                <a:spcPct val="9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A. Type A.</a:t>
            </a:r>
            <a:endParaRPr/>
          </a:p>
          <a:p>
            <a:pPr indent="-182880" lvl="0" marL="182880" marR="0" rtl="0" algn="l">
              <a:lnSpc>
                <a:spcPct val="9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B. Type B.</a:t>
            </a:r>
            <a:endParaRPr/>
          </a:p>
          <a:p>
            <a:pPr indent="-182880" lvl="0" marL="182880" marR="0" rtl="0" algn="l">
              <a:lnSpc>
                <a:spcPct val="9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C. Type C.</a:t>
            </a:r>
            <a:endParaRPr/>
          </a:p>
          <a:p>
            <a:pPr indent="-182880" lvl="0" marL="182880" marR="0" rtl="0" algn="l">
              <a:lnSpc>
                <a:spcPct val="9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D. All of the above.</a:t>
            </a:r>
            <a:endParaRPr/>
          </a:p>
          <a:p>
            <a:pPr indent="0" lvl="0" marL="0" marR="0" rtl="0" algn="l">
              <a:lnSpc>
                <a:spcPct val="90000"/>
              </a:lnSpc>
              <a:spcBef>
                <a:spcPts val="333"/>
              </a:spcBef>
              <a:spcAft>
                <a:spcPts val="0"/>
              </a:spcAft>
              <a:buClr>
                <a:schemeClr val="accent1"/>
              </a:buClr>
              <a:buSzPts val="1415"/>
              <a:buFont typeface="Arial"/>
              <a:buNone/>
            </a:pPr>
            <a:r>
              <a:t/>
            </a:r>
            <a:endParaRPr b="0" i="0" sz="1665" u="none" cap="none" strike="noStrike">
              <a:solidFill>
                <a:schemeClr val="dk1"/>
              </a:solidFill>
              <a:latin typeface="Arial"/>
              <a:ea typeface="Arial"/>
              <a:cs typeface="Arial"/>
              <a:sym typeface="Arial"/>
            </a:endParaRPr>
          </a:p>
          <a:p>
            <a:pPr indent="-182880" lvl="0" marL="182880" marR="0" rtl="0" algn="l">
              <a:lnSpc>
                <a:spcPct val="9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Which food allergy you should ask about before giving influenza vaccine:</a:t>
            </a:r>
            <a:endParaRPr/>
          </a:p>
          <a:p>
            <a:pPr indent="-182880" lvl="0" marL="182880" marR="0" rtl="0" algn="l">
              <a:lnSpc>
                <a:spcPct val="9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A. Peanuts.</a:t>
            </a:r>
            <a:endParaRPr/>
          </a:p>
          <a:p>
            <a:pPr indent="-182880" lvl="0" marL="182880" marR="0" rtl="0" algn="l">
              <a:lnSpc>
                <a:spcPct val="9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B. Sesame seeds.</a:t>
            </a:r>
            <a:endParaRPr/>
          </a:p>
          <a:p>
            <a:pPr indent="-182880" lvl="0" marL="182880" marR="0" rtl="0" algn="l">
              <a:lnSpc>
                <a:spcPct val="9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C. Eggs.</a:t>
            </a:r>
            <a:endParaRPr/>
          </a:p>
          <a:p>
            <a:pPr indent="-182880" lvl="0" marL="182880" marR="0" rtl="0" algn="l">
              <a:lnSpc>
                <a:spcPct val="9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D. Milk products.</a:t>
            </a:r>
            <a:endParaRPr/>
          </a:p>
          <a:p>
            <a:pPr indent="-93011" lvl="0" marL="182880" marR="0" rtl="0" algn="l">
              <a:lnSpc>
                <a:spcPct val="90000"/>
              </a:lnSpc>
              <a:spcBef>
                <a:spcPts val="333"/>
              </a:spcBef>
              <a:spcAft>
                <a:spcPts val="0"/>
              </a:spcAft>
              <a:buClr>
                <a:schemeClr val="accent1"/>
              </a:buClr>
              <a:buSzPts val="1415"/>
              <a:buFont typeface="Arial"/>
              <a:buNone/>
            </a:pPr>
            <a:r>
              <a:t/>
            </a:r>
            <a:endParaRPr b="0" i="0" sz="1665" u="none" cap="none" strike="noStrike">
              <a:solidFill>
                <a:schemeClr val="dk1"/>
              </a:solidFill>
              <a:latin typeface="Arial"/>
              <a:ea typeface="Arial"/>
              <a:cs typeface="Arial"/>
              <a:sym typeface="Arial"/>
            </a:endParaRPr>
          </a:p>
          <a:p>
            <a:pPr indent="-182880" lvl="0" marL="182880" marR="0" rtl="0" algn="l">
              <a:lnSpc>
                <a:spcPct val="8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Which of the following conditions is associated with allergic rhinitis :</a:t>
            </a:r>
            <a:endParaRPr/>
          </a:p>
          <a:p>
            <a:pPr indent="-182880" lvl="0" marL="182880" marR="0" rtl="0" algn="l">
              <a:lnSpc>
                <a:spcPct val="8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A. COPD.</a:t>
            </a:r>
            <a:endParaRPr/>
          </a:p>
          <a:p>
            <a:pPr indent="-182880" lvl="0" marL="182880" marR="0" rtl="0" algn="l">
              <a:lnSpc>
                <a:spcPct val="8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B. Asthma.</a:t>
            </a:r>
            <a:endParaRPr/>
          </a:p>
          <a:p>
            <a:pPr indent="-182880" lvl="0" marL="182880" marR="0" rtl="0" algn="l">
              <a:lnSpc>
                <a:spcPct val="8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C. Dermatitis.</a:t>
            </a:r>
            <a:endParaRPr/>
          </a:p>
          <a:p>
            <a:pPr indent="-182880" lvl="0" marL="182880" marR="0" rtl="0" algn="l">
              <a:lnSpc>
                <a:spcPct val="80000"/>
              </a:lnSpc>
              <a:spcBef>
                <a:spcPts val="333"/>
              </a:spcBef>
              <a:spcAft>
                <a:spcPts val="0"/>
              </a:spcAft>
              <a:buClr>
                <a:schemeClr val="accent1"/>
              </a:buClr>
              <a:buSzPts val="1415"/>
              <a:buFont typeface="Arial"/>
              <a:buChar char="•"/>
            </a:pPr>
            <a:r>
              <a:rPr b="0" i="0" lang="en-US" sz="1665" u="none" cap="none" strike="noStrike">
                <a:solidFill>
                  <a:schemeClr val="dk1"/>
                </a:solidFill>
                <a:latin typeface="Arial"/>
                <a:ea typeface="Arial"/>
                <a:cs typeface="Arial"/>
                <a:sym typeface="Arial"/>
              </a:rPr>
              <a:t>D. Bronchiectasis.</a:t>
            </a:r>
            <a:endParaRPr/>
          </a:p>
          <a:p>
            <a:pPr indent="-93011" lvl="0" marL="182880" marR="0" rtl="0" algn="l">
              <a:lnSpc>
                <a:spcPct val="90000"/>
              </a:lnSpc>
              <a:spcBef>
                <a:spcPts val="333"/>
              </a:spcBef>
              <a:spcAft>
                <a:spcPts val="0"/>
              </a:spcAft>
              <a:buClr>
                <a:schemeClr val="accent1"/>
              </a:buClr>
              <a:buSzPts val="1415"/>
              <a:buFont typeface="Arial"/>
              <a:buNone/>
            </a:pPr>
            <a:r>
              <a:t/>
            </a:r>
            <a:endParaRPr b="0" i="0" sz="1665" u="none" cap="none" strike="noStrike">
              <a:solidFill>
                <a:schemeClr val="dk1"/>
              </a:solidFill>
              <a:latin typeface="Arial"/>
              <a:ea typeface="Arial"/>
              <a:cs typeface="Arial"/>
              <a:sym typeface="Arial"/>
            </a:endParaRPr>
          </a:p>
          <a:p>
            <a:pPr indent="-93011" lvl="0" marL="182880" marR="0" rtl="0" algn="l">
              <a:lnSpc>
                <a:spcPct val="90000"/>
              </a:lnSpc>
              <a:spcBef>
                <a:spcPts val="333"/>
              </a:spcBef>
              <a:spcAft>
                <a:spcPts val="0"/>
              </a:spcAft>
              <a:buClr>
                <a:schemeClr val="accent1"/>
              </a:buClr>
              <a:buSzPts val="1415"/>
              <a:buFont typeface="Arial"/>
              <a:buNone/>
            </a:pPr>
            <a:r>
              <a:t/>
            </a:r>
            <a:endParaRPr b="0" i="0" sz="1665" u="none" cap="none" strike="noStrike">
              <a:solidFill>
                <a:schemeClr val="dk1"/>
              </a:solidFill>
              <a:latin typeface="Arial"/>
              <a:ea typeface="Arial"/>
              <a:cs typeface="Arial"/>
              <a:sym typeface="Arial"/>
            </a:endParaRPr>
          </a:p>
        </p:txBody>
      </p:sp>
      <p:sp>
        <p:nvSpPr>
          <p:cNvPr id="613" name="Shape 613"/>
          <p:cNvSpPr/>
          <p:nvPr/>
        </p:nvSpPr>
        <p:spPr>
          <a:xfrm>
            <a:off x="2209800" y="1891811"/>
            <a:ext cx="889000" cy="190500"/>
          </a:xfrm>
          <a:prstGeom prst="leftArrow">
            <a:avLst>
              <a:gd fmla="val 50000" name="adj1"/>
              <a:gd fmla="val 50000" name="adj2"/>
            </a:avLst>
          </a:prstGeom>
          <a:solidFill>
            <a:schemeClr val="accent1"/>
          </a:solidFill>
          <a:ln cap="flat" cmpd="sng" w="26425">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4" name="Shape 614"/>
          <p:cNvSpPr/>
          <p:nvPr/>
        </p:nvSpPr>
        <p:spPr>
          <a:xfrm>
            <a:off x="2209800" y="5536223"/>
            <a:ext cx="889000" cy="190500"/>
          </a:xfrm>
          <a:prstGeom prst="leftArrow">
            <a:avLst>
              <a:gd fmla="val 50000" name="adj1"/>
              <a:gd fmla="val 50000" name="adj2"/>
            </a:avLst>
          </a:prstGeom>
          <a:solidFill>
            <a:schemeClr val="accent1"/>
          </a:solidFill>
          <a:ln cap="flat" cmpd="sng" w="26425">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5" name="Shape 615"/>
          <p:cNvSpPr/>
          <p:nvPr/>
        </p:nvSpPr>
        <p:spPr>
          <a:xfrm>
            <a:off x="2286000" y="4229100"/>
            <a:ext cx="889000" cy="190500"/>
          </a:xfrm>
          <a:prstGeom prst="leftArrow">
            <a:avLst>
              <a:gd fmla="val 50000" name="adj1"/>
              <a:gd fmla="val 50000" name="adj2"/>
            </a:avLst>
          </a:prstGeom>
          <a:solidFill>
            <a:schemeClr val="accent1"/>
          </a:solidFill>
          <a:ln cap="flat" cmpd="sng" w="26425">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500"/>
                                        <p:tgtEl>
                                          <p:spTgt spid="6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500"/>
                                        <p:tgtEl>
                                          <p:spTgt spid="6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500"/>
                                        <p:tgtEl>
                                          <p:spTgt spid="6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9" name="Shape 619"/>
        <p:cNvGrpSpPr/>
        <p:nvPr/>
      </p:nvGrpSpPr>
      <p:grpSpPr>
        <a:xfrm>
          <a:off x="0" y="0"/>
          <a:ext cx="0" cy="0"/>
          <a:chOff x="0" y="0"/>
          <a:chExt cx="0" cy="0"/>
        </a:xfrm>
      </p:grpSpPr>
      <p:sp>
        <p:nvSpPr>
          <p:cNvPr id="620" name="Shape 620"/>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2"/>
              </a:buClr>
              <a:buSzPts val="4000"/>
              <a:buFont typeface="Arial"/>
              <a:buNone/>
            </a:pPr>
            <a:r>
              <a:rPr b="0" i="0" lang="en-US" sz="4000" u="none" cap="none" strike="noStrike">
                <a:solidFill>
                  <a:schemeClr val="dk2"/>
                </a:solidFill>
                <a:latin typeface="Arial"/>
                <a:ea typeface="Arial"/>
                <a:cs typeface="Arial"/>
                <a:sym typeface="Arial"/>
              </a:rPr>
              <a:t>Cont..</a:t>
            </a:r>
            <a:endParaRPr b="0" i="0" sz="4000" u="none" cap="none" strike="noStrike">
              <a:solidFill>
                <a:schemeClr val="dk2"/>
              </a:solidFill>
              <a:latin typeface="Arial"/>
              <a:ea typeface="Arial"/>
              <a:cs typeface="Arial"/>
              <a:sym typeface="Arial"/>
            </a:endParaRPr>
          </a:p>
        </p:txBody>
      </p:sp>
      <p:sp>
        <p:nvSpPr>
          <p:cNvPr id="621" name="Shape 621"/>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noAutofit/>
          </a:bodyPr>
          <a:lstStyle/>
          <a:p>
            <a:pPr indent="-182880" lvl="0" marL="182880" marR="0" rtl="0" algn="l">
              <a:spcBef>
                <a:spcPts val="0"/>
              </a:spcBef>
              <a:spcAft>
                <a:spcPts val="0"/>
              </a:spcAft>
              <a:buClr>
                <a:schemeClr val="accent1"/>
              </a:buClr>
              <a:buSzPts val="1530"/>
              <a:buFont typeface="Arial"/>
              <a:buChar char="•"/>
            </a:pPr>
            <a:r>
              <a:rPr b="0" i="0" lang="en-US" sz="1800" u="none" cap="none" strike="noStrike">
                <a:solidFill>
                  <a:schemeClr val="dk1"/>
                </a:solidFill>
                <a:latin typeface="Arial"/>
                <a:ea typeface="Arial"/>
                <a:cs typeface="Arial"/>
                <a:sym typeface="Arial"/>
              </a:rPr>
              <a:t>What is the most common organism associated with Pharyngitis</a:t>
            </a:r>
            <a:endParaRPr/>
          </a:p>
          <a:p>
            <a:pPr indent="-182880" lvl="0" marL="182880" marR="0" rtl="0" algn="l">
              <a:spcBef>
                <a:spcPts val="360"/>
              </a:spcBef>
              <a:spcAft>
                <a:spcPts val="0"/>
              </a:spcAft>
              <a:buClr>
                <a:schemeClr val="accent1"/>
              </a:buClr>
              <a:buSzPts val="1530"/>
              <a:buFont typeface="Arial"/>
              <a:buChar char="•"/>
            </a:pPr>
            <a:r>
              <a:rPr b="0" i="0" lang="en-US" sz="1800" u="none" cap="none" strike="noStrike">
                <a:solidFill>
                  <a:schemeClr val="dk1"/>
                </a:solidFill>
                <a:latin typeface="Arial"/>
                <a:ea typeface="Arial"/>
                <a:cs typeface="Arial"/>
                <a:sym typeface="Arial"/>
              </a:rPr>
              <a:t>A. Group A streptococcus (GAS).</a:t>
            </a:r>
            <a:endParaRPr/>
          </a:p>
          <a:p>
            <a:pPr indent="-182880" lvl="0" marL="182880" marR="0" rtl="0" algn="l">
              <a:spcBef>
                <a:spcPts val="360"/>
              </a:spcBef>
              <a:spcAft>
                <a:spcPts val="0"/>
              </a:spcAft>
              <a:buClr>
                <a:schemeClr val="accent1"/>
              </a:buClr>
              <a:buSzPts val="1530"/>
              <a:buFont typeface="Arial"/>
              <a:buChar char="•"/>
            </a:pPr>
            <a:r>
              <a:rPr b="0" i="0" lang="en-US" sz="1800" u="none" cap="none" strike="noStrike">
                <a:solidFill>
                  <a:schemeClr val="dk1"/>
                </a:solidFill>
                <a:latin typeface="Arial"/>
                <a:ea typeface="Arial"/>
                <a:cs typeface="Arial"/>
                <a:sym typeface="Arial"/>
              </a:rPr>
              <a:t>B. Chlamydia pneumoniae.</a:t>
            </a:r>
            <a:endParaRPr/>
          </a:p>
          <a:p>
            <a:pPr indent="-182880" lvl="0" marL="182880" marR="0" rtl="0" algn="l">
              <a:spcBef>
                <a:spcPts val="360"/>
              </a:spcBef>
              <a:spcAft>
                <a:spcPts val="0"/>
              </a:spcAft>
              <a:buClr>
                <a:schemeClr val="accent1"/>
              </a:buClr>
              <a:buSzPts val="1530"/>
              <a:buFont typeface="Arial"/>
              <a:buChar char="•"/>
            </a:pPr>
            <a:r>
              <a:rPr b="0" i="0" lang="en-US" sz="1800" u="none" cap="none" strike="noStrike">
                <a:solidFill>
                  <a:schemeClr val="dk1"/>
                </a:solidFill>
                <a:latin typeface="Arial"/>
                <a:ea typeface="Arial"/>
                <a:cs typeface="Arial"/>
                <a:sym typeface="Arial"/>
              </a:rPr>
              <a:t>C. Mycoplasma pneumoniae.</a:t>
            </a:r>
            <a:endParaRPr/>
          </a:p>
          <a:p>
            <a:pPr indent="-182880" lvl="0" marL="182880" marR="0" rtl="0" algn="l">
              <a:spcBef>
                <a:spcPts val="360"/>
              </a:spcBef>
              <a:spcAft>
                <a:spcPts val="0"/>
              </a:spcAft>
              <a:buClr>
                <a:schemeClr val="accent1"/>
              </a:buClr>
              <a:buSzPts val="1530"/>
              <a:buFont typeface="Arial"/>
              <a:buChar char="•"/>
            </a:pPr>
            <a:r>
              <a:rPr b="0" i="0" lang="en-US" sz="1800" u="none" cap="none" strike="noStrike">
                <a:solidFill>
                  <a:schemeClr val="dk1"/>
                </a:solidFill>
                <a:latin typeface="Arial"/>
                <a:ea typeface="Arial"/>
                <a:cs typeface="Arial"/>
                <a:sym typeface="Arial"/>
              </a:rPr>
              <a:t>D. Neisseria gonorrhoeae.</a:t>
            </a:r>
            <a:endParaRPr/>
          </a:p>
          <a:p>
            <a:pPr indent="-85724" lvl="0" marL="182880" marR="0" rtl="0" algn="l">
              <a:spcBef>
                <a:spcPts val="360"/>
              </a:spcBef>
              <a:spcAft>
                <a:spcPts val="0"/>
              </a:spcAft>
              <a:buClr>
                <a:schemeClr val="accent1"/>
              </a:buClr>
              <a:buSzPts val="1530"/>
              <a:buFont typeface="Arial"/>
              <a:buNone/>
            </a:pPr>
            <a:r>
              <a:t/>
            </a:r>
            <a:endParaRPr b="0" i="0" sz="1800" u="none" cap="none" strike="noStrike">
              <a:solidFill>
                <a:schemeClr val="dk1"/>
              </a:solidFill>
              <a:latin typeface="Arial"/>
              <a:ea typeface="Arial"/>
              <a:cs typeface="Arial"/>
              <a:sym typeface="Arial"/>
            </a:endParaRPr>
          </a:p>
          <a:p>
            <a:pPr indent="-182880" lvl="0" marL="182880" marR="0" rtl="0" algn="l">
              <a:spcBef>
                <a:spcPts val="360"/>
              </a:spcBef>
              <a:spcAft>
                <a:spcPts val="0"/>
              </a:spcAft>
              <a:buClr>
                <a:schemeClr val="accent1"/>
              </a:buClr>
              <a:buSzPts val="1530"/>
              <a:buFont typeface="Arial"/>
              <a:buChar char="•"/>
            </a:pPr>
            <a:r>
              <a:rPr b="0" i="0" lang="en-US" sz="1800" u="none" cap="none" strike="noStrike">
                <a:solidFill>
                  <a:schemeClr val="dk1"/>
                </a:solidFill>
                <a:latin typeface="Arial"/>
                <a:ea typeface="Arial"/>
                <a:cs typeface="Arial"/>
                <a:sym typeface="Arial"/>
              </a:rPr>
              <a:t>What is a common side effect of antibiotic treatment in otitis media?</a:t>
            </a:r>
            <a:endParaRPr/>
          </a:p>
          <a:p>
            <a:pPr indent="-182880" lvl="0" marL="182880" marR="0" rtl="0" algn="l">
              <a:spcBef>
                <a:spcPts val="360"/>
              </a:spcBef>
              <a:spcAft>
                <a:spcPts val="0"/>
              </a:spcAft>
              <a:buClr>
                <a:schemeClr val="accent1"/>
              </a:buClr>
              <a:buSzPts val="1530"/>
              <a:buFont typeface="Arial"/>
              <a:buChar char="•"/>
            </a:pPr>
            <a:r>
              <a:rPr b="0" i="0" lang="en-US" sz="1800" u="none" cap="none" strike="noStrike">
                <a:solidFill>
                  <a:schemeClr val="dk1"/>
                </a:solidFill>
                <a:latin typeface="Arial"/>
                <a:ea typeface="Arial"/>
                <a:cs typeface="Arial"/>
                <a:sym typeface="Arial"/>
              </a:rPr>
              <a:t>A. Diarrhea.</a:t>
            </a:r>
            <a:endParaRPr/>
          </a:p>
          <a:p>
            <a:pPr indent="-182880" lvl="0" marL="182880" marR="0" rtl="0" algn="l">
              <a:spcBef>
                <a:spcPts val="360"/>
              </a:spcBef>
              <a:spcAft>
                <a:spcPts val="0"/>
              </a:spcAft>
              <a:buClr>
                <a:schemeClr val="accent1"/>
              </a:buClr>
              <a:buSzPts val="1530"/>
              <a:buFont typeface="Arial"/>
              <a:buChar char="•"/>
            </a:pPr>
            <a:r>
              <a:rPr b="0" i="0" lang="en-US" sz="1800" u="none" cap="none" strike="noStrike">
                <a:solidFill>
                  <a:schemeClr val="dk1"/>
                </a:solidFill>
                <a:latin typeface="Arial"/>
                <a:ea typeface="Arial"/>
                <a:cs typeface="Arial"/>
                <a:sym typeface="Arial"/>
              </a:rPr>
              <a:t>B. Vomiting.</a:t>
            </a:r>
            <a:endParaRPr/>
          </a:p>
          <a:p>
            <a:pPr indent="-182880" lvl="0" marL="182880" marR="0" rtl="0" algn="l">
              <a:spcBef>
                <a:spcPts val="360"/>
              </a:spcBef>
              <a:spcAft>
                <a:spcPts val="0"/>
              </a:spcAft>
              <a:buClr>
                <a:schemeClr val="accent1"/>
              </a:buClr>
              <a:buSzPts val="1530"/>
              <a:buFont typeface="Arial"/>
              <a:buChar char="•"/>
            </a:pPr>
            <a:r>
              <a:rPr b="0" i="0" lang="en-US" sz="1800" u="none" cap="none" strike="noStrike">
                <a:solidFill>
                  <a:schemeClr val="dk1"/>
                </a:solidFill>
                <a:latin typeface="Arial"/>
                <a:ea typeface="Arial"/>
                <a:cs typeface="Arial"/>
                <a:sym typeface="Arial"/>
              </a:rPr>
              <a:t>C. Otorrhea.</a:t>
            </a:r>
            <a:endParaRPr/>
          </a:p>
          <a:p>
            <a:pPr indent="-182880" lvl="0" marL="182880" marR="0" rtl="0" algn="l">
              <a:spcBef>
                <a:spcPts val="360"/>
              </a:spcBef>
              <a:spcAft>
                <a:spcPts val="0"/>
              </a:spcAft>
              <a:buClr>
                <a:schemeClr val="accent1"/>
              </a:buClr>
              <a:buSzPts val="1530"/>
              <a:buFont typeface="Arial"/>
              <a:buChar char="•"/>
            </a:pPr>
            <a:r>
              <a:rPr b="0" i="0" lang="en-US" sz="1800" u="none" cap="none" strike="noStrike">
                <a:solidFill>
                  <a:schemeClr val="dk1"/>
                </a:solidFill>
                <a:latin typeface="Arial"/>
                <a:ea typeface="Arial"/>
                <a:cs typeface="Arial"/>
                <a:sym typeface="Arial"/>
              </a:rPr>
              <a:t>D. Drug eruption. </a:t>
            </a:r>
            <a:endParaRPr/>
          </a:p>
          <a:p>
            <a:pPr indent="-85724" lvl="0" marL="182880" marR="0" rtl="0" algn="l">
              <a:spcBef>
                <a:spcPts val="360"/>
              </a:spcBef>
              <a:spcAft>
                <a:spcPts val="0"/>
              </a:spcAft>
              <a:buClr>
                <a:schemeClr val="accent1"/>
              </a:buClr>
              <a:buSzPts val="1530"/>
              <a:buFont typeface="Arial"/>
              <a:buNone/>
            </a:pPr>
            <a:r>
              <a:t/>
            </a:r>
            <a:endParaRPr b="0" i="0" sz="1800" u="none" cap="none" strike="noStrike">
              <a:solidFill>
                <a:schemeClr val="dk1"/>
              </a:solidFill>
              <a:latin typeface="Arial"/>
              <a:ea typeface="Arial"/>
              <a:cs typeface="Arial"/>
              <a:sym typeface="Arial"/>
            </a:endParaRPr>
          </a:p>
        </p:txBody>
      </p:sp>
      <p:sp>
        <p:nvSpPr>
          <p:cNvPr id="622" name="Shape 622"/>
          <p:cNvSpPr/>
          <p:nvPr/>
        </p:nvSpPr>
        <p:spPr>
          <a:xfrm>
            <a:off x="4490916" y="1986085"/>
            <a:ext cx="889000" cy="190500"/>
          </a:xfrm>
          <a:prstGeom prst="leftArrow">
            <a:avLst>
              <a:gd fmla="val 50000" name="adj1"/>
              <a:gd fmla="val 50000" name="adj2"/>
            </a:avLst>
          </a:prstGeom>
          <a:solidFill>
            <a:schemeClr val="accent1"/>
          </a:solidFill>
          <a:ln cap="flat" cmpd="sng" w="26425">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3" name="Shape 623"/>
          <p:cNvSpPr/>
          <p:nvPr/>
        </p:nvSpPr>
        <p:spPr>
          <a:xfrm>
            <a:off x="2471616" y="4038600"/>
            <a:ext cx="889000" cy="190500"/>
          </a:xfrm>
          <a:prstGeom prst="leftArrow">
            <a:avLst>
              <a:gd fmla="val 50000" name="adj1"/>
              <a:gd fmla="val 50000" name="adj2"/>
            </a:avLst>
          </a:prstGeom>
          <a:solidFill>
            <a:schemeClr val="accent1"/>
          </a:solidFill>
          <a:ln cap="flat" cmpd="sng" w="26425">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500"/>
                                        <p:tgtEl>
                                          <p:spTgt spid="6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500"/>
                                        <p:tgtEl>
                                          <p:spTgt spid="6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7" name="Shape 627"/>
        <p:cNvGrpSpPr/>
        <p:nvPr/>
      </p:nvGrpSpPr>
      <p:grpSpPr>
        <a:xfrm>
          <a:off x="0" y="0"/>
          <a:ext cx="0" cy="0"/>
          <a:chOff x="0" y="0"/>
          <a:chExt cx="0" cy="0"/>
        </a:xfrm>
      </p:grpSpPr>
      <p:sp>
        <p:nvSpPr>
          <p:cNvPr id="628" name="Shape 628"/>
          <p:cNvSpPr txBox="1"/>
          <p:nvPr>
            <p:ph idx="1" type="body"/>
          </p:nvPr>
        </p:nvSpPr>
        <p:spPr>
          <a:xfrm>
            <a:off x="838200" y="376518"/>
            <a:ext cx="10515600" cy="5800445"/>
          </a:xfrm>
          <a:prstGeom prst="rect">
            <a:avLst/>
          </a:prstGeom>
          <a:noFill/>
          <a:ln>
            <a:noFill/>
          </a:ln>
        </p:spPr>
        <p:txBody>
          <a:bodyPr anchorCtr="0" anchor="t" bIns="45700" lIns="91425" spcFirstLastPara="1" rIns="91425" wrap="square" tIns="45700">
            <a:noAutofit/>
          </a:bodyPr>
          <a:lstStyle/>
          <a:p>
            <a:pPr indent="-182880" lvl="0" marL="182880" marR="0" rtl="0" algn="l">
              <a:spcBef>
                <a:spcPts val="0"/>
              </a:spcBef>
              <a:spcAft>
                <a:spcPts val="0"/>
              </a:spcAft>
              <a:buClr>
                <a:schemeClr val="accent1"/>
              </a:buClr>
              <a:buSzPts val="5100"/>
              <a:buFont typeface="Arial"/>
              <a:buChar char="•"/>
            </a:pPr>
            <a:r>
              <a:rPr b="1" i="0" lang="en-US" sz="6000" u="none" cap="none" strike="noStrike">
                <a:solidFill>
                  <a:schemeClr val="dk1"/>
                </a:solidFill>
                <a:latin typeface="Arial"/>
                <a:ea typeface="Arial"/>
                <a:cs typeface="Arial"/>
                <a:sym typeface="Arial"/>
              </a:rPr>
              <a:t>References</a:t>
            </a:r>
            <a:endParaRPr/>
          </a:p>
          <a:p>
            <a:pPr indent="140970" lvl="0" marL="182880" marR="0" rtl="0" algn="l">
              <a:spcBef>
                <a:spcPts val="1200"/>
              </a:spcBef>
              <a:spcAft>
                <a:spcPts val="0"/>
              </a:spcAft>
              <a:buClr>
                <a:schemeClr val="accent1"/>
              </a:buClr>
              <a:buSzPts val="5100"/>
              <a:buFont typeface="Arial"/>
              <a:buNone/>
            </a:pPr>
            <a:r>
              <a:t/>
            </a:r>
            <a:endParaRPr b="1" i="0" sz="6000" u="none" cap="none" strike="noStrike">
              <a:solidFill>
                <a:schemeClr val="dk1"/>
              </a:solidFill>
              <a:latin typeface="Arial"/>
              <a:ea typeface="Arial"/>
              <a:cs typeface="Arial"/>
              <a:sym typeface="Arial"/>
            </a:endParaRPr>
          </a:p>
          <a:p>
            <a:pPr indent="-182880" lvl="0" marL="182880" marR="0" rtl="0" algn="l">
              <a:spcBef>
                <a:spcPts val="480"/>
              </a:spcBef>
              <a:spcAft>
                <a:spcPts val="0"/>
              </a:spcAft>
              <a:buClr>
                <a:schemeClr val="accent1"/>
              </a:buClr>
              <a:buSzPts val="2040"/>
              <a:buFont typeface="Arial"/>
              <a:buChar char="•"/>
            </a:pPr>
            <a:r>
              <a:rPr b="1" i="0" lang="en-US" sz="2400" u="none" cap="none" strike="noStrike">
                <a:solidFill>
                  <a:schemeClr val="dk1"/>
                </a:solidFill>
                <a:latin typeface="Arial"/>
                <a:ea typeface="Arial"/>
                <a:cs typeface="Arial"/>
                <a:sym typeface="Arial"/>
              </a:rPr>
              <a:t>Oxford GP handbook</a:t>
            </a:r>
            <a:endParaRPr/>
          </a:p>
          <a:p>
            <a:pPr indent="-182880" lvl="0" marL="182880" marR="0" rtl="0" algn="l">
              <a:spcBef>
                <a:spcPts val="480"/>
              </a:spcBef>
              <a:spcAft>
                <a:spcPts val="0"/>
              </a:spcAft>
              <a:buClr>
                <a:schemeClr val="accent1"/>
              </a:buClr>
              <a:buSzPts val="2040"/>
              <a:buFont typeface="Arial"/>
              <a:buChar char="•"/>
            </a:pPr>
            <a:r>
              <a:rPr b="1" i="0" lang="en-US" sz="2400" u="none" cap="none" strike="noStrike">
                <a:solidFill>
                  <a:schemeClr val="dk1"/>
                </a:solidFill>
                <a:latin typeface="Arial"/>
                <a:ea typeface="Arial"/>
                <a:cs typeface="Arial"/>
                <a:sym typeface="Arial"/>
              </a:rPr>
              <a:t> AFP journal</a:t>
            </a:r>
            <a:endParaRPr/>
          </a:p>
          <a:p>
            <a:pPr indent="-182880" lvl="0" marL="182880" marR="0" rtl="0" algn="l">
              <a:spcBef>
                <a:spcPts val="480"/>
              </a:spcBef>
              <a:spcAft>
                <a:spcPts val="0"/>
              </a:spcAft>
              <a:buClr>
                <a:schemeClr val="accent1"/>
              </a:buClr>
              <a:buSzPts val="2040"/>
              <a:buFont typeface="Arial"/>
              <a:buChar char="•"/>
            </a:pPr>
            <a:r>
              <a:rPr b="1" i="0" lang="en-US" sz="2400" u="none" cap="none" strike="noStrike">
                <a:solidFill>
                  <a:schemeClr val="dk1"/>
                </a:solidFill>
                <a:latin typeface="Arial"/>
                <a:ea typeface="Arial"/>
                <a:cs typeface="Arial"/>
                <a:sym typeface="Arial"/>
              </a:rPr>
              <a:t> IDSA guidelines</a:t>
            </a:r>
            <a:endParaRPr/>
          </a:p>
          <a:p>
            <a:pPr indent="-182880" lvl="0" marL="182880" marR="0" rtl="0" algn="l">
              <a:spcBef>
                <a:spcPts val="480"/>
              </a:spcBef>
              <a:spcAft>
                <a:spcPts val="0"/>
              </a:spcAft>
              <a:buClr>
                <a:schemeClr val="accent1"/>
              </a:buClr>
              <a:buSzPts val="2040"/>
              <a:buFont typeface="Arial"/>
              <a:buChar char="•"/>
            </a:pPr>
            <a:r>
              <a:rPr b="1" i="0" lang="en-US" sz="2400" u="none" cap="none" strike="noStrike">
                <a:solidFill>
                  <a:schemeClr val="dk1"/>
                </a:solidFill>
                <a:latin typeface="Arial"/>
                <a:ea typeface="Arial"/>
                <a:cs typeface="Arial"/>
                <a:sym typeface="Arial"/>
              </a:rPr>
              <a:t> MOH MERS CoV guidelines </a:t>
            </a:r>
            <a:endParaRPr b="1" i="0" sz="2400" u="none" cap="none" strike="noStrike">
              <a:solidFill>
                <a:schemeClr val="dk1"/>
              </a:solidFill>
              <a:latin typeface="Arial"/>
              <a:ea typeface="Arial"/>
              <a:cs typeface="Arial"/>
              <a:sym typeface="Arial"/>
            </a:endParaRPr>
          </a:p>
          <a:p>
            <a:pPr indent="-53339" lvl="0" marL="182880" marR="0" rtl="0" algn="l">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2" name="Shape 632"/>
        <p:cNvGrpSpPr/>
        <p:nvPr/>
      </p:nvGrpSpPr>
      <p:grpSpPr>
        <a:xfrm>
          <a:off x="0" y="0"/>
          <a:ext cx="0" cy="0"/>
          <a:chOff x="0" y="0"/>
          <a:chExt cx="0" cy="0"/>
        </a:xfrm>
      </p:grpSpPr>
      <p:sp>
        <p:nvSpPr>
          <p:cNvPr id="633" name="Shape 633"/>
          <p:cNvSpPr txBox="1"/>
          <p:nvPr>
            <p:ph idx="1" type="body"/>
          </p:nvPr>
        </p:nvSpPr>
        <p:spPr>
          <a:xfrm>
            <a:off x="1069848" y="829056"/>
            <a:ext cx="10058400" cy="53431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1"/>
              </a:buClr>
              <a:buSzPts val="8500"/>
              <a:buFont typeface="Arial"/>
              <a:buNone/>
            </a:pPr>
            <a:r>
              <a:t/>
            </a:r>
            <a:endParaRPr b="0" i="0" sz="10000" u="none" cap="none" strike="noStrike">
              <a:solidFill>
                <a:srgbClr val="0070C0"/>
              </a:solidFill>
              <a:latin typeface="Arial"/>
              <a:ea typeface="Arial"/>
              <a:cs typeface="Arial"/>
              <a:sym typeface="Arial"/>
            </a:endParaRPr>
          </a:p>
          <a:p>
            <a:pPr indent="0" lvl="0" marL="0" marR="0" rtl="0" algn="ctr">
              <a:spcBef>
                <a:spcPts val="2000"/>
              </a:spcBef>
              <a:spcAft>
                <a:spcPts val="0"/>
              </a:spcAft>
              <a:buClr>
                <a:schemeClr val="accent1"/>
              </a:buClr>
              <a:buSzPts val="8500"/>
              <a:buFont typeface="Arial"/>
              <a:buNone/>
            </a:pPr>
            <a:r>
              <a:rPr b="0" i="0" lang="en-US" sz="10000" u="none" cap="none" strike="noStrike">
                <a:solidFill>
                  <a:srgbClr val="0070C0"/>
                </a:solidFill>
                <a:latin typeface="Arial"/>
                <a:ea typeface="Arial"/>
                <a:cs typeface="Arial"/>
                <a:sym typeface="Arial"/>
              </a:rPr>
              <a:t>Thank you </a:t>
            </a:r>
            <a:endParaRPr b="0" i="0" sz="10000" u="none" cap="none" strike="noStrike">
              <a:solidFill>
                <a:srgbClr val="0070C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609600" y="533400"/>
            <a:ext cx="10972800" cy="990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97ABBC"/>
              </a:buClr>
              <a:buSzPts val="6000"/>
              <a:buFont typeface="Raleway"/>
              <a:buNone/>
            </a:pPr>
            <a:r>
              <a:rPr b="0" i="0" lang="en-US" sz="6000" u="none" cap="none" strike="noStrike">
                <a:solidFill>
                  <a:schemeClr val="dk2"/>
                </a:solidFill>
                <a:latin typeface="Raleway"/>
                <a:ea typeface="Raleway"/>
                <a:cs typeface="Raleway"/>
                <a:sym typeface="Raleway"/>
              </a:rPr>
              <a:t>Etiology</a:t>
            </a:r>
            <a:endParaRPr b="1" i="1" sz="6000" u="none" cap="none" strike="noStrike">
              <a:solidFill>
                <a:schemeClr val="dk2"/>
              </a:solidFill>
              <a:latin typeface="Raleway"/>
              <a:ea typeface="Raleway"/>
              <a:cs typeface="Raleway"/>
              <a:sym typeface="Raleway"/>
            </a:endParaRPr>
          </a:p>
        </p:txBody>
      </p:sp>
      <p:sp>
        <p:nvSpPr>
          <p:cNvPr id="141" name="Shape 141"/>
          <p:cNvSpPr txBox="1"/>
          <p:nvPr/>
        </p:nvSpPr>
        <p:spPr>
          <a:xfrm>
            <a:off x="0" y="2049516"/>
            <a:ext cx="6625651" cy="4546156"/>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677480"/>
              </a:buClr>
              <a:buSzPts val="3200"/>
              <a:buFont typeface="Lato"/>
              <a:buNone/>
            </a:pPr>
            <a:r>
              <a:rPr b="0" i="0" lang="en-US" sz="3200" u="none" cap="none" strike="noStrike">
                <a:solidFill>
                  <a:srgbClr val="3495BA"/>
                </a:solidFill>
                <a:latin typeface="Arial"/>
                <a:ea typeface="Arial"/>
                <a:cs typeface="Arial"/>
                <a:sym typeface="Arial"/>
              </a:rPr>
              <a:t>Infectious:</a:t>
            </a:r>
            <a:endParaRPr/>
          </a:p>
          <a:p>
            <a:pPr indent="0" lvl="0" marL="0" marR="0" rtl="0" algn="just">
              <a:lnSpc>
                <a:spcPct val="100000"/>
              </a:lnSpc>
              <a:spcBef>
                <a:spcPts val="600"/>
              </a:spcBef>
              <a:spcAft>
                <a:spcPts val="0"/>
              </a:spcAft>
              <a:buClr>
                <a:srgbClr val="677480"/>
              </a:buClr>
              <a:buSzPts val="3200"/>
              <a:buFont typeface="Lato"/>
              <a:buNone/>
            </a:pPr>
            <a:r>
              <a:t/>
            </a:r>
            <a:endParaRPr b="0" i="0" sz="3200" u="none" cap="none" strike="noStrike">
              <a:solidFill>
                <a:srgbClr val="3495BA"/>
              </a:solidFill>
              <a:latin typeface="Arial"/>
              <a:ea typeface="Arial"/>
              <a:cs typeface="Arial"/>
              <a:sym typeface="Arial"/>
            </a:endParaRPr>
          </a:p>
          <a:p>
            <a:pPr indent="-342900" lvl="0" marL="342900" marR="0" rtl="0" algn="just">
              <a:lnSpc>
                <a:spcPct val="100000"/>
              </a:lnSpc>
              <a:spcBef>
                <a:spcPts val="600"/>
              </a:spcBef>
              <a:spcAft>
                <a:spcPts val="0"/>
              </a:spcAft>
              <a:buClr>
                <a:schemeClr val="dk1"/>
              </a:buClr>
              <a:buSzPts val="2400"/>
              <a:buFont typeface="Noto Sans Symbols"/>
              <a:buChar char="▪"/>
            </a:pPr>
            <a:r>
              <a:rPr b="1" i="0" lang="en-US" sz="2400" u="none" cap="none" strike="noStrike">
                <a:solidFill>
                  <a:srgbClr val="00B0F0"/>
                </a:solidFill>
                <a:latin typeface="Arial"/>
                <a:ea typeface="Arial"/>
                <a:cs typeface="Arial"/>
                <a:sym typeface="Arial"/>
              </a:rPr>
              <a:t>Viral</a:t>
            </a:r>
            <a:r>
              <a:rPr b="0" i="0" lang="en-US" sz="2400" u="none" cap="none" strike="noStrike">
                <a:solidFill>
                  <a:srgbClr val="00B0F0"/>
                </a:solidFill>
                <a:latin typeface="Arial"/>
                <a:ea typeface="Arial"/>
                <a:cs typeface="Arial"/>
                <a:sym typeface="Arial"/>
              </a:rPr>
              <a:t> </a:t>
            </a:r>
            <a:endParaRPr b="0" i="0" sz="2400" u="none" cap="none" strike="noStrike">
              <a:solidFill>
                <a:srgbClr val="00B0F0"/>
              </a:solidFill>
              <a:latin typeface="Arial"/>
              <a:ea typeface="Arial"/>
              <a:cs typeface="Arial"/>
              <a:sym typeface="Arial"/>
            </a:endParaRPr>
          </a:p>
          <a:p>
            <a:pPr indent="0" lvl="0" marL="0" marR="0" rtl="0" algn="just">
              <a:lnSpc>
                <a:spcPct val="100000"/>
              </a:lnSpc>
              <a:spcBef>
                <a:spcPts val="0"/>
              </a:spcBef>
              <a:spcAft>
                <a:spcPts val="0"/>
              </a:spcAft>
              <a:buClr>
                <a:srgbClr val="677480"/>
              </a:buClr>
              <a:buSzPts val="1600"/>
              <a:buFont typeface="Lato"/>
              <a:buNone/>
            </a:pPr>
            <a:r>
              <a:rPr b="0" i="0" lang="en-US" sz="1600" u="none" cap="none" strike="noStrike">
                <a:solidFill>
                  <a:schemeClr val="dk1"/>
                </a:solidFill>
                <a:latin typeface="Arial"/>
                <a:ea typeface="Arial"/>
                <a:cs typeface="Arial"/>
                <a:sym typeface="Arial"/>
              </a:rPr>
              <a:t>(influenza caused by influenza viruses &amp; common cold caused by other viruses).</a:t>
            </a:r>
            <a:endParaRPr b="0" i="0" sz="1600" u="none" cap="none" strike="noStrike">
              <a:solidFill>
                <a:schemeClr val="dk1"/>
              </a:solidFill>
              <a:latin typeface="Arial"/>
              <a:ea typeface="Arial"/>
              <a:cs typeface="Arial"/>
              <a:sym typeface="Arial"/>
            </a:endParaRPr>
          </a:p>
          <a:p>
            <a:pPr indent="-342900" lvl="0" marL="342900" marR="0" rtl="0" algn="just">
              <a:lnSpc>
                <a:spcPct val="100000"/>
              </a:lnSpc>
              <a:spcBef>
                <a:spcPts val="0"/>
              </a:spcBef>
              <a:spcAft>
                <a:spcPts val="0"/>
              </a:spcAft>
              <a:buClr>
                <a:schemeClr val="dk1"/>
              </a:buClr>
              <a:buSzPts val="2400"/>
              <a:buFont typeface="Noto Sans Symbols"/>
              <a:buChar char="▪"/>
            </a:pPr>
            <a:r>
              <a:rPr b="1" i="0" lang="en-US" sz="2400" u="none" cap="none" strike="noStrike">
                <a:solidFill>
                  <a:srgbClr val="747472"/>
                </a:solidFill>
                <a:latin typeface="Arial"/>
                <a:ea typeface="Arial"/>
                <a:cs typeface="Arial"/>
                <a:sym typeface="Arial"/>
              </a:rPr>
              <a:t> </a:t>
            </a:r>
            <a:r>
              <a:rPr b="1" i="0" lang="en-US" sz="2400" u="none" cap="none" strike="noStrike">
                <a:solidFill>
                  <a:srgbClr val="00B0F0"/>
                </a:solidFill>
                <a:latin typeface="Arial"/>
                <a:ea typeface="Arial"/>
                <a:cs typeface="Arial"/>
                <a:sym typeface="Arial"/>
              </a:rPr>
              <a:t>Bacterial</a:t>
            </a:r>
            <a:endParaRPr b="1" i="0" sz="1600" u="none" cap="none" strike="noStrike">
              <a:solidFill>
                <a:srgbClr val="00B0F0"/>
              </a:solidFill>
              <a:latin typeface="Arial"/>
              <a:ea typeface="Arial"/>
              <a:cs typeface="Arial"/>
              <a:sym typeface="Arial"/>
            </a:endParaRPr>
          </a:p>
          <a:p>
            <a:pPr indent="0" lvl="0" marL="0" marR="0" rtl="0" algn="just">
              <a:lnSpc>
                <a:spcPct val="100000"/>
              </a:lnSpc>
              <a:spcBef>
                <a:spcPts val="0"/>
              </a:spcBef>
              <a:spcAft>
                <a:spcPts val="0"/>
              </a:spcAft>
              <a:buClr>
                <a:srgbClr val="677480"/>
              </a:buClr>
              <a:buSzPts val="1600"/>
              <a:buFont typeface="Lato"/>
              <a:buNone/>
            </a:pPr>
            <a:r>
              <a:rPr b="0" i="0" lang="en-US" sz="1600" u="none" cap="none" strike="noStrike">
                <a:solidFill>
                  <a:schemeClr val="dk1"/>
                </a:solidFill>
                <a:latin typeface="Arial"/>
                <a:ea typeface="Arial"/>
                <a:cs typeface="Arial"/>
                <a:sym typeface="Arial"/>
              </a:rPr>
              <a:t>(Streptococcus pneumoniae, Haemophilus influenzae).</a:t>
            </a:r>
            <a:endParaRPr/>
          </a:p>
          <a:p>
            <a:pPr indent="-342900" lvl="0" marL="342900" marR="0" rtl="0" algn="just">
              <a:lnSpc>
                <a:spcPct val="100000"/>
              </a:lnSpc>
              <a:spcBef>
                <a:spcPts val="0"/>
              </a:spcBef>
              <a:spcAft>
                <a:spcPts val="0"/>
              </a:spcAft>
              <a:buClr>
                <a:schemeClr val="dk1"/>
              </a:buClr>
              <a:buSzPts val="2400"/>
              <a:buFont typeface="Noto Sans Symbols"/>
              <a:buChar char="▪"/>
            </a:pPr>
            <a:r>
              <a:rPr b="1" i="0" lang="en-US" sz="2400" u="none" cap="none" strike="noStrike">
                <a:solidFill>
                  <a:srgbClr val="747472"/>
                </a:solidFill>
                <a:latin typeface="Arial"/>
                <a:ea typeface="Arial"/>
                <a:cs typeface="Arial"/>
                <a:sym typeface="Arial"/>
              </a:rPr>
              <a:t> </a:t>
            </a:r>
            <a:r>
              <a:rPr b="1" i="0" lang="en-US" sz="2400" u="none" cap="none" strike="noStrike">
                <a:solidFill>
                  <a:srgbClr val="00B0F0"/>
                </a:solidFill>
                <a:latin typeface="Arial"/>
                <a:ea typeface="Arial"/>
                <a:cs typeface="Arial"/>
                <a:sym typeface="Arial"/>
              </a:rPr>
              <a:t>Fungal</a:t>
            </a:r>
            <a:endParaRPr b="0" i="0" sz="2400" u="none" cap="none" strike="noStrike">
              <a:solidFill>
                <a:srgbClr val="677480"/>
              </a:solidFill>
              <a:latin typeface="Arial"/>
              <a:ea typeface="Arial"/>
              <a:cs typeface="Arial"/>
              <a:sym typeface="Arial"/>
            </a:endParaRPr>
          </a:p>
          <a:p>
            <a:pPr indent="0" lvl="0" marL="0" marR="0" rtl="0" algn="just">
              <a:lnSpc>
                <a:spcPct val="100000"/>
              </a:lnSpc>
              <a:spcBef>
                <a:spcPts val="0"/>
              </a:spcBef>
              <a:spcAft>
                <a:spcPts val="0"/>
              </a:spcAft>
              <a:buClr>
                <a:srgbClr val="677480"/>
              </a:buClr>
              <a:buSzPts val="1600"/>
              <a:buFont typeface="Lato"/>
              <a:buNone/>
            </a:pPr>
            <a:r>
              <a:rPr b="0" i="0" lang="en-US" sz="1600" u="none" cap="none" strike="noStrike">
                <a:solidFill>
                  <a:schemeClr val="dk1"/>
                </a:solidFill>
                <a:latin typeface="Arial"/>
                <a:ea typeface="Arial"/>
                <a:cs typeface="Arial"/>
                <a:sym typeface="Arial"/>
              </a:rPr>
              <a:t>(Aspergillus , Curvularia).</a:t>
            </a:r>
            <a:endParaRPr/>
          </a:p>
        </p:txBody>
      </p:sp>
      <p:sp>
        <p:nvSpPr>
          <p:cNvPr id="142" name="Shape 142"/>
          <p:cNvSpPr txBox="1"/>
          <p:nvPr/>
        </p:nvSpPr>
        <p:spPr>
          <a:xfrm>
            <a:off x="7075186" y="2049516"/>
            <a:ext cx="4507214" cy="341632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rgbClr val="3495BA"/>
              </a:buClr>
              <a:buSzPts val="3200"/>
              <a:buFont typeface="Lato"/>
              <a:buNone/>
            </a:pPr>
            <a:r>
              <a:rPr lang="en-US" sz="3200">
                <a:solidFill>
                  <a:srgbClr val="3495BA"/>
                </a:solidFill>
                <a:latin typeface="Arial"/>
                <a:ea typeface="Arial"/>
                <a:cs typeface="Arial"/>
                <a:sym typeface="Arial"/>
              </a:rPr>
              <a:t>Non-Infectious:</a:t>
            </a:r>
            <a:endParaRPr/>
          </a:p>
          <a:p>
            <a:pPr indent="0" lvl="0" marL="0" marR="0" rtl="0" algn="just">
              <a:spcBef>
                <a:spcPts val="0"/>
              </a:spcBef>
              <a:spcAft>
                <a:spcPts val="0"/>
              </a:spcAft>
              <a:buClr>
                <a:schemeClr val="dk1"/>
              </a:buClr>
              <a:buSzPts val="3200"/>
              <a:buFont typeface="Lato"/>
              <a:buNone/>
            </a:pPr>
            <a:r>
              <a:t/>
            </a:r>
            <a:endParaRPr sz="3200">
              <a:solidFill>
                <a:srgbClr val="3495BA"/>
              </a:solidFill>
              <a:latin typeface="Arial"/>
              <a:ea typeface="Arial"/>
              <a:cs typeface="Arial"/>
              <a:sym typeface="Arial"/>
            </a:endParaRPr>
          </a:p>
          <a:p>
            <a:pPr indent="-342900" lvl="0" marL="342900" marR="0" rtl="0" algn="just">
              <a:spcBef>
                <a:spcPts val="0"/>
              </a:spcBef>
              <a:spcAft>
                <a:spcPts val="0"/>
              </a:spcAft>
              <a:buClr>
                <a:schemeClr val="dk1"/>
              </a:buClr>
              <a:buSzPts val="2400"/>
              <a:buFont typeface="Noto Sans Symbols"/>
              <a:buChar char="▪"/>
            </a:pPr>
            <a:r>
              <a:rPr b="1" lang="en-US" sz="2400">
                <a:solidFill>
                  <a:srgbClr val="00B0F0"/>
                </a:solidFill>
                <a:latin typeface="Arial"/>
                <a:ea typeface="Arial"/>
                <a:cs typeface="Arial"/>
                <a:sym typeface="Arial"/>
              </a:rPr>
              <a:t>Nasal obstruction</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nasal polyps, Tumors, mucous plug, septal deviation. </a:t>
            </a:r>
            <a:endParaRPr sz="16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Noto Sans Symbols"/>
              <a:buChar char="▪"/>
            </a:pPr>
            <a:r>
              <a:rPr b="1" lang="en-US" sz="2400">
                <a:solidFill>
                  <a:srgbClr val="00B0F0"/>
                </a:solidFill>
                <a:latin typeface="Arial"/>
                <a:ea typeface="Arial"/>
                <a:cs typeface="Arial"/>
                <a:sym typeface="Arial"/>
              </a:rPr>
              <a:t>Primary ciliary dyskinesia</a:t>
            </a:r>
            <a:endParaRPr b="1" sz="2400">
              <a:solidFill>
                <a:srgbClr val="00B0F0"/>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Patients with immune deficiency or  hyper inflammatory</a:t>
            </a:r>
            <a:r>
              <a:rPr b="1" lang="en-US" sz="1600">
                <a:solidFill>
                  <a:srgbClr val="00B0F0"/>
                </a:solidFill>
                <a:latin typeface="Arial"/>
                <a:ea typeface="Arial"/>
                <a:cs typeface="Arial"/>
                <a:sym typeface="Arial"/>
              </a:rPr>
              <a:t> </a:t>
            </a:r>
            <a:r>
              <a:rPr lang="en-US" sz="1600">
                <a:solidFill>
                  <a:schemeClr val="dk1"/>
                </a:solidFill>
                <a:latin typeface="Arial"/>
                <a:ea typeface="Arial"/>
                <a:cs typeface="Arial"/>
                <a:sym typeface="Arial"/>
              </a:rPr>
              <a:t>disease such as </a:t>
            </a:r>
            <a:r>
              <a:rPr lang="en-US" sz="1600">
                <a:solidFill>
                  <a:srgbClr val="7F7F7F"/>
                </a:solidFill>
                <a:latin typeface="Arial"/>
                <a:ea typeface="Arial"/>
                <a:cs typeface="Arial"/>
                <a:sym typeface="Arial"/>
              </a:rPr>
              <a:t>Wegner's disease.</a:t>
            </a:r>
            <a:endParaRPr/>
          </a:p>
          <a:p>
            <a:pPr indent="-342900" lvl="0" marL="342900" marR="0" rtl="0" algn="l">
              <a:spcBef>
                <a:spcPts val="0"/>
              </a:spcBef>
              <a:spcAft>
                <a:spcPts val="0"/>
              </a:spcAft>
              <a:buClr>
                <a:schemeClr val="dk1"/>
              </a:buClr>
              <a:buSzPts val="2400"/>
              <a:buFont typeface="Noto Sans Symbols"/>
              <a:buChar char="▪"/>
            </a:pPr>
            <a:r>
              <a:rPr b="1" lang="en-US" sz="2400">
                <a:solidFill>
                  <a:srgbClr val="00B0F0"/>
                </a:solidFill>
                <a:latin typeface="Arial"/>
                <a:ea typeface="Arial"/>
                <a:cs typeface="Arial"/>
                <a:sym typeface="Arial"/>
              </a:rPr>
              <a:t>Cystic fibrosis .</a:t>
            </a:r>
            <a:endParaRPr b="1" sz="2400">
              <a:solidFill>
                <a:srgbClr val="00B0F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Effect filter="fade" transition="in">
                                      <p:cBhvr>
                                        <p:cTn dur="500"/>
                                        <p:tgtEl>
                                          <p:spTgt spid="1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Effect filter="fade" transition="in">
                                      <p:cBhvr>
                                        <p:cTn dur="500"/>
                                        <p:tgtEl>
                                          <p:spTgt spid="1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animEffect filter="fade" transition="in">
                                      <p:cBhvr>
                                        <p:cTn dur="500"/>
                                        <p:tgtEl>
                                          <p:spTgt spid="1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3" st="3"/>
                                            </p:txEl>
                                          </p:spTgt>
                                        </p:tgtEl>
                                        <p:attrNameLst>
                                          <p:attrName>style.visibility</p:attrName>
                                        </p:attrNameLst>
                                      </p:cBhvr>
                                      <p:to>
                                        <p:strVal val="visible"/>
                                      </p:to>
                                    </p:set>
                                    <p:animEffect filter="fade" transition="in">
                                      <p:cBhvr>
                                        <p:cTn dur="500"/>
                                        <p:tgtEl>
                                          <p:spTgt spid="1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4" st="4"/>
                                            </p:txEl>
                                          </p:spTgt>
                                        </p:tgtEl>
                                        <p:attrNameLst>
                                          <p:attrName>style.visibility</p:attrName>
                                        </p:attrNameLst>
                                      </p:cBhvr>
                                      <p:to>
                                        <p:strVal val="visible"/>
                                      </p:to>
                                    </p:set>
                                    <p:animEffect filter="fade" transition="in">
                                      <p:cBhvr>
                                        <p:cTn dur="500"/>
                                        <p:tgtEl>
                                          <p:spTgt spid="14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5" st="5"/>
                                            </p:txEl>
                                          </p:spTgt>
                                        </p:tgtEl>
                                        <p:attrNameLst>
                                          <p:attrName>style.visibility</p:attrName>
                                        </p:attrNameLst>
                                      </p:cBhvr>
                                      <p:to>
                                        <p:strVal val="visible"/>
                                      </p:to>
                                    </p:set>
                                    <p:animEffect filter="fade" transition="in">
                                      <p:cBhvr>
                                        <p:cTn dur="500"/>
                                        <p:tgtEl>
                                          <p:spTgt spid="14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6" st="6"/>
                                            </p:txEl>
                                          </p:spTgt>
                                        </p:tgtEl>
                                        <p:attrNameLst>
                                          <p:attrName>style.visibility</p:attrName>
                                        </p:attrNameLst>
                                      </p:cBhvr>
                                      <p:to>
                                        <p:strVal val="visible"/>
                                      </p:to>
                                    </p:set>
                                    <p:animEffect filter="fade" transition="in">
                                      <p:cBhvr>
                                        <p:cTn dur="500"/>
                                        <p:tgtEl>
                                          <p:spTgt spid="14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7" st="7"/>
                                            </p:txEl>
                                          </p:spTgt>
                                        </p:tgtEl>
                                        <p:attrNameLst>
                                          <p:attrName>style.visibility</p:attrName>
                                        </p:attrNameLst>
                                      </p:cBhvr>
                                      <p:to>
                                        <p:strVal val="visible"/>
                                      </p:to>
                                    </p:set>
                                    <p:animEffect filter="fade" transition="in">
                                      <p:cBhvr>
                                        <p:cTn dur="500"/>
                                        <p:tgtEl>
                                          <p:spTgt spid="14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animEffect filter="fade" transition="in">
                                      <p:cBhvr>
                                        <p:cTn dur="500"/>
                                        <p:tgtEl>
                                          <p:spTgt spid="1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1" st="1"/>
                                            </p:txEl>
                                          </p:spTgt>
                                        </p:tgtEl>
                                        <p:attrNameLst>
                                          <p:attrName>style.visibility</p:attrName>
                                        </p:attrNameLst>
                                      </p:cBhvr>
                                      <p:to>
                                        <p:strVal val="visible"/>
                                      </p:to>
                                    </p:set>
                                    <p:animEffect filter="fade" transition="in">
                                      <p:cBhvr>
                                        <p:cTn dur="500"/>
                                        <p:tgtEl>
                                          <p:spTgt spid="1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2" st="2"/>
                                            </p:txEl>
                                          </p:spTgt>
                                        </p:tgtEl>
                                        <p:attrNameLst>
                                          <p:attrName>style.visibility</p:attrName>
                                        </p:attrNameLst>
                                      </p:cBhvr>
                                      <p:to>
                                        <p:strVal val="visible"/>
                                      </p:to>
                                    </p:set>
                                    <p:animEffect filter="fade" transition="in">
                                      <p:cBhvr>
                                        <p:cTn dur="500"/>
                                        <p:tgtEl>
                                          <p:spTgt spid="14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3" st="3"/>
                                            </p:txEl>
                                          </p:spTgt>
                                        </p:tgtEl>
                                        <p:attrNameLst>
                                          <p:attrName>style.visibility</p:attrName>
                                        </p:attrNameLst>
                                      </p:cBhvr>
                                      <p:to>
                                        <p:strVal val="visible"/>
                                      </p:to>
                                    </p:set>
                                    <p:animEffect filter="fade" transition="in">
                                      <p:cBhvr>
                                        <p:cTn dur="500"/>
                                        <p:tgtEl>
                                          <p:spTgt spid="14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4" st="4"/>
                                            </p:txEl>
                                          </p:spTgt>
                                        </p:tgtEl>
                                        <p:attrNameLst>
                                          <p:attrName>style.visibility</p:attrName>
                                        </p:attrNameLst>
                                      </p:cBhvr>
                                      <p:to>
                                        <p:strVal val="visible"/>
                                      </p:to>
                                    </p:set>
                                    <p:animEffect filter="fade" transition="in">
                                      <p:cBhvr>
                                        <p:cTn dur="500"/>
                                        <p:tgtEl>
                                          <p:spTgt spid="14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5" st="5"/>
                                            </p:txEl>
                                          </p:spTgt>
                                        </p:tgtEl>
                                        <p:attrNameLst>
                                          <p:attrName>style.visibility</p:attrName>
                                        </p:attrNameLst>
                                      </p:cBhvr>
                                      <p:to>
                                        <p:strVal val="visible"/>
                                      </p:to>
                                    </p:set>
                                    <p:animEffect filter="fade" transition="in">
                                      <p:cBhvr>
                                        <p:cTn dur="500"/>
                                        <p:tgtEl>
                                          <p:spTgt spid="14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6" st="6"/>
                                            </p:txEl>
                                          </p:spTgt>
                                        </p:tgtEl>
                                        <p:attrNameLst>
                                          <p:attrName>style.visibility</p:attrName>
                                        </p:attrNameLst>
                                      </p:cBhvr>
                                      <p:to>
                                        <p:strVal val="visible"/>
                                      </p:to>
                                    </p:set>
                                    <p:animEffect filter="fade" transition="in">
                                      <p:cBhvr>
                                        <p:cTn dur="500"/>
                                        <p:tgtEl>
                                          <p:spTgt spid="14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638629" y="381000"/>
            <a:ext cx="10029371" cy="12493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SzPts val="4000"/>
              <a:buFont typeface="Raleway"/>
              <a:buNone/>
            </a:pPr>
            <a:r>
              <a:rPr b="1" i="0" lang="en-US" sz="4000" u="none" cap="none" strike="noStrike">
                <a:solidFill>
                  <a:schemeClr val="dk2"/>
                </a:solidFill>
                <a:latin typeface="Raleway"/>
                <a:ea typeface="Raleway"/>
                <a:cs typeface="Raleway"/>
                <a:sym typeface="Raleway"/>
              </a:rPr>
              <a:t>Types of influenza viruses</a:t>
            </a:r>
            <a:endParaRPr b="0" i="0" sz="4000" u="none" cap="none" strike="noStrike">
              <a:solidFill>
                <a:schemeClr val="dk2"/>
              </a:solidFill>
              <a:latin typeface="Raleway"/>
              <a:ea typeface="Raleway"/>
              <a:cs typeface="Raleway"/>
              <a:sym typeface="Raleway"/>
            </a:endParaRPr>
          </a:p>
        </p:txBody>
      </p:sp>
      <p:sp>
        <p:nvSpPr>
          <p:cNvPr id="148" name="Shape 148"/>
          <p:cNvSpPr txBox="1"/>
          <p:nvPr>
            <p:ph idx="1" type="body"/>
          </p:nvPr>
        </p:nvSpPr>
        <p:spPr>
          <a:xfrm>
            <a:off x="0" y="1932722"/>
            <a:ext cx="12192000" cy="4932535"/>
          </a:xfrm>
          <a:prstGeom prst="rect">
            <a:avLst/>
          </a:prstGeom>
          <a:noFill/>
          <a:ln>
            <a:noFill/>
          </a:ln>
        </p:spPr>
        <p:txBody>
          <a:bodyPr anchorCtr="0" anchor="t" bIns="45700" lIns="91425" spcFirstLastPara="1" rIns="91425" wrap="square" tIns="45700">
            <a:noAutofit/>
          </a:bodyPr>
          <a:lstStyle/>
          <a:p>
            <a:pPr indent="-182880" lvl="0" marL="182880" marR="0" rtl="0" algn="l">
              <a:lnSpc>
                <a:spcPct val="150000"/>
              </a:lnSpc>
              <a:spcBef>
                <a:spcPts val="0"/>
              </a:spcBef>
              <a:spcAft>
                <a:spcPts val="0"/>
              </a:spcAft>
              <a:buClr>
                <a:schemeClr val="accent1"/>
              </a:buClr>
              <a:buSzPts val="2040"/>
              <a:buFont typeface="Arial"/>
              <a:buChar char="•"/>
            </a:pPr>
            <a:r>
              <a:rPr b="0" i="0" lang="en-US" sz="2400" u="none" cap="none" strike="noStrike">
                <a:solidFill>
                  <a:srgbClr val="00B050"/>
                </a:solidFill>
                <a:latin typeface="Arial"/>
                <a:ea typeface="Arial"/>
                <a:cs typeface="Arial"/>
                <a:sym typeface="Arial"/>
              </a:rPr>
              <a:t>Influenza type A </a:t>
            </a:r>
            <a:r>
              <a:rPr b="0" i="0" lang="en-US" sz="2400" u="none" cap="none" strike="noStrike">
                <a:solidFill>
                  <a:schemeClr val="dk1"/>
                </a:solidFill>
                <a:latin typeface="Arial"/>
                <a:ea typeface="Arial"/>
                <a:cs typeface="Arial"/>
                <a:sym typeface="Arial"/>
              </a:rPr>
              <a:t>is </a:t>
            </a:r>
            <a:r>
              <a:rPr b="0" i="0" lang="en-US" sz="2400" u="none" cap="none" strike="noStrike">
                <a:solidFill>
                  <a:srgbClr val="0070C0"/>
                </a:solidFill>
                <a:latin typeface="Arial"/>
                <a:ea typeface="Arial"/>
                <a:cs typeface="Arial"/>
                <a:sym typeface="Arial"/>
              </a:rPr>
              <a:t>antigenically highly variable </a:t>
            </a:r>
            <a:r>
              <a:rPr b="0" i="0" lang="en-US" sz="2400" u="none" cap="none" strike="noStrike">
                <a:solidFill>
                  <a:schemeClr val="dk1"/>
                </a:solidFill>
                <a:latin typeface="Arial"/>
                <a:ea typeface="Arial"/>
                <a:cs typeface="Arial"/>
                <a:sym typeface="Arial"/>
              </a:rPr>
              <a:t>and is responsible for most cases of </a:t>
            </a:r>
            <a:r>
              <a:rPr b="0" i="0" lang="en-US" sz="2400" u="none" cap="none" strike="noStrike">
                <a:solidFill>
                  <a:srgbClr val="FF0000"/>
                </a:solidFill>
                <a:latin typeface="Arial"/>
                <a:ea typeface="Arial"/>
                <a:cs typeface="Arial"/>
                <a:sym typeface="Arial"/>
              </a:rPr>
              <a:t>epidemic</a:t>
            </a:r>
            <a:r>
              <a:rPr b="0" i="0" lang="en-US" sz="2400" u="none" cap="none" strike="noStrike">
                <a:solidFill>
                  <a:schemeClr val="dk1"/>
                </a:solidFill>
                <a:latin typeface="Arial"/>
                <a:ea typeface="Arial"/>
                <a:cs typeface="Arial"/>
                <a:sym typeface="Arial"/>
              </a:rPr>
              <a:t> influenza. </a:t>
            </a:r>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rgbClr val="00B050"/>
                </a:solidFill>
                <a:latin typeface="Arial"/>
                <a:ea typeface="Arial"/>
                <a:cs typeface="Arial"/>
                <a:sym typeface="Arial"/>
              </a:rPr>
              <a:t>Influenza type B </a:t>
            </a:r>
            <a:r>
              <a:rPr b="0" i="0" lang="en-US" sz="2400" u="none" cap="none" strike="noStrike">
                <a:solidFill>
                  <a:schemeClr val="dk1"/>
                </a:solidFill>
                <a:latin typeface="Arial"/>
                <a:ea typeface="Arial"/>
                <a:cs typeface="Arial"/>
                <a:sym typeface="Arial"/>
              </a:rPr>
              <a:t>may exhibit </a:t>
            </a:r>
            <a:r>
              <a:rPr b="0" i="0" lang="en-US" sz="2400" u="none" cap="none" strike="noStrike">
                <a:solidFill>
                  <a:srgbClr val="0070C0"/>
                </a:solidFill>
                <a:latin typeface="Arial"/>
                <a:ea typeface="Arial"/>
                <a:cs typeface="Arial"/>
                <a:sym typeface="Arial"/>
              </a:rPr>
              <a:t>antigenic changes </a:t>
            </a:r>
            <a:r>
              <a:rPr b="0" i="0" lang="en-US" sz="2400" u="none" cap="none" strike="noStrike">
                <a:solidFill>
                  <a:schemeClr val="dk1"/>
                </a:solidFill>
                <a:latin typeface="Arial"/>
                <a:ea typeface="Arial"/>
                <a:cs typeface="Arial"/>
                <a:sym typeface="Arial"/>
              </a:rPr>
              <a:t>and sometimes causes </a:t>
            </a:r>
            <a:r>
              <a:rPr b="0" i="0" lang="en-US" sz="2400" u="none" cap="none" strike="noStrike">
                <a:solidFill>
                  <a:srgbClr val="FF0000"/>
                </a:solidFill>
                <a:latin typeface="Arial"/>
                <a:ea typeface="Arial"/>
                <a:cs typeface="Arial"/>
                <a:sym typeface="Arial"/>
              </a:rPr>
              <a:t>epidemics</a:t>
            </a:r>
            <a:r>
              <a:rPr b="0" i="0" lang="en-US" sz="2400" u="none" cap="none" strike="noStrike">
                <a:solidFill>
                  <a:schemeClr val="dk1"/>
                </a:solidFill>
                <a:latin typeface="Arial"/>
                <a:ea typeface="Arial"/>
                <a:cs typeface="Arial"/>
                <a:sym typeface="Arial"/>
              </a:rPr>
              <a:t>. </a:t>
            </a:r>
            <a:endParaRPr b="0" i="0" sz="2400" u="none" cap="none" strike="noStrike">
              <a:solidFill>
                <a:schemeClr val="dk1"/>
              </a:solidFill>
              <a:latin typeface="Arial"/>
              <a:ea typeface="Arial"/>
              <a:cs typeface="Arial"/>
              <a:sym typeface="Arial"/>
            </a:endParaRPr>
          </a:p>
          <a:p>
            <a:pPr indent="-182880" lvl="0" marL="182880" marR="0" rtl="0" algn="l">
              <a:lnSpc>
                <a:spcPct val="150000"/>
              </a:lnSpc>
              <a:spcBef>
                <a:spcPts val="480"/>
              </a:spcBef>
              <a:spcAft>
                <a:spcPts val="0"/>
              </a:spcAft>
              <a:buClr>
                <a:schemeClr val="accent1"/>
              </a:buClr>
              <a:buSzPts val="2040"/>
              <a:buFont typeface="Arial"/>
              <a:buChar char="•"/>
            </a:pPr>
            <a:r>
              <a:rPr b="0" i="0" lang="en-US" sz="2400" u="none" cap="none" strike="noStrike">
                <a:solidFill>
                  <a:srgbClr val="00B050"/>
                </a:solidFill>
                <a:latin typeface="Arial"/>
                <a:ea typeface="Arial"/>
                <a:cs typeface="Arial"/>
                <a:sym typeface="Arial"/>
              </a:rPr>
              <a:t>Influenza type C </a:t>
            </a:r>
            <a:r>
              <a:rPr b="0" i="0" lang="en-US" sz="2400" u="none" cap="none" strike="noStrike">
                <a:solidFill>
                  <a:schemeClr val="dk1"/>
                </a:solidFill>
                <a:latin typeface="Arial"/>
                <a:ea typeface="Arial"/>
                <a:cs typeface="Arial"/>
                <a:sym typeface="Arial"/>
              </a:rPr>
              <a:t>is </a:t>
            </a:r>
            <a:r>
              <a:rPr b="0" i="0" lang="en-US" sz="2400" u="none" cap="none" strike="noStrike">
                <a:solidFill>
                  <a:srgbClr val="0070C0"/>
                </a:solidFill>
                <a:latin typeface="Arial"/>
                <a:ea typeface="Arial"/>
                <a:cs typeface="Arial"/>
                <a:sym typeface="Arial"/>
              </a:rPr>
              <a:t>antigenically stable </a:t>
            </a:r>
            <a:r>
              <a:rPr b="0" i="0" lang="en-US" sz="2400" u="none" cap="none" strike="noStrike">
                <a:solidFill>
                  <a:schemeClr val="dk1"/>
                </a:solidFill>
                <a:latin typeface="Arial"/>
                <a:ea typeface="Arial"/>
                <a:cs typeface="Arial"/>
                <a:sym typeface="Arial"/>
              </a:rPr>
              <a:t>and causes only mild illness in immunocompetent individuals, </a:t>
            </a:r>
            <a:r>
              <a:rPr b="0" i="0" lang="en-US" sz="2400" u="none" cap="none" strike="noStrike">
                <a:solidFill>
                  <a:srgbClr val="FF0000"/>
                </a:solidFill>
                <a:latin typeface="Arial"/>
                <a:ea typeface="Arial"/>
                <a:cs typeface="Arial"/>
                <a:sym typeface="Arial"/>
              </a:rPr>
              <a:t>no epidemic &amp; not in the vaccine. </a:t>
            </a:r>
            <a:r>
              <a:rPr b="0" i="0" lang="en-US" sz="2000" u="none" cap="none" strike="noStrike">
                <a:solidFill>
                  <a:srgbClr val="7F7F7F"/>
                </a:solidFill>
                <a:latin typeface="Arial"/>
                <a:ea typeface="Arial"/>
                <a:cs typeface="Arial"/>
                <a:sym typeface="Arial"/>
              </a:rPr>
              <a:t>( usually no fever )</a:t>
            </a:r>
            <a:endParaRPr/>
          </a:p>
          <a:p>
            <a:pPr indent="-182880" lvl="0" marL="182880" marR="0" rtl="0" algn="l">
              <a:spcBef>
                <a:spcPts val="480"/>
              </a:spcBef>
              <a:spcAft>
                <a:spcPts val="0"/>
              </a:spcAft>
              <a:buClr>
                <a:schemeClr val="accent1"/>
              </a:buClr>
              <a:buSzPts val="2040"/>
              <a:buFont typeface="Arial"/>
              <a:buChar char="•"/>
            </a:pPr>
            <a:r>
              <a:rPr b="0" i="0" lang="en-US" sz="2400" u="none" cap="none" strike="noStrike">
                <a:solidFill>
                  <a:schemeClr val="dk1"/>
                </a:solidFill>
                <a:latin typeface="Arial"/>
                <a:ea typeface="Arial"/>
                <a:cs typeface="Arial"/>
                <a:sym typeface="Arial"/>
              </a:rPr>
              <a:t>Family of Influenza virus is </a:t>
            </a:r>
            <a:r>
              <a:rPr b="0" i="0" lang="en-US" sz="2400" u="none" cap="none" strike="noStrike">
                <a:solidFill>
                  <a:srgbClr val="FF0000"/>
                </a:solidFill>
                <a:latin typeface="Arial"/>
                <a:ea typeface="Arial"/>
                <a:cs typeface="Arial"/>
                <a:sym typeface="Arial"/>
              </a:rPr>
              <a:t>Orthomyxoviridae</a:t>
            </a:r>
            <a:r>
              <a:rPr b="0" i="0" lang="en-US" sz="2400" u="none" cap="none" strike="noStrike">
                <a:solidFill>
                  <a:schemeClr val="dk1"/>
                </a:solidFill>
                <a:latin typeface="Arial"/>
                <a:ea typeface="Arial"/>
                <a:cs typeface="Arial"/>
                <a:sym typeface="Arial"/>
              </a:rPr>
              <a:t>.</a:t>
            </a:r>
            <a:endParaRPr b="0" i="0" sz="2400" u="none" cap="none" strike="noStrike">
              <a:solidFill>
                <a:schemeClr val="dk1"/>
              </a:solidFill>
              <a:latin typeface="Arial"/>
              <a:ea typeface="Arial"/>
              <a:cs typeface="Arial"/>
              <a:sym typeface="Arial"/>
            </a:endParaRPr>
          </a:p>
          <a:p>
            <a:pPr indent="-74929" lvl="0" marL="182880" marR="0" rtl="0" algn="l">
              <a:lnSpc>
                <a:spcPct val="150000"/>
              </a:lnSpc>
              <a:spcBef>
                <a:spcPts val="400"/>
              </a:spcBef>
              <a:spcAft>
                <a:spcPts val="0"/>
              </a:spcAft>
              <a:buClr>
                <a:schemeClr val="accent1"/>
              </a:buClr>
              <a:buSzPts val="1700"/>
              <a:buFont typeface="Arial"/>
              <a:buNone/>
            </a:pPr>
            <a:r>
              <a:t/>
            </a:r>
            <a:endParaRPr b="0" i="0" sz="2000" u="none" cap="none" strike="noStrike">
              <a:solidFill>
                <a:srgbClr val="7F7F7F"/>
              </a:solidFill>
              <a:latin typeface="Arial"/>
              <a:ea typeface="Arial"/>
              <a:cs typeface="Arial"/>
              <a:sym typeface="Arial"/>
            </a:endParaRPr>
          </a:p>
        </p:txBody>
      </p:sp>
      <p:pic>
        <p:nvPicPr>
          <p:cNvPr id="149" name="Shape 149"/>
          <p:cNvPicPr preferRelativeResize="0"/>
          <p:nvPr/>
        </p:nvPicPr>
        <p:blipFill rotWithShape="1">
          <a:blip r:embed="rId3">
            <a:alphaModFix/>
          </a:blip>
          <a:srcRect b="4610" l="16536" r="33631" t="67171"/>
          <a:stretch/>
        </p:blipFill>
        <p:spPr>
          <a:xfrm>
            <a:off x="6495903" y="5375078"/>
            <a:ext cx="5696097" cy="148292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5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5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animEffect filter="fade" transition="in">
                                      <p:cBhvr>
                                        <p:cTn dur="500"/>
                                        <p:tgtEl>
                                          <p:spTgt spid="1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animEffect filter="fade" transition="in">
                                      <p:cBhvr>
                                        <p:cTn dur="500"/>
                                        <p:tgtEl>
                                          <p:spTgt spid="14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animEffect filter="fade" transition="in">
                                      <p:cBhvr>
                                        <p:cTn dur="500"/>
                                        <p:tgtEl>
                                          <p:spTgt spid="14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وضوح">
  <a:themeElements>
    <a:clrScheme name="وضوح">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